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0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 userDrawn="1">
            <p:custDataLst>
              <p:tags r:id="rId2"/>
            </p:custDataLst>
          </p:nvPr>
        </p:nvSpPr>
        <p:spPr>
          <a:xfrm rot="5400000">
            <a:off x="-13335" y="19685"/>
            <a:ext cx="897890" cy="857885"/>
          </a:xfrm>
          <a:prstGeom prst="triangle">
            <a:avLst>
              <a:gd name="adj" fmla="val 238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 userDrawn="1">
            <p:custDataLst>
              <p:tags r:id="rId3"/>
            </p:custDataLst>
          </p:nvPr>
        </p:nvSpPr>
        <p:spPr>
          <a:xfrm rot="16200000" flipH="1">
            <a:off x="597535" y="246380"/>
            <a:ext cx="262255" cy="250825"/>
          </a:xfrm>
          <a:prstGeom prst="triangle">
            <a:avLst>
              <a:gd name="adj" fmla="val 77003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9139147" y="6710040"/>
            <a:ext cx="3052853" cy="170537"/>
          </a:xfrm>
          <a:custGeom>
            <a:avLst/>
            <a:gdLst>
              <a:gd name="connsiteX0" fmla="*/ 55245 w 2289640"/>
              <a:gd name="connsiteY0" fmla="*/ 0 h 220980"/>
              <a:gd name="connsiteX1" fmla="*/ 2289640 w 2289640"/>
              <a:gd name="connsiteY1" fmla="*/ 0 h 220980"/>
              <a:gd name="connsiteX2" fmla="*/ 2289640 w 2289640"/>
              <a:gd name="connsiteY2" fmla="*/ 220980 h 220980"/>
              <a:gd name="connsiteX3" fmla="*/ 0 w 2289640"/>
              <a:gd name="connsiteY3" fmla="*/ 220980 h 220980"/>
              <a:gd name="connsiteX4" fmla="*/ 55245 w 2289640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9640" h="220977">
                <a:moveTo>
                  <a:pt x="55245" y="0"/>
                </a:moveTo>
                <a:lnTo>
                  <a:pt x="2289640" y="0"/>
                </a:lnTo>
                <a:lnTo>
                  <a:pt x="2289640" y="220980"/>
                </a:lnTo>
                <a:lnTo>
                  <a:pt x="0" y="220980"/>
                </a:lnTo>
                <a:lnTo>
                  <a:pt x="5524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5"/>
            </p:custDataLst>
          </p:nvPr>
        </p:nvSpPr>
        <p:spPr>
          <a:xfrm>
            <a:off x="-1" y="6710040"/>
            <a:ext cx="9139148" cy="170537"/>
          </a:xfrm>
          <a:custGeom>
            <a:avLst/>
            <a:gdLst>
              <a:gd name="connsiteX0" fmla="*/ 0 w 6854361"/>
              <a:gd name="connsiteY0" fmla="*/ 0 h 220980"/>
              <a:gd name="connsiteX1" fmla="*/ 6854361 w 6854361"/>
              <a:gd name="connsiteY1" fmla="*/ 0 h 220980"/>
              <a:gd name="connsiteX2" fmla="*/ 6799116 w 6854361"/>
              <a:gd name="connsiteY2" fmla="*/ 220980 h 220980"/>
              <a:gd name="connsiteX3" fmla="*/ 0 w 6854361"/>
              <a:gd name="connsiteY3" fmla="*/ 220980 h 220980"/>
              <a:gd name="connsiteX4" fmla="*/ 0 w 6854361"/>
              <a:gd name="connsiteY4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361" h="220977">
                <a:moveTo>
                  <a:pt x="0" y="0"/>
                </a:moveTo>
                <a:lnTo>
                  <a:pt x="6854361" y="0"/>
                </a:lnTo>
                <a:lnTo>
                  <a:pt x="6799116" y="220980"/>
                </a:lnTo>
                <a:lnTo>
                  <a:pt x="0" y="220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C879-3A1C-43B3-979E-7D61E5C03F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971B-B0FF-4F5E-B29E-B9D01FA01A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../media/image2.png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1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image" Target="../media/image4.png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file:///C:\Users\Administrator\AppData\Local\Temp\wps\INetCache\75d5ed071ba86b7fc2d2fdd04ddab02d" TargetMode="External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13.xml"/><Relationship Id="rId26" Type="http://schemas.openxmlformats.org/officeDocument/2006/relationships/tags" Target="../tags/tag41.xml"/><Relationship Id="rId25" Type="http://schemas.openxmlformats.org/officeDocument/2006/relationships/tags" Target="../tags/tag40.xml"/><Relationship Id="rId24" Type="http://schemas.openxmlformats.org/officeDocument/2006/relationships/image" Target="../media/image7.png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image" Target="../media/image5.jpeg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image" Target="../media/image6.png"/><Relationship Id="rId10" Type="http://schemas.openxmlformats.org/officeDocument/2006/relationships/tags" Target="../tags/tag27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file:///C:\Users\Administrator\AppData\Local\Temp\wps\INetCache\1e9f83be1cf6a78220fb14eacdc43a54" TargetMode="External"/><Relationship Id="rId7" Type="http://schemas.openxmlformats.org/officeDocument/2006/relationships/image" Target="../media/image9.jpe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57.xml"/><Relationship Id="rId22" Type="http://schemas.openxmlformats.org/officeDocument/2006/relationships/tags" Target="../tags/tag56.xml"/><Relationship Id="rId21" Type="http://schemas.openxmlformats.org/officeDocument/2006/relationships/tags" Target="../tags/tag55.xml"/><Relationship Id="rId20" Type="http://schemas.openxmlformats.org/officeDocument/2006/relationships/tags" Target="../tags/tag54.xml"/><Relationship Id="rId2" Type="http://schemas.openxmlformats.org/officeDocument/2006/relationships/image" Target="../media/image8.png"/><Relationship Id="rId19" Type="http://schemas.openxmlformats.org/officeDocument/2006/relationships/tags" Target="../tags/tag53.xml"/><Relationship Id="rId18" Type="http://schemas.openxmlformats.org/officeDocument/2006/relationships/image" Target="file:///C:\Users\Administrator\AppData\Local\Temp\wps\INetCache\dedc36820ba9aeefc3c2a028ed33850a" TargetMode="External"/><Relationship Id="rId17" Type="http://schemas.openxmlformats.org/officeDocument/2006/relationships/image" Target="../media/image11.jpeg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image" Target="file:///C:\Users\Administrator\AppData\Local\Temp\wps\INetCache\00073f978a57ecdbd00cba80cdb896bc" TargetMode="External"/><Relationship Id="rId10" Type="http://schemas.openxmlformats.org/officeDocument/2006/relationships/image" Target="../media/image10.png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13.jpeg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image" Target="../media/image12.jpeg"/><Relationship Id="rId3" Type="http://schemas.openxmlformats.org/officeDocument/2006/relationships/tags" Target="../tags/tag60.xml"/><Relationship Id="rId27" Type="http://schemas.openxmlformats.org/officeDocument/2006/relationships/notesSlide" Target="../notesSlides/notesSlide5.xml"/><Relationship Id="rId26" Type="http://schemas.openxmlformats.org/officeDocument/2006/relationships/slideLayout" Target="../slideLayouts/slideLayout12.xml"/><Relationship Id="rId25" Type="http://schemas.openxmlformats.org/officeDocument/2006/relationships/image" Target="../media/image18.jpeg"/><Relationship Id="rId24" Type="http://schemas.openxmlformats.org/officeDocument/2006/relationships/tags" Target="../tags/tag74.xml"/><Relationship Id="rId23" Type="http://schemas.openxmlformats.org/officeDocument/2006/relationships/image" Target="../media/image17.emf"/><Relationship Id="rId22" Type="http://schemas.openxmlformats.org/officeDocument/2006/relationships/tags" Target="../tags/tag73.xml"/><Relationship Id="rId21" Type="http://schemas.openxmlformats.org/officeDocument/2006/relationships/tags" Target="../tags/tag72.xml"/><Relationship Id="rId20" Type="http://schemas.openxmlformats.org/officeDocument/2006/relationships/image" Target="../media/image16.jpeg"/><Relationship Id="rId2" Type="http://schemas.openxmlformats.org/officeDocument/2006/relationships/tags" Target="../tags/tag59.xml"/><Relationship Id="rId19" Type="http://schemas.openxmlformats.org/officeDocument/2006/relationships/tags" Target="../tags/tag71.xml"/><Relationship Id="rId18" Type="http://schemas.openxmlformats.org/officeDocument/2006/relationships/hyperlink" Target="http://cctv.cbe21.com/subject/geography/html/07010403/20012/200122_137.html" TargetMode="Externa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image" Target="../media/image15.jpeg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image" Target="../media/image14.jpeg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21.png"/><Relationship Id="rId7" Type="http://schemas.openxmlformats.org/officeDocument/2006/relationships/tags" Target="../tags/tag79.xml"/><Relationship Id="rId6" Type="http://schemas.openxmlformats.org/officeDocument/2006/relationships/image" Target="../media/image20.png"/><Relationship Id="rId5" Type="http://schemas.openxmlformats.org/officeDocument/2006/relationships/tags" Target="../tags/tag78.xml"/><Relationship Id="rId4" Type="http://schemas.openxmlformats.org/officeDocument/2006/relationships/image" Target="../media/image19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4.png"/><Relationship Id="rId13" Type="http://schemas.openxmlformats.org/officeDocument/2006/relationships/tags" Target="../tags/tag82.xml"/><Relationship Id="rId12" Type="http://schemas.openxmlformats.org/officeDocument/2006/relationships/image" Target="../media/image23.png"/><Relationship Id="rId11" Type="http://schemas.openxmlformats.org/officeDocument/2006/relationships/tags" Target="../tags/tag81.xml"/><Relationship Id="rId10" Type="http://schemas.openxmlformats.org/officeDocument/2006/relationships/image" Target="../media/image22.png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25.jpe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7" Type="http://schemas.openxmlformats.org/officeDocument/2006/relationships/notesSlide" Target="../notesSlides/notesSlide7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31.jpeg"/><Relationship Id="rId6" Type="http://schemas.openxmlformats.org/officeDocument/2006/relationships/tags" Target="../tags/tag93.xml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tags" Target="../tags/tag96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35.png"/><Relationship Id="rId7" Type="http://schemas.openxmlformats.org/officeDocument/2006/relationships/tags" Target="../tags/tag101.xml"/><Relationship Id="rId6" Type="http://schemas.openxmlformats.org/officeDocument/2006/relationships/image" Target="../media/image34.png"/><Relationship Id="rId5" Type="http://schemas.openxmlformats.org/officeDocument/2006/relationships/tags" Target="../tags/tag100.xml"/><Relationship Id="rId4" Type="http://schemas.openxmlformats.org/officeDocument/2006/relationships/image" Target="../media/image33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9"/>
          <p:cNvSpPr txBox="1"/>
          <p:nvPr>
            <p:custDataLst>
              <p:tags r:id="rId1"/>
            </p:custDataLst>
          </p:nvPr>
        </p:nvSpPr>
        <p:spPr>
          <a:xfrm>
            <a:off x="428143" y="725852"/>
            <a:ext cx="11108628" cy="1200329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黑体" panose="02010609060101010101" charset="-122"/>
              </a:defRPr>
            </a:lvl5pPr>
          </a:lstStyle>
          <a:p>
            <a:pPr marL="0" lvl="0" indent="457200"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煤、石油和某些金属矿物中含有硫，在燃烧或冶炼时往往会生成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二氧化硫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>
              <a:latin typeface="+mn-lt"/>
              <a:ea typeface="+mn-ea"/>
              <a:cs typeface="+mn-ea"/>
              <a:sym typeface="+mn-lt"/>
            </a:endParaRPr>
          </a:p>
          <a:p>
            <a:pPr marL="0" lvl="0" indent="457200"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在机动车发动机中，燃料燃烧产生的高温条件会使空气中的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氮气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氧气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反应，生成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氮氧化物</a:t>
            </a:r>
            <a:r>
              <a:rPr lang="zh-CN" altLang="en-US" b="1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394970" y="2858770"/>
            <a:ext cx="2555875" cy="1839010"/>
            <a:chOff x="968" y="4906"/>
            <a:chExt cx="3580" cy="2685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68" y="4906"/>
              <a:ext cx="3580" cy="268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968" y="4906"/>
              <a:ext cx="1653" cy="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煤燃烧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62935" y="2814955"/>
            <a:ext cx="3013075" cy="18827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711700" y="3636010"/>
            <a:ext cx="117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石油燃烧</a:t>
            </a:r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5445" y="4727575"/>
            <a:ext cx="2597150" cy="173164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99415" y="4794885"/>
            <a:ext cx="117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硫矿石</a:t>
            </a:r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162935" y="4727575"/>
            <a:ext cx="2994660" cy="173228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4982210" y="6091555"/>
            <a:ext cx="117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汽车尾气</a:t>
            </a:r>
            <a:endParaRPr lang="zh-CN" altLang="en-US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6720871" y="3737927"/>
            <a:ext cx="5390823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cs typeface="+mn-ea"/>
                <a:sym typeface="+mn-lt"/>
              </a:rPr>
              <a:t>这些气体对空气和我们的生活环境能造成什么影响呢？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0529" y="0"/>
            <a:ext cx="4572000" cy="497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常见的环境污染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1020" y="779407"/>
          <a:ext cx="11938772" cy="4626571"/>
        </p:xfrm>
        <a:graphic>
          <a:graphicData uri="http://schemas.openxmlformats.org/drawingml/2006/table">
            <a:tbl>
              <a:tblPr/>
              <a:tblGrid>
                <a:gridCol w="1735718"/>
                <a:gridCol w="4776884"/>
                <a:gridCol w="5426170"/>
              </a:tblGrid>
              <a:tr h="4425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环境污染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形成原因</a:t>
                      </a:r>
                      <a:endParaRPr lang="zh-CN" sz="2400" b="1" kern="100">
                        <a:solidFill>
                          <a:schemeClr val="bg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主要危害</a:t>
                      </a:r>
                      <a:endParaRPr lang="zh-CN" sz="2400" b="1" kern="100">
                        <a:solidFill>
                          <a:schemeClr val="bg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温室效应</a:t>
                      </a:r>
                      <a:endParaRPr lang="zh-CN" sz="2400" b="1" kern="1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大气中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CO</a:t>
                      </a:r>
                      <a:r>
                        <a:rPr lang="en-US" sz="2400" b="1" kern="1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2</a:t>
                      </a:r>
                      <a:r>
                        <a:rPr lang="zh-CN" sz="2400" b="1" kern="100" dirty="0"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含量不断增加</a:t>
                      </a:r>
                      <a:endParaRPr lang="zh-CN" sz="2400" b="1" kern="100" dirty="0"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全球变暖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冰川融化</a:t>
                      </a:r>
                      <a:endParaRPr lang="en-US" sz="2400" b="1" kern="100">
                        <a:solidFill>
                          <a:srgbClr val="FF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酸雨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SO</a:t>
                      </a:r>
                      <a:r>
                        <a:rPr lang="en-US" sz="2400" b="1" kern="1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2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和氮氧化物</a:t>
                      </a:r>
                      <a:r>
                        <a:rPr lang="zh-CN" sz="2400" b="1" kern="100" dirty="0"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lt"/>
                        </a:rPr>
                        <a:t>的排放</a:t>
                      </a:r>
                      <a:endParaRPr lang="zh-CN" sz="2400" b="1" kern="100" dirty="0"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土壤酸化，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腐蚀建筑物</a:t>
                      </a:r>
                      <a:endParaRPr lang="en-US" sz="2400" b="1" kern="100">
                        <a:solidFill>
                          <a:srgbClr val="FF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光化学烟雾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氮氧化物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和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碳氢化合物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的排放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危害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人体健康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和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植物生长</a:t>
                      </a:r>
                      <a:endParaRPr lang="en-US" sz="2400" b="1" kern="100">
                        <a:solidFill>
                          <a:srgbClr val="FF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5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臭氧空洞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氮氧化物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和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氟氯代烃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的排放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地球上的生物受太阳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lt"/>
                        </a:rPr>
                        <a:t>紫外线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的伤害加剧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553">
                <a:tc>
                  <a:txBody>
                    <a:bodyPr/>
                    <a:lstStyle/>
                    <a:p>
                      <a:pPr marL="0" marR="0" lvl="0" indent="0" algn="ctr" defTabSz="914400" rtl="0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赤潮和水华</a:t>
                      </a:r>
                      <a:endParaRPr lang="zh-CN" alt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含磷</a:t>
                      </a:r>
                      <a:r>
                        <a:rPr lang="zh-CN" alt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洗衣粉的大量使用及废水的任意排放</a:t>
                      </a:r>
                      <a:endParaRPr lang="zh-CN" alt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0" lvl="0" indent="0" algn="l" defTabSz="914400" rtl="0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使藻类过度繁殖，水质恶化，发生在海水中为</a:t>
                      </a:r>
                      <a:r>
                        <a:rPr lang="zh-CN" alt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赤潮</a:t>
                      </a:r>
                      <a:r>
                        <a:rPr lang="zh-CN" altLang="zh-CN" sz="24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，淡水中为</a:t>
                      </a:r>
                      <a:r>
                        <a:rPr lang="zh-CN" alt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水华</a:t>
                      </a:r>
                      <a:endParaRPr lang="zh-CN" altLang="zh-CN" sz="2400" b="1" kern="100" dirty="0">
                        <a:solidFill>
                          <a:srgbClr val="FF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646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白色污染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zh-CN" sz="2400" b="1" kern="10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聚乙烯塑料</a:t>
                      </a:r>
                      <a:r>
                        <a:rPr lang="zh-CN" sz="2400" b="1" kern="10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的大量使用、任意丢弃</a:t>
                      </a:r>
                      <a:endParaRPr lang="zh-CN" sz="2400" b="1" kern="10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破坏</a:t>
                      </a:r>
                      <a:r>
                        <a:rPr lang="zh-CN" alt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土壤结构</a:t>
                      </a:r>
                      <a:r>
                        <a:rPr lang="zh-CN" sz="24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和</a:t>
                      </a:r>
                      <a:r>
                        <a:rPr lang="zh-CN" altLang="zh-CN" sz="24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生态环境</a:t>
                      </a:r>
                      <a:endParaRPr lang="zh-CN" altLang="zh-CN" sz="2400" b="1" kern="100" dirty="0">
                        <a:solidFill>
                          <a:srgbClr val="FF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23911" marR="23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8" name="Text Box 12"/>
          <p:cNvSpPr txBox="1"/>
          <p:nvPr/>
        </p:nvSpPr>
        <p:spPr>
          <a:xfrm>
            <a:off x="395750" y="636780"/>
            <a:ext cx="446746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资  料</a:t>
            </a:r>
            <a:r>
              <a:rPr lang="en-US" altLang="zh-CN" sz="2800" b="1" dirty="0">
                <a:solidFill>
                  <a:srgbClr val="6600CC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:</a:t>
            </a:r>
            <a:r>
              <a:rPr lang="zh-CN" altLang="en-US" sz="2800" b="1" dirty="0">
                <a:solidFill>
                  <a:srgbClr val="6600CC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光化学烟雾的形成</a:t>
            </a:r>
            <a:endParaRPr lang="zh-CN" altLang="en-US" sz="2800" b="1" dirty="0">
              <a:solidFill>
                <a:srgbClr val="6600CC"/>
              </a:solidFill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grpSp>
        <p:nvGrpSpPr>
          <p:cNvPr id="203789" name="Group 13"/>
          <p:cNvGrpSpPr/>
          <p:nvPr/>
        </p:nvGrpSpPr>
        <p:grpSpPr>
          <a:xfrm>
            <a:off x="797560" y="2101291"/>
            <a:ext cx="2644775" cy="644470"/>
            <a:chOff x="793" y="766"/>
            <a:chExt cx="4354" cy="541"/>
          </a:xfrm>
        </p:grpSpPr>
        <p:sp>
          <p:nvSpPr>
            <p:cNvPr id="23566" name="Text Box 14"/>
            <p:cNvSpPr txBox="1"/>
            <p:nvPr/>
          </p:nvSpPr>
          <p:spPr>
            <a:xfrm>
              <a:off x="793" y="919"/>
              <a:ext cx="435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latin typeface="Times New Roman" panose="02020603050405020304" charset="0"/>
                  <a:ea typeface="华文中宋" panose="02010600040101010101" pitchFamily="2" charset="-122"/>
                </a:rPr>
                <a:t>NO</a:t>
              </a:r>
              <a:r>
                <a:rPr lang="en-US" altLang="zh-CN" b="1" baseline="-25000" dirty="0">
                  <a:latin typeface="Times New Roman" panose="02020603050405020304" charset="0"/>
                  <a:ea typeface="华文中宋" panose="02010600040101010101" pitchFamily="2" charset="-122"/>
                </a:rPr>
                <a:t>2  </a:t>
              </a:r>
              <a:r>
                <a:rPr lang="en-US" altLang="zh-CN" b="1" dirty="0">
                  <a:latin typeface="Times New Roman" panose="02020603050405020304" charset="0"/>
                  <a:ea typeface="华文中宋" panose="02010600040101010101" pitchFamily="2" charset="-122"/>
                </a:rPr>
                <a:t>→O+NO</a:t>
              </a:r>
              <a:endParaRPr lang="en-US" altLang="zh-CN" b="1" dirty="0">
                <a:latin typeface="Times New Roman" panose="02020603050405020304" charset="0"/>
                <a:ea typeface="华文中宋" panose="02010600040101010101" pitchFamily="2" charset="-122"/>
              </a:endParaRPr>
            </a:p>
          </p:txBody>
        </p:sp>
        <p:sp>
          <p:nvSpPr>
            <p:cNvPr id="23567" name="Text Box 15"/>
            <p:cNvSpPr txBox="1"/>
            <p:nvPr/>
          </p:nvSpPr>
          <p:spPr>
            <a:xfrm>
              <a:off x="1777" y="766"/>
              <a:ext cx="45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b="1" dirty="0">
                  <a:latin typeface="Times New Roman" panose="02020603050405020304" charset="0"/>
                  <a:ea typeface="华文中宋" panose="02010600040101010101" pitchFamily="2" charset="-122"/>
                </a:rPr>
                <a:t>光</a:t>
              </a:r>
              <a:endParaRPr lang="zh-CN" altLang="en-US" b="1" dirty="0">
                <a:latin typeface="Times New Roman" panose="02020603050405020304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203792" name="Text Box 16"/>
          <p:cNvSpPr txBox="1"/>
          <p:nvPr/>
        </p:nvSpPr>
        <p:spPr>
          <a:xfrm>
            <a:off x="505460" y="3427544"/>
            <a:ext cx="38227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2NO+O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== 2NO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</a:t>
            </a:r>
            <a:endParaRPr lang="en-US" altLang="zh-CN" b="1" dirty="0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03793" name="Text Box 17"/>
          <p:cNvSpPr txBox="1"/>
          <p:nvPr/>
        </p:nvSpPr>
        <p:spPr>
          <a:xfrm>
            <a:off x="725805" y="2904939"/>
            <a:ext cx="25971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O+O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== 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</a:t>
            </a:r>
            <a:endParaRPr lang="en-US" altLang="zh-CN" b="1" dirty="0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03794" name="AutoShape 18"/>
          <p:cNvSpPr/>
          <p:nvPr/>
        </p:nvSpPr>
        <p:spPr>
          <a:xfrm>
            <a:off x="3707130" y="2565214"/>
            <a:ext cx="300038" cy="1203325"/>
          </a:xfrm>
          <a:prstGeom prst="rightBrace">
            <a:avLst>
              <a:gd name="adj1" fmla="val 100264"/>
              <a:gd name="adj2" fmla="val 50026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None/>
            </a:pP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3795" name="Text Box 19"/>
          <p:cNvSpPr txBox="1"/>
          <p:nvPr/>
        </p:nvSpPr>
        <p:spPr>
          <a:xfrm>
            <a:off x="3921443" y="2893509"/>
            <a:ext cx="26257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3O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== 2O</a:t>
            </a:r>
            <a:r>
              <a:rPr lang="en-US" altLang="zh-CN" b="1" baseline="-30000" dirty="0">
                <a:latin typeface="Times New Roman" panose="02020603050405020304" charset="0"/>
                <a:ea typeface="华文中宋" panose="02010600040101010101" pitchFamily="2" charset="-122"/>
              </a:rPr>
              <a:t>3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</a:t>
            </a:r>
            <a:endParaRPr lang="en-US" altLang="zh-CN" b="1" dirty="0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03796" name="Text Box 20"/>
          <p:cNvSpPr txBox="1"/>
          <p:nvPr/>
        </p:nvSpPr>
        <p:spPr>
          <a:xfrm>
            <a:off x="6172902" y="1139183"/>
            <a:ext cx="589597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       </a:t>
            </a:r>
            <a:r>
              <a:rPr lang="zh-CN" altLang="en-US" b="1" dirty="0">
                <a:latin typeface="Times New Roman" panose="02020603050405020304" charset="0"/>
                <a:ea typeface="华文中宋" panose="02010600040101010101" pitchFamily="2" charset="-122"/>
              </a:rPr>
              <a:t>臭氧氧化碳氢化合物生成醛、过氧酰硝酸酯等，一起构成</a:t>
            </a:r>
            <a:r>
              <a:rPr lang="zh-CN" altLang="en-US" b="1" dirty="0">
                <a:solidFill>
                  <a:srgbClr val="FF00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光化学烟雾</a:t>
            </a:r>
            <a:r>
              <a:rPr lang="zh-CN" altLang="en-US" b="1" dirty="0">
                <a:latin typeface="Times New Roman" panose="02020603050405020304" charset="0"/>
                <a:ea typeface="华文中宋" panose="02010600040101010101" pitchFamily="2" charset="-122"/>
              </a:rPr>
              <a:t>。它能刺激黏膜、眼睛，伤害中枢神经。</a:t>
            </a:r>
            <a:endParaRPr lang="zh-CN" altLang="en-US" b="1" dirty="0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sp>
        <p:nvSpPr>
          <p:cNvPr id="203797" name="Text Box 21"/>
          <p:cNvSpPr txBox="1"/>
          <p:nvPr/>
        </p:nvSpPr>
        <p:spPr>
          <a:xfrm>
            <a:off x="662497" y="4450322"/>
            <a:ext cx="5320916" cy="92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洛杉矶光化学烟雾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（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20</a:t>
            </a:r>
            <a:r>
              <a:rPr lang="zh-CN" altLang="en-US" b="1" dirty="0">
                <a:latin typeface="Times New Roman" panose="02020603050405020304" charset="0"/>
                <a:ea typeface="华文中宋" panose="02010600040101010101" pitchFamily="2" charset="-122"/>
              </a:rPr>
              <a:t>世纪</a:t>
            </a:r>
            <a:r>
              <a:rPr lang="en-US" altLang="zh-CN" b="1" dirty="0">
                <a:latin typeface="Times New Roman" panose="02020603050405020304" charset="0"/>
                <a:ea typeface="华文中宋" panose="02010600040101010101" pitchFamily="2" charset="-122"/>
              </a:rPr>
              <a:t>40</a:t>
            </a:r>
            <a:r>
              <a:rPr lang="zh-CN" altLang="en-US" b="1" dirty="0">
                <a:latin typeface="Times New Roman" panose="02020603050405020304" charset="0"/>
                <a:ea typeface="华文中宋" panose="02010600040101010101" pitchFamily="2" charset="-122"/>
              </a:rPr>
              <a:t>年代）</a:t>
            </a:r>
            <a:endParaRPr lang="zh-CN" altLang="en-US" b="1" dirty="0">
              <a:latin typeface="Times New Roman" panose="02020603050405020304" charset="0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46" y="3214795"/>
            <a:ext cx="4133989" cy="317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8" grpId="0" animBg="1"/>
      <p:bldP spid="203792" grpId="0"/>
      <p:bldP spid="203793" grpId="0"/>
      <p:bldP spid="203794" grpId="0" bldLvl="0" animBg="1"/>
      <p:bldP spid="203795" grpId="0"/>
      <p:bldP spid="203796" grpId="0"/>
      <p:bldP spid="203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>
            <p:custDataLst>
              <p:tags r:id="rId1"/>
            </p:custDataLst>
          </p:nvPr>
        </p:nvSpPr>
        <p:spPr>
          <a:xfrm>
            <a:off x="557689" y="505098"/>
            <a:ext cx="3016416" cy="533400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eaLnBrk="0" hangingPunct="0">
              <a:lnSpc>
                <a:spcPct val="100000"/>
              </a:lnSpc>
              <a:buClrTx/>
              <a:buSzTx/>
              <a:buNone/>
            </a:pPr>
            <a:r>
              <a:rPr lang="zh-CN" altLang="en-US" sz="2400" b="1" spc="230" dirty="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lt"/>
              </a:rPr>
              <a:t>五、酸雨及防治</a:t>
            </a:r>
            <a:endParaRPr lang="zh-CN" altLang="en-US" sz="2400" b="1" spc="230" dirty="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02272" y="1441068"/>
            <a:ext cx="4281170" cy="6181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酸雨的形成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333198" y="2105041"/>
            <a:ext cx="89122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定义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：主要指</a:t>
            </a:r>
            <a:r>
              <a:rPr 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pH小于5.6 的雨水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，其主要是含有硫酸和硝酸。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33196" y="2969276"/>
            <a:ext cx="11497603" cy="1143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9240">
              <a:lnSpc>
                <a:spcPts val="4080"/>
              </a:lnSpc>
            </a:pPr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成因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二氧化硫、氮氧化物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及它们在大气中发生反应后的生成物溶于雨水</a:t>
            </a:r>
            <a:endParaRPr lang="en-US" altLang="zh-CN" sz="2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269240">
              <a:lnSpc>
                <a:spcPts val="4080"/>
              </a:lnSpc>
            </a:pP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会形成酸雨。正常雨水因溶解了</a:t>
            </a:r>
            <a:r>
              <a:rPr 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</a:t>
            </a:r>
            <a:r>
              <a:rPr lang="en-US" sz="2400" baseline="-25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pH约为5.6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酸雨的pH小于5.6</a:t>
            </a:r>
            <a:r>
              <a:rPr lang="zh-CN" altLang="en-US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2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 r:link="rId3"/>
          <a:srcRect b="15194"/>
          <a:stretch>
            <a:fillRect/>
          </a:stretch>
        </p:blipFill>
        <p:spPr>
          <a:xfrm>
            <a:off x="4657032" y="2739192"/>
            <a:ext cx="7409815" cy="3691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201352" y="273919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172517" y="2765862"/>
            <a:ext cx="60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2400" b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449887" y="3350062"/>
            <a:ext cx="76495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375207" y="3199567"/>
            <a:ext cx="103906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endParaRPr lang="en-US" altLang="zh-CN" sz="2400" b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659572" y="4188262"/>
            <a:ext cx="52006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化石燃料的燃烧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394463" y="670042"/>
            <a:ext cx="228141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酸雨的类型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94284" y="592262"/>
            <a:ext cx="8394920" cy="19143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928" y="141053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硫酸型酸雨</a:t>
            </a:r>
            <a:endParaRPr lang="zh-CN" altLang="en-US" sz="2400" dirty="0"/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324485" y="4076700"/>
            <a:ext cx="7404100" cy="1865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②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③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④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37" name="组合 36"/>
          <p:cNvGrpSpPr/>
          <p:nvPr>
            <p:custDataLst>
              <p:tags r:id="rId13"/>
            </p:custDataLst>
          </p:nvPr>
        </p:nvGrpSpPr>
        <p:grpSpPr>
          <a:xfrm>
            <a:off x="829445" y="3884404"/>
            <a:ext cx="2803973" cy="656139"/>
            <a:chOff x="6631306" y="4284771"/>
            <a:chExt cx="2803973" cy="656139"/>
          </a:xfrm>
        </p:grpSpPr>
        <p:sp>
          <p:nvSpPr>
            <p:cNvPr id="38" name="矩形 37"/>
            <p:cNvSpPr/>
            <p:nvPr>
              <p:custDataLst>
                <p:tags r:id="rId14"/>
              </p:custDataLst>
            </p:nvPr>
          </p:nvSpPr>
          <p:spPr>
            <a:xfrm>
              <a:off x="6631306" y="4444043"/>
              <a:ext cx="2803973" cy="496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2SO</a:t>
              </a:r>
              <a:r>
                <a:rPr lang="en-US" altLang="zh-CN" sz="24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2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+O</a:t>
              </a:r>
              <a:r>
                <a:rPr lang="en-US" altLang="zh-CN" sz="24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2               </a:t>
              </a:r>
              <a:r>
                <a:rPr lang="en-US" altLang="zh-CN" sz="2400" b="1" kern="1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2SO</a:t>
              </a:r>
              <a:r>
                <a:rPr lang="en-US" altLang="zh-CN" sz="2400" b="1" kern="100" baseline="-25000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lt"/>
                </a:rPr>
                <a:t>3</a:t>
              </a:r>
              <a:endPara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endParaRPr>
            </a:p>
          </p:txBody>
        </p:sp>
        <p:grpSp>
          <p:nvGrpSpPr>
            <p:cNvPr id="39" name="组合 38"/>
            <p:cNvGrpSpPr/>
            <p:nvPr>
              <p:custDataLst>
                <p:tags r:id="rId15"/>
              </p:custDataLst>
            </p:nvPr>
          </p:nvGrpSpPr>
          <p:grpSpPr>
            <a:xfrm>
              <a:off x="7631814" y="4284771"/>
              <a:ext cx="1415772" cy="626096"/>
              <a:chOff x="7207591" y="5758800"/>
              <a:chExt cx="1415772" cy="626096"/>
            </a:xfrm>
          </p:grpSpPr>
          <p:grpSp>
            <p:nvGrpSpPr>
              <p:cNvPr id="40" name="组合 39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7515126" y="6175150"/>
                <a:ext cx="587167" cy="209746"/>
                <a:chOff x="5817520" y="5011525"/>
                <a:chExt cx="587167" cy="209746"/>
              </a:xfrm>
            </p:grpSpPr>
            <p:grpSp>
              <p:nvGrpSpPr>
                <p:cNvPr id="42" name="组合 41"/>
                <p:cNvGrpSpPr/>
                <p:nvPr>
                  <p:custDataLst>
                    <p:tags r:id="rId17"/>
                  </p:custDataLst>
                </p:nvPr>
              </p:nvGrpSpPr>
              <p:grpSpPr>
                <a:xfrm>
                  <a:off x="5817520" y="5067328"/>
                  <a:ext cx="587167" cy="82960"/>
                  <a:chOff x="6116489" y="4940042"/>
                  <a:chExt cx="587167" cy="82960"/>
                </a:xfrm>
              </p:grpSpPr>
              <p:cxnSp>
                <p:nvCxnSpPr>
                  <p:cNvPr id="45" name="直接连接符 44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>
                    <a:off x="6116489" y="4940042"/>
                    <a:ext cx="575945" cy="2540"/>
                  </a:xfrm>
                  <a:prstGeom prst="line">
                    <a:avLst/>
                  </a:prstGeom>
                  <a:ln w="28575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>
                    <p:custDataLst>
                      <p:tags r:id="rId19"/>
                    </p:custDataLst>
                  </p:nvPr>
                </p:nvCxnSpPr>
                <p:spPr>
                  <a:xfrm>
                    <a:off x="6127711" y="5023002"/>
                    <a:ext cx="575945" cy="0"/>
                  </a:xfrm>
                  <a:prstGeom prst="line">
                    <a:avLst/>
                  </a:prstGeom>
                  <a:ln w="28575" cap="rnd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直接连接符 42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6340937" y="5011525"/>
                  <a:ext cx="52540" cy="55168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5817520" y="5166103"/>
                  <a:ext cx="52540" cy="55168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文本框 4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207591" y="5758800"/>
                <a:ext cx="1415772" cy="3877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  <a:sym typeface="+mn-lt"/>
                  </a:rPr>
                  <a:t>粉尘等催化剂</a:t>
                </a:r>
                <a:endPara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+mn-lt"/>
                </a:endParaRP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85165" y="4540250"/>
            <a:ext cx="3149402" cy="514787"/>
          </a:xfrm>
          <a:prstGeom prst="rect">
            <a:avLst/>
          </a:prstGeom>
        </p:spPr>
      </p:pic>
      <p:sp>
        <p:nvSpPr>
          <p:cNvPr id="48" name="文本框 47"/>
          <p:cNvSpPr txBox="1"/>
          <p:nvPr>
            <p:custDataLst>
              <p:tags r:id="rId25"/>
            </p:custDataLst>
          </p:nvPr>
        </p:nvSpPr>
        <p:spPr>
          <a:xfrm>
            <a:off x="780822" y="4974050"/>
            <a:ext cx="2901218" cy="49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SO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O</a:t>
            </a:r>
            <a:r>
              <a:rPr lang="en-US" altLang="zh-CN" sz="2400" b="1" kern="100" spc="-8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=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SO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4</a:t>
            </a:r>
            <a:endParaRPr lang="en-US" altLang="zh-CN" sz="2400" b="1" kern="100" baseline="-250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26"/>
            </p:custDataLst>
          </p:nvPr>
        </p:nvSpPr>
        <p:spPr>
          <a:xfrm>
            <a:off x="780822" y="5406612"/>
            <a:ext cx="3012876" cy="496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2H</a:t>
            </a:r>
            <a:r>
              <a:rPr lang="en-US" altLang="zh-CN" sz="24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SO</a:t>
            </a:r>
            <a:r>
              <a:rPr lang="en-US" altLang="zh-CN" sz="24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3</a:t>
            </a: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+O</a:t>
            </a:r>
            <a:r>
              <a:rPr lang="en-US" altLang="zh-CN" sz="24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=2H</a:t>
            </a:r>
            <a:r>
              <a:rPr lang="en-US" altLang="zh-CN" sz="24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SO</a:t>
            </a:r>
            <a:r>
              <a:rPr lang="en-US" altLang="zh-CN" sz="2400" b="1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4</a:t>
            </a:r>
            <a:endParaRPr lang="en-US" altLang="zh-CN" sz="2400" b="1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  <p:bldP spid="36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765" y="198116"/>
            <a:ext cx="5877471" cy="9813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4398" y="50735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硝酸</a:t>
            </a:r>
            <a:r>
              <a:rPr lang="zh-CN" altLang="zh-CN" sz="2400" dirty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型酸雨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632450" y="1209913"/>
            <a:ext cx="4525052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①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②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184265" y="1179433"/>
            <a:ext cx="4572000" cy="500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2NO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kern="100" spc="-8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=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2NO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</a:t>
            </a:r>
            <a:endParaRPr lang="en-US" altLang="zh-CN" sz="2400" b="1" kern="100" baseline="-25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172231" y="1694805"/>
            <a:ext cx="4572000" cy="500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3NO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</a:t>
            </a:r>
            <a:r>
              <a:rPr lang="en-US" altLang="zh-CN" sz="2400" b="1" kern="100" spc="-8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=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2HNO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＋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NO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749331" y="1783705"/>
            <a:ext cx="2895887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r:link="rId11"/>
          <a:srcRect l="8780" t="10200"/>
          <a:stretch>
            <a:fillRect/>
          </a:stretch>
        </p:blipFill>
        <p:spPr>
          <a:xfrm>
            <a:off x="684398" y="4256530"/>
            <a:ext cx="3017048" cy="21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881411" y="3907145"/>
            <a:ext cx="2402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化石燃料的燃烧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1033493" y="6330575"/>
            <a:ext cx="2098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植物体的焚烧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14"/>
            </p:custDataLst>
          </p:nvPr>
        </p:nvGrpSpPr>
        <p:grpSpPr>
          <a:xfrm>
            <a:off x="8482996" y="3045450"/>
            <a:ext cx="3034030" cy="2211705"/>
            <a:chOff x="10661" y="7030"/>
            <a:chExt cx="4778" cy="3483"/>
          </a:xfrm>
        </p:grpSpPr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11075" y="9206"/>
              <a:ext cx="245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硝酸型酸雨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r:link="rId18"/>
            <a:srcRect r="15320" b="11194"/>
            <a:stretch>
              <a:fillRect/>
            </a:stretch>
          </p:blipFill>
          <p:spPr>
            <a:xfrm>
              <a:off x="10661" y="7030"/>
              <a:ext cx="4778" cy="34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右箭头 25"/>
          <p:cNvSpPr/>
          <p:nvPr>
            <p:custDataLst>
              <p:tags r:id="rId19"/>
            </p:custDataLst>
          </p:nvPr>
        </p:nvSpPr>
        <p:spPr>
          <a:xfrm>
            <a:off x="3766216" y="4043035"/>
            <a:ext cx="711835" cy="2781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7" name="剪去单角的矩形 26"/>
          <p:cNvSpPr/>
          <p:nvPr>
            <p:custDataLst>
              <p:tags r:id="rId20"/>
            </p:custDataLst>
          </p:nvPr>
        </p:nvSpPr>
        <p:spPr>
          <a:xfrm>
            <a:off x="4478051" y="3730615"/>
            <a:ext cx="1757680" cy="90297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大气中的氮氧化物</a:t>
            </a:r>
            <a:endParaRPr lang="zh-CN" altLang="en-US" sz="2400" b="1"/>
          </a:p>
        </p:txBody>
      </p:sp>
      <p:sp>
        <p:nvSpPr>
          <p:cNvPr id="28" name="右箭头 27"/>
          <p:cNvSpPr/>
          <p:nvPr>
            <p:custDataLst>
              <p:tags r:id="rId21"/>
            </p:custDataLst>
          </p:nvPr>
        </p:nvSpPr>
        <p:spPr>
          <a:xfrm>
            <a:off x="6235731" y="4043035"/>
            <a:ext cx="2222500" cy="27813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6235731" y="3532495"/>
            <a:ext cx="2117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与水反应生成硝酸和亚硝酸</a:t>
            </a:r>
            <a:endParaRPr lang="zh-CN" altLang="en-US" sz="2400" b="1"/>
          </a:p>
        </p:txBody>
      </p:sp>
      <p:sp>
        <p:nvSpPr>
          <p:cNvPr id="30" name="文本框 29"/>
          <p:cNvSpPr txBox="1"/>
          <p:nvPr>
            <p:custDataLst>
              <p:tags r:id="rId23"/>
            </p:custDataLst>
          </p:nvPr>
        </p:nvSpPr>
        <p:spPr>
          <a:xfrm>
            <a:off x="9197371" y="5336530"/>
            <a:ext cx="1754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硝酸型酸雨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/>
      <p:bldP spid="22" grpId="0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/>
          <p:nvPr>
            <p:custDataLst>
              <p:tags r:id="rId1"/>
            </p:custDataLst>
          </p:nvPr>
        </p:nvGrpSpPr>
        <p:grpSpPr>
          <a:xfrm>
            <a:off x="6450013" y="5000625"/>
            <a:ext cx="3841750" cy="1228725"/>
            <a:chOff x="269" y="3219"/>
            <a:chExt cx="2420" cy="774"/>
          </a:xfrm>
        </p:grpSpPr>
        <p:sp>
          <p:nvSpPr>
            <p:cNvPr id="24578" name="Rectangle 3"/>
            <p:cNvSpPr/>
            <p:nvPr>
              <p:custDataLst>
                <p:tags r:id="rId2"/>
              </p:custDataLst>
            </p:nvPr>
          </p:nvSpPr>
          <p:spPr>
            <a:xfrm>
              <a:off x="1749" y="3231"/>
              <a:ext cx="940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latin typeface="Arial" panose="020B0604020202020204" pitchFamily="34" charset="0"/>
                  <a:ea typeface="楷体_GB2312" panose="02010609030101010101" pitchFamily="49" charset="-122"/>
                </a:rPr>
                <a:t>饮用酸化的地下水危害人类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  <p:pic>
          <p:nvPicPr>
            <p:cNvPr id="24579" name="Picture 4" descr="index02_pi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69" y="3219"/>
              <a:ext cx="1447" cy="774"/>
            </a:xfrm>
            <a:prstGeom prst="rect">
              <a:avLst/>
            </a:prstGeom>
            <a:noFill/>
            <a:ln w="38100" cap="flat" cmpd="dbl">
              <a:solidFill>
                <a:srgbClr val="80808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24580" name="Group 5"/>
          <p:cNvGrpSpPr/>
          <p:nvPr>
            <p:custDataLst>
              <p:tags r:id="rId5"/>
            </p:custDataLst>
          </p:nvPr>
        </p:nvGrpSpPr>
        <p:grpSpPr>
          <a:xfrm>
            <a:off x="6499225" y="2701925"/>
            <a:ext cx="3095625" cy="1714500"/>
            <a:chOff x="2681" y="1764"/>
            <a:chExt cx="1950" cy="1080"/>
          </a:xfrm>
        </p:grpSpPr>
        <p:pic>
          <p:nvPicPr>
            <p:cNvPr id="24581" name="Picture 6" descr="酸雨对石灰电线杆腐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681" y="1764"/>
              <a:ext cx="744" cy="1080"/>
            </a:xfrm>
            <a:prstGeom prst="rect">
              <a:avLst/>
            </a:prstGeom>
            <a:noFill/>
            <a:ln w="38100" cap="flat" cmpd="dbl">
              <a:solidFill>
                <a:srgbClr val="808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2" name="Rectangle 7"/>
            <p:cNvSpPr/>
            <p:nvPr>
              <p:custDataLst>
                <p:tags r:id="rId8"/>
              </p:custDataLst>
            </p:nvPr>
          </p:nvSpPr>
          <p:spPr>
            <a:xfrm>
              <a:off x="3469" y="2042"/>
              <a:ext cx="116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latin typeface="Arial" panose="020B0604020202020204" pitchFamily="34" charset="0"/>
                  <a:ea typeface="楷体_GB2312" panose="02010609030101010101" pitchFamily="49" charset="-122"/>
                </a:rPr>
                <a:t>腐蚀建筑物和工业设备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pic>
        <p:nvPicPr>
          <p:cNvPr id="24583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85950" y="3130550"/>
            <a:ext cx="1727200" cy="1587500"/>
          </a:xfrm>
          <a:prstGeom prst="rect">
            <a:avLst/>
          </a:prstGeom>
          <a:noFill/>
          <a:ln w="38100" cap="flat" cmpd="dbl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4" name="Rectangle 9"/>
          <p:cNvSpPr/>
          <p:nvPr>
            <p:custDataLst>
              <p:tags r:id="rId11"/>
            </p:custDataLst>
          </p:nvPr>
        </p:nvSpPr>
        <p:spPr>
          <a:xfrm>
            <a:off x="3719513" y="3330575"/>
            <a:ext cx="21526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660033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破坏土壤成分使农作物减产甚至死亡</a:t>
            </a:r>
            <a:endParaRPr lang="zh-CN" altLang="en-US" sz="2400" b="1">
              <a:solidFill>
                <a:srgbClr val="660033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24585" name="Group 10"/>
          <p:cNvGrpSpPr/>
          <p:nvPr>
            <p:custDataLst>
              <p:tags r:id="rId12"/>
            </p:custDataLst>
          </p:nvPr>
        </p:nvGrpSpPr>
        <p:grpSpPr>
          <a:xfrm>
            <a:off x="2003425" y="4654550"/>
            <a:ext cx="3736975" cy="1895475"/>
            <a:chOff x="2852" y="2925"/>
            <a:chExt cx="2354" cy="1194"/>
          </a:xfrm>
        </p:grpSpPr>
        <p:pic>
          <p:nvPicPr>
            <p:cNvPr id="24586" name="Picture 11" descr="har004_01_pic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203" y="2925"/>
              <a:ext cx="1003" cy="1194"/>
            </a:xfrm>
            <a:prstGeom prst="rect">
              <a:avLst/>
            </a:prstGeom>
            <a:noFill/>
            <a:ln w="38100" cap="flat" cmpd="dbl">
              <a:solidFill>
                <a:srgbClr val="808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7" name="Rectangle 12"/>
            <p:cNvSpPr/>
            <p:nvPr>
              <p:custDataLst>
                <p:tags r:id="rId15"/>
              </p:custDataLst>
            </p:nvPr>
          </p:nvSpPr>
          <p:spPr>
            <a:xfrm>
              <a:off x="2852" y="3263"/>
              <a:ext cx="127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solidFill>
                    <a:srgbClr val="660033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损坏植物叶面导致森林死亡</a:t>
              </a:r>
              <a:endParaRPr lang="zh-CN" altLang="en-US" sz="2400" b="1">
                <a:solidFill>
                  <a:srgbClr val="660033"/>
                </a:solidFill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24589" name="Rectangle 14"/>
          <p:cNvSpPr/>
          <p:nvPr>
            <p:custDataLst>
              <p:tags r:id="rId16"/>
            </p:custDataLst>
          </p:nvPr>
        </p:nvSpPr>
        <p:spPr>
          <a:xfrm>
            <a:off x="6681788" y="1224512"/>
            <a:ext cx="1646237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660033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破坏露天文物古迹</a:t>
            </a:r>
            <a:endParaRPr lang="zh-CN" altLang="en-US" sz="2400" b="1">
              <a:solidFill>
                <a:srgbClr val="660033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24590" name="Rectangle 15"/>
          <p:cNvSpPr/>
          <p:nvPr>
            <p:custDataLst>
              <p:tags r:id="rId17"/>
            </p:custDataLst>
          </p:nvPr>
        </p:nvSpPr>
        <p:spPr>
          <a:xfrm>
            <a:off x="2141538" y="1692275"/>
            <a:ext cx="14779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楷体_GB2312" panose="02010609030101010101" pitchFamily="49" charset="-122"/>
              </a:rPr>
              <a:t>使湖泊中鱼虾死亡</a:t>
            </a:r>
            <a:r>
              <a:rPr lang="zh-CN" altLang="en-US" sz="2400" b="1">
                <a:latin typeface="Arial" panose="020B0604020202020204" pitchFamily="34" charset="0"/>
                <a:ea typeface="幼圆" panose="02010509060101010101" pitchFamily="49" charset="-122"/>
              </a:rPr>
              <a:t> </a:t>
            </a:r>
            <a:endParaRPr lang="zh-CN" altLang="en-US" sz="2400" b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4591" name="Picture 16">
            <a:hlinkClick r:id="rId18"/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648075" y="1268413"/>
            <a:ext cx="1916113" cy="1689100"/>
          </a:xfrm>
          <a:prstGeom prst="rect">
            <a:avLst/>
          </a:prstGeom>
          <a:noFill/>
          <a:ln w="38100" cap="flat" cmpd="dbl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37" name="Text Box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148" y="817077"/>
            <a:ext cx="357187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  <a:cs typeface="+mn-cs"/>
              </a:rPr>
              <a:t>酸雨的危害：</a:t>
            </a:r>
            <a:endParaRPr kumimoji="0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5138" name="Picture 1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95813" y="357188"/>
            <a:ext cx="3097212" cy="792162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76" y="711808"/>
            <a:ext cx="2849006" cy="17596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97978" y="146240"/>
            <a:ext cx="4572000" cy="497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酸雨的防治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8613" y="729171"/>
            <a:ext cx="8218170" cy="497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①消除污染源，改变能源结构，开发利用清洁能源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64654" y="1772733"/>
            <a:ext cx="2543045" cy="17480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22703" y="1772734"/>
            <a:ext cx="2483144" cy="174800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19892" y="1772734"/>
            <a:ext cx="2483144" cy="174800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4653" y="3750076"/>
            <a:ext cx="2543045" cy="174255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22703" y="3750076"/>
            <a:ext cx="2483144" cy="174255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919891" y="3750076"/>
            <a:ext cx="2483144" cy="174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83595" y="229554"/>
            <a:ext cx="457200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酸雨的防治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83595" y="740730"/>
            <a:ext cx="821817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②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研究煤的脱硫、燃烧技术，减少SO</a:t>
            </a:r>
            <a:r>
              <a:rPr lang="zh-CN" altLang="en-US" sz="2400" b="1" baseline="-25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排放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17283" b="12347"/>
          <a:stretch>
            <a:fillRect/>
          </a:stretch>
        </p:blipFill>
        <p:spPr bwMode="auto">
          <a:xfrm>
            <a:off x="795684" y="1327062"/>
            <a:ext cx="4466590" cy="29451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71886" y="1460819"/>
            <a:ext cx="131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脱硫塔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圆角右箭头 7"/>
          <p:cNvSpPr/>
          <p:nvPr>
            <p:custDataLst>
              <p:tags r:id="rId6"/>
            </p:custDataLst>
          </p:nvPr>
        </p:nvSpPr>
        <p:spPr>
          <a:xfrm rot="16200000" flipH="1" flipV="1">
            <a:off x="5571518" y="1582229"/>
            <a:ext cx="524510" cy="874395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62274" y="2262930"/>
            <a:ext cx="35267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2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+</a:t>
            </a:r>
            <a:r>
              <a:rPr kumimoji="1"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CaO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=CaSO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 Bold" panose="02020603050405020304" charset="0"/>
              </a:rPr>
              <a:t>  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 Bold" panose="02020603050405020304" charset="0"/>
            </a:endParaRPr>
          </a:p>
        </p:txBody>
      </p:sp>
      <p:sp>
        <p:nvSpPr>
          <p:cNvPr id="158738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40117" y="2254955"/>
            <a:ext cx="3664839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2CaSO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=2CaSO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kumimoji="1" lang="en-US" altLang="zh-CN" sz="2400" b="1" baseline="-25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生产石膏）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20325" y="4941619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ea typeface="黑体" panose="02010609060101010101" charset="-122"/>
              </a:rPr>
              <a:t>      </a:t>
            </a:r>
            <a:r>
              <a:rPr lang="zh-CN" altLang="en-US" b="1">
                <a:solidFill>
                  <a:schemeClr val="bg1"/>
                </a:solidFill>
                <a:ea typeface="黑体" panose="02010609060101010101" charset="-122"/>
              </a:rPr>
              <a:t>（</a:t>
            </a:r>
            <a:r>
              <a:rPr lang="en-US" altLang="zh-CN" b="1">
                <a:solidFill>
                  <a:schemeClr val="bg1"/>
                </a:solidFill>
                <a:ea typeface="黑体" panose="02010609060101010101" charset="-122"/>
              </a:rPr>
              <a:t>2</a:t>
            </a:r>
            <a:r>
              <a:rPr lang="zh-CN" altLang="en-US" b="1">
                <a:solidFill>
                  <a:schemeClr val="bg1"/>
                </a:solidFill>
                <a:ea typeface="黑体" panose="02010609060101010101" charset="-122"/>
              </a:rPr>
              <a:t>）氨水法</a:t>
            </a:r>
            <a:endParaRPr lang="zh-CN" altLang="en-US" b="1">
              <a:solidFill>
                <a:schemeClr val="bg1"/>
              </a:solidFill>
              <a:ea typeface="黑体" panose="02010609060101010101" charset="-122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396575" y="4836844"/>
          <a:ext cx="4811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9" imgW="1752600" imgH="190500" progId="Equation.3">
                  <p:embed/>
                </p:oleObj>
              </mc:Choice>
              <mc:Fallback>
                <p:oleObj name="公式" r:id="rId9" imgW="1752600" imgH="190500" progId="Equation.3">
                  <p:embed/>
                  <p:pic>
                    <p:nvPicPr>
                      <p:cNvPr id="0" name="图片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575" y="4836844"/>
                        <a:ext cx="48117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320375" y="6056044"/>
          <a:ext cx="4811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公式" r:id="rId11" imgW="1752600" imgH="190500" progId="Equation.3">
                  <p:embed/>
                </p:oleObj>
              </mc:Choice>
              <mc:Fallback>
                <p:oleObj name="公式" r:id="rId11" imgW="1752600" imgH="190500" progId="Equation.3">
                  <p:embed/>
                  <p:pic>
                    <p:nvPicPr>
                      <p:cNvPr id="0" name="图片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75" y="6056044"/>
                        <a:ext cx="48117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396575" y="5455969"/>
          <a:ext cx="4462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公式" r:id="rId13" imgW="1625600" imgH="190500" progId="Equation.3">
                  <p:embed/>
                </p:oleObj>
              </mc:Choice>
              <mc:Fallback>
                <p:oleObj name="公式" r:id="rId13" imgW="1625600" imgH="190500" progId="Equation.3">
                  <p:embed/>
                  <p:pic>
                    <p:nvPicPr>
                      <p:cNvPr id="0" name="图片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575" y="5455969"/>
                        <a:ext cx="44624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581490" y="1555028"/>
            <a:ext cx="22202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钙基固硫法：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46543" y="5360719"/>
            <a:ext cx="22202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氨水脱硫法：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8735" grpId="0"/>
      <p:bldP spid="15873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69761" y="109094"/>
            <a:ext cx="457200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酸雨的防治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69761" y="692024"/>
            <a:ext cx="82181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③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改进汽车尾气的处理技术，控制尾气排放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4038" y="1076023"/>
            <a:ext cx="6494863" cy="344737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 r="3719" b="23333"/>
          <a:stretch>
            <a:fillRect/>
          </a:stretch>
        </p:blipFill>
        <p:spPr bwMode="auto">
          <a:xfrm>
            <a:off x="361381" y="1325978"/>
            <a:ext cx="3938634" cy="289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2926019" y="5636148"/>
            <a:ext cx="6756400" cy="6092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460"/>
              </a:lnSpc>
            </a:pPr>
            <a:r>
              <a:rPr lang="en-US" sz="2800" b="1" dirty="0">
                <a:latin typeface="Times New Roman" panose="02020603050405020304" charset="0"/>
                <a:cs typeface="宋体" panose="02010600030101010101" pitchFamily="2" charset="-122"/>
              </a:rPr>
              <a:t>2NO(g)+2CO(g)====2CO</a:t>
            </a:r>
            <a:r>
              <a:rPr lang="en-US" sz="2800" b="1" baseline="-25000" dirty="0">
                <a:latin typeface="Times New Roman" panose="02020603050405020304" charset="0"/>
                <a:cs typeface="宋体" panose="02010600030101010101" pitchFamily="2" charset="-122"/>
              </a:rPr>
              <a:t>2</a:t>
            </a:r>
            <a:r>
              <a:rPr lang="en-US" sz="2800" b="1" dirty="0">
                <a:latin typeface="Times New Roman" panose="02020603050405020304" charset="0"/>
                <a:cs typeface="宋体" panose="02010600030101010101" pitchFamily="2" charset="-122"/>
              </a:rPr>
              <a:t>(g)+N</a:t>
            </a:r>
            <a:r>
              <a:rPr lang="en-US" sz="2800" b="1" baseline="-25000" dirty="0">
                <a:latin typeface="Times New Roman" panose="02020603050405020304" charset="0"/>
                <a:cs typeface="宋体" panose="02010600030101010101" pitchFamily="2" charset="-122"/>
              </a:rPr>
              <a:t>2</a:t>
            </a:r>
            <a:r>
              <a:rPr lang="en-US" sz="2800" b="1" dirty="0">
                <a:latin typeface="Times New Roman" panose="02020603050405020304" charset="0"/>
                <a:cs typeface="宋体" panose="02010600030101010101" pitchFamily="2" charset="-122"/>
              </a:rPr>
              <a:t>(g)</a:t>
            </a:r>
            <a:endParaRPr lang="en-US" altLang="en-US" sz="2800" b="1" dirty="0">
              <a:latin typeface="Times New Roman" panose="02020603050405020304" charset="0"/>
              <a:cs typeface="宋体" panose="02010600030101010101" pitchFamily="2" charset="-122"/>
            </a:endParaRPr>
          </a:p>
        </p:txBody>
      </p:sp>
      <p:sp>
        <p:nvSpPr>
          <p:cNvPr id="13" name="左弧形箭头 12"/>
          <p:cNvSpPr/>
          <p:nvPr>
            <p:custDataLst>
              <p:tags r:id="rId9"/>
            </p:custDataLst>
          </p:nvPr>
        </p:nvSpPr>
        <p:spPr>
          <a:xfrm>
            <a:off x="4370212" y="3716529"/>
            <a:ext cx="683628" cy="1747329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298049" y="5501460"/>
            <a:ext cx="4572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宋体" panose="02010600030101010101" pitchFamily="2" charset="-122"/>
                <a:sym typeface="+mn-ea"/>
              </a:rPr>
              <a:t>催化剂</a:t>
            </a:r>
            <a:endParaRPr lang="zh-CN" altLang="en-US" sz="2400" dirty="0">
              <a:latin typeface="Times New Roman" panose="02020603050405020304" charset="0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DD5wXxmj9rnar4Bo2kF8sUKODNYCmViCXQ42noIHybITG1498362218082transferflag"/>
          <p:cNvPicPr>
            <a:picLocks noChangeAspect="1"/>
          </p:cNvPicPr>
          <p:nvPr/>
        </p:nvPicPr>
        <p:blipFill>
          <a:blip r:embed="rId11"/>
          <a:srcRect b="11630"/>
          <a:stretch>
            <a:fillRect/>
          </a:stretch>
        </p:blipFill>
        <p:spPr>
          <a:xfrm>
            <a:off x="5718810" y="1153795"/>
            <a:ext cx="5715000" cy="378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3330" y="587417"/>
            <a:ext cx="4572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④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加强工业废气的回收处理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97430" y="76242"/>
            <a:ext cx="4572000" cy="497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酸雨的防治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5588" y="1215752"/>
            <a:ext cx="4466064" cy="31262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5912" y="510238"/>
            <a:ext cx="8419045" cy="4157129"/>
            <a:chOff x="5435912" y="510238"/>
            <a:chExt cx="8419045" cy="4157129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/>
            <a:srcRect l="17108" t="8686" r="18254" b="10405"/>
            <a:stretch>
              <a:fillRect/>
            </a:stretch>
          </p:blipFill>
          <p:spPr>
            <a:xfrm>
              <a:off x="5435912" y="1360064"/>
              <a:ext cx="2642224" cy="330730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151158" y="1674018"/>
              <a:ext cx="3640700" cy="299334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5636787" y="510238"/>
              <a:ext cx="8218170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⑤健全法律法规，严格规定污染物的排放标准，</a:t>
              </a:r>
              <a:endPara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r>
                <a:rPr lang="zh-CN" altLang="en-US"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en-US" altLang="zh-CN"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 </a:t>
              </a:r>
              <a:r>
                <a:rPr lang="zh-CN" altLang="en-US"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提高环境保护意识</a:t>
              </a:r>
              <a:endPara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483911" y="4702863"/>
            <a:ext cx="459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charset="0"/>
              </a:rPr>
              <a:t>NO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+NO+2NaOH=2NaNO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+H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O</a:t>
            </a:r>
            <a:endParaRPr kumimoji="1" lang="zh-CN" altLang="en-US" sz="2400" b="1">
              <a:latin typeface="Times New Roman" panose="0202060305040502030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483911" y="5188638"/>
            <a:ext cx="507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charset="0"/>
              </a:rPr>
              <a:t>2NO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+2NaOH=NaNO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3</a:t>
            </a:r>
            <a:r>
              <a:rPr kumimoji="1" lang="en-US" altLang="zh-CN" sz="2400" b="1">
                <a:latin typeface="Times New Roman" panose="02020603050405020304" charset="0"/>
              </a:rPr>
              <a:t>+NaNO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+H</a:t>
            </a:r>
            <a:r>
              <a:rPr kumimoji="1" lang="en-US" altLang="zh-CN" sz="2400" b="1" baseline="-25000">
                <a:latin typeface="Times New Roman" panose="02020603050405020304" charset="0"/>
              </a:rPr>
              <a:t>2</a:t>
            </a:r>
            <a:r>
              <a:rPr kumimoji="1" lang="en-US" altLang="zh-CN" sz="2400" b="1">
                <a:latin typeface="Times New Roman" panose="02020603050405020304" charset="0"/>
              </a:rPr>
              <a:t>O</a:t>
            </a:r>
            <a:endParaRPr kumimoji="1" lang="zh-CN" altLang="en-US" sz="2400" b="1">
              <a:latin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285" y="4686196"/>
            <a:ext cx="3349626" cy="354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00050" algn="just">
              <a:lnSpc>
                <a:spcPts val="2000"/>
              </a:lnSpc>
              <a:spcAft>
                <a:spcPts val="0"/>
              </a:spcAft>
              <a:tabLst>
                <a:tab pos="2628900" algn="l"/>
              </a:tabLst>
              <a:defRPr/>
            </a:pPr>
            <a:r>
              <a:rPr lang="en-US" altLang="zh-CN" sz="2400" b="1" kern="100" dirty="0">
                <a:latin typeface="Times New Roman" panose="02020603050405020304" charset="0"/>
                <a:cs typeface="Courier New" panose="02070309020205020404" pitchFamily="49" charset="0"/>
              </a:rPr>
              <a:t>(1)</a:t>
            </a:r>
            <a:r>
              <a:rPr lang="en-US" altLang="zh-CN" sz="2400" b="1" kern="100" dirty="0" err="1">
                <a:latin typeface="Times New Roman" panose="02020603050405020304" charset="0"/>
                <a:cs typeface="Courier New" panose="02070309020205020404" pitchFamily="49" charset="0"/>
              </a:rPr>
              <a:t>NaOH</a:t>
            </a:r>
            <a:r>
              <a:rPr lang="zh-CN" altLang="zh-CN" sz="2400" b="1" kern="100" dirty="0">
                <a:latin typeface="Times New Roman" panose="02020603050405020304" charset="0"/>
                <a:cs typeface="Courier New" panose="02070309020205020404" pitchFamily="49" charset="0"/>
              </a:rPr>
              <a:t>溶液吸收：</a:t>
            </a:r>
            <a:endParaRPr lang="zh-CN" altLang="zh-CN" sz="24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3973" y="5356225"/>
            <a:ext cx="8382000" cy="1501775"/>
            <a:chOff x="0" y="5053765"/>
            <a:chExt cx="8382000" cy="1500860"/>
          </a:xfrm>
        </p:grpSpPr>
        <p:sp>
          <p:nvSpPr>
            <p:cNvPr id="14" name="矩形 13"/>
            <p:cNvSpPr/>
            <p:nvPr/>
          </p:nvSpPr>
          <p:spPr>
            <a:xfrm>
              <a:off x="0" y="5053765"/>
              <a:ext cx="8382000" cy="1500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000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en-US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(2)</a:t>
              </a:r>
              <a:r>
                <a:rPr lang="zh-CN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氨气吸收：</a:t>
              </a:r>
              <a:endParaRPr lang="zh-CN" altLang="zh-CN" sz="2400" b="1" kern="100" dirty="0">
                <a:latin typeface="宋体" panose="02010600030101010101" pitchFamily="2" charset="-122"/>
                <a:cs typeface="Courier New" panose="02070309020205020404" pitchFamily="49" charset="0"/>
              </a:endParaRPr>
            </a:p>
            <a:p>
              <a:pPr indent="12001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            8NH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3</a:t>
              </a:r>
              <a:r>
                <a:rPr lang="zh-CN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6NO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2</a:t>
              </a:r>
              <a:r>
                <a:rPr kumimoji="1" lang="en-US" altLang="zh-CN" sz="2400" b="1" dirty="0">
                  <a:latin typeface="Times New Roman" panose="02020603050405020304" charset="0"/>
                </a:rPr>
                <a:t>====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7N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2</a:t>
              </a:r>
              <a:r>
                <a:rPr lang="zh-CN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12H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2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O</a:t>
              </a:r>
              <a:endParaRPr lang="en-US" altLang="zh-CN" sz="2400" b="1" kern="100" dirty="0">
                <a:latin typeface="Times New Roman" panose="02020603050405020304" charset="0"/>
                <a:cs typeface="Courier New" panose="02070309020205020404" pitchFamily="49" charset="0"/>
              </a:endParaRPr>
            </a:p>
            <a:p>
              <a:pPr indent="1200150" algn="just">
                <a:lnSpc>
                  <a:spcPts val="3800"/>
                </a:lnSpc>
                <a:spcAft>
                  <a:spcPts val="0"/>
                </a:spcAft>
                <a:tabLst>
                  <a:tab pos="2628900" algn="l"/>
                </a:tabLst>
                <a:defRPr/>
              </a:pP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            4NH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3</a:t>
              </a:r>
              <a:r>
                <a:rPr lang="zh-CN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6NO</a:t>
              </a:r>
              <a:r>
                <a:rPr kumimoji="1" lang="en-US" altLang="zh-CN" sz="2400" b="1" dirty="0">
                  <a:latin typeface="Times New Roman" panose="02020603050405020304" charset="0"/>
                </a:rPr>
                <a:t>====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5N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2</a:t>
              </a:r>
              <a:r>
                <a:rPr lang="zh-CN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＋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6H</a:t>
              </a:r>
              <a:r>
                <a:rPr lang="pt-BR" altLang="zh-CN" sz="2400" b="1" kern="100" baseline="-25000" dirty="0">
                  <a:latin typeface="Times New Roman" panose="02020603050405020304" charset="0"/>
                  <a:cs typeface="Courier New" panose="02070309020205020404" pitchFamily="49" charset="0"/>
                </a:rPr>
                <a:t>2</a:t>
              </a:r>
              <a:r>
                <a:rPr lang="pt-BR" altLang="zh-CN" sz="2400" b="1" kern="100" dirty="0">
                  <a:latin typeface="Times New Roman" panose="02020603050405020304" charset="0"/>
                  <a:cs typeface="Courier New" panose="02070309020205020404" pitchFamily="49" charset="0"/>
                </a:rPr>
                <a:t>O</a:t>
              </a:r>
              <a:endParaRPr lang="zh-CN" altLang="zh-CN" sz="2400" b="1" kern="100" dirty="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3810000" y="5505531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一定条件</a:t>
              </a:r>
              <a:endParaRPr lang="zh-CN" altLang="en-US" sz="1400" b="1"/>
            </a:p>
          </p:txBody>
        </p:sp>
        <p:sp>
          <p:nvSpPr>
            <p:cNvPr id="16" name="文本框 9"/>
            <p:cNvSpPr txBox="1">
              <a:spLocks noChangeArrowheads="1"/>
            </p:cNvSpPr>
            <p:nvPr/>
          </p:nvSpPr>
          <p:spPr bwMode="auto">
            <a:xfrm>
              <a:off x="3719751" y="6019800"/>
              <a:ext cx="114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一定条件</a:t>
              </a:r>
              <a:endParaRPr lang="zh-CN" altLang="en-US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AS_UNIQUEID" val="240"/>
</p:tagLst>
</file>

<file path=ppt/tags/tag10.xml><?xml version="1.0" encoding="utf-8"?>
<p:tagLst xmlns:p="http://schemas.openxmlformats.org/presentationml/2006/main">
  <p:tag name="AS_UNIQUEID" val="5153"/>
  <p:tag name="KSO_WM_BEAUTIFY_FLAG" val=""/>
</p:tagLst>
</file>

<file path=ppt/tags/tag100.xml><?xml version="1.0" encoding="utf-8"?>
<p:tagLst xmlns:p="http://schemas.openxmlformats.org/presentationml/2006/main">
  <p:tag name="AS_UNIQUEID" val="471"/>
</p:tagLst>
</file>

<file path=ppt/tags/tag101.xml><?xml version="1.0" encoding="utf-8"?>
<p:tagLst xmlns:p="http://schemas.openxmlformats.org/presentationml/2006/main">
  <p:tag name="AS_UNIQUEID" val="472"/>
</p:tagLst>
</file>

<file path=ppt/tags/tag102.xml><?xml version="1.0" encoding="utf-8"?>
<p:tagLst xmlns:p="http://schemas.openxmlformats.org/presentationml/2006/main">
  <p:tag name="AS_UNIQUEID" val="6542"/>
  <p:tag name="KSO_WM_BEAUTIFY_FLAG" val=""/>
</p:tagLst>
</file>

<file path=ppt/tags/tag103.xml><?xml version="1.0" encoding="utf-8"?>
<p:tagLst xmlns:p="http://schemas.openxmlformats.org/presentationml/2006/main">
  <p:tag name="AS_UNIQUEID" val="6545"/>
  <p:tag name="KSO_WM_BEAUTIFY_FLAG" val=""/>
</p:tagLst>
</file>

<file path=ppt/tags/tag104.xml><?xml version="1.0" encoding="utf-8"?>
<p:tagLst xmlns:p="http://schemas.openxmlformats.org/presentationml/2006/main">
  <p:tag name="AS_UNIQUEID" val="474"/>
  <p:tag name="KSO_WM_BEAUTIFY_FLAG" val=""/>
</p:tagLst>
</file>

<file path=ppt/tags/tag105.xml><?xml version="1.0" encoding="utf-8"?>
<p:tagLst xmlns:p="http://schemas.openxmlformats.org/presentationml/2006/main">
  <p:tag name="KSO_WPP_MARK_KEY" val="16b44417-10dd-44d1-ab69-9c527f266e7e"/>
  <p:tag name="COMMONDATA" val="eyJoZGlkIjoiZjVmNmEwZGNjZGZlN2FjZWMyODZlMTBkNWVmMWFjMTgifQ=="/>
</p:tagLst>
</file>

<file path=ppt/tags/tag11.xml><?xml version="1.0" encoding="utf-8"?>
<p:tagLst xmlns:p="http://schemas.openxmlformats.org/presentationml/2006/main">
  <p:tag name="AS_UNIQUEID" val="5154"/>
  <p:tag name="KSO_WM_BEAUTIFY_FLAG" val=""/>
</p:tagLst>
</file>

<file path=ppt/tags/tag12.xml><?xml version="1.0" encoding="utf-8"?>
<p:tagLst xmlns:p="http://schemas.openxmlformats.org/presentationml/2006/main">
  <p:tag name="AS_UNIQUEID" val="5155"/>
  <p:tag name="KSO_WM_BEAUTIFY_FLAG" val=""/>
</p:tagLst>
</file>

<file path=ppt/tags/tag13.xml><?xml version="1.0" encoding="utf-8"?>
<p:tagLst xmlns:p="http://schemas.openxmlformats.org/presentationml/2006/main">
  <p:tag name="AS_UNIQUEID" val="5156"/>
  <p:tag name="KSO_WM_BEAUTIFY_FLAG" val=""/>
</p:tagLst>
</file>

<file path=ppt/tags/tag14.xml><?xml version="1.0" encoding="utf-8"?>
<p:tagLst xmlns:p="http://schemas.openxmlformats.org/presentationml/2006/main">
  <p:tag name="AS_UNIQUEID" val="5157"/>
  <p:tag name="KSO_WM_BEAUTIFY_FLAG" val=""/>
</p:tagLst>
</file>

<file path=ppt/tags/tag15.xml><?xml version="1.0" encoding="utf-8"?>
<p:tagLst xmlns:p="http://schemas.openxmlformats.org/presentationml/2006/main">
  <p:tag name="AS_UNIQUEID" val="6486"/>
</p:tagLst>
</file>

<file path=ppt/tags/tag16.xml><?xml version="1.0" encoding="utf-8"?>
<p:tagLst xmlns:p="http://schemas.openxmlformats.org/presentationml/2006/main">
  <p:tag name="AS_UNIQUEID" val="6488"/>
  <p:tag name="KSO_WM_BEAUTIFY_FLAG" val=""/>
</p:tagLst>
</file>

<file path=ppt/tags/tag17.xml><?xml version="1.0" encoding="utf-8"?>
<p:tagLst xmlns:p="http://schemas.openxmlformats.org/presentationml/2006/main">
  <p:tag name="AS_UNIQUEID" val="6489"/>
</p:tagLst>
</file>

<file path=ppt/tags/tag18.xml><?xml version="1.0" encoding="utf-8"?>
<p:tagLst xmlns:p="http://schemas.openxmlformats.org/presentationml/2006/main">
  <p:tag name="AS_UNIQUEID" val="5952"/>
</p:tagLst>
</file>

<file path=ppt/tags/tag19.xml><?xml version="1.0" encoding="utf-8"?>
<p:tagLst xmlns:p="http://schemas.openxmlformats.org/presentationml/2006/main">
  <p:tag name="AS_UNIQUEID" val="5953"/>
</p:tagLst>
</file>

<file path=ppt/tags/tag2.xml><?xml version="1.0" encoding="utf-8"?>
<p:tagLst xmlns:p="http://schemas.openxmlformats.org/presentationml/2006/main">
  <p:tag name="AS_UNIQUEID" val="241"/>
</p:tagLst>
</file>

<file path=ppt/tags/tag20.xml><?xml version="1.0" encoding="utf-8"?>
<p:tagLst xmlns:p="http://schemas.openxmlformats.org/presentationml/2006/main">
  <p:tag name="AS_UNIQUEID" val="400"/>
</p:tagLst>
</file>

<file path=ppt/tags/tag21.xml><?xml version="1.0" encoding="utf-8"?>
<p:tagLst xmlns:p="http://schemas.openxmlformats.org/presentationml/2006/main">
  <p:tag name="AS_UNIQUEID" val="401"/>
</p:tagLst>
</file>

<file path=ppt/tags/tag22.xml><?xml version="1.0" encoding="utf-8"?>
<p:tagLst xmlns:p="http://schemas.openxmlformats.org/presentationml/2006/main">
  <p:tag name="AS_UNIQUEID" val="402"/>
</p:tagLst>
</file>

<file path=ppt/tags/tag23.xml><?xml version="1.0" encoding="utf-8"?>
<p:tagLst xmlns:p="http://schemas.openxmlformats.org/presentationml/2006/main">
  <p:tag name="AS_UNIQUEID" val="403"/>
</p:tagLst>
</file>

<file path=ppt/tags/tag24.xml><?xml version="1.0" encoding="utf-8"?>
<p:tagLst xmlns:p="http://schemas.openxmlformats.org/presentationml/2006/main">
  <p:tag name="AS_UNIQUEID" val="404"/>
</p:tagLst>
</file>

<file path=ppt/tags/tag25.xml><?xml version="1.0" encoding="utf-8"?>
<p:tagLst xmlns:p="http://schemas.openxmlformats.org/presentationml/2006/main">
  <p:tag name="AS_UNIQUEID" val="405"/>
</p:tagLst>
</file>

<file path=ppt/tags/tag26.xml><?xml version="1.0" encoding="utf-8"?>
<p:tagLst xmlns:p="http://schemas.openxmlformats.org/presentationml/2006/main">
  <p:tag name="AS_UNIQUEID" val="5954"/>
  <p:tag name="KSO_WM_BEAUTIFY_FLAG" val=""/>
</p:tagLst>
</file>

<file path=ppt/tags/tag27.xml><?xml version="1.0" encoding="utf-8"?>
<p:tagLst xmlns:p="http://schemas.openxmlformats.org/presentationml/2006/main">
  <p:tag name="AS_UNIQUEID" val="394"/>
  <p:tag name="KSO_WM_UNIT_PLACING_PICTURE_USER_VIEWPORT" val="{&quot;height&quot;:3014.6614173228345,&quot;width&quot;:13220.346456692912}"/>
</p:tagLst>
</file>

<file path=ppt/tags/tag28.xml><?xml version="1.0" encoding="utf-8"?>
<p:tagLst xmlns:p="http://schemas.openxmlformats.org/presentationml/2006/main">
  <p:tag name="AS_UNIQUEID" val="6499"/>
</p:tagLst>
</file>

<file path=ppt/tags/tag29.xml><?xml version="1.0" encoding="utf-8"?>
<p:tagLst xmlns:p="http://schemas.openxmlformats.org/presentationml/2006/main">
  <p:tag name="AS_UNIQUEID" val="384"/>
</p:tagLst>
</file>

<file path=ppt/tags/tag3.xml><?xml version="1.0" encoding="utf-8"?>
<p:tagLst xmlns:p="http://schemas.openxmlformats.org/presentationml/2006/main">
  <p:tag name="AS_UNIQUEID" val="242"/>
</p:tagLst>
</file>

<file path=ppt/tags/tag30.xml><?xml version="1.0" encoding="utf-8"?>
<p:tagLst xmlns:p="http://schemas.openxmlformats.org/presentationml/2006/main">
  <p:tag name="AS_UNIQUEID" val="385"/>
  <p:tag name="KSO_WM_BEAUTIFY_FLAG" val=""/>
</p:tagLst>
</file>

<file path=ppt/tags/tag31.xml><?xml version="1.0" encoding="utf-8"?>
<p:tagLst xmlns:p="http://schemas.openxmlformats.org/presentationml/2006/main">
  <p:tag name="AS_UNIQUEID" val="386"/>
</p:tagLst>
</file>

<file path=ppt/tags/tag32.xml><?xml version="1.0" encoding="utf-8"?>
<p:tagLst xmlns:p="http://schemas.openxmlformats.org/presentationml/2006/main">
  <p:tag name="AS_UNIQUEID" val="387"/>
</p:tagLst>
</file>

<file path=ppt/tags/tag33.xml><?xml version="1.0" encoding="utf-8"?>
<p:tagLst xmlns:p="http://schemas.openxmlformats.org/presentationml/2006/main">
  <p:tag name="AS_UNIQUEID" val="388"/>
</p:tagLst>
</file>

<file path=ppt/tags/tag34.xml><?xml version="1.0" encoding="utf-8"?>
<p:tagLst xmlns:p="http://schemas.openxmlformats.org/presentationml/2006/main">
  <p:tag name="AS_UNIQUEID" val="389"/>
  <p:tag name="KSO_WM_BEAUTIFY_FLAG" val=""/>
</p:tagLst>
</file>

<file path=ppt/tags/tag35.xml><?xml version="1.0" encoding="utf-8"?>
<p:tagLst xmlns:p="http://schemas.openxmlformats.org/presentationml/2006/main">
  <p:tag name="AS_UNIQUEID" val="390"/>
  <p:tag name="KSO_WM_BEAUTIFY_FLAG" val=""/>
</p:tagLst>
</file>

<file path=ppt/tags/tag36.xml><?xml version="1.0" encoding="utf-8"?>
<p:tagLst xmlns:p="http://schemas.openxmlformats.org/presentationml/2006/main">
  <p:tag name="AS_UNIQUEID" val="391"/>
  <p:tag name="KSO_WM_BEAUTIFY_FLAG" val=""/>
</p:tagLst>
</file>

<file path=ppt/tags/tag37.xml><?xml version="1.0" encoding="utf-8"?>
<p:tagLst xmlns:p="http://schemas.openxmlformats.org/presentationml/2006/main">
  <p:tag name="AS_UNIQUEID" val="392"/>
  <p:tag name="KSO_WM_BEAUTIFY_FLAG" val=""/>
</p:tagLst>
</file>

<file path=ppt/tags/tag38.xml><?xml version="1.0" encoding="utf-8"?>
<p:tagLst xmlns:p="http://schemas.openxmlformats.org/presentationml/2006/main">
  <p:tag name="AS_UNIQUEID" val="393"/>
  <p:tag name="KSO_WM_BEAUTIFY_FLAG" val=""/>
</p:tagLst>
</file>

<file path=ppt/tags/tag39.xml><?xml version="1.0" encoding="utf-8"?>
<p:tagLst xmlns:p="http://schemas.openxmlformats.org/presentationml/2006/main">
  <p:tag name="AS_UNIQUEID" val="6500"/>
</p:tagLst>
</file>

<file path=ppt/tags/tag4.xml><?xml version="1.0" encoding="utf-8"?>
<p:tagLst xmlns:p="http://schemas.openxmlformats.org/presentationml/2006/main">
  <p:tag name="AS_UNIQUEID" val="243"/>
</p:tagLst>
</file>

<file path=ppt/tags/tag40.xml><?xml version="1.0" encoding="utf-8"?>
<p:tagLst xmlns:p="http://schemas.openxmlformats.org/presentationml/2006/main">
  <p:tag name="AS_UNIQUEID" val="6501"/>
</p:tagLst>
</file>

<file path=ppt/tags/tag41.xml><?xml version="1.0" encoding="utf-8"?>
<p:tagLst xmlns:p="http://schemas.openxmlformats.org/presentationml/2006/main">
  <p:tag name="AS_UNIQUEID" val="6502"/>
</p:tagLst>
</file>

<file path=ppt/tags/tag42.xml><?xml version="1.0" encoding="utf-8"?>
<p:tagLst xmlns:p="http://schemas.openxmlformats.org/presentationml/2006/main">
  <p:tag name="AS_UNIQUEID" val="413"/>
</p:tagLst>
</file>

<file path=ppt/tags/tag43.xml><?xml version="1.0" encoding="utf-8"?>
<p:tagLst xmlns:p="http://schemas.openxmlformats.org/presentationml/2006/main">
  <p:tag name="AS_UNIQUEID" val="6508"/>
  <p:tag name="KSO_WM_BEAUTIFY_FLAG" val=""/>
</p:tagLst>
</file>

<file path=ppt/tags/tag44.xml><?xml version="1.0" encoding="utf-8"?>
<p:tagLst xmlns:p="http://schemas.openxmlformats.org/presentationml/2006/main">
  <p:tag name="AS_UNIQUEID" val="6512"/>
</p:tagLst>
</file>

<file path=ppt/tags/tag45.xml><?xml version="1.0" encoding="utf-8"?>
<p:tagLst xmlns:p="http://schemas.openxmlformats.org/presentationml/2006/main">
  <p:tag name="AS_UNIQUEID" val="6513"/>
</p:tagLst>
</file>

<file path=ppt/tags/tag46.xml><?xml version="1.0" encoding="utf-8"?>
<p:tagLst xmlns:p="http://schemas.openxmlformats.org/presentationml/2006/main">
  <p:tag name="AS_UNIQUEID" val="417"/>
</p:tagLst>
</file>

<file path=ppt/tags/tag47.xml><?xml version="1.0" encoding="utf-8"?>
<p:tagLst xmlns:p="http://schemas.openxmlformats.org/presentationml/2006/main">
  <p:tag name="AS_UNIQUEID" val="418"/>
</p:tagLst>
</file>

<file path=ppt/tags/tag48.xml><?xml version="1.0" encoding="utf-8"?>
<p:tagLst xmlns:p="http://schemas.openxmlformats.org/presentationml/2006/main">
  <p:tag name="AS_UNIQUEID" val="419"/>
</p:tagLst>
</file>

<file path=ppt/tags/tag49.xml><?xml version="1.0" encoding="utf-8"?>
<p:tagLst xmlns:p="http://schemas.openxmlformats.org/presentationml/2006/main">
  <p:tag name="AS_UNIQUEID" val="420"/>
</p:tagLst>
</file>

<file path=ppt/tags/tag5.xml><?xml version="1.0" encoding="utf-8"?>
<p:tagLst xmlns:p="http://schemas.openxmlformats.org/presentationml/2006/main">
  <p:tag name="AS_UNIQUEID" val="311"/>
  <p:tag name="KSO_WM_BEAUTIFY_FLAG" val=""/>
</p:tagLst>
</file>

<file path=ppt/tags/tag50.xml><?xml version="1.0" encoding="utf-8"?>
<p:tagLst xmlns:p="http://schemas.openxmlformats.org/presentationml/2006/main">
  <p:tag name="AS_UNIQUEID" val="421"/>
</p:tagLst>
</file>

<file path=ppt/tags/tag51.xml><?xml version="1.0" encoding="utf-8"?>
<p:tagLst xmlns:p="http://schemas.openxmlformats.org/presentationml/2006/main">
  <p:tag name="AS_UNIQUEID" val="422"/>
</p:tagLst>
</file>

<file path=ppt/tags/tag52.xml><?xml version="1.0" encoding="utf-8"?>
<p:tagLst xmlns:p="http://schemas.openxmlformats.org/presentationml/2006/main">
  <p:tag name="AS_UNIQUEID" val="423"/>
</p:tagLst>
</file>

<file path=ppt/tags/tag53.xml><?xml version="1.0" encoding="utf-8"?>
<p:tagLst xmlns:p="http://schemas.openxmlformats.org/presentationml/2006/main">
  <p:tag name="AS_UNIQUEID" val="424"/>
</p:tagLst>
</file>

<file path=ppt/tags/tag54.xml><?xml version="1.0" encoding="utf-8"?>
<p:tagLst xmlns:p="http://schemas.openxmlformats.org/presentationml/2006/main">
  <p:tag name="AS_UNIQUEID" val="425"/>
</p:tagLst>
</file>

<file path=ppt/tags/tag55.xml><?xml version="1.0" encoding="utf-8"?>
<p:tagLst xmlns:p="http://schemas.openxmlformats.org/presentationml/2006/main">
  <p:tag name="AS_UNIQUEID" val="426"/>
</p:tagLst>
</file>

<file path=ppt/tags/tag56.xml><?xml version="1.0" encoding="utf-8"?>
<p:tagLst xmlns:p="http://schemas.openxmlformats.org/presentationml/2006/main">
  <p:tag name="AS_UNIQUEID" val="427"/>
</p:tagLst>
</file>

<file path=ppt/tags/tag57.xml><?xml version="1.0" encoding="utf-8"?>
<p:tagLst xmlns:p="http://schemas.openxmlformats.org/presentationml/2006/main">
  <p:tag name="AS_UNIQUEID" val="428"/>
</p:tagLst>
</file>

<file path=ppt/tags/tag58.xml><?xml version="1.0" encoding="utf-8"?>
<p:tagLst xmlns:p="http://schemas.openxmlformats.org/presentationml/2006/main">
  <p:tag name="AS_UNIQUEID" val="147"/>
</p:tagLst>
</file>

<file path=ppt/tags/tag59.xml><?xml version="1.0" encoding="utf-8"?>
<p:tagLst xmlns:p="http://schemas.openxmlformats.org/presentationml/2006/main">
  <p:tag name="AS_UNIQUEID" val="148"/>
</p:tagLst>
</file>

<file path=ppt/tags/tag6.xml><?xml version="1.0" encoding="utf-8"?>
<p:tagLst xmlns:p="http://schemas.openxmlformats.org/presentationml/2006/main">
  <p:tag name="AS_UNIQUEID" val="5149"/>
</p:tagLst>
</file>

<file path=ppt/tags/tag60.xml><?xml version="1.0" encoding="utf-8"?>
<p:tagLst xmlns:p="http://schemas.openxmlformats.org/presentationml/2006/main">
  <p:tag name="AS_UNIQUEID" val="149"/>
</p:tagLst>
</file>

<file path=ppt/tags/tag61.xml><?xml version="1.0" encoding="utf-8"?>
<p:tagLst xmlns:p="http://schemas.openxmlformats.org/presentationml/2006/main">
  <p:tag name="AS_UNIQUEID" val="150"/>
</p:tagLst>
</file>

<file path=ppt/tags/tag62.xml><?xml version="1.0" encoding="utf-8"?>
<p:tagLst xmlns:p="http://schemas.openxmlformats.org/presentationml/2006/main">
  <p:tag name="AS_UNIQUEID" val="151"/>
</p:tagLst>
</file>

<file path=ppt/tags/tag63.xml><?xml version="1.0" encoding="utf-8"?>
<p:tagLst xmlns:p="http://schemas.openxmlformats.org/presentationml/2006/main">
  <p:tag name="AS_UNIQUEID" val="152"/>
</p:tagLst>
</file>

<file path=ppt/tags/tag64.xml><?xml version="1.0" encoding="utf-8"?>
<p:tagLst xmlns:p="http://schemas.openxmlformats.org/presentationml/2006/main">
  <p:tag name="AS_UNIQUEID" val="153"/>
</p:tagLst>
</file>

<file path=ppt/tags/tag65.xml><?xml version="1.0" encoding="utf-8"?>
<p:tagLst xmlns:p="http://schemas.openxmlformats.org/presentationml/2006/main">
  <p:tag name="AS_UNIQUEID" val="154"/>
</p:tagLst>
</file>

<file path=ppt/tags/tag66.xml><?xml version="1.0" encoding="utf-8"?>
<p:tagLst xmlns:p="http://schemas.openxmlformats.org/presentationml/2006/main">
  <p:tag name="AS_UNIQUEID" val="155"/>
</p:tagLst>
</file>

<file path=ppt/tags/tag67.xml><?xml version="1.0" encoding="utf-8"?>
<p:tagLst xmlns:p="http://schemas.openxmlformats.org/presentationml/2006/main">
  <p:tag name="AS_UNIQUEID" val="156"/>
</p:tagLst>
</file>

<file path=ppt/tags/tag68.xml><?xml version="1.0" encoding="utf-8"?>
<p:tagLst xmlns:p="http://schemas.openxmlformats.org/presentationml/2006/main">
  <p:tag name="AS_UNIQUEID" val="157"/>
</p:tagLst>
</file>

<file path=ppt/tags/tag69.xml><?xml version="1.0" encoding="utf-8"?>
<p:tagLst xmlns:p="http://schemas.openxmlformats.org/presentationml/2006/main">
  <p:tag name="AS_UNIQUEID" val="159"/>
</p:tagLst>
</file>

<file path=ppt/tags/tag7.xml><?xml version="1.0" encoding="utf-8"?>
<p:tagLst xmlns:p="http://schemas.openxmlformats.org/presentationml/2006/main">
  <p:tag name="AS_UNIQUEID" val="5150"/>
  <p:tag name="KSO_WM_BEAUTIFY_FLAG" val=""/>
</p:tagLst>
</file>

<file path=ppt/tags/tag70.xml><?xml version="1.0" encoding="utf-8"?>
<p:tagLst xmlns:p="http://schemas.openxmlformats.org/presentationml/2006/main">
  <p:tag name="AS_UNIQUEID" val="160"/>
</p:tagLst>
</file>

<file path=ppt/tags/tag71.xml><?xml version="1.0" encoding="utf-8"?>
<p:tagLst xmlns:p="http://schemas.openxmlformats.org/presentationml/2006/main">
  <p:tag name="AS_UNIQUEID" val="161"/>
</p:tagLst>
</file>

<file path=ppt/tags/tag72.xml><?xml version="1.0" encoding="utf-8"?>
<p:tagLst xmlns:p="http://schemas.openxmlformats.org/presentationml/2006/main">
  <p:tag name="AS_UNIQUEID" val="162"/>
</p:tagLst>
</file>

<file path=ppt/tags/tag73.xml><?xml version="1.0" encoding="utf-8"?>
<p:tagLst xmlns:p="http://schemas.openxmlformats.org/presentationml/2006/main">
  <p:tag name="AS_UNIQUEID" val="163"/>
</p:tagLst>
</file>

<file path=ppt/tags/tag74.xml><?xml version="1.0" encoding="utf-8"?>
<p:tagLst xmlns:p="http://schemas.openxmlformats.org/presentationml/2006/main">
  <p:tag name="AS_UNIQUEID" val="117"/>
</p:tagLst>
</file>

<file path=ppt/tags/tag75.xml><?xml version="1.0" encoding="utf-8"?>
<p:tagLst xmlns:p="http://schemas.openxmlformats.org/presentationml/2006/main">
  <p:tag name="AS_UNIQUEID" val="6523"/>
  <p:tag name="KSO_WM_BEAUTIFY_FLAG" val=""/>
</p:tagLst>
</file>

<file path=ppt/tags/tag76.xml><?xml version="1.0" encoding="utf-8"?>
<p:tagLst xmlns:p="http://schemas.openxmlformats.org/presentationml/2006/main">
  <p:tag name="AS_UNIQUEID" val="6524"/>
</p:tagLst>
</file>

<file path=ppt/tags/tag77.xml><?xml version="1.0" encoding="utf-8"?>
<p:tagLst xmlns:p="http://schemas.openxmlformats.org/presentationml/2006/main">
  <p:tag name="AS_UNIQUEID" val="445"/>
  <p:tag name="KSO_WM_BEAUTIFY_FLAG" val=""/>
</p:tagLst>
</file>

<file path=ppt/tags/tag78.xml><?xml version="1.0" encoding="utf-8"?>
<p:tagLst xmlns:p="http://schemas.openxmlformats.org/presentationml/2006/main">
  <p:tag name="AS_UNIQUEID" val="446"/>
  <p:tag name="KSO_WM_BEAUTIFY_FLAG" val=""/>
</p:tagLst>
</file>

<file path=ppt/tags/tag79.xml><?xml version="1.0" encoding="utf-8"?>
<p:tagLst xmlns:p="http://schemas.openxmlformats.org/presentationml/2006/main">
  <p:tag name="AS_UNIQUEID" val="447"/>
  <p:tag name="KSO_WM_BEAUTIFY_FLAG" val=""/>
</p:tagLst>
</file>

<file path=ppt/tags/tag8.xml><?xml version="1.0" encoding="utf-8"?>
<p:tagLst xmlns:p="http://schemas.openxmlformats.org/presentationml/2006/main">
  <p:tag name="AS_UNIQUEID" val="5151"/>
  <p:tag name="KSO_WM_BEAUTIFY_FLAG" val=""/>
</p:tagLst>
</file>

<file path=ppt/tags/tag80.xml><?xml version="1.0" encoding="utf-8"?>
<p:tagLst xmlns:p="http://schemas.openxmlformats.org/presentationml/2006/main">
  <p:tag name="AS_UNIQUEID" val="448"/>
  <p:tag name="KSO_WM_BEAUTIFY_FLAG" val=""/>
</p:tagLst>
</file>

<file path=ppt/tags/tag81.xml><?xml version="1.0" encoding="utf-8"?>
<p:tagLst xmlns:p="http://schemas.openxmlformats.org/presentationml/2006/main">
  <p:tag name="AS_UNIQUEID" val="449"/>
  <p:tag name="KSO_WM_BEAUTIFY_FLAG" val=""/>
</p:tagLst>
</file>

<file path=ppt/tags/tag82.xml><?xml version="1.0" encoding="utf-8"?>
<p:tagLst xmlns:p="http://schemas.openxmlformats.org/presentationml/2006/main">
  <p:tag name="AS_UNIQUEID" val="450"/>
  <p:tag name="KSO_WM_BEAUTIFY_FLAG" val=""/>
</p:tagLst>
</file>

<file path=ppt/tags/tag83.xml><?xml version="1.0" encoding="utf-8"?>
<p:tagLst xmlns:p="http://schemas.openxmlformats.org/presentationml/2006/main">
  <p:tag name="AS_UNIQUEID" val="6527"/>
  <p:tag name="KSO_WM_BEAUTIFY_FLAG" val=""/>
</p:tagLst>
</file>

<file path=ppt/tags/tag84.xml><?xml version="1.0" encoding="utf-8"?>
<p:tagLst xmlns:p="http://schemas.openxmlformats.org/presentationml/2006/main">
  <p:tag name="AS_UNIQUEID" val="6528"/>
</p:tagLst>
</file>

<file path=ppt/tags/tag85.xml><?xml version="1.0" encoding="utf-8"?>
<p:tagLst xmlns:p="http://schemas.openxmlformats.org/presentationml/2006/main">
  <p:tag name="AS_UNIQUEID" val="81"/>
  <p:tag name="KSO_WM_BEAUTIFY_FLAG" val=""/>
</p:tagLst>
</file>

<file path=ppt/tags/tag86.xml><?xml version="1.0" encoding="utf-8"?>
<p:tagLst xmlns:p="http://schemas.openxmlformats.org/presentationml/2006/main">
  <p:tag name="AS_UNIQUEID" val="458"/>
  <p:tag name="KSO_WM_BEAUTIFY_FLAG" val=""/>
</p:tagLst>
</file>

<file path=ppt/tags/tag87.xml><?xml version="1.0" encoding="utf-8"?>
<p:tagLst xmlns:p="http://schemas.openxmlformats.org/presentationml/2006/main">
  <p:tag name="AS_UNIQUEID" val="6022"/>
</p:tagLst>
</file>

<file path=ppt/tags/tag88.xml><?xml version="1.0" encoding="utf-8"?>
<p:tagLst xmlns:p="http://schemas.openxmlformats.org/presentationml/2006/main">
  <p:tag name="AS_UNIQUEID" val="1447"/>
</p:tagLst>
</file>

<file path=ppt/tags/tag89.xml><?xml version="1.0" encoding="utf-8"?>
<p:tagLst xmlns:p="http://schemas.openxmlformats.org/presentationml/2006/main">
  <p:tag name="AS_UNIQUEID" val="1448"/>
  <p:tag name="KSO_WM_BEAUTIFY_FLAG" val=""/>
</p:tagLst>
</file>

<file path=ppt/tags/tag9.xml><?xml version="1.0" encoding="utf-8"?>
<p:tagLst xmlns:p="http://schemas.openxmlformats.org/presentationml/2006/main">
  <p:tag name="AS_UNIQUEID" val="5152"/>
  <p:tag name="KSO_WM_BEAUTIFY_FLAG" val=""/>
</p:tagLst>
</file>

<file path=ppt/tags/tag90.xml><?xml version="1.0" encoding="utf-8"?>
<p:tagLst xmlns:p="http://schemas.openxmlformats.org/presentationml/2006/main">
  <p:tag name="AS_UNIQUEID" val="6531"/>
  <p:tag name="KSO_WM_BEAUTIFY_FLAG" val=""/>
</p:tagLst>
</file>

<file path=ppt/tags/tag91.xml><?xml version="1.0" encoding="utf-8"?>
<p:tagLst xmlns:p="http://schemas.openxmlformats.org/presentationml/2006/main">
  <p:tag name="AS_UNIQUEID" val="6532"/>
  <p:tag name="KSO_WM_BEAUTIFY_FLAG" val=""/>
</p:tagLst>
</file>

<file path=ppt/tags/tag92.xml><?xml version="1.0" encoding="utf-8"?>
<p:tagLst xmlns:p="http://schemas.openxmlformats.org/presentationml/2006/main">
  <p:tag name="AS_UNIQUEID" val="461"/>
</p:tagLst>
</file>

<file path=ppt/tags/tag93.xml><?xml version="1.0" encoding="utf-8"?>
<p:tagLst xmlns:p="http://schemas.openxmlformats.org/presentationml/2006/main">
  <p:tag name="AS_UNIQUEID" val="82"/>
  <p:tag name="KSO_WM_BEAUTIFY_FLAG" val=""/>
</p:tagLst>
</file>

<file path=ppt/tags/tag94.xml><?xml version="1.0" encoding="utf-8"?>
<p:tagLst xmlns:p="http://schemas.openxmlformats.org/presentationml/2006/main">
  <p:tag name="AS_UNIQUEID" val="1490"/>
</p:tagLst>
</file>

<file path=ppt/tags/tag95.xml><?xml version="1.0" encoding="utf-8"?>
<p:tagLst xmlns:p="http://schemas.openxmlformats.org/presentationml/2006/main">
  <p:tag name="AS_UNIQUEID" val="6046"/>
</p:tagLst>
</file>

<file path=ppt/tags/tag96.xml><?xml version="1.0" encoding="utf-8"?>
<p:tagLst xmlns:p="http://schemas.openxmlformats.org/presentationml/2006/main">
  <p:tag name="AS_UNIQUEID" val="6533"/>
</p:tagLst>
</file>

<file path=ppt/tags/tag97.xml><?xml version="1.0" encoding="utf-8"?>
<p:tagLst xmlns:p="http://schemas.openxmlformats.org/presentationml/2006/main">
  <p:tag name="AS_UNIQUEID" val="6535"/>
</p:tagLst>
</file>

<file path=ppt/tags/tag98.xml><?xml version="1.0" encoding="utf-8"?>
<p:tagLst xmlns:p="http://schemas.openxmlformats.org/presentationml/2006/main">
  <p:tag name="AS_UNIQUEID" val="6537"/>
  <p:tag name="KSO_WM_BEAUTIFY_FLAG" val=""/>
</p:tagLst>
</file>

<file path=ppt/tags/tag99.xml><?xml version="1.0" encoding="utf-8"?>
<p:tagLst xmlns:p="http://schemas.openxmlformats.org/presentationml/2006/main">
  <p:tag name="AS_UNIQUEID" val="6538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WPS 演示</Application>
  <PresentationFormat>宽屏</PresentationFormat>
  <Paragraphs>194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楷体</vt:lpstr>
      <vt:lpstr>Times New Roman</vt:lpstr>
      <vt:lpstr>楷体_GB2312</vt:lpstr>
      <vt:lpstr>幼圆</vt:lpstr>
      <vt:lpstr>Tahoma</vt:lpstr>
      <vt:lpstr>Times New Roman Bold</vt:lpstr>
      <vt:lpstr>Courier New</vt:lpstr>
      <vt:lpstr>华文中宋</vt:lpstr>
      <vt:lpstr>Calibri</vt:lpstr>
      <vt:lpstr>Arial Unicode MS</vt:lpstr>
      <vt:lpstr>Calibri Light</vt:lpstr>
      <vt:lpstr>Office 主题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敢情莫畏</cp:lastModifiedBy>
  <cp:revision>24</cp:revision>
  <dcterms:created xsi:type="dcterms:W3CDTF">2024-02-21T02:08:00Z</dcterms:created>
  <dcterms:modified xsi:type="dcterms:W3CDTF">2025-02-21T10:14:36Z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A927026452F343FEB63A4422726AA137_13</vt:lpwstr>
  </property>
  <property fmtid="{D5CDD505-2E9C-101B-9397-08002B2CF9AE}" pid="3" name="KSOProductBuildVer">
    <vt:lpwstr>2052-11.8.2.10393</vt:lpwstr>
  </property>
</Properties>
</file>