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302" r:id="rId3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7" r:id="rId13"/>
    <p:sldId id="266" r:id="rId14"/>
    <p:sldId id="267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5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87B2-6560-45C6-A400-03836452D9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8" y="18523"/>
            <a:ext cx="1063740" cy="1063740"/>
          </a:xfrm>
          <a:prstGeom prst="rect">
            <a:avLst/>
          </a:prstGeom>
        </p:spPr>
      </p:pic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955357" y="203007"/>
            <a:ext cx="10851632" cy="65772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1"/>
          <p:cNvSpPr>
            <a:spLocks noGrp="1"/>
          </p:cNvSpPr>
          <p:nvPr>
            <p:ph sz="quarter" idx="12" hasCustomPrompt="1"/>
            <p:custDataLst>
              <p:tags r:id="rId6"/>
            </p:custDataLst>
          </p:nvPr>
        </p:nvSpPr>
        <p:spPr>
          <a:xfrm>
            <a:off x="1066799" y="232723"/>
            <a:ext cx="7796213" cy="106362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喷泉实验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C19D-FAFE-40E0-ADA3-7A4E39B68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801B-14C4-48A3-9CEF-F1F460F34C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5" Type="http://schemas.openxmlformats.org/officeDocument/2006/relationships/notesSlide" Target="../notesSlides/notesSlide10.xml"/><Relationship Id="rId24" Type="http://schemas.openxmlformats.org/officeDocument/2006/relationships/slideLayout" Target="../slideLayouts/slideLayout12.xml"/><Relationship Id="rId23" Type="http://schemas.openxmlformats.org/officeDocument/2006/relationships/image" Target="../media/image29.png"/><Relationship Id="rId22" Type="http://schemas.openxmlformats.org/officeDocument/2006/relationships/tags" Target="../tags/tag128.xml"/><Relationship Id="rId21" Type="http://schemas.openxmlformats.org/officeDocument/2006/relationships/image" Target="../media/image28.png"/><Relationship Id="rId20" Type="http://schemas.openxmlformats.org/officeDocument/2006/relationships/tags" Target="../tags/tag127.xml"/><Relationship Id="rId2" Type="http://schemas.openxmlformats.org/officeDocument/2006/relationships/tags" Target="../tags/tag109.xml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image" Target="../media/image31.png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30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8" Type="http://schemas.openxmlformats.org/officeDocument/2006/relationships/notesSlide" Target="../notesSlides/notesSlide12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0.jpeg"/><Relationship Id="rId2" Type="http://schemas.openxmlformats.org/officeDocument/2006/relationships/tags" Target="../tags/tag5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15.xml"/><Relationship Id="rId16" Type="http://schemas.openxmlformats.org/officeDocument/2006/relationships/image" Target="../media/image14.png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6.png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3" Type="http://schemas.openxmlformats.org/officeDocument/2006/relationships/notesSlide" Target="../notesSlides/notesSlide6.xml"/><Relationship Id="rId32" Type="http://schemas.openxmlformats.org/officeDocument/2006/relationships/slideLayout" Target="../slideLayouts/slideLayout12.xml"/><Relationship Id="rId31" Type="http://schemas.openxmlformats.org/officeDocument/2006/relationships/image" Target="../media/image18.png"/><Relationship Id="rId30" Type="http://schemas.openxmlformats.org/officeDocument/2006/relationships/tags" Target="../tags/tag69.xml"/><Relationship Id="rId3" Type="http://schemas.openxmlformats.org/officeDocument/2006/relationships/tags" Target="../tags/tag43.xml"/><Relationship Id="rId29" Type="http://schemas.openxmlformats.org/officeDocument/2006/relationships/image" Target="../media/image17.png"/><Relationship Id="rId28" Type="http://schemas.openxmlformats.org/officeDocument/2006/relationships/tags" Target="../tags/tag68.xml"/><Relationship Id="rId27" Type="http://schemas.openxmlformats.org/officeDocument/2006/relationships/tags" Target="../tags/tag67.xml"/><Relationship Id="rId26" Type="http://schemas.openxmlformats.org/officeDocument/2006/relationships/tags" Target="../tags/tag66.xml"/><Relationship Id="rId25" Type="http://schemas.openxmlformats.org/officeDocument/2006/relationships/tags" Target="../tags/tag65.xml"/><Relationship Id="rId24" Type="http://schemas.openxmlformats.org/officeDocument/2006/relationships/tags" Target="../tags/tag64.xml"/><Relationship Id="rId23" Type="http://schemas.openxmlformats.org/officeDocument/2006/relationships/tags" Target="../tags/tag6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tags" Target="../tags/tag42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21.png"/><Relationship Id="rId2" Type="http://schemas.openxmlformats.org/officeDocument/2006/relationships/tags" Target="../tags/tag71.xml"/><Relationship Id="rId19" Type="http://schemas.openxmlformats.org/officeDocument/2006/relationships/tags" Target="../tags/tag86.xml"/><Relationship Id="rId18" Type="http://schemas.openxmlformats.org/officeDocument/2006/relationships/image" Target="../media/image20.png"/><Relationship Id="rId17" Type="http://schemas.openxmlformats.org/officeDocument/2006/relationships/tags" Target="../tags/tag85.xml"/><Relationship Id="rId16" Type="http://schemas.openxmlformats.org/officeDocument/2006/relationships/image" Target="../media/image19.png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image" Target="../media/image24.jpeg"/><Relationship Id="rId6" Type="http://schemas.openxmlformats.org/officeDocument/2006/relationships/tags" Target="../tags/tag90.xml"/><Relationship Id="rId5" Type="http://schemas.openxmlformats.org/officeDocument/2006/relationships/image" Target="../media/image23.jpeg"/><Relationship Id="rId4" Type="http://schemas.openxmlformats.org/officeDocument/2006/relationships/tags" Target="../tags/tag89.xml"/><Relationship Id="rId3" Type="http://schemas.openxmlformats.org/officeDocument/2006/relationships/image" Target="../media/image22.png"/><Relationship Id="rId22" Type="http://schemas.openxmlformats.org/officeDocument/2006/relationships/notesSlide" Target="../notesSlides/notesSlide8.xml"/><Relationship Id="rId21" Type="http://schemas.openxmlformats.org/officeDocument/2006/relationships/slideLayout" Target="../slideLayouts/slideLayout12.xml"/><Relationship Id="rId20" Type="http://schemas.openxmlformats.org/officeDocument/2006/relationships/tags" Target="../tags/tag103.xml"/><Relationship Id="rId2" Type="http://schemas.openxmlformats.org/officeDocument/2006/relationships/tags" Target="../tags/tag88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07.xml"/><Relationship Id="rId6" Type="http://schemas.openxmlformats.org/officeDocument/2006/relationships/image" Target="../media/image27.jpeg"/><Relationship Id="rId5" Type="http://schemas.openxmlformats.org/officeDocument/2006/relationships/tags" Target="../tags/tag106.xml"/><Relationship Id="rId4" Type="http://schemas.openxmlformats.org/officeDocument/2006/relationships/image" Target="../media/image26.jpeg"/><Relationship Id="rId3" Type="http://schemas.openxmlformats.org/officeDocument/2006/relationships/tags" Target="../tags/tag105.xml"/><Relationship Id="rId2" Type="http://schemas.openxmlformats.org/officeDocument/2006/relationships/image" Target="../media/image25.jpeg"/><Relationship Id="rId1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-98425"/>
            <a:ext cx="7772400" cy="1460500"/>
          </a:xfrm>
        </p:spPr>
        <p:txBody>
          <a:bodyPr/>
          <a:lstStyle/>
          <a:p>
            <a:pPr eaLnBrk="1" hangingPunct="1"/>
            <a:r>
              <a:rPr lang="zh-CN" altLang="en-US" sz="3600" b="1">
                <a:ea typeface="楷体_GB2312" pitchFamily="49" charset="-122"/>
              </a:rPr>
              <a:t>两个推动人类文明的材料</a:t>
            </a:r>
            <a:endParaRPr lang="zh-CN" altLang="en-US" sz="3600" b="1">
              <a:ea typeface="楷体_GB2312" pitchFamily="49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84313"/>
            <a:ext cx="4391025" cy="681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>
                <a:solidFill>
                  <a:srgbClr val="000099"/>
                </a:solidFill>
              </a:rPr>
              <a:t>＊最早使用的材料是</a:t>
            </a:r>
            <a:r>
              <a:rPr lang="zh-CN" altLang="en-US" b="1">
                <a:solidFill>
                  <a:srgbClr val="FF0000"/>
                </a:solidFill>
              </a:rPr>
              <a:t>陶</a:t>
            </a:r>
            <a:r>
              <a:rPr lang="zh-CN" altLang="en-US" b="1">
                <a:solidFill>
                  <a:srgbClr val="FFFF00"/>
                </a:solidFill>
              </a:rPr>
              <a:t> </a:t>
            </a:r>
            <a:endParaRPr lang="zh-CN" altLang="en-US" b="1">
              <a:solidFill>
                <a:srgbClr val="FFFF00"/>
              </a:solidFill>
            </a:endParaRPr>
          </a:p>
          <a:p>
            <a:pPr eaLnBrk="1" hangingPunct="1"/>
            <a:endParaRPr lang="zh-CN" altLang="en-US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altLang="zh-CN" b="1">
              <a:solidFill>
                <a:srgbClr val="FFFF00"/>
              </a:solidFill>
            </a:endParaRPr>
          </a:p>
        </p:txBody>
      </p:sp>
      <p:pic>
        <p:nvPicPr>
          <p:cNvPr id="22532" name="Picture 4" descr="tc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052513"/>
            <a:ext cx="2540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20080528150642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437063"/>
            <a:ext cx="2078038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20080528150642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933825"/>
            <a:ext cx="2181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200805281431326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500438"/>
            <a:ext cx="21605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兵马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205038"/>
            <a:ext cx="23891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长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644900"/>
            <a:ext cx="21605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992313" y="2205038"/>
            <a:ext cx="4319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＊</a:t>
            </a:r>
            <a:r>
              <a:rPr lang="zh-CN" altLang="en-US">
                <a:solidFill>
                  <a:srgbClr val="000066"/>
                </a:solidFill>
                <a:latin typeface="Garamond" pitchFamily="18" charset="0"/>
              </a:rPr>
              <a:t> </a:t>
            </a:r>
            <a:r>
              <a:rPr lang="en-US" altLang="zh-CN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1958</a:t>
            </a:r>
            <a:r>
              <a:rPr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年集成电路诞生</a:t>
            </a:r>
            <a:endParaRPr lang="zh-CN" altLang="en-US" sz="32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pSp>
        <p:nvGrpSpPr>
          <p:cNvPr id="22539" name="Group 11"/>
          <p:cNvGrpSpPr/>
          <p:nvPr/>
        </p:nvGrpSpPr>
        <p:grpSpPr bwMode="auto">
          <a:xfrm>
            <a:off x="5486400" y="2438400"/>
            <a:ext cx="4267200" cy="2057400"/>
            <a:chOff x="0" y="0"/>
            <a:chExt cx="3083" cy="1996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3083" cy="1996"/>
            </a:xfrm>
            <a:prstGeom prst="cloudCallout">
              <a:avLst>
                <a:gd name="adj1" fmla="val -2611"/>
                <a:gd name="adj2" fmla="val 12273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bg2"/>
                </a:solidFill>
                <a:latin typeface="Garamond" pitchFamily="18" charset="0"/>
              </a:endParaRPr>
            </a:p>
          </p:txBody>
        </p:sp>
        <p:sp>
          <p:nvSpPr>
            <p:cNvPr id="3086" name="Text Box 13"/>
            <p:cNvSpPr txBox="1">
              <a:spLocks noChangeArrowheads="1"/>
            </p:cNvSpPr>
            <p:nvPr/>
          </p:nvSpPr>
          <p:spPr bwMode="auto">
            <a:xfrm>
              <a:off x="952" y="226"/>
              <a:ext cx="1519" cy="50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 b="1">
                  <a:solidFill>
                    <a:srgbClr val="FFFF00"/>
                  </a:solidFill>
                  <a:latin typeface="Garamond" pitchFamily="18" charset="0"/>
                  <a:ea typeface="华文行楷" panose="02010800040101010101" pitchFamily="2" charset="-122"/>
                </a:rPr>
                <a:t>核心元素</a:t>
              </a:r>
              <a:endParaRPr lang="zh-CN" altLang="en-US" sz="2800" b="1">
                <a:solidFill>
                  <a:srgbClr val="FFFF00"/>
                </a:solidFill>
                <a:latin typeface="Garamond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2063" y="408"/>
              <a:ext cx="408" cy="1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7200" b="1">
                  <a:solidFill>
                    <a:srgbClr val="FFFF00"/>
                  </a:solidFill>
                  <a:latin typeface="Arial Black" panose="020B0A04020102020204" pitchFamily="34" charset="0"/>
                </a:rPr>
                <a:t>？</a:t>
              </a:r>
              <a:endParaRPr lang="zh-CN" altLang="en-US" sz="7200" b="1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285163" y="3070225"/>
            <a:ext cx="898525" cy="8239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800" b="1">
                <a:ea typeface="楷体_GB2312" pitchFamily="49" charset="-122"/>
              </a:rPr>
              <a:t>硅</a:t>
            </a:r>
            <a:endParaRPr lang="zh-CN" altLang="en-US" sz="4800" b="1">
              <a:ea typeface="楷体_GB2312" pitchFamily="49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9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9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9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utoUpdateAnimBg="0" build="p"/>
      <p:bldP spid="22538" grpId="0"/>
      <p:bldP spid="22543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23817" y="232723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（一）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硅和二氧化硅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884933" y="1330138"/>
            <a:ext cx="309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lnSpc>
                <a:spcPct val="150000"/>
              </a:lnSpc>
            </a:pPr>
            <a:r>
              <a:rPr lang="zh-CN" altLang="en-US" sz="24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第三周期、第</a:t>
            </a:r>
            <a:r>
              <a:rPr lang="en-US" altLang="zh-CN" sz="2400" b="1" kern="100" dirty="0" err="1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ⅣA</a:t>
            </a:r>
            <a:r>
              <a:rPr lang="zh-CN" altLang="en-US" sz="24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族</a:t>
            </a:r>
            <a:endParaRPr lang="zh-CN" altLang="en-US" sz="2400" b="1" kern="100" dirty="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96586" y="3785916"/>
            <a:ext cx="4367445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8565">
              <a:lnSpc>
                <a:spcPct val="150000"/>
              </a:lnSpc>
            </a:pPr>
            <a:r>
              <a:rPr lang="zh-CN" altLang="en-US" sz="2400" b="1" kern="10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硅元素地壳中含量排第二，</a:t>
            </a:r>
            <a:endParaRPr lang="en-US" altLang="zh-CN" sz="2400" b="1" kern="100"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  <a:p>
            <a:pPr defTabSz="1218565">
              <a:lnSpc>
                <a:spcPct val="150000"/>
              </a:lnSpc>
            </a:pPr>
            <a:r>
              <a:rPr lang="zh-CN" altLang="en-US" sz="2400" b="1" kern="10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应用最广泛的半导体材料，</a:t>
            </a:r>
            <a:endParaRPr lang="en-US" altLang="zh-CN" sz="2400" b="1" kern="100"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  <a:p>
            <a:pPr defTabSz="1218565">
              <a:lnSpc>
                <a:spcPct val="150000"/>
              </a:lnSpc>
            </a:pPr>
            <a:r>
              <a:rPr lang="zh-CN" altLang="en-US" sz="2400" b="1" kern="10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是亲氧元素，</a:t>
            </a:r>
            <a:r>
              <a:rPr lang="zh-CN" altLang="en-US" sz="2400" b="1" kern="10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自然界无硅单质</a:t>
            </a:r>
            <a:endParaRPr lang="zh-CN" altLang="en-US" sz="2400" b="1" kern="100">
              <a:solidFill>
                <a:srgbClr val="0000FF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2206720" y="2033747"/>
            <a:ext cx="1909005" cy="1834466"/>
            <a:chOff x="14136" y="4589"/>
            <a:chExt cx="3402" cy="3628"/>
          </a:xfrm>
        </p:grpSpPr>
        <p:grpSp>
          <p:nvGrpSpPr>
            <p:cNvPr id="7" name="组合 6"/>
            <p:cNvGrpSpPr/>
            <p:nvPr>
              <p:custDataLst>
                <p:tags r:id="rId5"/>
              </p:custDataLst>
            </p:nvPr>
          </p:nvGrpSpPr>
          <p:grpSpPr>
            <a:xfrm>
              <a:off x="14532" y="4870"/>
              <a:ext cx="2859" cy="3089"/>
              <a:chOff x="3825037" y="714164"/>
              <a:chExt cx="1815284" cy="1871663"/>
            </a:xfrm>
          </p:grpSpPr>
          <p:grpSp>
            <p:nvGrpSpPr>
              <p:cNvPr id="9" name="Group 26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3846585" y="714164"/>
                <a:ext cx="1793736" cy="1871663"/>
                <a:chOff x="2133" y="2061"/>
                <a:chExt cx="1118" cy="1479"/>
              </a:xfrm>
            </p:grpSpPr>
            <p:sp>
              <p:nvSpPr>
                <p:cNvPr id="11" name="shp3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393" y="2430"/>
                  <a:ext cx="234" cy="267"/>
                </a:xfrm>
                <a:custGeom>
                  <a:avLst/>
                  <a:gdLst>
                    <a:gd name="T0" fmla="*/ 8 w 234"/>
                    <a:gd name="T1" fmla="*/ 4 h 267"/>
                    <a:gd name="T2" fmla="*/ 24 w 234"/>
                    <a:gd name="T3" fmla="*/ 11 h 267"/>
                    <a:gd name="T4" fmla="*/ 38 w 234"/>
                    <a:gd name="T5" fmla="*/ 18 h 267"/>
                    <a:gd name="T6" fmla="*/ 51 w 234"/>
                    <a:gd name="T7" fmla="*/ 26 h 267"/>
                    <a:gd name="T8" fmla="*/ 62 w 234"/>
                    <a:gd name="T9" fmla="*/ 33 h 267"/>
                    <a:gd name="T10" fmla="*/ 73 w 234"/>
                    <a:gd name="T11" fmla="*/ 40 h 267"/>
                    <a:gd name="T12" fmla="*/ 83 w 234"/>
                    <a:gd name="T13" fmla="*/ 47 h 267"/>
                    <a:gd name="T14" fmla="*/ 93 w 234"/>
                    <a:gd name="T15" fmla="*/ 54 h 267"/>
                    <a:gd name="T16" fmla="*/ 102 w 234"/>
                    <a:gd name="T17" fmla="*/ 62 h 267"/>
                    <a:gd name="T18" fmla="*/ 110 w 234"/>
                    <a:gd name="T19" fmla="*/ 69 h 267"/>
                    <a:gd name="T20" fmla="*/ 118 w 234"/>
                    <a:gd name="T21" fmla="*/ 76 h 267"/>
                    <a:gd name="T22" fmla="*/ 126 w 234"/>
                    <a:gd name="T23" fmla="*/ 83 h 267"/>
                    <a:gd name="T24" fmla="*/ 133 w 234"/>
                    <a:gd name="T25" fmla="*/ 90 h 267"/>
                    <a:gd name="T26" fmla="*/ 140 w 234"/>
                    <a:gd name="T27" fmla="*/ 98 h 267"/>
                    <a:gd name="T28" fmla="*/ 146 w 234"/>
                    <a:gd name="T29" fmla="*/ 105 h 267"/>
                    <a:gd name="T30" fmla="*/ 153 w 234"/>
                    <a:gd name="T31" fmla="*/ 112 h 267"/>
                    <a:gd name="T32" fmla="*/ 159 w 234"/>
                    <a:gd name="T33" fmla="*/ 119 h 267"/>
                    <a:gd name="T34" fmla="*/ 164 w 234"/>
                    <a:gd name="T35" fmla="*/ 126 h 267"/>
                    <a:gd name="T36" fmla="*/ 170 w 234"/>
                    <a:gd name="T37" fmla="*/ 134 h 267"/>
                    <a:gd name="T38" fmla="*/ 175 w 234"/>
                    <a:gd name="T39" fmla="*/ 141 h 267"/>
                    <a:gd name="T40" fmla="*/ 180 w 234"/>
                    <a:gd name="T41" fmla="*/ 148 h 267"/>
                    <a:gd name="T42" fmla="*/ 184 w 234"/>
                    <a:gd name="T43" fmla="*/ 155 h 267"/>
                    <a:gd name="T44" fmla="*/ 189 w 234"/>
                    <a:gd name="T45" fmla="*/ 162 h 267"/>
                    <a:gd name="T46" fmla="*/ 193 w 234"/>
                    <a:gd name="T47" fmla="*/ 170 h 267"/>
                    <a:gd name="T48" fmla="*/ 197 w 234"/>
                    <a:gd name="T49" fmla="*/ 177 h 267"/>
                    <a:gd name="T50" fmla="*/ 201 w 234"/>
                    <a:gd name="T51" fmla="*/ 184 h 267"/>
                    <a:gd name="T52" fmla="*/ 205 w 234"/>
                    <a:gd name="T53" fmla="*/ 191 h 267"/>
                    <a:gd name="T54" fmla="*/ 208 w 234"/>
                    <a:gd name="T55" fmla="*/ 198 h 267"/>
                    <a:gd name="T56" fmla="*/ 212 w 234"/>
                    <a:gd name="T57" fmla="*/ 206 h 267"/>
                    <a:gd name="T58" fmla="*/ 215 w 234"/>
                    <a:gd name="T59" fmla="*/ 213 h 267"/>
                    <a:gd name="T60" fmla="*/ 218 w 234"/>
                    <a:gd name="T61" fmla="*/ 220 h 267"/>
                    <a:gd name="T62" fmla="*/ 221 w 234"/>
                    <a:gd name="T63" fmla="*/ 227 h 267"/>
                    <a:gd name="T64" fmla="*/ 223 w 234"/>
                    <a:gd name="T65" fmla="*/ 234 h 267"/>
                    <a:gd name="T66" fmla="*/ 226 w 234"/>
                    <a:gd name="T67" fmla="*/ 242 h 267"/>
                    <a:gd name="T68" fmla="*/ 228 w 234"/>
                    <a:gd name="T69" fmla="*/ 249 h 267"/>
                    <a:gd name="T70" fmla="*/ 230 w 234"/>
                    <a:gd name="T71" fmla="*/ 256 h 267"/>
                    <a:gd name="T72" fmla="*/ 232 w 234"/>
                    <a:gd name="T73" fmla="*/ 263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4" h="267">
                      <a:moveTo>
                        <a:pt x="0" y="0"/>
                      </a:moveTo>
                      <a:cubicBezTo>
                        <a:pt x="3" y="2"/>
                        <a:pt x="6" y="3"/>
                        <a:pt x="8" y="4"/>
                      </a:cubicBezTo>
                      <a:cubicBezTo>
                        <a:pt x="11" y="5"/>
                        <a:pt x="14" y="6"/>
                        <a:pt x="16" y="8"/>
                      </a:cubicBezTo>
                      <a:cubicBezTo>
                        <a:pt x="19" y="9"/>
                        <a:pt x="21" y="10"/>
                        <a:pt x="24" y="11"/>
                      </a:cubicBezTo>
                      <a:cubicBezTo>
                        <a:pt x="26" y="12"/>
                        <a:pt x="29" y="14"/>
                        <a:pt x="31" y="15"/>
                      </a:cubicBezTo>
                      <a:cubicBezTo>
                        <a:pt x="33" y="16"/>
                        <a:pt x="36" y="17"/>
                        <a:pt x="38" y="18"/>
                      </a:cubicBezTo>
                      <a:cubicBezTo>
                        <a:pt x="40" y="20"/>
                        <a:pt x="42" y="21"/>
                        <a:pt x="44" y="22"/>
                      </a:cubicBezTo>
                      <a:cubicBezTo>
                        <a:pt x="46" y="23"/>
                        <a:pt x="48" y="24"/>
                        <a:pt x="51" y="26"/>
                      </a:cubicBezTo>
                      <a:cubicBezTo>
                        <a:pt x="53" y="27"/>
                        <a:pt x="55" y="28"/>
                        <a:pt x="56" y="29"/>
                      </a:cubicBezTo>
                      <a:cubicBezTo>
                        <a:pt x="58" y="30"/>
                        <a:pt x="60" y="32"/>
                        <a:pt x="62" y="33"/>
                      </a:cubicBezTo>
                      <a:cubicBezTo>
                        <a:pt x="64" y="34"/>
                        <a:pt x="66" y="35"/>
                        <a:pt x="68" y="36"/>
                      </a:cubicBezTo>
                      <a:cubicBezTo>
                        <a:pt x="70" y="38"/>
                        <a:pt x="71" y="39"/>
                        <a:pt x="73" y="40"/>
                      </a:cubicBezTo>
                      <a:cubicBezTo>
                        <a:pt x="75" y="41"/>
                        <a:pt x="77" y="42"/>
                        <a:pt x="78" y="44"/>
                      </a:cubicBezTo>
                      <a:cubicBezTo>
                        <a:pt x="80" y="45"/>
                        <a:pt x="82" y="46"/>
                        <a:pt x="83" y="47"/>
                      </a:cubicBezTo>
                      <a:cubicBezTo>
                        <a:pt x="85" y="48"/>
                        <a:pt x="87" y="50"/>
                        <a:pt x="88" y="51"/>
                      </a:cubicBezTo>
                      <a:cubicBezTo>
                        <a:pt x="90" y="52"/>
                        <a:pt x="91" y="53"/>
                        <a:pt x="93" y="54"/>
                      </a:cubicBezTo>
                      <a:cubicBezTo>
                        <a:pt x="94" y="56"/>
                        <a:pt x="96" y="57"/>
                        <a:pt x="97" y="58"/>
                      </a:cubicBezTo>
                      <a:cubicBezTo>
                        <a:pt x="99" y="59"/>
                        <a:pt x="100" y="60"/>
                        <a:pt x="102" y="62"/>
                      </a:cubicBezTo>
                      <a:cubicBezTo>
                        <a:pt x="103" y="63"/>
                        <a:pt x="105" y="64"/>
                        <a:pt x="106" y="65"/>
                      </a:cubicBezTo>
                      <a:cubicBezTo>
                        <a:pt x="107" y="66"/>
                        <a:pt x="109" y="68"/>
                        <a:pt x="110" y="69"/>
                      </a:cubicBezTo>
                      <a:cubicBezTo>
                        <a:pt x="112" y="70"/>
                        <a:pt x="113" y="71"/>
                        <a:pt x="114" y="72"/>
                      </a:cubicBezTo>
                      <a:cubicBezTo>
                        <a:pt x="116" y="74"/>
                        <a:pt x="117" y="75"/>
                        <a:pt x="118" y="76"/>
                      </a:cubicBezTo>
                      <a:cubicBezTo>
                        <a:pt x="120" y="77"/>
                        <a:pt x="121" y="78"/>
                        <a:pt x="122" y="80"/>
                      </a:cubicBezTo>
                      <a:cubicBezTo>
                        <a:pt x="123" y="81"/>
                        <a:pt x="125" y="82"/>
                        <a:pt x="126" y="83"/>
                      </a:cubicBezTo>
                      <a:cubicBezTo>
                        <a:pt x="127" y="84"/>
                        <a:pt x="128" y="86"/>
                        <a:pt x="130" y="87"/>
                      </a:cubicBezTo>
                      <a:cubicBezTo>
                        <a:pt x="131" y="88"/>
                        <a:pt x="132" y="89"/>
                        <a:pt x="133" y="90"/>
                      </a:cubicBezTo>
                      <a:cubicBezTo>
                        <a:pt x="134" y="92"/>
                        <a:pt x="135" y="93"/>
                        <a:pt x="137" y="94"/>
                      </a:cubicBezTo>
                      <a:cubicBezTo>
                        <a:pt x="138" y="95"/>
                        <a:pt x="139" y="96"/>
                        <a:pt x="140" y="98"/>
                      </a:cubicBezTo>
                      <a:cubicBezTo>
                        <a:pt x="141" y="99"/>
                        <a:pt x="142" y="100"/>
                        <a:pt x="143" y="101"/>
                      </a:cubicBezTo>
                      <a:cubicBezTo>
                        <a:pt x="144" y="102"/>
                        <a:pt x="145" y="104"/>
                        <a:pt x="146" y="105"/>
                      </a:cubicBezTo>
                      <a:cubicBezTo>
                        <a:pt x="148" y="106"/>
                        <a:pt x="149" y="107"/>
                        <a:pt x="150" y="108"/>
                      </a:cubicBezTo>
                      <a:cubicBezTo>
                        <a:pt x="151" y="110"/>
                        <a:pt x="152" y="111"/>
                        <a:pt x="153" y="112"/>
                      </a:cubicBezTo>
                      <a:cubicBezTo>
                        <a:pt x="154" y="113"/>
                        <a:pt x="155" y="114"/>
                        <a:pt x="156" y="116"/>
                      </a:cubicBezTo>
                      <a:cubicBezTo>
                        <a:pt x="157" y="117"/>
                        <a:pt x="158" y="118"/>
                        <a:pt x="159" y="119"/>
                      </a:cubicBezTo>
                      <a:cubicBezTo>
                        <a:pt x="160" y="120"/>
                        <a:pt x="161" y="122"/>
                        <a:pt x="162" y="123"/>
                      </a:cubicBezTo>
                      <a:cubicBezTo>
                        <a:pt x="162" y="124"/>
                        <a:pt x="163" y="125"/>
                        <a:pt x="164" y="126"/>
                      </a:cubicBezTo>
                      <a:cubicBezTo>
                        <a:pt x="165" y="128"/>
                        <a:pt x="166" y="129"/>
                        <a:pt x="167" y="130"/>
                      </a:cubicBezTo>
                      <a:cubicBezTo>
                        <a:pt x="168" y="131"/>
                        <a:pt x="169" y="132"/>
                        <a:pt x="170" y="134"/>
                      </a:cubicBezTo>
                      <a:cubicBezTo>
                        <a:pt x="171" y="135"/>
                        <a:pt x="171" y="136"/>
                        <a:pt x="172" y="137"/>
                      </a:cubicBezTo>
                      <a:cubicBezTo>
                        <a:pt x="173" y="138"/>
                        <a:pt x="174" y="140"/>
                        <a:pt x="175" y="141"/>
                      </a:cubicBezTo>
                      <a:cubicBezTo>
                        <a:pt x="176" y="142"/>
                        <a:pt x="177" y="143"/>
                        <a:pt x="177" y="144"/>
                      </a:cubicBezTo>
                      <a:cubicBezTo>
                        <a:pt x="178" y="146"/>
                        <a:pt x="179" y="147"/>
                        <a:pt x="180" y="148"/>
                      </a:cubicBezTo>
                      <a:cubicBezTo>
                        <a:pt x="181" y="149"/>
                        <a:pt x="181" y="150"/>
                        <a:pt x="182" y="152"/>
                      </a:cubicBezTo>
                      <a:cubicBezTo>
                        <a:pt x="183" y="153"/>
                        <a:pt x="184" y="154"/>
                        <a:pt x="184" y="155"/>
                      </a:cubicBezTo>
                      <a:cubicBezTo>
                        <a:pt x="185" y="156"/>
                        <a:pt x="186" y="158"/>
                        <a:pt x="187" y="159"/>
                      </a:cubicBezTo>
                      <a:cubicBezTo>
                        <a:pt x="187" y="160"/>
                        <a:pt x="188" y="161"/>
                        <a:pt x="189" y="162"/>
                      </a:cubicBezTo>
                      <a:cubicBezTo>
                        <a:pt x="190" y="164"/>
                        <a:pt x="190" y="165"/>
                        <a:pt x="191" y="166"/>
                      </a:cubicBezTo>
                      <a:cubicBezTo>
                        <a:pt x="192" y="167"/>
                        <a:pt x="193" y="168"/>
                        <a:pt x="193" y="170"/>
                      </a:cubicBezTo>
                      <a:cubicBezTo>
                        <a:pt x="194" y="171"/>
                        <a:pt x="195" y="172"/>
                        <a:pt x="195" y="173"/>
                      </a:cubicBezTo>
                      <a:cubicBezTo>
                        <a:pt x="196" y="174"/>
                        <a:pt x="197" y="176"/>
                        <a:pt x="197" y="177"/>
                      </a:cubicBezTo>
                      <a:cubicBezTo>
                        <a:pt x="198" y="178"/>
                        <a:pt x="199" y="179"/>
                        <a:pt x="199" y="180"/>
                      </a:cubicBezTo>
                      <a:cubicBezTo>
                        <a:pt x="200" y="182"/>
                        <a:pt x="201" y="183"/>
                        <a:pt x="201" y="184"/>
                      </a:cubicBezTo>
                      <a:cubicBezTo>
                        <a:pt x="202" y="185"/>
                        <a:pt x="202" y="186"/>
                        <a:pt x="203" y="188"/>
                      </a:cubicBezTo>
                      <a:cubicBezTo>
                        <a:pt x="204" y="189"/>
                        <a:pt x="204" y="190"/>
                        <a:pt x="205" y="191"/>
                      </a:cubicBezTo>
                      <a:cubicBezTo>
                        <a:pt x="205" y="192"/>
                        <a:pt x="206" y="194"/>
                        <a:pt x="207" y="195"/>
                      </a:cubicBezTo>
                      <a:cubicBezTo>
                        <a:pt x="207" y="196"/>
                        <a:pt x="208" y="197"/>
                        <a:pt x="208" y="198"/>
                      </a:cubicBezTo>
                      <a:cubicBezTo>
                        <a:pt x="209" y="200"/>
                        <a:pt x="209" y="201"/>
                        <a:pt x="210" y="202"/>
                      </a:cubicBezTo>
                      <a:cubicBezTo>
                        <a:pt x="211" y="203"/>
                        <a:pt x="211" y="204"/>
                        <a:pt x="212" y="206"/>
                      </a:cubicBezTo>
                      <a:cubicBezTo>
                        <a:pt x="212" y="207"/>
                        <a:pt x="213" y="208"/>
                        <a:pt x="213" y="209"/>
                      </a:cubicBezTo>
                      <a:cubicBezTo>
                        <a:pt x="214" y="210"/>
                        <a:pt x="214" y="212"/>
                        <a:pt x="215" y="213"/>
                      </a:cubicBezTo>
                      <a:cubicBezTo>
                        <a:pt x="215" y="214"/>
                        <a:pt x="216" y="215"/>
                        <a:pt x="216" y="216"/>
                      </a:cubicBezTo>
                      <a:cubicBezTo>
                        <a:pt x="217" y="218"/>
                        <a:pt x="217" y="219"/>
                        <a:pt x="218" y="220"/>
                      </a:cubicBezTo>
                      <a:cubicBezTo>
                        <a:pt x="218" y="221"/>
                        <a:pt x="219" y="222"/>
                        <a:pt x="219" y="224"/>
                      </a:cubicBezTo>
                      <a:cubicBezTo>
                        <a:pt x="220" y="225"/>
                        <a:pt x="220" y="226"/>
                        <a:pt x="221" y="227"/>
                      </a:cubicBezTo>
                      <a:cubicBezTo>
                        <a:pt x="221" y="228"/>
                        <a:pt x="222" y="230"/>
                        <a:pt x="222" y="231"/>
                      </a:cubicBezTo>
                      <a:cubicBezTo>
                        <a:pt x="222" y="232"/>
                        <a:pt x="223" y="233"/>
                        <a:pt x="223" y="234"/>
                      </a:cubicBezTo>
                      <a:cubicBezTo>
                        <a:pt x="224" y="236"/>
                        <a:pt x="224" y="237"/>
                        <a:pt x="225" y="238"/>
                      </a:cubicBezTo>
                      <a:cubicBezTo>
                        <a:pt x="225" y="239"/>
                        <a:pt x="225" y="240"/>
                        <a:pt x="226" y="242"/>
                      </a:cubicBezTo>
                      <a:cubicBezTo>
                        <a:pt x="226" y="243"/>
                        <a:pt x="227" y="244"/>
                        <a:pt x="227" y="245"/>
                      </a:cubicBezTo>
                      <a:cubicBezTo>
                        <a:pt x="227" y="246"/>
                        <a:pt x="228" y="248"/>
                        <a:pt x="228" y="249"/>
                      </a:cubicBezTo>
                      <a:cubicBezTo>
                        <a:pt x="229" y="250"/>
                        <a:pt x="229" y="251"/>
                        <a:pt x="229" y="252"/>
                      </a:cubicBezTo>
                      <a:cubicBezTo>
                        <a:pt x="230" y="254"/>
                        <a:pt x="230" y="255"/>
                        <a:pt x="230" y="256"/>
                      </a:cubicBezTo>
                      <a:cubicBezTo>
                        <a:pt x="231" y="257"/>
                        <a:pt x="231" y="258"/>
                        <a:pt x="231" y="260"/>
                      </a:cubicBezTo>
                      <a:cubicBezTo>
                        <a:pt x="232" y="261"/>
                        <a:pt x="232" y="262"/>
                        <a:pt x="232" y="263"/>
                      </a:cubicBezTo>
                      <a:cubicBezTo>
                        <a:pt x="233" y="264"/>
                        <a:pt x="233" y="266"/>
                        <a:pt x="233" y="26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shp4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393" y="2904"/>
                  <a:ext cx="234" cy="267"/>
                </a:xfrm>
                <a:custGeom>
                  <a:avLst/>
                  <a:gdLst>
                    <a:gd name="T0" fmla="*/ 232 w 234"/>
                    <a:gd name="T1" fmla="*/ 3 h 267"/>
                    <a:gd name="T2" fmla="*/ 230 w 234"/>
                    <a:gd name="T3" fmla="*/ 10 h 267"/>
                    <a:gd name="T4" fmla="*/ 228 w 234"/>
                    <a:gd name="T5" fmla="*/ 18 h 267"/>
                    <a:gd name="T6" fmla="*/ 226 w 234"/>
                    <a:gd name="T7" fmla="*/ 25 h 267"/>
                    <a:gd name="T8" fmla="*/ 223 w 234"/>
                    <a:gd name="T9" fmla="*/ 32 h 267"/>
                    <a:gd name="T10" fmla="*/ 221 w 234"/>
                    <a:gd name="T11" fmla="*/ 39 h 267"/>
                    <a:gd name="T12" fmla="*/ 218 w 234"/>
                    <a:gd name="T13" fmla="*/ 46 h 267"/>
                    <a:gd name="T14" fmla="*/ 215 w 234"/>
                    <a:gd name="T15" fmla="*/ 54 h 267"/>
                    <a:gd name="T16" fmla="*/ 212 w 234"/>
                    <a:gd name="T17" fmla="*/ 61 h 267"/>
                    <a:gd name="T18" fmla="*/ 208 w 234"/>
                    <a:gd name="T19" fmla="*/ 68 h 267"/>
                    <a:gd name="T20" fmla="*/ 205 w 234"/>
                    <a:gd name="T21" fmla="*/ 75 h 267"/>
                    <a:gd name="T22" fmla="*/ 201 w 234"/>
                    <a:gd name="T23" fmla="*/ 82 h 267"/>
                    <a:gd name="T24" fmla="*/ 197 w 234"/>
                    <a:gd name="T25" fmla="*/ 90 h 267"/>
                    <a:gd name="T26" fmla="*/ 193 w 234"/>
                    <a:gd name="T27" fmla="*/ 97 h 267"/>
                    <a:gd name="T28" fmla="*/ 189 w 234"/>
                    <a:gd name="T29" fmla="*/ 104 h 267"/>
                    <a:gd name="T30" fmla="*/ 184 w 234"/>
                    <a:gd name="T31" fmla="*/ 111 h 267"/>
                    <a:gd name="T32" fmla="*/ 180 w 234"/>
                    <a:gd name="T33" fmla="*/ 118 h 267"/>
                    <a:gd name="T34" fmla="*/ 175 w 234"/>
                    <a:gd name="T35" fmla="*/ 126 h 267"/>
                    <a:gd name="T36" fmla="*/ 169 w 234"/>
                    <a:gd name="T37" fmla="*/ 133 h 267"/>
                    <a:gd name="T38" fmla="*/ 164 w 234"/>
                    <a:gd name="T39" fmla="*/ 140 h 267"/>
                    <a:gd name="T40" fmla="*/ 158 w 234"/>
                    <a:gd name="T41" fmla="*/ 147 h 267"/>
                    <a:gd name="T42" fmla="*/ 152 w 234"/>
                    <a:gd name="T43" fmla="*/ 154 h 267"/>
                    <a:gd name="T44" fmla="*/ 146 w 234"/>
                    <a:gd name="T45" fmla="*/ 162 h 267"/>
                    <a:gd name="T46" fmla="*/ 140 w 234"/>
                    <a:gd name="T47" fmla="*/ 169 h 267"/>
                    <a:gd name="T48" fmla="*/ 133 w 234"/>
                    <a:gd name="T49" fmla="*/ 176 h 267"/>
                    <a:gd name="T50" fmla="*/ 125 w 234"/>
                    <a:gd name="T51" fmla="*/ 183 h 267"/>
                    <a:gd name="T52" fmla="*/ 118 w 234"/>
                    <a:gd name="T53" fmla="*/ 190 h 267"/>
                    <a:gd name="T54" fmla="*/ 110 w 234"/>
                    <a:gd name="T55" fmla="*/ 198 h 267"/>
                    <a:gd name="T56" fmla="*/ 101 w 234"/>
                    <a:gd name="T57" fmla="*/ 205 h 267"/>
                    <a:gd name="T58" fmla="*/ 92 w 234"/>
                    <a:gd name="T59" fmla="*/ 212 h 267"/>
                    <a:gd name="T60" fmla="*/ 83 w 234"/>
                    <a:gd name="T61" fmla="*/ 219 h 267"/>
                    <a:gd name="T62" fmla="*/ 73 w 234"/>
                    <a:gd name="T63" fmla="*/ 226 h 267"/>
                    <a:gd name="T64" fmla="*/ 62 w 234"/>
                    <a:gd name="T65" fmla="*/ 234 h 267"/>
                    <a:gd name="T66" fmla="*/ 50 w 234"/>
                    <a:gd name="T67" fmla="*/ 241 h 267"/>
                    <a:gd name="T68" fmla="*/ 37 w 234"/>
                    <a:gd name="T69" fmla="*/ 248 h 267"/>
                    <a:gd name="T70" fmla="*/ 23 w 234"/>
                    <a:gd name="T71" fmla="*/ 255 h 267"/>
                    <a:gd name="T72" fmla="*/ 8 w 234"/>
                    <a:gd name="T73" fmla="*/ 262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4" h="267">
                      <a:moveTo>
                        <a:pt x="233" y="0"/>
                      </a:moveTo>
                      <a:cubicBezTo>
                        <a:pt x="233" y="1"/>
                        <a:pt x="233" y="2"/>
                        <a:pt x="232" y="3"/>
                      </a:cubicBezTo>
                      <a:cubicBezTo>
                        <a:pt x="232" y="4"/>
                        <a:pt x="232" y="6"/>
                        <a:pt x="231" y="7"/>
                      </a:cubicBezTo>
                      <a:cubicBezTo>
                        <a:pt x="231" y="8"/>
                        <a:pt x="231" y="9"/>
                        <a:pt x="230" y="10"/>
                      </a:cubicBezTo>
                      <a:cubicBezTo>
                        <a:pt x="230" y="12"/>
                        <a:pt x="230" y="13"/>
                        <a:pt x="229" y="14"/>
                      </a:cubicBezTo>
                      <a:cubicBezTo>
                        <a:pt x="229" y="15"/>
                        <a:pt x="228" y="16"/>
                        <a:pt x="228" y="18"/>
                      </a:cubicBezTo>
                      <a:cubicBezTo>
                        <a:pt x="228" y="19"/>
                        <a:pt x="227" y="20"/>
                        <a:pt x="227" y="21"/>
                      </a:cubicBezTo>
                      <a:cubicBezTo>
                        <a:pt x="227" y="22"/>
                        <a:pt x="226" y="24"/>
                        <a:pt x="226" y="25"/>
                      </a:cubicBezTo>
                      <a:cubicBezTo>
                        <a:pt x="225" y="26"/>
                        <a:pt x="225" y="27"/>
                        <a:pt x="224" y="28"/>
                      </a:cubicBezTo>
                      <a:cubicBezTo>
                        <a:pt x="224" y="30"/>
                        <a:pt x="224" y="31"/>
                        <a:pt x="223" y="32"/>
                      </a:cubicBezTo>
                      <a:cubicBezTo>
                        <a:pt x="223" y="33"/>
                        <a:pt x="222" y="34"/>
                        <a:pt x="222" y="36"/>
                      </a:cubicBezTo>
                      <a:cubicBezTo>
                        <a:pt x="221" y="37"/>
                        <a:pt x="221" y="38"/>
                        <a:pt x="221" y="39"/>
                      </a:cubicBezTo>
                      <a:cubicBezTo>
                        <a:pt x="220" y="40"/>
                        <a:pt x="220" y="42"/>
                        <a:pt x="219" y="43"/>
                      </a:cubicBezTo>
                      <a:cubicBezTo>
                        <a:pt x="219" y="44"/>
                        <a:pt x="218" y="45"/>
                        <a:pt x="218" y="46"/>
                      </a:cubicBezTo>
                      <a:cubicBezTo>
                        <a:pt x="217" y="48"/>
                        <a:pt x="217" y="49"/>
                        <a:pt x="216" y="50"/>
                      </a:cubicBezTo>
                      <a:cubicBezTo>
                        <a:pt x="216" y="51"/>
                        <a:pt x="215" y="52"/>
                        <a:pt x="215" y="54"/>
                      </a:cubicBezTo>
                      <a:cubicBezTo>
                        <a:pt x="214" y="55"/>
                        <a:pt x="214" y="56"/>
                        <a:pt x="213" y="57"/>
                      </a:cubicBezTo>
                      <a:cubicBezTo>
                        <a:pt x="213" y="58"/>
                        <a:pt x="212" y="60"/>
                        <a:pt x="212" y="61"/>
                      </a:cubicBezTo>
                      <a:cubicBezTo>
                        <a:pt x="211" y="62"/>
                        <a:pt x="210" y="63"/>
                        <a:pt x="210" y="64"/>
                      </a:cubicBezTo>
                      <a:cubicBezTo>
                        <a:pt x="209" y="66"/>
                        <a:pt x="209" y="67"/>
                        <a:pt x="208" y="68"/>
                      </a:cubicBezTo>
                      <a:cubicBezTo>
                        <a:pt x="208" y="69"/>
                        <a:pt x="207" y="70"/>
                        <a:pt x="206" y="72"/>
                      </a:cubicBezTo>
                      <a:cubicBezTo>
                        <a:pt x="206" y="73"/>
                        <a:pt x="205" y="74"/>
                        <a:pt x="205" y="75"/>
                      </a:cubicBezTo>
                      <a:cubicBezTo>
                        <a:pt x="204" y="76"/>
                        <a:pt x="203" y="78"/>
                        <a:pt x="203" y="79"/>
                      </a:cubicBezTo>
                      <a:cubicBezTo>
                        <a:pt x="202" y="80"/>
                        <a:pt x="202" y="81"/>
                        <a:pt x="201" y="82"/>
                      </a:cubicBezTo>
                      <a:cubicBezTo>
                        <a:pt x="200" y="84"/>
                        <a:pt x="200" y="85"/>
                        <a:pt x="199" y="86"/>
                      </a:cubicBezTo>
                      <a:cubicBezTo>
                        <a:pt x="198" y="87"/>
                        <a:pt x="198" y="88"/>
                        <a:pt x="197" y="90"/>
                      </a:cubicBezTo>
                      <a:cubicBezTo>
                        <a:pt x="196" y="91"/>
                        <a:pt x="196" y="92"/>
                        <a:pt x="195" y="93"/>
                      </a:cubicBezTo>
                      <a:cubicBezTo>
                        <a:pt x="194" y="94"/>
                        <a:pt x="194" y="96"/>
                        <a:pt x="193" y="97"/>
                      </a:cubicBezTo>
                      <a:cubicBezTo>
                        <a:pt x="192" y="98"/>
                        <a:pt x="192" y="99"/>
                        <a:pt x="191" y="100"/>
                      </a:cubicBezTo>
                      <a:cubicBezTo>
                        <a:pt x="190" y="102"/>
                        <a:pt x="189" y="103"/>
                        <a:pt x="189" y="104"/>
                      </a:cubicBezTo>
                      <a:cubicBezTo>
                        <a:pt x="188" y="105"/>
                        <a:pt x="187" y="106"/>
                        <a:pt x="186" y="108"/>
                      </a:cubicBezTo>
                      <a:cubicBezTo>
                        <a:pt x="186" y="109"/>
                        <a:pt x="185" y="110"/>
                        <a:pt x="184" y="111"/>
                      </a:cubicBezTo>
                      <a:cubicBezTo>
                        <a:pt x="183" y="112"/>
                        <a:pt x="183" y="114"/>
                        <a:pt x="182" y="115"/>
                      </a:cubicBezTo>
                      <a:cubicBezTo>
                        <a:pt x="181" y="116"/>
                        <a:pt x="180" y="117"/>
                        <a:pt x="180" y="118"/>
                      </a:cubicBezTo>
                      <a:cubicBezTo>
                        <a:pt x="179" y="120"/>
                        <a:pt x="178" y="121"/>
                        <a:pt x="177" y="122"/>
                      </a:cubicBezTo>
                      <a:cubicBezTo>
                        <a:pt x="176" y="123"/>
                        <a:pt x="175" y="124"/>
                        <a:pt x="175" y="126"/>
                      </a:cubicBezTo>
                      <a:cubicBezTo>
                        <a:pt x="174" y="127"/>
                        <a:pt x="173" y="128"/>
                        <a:pt x="172" y="129"/>
                      </a:cubicBezTo>
                      <a:cubicBezTo>
                        <a:pt x="171" y="130"/>
                        <a:pt x="170" y="132"/>
                        <a:pt x="169" y="133"/>
                      </a:cubicBezTo>
                      <a:cubicBezTo>
                        <a:pt x="169" y="134"/>
                        <a:pt x="168" y="135"/>
                        <a:pt x="167" y="136"/>
                      </a:cubicBezTo>
                      <a:cubicBezTo>
                        <a:pt x="166" y="138"/>
                        <a:pt x="165" y="139"/>
                        <a:pt x="164" y="140"/>
                      </a:cubicBezTo>
                      <a:cubicBezTo>
                        <a:pt x="163" y="141"/>
                        <a:pt x="162" y="142"/>
                        <a:pt x="161" y="144"/>
                      </a:cubicBezTo>
                      <a:cubicBezTo>
                        <a:pt x="160" y="145"/>
                        <a:pt x="159" y="146"/>
                        <a:pt x="158" y="147"/>
                      </a:cubicBezTo>
                      <a:cubicBezTo>
                        <a:pt x="157" y="148"/>
                        <a:pt x="156" y="150"/>
                        <a:pt x="155" y="151"/>
                      </a:cubicBezTo>
                      <a:cubicBezTo>
                        <a:pt x="154" y="152"/>
                        <a:pt x="153" y="153"/>
                        <a:pt x="152" y="154"/>
                      </a:cubicBezTo>
                      <a:cubicBezTo>
                        <a:pt x="151" y="156"/>
                        <a:pt x="150" y="157"/>
                        <a:pt x="149" y="158"/>
                      </a:cubicBezTo>
                      <a:cubicBezTo>
                        <a:pt x="148" y="159"/>
                        <a:pt x="147" y="160"/>
                        <a:pt x="146" y="162"/>
                      </a:cubicBezTo>
                      <a:cubicBezTo>
                        <a:pt x="145" y="163"/>
                        <a:pt x="144" y="164"/>
                        <a:pt x="143" y="165"/>
                      </a:cubicBezTo>
                      <a:cubicBezTo>
                        <a:pt x="142" y="166"/>
                        <a:pt x="141" y="168"/>
                        <a:pt x="140" y="169"/>
                      </a:cubicBezTo>
                      <a:cubicBezTo>
                        <a:pt x="138" y="170"/>
                        <a:pt x="137" y="171"/>
                        <a:pt x="136" y="172"/>
                      </a:cubicBezTo>
                      <a:cubicBezTo>
                        <a:pt x="135" y="174"/>
                        <a:pt x="134" y="175"/>
                        <a:pt x="133" y="176"/>
                      </a:cubicBezTo>
                      <a:cubicBezTo>
                        <a:pt x="132" y="177"/>
                        <a:pt x="130" y="178"/>
                        <a:pt x="129" y="180"/>
                      </a:cubicBezTo>
                      <a:cubicBezTo>
                        <a:pt x="128" y="181"/>
                        <a:pt x="127" y="182"/>
                        <a:pt x="125" y="183"/>
                      </a:cubicBezTo>
                      <a:cubicBezTo>
                        <a:pt x="124" y="184"/>
                        <a:pt x="123" y="186"/>
                        <a:pt x="122" y="187"/>
                      </a:cubicBezTo>
                      <a:cubicBezTo>
                        <a:pt x="120" y="188"/>
                        <a:pt x="119" y="189"/>
                        <a:pt x="118" y="190"/>
                      </a:cubicBezTo>
                      <a:cubicBezTo>
                        <a:pt x="117" y="192"/>
                        <a:pt x="115" y="193"/>
                        <a:pt x="114" y="194"/>
                      </a:cubicBezTo>
                      <a:cubicBezTo>
                        <a:pt x="113" y="195"/>
                        <a:pt x="111" y="196"/>
                        <a:pt x="110" y="198"/>
                      </a:cubicBezTo>
                      <a:cubicBezTo>
                        <a:pt x="108" y="199"/>
                        <a:pt x="107" y="200"/>
                        <a:pt x="106" y="201"/>
                      </a:cubicBezTo>
                      <a:cubicBezTo>
                        <a:pt x="104" y="202"/>
                        <a:pt x="103" y="204"/>
                        <a:pt x="101" y="205"/>
                      </a:cubicBezTo>
                      <a:cubicBezTo>
                        <a:pt x="100" y="206"/>
                        <a:pt x="98" y="207"/>
                        <a:pt x="97" y="208"/>
                      </a:cubicBezTo>
                      <a:cubicBezTo>
                        <a:pt x="95" y="210"/>
                        <a:pt x="94" y="211"/>
                        <a:pt x="92" y="212"/>
                      </a:cubicBezTo>
                      <a:cubicBezTo>
                        <a:pt x="91" y="213"/>
                        <a:pt x="89" y="214"/>
                        <a:pt x="88" y="216"/>
                      </a:cubicBezTo>
                      <a:cubicBezTo>
                        <a:pt x="86" y="217"/>
                        <a:pt x="84" y="218"/>
                        <a:pt x="83" y="219"/>
                      </a:cubicBezTo>
                      <a:cubicBezTo>
                        <a:pt x="81" y="220"/>
                        <a:pt x="79" y="222"/>
                        <a:pt x="78" y="223"/>
                      </a:cubicBezTo>
                      <a:cubicBezTo>
                        <a:pt x="76" y="224"/>
                        <a:pt x="74" y="225"/>
                        <a:pt x="73" y="226"/>
                      </a:cubicBezTo>
                      <a:cubicBezTo>
                        <a:pt x="71" y="228"/>
                        <a:pt x="69" y="229"/>
                        <a:pt x="67" y="230"/>
                      </a:cubicBezTo>
                      <a:cubicBezTo>
                        <a:pt x="65" y="231"/>
                        <a:pt x="64" y="232"/>
                        <a:pt x="62" y="234"/>
                      </a:cubicBezTo>
                      <a:cubicBezTo>
                        <a:pt x="60" y="235"/>
                        <a:pt x="58" y="236"/>
                        <a:pt x="56" y="237"/>
                      </a:cubicBezTo>
                      <a:cubicBezTo>
                        <a:pt x="54" y="238"/>
                        <a:pt x="52" y="240"/>
                        <a:pt x="50" y="241"/>
                      </a:cubicBezTo>
                      <a:cubicBezTo>
                        <a:pt x="48" y="242"/>
                        <a:pt x="46" y="243"/>
                        <a:pt x="44" y="244"/>
                      </a:cubicBezTo>
                      <a:cubicBezTo>
                        <a:pt x="42" y="246"/>
                        <a:pt x="39" y="247"/>
                        <a:pt x="37" y="248"/>
                      </a:cubicBezTo>
                      <a:cubicBezTo>
                        <a:pt x="35" y="249"/>
                        <a:pt x="33" y="250"/>
                        <a:pt x="30" y="252"/>
                      </a:cubicBezTo>
                      <a:cubicBezTo>
                        <a:pt x="28" y="253"/>
                        <a:pt x="26" y="254"/>
                        <a:pt x="23" y="255"/>
                      </a:cubicBezTo>
                      <a:cubicBezTo>
                        <a:pt x="21" y="256"/>
                        <a:pt x="18" y="258"/>
                        <a:pt x="16" y="259"/>
                      </a:cubicBezTo>
                      <a:cubicBezTo>
                        <a:pt x="13" y="260"/>
                        <a:pt x="10" y="261"/>
                        <a:pt x="8" y="262"/>
                      </a:cubicBezTo>
                      <a:cubicBezTo>
                        <a:pt x="5" y="264"/>
                        <a:pt x="2" y="265"/>
                        <a:pt x="0" y="26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shp5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470" y="2246"/>
                  <a:ext cx="362" cy="451"/>
                </a:xfrm>
                <a:custGeom>
                  <a:avLst/>
                  <a:gdLst>
                    <a:gd name="T0" fmla="*/ 15 w 362"/>
                    <a:gd name="T1" fmla="*/ 6 h 451"/>
                    <a:gd name="T2" fmla="*/ 43 w 362"/>
                    <a:gd name="T3" fmla="*/ 19 h 451"/>
                    <a:gd name="T4" fmla="*/ 67 w 362"/>
                    <a:gd name="T5" fmla="*/ 33 h 451"/>
                    <a:gd name="T6" fmla="*/ 89 w 362"/>
                    <a:gd name="T7" fmla="*/ 46 h 451"/>
                    <a:gd name="T8" fmla="*/ 109 w 362"/>
                    <a:gd name="T9" fmla="*/ 59 h 451"/>
                    <a:gd name="T10" fmla="*/ 128 w 362"/>
                    <a:gd name="T11" fmla="*/ 72 h 451"/>
                    <a:gd name="T12" fmla="*/ 145 w 362"/>
                    <a:gd name="T13" fmla="*/ 85 h 451"/>
                    <a:gd name="T14" fmla="*/ 161 w 362"/>
                    <a:gd name="T15" fmla="*/ 99 h 451"/>
                    <a:gd name="T16" fmla="*/ 176 w 362"/>
                    <a:gd name="T17" fmla="*/ 112 h 451"/>
                    <a:gd name="T18" fmla="*/ 190 w 362"/>
                    <a:gd name="T19" fmla="*/ 125 h 451"/>
                    <a:gd name="T20" fmla="*/ 203 w 362"/>
                    <a:gd name="T21" fmla="*/ 138 h 451"/>
                    <a:gd name="T22" fmla="*/ 215 w 362"/>
                    <a:gd name="T23" fmla="*/ 151 h 451"/>
                    <a:gd name="T24" fmla="*/ 227 w 362"/>
                    <a:gd name="T25" fmla="*/ 165 h 451"/>
                    <a:gd name="T26" fmla="*/ 237 w 362"/>
                    <a:gd name="T27" fmla="*/ 178 h 451"/>
                    <a:gd name="T28" fmla="*/ 248 w 362"/>
                    <a:gd name="T29" fmla="*/ 191 h 451"/>
                    <a:gd name="T30" fmla="*/ 258 w 362"/>
                    <a:gd name="T31" fmla="*/ 204 h 451"/>
                    <a:gd name="T32" fmla="*/ 267 w 362"/>
                    <a:gd name="T33" fmla="*/ 217 h 451"/>
                    <a:gd name="T34" fmla="*/ 275 w 362"/>
                    <a:gd name="T35" fmla="*/ 231 h 451"/>
                    <a:gd name="T36" fmla="*/ 284 w 362"/>
                    <a:gd name="T37" fmla="*/ 244 h 451"/>
                    <a:gd name="T38" fmla="*/ 291 w 362"/>
                    <a:gd name="T39" fmla="*/ 257 h 451"/>
                    <a:gd name="T40" fmla="*/ 299 w 362"/>
                    <a:gd name="T41" fmla="*/ 270 h 451"/>
                    <a:gd name="T42" fmla="*/ 306 w 362"/>
                    <a:gd name="T43" fmla="*/ 283 h 451"/>
                    <a:gd name="T44" fmla="*/ 312 w 362"/>
                    <a:gd name="T45" fmla="*/ 297 h 451"/>
                    <a:gd name="T46" fmla="*/ 318 w 362"/>
                    <a:gd name="T47" fmla="*/ 310 h 451"/>
                    <a:gd name="T48" fmla="*/ 324 w 362"/>
                    <a:gd name="T49" fmla="*/ 323 h 451"/>
                    <a:gd name="T50" fmla="*/ 329 w 362"/>
                    <a:gd name="T51" fmla="*/ 336 h 451"/>
                    <a:gd name="T52" fmla="*/ 334 w 362"/>
                    <a:gd name="T53" fmla="*/ 349 h 451"/>
                    <a:gd name="T54" fmla="*/ 339 w 362"/>
                    <a:gd name="T55" fmla="*/ 363 h 451"/>
                    <a:gd name="T56" fmla="*/ 343 w 362"/>
                    <a:gd name="T57" fmla="*/ 376 h 451"/>
                    <a:gd name="T58" fmla="*/ 347 w 362"/>
                    <a:gd name="T59" fmla="*/ 389 h 451"/>
                    <a:gd name="T60" fmla="*/ 350 w 362"/>
                    <a:gd name="T61" fmla="*/ 402 h 451"/>
                    <a:gd name="T62" fmla="*/ 354 w 362"/>
                    <a:gd name="T63" fmla="*/ 415 h 451"/>
                    <a:gd name="T64" fmla="*/ 357 w 362"/>
                    <a:gd name="T65" fmla="*/ 429 h 451"/>
                    <a:gd name="T66" fmla="*/ 359 w 362"/>
                    <a:gd name="T67" fmla="*/ 442 h 451"/>
                    <a:gd name="T68" fmla="*/ 361 w 362"/>
                    <a:gd name="T69" fmla="*/ 45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2" h="451">
                      <a:moveTo>
                        <a:pt x="0" y="0"/>
                      </a:moveTo>
                      <a:cubicBezTo>
                        <a:pt x="5" y="2"/>
                        <a:pt x="10" y="4"/>
                        <a:pt x="15" y="6"/>
                      </a:cubicBezTo>
                      <a:cubicBezTo>
                        <a:pt x="20" y="8"/>
                        <a:pt x="25" y="11"/>
                        <a:pt x="29" y="13"/>
                      </a:cubicBezTo>
                      <a:cubicBezTo>
                        <a:pt x="34" y="15"/>
                        <a:pt x="38" y="17"/>
                        <a:pt x="43" y="19"/>
                      </a:cubicBezTo>
                      <a:cubicBezTo>
                        <a:pt x="47" y="22"/>
                        <a:pt x="51" y="24"/>
                        <a:pt x="55" y="26"/>
                      </a:cubicBezTo>
                      <a:cubicBezTo>
                        <a:pt x="59" y="28"/>
                        <a:pt x="63" y="30"/>
                        <a:pt x="67" y="33"/>
                      </a:cubicBezTo>
                      <a:cubicBezTo>
                        <a:pt x="71" y="35"/>
                        <a:pt x="75" y="37"/>
                        <a:pt x="78" y="39"/>
                      </a:cubicBezTo>
                      <a:cubicBezTo>
                        <a:pt x="82" y="41"/>
                        <a:pt x="86" y="44"/>
                        <a:pt x="89" y="46"/>
                      </a:cubicBezTo>
                      <a:cubicBezTo>
                        <a:pt x="93" y="48"/>
                        <a:pt x="96" y="50"/>
                        <a:pt x="99" y="52"/>
                      </a:cubicBezTo>
                      <a:cubicBezTo>
                        <a:pt x="103" y="55"/>
                        <a:pt x="106" y="57"/>
                        <a:pt x="109" y="59"/>
                      </a:cubicBezTo>
                      <a:cubicBezTo>
                        <a:pt x="112" y="61"/>
                        <a:pt x="116" y="63"/>
                        <a:pt x="119" y="66"/>
                      </a:cubicBezTo>
                      <a:cubicBezTo>
                        <a:pt x="122" y="68"/>
                        <a:pt x="125" y="70"/>
                        <a:pt x="128" y="72"/>
                      </a:cubicBezTo>
                      <a:cubicBezTo>
                        <a:pt x="131" y="74"/>
                        <a:pt x="134" y="77"/>
                        <a:pt x="136" y="79"/>
                      </a:cubicBezTo>
                      <a:cubicBezTo>
                        <a:pt x="139" y="81"/>
                        <a:pt x="142" y="83"/>
                        <a:pt x="145" y="85"/>
                      </a:cubicBezTo>
                      <a:cubicBezTo>
                        <a:pt x="148" y="88"/>
                        <a:pt x="150" y="90"/>
                        <a:pt x="153" y="92"/>
                      </a:cubicBezTo>
                      <a:cubicBezTo>
                        <a:pt x="156" y="94"/>
                        <a:pt x="158" y="96"/>
                        <a:pt x="161" y="99"/>
                      </a:cubicBezTo>
                      <a:cubicBezTo>
                        <a:pt x="163" y="101"/>
                        <a:pt x="166" y="103"/>
                        <a:pt x="168" y="105"/>
                      </a:cubicBezTo>
                      <a:cubicBezTo>
                        <a:pt x="171" y="107"/>
                        <a:pt x="173" y="110"/>
                        <a:pt x="176" y="112"/>
                      </a:cubicBezTo>
                      <a:cubicBezTo>
                        <a:pt x="178" y="114"/>
                        <a:pt x="180" y="116"/>
                        <a:pt x="183" y="118"/>
                      </a:cubicBezTo>
                      <a:cubicBezTo>
                        <a:pt x="185" y="121"/>
                        <a:pt x="187" y="123"/>
                        <a:pt x="190" y="125"/>
                      </a:cubicBezTo>
                      <a:cubicBezTo>
                        <a:pt x="192" y="127"/>
                        <a:pt x="194" y="129"/>
                        <a:pt x="196" y="132"/>
                      </a:cubicBezTo>
                      <a:cubicBezTo>
                        <a:pt x="198" y="134"/>
                        <a:pt x="201" y="136"/>
                        <a:pt x="203" y="138"/>
                      </a:cubicBezTo>
                      <a:cubicBezTo>
                        <a:pt x="205" y="140"/>
                        <a:pt x="207" y="143"/>
                        <a:pt x="209" y="145"/>
                      </a:cubicBezTo>
                      <a:cubicBezTo>
                        <a:pt x="211" y="147"/>
                        <a:pt x="213" y="149"/>
                        <a:pt x="215" y="151"/>
                      </a:cubicBezTo>
                      <a:cubicBezTo>
                        <a:pt x="217" y="154"/>
                        <a:pt x="219" y="156"/>
                        <a:pt x="221" y="158"/>
                      </a:cubicBezTo>
                      <a:cubicBezTo>
                        <a:pt x="223" y="160"/>
                        <a:pt x="225" y="162"/>
                        <a:pt x="227" y="165"/>
                      </a:cubicBezTo>
                      <a:cubicBezTo>
                        <a:pt x="228" y="167"/>
                        <a:pt x="230" y="169"/>
                        <a:pt x="232" y="171"/>
                      </a:cubicBezTo>
                      <a:cubicBezTo>
                        <a:pt x="234" y="173"/>
                        <a:pt x="236" y="176"/>
                        <a:pt x="237" y="178"/>
                      </a:cubicBezTo>
                      <a:cubicBezTo>
                        <a:pt x="239" y="180"/>
                        <a:pt x="241" y="182"/>
                        <a:pt x="243" y="184"/>
                      </a:cubicBezTo>
                      <a:cubicBezTo>
                        <a:pt x="244" y="187"/>
                        <a:pt x="246" y="189"/>
                        <a:pt x="248" y="191"/>
                      </a:cubicBezTo>
                      <a:cubicBezTo>
                        <a:pt x="249" y="193"/>
                        <a:pt x="251" y="195"/>
                        <a:pt x="253" y="198"/>
                      </a:cubicBezTo>
                      <a:cubicBezTo>
                        <a:pt x="254" y="200"/>
                        <a:pt x="256" y="202"/>
                        <a:pt x="258" y="204"/>
                      </a:cubicBezTo>
                      <a:cubicBezTo>
                        <a:pt x="259" y="206"/>
                        <a:pt x="261" y="209"/>
                        <a:pt x="262" y="211"/>
                      </a:cubicBezTo>
                      <a:cubicBezTo>
                        <a:pt x="264" y="213"/>
                        <a:pt x="265" y="215"/>
                        <a:pt x="267" y="217"/>
                      </a:cubicBezTo>
                      <a:cubicBezTo>
                        <a:pt x="268" y="220"/>
                        <a:pt x="270" y="222"/>
                        <a:pt x="271" y="224"/>
                      </a:cubicBezTo>
                      <a:cubicBezTo>
                        <a:pt x="273" y="226"/>
                        <a:pt x="274" y="228"/>
                        <a:pt x="275" y="231"/>
                      </a:cubicBezTo>
                      <a:cubicBezTo>
                        <a:pt x="277" y="233"/>
                        <a:pt x="278" y="235"/>
                        <a:pt x="280" y="237"/>
                      </a:cubicBezTo>
                      <a:cubicBezTo>
                        <a:pt x="281" y="239"/>
                        <a:pt x="282" y="242"/>
                        <a:pt x="284" y="244"/>
                      </a:cubicBezTo>
                      <a:cubicBezTo>
                        <a:pt x="285" y="246"/>
                        <a:pt x="286" y="248"/>
                        <a:pt x="288" y="250"/>
                      </a:cubicBezTo>
                      <a:cubicBezTo>
                        <a:pt x="289" y="253"/>
                        <a:pt x="290" y="255"/>
                        <a:pt x="291" y="257"/>
                      </a:cubicBezTo>
                      <a:cubicBezTo>
                        <a:pt x="293" y="259"/>
                        <a:pt x="294" y="261"/>
                        <a:pt x="295" y="264"/>
                      </a:cubicBezTo>
                      <a:cubicBezTo>
                        <a:pt x="296" y="266"/>
                        <a:pt x="297" y="268"/>
                        <a:pt x="299" y="270"/>
                      </a:cubicBezTo>
                      <a:cubicBezTo>
                        <a:pt x="300" y="272"/>
                        <a:pt x="301" y="275"/>
                        <a:pt x="302" y="277"/>
                      </a:cubicBezTo>
                      <a:cubicBezTo>
                        <a:pt x="303" y="279"/>
                        <a:pt x="304" y="281"/>
                        <a:pt x="306" y="283"/>
                      </a:cubicBezTo>
                      <a:cubicBezTo>
                        <a:pt x="307" y="286"/>
                        <a:pt x="308" y="288"/>
                        <a:pt x="309" y="290"/>
                      </a:cubicBezTo>
                      <a:cubicBezTo>
                        <a:pt x="310" y="292"/>
                        <a:pt x="311" y="294"/>
                        <a:pt x="312" y="297"/>
                      </a:cubicBezTo>
                      <a:cubicBezTo>
                        <a:pt x="313" y="299"/>
                        <a:pt x="314" y="301"/>
                        <a:pt x="315" y="303"/>
                      </a:cubicBezTo>
                      <a:cubicBezTo>
                        <a:pt x="316" y="305"/>
                        <a:pt x="317" y="308"/>
                        <a:pt x="318" y="310"/>
                      </a:cubicBezTo>
                      <a:cubicBezTo>
                        <a:pt x="319" y="312"/>
                        <a:pt x="320" y="314"/>
                        <a:pt x="321" y="316"/>
                      </a:cubicBezTo>
                      <a:cubicBezTo>
                        <a:pt x="322" y="319"/>
                        <a:pt x="323" y="321"/>
                        <a:pt x="324" y="323"/>
                      </a:cubicBezTo>
                      <a:cubicBezTo>
                        <a:pt x="325" y="325"/>
                        <a:pt x="326" y="327"/>
                        <a:pt x="326" y="330"/>
                      </a:cubicBezTo>
                      <a:cubicBezTo>
                        <a:pt x="327" y="332"/>
                        <a:pt x="328" y="334"/>
                        <a:pt x="329" y="336"/>
                      </a:cubicBezTo>
                      <a:cubicBezTo>
                        <a:pt x="330" y="338"/>
                        <a:pt x="331" y="341"/>
                        <a:pt x="332" y="343"/>
                      </a:cubicBezTo>
                      <a:cubicBezTo>
                        <a:pt x="332" y="345"/>
                        <a:pt x="333" y="347"/>
                        <a:pt x="334" y="349"/>
                      </a:cubicBezTo>
                      <a:cubicBezTo>
                        <a:pt x="335" y="352"/>
                        <a:pt x="336" y="354"/>
                        <a:pt x="336" y="356"/>
                      </a:cubicBezTo>
                      <a:cubicBezTo>
                        <a:pt x="337" y="358"/>
                        <a:pt x="338" y="360"/>
                        <a:pt x="339" y="363"/>
                      </a:cubicBezTo>
                      <a:cubicBezTo>
                        <a:pt x="339" y="365"/>
                        <a:pt x="340" y="367"/>
                        <a:pt x="341" y="369"/>
                      </a:cubicBezTo>
                      <a:cubicBezTo>
                        <a:pt x="342" y="371"/>
                        <a:pt x="342" y="374"/>
                        <a:pt x="343" y="376"/>
                      </a:cubicBezTo>
                      <a:cubicBezTo>
                        <a:pt x="344" y="378"/>
                        <a:pt x="344" y="380"/>
                        <a:pt x="345" y="382"/>
                      </a:cubicBezTo>
                      <a:cubicBezTo>
                        <a:pt x="346" y="385"/>
                        <a:pt x="346" y="387"/>
                        <a:pt x="347" y="389"/>
                      </a:cubicBezTo>
                      <a:cubicBezTo>
                        <a:pt x="348" y="391"/>
                        <a:pt x="348" y="393"/>
                        <a:pt x="349" y="396"/>
                      </a:cubicBezTo>
                      <a:cubicBezTo>
                        <a:pt x="349" y="398"/>
                        <a:pt x="350" y="400"/>
                        <a:pt x="350" y="402"/>
                      </a:cubicBezTo>
                      <a:cubicBezTo>
                        <a:pt x="351" y="404"/>
                        <a:pt x="352" y="407"/>
                        <a:pt x="352" y="409"/>
                      </a:cubicBezTo>
                      <a:cubicBezTo>
                        <a:pt x="353" y="411"/>
                        <a:pt x="353" y="413"/>
                        <a:pt x="354" y="415"/>
                      </a:cubicBezTo>
                      <a:cubicBezTo>
                        <a:pt x="354" y="418"/>
                        <a:pt x="355" y="420"/>
                        <a:pt x="355" y="422"/>
                      </a:cubicBezTo>
                      <a:cubicBezTo>
                        <a:pt x="356" y="424"/>
                        <a:pt x="356" y="426"/>
                        <a:pt x="357" y="429"/>
                      </a:cubicBezTo>
                      <a:cubicBezTo>
                        <a:pt x="357" y="431"/>
                        <a:pt x="358" y="433"/>
                        <a:pt x="358" y="435"/>
                      </a:cubicBezTo>
                      <a:cubicBezTo>
                        <a:pt x="359" y="437"/>
                        <a:pt x="359" y="440"/>
                        <a:pt x="359" y="442"/>
                      </a:cubicBezTo>
                      <a:cubicBezTo>
                        <a:pt x="360" y="444"/>
                        <a:pt x="360" y="446"/>
                        <a:pt x="361" y="448"/>
                      </a:cubicBezTo>
                      <a:cubicBezTo>
                        <a:pt x="361" y="450"/>
                        <a:pt x="361" y="450"/>
                        <a:pt x="361" y="45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shp6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470" y="2904"/>
                  <a:ext cx="362" cy="451"/>
                </a:xfrm>
                <a:custGeom>
                  <a:avLst/>
                  <a:gdLst>
                    <a:gd name="T0" fmla="*/ 360 w 362"/>
                    <a:gd name="T1" fmla="*/ 6 h 451"/>
                    <a:gd name="T2" fmla="*/ 357 w 362"/>
                    <a:gd name="T3" fmla="*/ 19 h 451"/>
                    <a:gd name="T4" fmla="*/ 354 w 362"/>
                    <a:gd name="T5" fmla="*/ 33 h 451"/>
                    <a:gd name="T6" fmla="*/ 351 w 362"/>
                    <a:gd name="T7" fmla="*/ 46 h 451"/>
                    <a:gd name="T8" fmla="*/ 347 w 362"/>
                    <a:gd name="T9" fmla="*/ 59 h 451"/>
                    <a:gd name="T10" fmla="*/ 344 w 362"/>
                    <a:gd name="T11" fmla="*/ 72 h 451"/>
                    <a:gd name="T12" fmla="*/ 339 w 362"/>
                    <a:gd name="T13" fmla="*/ 85 h 451"/>
                    <a:gd name="T14" fmla="*/ 335 w 362"/>
                    <a:gd name="T15" fmla="*/ 99 h 451"/>
                    <a:gd name="T16" fmla="*/ 330 w 362"/>
                    <a:gd name="T17" fmla="*/ 112 h 451"/>
                    <a:gd name="T18" fmla="*/ 325 w 362"/>
                    <a:gd name="T19" fmla="*/ 125 h 451"/>
                    <a:gd name="T20" fmla="*/ 319 w 362"/>
                    <a:gd name="T21" fmla="*/ 138 h 451"/>
                    <a:gd name="T22" fmla="*/ 313 w 362"/>
                    <a:gd name="T23" fmla="*/ 151 h 451"/>
                    <a:gd name="T24" fmla="*/ 307 w 362"/>
                    <a:gd name="T25" fmla="*/ 165 h 451"/>
                    <a:gd name="T26" fmla="*/ 300 w 362"/>
                    <a:gd name="T27" fmla="*/ 178 h 451"/>
                    <a:gd name="T28" fmla="*/ 293 w 362"/>
                    <a:gd name="T29" fmla="*/ 191 h 451"/>
                    <a:gd name="T30" fmla="*/ 285 w 362"/>
                    <a:gd name="T31" fmla="*/ 204 h 451"/>
                    <a:gd name="T32" fmla="*/ 277 w 362"/>
                    <a:gd name="T33" fmla="*/ 217 h 451"/>
                    <a:gd name="T34" fmla="*/ 268 w 362"/>
                    <a:gd name="T35" fmla="*/ 231 h 451"/>
                    <a:gd name="T36" fmla="*/ 259 w 362"/>
                    <a:gd name="T37" fmla="*/ 244 h 451"/>
                    <a:gd name="T38" fmla="*/ 249 w 362"/>
                    <a:gd name="T39" fmla="*/ 257 h 451"/>
                    <a:gd name="T40" fmla="*/ 239 w 362"/>
                    <a:gd name="T41" fmla="*/ 270 h 451"/>
                    <a:gd name="T42" fmla="*/ 228 w 362"/>
                    <a:gd name="T43" fmla="*/ 283 h 451"/>
                    <a:gd name="T44" fmla="*/ 217 w 362"/>
                    <a:gd name="T45" fmla="*/ 297 h 451"/>
                    <a:gd name="T46" fmla="*/ 205 w 362"/>
                    <a:gd name="T47" fmla="*/ 310 h 451"/>
                    <a:gd name="T48" fmla="*/ 192 w 362"/>
                    <a:gd name="T49" fmla="*/ 323 h 451"/>
                    <a:gd name="T50" fmla="*/ 178 w 362"/>
                    <a:gd name="T51" fmla="*/ 336 h 451"/>
                    <a:gd name="T52" fmla="*/ 163 w 362"/>
                    <a:gd name="T53" fmla="*/ 349 h 451"/>
                    <a:gd name="T54" fmla="*/ 147 w 362"/>
                    <a:gd name="T55" fmla="*/ 363 h 451"/>
                    <a:gd name="T56" fmla="*/ 130 w 362"/>
                    <a:gd name="T57" fmla="*/ 376 h 451"/>
                    <a:gd name="T58" fmla="*/ 112 w 362"/>
                    <a:gd name="T59" fmla="*/ 389 h 451"/>
                    <a:gd name="T60" fmla="*/ 92 w 362"/>
                    <a:gd name="T61" fmla="*/ 402 h 451"/>
                    <a:gd name="T62" fmla="*/ 70 w 362"/>
                    <a:gd name="T63" fmla="*/ 415 h 451"/>
                    <a:gd name="T64" fmla="*/ 46 w 362"/>
                    <a:gd name="T65" fmla="*/ 429 h 451"/>
                    <a:gd name="T66" fmla="*/ 19 w 362"/>
                    <a:gd name="T67" fmla="*/ 442 h 451"/>
                    <a:gd name="T68" fmla="*/ 0 w 362"/>
                    <a:gd name="T69" fmla="*/ 45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62" h="451">
                      <a:moveTo>
                        <a:pt x="361" y="0"/>
                      </a:moveTo>
                      <a:cubicBezTo>
                        <a:pt x="361" y="2"/>
                        <a:pt x="360" y="4"/>
                        <a:pt x="360" y="6"/>
                      </a:cubicBezTo>
                      <a:cubicBezTo>
                        <a:pt x="359" y="8"/>
                        <a:pt x="359" y="11"/>
                        <a:pt x="359" y="13"/>
                      </a:cubicBezTo>
                      <a:cubicBezTo>
                        <a:pt x="358" y="15"/>
                        <a:pt x="358" y="17"/>
                        <a:pt x="357" y="19"/>
                      </a:cubicBezTo>
                      <a:cubicBezTo>
                        <a:pt x="357" y="22"/>
                        <a:pt x="356" y="24"/>
                        <a:pt x="356" y="26"/>
                      </a:cubicBezTo>
                      <a:cubicBezTo>
                        <a:pt x="355" y="28"/>
                        <a:pt x="355" y="30"/>
                        <a:pt x="354" y="33"/>
                      </a:cubicBezTo>
                      <a:cubicBezTo>
                        <a:pt x="354" y="35"/>
                        <a:pt x="353" y="37"/>
                        <a:pt x="353" y="39"/>
                      </a:cubicBezTo>
                      <a:cubicBezTo>
                        <a:pt x="352" y="41"/>
                        <a:pt x="352" y="44"/>
                        <a:pt x="351" y="46"/>
                      </a:cubicBezTo>
                      <a:cubicBezTo>
                        <a:pt x="350" y="48"/>
                        <a:pt x="350" y="50"/>
                        <a:pt x="349" y="52"/>
                      </a:cubicBezTo>
                      <a:cubicBezTo>
                        <a:pt x="349" y="55"/>
                        <a:pt x="348" y="57"/>
                        <a:pt x="347" y="59"/>
                      </a:cubicBezTo>
                      <a:cubicBezTo>
                        <a:pt x="347" y="61"/>
                        <a:pt x="346" y="63"/>
                        <a:pt x="346" y="66"/>
                      </a:cubicBezTo>
                      <a:cubicBezTo>
                        <a:pt x="345" y="68"/>
                        <a:pt x="344" y="70"/>
                        <a:pt x="344" y="72"/>
                      </a:cubicBezTo>
                      <a:cubicBezTo>
                        <a:pt x="343" y="74"/>
                        <a:pt x="342" y="77"/>
                        <a:pt x="341" y="79"/>
                      </a:cubicBezTo>
                      <a:cubicBezTo>
                        <a:pt x="341" y="81"/>
                        <a:pt x="340" y="83"/>
                        <a:pt x="339" y="85"/>
                      </a:cubicBezTo>
                      <a:cubicBezTo>
                        <a:pt x="339" y="88"/>
                        <a:pt x="338" y="90"/>
                        <a:pt x="337" y="92"/>
                      </a:cubicBezTo>
                      <a:cubicBezTo>
                        <a:pt x="336" y="94"/>
                        <a:pt x="336" y="96"/>
                        <a:pt x="335" y="99"/>
                      </a:cubicBezTo>
                      <a:cubicBezTo>
                        <a:pt x="334" y="101"/>
                        <a:pt x="333" y="103"/>
                        <a:pt x="332" y="105"/>
                      </a:cubicBezTo>
                      <a:cubicBezTo>
                        <a:pt x="332" y="107"/>
                        <a:pt x="331" y="110"/>
                        <a:pt x="330" y="112"/>
                      </a:cubicBezTo>
                      <a:cubicBezTo>
                        <a:pt x="329" y="114"/>
                        <a:pt x="328" y="116"/>
                        <a:pt x="327" y="118"/>
                      </a:cubicBezTo>
                      <a:cubicBezTo>
                        <a:pt x="326" y="121"/>
                        <a:pt x="326" y="123"/>
                        <a:pt x="325" y="125"/>
                      </a:cubicBezTo>
                      <a:cubicBezTo>
                        <a:pt x="324" y="127"/>
                        <a:pt x="323" y="129"/>
                        <a:pt x="322" y="132"/>
                      </a:cubicBezTo>
                      <a:cubicBezTo>
                        <a:pt x="321" y="134"/>
                        <a:pt x="320" y="136"/>
                        <a:pt x="319" y="138"/>
                      </a:cubicBezTo>
                      <a:cubicBezTo>
                        <a:pt x="318" y="140"/>
                        <a:pt x="317" y="143"/>
                        <a:pt x="316" y="145"/>
                      </a:cubicBezTo>
                      <a:cubicBezTo>
                        <a:pt x="315" y="147"/>
                        <a:pt x="314" y="149"/>
                        <a:pt x="313" y="151"/>
                      </a:cubicBezTo>
                      <a:cubicBezTo>
                        <a:pt x="312" y="154"/>
                        <a:pt x="311" y="156"/>
                        <a:pt x="310" y="158"/>
                      </a:cubicBezTo>
                      <a:cubicBezTo>
                        <a:pt x="309" y="160"/>
                        <a:pt x="308" y="162"/>
                        <a:pt x="307" y="165"/>
                      </a:cubicBezTo>
                      <a:cubicBezTo>
                        <a:pt x="305" y="167"/>
                        <a:pt x="304" y="169"/>
                        <a:pt x="303" y="171"/>
                      </a:cubicBezTo>
                      <a:cubicBezTo>
                        <a:pt x="302" y="173"/>
                        <a:pt x="301" y="176"/>
                        <a:pt x="300" y="178"/>
                      </a:cubicBezTo>
                      <a:cubicBezTo>
                        <a:pt x="299" y="180"/>
                        <a:pt x="297" y="182"/>
                        <a:pt x="296" y="184"/>
                      </a:cubicBezTo>
                      <a:cubicBezTo>
                        <a:pt x="295" y="187"/>
                        <a:pt x="294" y="189"/>
                        <a:pt x="293" y="191"/>
                      </a:cubicBezTo>
                      <a:cubicBezTo>
                        <a:pt x="291" y="193"/>
                        <a:pt x="290" y="195"/>
                        <a:pt x="289" y="198"/>
                      </a:cubicBezTo>
                      <a:cubicBezTo>
                        <a:pt x="287" y="200"/>
                        <a:pt x="286" y="202"/>
                        <a:pt x="285" y="204"/>
                      </a:cubicBezTo>
                      <a:cubicBezTo>
                        <a:pt x="284" y="206"/>
                        <a:pt x="282" y="209"/>
                        <a:pt x="281" y="211"/>
                      </a:cubicBezTo>
                      <a:cubicBezTo>
                        <a:pt x="279" y="213"/>
                        <a:pt x="278" y="215"/>
                        <a:pt x="277" y="217"/>
                      </a:cubicBezTo>
                      <a:cubicBezTo>
                        <a:pt x="275" y="220"/>
                        <a:pt x="274" y="222"/>
                        <a:pt x="272" y="224"/>
                      </a:cubicBezTo>
                      <a:cubicBezTo>
                        <a:pt x="271" y="226"/>
                        <a:pt x="270" y="228"/>
                        <a:pt x="268" y="231"/>
                      </a:cubicBezTo>
                      <a:cubicBezTo>
                        <a:pt x="267" y="233"/>
                        <a:pt x="265" y="235"/>
                        <a:pt x="264" y="237"/>
                      </a:cubicBezTo>
                      <a:cubicBezTo>
                        <a:pt x="262" y="239"/>
                        <a:pt x="261" y="242"/>
                        <a:pt x="259" y="244"/>
                      </a:cubicBezTo>
                      <a:cubicBezTo>
                        <a:pt x="257" y="246"/>
                        <a:pt x="256" y="248"/>
                        <a:pt x="254" y="250"/>
                      </a:cubicBezTo>
                      <a:cubicBezTo>
                        <a:pt x="253" y="253"/>
                        <a:pt x="251" y="255"/>
                        <a:pt x="249" y="257"/>
                      </a:cubicBezTo>
                      <a:cubicBezTo>
                        <a:pt x="248" y="259"/>
                        <a:pt x="246" y="261"/>
                        <a:pt x="244" y="264"/>
                      </a:cubicBezTo>
                      <a:cubicBezTo>
                        <a:pt x="243" y="266"/>
                        <a:pt x="241" y="268"/>
                        <a:pt x="239" y="270"/>
                      </a:cubicBezTo>
                      <a:cubicBezTo>
                        <a:pt x="237" y="272"/>
                        <a:pt x="236" y="275"/>
                        <a:pt x="234" y="277"/>
                      </a:cubicBezTo>
                      <a:cubicBezTo>
                        <a:pt x="232" y="279"/>
                        <a:pt x="230" y="281"/>
                        <a:pt x="228" y="283"/>
                      </a:cubicBezTo>
                      <a:cubicBezTo>
                        <a:pt x="226" y="286"/>
                        <a:pt x="224" y="288"/>
                        <a:pt x="223" y="290"/>
                      </a:cubicBezTo>
                      <a:cubicBezTo>
                        <a:pt x="221" y="292"/>
                        <a:pt x="219" y="294"/>
                        <a:pt x="217" y="297"/>
                      </a:cubicBezTo>
                      <a:cubicBezTo>
                        <a:pt x="215" y="299"/>
                        <a:pt x="213" y="301"/>
                        <a:pt x="211" y="303"/>
                      </a:cubicBezTo>
                      <a:cubicBezTo>
                        <a:pt x="209" y="305"/>
                        <a:pt x="207" y="308"/>
                        <a:pt x="205" y="310"/>
                      </a:cubicBezTo>
                      <a:cubicBezTo>
                        <a:pt x="202" y="312"/>
                        <a:pt x="200" y="314"/>
                        <a:pt x="198" y="316"/>
                      </a:cubicBezTo>
                      <a:cubicBezTo>
                        <a:pt x="196" y="319"/>
                        <a:pt x="194" y="321"/>
                        <a:pt x="192" y="323"/>
                      </a:cubicBezTo>
                      <a:cubicBezTo>
                        <a:pt x="189" y="325"/>
                        <a:pt x="187" y="327"/>
                        <a:pt x="185" y="330"/>
                      </a:cubicBezTo>
                      <a:cubicBezTo>
                        <a:pt x="182" y="332"/>
                        <a:pt x="180" y="334"/>
                        <a:pt x="178" y="336"/>
                      </a:cubicBezTo>
                      <a:cubicBezTo>
                        <a:pt x="175" y="338"/>
                        <a:pt x="173" y="341"/>
                        <a:pt x="171" y="343"/>
                      </a:cubicBezTo>
                      <a:cubicBezTo>
                        <a:pt x="168" y="345"/>
                        <a:pt x="166" y="347"/>
                        <a:pt x="163" y="349"/>
                      </a:cubicBezTo>
                      <a:cubicBezTo>
                        <a:pt x="161" y="352"/>
                        <a:pt x="158" y="354"/>
                        <a:pt x="155" y="356"/>
                      </a:cubicBezTo>
                      <a:cubicBezTo>
                        <a:pt x="153" y="358"/>
                        <a:pt x="150" y="360"/>
                        <a:pt x="147" y="363"/>
                      </a:cubicBezTo>
                      <a:cubicBezTo>
                        <a:pt x="145" y="365"/>
                        <a:pt x="142" y="367"/>
                        <a:pt x="139" y="369"/>
                      </a:cubicBezTo>
                      <a:cubicBezTo>
                        <a:pt x="136" y="371"/>
                        <a:pt x="133" y="374"/>
                        <a:pt x="130" y="376"/>
                      </a:cubicBezTo>
                      <a:cubicBezTo>
                        <a:pt x="127" y="378"/>
                        <a:pt x="124" y="380"/>
                        <a:pt x="121" y="382"/>
                      </a:cubicBezTo>
                      <a:cubicBezTo>
                        <a:pt x="118" y="385"/>
                        <a:pt x="115" y="387"/>
                        <a:pt x="112" y="389"/>
                      </a:cubicBezTo>
                      <a:cubicBezTo>
                        <a:pt x="109" y="391"/>
                        <a:pt x="106" y="393"/>
                        <a:pt x="102" y="396"/>
                      </a:cubicBezTo>
                      <a:cubicBezTo>
                        <a:pt x="99" y="398"/>
                        <a:pt x="96" y="400"/>
                        <a:pt x="92" y="402"/>
                      </a:cubicBezTo>
                      <a:cubicBezTo>
                        <a:pt x="89" y="404"/>
                        <a:pt x="85" y="407"/>
                        <a:pt x="82" y="409"/>
                      </a:cubicBezTo>
                      <a:cubicBezTo>
                        <a:pt x="78" y="411"/>
                        <a:pt x="74" y="413"/>
                        <a:pt x="70" y="415"/>
                      </a:cubicBezTo>
                      <a:cubicBezTo>
                        <a:pt x="67" y="418"/>
                        <a:pt x="63" y="420"/>
                        <a:pt x="59" y="422"/>
                      </a:cubicBezTo>
                      <a:cubicBezTo>
                        <a:pt x="55" y="424"/>
                        <a:pt x="51" y="426"/>
                        <a:pt x="46" y="429"/>
                      </a:cubicBezTo>
                      <a:cubicBezTo>
                        <a:pt x="42" y="431"/>
                        <a:pt x="38" y="433"/>
                        <a:pt x="33" y="435"/>
                      </a:cubicBezTo>
                      <a:cubicBezTo>
                        <a:pt x="29" y="437"/>
                        <a:pt x="24" y="440"/>
                        <a:pt x="19" y="442"/>
                      </a:cubicBezTo>
                      <a:cubicBezTo>
                        <a:pt x="14" y="444"/>
                        <a:pt x="9" y="446"/>
                        <a:pt x="4" y="448"/>
                      </a:cubicBezTo>
                      <a:cubicBezTo>
                        <a:pt x="0" y="450"/>
                        <a:pt x="0" y="450"/>
                        <a:pt x="0" y="45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shp7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46" y="2061"/>
                  <a:ext cx="488" cy="636"/>
                </a:xfrm>
                <a:custGeom>
                  <a:avLst/>
                  <a:gdLst>
                    <a:gd name="T0" fmla="*/ 21 w 488"/>
                    <a:gd name="T1" fmla="*/ 9 h 636"/>
                    <a:gd name="T2" fmla="*/ 59 w 488"/>
                    <a:gd name="T3" fmla="*/ 27 h 636"/>
                    <a:gd name="T4" fmla="*/ 92 w 488"/>
                    <a:gd name="T5" fmla="*/ 45 h 636"/>
                    <a:gd name="T6" fmla="*/ 122 w 488"/>
                    <a:gd name="T7" fmla="*/ 63 h 636"/>
                    <a:gd name="T8" fmla="*/ 149 w 488"/>
                    <a:gd name="T9" fmla="*/ 81 h 636"/>
                    <a:gd name="T10" fmla="*/ 174 w 488"/>
                    <a:gd name="T11" fmla="*/ 99 h 636"/>
                    <a:gd name="T12" fmla="*/ 197 w 488"/>
                    <a:gd name="T13" fmla="*/ 117 h 636"/>
                    <a:gd name="T14" fmla="*/ 218 w 488"/>
                    <a:gd name="T15" fmla="*/ 135 h 636"/>
                    <a:gd name="T16" fmla="*/ 239 w 488"/>
                    <a:gd name="T17" fmla="*/ 153 h 636"/>
                    <a:gd name="T18" fmla="*/ 257 w 488"/>
                    <a:gd name="T19" fmla="*/ 171 h 636"/>
                    <a:gd name="T20" fmla="*/ 275 w 488"/>
                    <a:gd name="T21" fmla="*/ 189 h 636"/>
                    <a:gd name="T22" fmla="*/ 291 w 488"/>
                    <a:gd name="T23" fmla="*/ 207 h 636"/>
                    <a:gd name="T24" fmla="*/ 307 w 488"/>
                    <a:gd name="T25" fmla="*/ 225 h 636"/>
                    <a:gd name="T26" fmla="*/ 322 w 488"/>
                    <a:gd name="T27" fmla="*/ 243 h 636"/>
                    <a:gd name="T28" fmla="*/ 335 w 488"/>
                    <a:gd name="T29" fmla="*/ 261 h 636"/>
                    <a:gd name="T30" fmla="*/ 348 w 488"/>
                    <a:gd name="T31" fmla="*/ 279 h 636"/>
                    <a:gd name="T32" fmla="*/ 361 w 488"/>
                    <a:gd name="T33" fmla="*/ 297 h 636"/>
                    <a:gd name="T34" fmla="*/ 372 w 488"/>
                    <a:gd name="T35" fmla="*/ 315 h 636"/>
                    <a:gd name="T36" fmla="*/ 383 w 488"/>
                    <a:gd name="T37" fmla="*/ 333 h 636"/>
                    <a:gd name="T38" fmla="*/ 394 w 488"/>
                    <a:gd name="T39" fmla="*/ 351 h 636"/>
                    <a:gd name="T40" fmla="*/ 403 w 488"/>
                    <a:gd name="T41" fmla="*/ 369 h 636"/>
                    <a:gd name="T42" fmla="*/ 412 w 488"/>
                    <a:gd name="T43" fmla="*/ 387 h 636"/>
                    <a:gd name="T44" fmla="*/ 421 w 488"/>
                    <a:gd name="T45" fmla="*/ 405 h 636"/>
                    <a:gd name="T46" fmla="*/ 429 w 488"/>
                    <a:gd name="T47" fmla="*/ 423 h 636"/>
                    <a:gd name="T48" fmla="*/ 436 w 488"/>
                    <a:gd name="T49" fmla="*/ 441 h 636"/>
                    <a:gd name="T50" fmla="*/ 443 w 488"/>
                    <a:gd name="T51" fmla="*/ 459 h 636"/>
                    <a:gd name="T52" fmla="*/ 450 w 488"/>
                    <a:gd name="T53" fmla="*/ 477 h 636"/>
                    <a:gd name="T54" fmla="*/ 456 w 488"/>
                    <a:gd name="T55" fmla="*/ 495 h 636"/>
                    <a:gd name="T56" fmla="*/ 461 w 488"/>
                    <a:gd name="T57" fmla="*/ 513 h 636"/>
                    <a:gd name="T58" fmla="*/ 466 w 488"/>
                    <a:gd name="T59" fmla="*/ 531 h 636"/>
                    <a:gd name="T60" fmla="*/ 471 w 488"/>
                    <a:gd name="T61" fmla="*/ 549 h 636"/>
                    <a:gd name="T62" fmla="*/ 475 w 488"/>
                    <a:gd name="T63" fmla="*/ 567 h 636"/>
                    <a:gd name="T64" fmla="*/ 479 w 488"/>
                    <a:gd name="T65" fmla="*/ 585 h 636"/>
                    <a:gd name="T66" fmla="*/ 482 w 488"/>
                    <a:gd name="T67" fmla="*/ 603 h 636"/>
                    <a:gd name="T68" fmla="*/ 485 w 488"/>
                    <a:gd name="T69" fmla="*/ 621 h 636"/>
                    <a:gd name="T70" fmla="*/ 487 w 488"/>
                    <a:gd name="T71" fmla="*/ 635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88" h="636">
                      <a:moveTo>
                        <a:pt x="0" y="0"/>
                      </a:moveTo>
                      <a:cubicBezTo>
                        <a:pt x="7" y="3"/>
                        <a:pt x="14" y="6"/>
                        <a:pt x="21" y="9"/>
                      </a:cubicBezTo>
                      <a:cubicBezTo>
                        <a:pt x="28" y="12"/>
                        <a:pt x="34" y="15"/>
                        <a:pt x="40" y="18"/>
                      </a:cubicBezTo>
                      <a:cubicBezTo>
                        <a:pt x="47" y="21"/>
                        <a:pt x="53" y="24"/>
                        <a:pt x="59" y="27"/>
                      </a:cubicBezTo>
                      <a:cubicBezTo>
                        <a:pt x="64" y="30"/>
                        <a:pt x="70" y="33"/>
                        <a:pt x="76" y="36"/>
                      </a:cubicBezTo>
                      <a:cubicBezTo>
                        <a:pt x="81" y="39"/>
                        <a:pt x="86" y="42"/>
                        <a:pt x="92" y="45"/>
                      </a:cubicBezTo>
                      <a:cubicBezTo>
                        <a:pt x="97" y="48"/>
                        <a:pt x="102" y="51"/>
                        <a:pt x="107" y="54"/>
                      </a:cubicBezTo>
                      <a:cubicBezTo>
                        <a:pt x="112" y="57"/>
                        <a:pt x="117" y="60"/>
                        <a:pt x="122" y="63"/>
                      </a:cubicBezTo>
                      <a:cubicBezTo>
                        <a:pt x="126" y="66"/>
                        <a:pt x="131" y="69"/>
                        <a:pt x="136" y="72"/>
                      </a:cubicBezTo>
                      <a:cubicBezTo>
                        <a:pt x="140" y="75"/>
                        <a:pt x="144" y="78"/>
                        <a:pt x="149" y="81"/>
                      </a:cubicBezTo>
                      <a:cubicBezTo>
                        <a:pt x="153" y="84"/>
                        <a:pt x="157" y="87"/>
                        <a:pt x="162" y="90"/>
                      </a:cubicBezTo>
                      <a:cubicBezTo>
                        <a:pt x="166" y="93"/>
                        <a:pt x="170" y="96"/>
                        <a:pt x="174" y="99"/>
                      </a:cubicBezTo>
                      <a:cubicBezTo>
                        <a:pt x="178" y="102"/>
                        <a:pt x="182" y="105"/>
                        <a:pt x="186" y="108"/>
                      </a:cubicBezTo>
                      <a:cubicBezTo>
                        <a:pt x="189" y="111"/>
                        <a:pt x="193" y="114"/>
                        <a:pt x="197" y="117"/>
                      </a:cubicBezTo>
                      <a:cubicBezTo>
                        <a:pt x="201" y="120"/>
                        <a:pt x="204" y="123"/>
                        <a:pt x="208" y="126"/>
                      </a:cubicBezTo>
                      <a:cubicBezTo>
                        <a:pt x="211" y="129"/>
                        <a:pt x="215" y="132"/>
                        <a:pt x="218" y="135"/>
                      </a:cubicBezTo>
                      <a:cubicBezTo>
                        <a:pt x="222" y="138"/>
                        <a:pt x="225" y="141"/>
                        <a:pt x="229" y="144"/>
                      </a:cubicBezTo>
                      <a:cubicBezTo>
                        <a:pt x="232" y="147"/>
                        <a:pt x="235" y="150"/>
                        <a:pt x="239" y="153"/>
                      </a:cubicBezTo>
                      <a:cubicBezTo>
                        <a:pt x="242" y="156"/>
                        <a:pt x="245" y="159"/>
                        <a:pt x="248" y="162"/>
                      </a:cubicBezTo>
                      <a:cubicBezTo>
                        <a:pt x="251" y="165"/>
                        <a:pt x="254" y="168"/>
                        <a:pt x="257" y="171"/>
                      </a:cubicBezTo>
                      <a:cubicBezTo>
                        <a:pt x="260" y="174"/>
                        <a:pt x="263" y="177"/>
                        <a:pt x="266" y="180"/>
                      </a:cubicBezTo>
                      <a:cubicBezTo>
                        <a:pt x="269" y="183"/>
                        <a:pt x="272" y="186"/>
                        <a:pt x="275" y="189"/>
                      </a:cubicBezTo>
                      <a:cubicBezTo>
                        <a:pt x="278" y="192"/>
                        <a:pt x="280" y="195"/>
                        <a:pt x="283" y="198"/>
                      </a:cubicBezTo>
                      <a:cubicBezTo>
                        <a:pt x="286" y="201"/>
                        <a:pt x="289" y="204"/>
                        <a:pt x="291" y="207"/>
                      </a:cubicBezTo>
                      <a:cubicBezTo>
                        <a:pt x="294" y="210"/>
                        <a:pt x="297" y="213"/>
                        <a:pt x="299" y="216"/>
                      </a:cubicBezTo>
                      <a:cubicBezTo>
                        <a:pt x="302" y="219"/>
                        <a:pt x="304" y="222"/>
                        <a:pt x="307" y="225"/>
                      </a:cubicBezTo>
                      <a:cubicBezTo>
                        <a:pt x="309" y="228"/>
                        <a:pt x="312" y="231"/>
                        <a:pt x="314" y="234"/>
                      </a:cubicBezTo>
                      <a:cubicBezTo>
                        <a:pt x="317" y="237"/>
                        <a:pt x="319" y="240"/>
                        <a:pt x="322" y="243"/>
                      </a:cubicBezTo>
                      <a:cubicBezTo>
                        <a:pt x="324" y="246"/>
                        <a:pt x="326" y="249"/>
                        <a:pt x="329" y="252"/>
                      </a:cubicBezTo>
                      <a:cubicBezTo>
                        <a:pt x="331" y="255"/>
                        <a:pt x="333" y="258"/>
                        <a:pt x="335" y="261"/>
                      </a:cubicBezTo>
                      <a:cubicBezTo>
                        <a:pt x="338" y="264"/>
                        <a:pt x="340" y="267"/>
                        <a:pt x="342" y="270"/>
                      </a:cubicBezTo>
                      <a:cubicBezTo>
                        <a:pt x="344" y="273"/>
                        <a:pt x="346" y="276"/>
                        <a:pt x="348" y="279"/>
                      </a:cubicBezTo>
                      <a:cubicBezTo>
                        <a:pt x="351" y="282"/>
                        <a:pt x="353" y="285"/>
                        <a:pt x="355" y="288"/>
                      </a:cubicBezTo>
                      <a:cubicBezTo>
                        <a:pt x="357" y="291"/>
                        <a:pt x="359" y="294"/>
                        <a:pt x="361" y="297"/>
                      </a:cubicBezTo>
                      <a:cubicBezTo>
                        <a:pt x="363" y="300"/>
                        <a:pt x="365" y="303"/>
                        <a:pt x="367" y="306"/>
                      </a:cubicBezTo>
                      <a:cubicBezTo>
                        <a:pt x="369" y="309"/>
                        <a:pt x="370" y="312"/>
                        <a:pt x="372" y="315"/>
                      </a:cubicBezTo>
                      <a:cubicBezTo>
                        <a:pt x="374" y="318"/>
                        <a:pt x="376" y="321"/>
                        <a:pt x="378" y="324"/>
                      </a:cubicBezTo>
                      <a:cubicBezTo>
                        <a:pt x="380" y="327"/>
                        <a:pt x="381" y="330"/>
                        <a:pt x="383" y="333"/>
                      </a:cubicBezTo>
                      <a:cubicBezTo>
                        <a:pt x="385" y="336"/>
                        <a:pt x="387" y="339"/>
                        <a:pt x="388" y="342"/>
                      </a:cubicBezTo>
                      <a:cubicBezTo>
                        <a:pt x="390" y="345"/>
                        <a:pt x="392" y="348"/>
                        <a:pt x="394" y="351"/>
                      </a:cubicBezTo>
                      <a:cubicBezTo>
                        <a:pt x="395" y="354"/>
                        <a:pt x="397" y="357"/>
                        <a:pt x="398" y="360"/>
                      </a:cubicBezTo>
                      <a:cubicBezTo>
                        <a:pt x="400" y="363"/>
                        <a:pt x="402" y="366"/>
                        <a:pt x="403" y="369"/>
                      </a:cubicBezTo>
                      <a:cubicBezTo>
                        <a:pt x="405" y="372"/>
                        <a:pt x="406" y="375"/>
                        <a:pt x="408" y="378"/>
                      </a:cubicBezTo>
                      <a:cubicBezTo>
                        <a:pt x="409" y="381"/>
                        <a:pt x="411" y="384"/>
                        <a:pt x="412" y="387"/>
                      </a:cubicBezTo>
                      <a:cubicBezTo>
                        <a:pt x="414" y="390"/>
                        <a:pt x="415" y="393"/>
                        <a:pt x="417" y="396"/>
                      </a:cubicBezTo>
                      <a:cubicBezTo>
                        <a:pt x="418" y="399"/>
                        <a:pt x="420" y="402"/>
                        <a:pt x="421" y="405"/>
                      </a:cubicBezTo>
                      <a:cubicBezTo>
                        <a:pt x="422" y="408"/>
                        <a:pt x="424" y="411"/>
                        <a:pt x="425" y="414"/>
                      </a:cubicBezTo>
                      <a:cubicBezTo>
                        <a:pt x="426" y="417"/>
                        <a:pt x="428" y="420"/>
                        <a:pt x="429" y="423"/>
                      </a:cubicBezTo>
                      <a:cubicBezTo>
                        <a:pt x="430" y="426"/>
                        <a:pt x="431" y="429"/>
                        <a:pt x="433" y="432"/>
                      </a:cubicBezTo>
                      <a:cubicBezTo>
                        <a:pt x="434" y="435"/>
                        <a:pt x="435" y="438"/>
                        <a:pt x="436" y="441"/>
                      </a:cubicBezTo>
                      <a:cubicBezTo>
                        <a:pt x="438" y="444"/>
                        <a:pt x="439" y="447"/>
                        <a:pt x="440" y="450"/>
                      </a:cubicBezTo>
                      <a:cubicBezTo>
                        <a:pt x="441" y="453"/>
                        <a:pt x="442" y="456"/>
                        <a:pt x="443" y="459"/>
                      </a:cubicBezTo>
                      <a:cubicBezTo>
                        <a:pt x="444" y="462"/>
                        <a:pt x="446" y="465"/>
                        <a:pt x="447" y="468"/>
                      </a:cubicBezTo>
                      <a:cubicBezTo>
                        <a:pt x="448" y="471"/>
                        <a:pt x="449" y="474"/>
                        <a:pt x="450" y="477"/>
                      </a:cubicBezTo>
                      <a:cubicBezTo>
                        <a:pt x="451" y="480"/>
                        <a:pt x="452" y="483"/>
                        <a:pt x="453" y="486"/>
                      </a:cubicBezTo>
                      <a:cubicBezTo>
                        <a:pt x="454" y="489"/>
                        <a:pt x="455" y="492"/>
                        <a:pt x="456" y="495"/>
                      </a:cubicBezTo>
                      <a:cubicBezTo>
                        <a:pt x="457" y="498"/>
                        <a:pt x="458" y="501"/>
                        <a:pt x="459" y="504"/>
                      </a:cubicBezTo>
                      <a:cubicBezTo>
                        <a:pt x="460" y="507"/>
                        <a:pt x="460" y="510"/>
                        <a:pt x="461" y="513"/>
                      </a:cubicBezTo>
                      <a:cubicBezTo>
                        <a:pt x="462" y="516"/>
                        <a:pt x="463" y="519"/>
                        <a:pt x="464" y="522"/>
                      </a:cubicBezTo>
                      <a:cubicBezTo>
                        <a:pt x="465" y="525"/>
                        <a:pt x="466" y="528"/>
                        <a:pt x="466" y="531"/>
                      </a:cubicBezTo>
                      <a:cubicBezTo>
                        <a:pt x="467" y="534"/>
                        <a:pt x="468" y="537"/>
                        <a:pt x="469" y="540"/>
                      </a:cubicBezTo>
                      <a:cubicBezTo>
                        <a:pt x="470" y="543"/>
                        <a:pt x="470" y="546"/>
                        <a:pt x="471" y="549"/>
                      </a:cubicBezTo>
                      <a:cubicBezTo>
                        <a:pt x="472" y="552"/>
                        <a:pt x="473" y="555"/>
                        <a:pt x="473" y="558"/>
                      </a:cubicBezTo>
                      <a:cubicBezTo>
                        <a:pt x="474" y="561"/>
                        <a:pt x="475" y="564"/>
                        <a:pt x="475" y="567"/>
                      </a:cubicBezTo>
                      <a:cubicBezTo>
                        <a:pt x="476" y="570"/>
                        <a:pt x="477" y="573"/>
                        <a:pt x="477" y="576"/>
                      </a:cubicBezTo>
                      <a:cubicBezTo>
                        <a:pt x="478" y="579"/>
                        <a:pt x="478" y="582"/>
                        <a:pt x="479" y="585"/>
                      </a:cubicBezTo>
                      <a:cubicBezTo>
                        <a:pt x="480" y="588"/>
                        <a:pt x="480" y="591"/>
                        <a:pt x="481" y="594"/>
                      </a:cubicBezTo>
                      <a:cubicBezTo>
                        <a:pt x="481" y="597"/>
                        <a:pt x="482" y="600"/>
                        <a:pt x="482" y="603"/>
                      </a:cubicBezTo>
                      <a:cubicBezTo>
                        <a:pt x="483" y="606"/>
                        <a:pt x="483" y="609"/>
                        <a:pt x="484" y="612"/>
                      </a:cubicBezTo>
                      <a:cubicBezTo>
                        <a:pt x="484" y="615"/>
                        <a:pt x="485" y="618"/>
                        <a:pt x="485" y="621"/>
                      </a:cubicBezTo>
                      <a:cubicBezTo>
                        <a:pt x="486" y="624"/>
                        <a:pt x="486" y="627"/>
                        <a:pt x="487" y="630"/>
                      </a:cubicBezTo>
                      <a:cubicBezTo>
                        <a:pt x="487" y="633"/>
                        <a:pt x="487" y="635"/>
                        <a:pt x="487" y="63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shp8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546" y="2904"/>
                  <a:ext cx="488" cy="636"/>
                </a:xfrm>
                <a:custGeom>
                  <a:avLst/>
                  <a:gdLst>
                    <a:gd name="T0" fmla="*/ 486 w 488"/>
                    <a:gd name="T1" fmla="*/ 9 h 636"/>
                    <a:gd name="T2" fmla="*/ 483 w 488"/>
                    <a:gd name="T3" fmla="*/ 27 h 636"/>
                    <a:gd name="T4" fmla="*/ 480 w 488"/>
                    <a:gd name="T5" fmla="*/ 45 h 636"/>
                    <a:gd name="T6" fmla="*/ 476 w 488"/>
                    <a:gd name="T7" fmla="*/ 63 h 636"/>
                    <a:gd name="T8" fmla="*/ 472 w 488"/>
                    <a:gd name="T9" fmla="*/ 81 h 636"/>
                    <a:gd name="T10" fmla="*/ 468 w 488"/>
                    <a:gd name="T11" fmla="*/ 99 h 636"/>
                    <a:gd name="T12" fmla="*/ 463 w 488"/>
                    <a:gd name="T13" fmla="*/ 117 h 636"/>
                    <a:gd name="T14" fmla="*/ 458 w 488"/>
                    <a:gd name="T15" fmla="*/ 135 h 636"/>
                    <a:gd name="T16" fmla="*/ 452 w 488"/>
                    <a:gd name="T17" fmla="*/ 153 h 636"/>
                    <a:gd name="T18" fmla="*/ 445 w 488"/>
                    <a:gd name="T19" fmla="*/ 171 h 636"/>
                    <a:gd name="T20" fmla="*/ 439 w 488"/>
                    <a:gd name="T21" fmla="*/ 189 h 636"/>
                    <a:gd name="T22" fmla="*/ 431 w 488"/>
                    <a:gd name="T23" fmla="*/ 207 h 636"/>
                    <a:gd name="T24" fmla="*/ 423 w 488"/>
                    <a:gd name="T25" fmla="*/ 225 h 636"/>
                    <a:gd name="T26" fmla="*/ 415 w 488"/>
                    <a:gd name="T27" fmla="*/ 243 h 636"/>
                    <a:gd name="T28" fmla="*/ 406 w 488"/>
                    <a:gd name="T29" fmla="*/ 261 h 636"/>
                    <a:gd name="T30" fmla="*/ 397 w 488"/>
                    <a:gd name="T31" fmla="*/ 279 h 636"/>
                    <a:gd name="T32" fmla="*/ 387 w 488"/>
                    <a:gd name="T33" fmla="*/ 297 h 636"/>
                    <a:gd name="T34" fmla="*/ 376 w 488"/>
                    <a:gd name="T35" fmla="*/ 315 h 636"/>
                    <a:gd name="T36" fmla="*/ 364 w 488"/>
                    <a:gd name="T37" fmla="*/ 333 h 636"/>
                    <a:gd name="T38" fmla="*/ 352 w 488"/>
                    <a:gd name="T39" fmla="*/ 351 h 636"/>
                    <a:gd name="T40" fmla="*/ 340 w 488"/>
                    <a:gd name="T41" fmla="*/ 369 h 636"/>
                    <a:gd name="T42" fmla="*/ 326 w 488"/>
                    <a:gd name="T43" fmla="*/ 387 h 636"/>
                    <a:gd name="T44" fmla="*/ 312 w 488"/>
                    <a:gd name="T45" fmla="*/ 405 h 636"/>
                    <a:gd name="T46" fmla="*/ 296 w 488"/>
                    <a:gd name="T47" fmla="*/ 423 h 636"/>
                    <a:gd name="T48" fmla="*/ 280 w 488"/>
                    <a:gd name="T49" fmla="*/ 441 h 636"/>
                    <a:gd name="T50" fmla="*/ 263 w 488"/>
                    <a:gd name="T51" fmla="*/ 459 h 636"/>
                    <a:gd name="T52" fmla="*/ 244 w 488"/>
                    <a:gd name="T53" fmla="*/ 477 h 636"/>
                    <a:gd name="T54" fmla="*/ 225 w 488"/>
                    <a:gd name="T55" fmla="*/ 495 h 636"/>
                    <a:gd name="T56" fmla="*/ 204 w 488"/>
                    <a:gd name="T57" fmla="*/ 513 h 636"/>
                    <a:gd name="T58" fmla="*/ 181 w 488"/>
                    <a:gd name="T59" fmla="*/ 531 h 636"/>
                    <a:gd name="T60" fmla="*/ 157 w 488"/>
                    <a:gd name="T61" fmla="*/ 549 h 636"/>
                    <a:gd name="T62" fmla="*/ 130 w 488"/>
                    <a:gd name="T63" fmla="*/ 567 h 636"/>
                    <a:gd name="T64" fmla="*/ 101 w 488"/>
                    <a:gd name="T65" fmla="*/ 585 h 636"/>
                    <a:gd name="T66" fmla="*/ 69 w 488"/>
                    <a:gd name="T67" fmla="*/ 603 h 636"/>
                    <a:gd name="T68" fmla="*/ 33 w 488"/>
                    <a:gd name="T69" fmla="*/ 621 h 636"/>
                    <a:gd name="T70" fmla="*/ 0 w 488"/>
                    <a:gd name="T71" fmla="*/ 635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88" h="636">
                      <a:moveTo>
                        <a:pt x="487" y="0"/>
                      </a:moveTo>
                      <a:cubicBezTo>
                        <a:pt x="487" y="3"/>
                        <a:pt x="486" y="6"/>
                        <a:pt x="486" y="9"/>
                      </a:cubicBezTo>
                      <a:cubicBezTo>
                        <a:pt x="486" y="12"/>
                        <a:pt x="485" y="15"/>
                        <a:pt x="485" y="18"/>
                      </a:cubicBezTo>
                      <a:cubicBezTo>
                        <a:pt x="484" y="21"/>
                        <a:pt x="484" y="24"/>
                        <a:pt x="483" y="27"/>
                      </a:cubicBezTo>
                      <a:cubicBezTo>
                        <a:pt x="483" y="30"/>
                        <a:pt x="482" y="33"/>
                        <a:pt x="482" y="36"/>
                      </a:cubicBezTo>
                      <a:cubicBezTo>
                        <a:pt x="481" y="39"/>
                        <a:pt x="481" y="42"/>
                        <a:pt x="480" y="45"/>
                      </a:cubicBezTo>
                      <a:cubicBezTo>
                        <a:pt x="480" y="48"/>
                        <a:pt x="479" y="51"/>
                        <a:pt x="478" y="54"/>
                      </a:cubicBezTo>
                      <a:cubicBezTo>
                        <a:pt x="478" y="57"/>
                        <a:pt x="477" y="60"/>
                        <a:pt x="476" y="63"/>
                      </a:cubicBezTo>
                      <a:cubicBezTo>
                        <a:pt x="476" y="66"/>
                        <a:pt x="475" y="69"/>
                        <a:pt x="475" y="72"/>
                      </a:cubicBezTo>
                      <a:cubicBezTo>
                        <a:pt x="474" y="75"/>
                        <a:pt x="473" y="78"/>
                        <a:pt x="472" y="81"/>
                      </a:cubicBezTo>
                      <a:cubicBezTo>
                        <a:pt x="472" y="84"/>
                        <a:pt x="471" y="87"/>
                        <a:pt x="470" y="90"/>
                      </a:cubicBezTo>
                      <a:cubicBezTo>
                        <a:pt x="469" y="93"/>
                        <a:pt x="469" y="96"/>
                        <a:pt x="468" y="99"/>
                      </a:cubicBezTo>
                      <a:cubicBezTo>
                        <a:pt x="467" y="102"/>
                        <a:pt x="466" y="105"/>
                        <a:pt x="466" y="108"/>
                      </a:cubicBezTo>
                      <a:cubicBezTo>
                        <a:pt x="465" y="111"/>
                        <a:pt x="464" y="114"/>
                        <a:pt x="463" y="117"/>
                      </a:cubicBezTo>
                      <a:cubicBezTo>
                        <a:pt x="462" y="120"/>
                        <a:pt x="461" y="123"/>
                        <a:pt x="460" y="126"/>
                      </a:cubicBezTo>
                      <a:cubicBezTo>
                        <a:pt x="459" y="129"/>
                        <a:pt x="459" y="132"/>
                        <a:pt x="458" y="135"/>
                      </a:cubicBezTo>
                      <a:cubicBezTo>
                        <a:pt x="457" y="138"/>
                        <a:pt x="456" y="141"/>
                        <a:pt x="455" y="144"/>
                      </a:cubicBezTo>
                      <a:cubicBezTo>
                        <a:pt x="454" y="147"/>
                        <a:pt x="453" y="150"/>
                        <a:pt x="452" y="153"/>
                      </a:cubicBezTo>
                      <a:cubicBezTo>
                        <a:pt x="451" y="156"/>
                        <a:pt x="450" y="159"/>
                        <a:pt x="449" y="162"/>
                      </a:cubicBezTo>
                      <a:cubicBezTo>
                        <a:pt x="448" y="165"/>
                        <a:pt x="447" y="168"/>
                        <a:pt x="445" y="171"/>
                      </a:cubicBezTo>
                      <a:cubicBezTo>
                        <a:pt x="444" y="174"/>
                        <a:pt x="443" y="177"/>
                        <a:pt x="442" y="180"/>
                      </a:cubicBezTo>
                      <a:cubicBezTo>
                        <a:pt x="441" y="183"/>
                        <a:pt x="440" y="186"/>
                        <a:pt x="439" y="189"/>
                      </a:cubicBezTo>
                      <a:cubicBezTo>
                        <a:pt x="437" y="192"/>
                        <a:pt x="436" y="195"/>
                        <a:pt x="435" y="198"/>
                      </a:cubicBezTo>
                      <a:cubicBezTo>
                        <a:pt x="434" y="201"/>
                        <a:pt x="433" y="204"/>
                        <a:pt x="431" y="207"/>
                      </a:cubicBezTo>
                      <a:cubicBezTo>
                        <a:pt x="430" y="210"/>
                        <a:pt x="429" y="213"/>
                        <a:pt x="427" y="216"/>
                      </a:cubicBezTo>
                      <a:cubicBezTo>
                        <a:pt x="426" y="219"/>
                        <a:pt x="425" y="222"/>
                        <a:pt x="423" y="225"/>
                      </a:cubicBezTo>
                      <a:cubicBezTo>
                        <a:pt x="422" y="228"/>
                        <a:pt x="421" y="231"/>
                        <a:pt x="419" y="234"/>
                      </a:cubicBezTo>
                      <a:cubicBezTo>
                        <a:pt x="418" y="237"/>
                        <a:pt x="416" y="240"/>
                        <a:pt x="415" y="243"/>
                      </a:cubicBezTo>
                      <a:cubicBezTo>
                        <a:pt x="414" y="246"/>
                        <a:pt x="412" y="249"/>
                        <a:pt x="411" y="252"/>
                      </a:cubicBezTo>
                      <a:cubicBezTo>
                        <a:pt x="409" y="255"/>
                        <a:pt x="408" y="258"/>
                        <a:pt x="406" y="261"/>
                      </a:cubicBezTo>
                      <a:cubicBezTo>
                        <a:pt x="405" y="264"/>
                        <a:pt x="403" y="267"/>
                        <a:pt x="401" y="270"/>
                      </a:cubicBezTo>
                      <a:cubicBezTo>
                        <a:pt x="400" y="273"/>
                        <a:pt x="398" y="276"/>
                        <a:pt x="397" y="279"/>
                      </a:cubicBezTo>
                      <a:cubicBezTo>
                        <a:pt x="395" y="282"/>
                        <a:pt x="393" y="285"/>
                        <a:pt x="392" y="288"/>
                      </a:cubicBezTo>
                      <a:cubicBezTo>
                        <a:pt x="390" y="291"/>
                        <a:pt x="388" y="294"/>
                        <a:pt x="387" y="297"/>
                      </a:cubicBezTo>
                      <a:cubicBezTo>
                        <a:pt x="385" y="300"/>
                        <a:pt x="383" y="303"/>
                        <a:pt x="381" y="306"/>
                      </a:cubicBezTo>
                      <a:cubicBezTo>
                        <a:pt x="379" y="309"/>
                        <a:pt x="378" y="312"/>
                        <a:pt x="376" y="315"/>
                      </a:cubicBezTo>
                      <a:cubicBezTo>
                        <a:pt x="374" y="318"/>
                        <a:pt x="372" y="321"/>
                        <a:pt x="370" y="324"/>
                      </a:cubicBezTo>
                      <a:cubicBezTo>
                        <a:pt x="368" y="327"/>
                        <a:pt x="366" y="330"/>
                        <a:pt x="364" y="333"/>
                      </a:cubicBezTo>
                      <a:cubicBezTo>
                        <a:pt x="362" y="336"/>
                        <a:pt x="360" y="339"/>
                        <a:pt x="358" y="342"/>
                      </a:cubicBezTo>
                      <a:cubicBezTo>
                        <a:pt x="356" y="345"/>
                        <a:pt x="354" y="348"/>
                        <a:pt x="352" y="351"/>
                      </a:cubicBezTo>
                      <a:cubicBezTo>
                        <a:pt x="350" y="354"/>
                        <a:pt x="348" y="357"/>
                        <a:pt x="346" y="360"/>
                      </a:cubicBezTo>
                      <a:cubicBezTo>
                        <a:pt x="344" y="363"/>
                        <a:pt x="342" y="366"/>
                        <a:pt x="340" y="369"/>
                      </a:cubicBezTo>
                      <a:cubicBezTo>
                        <a:pt x="337" y="372"/>
                        <a:pt x="335" y="375"/>
                        <a:pt x="333" y="378"/>
                      </a:cubicBezTo>
                      <a:cubicBezTo>
                        <a:pt x="331" y="381"/>
                        <a:pt x="328" y="384"/>
                        <a:pt x="326" y="387"/>
                      </a:cubicBezTo>
                      <a:cubicBezTo>
                        <a:pt x="324" y="390"/>
                        <a:pt x="321" y="393"/>
                        <a:pt x="319" y="396"/>
                      </a:cubicBezTo>
                      <a:cubicBezTo>
                        <a:pt x="316" y="399"/>
                        <a:pt x="314" y="402"/>
                        <a:pt x="312" y="405"/>
                      </a:cubicBezTo>
                      <a:cubicBezTo>
                        <a:pt x="309" y="408"/>
                        <a:pt x="307" y="411"/>
                        <a:pt x="304" y="414"/>
                      </a:cubicBezTo>
                      <a:cubicBezTo>
                        <a:pt x="301" y="417"/>
                        <a:pt x="299" y="420"/>
                        <a:pt x="296" y="423"/>
                      </a:cubicBezTo>
                      <a:cubicBezTo>
                        <a:pt x="294" y="426"/>
                        <a:pt x="291" y="429"/>
                        <a:pt x="288" y="432"/>
                      </a:cubicBezTo>
                      <a:cubicBezTo>
                        <a:pt x="286" y="435"/>
                        <a:pt x="283" y="438"/>
                        <a:pt x="280" y="441"/>
                      </a:cubicBezTo>
                      <a:cubicBezTo>
                        <a:pt x="277" y="444"/>
                        <a:pt x="274" y="447"/>
                        <a:pt x="272" y="450"/>
                      </a:cubicBezTo>
                      <a:cubicBezTo>
                        <a:pt x="269" y="453"/>
                        <a:pt x="266" y="456"/>
                        <a:pt x="263" y="459"/>
                      </a:cubicBezTo>
                      <a:cubicBezTo>
                        <a:pt x="260" y="462"/>
                        <a:pt x="257" y="465"/>
                        <a:pt x="254" y="468"/>
                      </a:cubicBezTo>
                      <a:cubicBezTo>
                        <a:pt x="251" y="471"/>
                        <a:pt x="248" y="474"/>
                        <a:pt x="244" y="477"/>
                      </a:cubicBezTo>
                      <a:cubicBezTo>
                        <a:pt x="241" y="480"/>
                        <a:pt x="238" y="483"/>
                        <a:pt x="235" y="486"/>
                      </a:cubicBezTo>
                      <a:cubicBezTo>
                        <a:pt x="232" y="489"/>
                        <a:pt x="228" y="492"/>
                        <a:pt x="225" y="495"/>
                      </a:cubicBezTo>
                      <a:cubicBezTo>
                        <a:pt x="221" y="498"/>
                        <a:pt x="218" y="501"/>
                        <a:pt x="214" y="504"/>
                      </a:cubicBezTo>
                      <a:cubicBezTo>
                        <a:pt x="211" y="507"/>
                        <a:pt x="207" y="510"/>
                        <a:pt x="204" y="513"/>
                      </a:cubicBezTo>
                      <a:cubicBezTo>
                        <a:pt x="200" y="516"/>
                        <a:pt x="196" y="519"/>
                        <a:pt x="193" y="522"/>
                      </a:cubicBezTo>
                      <a:cubicBezTo>
                        <a:pt x="189" y="525"/>
                        <a:pt x="185" y="528"/>
                        <a:pt x="181" y="531"/>
                      </a:cubicBezTo>
                      <a:cubicBezTo>
                        <a:pt x="177" y="534"/>
                        <a:pt x="173" y="537"/>
                        <a:pt x="169" y="540"/>
                      </a:cubicBezTo>
                      <a:cubicBezTo>
                        <a:pt x="165" y="543"/>
                        <a:pt x="161" y="546"/>
                        <a:pt x="157" y="549"/>
                      </a:cubicBezTo>
                      <a:cubicBezTo>
                        <a:pt x="153" y="552"/>
                        <a:pt x="148" y="555"/>
                        <a:pt x="144" y="558"/>
                      </a:cubicBezTo>
                      <a:cubicBezTo>
                        <a:pt x="139" y="561"/>
                        <a:pt x="135" y="564"/>
                        <a:pt x="130" y="567"/>
                      </a:cubicBezTo>
                      <a:cubicBezTo>
                        <a:pt x="126" y="570"/>
                        <a:pt x="121" y="573"/>
                        <a:pt x="116" y="576"/>
                      </a:cubicBezTo>
                      <a:cubicBezTo>
                        <a:pt x="111" y="579"/>
                        <a:pt x="106" y="582"/>
                        <a:pt x="101" y="585"/>
                      </a:cubicBezTo>
                      <a:cubicBezTo>
                        <a:pt x="96" y="588"/>
                        <a:pt x="91" y="591"/>
                        <a:pt x="86" y="594"/>
                      </a:cubicBezTo>
                      <a:cubicBezTo>
                        <a:pt x="80" y="597"/>
                        <a:pt x="75" y="600"/>
                        <a:pt x="69" y="603"/>
                      </a:cubicBezTo>
                      <a:cubicBezTo>
                        <a:pt x="64" y="606"/>
                        <a:pt x="58" y="609"/>
                        <a:pt x="52" y="612"/>
                      </a:cubicBezTo>
                      <a:cubicBezTo>
                        <a:pt x="46" y="615"/>
                        <a:pt x="40" y="618"/>
                        <a:pt x="33" y="621"/>
                      </a:cubicBezTo>
                      <a:cubicBezTo>
                        <a:pt x="27" y="624"/>
                        <a:pt x="20" y="627"/>
                        <a:pt x="13" y="630"/>
                      </a:cubicBezTo>
                      <a:cubicBezTo>
                        <a:pt x="6" y="633"/>
                        <a:pt x="0" y="635"/>
                        <a:pt x="0" y="63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shp9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133" y="2648"/>
                  <a:ext cx="362" cy="240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pPr marL="0" marR="0" lvl="0" indent="0" algn="just" defTabSz="91440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Times New Roman" panose="02020603050405020304" pitchFamily="18" charset="0"/>
                    </a:rPr>
                    <a:t>+16</a:t>
                  </a:r>
                  <a:endPara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shp10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580" y="2632"/>
                  <a:ext cx="280" cy="2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pPr marL="0" marR="0" lvl="0" indent="0" algn="just" defTabSz="91440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Times New Roman" panose="02020603050405020304" pitchFamily="18" charset="0"/>
                    </a:rPr>
                    <a:t>2</a:t>
                  </a:r>
                  <a:endPara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shp11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771" y="2631"/>
                  <a:ext cx="280" cy="2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pPr marL="0" marR="0" lvl="0" indent="0" algn="just" defTabSz="91440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Times New Roman" panose="02020603050405020304" pitchFamily="18" charset="0"/>
                    </a:rPr>
                    <a:t>8</a:t>
                  </a:r>
                  <a:endPara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shp12"/>
                <p:cNvSpPr txBox="1"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971" y="2632"/>
                  <a:ext cx="280" cy="2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</a:ln>
              </p:spPr>
              <p:txBody>
                <a:bodyPr lIns="0" tIns="0" rIns="0" bIns="0"/>
                <a:lstStyle/>
                <a:p>
                  <a:pPr marL="0" marR="0" lvl="0" indent="0" algn="just" defTabSz="91440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ea"/>
                      <a:ea typeface="+mj-ea"/>
                      <a:cs typeface="Times New Roman" panose="02020603050405020304" pitchFamily="18" charset="0"/>
                    </a:rPr>
                    <a:t>4</a:t>
                  </a:r>
                  <a:endPara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椭圆 9"/>
              <p:cNvSpPr/>
              <p:nvPr>
                <p:custDataLst>
                  <p:tags r:id="rId17"/>
                </p:custDataLst>
              </p:nvPr>
            </p:nvSpPr>
            <p:spPr>
              <a:xfrm>
                <a:off x="3825037" y="1372937"/>
                <a:ext cx="548976" cy="548976"/>
              </a:xfrm>
              <a:prstGeom prst="ellips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8" name="矩形 7"/>
            <p:cNvSpPr/>
            <p:nvPr>
              <p:custDataLst>
                <p:tags r:id="rId18"/>
              </p:custDataLst>
            </p:nvPr>
          </p:nvSpPr>
          <p:spPr>
            <a:xfrm>
              <a:off x="14136" y="4589"/>
              <a:ext cx="3402" cy="36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823817" y="1338471"/>
            <a:ext cx="1283335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kern="0" dirty="0">
                <a:solidFill>
                  <a:prstClr val="black"/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sz="2400" b="1" kern="0" dirty="0">
                <a:solidFill>
                  <a:prstClr val="black"/>
                </a:solidFill>
                <a:latin typeface="+mj-ea"/>
                <a:ea typeface="+mj-ea"/>
                <a:sym typeface="+mn-ea"/>
              </a:rPr>
              <a:t>、硅</a:t>
            </a:r>
            <a:endParaRPr lang="zh-CN" altLang="en-US" sz="2400" b="1" kern="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/>
          <p:nvPr>
            <p:custDataLst>
              <p:tags r:id="rId2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40" y="1092678"/>
            <a:ext cx="5849510" cy="43711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rcRect l="29756" t="-153" r="17972" b="31056"/>
          <a:stretch>
            <a:fillRect/>
          </a:stretch>
        </p:blipFill>
        <p:spPr>
          <a:xfrm>
            <a:off x="7658877" y="2293126"/>
            <a:ext cx="1543823" cy="11116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97220" y="2746381"/>
            <a:ext cx="3618798" cy="2885197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硅单质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20968" y="665805"/>
            <a:ext cx="2403541" cy="1631728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9938" y="625627"/>
            <a:ext cx="7954169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n-ea"/>
                <a:sym typeface="+mn-ea"/>
              </a:rPr>
              <a:t>硅，</a:t>
            </a:r>
            <a:r>
              <a:rPr lang="zh-CN" altLang="en-US" sz="2400" b="1">
                <a:solidFill>
                  <a:srgbClr val="0000FF"/>
                </a:solidFill>
                <a:latin typeface="+mn-ea"/>
                <a:sym typeface="+mn-ea"/>
              </a:rPr>
              <a:t>金属光泽的灰黑色固体</a:t>
            </a:r>
            <a:r>
              <a:rPr lang="zh-CN" altLang="en-US" sz="2400" b="1">
                <a:latin typeface="+mn-ea"/>
                <a:sym typeface="+mn-ea"/>
              </a:rPr>
              <a:t>，</a:t>
            </a:r>
            <a:r>
              <a:rPr lang="zh-CN" altLang="en-US" sz="2400" b="1">
                <a:solidFill>
                  <a:srgbClr val="0000FF"/>
                </a:solidFill>
                <a:latin typeface="+mn-ea"/>
                <a:sym typeface="+mn-ea"/>
              </a:rPr>
              <a:t>熔沸点高、硬度大、有脆性</a:t>
            </a:r>
            <a:r>
              <a:rPr lang="zh-CN" altLang="en-US" sz="2400" b="1">
                <a:latin typeface="+mn-ea"/>
                <a:sym typeface="+mn-ea"/>
              </a:rPr>
              <a:t>，导电性介于导体和绝缘体之间，是</a:t>
            </a:r>
            <a:r>
              <a:rPr lang="zh-CN" altLang="en-US" sz="2400" b="1">
                <a:solidFill>
                  <a:srgbClr val="0000FF"/>
                </a:solidFill>
                <a:latin typeface="+mn-ea"/>
                <a:sym typeface="+mn-ea"/>
              </a:rPr>
              <a:t>良好的半导体材料</a:t>
            </a:r>
            <a:r>
              <a:rPr lang="zh-CN" altLang="en-US" sz="2400" b="1">
                <a:latin typeface="+mn-ea"/>
                <a:sym typeface="+mn-ea"/>
              </a:rPr>
              <a:t>，</a:t>
            </a:r>
            <a:r>
              <a:rPr lang="zh-CN" altLang="en-US" sz="2400" b="1">
                <a:solidFill>
                  <a:prstClr val="black"/>
                </a:solidFill>
                <a:latin typeface="+mn-ea"/>
              </a:rPr>
              <a:t>高纯度硅广泛应用于信息技术和新能源技术等领域。</a:t>
            </a:r>
            <a:endParaRPr lang="zh-CN" altLang="en-US" sz="2400" b="1">
              <a:solidFill>
                <a:prstClr val="black"/>
              </a:solidFill>
              <a:latin typeface="+mn-ea"/>
            </a:endParaRPr>
          </a:p>
        </p:txBody>
      </p:sp>
      <p:sp>
        <p:nvSpPr>
          <p:cNvPr id="23" name="折角形 15"/>
          <p:cNvSpPr/>
          <p:nvPr>
            <p:custDataLst>
              <p:tags r:id="rId7"/>
            </p:custDataLst>
          </p:nvPr>
        </p:nvSpPr>
        <p:spPr>
          <a:xfrm>
            <a:off x="509151" y="2621991"/>
            <a:ext cx="7566686" cy="2496737"/>
          </a:xfrm>
          <a:prstGeom prst="foldedCorner">
            <a:avLst/>
          </a:prstGeom>
          <a:noFill/>
          <a:ln w="28575" cap="flat" cmpd="sng" algn="ctr">
            <a:solidFill>
              <a:srgbClr val="00BC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拓展：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金刚石和晶体硅的结构相似。在晶体中，每个碳硅原子都以共价键与相邻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个碳（硅）原子结合，形成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正四面体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的立体网状。所以，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cs typeface="+mn-cs"/>
              </a:rPr>
              <a:t>金刚石和晶体硅的熔沸点都很高，硬度也很大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315986" y="4929807"/>
            <a:ext cx="2200275" cy="754380"/>
            <a:chOff x="8411" y="5599"/>
            <a:chExt cx="3465" cy="1188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9785" y="5599"/>
              <a:ext cx="1697" cy="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加热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8411" y="5769"/>
              <a:ext cx="3465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Si+O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kern="100" spc="-8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400" b="1" kern="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SiO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1359571" y="4238769"/>
            <a:ext cx="2656840" cy="761365"/>
            <a:chOff x="9419" y="4876"/>
            <a:chExt cx="4184" cy="1199"/>
          </a:xfrm>
        </p:grpSpPr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10788" y="4876"/>
              <a:ext cx="1527" cy="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加热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9419" y="5057"/>
              <a:ext cx="4184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Si+Cl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 </a:t>
              </a:r>
              <a:r>
                <a:rPr lang="en-US" altLang="zh-CN" sz="2400" b="1" kern="100" spc="-8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400" b="1" kern="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SiCl</a:t>
              </a:r>
              <a:r>
                <a:rPr lang="en-US" altLang="zh-CN" sz="2400" b="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</a:t>
              </a:r>
              <a:endPara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1359571" y="5577879"/>
            <a:ext cx="3079252" cy="723900"/>
            <a:chOff x="8520" y="7479"/>
            <a:chExt cx="6490" cy="1140"/>
          </a:xfrm>
        </p:grpSpPr>
        <p:sp>
          <p:nvSpPr>
            <p:cNvPr id="12" name="文本框 11"/>
            <p:cNvSpPr txBox="1"/>
            <p:nvPr>
              <p:custDataLst>
                <p:tags r:id="rId8"/>
              </p:custDataLst>
            </p:nvPr>
          </p:nvSpPr>
          <p:spPr>
            <a:xfrm>
              <a:off x="10036" y="7479"/>
              <a:ext cx="2046" cy="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高温</a:t>
              </a:r>
              <a:endPara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8520" y="7601"/>
              <a:ext cx="6490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Si+C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kern="100" spc="-8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==</a:t>
              </a:r>
              <a:r>
                <a:rPr lang="en-US" altLang="zh-CN" sz="2400" b="1" kern="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SiC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(</a:t>
              </a:r>
              <a:r>
                <a:rPr lang="zh-CN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金刚砂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)</a:t>
              </a:r>
              <a:endPara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1359571" y="1837084"/>
            <a:ext cx="366014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Si+2F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</a:t>
            </a:r>
            <a:r>
              <a:rPr lang="en-US" altLang="zh-CN" sz="2400" b="1" kern="100" spc="-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SiF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endParaRPr lang="en-US" altLang="zh-CN" sz="2400" b="1" baseline="-25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1359571" y="2402963"/>
            <a:ext cx="493789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Si+2NaOH+H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</a:t>
            </a:r>
            <a:r>
              <a:rPr lang="en-US" altLang="zh-CN" sz="2400" b="1" kern="100" spc="-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SiO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+2H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359571" y="2982930"/>
            <a:ext cx="336675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Si+4HF </a:t>
            </a:r>
            <a:r>
              <a:rPr lang="en-US" altLang="zh-CN" sz="2400" b="1" kern="100" spc="-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SiF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↑+2H</a:t>
            </a:r>
            <a:r>
              <a:rPr lang="zh-CN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4726326" y="2979311"/>
            <a:ext cx="237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与唯一酸反应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1124" y="1217100"/>
            <a:ext cx="960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常温下化学性质不活泼，只能跟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溶液反应。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1124" y="3783961"/>
            <a:ext cx="9986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在加热条件下，单质硅能与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zh-CN" sz="2400" b="1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等非金属单质反应。</a:t>
            </a:r>
            <a:endParaRPr lang="zh-CN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566471" y="249091"/>
            <a:ext cx="2072696" cy="53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(1)</a:t>
            </a:r>
            <a:r>
              <a:rPr lang="zh-CN" altLang="en-US" sz="2400" b="1" kern="0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硅的性质</a:t>
            </a:r>
            <a:endParaRPr lang="zh-CN" altLang="en-US" sz="2400" b="1" kern="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图片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247188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19400" y="57150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70C0"/>
                </a:solidFill>
              </a:rPr>
              <a:t>硅的化合物约占地壳质量的</a:t>
            </a:r>
            <a:r>
              <a:rPr lang="en-US" altLang="zh-CN" sz="2800" b="1">
                <a:solidFill>
                  <a:srgbClr val="0070C0"/>
                </a:solidFill>
              </a:rPr>
              <a:t>90%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1066799" y="555772"/>
            <a:ext cx="7796213" cy="1063625"/>
          </a:xfrm>
        </p:spPr>
        <p:txBody>
          <a:bodyPr/>
          <a:lstStyle/>
          <a:p>
            <a:r>
              <a:rPr lang="zh-CN" altLang="en-US" dirty="0"/>
              <a:t>一、传统无机非金属材料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846" y="1145519"/>
            <a:ext cx="2561853" cy="262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03516" y="3178039"/>
            <a:ext cx="2045368" cy="20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1815" r="4840"/>
          <a:stretch>
            <a:fillRect/>
          </a:stretch>
        </p:blipFill>
        <p:spPr>
          <a:xfrm>
            <a:off x="4225735" y="1163852"/>
            <a:ext cx="2797793" cy="259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60968" y="1190201"/>
            <a:ext cx="2729339" cy="252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509217" y="4056734"/>
            <a:ext cx="10340743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传统非金属材料多为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硅酸盐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材料，包括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陶瓷、玻璃、水泥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三大类。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>
            <p:custDataLst>
              <p:tags r:id="rId11"/>
            </p:custDataLst>
          </p:nvPr>
        </p:nvGrpSpPr>
        <p:grpSpPr>
          <a:xfrm>
            <a:off x="1177735" y="4904371"/>
            <a:ext cx="6867329" cy="461665"/>
            <a:chOff x="1614199" y="3166045"/>
            <a:chExt cx="6867329" cy="461665"/>
          </a:xfrm>
        </p:grpSpPr>
        <p:sp>
          <p:nvSpPr>
            <p:cNvPr id="16" name="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1614199" y="3166045"/>
              <a:ext cx="2715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硅酸盐结构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/>
            <p:nvPr>
              <p:custDataLst>
                <p:tags r:id="rId13"/>
              </p:custDataLst>
            </p:nvPr>
          </p:nvCxnSpPr>
          <p:spPr>
            <a:xfrm>
              <a:off x="3954982" y="3458432"/>
              <a:ext cx="98904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" name="文本框 17"/>
            <p:cNvSpPr txBox="1"/>
            <p:nvPr>
              <p:custDataLst>
                <p:tags r:id="rId14"/>
              </p:custDataLst>
            </p:nvPr>
          </p:nvSpPr>
          <p:spPr>
            <a:xfrm>
              <a:off x="5318450" y="3166045"/>
              <a:ext cx="3163078" cy="461665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硅氧四面体</a:t>
              </a:r>
              <a:r>
                <a: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结构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352643" y="4123594"/>
            <a:ext cx="2429325" cy="2484883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7"/>
            </p:custDataLst>
          </p:nvPr>
        </p:nvSpPr>
        <p:spPr>
          <a:xfrm>
            <a:off x="1177735" y="5736709"/>
            <a:ext cx="8007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性质：硬度高、难溶于水、耐高温、耐腐蚀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9217" y="514690"/>
            <a:ext cx="318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一、硅酸盐材料</a:t>
            </a:r>
            <a:endParaRPr lang="zh-CN" altLang="en-US" sz="2400" b="1" dirty="0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3518518" y="79525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第三节   无机非金属材料</a:t>
            </a:r>
            <a:endParaRPr lang="zh-CN" alt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一、硅酸盐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634965" y="232723"/>
            <a:ext cx="9742752" cy="52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</a:pP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硅酸盐：</a:t>
            </a:r>
            <a:r>
              <a:rPr lang="zh-CN" altLang="en-US" sz="24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由Si</a:t>
            </a:r>
            <a:r>
              <a:rPr lang="en-US" altLang="zh-CN" sz="24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、O金属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铝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铁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钙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镁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钾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pitchFamily="34" charset="-122"/>
              </a:rPr>
              <a:t>钠等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r>
              <a:rPr lang="zh-CN" altLang="en-US" sz="2400" b="1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等元素组成的化合物的总称</a:t>
            </a:r>
            <a:endParaRPr lang="zh-CN" altLang="en-US" sz="2400" b="1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603842" y="1076347"/>
            <a:ext cx="8174270" cy="987730"/>
            <a:chOff x="1874035" y="3625988"/>
            <a:chExt cx="11693653" cy="987730"/>
          </a:xfrm>
        </p:grpSpPr>
        <p:sp>
          <p:nvSpPr>
            <p:cNvPr id="17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1874035" y="3625988"/>
              <a:ext cx="11693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表示方法：</a:t>
              </a:r>
              <a:r>
                <a: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①用盐的化学式表示，如</a:t>
              </a:r>
              <a:r>
                <a:rPr lang="en-US" altLang="zh-CN" sz="2400" b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Na</a:t>
              </a:r>
              <a:r>
                <a:rPr lang="en-US" altLang="zh-CN" sz="2400" b="1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SiO</a:t>
              </a:r>
              <a:r>
                <a:rPr lang="en-US" altLang="zh-CN" sz="2400" b="1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4057449" y="4152053"/>
              <a:ext cx="787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②用氧化物形式表示，如</a:t>
              </a:r>
              <a:r>
                <a:rPr lang="en-US" altLang="zh-CN" sz="2400" b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Na</a:t>
              </a:r>
              <a:r>
                <a:rPr lang="en-US" altLang="zh-CN" sz="2400" b="1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 • SiO</a:t>
              </a:r>
              <a:r>
                <a:rPr lang="en-US" altLang="zh-CN" sz="2400" b="1" baseline="-2500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2400" b="1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1066799" y="2198811"/>
            <a:ext cx="483318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base"/>
            <a:r>
              <a:rPr lang="zh-CN" altLang="en-US" sz="2400" b="1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一般：X金属氧化物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•</a:t>
            </a:r>
            <a:r>
              <a:rPr lang="zh-CN" altLang="en-US" sz="2400" b="1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 SiO</a:t>
            </a:r>
            <a:r>
              <a:rPr lang="zh-CN" altLang="en-US" sz="2400" b="1" baseline="-25000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•</a:t>
            </a:r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lang="zh-CN" altLang="en-US" sz="2400" b="1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</a:t>
            </a:r>
            <a:r>
              <a:rPr lang="zh-CN" altLang="en-US" sz="2400" b="1" baseline="-25000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lang="zh-CN" altLang="en-US" sz="2400" b="1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541331" y="3465584"/>
            <a:ext cx="4650670" cy="1999843"/>
          </a:xfrm>
          <a:prstGeom prst="rect">
            <a:avLst/>
          </a:prstGeom>
          <a:ln w="28575">
            <a:solidFill>
              <a:srgbClr val="00BC54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60000"/>
              </a:lnSpc>
            </a:pPr>
            <a:r>
              <a:rPr lang="zh-CN" altLang="en-US" sz="2000" b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注意事项：</a:t>
            </a:r>
            <a:endParaRPr lang="en-US" altLang="zh-CN" sz="2000" b="1" noProof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60000"/>
              </a:lnSpc>
            </a:pPr>
            <a:r>
              <a:rPr lang="zh-CN" altLang="en-US" sz="2000" b="1" noProof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000" b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元素化合价不变、</a:t>
            </a:r>
            <a:r>
              <a:rPr lang="zh-CN" altLang="en-US" sz="20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原子比例不变</a:t>
            </a:r>
            <a:endParaRPr lang="en-US" altLang="zh-CN" sz="2000" b="1" noProof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fontAlgn="base">
              <a:lnSpc>
                <a:spcPct val="160000"/>
              </a:lnSpc>
            </a:pPr>
            <a:r>
              <a:rPr lang="zh-CN" altLang="en-US" sz="2000" b="1" noProof="1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②计量数以整数书写</a:t>
            </a:r>
            <a:endParaRPr lang="zh-CN" altLang="en-US" sz="2000" b="1" noProof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60000"/>
              </a:lnSpc>
            </a:pPr>
            <a:r>
              <a:rPr lang="zh-CN" altLang="en-US" sz="2000" b="1" noProof="1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en-US" sz="2000" b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多种金属同时存在，活泼的写在前面</a:t>
            </a:r>
            <a:endParaRPr lang="zh-CN" altLang="en-US" sz="2000" b="1" noProof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506341" y="4763422"/>
            <a:ext cx="2304832" cy="476583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7345530" y="4643429"/>
            <a:ext cx="3550972" cy="6832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60000"/>
              </a:lnSpc>
              <a:spcAft>
                <a:spcPct val="0"/>
              </a:spcAft>
            </a:pP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lang="zh-CN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·2SiO</a:t>
            </a:r>
            <a:r>
              <a:rPr lang="zh-CN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·2H</a:t>
            </a:r>
            <a:r>
              <a:rPr lang="zh-CN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5365807" y="3423828"/>
            <a:ext cx="6061669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  <a:spcAft>
                <a:spcPct val="0"/>
              </a:spcAft>
            </a:pPr>
            <a:r>
              <a:rPr lang="zh-CN" altLang="en-US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例如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endParaRPr lang="en-US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60000"/>
              </a:lnSpc>
              <a:spcAft>
                <a:spcPct val="0"/>
              </a:spcAft>
            </a:pP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长石（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KAl</a:t>
            </a:r>
            <a:r>
              <a:rPr lang="en-US" altLang="zh-CN" sz="2400" b="1" kern="1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</a:t>
            </a:r>
            <a:r>
              <a:rPr lang="en-US" altLang="zh-CN" sz="2400" b="1" kern="100" baseline="-25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kern="1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400" b="1" kern="100" baseline="-250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400" b="1" kern="1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、高岭土[Al</a:t>
            </a:r>
            <a:r>
              <a:rPr lang="en-US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</a:t>
            </a:r>
            <a:r>
              <a:rPr lang="zh-CN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(OH)</a:t>
            </a:r>
            <a:r>
              <a:rPr lang="zh-CN" altLang="zh-CN" sz="2400" b="1" kern="1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b="1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501987" y="5947045"/>
            <a:ext cx="10394515" cy="400110"/>
          </a:xfrm>
          <a:prstGeom prst="rect">
            <a:avLst/>
          </a:prstGeom>
          <a:noFill/>
          <a:ln w="19050">
            <a:solidFill>
              <a:srgbClr val="00BC54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用氧化物的形式来表示硅酸盐的组成，但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硅酸盐不是由氧化物组成的，是纯净物</a:t>
            </a:r>
            <a:r>
              <a:rPr lang="zh-CN" altLang="en-US" sz="20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，属于盐类</a:t>
            </a:r>
            <a:endParaRPr lang="zh-CN" altLang="en-US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一、传统无机非金属材料</a:t>
            </a:r>
            <a:r>
              <a:rPr lang="en-US" altLang="zh-CN"/>
              <a:t>---</a:t>
            </a:r>
            <a:r>
              <a:rPr lang="zh-CN" altLang="en-US"/>
              <a:t>陶瓷</a:t>
            </a:r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3410593" y="729731"/>
            <a:ext cx="2990385" cy="3526020"/>
            <a:chOff x="3821252" y="1660557"/>
            <a:chExt cx="2990385" cy="3526020"/>
          </a:xfrm>
        </p:grpSpPr>
        <p:sp>
          <p:nvSpPr>
            <p:cNvPr id="8" name="剪去同侧角的矩形 14"/>
            <p:cNvSpPr/>
            <p:nvPr>
              <p:custDataLst>
                <p:tags r:id="rId3"/>
              </p:custDataLst>
            </p:nvPr>
          </p:nvSpPr>
          <p:spPr bwMode="auto">
            <a:xfrm>
              <a:off x="3821252" y="3015616"/>
              <a:ext cx="1246425" cy="826767"/>
            </a:xfrm>
            <a:prstGeom prst="snip2SameRect">
              <a:avLst>
                <a:gd name="adj1" fmla="val 25061"/>
                <a:gd name="adj2" fmla="val 22771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陶瓷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 bwMode="auto">
            <a:xfrm>
              <a:off x="5380361" y="1660557"/>
              <a:ext cx="1431276" cy="717550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原料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 bwMode="auto">
            <a:xfrm>
              <a:off x="5380361" y="3070224"/>
              <a:ext cx="1431276" cy="717550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历史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 bwMode="auto">
            <a:xfrm>
              <a:off x="5380361" y="4470614"/>
              <a:ext cx="1431276" cy="715963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应用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2" name="直接连接符 11"/>
            <p:cNvCxnSpPr>
              <a:stCxn id="11" idx="1"/>
              <a:endCxn id="8" idx="0"/>
            </p:cNvCxnSpPr>
            <p:nvPr>
              <p:custDataLst>
                <p:tags r:id="rId7"/>
              </p:custDataLst>
            </p:nvPr>
          </p:nvCxnSpPr>
          <p:spPr bwMode="auto">
            <a:xfrm flipH="1" flipV="1">
              <a:off x="5067677" y="3429000"/>
              <a:ext cx="522290" cy="114646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3" name="直接连接符 12"/>
            <p:cNvCxnSpPr>
              <a:stCxn id="9" idx="3"/>
              <a:endCxn id="8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5067677" y="2273024"/>
              <a:ext cx="522290" cy="115597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4" name="直接连接符 13"/>
            <p:cNvCxnSpPr>
              <a:stCxn id="10" idx="2"/>
              <a:endCxn id="8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5067677" y="3428999"/>
              <a:ext cx="312684" cy="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6594647" y="834683"/>
            <a:ext cx="496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黏土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含水的铝硅酸盐 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高温烧结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7072734" y="213939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070735" algn="l"/>
              </a:tabLst>
            </a:pPr>
            <a:r>
              <a:rPr lang="zh-CN" altLang="en-US" sz="2400" kern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青花瓷、唐三彩</a:t>
            </a:r>
            <a:endParaRPr lang="zh-CN" altLang="zh-CN" sz="2400" kern="1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13662" y="2807694"/>
            <a:ext cx="2839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err="1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china    </a:t>
            </a:r>
            <a:r>
              <a:rPr lang="zh-CN" altLang="en-US" sz="2400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瓷都</a:t>
            </a:r>
            <a:r>
              <a:rPr lang="en-US" altLang="zh-CN" sz="2400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33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6713662" y="3661138"/>
            <a:ext cx="4843561" cy="97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生产建筑材料、绝缘材料、</a:t>
            </a:r>
            <a:endParaRPr lang="en-US" altLang="zh-CN" sz="24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4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日用器皿、卫生洁具等</a:t>
            </a:r>
            <a:endParaRPr lang="zh-CN" altLang="zh-CN" sz="24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17857" r="18834"/>
          <a:stretch>
            <a:fillRect/>
          </a:stretch>
        </p:blipFill>
        <p:spPr>
          <a:xfrm>
            <a:off x="656140" y="841983"/>
            <a:ext cx="2506995" cy="393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807152" y="379683"/>
            <a:ext cx="4032736" cy="4091606"/>
            <a:chOff x="2936968" y="1805778"/>
            <a:chExt cx="4032736" cy="4091606"/>
          </a:xfrm>
          <a:noFill/>
        </p:grpSpPr>
        <p:sp>
          <p:nvSpPr>
            <p:cNvPr id="4" name="剪去同侧角的矩形 14"/>
            <p:cNvSpPr/>
            <p:nvPr>
              <p:custDataLst>
                <p:tags r:id="rId2"/>
              </p:custDataLst>
            </p:nvPr>
          </p:nvSpPr>
          <p:spPr bwMode="auto">
            <a:xfrm>
              <a:off x="2936968" y="3562668"/>
              <a:ext cx="1246425" cy="826767"/>
            </a:xfrm>
            <a:prstGeom prst="snip2SameRect">
              <a:avLst>
                <a:gd name="adj1" fmla="val 25061"/>
                <a:gd name="adj2" fmla="val 22771"/>
              </a:avLst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玻璃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3"/>
              </p:custDataLst>
            </p:nvPr>
          </p:nvSpPr>
          <p:spPr bwMode="auto">
            <a:xfrm>
              <a:off x="5405696" y="1805778"/>
              <a:ext cx="1431276" cy="717550"/>
            </a:xfrm>
            <a:prstGeom prst="ellipse">
              <a:avLst/>
            </a:prstGeom>
            <a:grp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成分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 bwMode="auto">
            <a:xfrm>
              <a:off x="5468056" y="2845171"/>
              <a:ext cx="1431276" cy="717550"/>
            </a:xfrm>
            <a:prstGeom prst="ellipse">
              <a:avLst/>
            </a:prstGeom>
            <a:grp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原料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 bwMode="auto">
            <a:xfrm>
              <a:off x="5481446" y="4048636"/>
              <a:ext cx="1431276" cy="715963"/>
            </a:xfrm>
            <a:prstGeom prst="ellipse">
              <a:avLst/>
            </a:prstGeom>
            <a:grp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生产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8" name="直接连接符 7"/>
            <p:cNvCxnSpPr>
              <a:stCxn id="7" idx="2"/>
              <a:endCxn id="4" idx="0"/>
            </p:cNvCxnSpPr>
            <p:nvPr>
              <p:custDataLst>
                <p:tags r:id="rId6"/>
              </p:custDataLst>
            </p:nvPr>
          </p:nvCxnSpPr>
          <p:spPr bwMode="auto">
            <a:xfrm flipH="1" flipV="1">
              <a:off x="4183393" y="3976052"/>
              <a:ext cx="1298053" cy="430566"/>
            </a:xfrm>
            <a:prstGeom prst="line">
              <a:avLst/>
            </a:prstGeom>
            <a:grp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9" name="直接连接符 8"/>
            <p:cNvCxnSpPr>
              <a:stCxn id="5" idx="3"/>
              <a:endCxn id="4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4183393" y="2418245"/>
              <a:ext cx="1431909" cy="1557807"/>
            </a:xfrm>
            <a:prstGeom prst="line">
              <a:avLst/>
            </a:prstGeom>
            <a:grp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0" name="直接连接符 9"/>
            <p:cNvCxnSpPr>
              <a:stCxn id="6" idx="2"/>
              <a:endCxn id="4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4183393" y="3203946"/>
              <a:ext cx="1284663" cy="772106"/>
            </a:xfrm>
            <a:prstGeom prst="line">
              <a:avLst/>
            </a:prstGeom>
            <a:grp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sp>
          <p:nvSpPr>
            <p:cNvPr id="45" name="椭圆 44"/>
            <p:cNvSpPr/>
            <p:nvPr>
              <p:custDataLst>
                <p:tags r:id="rId9"/>
              </p:custDataLst>
            </p:nvPr>
          </p:nvSpPr>
          <p:spPr bwMode="auto">
            <a:xfrm>
              <a:off x="5538428" y="5181421"/>
              <a:ext cx="1431276" cy="715963"/>
            </a:xfrm>
            <a:prstGeom prst="ellipse">
              <a:avLst/>
            </a:prstGeom>
            <a:grpFill/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应用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6" name="直接连接符 45"/>
            <p:cNvCxnSpPr>
              <a:stCxn id="45" idx="1"/>
              <a:endCxn id="4" idx="0"/>
            </p:cNvCxnSpPr>
            <p:nvPr>
              <p:custDataLst>
                <p:tags r:id="rId10"/>
              </p:custDataLst>
            </p:nvPr>
          </p:nvCxnSpPr>
          <p:spPr bwMode="auto">
            <a:xfrm flipH="1" flipV="1">
              <a:off x="4183393" y="3976052"/>
              <a:ext cx="1564641" cy="1310219"/>
            </a:xfrm>
            <a:prstGeom prst="line">
              <a:avLst/>
            </a:prstGeom>
            <a:grp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4960064" y="412313"/>
            <a:ext cx="488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  <a:tabLst>
                <a:tab pos="2070735" algn="l"/>
              </a:tabLst>
              <a:defRPr/>
            </a:pPr>
            <a:r>
              <a:rPr lang="en-US" altLang="zh-CN" sz="2400" b="1" kern="1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kern="100" baseline="-250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2400" b="1" kern="100" baseline="-250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zh-CN" altLang="en-US" sz="2400" b="1" kern="1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kern="1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CaSiO</a:t>
            </a:r>
            <a:r>
              <a:rPr lang="en-US" altLang="zh-CN" sz="2400" b="1" kern="100" baseline="-250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kern="1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SiO</a:t>
            </a:r>
            <a:r>
              <a:rPr lang="en-US" altLang="zh-CN" sz="2400" b="1" kern="100" baseline="-25000">
                <a:solidFill>
                  <a:srgbClr val="33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CN" sz="2400" b="1" kern="100" baseline="-25000">
              <a:solidFill>
                <a:srgbClr val="3366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4986633" y="1464087"/>
            <a:ext cx="427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纯碱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石灰石</a:t>
            </a:r>
            <a:r>
              <a: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>
                <a:solidFill>
                  <a:srgbClr val="33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石英砂</a:t>
            </a:r>
            <a:endParaRPr lang="zh-CN" altLang="en-US" sz="2400" b="1">
              <a:solidFill>
                <a:srgbClr val="33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5087814" y="3877055"/>
            <a:ext cx="631054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含铅光学玻璃，加入硼酸盐制实验室玻璃仪器，加入金属氧化物制造彩色玻璃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7121937" y="1300002"/>
            <a:ext cx="3028367" cy="770463"/>
            <a:chOff x="6776844" y="4106307"/>
            <a:chExt cx="3028367" cy="770463"/>
          </a:xfrm>
        </p:grpSpPr>
        <p:sp>
          <p:nvSpPr>
            <p:cNvPr id="15" name="椭圆 14"/>
            <p:cNvSpPr/>
            <p:nvPr>
              <p:custDataLst>
                <p:tags r:id="rId15"/>
              </p:custDataLst>
            </p:nvPr>
          </p:nvSpPr>
          <p:spPr>
            <a:xfrm>
              <a:off x="6776844" y="4106307"/>
              <a:ext cx="1431275" cy="770463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6" name="直接箭头连接符 15"/>
            <p:cNvCxnSpPr>
              <a:stCxn id="15" idx="6"/>
              <a:endCxn id="17" idx="1"/>
            </p:cNvCxnSpPr>
            <p:nvPr>
              <p:custDataLst>
                <p:tags r:id="rId16"/>
              </p:custDataLst>
            </p:nvPr>
          </p:nvCxnSpPr>
          <p:spPr>
            <a:xfrm flipV="1">
              <a:off x="8208119" y="4431454"/>
              <a:ext cx="568392" cy="60085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8776511" y="4200621"/>
              <a:ext cx="1028700" cy="46166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SiO</a:t>
              </a:r>
              <a:r>
                <a:rPr kumimoji="0" lang="en-US" altLang="zh-CN" sz="2400" b="1" i="0" u="none" strike="noStrike" kern="100" cap="none" spc="0" normalizeH="0" baseline="-25000" noProof="0">
                  <a:ln>
                    <a:noFill/>
                  </a:ln>
                  <a:solidFill>
                    <a:srgbClr val="33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18"/>
            </p:custDataLst>
          </p:nvPr>
        </p:nvGrpSpPr>
        <p:grpSpPr>
          <a:xfrm>
            <a:off x="5087670" y="1991711"/>
            <a:ext cx="7063600" cy="853531"/>
            <a:chOff x="222689" y="-81910"/>
            <a:chExt cx="7112249" cy="853641"/>
          </a:xfrm>
        </p:grpSpPr>
        <p:sp>
          <p:nvSpPr>
            <p:cNvPr id="36" name="TextBox 3"/>
            <p:cNvSpPr txBox="1"/>
            <p:nvPr>
              <p:custDataLst>
                <p:tags r:id="rId19"/>
              </p:custDataLst>
            </p:nvPr>
          </p:nvSpPr>
          <p:spPr>
            <a:xfrm>
              <a:off x="222689" y="125317"/>
              <a:ext cx="7112249" cy="646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Na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CO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+SiO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               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Na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SiO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+ CO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↑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7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>
              <p:custDataLst>
                <p:tags r:id="rId20"/>
              </p:custDataLst>
            </p:nvPr>
          </p:nvCxnSpPr>
          <p:spPr bwMode="auto">
            <a:xfrm>
              <a:off x="2387952" y="452356"/>
              <a:ext cx="720080" cy="0"/>
            </a:xfrm>
            <a:prstGeom prst="line">
              <a:avLst/>
            </a:prstGeom>
            <a:solidFill>
              <a:srgbClr val="376698"/>
            </a:solidFill>
            <a:ln w="15875" cap="flat" cmpd="sng" algn="ctr">
              <a:solidFill>
                <a:srgbClr val="0007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连接符 37"/>
            <p:cNvCxnSpPr/>
            <p:nvPr>
              <p:custDataLst>
                <p:tags r:id="rId21"/>
              </p:custDataLst>
            </p:nvPr>
          </p:nvCxnSpPr>
          <p:spPr bwMode="auto">
            <a:xfrm>
              <a:off x="2384940" y="549001"/>
              <a:ext cx="720080" cy="0"/>
            </a:xfrm>
            <a:prstGeom prst="line">
              <a:avLst/>
            </a:prstGeom>
            <a:solidFill>
              <a:srgbClr val="376698"/>
            </a:solidFill>
            <a:ln w="15875" cap="flat" cmpd="sng" algn="ctr">
              <a:solidFill>
                <a:srgbClr val="0007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6"/>
            <p:cNvSpPr txBox="1"/>
            <p:nvPr>
              <p:custDataLst>
                <p:tags r:id="rId22"/>
              </p:custDataLst>
            </p:nvPr>
          </p:nvSpPr>
          <p:spPr>
            <a:xfrm>
              <a:off x="2384940" y="-81910"/>
              <a:ext cx="1101531" cy="3130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高温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7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23"/>
            </p:custDataLst>
          </p:nvPr>
        </p:nvGrpSpPr>
        <p:grpSpPr>
          <a:xfrm>
            <a:off x="5129814" y="2717047"/>
            <a:ext cx="6310549" cy="825920"/>
            <a:chOff x="4527" y="6084"/>
            <a:chExt cx="7926" cy="2510"/>
          </a:xfrm>
        </p:grpSpPr>
        <p:sp>
          <p:nvSpPr>
            <p:cNvPr id="41" name="TextBox 3"/>
            <p:cNvSpPr txBox="1"/>
            <p:nvPr>
              <p:custDataLst>
                <p:tags r:id="rId24"/>
              </p:custDataLst>
            </p:nvPr>
          </p:nvSpPr>
          <p:spPr>
            <a:xfrm>
              <a:off x="4527" y="6630"/>
              <a:ext cx="7926" cy="1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CaCO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+SiO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               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CaSiO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+ CO</a:t>
              </a:r>
              <a:r>
                <a:rPr kumimoji="0" lang="en-US" altLang="zh-CN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↑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7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25"/>
              </p:custDataLst>
            </p:nvPr>
          </p:nvCxnSpPr>
          <p:spPr bwMode="auto">
            <a:xfrm>
              <a:off x="7082" y="7727"/>
              <a:ext cx="1134" cy="0"/>
            </a:xfrm>
            <a:prstGeom prst="line">
              <a:avLst/>
            </a:prstGeom>
            <a:solidFill>
              <a:srgbClr val="376698"/>
            </a:solidFill>
            <a:ln w="15875" cap="flat" cmpd="sng" algn="ctr">
              <a:solidFill>
                <a:srgbClr val="0007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接连接符 42"/>
            <p:cNvCxnSpPr/>
            <p:nvPr>
              <p:custDataLst>
                <p:tags r:id="rId26"/>
              </p:custDataLst>
            </p:nvPr>
          </p:nvCxnSpPr>
          <p:spPr bwMode="auto">
            <a:xfrm>
              <a:off x="7082" y="7980"/>
              <a:ext cx="1134" cy="0"/>
            </a:xfrm>
            <a:prstGeom prst="line">
              <a:avLst/>
            </a:prstGeom>
            <a:solidFill>
              <a:srgbClr val="376698"/>
            </a:solidFill>
            <a:ln w="15875" cap="flat" cmpd="sng" algn="ctr">
              <a:solidFill>
                <a:srgbClr val="0007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6"/>
            <p:cNvSpPr txBox="1"/>
            <p:nvPr>
              <p:custDataLst>
                <p:tags r:id="rId27"/>
              </p:custDataLst>
            </p:nvPr>
          </p:nvSpPr>
          <p:spPr>
            <a:xfrm>
              <a:off x="7115" y="6084"/>
              <a:ext cx="1306" cy="1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7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高温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7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rcRect l="1618" t="-3217" r="59537" b="3217"/>
          <a:stretch>
            <a:fillRect/>
          </a:stretch>
        </p:blipFill>
        <p:spPr>
          <a:xfrm>
            <a:off x="2498225" y="4504194"/>
            <a:ext cx="2128530" cy="206076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rcRect l="50000" r="9594"/>
          <a:stretch>
            <a:fillRect/>
          </a:stretch>
        </p:blipFill>
        <p:spPr>
          <a:xfrm>
            <a:off x="324120" y="4539200"/>
            <a:ext cx="2174105" cy="20257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一、传统无机非金属材料</a:t>
            </a:r>
            <a:r>
              <a:rPr lang="en-US" altLang="zh-CN"/>
              <a:t>---</a:t>
            </a:r>
            <a:r>
              <a:rPr lang="zh-CN" altLang="en-US"/>
              <a:t>水泥</a:t>
            </a:r>
            <a:endParaRPr lang="zh-CN" altLang="en-US">
              <a:solidFill>
                <a:srgbClr val="0000FF"/>
              </a:solidFill>
            </a:endParaRPr>
          </a:p>
          <a:p>
            <a:endParaRPr lang="zh-CN" altLang="en-US"/>
          </a:p>
        </p:txBody>
      </p:sp>
      <p:grpSp>
        <p:nvGrpSpPr>
          <p:cNvPr id="50" name="组合 49"/>
          <p:cNvGrpSpPr/>
          <p:nvPr>
            <p:custDataLst>
              <p:tags r:id="rId2"/>
            </p:custDataLst>
          </p:nvPr>
        </p:nvGrpSpPr>
        <p:grpSpPr>
          <a:xfrm>
            <a:off x="884046" y="374460"/>
            <a:ext cx="10696535" cy="2795740"/>
            <a:chOff x="1637279" y="1124477"/>
            <a:chExt cx="10696535" cy="2795740"/>
          </a:xfrm>
        </p:grpSpPr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6011165" y="1150926"/>
              <a:ext cx="2649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defRPr kumimoji="0" sz="28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黏土、石灰石</a:t>
              </a:r>
              <a:endPara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9" name="组合 8"/>
            <p:cNvGrpSpPr/>
            <p:nvPr>
              <p:custDataLst>
                <p:tags r:id="rId4"/>
              </p:custDataLst>
            </p:nvPr>
          </p:nvGrpSpPr>
          <p:grpSpPr>
            <a:xfrm>
              <a:off x="1637279" y="1124477"/>
              <a:ext cx="4248480" cy="2795740"/>
              <a:chOff x="3099121" y="1297624"/>
              <a:chExt cx="4248480" cy="2795740"/>
            </a:xfrm>
            <a:noFill/>
          </p:grpSpPr>
          <p:grpSp>
            <p:nvGrpSpPr>
              <p:cNvPr id="10" name="组合 9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3099121" y="1297624"/>
                <a:ext cx="4248480" cy="2795740"/>
                <a:chOff x="1830145" y="2050474"/>
                <a:chExt cx="4248480" cy="2795740"/>
              </a:xfrm>
              <a:grpFill/>
            </p:grpSpPr>
            <p:sp>
              <p:nvSpPr>
                <p:cNvPr id="13" name="剪去同侧角的矩形 14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830145" y="2981983"/>
                  <a:ext cx="1246425" cy="826767"/>
                </a:xfrm>
                <a:prstGeom prst="snip2SameRect">
                  <a:avLst>
                    <a:gd name="adj1" fmla="val 25061"/>
                    <a:gd name="adj2" fmla="val 22771"/>
                  </a:avLst>
                </a:prstGeom>
                <a:solidFill>
                  <a:srgbClr val="7030A0"/>
                </a:solidFill>
                <a:ln w="127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</a:rPr>
                    <a:t>水泥</a:t>
                  </a: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椭圆 13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556398" y="2050474"/>
                  <a:ext cx="1431276" cy="71755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</a:rPr>
                    <a:t>原料</a:t>
                  </a: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椭圆 14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647349" y="4130251"/>
                  <a:ext cx="1431276" cy="715963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</a:rPr>
                    <a:t>应用</a:t>
                  </a: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16" name="直接连接符 15"/>
                <p:cNvCxnSpPr>
                  <a:stCxn id="15" idx="1"/>
                </p:cNvCxnSpPr>
                <p:nvPr>
                  <p:custDataLst>
                    <p:tags r:id="rId9"/>
                  </p:custDataLst>
                </p:nvPr>
              </p:nvCxnSpPr>
              <p:spPr bwMode="auto">
                <a:xfrm flipH="1" flipV="1">
                  <a:off x="2938681" y="3289119"/>
                  <a:ext cx="1918274" cy="945982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" name="直接连接符 16"/>
                <p:cNvCxnSpPr/>
                <p:nvPr>
                  <p:custDataLst>
                    <p:tags r:id="rId10"/>
                  </p:custDataLst>
                </p:nvPr>
              </p:nvCxnSpPr>
              <p:spPr bwMode="auto">
                <a:xfrm flipH="1">
                  <a:off x="3011191" y="2598465"/>
                  <a:ext cx="1688357" cy="748051"/>
                </a:xfrm>
                <a:prstGeom prst="line">
                  <a:avLst/>
                </a:prstGeom>
                <a:grpFill/>
                <a:ln w="12700" cap="flat" cmpd="sng" algn="ctr">
                  <a:solidFill>
                    <a:srgbClr val="7030A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1" name="椭圆 1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5886488" y="2303175"/>
                <a:ext cx="1431276" cy="71596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</a:rPr>
                  <a:t>条件</a:t>
                </a: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cxnSp>
            <p:nvCxnSpPr>
              <p:cNvPr id="12" name="直接连接符 11"/>
              <p:cNvCxnSpPr/>
              <p:nvPr>
                <p:custDataLst>
                  <p:tags r:id="rId12"/>
                </p:custDataLst>
              </p:nvPr>
            </p:nvCxnSpPr>
            <p:spPr bwMode="auto">
              <a:xfrm flipH="1">
                <a:off x="4259856" y="2606643"/>
                <a:ext cx="1561350" cy="0"/>
              </a:xfrm>
              <a:prstGeom prst="line">
                <a:avLst/>
              </a:prstGeom>
              <a:grpFill/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6011165" y="2202663"/>
              <a:ext cx="4821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水泥回转窑中煅烧，发生复杂反应</a:t>
              </a:r>
              <a:endParaRPr lang="zh-CN" altLang="en-US" sz="24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4"/>
              </p:custDataLst>
            </p:nvPr>
          </p:nvSpPr>
          <p:spPr>
            <a:xfrm>
              <a:off x="6011165" y="3129062"/>
              <a:ext cx="6322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defRPr kumimoji="0" sz="2800" b="0" i="0" u="none" strike="noStrike" kern="0" cap="none" spc="0" normalizeH="0" baseline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</a:rPr>
                <a:t>水泥、沙子、碎石和水混合制作混凝土</a:t>
              </a:r>
              <a:endParaRPr lang="zh-CN" altLang="en-US" sz="24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412593" y="3645626"/>
            <a:ext cx="3494698" cy="236679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t="13987" r="7279" b="21568"/>
          <a:stretch>
            <a:fillRect/>
          </a:stretch>
        </p:blipFill>
        <p:spPr>
          <a:xfrm>
            <a:off x="8303976" y="3645627"/>
            <a:ext cx="3407481" cy="2368319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54058" y="3645626"/>
            <a:ext cx="3580451" cy="23683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一、传统无机非金属材料小结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0535"/>
          <a:stretch>
            <a:fillRect/>
          </a:stretch>
        </p:blipFill>
        <p:spPr>
          <a:xfrm>
            <a:off x="727867" y="3840661"/>
            <a:ext cx="2717800" cy="2276475"/>
          </a:xfrm>
          <a:prstGeom prst="rect">
            <a:avLst/>
          </a:prstGeom>
        </p:spPr>
      </p:pic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5"/>
          <a:srcRect r="5987" b="4258"/>
          <a:stretch>
            <a:fillRect/>
          </a:stretch>
        </p:blipFill>
        <p:spPr>
          <a:xfrm>
            <a:off x="3592589" y="3840661"/>
            <a:ext cx="3552825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98779" y="3840661"/>
            <a:ext cx="3626232" cy="226250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787143" y="923366"/>
          <a:ext cx="10297144" cy="2600127"/>
        </p:xfrm>
        <a:graphic>
          <a:graphicData uri="http://schemas.openxmlformats.org/drawingml/2006/table">
            <a:tbl>
              <a:tblPr firstRow="1" bandRow="1"/>
              <a:tblGrid>
                <a:gridCol w="791920"/>
                <a:gridCol w="1658800"/>
                <a:gridCol w="1387152"/>
                <a:gridCol w="1834076"/>
                <a:gridCol w="2392948"/>
                <a:gridCol w="2232248"/>
              </a:tblGrid>
              <a:tr h="447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产品</a:t>
                      </a:r>
                      <a:endParaRPr lang="zh-CN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原料</a:t>
                      </a:r>
                      <a:endParaRPr lang="zh-CN" altLang="en-US" sz="2000" b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设备</a:t>
                      </a:r>
                      <a:endParaRPr lang="zh-CN" altLang="en-US" sz="2000" b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主要成分</a:t>
                      </a:r>
                      <a:endParaRPr lang="zh-CN" altLang="en-US" sz="2000" b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性能</a:t>
                      </a:r>
                      <a:endParaRPr lang="zh-CN" altLang="en-US" sz="2000" b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用途</a:t>
                      </a:r>
                      <a:endParaRPr lang="zh-CN" altLang="en-US" sz="2000" b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6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陶瓷</a:t>
                      </a:r>
                      <a:endParaRPr lang="zh-CN" altLang="en-US" sz="2000" b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 dirty="0">
                          <a:latin typeface="黑体" panose="02010609060101010101" pitchFamily="49" charset="-122"/>
                          <a:ea typeface="微软雅黑" panose="020B0503020204020204" pitchFamily="34" charset="-122"/>
                        </a:rPr>
                        <a:t>陶瓷窑</a:t>
                      </a:r>
                      <a:endParaRPr lang="zh-CN" altLang="en-US" sz="2000" b="0" dirty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耐高温、硬度大、耐腐蚀、性质稳定</a:t>
                      </a:r>
                      <a:endParaRPr lang="zh-CN" altLang="en-US" sz="2000" b="0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1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玻璃</a:t>
                      </a:r>
                      <a:endParaRPr lang="zh-CN" altLang="en-US" sz="2000" b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/>
                      <a:r>
                        <a:rPr lang="zh-CN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透光性好、硬度大、无固定熔点</a:t>
                      </a:r>
                      <a:endParaRPr lang="zh-CN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0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000" b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水泥</a:t>
                      </a:r>
                      <a:endParaRPr lang="zh-CN" altLang="en-US" sz="2000" b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2000" b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l"/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遇水逐渐变硬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(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水硬性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)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硬化后性质稳定</a:t>
                      </a:r>
                      <a:endParaRPr lang="zh-CN" altLang="en-US" sz="2000" b="0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endParaRPr lang="zh-CN" sz="2000" b="0" dirty="0">
                        <a:latin typeface="黑体" panose="02010609060101010101" pitchFamily="49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2039239" y="1489862"/>
            <a:ext cx="96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黏土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507223" y="2816738"/>
            <a:ext cx="180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黏土、石灰石、</a:t>
            </a:r>
            <a:r>
              <a:rPr lang="zh-CN" altLang="en-US" sz="20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适量石膏</a:t>
            </a:r>
            <a:endParaRPr lang="zh-CN" altLang="en-US" sz="20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3383800" y="2186848"/>
            <a:ext cx="1036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玻璃窑</a:t>
            </a:r>
            <a:endParaRPr lang="zh-CN" altLang="en-US" sz="20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3199508" y="2925686"/>
            <a:ext cx="15572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水泥回转窑</a:t>
            </a:r>
            <a:endParaRPr lang="zh-CN" altLang="en-US" sz="20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4879053" y="150729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rPr>
              <a:t>铝硅酸盐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4603567" y="2065791"/>
            <a:ext cx="193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Na</a:t>
            </a:r>
            <a:r>
              <a:rPr lang="en-US" altLang="zh-CN" sz="20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SiO</a:t>
            </a:r>
            <a:r>
              <a:rPr lang="en-US" altLang="zh-CN" sz="20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CaSiO</a:t>
            </a:r>
            <a:r>
              <a:rPr lang="en-US" altLang="zh-CN" sz="20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SiO</a:t>
            </a:r>
            <a:r>
              <a:rPr lang="en-US" altLang="zh-CN" sz="2000" b="1" baseline="-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endParaRPr lang="en-US" altLang="zh-CN" sz="2000" b="1" baseline="-30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5"/>
          <p:cNvSpPr txBox="1"/>
          <p:nvPr>
            <p:custDataLst>
              <p:tags r:id="rId15"/>
            </p:custDataLst>
          </p:nvPr>
        </p:nvSpPr>
        <p:spPr>
          <a:xfrm>
            <a:off x="8822257" y="1359036"/>
            <a:ext cx="2428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建筑材料、日用器皿、卫生洁具等</a:t>
            </a:r>
            <a:endParaRPr lang="zh-CN" altLang="en-US" sz="20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文本框 8"/>
          <p:cNvSpPr txBox="1"/>
          <p:nvPr>
            <p:custDataLst>
              <p:tags r:id="rId16"/>
            </p:custDataLst>
          </p:nvPr>
        </p:nvSpPr>
        <p:spPr>
          <a:xfrm>
            <a:off x="8822257" y="2082157"/>
            <a:ext cx="2425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建筑材料、各种器皿、光学仪器等</a:t>
            </a:r>
            <a:endParaRPr lang="zh-CN" altLang="en-US" sz="20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9"/>
          <p:cNvSpPr txBox="1"/>
          <p:nvPr>
            <p:custDataLst>
              <p:tags r:id="rId17"/>
            </p:custDataLst>
          </p:nvPr>
        </p:nvSpPr>
        <p:spPr>
          <a:xfrm>
            <a:off x="8822257" y="2793848"/>
            <a:ext cx="2004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用于建筑和水利工程</a:t>
            </a:r>
            <a:endParaRPr lang="zh-CN" altLang="en-US" sz="20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1507223" y="2051186"/>
            <a:ext cx="16007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纯碱、石灰石、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石英砂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9"/>
            </p:custDataLst>
          </p:nvPr>
        </p:nvSpPr>
        <p:spPr>
          <a:xfrm>
            <a:off x="727867" y="123311"/>
            <a:ext cx="3246755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常见的硅酸盐材料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0"/>
            </p:custDataLst>
          </p:nvPr>
        </p:nvSpPr>
        <p:spPr>
          <a:xfrm>
            <a:off x="4963990" y="294717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rPr>
              <a:t>硅酸盐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01" y="1440897"/>
            <a:ext cx="3193605" cy="23702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9" y="1424616"/>
            <a:ext cx="3582558" cy="2386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 b="6490"/>
          <a:stretch>
            <a:fillRect/>
          </a:stretch>
        </p:blipFill>
        <p:spPr>
          <a:xfrm>
            <a:off x="4581269" y="1440898"/>
            <a:ext cx="3657830" cy="2370252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942909" y="4336280"/>
            <a:ext cx="1115681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新型无机非金属材料：满足科技发展的需要，应用于高端领域，</a:t>
            </a:r>
            <a:endParaRPr lang="en-US" altLang="zh-CN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含有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硅、碳、氮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等元素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3595" y="614971"/>
            <a:ext cx="453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二、新型无机非金属材料</a:t>
            </a:r>
            <a:endParaRPr lang="zh-CN" altLang="en-US" sz="2400" b="1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4850"/>
</p:tagLst>
</file>

<file path=ppt/tags/tag10.xml><?xml version="1.0" encoding="utf-8"?>
<p:tagLst xmlns:p="http://schemas.openxmlformats.org/presentationml/2006/main">
  <p:tag name="AS_UNIQUEID" val="4960"/>
</p:tagLst>
</file>

<file path=ppt/tags/tag100.xml><?xml version="1.0" encoding="utf-8"?>
<p:tagLst xmlns:p="http://schemas.openxmlformats.org/presentationml/2006/main">
  <p:tag name="AS_UNIQUEID" val="1880"/>
</p:tagLst>
</file>

<file path=ppt/tags/tag101.xml><?xml version="1.0" encoding="utf-8"?>
<p:tagLst xmlns:p="http://schemas.openxmlformats.org/presentationml/2006/main">
  <p:tag name="AS_UNIQUEID" val="5028"/>
</p:tagLst>
</file>

<file path=ppt/tags/tag102.xml><?xml version="1.0" encoding="utf-8"?>
<p:tagLst xmlns:p="http://schemas.openxmlformats.org/presentationml/2006/main">
  <p:tag name="AS_UNIQUEID" val="5029"/>
</p:tagLst>
</file>

<file path=ppt/tags/tag103.xml><?xml version="1.0" encoding="utf-8"?>
<p:tagLst xmlns:p="http://schemas.openxmlformats.org/presentationml/2006/main">
  <p:tag name="AS_UNIQUEID" val="2040"/>
</p:tagLst>
</file>

<file path=ppt/tags/tag104.xml><?xml version="1.0" encoding="utf-8"?>
<p:tagLst xmlns:p="http://schemas.openxmlformats.org/presentationml/2006/main">
  <p:tag name="AS_UNIQUEID" val="5032"/>
</p:tagLst>
</file>

<file path=ppt/tags/tag105.xml><?xml version="1.0" encoding="utf-8"?>
<p:tagLst xmlns:p="http://schemas.openxmlformats.org/presentationml/2006/main">
  <p:tag name="AS_UNIQUEID" val="5033"/>
</p:tagLst>
</file>

<file path=ppt/tags/tag106.xml><?xml version="1.0" encoding="utf-8"?>
<p:tagLst xmlns:p="http://schemas.openxmlformats.org/presentationml/2006/main">
  <p:tag name="AS_UNIQUEID" val="5034"/>
</p:tagLst>
</file>

<file path=ppt/tags/tag107.xml><?xml version="1.0" encoding="utf-8"?>
<p:tagLst xmlns:p="http://schemas.openxmlformats.org/presentationml/2006/main">
  <p:tag name="AS_UNIQUEID" val="5035"/>
</p:tagLst>
</file>

<file path=ppt/tags/tag108.xml><?xml version="1.0" encoding="utf-8"?>
<p:tagLst xmlns:p="http://schemas.openxmlformats.org/presentationml/2006/main">
  <p:tag name="AS_UNIQUEID" val="688"/>
</p:tagLst>
</file>

<file path=ppt/tags/tag109.xml><?xml version="1.0" encoding="utf-8"?>
<p:tagLst xmlns:p="http://schemas.openxmlformats.org/presentationml/2006/main">
  <p:tag name="AS_UNIQUEID" val="5040"/>
</p:tagLst>
</file>

<file path=ppt/tags/tag11.xml><?xml version="1.0" encoding="utf-8"?>
<p:tagLst xmlns:p="http://schemas.openxmlformats.org/presentationml/2006/main">
  <p:tag name="AS_UNIQUEID" val="4961"/>
</p:tagLst>
</file>

<file path=ppt/tags/tag110.xml><?xml version="1.0" encoding="utf-8"?>
<p:tagLst xmlns:p="http://schemas.openxmlformats.org/presentationml/2006/main">
  <p:tag name="AS_UNIQUEID" val="5041"/>
</p:tagLst>
</file>

<file path=ppt/tags/tag111.xml><?xml version="1.0" encoding="utf-8"?>
<p:tagLst xmlns:p="http://schemas.openxmlformats.org/presentationml/2006/main">
  <p:tag name="AS_UNIQUEID" val="5042"/>
</p:tagLst>
</file>

<file path=ppt/tags/tag112.xml><?xml version="1.0" encoding="utf-8"?>
<p:tagLst xmlns:p="http://schemas.openxmlformats.org/presentationml/2006/main">
  <p:tag name="AS_UNIQUEID" val="5043"/>
</p:tagLst>
</file>

<file path=ppt/tags/tag113.xml><?xml version="1.0" encoding="utf-8"?>
<p:tagLst xmlns:p="http://schemas.openxmlformats.org/presentationml/2006/main">
  <p:tag name="AS_UNIQUEID" val="5044"/>
</p:tagLst>
</file>

<file path=ppt/tags/tag114.xml><?xml version="1.0" encoding="utf-8"?>
<p:tagLst xmlns:p="http://schemas.openxmlformats.org/presentationml/2006/main">
  <p:tag name="AS_UNIQUEID" val="5045"/>
</p:tagLst>
</file>

<file path=ppt/tags/tag115.xml><?xml version="1.0" encoding="utf-8"?>
<p:tagLst xmlns:p="http://schemas.openxmlformats.org/presentationml/2006/main">
  <p:tag name="AS_UNIQUEID" val="5046"/>
</p:tagLst>
</file>

<file path=ppt/tags/tag116.xml><?xml version="1.0" encoding="utf-8"?>
<p:tagLst xmlns:p="http://schemas.openxmlformats.org/presentationml/2006/main">
  <p:tag name="AS_UNIQUEID" val="5047"/>
</p:tagLst>
</file>

<file path=ppt/tags/tag117.xml><?xml version="1.0" encoding="utf-8"?>
<p:tagLst xmlns:p="http://schemas.openxmlformats.org/presentationml/2006/main">
  <p:tag name="AS_UNIQUEID" val="5048"/>
</p:tagLst>
</file>

<file path=ppt/tags/tag118.xml><?xml version="1.0" encoding="utf-8"?>
<p:tagLst xmlns:p="http://schemas.openxmlformats.org/presentationml/2006/main">
  <p:tag name="AS_UNIQUEID" val="5049"/>
</p:tagLst>
</file>

<file path=ppt/tags/tag119.xml><?xml version="1.0" encoding="utf-8"?>
<p:tagLst xmlns:p="http://schemas.openxmlformats.org/presentationml/2006/main">
  <p:tag name="AS_UNIQUEID" val="5050"/>
</p:tagLst>
</file>

<file path=ppt/tags/tag12.xml><?xml version="1.0" encoding="utf-8"?>
<p:tagLst xmlns:p="http://schemas.openxmlformats.org/presentationml/2006/main">
  <p:tag name="AS_UNIQUEID" val="4962"/>
</p:tagLst>
</file>

<file path=ppt/tags/tag120.xml><?xml version="1.0" encoding="utf-8"?>
<p:tagLst xmlns:p="http://schemas.openxmlformats.org/presentationml/2006/main">
  <p:tag name="AS_UNIQUEID" val="5051"/>
</p:tagLst>
</file>

<file path=ppt/tags/tag121.xml><?xml version="1.0" encoding="utf-8"?>
<p:tagLst xmlns:p="http://schemas.openxmlformats.org/presentationml/2006/main">
  <p:tag name="AS_UNIQUEID" val="5052"/>
</p:tagLst>
</file>

<file path=ppt/tags/tag122.xml><?xml version="1.0" encoding="utf-8"?>
<p:tagLst xmlns:p="http://schemas.openxmlformats.org/presentationml/2006/main">
  <p:tag name="AS_UNIQUEID" val="5053"/>
</p:tagLst>
</file>

<file path=ppt/tags/tag123.xml><?xml version="1.0" encoding="utf-8"?>
<p:tagLst xmlns:p="http://schemas.openxmlformats.org/presentationml/2006/main">
  <p:tag name="AS_UNIQUEID" val="5054"/>
</p:tagLst>
</file>

<file path=ppt/tags/tag124.xml><?xml version="1.0" encoding="utf-8"?>
<p:tagLst xmlns:p="http://schemas.openxmlformats.org/presentationml/2006/main">
  <p:tag name="AS_UNIQUEID" val="5055"/>
</p:tagLst>
</file>

<file path=ppt/tags/tag125.xml><?xml version="1.0" encoding="utf-8"?>
<p:tagLst xmlns:p="http://schemas.openxmlformats.org/presentationml/2006/main">
  <p:tag name="AS_UNIQUEID" val="5056"/>
</p:tagLst>
</file>

<file path=ppt/tags/tag126.xml><?xml version="1.0" encoding="utf-8"?>
<p:tagLst xmlns:p="http://schemas.openxmlformats.org/presentationml/2006/main">
  <p:tag name="AS_UNIQUEID" val="5057"/>
</p:tagLst>
</file>

<file path=ppt/tags/tag127.xml><?xml version="1.0" encoding="utf-8"?>
<p:tagLst xmlns:p="http://schemas.openxmlformats.org/presentationml/2006/main">
  <p:tag name="AS_UNIQUEID" val="5038"/>
</p:tagLst>
</file>

<file path=ppt/tags/tag128.xml><?xml version="1.0" encoding="utf-8"?>
<p:tagLst xmlns:p="http://schemas.openxmlformats.org/presentationml/2006/main">
  <p:tag name="AS_UNIQUEID" val="5039"/>
</p:tagLst>
</file>

<file path=ppt/tags/tag129.xml><?xml version="1.0" encoding="utf-8"?>
<p:tagLst xmlns:p="http://schemas.openxmlformats.org/presentationml/2006/main">
  <p:tag name="AS_UNIQUEID" val="5059"/>
</p:tagLst>
</file>

<file path=ppt/tags/tag13.xml><?xml version="1.0" encoding="utf-8"?>
<p:tagLst xmlns:p="http://schemas.openxmlformats.org/presentationml/2006/main">
  <p:tag name="AS_UNIQUEID" val="4963"/>
</p:tagLst>
</file>

<file path=ppt/tags/tag130.xml><?xml version="1.0" encoding="utf-8"?>
<p:tagLst xmlns:p="http://schemas.openxmlformats.org/presentationml/2006/main">
  <p:tag name="AS_UNIQUEID" val="5060"/>
</p:tagLst>
</file>

<file path=ppt/tags/tag131.xml><?xml version="1.0" encoding="utf-8"?>
<p:tagLst xmlns:p="http://schemas.openxmlformats.org/presentationml/2006/main">
  <p:tag name="AS_UNIQUEID" val="1267"/>
  <p:tag name="KSO_WM_UNIT_PLACING_PICTURE_USER_VIEWPORT" val="{&quot;height&quot;:3742,&quot;width&quot;:5513}"/>
</p:tagLst>
</file>

<file path=ppt/tags/tag132.xml><?xml version="1.0" encoding="utf-8"?>
<p:tagLst xmlns:p="http://schemas.openxmlformats.org/presentationml/2006/main">
  <p:tag name="AS_UNIQUEID" val="5061"/>
</p:tagLst>
</file>

<file path=ppt/tags/tag133.xml><?xml version="1.0" encoding="utf-8"?>
<p:tagLst xmlns:p="http://schemas.openxmlformats.org/presentationml/2006/main">
  <p:tag name="AS_UNIQUEID" val="2018"/>
</p:tagLst>
</file>

<file path=ppt/tags/tag134.xml><?xml version="1.0" encoding="utf-8"?>
<p:tagLst xmlns:p="http://schemas.openxmlformats.org/presentationml/2006/main">
  <p:tag name="AS_UNIQUEID" val="1273"/>
</p:tagLst>
</file>

<file path=ppt/tags/tag135.xml><?xml version="1.0" encoding="utf-8"?>
<p:tagLst xmlns:p="http://schemas.openxmlformats.org/presentationml/2006/main">
  <p:tag name="AS_UNIQUEID" val="1274"/>
</p:tagLst>
</file>

<file path=ppt/tags/tag136.xml><?xml version="1.0" encoding="utf-8"?>
<p:tagLst xmlns:p="http://schemas.openxmlformats.org/presentationml/2006/main">
  <p:tag name="AS_UNIQUEID" val="1275"/>
</p:tagLst>
</file>

<file path=ppt/tags/tag137.xml><?xml version="1.0" encoding="utf-8"?>
<p:tagLst xmlns:p="http://schemas.openxmlformats.org/presentationml/2006/main">
  <p:tag name="AS_UNIQUEID" val="1277"/>
</p:tagLst>
</file>

<file path=ppt/tags/tag138.xml><?xml version="1.0" encoding="utf-8"?>
<p:tagLst xmlns:p="http://schemas.openxmlformats.org/presentationml/2006/main">
  <p:tag name="AS_UNIQUEID" val="1278"/>
</p:tagLst>
</file>

<file path=ppt/tags/tag139.xml><?xml version="1.0" encoding="utf-8"?>
<p:tagLst xmlns:p="http://schemas.openxmlformats.org/presentationml/2006/main">
  <p:tag name="AS_UNIQUEID" val="1279"/>
</p:tagLst>
</file>

<file path=ppt/tags/tag14.xml><?xml version="1.0" encoding="utf-8"?>
<p:tagLst xmlns:p="http://schemas.openxmlformats.org/presentationml/2006/main">
  <p:tag name="AS_UNIQUEID" val="4964"/>
</p:tagLst>
</file>

<file path=ppt/tags/tag140.xml><?xml version="1.0" encoding="utf-8"?>
<p:tagLst xmlns:p="http://schemas.openxmlformats.org/presentationml/2006/main">
  <p:tag name="AS_UNIQUEID" val="1280"/>
</p:tagLst>
</file>

<file path=ppt/tags/tag141.xml><?xml version="1.0" encoding="utf-8"?>
<p:tagLst xmlns:p="http://schemas.openxmlformats.org/presentationml/2006/main">
  <p:tag name="AS_UNIQUEID" val="1281"/>
</p:tagLst>
</file>

<file path=ppt/tags/tag142.xml><?xml version="1.0" encoding="utf-8"?>
<p:tagLst xmlns:p="http://schemas.openxmlformats.org/presentationml/2006/main">
  <p:tag name="AS_UNIQUEID" val="1282"/>
</p:tagLst>
</file>

<file path=ppt/tags/tag143.xml><?xml version="1.0" encoding="utf-8"?>
<p:tagLst xmlns:p="http://schemas.openxmlformats.org/presentationml/2006/main">
  <p:tag name="AS_UNIQUEID" val="1276"/>
</p:tagLst>
</file>

<file path=ppt/tags/tag144.xml><?xml version="1.0" encoding="utf-8"?>
<p:tagLst xmlns:p="http://schemas.openxmlformats.org/presentationml/2006/main">
  <p:tag name="AS_UNIQUEID" val="1283"/>
</p:tagLst>
</file>

<file path=ppt/tags/tag145.xml><?xml version="1.0" encoding="utf-8"?>
<p:tagLst xmlns:p="http://schemas.openxmlformats.org/presentationml/2006/main">
  <p:tag name="AS_UNIQUEID" val="1284"/>
</p:tagLst>
</file>

<file path=ppt/tags/tag146.xml><?xml version="1.0" encoding="utf-8"?>
<p:tagLst xmlns:p="http://schemas.openxmlformats.org/presentationml/2006/main">
  <p:tag name="AS_UNIQUEID" val="5064"/>
</p:tagLst>
</file>

<file path=ppt/tags/tag147.xml><?xml version="1.0" encoding="utf-8"?>
<p:tagLst xmlns:p="http://schemas.openxmlformats.org/presentationml/2006/main">
  <p:tag name="AS_UNIQUEID" val="5065"/>
</p:tagLst>
</file>

<file path=ppt/tags/tag148.xml><?xml version="1.0" encoding="utf-8"?>
<p:tagLst xmlns:p="http://schemas.openxmlformats.org/presentationml/2006/main">
  <p:tag name="AS_UNIQUEID" val="5066"/>
</p:tagLst>
</file>

<file path=ppt/tags/tag149.xml><?xml version="1.0" encoding="utf-8"?>
<p:tagLst xmlns:p="http://schemas.openxmlformats.org/presentationml/2006/main">
  <p:tag name="AS_UNIQUEID" val="5057"/>
</p:tagLst>
</file>

<file path=ppt/tags/tag15.xml><?xml version="1.0" encoding="utf-8"?>
<p:tagLst xmlns:p="http://schemas.openxmlformats.org/presentationml/2006/main">
  <p:tag name="AS_UNIQUEID" val="4965"/>
</p:tagLst>
</file>

<file path=ppt/tags/tag150.xml><?xml version="1.0" encoding="utf-8"?>
<p:tagLst xmlns:p="http://schemas.openxmlformats.org/presentationml/2006/main">
  <p:tag name="KSO_WPP_MARK_KEY" val="125932de-d93b-4b12-adfc-d280468c05f8"/>
  <p:tag name="COMMONDATA" val="eyJoZGlkIjoiZjVmNmEwZGNjZGZlN2FjZWMyODZlMTBkNWVmMWFjMTgifQ=="/>
</p:tagLst>
</file>

<file path=ppt/tags/tag16.xml><?xml version="1.0" encoding="utf-8"?>
<p:tagLst xmlns:p="http://schemas.openxmlformats.org/presentationml/2006/main">
  <p:tag name="AS_UNIQUEID" val="4967"/>
</p:tagLst>
</file>

<file path=ppt/tags/tag17.xml><?xml version="1.0" encoding="utf-8"?>
<p:tagLst xmlns:p="http://schemas.openxmlformats.org/presentationml/2006/main">
  <p:tag name="AS_UNIQUEID" val="578"/>
</p:tagLst>
</file>

<file path=ppt/tags/tag18.xml><?xml version="1.0" encoding="utf-8"?>
<p:tagLst xmlns:p="http://schemas.openxmlformats.org/presentationml/2006/main">
  <p:tag name="AS_UNIQUEID" val="580"/>
</p:tagLst>
</file>

<file path=ppt/tags/tag19.xml><?xml version="1.0" encoding="utf-8"?>
<p:tagLst xmlns:p="http://schemas.openxmlformats.org/presentationml/2006/main">
  <p:tag name="AS_UNIQUEID" val="581"/>
</p:tagLst>
</file>

<file path=ppt/tags/tag2.xml><?xml version="1.0" encoding="utf-8"?>
<p:tagLst xmlns:p="http://schemas.openxmlformats.org/presentationml/2006/main">
  <p:tag name="AS_UNIQUEID" val="4851"/>
</p:tagLst>
</file>

<file path=ppt/tags/tag20.xml><?xml version="1.0" encoding="utf-8"?>
<p:tagLst xmlns:p="http://schemas.openxmlformats.org/presentationml/2006/main">
  <p:tag name="AS_UNIQUEID" val="582"/>
</p:tagLst>
</file>

<file path=ppt/tags/tag21.xml><?xml version="1.0" encoding="utf-8"?>
<p:tagLst xmlns:p="http://schemas.openxmlformats.org/presentationml/2006/main">
  <p:tag name="AS_UNIQUEID" val="583"/>
</p:tagLst>
</file>

<file path=ppt/tags/tag22.xml><?xml version="1.0" encoding="utf-8"?>
<p:tagLst xmlns:p="http://schemas.openxmlformats.org/presentationml/2006/main">
  <p:tag name="AS_UNIQUEID" val="584"/>
</p:tagLst>
</file>

<file path=ppt/tags/tag23.xml><?xml version="1.0" encoding="utf-8"?>
<p:tagLst xmlns:p="http://schemas.openxmlformats.org/presentationml/2006/main">
  <p:tag name="AS_UNIQUEID" val="1983"/>
</p:tagLst>
</file>

<file path=ppt/tags/tag24.xml><?xml version="1.0" encoding="utf-8"?>
<p:tagLst xmlns:p="http://schemas.openxmlformats.org/presentationml/2006/main">
  <p:tag name="AS_UNIQUEID" val="1984"/>
</p:tagLst>
</file>

<file path=ppt/tags/tag25.xml><?xml version="1.0" encoding="utf-8"?>
<p:tagLst xmlns:p="http://schemas.openxmlformats.org/presentationml/2006/main">
  <p:tag name="AS_UNIQUEID" val="10"/>
</p:tagLst>
</file>

<file path=ppt/tags/tag26.xml><?xml version="1.0" encoding="utf-8"?>
<p:tagLst xmlns:p="http://schemas.openxmlformats.org/presentationml/2006/main">
  <p:tag name="AS_UNIQUEID" val="1985"/>
</p:tagLst>
</file>

<file path=ppt/tags/tag27.xml><?xml version="1.0" encoding="utf-8"?>
<p:tagLst xmlns:p="http://schemas.openxmlformats.org/presentationml/2006/main">
  <p:tag name="AS_UNIQUEID" val="4969"/>
</p:tagLst>
</file>

<file path=ppt/tags/tag28.xml><?xml version="1.0" encoding="utf-8"?>
<p:tagLst xmlns:p="http://schemas.openxmlformats.org/presentationml/2006/main">
  <p:tag name="AS_UNIQUEID" val="4970"/>
</p:tagLst>
</file>

<file path=ppt/tags/tag29.xml><?xml version="1.0" encoding="utf-8"?>
<p:tagLst xmlns:p="http://schemas.openxmlformats.org/presentationml/2006/main">
  <p:tag name="AS_UNIQUEID" val="4971"/>
</p:tagLst>
</file>

<file path=ppt/tags/tag3.xml><?xml version="1.0" encoding="utf-8"?>
<p:tagLst xmlns:p="http://schemas.openxmlformats.org/presentationml/2006/main">
  <p:tag name="AS_UNIQUEID" val="4852"/>
</p:tagLst>
</file>

<file path=ppt/tags/tag30.xml><?xml version="1.0" encoding="utf-8"?>
<p:tagLst xmlns:p="http://schemas.openxmlformats.org/presentationml/2006/main">
  <p:tag name="AS_UNIQUEID" val="4972"/>
</p:tagLst>
</file>

<file path=ppt/tags/tag31.xml><?xml version="1.0" encoding="utf-8"?>
<p:tagLst xmlns:p="http://schemas.openxmlformats.org/presentationml/2006/main">
  <p:tag name="AS_UNIQUEID" val="4973"/>
</p:tagLst>
</file>

<file path=ppt/tags/tag32.xml><?xml version="1.0" encoding="utf-8"?>
<p:tagLst xmlns:p="http://schemas.openxmlformats.org/presentationml/2006/main">
  <p:tag name="AS_UNIQUEID" val="4974"/>
</p:tagLst>
</file>

<file path=ppt/tags/tag33.xml><?xml version="1.0" encoding="utf-8"?>
<p:tagLst xmlns:p="http://schemas.openxmlformats.org/presentationml/2006/main">
  <p:tag name="AS_UNIQUEID" val="4975"/>
</p:tagLst>
</file>

<file path=ppt/tags/tag34.xml><?xml version="1.0" encoding="utf-8"?>
<p:tagLst xmlns:p="http://schemas.openxmlformats.org/presentationml/2006/main">
  <p:tag name="AS_UNIQUEID" val="4976"/>
</p:tagLst>
</file>

<file path=ppt/tags/tag35.xml><?xml version="1.0" encoding="utf-8"?>
<p:tagLst xmlns:p="http://schemas.openxmlformats.org/presentationml/2006/main">
  <p:tag name="AS_UNIQUEID" val="4977"/>
</p:tagLst>
</file>

<file path=ppt/tags/tag36.xml><?xml version="1.0" encoding="utf-8"?>
<p:tagLst xmlns:p="http://schemas.openxmlformats.org/presentationml/2006/main">
  <p:tag name="AS_UNIQUEID" val="4978"/>
</p:tagLst>
</file>

<file path=ppt/tags/tag37.xml><?xml version="1.0" encoding="utf-8"?>
<p:tagLst xmlns:p="http://schemas.openxmlformats.org/presentationml/2006/main">
  <p:tag name="AS_UNIQUEID" val="4979"/>
</p:tagLst>
</file>

<file path=ppt/tags/tag38.xml><?xml version="1.0" encoding="utf-8"?>
<p:tagLst xmlns:p="http://schemas.openxmlformats.org/presentationml/2006/main">
  <p:tag name="AS_UNIQUEID" val="4980"/>
</p:tagLst>
</file>

<file path=ppt/tags/tag39.xml><?xml version="1.0" encoding="utf-8"?>
<p:tagLst xmlns:p="http://schemas.openxmlformats.org/presentationml/2006/main">
  <p:tag name="AS_UNIQUEID" val="4981"/>
</p:tagLst>
</file>

<file path=ppt/tags/tag4.xml><?xml version="1.0" encoding="utf-8"?>
<p:tagLst xmlns:p="http://schemas.openxmlformats.org/presentationml/2006/main">
  <p:tag name="AS_UNIQUEID" val="4954"/>
</p:tagLst>
</file>

<file path=ppt/tags/tag40.xml><?xml version="1.0" encoding="utf-8"?>
<p:tagLst xmlns:p="http://schemas.openxmlformats.org/presentationml/2006/main">
  <p:tag name="AS_UNIQUEID" val="4982"/>
</p:tagLst>
</file>

<file path=ppt/tags/tag41.xml><?xml version="1.0" encoding="utf-8"?>
<p:tagLst xmlns:p="http://schemas.openxmlformats.org/presentationml/2006/main">
  <p:tag name="AS_UNIQUEID" val="4985"/>
</p:tagLst>
</file>

<file path=ppt/tags/tag42.xml><?xml version="1.0" encoding="utf-8"?>
<p:tagLst xmlns:p="http://schemas.openxmlformats.org/presentationml/2006/main">
  <p:tag name="AS_UNIQUEID" val="4986"/>
</p:tagLst>
</file>

<file path=ppt/tags/tag43.xml><?xml version="1.0" encoding="utf-8"?>
<p:tagLst xmlns:p="http://schemas.openxmlformats.org/presentationml/2006/main">
  <p:tag name="AS_UNIQUEID" val="4987"/>
</p:tagLst>
</file>

<file path=ppt/tags/tag44.xml><?xml version="1.0" encoding="utf-8"?>
<p:tagLst xmlns:p="http://schemas.openxmlformats.org/presentationml/2006/main">
  <p:tag name="AS_UNIQUEID" val="4988"/>
</p:tagLst>
</file>

<file path=ppt/tags/tag45.xml><?xml version="1.0" encoding="utf-8"?>
<p:tagLst xmlns:p="http://schemas.openxmlformats.org/presentationml/2006/main">
  <p:tag name="AS_UNIQUEID" val="4989"/>
</p:tagLst>
</file>

<file path=ppt/tags/tag46.xml><?xml version="1.0" encoding="utf-8"?>
<p:tagLst xmlns:p="http://schemas.openxmlformats.org/presentationml/2006/main">
  <p:tag name="AS_UNIQUEID" val="4990"/>
</p:tagLst>
</file>

<file path=ppt/tags/tag47.xml><?xml version="1.0" encoding="utf-8"?>
<p:tagLst xmlns:p="http://schemas.openxmlformats.org/presentationml/2006/main">
  <p:tag name="AS_UNIQUEID" val="4991"/>
</p:tagLst>
</file>

<file path=ppt/tags/tag48.xml><?xml version="1.0" encoding="utf-8"?>
<p:tagLst xmlns:p="http://schemas.openxmlformats.org/presentationml/2006/main">
  <p:tag name="AS_UNIQUEID" val="4992"/>
</p:tagLst>
</file>

<file path=ppt/tags/tag49.xml><?xml version="1.0" encoding="utf-8"?>
<p:tagLst xmlns:p="http://schemas.openxmlformats.org/presentationml/2006/main">
  <p:tag name="AS_UNIQUEID" val="4993"/>
</p:tagLst>
</file>

<file path=ppt/tags/tag5.xml><?xml version="1.0" encoding="utf-8"?>
<p:tagLst xmlns:p="http://schemas.openxmlformats.org/presentationml/2006/main">
  <p:tag name="AS_UNIQUEID" val="4955"/>
</p:tagLst>
</file>

<file path=ppt/tags/tag50.xml><?xml version="1.0" encoding="utf-8"?>
<p:tagLst xmlns:p="http://schemas.openxmlformats.org/presentationml/2006/main">
  <p:tag name="AS_UNIQUEID" val="4994"/>
</p:tagLst>
</file>

<file path=ppt/tags/tag51.xml><?xml version="1.0" encoding="utf-8"?>
<p:tagLst xmlns:p="http://schemas.openxmlformats.org/presentationml/2006/main">
  <p:tag name="AS_UNIQUEID" val="4995"/>
</p:tagLst>
</file>

<file path=ppt/tags/tag52.xml><?xml version="1.0" encoding="utf-8"?>
<p:tagLst xmlns:p="http://schemas.openxmlformats.org/presentationml/2006/main">
  <p:tag name="AS_UNIQUEID" val="4996"/>
</p:tagLst>
</file>

<file path=ppt/tags/tag53.xml><?xml version="1.0" encoding="utf-8"?>
<p:tagLst xmlns:p="http://schemas.openxmlformats.org/presentationml/2006/main">
  <p:tag name="AS_UNIQUEID" val="4997"/>
</p:tagLst>
</file>

<file path=ppt/tags/tag54.xml><?xml version="1.0" encoding="utf-8"?>
<p:tagLst xmlns:p="http://schemas.openxmlformats.org/presentationml/2006/main">
  <p:tag name="AS_UNIQUEID" val="4998"/>
</p:tagLst>
</file>

<file path=ppt/tags/tag55.xml><?xml version="1.0" encoding="utf-8"?>
<p:tagLst xmlns:p="http://schemas.openxmlformats.org/presentationml/2006/main">
  <p:tag name="AS_UNIQUEID" val="4999"/>
</p:tagLst>
</file>

<file path=ppt/tags/tag56.xml><?xml version="1.0" encoding="utf-8"?>
<p:tagLst xmlns:p="http://schemas.openxmlformats.org/presentationml/2006/main">
  <p:tag name="AS_UNIQUEID" val="5000"/>
</p:tagLst>
</file>

<file path=ppt/tags/tag57.xml><?xml version="1.0" encoding="utf-8"?>
<p:tagLst xmlns:p="http://schemas.openxmlformats.org/presentationml/2006/main">
  <p:tag name="AS_UNIQUEID" val="5001"/>
</p:tagLst>
</file>

<file path=ppt/tags/tag58.xml><?xml version="1.0" encoding="utf-8"?>
<p:tagLst xmlns:p="http://schemas.openxmlformats.org/presentationml/2006/main">
  <p:tag name="AS_UNIQUEID" val="2529"/>
</p:tagLst>
</file>

<file path=ppt/tags/tag59.xml><?xml version="1.0" encoding="utf-8"?>
<p:tagLst xmlns:p="http://schemas.openxmlformats.org/presentationml/2006/main">
  <p:tag name="AS_UNIQUEID" val="2530"/>
</p:tagLst>
</file>

<file path=ppt/tags/tag6.xml><?xml version="1.0" encoding="utf-8"?>
<p:tagLst xmlns:p="http://schemas.openxmlformats.org/presentationml/2006/main">
  <p:tag name="AS_UNIQUEID" val="4956"/>
</p:tagLst>
</file>

<file path=ppt/tags/tag60.xml><?xml version="1.0" encoding="utf-8"?>
<p:tagLst xmlns:p="http://schemas.openxmlformats.org/presentationml/2006/main">
  <p:tag name="AS_UNIQUEID" val="2531"/>
</p:tagLst>
</file>

<file path=ppt/tags/tag61.xml><?xml version="1.0" encoding="utf-8"?>
<p:tagLst xmlns:p="http://schemas.openxmlformats.org/presentationml/2006/main">
  <p:tag name="AS_UNIQUEID" val="2532"/>
</p:tagLst>
</file>

<file path=ppt/tags/tag62.xml><?xml version="1.0" encoding="utf-8"?>
<p:tagLst xmlns:p="http://schemas.openxmlformats.org/presentationml/2006/main">
  <p:tag name="AS_UNIQUEID" val="2533"/>
</p:tagLst>
</file>

<file path=ppt/tags/tag63.xml><?xml version="1.0" encoding="utf-8"?>
<p:tagLst xmlns:p="http://schemas.openxmlformats.org/presentationml/2006/main">
  <p:tag name="AS_UNIQUEID" val="5002"/>
</p:tagLst>
</file>

<file path=ppt/tags/tag64.xml><?xml version="1.0" encoding="utf-8"?>
<p:tagLst xmlns:p="http://schemas.openxmlformats.org/presentationml/2006/main">
  <p:tag name="AS_UNIQUEID" val="2535"/>
</p:tagLst>
</file>

<file path=ppt/tags/tag65.xml><?xml version="1.0" encoding="utf-8"?>
<p:tagLst xmlns:p="http://schemas.openxmlformats.org/presentationml/2006/main">
  <p:tag name="AS_UNIQUEID" val="2536"/>
</p:tagLst>
</file>

<file path=ppt/tags/tag66.xml><?xml version="1.0" encoding="utf-8"?>
<p:tagLst xmlns:p="http://schemas.openxmlformats.org/presentationml/2006/main">
  <p:tag name="AS_UNIQUEID" val="2537"/>
</p:tagLst>
</file>

<file path=ppt/tags/tag67.xml><?xml version="1.0" encoding="utf-8"?>
<p:tagLst xmlns:p="http://schemas.openxmlformats.org/presentationml/2006/main">
  <p:tag name="AS_UNIQUEID" val="2538"/>
</p:tagLst>
</file>

<file path=ppt/tags/tag68.xml><?xml version="1.0" encoding="utf-8"?>
<p:tagLst xmlns:p="http://schemas.openxmlformats.org/presentationml/2006/main">
  <p:tag name="AS_UNIQUEID" val="5003"/>
</p:tagLst>
</file>

<file path=ppt/tags/tag69.xml><?xml version="1.0" encoding="utf-8"?>
<p:tagLst xmlns:p="http://schemas.openxmlformats.org/presentationml/2006/main">
  <p:tag name="AS_UNIQUEID" val="5004"/>
</p:tagLst>
</file>

<file path=ppt/tags/tag7.xml><?xml version="1.0" encoding="utf-8"?>
<p:tagLst xmlns:p="http://schemas.openxmlformats.org/presentationml/2006/main">
  <p:tag name="AS_UNIQUEID" val="4957"/>
</p:tagLst>
</file>

<file path=ppt/tags/tag70.xml><?xml version="1.0" encoding="utf-8"?>
<p:tagLst xmlns:p="http://schemas.openxmlformats.org/presentationml/2006/main">
  <p:tag name="AS_UNIQUEID" val="5006"/>
</p:tagLst>
</file>

<file path=ppt/tags/tag71.xml><?xml version="1.0" encoding="utf-8"?>
<p:tagLst xmlns:p="http://schemas.openxmlformats.org/presentationml/2006/main">
  <p:tag name="AS_UNIQUEID" val="5007"/>
</p:tagLst>
</file>

<file path=ppt/tags/tag72.xml><?xml version="1.0" encoding="utf-8"?>
<p:tagLst xmlns:p="http://schemas.openxmlformats.org/presentationml/2006/main">
  <p:tag name="AS_UNIQUEID" val="5008"/>
</p:tagLst>
</file>

<file path=ppt/tags/tag73.xml><?xml version="1.0" encoding="utf-8"?>
<p:tagLst xmlns:p="http://schemas.openxmlformats.org/presentationml/2006/main">
  <p:tag name="AS_UNIQUEID" val="5009"/>
</p:tagLst>
</file>

<file path=ppt/tags/tag74.xml><?xml version="1.0" encoding="utf-8"?>
<p:tagLst xmlns:p="http://schemas.openxmlformats.org/presentationml/2006/main">
  <p:tag name="AS_UNIQUEID" val="5010"/>
</p:tagLst>
</file>

<file path=ppt/tags/tag75.xml><?xml version="1.0" encoding="utf-8"?>
<p:tagLst xmlns:p="http://schemas.openxmlformats.org/presentationml/2006/main">
  <p:tag name="AS_UNIQUEID" val="5011"/>
</p:tagLst>
</file>

<file path=ppt/tags/tag76.xml><?xml version="1.0" encoding="utf-8"?>
<p:tagLst xmlns:p="http://schemas.openxmlformats.org/presentationml/2006/main">
  <p:tag name="AS_UNIQUEID" val="5012"/>
</p:tagLst>
</file>

<file path=ppt/tags/tag77.xml><?xml version="1.0" encoding="utf-8"?>
<p:tagLst xmlns:p="http://schemas.openxmlformats.org/presentationml/2006/main">
  <p:tag name="AS_UNIQUEID" val="5013"/>
</p:tagLst>
</file>

<file path=ppt/tags/tag78.xml><?xml version="1.0" encoding="utf-8"?>
<p:tagLst xmlns:p="http://schemas.openxmlformats.org/presentationml/2006/main">
  <p:tag name="AS_UNIQUEID" val="5014"/>
</p:tagLst>
</file>

<file path=ppt/tags/tag79.xml><?xml version="1.0" encoding="utf-8"?>
<p:tagLst xmlns:p="http://schemas.openxmlformats.org/presentationml/2006/main">
  <p:tag name="AS_UNIQUEID" val="5015"/>
</p:tagLst>
</file>

<file path=ppt/tags/tag8.xml><?xml version="1.0" encoding="utf-8"?>
<p:tagLst xmlns:p="http://schemas.openxmlformats.org/presentationml/2006/main">
  <p:tag name="AS_UNIQUEID" val="4958"/>
</p:tagLst>
</file>

<file path=ppt/tags/tag80.xml><?xml version="1.0" encoding="utf-8"?>
<p:tagLst xmlns:p="http://schemas.openxmlformats.org/presentationml/2006/main">
  <p:tag name="AS_UNIQUEID" val="5016"/>
</p:tagLst>
</file>

<file path=ppt/tags/tag81.xml><?xml version="1.0" encoding="utf-8"?>
<p:tagLst xmlns:p="http://schemas.openxmlformats.org/presentationml/2006/main">
  <p:tag name="AS_UNIQUEID" val="5017"/>
</p:tagLst>
</file>

<file path=ppt/tags/tag82.xml><?xml version="1.0" encoding="utf-8"?>
<p:tagLst xmlns:p="http://schemas.openxmlformats.org/presentationml/2006/main">
  <p:tag name="AS_UNIQUEID" val="5018"/>
</p:tagLst>
</file>

<file path=ppt/tags/tag83.xml><?xml version="1.0" encoding="utf-8"?>
<p:tagLst xmlns:p="http://schemas.openxmlformats.org/presentationml/2006/main">
  <p:tag name="AS_UNIQUEID" val="5019"/>
</p:tagLst>
</file>

<file path=ppt/tags/tag84.xml><?xml version="1.0" encoding="utf-8"?>
<p:tagLst xmlns:p="http://schemas.openxmlformats.org/presentationml/2006/main">
  <p:tag name="AS_UNIQUEID" val="5020"/>
</p:tagLst>
</file>

<file path=ppt/tags/tag85.xml><?xml version="1.0" encoding="utf-8"?>
<p:tagLst xmlns:p="http://schemas.openxmlformats.org/presentationml/2006/main">
  <p:tag name="AS_UNIQUEID" val="5021"/>
</p:tagLst>
</file>

<file path=ppt/tags/tag86.xml><?xml version="1.0" encoding="utf-8"?>
<p:tagLst xmlns:p="http://schemas.openxmlformats.org/presentationml/2006/main">
  <p:tag name="AS_UNIQUEID" val="5022"/>
</p:tagLst>
</file>

<file path=ppt/tags/tag87.xml><?xml version="1.0" encoding="utf-8"?>
<p:tagLst xmlns:p="http://schemas.openxmlformats.org/presentationml/2006/main">
  <p:tag name="AS_UNIQUEID" val="5024"/>
</p:tagLst>
</file>

<file path=ppt/tags/tag88.xml><?xml version="1.0" encoding="utf-8"?>
<p:tagLst xmlns:p="http://schemas.openxmlformats.org/presentationml/2006/main">
  <p:tag name="AS_UNIQUEID" val="5025"/>
</p:tagLst>
</file>

<file path=ppt/tags/tag89.xml><?xml version="1.0" encoding="utf-8"?>
<p:tagLst xmlns:p="http://schemas.openxmlformats.org/presentationml/2006/main">
  <p:tag name="AS_UNIQUEID" val="5026"/>
</p:tagLst>
</file>

<file path=ppt/tags/tag9.xml><?xml version="1.0" encoding="utf-8"?>
<p:tagLst xmlns:p="http://schemas.openxmlformats.org/presentationml/2006/main">
  <p:tag name="AS_UNIQUEID" val="4959"/>
</p:tagLst>
</file>

<file path=ppt/tags/tag90.xml><?xml version="1.0" encoding="utf-8"?>
<p:tagLst xmlns:p="http://schemas.openxmlformats.org/presentationml/2006/main">
  <p:tag name="AS_UNIQUEID" val="5027"/>
</p:tagLst>
</file>

<file path=ppt/tags/tag91.xml><?xml version="1.0" encoding="utf-8"?>
<p:tagLst xmlns:p="http://schemas.openxmlformats.org/presentationml/2006/main">
  <p:tag name="AS_UNIQUEID" val="2027"/>
  <p:tag name="KSO_WM_UNIT_TABLE_BEAUTIFY" val="smartTable{ef75d29d-5160-4734-a80f-dbd27a93fe7c}"/>
</p:tagLst>
</file>

<file path=ppt/tags/tag92.xml><?xml version="1.0" encoding="utf-8"?>
<p:tagLst xmlns:p="http://schemas.openxmlformats.org/presentationml/2006/main">
  <p:tag name="AS_UNIQUEID" val="2035"/>
</p:tagLst>
</file>

<file path=ppt/tags/tag93.xml><?xml version="1.0" encoding="utf-8"?>
<p:tagLst xmlns:p="http://schemas.openxmlformats.org/presentationml/2006/main">
  <p:tag name="AS_UNIQUEID" val="2037"/>
</p:tagLst>
</file>

<file path=ppt/tags/tag94.xml><?xml version="1.0" encoding="utf-8"?>
<p:tagLst xmlns:p="http://schemas.openxmlformats.org/presentationml/2006/main">
  <p:tag name="AS_UNIQUEID" val="2038"/>
</p:tagLst>
</file>

<file path=ppt/tags/tag95.xml><?xml version="1.0" encoding="utf-8"?>
<p:tagLst xmlns:p="http://schemas.openxmlformats.org/presentationml/2006/main">
  <p:tag name="AS_UNIQUEID" val="2039"/>
</p:tagLst>
</file>

<file path=ppt/tags/tag96.xml><?xml version="1.0" encoding="utf-8"?>
<p:tagLst xmlns:p="http://schemas.openxmlformats.org/presentationml/2006/main">
  <p:tag name="AS_UNIQUEID" val="2040"/>
</p:tagLst>
</file>

<file path=ppt/tags/tag97.xml><?xml version="1.0" encoding="utf-8"?>
<p:tagLst xmlns:p="http://schemas.openxmlformats.org/presentationml/2006/main">
  <p:tag name="AS_UNIQUEID" val="2041"/>
</p:tagLst>
</file>

<file path=ppt/tags/tag98.xml><?xml version="1.0" encoding="utf-8"?>
<p:tagLst xmlns:p="http://schemas.openxmlformats.org/presentationml/2006/main">
  <p:tag name="AS_UNIQUEID" val="1876"/>
</p:tagLst>
</file>

<file path=ppt/tags/tag99.xml><?xml version="1.0" encoding="utf-8"?>
<p:tagLst xmlns:p="http://schemas.openxmlformats.org/presentationml/2006/main">
  <p:tag name="AS_UNIQUEID" val="187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WPS 演示</Application>
  <PresentationFormat>宽屏</PresentationFormat>
  <Paragraphs>222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楷体_GB2312</vt:lpstr>
      <vt:lpstr>新宋体</vt:lpstr>
      <vt:lpstr>Garamond</vt:lpstr>
      <vt:lpstr>华文行楷</vt:lpstr>
      <vt:lpstr>Arial Black</vt:lpstr>
      <vt:lpstr>Times New Roman</vt:lpstr>
      <vt:lpstr>华文隶书</vt:lpstr>
      <vt:lpstr>Courier New</vt:lpstr>
      <vt:lpstr>Calibri</vt:lpstr>
      <vt:lpstr>Arial</vt:lpstr>
      <vt:lpstr>黑体</vt:lpstr>
      <vt:lpstr>Calibri Light</vt:lpstr>
      <vt:lpstr>Segoe Print</vt:lpstr>
      <vt:lpstr>Arial Unicode MS</vt:lpstr>
      <vt:lpstr>Office 主题</vt:lpstr>
      <vt:lpstr>两个推动人类文明的材料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</dc:creator>
  <cp:lastModifiedBy>心犹在</cp:lastModifiedBy>
  <cp:revision>44</cp:revision>
  <dcterms:created xsi:type="dcterms:W3CDTF">2024-02-21T03:16:00Z</dcterms:created>
  <dcterms:modified xsi:type="dcterms:W3CDTF">2024-03-18T00:32:12Z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9CDFD657076F482FAAC784CE37EA4B1B_13</vt:lpwstr>
  </property>
  <property fmtid="{D5CDD505-2E9C-101B-9397-08002B2CF9AE}" pid="3" name="KSOProductBuildVer">
    <vt:lpwstr>2052-11.1.0.14036</vt:lpwstr>
  </property>
</Properties>
</file>