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1"/>
  </p:handoutMasterIdLst>
  <p:sldIdLst>
    <p:sldId id="320" r:id="rId3"/>
    <p:sldId id="318" r:id="rId5"/>
    <p:sldId id="309" r:id="rId6"/>
    <p:sldId id="308" r:id="rId7"/>
    <p:sldId id="322" r:id="rId8"/>
    <p:sldId id="306" r:id="rId9"/>
    <p:sldId id="314" r:id="rId10"/>
    <p:sldId id="304" r:id="rId11"/>
    <p:sldId id="305" r:id="rId12"/>
    <p:sldId id="313" r:id="rId13"/>
    <p:sldId id="319" r:id="rId14"/>
    <p:sldId id="311" r:id="rId15"/>
    <p:sldId id="312" r:id="rId16"/>
    <p:sldId id="277" r:id="rId17"/>
    <p:sldId id="31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Lst>
  <p:sldSz cx="12192000" cy="6858000"/>
  <p:notesSz cx="6858000" cy="9144000"/>
  <p:custDataLst>
    <p:tags r:id="rId65"/>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B7"/>
    <a:srgbClr val="6600CC"/>
    <a:srgbClr val="CC0066"/>
    <a:srgbClr val="990033"/>
    <a:srgbClr val="FFFFC9"/>
    <a:srgbClr val="CC0000"/>
    <a:srgbClr val="DBF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351"/>
    <p:restoredTop sz="91839"/>
  </p:normalViewPr>
  <p:slideViewPr>
    <p:cSldViewPr showGuides="1">
      <p:cViewPr varScale="1">
        <p:scale>
          <a:sx n="70" d="100"/>
          <a:sy n="70" d="100"/>
        </p:scale>
        <p:origin x="292" y="64"/>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5" Type="http://schemas.openxmlformats.org/officeDocument/2006/relationships/tags" Target="tags/tag6.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handoutMaster" Target="handoutMasters/handoutMaster1.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1-09-01T19:00:38"/>
    </inkml:context>
    <inkml:brush xml:id="br0">
      <inkml:brushProperty name="width" value="0.03528" units="cm"/>
      <inkml:brushProperty name="height" value="0.03528" units="cm"/>
      <inkml:brushProperty name="color" value="#ea700d"/>
      <inkml:brushProperty name="fitToCurve" value="1"/>
    </inkml:brush>
  </inkml:definitions>
  <inkml:trace contextRef="#ctx0" brushRef="#br0">0 748,'0'-22,"0"0,22 22,-22-22,22 0,44-22,45-22,264-198,87-22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Tx/>
              <a:buNone/>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8F5ABDA-10C2-46D7-8962-BCE166DDCEFD}" type="slidenum">
              <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noChangeAspect="1" noTextEdit="1"/>
          </p:cNvSpPr>
          <p:nvPr>
            <p:ph type="sldImg"/>
          </p:nvPr>
        </p:nvSpPr>
        <p:spPr>
          <a:ln>
            <a:solidFill>
              <a:srgbClr val="000000"/>
            </a:solidFill>
            <a:miter/>
          </a:ln>
        </p:spPr>
      </p:sp>
      <p:sp>
        <p:nvSpPr>
          <p:cNvPr id="4098"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 name="日期占位符 1"/>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nchorCtr="0"/>
          <a:p>
            <a:pPr lvl="0"/>
            <a:endParaRPr lang="zh-CN" altLang="en-US" dirty="0"/>
          </a:p>
        </p:txBody>
      </p:sp>
      <p:sp>
        <p:nvSpPr>
          <p:cNvPr id="2" name="日期占位符 1"/>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noTextEdit="1"/>
          </p:cNvSpPr>
          <p:nvPr>
            <p:ph type="sldImg"/>
          </p:nvPr>
        </p:nvSpPr>
        <p:spPr>
          <a:ln>
            <a:solidFill>
              <a:srgbClr val="000000"/>
            </a:solidFill>
            <a:miter/>
          </a:ln>
        </p:spPr>
      </p:sp>
      <p:sp>
        <p:nvSpPr>
          <p:cNvPr id="8194" name="备注占位符 2"/>
          <p:cNvSpPr>
            <a:spLocks noGrp="1"/>
          </p:cNvSpPr>
          <p:nvPr>
            <p:ph type="body"/>
          </p:nvPr>
        </p:nvSpPr>
        <p:spPr>
          <a:noFill/>
          <a:ln>
            <a:noFill/>
          </a:ln>
        </p:spPr>
        <p:txBody>
          <a:bodyPr wrap="square" lIns="91440" tIns="45720" rIns="91440" bIns="45720" anchor="t" anchorCtr="0"/>
          <a:p>
            <a:pPr lvl="0" eaLnBrk="1" hangingPunct="1">
              <a:spcBef>
                <a:spcPct val="0"/>
              </a:spcBef>
            </a:pPr>
            <a:endParaRPr lang="zh-CN" altLang="en-US" dirty="0"/>
          </a:p>
        </p:txBody>
      </p:sp>
      <p:sp>
        <p:nvSpPr>
          <p:cNvPr id="2" name="日期占位符 1"/>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endParaRPr lang="zh-CN" altLang="en-US" noProof="1"/>
          </a:p>
        </p:txBody>
      </p:sp>
      <p:sp>
        <p:nvSpPr>
          <p:cNvPr id="3" name="表格占位符 2"/>
          <p:cNvSpPr>
            <a:spLocks noGrp="1"/>
          </p:cNvSpPr>
          <p:nvPr>
            <p:ph type="tbl" idx="1"/>
          </p:nvPr>
        </p:nvSpPr>
        <p:spPr>
          <a:xfrm>
            <a:off x="609600" y="1600201"/>
            <a:ext cx="10972800" cy="4525963"/>
          </a:xfrm>
        </p:spPr>
        <p:txBody>
          <a:bodyPr vert="horz" wrap="square" lIns="91440" tIns="45720" rIns="91440" bIns="45720" numCol="1" rtlCol="0" anchor="t" anchorCtr="0" compatLnSpc="1">
            <a:normAutofit/>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7" name="Text Placeholder 2"/>
          <p:cNvSpPr>
            <a:spLocks noGrp="1"/>
          </p:cNvSpPr>
          <p:nvPr>
            <p:ph type="body"/>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831DF6-42DE-4C4D-82B8-886BB6389A35}" type="slidenum">
              <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1200" b="1"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oleObject" Target="../embeddings/oleObject5.bin"/><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slide" Target="slide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vmlDrawing" Target="../drawings/vmlDrawing5.vml"/><Relationship Id="rId6"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oleObject" Target="../embeddings/oleObject7.bin"/><Relationship Id="rId3" Type="http://schemas.openxmlformats.org/officeDocument/2006/relationships/image" Target="../media/image14.wmf"/><Relationship Id="rId2" Type="http://schemas.openxmlformats.org/officeDocument/2006/relationships/oleObject" Target="../embeddings/oleObject6.bin"/><Relationship Id="rId1" Type="http://schemas.openxmlformats.org/officeDocument/2006/relationships/slide" Target="slide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NULL" TargetMode="Externa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vmlDrawing" Target="../drawings/vmlDrawing6.vml"/><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customXml" Target="../ink/ink1.xml"/><Relationship Id="rId3" Type="http://schemas.openxmlformats.org/officeDocument/2006/relationships/slide" Target="slide6.xml"/><Relationship Id="rId2" Type="http://schemas.openxmlformats.org/officeDocument/2006/relationships/image" Target="../media/image12.png"/><Relationship Id="rId1"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hyperlink" Target="http://news.sina.com.cn/o/2004-12-02/11234411442s.shtml" TargetMode="External"/><Relationship Id="rId2" Type="http://schemas.openxmlformats.org/officeDocument/2006/relationships/image" Target="../media/image23.jpeg"/><Relationship Id="rId1" Type="http://schemas.openxmlformats.org/officeDocument/2006/relationships/hyperlink" Target="http://www.sdyz.cn/Article/Print.asp?ArticleID=641" TargetMode="Externa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7"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image" Target="../media/image33.emf"/></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11.w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3"/>
          <p:cNvPicPr>
            <a:picLocks noChangeAspect="1"/>
          </p:cNvPicPr>
          <p:nvPr/>
        </p:nvPicPr>
        <p:blipFill>
          <a:blip r:embed="rId1"/>
          <a:srcRect l="5901" r="8002"/>
          <a:stretch>
            <a:fillRect/>
          </a:stretch>
        </p:blipFill>
        <p:spPr>
          <a:xfrm>
            <a:off x="4440238" y="4378325"/>
            <a:ext cx="2484437" cy="2300288"/>
          </a:xfrm>
          <a:prstGeom prst="rect">
            <a:avLst/>
          </a:prstGeom>
          <a:noFill/>
          <a:ln w="9525">
            <a:noFill/>
          </a:ln>
        </p:spPr>
      </p:pic>
      <p:pic>
        <p:nvPicPr>
          <p:cNvPr id="3074" name="Picture 9" descr="759194"/>
          <p:cNvPicPr>
            <a:picLocks noChangeAspect="1"/>
          </p:cNvPicPr>
          <p:nvPr/>
        </p:nvPicPr>
        <p:blipFill>
          <a:blip r:embed="rId2"/>
          <a:srcRect l="9087" r="14587"/>
          <a:stretch>
            <a:fillRect/>
          </a:stretch>
        </p:blipFill>
        <p:spPr>
          <a:xfrm>
            <a:off x="1171575" y="1492250"/>
            <a:ext cx="2543175" cy="2592388"/>
          </a:xfrm>
          <a:prstGeom prst="rect">
            <a:avLst/>
          </a:prstGeom>
          <a:noFill/>
          <a:ln w="9525">
            <a:noFill/>
          </a:ln>
        </p:spPr>
      </p:pic>
      <p:pic>
        <p:nvPicPr>
          <p:cNvPr id="3075" name="图片 2" descr="1"/>
          <p:cNvPicPr>
            <a:picLocks noChangeAspect="1"/>
          </p:cNvPicPr>
          <p:nvPr/>
        </p:nvPicPr>
        <p:blipFill>
          <a:blip r:embed="rId3"/>
          <a:srcRect b="14027"/>
          <a:stretch>
            <a:fillRect/>
          </a:stretch>
        </p:blipFill>
        <p:spPr>
          <a:xfrm>
            <a:off x="4719638" y="1835150"/>
            <a:ext cx="1924050" cy="2249488"/>
          </a:xfrm>
          <a:prstGeom prst="rect">
            <a:avLst/>
          </a:prstGeom>
          <a:noFill/>
          <a:ln w="9525">
            <a:noFill/>
          </a:ln>
        </p:spPr>
      </p:pic>
      <p:pic>
        <p:nvPicPr>
          <p:cNvPr id="3076" name="图片 1"/>
          <p:cNvPicPr>
            <a:picLocks noChangeAspect="1"/>
          </p:cNvPicPr>
          <p:nvPr/>
        </p:nvPicPr>
        <p:blipFill>
          <a:blip r:embed="rId4"/>
          <a:srcRect l="19003" t="10896" r="9177" b="7173"/>
          <a:stretch>
            <a:fillRect/>
          </a:stretch>
        </p:blipFill>
        <p:spPr>
          <a:xfrm>
            <a:off x="8040688" y="4427538"/>
            <a:ext cx="1809750" cy="2251075"/>
          </a:xfrm>
          <a:prstGeom prst="rect">
            <a:avLst/>
          </a:prstGeom>
          <a:noFill/>
          <a:ln w="9525">
            <a:noFill/>
          </a:ln>
        </p:spPr>
      </p:pic>
      <p:pic>
        <p:nvPicPr>
          <p:cNvPr id="3077" name="图片 1"/>
          <p:cNvPicPr>
            <a:picLocks noChangeAspect="1"/>
          </p:cNvPicPr>
          <p:nvPr/>
        </p:nvPicPr>
        <p:blipFill>
          <a:blip r:embed="rId5"/>
          <a:srcRect l="30560" t="-14825" r="37041"/>
          <a:stretch>
            <a:fillRect/>
          </a:stretch>
        </p:blipFill>
        <p:spPr>
          <a:xfrm>
            <a:off x="7680325" y="1357313"/>
            <a:ext cx="1782763" cy="2727325"/>
          </a:xfrm>
          <a:prstGeom prst="rect">
            <a:avLst/>
          </a:prstGeom>
          <a:noFill/>
          <a:ln w="9525">
            <a:noFill/>
          </a:ln>
        </p:spPr>
      </p:pic>
      <p:pic>
        <p:nvPicPr>
          <p:cNvPr id="3078" name="图片 2"/>
          <p:cNvPicPr>
            <a:picLocks noChangeAspect="1"/>
          </p:cNvPicPr>
          <p:nvPr/>
        </p:nvPicPr>
        <p:blipFill>
          <a:blip r:embed="rId6"/>
          <a:srcRect l="7664" t="10689" r="12201" b="16736"/>
          <a:stretch>
            <a:fillRect/>
          </a:stretch>
        </p:blipFill>
        <p:spPr>
          <a:xfrm>
            <a:off x="1527175" y="4273550"/>
            <a:ext cx="2503488" cy="2266950"/>
          </a:xfrm>
          <a:prstGeom prst="rect">
            <a:avLst/>
          </a:prstGeom>
          <a:noFill/>
          <a:ln w="9525">
            <a:noFill/>
          </a:ln>
        </p:spPr>
      </p:pic>
      <p:sp>
        <p:nvSpPr>
          <p:cNvPr id="2" name="矩形 1"/>
          <p:cNvSpPr/>
          <p:nvPr/>
        </p:nvSpPr>
        <p:spPr>
          <a:xfrm>
            <a:off x="479425" y="130175"/>
            <a:ext cx="11593513" cy="1362075"/>
          </a:xfrm>
          <a:prstGeom prst="rect">
            <a:avLst/>
          </a:prstGeom>
          <a:noFill/>
          <a:ln w="9525">
            <a:noFill/>
          </a:ln>
        </p:spPr>
        <p:txBody>
          <a:bodyPr anchor="t" anchorCtr="0">
            <a:spAutoFit/>
          </a:bodyPr>
          <a:p>
            <a:pPr eaLnBrk="0" hangingPunct="0">
              <a:lnSpc>
                <a:spcPts val="3300"/>
              </a:lnSpc>
              <a:buFontTx/>
            </a:pPr>
            <a:r>
              <a:rPr lang="zh-CN" altLang="en-US" sz="2800" dirty="0">
                <a:solidFill>
                  <a:srgbClr val="C00000"/>
                </a:solidFill>
                <a:latin typeface="楷体" panose="02010609060101010101" pitchFamily="49" charset="-122"/>
                <a:ea typeface="楷体" panose="02010609060101010101" pitchFamily="49" charset="-122"/>
              </a:rPr>
              <a:t>现代社会中，人类的一切活动都离不开能量，而许多能量的利用与化学反应中的能量变化密切相关。从煤、石油和天然气等提供的热能，到各种化学电池提供的电能，都是通过化学反应获得的。</a:t>
            </a:r>
            <a:endParaRPr lang="zh-CN" altLang="en-US" sz="2800"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Picture 2" descr="pic_49811"/>
          <p:cNvPicPr>
            <a:picLocks noChangeAspect="1"/>
          </p:cNvPicPr>
          <p:nvPr/>
        </p:nvPicPr>
        <p:blipFill>
          <a:blip r:embed="rId1"/>
          <a:stretch>
            <a:fillRect/>
          </a:stretch>
        </p:blipFill>
        <p:spPr>
          <a:xfrm>
            <a:off x="2135188" y="1268413"/>
            <a:ext cx="8070850" cy="3937000"/>
          </a:xfrm>
          <a:prstGeom prst="rect">
            <a:avLst/>
          </a:prstGeom>
          <a:noFill/>
          <a:ln w="9525">
            <a:noFill/>
          </a:ln>
        </p:spPr>
      </p:pic>
      <p:graphicFrame>
        <p:nvGraphicFramePr>
          <p:cNvPr id="14338" name="Object 8"/>
          <p:cNvGraphicFramePr>
            <a:graphicFrameLocks noChangeAspect="1"/>
          </p:cNvGraphicFramePr>
          <p:nvPr/>
        </p:nvGraphicFramePr>
        <p:xfrm>
          <a:off x="198438" y="120650"/>
          <a:ext cx="2627312" cy="936625"/>
        </p:xfrm>
        <a:graphic>
          <a:graphicData uri="http://schemas.openxmlformats.org/presentationml/2006/ole">
            <mc:AlternateContent xmlns:mc="http://schemas.openxmlformats.org/markup-compatibility/2006">
              <mc:Choice xmlns:v="urn:schemas-microsoft-com:vml" Requires="v">
                <p:oleObj spid="_x0000_s3080" name="" r:id="rId2" imgW="3568700" imgH="1244600" progId="Photoshop.Image.7">
                  <p:embed/>
                </p:oleObj>
              </mc:Choice>
              <mc:Fallback>
                <p:oleObj name="" r:id="rId2" imgW="3568700" imgH="1244600" progId="Photoshop.Image.7">
                  <p:embed/>
                  <p:pic>
                    <p:nvPicPr>
                      <p:cNvPr id="0" name="图片 3079"/>
                      <p:cNvPicPr/>
                      <p:nvPr/>
                    </p:nvPicPr>
                    <p:blipFill>
                      <a:blip r:embed="rId3"/>
                      <a:stretch>
                        <a:fillRect/>
                      </a:stretch>
                    </p:blipFill>
                    <p:spPr>
                      <a:xfrm>
                        <a:off x="198438" y="120650"/>
                        <a:ext cx="2627312" cy="936625"/>
                      </a:xfrm>
                      <a:prstGeom prst="rect">
                        <a:avLst/>
                      </a:prstGeom>
                      <a:noFill/>
                      <a:ln w="38100">
                        <a:noFill/>
                        <a:miter/>
                      </a:ln>
                    </p:spPr>
                  </p:pic>
                </p:oleObj>
              </mc:Fallback>
            </mc:AlternateContent>
          </a:graphicData>
        </a:graphic>
      </p:graphicFrame>
      <p:sp>
        <p:nvSpPr>
          <p:cNvPr id="14339" name="Text Box 4"/>
          <p:cNvSpPr txBox="1"/>
          <p:nvPr/>
        </p:nvSpPr>
        <p:spPr>
          <a:xfrm>
            <a:off x="2614613" y="212725"/>
            <a:ext cx="9577387" cy="1130300"/>
          </a:xfrm>
          <a:prstGeom prst="rect">
            <a:avLst/>
          </a:prstGeom>
          <a:noFill/>
          <a:ln w="9525">
            <a:noFill/>
          </a:ln>
        </p:spPr>
        <p:txBody>
          <a:bodyPr anchor="t" anchorCtr="0">
            <a:spAutoFit/>
          </a:bodyPr>
          <a:p>
            <a:pPr>
              <a:lnSpc>
                <a:spcPct val="150000"/>
              </a:lnSpc>
              <a:spcBef>
                <a:spcPct val="50000"/>
              </a:spcBef>
              <a:buFontTx/>
            </a:pPr>
            <a:r>
              <a:rPr lang="en-US" altLang="zh-CN" dirty="0">
                <a:latin typeface="Times New Roman" panose="02020603050405020304" pitchFamily="18" charset="0"/>
                <a:ea typeface="楷体_GB2312" pitchFamily="49" charset="-122"/>
              </a:rPr>
              <a:t>2</a:t>
            </a:r>
            <a:r>
              <a:rPr lang="zh-CN" altLang="en-US" dirty="0">
                <a:latin typeface="Times New Roman" panose="02020603050405020304" pitchFamily="18" charset="0"/>
                <a:ea typeface="楷体_GB2312" pitchFamily="49" charset="-122"/>
              </a:rPr>
              <a:t>、实验测得</a:t>
            </a:r>
            <a:r>
              <a:rPr lang="en-US" altLang="zh-CN" dirty="0">
                <a:latin typeface="Times New Roman" panose="02020603050405020304" pitchFamily="18" charset="0"/>
                <a:ea typeface="楷体_GB2312" pitchFamily="49" charset="-122"/>
              </a:rPr>
              <a:t>1molH</a:t>
            </a:r>
            <a:r>
              <a:rPr lang="en-US" altLang="zh-CN" baseline="-25000" dirty="0">
                <a:latin typeface="Times New Roman" panose="02020603050405020304" pitchFamily="18" charset="0"/>
                <a:ea typeface="楷体_GB2312" pitchFamily="49" charset="-122"/>
              </a:rPr>
              <a:t>2</a:t>
            </a:r>
            <a:r>
              <a:rPr lang="zh-CN" altLang="en-US" dirty="0">
                <a:latin typeface="Times New Roman" panose="02020603050405020304" pitchFamily="18" charset="0"/>
                <a:ea typeface="楷体_GB2312" pitchFamily="49" charset="-122"/>
              </a:rPr>
              <a:t>与</a:t>
            </a:r>
            <a:r>
              <a:rPr lang="en-US" altLang="zh-CN" dirty="0">
                <a:latin typeface="Times New Roman" panose="02020603050405020304" pitchFamily="18" charset="0"/>
                <a:ea typeface="楷体_GB2312" pitchFamily="49" charset="-122"/>
              </a:rPr>
              <a:t>1molCl</a:t>
            </a:r>
            <a:r>
              <a:rPr lang="en-US" altLang="zh-CN" baseline="-25000" dirty="0">
                <a:latin typeface="Times New Roman" panose="02020603050405020304" pitchFamily="18" charset="0"/>
                <a:ea typeface="楷体_GB2312" pitchFamily="49" charset="-122"/>
              </a:rPr>
              <a:t>2</a:t>
            </a:r>
            <a:r>
              <a:rPr lang="zh-CN" altLang="en-US" dirty="0">
                <a:latin typeface="Times New Roman" panose="02020603050405020304" pitchFamily="18" charset="0"/>
                <a:ea typeface="楷体_GB2312" pitchFamily="49" charset="-122"/>
              </a:rPr>
              <a:t>反应生成</a:t>
            </a:r>
            <a:r>
              <a:rPr lang="en-US" altLang="zh-CN" dirty="0">
                <a:latin typeface="Times New Roman" panose="02020603050405020304" pitchFamily="18" charset="0"/>
                <a:ea typeface="楷体_GB2312" pitchFamily="49" charset="-122"/>
              </a:rPr>
              <a:t>2molHCl</a:t>
            </a:r>
            <a:r>
              <a:rPr lang="zh-CN" altLang="en-US" dirty="0">
                <a:latin typeface="Times New Roman" panose="02020603050405020304" pitchFamily="18" charset="0"/>
                <a:ea typeface="楷体_GB2312" pitchFamily="49" charset="-122"/>
              </a:rPr>
              <a:t>时放出</a:t>
            </a:r>
            <a:r>
              <a:rPr lang="en-US" altLang="zh-CN" dirty="0">
                <a:latin typeface="Times New Roman" panose="02020603050405020304" pitchFamily="18" charset="0"/>
                <a:ea typeface="楷体_GB2312" pitchFamily="49" charset="-122"/>
              </a:rPr>
              <a:t>184.6kJ</a:t>
            </a:r>
            <a:r>
              <a:rPr lang="zh-CN" altLang="en-US" dirty="0">
                <a:latin typeface="Times New Roman" panose="02020603050405020304" pitchFamily="18" charset="0"/>
                <a:ea typeface="楷体_GB2312" pitchFamily="49" charset="-122"/>
              </a:rPr>
              <a:t>的热量，从微观角度应如何解释？</a:t>
            </a:r>
            <a:endParaRPr lang="zh-CN" altLang="en-US" dirty="0">
              <a:latin typeface="Times New Roman" panose="02020603050405020304" pitchFamily="18" charset="0"/>
              <a:ea typeface="楷体_GB2312" pitchFamily="49" charset="-122"/>
            </a:endParaRPr>
          </a:p>
        </p:txBody>
      </p:sp>
      <p:sp>
        <p:nvSpPr>
          <p:cNvPr id="38917" name="Text Box 5"/>
          <p:cNvSpPr txBox="1"/>
          <p:nvPr/>
        </p:nvSpPr>
        <p:spPr>
          <a:xfrm>
            <a:off x="7613650" y="3044825"/>
            <a:ext cx="3132138" cy="868363"/>
          </a:xfrm>
          <a:prstGeom prst="rect">
            <a:avLst/>
          </a:prstGeom>
          <a:noFill/>
          <a:ln w="9525">
            <a:noFill/>
          </a:ln>
        </p:spPr>
        <p:txBody>
          <a:bodyPr anchor="t" anchorCtr="0">
            <a:spAutoFit/>
          </a:bodyPr>
          <a:p>
            <a:pPr>
              <a:lnSpc>
                <a:spcPct val="80000"/>
              </a:lnSpc>
              <a:spcBef>
                <a:spcPct val="50000"/>
              </a:spcBef>
              <a:buFontTx/>
            </a:pPr>
            <a:r>
              <a:rPr lang="zh-CN" altLang="en-US" dirty="0">
                <a:solidFill>
                  <a:srgbClr val="6600CC"/>
                </a:solidFill>
                <a:latin typeface="楷体_GB2312" pitchFamily="49" charset="-122"/>
                <a:ea typeface="楷体_GB2312" pitchFamily="49" charset="-122"/>
              </a:rPr>
              <a:t>化学键形成时放出</a:t>
            </a:r>
            <a:endParaRPr lang="zh-CN" altLang="en-US" dirty="0">
              <a:solidFill>
                <a:srgbClr val="6600CC"/>
              </a:solidFill>
              <a:latin typeface="楷体_GB2312" pitchFamily="49" charset="-122"/>
              <a:ea typeface="楷体_GB2312" pitchFamily="49" charset="-122"/>
            </a:endParaRPr>
          </a:p>
          <a:p>
            <a:pPr>
              <a:lnSpc>
                <a:spcPct val="80000"/>
              </a:lnSpc>
              <a:spcBef>
                <a:spcPct val="50000"/>
              </a:spcBef>
              <a:buFontTx/>
            </a:pPr>
            <a:r>
              <a:rPr lang="zh-CN" altLang="en-US" dirty="0">
                <a:solidFill>
                  <a:srgbClr val="6600CC"/>
                </a:solidFill>
                <a:latin typeface="楷体_GB2312" pitchFamily="49" charset="-122"/>
                <a:ea typeface="楷体_GB2312" pitchFamily="49" charset="-122"/>
              </a:rPr>
              <a:t>总能量</a:t>
            </a:r>
            <a:r>
              <a:rPr lang="en-US" altLang="zh-CN" dirty="0">
                <a:solidFill>
                  <a:srgbClr val="6600CC"/>
                </a:solidFill>
                <a:latin typeface="楷体_GB2312" pitchFamily="49" charset="-122"/>
                <a:ea typeface="楷体_GB2312" pitchFamily="49" charset="-122"/>
              </a:rPr>
              <a:t>=</a:t>
            </a:r>
            <a:endParaRPr lang="en-US" altLang="zh-CN" dirty="0">
              <a:solidFill>
                <a:srgbClr val="6600CC"/>
              </a:solidFill>
              <a:latin typeface="楷体_GB2312" pitchFamily="49" charset="-122"/>
              <a:ea typeface="楷体_GB2312" pitchFamily="49" charset="-122"/>
            </a:endParaRPr>
          </a:p>
        </p:txBody>
      </p:sp>
      <p:sp>
        <p:nvSpPr>
          <p:cNvPr id="38918" name="Text Box 6"/>
          <p:cNvSpPr txBox="1"/>
          <p:nvPr/>
        </p:nvSpPr>
        <p:spPr>
          <a:xfrm>
            <a:off x="2933700" y="3981450"/>
            <a:ext cx="2895600" cy="519113"/>
          </a:xfrm>
          <a:prstGeom prst="rect">
            <a:avLst/>
          </a:prstGeom>
          <a:noFill/>
          <a:ln w="9525">
            <a:noFill/>
          </a:ln>
        </p:spPr>
        <p:txBody>
          <a:bodyPr anchor="t" anchorCtr="0">
            <a:spAutoFit/>
          </a:bodyPr>
          <a:p>
            <a:pPr>
              <a:spcBef>
                <a:spcPct val="50000"/>
              </a:spcBef>
              <a:buFontTx/>
            </a:pPr>
            <a:r>
              <a:rPr lang="en-US" altLang="zh-CN" sz="2800" dirty="0">
                <a:solidFill>
                  <a:srgbClr val="6600CC"/>
                </a:solidFill>
                <a:latin typeface="Times New Roman" panose="02020603050405020304" pitchFamily="18" charset="0"/>
                <a:ea typeface="华文行楷" pitchFamily="2" charset="-122"/>
              </a:rPr>
              <a:t>679kJ</a:t>
            </a:r>
            <a:endParaRPr lang="en-US" altLang="zh-CN" sz="2800" dirty="0">
              <a:solidFill>
                <a:srgbClr val="6600CC"/>
              </a:solidFill>
              <a:latin typeface="Times New Roman" panose="02020603050405020304" pitchFamily="18" charset="0"/>
              <a:ea typeface="华文行楷" pitchFamily="2" charset="-122"/>
            </a:endParaRPr>
          </a:p>
        </p:txBody>
      </p:sp>
      <p:sp>
        <p:nvSpPr>
          <p:cNvPr id="38919" name="Text Box 7"/>
          <p:cNvSpPr txBox="1"/>
          <p:nvPr/>
        </p:nvSpPr>
        <p:spPr>
          <a:xfrm>
            <a:off x="8823325" y="3462338"/>
            <a:ext cx="2895600" cy="519112"/>
          </a:xfrm>
          <a:prstGeom prst="rect">
            <a:avLst/>
          </a:prstGeom>
          <a:noFill/>
          <a:ln w="9525">
            <a:noFill/>
          </a:ln>
        </p:spPr>
        <p:txBody>
          <a:bodyPr anchor="t" anchorCtr="0">
            <a:spAutoFit/>
          </a:bodyPr>
          <a:p>
            <a:pPr>
              <a:spcBef>
                <a:spcPct val="50000"/>
              </a:spcBef>
              <a:buFontTx/>
            </a:pPr>
            <a:r>
              <a:rPr lang="en-US" altLang="zh-CN" sz="2800" dirty="0">
                <a:solidFill>
                  <a:srgbClr val="6600CC"/>
                </a:solidFill>
                <a:latin typeface="Times New Roman" panose="02020603050405020304" pitchFamily="18" charset="0"/>
                <a:ea typeface="华文行楷" pitchFamily="2" charset="-122"/>
              </a:rPr>
              <a:t>862kJ</a:t>
            </a:r>
            <a:endParaRPr lang="en-US" altLang="zh-CN" sz="2800" dirty="0">
              <a:solidFill>
                <a:srgbClr val="6600CC"/>
              </a:solidFill>
              <a:latin typeface="Times New Roman" panose="02020603050405020304" pitchFamily="18" charset="0"/>
              <a:ea typeface="华文行楷" pitchFamily="2" charset="-122"/>
            </a:endParaRPr>
          </a:p>
        </p:txBody>
      </p:sp>
      <p:sp>
        <p:nvSpPr>
          <p:cNvPr id="38920" name="Rectangle 8"/>
          <p:cNvSpPr/>
          <p:nvPr/>
        </p:nvSpPr>
        <p:spPr>
          <a:xfrm>
            <a:off x="1781175" y="3673475"/>
            <a:ext cx="2659063" cy="830263"/>
          </a:xfrm>
          <a:prstGeom prst="rect">
            <a:avLst/>
          </a:prstGeom>
          <a:noFill/>
          <a:ln w="9525">
            <a:noFill/>
          </a:ln>
        </p:spPr>
        <p:txBody>
          <a:bodyPr wrap="none" anchor="t" anchorCtr="0">
            <a:spAutoFit/>
          </a:bodyPr>
          <a:p>
            <a:pPr>
              <a:buFontTx/>
            </a:pPr>
            <a:r>
              <a:rPr lang="zh-CN" altLang="en-US" dirty="0">
                <a:solidFill>
                  <a:srgbClr val="6600CC"/>
                </a:solidFill>
                <a:latin typeface="楷体_GB2312" pitchFamily="49" charset="-122"/>
                <a:ea typeface="楷体_GB2312" pitchFamily="49" charset="-122"/>
              </a:rPr>
              <a:t>化学键断裂时吸收</a:t>
            </a:r>
            <a:endParaRPr lang="zh-CN" altLang="en-US" dirty="0">
              <a:solidFill>
                <a:srgbClr val="6600CC"/>
              </a:solidFill>
              <a:latin typeface="楷体_GB2312" pitchFamily="49" charset="-122"/>
              <a:ea typeface="楷体_GB2312" pitchFamily="49" charset="-122"/>
            </a:endParaRPr>
          </a:p>
          <a:p>
            <a:pPr>
              <a:buFontTx/>
            </a:pPr>
            <a:r>
              <a:rPr lang="zh-CN" altLang="en-US" dirty="0">
                <a:solidFill>
                  <a:srgbClr val="6600CC"/>
                </a:solidFill>
                <a:latin typeface="楷体_GB2312" pitchFamily="49" charset="-122"/>
                <a:ea typeface="楷体_GB2312" pitchFamily="49" charset="-122"/>
              </a:rPr>
              <a:t>总能量</a:t>
            </a:r>
            <a:r>
              <a:rPr lang="en-US" altLang="zh-CN" dirty="0">
                <a:solidFill>
                  <a:srgbClr val="6600CC"/>
                </a:solidFill>
                <a:latin typeface="楷体_GB2312" pitchFamily="49" charset="-122"/>
                <a:ea typeface="楷体_GB2312" pitchFamily="49" charset="-122"/>
              </a:rPr>
              <a:t>=</a:t>
            </a:r>
            <a:endParaRPr lang="en-US" altLang="zh-CN" dirty="0">
              <a:solidFill>
                <a:srgbClr val="6600CC"/>
              </a:solidFill>
              <a:latin typeface="楷体_GB2312" pitchFamily="49" charset="-122"/>
              <a:ea typeface="楷体_GB2312" pitchFamily="49" charset="-122"/>
            </a:endParaRPr>
          </a:p>
        </p:txBody>
      </p:sp>
      <p:sp>
        <p:nvSpPr>
          <p:cNvPr id="38921" name="Text Box 9"/>
          <p:cNvSpPr txBox="1"/>
          <p:nvPr/>
        </p:nvSpPr>
        <p:spPr>
          <a:xfrm>
            <a:off x="1925638" y="5262563"/>
            <a:ext cx="4535487" cy="519112"/>
          </a:xfrm>
          <a:prstGeom prst="rect">
            <a:avLst/>
          </a:prstGeom>
          <a:noFill/>
          <a:ln w="9525">
            <a:noFill/>
          </a:ln>
        </p:spPr>
        <p:txBody>
          <a:bodyPr anchor="t" anchorCtr="0">
            <a:spAutoFit/>
          </a:bodyPr>
          <a:p>
            <a:pPr>
              <a:spcBef>
                <a:spcPct val="50000"/>
              </a:spcBef>
              <a:buFontTx/>
            </a:pPr>
            <a:r>
              <a:rPr lang="zh-CN" altLang="en-US" sz="2800" dirty="0">
                <a:solidFill>
                  <a:srgbClr val="990033"/>
                </a:solidFill>
                <a:latin typeface="Times New Roman" panose="02020603050405020304" pitchFamily="18" charset="0"/>
                <a:ea typeface="华文行楷" pitchFamily="2" charset="-122"/>
              </a:rPr>
              <a:t>反应热量变化：</a:t>
            </a:r>
            <a:endParaRPr lang="zh-CN" altLang="en-US" sz="2800" dirty="0">
              <a:solidFill>
                <a:srgbClr val="990033"/>
              </a:solidFill>
              <a:latin typeface="Times New Roman" panose="02020603050405020304" pitchFamily="18" charset="0"/>
              <a:ea typeface="华文行楷" pitchFamily="2" charset="-122"/>
            </a:endParaRPr>
          </a:p>
        </p:txBody>
      </p:sp>
      <p:sp>
        <p:nvSpPr>
          <p:cNvPr id="38922" name="Text Box 10"/>
          <p:cNvSpPr txBox="1"/>
          <p:nvPr/>
        </p:nvSpPr>
        <p:spPr>
          <a:xfrm>
            <a:off x="3005138" y="5781675"/>
            <a:ext cx="6337300" cy="519113"/>
          </a:xfrm>
          <a:prstGeom prst="rect">
            <a:avLst/>
          </a:prstGeom>
          <a:noFill/>
          <a:ln w="9525">
            <a:noFill/>
          </a:ln>
        </p:spPr>
        <p:txBody>
          <a:bodyPr anchor="t" anchorCtr="0">
            <a:spAutoFit/>
          </a:bodyPr>
          <a:p>
            <a:pPr>
              <a:spcBef>
                <a:spcPct val="50000"/>
              </a:spcBef>
              <a:buFontTx/>
            </a:pPr>
            <a:r>
              <a:rPr lang="en-US" altLang="zh-CN" sz="2800" dirty="0">
                <a:solidFill>
                  <a:srgbClr val="990033"/>
                </a:solidFill>
                <a:latin typeface="Times New Roman" panose="02020603050405020304" pitchFamily="18" charset="0"/>
                <a:ea typeface="华文行楷" pitchFamily="2" charset="-122"/>
              </a:rPr>
              <a:t>679kJ/mol</a:t>
            </a:r>
            <a:r>
              <a:rPr lang="en-US" altLang="zh-CN" sz="2800" dirty="0">
                <a:solidFill>
                  <a:srgbClr val="990033"/>
                </a:solidFill>
                <a:latin typeface="Times New Roman" panose="02020603050405020304" pitchFamily="18" charset="0"/>
                <a:ea typeface="宋体" panose="02010600030101010101" pitchFamily="2" charset="-122"/>
              </a:rPr>
              <a:t>–</a:t>
            </a:r>
            <a:r>
              <a:rPr lang="en-US" altLang="zh-CN" sz="2800" dirty="0">
                <a:solidFill>
                  <a:srgbClr val="990033"/>
                </a:solidFill>
                <a:latin typeface="Times New Roman" panose="02020603050405020304" pitchFamily="18" charset="0"/>
                <a:ea typeface="华文行楷" pitchFamily="2" charset="-122"/>
              </a:rPr>
              <a:t> 862kJ/mol= </a:t>
            </a:r>
            <a:r>
              <a:rPr lang="en-US" altLang="zh-CN" sz="2800" dirty="0">
                <a:solidFill>
                  <a:srgbClr val="990033"/>
                </a:solidFill>
                <a:latin typeface="Times New Roman" panose="02020603050405020304" pitchFamily="18" charset="0"/>
                <a:ea typeface="宋体" panose="02010600030101010101" pitchFamily="2" charset="-122"/>
              </a:rPr>
              <a:t>–183kJ/mol</a:t>
            </a:r>
            <a:endParaRPr lang="en-US" altLang="zh-CN" sz="2800" dirty="0">
              <a:solidFill>
                <a:srgbClr val="990033"/>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blinds(horizontal)">
                                      <p:cBhvr>
                                        <p:cTn id="7" dur="500"/>
                                        <p:tgtEl>
                                          <p:spTgt spid="389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additive="base">
                                        <p:cTn id="12" dur="500" fill="hold"/>
                                        <p:tgtEl>
                                          <p:spTgt spid="38918"/>
                                        </p:tgtEl>
                                        <p:attrNameLst>
                                          <p:attrName>ppt_x</p:attrName>
                                        </p:attrNameLst>
                                      </p:cBhvr>
                                      <p:tavLst>
                                        <p:tav tm="0">
                                          <p:val>
                                            <p:strVal val="0-#ppt_w/2"/>
                                          </p:val>
                                        </p:tav>
                                        <p:tav tm="100000">
                                          <p:val>
                                            <p:strVal val="#ppt_x"/>
                                          </p:val>
                                        </p:tav>
                                      </p:tavLst>
                                    </p:anim>
                                    <p:anim calcmode="lin" valueType="num">
                                      <p:cBhvr additive="base">
                                        <p:cTn id="13"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917"/>
                                        </p:tgtEl>
                                        <p:attrNameLst>
                                          <p:attrName>style.visibility</p:attrName>
                                        </p:attrNameLst>
                                      </p:cBhvr>
                                      <p:to>
                                        <p:strVal val="visible"/>
                                      </p:to>
                                    </p:set>
                                    <p:animEffect transition="in" filter="blinds(horizontal)">
                                      <p:cBhvr>
                                        <p:cTn id="18" dur="500"/>
                                        <p:tgtEl>
                                          <p:spTgt spid="389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8919"/>
                                        </p:tgtEl>
                                        <p:attrNameLst>
                                          <p:attrName>style.visibility</p:attrName>
                                        </p:attrNameLst>
                                      </p:cBhvr>
                                      <p:to>
                                        <p:strVal val="visible"/>
                                      </p:to>
                                    </p:set>
                                    <p:anim calcmode="lin" valueType="num">
                                      <p:cBhvr additive="base">
                                        <p:cTn id="23" dur="500" fill="hold"/>
                                        <p:tgtEl>
                                          <p:spTgt spid="38919"/>
                                        </p:tgtEl>
                                        <p:attrNameLst>
                                          <p:attrName>ppt_x</p:attrName>
                                        </p:attrNameLst>
                                      </p:cBhvr>
                                      <p:tavLst>
                                        <p:tav tm="0">
                                          <p:val>
                                            <p:strVal val="0-#ppt_w/2"/>
                                          </p:val>
                                        </p:tav>
                                        <p:tav tm="100000">
                                          <p:val>
                                            <p:strVal val="#ppt_x"/>
                                          </p:val>
                                        </p:tav>
                                      </p:tavLst>
                                    </p:anim>
                                    <p:anim calcmode="lin" valueType="num">
                                      <p:cBhvr additive="base">
                                        <p:cTn id="24"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8921"/>
                                        </p:tgtEl>
                                        <p:attrNameLst>
                                          <p:attrName>style.visibility</p:attrName>
                                        </p:attrNameLst>
                                      </p:cBhvr>
                                      <p:to>
                                        <p:strVal val="visible"/>
                                      </p:to>
                                    </p:set>
                                    <p:animEffect transition="in" filter="blinds(horizontal)">
                                      <p:cBhvr>
                                        <p:cTn id="29" dur="500"/>
                                        <p:tgtEl>
                                          <p:spTgt spid="389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8922"/>
                                        </p:tgtEl>
                                        <p:attrNameLst>
                                          <p:attrName>style.visibility</p:attrName>
                                        </p:attrNameLst>
                                      </p:cBhvr>
                                      <p:to>
                                        <p:strVal val="visible"/>
                                      </p:to>
                                    </p:set>
                                    <p:animEffect transition="in" filter="blinds(horizontal)">
                                      <p:cBhvr>
                                        <p:cTn id="34" dur="5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19" grpId="0"/>
      <p:bldP spid="38920" grpId="0"/>
      <p:bldP spid="38921" grpId="0"/>
      <p:bldP spid="389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9"/>
          <p:cNvSpPr txBox="1"/>
          <p:nvPr/>
        </p:nvSpPr>
        <p:spPr>
          <a:xfrm>
            <a:off x="746125" y="692150"/>
            <a:ext cx="11182350" cy="1943100"/>
          </a:xfrm>
          <a:prstGeom prst="rect">
            <a:avLst/>
          </a:prstGeom>
          <a:noFill/>
          <a:ln w="9525">
            <a:noFill/>
          </a:ln>
        </p:spPr>
        <p:txBody>
          <a:bodyPr anchor="t" anchorCtr="0">
            <a:spAutoFit/>
          </a:bodyPr>
          <a:p>
            <a:pPr>
              <a:lnSpc>
                <a:spcPct val="120000"/>
              </a:lnSpc>
              <a:spcBef>
                <a:spcPct val="50000"/>
              </a:spcBef>
              <a:buFontTx/>
              <a:buNone/>
            </a:pPr>
            <a:r>
              <a:rPr lang="zh-CN" altLang="en-US" dirty="0">
                <a:solidFill>
                  <a:srgbClr val="CC0066"/>
                </a:solidFill>
                <a:latin typeface="Times New Roman" panose="02020603050405020304" pitchFamily="18" charset="0"/>
                <a:ea typeface="方正新舒体简体" panose="02010601030101010101" pitchFamily="2" charset="-122"/>
              </a:rPr>
              <a:t>讨论：</a:t>
            </a:r>
            <a:r>
              <a:rPr lang="zh-CN" altLang="en-US" dirty="0">
                <a:solidFill>
                  <a:srgbClr val="000000"/>
                </a:solidFill>
                <a:latin typeface="Times New Roman" panose="02020603050405020304" pitchFamily="18" charset="0"/>
                <a:ea typeface="方正新舒体简体" panose="02010601030101010101" pitchFamily="2" charset="-122"/>
              </a:rPr>
              <a:t>氢气在氯气中燃烧时发出苍白色火焰，在反应过程中，破坏</a:t>
            </a:r>
            <a:r>
              <a:rPr lang="en-US" altLang="zh-CN" dirty="0">
                <a:solidFill>
                  <a:srgbClr val="000000"/>
                </a:solidFill>
                <a:latin typeface="Times New Roman" panose="02020603050405020304" pitchFamily="18" charset="0"/>
                <a:ea typeface="方正新舒体简体" panose="02010601030101010101" pitchFamily="2" charset="-122"/>
              </a:rPr>
              <a:t>1mol </a:t>
            </a:r>
            <a:r>
              <a:rPr lang="zh-CN" altLang="en-US" dirty="0">
                <a:solidFill>
                  <a:srgbClr val="000000"/>
                </a:solidFill>
                <a:latin typeface="Times New Roman" panose="02020603050405020304" pitchFamily="18" charset="0"/>
                <a:ea typeface="方正新舒体简体" panose="02010601030101010101" pitchFamily="2" charset="-122"/>
              </a:rPr>
              <a:t>氢气中的化学键消耗的能量为</a:t>
            </a:r>
            <a:r>
              <a:rPr lang="en-US" altLang="zh-CN" dirty="0">
                <a:solidFill>
                  <a:srgbClr val="000000"/>
                </a:solidFill>
                <a:latin typeface="Times New Roman" panose="02020603050405020304" pitchFamily="18" charset="0"/>
                <a:ea typeface="方正新舒体简体" panose="02010601030101010101" pitchFamily="2" charset="-122"/>
              </a:rPr>
              <a:t>a kJ</a:t>
            </a:r>
            <a:r>
              <a:rPr lang="zh-CN" altLang="en-US" dirty="0">
                <a:solidFill>
                  <a:srgbClr val="000000"/>
                </a:solidFill>
                <a:latin typeface="Times New Roman" panose="02020603050405020304" pitchFamily="18" charset="0"/>
                <a:ea typeface="方正新舒体简体" panose="02010601030101010101" pitchFamily="2" charset="-122"/>
              </a:rPr>
              <a:t>，破坏</a:t>
            </a:r>
            <a:r>
              <a:rPr lang="en-US" altLang="zh-CN" dirty="0">
                <a:solidFill>
                  <a:srgbClr val="000000"/>
                </a:solidFill>
                <a:latin typeface="Times New Roman" panose="02020603050405020304" pitchFamily="18" charset="0"/>
                <a:ea typeface="方正新舒体简体" panose="02010601030101010101" pitchFamily="2" charset="-122"/>
              </a:rPr>
              <a:t>1mol </a:t>
            </a:r>
            <a:r>
              <a:rPr lang="zh-CN" altLang="en-US" dirty="0">
                <a:solidFill>
                  <a:srgbClr val="000000"/>
                </a:solidFill>
                <a:latin typeface="Times New Roman" panose="02020603050405020304" pitchFamily="18" charset="0"/>
                <a:ea typeface="方正新舒体简体" panose="02010601030101010101" pitchFamily="2" charset="-122"/>
              </a:rPr>
              <a:t>氯气中的化学键消耗的能量为</a:t>
            </a:r>
            <a:r>
              <a:rPr lang="en-US" altLang="zh-CN" dirty="0">
                <a:solidFill>
                  <a:srgbClr val="000000"/>
                </a:solidFill>
                <a:latin typeface="Times New Roman" panose="02020603050405020304" pitchFamily="18" charset="0"/>
                <a:ea typeface="方正新舒体简体" panose="02010601030101010101" pitchFamily="2" charset="-122"/>
              </a:rPr>
              <a:t>b kJ</a:t>
            </a:r>
            <a:r>
              <a:rPr lang="zh-CN" altLang="en-US" dirty="0">
                <a:solidFill>
                  <a:srgbClr val="000000"/>
                </a:solidFill>
                <a:latin typeface="Times New Roman" panose="02020603050405020304" pitchFamily="18" charset="0"/>
                <a:ea typeface="方正新舒体简体" panose="02010601030101010101" pitchFamily="2" charset="-122"/>
              </a:rPr>
              <a:t>，形成</a:t>
            </a:r>
            <a:r>
              <a:rPr lang="en-US" altLang="zh-CN" dirty="0">
                <a:solidFill>
                  <a:srgbClr val="000000"/>
                </a:solidFill>
                <a:latin typeface="Times New Roman" panose="02020603050405020304" pitchFamily="18" charset="0"/>
                <a:ea typeface="方正新舒体简体" panose="02010601030101010101" pitchFamily="2" charset="-122"/>
              </a:rPr>
              <a:t>1mol HCl</a:t>
            </a:r>
            <a:r>
              <a:rPr lang="zh-CN" altLang="en-US" dirty="0">
                <a:solidFill>
                  <a:srgbClr val="000000"/>
                </a:solidFill>
                <a:latin typeface="Times New Roman" panose="02020603050405020304" pitchFamily="18" charset="0"/>
                <a:ea typeface="方正新舒体简体" panose="02010601030101010101" pitchFamily="2" charset="-122"/>
              </a:rPr>
              <a:t>中的化学键释放的能量为</a:t>
            </a:r>
            <a:r>
              <a:rPr lang="en-US" altLang="zh-CN" dirty="0">
                <a:solidFill>
                  <a:srgbClr val="000000"/>
                </a:solidFill>
                <a:latin typeface="Times New Roman" panose="02020603050405020304" pitchFamily="18" charset="0"/>
                <a:ea typeface="方正新舒体简体" panose="02010601030101010101" pitchFamily="2" charset="-122"/>
              </a:rPr>
              <a:t>c kJ</a:t>
            </a:r>
            <a:r>
              <a:rPr lang="zh-CN" altLang="en-US" dirty="0">
                <a:solidFill>
                  <a:srgbClr val="000000"/>
                </a:solidFill>
                <a:latin typeface="Times New Roman" panose="02020603050405020304" pitchFamily="18" charset="0"/>
                <a:ea typeface="方正新舒体简体" panose="02010601030101010101" pitchFamily="2" charset="-122"/>
              </a:rPr>
              <a:t>。下列关系中正确的是 （     ）</a:t>
            </a:r>
            <a:endParaRPr lang="en-US" altLang="zh-CN" dirty="0">
              <a:solidFill>
                <a:srgbClr val="000000"/>
              </a:solidFill>
              <a:latin typeface="Times New Roman" panose="02020603050405020304" pitchFamily="18" charset="0"/>
              <a:ea typeface="方正新舒体简体" panose="02010601030101010101" pitchFamily="2" charset="-122"/>
            </a:endParaRPr>
          </a:p>
          <a:p>
            <a:pPr>
              <a:lnSpc>
                <a:spcPct val="120000"/>
              </a:lnSpc>
              <a:spcBef>
                <a:spcPts val="600"/>
              </a:spcBef>
              <a:buFontTx/>
              <a:buAutoNum type="alphaUcPeriod"/>
            </a:pPr>
            <a:r>
              <a:rPr lang="en-US" altLang="zh-CN" dirty="0">
                <a:solidFill>
                  <a:srgbClr val="000000"/>
                </a:solidFill>
                <a:latin typeface="Times New Roman" panose="02020603050405020304" pitchFamily="18" charset="0"/>
                <a:ea typeface="方正新舒体简体" panose="02010601030101010101" pitchFamily="2" charset="-122"/>
              </a:rPr>
              <a:t>a+b &gt; c           B. a+b &gt; 2c            C. a+b &lt; c        D. a+b &lt; 2c </a:t>
            </a:r>
            <a:endParaRPr lang="en-US" altLang="zh-CN" baseline="-25000" dirty="0">
              <a:solidFill>
                <a:srgbClr val="000000"/>
              </a:solidFill>
              <a:latin typeface="Times New Roman" panose="02020603050405020304" pitchFamily="18" charset="0"/>
              <a:ea typeface="方正新舒体简体" panose="02010601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ext Box 2"/>
          <p:cNvSpPr txBox="1"/>
          <p:nvPr/>
        </p:nvSpPr>
        <p:spPr>
          <a:xfrm>
            <a:off x="3475038" y="846138"/>
            <a:ext cx="7288212" cy="461962"/>
          </a:xfrm>
          <a:prstGeom prst="rect">
            <a:avLst/>
          </a:prstGeom>
          <a:noFill/>
          <a:ln w="9525">
            <a:noFill/>
          </a:ln>
        </p:spPr>
        <p:txBody>
          <a:bodyPr anchor="t" anchorCtr="0">
            <a:spAutoFit/>
          </a:bodyPr>
          <a:p>
            <a:pPr>
              <a:buFontTx/>
            </a:pPr>
            <a:r>
              <a:rPr lang="zh-CN" altLang="en-US" dirty="0">
                <a:solidFill>
                  <a:srgbClr val="FF0066"/>
                </a:solidFill>
                <a:latin typeface="Times New Roman" panose="02020603050405020304" pitchFamily="18" charset="0"/>
                <a:ea typeface="楷体_GB2312" pitchFamily="49" charset="-122"/>
              </a:rPr>
              <a:t>放热反应</a:t>
            </a:r>
            <a:r>
              <a:rPr lang="en-US" altLang="zh-CN" dirty="0">
                <a:solidFill>
                  <a:schemeClr val="tx2"/>
                </a:solidFill>
                <a:latin typeface="Times New Roman" panose="02020603050405020304" pitchFamily="18" charset="0"/>
                <a:ea typeface="楷体_GB2312" pitchFamily="49" charset="-122"/>
              </a:rPr>
              <a:t>:  </a:t>
            </a:r>
            <a:r>
              <a:rPr lang="zh-CN" altLang="en-US" dirty="0">
                <a:solidFill>
                  <a:schemeClr val="tx2"/>
                </a:solidFill>
                <a:latin typeface="Times New Roman" panose="02020603050405020304" pitchFamily="18" charset="0"/>
                <a:ea typeface="楷体_GB2312" pitchFamily="49" charset="-122"/>
              </a:rPr>
              <a:t>有热量放出的化学反应</a:t>
            </a:r>
            <a:endParaRPr lang="zh-CN" altLang="en-US" dirty="0">
              <a:solidFill>
                <a:schemeClr val="tx2"/>
              </a:solidFill>
              <a:latin typeface="Times New Roman" panose="02020603050405020304" pitchFamily="18" charset="0"/>
              <a:ea typeface="楷体_GB2312" pitchFamily="49" charset="-122"/>
            </a:endParaRPr>
          </a:p>
        </p:txBody>
      </p:sp>
      <p:sp>
        <p:nvSpPr>
          <p:cNvPr id="5123" name="Text Box 3"/>
          <p:cNvSpPr txBox="1"/>
          <p:nvPr/>
        </p:nvSpPr>
        <p:spPr>
          <a:xfrm>
            <a:off x="3475038" y="1527175"/>
            <a:ext cx="7516812" cy="461963"/>
          </a:xfrm>
          <a:prstGeom prst="rect">
            <a:avLst/>
          </a:prstGeom>
          <a:noFill/>
          <a:ln w="9525">
            <a:noFill/>
          </a:ln>
        </p:spPr>
        <p:txBody>
          <a:bodyPr anchor="t" anchorCtr="0">
            <a:spAutoFit/>
          </a:bodyPr>
          <a:p>
            <a:pPr>
              <a:buFontTx/>
            </a:pPr>
            <a:r>
              <a:rPr lang="zh-CN" altLang="en-US" dirty="0">
                <a:solidFill>
                  <a:srgbClr val="FF0066"/>
                </a:solidFill>
                <a:latin typeface="Times New Roman" panose="02020603050405020304" pitchFamily="18" charset="0"/>
                <a:ea typeface="楷体_GB2312" pitchFamily="49" charset="-122"/>
              </a:rPr>
              <a:t>吸热反应</a:t>
            </a:r>
            <a:r>
              <a:rPr lang="en-US" altLang="zh-CN" dirty="0">
                <a:solidFill>
                  <a:srgbClr val="FF0066"/>
                </a:solidFill>
                <a:latin typeface="Times New Roman" panose="02020603050405020304" pitchFamily="18" charset="0"/>
                <a:ea typeface="楷体_GB2312" pitchFamily="49" charset="-122"/>
              </a:rPr>
              <a:t>:</a:t>
            </a:r>
            <a:r>
              <a:rPr lang="en-US" altLang="zh-CN" dirty="0">
                <a:latin typeface="Times New Roman" panose="02020603050405020304" pitchFamily="18" charset="0"/>
                <a:ea typeface="楷体_GB2312" pitchFamily="49" charset="-122"/>
              </a:rPr>
              <a:t>  </a:t>
            </a:r>
            <a:r>
              <a:rPr lang="zh-CN" altLang="en-US" dirty="0">
                <a:latin typeface="Times New Roman" panose="02020603050405020304" pitchFamily="18" charset="0"/>
                <a:ea typeface="楷体_GB2312" pitchFamily="49" charset="-122"/>
              </a:rPr>
              <a:t>吸收热量的化学反应</a:t>
            </a:r>
            <a:endParaRPr lang="zh-CN" altLang="en-US" dirty="0">
              <a:latin typeface="Times New Roman" panose="02020603050405020304" pitchFamily="18" charset="0"/>
              <a:ea typeface="宋体" panose="02010600030101010101" pitchFamily="2" charset="-122"/>
            </a:endParaRPr>
          </a:p>
        </p:txBody>
      </p:sp>
      <p:grpSp>
        <p:nvGrpSpPr>
          <p:cNvPr id="2" name="组合 1"/>
          <p:cNvGrpSpPr/>
          <p:nvPr/>
        </p:nvGrpSpPr>
        <p:grpSpPr>
          <a:xfrm>
            <a:off x="1719263" y="982663"/>
            <a:ext cx="1749425" cy="1006475"/>
            <a:chOff x="195263" y="982663"/>
            <a:chExt cx="1749425" cy="1006475"/>
          </a:xfrm>
        </p:grpSpPr>
        <p:sp>
          <p:nvSpPr>
            <p:cNvPr id="16388" name="Text Box 4"/>
            <p:cNvSpPr txBox="1"/>
            <p:nvPr/>
          </p:nvSpPr>
          <p:spPr>
            <a:xfrm>
              <a:off x="1211263" y="1074738"/>
              <a:ext cx="184150" cy="461962"/>
            </a:xfrm>
            <a:prstGeom prst="rect">
              <a:avLst/>
            </a:prstGeom>
            <a:noFill/>
            <a:ln w="9525">
              <a:noFill/>
            </a:ln>
          </p:spPr>
          <p:txBody>
            <a:bodyPr anchor="t" anchorCtr="0">
              <a:spAutoFit/>
            </a:bodyPr>
            <a:p>
              <a:pPr>
                <a:spcBef>
                  <a:spcPct val="50000"/>
                </a:spcBef>
                <a:buFontTx/>
              </a:pPr>
              <a:endParaRPr lang="zh-CN" altLang="zh-CN" dirty="0">
                <a:latin typeface="Arial" panose="020B0604020202020204" pitchFamily="34" charset="0"/>
                <a:ea typeface="宋体" panose="02010600030101010101" pitchFamily="2" charset="-122"/>
              </a:endParaRPr>
            </a:p>
          </p:txBody>
        </p:sp>
        <p:sp>
          <p:nvSpPr>
            <p:cNvPr id="16389" name="AutoShape 5"/>
            <p:cNvSpPr/>
            <p:nvPr/>
          </p:nvSpPr>
          <p:spPr>
            <a:xfrm>
              <a:off x="1722438" y="982663"/>
              <a:ext cx="222250" cy="1006475"/>
            </a:xfrm>
            <a:prstGeom prst="leftBrace">
              <a:avLst>
                <a:gd name="adj1" fmla="val 37633"/>
                <a:gd name="adj2" fmla="val 50000"/>
              </a:avLst>
            </a:prstGeom>
            <a:noFill/>
            <a:ln w="38100" cap="flat" cmpd="sng">
              <a:solidFill>
                <a:schemeClr val="tx1"/>
              </a:solidFill>
              <a:prstDash val="solid"/>
              <a:round/>
              <a:headEnd type="none" w="med" len="med"/>
              <a:tailEnd type="none" w="med" len="med"/>
            </a:ln>
          </p:spPr>
          <p:txBody>
            <a:bodyPr wrap="none" anchor="ctr" anchorCtr="0"/>
            <a:p>
              <a:pPr>
                <a:buFontTx/>
              </a:pPr>
              <a:endParaRPr lang="zh-CN" altLang="en-US" dirty="0">
                <a:latin typeface="Arial" panose="020B0604020202020204" pitchFamily="34" charset="0"/>
                <a:ea typeface="宋体" panose="02010600030101010101" pitchFamily="2" charset="-122"/>
              </a:endParaRPr>
            </a:p>
          </p:txBody>
        </p:sp>
        <p:sp>
          <p:nvSpPr>
            <p:cNvPr id="16390" name="Text Box 9"/>
            <p:cNvSpPr txBox="1"/>
            <p:nvPr/>
          </p:nvSpPr>
          <p:spPr>
            <a:xfrm>
              <a:off x="195263" y="1176338"/>
              <a:ext cx="1700212" cy="461962"/>
            </a:xfrm>
            <a:prstGeom prst="rect">
              <a:avLst/>
            </a:prstGeom>
            <a:noFill/>
            <a:ln w="9525">
              <a:noFill/>
            </a:ln>
          </p:spPr>
          <p:txBody>
            <a:bodyPr anchor="t" anchorCtr="0">
              <a:spAutoFit/>
            </a:bodyPr>
            <a:p>
              <a:pPr>
                <a:spcBef>
                  <a:spcPct val="50000"/>
                </a:spcBef>
                <a:buFontTx/>
              </a:pPr>
              <a:r>
                <a:rPr lang="zh-CN" altLang="en-US" dirty="0">
                  <a:latin typeface="Arial" panose="020B0604020202020204" pitchFamily="34" charset="0"/>
                  <a:ea typeface="楷体_GB2312" pitchFamily="49" charset="-122"/>
                </a:rPr>
                <a:t>化学反应</a:t>
              </a:r>
              <a:endParaRPr lang="zh-CN" altLang="en-US" dirty="0">
                <a:latin typeface="Arial" panose="020B0604020202020204" pitchFamily="34" charset="0"/>
                <a:ea typeface="楷体_GB2312" pitchFamily="49" charset="-122"/>
              </a:endParaRPr>
            </a:p>
          </p:txBody>
        </p:sp>
      </p:grpSp>
      <p:sp>
        <p:nvSpPr>
          <p:cNvPr id="9" name="Text Box 10"/>
          <p:cNvSpPr txBox="1"/>
          <p:nvPr/>
        </p:nvSpPr>
        <p:spPr>
          <a:xfrm>
            <a:off x="5591175" y="3611563"/>
            <a:ext cx="4392613" cy="519112"/>
          </a:xfrm>
          <a:prstGeom prst="rect">
            <a:avLst/>
          </a:prstGeom>
          <a:noFill/>
          <a:ln w="9525">
            <a:noFill/>
          </a:ln>
        </p:spPr>
        <p:txBody>
          <a:bodyPr anchor="t" anchorCtr="0">
            <a:spAutoFit/>
          </a:bodyPr>
          <a:p>
            <a:pPr>
              <a:spcBef>
                <a:spcPct val="50000"/>
              </a:spcBef>
              <a:buFontTx/>
            </a:pPr>
            <a:r>
              <a:rPr lang="zh-CN" altLang="en-US" sz="2800" dirty="0">
                <a:solidFill>
                  <a:srgbClr val="CC0066"/>
                </a:solidFill>
                <a:latin typeface="Times New Roman" panose="02020603050405020304" pitchFamily="18" charset="0"/>
                <a:ea typeface="宋体" panose="02010600030101010101" pitchFamily="2" charset="-122"/>
              </a:rPr>
              <a:t>例外：</a:t>
            </a:r>
            <a:r>
              <a:rPr lang="en-US" altLang="zh-CN" sz="2800" dirty="0">
                <a:solidFill>
                  <a:srgbClr val="CC0066"/>
                </a:solidFill>
                <a:latin typeface="Times New Roman" panose="02020603050405020304" pitchFamily="18" charset="0"/>
                <a:ea typeface="宋体" panose="02010600030101010101" pitchFamily="2" charset="-122"/>
              </a:rPr>
              <a:t>C+CO</a:t>
            </a:r>
            <a:r>
              <a:rPr lang="en-US" altLang="zh-CN" sz="2800" baseline="-25000" dirty="0">
                <a:solidFill>
                  <a:srgbClr val="CC0066"/>
                </a:solidFill>
                <a:latin typeface="Times New Roman" panose="02020603050405020304" pitchFamily="18" charset="0"/>
                <a:ea typeface="宋体" panose="02010600030101010101" pitchFamily="2" charset="-122"/>
              </a:rPr>
              <a:t>2</a:t>
            </a:r>
            <a:endParaRPr lang="en-US" altLang="zh-CN" sz="2800" baseline="-25000" dirty="0">
              <a:solidFill>
                <a:srgbClr val="CC0066"/>
              </a:solidFill>
              <a:latin typeface="Times New Roman" panose="02020603050405020304" pitchFamily="18" charset="0"/>
              <a:ea typeface="宋体" panose="02010600030101010101" pitchFamily="2" charset="-122"/>
            </a:endParaRPr>
          </a:p>
        </p:txBody>
      </p:sp>
      <p:sp>
        <p:nvSpPr>
          <p:cNvPr id="10" name="Rectangle 14"/>
          <p:cNvSpPr/>
          <p:nvPr/>
        </p:nvSpPr>
        <p:spPr>
          <a:xfrm>
            <a:off x="1919288" y="2068513"/>
            <a:ext cx="7772400" cy="2735262"/>
          </a:xfrm>
          <a:prstGeom prst="rect">
            <a:avLst/>
          </a:prstGeom>
          <a:noFill/>
          <a:ln w="9525">
            <a:noFill/>
          </a:ln>
        </p:spPr>
        <p:txBody>
          <a:bodyPr anchor="t" anchorCtr="0"/>
          <a:p>
            <a:pPr marL="342900" indent="-342900">
              <a:spcBef>
                <a:spcPct val="20000"/>
              </a:spcBef>
              <a:buFontTx/>
            </a:pPr>
            <a:r>
              <a:rPr lang="zh-CN" altLang="en-US" sz="2800" dirty="0">
                <a:solidFill>
                  <a:srgbClr val="FF0066"/>
                </a:solidFill>
                <a:latin typeface="Times New Roman" panose="02020603050405020304" pitchFamily="18" charset="0"/>
                <a:ea typeface="华文新魏" pitchFamily="2" charset="-122"/>
              </a:rPr>
              <a:t>常见的放热反应：</a:t>
            </a:r>
            <a:endParaRPr lang="zh-CN" altLang="en-US" sz="2800" dirty="0">
              <a:solidFill>
                <a:srgbClr val="FF0066"/>
              </a:solidFill>
              <a:latin typeface="Times New Roman" panose="02020603050405020304" pitchFamily="18" charset="0"/>
              <a:ea typeface="华文新魏" pitchFamily="2" charset="-122"/>
            </a:endParaRPr>
          </a:p>
          <a:p>
            <a:pPr marL="342900" indent="-342900">
              <a:spcBef>
                <a:spcPct val="20000"/>
              </a:spcBef>
              <a:buFontTx/>
            </a:pP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1</a:t>
            </a:r>
            <a:r>
              <a:rPr lang="zh-CN" altLang="en-US" sz="2800" dirty="0">
                <a:solidFill>
                  <a:srgbClr val="000066"/>
                </a:solidFill>
                <a:latin typeface="Times New Roman" panose="02020603050405020304" pitchFamily="18" charset="0"/>
                <a:ea typeface="华文新魏" pitchFamily="2" charset="-122"/>
              </a:rPr>
              <a:t>）所有燃烧反应        </a:t>
            </a:r>
            <a:endParaRPr lang="zh-CN" altLang="en-US" sz="2800" dirty="0">
              <a:solidFill>
                <a:srgbClr val="000066"/>
              </a:solidFill>
              <a:latin typeface="Times New Roman" panose="02020603050405020304" pitchFamily="18" charset="0"/>
              <a:ea typeface="华文新魏" pitchFamily="2" charset="-122"/>
            </a:endParaRPr>
          </a:p>
          <a:p>
            <a:pPr marL="342900" indent="-342900">
              <a:spcBef>
                <a:spcPct val="20000"/>
              </a:spcBef>
              <a:buFontTx/>
            </a:pP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2</a:t>
            </a:r>
            <a:r>
              <a:rPr lang="zh-CN" altLang="en-US" sz="2800" dirty="0">
                <a:solidFill>
                  <a:srgbClr val="000066"/>
                </a:solidFill>
                <a:latin typeface="Times New Roman" panose="02020603050405020304" pitchFamily="18" charset="0"/>
                <a:ea typeface="华文新魏" pitchFamily="2" charset="-122"/>
              </a:rPr>
              <a:t>）中和反应 </a:t>
            </a:r>
            <a:endParaRPr lang="zh-CN" altLang="en-US" sz="2800" dirty="0">
              <a:solidFill>
                <a:srgbClr val="000066"/>
              </a:solidFill>
              <a:latin typeface="Times New Roman" panose="02020603050405020304" pitchFamily="18" charset="0"/>
              <a:ea typeface="华文新魏" pitchFamily="2" charset="-122"/>
            </a:endParaRPr>
          </a:p>
          <a:p>
            <a:pPr marL="342900" indent="-342900">
              <a:spcBef>
                <a:spcPct val="20000"/>
              </a:spcBef>
              <a:buFontTx/>
            </a:pP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3</a:t>
            </a:r>
            <a:r>
              <a:rPr lang="zh-CN" altLang="en-US" sz="2800" dirty="0">
                <a:solidFill>
                  <a:srgbClr val="000066"/>
                </a:solidFill>
                <a:latin typeface="Times New Roman" panose="02020603050405020304" pitchFamily="18" charset="0"/>
                <a:ea typeface="华文新魏" pitchFamily="2" charset="-122"/>
              </a:rPr>
              <a:t>）大多数化合反应 </a:t>
            </a:r>
            <a:endParaRPr lang="zh-CN" altLang="en-US" sz="2800" dirty="0">
              <a:solidFill>
                <a:srgbClr val="000066"/>
              </a:solidFill>
              <a:latin typeface="Times New Roman" panose="02020603050405020304" pitchFamily="18" charset="0"/>
              <a:ea typeface="华文新魏" pitchFamily="2" charset="-122"/>
            </a:endParaRPr>
          </a:p>
          <a:p>
            <a:pPr marL="342900" indent="-342900">
              <a:spcBef>
                <a:spcPct val="20000"/>
              </a:spcBef>
              <a:buFontTx/>
            </a:pP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4</a:t>
            </a:r>
            <a:r>
              <a:rPr lang="zh-CN" altLang="en-US" sz="2800" dirty="0">
                <a:solidFill>
                  <a:srgbClr val="000066"/>
                </a:solidFill>
                <a:latin typeface="Times New Roman" panose="02020603050405020304" pitchFamily="18" charset="0"/>
                <a:ea typeface="华文新魏" pitchFamily="2" charset="-122"/>
              </a:rPr>
              <a:t>）活泼金属跟水或酸反应</a:t>
            </a:r>
            <a:endParaRPr lang="zh-CN" altLang="en-US" sz="2800" dirty="0">
              <a:solidFill>
                <a:schemeClr val="accent2"/>
              </a:solidFill>
              <a:latin typeface="Times New Roman" panose="02020603050405020304" pitchFamily="18" charset="0"/>
              <a:ea typeface="华文新魏" pitchFamily="2" charset="-122"/>
            </a:endParaRPr>
          </a:p>
        </p:txBody>
      </p:sp>
      <p:sp>
        <p:nvSpPr>
          <p:cNvPr id="11" name="Rectangle 15"/>
          <p:cNvSpPr/>
          <p:nvPr/>
        </p:nvSpPr>
        <p:spPr>
          <a:xfrm>
            <a:off x="1890713" y="4587875"/>
            <a:ext cx="8382000" cy="2225675"/>
          </a:xfrm>
          <a:prstGeom prst="rect">
            <a:avLst/>
          </a:prstGeom>
          <a:noFill/>
          <a:ln w="9525">
            <a:noFill/>
          </a:ln>
        </p:spPr>
        <p:txBody>
          <a:bodyPr anchor="t" anchorCtr="0">
            <a:spAutoFit/>
          </a:bodyPr>
          <a:p>
            <a:pPr>
              <a:lnSpc>
                <a:spcPct val="125000"/>
              </a:lnSpc>
              <a:buFontTx/>
            </a:pPr>
            <a:r>
              <a:rPr lang="zh-CN" altLang="en-US" sz="2800" dirty="0">
                <a:solidFill>
                  <a:srgbClr val="FF0000"/>
                </a:solidFill>
                <a:latin typeface="Times New Roman" panose="02020603050405020304" pitchFamily="18" charset="0"/>
                <a:ea typeface="华文新魏" pitchFamily="2" charset="-122"/>
              </a:rPr>
              <a:t>常见的吸热反应：</a:t>
            </a:r>
            <a:endParaRPr lang="zh-CN" altLang="en-US" sz="2800" dirty="0">
              <a:solidFill>
                <a:srgbClr val="FF0000"/>
              </a:solidFill>
              <a:latin typeface="Times New Roman" panose="02020603050405020304" pitchFamily="18" charset="0"/>
              <a:ea typeface="华文新魏" pitchFamily="2" charset="-122"/>
            </a:endParaRPr>
          </a:p>
          <a:p>
            <a:pPr>
              <a:lnSpc>
                <a:spcPct val="125000"/>
              </a:lnSpc>
              <a:buFontTx/>
            </a:pP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1</a:t>
            </a:r>
            <a:r>
              <a:rPr lang="zh-CN" altLang="en-US" sz="2800" dirty="0">
                <a:solidFill>
                  <a:srgbClr val="000066"/>
                </a:solidFill>
                <a:latin typeface="Times New Roman" panose="02020603050405020304" pitchFamily="18" charset="0"/>
                <a:ea typeface="华文新魏" pitchFamily="2" charset="-122"/>
              </a:rPr>
              <a:t>）大多数分解反应</a:t>
            </a:r>
            <a:endParaRPr lang="zh-CN" altLang="en-US" sz="2800" dirty="0">
              <a:solidFill>
                <a:srgbClr val="000066"/>
              </a:solidFill>
              <a:latin typeface="Times New Roman" panose="02020603050405020304" pitchFamily="18" charset="0"/>
              <a:ea typeface="华文新魏" pitchFamily="2" charset="-122"/>
            </a:endParaRPr>
          </a:p>
          <a:p>
            <a:pPr>
              <a:lnSpc>
                <a:spcPct val="125000"/>
              </a:lnSpc>
              <a:buFontTx/>
            </a:pP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2</a:t>
            </a: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Ba(OH)</a:t>
            </a:r>
            <a:r>
              <a:rPr lang="en-US" altLang="zh-CN" sz="2800" baseline="-25000" dirty="0">
                <a:solidFill>
                  <a:srgbClr val="000066"/>
                </a:solidFill>
                <a:latin typeface="Times New Roman" panose="02020603050405020304" pitchFamily="18" charset="0"/>
                <a:ea typeface="华文新魏" pitchFamily="2" charset="-122"/>
              </a:rPr>
              <a:t>2</a:t>
            </a:r>
            <a:r>
              <a:rPr lang="zh-CN" altLang="en-US" sz="2800" dirty="0">
                <a:solidFill>
                  <a:srgbClr val="000066"/>
                </a:solidFill>
                <a:latin typeface="Times New Roman" panose="02020603050405020304" pitchFamily="18" charset="0"/>
                <a:ea typeface="华文新魏" pitchFamily="2" charset="-122"/>
              </a:rPr>
              <a:t>与</a:t>
            </a:r>
            <a:r>
              <a:rPr lang="en-US" altLang="zh-CN" sz="2800" dirty="0">
                <a:solidFill>
                  <a:srgbClr val="000066"/>
                </a:solidFill>
                <a:latin typeface="Times New Roman" panose="02020603050405020304" pitchFamily="18" charset="0"/>
                <a:ea typeface="华文新魏" pitchFamily="2" charset="-122"/>
              </a:rPr>
              <a:t>NH</a:t>
            </a:r>
            <a:r>
              <a:rPr lang="en-US" altLang="zh-CN" sz="2800" baseline="-25000" dirty="0">
                <a:solidFill>
                  <a:srgbClr val="000066"/>
                </a:solidFill>
                <a:latin typeface="Times New Roman" panose="02020603050405020304" pitchFamily="18" charset="0"/>
                <a:ea typeface="华文新魏" pitchFamily="2" charset="-122"/>
              </a:rPr>
              <a:t>4</a:t>
            </a:r>
            <a:r>
              <a:rPr lang="en-US" altLang="zh-CN" sz="2800" dirty="0">
                <a:solidFill>
                  <a:srgbClr val="000066"/>
                </a:solidFill>
                <a:latin typeface="Times New Roman" panose="02020603050405020304" pitchFamily="18" charset="0"/>
                <a:ea typeface="华文新魏" pitchFamily="2" charset="-122"/>
              </a:rPr>
              <a:t>Cl</a:t>
            </a:r>
            <a:r>
              <a:rPr lang="zh-CN" altLang="en-US" sz="2800" dirty="0">
                <a:solidFill>
                  <a:srgbClr val="000066"/>
                </a:solidFill>
                <a:latin typeface="Times New Roman" panose="02020603050405020304" pitchFamily="18" charset="0"/>
                <a:ea typeface="华文新魏" pitchFamily="2" charset="-122"/>
              </a:rPr>
              <a:t>的反应</a:t>
            </a:r>
            <a:endParaRPr lang="zh-CN" altLang="en-US" sz="2800" baseline="-25000" dirty="0">
              <a:solidFill>
                <a:srgbClr val="000066"/>
              </a:solidFill>
              <a:latin typeface="Times New Roman" panose="02020603050405020304" pitchFamily="18" charset="0"/>
              <a:ea typeface="华文新魏" pitchFamily="2" charset="-122"/>
            </a:endParaRPr>
          </a:p>
          <a:p>
            <a:pPr>
              <a:lnSpc>
                <a:spcPct val="125000"/>
              </a:lnSpc>
              <a:buFontTx/>
            </a:pP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3</a:t>
            </a:r>
            <a:r>
              <a:rPr lang="zh-CN" altLang="en-US" sz="2800" dirty="0">
                <a:solidFill>
                  <a:srgbClr val="000066"/>
                </a:solidFill>
                <a:latin typeface="Times New Roman" panose="02020603050405020304" pitchFamily="18" charset="0"/>
                <a:ea typeface="华文新魏" pitchFamily="2" charset="-122"/>
              </a:rPr>
              <a:t>）</a:t>
            </a:r>
            <a:r>
              <a:rPr lang="en-US" altLang="zh-CN" sz="2800" dirty="0">
                <a:solidFill>
                  <a:srgbClr val="000066"/>
                </a:solidFill>
                <a:latin typeface="Times New Roman" panose="02020603050405020304" pitchFamily="18" charset="0"/>
                <a:ea typeface="华文新魏" pitchFamily="2" charset="-122"/>
              </a:rPr>
              <a:t>C</a:t>
            </a:r>
            <a:r>
              <a:rPr lang="zh-CN" altLang="en-US" sz="2800" dirty="0">
                <a:solidFill>
                  <a:srgbClr val="000066"/>
                </a:solidFill>
                <a:latin typeface="Times New Roman" panose="02020603050405020304" pitchFamily="18" charset="0"/>
                <a:ea typeface="华文新魏" pitchFamily="2" charset="-122"/>
              </a:rPr>
              <a:t>为还原剂的氧化还原反应。</a:t>
            </a:r>
            <a:endParaRPr lang="zh-CN" altLang="en-US" sz="2800" dirty="0">
              <a:solidFill>
                <a:srgbClr val="000066"/>
              </a:solidFill>
              <a:latin typeface="Times New Roman" panose="02020603050405020304" pitchFamily="18" charset="0"/>
              <a:ea typeface="华文新魏" pitchFamily="2" charset="-122"/>
            </a:endParaRPr>
          </a:p>
        </p:txBody>
      </p:sp>
      <p:sp>
        <p:nvSpPr>
          <p:cNvPr id="12" name="Rectangle 40" descr="纸莎草纸"/>
          <p:cNvSpPr/>
          <p:nvPr/>
        </p:nvSpPr>
        <p:spPr>
          <a:xfrm>
            <a:off x="766763" y="53975"/>
            <a:ext cx="8142287" cy="792163"/>
          </a:xfrm>
          <a:prstGeom prst="rect">
            <a:avLst/>
          </a:prstGeom>
          <a:noFill/>
          <a:ln w="9525">
            <a:noFill/>
          </a:ln>
        </p:spPr>
        <p:txBody>
          <a:bodyPr lIns="36000" tIns="36000" rIns="36000" bIns="36000" anchor="ctr" anchorCtr="0"/>
          <a:p>
            <a:pPr>
              <a:buFontTx/>
            </a:pPr>
            <a:r>
              <a:rPr lang="en-US" altLang="zh-CN" sz="2800" dirty="0">
                <a:solidFill>
                  <a:srgbClr val="0000FF"/>
                </a:solidFill>
                <a:latin typeface="宋体" panose="02010600030101010101" pitchFamily="2" charset="-122"/>
                <a:ea typeface="宋体" panose="02010600030101010101" pitchFamily="2" charset="-122"/>
              </a:rPr>
              <a:t>3</a:t>
            </a:r>
            <a:r>
              <a:rPr lang="zh-CN" altLang="en-US" sz="2800" dirty="0">
                <a:solidFill>
                  <a:srgbClr val="0000FF"/>
                </a:solidFill>
                <a:latin typeface="宋体" panose="02010600030101010101" pitchFamily="2" charset="-122"/>
                <a:ea typeface="宋体" panose="02010600030101010101" pitchFamily="2" charset="-122"/>
              </a:rPr>
              <a:t>、常见的放热反应、吸热反应</a:t>
            </a:r>
            <a:endParaRPr lang="zh-CN" altLang="en-US" sz="2800" dirty="0">
              <a:solidFill>
                <a:srgbClr val="0000FF"/>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additive="base">
                                        <p:cTn id="23" dur="500" fill="hold"/>
                                        <p:tgtEl>
                                          <p:spTgt spid="5123"/>
                                        </p:tgtEl>
                                        <p:attrNameLst>
                                          <p:attrName>ppt_x</p:attrName>
                                        </p:attrNameLst>
                                      </p:cBhvr>
                                      <p:tavLst>
                                        <p:tav tm="0">
                                          <p:val>
                                            <p:strVal val="#ppt_x"/>
                                          </p:val>
                                        </p:tav>
                                        <p:tav tm="100000">
                                          <p:val>
                                            <p:strVal val="#ppt_x"/>
                                          </p:val>
                                        </p:tav>
                                      </p:tavLst>
                                    </p:anim>
                                    <p:anim calcmode="lin" valueType="num">
                                      <p:cBhvr additive="base">
                                        <p:cTn id="24"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xEl>
                                              <p:charRg st="0" end="9"/>
                                            </p:txEl>
                                          </p:spTgt>
                                        </p:tgtEl>
                                        <p:attrNameLst>
                                          <p:attrName>style.visibility</p:attrName>
                                        </p:attrNameLst>
                                      </p:cBhvr>
                                      <p:to>
                                        <p:strVal val="visible"/>
                                      </p:to>
                                    </p:set>
                                    <p:animEffect transition="in" filter="blinds(horizontal)">
                                      <p:cBhvr>
                                        <p:cTn id="29" dur="500"/>
                                        <p:tgtEl>
                                          <p:spTgt spid="10">
                                            <p:txEl>
                                              <p:charRg st="0"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xEl>
                                              <p:charRg st="9" end="27"/>
                                            </p:txEl>
                                          </p:spTgt>
                                        </p:tgtEl>
                                        <p:attrNameLst>
                                          <p:attrName>style.visibility</p:attrName>
                                        </p:attrNameLst>
                                      </p:cBhvr>
                                      <p:to>
                                        <p:strVal val="visible"/>
                                      </p:to>
                                    </p:set>
                                    <p:animEffect transition="in" filter="blinds(horizontal)">
                                      <p:cBhvr>
                                        <p:cTn id="34" dur="500"/>
                                        <p:tgtEl>
                                          <p:spTgt spid="10">
                                            <p:txEl>
                                              <p:charRg st="9" end="2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0">
                                            <p:txEl>
                                              <p:charRg st="27" end="36"/>
                                            </p:txEl>
                                          </p:spTgt>
                                        </p:tgtEl>
                                        <p:attrNameLst>
                                          <p:attrName>style.visibility</p:attrName>
                                        </p:attrNameLst>
                                      </p:cBhvr>
                                      <p:to>
                                        <p:strVal val="visible"/>
                                      </p:to>
                                    </p:set>
                                    <p:animEffect transition="in" filter="blinds(horizontal)">
                                      <p:cBhvr>
                                        <p:cTn id="39" dur="500"/>
                                        <p:tgtEl>
                                          <p:spTgt spid="10">
                                            <p:txEl>
                                              <p:charRg st="27" end="3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xEl>
                                              <p:charRg st="36" end="48"/>
                                            </p:txEl>
                                          </p:spTgt>
                                        </p:tgtEl>
                                        <p:attrNameLst>
                                          <p:attrName>style.visibility</p:attrName>
                                        </p:attrNameLst>
                                      </p:cBhvr>
                                      <p:to>
                                        <p:strVal val="visible"/>
                                      </p:to>
                                    </p:set>
                                    <p:animEffect transition="in" filter="blinds(horizontal)">
                                      <p:cBhvr>
                                        <p:cTn id="44" dur="500"/>
                                        <p:tgtEl>
                                          <p:spTgt spid="10">
                                            <p:txEl>
                                              <p:charRg st="36" end="4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
                                            <p:txEl>
                                              <p:charRg st="48" end="62"/>
                                            </p:txEl>
                                          </p:spTgt>
                                        </p:tgtEl>
                                        <p:attrNameLst>
                                          <p:attrName>style.visibility</p:attrName>
                                        </p:attrNameLst>
                                      </p:cBhvr>
                                      <p:to>
                                        <p:strVal val="visible"/>
                                      </p:to>
                                    </p:set>
                                    <p:animEffect transition="in" filter="blinds(horizontal)">
                                      <p:cBhvr>
                                        <p:cTn id="53" dur="500"/>
                                        <p:tgtEl>
                                          <p:spTgt spid="10">
                                            <p:txEl>
                                              <p:charRg st="48" end="6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1">
                                            <p:txEl>
                                              <p:charRg st="0" end="9"/>
                                            </p:txEl>
                                          </p:spTgt>
                                        </p:tgtEl>
                                        <p:attrNameLst>
                                          <p:attrName>style.visibility</p:attrName>
                                        </p:attrNameLst>
                                      </p:cBhvr>
                                      <p:to>
                                        <p:strVal val="visible"/>
                                      </p:to>
                                    </p:set>
                                    <p:animEffect transition="in" filter="blinds(horizontal)">
                                      <p:cBhvr>
                                        <p:cTn id="58" dur="500"/>
                                        <p:tgtEl>
                                          <p:spTgt spid="11">
                                            <p:txEl>
                                              <p:charRg st="0"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11">
                                            <p:txEl>
                                              <p:charRg st="9" end="20"/>
                                            </p:txEl>
                                          </p:spTgt>
                                        </p:tgtEl>
                                        <p:attrNameLst>
                                          <p:attrName>style.visibility</p:attrName>
                                        </p:attrNameLst>
                                      </p:cBhvr>
                                      <p:to>
                                        <p:strVal val="visible"/>
                                      </p:to>
                                    </p:set>
                                    <p:animEffect transition="in" filter="checkerboard(across)">
                                      <p:cBhvr>
                                        <p:cTn id="63" dur="500"/>
                                        <p:tgtEl>
                                          <p:spTgt spid="11">
                                            <p:txEl>
                                              <p:charRg st="9" end="2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1">
                                            <p:txEl>
                                              <p:charRg st="20" end="40"/>
                                            </p:txEl>
                                          </p:spTgt>
                                        </p:tgtEl>
                                        <p:attrNameLst>
                                          <p:attrName>style.visibility</p:attrName>
                                        </p:attrNameLst>
                                      </p:cBhvr>
                                      <p:to>
                                        <p:strVal val="visible"/>
                                      </p:to>
                                    </p:set>
                                    <p:animEffect transition="in" filter="blinds(horizontal)">
                                      <p:cBhvr>
                                        <p:cTn id="68" dur="500"/>
                                        <p:tgtEl>
                                          <p:spTgt spid="11">
                                            <p:txEl>
                                              <p:charRg st="20" end="4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1">
                                            <p:txEl>
                                              <p:charRg st="40" end="57"/>
                                            </p:txEl>
                                          </p:spTgt>
                                        </p:tgtEl>
                                        <p:attrNameLst>
                                          <p:attrName>style.visibility</p:attrName>
                                        </p:attrNameLst>
                                      </p:cBhvr>
                                      <p:to>
                                        <p:strVal val="visible"/>
                                      </p:to>
                                    </p:set>
                                    <p:animEffect transition="in" filter="blinds(horizontal)">
                                      <p:cBhvr>
                                        <p:cTn id="73" dur="500"/>
                                        <p:tgtEl>
                                          <p:spTgt spid="11">
                                            <p:txEl>
                                              <p:charRg st="40" end="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9" grpId="0"/>
      <p:bldP spid="10"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Picture 6" descr="课堂训练"/>
          <p:cNvPicPr>
            <a:picLocks noChangeAspect="1"/>
          </p:cNvPicPr>
          <p:nvPr/>
        </p:nvPicPr>
        <p:blipFill>
          <a:blip r:embed="rId1"/>
          <a:stretch>
            <a:fillRect/>
          </a:stretch>
        </p:blipFill>
        <p:spPr>
          <a:xfrm>
            <a:off x="244475" y="141288"/>
            <a:ext cx="3117850" cy="717550"/>
          </a:xfrm>
          <a:prstGeom prst="rect">
            <a:avLst/>
          </a:prstGeom>
          <a:noFill/>
          <a:ln w="9525">
            <a:noFill/>
          </a:ln>
        </p:spPr>
      </p:pic>
      <p:sp>
        <p:nvSpPr>
          <p:cNvPr id="13316" name="Text Box 8"/>
          <p:cNvSpPr txBox="1"/>
          <p:nvPr/>
        </p:nvSpPr>
        <p:spPr>
          <a:xfrm>
            <a:off x="1149350" y="3827463"/>
            <a:ext cx="10583863" cy="2554287"/>
          </a:xfrm>
          <a:prstGeom prst="rect">
            <a:avLst/>
          </a:prstGeom>
          <a:noFill/>
          <a:ln w="9525">
            <a:noFill/>
          </a:ln>
        </p:spPr>
        <p:txBody>
          <a:bodyPr anchor="t" anchorCtr="0">
            <a:spAutoFit/>
          </a:bodyPr>
          <a:p>
            <a:pPr>
              <a:lnSpc>
                <a:spcPts val="3200"/>
              </a:lnSpc>
              <a:buFontTx/>
            </a:pPr>
            <a:r>
              <a:rPr lang="en-US" altLang="zh-CN" dirty="0">
                <a:solidFill>
                  <a:srgbClr val="000000"/>
                </a:solidFill>
                <a:latin typeface="Times New Roman" panose="02020603050405020304" pitchFamily="18" charset="0"/>
                <a:ea typeface="宋体" panose="02010600030101010101" pitchFamily="2" charset="-122"/>
              </a:rPr>
              <a:t>2</a:t>
            </a:r>
            <a:r>
              <a:rPr lang="zh-CN" altLang="en-US" dirty="0">
                <a:solidFill>
                  <a:srgbClr val="000000"/>
                </a:solidFill>
                <a:latin typeface="Times New Roman" panose="02020603050405020304" pitchFamily="18" charset="0"/>
                <a:ea typeface="宋体" panose="02010600030101010101" pitchFamily="2" charset="-122"/>
              </a:rPr>
              <a:t>、下列说法中正确的是（       ）</a:t>
            </a:r>
            <a:endParaRPr lang="zh-CN" altLang="en-US" dirty="0">
              <a:solidFill>
                <a:srgbClr val="000000"/>
              </a:solidFill>
              <a:latin typeface="Times New Roman" panose="02020603050405020304" pitchFamily="18" charset="0"/>
              <a:ea typeface="宋体" panose="02010600030101010101" pitchFamily="2" charset="-122"/>
            </a:endParaRPr>
          </a:p>
          <a:p>
            <a:pPr>
              <a:lnSpc>
                <a:spcPts val="3200"/>
              </a:lnSpc>
              <a:buFontTx/>
            </a:pPr>
            <a:r>
              <a:rPr lang="en-US" altLang="zh-CN" dirty="0">
                <a:solidFill>
                  <a:srgbClr val="000000"/>
                </a:solidFill>
                <a:latin typeface="Times New Roman" panose="02020603050405020304" pitchFamily="18" charset="0"/>
                <a:ea typeface="宋体" panose="02010600030101010101" pitchFamily="2" charset="-122"/>
              </a:rPr>
              <a:t>A. </a:t>
            </a:r>
            <a:r>
              <a:rPr lang="zh-CN" altLang="en-US" dirty="0">
                <a:solidFill>
                  <a:srgbClr val="000000"/>
                </a:solidFill>
                <a:latin typeface="Times New Roman" panose="02020603050405020304" pitchFamily="18" charset="0"/>
                <a:ea typeface="宋体" panose="02010600030101010101" pitchFamily="2" charset="-122"/>
              </a:rPr>
              <a:t>干冰升华需吸收大量的热，这个变化是吸热反应</a:t>
            </a:r>
            <a:endParaRPr lang="zh-CN" altLang="en-US" dirty="0">
              <a:solidFill>
                <a:srgbClr val="000000"/>
              </a:solidFill>
              <a:latin typeface="Times New Roman" panose="02020603050405020304" pitchFamily="18" charset="0"/>
              <a:ea typeface="宋体" panose="02010600030101010101" pitchFamily="2" charset="-122"/>
            </a:endParaRPr>
          </a:p>
          <a:p>
            <a:pPr>
              <a:lnSpc>
                <a:spcPts val="3200"/>
              </a:lnSpc>
              <a:buFontTx/>
            </a:pPr>
            <a:r>
              <a:rPr lang="en-US" altLang="zh-CN" dirty="0">
                <a:solidFill>
                  <a:srgbClr val="000000"/>
                </a:solidFill>
                <a:latin typeface="Times New Roman" panose="02020603050405020304" pitchFamily="18" charset="0"/>
                <a:ea typeface="宋体" panose="02010600030101010101" pitchFamily="2" charset="-122"/>
              </a:rPr>
              <a:t>B. </a:t>
            </a:r>
            <a:r>
              <a:rPr lang="zh-CN" altLang="en-US" dirty="0">
                <a:solidFill>
                  <a:srgbClr val="000000"/>
                </a:solidFill>
                <a:latin typeface="Times New Roman" panose="02020603050405020304" pitchFamily="18" charset="0"/>
                <a:ea typeface="宋体" panose="02010600030101010101" pitchFamily="2" charset="-122"/>
              </a:rPr>
              <a:t>已知反应：</a:t>
            </a:r>
            <a:r>
              <a:rPr lang="en-US" altLang="zh-CN" dirty="0">
                <a:solidFill>
                  <a:srgbClr val="000000"/>
                </a:solidFill>
                <a:latin typeface="Times New Roman" panose="02020603050405020304" pitchFamily="18" charset="0"/>
                <a:ea typeface="宋体" panose="02010600030101010101" pitchFamily="2" charset="-122"/>
              </a:rPr>
              <a:t>X+Y====M+N</a:t>
            </a:r>
            <a:r>
              <a:rPr lang="zh-CN" altLang="en-US" dirty="0">
                <a:solidFill>
                  <a:srgbClr val="000000"/>
                </a:solidFill>
                <a:latin typeface="Times New Roman" panose="02020603050405020304" pitchFamily="18" charset="0"/>
                <a:ea typeface="宋体" panose="02010600030101010101" pitchFamily="2" charset="-122"/>
              </a:rPr>
              <a:t>为放热反应，则</a:t>
            </a:r>
            <a:r>
              <a:rPr lang="en-US" altLang="zh-CN" dirty="0">
                <a:solidFill>
                  <a:srgbClr val="000000"/>
                </a:solidFill>
                <a:latin typeface="Times New Roman" panose="02020603050405020304" pitchFamily="18" charset="0"/>
                <a:ea typeface="宋体" panose="02010600030101010101" pitchFamily="2" charset="-122"/>
              </a:rPr>
              <a:t>X</a:t>
            </a:r>
            <a:r>
              <a:rPr lang="zh-CN" altLang="en-US" dirty="0">
                <a:solidFill>
                  <a:srgbClr val="000000"/>
                </a:solidFill>
                <a:latin typeface="Times New Roman" panose="02020603050405020304" pitchFamily="18" charset="0"/>
                <a:ea typeface="宋体" panose="02010600030101010101" pitchFamily="2" charset="-122"/>
              </a:rPr>
              <a:t>的能量一定高于</a:t>
            </a:r>
            <a:r>
              <a:rPr lang="en-US" altLang="zh-CN" dirty="0">
                <a:solidFill>
                  <a:srgbClr val="000000"/>
                </a:solidFill>
                <a:latin typeface="Times New Roman" panose="02020603050405020304" pitchFamily="18" charset="0"/>
                <a:ea typeface="宋体" panose="02010600030101010101" pitchFamily="2" charset="-122"/>
              </a:rPr>
              <a:t>M</a:t>
            </a:r>
            <a:r>
              <a:rPr lang="zh-CN" altLang="en-US" dirty="0">
                <a:solidFill>
                  <a:srgbClr val="000000"/>
                </a:solidFill>
                <a:latin typeface="Times New Roman" panose="02020603050405020304" pitchFamily="18" charset="0"/>
                <a:ea typeface="宋体" panose="02010600030101010101" pitchFamily="2" charset="-122"/>
              </a:rPr>
              <a:t>的能量</a:t>
            </a:r>
            <a:endParaRPr lang="zh-CN" altLang="en-US" dirty="0">
              <a:solidFill>
                <a:srgbClr val="000000"/>
              </a:solidFill>
              <a:latin typeface="Times New Roman" panose="02020603050405020304" pitchFamily="18" charset="0"/>
              <a:ea typeface="宋体" panose="02010600030101010101" pitchFamily="2" charset="-122"/>
            </a:endParaRPr>
          </a:p>
          <a:p>
            <a:pPr>
              <a:lnSpc>
                <a:spcPts val="3200"/>
              </a:lnSpc>
              <a:buFontTx/>
            </a:pPr>
            <a:r>
              <a:rPr lang="en-US" altLang="zh-CN" dirty="0">
                <a:solidFill>
                  <a:srgbClr val="000000"/>
                </a:solidFill>
                <a:latin typeface="Times New Roman" panose="02020603050405020304" pitchFamily="18" charset="0"/>
                <a:ea typeface="宋体" panose="02010600030101010101" pitchFamily="2" charset="-122"/>
              </a:rPr>
              <a:t>C. </a:t>
            </a:r>
            <a:r>
              <a:rPr lang="zh-CN" altLang="en-US" dirty="0">
                <a:solidFill>
                  <a:srgbClr val="000000"/>
                </a:solidFill>
                <a:latin typeface="Times New Roman" panose="02020603050405020304" pitchFamily="18" charset="0"/>
                <a:ea typeface="宋体" panose="02010600030101010101" pitchFamily="2" charset="-122"/>
              </a:rPr>
              <a:t>分解反应一定是吸热反应</a:t>
            </a:r>
            <a:endParaRPr lang="zh-CN" altLang="en-US" dirty="0">
              <a:solidFill>
                <a:srgbClr val="000000"/>
              </a:solidFill>
              <a:latin typeface="Times New Roman" panose="02020603050405020304" pitchFamily="18" charset="0"/>
              <a:ea typeface="宋体" panose="02010600030101010101" pitchFamily="2" charset="-122"/>
            </a:endParaRPr>
          </a:p>
          <a:p>
            <a:pPr>
              <a:lnSpc>
                <a:spcPts val="3200"/>
              </a:lnSpc>
              <a:buFontTx/>
            </a:pPr>
            <a:r>
              <a:rPr lang="en-US" altLang="zh-CN" dirty="0">
                <a:solidFill>
                  <a:srgbClr val="000000"/>
                </a:solidFill>
                <a:latin typeface="Times New Roman" panose="02020603050405020304" pitchFamily="18" charset="0"/>
                <a:ea typeface="宋体" panose="02010600030101010101" pitchFamily="2" charset="-122"/>
              </a:rPr>
              <a:t>D. </a:t>
            </a:r>
            <a:r>
              <a:rPr lang="zh-CN" altLang="en-US" dirty="0">
                <a:solidFill>
                  <a:srgbClr val="000000"/>
                </a:solidFill>
                <a:latin typeface="Times New Roman" panose="02020603050405020304" pitchFamily="18" charset="0"/>
                <a:ea typeface="宋体" panose="02010600030101010101" pitchFamily="2" charset="-122"/>
              </a:rPr>
              <a:t>用氢氧焰可以加热软化玻璃，生产各种玻璃器皿，主要是利用了氢气和  </a:t>
            </a:r>
            <a:endParaRPr lang="en-US" altLang="zh-CN" dirty="0">
              <a:solidFill>
                <a:srgbClr val="000000"/>
              </a:solidFill>
              <a:latin typeface="Times New Roman" panose="02020603050405020304" pitchFamily="18" charset="0"/>
              <a:ea typeface="宋体" panose="02010600030101010101" pitchFamily="2" charset="-122"/>
            </a:endParaRPr>
          </a:p>
          <a:p>
            <a:pPr>
              <a:lnSpc>
                <a:spcPts val="3200"/>
              </a:lnSpc>
              <a:buFontTx/>
            </a:pPr>
            <a:r>
              <a:rPr lang="en-US" altLang="zh-CN" dirty="0">
                <a:solidFill>
                  <a:srgbClr val="000000"/>
                </a:solidFill>
                <a:latin typeface="Times New Roman" panose="02020603050405020304" pitchFamily="18" charset="0"/>
                <a:ea typeface="宋体" panose="02010600030101010101" pitchFamily="2" charset="-122"/>
              </a:rPr>
              <a:t>      </a:t>
            </a:r>
            <a:r>
              <a:rPr lang="zh-CN" altLang="en-US" dirty="0">
                <a:solidFill>
                  <a:srgbClr val="000000"/>
                </a:solidFill>
                <a:latin typeface="Times New Roman" panose="02020603050405020304" pitchFamily="18" charset="0"/>
                <a:ea typeface="宋体" panose="02010600030101010101" pitchFamily="2" charset="-122"/>
              </a:rPr>
              <a:t>氧气化合时放出的热量</a:t>
            </a:r>
            <a:endParaRPr lang="zh-CN" altLang="en-US" dirty="0">
              <a:solidFill>
                <a:srgbClr val="FF0000"/>
              </a:solidFill>
              <a:latin typeface="Times New Roman" panose="02020603050405020304" pitchFamily="18" charset="0"/>
              <a:ea typeface="宋体" panose="02010600030101010101" pitchFamily="2" charset="-122"/>
            </a:endParaRPr>
          </a:p>
        </p:txBody>
      </p:sp>
      <p:sp>
        <p:nvSpPr>
          <p:cNvPr id="6" name="Text Box 28"/>
          <p:cNvSpPr txBox="1"/>
          <p:nvPr/>
        </p:nvSpPr>
        <p:spPr>
          <a:xfrm>
            <a:off x="1127125" y="965200"/>
            <a:ext cx="11039475" cy="2400300"/>
          </a:xfrm>
          <a:prstGeom prst="rect">
            <a:avLst/>
          </a:prstGeom>
          <a:noFill/>
          <a:ln w="9525">
            <a:noFill/>
          </a:ln>
        </p:spPr>
        <p:txBody>
          <a:bodyPr anchor="t" anchorCtr="0">
            <a:spAutoFit/>
          </a:bodyPr>
          <a:p>
            <a:pPr>
              <a:lnSpc>
                <a:spcPct val="125000"/>
              </a:lnSpc>
              <a:buFontTx/>
            </a:pPr>
            <a:r>
              <a:rPr lang="en-US" altLang="zh-CN" dirty="0">
                <a:solidFill>
                  <a:srgbClr val="000000"/>
                </a:solidFill>
                <a:latin typeface="Times New Roman" panose="02020603050405020304" pitchFamily="18" charset="0"/>
                <a:ea typeface="宋体" panose="02010600030101010101" pitchFamily="2" charset="-122"/>
              </a:rPr>
              <a:t>1</a:t>
            </a:r>
            <a:r>
              <a:rPr lang="zh-CN" altLang="en-US" dirty="0">
                <a:solidFill>
                  <a:srgbClr val="000000"/>
                </a:solidFill>
                <a:latin typeface="Times New Roman" panose="02020603050405020304" pitchFamily="18" charset="0"/>
                <a:ea typeface="宋体" panose="02010600030101010101" pitchFamily="2" charset="-122"/>
              </a:rPr>
              <a:t>、下列说法中正确的是（     ）</a:t>
            </a:r>
            <a:endParaRPr lang="zh-CN" altLang="en-US" dirty="0">
              <a:solidFill>
                <a:srgbClr val="000000"/>
              </a:solidFill>
              <a:latin typeface="Times New Roman" panose="02020603050405020304" pitchFamily="18" charset="0"/>
              <a:ea typeface="宋体" panose="02010600030101010101" pitchFamily="2" charset="-122"/>
            </a:endParaRPr>
          </a:p>
          <a:p>
            <a:pPr>
              <a:lnSpc>
                <a:spcPct val="125000"/>
              </a:lnSpc>
              <a:buFontTx/>
            </a:pPr>
            <a:r>
              <a:rPr lang="en-US" altLang="zh-CN" dirty="0">
                <a:solidFill>
                  <a:srgbClr val="000000"/>
                </a:solidFill>
                <a:latin typeface="Times New Roman" panose="02020603050405020304" pitchFamily="18" charset="0"/>
                <a:ea typeface="宋体" panose="02010600030101010101" pitchFamily="2" charset="-122"/>
              </a:rPr>
              <a:t>A. </a:t>
            </a:r>
            <a:r>
              <a:rPr lang="zh-CN" altLang="en-US" dirty="0">
                <a:solidFill>
                  <a:srgbClr val="000000"/>
                </a:solidFill>
                <a:latin typeface="Times New Roman" panose="02020603050405020304" pitchFamily="18" charset="0"/>
                <a:ea typeface="宋体" panose="02010600030101010101" pitchFamily="2" charset="-122"/>
              </a:rPr>
              <a:t>需要加热才能发生的反应一定是吸热反应</a:t>
            </a:r>
            <a:endParaRPr lang="zh-CN" altLang="en-US" dirty="0">
              <a:solidFill>
                <a:srgbClr val="000000"/>
              </a:solidFill>
              <a:latin typeface="Times New Roman" panose="02020603050405020304" pitchFamily="18" charset="0"/>
              <a:ea typeface="宋体" panose="02010600030101010101" pitchFamily="2" charset="-122"/>
            </a:endParaRPr>
          </a:p>
          <a:p>
            <a:pPr>
              <a:lnSpc>
                <a:spcPct val="125000"/>
              </a:lnSpc>
              <a:buFontTx/>
            </a:pPr>
            <a:r>
              <a:rPr lang="en-US" altLang="zh-CN" dirty="0">
                <a:solidFill>
                  <a:srgbClr val="000000"/>
                </a:solidFill>
                <a:latin typeface="Times New Roman" panose="02020603050405020304" pitchFamily="18" charset="0"/>
                <a:ea typeface="宋体" panose="02010600030101010101" pitchFamily="2" charset="-122"/>
              </a:rPr>
              <a:t>B. </a:t>
            </a:r>
            <a:r>
              <a:rPr lang="zh-CN" altLang="en-US" dirty="0">
                <a:solidFill>
                  <a:srgbClr val="000000"/>
                </a:solidFill>
                <a:latin typeface="Times New Roman" panose="02020603050405020304" pitchFamily="18" charset="0"/>
                <a:ea typeface="宋体" panose="02010600030101010101" pitchFamily="2" charset="-122"/>
              </a:rPr>
              <a:t>放热反应在常温下一定很容易发生</a:t>
            </a:r>
            <a:endParaRPr lang="zh-CN" altLang="en-US" dirty="0">
              <a:solidFill>
                <a:srgbClr val="000000"/>
              </a:solidFill>
              <a:latin typeface="Times New Roman" panose="02020603050405020304" pitchFamily="18" charset="0"/>
              <a:ea typeface="宋体" panose="02010600030101010101" pitchFamily="2" charset="-122"/>
            </a:endParaRPr>
          </a:p>
          <a:p>
            <a:pPr>
              <a:lnSpc>
                <a:spcPct val="125000"/>
              </a:lnSpc>
              <a:buFontTx/>
            </a:pPr>
            <a:r>
              <a:rPr lang="en-US" altLang="zh-CN" dirty="0">
                <a:solidFill>
                  <a:srgbClr val="000000"/>
                </a:solidFill>
                <a:latin typeface="Times New Roman" panose="02020603050405020304" pitchFamily="18" charset="0"/>
                <a:ea typeface="宋体" panose="02010600030101010101" pitchFamily="2" charset="-122"/>
              </a:rPr>
              <a:t>C. </a:t>
            </a:r>
            <a:r>
              <a:rPr lang="zh-CN" altLang="en-US" dirty="0">
                <a:solidFill>
                  <a:srgbClr val="000000"/>
                </a:solidFill>
                <a:latin typeface="Times New Roman" panose="02020603050405020304" pitchFamily="18" charset="0"/>
                <a:ea typeface="宋体" panose="02010600030101010101" pitchFamily="2" charset="-122"/>
              </a:rPr>
              <a:t>反应是放热的还是吸热的，看反应物和生成物所具有总能量的相对大小</a:t>
            </a:r>
            <a:endParaRPr lang="zh-CN" altLang="en-US" dirty="0">
              <a:solidFill>
                <a:srgbClr val="000000"/>
              </a:solidFill>
              <a:latin typeface="Times New Roman" panose="02020603050405020304" pitchFamily="18" charset="0"/>
              <a:ea typeface="宋体" panose="02010600030101010101" pitchFamily="2" charset="-122"/>
            </a:endParaRPr>
          </a:p>
          <a:p>
            <a:pPr>
              <a:lnSpc>
                <a:spcPct val="125000"/>
              </a:lnSpc>
              <a:buFontTx/>
            </a:pPr>
            <a:r>
              <a:rPr lang="en-US" altLang="zh-CN" dirty="0">
                <a:solidFill>
                  <a:srgbClr val="000000"/>
                </a:solidFill>
                <a:latin typeface="Times New Roman" panose="02020603050405020304" pitchFamily="18" charset="0"/>
                <a:ea typeface="宋体" panose="02010600030101010101" pitchFamily="2" charset="-122"/>
              </a:rPr>
              <a:t>D. </a:t>
            </a:r>
            <a:r>
              <a:rPr lang="zh-CN" altLang="en-US" dirty="0">
                <a:solidFill>
                  <a:srgbClr val="000000"/>
                </a:solidFill>
                <a:latin typeface="Times New Roman" panose="02020603050405020304" pitchFamily="18" charset="0"/>
                <a:ea typeface="宋体" panose="02010600030101010101" pitchFamily="2" charset="-122"/>
              </a:rPr>
              <a:t>吸热反应在常温的条件下不能发生</a:t>
            </a:r>
            <a:endParaRPr lang="zh-CN" altLang="en-US"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randombar(horizontal)">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1" name="Text Box 5"/>
          <p:cNvSpPr txBox="1"/>
          <p:nvPr/>
        </p:nvSpPr>
        <p:spPr>
          <a:xfrm>
            <a:off x="749300" y="38100"/>
            <a:ext cx="3168650" cy="519113"/>
          </a:xfrm>
          <a:prstGeom prst="rect">
            <a:avLst/>
          </a:prstGeom>
          <a:noFill/>
          <a:ln w="9525">
            <a:noFill/>
          </a:ln>
        </p:spPr>
        <p:txBody>
          <a:bodyPr anchor="t" anchorCtr="0">
            <a:spAutoFit/>
          </a:bodyPr>
          <a:p>
            <a:pPr>
              <a:spcBef>
                <a:spcPct val="50000"/>
              </a:spcBef>
              <a:buFontTx/>
            </a:pPr>
            <a:r>
              <a:rPr lang="en-US" altLang="zh-CN" sz="2800" dirty="0">
                <a:solidFill>
                  <a:srgbClr val="6600CC"/>
                </a:solidFill>
                <a:latin typeface="Arial" panose="020B0604020202020204" pitchFamily="34" charset="0"/>
                <a:ea typeface="宋体" panose="02010600030101010101" pitchFamily="2" charset="-122"/>
              </a:rPr>
              <a:t>【</a:t>
            </a:r>
            <a:r>
              <a:rPr lang="zh-CN" altLang="en-US" sz="2800" dirty="0">
                <a:solidFill>
                  <a:srgbClr val="6600CC"/>
                </a:solidFill>
                <a:latin typeface="Arial" panose="020B0604020202020204" pitchFamily="34" charset="0"/>
                <a:ea typeface="宋体" panose="02010600030101010101" pitchFamily="2" charset="-122"/>
              </a:rPr>
              <a:t>知识小结</a:t>
            </a:r>
            <a:r>
              <a:rPr lang="en-US" altLang="zh-CN" sz="2800" dirty="0">
                <a:solidFill>
                  <a:srgbClr val="6600CC"/>
                </a:solidFill>
                <a:latin typeface="Arial" panose="020B0604020202020204" pitchFamily="34" charset="0"/>
                <a:ea typeface="宋体" panose="02010600030101010101" pitchFamily="2" charset="-122"/>
              </a:rPr>
              <a:t>】</a:t>
            </a:r>
            <a:endParaRPr lang="en-US" altLang="zh-CN" sz="2800" dirty="0">
              <a:solidFill>
                <a:srgbClr val="6600CC"/>
              </a:solidFill>
              <a:latin typeface="Arial" panose="020B0604020202020204" pitchFamily="34" charset="0"/>
              <a:ea typeface="宋体" panose="02010600030101010101" pitchFamily="2" charset="-122"/>
            </a:endParaRPr>
          </a:p>
        </p:txBody>
      </p:sp>
      <p:sp>
        <p:nvSpPr>
          <p:cNvPr id="24583" name="Rectangle 7"/>
          <p:cNvSpPr/>
          <p:nvPr/>
        </p:nvSpPr>
        <p:spPr>
          <a:xfrm>
            <a:off x="1524000" y="1165225"/>
            <a:ext cx="2590800" cy="519113"/>
          </a:xfrm>
          <a:prstGeom prst="rect">
            <a:avLst/>
          </a:prstGeom>
          <a:noFill/>
          <a:ln w="9525">
            <a:noFill/>
          </a:ln>
        </p:spPr>
        <p:txBody>
          <a:bodyPr anchor="t" anchorCtr="0">
            <a:spAutoFit/>
          </a:bodyPr>
          <a:p>
            <a:pPr>
              <a:buFontTx/>
            </a:pP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）微观：</a:t>
            </a:r>
            <a:endParaRPr lang="zh-CN" altLang="en-US" sz="2800" dirty="0">
              <a:latin typeface="宋体" panose="02010600030101010101" pitchFamily="2" charset="-122"/>
              <a:ea typeface="宋体" panose="02010600030101010101" pitchFamily="2" charset="-122"/>
            </a:endParaRPr>
          </a:p>
        </p:txBody>
      </p:sp>
      <p:sp>
        <p:nvSpPr>
          <p:cNvPr id="24584" name="Text Box 8"/>
          <p:cNvSpPr txBox="1"/>
          <p:nvPr/>
        </p:nvSpPr>
        <p:spPr>
          <a:xfrm>
            <a:off x="4495800" y="1012825"/>
            <a:ext cx="3124200" cy="519113"/>
          </a:xfrm>
          <a:prstGeom prst="rect">
            <a:avLst/>
          </a:prstGeom>
          <a:noFill/>
          <a:ln w="9525">
            <a:noFill/>
          </a:ln>
        </p:spPr>
        <p:txBody>
          <a:bodyPr anchor="t" anchorCtr="0">
            <a:spAutoFit/>
          </a:bodyPr>
          <a:p>
            <a:pPr fontAlgn="t">
              <a:spcBef>
                <a:spcPct val="50000"/>
              </a:spcBef>
              <a:buFontTx/>
            </a:pPr>
            <a:r>
              <a:rPr lang="zh-CN" altLang="en-US" sz="2800" dirty="0">
                <a:latin typeface="Times New Roman" panose="02020603050405020304" pitchFamily="18" charset="0"/>
                <a:ea typeface="宋体" panose="02010600030101010101" pitchFamily="2" charset="-122"/>
              </a:rPr>
              <a:t>化学反应的实质：</a:t>
            </a:r>
            <a:endParaRPr lang="zh-CN" altLang="en-US" sz="2800" dirty="0">
              <a:latin typeface="Times New Roman" panose="02020603050405020304" pitchFamily="18" charset="0"/>
              <a:ea typeface="宋体" panose="02010600030101010101" pitchFamily="2" charset="-122"/>
            </a:endParaRPr>
          </a:p>
        </p:txBody>
      </p:sp>
      <p:sp>
        <p:nvSpPr>
          <p:cNvPr id="24585" name="Rectangle 9"/>
          <p:cNvSpPr>
            <a:spLocks noChangeArrowheads="1"/>
          </p:cNvSpPr>
          <p:nvPr/>
        </p:nvSpPr>
        <p:spPr bwMode="auto">
          <a:xfrm>
            <a:off x="8229600" y="1698625"/>
            <a:ext cx="2044700" cy="844550"/>
          </a:xfrm>
          <a:prstGeom prst="rect">
            <a:avLst/>
          </a:prstGeom>
          <a:gradFill rotWithShape="1">
            <a:gsLst>
              <a:gs pos="0">
                <a:srgbClr val="FFCC99"/>
              </a:gs>
              <a:gs pos="50000">
                <a:schemeClr val="bg1"/>
              </a:gs>
              <a:gs pos="100000">
                <a:srgbClr val="FFCC99"/>
              </a:gs>
            </a:gsLst>
            <a:lin ang="5400000" scaled="1"/>
          </a:gradFill>
          <a:ln w="22225">
            <a:solidFill>
              <a:schemeClr val="tx1"/>
            </a:solid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反应能量变化</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的主要原因</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24586" name="Rectangle 10"/>
          <p:cNvSpPr/>
          <p:nvPr/>
        </p:nvSpPr>
        <p:spPr>
          <a:xfrm>
            <a:off x="1600200" y="4213225"/>
            <a:ext cx="2362200" cy="647700"/>
          </a:xfrm>
          <a:prstGeom prst="rect">
            <a:avLst/>
          </a:prstGeom>
          <a:noFill/>
          <a:ln w="9525">
            <a:noFill/>
          </a:ln>
        </p:spPr>
        <p:txBody>
          <a:bodyPr anchor="t" anchorCtr="0">
            <a:spAutoFit/>
          </a:bodyPr>
          <a:p>
            <a:pPr>
              <a:lnSpc>
                <a:spcPct val="130000"/>
              </a:lnSpc>
              <a:buFontTx/>
            </a:pPr>
            <a:r>
              <a:rPr lang="zh-CN" altLang="en-US"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2</a:t>
            </a:r>
            <a:r>
              <a:rPr lang="zh-CN" altLang="en-US" sz="2800" dirty="0">
                <a:latin typeface="Times New Roman" panose="02020603050405020304" pitchFamily="18" charset="0"/>
                <a:ea typeface="宋体" panose="02010600030101010101" pitchFamily="2" charset="-122"/>
              </a:rPr>
              <a:t>）宏观：</a:t>
            </a:r>
            <a:endParaRPr lang="zh-CN" altLang="en-US" sz="2800" dirty="0">
              <a:latin typeface="Times New Roman" panose="02020603050405020304" pitchFamily="18" charset="0"/>
              <a:ea typeface="宋体" panose="02010600030101010101" pitchFamily="2" charset="-122"/>
            </a:endParaRPr>
          </a:p>
        </p:txBody>
      </p:sp>
      <p:sp>
        <p:nvSpPr>
          <p:cNvPr id="24587" name="Rectangle 11"/>
          <p:cNvSpPr/>
          <p:nvPr/>
        </p:nvSpPr>
        <p:spPr>
          <a:xfrm>
            <a:off x="3824288" y="2232025"/>
            <a:ext cx="1738312" cy="519113"/>
          </a:xfrm>
          <a:prstGeom prst="rect">
            <a:avLst/>
          </a:prstGeom>
          <a:noFill/>
          <a:ln w="9525">
            <a:noFill/>
          </a:ln>
        </p:spPr>
        <p:txBody>
          <a:bodyPr anchor="t" anchorCtr="0">
            <a:spAutoFit/>
          </a:bodyPr>
          <a:p>
            <a:pPr>
              <a:buFontTx/>
            </a:pPr>
            <a:r>
              <a:rPr lang="zh-CN" altLang="en-US" sz="2800" dirty="0">
                <a:solidFill>
                  <a:srgbClr val="0000FF"/>
                </a:solidFill>
                <a:latin typeface="Arial" panose="020B0604020202020204" pitchFamily="34" charset="0"/>
                <a:ea typeface="宋体" panose="02010600030101010101" pitchFamily="2" charset="-122"/>
              </a:rPr>
              <a:t>吸收能量</a:t>
            </a:r>
            <a:endParaRPr lang="zh-CN" altLang="en-US" sz="2800" dirty="0">
              <a:solidFill>
                <a:srgbClr val="0000FF"/>
              </a:solidFill>
              <a:latin typeface="Arial" panose="020B0604020202020204" pitchFamily="34" charset="0"/>
              <a:ea typeface="宋体" panose="02010600030101010101" pitchFamily="2" charset="-122"/>
            </a:endParaRPr>
          </a:p>
        </p:txBody>
      </p:sp>
      <p:grpSp>
        <p:nvGrpSpPr>
          <p:cNvPr id="2" name="Group 12"/>
          <p:cNvGrpSpPr/>
          <p:nvPr/>
        </p:nvGrpSpPr>
        <p:grpSpPr>
          <a:xfrm>
            <a:off x="3810000" y="1546225"/>
            <a:ext cx="4343400" cy="781050"/>
            <a:chOff x="0" y="0"/>
            <a:chExt cx="2736" cy="492"/>
          </a:xfrm>
        </p:grpSpPr>
        <p:sp>
          <p:nvSpPr>
            <p:cNvPr id="19464" name="AutoShape 13"/>
            <p:cNvSpPr/>
            <p:nvPr/>
          </p:nvSpPr>
          <p:spPr>
            <a:xfrm rot="5400000" flipV="1">
              <a:off x="1176" y="-792"/>
              <a:ext cx="144" cy="1728"/>
            </a:xfrm>
            <a:prstGeom prst="leftBrace">
              <a:avLst>
                <a:gd name="adj1" fmla="val 100000"/>
                <a:gd name="adj2" fmla="val 50000"/>
              </a:avLst>
            </a:prstGeom>
            <a:noFill/>
            <a:ln w="9525" cap="flat" cmpd="sng">
              <a:solidFill>
                <a:schemeClr val="tx1"/>
              </a:solidFill>
              <a:prstDash val="solid"/>
              <a:round/>
              <a:headEnd type="none" w="med" len="med"/>
              <a:tailEnd type="none" w="med" len="med"/>
            </a:ln>
          </p:spPr>
          <p:txBody>
            <a:bodyPr wrap="none" anchor="ctr" anchorCtr="0"/>
            <a:p>
              <a:pPr>
                <a:buFontTx/>
              </a:pPr>
              <a:endParaRPr lang="zh-CN" altLang="en-US" dirty="0">
                <a:latin typeface="Arial" panose="020B0604020202020204" pitchFamily="34" charset="0"/>
                <a:ea typeface="宋体" panose="02010600030101010101" pitchFamily="2" charset="-122"/>
              </a:endParaRPr>
            </a:p>
          </p:txBody>
        </p:sp>
        <p:sp>
          <p:nvSpPr>
            <p:cNvPr id="19465" name="Rectangle 14"/>
            <p:cNvSpPr/>
            <p:nvPr/>
          </p:nvSpPr>
          <p:spPr>
            <a:xfrm>
              <a:off x="0" y="144"/>
              <a:ext cx="1200" cy="327"/>
            </a:xfrm>
            <a:prstGeom prst="rect">
              <a:avLst/>
            </a:prstGeom>
            <a:noFill/>
            <a:ln w="9525">
              <a:noFill/>
            </a:ln>
          </p:spPr>
          <p:txBody>
            <a:bodyPr anchor="t" anchorCtr="0">
              <a:spAutoFit/>
            </a:bodyPr>
            <a:p>
              <a:pPr>
                <a:buFontTx/>
              </a:pPr>
              <a:r>
                <a:rPr lang="zh-CN" altLang="en-US" sz="2800" dirty="0">
                  <a:solidFill>
                    <a:srgbClr val="CC0066"/>
                  </a:solidFill>
                  <a:latin typeface="Arial" panose="020B0604020202020204" pitchFamily="34" charset="0"/>
                  <a:ea typeface="宋体" panose="02010600030101010101" pitchFamily="2" charset="-122"/>
                </a:rPr>
                <a:t>旧键断裂</a:t>
              </a:r>
              <a:endParaRPr lang="zh-CN" altLang="en-US" sz="2800" dirty="0">
                <a:solidFill>
                  <a:srgbClr val="CC0066"/>
                </a:solidFill>
                <a:latin typeface="Arial" panose="020B0604020202020204" pitchFamily="34" charset="0"/>
                <a:ea typeface="宋体" panose="02010600030101010101" pitchFamily="2" charset="-122"/>
              </a:endParaRPr>
            </a:p>
          </p:txBody>
        </p:sp>
        <p:sp>
          <p:nvSpPr>
            <p:cNvPr id="19466" name="Rectangle 15"/>
            <p:cNvSpPr/>
            <p:nvPr/>
          </p:nvSpPr>
          <p:spPr>
            <a:xfrm>
              <a:off x="1536" y="165"/>
              <a:ext cx="1200" cy="327"/>
            </a:xfrm>
            <a:prstGeom prst="rect">
              <a:avLst/>
            </a:prstGeom>
            <a:noFill/>
            <a:ln w="9525">
              <a:noFill/>
            </a:ln>
          </p:spPr>
          <p:txBody>
            <a:bodyPr anchor="t" anchorCtr="0">
              <a:spAutoFit/>
            </a:bodyPr>
            <a:p>
              <a:pPr>
                <a:buFontTx/>
              </a:pPr>
              <a:r>
                <a:rPr lang="zh-CN" altLang="en-US" sz="2800" dirty="0">
                  <a:solidFill>
                    <a:srgbClr val="CC0066"/>
                  </a:solidFill>
                  <a:latin typeface="Arial" panose="020B0604020202020204" pitchFamily="34" charset="0"/>
                  <a:ea typeface="宋体" panose="02010600030101010101" pitchFamily="2" charset="-122"/>
                </a:rPr>
                <a:t>新键形成</a:t>
              </a:r>
              <a:endParaRPr lang="zh-CN" altLang="en-US" sz="2800" dirty="0">
                <a:solidFill>
                  <a:srgbClr val="CC0066"/>
                </a:solidFill>
                <a:latin typeface="Arial" panose="020B0604020202020204" pitchFamily="34" charset="0"/>
                <a:ea typeface="宋体" panose="02010600030101010101" pitchFamily="2" charset="-122"/>
              </a:endParaRPr>
            </a:p>
          </p:txBody>
        </p:sp>
      </p:grpSp>
      <p:sp>
        <p:nvSpPr>
          <p:cNvPr id="24592" name="Text Box 16"/>
          <p:cNvSpPr txBox="1"/>
          <p:nvPr/>
        </p:nvSpPr>
        <p:spPr>
          <a:xfrm>
            <a:off x="4343400" y="2613025"/>
            <a:ext cx="1066800" cy="519113"/>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吸</a:t>
            </a:r>
            <a:endParaRPr lang="zh-CN" altLang="en-US" sz="2800" baseline="-25000" dirty="0">
              <a:latin typeface="Arial" panose="020B0604020202020204" pitchFamily="34" charset="0"/>
              <a:ea typeface="宋体" panose="02010600030101010101" pitchFamily="2" charset="-122"/>
            </a:endParaRPr>
          </a:p>
        </p:txBody>
      </p:sp>
      <p:grpSp>
        <p:nvGrpSpPr>
          <p:cNvPr id="3" name="Group 17"/>
          <p:cNvGrpSpPr/>
          <p:nvPr/>
        </p:nvGrpSpPr>
        <p:grpSpPr>
          <a:xfrm>
            <a:off x="6248400" y="2232025"/>
            <a:ext cx="1828800" cy="900113"/>
            <a:chOff x="0" y="0"/>
            <a:chExt cx="1152" cy="567"/>
          </a:xfrm>
        </p:grpSpPr>
        <p:sp>
          <p:nvSpPr>
            <p:cNvPr id="19469" name="Rectangle 18"/>
            <p:cNvSpPr/>
            <p:nvPr/>
          </p:nvSpPr>
          <p:spPr>
            <a:xfrm>
              <a:off x="0" y="0"/>
              <a:ext cx="1152" cy="384"/>
            </a:xfrm>
            <a:prstGeom prst="rect">
              <a:avLst/>
            </a:prstGeom>
            <a:noFill/>
            <a:ln w="9525">
              <a:noFill/>
            </a:ln>
          </p:spPr>
          <p:txBody>
            <a:bodyPr anchor="t" anchorCtr="0"/>
            <a:p>
              <a:pPr marL="342900" indent="-342900">
                <a:spcBef>
                  <a:spcPct val="20000"/>
                </a:spcBef>
                <a:buFontTx/>
              </a:pPr>
              <a:r>
                <a:rPr lang="zh-CN" altLang="en-US" sz="2800" dirty="0">
                  <a:solidFill>
                    <a:srgbClr val="0000FF"/>
                  </a:solidFill>
                  <a:latin typeface="Arial" panose="020B0604020202020204" pitchFamily="34" charset="0"/>
                  <a:ea typeface="宋体" panose="02010600030101010101" pitchFamily="2" charset="-122"/>
                </a:rPr>
                <a:t>放出能量</a:t>
              </a:r>
              <a:endParaRPr lang="zh-CN" altLang="en-US" sz="2800" dirty="0">
                <a:solidFill>
                  <a:srgbClr val="0000FF"/>
                </a:solidFill>
                <a:latin typeface="Arial" panose="020B0604020202020204" pitchFamily="34" charset="0"/>
                <a:ea typeface="宋体" panose="02010600030101010101" pitchFamily="2" charset="-122"/>
              </a:endParaRPr>
            </a:p>
          </p:txBody>
        </p:sp>
        <p:sp>
          <p:nvSpPr>
            <p:cNvPr id="19470" name="Text Box 19"/>
            <p:cNvSpPr txBox="1"/>
            <p:nvPr/>
          </p:nvSpPr>
          <p:spPr>
            <a:xfrm>
              <a:off x="288" y="240"/>
              <a:ext cx="672" cy="327"/>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放</a:t>
              </a:r>
              <a:endParaRPr lang="zh-CN" altLang="en-US" sz="2800" baseline="-25000" dirty="0">
                <a:latin typeface="Arial" panose="020B0604020202020204" pitchFamily="34" charset="0"/>
                <a:ea typeface="宋体" panose="02010600030101010101" pitchFamily="2" charset="-122"/>
              </a:endParaRPr>
            </a:p>
          </p:txBody>
        </p:sp>
      </p:grpSp>
      <p:sp>
        <p:nvSpPr>
          <p:cNvPr id="24596" name="Text Box 20"/>
          <p:cNvSpPr txBox="1"/>
          <p:nvPr/>
        </p:nvSpPr>
        <p:spPr>
          <a:xfrm>
            <a:off x="2133600" y="3146425"/>
            <a:ext cx="3200400" cy="519113"/>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吸   </a:t>
            </a:r>
            <a:r>
              <a:rPr lang="en-US" altLang="zh-CN" sz="2800" dirty="0">
                <a:latin typeface="Arial" panose="020B0604020202020204" pitchFamily="34" charset="0"/>
                <a:ea typeface="宋体" panose="02010600030101010101" pitchFamily="2" charset="-122"/>
              </a:rPr>
              <a:t>&gt;  E</a:t>
            </a:r>
            <a:r>
              <a:rPr lang="zh-CN" altLang="en-US" sz="2800" baseline="-25000" dirty="0">
                <a:latin typeface="Arial" panose="020B0604020202020204" pitchFamily="34" charset="0"/>
                <a:ea typeface="宋体" panose="02010600030101010101" pitchFamily="2" charset="-122"/>
              </a:rPr>
              <a:t>放</a:t>
            </a:r>
            <a:r>
              <a:rPr lang="zh-CN" altLang="en-US" sz="2800" dirty="0">
                <a:latin typeface="Arial" panose="020B0604020202020204" pitchFamily="34" charset="0"/>
                <a:ea typeface="宋体" panose="02010600030101010101" pitchFamily="2" charset="-122"/>
              </a:rPr>
              <a:t>：</a:t>
            </a:r>
            <a:endParaRPr lang="zh-CN" altLang="en-US" sz="2800" dirty="0">
              <a:latin typeface="Arial" panose="020B0604020202020204" pitchFamily="34" charset="0"/>
              <a:ea typeface="宋体" panose="02010600030101010101" pitchFamily="2" charset="-122"/>
            </a:endParaRPr>
          </a:p>
        </p:txBody>
      </p:sp>
      <p:sp>
        <p:nvSpPr>
          <p:cNvPr id="24597" name="Text Box 21"/>
          <p:cNvSpPr txBox="1"/>
          <p:nvPr/>
        </p:nvSpPr>
        <p:spPr>
          <a:xfrm>
            <a:off x="2133600" y="3617913"/>
            <a:ext cx="3200400" cy="519112"/>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吸   </a:t>
            </a:r>
            <a:r>
              <a:rPr lang="en-US" altLang="zh-CN" sz="2800" dirty="0">
                <a:latin typeface="Arial" panose="020B0604020202020204" pitchFamily="34" charset="0"/>
                <a:ea typeface="宋体" panose="02010600030101010101" pitchFamily="2" charset="-122"/>
              </a:rPr>
              <a:t>&lt;  E</a:t>
            </a:r>
            <a:r>
              <a:rPr lang="zh-CN" altLang="en-US" sz="2800" baseline="-25000" dirty="0">
                <a:latin typeface="Arial" panose="020B0604020202020204" pitchFamily="34" charset="0"/>
                <a:ea typeface="宋体" panose="02010600030101010101" pitchFamily="2" charset="-122"/>
              </a:rPr>
              <a:t>放</a:t>
            </a:r>
            <a:r>
              <a:rPr lang="zh-CN" altLang="en-US" sz="2800" dirty="0">
                <a:latin typeface="Arial" panose="020B0604020202020204" pitchFamily="34" charset="0"/>
                <a:ea typeface="宋体" panose="02010600030101010101" pitchFamily="2" charset="-122"/>
              </a:rPr>
              <a:t>：</a:t>
            </a:r>
            <a:endParaRPr lang="zh-CN" altLang="en-US" sz="2800" dirty="0">
              <a:latin typeface="Arial" panose="020B0604020202020204" pitchFamily="34" charset="0"/>
              <a:ea typeface="宋体" panose="02010600030101010101" pitchFamily="2" charset="-122"/>
            </a:endParaRPr>
          </a:p>
        </p:txBody>
      </p:sp>
      <p:sp>
        <p:nvSpPr>
          <p:cNvPr id="24598" name="Text Box 22"/>
          <p:cNvSpPr txBox="1"/>
          <p:nvPr/>
        </p:nvSpPr>
        <p:spPr>
          <a:xfrm>
            <a:off x="3962400" y="3160713"/>
            <a:ext cx="5486400" cy="519112"/>
          </a:xfrm>
          <a:prstGeom prst="rect">
            <a:avLst/>
          </a:prstGeom>
          <a:noFill/>
          <a:ln w="9525">
            <a:noFill/>
          </a:ln>
        </p:spPr>
        <p:txBody>
          <a:bodyPr anchor="t" anchorCtr="0">
            <a:spAutoFit/>
          </a:bodyPr>
          <a:p>
            <a:pPr>
              <a:spcBef>
                <a:spcPct val="50000"/>
              </a:spcBef>
              <a:buFontTx/>
            </a:pPr>
            <a:r>
              <a:rPr lang="zh-CN" altLang="en-US" sz="2800" dirty="0">
                <a:latin typeface="Arial" panose="020B0604020202020204" pitchFamily="34" charset="0"/>
                <a:ea typeface="宋体" panose="02010600030101010101" pitchFamily="2" charset="-122"/>
              </a:rPr>
              <a:t>化学反应为吸热反应</a:t>
            </a:r>
            <a:endParaRPr lang="zh-CN" altLang="en-US" sz="2800" dirty="0">
              <a:latin typeface="Arial" panose="020B0604020202020204" pitchFamily="34" charset="0"/>
              <a:ea typeface="宋体" panose="02010600030101010101" pitchFamily="2" charset="-122"/>
            </a:endParaRPr>
          </a:p>
        </p:txBody>
      </p:sp>
      <p:sp>
        <p:nvSpPr>
          <p:cNvPr id="24599" name="Text Box 23"/>
          <p:cNvSpPr txBox="1"/>
          <p:nvPr/>
        </p:nvSpPr>
        <p:spPr>
          <a:xfrm>
            <a:off x="3962400" y="3632200"/>
            <a:ext cx="5486400" cy="519113"/>
          </a:xfrm>
          <a:prstGeom prst="rect">
            <a:avLst/>
          </a:prstGeom>
          <a:noFill/>
          <a:ln w="9525">
            <a:noFill/>
          </a:ln>
        </p:spPr>
        <p:txBody>
          <a:bodyPr anchor="t" anchorCtr="0">
            <a:spAutoFit/>
          </a:bodyPr>
          <a:p>
            <a:pPr>
              <a:spcBef>
                <a:spcPct val="50000"/>
              </a:spcBef>
              <a:buFontTx/>
            </a:pPr>
            <a:r>
              <a:rPr lang="zh-CN" altLang="en-US" sz="2800" dirty="0">
                <a:latin typeface="Arial" panose="020B0604020202020204" pitchFamily="34" charset="0"/>
                <a:ea typeface="宋体" panose="02010600030101010101" pitchFamily="2" charset="-122"/>
              </a:rPr>
              <a:t>化学反应为放热反应</a:t>
            </a:r>
            <a:endParaRPr lang="zh-CN" altLang="en-US" sz="2800" dirty="0">
              <a:latin typeface="Arial" panose="020B0604020202020204" pitchFamily="34" charset="0"/>
              <a:ea typeface="宋体" panose="02010600030101010101" pitchFamily="2" charset="-122"/>
            </a:endParaRPr>
          </a:p>
        </p:txBody>
      </p:sp>
      <p:grpSp>
        <p:nvGrpSpPr>
          <p:cNvPr id="4" name="Group 24"/>
          <p:cNvGrpSpPr/>
          <p:nvPr/>
        </p:nvGrpSpPr>
        <p:grpSpPr>
          <a:xfrm>
            <a:off x="2819400" y="5141913"/>
            <a:ext cx="5334000" cy="581025"/>
            <a:chOff x="0" y="0"/>
            <a:chExt cx="3360" cy="366"/>
          </a:xfrm>
        </p:grpSpPr>
        <p:sp>
          <p:nvSpPr>
            <p:cNvPr id="19476" name="Text Box 25"/>
            <p:cNvSpPr txBox="1"/>
            <p:nvPr/>
          </p:nvSpPr>
          <p:spPr>
            <a:xfrm>
              <a:off x="912" y="39"/>
              <a:ext cx="672" cy="327"/>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反</a:t>
              </a:r>
              <a:endParaRPr lang="zh-CN" altLang="en-US" sz="2800" baseline="-25000" dirty="0">
                <a:latin typeface="Arial" panose="020B0604020202020204" pitchFamily="34" charset="0"/>
                <a:ea typeface="宋体" panose="02010600030101010101" pitchFamily="2" charset="-122"/>
              </a:endParaRPr>
            </a:p>
          </p:txBody>
        </p:sp>
        <p:sp>
          <p:nvSpPr>
            <p:cNvPr id="19477" name="Text Box 26"/>
            <p:cNvSpPr txBox="1"/>
            <p:nvPr/>
          </p:nvSpPr>
          <p:spPr>
            <a:xfrm>
              <a:off x="2688" y="0"/>
              <a:ext cx="672" cy="327"/>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生</a:t>
              </a:r>
              <a:endParaRPr lang="zh-CN" altLang="en-US" sz="2800" baseline="-25000" dirty="0">
                <a:latin typeface="Arial" panose="020B0604020202020204" pitchFamily="34" charset="0"/>
                <a:ea typeface="宋体" panose="02010600030101010101" pitchFamily="2" charset="-122"/>
              </a:endParaRPr>
            </a:p>
          </p:txBody>
        </p:sp>
        <p:sp>
          <p:nvSpPr>
            <p:cNvPr id="19478" name="Rectangle 27"/>
            <p:cNvSpPr/>
            <p:nvPr/>
          </p:nvSpPr>
          <p:spPr>
            <a:xfrm>
              <a:off x="0" y="39"/>
              <a:ext cx="1152" cy="288"/>
            </a:xfrm>
            <a:prstGeom prst="rect">
              <a:avLst/>
            </a:prstGeom>
            <a:noFill/>
            <a:ln w="9525">
              <a:noFill/>
            </a:ln>
          </p:spPr>
          <p:txBody>
            <a:bodyPr anchor="t" anchorCtr="0">
              <a:spAutoFit/>
            </a:bodyPr>
            <a:p>
              <a:pPr>
                <a:buFontTx/>
              </a:pPr>
              <a:r>
                <a:rPr lang="zh-CN" altLang="en-US" dirty="0">
                  <a:solidFill>
                    <a:srgbClr val="0000FF"/>
                  </a:solidFill>
                  <a:latin typeface="Arial" panose="020B0604020202020204" pitchFamily="34" charset="0"/>
                  <a:ea typeface="宋体" panose="02010600030101010101" pitchFamily="2" charset="-122"/>
                </a:rPr>
                <a:t>自身能量</a:t>
              </a:r>
              <a:endParaRPr lang="zh-CN" altLang="en-US" dirty="0">
                <a:solidFill>
                  <a:srgbClr val="0000FF"/>
                </a:solidFill>
                <a:latin typeface="Arial" panose="020B0604020202020204" pitchFamily="34" charset="0"/>
                <a:ea typeface="宋体" panose="02010600030101010101" pitchFamily="2" charset="-122"/>
              </a:endParaRPr>
            </a:p>
          </p:txBody>
        </p:sp>
      </p:grpSp>
      <p:grpSp>
        <p:nvGrpSpPr>
          <p:cNvPr id="5" name="Group 28"/>
          <p:cNvGrpSpPr/>
          <p:nvPr/>
        </p:nvGrpSpPr>
        <p:grpSpPr>
          <a:xfrm>
            <a:off x="3962400" y="4075113"/>
            <a:ext cx="4495800" cy="1281112"/>
            <a:chOff x="0" y="0"/>
            <a:chExt cx="2832" cy="807"/>
          </a:xfrm>
        </p:grpSpPr>
        <p:sp>
          <p:nvSpPr>
            <p:cNvPr id="19480" name="Text Box 29"/>
            <p:cNvSpPr txBox="1"/>
            <p:nvPr/>
          </p:nvSpPr>
          <p:spPr>
            <a:xfrm>
              <a:off x="720" y="0"/>
              <a:ext cx="1968" cy="327"/>
            </a:xfrm>
            <a:prstGeom prst="rect">
              <a:avLst/>
            </a:prstGeom>
            <a:noFill/>
            <a:ln w="9525">
              <a:noFill/>
            </a:ln>
          </p:spPr>
          <p:txBody>
            <a:bodyPr anchor="t" anchorCtr="0">
              <a:spAutoFit/>
            </a:bodyPr>
            <a:p>
              <a:pPr fontAlgn="t">
                <a:spcBef>
                  <a:spcPct val="50000"/>
                </a:spcBef>
                <a:buFontTx/>
              </a:pPr>
              <a:r>
                <a:rPr lang="zh-CN" altLang="en-US" sz="2800" dirty="0">
                  <a:latin typeface="Times New Roman" panose="02020603050405020304" pitchFamily="18" charset="0"/>
                  <a:ea typeface="宋体" panose="02010600030101010101" pitchFamily="2" charset="-122"/>
                </a:rPr>
                <a:t>化学反应：</a:t>
              </a:r>
              <a:endParaRPr lang="zh-CN" altLang="en-US" sz="2800" dirty="0">
                <a:latin typeface="Times New Roman" panose="02020603050405020304" pitchFamily="18" charset="0"/>
                <a:ea typeface="宋体" panose="02010600030101010101" pitchFamily="2" charset="-122"/>
              </a:endParaRPr>
            </a:p>
          </p:txBody>
        </p:sp>
        <p:sp>
          <p:nvSpPr>
            <p:cNvPr id="19481" name="AutoShape 30"/>
            <p:cNvSpPr/>
            <p:nvPr/>
          </p:nvSpPr>
          <p:spPr>
            <a:xfrm rot="5400000" flipV="1">
              <a:off x="1176" y="-456"/>
              <a:ext cx="144" cy="1728"/>
            </a:xfrm>
            <a:prstGeom prst="leftBrace">
              <a:avLst>
                <a:gd name="adj1" fmla="val 100000"/>
                <a:gd name="adj2" fmla="val 50000"/>
              </a:avLst>
            </a:prstGeom>
            <a:noFill/>
            <a:ln w="9525" cap="flat" cmpd="sng">
              <a:solidFill>
                <a:schemeClr val="tx1"/>
              </a:solidFill>
              <a:prstDash val="solid"/>
              <a:round/>
              <a:headEnd type="none" w="med" len="med"/>
              <a:tailEnd type="none" w="med" len="med"/>
            </a:ln>
          </p:spPr>
          <p:txBody>
            <a:bodyPr wrap="none" anchor="ctr" anchorCtr="0"/>
            <a:p>
              <a:pPr>
                <a:buFontTx/>
              </a:pPr>
              <a:endParaRPr lang="zh-CN" altLang="en-US" dirty="0">
                <a:latin typeface="Arial" panose="020B0604020202020204" pitchFamily="34" charset="0"/>
                <a:ea typeface="宋体" panose="02010600030101010101" pitchFamily="2" charset="-122"/>
              </a:endParaRPr>
            </a:p>
          </p:txBody>
        </p:sp>
        <p:sp>
          <p:nvSpPr>
            <p:cNvPr id="19482" name="Rectangle 31"/>
            <p:cNvSpPr/>
            <p:nvPr/>
          </p:nvSpPr>
          <p:spPr>
            <a:xfrm>
              <a:off x="0" y="480"/>
              <a:ext cx="1200" cy="327"/>
            </a:xfrm>
            <a:prstGeom prst="rect">
              <a:avLst/>
            </a:prstGeom>
            <a:noFill/>
            <a:ln w="9525">
              <a:noFill/>
            </a:ln>
          </p:spPr>
          <p:txBody>
            <a:bodyPr anchor="t" anchorCtr="0">
              <a:spAutoFit/>
            </a:bodyPr>
            <a:p>
              <a:pPr>
                <a:buFontTx/>
              </a:pPr>
              <a:r>
                <a:rPr lang="zh-CN" altLang="en-US" sz="2800" dirty="0">
                  <a:solidFill>
                    <a:srgbClr val="CC0066"/>
                  </a:solidFill>
                  <a:latin typeface="Arial" panose="020B0604020202020204" pitchFamily="34" charset="0"/>
                  <a:ea typeface="宋体" panose="02010600030101010101" pitchFamily="2" charset="-122"/>
                </a:rPr>
                <a:t>反应物</a:t>
              </a:r>
              <a:endParaRPr lang="zh-CN" altLang="en-US" sz="2800" dirty="0">
                <a:solidFill>
                  <a:srgbClr val="CC0066"/>
                </a:solidFill>
                <a:latin typeface="Arial" panose="020B0604020202020204" pitchFamily="34" charset="0"/>
                <a:ea typeface="宋体" panose="02010600030101010101" pitchFamily="2" charset="-122"/>
              </a:endParaRPr>
            </a:p>
          </p:txBody>
        </p:sp>
        <p:sp>
          <p:nvSpPr>
            <p:cNvPr id="19483" name="Rectangle 32"/>
            <p:cNvSpPr/>
            <p:nvPr/>
          </p:nvSpPr>
          <p:spPr>
            <a:xfrm>
              <a:off x="1732" y="453"/>
              <a:ext cx="1100" cy="327"/>
            </a:xfrm>
            <a:prstGeom prst="rect">
              <a:avLst/>
            </a:prstGeom>
            <a:noFill/>
            <a:ln w="9525">
              <a:noFill/>
            </a:ln>
          </p:spPr>
          <p:txBody>
            <a:bodyPr anchor="t" anchorCtr="0">
              <a:spAutoFit/>
            </a:bodyPr>
            <a:p>
              <a:pPr>
                <a:buFontTx/>
              </a:pPr>
              <a:r>
                <a:rPr lang="zh-CN" altLang="en-US" sz="2800" dirty="0">
                  <a:solidFill>
                    <a:srgbClr val="CC0066"/>
                  </a:solidFill>
                  <a:latin typeface="Arial" panose="020B0604020202020204" pitchFamily="34" charset="0"/>
                  <a:ea typeface="宋体" panose="02010600030101010101" pitchFamily="2" charset="-122"/>
                </a:rPr>
                <a:t>生成物</a:t>
              </a:r>
              <a:endParaRPr lang="zh-CN" altLang="en-US" sz="2800" dirty="0">
                <a:solidFill>
                  <a:srgbClr val="CC0066"/>
                </a:solidFill>
                <a:latin typeface="Arial" panose="020B0604020202020204" pitchFamily="34" charset="0"/>
                <a:ea typeface="宋体" panose="02010600030101010101" pitchFamily="2" charset="-122"/>
              </a:endParaRPr>
            </a:p>
          </p:txBody>
        </p:sp>
        <p:sp>
          <p:nvSpPr>
            <p:cNvPr id="19484" name="Line 33"/>
            <p:cNvSpPr/>
            <p:nvPr/>
          </p:nvSpPr>
          <p:spPr>
            <a:xfrm>
              <a:off x="816" y="663"/>
              <a:ext cx="960" cy="0"/>
            </a:xfrm>
            <a:prstGeom prst="line">
              <a:avLst/>
            </a:prstGeom>
            <a:ln w="25400" cap="flat" cmpd="sng">
              <a:solidFill>
                <a:schemeClr val="tx1"/>
              </a:solidFill>
              <a:prstDash val="solid"/>
              <a:round/>
              <a:headEnd type="none" w="med" len="med"/>
              <a:tailEnd type="triangle" w="med" len="med"/>
            </a:ln>
          </p:spPr>
        </p:sp>
      </p:grpSp>
      <p:sp>
        <p:nvSpPr>
          <p:cNvPr id="24610" name="Text Box 34"/>
          <p:cNvSpPr txBox="1"/>
          <p:nvPr/>
        </p:nvSpPr>
        <p:spPr>
          <a:xfrm>
            <a:off x="2286000" y="5737225"/>
            <a:ext cx="3200400" cy="519113"/>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反   </a:t>
            </a:r>
            <a:r>
              <a:rPr lang="en-US" altLang="zh-CN" sz="2800" dirty="0">
                <a:latin typeface="Arial" panose="020B0604020202020204" pitchFamily="34" charset="0"/>
                <a:ea typeface="宋体" panose="02010600030101010101" pitchFamily="2" charset="-122"/>
              </a:rPr>
              <a:t>&gt;  E</a:t>
            </a:r>
            <a:r>
              <a:rPr lang="zh-CN" altLang="en-US" sz="2800" baseline="-25000" dirty="0">
                <a:latin typeface="Arial" panose="020B0604020202020204" pitchFamily="34" charset="0"/>
                <a:ea typeface="宋体" panose="02010600030101010101" pitchFamily="2" charset="-122"/>
              </a:rPr>
              <a:t>生</a:t>
            </a:r>
            <a:r>
              <a:rPr lang="zh-CN" altLang="en-US" sz="2800" dirty="0">
                <a:latin typeface="Arial" panose="020B0604020202020204" pitchFamily="34" charset="0"/>
                <a:ea typeface="宋体" panose="02010600030101010101" pitchFamily="2" charset="-122"/>
              </a:rPr>
              <a:t>：</a:t>
            </a:r>
            <a:endParaRPr lang="zh-CN" altLang="en-US" sz="2800" dirty="0">
              <a:latin typeface="Arial" panose="020B0604020202020204" pitchFamily="34" charset="0"/>
              <a:ea typeface="宋体" panose="02010600030101010101" pitchFamily="2" charset="-122"/>
            </a:endParaRPr>
          </a:p>
        </p:txBody>
      </p:sp>
      <p:sp>
        <p:nvSpPr>
          <p:cNvPr id="24611" name="Text Box 35"/>
          <p:cNvSpPr txBox="1"/>
          <p:nvPr/>
        </p:nvSpPr>
        <p:spPr>
          <a:xfrm>
            <a:off x="2286000" y="6208713"/>
            <a:ext cx="3200400" cy="519112"/>
          </a:xfrm>
          <a:prstGeom prst="rect">
            <a:avLst/>
          </a:prstGeom>
          <a:noFill/>
          <a:ln w="9525">
            <a:noFill/>
          </a:ln>
        </p:spPr>
        <p:txBody>
          <a:bodyPr anchor="t" anchorCtr="0">
            <a:spAutoFit/>
          </a:bodyPr>
          <a:p>
            <a:pPr>
              <a:spcBef>
                <a:spcPct val="50000"/>
              </a:spcBef>
              <a:buFontTx/>
            </a:pPr>
            <a:r>
              <a:rPr lang="en-US" altLang="zh-CN" sz="2800" dirty="0">
                <a:latin typeface="Arial" panose="020B0604020202020204" pitchFamily="34" charset="0"/>
                <a:ea typeface="宋体" panose="02010600030101010101" pitchFamily="2" charset="-122"/>
              </a:rPr>
              <a:t>E</a:t>
            </a:r>
            <a:r>
              <a:rPr lang="zh-CN" altLang="en-US" sz="2800" baseline="-25000" dirty="0">
                <a:latin typeface="Arial" panose="020B0604020202020204" pitchFamily="34" charset="0"/>
                <a:ea typeface="宋体" panose="02010600030101010101" pitchFamily="2" charset="-122"/>
              </a:rPr>
              <a:t>反   </a:t>
            </a:r>
            <a:r>
              <a:rPr lang="en-US" altLang="zh-CN" sz="2800" dirty="0">
                <a:latin typeface="Arial" panose="020B0604020202020204" pitchFamily="34" charset="0"/>
                <a:ea typeface="宋体" panose="02010600030101010101" pitchFamily="2" charset="-122"/>
              </a:rPr>
              <a:t>&lt;  E</a:t>
            </a:r>
            <a:r>
              <a:rPr lang="zh-CN" altLang="en-US" sz="2800" baseline="-25000" dirty="0">
                <a:latin typeface="Arial" panose="020B0604020202020204" pitchFamily="34" charset="0"/>
                <a:ea typeface="宋体" panose="02010600030101010101" pitchFamily="2" charset="-122"/>
              </a:rPr>
              <a:t>生</a:t>
            </a:r>
            <a:r>
              <a:rPr lang="zh-CN" altLang="en-US" sz="2800" dirty="0">
                <a:latin typeface="Arial" panose="020B0604020202020204" pitchFamily="34" charset="0"/>
                <a:ea typeface="宋体" panose="02010600030101010101" pitchFamily="2" charset="-122"/>
              </a:rPr>
              <a:t>：</a:t>
            </a:r>
            <a:endParaRPr lang="zh-CN" altLang="en-US" sz="2800" dirty="0">
              <a:latin typeface="Arial" panose="020B0604020202020204" pitchFamily="34" charset="0"/>
              <a:ea typeface="宋体" panose="02010600030101010101" pitchFamily="2" charset="-122"/>
            </a:endParaRPr>
          </a:p>
        </p:txBody>
      </p:sp>
      <p:sp>
        <p:nvSpPr>
          <p:cNvPr id="24612" name="Text Box 36"/>
          <p:cNvSpPr txBox="1"/>
          <p:nvPr/>
        </p:nvSpPr>
        <p:spPr>
          <a:xfrm>
            <a:off x="4114800" y="5751513"/>
            <a:ext cx="5486400" cy="519112"/>
          </a:xfrm>
          <a:prstGeom prst="rect">
            <a:avLst/>
          </a:prstGeom>
          <a:noFill/>
          <a:ln w="9525">
            <a:noFill/>
          </a:ln>
        </p:spPr>
        <p:txBody>
          <a:bodyPr anchor="t" anchorCtr="0">
            <a:spAutoFit/>
          </a:bodyPr>
          <a:p>
            <a:pPr>
              <a:spcBef>
                <a:spcPct val="50000"/>
              </a:spcBef>
              <a:buFontTx/>
            </a:pPr>
            <a:r>
              <a:rPr lang="zh-CN" altLang="en-US" sz="2800" dirty="0">
                <a:latin typeface="Arial" panose="020B0604020202020204" pitchFamily="34" charset="0"/>
                <a:ea typeface="宋体" panose="02010600030101010101" pitchFamily="2" charset="-122"/>
              </a:rPr>
              <a:t>化学反应为放热反应</a:t>
            </a:r>
            <a:endParaRPr lang="zh-CN" altLang="en-US" sz="2800" dirty="0">
              <a:latin typeface="Arial" panose="020B0604020202020204" pitchFamily="34" charset="0"/>
              <a:ea typeface="宋体" panose="02010600030101010101" pitchFamily="2" charset="-122"/>
            </a:endParaRPr>
          </a:p>
        </p:txBody>
      </p:sp>
      <p:sp>
        <p:nvSpPr>
          <p:cNvPr id="24613" name="Text Box 37"/>
          <p:cNvSpPr txBox="1"/>
          <p:nvPr/>
        </p:nvSpPr>
        <p:spPr>
          <a:xfrm>
            <a:off x="4114800" y="6223000"/>
            <a:ext cx="5486400" cy="519113"/>
          </a:xfrm>
          <a:prstGeom prst="rect">
            <a:avLst/>
          </a:prstGeom>
          <a:noFill/>
          <a:ln w="9525">
            <a:noFill/>
          </a:ln>
        </p:spPr>
        <p:txBody>
          <a:bodyPr anchor="t" anchorCtr="0">
            <a:spAutoFit/>
          </a:bodyPr>
          <a:p>
            <a:pPr>
              <a:spcBef>
                <a:spcPct val="50000"/>
              </a:spcBef>
              <a:buFontTx/>
            </a:pPr>
            <a:r>
              <a:rPr lang="zh-CN" altLang="en-US" sz="2800" dirty="0">
                <a:latin typeface="Arial" panose="020B0604020202020204" pitchFamily="34" charset="0"/>
                <a:ea typeface="宋体" panose="02010600030101010101" pitchFamily="2" charset="-122"/>
              </a:rPr>
              <a:t>化学反应为吸热反应</a:t>
            </a:r>
            <a:endParaRPr lang="zh-CN" altLang="en-US" sz="2800" dirty="0">
              <a:latin typeface="Arial" panose="020B0604020202020204" pitchFamily="34" charset="0"/>
              <a:ea typeface="宋体" panose="02010600030101010101" pitchFamily="2" charset="-122"/>
            </a:endParaRPr>
          </a:p>
        </p:txBody>
      </p:sp>
      <p:sp>
        <p:nvSpPr>
          <p:cNvPr id="24614" name="Rectangle 38"/>
          <p:cNvSpPr>
            <a:spLocks noChangeArrowheads="1"/>
          </p:cNvSpPr>
          <p:nvPr/>
        </p:nvSpPr>
        <p:spPr bwMode="auto">
          <a:xfrm>
            <a:off x="8153400" y="5432425"/>
            <a:ext cx="2209800" cy="844550"/>
          </a:xfrm>
          <a:prstGeom prst="rect">
            <a:avLst/>
          </a:prstGeom>
          <a:gradFill rotWithShape="1">
            <a:gsLst>
              <a:gs pos="0">
                <a:srgbClr val="FFCC99"/>
              </a:gs>
              <a:gs pos="50000">
                <a:schemeClr val="bg1"/>
              </a:gs>
              <a:gs pos="100000">
                <a:srgbClr val="FFCC99"/>
              </a:gs>
            </a:gsLst>
            <a:lin ang="5400000" scaled="1"/>
          </a:gradFill>
          <a:ln w="22225">
            <a:solidFill>
              <a:schemeClr val="tx1"/>
            </a:solid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物质自身能量</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越低，越稳定</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24615" name="Text Box 39"/>
          <p:cNvSpPr txBox="1"/>
          <p:nvPr/>
        </p:nvSpPr>
        <p:spPr>
          <a:xfrm>
            <a:off x="1847850" y="549275"/>
            <a:ext cx="4968875" cy="519113"/>
          </a:xfrm>
          <a:prstGeom prst="rect">
            <a:avLst/>
          </a:prstGeom>
          <a:noFill/>
          <a:ln w="9525">
            <a:noFill/>
          </a:ln>
        </p:spPr>
        <p:txBody>
          <a:bodyPr anchor="t" anchorCtr="0">
            <a:spAutoFit/>
          </a:bodyPr>
          <a:p>
            <a:pPr>
              <a:spcBef>
                <a:spcPct val="50000"/>
              </a:spcBef>
              <a:buFontTx/>
            </a:pPr>
            <a:r>
              <a:rPr lang="en-US" altLang="zh-CN" sz="2800" dirty="0">
                <a:solidFill>
                  <a:srgbClr val="0000CC"/>
                </a:solidFill>
                <a:latin typeface="Arial" panose="020B0604020202020204" pitchFamily="34" charset="0"/>
                <a:ea typeface="宋体" panose="02010600030101010101" pitchFamily="2" charset="-122"/>
              </a:rPr>
              <a:t>1</a:t>
            </a:r>
            <a:r>
              <a:rPr lang="zh-CN" altLang="en-US" sz="2800" dirty="0">
                <a:solidFill>
                  <a:srgbClr val="0000CC"/>
                </a:solidFill>
                <a:latin typeface="Arial" panose="020B0604020202020204" pitchFamily="34" charset="0"/>
                <a:ea typeface="宋体" panose="02010600030101010101" pitchFamily="2" charset="-122"/>
              </a:rPr>
              <a:t>、化学反应与热能</a:t>
            </a:r>
            <a:endParaRPr lang="zh-CN" altLang="en-US" sz="2800" dirty="0">
              <a:solidFill>
                <a:srgbClr val="0000CC"/>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615"/>
                                        </p:tgtEl>
                                        <p:attrNameLst>
                                          <p:attrName>style.visibility</p:attrName>
                                        </p:attrNameLst>
                                      </p:cBhvr>
                                      <p:to>
                                        <p:strVal val="visible"/>
                                      </p:to>
                                    </p:set>
                                    <p:animEffect transition="in" filter="checkerboard(across)">
                                      <p:cBhvr>
                                        <p:cTn id="12" dur="500"/>
                                        <p:tgtEl>
                                          <p:spTgt spid="246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3">
                                            <p:txEl>
                                              <p:charRg st="0" end="8"/>
                                            </p:txEl>
                                          </p:spTgt>
                                        </p:tgtEl>
                                        <p:attrNameLst>
                                          <p:attrName>style.visibility</p:attrName>
                                        </p:attrNameLst>
                                      </p:cBhvr>
                                      <p:to>
                                        <p:strVal val="visible"/>
                                      </p:to>
                                    </p:set>
                                    <p:animEffect transition="in" filter="blinds(horizontal)">
                                      <p:cBhvr>
                                        <p:cTn id="17" dur="500"/>
                                        <p:tgtEl>
                                          <p:spTgt spid="24583">
                                            <p:txEl>
                                              <p:charRg st="0"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blinds(horizontal)">
                                      <p:cBhvr>
                                        <p:cTn id="22" dur="500"/>
                                        <p:tgtEl>
                                          <p:spTgt spid="2458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87"/>
                                        </p:tgtEl>
                                        <p:attrNameLst>
                                          <p:attrName>style.visibility</p:attrName>
                                        </p:attrNameLst>
                                      </p:cBhvr>
                                      <p:to>
                                        <p:strVal val="visible"/>
                                      </p:to>
                                    </p:set>
                                    <p:animEffect transition="in" filter="blinds(horizontal)">
                                      <p:cBhvr>
                                        <p:cTn id="32" dur="500"/>
                                        <p:tgtEl>
                                          <p:spTgt spid="2458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4592"/>
                                        </p:tgtEl>
                                        <p:attrNameLst>
                                          <p:attrName>style.visibility</p:attrName>
                                        </p:attrNameLst>
                                      </p:cBhvr>
                                      <p:to>
                                        <p:strVal val="visible"/>
                                      </p:to>
                                    </p:set>
                                    <p:animEffect transition="in" filter="blinds(horizontal)">
                                      <p:cBhvr>
                                        <p:cTn id="35" dur="500"/>
                                        <p:tgtEl>
                                          <p:spTgt spid="2459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heckerboard(across)">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596"/>
                                        </p:tgtEl>
                                        <p:attrNameLst>
                                          <p:attrName>style.visibility</p:attrName>
                                        </p:attrNameLst>
                                      </p:cBhvr>
                                      <p:to>
                                        <p:strVal val="visible"/>
                                      </p:to>
                                    </p:set>
                                    <p:anim calcmode="lin" valueType="num">
                                      <p:cBhvr additive="base">
                                        <p:cTn id="45" dur="500" fill="hold"/>
                                        <p:tgtEl>
                                          <p:spTgt spid="24596"/>
                                        </p:tgtEl>
                                        <p:attrNameLst>
                                          <p:attrName>ppt_x</p:attrName>
                                        </p:attrNameLst>
                                      </p:cBhvr>
                                      <p:tavLst>
                                        <p:tav tm="0">
                                          <p:val>
                                            <p:strVal val="#ppt_x"/>
                                          </p:val>
                                        </p:tav>
                                        <p:tav tm="100000">
                                          <p:val>
                                            <p:strVal val="#ppt_x"/>
                                          </p:val>
                                        </p:tav>
                                      </p:tavLst>
                                    </p:anim>
                                    <p:anim calcmode="lin" valueType="num">
                                      <p:cBhvr additive="base">
                                        <p:cTn id="46" dur="500" fill="hold"/>
                                        <p:tgtEl>
                                          <p:spTgt spid="2459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598"/>
                                        </p:tgtEl>
                                        <p:attrNameLst>
                                          <p:attrName>style.visibility</p:attrName>
                                        </p:attrNameLst>
                                      </p:cBhvr>
                                      <p:to>
                                        <p:strVal val="visible"/>
                                      </p:to>
                                    </p:set>
                                    <p:anim calcmode="lin" valueType="num">
                                      <p:cBhvr additive="base">
                                        <p:cTn id="51" dur="500" fill="hold"/>
                                        <p:tgtEl>
                                          <p:spTgt spid="24598"/>
                                        </p:tgtEl>
                                        <p:attrNameLst>
                                          <p:attrName>ppt_x</p:attrName>
                                        </p:attrNameLst>
                                      </p:cBhvr>
                                      <p:tavLst>
                                        <p:tav tm="0">
                                          <p:val>
                                            <p:strVal val="#ppt_x"/>
                                          </p:val>
                                        </p:tav>
                                        <p:tav tm="100000">
                                          <p:val>
                                            <p:strVal val="#ppt_x"/>
                                          </p:val>
                                        </p:tav>
                                      </p:tavLst>
                                    </p:anim>
                                    <p:anim calcmode="lin" valueType="num">
                                      <p:cBhvr additive="base">
                                        <p:cTn id="52" dur="500" fill="hold"/>
                                        <p:tgtEl>
                                          <p:spTgt spid="2459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597"/>
                                        </p:tgtEl>
                                        <p:attrNameLst>
                                          <p:attrName>style.visibility</p:attrName>
                                        </p:attrNameLst>
                                      </p:cBhvr>
                                      <p:to>
                                        <p:strVal val="visible"/>
                                      </p:to>
                                    </p:set>
                                    <p:anim calcmode="lin" valueType="num">
                                      <p:cBhvr additive="base">
                                        <p:cTn id="57" dur="500" fill="hold"/>
                                        <p:tgtEl>
                                          <p:spTgt spid="24597"/>
                                        </p:tgtEl>
                                        <p:attrNameLst>
                                          <p:attrName>ppt_x</p:attrName>
                                        </p:attrNameLst>
                                      </p:cBhvr>
                                      <p:tavLst>
                                        <p:tav tm="0">
                                          <p:val>
                                            <p:strVal val="#ppt_x"/>
                                          </p:val>
                                        </p:tav>
                                        <p:tav tm="100000">
                                          <p:val>
                                            <p:strVal val="#ppt_x"/>
                                          </p:val>
                                        </p:tav>
                                      </p:tavLst>
                                    </p:anim>
                                    <p:anim calcmode="lin" valueType="num">
                                      <p:cBhvr additive="base">
                                        <p:cTn id="58" dur="500" fill="hold"/>
                                        <p:tgtEl>
                                          <p:spTgt spid="2459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599"/>
                                        </p:tgtEl>
                                        <p:attrNameLst>
                                          <p:attrName>style.visibility</p:attrName>
                                        </p:attrNameLst>
                                      </p:cBhvr>
                                      <p:to>
                                        <p:strVal val="visible"/>
                                      </p:to>
                                    </p:set>
                                    <p:anim calcmode="lin" valueType="num">
                                      <p:cBhvr additive="base">
                                        <p:cTn id="63" dur="500" fill="hold"/>
                                        <p:tgtEl>
                                          <p:spTgt spid="24599"/>
                                        </p:tgtEl>
                                        <p:attrNameLst>
                                          <p:attrName>ppt_x</p:attrName>
                                        </p:attrNameLst>
                                      </p:cBhvr>
                                      <p:tavLst>
                                        <p:tav tm="0">
                                          <p:val>
                                            <p:strVal val="#ppt_x"/>
                                          </p:val>
                                        </p:tav>
                                        <p:tav tm="100000">
                                          <p:val>
                                            <p:strVal val="#ppt_x"/>
                                          </p:val>
                                        </p:tav>
                                      </p:tavLst>
                                    </p:anim>
                                    <p:anim calcmode="lin" valueType="num">
                                      <p:cBhvr additive="base">
                                        <p:cTn id="64" dur="500" fill="hold"/>
                                        <p:tgtEl>
                                          <p:spTgt spid="2459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4585"/>
                                        </p:tgtEl>
                                        <p:attrNameLst>
                                          <p:attrName>style.visibility</p:attrName>
                                        </p:attrNameLst>
                                      </p:cBhvr>
                                      <p:to>
                                        <p:strVal val="visible"/>
                                      </p:to>
                                    </p:set>
                                    <p:animEffect transition="in" filter="blinds(horizontal)">
                                      <p:cBhvr>
                                        <p:cTn id="69" dur="500"/>
                                        <p:tgtEl>
                                          <p:spTgt spid="2458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24586"/>
                                        </p:tgtEl>
                                        <p:attrNameLst>
                                          <p:attrName>style.visibility</p:attrName>
                                        </p:attrNameLst>
                                      </p:cBhvr>
                                      <p:to>
                                        <p:strVal val="visible"/>
                                      </p:to>
                                    </p:set>
                                    <p:animEffect transition="in" filter="blinds(horizontal)">
                                      <p:cBhvr>
                                        <p:cTn id="74" dur="500"/>
                                        <p:tgtEl>
                                          <p:spTgt spid="2458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blinds(horizontal)">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blinds(horizontal)">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4610"/>
                                        </p:tgtEl>
                                        <p:attrNameLst>
                                          <p:attrName>style.visibility</p:attrName>
                                        </p:attrNameLst>
                                      </p:cBhvr>
                                      <p:to>
                                        <p:strVal val="visible"/>
                                      </p:to>
                                    </p:set>
                                    <p:animEffect transition="in" filter="blinds(horizontal)">
                                      <p:cBhvr>
                                        <p:cTn id="89" dur="500"/>
                                        <p:tgtEl>
                                          <p:spTgt spid="24610"/>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4612"/>
                                        </p:tgtEl>
                                        <p:attrNameLst>
                                          <p:attrName>style.visibility</p:attrName>
                                        </p:attrNameLst>
                                      </p:cBhvr>
                                      <p:to>
                                        <p:strVal val="visible"/>
                                      </p:to>
                                    </p:set>
                                    <p:animEffect transition="in" filter="blinds(horizontal)">
                                      <p:cBhvr>
                                        <p:cTn id="94" dur="500"/>
                                        <p:tgtEl>
                                          <p:spTgt spid="2461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4611"/>
                                        </p:tgtEl>
                                        <p:attrNameLst>
                                          <p:attrName>style.visibility</p:attrName>
                                        </p:attrNameLst>
                                      </p:cBhvr>
                                      <p:to>
                                        <p:strVal val="visible"/>
                                      </p:to>
                                    </p:set>
                                    <p:animEffect transition="in" filter="blinds(horizontal)">
                                      <p:cBhvr>
                                        <p:cTn id="99" dur="500"/>
                                        <p:tgtEl>
                                          <p:spTgt spid="2461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24613"/>
                                        </p:tgtEl>
                                        <p:attrNameLst>
                                          <p:attrName>style.visibility</p:attrName>
                                        </p:attrNameLst>
                                      </p:cBhvr>
                                      <p:to>
                                        <p:strVal val="visible"/>
                                      </p:to>
                                    </p:set>
                                    <p:animEffect transition="in" filter="blinds(horizontal)">
                                      <p:cBhvr>
                                        <p:cTn id="104" dur="500"/>
                                        <p:tgtEl>
                                          <p:spTgt spid="24613"/>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24614"/>
                                        </p:tgtEl>
                                        <p:attrNameLst>
                                          <p:attrName>style.visibility</p:attrName>
                                        </p:attrNameLst>
                                      </p:cBhvr>
                                      <p:to>
                                        <p:strVal val="visible"/>
                                      </p:to>
                                    </p:set>
                                    <p:animEffect transition="in" filter="blinds(horizontal)">
                                      <p:cBhvr>
                                        <p:cTn id="109" dur="500"/>
                                        <p:tgtEl>
                                          <p:spTgt spid="2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4" grpId="0"/>
      <p:bldP spid="24585" grpId="0" animBg="1"/>
      <p:bldP spid="24586" grpId="0"/>
      <p:bldP spid="24587" grpId="0"/>
      <p:bldP spid="24592" grpId="0"/>
      <p:bldP spid="24596" grpId="0"/>
      <p:bldP spid="24597" grpId="0"/>
      <p:bldP spid="24598" grpId="0"/>
      <p:bldP spid="24599" grpId="0"/>
      <p:bldP spid="24610" grpId="0"/>
      <p:bldP spid="24611" grpId="0"/>
      <p:bldP spid="24612" grpId="0"/>
      <p:bldP spid="24613" grpId="0"/>
      <p:bldP spid="24614" grpId="0" animBg="1"/>
      <p:bldP spid="246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Picture 8" descr="课堂训练"/>
          <p:cNvPicPr>
            <a:picLocks noChangeAspect="1"/>
          </p:cNvPicPr>
          <p:nvPr/>
        </p:nvPicPr>
        <p:blipFill>
          <a:blip r:embed="rId1"/>
          <a:stretch>
            <a:fillRect/>
          </a:stretch>
        </p:blipFill>
        <p:spPr>
          <a:xfrm>
            <a:off x="263525" y="52388"/>
            <a:ext cx="3117850" cy="717550"/>
          </a:xfrm>
          <a:prstGeom prst="rect">
            <a:avLst/>
          </a:prstGeom>
          <a:noFill/>
          <a:ln w="9525">
            <a:noFill/>
          </a:ln>
        </p:spPr>
      </p:pic>
      <p:sp>
        <p:nvSpPr>
          <p:cNvPr id="4" name="矩形 3"/>
          <p:cNvSpPr/>
          <p:nvPr/>
        </p:nvSpPr>
        <p:spPr>
          <a:xfrm>
            <a:off x="1127125" y="765175"/>
            <a:ext cx="10585450" cy="267652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1</a:t>
            </a:r>
            <a:r>
              <a:rPr kumimoji="0" lang="zh-CN" altLang="en-US"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a:t>
            </a:r>
            <a:r>
              <a:rPr kumimoji="0" lang="zh-CN" altLang="zh-C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金刚石和石墨是碳元素的两种同素异形体，在100kP</a:t>
            </a:r>
            <a:r>
              <a:rPr kumimoji="0" lang="en-US" altLang="zh-C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a</a:t>
            </a:r>
            <a:r>
              <a:rPr kumimoji="0" lang="zh-CN" altLang="zh-C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时，1mol石墨转化为金刚石，要吸收1.895kJ的热量．试判断在100kP</a:t>
            </a:r>
            <a:r>
              <a:rPr kumimoji="0" lang="en-US" altLang="zh-C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a</a:t>
            </a:r>
            <a:r>
              <a:rPr kumimoji="0" lang="zh-CN" altLang="zh-C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压强下，下列结论正确的是（　　</a:t>
            </a:r>
            <a:r>
              <a:rPr kumimoji="0" lang="zh-CN" altLang="en-US"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rPr>
              <a:t>）</a:t>
            </a:r>
            <a:endParaRPr kumimoji="0" lang="en-US" altLang="zh-CN" sz="24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A</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．石墨比金刚石稳定          </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B</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．金刚石比石墨稳定</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C．1mol</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石墨比</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1mol</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金刚石的总能量高</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D</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．石墨转化为金刚石是物理变化</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endParaRPr>
          </a:p>
        </p:txBody>
      </p:sp>
      <p:sp>
        <p:nvSpPr>
          <p:cNvPr id="10" name="Text Box 4"/>
          <p:cNvSpPr txBox="1"/>
          <p:nvPr/>
        </p:nvSpPr>
        <p:spPr>
          <a:xfrm>
            <a:off x="1068388" y="4005263"/>
            <a:ext cx="11123612" cy="2030412"/>
          </a:xfrm>
          <a:prstGeom prst="rect">
            <a:avLst/>
          </a:prstGeom>
          <a:noFill/>
          <a:ln w="9525">
            <a:noFill/>
          </a:ln>
        </p:spPr>
        <p:txBody>
          <a:bodyPr anchor="t" anchorCtr="0">
            <a:spAutoFit/>
          </a:bodyPr>
          <a:p>
            <a:pPr>
              <a:lnSpc>
                <a:spcPct val="105000"/>
              </a:lnSpc>
              <a:buFontTx/>
            </a:pPr>
            <a:r>
              <a:rPr lang="en-US" altLang="zh-CN"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、下列叙述中正确的是   （       ） </a:t>
            </a:r>
            <a:endParaRPr lang="zh-CN" altLang="en-US" dirty="0">
              <a:latin typeface="Times New Roman" panose="02020603050405020304" pitchFamily="18" charset="0"/>
              <a:ea typeface="宋体" panose="02010600030101010101" pitchFamily="2" charset="-122"/>
            </a:endParaRPr>
          </a:p>
          <a:p>
            <a:pPr>
              <a:lnSpc>
                <a:spcPct val="105000"/>
              </a:lnSpc>
              <a:buFontTx/>
            </a:pPr>
            <a:r>
              <a:rPr lang="en-US" altLang="zh-CN" dirty="0">
                <a:latin typeface="Times New Roman" panose="02020603050405020304" pitchFamily="18" charset="0"/>
                <a:ea typeface="宋体" panose="02010600030101010101" pitchFamily="2" charset="-122"/>
              </a:rPr>
              <a:t>A. </a:t>
            </a:r>
            <a:r>
              <a:rPr lang="zh-CN" altLang="en-US" dirty="0">
                <a:latin typeface="Times New Roman" panose="02020603050405020304" pitchFamily="18" charset="0"/>
                <a:ea typeface="宋体" panose="02010600030101010101" pitchFamily="2" charset="-122"/>
              </a:rPr>
              <a:t>若反应</a:t>
            </a:r>
            <a:r>
              <a:rPr lang="en-US" altLang="zh-CN" dirty="0">
                <a:latin typeface="Times New Roman" panose="02020603050405020304" pitchFamily="18" charset="0"/>
                <a:ea typeface="宋体" panose="02010600030101010101" pitchFamily="2" charset="-122"/>
              </a:rPr>
              <a:t>X→Y</a:t>
            </a:r>
            <a:r>
              <a:rPr lang="zh-CN" altLang="en-US" dirty="0">
                <a:latin typeface="Times New Roman" panose="02020603050405020304" pitchFamily="18" charset="0"/>
                <a:ea typeface="宋体" panose="02010600030101010101" pitchFamily="2" charset="-122"/>
              </a:rPr>
              <a:t>放热，则</a:t>
            </a:r>
            <a:r>
              <a:rPr lang="en-US" altLang="zh-CN" dirty="0">
                <a:latin typeface="Times New Roman" panose="02020603050405020304" pitchFamily="18" charset="0"/>
                <a:ea typeface="宋体" panose="02010600030101010101" pitchFamily="2" charset="-122"/>
              </a:rPr>
              <a:t>Y</a:t>
            </a:r>
            <a:r>
              <a:rPr lang="zh-CN" altLang="en-US" dirty="0">
                <a:latin typeface="Times New Roman" panose="02020603050405020304" pitchFamily="18" charset="0"/>
                <a:ea typeface="宋体" panose="02010600030101010101" pitchFamily="2" charset="-122"/>
              </a:rPr>
              <a:t>能量比</a:t>
            </a:r>
            <a:r>
              <a:rPr lang="en-US" altLang="zh-CN" dirty="0">
                <a:latin typeface="Times New Roman" panose="02020603050405020304" pitchFamily="18" charset="0"/>
                <a:ea typeface="宋体" panose="02010600030101010101" pitchFamily="2" charset="-122"/>
              </a:rPr>
              <a:t>X</a:t>
            </a:r>
            <a:r>
              <a:rPr lang="zh-CN" altLang="en-US" dirty="0">
                <a:latin typeface="Times New Roman" panose="02020603050405020304" pitchFamily="18" charset="0"/>
                <a:ea typeface="宋体" panose="02010600030101010101" pitchFamily="2" charset="-122"/>
              </a:rPr>
              <a:t>高</a:t>
            </a:r>
            <a:endParaRPr lang="zh-CN" altLang="en-US" dirty="0">
              <a:latin typeface="Times New Roman" panose="02020603050405020304" pitchFamily="18" charset="0"/>
              <a:ea typeface="宋体" panose="02010600030101010101" pitchFamily="2" charset="-122"/>
            </a:endParaRPr>
          </a:p>
          <a:p>
            <a:pPr>
              <a:lnSpc>
                <a:spcPct val="105000"/>
              </a:lnSpc>
              <a:buFontTx/>
            </a:pPr>
            <a:r>
              <a:rPr lang="en-US" altLang="zh-CN" dirty="0">
                <a:latin typeface="Times New Roman" panose="02020603050405020304" pitchFamily="18" charset="0"/>
                <a:ea typeface="宋体" panose="02010600030101010101" pitchFamily="2" charset="-122"/>
              </a:rPr>
              <a:t>B. </a:t>
            </a:r>
            <a:r>
              <a:rPr lang="zh-CN" altLang="en-US" dirty="0">
                <a:latin typeface="Times New Roman" panose="02020603050405020304" pitchFamily="18" charset="0"/>
                <a:ea typeface="宋体" panose="02010600030101010101" pitchFamily="2" charset="-122"/>
              </a:rPr>
              <a:t>若反应</a:t>
            </a:r>
            <a:r>
              <a:rPr lang="en-US" altLang="zh-CN" dirty="0">
                <a:latin typeface="Times New Roman" panose="02020603050405020304" pitchFamily="18" charset="0"/>
                <a:ea typeface="宋体" panose="02010600030101010101" pitchFamily="2" charset="-122"/>
              </a:rPr>
              <a:t>X→Y</a:t>
            </a:r>
            <a:r>
              <a:rPr lang="zh-CN" altLang="en-US" dirty="0">
                <a:latin typeface="Times New Roman" panose="02020603050405020304" pitchFamily="18" charset="0"/>
                <a:ea typeface="宋体" panose="02010600030101010101" pitchFamily="2" charset="-122"/>
              </a:rPr>
              <a:t>放热，则</a:t>
            </a:r>
            <a:r>
              <a:rPr lang="en-US" altLang="zh-CN" dirty="0">
                <a:latin typeface="Times New Roman" panose="02020603050405020304" pitchFamily="18" charset="0"/>
                <a:ea typeface="宋体" panose="02010600030101010101" pitchFamily="2" charset="-122"/>
              </a:rPr>
              <a:t>Y</a:t>
            </a:r>
            <a:r>
              <a:rPr lang="zh-CN" altLang="en-US" dirty="0">
                <a:latin typeface="Times New Roman" panose="02020603050405020304" pitchFamily="18" charset="0"/>
                <a:ea typeface="宋体" panose="02010600030101010101" pitchFamily="2" charset="-122"/>
              </a:rPr>
              <a:t>所处状态比</a:t>
            </a:r>
            <a:r>
              <a:rPr lang="en-US" altLang="zh-CN" dirty="0">
                <a:latin typeface="Times New Roman" panose="02020603050405020304" pitchFamily="18" charset="0"/>
                <a:ea typeface="宋体" panose="02010600030101010101" pitchFamily="2" charset="-122"/>
              </a:rPr>
              <a:t>X</a:t>
            </a:r>
            <a:r>
              <a:rPr lang="zh-CN" altLang="en-US" dirty="0">
                <a:latin typeface="Times New Roman" panose="02020603050405020304" pitchFamily="18" charset="0"/>
                <a:ea typeface="宋体" panose="02010600030101010101" pitchFamily="2" charset="-122"/>
              </a:rPr>
              <a:t>稳定</a:t>
            </a:r>
            <a:endParaRPr lang="zh-CN" altLang="en-US" dirty="0">
              <a:latin typeface="Times New Roman" panose="02020603050405020304" pitchFamily="18" charset="0"/>
              <a:ea typeface="宋体" panose="02010600030101010101" pitchFamily="2" charset="-122"/>
            </a:endParaRPr>
          </a:p>
          <a:p>
            <a:pPr>
              <a:lnSpc>
                <a:spcPct val="105000"/>
              </a:lnSpc>
              <a:buFontTx/>
            </a:pPr>
            <a:r>
              <a:rPr lang="en-US" altLang="zh-CN" dirty="0">
                <a:latin typeface="Times New Roman" panose="02020603050405020304" pitchFamily="18" charset="0"/>
                <a:ea typeface="宋体" panose="02010600030101010101" pitchFamily="2" charset="-122"/>
              </a:rPr>
              <a:t>C. </a:t>
            </a:r>
            <a:r>
              <a:rPr lang="zh-CN" altLang="en-US" dirty="0">
                <a:latin typeface="Times New Roman" panose="02020603050405020304" pitchFamily="18" charset="0"/>
                <a:ea typeface="宋体" panose="02010600030101010101" pitchFamily="2" charset="-122"/>
              </a:rPr>
              <a:t>如反应</a:t>
            </a:r>
            <a:r>
              <a:rPr lang="en-US" altLang="zh-CN" dirty="0">
                <a:latin typeface="Times New Roman" panose="02020603050405020304" pitchFamily="18" charset="0"/>
                <a:ea typeface="宋体" panose="02010600030101010101" pitchFamily="2" charset="-122"/>
              </a:rPr>
              <a:t>X→Y</a:t>
            </a:r>
            <a:r>
              <a:rPr lang="zh-CN" altLang="en-US" dirty="0">
                <a:latin typeface="Times New Roman" panose="02020603050405020304" pitchFamily="18" charset="0"/>
                <a:ea typeface="宋体" panose="02010600030101010101" pitchFamily="2" charset="-122"/>
              </a:rPr>
              <a:t>吸热，则</a:t>
            </a:r>
            <a:r>
              <a:rPr lang="en-US" altLang="zh-CN" dirty="0">
                <a:latin typeface="Times New Roman" panose="02020603050405020304" pitchFamily="18" charset="0"/>
                <a:ea typeface="宋体" panose="02010600030101010101" pitchFamily="2" charset="-122"/>
              </a:rPr>
              <a:t>X</a:t>
            </a:r>
            <a:r>
              <a:rPr lang="zh-CN" altLang="en-US" dirty="0">
                <a:latin typeface="Times New Roman" panose="02020603050405020304" pitchFamily="18" charset="0"/>
                <a:ea typeface="宋体" panose="02010600030101010101" pitchFamily="2" charset="-122"/>
              </a:rPr>
              <a:t>化学活泼性强于</a:t>
            </a:r>
            <a:r>
              <a:rPr lang="en-US" altLang="zh-CN" dirty="0">
                <a:latin typeface="Times New Roman" panose="02020603050405020304" pitchFamily="18" charset="0"/>
                <a:ea typeface="宋体" panose="02010600030101010101" pitchFamily="2" charset="-122"/>
              </a:rPr>
              <a:t>Y  </a:t>
            </a:r>
            <a:endParaRPr lang="en-US" altLang="zh-CN" dirty="0">
              <a:latin typeface="Times New Roman" panose="02020603050405020304" pitchFamily="18" charset="0"/>
              <a:ea typeface="宋体" panose="02010600030101010101" pitchFamily="2" charset="-122"/>
            </a:endParaRPr>
          </a:p>
          <a:p>
            <a:pPr>
              <a:lnSpc>
                <a:spcPct val="105000"/>
              </a:lnSpc>
              <a:buFontTx/>
            </a:pPr>
            <a:r>
              <a:rPr lang="en-US" altLang="zh-CN" dirty="0">
                <a:latin typeface="Times New Roman" panose="02020603050405020304" pitchFamily="18" charset="0"/>
                <a:ea typeface="宋体" panose="02010600030101010101" pitchFamily="2" charset="-122"/>
              </a:rPr>
              <a:t>D. </a:t>
            </a:r>
            <a:r>
              <a:rPr lang="zh-CN" altLang="en-US" dirty="0">
                <a:latin typeface="Times New Roman" panose="02020603050405020304" pitchFamily="18" charset="0"/>
                <a:ea typeface="宋体" panose="02010600030101010101" pitchFamily="2" charset="-122"/>
              </a:rPr>
              <a:t>若反应</a:t>
            </a:r>
            <a:r>
              <a:rPr lang="en-US" altLang="zh-CN" dirty="0">
                <a:latin typeface="Times New Roman" panose="02020603050405020304" pitchFamily="18" charset="0"/>
                <a:ea typeface="宋体" panose="02010600030101010101" pitchFamily="2" charset="-122"/>
              </a:rPr>
              <a:t>X + R→Y</a:t>
            </a:r>
            <a:r>
              <a:rPr lang="zh-CN" altLang="en-US" dirty="0">
                <a:latin typeface="Times New Roman" panose="02020603050405020304" pitchFamily="18" charset="0"/>
                <a:ea typeface="宋体" panose="02010600030101010101" pitchFamily="2" charset="-122"/>
              </a:rPr>
              <a:t>放热，说明</a:t>
            </a:r>
            <a:r>
              <a:rPr lang="en-US" altLang="zh-CN" dirty="0">
                <a:latin typeface="Times New Roman" panose="02020603050405020304" pitchFamily="18" charset="0"/>
                <a:ea typeface="宋体" panose="02010600030101010101" pitchFamily="2" charset="-122"/>
              </a:rPr>
              <a:t>R</a:t>
            </a:r>
            <a:r>
              <a:rPr lang="zh-CN" altLang="en-US" dirty="0">
                <a:latin typeface="Times New Roman" panose="02020603050405020304" pitchFamily="18" charset="0"/>
                <a:ea typeface="宋体" panose="02010600030101010101" pitchFamily="2" charset="-122"/>
              </a:rPr>
              <a:t>一定是</a:t>
            </a:r>
            <a:r>
              <a:rPr lang="en-US" altLang="zh-CN" dirty="0">
                <a:latin typeface="Times New Roman" panose="02020603050405020304" pitchFamily="18" charset="0"/>
                <a:ea typeface="宋体" panose="02010600030101010101" pitchFamily="2" charset="-122"/>
              </a:rPr>
              <a:t>O</a:t>
            </a:r>
            <a:r>
              <a:rPr lang="en-US" altLang="zh-CN" baseline="-30000"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，因只有</a:t>
            </a:r>
            <a:r>
              <a:rPr lang="en-US" altLang="zh-CN" dirty="0">
                <a:latin typeface="Times New Roman" panose="02020603050405020304" pitchFamily="18" charset="0"/>
                <a:ea typeface="宋体" panose="02010600030101010101" pitchFamily="2" charset="-122"/>
              </a:rPr>
              <a:t>O</a:t>
            </a:r>
            <a:r>
              <a:rPr lang="en-US" altLang="zh-CN" baseline="-30000" dirty="0">
                <a:latin typeface="Times New Roman" panose="02020603050405020304" pitchFamily="18" charset="0"/>
                <a:ea typeface="宋体" panose="02010600030101010101" pitchFamily="2" charset="-122"/>
              </a:rPr>
              <a:t>2</a:t>
            </a:r>
            <a:r>
              <a:rPr lang="zh-CN" altLang="en-US" dirty="0">
                <a:latin typeface="Times New Roman" panose="02020603050405020304" pitchFamily="18" charset="0"/>
                <a:ea typeface="宋体" panose="02010600030101010101" pitchFamily="2" charset="-122"/>
              </a:rPr>
              <a:t>参加的反应才会放热 </a:t>
            </a:r>
            <a:endParaRPr lang="zh-CN" altLang="en-US"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1" name="Text Box 5"/>
          <p:cNvSpPr txBox="1"/>
          <p:nvPr/>
        </p:nvSpPr>
        <p:spPr>
          <a:xfrm>
            <a:off x="623888" y="52388"/>
            <a:ext cx="316865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solidFill>
                  <a:srgbClr val="FF0000"/>
                </a:solidFill>
                <a:latin typeface="Arial" panose="020B0604020202020204" pitchFamily="34" charset="0"/>
              </a:rPr>
              <a:t>【</a:t>
            </a:r>
            <a:r>
              <a:rPr lang="zh-CN" altLang="en-US" b="1" dirty="0">
                <a:solidFill>
                  <a:srgbClr val="FF0000"/>
                </a:solidFill>
                <a:latin typeface="Arial" panose="020B0604020202020204" pitchFamily="34" charset="0"/>
              </a:rPr>
              <a:t>知识回顾</a:t>
            </a:r>
            <a:r>
              <a:rPr lang="en-US" altLang="zh-CN" b="1" dirty="0">
                <a:solidFill>
                  <a:srgbClr val="FF0000"/>
                </a:solidFill>
                <a:latin typeface="Arial" panose="020B0604020202020204" pitchFamily="34" charset="0"/>
              </a:rPr>
              <a:t>】</a:t>
            </a:r>
            <a:endParaRPr lang="en-US" altLang="zh-CN" b="1" dirty="0">
              <a:solidFill>
                <a:srgbClr val="FF0000"/>
              </a:solidFill>
              <a:latin typeface="Arial" panose="020B0604020202020204" pitchFamily="34" charset="0"/>
            </a:endParaRPr>
          </a:p>
        </p:txBody>
      </p:sp>
      <p:sp>
        <p:nvSpPr>
          <p:cNvPr id="24583" name="Rectangle 7"/>
          <p:cNvSpPr/>
          <p:nvPr/>
        </p:nvSpPr>
        <p:spPr>
          <a:xfrm>
            <a:off x="1524000" y="1165225"/>
            <a:ext cx="25908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b="1" dirty="0">
                <a:latin typeface="宋体" panose="02010600030101010101" pitchFamily="2" charset="-122"/>
              </a:rPr>
              <a:t> </a:t>
            </a:r>
            <a:r>
              <a:rPr lang="zh-CN" altLang="en-US" b="1" dirty="0">
                <a:latin typeface="宋体" panose="02010600030101010101" pitchFamily="2" charset="-122"/>
              </a:rPr>
              <a:t>（</a:t>
            </a:r>
            <a:r>
              <a:rPr lang="en-US" altLang="zh-CN" b="1" dirty="0">
                <a:latin typeface="宋体" panose="02010600030101010101" pitchFamily="2" charset="-122"/>
              </a:rPr>
              <a:t>1</a:t>
            </a:r>
            <a:r>
              <a:rPr lang="zh-CN" altLang="en-US" b="1" dirty="0">
                <a:latin typeface="宋体" panose="02010600030101010101" pitchFamily="2" charset="-122"/>
              </a:rPr>
              <a:t>）微观：</a:t>
            </a:r>
            <a:endParaRPr lang="zh-CN" altLang="en-US" b="1" dirty="0">
              <a:latin typeface="宋体" panose="02010600030101010101" pitchFamily="2" charset="-122"/>
            </a:endParaRPr>
          </a:p>
        </p:txBody>
      </p:sp>
      <p:sp>
        <p:nvSpPr>
          <p:cNvPr id="24584" name="Text Box 8"/>
          <p:cNvSpPr txBox="1"/>
          <p:nvPr/>
        </p:nvSpPr>
        <p:spPr>
          <a:xfrm>
            <a:off x="4495800" y="1012825"/>
            <a:ext cx="31242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t" hangingPunct="1">
              <a:lnSpc>
                <a:spcPct val="100000"/>
              </a:lnSpc>
              <a:spcBef>
                <a:spcPct val="50000"/>
              </a:spcBef>
              <a:buFontTx/>
              <a:buNone/>
            </a:pPr>
            <a:r>
              <a:rPr lang="zh-CN" altLang="en-US" b="1" dirty="0">
                <a:latin typeface="Times New Roman" panose="02020603050405020304" pitchFamily="18" charset="0"/>
              </a:rPr>
              <a:t>化学反应的实质：</a:t>
            </a:r>
            <a:endParaRPr lang="zh-CN" altLang="en-US" b="1" dirty="0">
              <a:latin typeface="Times New Roman" panose="02020603050405020304" pitchFamily="18" charset="0"/>
            </a:endParaRPr>
          </a:p>
        </p:txBody>
      </p:sp>
      <p:sp>
        <p:nvSpPr>
          <p:cNvPr id="24585" name="Rectangle 9"/>
          <p:cNvSpPr>
            <a:spLocks noChangeArrowheads="1"/>
          </p:cNvSpPr>
          <p:nvPr/>
        </p:nvSpPr>
        <p:spPr bwMode="auto">
          <a:xfrm>
            <a:off x="8229600" y="1698625"/>
            <a:ext cx="2044700" cy="844550"/>
          </a:xfrm>
          <a:prstGeom prst="rect">
            <a:avLst/>
          </a:prstGeom>
          <a:gradFill rotWithShape="1">
            <a:gsLst>
              <a:gs pos="0">
                <a:srgbClr val="FFCC99"/>
              </a:gs>
              <a:gs pos="50000">
                <a:schemeClr val="bg1"/>
              </a:gs>
              <a:gs pos="100000">
                <a:srgbClr val="FFCC99"/>
              </a:gs>
            </a:gsLst>
            <a:lin ang="5400000" scaled="1"/>
          </a:gradFill>
          <a:ln w="22225">
            <a:solidFill>
              <a:schemeClr val="tx1"/>
            </a:solidFill>
            <a:miter lim="800000"/>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反应能量变化</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的主要原因</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6" name="Rectangle 10"/>
          <p:cNvSpPr/>
          <p:nvPr/>
        </p:nvSpPr>
        <p:spPr>
          <a:xfrm>
            <a:off x="1600200" y="4213225"/>
            <a:ext cx="2362200" cy="6477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zh-CN" altLang="en-US" b="1" dirty="0">
                <a:latin typeface="Times New Roman" panose="02020603050405020304" pitchFamily="18" charset="0"/>
              </a:rPr>
              <a:t>（</a:t>
            </a:r>
            <a:r>
              <a:rPr lang="en-US" altLang="zh-CN" b="1" dirty="0">
                <a:latin typeface="Times New Roman" panose="02020603050405020304" pitchFamily="18" charset="0"/>
              </a:rPr>
              <a:t>2</a:t>
            </a:r>
            <a:r>
              <a:rPr lang="zh-CN" altLang="en-US" b="1" dirty="0">
                <a:latin typeface="Times New Roman" panose="02020603050405020304" pitchFamily="18" charset="0"/>
              </a:rPr>
              <a:t>）宏观：</a:t>
            </a:r>
            <a:endParaRPr lang="zh-CN" altLang="en-US" b="1" dirty="0">
              <a:latin typeface="Times New Roman" panose="02020603050405020304" pitchFamily="18" charset="0"/>
            </a:endParaRPr>
          </a:p>
        </p:txBody>
      </p:sp>
      <p:sp>
        <p:nvSpPr>
          <p:cNvPr id="24587" name="Rectangle 11"/>
          <p:cNvSpPr/>
          <p:nvPr/>
        </p:nvSpPr>
        <p:spPr>
          <a:xfrm>
            <a:off x="3824288" y="2232025"/>
            <a:ext cx="1738312"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0000FF"/>
                </a:solidFill>
                <a:latin typeface="Arial" panose="020B0604020202020204" pitchFamily="34" charset="0"/>
              </a:rPr>
              <a:t>吸收能量</a:t>
            </a:r>
            <a:endParaRPr lang="zh-CN" altLang="en-US" b="1" dirty="0">
              <a:solidFill>
                <a:srgbClr val="0000FF"/>
              </a:solidFill>
              <a:latin typeface="Arial" panose="020B0604020202020204" pitchFamily="34" charset="0"/>
            </a:endParaRPr>
          </a:p>
        </p:txBody>
      </p:sp>
      <p:grpSp>
        <p:nvGrpSpPr>
          <p:cNvPr id="2" name="Group 12"/>
          <p:cNvGrpSpPr/>
          <p:nvPr/>
        </p:nvGrpSpPr>
        <p:grpSpPr>
          <a:xfrm>
            <a:off x="3810000" y="1546225"/>
            <a:ext cx="4343400" cy="781050"/>
            <a:chOff x="0" y="0"/>
            <a:chExt cx="2736" cy="492"/>
          </a:xfrm>
        </p:grpSpPr>
        <p:sp>
          <p:nvSpPr>
            <p:cNvPr id="2082" name="AutoShape 13"/>
            <p:cNvSpPr/>
            <p:nvPr/>
          </p:nvSpPr>
          <p:spPr>
            <a:xfrm rot="5400000" flipV="1">
              <a:off x="1176" y="-792"/>
              <a:ext cx="144" cy="1728"/>
            </a:xfrm>
            <a:prstGeom prst="leftBrace">
              <a:avLst>
                <a:gd name="adj1" fmla="val 100000"/>
                <a:gd name="adj2" fmla="val 50000"/>
              </a:avLst>
            </a:prstGeom>
            <a:no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p:sp>
          <p:nvSpPr>
            <p:cNvPr id="2083" name="Rectangle 14"/>
            <p:cNvSpPr/>
            <p:nvPr/>
          </p:nvSpPr>
          <p:spPr>
            <a:xfrm>
              <a:off x="0" y="144"/>
              <a:ext cx="1200"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CC0066"/>
                  </a:solidFill>
                  <a:latin typeface="Arial" panose="020B0604020202020204" pitchFamily="34" charset="0"/>
                </a:rPr>
                <a:t>旧键断裂</a:t>
              </a:r>
              <a:endParaRPr lang="zh-CN" altLang="en-US" b="1" dirty="0">
                <a:solidFill>
                  <a:srgbClr val="CC0066"/>
                </a:solidFill>
                <a:latin typeface="Arial" panose="020B0604020202020204" pitchFamily="34" charset="0"/>
              </a:endParaRPr>
            </a:p>
          </p:txBody>
        </p:sp>
        <p:sp>
          <p:nvSpPr>
            <p:cNvPr id="2084" name="Rectangle 15"/>
            <p:cNvSpPr/>
            <p:nvPr/>
          </p:nvSpPr>
          <p:spPr>
            <a:xfrm>
              <a:off x="1536" y="165"/>
              <a:ext cx="1200"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CC0066"/>
                  </a:solidFill>
                  <a:latin typeface="Arial" panose="020B0604020202020204" pitchFamily="34" charset="0"/>
                </a:rPr>
                <a:t>新键形成</a:t>
              </a:r>
              <a:endParaRPr lang="zh-CN" altLang="en-US" b="1" dirty="0">
                <a:solidFill>
                  <a:srgbClr val="CC0066"/>
                </a:solidFill>
                <a:latin typeface="Arial" panose="020B0604020202020204" pitchFamily="34" charset="0"/>
              </a:endParaRPr>
            </a:p>
          </p:txBody>
        </p:sp>
      </p:grpSp>
      <p:sp>
        <p:nvSpPr>
          <p:cNvPr id="24592" name="Text Box 16"/>
          <p:cNvSpPr txBox="1"/>
          <p:nvPr/>
        </p:nvSpPr>
        <p:spPr>
          <a:xfrm>
            <a:off x="4343400" y="2613025"/>
            <a:ext cx="10668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吸</a:t>
            </a:r>
            <a:endParaRPr lang="zh-CN" altLang="en-US" b="1" baseline="-25000" dirty="0">
              <a:latin typeface="Arial" panose="020B0604020202020204" pitchFamily="34" charset="0"/>
            </a:endParaRPr>
          </a:p>
        </p:txBody>
      </p:sp>
      <p:grpSp>
        <p:nvGrpSpPr>
          <p:cNvPr id="3" name="Group 17"/>
          <p:cNvGrpSpPr/>
          <p:nvPr/>
        </p:nvGrpSpPr>
        <p:grpSpPr>
          <a:xfrm>
            <a:off x="6248400" y="2232025"/>
            <a:ext cx="1828800" cy="900113"/>
            <a:chOff x="0" y="0"/>
            <a:chExt cx="1152" cy="567"/>
          </a:xfrm>
        </p:grpSpPr>
        <p:sp>
          <p:nvSpPr>
            <p:cNvPr id="2080" name="Rectangle 18"/>
            <p:cNvSpPr/>
            <p:nvPr/>
          </p:nvSpPr>
          <p:spPr>
            <a:xfrm>
              <a:off x="0" y="0"/>
              <a:ext cx="1152" cy="384"/>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20000"/>
                </a:spcBef>
                <a:buFontTx/>
                <a:buNone/>
              </a:pPr>
              <a:r>
                <a:rPr lang="zh-CN" altLang="en-US" b="1" dirty="0">
                  <a:solidFill>
                    <a:srgbClr val="0000FF"/>
                  </a:solidFill>
                  <a:latin typeface="Arial" panose="020B0604020202020204" pitchFamily="34" charset="0"/>
                </a:rPr>
                <a:t>放出能量</a:t>
              </a:r>
              <a:endParaRPr lang="zh-CN" altLang="en-US" b="1" dirty="0">
                <a:solidFill>
                  <a:srgbClr val="0000FF"/>
                </a:solidFill>
                <a:latin typeface="Arial" panose="020B0604020202020204" pitchFamily="34" charset="0"/>
              </a:endParaRPr>
            </a:p>
          </p:txBody>
        </p:sp>
        <p:sp>
          <p:nvSpPr>
            <p:cNvPr id="2081" name="Text Box 19"/>
            <p:cNvSpPr txBox="1"/>
            <p:nvPr/>
          </p:nvSpPr>
          <p:spPr>
            <a:xfrm>
              <a:off x="288" y="240"/>
              <a:ext cx="672"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放</a:t>
              </a:r>
              <a:endParaRPr lang="zh-CN" altLang="en-US" b="1" baseline="-25000" dirty="0">
                <a:latin typeface="Arial" panose="020B0604020202020204" pitchFamily="34" charset="0"/>
              </a:endParaRPr>
            </a:p>
          </p:txBody>
        </p:sp>
      </p:grpSp>
      <p:sp>
        <p:nvSpPr>
          <p:cNvPr id="24596" name="Text Box 20"/>
          <p:cNvSpPr txBox="1"/>
          <p:nvPr/>
        </p:nvSpPr>
        <p:spPr>
          <a:xfrm>
            <a:off x="2133600" y="3146425"/>
            <a:ext cx="32004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吸   </a:t>
            </a:r>
            <a:r>
              <a:rPr lang="en-US" altLang="zh-CN" b="1" dirty="0">
                <a:latin typeface="Arial" panose="020B0604020202020204" pitchFamily="34" charset="0"/>
              </a:rPr>
              <a:t>&gt;  E</a:t>
            </a:r>
            <a:r>
              <a:rPr lang="zh-CN" altLang="en-US" b="1" baseline="-25000" dirty="0">
                <a:latin typeface="Arial" panose="020B0604020202020204" pitchFamily="34" charset="0"/>
              </a:rPr>
              <a:t>放</a:t>
            </a:r>
            <a:r>
              <a:rPr lang="zh-CN" altLang="en-US" b="1" dirty="0">
                <a:latin typeface="Arial" panose="020B0604020202020204" pitchFamily="34" charset="0"/>
              </a:rPr>
              <a:t>：</a:t>
            </a:r>
            <a:endParaRPr lang="zh-CN" altLang="en-US" b="1" dirty="0">
              <a:latin typeface="Arial" panose="020B0604020202020204" pitchFamily="34" charset="0"/>
            </a:endParaRPr>
          </a:p>
        </p:txBody>
      </p:sp>
      <p:sp>
        <p:nvSpPr>
          <p:cNvPr id="24597" name="Text Box 21"/>
          <p:cNvSpPr txBox="1"/>
          <p:nvPr/>
        </p:nvSpPr>
        <p:spPr>
          <a:xfrm>
            <a:off x="2133600" y="3617913"/>
            <a:ext cx="32004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吸   </a:t>
            </a:r>
            <a:r>
              <a:rPr lang="en-US" altLang="zh-CN" b="1" dirty="0">
                <a:latin typeface="Arial" panose="020B0604020202020204" pitchFamily="34" charset="0"/>
              </a:rPr>
              <a:t>&lt;  E</a:t>
            </a:r>
            <a:r>
              <a:rPr lang="zh-CN" altLang="en-US" b="1" baseline="-25000" dirty="0">
                <a:latin typeface="Arial" panose="020B0604020202020204" pitchFamily="34" charset="0"/>
              </a:rPr>
              <a:t>放</a:t>
            </a:r>
            <a:r>
              <a:rPr lang="zh-CN" altLang="en-US" b="1" dirty="0">
                <a:latin typeface="Arial" panose="020B0604020202020204" pitchFamily="34" charset="0"/>
              </a:rPr>
              <a:t>：</a:t>
            </a:r>
            <a:endParaRPr lang="zh-CN" altLang="en-US" b="1" dirty="0">
              <a:latin typeface="Arial" panose="020B0604020202020204" pitchFamily="34" charset="0"/>
            </a:endParaRPr>
          </a:p>
        </p:txBody>
      </p:sp>
      <p:sp>
        <p:nvSpPr>
          <p:cNvPr id="24598" name="Text Box 22"/>
          <p:cNvSpPr txBox="1"/>
          <p:nvPr/>
        </p:nvSpPr>
        <p:spPr>
          <a:xfrm>
            <a:off x="3962400" y="3160713"/>
            <a:ext cx="54864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Arial" panose="020B0604020202020204" pitchFamily="34" charset="0"/>
              </a:rPr>
              <a:t>化学反应为吸热反应</a:t>
            </a:r>
            <a:endParaRPr lang="zh-CN" altLang="en-US" b="1" dirty="0">
              <a:latin typeface="Arial" panose="020B0604020202020204" pitchFamily="34" charset="0"/>
            </a:endParaRPr>
          </a:p>
        </p:txBody>
      </p:sp>
      <p:sp>
        <p:nvSpPr>
          <p:cNvPr id="24599" name="Text Box 23"/>
          <p:cNvSpPr txBox="1"/>
          <p:nvPr/>
        </p:nvSpPr>
        <p:spPr>
          <a:xfrm>
            <a:off x="3962400" y="3632200"/>
            <a:ext cx="54864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Arial" panose="020B0604020202020204" pitchFamily="34" charset="0"/>
              </a:rPr>
              <a:t>化学反应为放热反应</a:t>
            </a:r>
            <a:endParaRPr lang="zh-CN" altLang="en-US" b="1" dirty="0">
              <a:latin typeface="Arial" panose="020B0604020202020204" pitchFamily="34" charset="0"/>
            </a:endParaRPr>
          </a:p>
        </p:txBody>
      </p:sp>
      <p:grpSp>
        <p:nvGrpSpPr>
          <p:cNvPr id="4" name="Group 24"/>
          <p:cNvGrpSpPr/>
          <p:nvPr/>
        </p:nvGrpSpPr>
        <p:grpSpPr>
          <a:xfrm>
            <a:off x="2819400" y="5141913"/>
            <a:ext cx="5334000" cy="581025"/>
            <a:chOff x="0" y="0"/>
            <a:chExt cx="3360" cy="366"/>
          </a:xfrm>
        </p:grpSpPr>
        <p:sp>
          <p:nvSpPr>
            <p:cNvPr id="2077" name="Text Box 25"/>
            <p:cNvSpPr txBox="1"/>
            <p:nvPr/>
          </p:nvSpPr>
          <p:spPr>
            <a:xfrm>
              <a:off x="912" y="39"/>
              <a:ext cx="672"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反</a:t>
              </a:r>
              <a:endParaRPr lang="zh-CN" altLang="en-US" b="1" baseline="-25000" dirty="0">
                <a:latin typeface="Arial" panose="020B0604020202020204" pitchFamily="34" charset="0"/>
              </a:endParaRPr>
            </a:p>
          </p:txBody>
        </p:sp>
        <p:sp>
          <p:nvSpPr>
            <p:cNvPr id="2078" name="Text Box 26"/>
            <p:cNvSpPr txBox="1"/>
            <p:nvPr/>
          </p:nvSpPr>
          <p:spPr>
            <a:xfrm>
              <a:off x="2688" y="0"/>
              <a:ext cx="672"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生</a:t>
              </a:r>
              <a:endParaRPr lang="zh-CN" altLang="en-US" b="1" baseline="-25000" dirty="0">
                <a:latin typeface="Arial" panose="020B0604020202020204" pitchFamily="34" charset="0"/>
              </a:endParaRPr>
            </a:p>
          </p:txBody>
        </p:sp>
        <p:sp>
          <p:nvSpPr>
            <p:cNvPr id="2079" name="Rectangle 27"/>
            <p:cNvSpPr/>
            <p:nvPr/>
          </p:nvSpPr>
          <p:spPr>
            <a:xfrm>
              <a:off x="0" y="39"/>
              <a:ext cx="1152" cy="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0000FF"/>
                  </a:solidFill>
                  <a:latin typeface="Arial" panose="020B0604020202020204" pitchFamily="34" charset="0"/>
                </a:rPr>
                <a:t>自身能量</a:t>
              </a:r>
              <a:endParaRPr lang="zh-CN" altLang="en-US" sz="2400" b="1" dirty="0">
                <a:solidFill>
                  <a:srgbClr val="0000FF"/>
                </a:solidFill>
                <a:latin typeface="Arial" panose="020B0604020202020204" pitchFamily="34" charset="0"/>
              </a:endParaRPr>
            </a:p>
          </p:txBody>
        </p:sp>
      </p:grpSp>
      <p:grpSp>
        <p:nvGrpSpPr>
          <p:cNvPr id="5" name="Group 28"/>
          <p:cNvGrpSpPr/>
          <p:nvPr/>
        </p:nvGrpSpPr>
        <p:grpSpPr>
          <a:xfrm>
            <a:off x="3962400" y="4075113"/>
            <a:ext cx="4495800" cy="1281112"/>
            <a:chOff x="0" y="0"/>
            <a:chExt cx="2832" cy="807"/>
          </a:xfrm>
        </p:grpSpPr>
        <p:sp>
          <p:nvSpPr>
            <p:cNvPr id="2072" name="Text Box 29"/>
            <p:cNvSpPr txBox="1"/>
            <p:nvPr/>
          </p:nvSpPr>
          <p:spPr>
            <a:xfrm>
              <a:off x="720" y="0"/>
              <a:ext cx="1968"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fontAlgn="t" hangingPunct="1">
                <a:lnSpc>
                  <a:spcPct val="100000"/>
                </a:lnSpc>
                <a:spcBef>
                  <a:spcPct val="50000"/>
                </a:spcBef>
                <a:buFontTx/>
                <a:buNone/>
              </a:pPr>
              <a:r>
                <a:rPr lang="zh-CN" altLang="en-US" b="1" dirty="0">
                  <a:latin typeface="Times New Roman" panose="02020603050405020304" pitchFamily="18" charset="0"/>
                </a:rPr>
                <a:t>化学反应：</a:t>
              </a:r>
              <a:endParaRPr lang="zh-CN" altLang="en-US" b="1" dirty="0">
                <a:latin typeface="Times New Roman" panose="02020603050405020304" pitchFamily="18" charset="0"/>
              </a:endParaRPr>
            </a:p>
          </p:txBody>
        </p:sp>
        <p:sp>
          <p:nvSpPr>
            <p:cNvPr id="2073" name="AutoShape 30"/>
            <p:cNvSpPr/>
            <p:nvPr/>
          </p:nvSpPr>
          <p:spPr>
            <a:xfrm rot="5400000" flipV="1">
              <a:off x="1176" y="-456"/>
              <a:ext cx="144" cy="1728"/>
            </a:xfrm>
            <a:prstGeom prst="leftBrace">
              <a:avLst>
                <a:gd name="adj1" fmla="val 100000"/>
                <a:gd name="adj2" fmla="val 50000"/>
              </a:avLst>
            </a:prstGeom>
            <a:noFill/>
            <a:ln w="9525"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p:sp>
          <p:nvSpPr>
            <p:cNvPr id="2074" name="Rectangle 31"/>
            <p:cNvSpPr/>
            <p:nvPr/>
          </p:nvSpPr>
          <p:spPr>
            <a:xfrm>
              <a:off x="0" y="480"/>
              <a:ext cx="1200"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CC0066"/>
                  </a:solidFill>
                  <a:latin typeface="Arial" panose="020B0604020202020204" pitchFamily="34" charset="0"/>
                </a:rPr>
                <a:t>反应物</a:t>
              </a:r>
              <a:endParaRPr lang="zh-CN" altLang="en-US" b="1" dirty="0">
                <a:solidFill>
                  <a:srgbClr val="CC0066"/>
                </a:solidFill>
                <a:latin typeface="Arial" panose="020B0604020202020204" pitchFamily="34" charset="0"/>
              </a:endParaRPr>
            </a:p>
          </p:txBody>
        </p:sp>
        <p:sp>
          <p:nvSpPr>
            <p:cNvPr id="2075" name="Rectangle 32"/>
            <p:cNvSpPr/>
            <p:nvPr/>
          </p:nvSpPr>
          <p:spPr>
            <a:xfrm>
              <a:off x="1732" y="453"/>
              <a:ext cx="1100" cy="32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CC0066"/>
                  </a:solidFill>
                  <a:latin typeface="Arial" panose="020B0604020202020204" pitchFamily="34" charset="0"/>
                </a:rPr>
                <a:t>生成物</a:t>
              </a:r>
              <a:endParaRPr lang="zh-CN" altLang="en-US" b="1" dirty="0">
                <a:solidFill>
                  <a:srgbClr val="CC0066"/>
                </a:solidFill>
                <a:latin typeface="Arial" panose="020B0604020202020204" pitchFamily="34" charset="0"/>
              </a:endParaRPr>
            </a:p>
          </p:txBody>
        </p:sp>
        <p:sp>
          <p:nvSpPr>
            <p:cNvPr id="2076" name="Line 33"/>
            <p:cNvSpPr/>
            <p:nvPr/>
          </p:nvSpPr>
          <p:spPr>
            <a:xfrm>
              <a:off x="816" y="663"/>
              <a:ext cx="960" cy="0"/>
            </a:xfrm>
            <a:prstGeom prst="line">
              <a:avLst/>
            </a:prstGeom>
            <a:ln w="25400" cap="flat" cmpd="sng">
              <a:solidFill>
                <a:schemeClr val="tx1"/>
              </a:solidFill>
              <a:prstDash val="solid"/>
              <a:headEnd type="none" w="med" len="med"/>
              <a:tailEnd type="triangle" w="med" len="med"/>
            </a:ln>
          </p:spPr>
        </p:sp>
      </p:grpSp>
      <p:sp>
        <p:nvSpPr>
          <p:cNvPr id="24610" name="Text Box 34"/>
          <p:cNvSpPr txBox="1"/>
          <p:nvPr/>
        </p:nvSpPr>
        <p:spPr>
          <a:xfrm>
            <a:off x="2286000" y="5737225"/>
            <a:ext cx="32004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反   </a:t>
            </a:r>
            <a:r>
              <a:rPr lang="en-US" altLang="zh-CN" b="1" dirty="0">
                <a:latin typeface="Arial" panose="020B0604020202020204" pitchFamily="34" charset="0"/>
              </a:rPr>
              <a:t>&gt;  E</a:t>
            </a:r>
            <a:r>
              <a:rPr lang="zh-CN" altLang="en-US" b="1" baseline="-25000" dirty="0">
                <a:latin typeface="Arial" panose="020B0604020202020204" pitchFamily="34" charset="0"/>
              </a:rPr>
              <a:t>生</a:t>
            </a:r>
            <a:r>
              <a:rPr lang="zh-CN" altLang="en-US" b="1" dirty="0">
                <a:latin typeface="Arial" panose="020B0604020202020204" pitchFamily="34" charset="0"/>
              </a:rPr>
              <a:t>：</a:t>
            </a:r>
            <a:endParaRPr lang="zh-CN" altLang="en-US" b="1" dirty="0">
              <a:latin typeface="Arial" panose="020B0604020202020204" pitchFamily="34" charset="0"/>
            </a:endParaRPr>
          </a:p>
        </p:txBody>
      </p:sp>
      <p:sp>
        <p:nvSpPr>
          <p:cNvPr id="24611" name="Text Box 35"/>
          <p:cNvSpPr txBox="1"/>
          <p:nvPr/>
        </p:nvSpPr>
        <p:spPr>
          <a:xfrm>
            <a:off x="2286000" y="6208713"/>
            <a:ext cx="32004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Arial" panose="020B0604020202020204" pitchFamily="34" charset="0"/>
              </a:rPr>
              <a:t>E</a:t>
            </a:r>
            <a:r>
              <a:rPr lang="zh-CN" altLang="en-US" b="1" baseline="-25000" dirty="0">
                <a:latin typeface="Arial" panose="020B0604020202020204" pitchFamily="34" charset="0"/>
              </a:rPr>
              <a:t>反   </a:t>
            </a:r>
            <a:r>
              <a:rPr lang="en-US" altLang="zh-CN" b="1" dirty="0">
                <a:latin typeface="Arial" panose="020B0604020202020204" pitchFamily="34" charset="0"/>
              </a:rPr>
              <a:t>&lt;  E</a:t>
            </a:r>
            <a:r>
              <a:rPr lang="zh-CN" altLang="en-US" b="1" baseline="-25000" dirty="0">
                <a:latin typeface="Arial" panose="020B0604020202020204" pitchFamily="34" charset="0"/>
              </a:rPr>
              <a:t>生</a:t>
            </a:r>
            <a:r>
              <a:rPr lang="zh-CN" altLang="en-US" b="1" dirty="0">
                <a:latin typeface="Arial" panose="020B0604020202020204" pitchFamily="34" charset="0"/>
              </a:rPr>
              <a:t>：</a:t>
            </a:r>
            <a:endParaRPr lang="zh-CN" altLang="en-US" b="1" dirty="0">
              <a:latin typeface="Arial" panose="020B0604020202020204" pitchFamily="34" charset="0"/>
            </a:endParaRPr>
          </a:p>
        </p:txBody>
      </p:sp>
      <p:sp>
        <p:nvSpPr>
          <p:cNvPr id="24612" name="Text Box 36"/>
          <p:cNvSpPr txBox="1"/>
          <p:nvPr/>
        </p:nvSpPr>
        <p:spPr>
          <a:xfrm>
            <a:off x="4114800" y="5751513"/>
            <a:ext cx="54864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Arial" panose="020B0604020202020204" pitchFamily="34" charset="0"/>
              </a:rPr>
              <a:t>化学反应为放热反应</a:t>
            </a:r>
            <a:endParaRPr lang="zh-CN" altLang="en-US" b="1" dirty="0">
              <a:latin typeface="Arial" panose="020B0604020202020204" pitchFamily="34" charset="0"/>
            </a:endParaRPr>
          </a:p>
        </p:txBody>
      </p:sp>
      <p:sp>
        <p:nvSpPr>
          <p:cNvPr id="24613" name="Text Box 37"/>
          <p:cNvSpPr txBox="1"/>
          <p:nvPr/>
        </p:nvSpPr>
        <p:spPr>
          <a:xfrm>
            <a:off x="4114800" y="6223000"/>
            <a:ext cx="54864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Arial" panose="020B0604020202020204" pitchFamily="34" charset="0"/>
              </a:rPr>
              <a:t>化学反应为吸热反应</a:t>
            </a:r>
            <a:endParaRPr lang="zh-CN" altLang="en-US" b="1" dirty="0">
              <a:latin typeface="Arial" panose="020B0604020202020204" pitchFamily="34" charset="0"/>
            </a:endParaRPr>
          </a:p>
        </p:txBody>
      </p:sp>
      <p:sp>
        <p:nvSpPr>
          <p:cNvPr id="24614" name="Rectangle 38"/>
          <p:cNvSpPr>
            <a:spLocks noChangeArrowheads="1"/>
          </p:cNvSpPr>
          <p:nvPr/>
        </p:nvSpPr>
        <p:spPr bwMode="auto">
          <a:xfrm>
            <a:off x="8153400" y="5432425"/>
            <a:ext cx="2209800" cy="844550"/>
          </a:xfrm>
          <a:prstGeom prst="rect">
            <a:avLst/>
          </a:prstGeom>
          <a:gradFill rotWithShape="1">
            <a:gsLst>
              <a:gs pos="0">
                <a:srgbClr val="FFCC99"/>
              </a:gs>
              <a:gs pos="50000">
                <a:schemeClr val="bg1"/>
              </a:gs>
              <a:gs pos="100000">
                <a:srgbClr val="FFCC99"/>
              </a:gs>
            </a:gsLst>
            <a:lin ang="5400000" scaled="1"/>
          </a:gradFill>
          <a:ln w="22225">
            <a:solidFill>
              <a:schemeClr val="tx1"/>
            </a:solid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物质自身能量</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越低，越稳定</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615" name="Text Box 39"/>
          <p:cNvSpPr txBox="1"/>
          <p:nvPr/>
        </p:nvSpPr>
        <p:spPr>
          <a:xfrm>
            <a:off x="1847850" y="549275"/>
            <a:ext cx="4968875"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solidFill>
                  <a:srgbClr val="0000CC"/>
                </a:solidFill>
                <a:latin typeface="Arial" panose="020B0604020202020204" pitchFamily="34" charset="0"/>
              </a:rPr>
              <a:t>1</a:t>
            </a:r>
            <a:r>
              <a:rPr lang="zh-CN" altLang="en-US" b="1" dirty="0">
                <a:solidFill>
                  <a:srgbClr val="0000CC"/>
                </a:solidFill>
                <a:latin typeface="Arial" panose="020B0604020202020204" pitchFamily="34" charset="0"/>
              </a:rPr>
              <a:t>、化学反应与热能</a:t>
            </a:r>
            <a:endParaRPr lang="zh-CN" altLang="en-US" b="1" dirty="0">
              <a:solidFill>
                <a:srgbClr val="0000CC"/>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615"/>
                                        </p:tgtEl>
                                        <p:attrNameLst>
                                          <p:attrName>style.visibility</p:attrName>
                                        </p:attrNameLst>
                                      </p:cBhvr>
                                      <p:to>
                                        <p:strVal val="visible"/>
                                      </p:to>
                                    </p:set>
                                    <p:animEffect transition="in" filter="checkerboard(across)">
                                      <p:cBhvr>
                                        <p:cTn id="12" dur="500"/>
                                        <p:tgtEl>
                                          <p:spTgt spid="246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83">
                                            <p:txEl>
                                              <p:charRg st="0" end="8"/>
                                            </p:txEl>
                                          </p:spTgt>
                                        </p:tgtEl>
                                        <p:attrNameLst>
                                          <p:attrName>style.visibility</p:attrName>
                                        </p:attrNameLst>
                                      </p:cBhvr>
                                      <p:to>
                                        <p:strVal val="visible"/>
                                      </p:to>
                                    </p:set>
                                    <p:animEffect transition="in" filter="blinds(horizontal)">
                                      <p:cBhvr>
                                        <p:cTn id="17" dur="500"/>
                                        <p:tgtEl>
                                          <p:spTgt spid="24583">
                                            <p:txEl>
                                              <p:charRg st="0"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blinds(horizontal)">
                                      <p:cBhvr>
                                        <p:cTn id="22" dur="500"/>
                                        <p:tgtEl>
                                          <p:spTgt spid="2458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587"/>
                                        </p:tgtEl>
                                        <p:attrNameLst>
                                          <p:attrName>style.visibility</p:attrName>
                                        </p:attrNameLst>
                                      </p:cBhvr>
                                      <p:to>
                                        <p:strVal val="visible"/>
                                      </p:to>
                                    </p:set>
                                    <p:animEffect transition="in" filter="blinds(horizontal)">
                                      <p:cBhvr>
                                        <p:cTn id="32" dur="500"/>
                                        <p:tgtEl>
                                          <p:spTgt spid="24587"/>
                                        </p:tgtEl>
                                      </p:cBhvr>
                                    </p:animEffect>
                                  </p:childTnLst>
                                </p:cTn>
                              </p:par>
                              <p:par>
                                <p:cTn id="33" presetID="3" presetClass="entr" presetSubtype="10" fill="hold" nodeType="withEffect">
                                  <p:stCondLst>
                                    <p:cond delay="0"/>
                                  </p:stCondLst>
                                  <p:childTnLst>
                                    <p:set>
                                      <p:cBhvr>
                                        <p:cTn id="34" dur="1" fill="hold">
                                          <p:stCondLst>
                                            <p:cond delay="0"/>
                                          </p:stCondLst>
                                        </p:cTn>
                                        <p:tgtEl>
                                          <p:spTgt spid="24592"/>
                                        </p:tgtEl>
                                        <p:attrNameLst>
                                          <p:attrName>style.visibility</p:attrName>
                                        </p:attrNameLst>
                                      </p:cBhvr>
                                      <p:to>
                                        <p:strVal val="visible"/>
                                      </p:to>
                                    </p:set>
                                    <p:animEffect transition="in" filter="blinds(horizontal)">
                                      <p:cBhvr>
                                        <p:cTn id="35" dur="500"/>
                                        <p:tgtEl>
                                          <p:spTgt spid="24592"/>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heckerboard(across)">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596"/>
                                        </p:tgtEl>
                                        <p:attrNameLst>
                                          <p:attrName>style.visibility</p:attrName>
                                        </p:attrNameLst>
                                      </p:cBhvr>
                                      <p:to>
                                        <p:strVal val="visible"/>
                                      </p:to>
                                    </p:set>
                                    <p:anim calcmode="lin" valueType="num">
                                      <p:cBhvr additive="base">
                                        <p:cTn id="45" dur="500" fill="hold"/>
                                        <p:tgtEl>
                                          <p:spTgt spid="24596"/>
                                        </p:tgtEl>
                                        <p:attrNameLst>
                                          <p:attrName>ppt_x</p:attrName>
                                        </p:attrNameLst>
                                      </p:cBhvr>
                                      <p:tavLst>
                                        <p:tav tm="0">
                                          <p:val>
                                            <p:strVal val="#ppt_x"/>
                                          </p:val>
                                        </p:tav>
                                        <p:tav tm="100000">
                                          <p:val>
                                            <p:strVal val="#ppt_x"/>
                                          </p:val>
                                        </p:tav>
                                      </p:tavLst>
                                    </p:anim>
                                    <p:anim calcmode="lin" valueType="num">
                                      <p:cBhvr additive="base">
                                        <p:cTn id="46" dur="500" fill="hold"/>
                                        <p:tgtEl>
                                          <p:spTgt spid="2459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4598"/>
                                        </p:tgtEl>
                                        <p:attrNameLst>
                                          <p:attrName>style.visibility</p:attrName>
                                        </p:attrNameLst>
                                      </p:cBhvr>
                                      <p:to>
                                        <p:strVal val="visible"/>
                                      </p:to>
                                    </p:set>
                                    <p:anim calcmode="lin" valueType="num">
                                      <p:cBhvr additive="base">
                                        <p:cTn id="51" dur="500" fill="hold"/>
                                        <p:tgtEl>
                                          <p:spTgt spid="24598"/>
                                        </p:tgtEl>
                                        <p:attrNameLst>
                                          <p:attrName>ppt_x</p:attrName>
                                        </p:attrNameLst>
                                      </p:cBhvr>
                                      <p:tavLst>
                                        <p:tav tm="0">
                                          <p:val>
                                            <p:strVal val="#ppt_x"/>
                                          </p:val>
                                        </p:tav>
                                        <p:tav tm="100000">
                                          <p:val>
                                            <p:strVal val="#ppt_x"/>
                                          </p:val>
                                        </p:tav>
                                      </p:tavLst>
                                    </p:anim>
                                    <p:anim calcmode="lin" valueType="num">
                                      <p:cBhvr additive="base">
                                        <p:cTn id="52" dur="500" fill="hold"/>
                                        <p:tgtEl>
                                          <p:spTgt spid="2459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4597"/>
                                        </p:tgtEl>
                                        <p:attrNameLst>
                                          <p:attrName>style.visibility</p:attrName>
                                        </p:attrNameLst>
                                      </p:cBhvr>
                                      <p:to>
                                        <p:strVal val="visible"/>
                                      </p:to>
                                    </p:set>
                                    <p:anim calcmode="lin" valueType="num">
                                      <p:cBhvr additive="base">
                                        <p:cTn id="57" dur="500" fill="hold"/>
                                        <p:tgtEl>
                                          <p:spTgt spid="24597"/>
                                        </p:tgtEl>
                                        <p:attrNameLst>
                                          <p:attrName>ppt_x</p:attrName>
                                        </p:attrNameLst>
                                      </p:cBhvr>
                                      <p:tavLst>
                                        <p:tav tm="0">
                                          <p:val>
                                            <p:strVal val="#ppt_x"/>
                                          </p:val>
                                        </p:tav>
                                        <p:tav tm="100000">
                                          <p:val>
                                            <p:strVal val="#ppt_x"/>
                                          </p:val>
                                        </p:tav>
                                      </p:tavLst>
                                    </p:anim>
                                    <p:anim calcmode="lin" valueType="num">
                                      <p:cBhvr additive="base">
                                        <p:cTn id="58" dur="500" fill="hold"/>
                                        <p:tgtEl>
                                          <p:spTgt spid="2459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4599"/>
                                        </p:tgtEl>
                                        <p:attrNameLst>
                                          <p:attrName>style.visibility</p:attrName>
                                        </p:attrNameLst>
                                      </p:cBhvr>
                                      <p:to>
                                        <p:strVal val="visible"/>
                                      </p:to>
                                    </p:set>
                                    <p:anim calcmode="lin" valueType="num">
                                      <p:cBhvr additive="base">
                                        <p:cTn id="63" dur="500" fill="hold"/>
                                        <p:tgtEl>
                                          <p:spTgt spid="24599"/>
                                        </p:tgtEl>
                                        <p:attrNameLst>
                                          <p:attrName>ppt_x</p:attrName>
                                        </p:attrNameLst>
                                      </p:cBhvr>
                                      <p:tavLst>
                                        <p:tav tm="0">
                                          <p:val>
                                            <p:strVal val="#ppt_x"/>
                                          </p:val>
                                        </p:tav>
                                        <p:tav tm="100000">
                                          <p:val>
                                            <p:strVal val="#ppt_x"/>
                                          </p:val>
                                        </p:tav>
                                      </p:tavLst>
                                    </p:anim>
                                    <p:anim calcmode="lin" valueType="num">
                                      <p:cBhvr additive="base">
                                        <p:cTn id="64" dur="500" fill="hold"/>
                                        <p:tgtEl>
                                          <p:spTgt spid="2459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4585"/>
                                        </p:tgtEl>
                                        <p:attrNameLst>
                                          <p:attrName>style.visibility</p:attrName>
                                        </p:attrNameLst>
                                      </p:cBhvr>
                                      <p:to>
                                        <p:strVal val="visible"/>
                                      </p:to>
                                    </p:set>
                                    <p:animEffect transition="in" filter="blinds(horizontal)">
                                      <p:cBhvr>
                                        <p:cTn id="69" dur="500"/>
                                        <p:tgtEl>
                                          <p:spTgt spid="2458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4586"/>
                                        </p:tgtEl>
                                        <p:attrNameLst>
                                          <p:attrName>style.visibility</p:attrName>
                                        </p:attrNameLst>
                                      </p:cBhvr>
                                      <p:to>
                                        <p:strVal val="visible"/>
                                      </p:to>
                                    </p:set>
                                    <p:animEffect transition="in" filter="blinds(horizontal)">
                                      <p:cBhvr>
                                        <p:cTn id="74" dur="500"/>
                                        <p:tgtEl>
                                          <p:spTgt spid="2458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blinds(horizontal)">
                                      <p:cBhvr>
                                        <p:cTn id="79" dur="5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blinds(horizontal)">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24610"/>
                                        </p:tgtEl>
                                        <p:attrNameLst>
                                          <p:attrName>style.visibility</p:attrName>
                                        </p:attrNameLst>
                                      </p:cBhvr>
                                      <p:to>
                                        <p:strVal val="visible"/>
                                      </p:to>
                                    </p:set>
                                    <p:animEffect transition="in" filter="blinds(horizontal)">
                                      <p:cBhvr>
                                        <p:cTn id="89" dur="500"/>
                                        <p:tgtEl>
                                          <p:spTgt spid="24610"/>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24612"/>
                                        </p:tgtEl>
                                        <p:attrNameLst>
                                          <p:attrName>style.visibility</p:attrName>
                                        </p:attrNameLst>
                                      </p:cBhvr>
                                      <p:to>
                                        <p:strVal val="visible"/>
                                      </p:to>
                                    </p:set>
                                    <p:animEffect transition="in" filter="blinds(horizontal)">
                                      <p:cBhvr>
                                        <p:cTn id="94" dur="500"/>
                                        <p:tgtEl>
                                          <p:spTgt spid="24612"/>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4611"/>
                                        </p:tgtEl>
                                        <p:attrNameLst>
                                          <p:attrName>style.visibility</p:attrName>
                                        </p:attrNameLst>
                                      </p:cBhvr>
                                      <p:to>
                                        <p:strVal val="visible"/>
                                      </p:to>
                                    </p:set>
                                    <p:animEffect transition="in" filter="blinds(horizontal)">
                                      <p:cBhvr>
                                        <p:cTn id="99" dur="500"/>
                                        <p:tgtEl>
                                          <p:spTgt spid="24611"/>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24613"/>
                                        </p:tgtEl>
                                        <p:attrNameLst>
                                          <p:attrName>style.visibility</p:attrName>
                                        </p:attrNameLst>
                                      </p:cBhvr>
                                      <p:to>
                                        <p:strVal val="visible"/>
                                      </p:to>
                                    </p:set>
                                    <p:animEffect transition="in" filter="blinds(horizontal)">
                                      <p:cBhvr>
                                        <p:cTn id="104" dur="500"/>
                                        <p:tgtEl>
                                          <p:spTgt spid="24613"/>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24614"/>
                                        </p:tgtEl>
                                        <p:attrNameLst>
                                          <p:attrName>style.visibility</p:attrName>
                                        </p:attrNameLst>
                                      </p:cBhvr>
                                      <p:to>
                                        <p:strVal val="visible"/>
                                      </p:to>
                                    </p:set>
                                    <p:animEffect transition="in" filter="blinds(horizontal)">
                                      <p:cBhvr>
                                        <p:cTn id="109" dur="500"/>
                                        <p:tgtEl>
                                          <p:spTgt spid="24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4" grpId="0"/>
      <p:bldP spid="24585" grpId="0" animBg="1"/>
      <p:bldP spid="24586" grpId="0"/>
      <p:bldP spid="24587" grpId="0"/>
      <p:bldP spid="24592" grpId="0"/>
      <p:bldP spid="24596" grpId="0"/>
      <p:bldP spid="24597" grpId="0"/>
      <p:bldP spid="24598" grpId="0"/>
      <p:bldP spid="24599" grpId="0"/>
      <p:bldP spid="24610" grpId="0"/>
      <p:bldP spid="24611" grpId="0"/>
      <p:bldP spid="24612" grpId="0"/>
      <p:bldP spid="24613" grpId="0"/>
      <p:bldP spid="24614" grpId="0" animBg="1"/>
      <p:bldP spid="246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3" name="Text Box 5"/>
          <p:cNvSpPr txBox="1"/>
          <p:nvPr/>
        </p:nvSpPr>
        <p:spPr>
          <a:xfrm>
            <a:off x="430213" y="925513"/>
            <a:ext cx="4035425"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0000FF"/>
                </a:solidFill>
                <a:latin typeface="Times New Roman" panose="02020603050405020304" pitchFamily="18" charset="0"/>
                <a:ea typeface="黑体" panose="02010609060101010101" pitchFamily="49" charset="-122"/>
              </a:rPr>
              <a:t>二、反应热、焓变</a:t>
            </a:r>
            <a:endParaRPr lang="zh-CN" altLang="en-US" b="1" dirty="0">
              <a:solidFill>
                <a:srgbClr val="0000FF"/>
              </a:solidFill>
              <a:latin typeface="Times New Roman" panose="02020603050405020304" pitchFamily="18" charset="0"/>
              <a:ea typeface="黑体" panose="02010609060101010101" pitchFamily="49" charset="-122"/>
            </a:endParaRPr>
          </a:p>
        </p:txBody>
      </p:sp>
      <p:sp>
        <p:nvSpPr>
          <p:cNvPr id="2054" name="Text Box 6"/>
          <p:cNvSpPr txBox="1"/>
          <p:nvPr/>
        </p:nvSpPr>
        <p:spPr>
          <a:xfrm>
            <a:off x="1050925" y="1608138"/>
            <a:ext cx="8813800" cy="8699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en-US" altLang="zh-CN" sz="2400" b="1" dirty="0">
                <a:solidFill>
                  <a:srgbClr val="000066"/>
                </a:solidFill>
                <a:latin typeface="Arial" panose="020B0604020202020204" pitchFamily="34" charset="0"/>
              </a:rPr>
              <a:t>                     </a:t>
            </a:r>
            <a:r>
              <a:rPr lang="zh-CN" altLang="en-US" sz="2400" b="1" dirty="0">
                <a:solidFill>
                  <a:srgbClr val="000066"/>
                </a:solidFill>
                <a:latin typeface="Arial" panose="020B0604020202020204" pitchFamily="34" charset="0"/>
              </a:rPr>
              <a:t>在等温条件下，化学反应体系向环境释放</a:t>
            </a:r>
            <a:endParaRPr lang="en-US" altLang="zh-CN" sz="2400" b="1" dirty="0">
              <a:solidFill>
                <a:srgbClr val="000066"/>
              </a:solidFill>
              <a:latin typeface="Arial" panose="020B0604020202020204" pitchFamily="34" charset="0"/>
            </a:endParaRPr>
          </a:p>
          <a:p>
            <a:pPr marL="0" lvl="0" indent="0" eaLnBrk="1" hangingPunct="1">
              <a:lnSpc>
                <a:spcPct val="110000"/>
              </a:lnSpc>
              <a:spcBef>
                <a:spcPct val="0"/>
              </a:spcBef>
              <a:buFontTx/>
              <a:buNone/>
            </a:pPr>
            <a:r>
              <a:rPr lang="zh-CN" altLang="en-US" sz="2400" b="1" dirty="0">
                <a:solidFill>
                  <a:srgbClr val="000066"/>
                </a:solidFill>
                <a:latin typeface="Arial" panose="020B0604020202020204" pitchFamily="34" charset="0"/>
              </a:rPr>
              <a:t>或从环境吸收的热量称为该化学反应的热效应，简称</a:t>
            </a:r>
            <a:r>
              <a:rPr lang="zh-CN" altLang="en-US" sz="2400" b="1" dirty="0">
                <a:solidFill>
                  <a:srgbClr val="FF0000"/>
                </a:solidFill>
                <a:latin typeface="Arial" panose="020B0604020202020204" pitchFamily="34" charset="0"/>
              </a:rPr>
              <a:t>反应热</a:t>
            </a:r>
            <a:r>
              <a:rPr lang="zh-CN" altLang="en-US" sz="2400" b="1" dirty="0">
                <a:solidFill>
                  <a:srgbClr val="000066"/>
                </a:solidFill>
                <a:latin typeface="Arial" panose="020B0604020202020204" pitchFamily="34" charset="0"/>
              </a:rPr>
              <a:t>。</a:t>
            </a:r>
            <a:endParaRPr lang="zh-CN" altLang="en-US" sz="2400" b="1" dirty="0">
              <a:solidFill>
                <a:srgbClr val="000066"/>
              </a:solidFill>
              <a:latin typeface="Arial" panose="020B0604020202020204" pitchFamily="34" charset="0"/>
            </a:endParaRPr>
          </a:p>
        </p:txBody>
      </p:sp>
      <p:sp>
        <p:nvSpPr>
          <p:cNvPr id="2056" name="Text Box 8"/>
          <p:cNvSpPr txBox="1"/>
          <p:nvPr/>
        </p:nvSpPr>
        <p:spPr>
          <a:xfrm>
            <a:off x="1144588" y="1617663"/>
            <a:ext cx="213995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solidFill>
                  <a:srgbClr val="CC0000"/>
                </a:solidFill>
                <a:latin typeface="Times New Roman" panose="02020603050405020304" pitchFamily="18" charset="0"/>
              </a:rPr>
              <a:t>1</a:t>
            </a:r>
            <a:r>
              <a:rPr lang="zh-CN" altLang="en-US" sz="2400" b="1" dirty="0">
                <a:solidFill>
                  <a:srgbClr val="CC0000"/>
                </a:solidFill>
                <a:latin typeface="Times New Roman" panose="02020603050405020304" pitchFamily="18" charset="0"/>
              </a:rPr>
              <a:t>、反应热：</a:t>
            </a:r>
            <a:endParaRPr lang="zh-CN" altLang="en-US" sz="2400" b="1" dirty="0">
              <a:solidFill>
                <a:srgbClr val="CC0000"/>
              </a:solidFill>
              <a:latin typeface="Times New Roman" panose="02020603050405020304" pitchFamily="18" charset="0"/>
            </a:endParaRPr>
          </a:p>
        </p:txBody>
      </p:sp>
      <p:sp>
        <p:nvSpPr>
          <p:cNvPr id="2057" name="Rectangle 9"/>
          <p:cNvSpPr/>
          <p:nvPr/>
        </p:nvSpPr>
        <p:spPr>
          <a:xfrm>
            <a:off x="3621088" y="4222750"/>
            <a:ext cx="3127375" cy="4984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zh-CN" altLang="en-US" sz="2000" b="1" dirty="0">
                <a:latin typeface="Times New Roman" panose="02020603050405020304" pitchFamily="18" charset="0"/>
                <a:sym typeface="Wingdings 3" pitchFamily="18" charset="2"/>
              </a:rPr>
              <a:t></a:t>
            </a:r>
            <a:r>
              <a:rPr lang="en-US" altLang="zh-CN" sz="2400" b="1" i="1" dirty="0">
                <a:latin typeface="Times New Roman" panose="02020603050405020304" pitchFamily="18" charset="0"/>
              </a:rPr>
              <a:t>H</a:t>
            </a:r>
            <a:r>
              <a:rPr lang="zh-CN" altLang="en-US" sz="2400" b="1" dirty="0">
                <a:latin typeface="Times New Roman" panose="02020603050405020304" pitchFamily="18" charset="0"/>
              </a:rPr>
              <a:t>的</a:t>
            </a:r>
            <a:r>
              <a:rPr lang="zh-CN" altLang="en-US" sz="2400" b="1" dirty="0">
                <a:latin typeface="Times New Roman" panose="02020603050405020304" pitchFamily="18" charset="0"/>
                <a:sym typeface="Wingdings 3" pitchFamily="18" charset="2"/>
              </a:rPr>
              <a:t>单位：</a:t>
            </a:r>
            <a:r>
              <a:rPr lang="en-US" altLang="zh-CN" sz="2400" b="1" dirty="0">
                <a:latin typeface="Times New Roman" panose="02020603050405020304" pitchFamily="18" charset="0"/>
                <a:sym typeface="Wingdings 3" pitchFamily="18" charset="2"/>
              </a:rPr>
              <a:t>kJ/mol</a:t>
            </a:r>
            <a:r>
              <a:rPr lang="zh-CN" altLang="en-US" sz="2400" b="1" dirty="0">
                <a:latin typeface="Times New Roman" panose="02020603050405020304" pitchFamily="18" charset="0"/>
                <a:sym typeface="Wingdings 3" pitchFamily="18" charset="2"/>
              </a:rPr>
              <a:t>。</a:t>
            </a:r>
            <a:endParaRPr lang="zh-CN" altLang="en-US" sz="2400" b="1" dirty="0">
              <a:latin typeface="Times New Roman" panose="02020603050405020304" pitchFamily="18" charset="0"/>
              <a:sym typeface="Wingdings 3" pitchFamily="18" charset="2"/>
            </a:endParaRPr>
          </a:p>
        </p:txBody>
      </p:sp>
      <p:sp>
        <p:nvSpPr>
          <p:cNvPr id="2068" name="Text Box 20"/>
          <p:cNvSpPr txBox="1"/>
          <p:nvPr/>
        </p:nvSpPr>
        <p:spPr>
          <a:xfrm>
            <a:off x="1050925" y="3392488"/>
            <a:ext cx="10333038" cy="8302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sz="2400" b="1" dirty="0">
                <a:solidFill>
                  <a:srgbClr val="000066"/>
                </a:solidFill>
                <a:latin typeface="Times New Roman" panose="02020603050405020304" pitchFamily="18" charset="0"/>
                <a:ea typeface="楷体_GB2312" pitchFamily="49" charset="-122"/>
              </a:rPr>
              <a:t>        H</a:t>
            </a:r>
            <a:r>
              <a:rPr lang="zh-CN" altLang="en-US" sz="2400" b="1" dirty="0">
                <a:solidFill>
                  <a:srgbClr val="000066"/>
                </a:solidFill>
                <a:latin typeface="Times New Roman" panose="02020603050405020304" pitchFamily="18" charset="0"/>
                <a:ea typeface="楷体_GB2312" pitchFamily="49" charset="-122"/>
              </a:rPr>
              <a:t>称为</a:t>
            </a:r>
            <a:r>
              <a:rPr lang="zh-CN" altLang="en-US" sz="2400" b="1" dirty="0">
                <a:latin typeface="Times New Roman" panose="02020603050405020304" pitchFamily="18" charset="0"/>
                <a:ea typeface="楷体_GB2312" pitchFamily="49" charset="-122"/>
              </a:rPr>
              <a:t>“</a:t>
            </a:r>
            <a:r>
              <a:rPr lang="zh-CN" altLang="en-US" sz="2400" b="1" dirty="0">
                <a:solidFill>
                  <a:srgbClr val="FF0000"/>
                </a:solidFill>
                <a:latin typeface="Times New Roman" panose="02020603050405020304" pitchFamily="18" charset="0"/>
                <a:ea typeface="楷体_GB2312" pitchFamily="49" charset="-122"/>
              </a:rPr>
              <a:t>焓</a:t>
            </a:r>
            <a:r>
              <a:rPr lang="zh-CN" altLang="en-US" sz="2400" b="1" dirty="0">
                <a:latin typeface="Times New Roman" panose="02020603050405020304" pitchFamily="18" charset="0"/>
                <a:ea typeface="楷体_GB2312" pitchFamily="49" charset="-122"/>
              </a:rPr>
              <a:t>”，</a:t>
            </a:r>
            <a:r>
              <a:rPr lang="zh-CN" altLang="en-US" sz="2400" b="1" dirty="0">
                <a:solidFill>
                  <a:srgbClr val="000066"/>
                </a:solidFill>
                <a:latin typeface="Times New Roman" panose="02020603050405020304" pitchFamily="18" charset="0"/>
                <a:ea typeface="楷体_GB2312" pitchFamily="49" charset="-122"/>
              </a:rPr>
              <a:t>是与物质内能有关的物理量，生成物与反应物的焓值差</a:t>
            </a:r>
            <a:r>
              <a:rPr lang="en-US" altLang="zh-CN" sz="2400" b="1" dirty="0">
                <a:solidFill>
                  <a:srgbClr val="000066"/>
                </a:solidFill>
                <a:latin typeface="Times New Roman" panose="02020603050405020304" pitchFamily="18" charset="0"/>
                <a:ea typeface="楷体_GB2312" pitchFamily="49" charset="-122"/>
              </a:rPr>
              <a:t>ΔH</a:t>
            </a:r>
            <a:r>
              <a:rPr lang="zh-CN" altLang="en-US" sz="2400" b="1" dirty="0">
                <a:solidFill>
                  <a:srgbClr val="000066"/>
                </a:solidFill>
                <a:latin typeface="Times New Roman" panose="02020603050405020304" pitchFamily="18" charset="0"/>
                <a:ea typeface="楷体_GB2312" pitchFamily="49" charset="-122"/>
              </a:rPr>
              <a:t>称为</a:t>
            </a:r>
            <a:r>
              <a:rPr lang="zh-CN" altLang="en-US" sz="2400" b="1" dirty="0">
                <a:latin typeface="Times New Roman" panose="02020603050405020304" pitchFamily="18" charset="0"/>
                <a:ea typeface="楷体_GB2312" pitchFamily="49" charset="-122"/>
              </a:rPr>
              <a:t>“</a:t>
            </a:r>
            <a:r>
              <a:rPr lang="zh-CN" altLang="en-US" sz="2400" b="1" dirty="0">
                <a:solidFill>
                  <a:srgbClr val="FF0000"/>
                </a:solidFill>
                <a:latin typeface="Times New Roman" panose="02020603050405020304" pitchFamily="18" charset="0"/>
                <a:ea typeface="楷体_GB2312" pitchFamily="49" charset="-122"/>
              </a:rPr>
              <a:t>焓变</a:t>
            </a:r>
            <a:r>
              <a:rPr lang="zh-CN" altLang="en-US" sz="2400" b="1" dirty="0">
                <a:latin typeface="Times New Roman" panose="02020603050405020304" pitchFamily="18" charset="0"/>
                <a:ea typeface="楷体_GB2312" pitchFamily="49" charset="-122"/>
              </a:rPr>
              <a:t>”，</a:t>
            </a:r>
            <a:r>
              <a:rPr lang="zh-CN" altLang="en-US" sz="2400" b="1" dirty="0">
                <a:solidFill>
                  <a:srgbClr val="000066"/>
                </a:solidFill>
                <a:latin typeface="Times New Roman" panose="02020603050405020304" pitchFamily="18" charset="0"/>
                <a:ea typeface="楷体_GB2312" pitchFamily="49" charset="-122"/>
              </a:rPr>
              <a:t>数值上等于某反应</a:t>
            </a:r>
            <a:r>
              <a:rPr lang="zh-CN" altLang="en-US" sz="2400" b="1" dirty="0">
                <a:solidFill>
                  <a:srgbClr val="FF0000"/>
                </a:solidFill>
                <a:latin typeface="Times New Roman" panose="02020603050405020304" pitchFamily="18" charset="0"/>
                <a:ea typeface="楷体_GB2312" pitchFamily="49" charset="-122"/>
              </a:rPr>
              <a:t>恒压条件下的反应热</a:t>
            </a:r>
            <a:r>
              <a:rPr lang="zh-CN" altLang="en-US" sz="2400" b="1" dirty="0">
                <a:latin typeface="Times New Roman" panose="02020603050405020304" pitchFamily="18" charset="0"/>
                <a:ea typeface="楷体_GB2312" pitchFamily="49" charset="-122"/>
              </a:rPr>
              <a:t>。</a:t>
            </a:r>
            <a:endParaRPr lang="zh-CN" altLang="en-US" sz="2400" b="1" dirty="0">
              <a:latin typeface="Times New Roman" panose="02020603050405020304" pitchFamily="18" charset="0"/>
              <a:ea typeface="楷体_GB2312" pitchFamily="49" charset="-122"/>
            </a:endParaRPr>
          </a:p>
        </p:txBody>
      </p:sp>
      <p:sp>
        <p:nvSpPr>
          <p:cNvPr id="2069" name="Text Box 21"/>
          <p:cNvSpPr txBox="1"/>
          <p:nvPr/>
        </p:nvSpPr>
        <p:spPr>
          <a:xfrm>
            <a:off x="1144588" y="2890838"/>
            <a:ext cx="213995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solidFill>
                  <a:srgbClr val="CC0000"/>
                </a:solidFill>
                <a:latin typeface="Times New Roman" panose="02020603050405020304" pitchFamily="18" charset="0"/>
              </a:rPr>
              <a:t>2</a:t>
            </a:r>
            <a:r>
              <a:rPr lang="zh-CN" altLang="en-US" sz="2400" b="1" dirty="0">
                <a:solidFill>
                  <a:srgbClr val="CC0000"/>
                </a:solidFill>
                <a:latin typeface="Times New Roman" panose="02020603050405020304" pitchFamily="18" charset="0"/>
              </a:rPr>
              <a:t>、焓变：</a:t>
            </a:r>
            <a:endParaRPr lang="zh-CN" altLang="en-US" sz="2400" b="1" dirty="0">
              <a:solidFill>
                <a:srgbClr val="CC0000"/>
              </a:solidFill>
              <a:latin typeface="Times New Roman" panose="02020603050405020304" pitchFamily="18" charset="0"/>
            </a:endParaRPr>
          </a:p>
        </p:txBody>
      </p:sp>
      <p:sp>
        <p:nvSpPr>
          <p:cNvPr id="2070" name="Text Box 22"/>
          <p:cNvSpPr txBox="1"/>
          <p:nvPr/>
        </p:nvSpPr>
        <p:spPr>
          <a:xfrm>
            <a:off x="1916113" y="4629150"/>
            <a:ext cx="1458912" cy="641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020010"/>
                </a:solidFill>
                <a:latin typeface="Tahoma" panose="020B0604030504040204" pitchFamily="34" charset="0"/>
                <a:ea typeface="华文楷体" pitchFamily="2" charset="-122"/>
              </a:rPr>
              <a:t>规定</a:t>
            </a:r>
            <a:r>
              <a:rPr lang="zh-CN" altLang="en-US" sz="3600" b="1" dirty="0">
                <a:solidFill>
                  <a:srgbClr val="020010"/>
                </a:solidFill>
                <a:latin typeface="Tahoma" panose="020B0604030504040204" pitchFamily="34" charset="0"/>
              </a:rPr>
              <a:t>：</a:t>
            </a:r>
            <a:endParaRPr lang="zh-CN" altLang="en-US" sz="3600" b="1" dirty="0">
              <a:solidFill>
                <a:srgbClr val="020010"/>
              </a:solidFill>
              <a:latin typeface="Tahoma" panose="020B0604030504040204" pitchFamily="34" charset="0"/>
            </a:endParaRPr>
          </a:p>
        </p:txBody>
      </p:sp>
      <p:sp>
        <p:nvSpPr>
          <p:cNvPr id="2071" name="Text Box 23"/>
          <p:cNvSpPr txBox="1"/>
          <p:nvPr/>
        </p:nvSpPr>
        <p:spPr>
          <a:xfrm>
            <a:off x="2613025" y="5314950"/>
            <a:ext cx="6719888" cy="519113"/>
          </a:xfrm>
          <a:prstGeom prst="rect">
            <a:avLst/>
          </a:prstGeom>
          <a:solidFill>
            <a:srgbClr val="DBFFB7"/>
          </a:solidFill>
          <a:ln w="2857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020010"/>
                </a:solidFill>
                <a:latin typeface="Times New Roman" panose="02020603050405020304" pitchFamily="18" charset="0"/>
                <a:ea typeface="华文楷体" pitchFamily="2" charset="-122"/>
              </a:rPr>
              <a:t>当∆</a:t>
            </a:r>
            <a:r>
              <a:rPr lang="en-US" altLang="zh-CN" b="1" dirty="0">
                <a:solidFill>
                  <a:srgbClr val="020010"/>
                </a:solidFill>
                <a:latin typeface="Times New Roman" panose="02020603050405020304" pitchFamily="18" charset="0"/>
                <a:ea typeface="华文楷体" pitchFamily="2" charset="-122"/>
              </a:rPr>
              <a:t>H</a:t>
            </a:r>
            <a:r>
              <a:rPr lang="zh-CN" altLang="en-US" b="1" dirty="0">
                <a:solidFill>
                  <a:srgbClr val="020010"/>
                </a:solidFill>
                <a:latin typeface="Times New Roman" panose="02020603050405020304" pitchFamily="18" charset="0"/>
                <a:ea typeface="华文楷体" pitchFamily="2" charset="-122"/>
              </a:rPr>
              <a:t>为“－”（ ∆</a:t>
            </a:r>
            <a:r>
              <a:rPr lang="en-US" altLang="zh-CN" b="1" dirty="0">
                <a:solidFill>
                  <a:srgbClr val="020010"/>
                </a:solidFill>
                <a:latin typeface="Times New Roman" panose="02020603050405020304" pitchFamily="18" charset="0"/>
                <a:ea typeface="华文楷体" pitchFamily="2" charset="-122"/>
              </a:rPr>
              <a:t>H&lt;0</a:t>
            </a:r>
            <a:r>
              <a:rPr lang="zh-CN" altLang="en-US" b="1" dirty="0">
                <a:solidFill>
                  <a:srgbClr val="020010"/>
                </a:solidFill>
                <a:latin typeface="Times New Roman" panose="02020603050405020304" pitchFamily="18" charset="0"/>
                <a:ea typeface="华文楷体" pitchFamily="2" charset="-122"/>
              </a:rPr>
              <a:t>）时，为放热反应；</a:t>
            </a:r>
            <a:endParaRPr lang="zh-CN" altLang="en-US" b="1" dirty="0">
              <a:solidFill>
                <a:srgbClr val="020010"/>
              </a:solidFill>
              <a:latin typeface="Times New Roman" panose="02020603050405020304" pitchFamily="18" charset="0"/>
              <a:ea typeface="华文楷体" pitchFamily="2" charset="-122"/>
            </a:endParaRPr>
          </a:p>
        </p:txBody>
      </p:sp>
      <p:sp>
        <p:nvSpPr>
          <p:cNvPr id="2072" name="Text Box 24"/>
          <p:cNvSpPr txBox="1"/>
          <p:nvPr/>
        </p:nvSpPr>
        <p:spPr>
          <a:xfrm>
            <a:off x="2613025" y="5924550"/>
            <a:ext cx="6719888" cy="519113"/>
          </a:xfrm>
          <a:prstGeom prst="rect">
            <a:avLst/>
          </a:prstGeom>
          <a:solidFill>
            <a:srgbClr val="DBFFB7"/>
          </a:solidFill>
          <a:ln w="381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020010"/>
                </a:solidFill>
                <a:latin typeface="Times New Roman" panose="02020603050405020304" pitchFamily="18" charset="0"/>
                <a:ea typeface="华文楷体" pitchFamily="2" charset="-122"/>
              </a:rPr>
              <a:t>当∆</a:t>
            </a:r>
            <a:r>
              <a:rPr lang="en-US" altLang="zh-CN" b="1" dirty="0">
                <a:solidFill>
                  <a:srgbClr val="020010"/>
                </a:solidFill>
                <a:latin typeface="Times New Roman" panose="02020603050405020304" pitchFamily="18" charset="0"/>
                <a:ea typeface="华文楷体" pitchFamily="2" charset="-122"/>
              </a:rPr>
              <a:t>H</a:t>
            </a:r>
            <a:r>
              <a:rPr lang="zh-CN" altLang="en-US" b="1" dirty="0">
                <a:solidFill>
                  <a:srgbClr val="020010"/>
                </a:solidFill>
                <a:latin typeface="Times New Roman" panose="02020603050405020304" pitchFamily="18" charset="0"/>
                <a:ea typeface="华文楷体" pitchFamily="2" charset="-122"/>
              </a:rPr>
              <a:t>为“＋”（ ∆</a:t>
            </a:r>
            <a:r>
              <a:rPr lang="en-US" altLang="zh-CN" b="1" dirty="0">
                <a:solidFill>
                  <a:srgbClr val="020010"/>
                </a:solidFill>
                <a:latin typeface="Times New Roman" panose="02020603050405020304" pitchFamily="18" charset="0"/>
                <a:ea typeface="华文楷体" pitchFamily="2" charset="-122"/>
              </a:rPr>
              <a:t>H&gt;0</a:t>
            </a:r>
            <a:r>
              <a:rPr lang="zh-CN" altLang="en-US" b="1" dirty="0">
                <a:solidFill>
                  <a:srgbClr val="020010"/>
                </a:solidFill>
                <a:latin typeface="Times New Roman" panose="02020603050405020304" pitchFamily="18" charset="0"/>
                <a:ea typeface="华文楷体" pitchFamily="2" charset="-122"/>
              </a:rPr>
              <a:t>）时，为吸热反应。</a:t>
            </a:r>
            <a:endParaRPr lang="zh-CN" altLang="en-US" b="1" dirty="0">
              <a:solidFill>
                <a:srgbClr val="020010"/>
              </a:solidFill>
              <a:latin typeface="Times New Roman" panose="02020603050405020304" pitchFamily="18" charset="0"/>
              <a:ea typeface="华文楷体" pitchFamily="2" charset="-122"/>
            </a:endParaRPr>
          </a:p>
        </p:txBody>
      </p:sp>
      <p:sp>
        <p:nvSpPr>
          <p:cNvPr id="2" name="文本框 1"/>
          <p:cNvSpPr txBox="1"/>
          <p:nvPr/>
        </p:nvSpPr>
        <p:spPr>
          <a:xfrm>
            <a:off x="430213" y="223838"/>
            <a:ext cx="3744913" cy="461963"/>
          </a:xfrm>
          <a:prstGeom prst="rect">
            <a:avLst/>
          </a:prstGeom>
          <a:solidFill>
            <a:schemeClr val="accent2">
              <a:lumMod val="40000"/>
              <a:lumOff val="60000"/>
            </a:schemeClr>
          </a:solidFill>
        </p:spPr>
        <p:txBody>
          <a:bodyPr>
            <a:spAutoFit/>
          </a:bodyPr>
          <a:lstStyle/>
          <a:p>
            <a:pPr marR="0" defTabSz="914400" eaLnBrk="1" hangingPunct="1">
              <a:buClrTx/>
              <a:buSzTx/>
              <a:buFontTx/>
              <a:buNone/>
              <a:defRPr/>
            </a:pPr>
            <a:r>
              <a:rPr kumimoji="0" lang="en-US" altLang="zh-CN" kern="1200" cap="none" spc="0" normalizeH="0" baseline="0" noProof="0" dirty="0">
                <a:latin typeface="Arial" panose="020B0604020202020204" pitchFamily="34" charset="0"/>
                <a:ea typeface="宋体" panose="02010600030101010101" pitchFamily="2" charset="-122"/>
                <a:cs typeface="+mn-cs"/>
              </a:rPr>
              <a:t>《</a:t>
            </a:r>
            <a:r>
              <a:rPr kumimoji="0" lang="zh-CN" altLang="en-US" kern="1200" cap="none" spc="0" normalizeH="0" baseline="0" noProof="0" dirty="0">
                <a:latin typeface="Arial" panose="020B0604020202020204" pitchFamily="34" charset="0"/>
                <a:ea typeface="宋体" panose="02010600030101010101" pitchFamily="2" charset="-122"/>
                <a:cs typeface="+mn-cs"/>
              </a:rPr>
              <a:t>选择性必修</a:t>
            </a:r>
            <a:r>
              <a:rPr kumimoji="0" lang="en-US" altLang="zh-CN" kern="1200" cap="none" spc="0" normalizeH="0" baseline="0" noProof="0" dirty="0">
                <a:latin typeface="Arial" panose="020B0604020202020204" pitchFamily="34" charset="0"/>
                <a:ea typeface="宋体" panose="02010600030101010101" pitchFamily="2" charset="-122"/>
                <a:cs typeface="+mn-cs"/>
              </a:rPr>
              <a:t>1》</a:t>
            </a:r>
            <a:r>
              <a:rPr kumimoji="0" lang="zh-CN" altLang="en-US" kern="1200" cap="none" spc="0" normalizeH="0" baseline="0" noProof="0" dirty="0">
                <a:latin typeface="Arial" panose="020B0604020202020204" pitchFamily="34" charset="0"/>
                <a:ea typeface="宋体" panose="02010600030101010101" pitchFamily="2" charset="-122"/>
                <a:cs typeface="+mn-cs"/>
              </a:rPr>
              <a:t>第一章</a:t>
            </a: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grpSp>
        <p:nvGrpSpPr>
          <p:cNvPr id="12" name="组合 11"/>
          <p:cNvGrpSpPr/>
          <p:nvPr/>
        </p:nvGrpSpPr>
        <p:grpSpPr>
          <a:xfrm>
            <a:off x="9551988" y="650875"/>
            <a:ext cx="2276475" cy="2297113"/>
            <a:chOff x="11092" y="4935"/>
            <a:chExt cx="4493" cy="4680"/>
          </a:xfrm>
        </p:grpSpPr>
        <p:grpSp>
          <p:nvGrpSpPr>
            <p:cNvPr id="3086" name="Group 7"/>
            <p:cNvGrpSpPr/>
            <p:nvPr/>
          </p:nvGrpSpPr>
          <p:grpSpPr>
            <a:xfrm>
              <a:off x="12344" y="5615"/>
              <a:ext cx="2338" cy="1800"/>
              <a:chOff x="816" y="1728"/>
              <a:chExt cx="935" cy="576"/>
            </a:xfrm>
          </p:grpSpPr>
          <p:sp>
            <p:nvSpPr>
              <p:cNvPr id="3089" name="Rectangle 8"/>
              <p:cNvSpPr/>
              <p:nvPr>
                <p:custDataLst>
                  <p:tags r:id="rId1"/>
                </p:custDataLst>
              </p:nvPr>
            </p:nvSpPr>
            <p:spPr>
              <a:xfrm>
                <a:off x="816" y="1728"/>
                <a:ext cx="816" cy="576"/>
              </a:xfrm>
              <a:prstGeom prst="rect">
                <a:avLst/>
              </a:prstGeom>
              <a:noFill/>
              <a:ln w="2857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2400" b="1" dirty="0">
                  <a:latin typeface="黑体" panose="02010609060101010101" pitchFamily="49" charset="-122"/>
                  <a:ea typeface="黑体" panose="02010609060101010101" pitchFamily="49" charset="-122"/>
                </a:endParaRPr>
              </a:p>
            </p:txBody>
          </p:sp>
          <p:sp>
            <p:nvSpPr>
              <p:cNvPr id="17" name="Text Box 9"/>
              <p:cNvSpPr txBox="1">
                <a:spLocks noChangeArrowheads="1"/>
              </p:cNvSpPr>
              <p:nvPr>
                <p:custDataLst>
                  <p:tags r:id="rId2"/>
                </p:custDataLst>
              </p:nvPr>
            </p:nvSpPr>
            <p:spPr bwMode="auto">
              <a:xfrm>
                <a:off x="912" y="1833"/>
                <a:ext cx="839" cy="301"/>
              </a:xfrm>
              <a:prstGeom prst="rect">
                <a:avLst/>
              </a:prstGeom>
              <a:noFill/>
            </p:spPr>
            <p:txBody>
              <a:bodyPr>
                <a:spAutoFit/>
              </a:bodyPr>
              <a:lstStyle/>
              <a:p>
                <a:pPr marR="0" defTabSz="914400">
                  <a:buClrTx/>
                  <a:buSzTx/>
                  <a:buFontTx/>
                  <a:buNone/>
                  <a:defRPr/>
                </a:pPr>
                <a:r>
                  <a:rPr kumimoji="0" lang="zh-CN" altLang="en-US" kern="1200" cap="none" spc="0" normalizeH="0" baseline="0" noProof="0">
                    <a:gradFill>
                      <a:gsLst>
                        <a:gs pos="0">
                          <a:srgbClr val="E30000"/>
                        </a:gs>
                        <a:gs pos="100000">
                          <a:srgbClr val="760303"/>
                        </a:gs>
                      </a:gsLst>
                      <a:lin scaled="0"/>
                    </a:gradFill>
                    <a:latin typeface="黑体" panose="02010609060101010101" pitchFamily="49" charset="-122"/>
                    <a:ea typeface="黑体" panose="02010609060101010101" pitchFamily="49" charset="-122"/>
                    <a:cs typeface="+mn-cs"/>
                    <a:sym typeface="+mn-ea"/>
                  </a:rPr>
                  <a:t>体系</a:t>
                </a:r>
                <a:endParaRPr kumimoji="0" lang="zh-CN" altLang="en-US" kern="1200" cap="none" spc="0" normalizeH="0" baseline="0" noProof="0">
                  <a:gradFill>
                    <a:gsLst>
                      <a:gs pos="0">
                        <a:srgbClr val="E30000"/>
                      </a:gs>
                      <a:gs pos="100000">
                        <a:srgbClr val="760303"/>
                      </a:gs>
                    </a:gsLst>
                    <a:lin scaled="0"/>
                  </a:gradFill>
                  <a:latin typeface="黑体" panose="02010609060101010101" pitchFamily="49" charset="-122"/>
                  <a:ea typeface="黑体" panose="02010609060101010101" pitchFamily="49" charset="-122"/>
                  <a:cs typeface="+mn-cs"/>
                  <a:sym typeface="+mn-ea"/>
                </a:endParaRPr>
              </a:p>
            </p:txBody>
          </p:sp>
        </p:grpSp>
        <p:sp>
          <p:nvSpPr>
            <p:cNvPr id="3087" name="Oval 10"/>
            <p:cNvSpPr/>
            <p:nvPr>
              <p:custDataLst>
                <p:tags r:id="rId3"/>
              </p:custDataLst>
            </p:nvPr>
          </p:nvSpPr>
          <p:spPr>
            <a:xfrm>
              <a:off x="11092" y="4935"/>
              <a:ext cx="4493" cy="4680"/>
            </a:xfrm>
            <a:prstGeom prst="ellipse">
              <a:avLst/>
            </a:prstGeom>
            <a:noFill/>
            <a:ln w="31750" cap="flat" cmpd="sng">
              <a:solidFill>
                <a:schemeClr val="tx1"/>
              </a:solidFill>
              <a:prstDash val="solid"/>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endParaRPr lang="zh-CN" altLang="en-US" sz="2400" b="1" dirty="0">
                <a:latin typeface="黑体" panose="02010609060101010101" pitchFamily="49" charset="-122"/>
                <a:ea typeface="黑体" panose="02010609060101010101" pitchFamily="49" charset="-122"/>
              </a:endParaRPr>
            </a:p>
          </p:txBody>
        </p:sp>
        <p:sp>
          <p:nvSpPr>
            <p:cNvPr id="15" name="Text Box 11"/>
            <p:cNvSpPr txBox="1">
              <a:spLocks noChangeArrowheads="1"/>
            </p:cNvSpPr>
            <p:nvPr>
              <p:custDataLst>
                <p:tags r:id="rId4"/>
              </p:custDataLst>
            </p:nvPr>
          </p:nvSpPr>
          <p:spPr bwMode="auto">
            <a:xfrm>
              <a:off x="12522" y="8317"/>
              <a:ext cx="2160" cy="940"/>
            </a:xfrm>
            <a:prstGeom prst="rect">
              <a:avLst/>
            </a:prstGeom>
            <a:noFill/>
          </p:spPr>
          <p:txBody>
            <a:bodyPr>
              <a:spAutoFit/>
            </a:bodyPr>
            <a:lstStyle/>
            <a:p>
              <a:pPr marR="0" defTabSz="914400">
                <a:buClrTx/>
                <a:buSzTx/>
                <a:buFontTx/>
                <a:buNone/>
                <a:defRPr/>
              </a:pPr>
              <a:r>
                <a:rPr kumimoji="0" lang="zh-CN" altLang="en-US" kern="1200" cap="none" spc="0" normalizeH="0" baseline="0" noProof="0">
                  <a:gradFill>
                    <a:gsLst>
                      <a:gs pos="0">
                        <a:srgbClr val="E30000"/>
                      </a:gs>
                      <a:gs pos="100000">
                        <a:srgbClr val="760303"/>
                      </a:gs>
                    </a:gsLst>
                    <a:lin scaled="0"/>
                  </a:gradFill>
                  <a:latin typeface="黑体" panose="02010609060101010101" pitchFamily="49" charset="-122"/>
                  <a:ea typeface="黑体" panose="02010609060101010101" pitchFamily="49" charset="-122"/>
                  <a:cs typeface="+mn-cs"/>
                  <a:sym typeface="+mn-ea"/>
                </a:rPr>
                <a:t>环境</a:t>
              </a:r>
              <a:endParaRPr kumimoji="0" lang="zh-CN" altLang="en-US" kern="1200" cap="none" spc="0" normalizeH="0" baseline="0" noProof="0">
                <a:gradFill>
                  <a:gsLst>
                    <a:gs pos="0">
                      <a:srgbClr val="E30000"/>
                    </a:gs>
                    <a:gs pos="100000">
                      <a:srgbClr val="760303"/>
                    </a:gs>
                  </a:gsLst>
                  <a:lin scaled="0"/>
                </a:gradFill>
                <a:latin typeface="黑体" panose="02010609060101010101" pitchFamily="49" charset="-122"/>
                <a:ea typeface="黑体" panose="02010609060101010101" pitchFamily="49" charset="-122"/>
                <a:cs typeface="+mn-cs"/>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0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205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205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06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2068"/>
                                        </p:tgtEl>
                                        <p:attrNameLst>
                                          <p:attrName>style.visibility</p:attrName>
                                        </p:attrNameLst>
                                      </p:cBhvr>
                                      <p:to>
                                        <p:strVal val="visible"/>
                                      </p:to>
                                    </p:set>
                                    <p:anim calcmode="lin" valueType="num">
                                      <p:cBhvr additive="base">
                                        <p:cTn id="28" dur="500" fill="hold"/>
                                        <p:tgtEl>
                                          <p:spTgt spid="2068"/>
                                        </p:tgtEl>
                                        <p:attrNameLst>
                                          <p:attrName>ppt_x</p:attrName>
                                        </p:attrNameLst>
                                      </p:cBhvr>
                                      <p:tavLst>
                                        <p:tav tm="0">
                                          <p:val>
                                            <p:strVal val="#ppt_x"/>
                                          </p:val>
                                        </p:tav>
                                        <p:tav tm="100000">
                                          <p:val>
                                            <p:strVal val="#ppt_x"/>
                                          </p:val>
                                        </p:tav>
                                      </p:tavLst>
                                    </p:anim>
                                    <p:anim calcmode="lin" valueType="num">
                                      <p:cBhvr additive="base">
                                        <p:cTn id="29" dur="500" fill="hold"/>
                                        <p:tgtEl>
                                          <p:spTgt spid="2068"/>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205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7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071"/>
                                        </p:tgtEl>
                                        <p:attrNameLst>
                                          <p:attrName>style.visibility</p:attrName>
                                        </p:attrNameLst>
                                      </p:cBhvr>
                                      <p:to>
                                        <p:strVal val="visible"/>
                                      </p:to>
                                    </p:set>
                                    <p:anim calcmode="lin" valueType="num">
                                      <p:cBhvr additive="base">
                                        <p:cTn id="42" dur="500" fill="hold"/>
                                        <p:tgtEl>
                                          <p:spTgt spid="2071"/>
                                        </p:tgtEl>
                                        <p:attrNameLst>
                                          <p:attrName>ppt_x</p:attrName>
                                        </p:attrNameLst>
                                      </p:cBhvr>
                                      <p:tavLst>
                                        <p:tav tm="0">
                                          <p:val>
                                            <p:strVal val="0-#ppt_w/2"/>
                                          </p:val>
                                        </p:tav>
                                        <p:tav tm="100000">
                                          <p:val>
                                            <p:strVal val="#ppt_x"/>
                                          </p:val>
                                        </p:tav>
                                      </p:tavLst>
                                    </p:anim>
                                    <p:anim calcmode="lin" valueType="num">
                                      <p:cBhvr additive="base">
                                        <p:cTn id="43" dur="500" fill="hold"/>
                                        <p:tgtEl>
                                          <p:spTgt spid="207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072"/>
                                        </p:tgtEl>
                                        <p:attrNameLst>
                                          <p:attrName>style.visibility</p:attrName>
                                        </p:attrNameLst>
                                      </p:cBhvr>
                                      <p:to>
                                        <p:strVal val="visible"/>
                                      </p:to>
                                    </p:set>
                                    <p:anim calcmode="lin" valueType="num">
                                      <p:cBhvr additive="base">
                                        <p:cTn id="48" dur="500" fill="hold"/>
                                        <p:tgtEl>
                                          <p:spTgt spid="2072"/>
                                        </p:tgtEl>
                                        <p:attrNameLst>
                                          <p:attrName>ppt_x</p:attrName>
                                        </p:attrNameLst>
                                      </p:cBhvr>
                                      <p:tavLst>
                                        <p:tav tm="0">
                                          <p:val>
                                            <p:strVal val="0-#ppt_w/2"/>
                                          </p:val>
                                        </p:tav>
                                        <p:tav tm="100000">
                                          <p:val>
                                            <p:strVal val="#ppt_x"/>
                                          </p:val>
                                        </p:tav>
                                      </p:tavLst>
                                    </p:anim>
                                    <p:anim calcmode="lin" valueType="num">
                                      <p:cBhvr additive="base">
                                        <p:cTn id="49" dur="500" fill="hold"/>
                                        <p:tgtEl>
                                          <p:spTgt spid="20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6" grpId="0"/>
      <p:bldP spid="2057" grpId="0"/>
      <p:bldP spid="2068" grpId="0"/>
      <p:bldP spid="2069" grpId="0"/>
      <p:bldP spid="2070" grpId="0"/>
      <p:bldP spid="2071" grpId="0" animBg="1"/>
      <p:bldP spid="20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6"/>
          <p:cNvGrpSpPr/>
          <p:nvPr/>
        </p:nvGrpSpPr>
        <p:grpSpPr>
          <a:xfrm>
            <a:off x="1911350" y="549275"/>
            <a:ext cx="8001000" cy="3657600"/>
            <a:chOff x="240" y="1584"/>
            <a:chExt cx="5040" cy="2304"/>
          </a:xfrm>
        </p:grpSpPr>
        <p:sp>
          <p:nvSpPr>
            <p:cNvPr id="4113" name="Rectangle 7"/>
            <p:cNvSpPr/>
            <p:nvPr/>
          </p:nvSpPr>
          <p:spPr>
            <a:xfrm>
              <a:off x="768" y="1584"/>
              <a:ext cx="2064" cy="2304"/>
            </a:xfrm>
            <a:prstGeom prst="rect">
              <a:avLst/>
            </a:prstGeom>
            <a:solidFill>
              <a:srgbClr val="BBBBBB">
                <a:alpha val="50195"/>
              </a:srgbClr>
            </a:solidFill>
            <a:ln w="9525" cap="flat" cmpd="sng">
              <a:solidFill>
                <a:srgbClr val="BBBBBB"/>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2400" dirty="0">
                <a:latin typeface="Times New Roman" panose="02020603050405020304" pitchFamily="18" charset="0"/>
              </a:endParaRPr>
            </a:p>
          </p:txBody>
        </p:sp>
        <p:sp>
          <p:nvSpPr>
            <p:cNvPr id="4114" name="Line 8"/>
            <p:cNvSpPr/>
            <p:nvPr/>
          </p:nvSpPr>
          <p:spPr>
            <a:xfrm>
              <a:off x="912" y="1968"/>
              <a:ext cx="1824" cy="0"/>
            </a:xfrm>
            <a:prstGeom prst="line">
              <a:avLst/>
            </a:prstGeom>
            <a:ln w="38100" cap="flat" cmpd="sng">
              <a:solidFill>
                <a:schemeClr val="tx1"/>
              </a:solidFill>
              <a:prstDash val="solid"/>
              <a:headEnd type="none" w="med" len="med"/>
              <a:tailEnd type="none" w="med" len="med"/>
            </a:ln>
          </p:spPr>
        </p:sp>
        <p:sp>
          <p:nvSpPr>
            <p:cNvPr id="4115" name="Line 9"/>
            <p:cNvSpPr/>
            <p:nvPr/>
          </p:nvSpPr>
          <p:spPr>
            <a:xfrm>
              <a:off x="912" y="3504"/>
              <a:ext cx="1776" cy="0"/>
            </a:xfrm>
            <a:prstGeom prst="line">
              <a:avLst/>
            </a:prstGeom>
            <a:ln w="38100" cap="flat" cmpd="sng">
              <a:solidFill>
                <a:schemeClr val="tx1"/>
              </a:solidFill>
              <a:prstDash val="solid"/>
              <a:headEnd type="none" w="med" len="med"/>
              <a:tailEnd type="none" w="med" len="med"/>
            </a:ln>
          </p:spPr>
        </p:sp>
        <p:sp>
          <p:nvSpPr>
            <p:cNvPr id="4116" name="Text Box 10"/>
            <p:cNvSpPr txBox="1"/>
            <p:nvPr/>
          </p:nvSpPr>
          <p:spPr>
            <a:xfrm>
              <a:off x="240" y="2544"/>
              <a:ext cx="528" cy="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能量</a:t>
              </a:r>
              <a:endParaRPr lang="zh-CN" altLang="en-US" sz="2400" b="1" dirty="0">
                <a:latin typeface="Times New Roman" panose="02020603050405020304" pitchFamily="18" charset="0"/>
              </a:endParaRPr>
            </a:p>
          </p:txBody>
        </p:sp>
        <p:sp>
          <p:nvSpPr>
            <p:cNvPr id="4117" name="Text Box 11"/>
            <p:cNvSpPr txBox="1"/>
            <p:nvPr/>
          </p:nvSpPr>
          <p:spPr>
            <a:xfrm>
              <a:off x="338" y="1789"/>
              <a:ext cx="309" cy="2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FF0000"/>
                  </a:solidFill>
                  <a:latin typeface="Times New Roman" panose="02020603050405020304" pitchFamily="18" charset="0"/>
                </a:rPr>
                <a:t>高</a:t>
              </a:r>
              <a:endParaRPr lang="zh-CN" altLang="en-US" sz="2400" b="1" dirty="0">
                <a:solidFill>
                  <a:srgbClr val="FF0000"/>
                </a:solidFill>
                <a:latin typeface="Times New Roman" panose="02020603050405020304" pitchFamily="18" charset="0"/>
              </a:endParaRPr>
            </a:p>
          </p:txBody>
        </p:sp>
        <p:sp>
          <p:nvSpPr>
            <p:cNvPr id="4118" name="Text Box 12"/>
            <p:cNvSpPr txBox="1"/>
            <p:nvPr/>
          </p:nvSpPr>
          <p:spPr>
            <a:xfrm>
              <a:off x="314" y="3349"/>
              <a:ext cx="310" cy="28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chemeClr val="accent2"/>
                  </a:solidFill>
                  <a:latin typeface="Times New Roman" panose="02020603050405020304" pitchFamily="18" charset="0"/>
                </a:rPr>
                <a:t>低</a:t>
              </a:r>
              <a:endParaRPr lang="zh-CN" altLang="en-US" sz="2400" b="1" dirty="0">
                <a:solidFill>
                  <a:schemeClr val="accent2"/>
                </a:solidFill>
                <a:latin typeface="Times New Roman" panose="02020603050405020304" pitchFamily="18" charset="0"/>
              </a:endParaRPr>
            </a:p>
          </p:txBody>
        </p:sp>
        <p:sp>
          <p:nvSpPr>
            <p:cNvPr id="4119" name="Rectangle 13"/>
            <p:cNvSpPr/>
            <p:nvPr/>
          </p:nvSpPr>
          <p:spPr>
            <a:xfrm>
              <a:off x="3216" y="1584"/>
              <a:ext cx="2064" cy="2304"/>
            </a:xfrm>
            <a:prstGeom prst="rect">
              <a:avLst/>
            </a:prstGeom>
            <a:solidFill>
              <a:srgbClr val="BBBBBB">
                <a:alpha val="50195"/>
              </a:srgbClr>
            </a:solidFill>
            <a:ln w="9525" cap="flat" cmpd="sng">
              <a:solidFill>
                <a:srgbClr val="BBBBBB"/>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2400" dirty="0">
                <a:latin typeface="Times New Roman" panose="02020603050405020304" pitchFamily="18" charset="0"/>
              </a:endParaRPr>
            </a:p>
          </p:txBody>
        </p:sp>
        <p:sp>
          <p:nvSpPr>
            <p:cNvPr id="4120" name="Line 14"/>
            <p:cNvSpPr/>
            <p:nvPr/>
          </p:nvSpPr>
          <p:spPr>
            <a:xfrm>
              <a:off x="3360" y="1968"/>
              <a:ext cx="1824" cy="0"/>
            </a:xfrm>
            <a:prstGeom prst="line">
              <a:avLst/>
            </a:prstGeom>
            <a:ln w="38100" cap="flat" cmpd="sng">
              <a:solidFill>
                <a:schemeClr val="tx1"/>
              </a:solidFill>
              <a:prstDash val="solid"/>
              <a:headEnd type="none" w="med" len="med"/>
              <a:tailEnd type="none" w="med" len="med"/>
            </a:ln>
          </p:spPr>
        </p:sp>
        <p:sp>
          <p:nvSpPr>
            <p:cNvPr id="4121" name="Line 15"/>
            <p:cNvSpPr/>
            <p:nvPr/>
          </p:nvSpPr>
          <p:spPr>
            <a:xfrm>
              <a:off x="3360" y="3504"/>
              <a:ext cx="1776" cy="0"/>
            </a:xfrm>
            <a:prstGeom prst="line">
              <a:avLst/>
            </a:prstGeom>
            <a:ln w="38100" cap="flat" cmpd="sng">
              <a:solidFill>
                <a:schemeClr val="tx1"/>
              </a:solidFill>
              <a:prstDash val="solid"/>
              <a:headEnd type="none" w="med" len="med"/>
              <a:tailEnd type="none" w="med" len="med"/>
            </a:ln>
          </p:spPr>
        </p:sp>
        <p:sp>
          <p:nvSpPr>
            <p:cNvPr id="4122" name="Line 16"/>
            <p:cNvSpPr/>
            <p:nvPr/>
          </p:nvSpPr>
          <p:spPr>
            <a:xfrm flipV="1">
              <a:off x="480" y="2112"/>
              <a:ext cx="0" cy="432"/>
            </a:xfrm>
            <a:prstGeom prst="line">
              <a:avLst/>
            </a:prstGeom>
            <a:ln w="9525" cap="flat" cmpd="sng">
              <a:solidFill>
                <a:schemeClr val="tx1"/>
              </a:solidFill>
              <a:prstDash val="solid"/>
              <a:headEnd type="none" w="med" len="med"/>
              <a:tailEnd type="triangle" w="med" len="med"/>
            </a:ln>
          </p:spPr>
        </p:sp>
        <p:sp>
          <p:nvSpPr>
            <p:cNvPr id="4123" name="Line 17"/>
            <p:cNvSpPr/>
            <p:nvPr/>
          </p:nvSpPr>
          <p:spPr>
            <a:xfrm>
              <a:off x="480" y="2880"/>
              <a:ext cx="0" cy="432"/>
            </a:xfrm>
            <a:prstGeom prst="line">
              <a:avLst/>
            </a:prstGeom>
            <a:ln w="9525" cap="flat" cmpd="sng">
              <a:solidFill>
                <a:schemeClr val="tx1"/>
              </a:solidFill>
              <a:prstDash val="solid"/>
              <a:headEnd type="none" w="med" len="med"/>
              <a:tailEnd type="triangle" w="med" len="med"/>
            </a:ln>
          </p:spPr>
        </p:sp>
      </p:grpSp>
      <p:sp>
        <p:nvSpPr>
          <p:cNvPr id="7186" name="AutoShape 18"/>
          <p:cNvSpPr/>
          <p:nvPr/>
        </p:nvSpPr>
        <p:spPr>
          <a:xfrm>
            <a:off x="4044950" y="1387475"/>
            <a:ext cx="381000" cy="1981200"/>
          </a:xfrm>
          <a:prstGeom prst="downArrow">
            <a:avLst>
              <a:gd name="adj1" fmla="val 50000"/>
              <a:gd name="adj2" fmla="val 130000"/>
            </a:avLst>
          </a:prstGeom>
          <a:solidFill>
            <a:srgbClr val="FB6249"/>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2400" dirty="0">
              <a:solidFill>
                <a:srgbClr val="FF0000"/>
              </a:solidFill>
              <a:latin typeface="Times New Roman" panose="02020603050405020304" pitchFamily="18" charset="0"/>
            </a:endParaRPr>
          </a:p>
        </p:txBody>
      </p:sp>
      <p:sp>
        <p:nvSpPr>
          <p:cNvPr id="7187" name="Text Box 19"/>
          <p:cNvSpPr txBox="1"/>
          <p:nvPr/>
        </p:nvSpPr>
        <p:spPr>
          <a:xfrm>
            <a:off x="3263900" y="739775"/>
            <a:ext cx="2389188"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b="1" dirty="0">
                <a:latin typeface="Times New Roman" panose="02020603050405020304" pitchFamily="18" charset="0"/>
              </a:rPr>
              <a:t>反应物的总能量高</a:t>
            </a:r>
            <a:endParaRPr lang="zh-CN" altLang="en-US" sz="2000" b="1" dirty="0">
              <a:latin typeface="Times New Roman" panose="02020603050405020304" pitchFamily="18" charset="0"/>
            </a:endParaRPr>
          </a:p>
        </p:txBody>
      </p:sp>
      <p:sp>
        <p:nvSpPr>
          <p:cNvPr id="7188" name="Text Box 20"/>
          <p:cNvSpPr txBox="1"/>
          <p:nvPr/>
        </p:nvSpPr>
        <p:spPr>
          <a:xfrm>
            <a:off x="3302000" y="3657600"/>
            <a:ext cx="2495550"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b="1" dirty="0">
                <a:latin typeface="Times New Roman" panose="02020603050405020304" pitchFamily="18" charset="0"/>
              </a:rPr>
              <a:t>生成物的总能量低</a:t>
            </a:r>
            <a:endParaRPr lang="zh-CN" altLang="en-US" sz="2000" b="1" dirty="0">
              <a:latin typeface="Times New Roman" panose="02020603050405020304" pitchFamily="18" charset="0"/>
            </a:endParaRPr>
          </a:p>
        </p:txBody>
      </p:sp>
      <p:sp>
        <p:nvSpPr>
          <p:cNvPr id="7189" name="Text Box 21"/>
          <p:cNvSpPr txBox="1"/>
          <p:nvPr/>
        </p:nvSpPr>
        <p:spPr>
          <a:xfrm>
            <a:off x="3641725" y="4416425"/>
            <a:ext cx="1409700" cy="457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CC0099"/>
                </a:solidFill>
                <a:latin typeface="Times New Roman" panose="02020603050405020304" pitchFamily="18" charset="0"/>
              </a:rPr>
              <a:t>放热反应</a:t>
            </a:r>
            <a:endParaRPr lang="zh-CN" altLang="en-US" sz="2400" b="1" dirty="0">
              <a:solidFill>
                <a:srgbClr val="CC0099"/>
              </a:solidFill>
              <a:latin typeface="Times New Roman" panose="02020603050405020304" pitchFamily="18" charset="0"/>
            </a:endParaRPr>
          </a:p>
        </p:txBody>
      </p:sp>
      <p:sp>
        <p:nvSpPr>
          <p:cNvPr id="7190" name="Text Box 22"/>
          <p:cNvSpPr txBox="1"/>
          <p:nvPr/>
        </p:nvSpPr>
        <p:spPr>
          <a:xfrm>
            <a:off x="7150100" y="739775"/>
            <a:ext cx="2536825"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b="1" dirty="0">
                <a:latin typeface="Times New Roman" panose="02020603050405020304" pitchFamily="18" charset="0"/>
              </a:rPr>
              <a:t>生成物的总能量高</a:t>
            </a:r>
            <a:endParaRPr lang="zh-CN" altLang="en-US" sz="2000" b="1" dirty="0">
              <a:latin typeface="Times New Roman" panose="02020603050405020304" pitchFamily="18" charset="0"/>
            </a:endParaRPr>
          </a:p>
        </p:txBody>
      </p:sp>
      <p:sp>
        <p:nvSpPr>
          <p:cNvPr id="7191" name="Text Box 23">
            <a:hlinkClick r:id="rId1" action="ppaction://hlinksldjump"/>
          </p:cNvPr>
          <p:cNvSpPr txBox="1"/>
          <p:nvPr/>
        </p:nvSpPr>
        <p:spPr>
          <a:xfrm>
            <a:off x="7188200" y="3657600"/>
            <a:ext cx="2425700" cy="39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b="1" dirty="0">
                <a:latin typeface="Times New Roman" panose="02020603050405020304" pitchFamily="18" charset="0"/>
              </a:rPr>
              <a:t>反应物的总能量低</a:t>
            </a:r>
            <a:endParaRPr lang="zh-CN" altLang="en-US" sz="2000" b="1" dirty="0">
              <a:latin typeface="Times New Roman" panose="02020603050405020304" pitchFamily="18" charset="0"/>
            </a:endParaRPr>
          </a:p>
        </p:txBody>
      </p:sp>
      <p:sp>
        <p:nvSpPr>
          <p:cNvPr id="7192" name="Text Box 24"/>
          <p:cNvSpPr txBox="1"/>
          <p:nvPr/>
        </p:nvSpPr>
        <p:spPr>
          <a:xfrm>
            <a:off x="7680325" y="4416425"/>
            <a:ext cx="1409700" cy="457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CC0099"/>
                </a:solidFill>
                <a:latin typeface="Times New Roman" panose="02020603050405020304" pitchFamily="18" charset="0"/>
              </a:rPr>
              <a:t>吸热反应</a:t>
            </a:r>
            <a:endParaRPr lang="zh-CN" altLang="en-US" sz="2400" b="1" dirty="0">
              <a:solidFill>
                <a:srgbClr val="CC0099"/>
              </a:solidFill>
              <a:latin typeface="Times New Roman" panose="02020603050405020304" pitchFamily="18" charset="0"/>
            </a:endParaRPr>
          </a:p>
        </p:txBody>
      </p:sp>
      <p:sp>
        <p:nvSpPr>
          <p:cNvPr id="7193" name="AutoShape 25"/>
          <p:cNvSpPr/>
          <p:nvPr/>
        </p:nvSpPr>
        <p:spPr>
          <a:xfrm>
            <a:off x="8007350" y="1387475"/>
            <a:ext cx="304800" cy="1981200"/>
          </a:xfrm>
          <a:prstGeom prst="upArrow">
            <a:avLst>
              <a:gd name="adj1" fmla="val 50000"/>
              <a:gd name="adj2" fmla="val 162500"/>
            </a:avLst>
          </a:prstGeom>
          <a:solidFill>
            <a:srgbClr val="FB6249"/>
          </a:solidFill>
          <a:ln w="9525" cap="flat" cmpd="sng">
            <a:solidFill>
              <a:schemeClr val="tx1"/>
            </a:solidFill>
            <a:prstDash val="solid"/>
            <a:miter/>
            <a:headEnd type="none" w="med" len="med"/>
            <a:tailEnd type="none" w="med" len="med"/>
          </a:ln>
        </p:spPr>
        <p:txBody>
          <a:bodyPr vert="eaVert"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p:sp>
        <p:nvSpPr>
          <p:cNvPr id="7194" name="Text Box 26"/>
          <p:cNvSpPr txBox="1"/>
          <p:nvPr/>
        </p:nvSpPr>
        <p:spPr>
          <a:xfrm>
            <a:off x="4445000" y="2297113"/>
            <a:ext cx="1603375" cy="8302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000" b="1" dirty="0">
                <a:solidFill>
                  <a:srgbClr val="CC0066"/>
                </a:solidFill>
                <a:latin typeface="Times New Roman" panose="02020603050405020304" pitchFamily="18" charset="0"/>
                <a:sym typeface="Wingdings 3" pitchFamily="18" charset="2"/>
              </a:rPr>
              <a:t></a:t>
            </a:r>
            <a:r>
              <a:rPr lang="en-US" altLang="zh-CN" sz="2400" b="1" i="1" dirty="0">
                <a:solidFill>
                  <a:srgbClr val="CC0066"/>
                </a:solidFill>
                <a:latin typeface="Times New Roman" panose="02020603050405020304" pitchFamily="18" charset="0"/>
              </a:rPr>
              <a:t>H</a:t>
            </a:r>
            <a:r>
              <a:rPr lang="zh-CN" altLang="en-US" sz="2400" b="1" dirty="0">
                <a:solidFill>
                  <a:srgbClr val="CC0066"/>
                </a:solidFill>
                <a:latin typeface="Times New Roman" panose="02020603050405020304" pitchFamily="18" charset="0"/>
              </a:rPr>
              <a:t>为“</a:t>
            </a:r>
            <a:r>
              <a:rPr lang="en-US" altLang="zh-CN" sz="2400" b="1" dirty="0">
                <a:solidFill>
                  <a:srgbClr val="CC0066"/>
                </a:solidFill>
                <a:latin typeface="宋体" panose="02010600030101010101" pitchFamily="2" charset="-122"/>
              </a:rPr>
              <a:t>-</a:t>
            </a:r>
            <a:r>
              <a:rPr lang="en-US" altLang="zh-CN" sz="2400" b="1" dirty="0">
                <a:solidFill>
                  <a:srgbClr val="CC0066"/>
                </a:solidFill>
                <a:latin typeface="Times New Roman" panose="02020603050405020304" pitchFamily="18" charset="0"/>
              </a:rPr>
              <a:t>”</a:t>
            </a:r>
            <a:endParaRPr lang="en-US" altLang="zh-CN" sz="2400" b="1" dirty="0">
              <a:solidFill>
                <a:srgbClr val="CC0066"/>
              </a:solidFill>
              <a:latin typeface="Times New Roman" panose="02020603050405020304" pitchFamily="18" charset="0"/>
            </a:endParaRPr>
          </a:p>
          <a:p>
            <a:pPr marL="0" lvl="0" indent="0" eaLnBrk="1" hangingPunct="1">
              <a:lnSpc>
                <a:spcPct val="100000"/>
              </a:lnSpc>
              <a:spcBef>
                <a:spcPct val="0"/>
              </a:spcBef>
              <a:buFontTx/>
              <a:buNone/>
            </a:pPr>
            <a:r>
              <a:rPr lang="zh-CN" altLang="en-US" sz="2400" b="1" dirty="0">
                <a:solidFill>
                  <a:srgbClr val="CC0066"/>
                </a:solidFill>
                <a:latin typeface="Times New Roman" panose="02020603050405020304" pitchFamily="18" charset="0"/>
              </a:rPr>
              <a:t>或</a:t>
            </a:r>
            <a:r>
              <a:rPr lang="zh-CN" altLang="en-US" sz="2000" b="1" dirty="0">
                <a:solidFill>
                  <a:srgbClr val="CC0066"/>
                </a:solidFill>
                <a:latin typeface="Times New Roman" panose="02020603050405020304" pitchFamily="18" charset="0"/>
                <a:sym typeface="Wingdings 3" pitchFamily="18" charset="2"/>
              </a:rPr>
              <a:t></a:t>
            </a:r>
            <a:r>
              <a:rPr lang="en-US" altLang="zh-CN" sz="2400" b="1" i="1" dirty="0">
                <a:solidFill>
                  <a:srgbClr val="CC0066"/>
                </a:solidFill>
                <a:latin typeface="Times New Roman" panose="02020603050405020304" pitchFamily="18" charset="0"/>
              </a:rPr>
              <a:t>H</a:t>
            </a:r>
            <a:r>
              <a:rPr lang="en-US" altLang="zh-CN" sz="2400" b="1" dirty="0">
                <a:solidFill>
                  <a:srgbClr val="CC0066"/>
                </a:solidFill>
                <a:latin typeface="Times New Roman" panose="02020603050405020304" pitchFamily="18" charset="0"/>
              </a:rPr>
              <a:t> &lt; 0</a:t>
            </a:r>
            <a:endParaRPr lang="en-US" altLang="zh-CN" sz="2400" b="1" dirty="0">
              <a:solidFill>
                <a:srgbClr val="CC0066"/>
              </a:solidFill>
              <a:latin typeface="Times New Roman" panose="02020603050405020304" pitchFamily="18" charset="0"/>
            </a:endParaRPr>
          </a:p>
        </p:txBody>
      </p:sp>
      <p:sp>
        <p:nvSpPr>
          <p:cNvPr id="7195" name="Text Box 27"/>
          <p:cNvSpPr txBox="1"/>
          <p:nvPr/>
        </p:nvSpPr>
        <p:spPr>
          <a:xfrm>
            <a:off x="8331200" y="2328863"/>
            <a:ext cx="1603375" cy="904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en-US" altLang="zh-CN" sz="2000" b="1" dirty="0">
                <a:solidFill>
                  <a:srgbClr val="CC0066"/>
                </a:solidFill>
                <a:latin typeface="Times New Roman" panose="02020603050405020304" pitchFamily="18" charset="0"/>
                <a:sym typeface="Wingdings 3" pitchFamily="18" charset="2"/>
              </a:rPr>
              <a:t></a:t>
            </a:r>
            <a:r>
              <a:rPr lang="en-US" altLang="zh-CN" sz="2400" b="1" i="1" dirty="0">
                <a:solidFill>
                  <a:srgbClr val="CC0066"/>
                </a:solidFill>
                <a:latin typeface="Times New Roman" panose="02020603050405020304" pitchFamily="18" charset="0"/>
              </a:rPr>
              <a:t>H</a:t>
            </a:r>
            <a:r>
              <a:rPr lang="zh-CN" altLang="en-US" sz="2400" b="1" dirty="0">
                <a:solidFill>
                  <a:srgbClr val="CC0066"/>
                </a:solidFill>
                <a:latin typeface="Times New Roman" panose="02020603050405020304" pitchFamily="18" charset="0"/>
              </a:rPr>
              <a:t>为“</a:t>
            </a:r>
            <a:r>
              <a:rPr lang="en-US" altLang="zh-CN" sz="2400" b="1" dirty="0">
                <a:solidFill>
                  <a:srgbClr val="CC0066"/>
                </a:solidFill>
                <a:latin typeface="宋体" panose="02010600030101010101" pitchFamily="2" charset="-122"/>
              </a:rPr>
              <a:t>+</a:t>
            </a:r>
            <a:r>
              <a:rPr lang="en-US" altLang="zh-CN" sz="2400" b="1" dirty="0">
                <a:solidFill>
                  <a:srgbClr val="CC0066"/>
                </a:solidFill>
                <a:latin typeface="Times New Roman" panose="02020603050405020304" pitchFamily="18" charset="0"/>
              </a:rPr>
              <a:t>”</a:t>
            </a:r>
            <a:endParaRPr lang="en-US" altLang="zh-CN" sz="2400" b="1" dirty="0">
              <a:solidFill>
                <a:srgbClr val="CC0066"/>
              </a:solidFill>
              <a:latin typeface="Times New Roman" panose="02020603050405020304" pitchFamily="18" charset="0"/>
            </a:endParaRPr>
          </a:p>
          <a:p>
            <a:pPr marL="0" lvl="0" indent="0" eaLnBrk="1" hangingPunct="1">
              <a:lnSpc>
                <a:spcPct val="110000"/>
              </a:lnSpc>
              <a:spcBef>
                <a:spcPct val="0"/>
              </a:spcBef>
              <a:buFontTx/>
              <a:buNone/>
            </a:pPr>
            <a:r>
              <a:rPr lang="zh-CN" altLang="en-US" sz="2400" b="1" dirty="0">
                <a:solidFill>
                  <a:srgbClr val="CC0066"/>
                </a:solidFill>
                <a:latin typeface="Times New Roman" panose="02020603050405020304" pitchFamily="18" charset="0"/>
              </a:rPr>
              <a:t>或</a:t>
            </a:r>
            <a:r>
              <a:rPr lang="zh-CN" altLang="en-US" sz="2000" b="1" dirty="0">
                <a:solidFill>
                  <a:srgbClr val="CC0066"/>
                </a:solidFill>
                <a:latin typeface="Times New Roman" panose="02020603050405020304" pitchFamily="18" charset="0"/>
                <a:sym typeface="Wingdings 3" pitchFamily="18" charset="2"/>
              </a:rPr>
              <a:t></a:t>
            </a:r>
            <a:r>
              <a:rPr lang="en-US" altLang="zh-CN" sz="2400" b="1" i="1" dirty="0">
                <a:solidFill>
                  <a:srgbClr val="CC0066"/>
                </a:solidFill>
                <a:latin typeface="Times New Roman" panose="02020603050405020304" pitchFamily="18" charset="0"/>
              </a:rPr>
              <a:t>H</a:t>
            </a:r>
            <a:r>
              <a:rPr lang="en-US" altLang="zh-CN" sz="2400" b="1" dirty="0">
                <a:solidFill>
                  <a:srgbClr val="CC0066"/>
                </a:solidFill>
                <a:latin typeface="Times New Roman" panose="02020603050405020304" pitchFamily="18" charset="0"/>
              </a:rPr>
              <a:t> &gt;0</a:t>
            </a:r>
            <a:endParaRPr lang="en-US" altLang="zh-CN" sz="2400" b="1" dirty="0">
              <a:solidFill>
                <a:srgbClr val="CC0066"/>
              </a:solidFill>
              <a:latin typeface="Times New Roman" panose="02020603050405020304" pitchFamily="18" charset="0"/>
            </a:endParaRPr>
          </a:p>
        </p:txBody>
      </p:sp>
      <p:sp>
        <p:nvSpPr>
          <p:cNvPr id="7196" name="Text Box 28"/>
          <p:cNvSpPr txBox="1"/>
          <p:nvPr/>
        </p:nvSpPr>
        <p:spPr>
          <a:xfrm>
            <a:off x="4618038" y="1674813"/>
            <a:ext cx="1206500" cy="396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b="1" dirty="0">
                <a:solidFill>
                  <a:srgbClr val="000099"/>
                </a:solidFill>
                <a:latin typeface="Times New Roman" panose="02020603050405020304" pitchFamily="18" charset="0"/>
              </a:rPr>
              <a:t>放出热量</a:t>
            </a:r>
            <a:endParaRPr lang="zh-CN" altLang="en-US" sz="2000" b="1" dirty="0">
              <a:solidFill>
                <a:srgbClr val="000099"/>
              </a:solidFill>
              <a:latin typeface="Times New Roman" panose="02020603050405020304" pitchFamily="18" charset="0"/>
            </a:endParaRPr>
          </a:p>
        </p:txBody>
      </p:sp>
      <p:sp>
        <p:nvSpPr>
          <p:cNvPr id="7197" name="Text Box 29"/>
          <p:cNvSpPr txBox="1"/>
          <p:nvPr/>
        </p:nvSpPr>
        <p:spPr>
          <a:xfrm>
            <a:off x="8540750" y="1692275"/>
            <a:ext cx="1206500" cy="396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000" b="1" dirty="0">
                <a:solidFill>
                  <a:srgbClr val="000099"/>
                </a:solidFill>
                <a:latin typeface="Times New Roman" panose="02020603050405020304" pitchFamily="18" charset="0"/>
              </a:rPr>
              <a:t>吸收热量</a:t>
            </a:r>
            <a:endParaRPr lang="zh-CN" altLang="en-US" sz="2000" b="1" dirty="0">
              <a:solidFill>
                <a:srgbClr val="000099"/>
              </a:solidFill>
              <a:latin typeface="Times New Roman" panose="02020603050405020304" pitchFamily="18" charset="0"/>
            </a:endParaRPr>
          </a:p>
        </p:txBody>
      </p:sp>
      <p:sp>
        <p:nvSpPr>
          <p:cNvPr id="7210" name="Text Box 42"/>
          <p:cNvSpPr txBox="1"/>
          <p:nvPr/>
        </p:nvSpPr>
        <p:spPr>
          <a:xfrm>
            <a:off x="1752600" y="5016500"/>
            <a:ext cx="8208963"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CC0066"/>
                </a:solidFill>
                <a:latin typeface="Arial" panose="020B0604020202020204" pitchFamily="34" charset="0"/>
                <a:ea typeface="楷体_GB2312" pitchFamily="49" charset="-122"/>
              </a:rPr>
              <a:t>注意：</a:t>
            </a:r>
            <a:r>
              <a:rPr lang="zh-CN" altLang="en-US" b="1" dirty="0">
                <a:latin typeface="Arial" panose="020B0604020202020204" pitchFamily="34" charset="0"/>
                <a:ea typeface="楷体_GB2312" pitchFamily="49" charset="-122"/>
              </a:rPr>
              <a:t>反应时需要加热的反应不一定是吸热反应；</a:t>
            </a:r>
            <a:endParaRPr lang="zh-CN" altLang="en-US" b="1" dirty="0">
              <a:latin typeface="Arial" panose="020B0604020202020204" pitchFamily="34" charset="0"/>
              <a:ea typeface="楷体_GB2312" pitchFamily="49" charset="-122"/>
            </a:endParaRPr>
          </a:p>
        </p:txBody>
      </p:sp>
      <p:sp>
        <p:nvSpPr>
          <p:cNvPr id="7211" name="Text Box 43"/>
          <p:cNvSpPr txBox="1"/>
          <p:nvPr/>
        </p:nvSpPr>
        <p:spPr>
          <a:xfrm>
            <a:off x="2833688" y="5545138"/>
            <a:ext cx="8208962"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Arial" panose="020B0604020202020204" pitchFamily="34" charset="0"/>
                <a:ea typeface="楷体_GB2312" pitchFamily="49" charset="-122"/>
              </a:rPr>
              <a:t>反应时不需要加热的反应不一定是放热反应。</a:t>
            </a:r>
            <a:endParaRPr lang="zh-CN" altLang="en-US" b="1" dirty="0">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186"/>
                                        </p:tgtEl>
                                        <p:attrNameLst>
                                          <p:attrName>style.visibility</p:attrName>
                                        </p:attrNameLst>
                                      </p:cBhvr>
                                      <p:to>
                                        <p:strVal val="visible"/>
                                      </p:to>
                                    </p:set>
                                    <p:animEffect transition="in" filter="wipe(up)">
                                      <p:cBhvr>
                                        <p:cTn id="19" dur="500"/>
                                        <p:tgtEl>
                                          <p:spTgt spid="7186"/>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499"/>
                                          </p:stCondLst>
                                        </p:cTn>
                                        <p:tgtEl>
                                          <p:spTgt spid="7196"/>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499"/>
                                          </p:stCondLst>
                                        </p:cTn>
                                        <p:tgtEl>
                                          <p:spTgt spid="7189"/>
                                        </p:tgtEl>
                                        <p:attrNameLst>
                                          <p:attrName>style.visibility</p:attrName>
                                        </p:attrNameLst>
                                      </p:cBhvr>
                                      <p:to>
                                        <p:strVal val="visible"/>
                                      </p:to>
                                    </p:set>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7194"/>
                                        </p:tgtEl>
                                        <p:attrNameLst>
                                          <p:attrName>style.visibility</p:attrName>
                                        </p:attrNameLst>
                                      </p:cBhvr>
                                      <p:to>
                                        <p:strVal val="visible"/>
                                      </p:to>
                                    </p:set>
                                    <p:animEffect transition="in" filter="blinds(horizontal)">
                                      <p:cBhvr>
                                        <p:cTn id="29" dur="500"/>
                                        <p:tgtEl>
                                          <p:spTgt spid="719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719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719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93"/>
                                        </p:tgtEl>
                                        <p:attrNameLst>
                                          <p:attrName>style.visibility</p:attrName>
                                        </p:attrNameLst>
                                      </p:cBhvr>
                                      <p:to>
                                        <p:strVal val="visible"/>
                                      </p:to>
                                    </p:set>
                                    <p:animEffect transition="in" filter="wipe(down)">
                                      <p:cBhvr>
                                        <p:cTn id="42" dur="500"/>
                                        <p:tgtEl>
                                          <p:spTgt spid="7193"/>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499"/>
                                          </p:stCondLst>
                                        </p:cTn>
                                        <p:tgtEl>
                                          <p:spTgt spid="7197"/>
                                        </p:tgtEl>
                                        <p:attrNameLst>
                                          <p:attrName>style.visibility</p:attrName>
                                        </p:attrNameLst>
                                      </p:cBhvr>
                                      <p:to>
                                        <p:strVal val="visible"/>
                                      </p:to>
                                    </p:set>
                                  </p:childTnLst>
                                </p:cTn>
                              </p:par>
                            </p:childTnLst>
                          </p:cTn>
                        </p:par>
                        <p:par>
                          <p:cTn id="46" fill="hold">
                            <p:stCondLst>
                              <p:cond delay="1000"/>
                            </p:stCondLst>
                            <p:childTnLst>
                              <p:par>
                                <p:cTn id="47" presetID="1" presetClass="entr" presetSubtype="0" fill="hold" nodeType="afterEffect">
                                  <p:stCondLst>
                                    <p:cond delay="0"/>
                                  </p:stCondLst>
                                  <p:childTnLst>
                                    <p:set>
                                      <p:cBhvr>
                                        <p:cTn id="48" dur="1" fill="hold">
                                          <p:stCondLst>
                                            <p:cond delay="499"/>
                                          </p:stCondLst>
                                        </p:cTn>
                                        <p:tgtEl>
                                          <p:spTgt spid="7192"/>
                                        </p:tgtEl>
                                        <p:attrNameLst>
                                          <p:attrName>style.visibility</p:attrName>
                                        </p:attrNameLst>
                                      </p:cBhvr>
                                      <p:to>
                                        <p:strVal val="visible"/>
                                      </p:to>
                                    </p:set>
                                  </p:childTnLst>
                                </p:cTn>
                              </p:par>
                            </p:childTnLst>
                          </p:cTn>
                        </p:par>
                        <p:par>
                          <p:cTn id="49" fill="hold">
                            <p:stCondLst>
                              <p:cond delay="1500"/>
                            </p:stCondLst>
                            <p:childTnLst>
                              <p:par>
                                <p:cTn id="50" presetID="3" presetClass="entr" presetSubtype="10" fill="hold" nodeType="afterEffect">
                                  <p:stCondLst>
                                    <p:cond delay="0"/>
                                  </p:stCondLst>
                                  <p:childTnLst>
                                    <p:set>
                                      <p:cBhvr>
                                        <p:cTn id="51" dur="1" fill="hold">
                                          <p:stCondLst>
                                            <p:cond delay="0"/>
                                          </p:stCondLst>
                                        </p:cTn>
                                        <p:tgtEl>
                                          <p:spTgt spid="7195"/>
                                        </p:tgtEl>
                                        <p:attrNameLst>
                                          <p:attrName>style.visibility</p:attrName>
                                        </p:attrNameLst>
                                      </p:cBhvr>
                                      <p:to>
                                        <p:strVal val="visible"/>
                                      </p:to>
                                    </p:set>
                                    <p:animEffect transition="in" filter="blinds(horizontal)">
                                      <p:cBhvr>
                                        <p:cTn id="52" dur="500"/>
                                        <p:tgtEl>
                                          <p:spTgt spid="719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72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7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animBg="1"/>
      <p:bldP spid="7187" grpId="0"/>
      <p:bldP spid="7188" grpId="0"/>
      <p:bldP spid="7189" grpId="0"/>
      <p:bldP spid="7190" grpId="0"/>
      <p:bldP spid="7191" grpId="0"/>
      <p:bldP spid="7192" grpId="0"/>
      <p:bldP spid="7193" grpId="0" animBg="1"/>
      <p:bldP spid="7194" grpId="0"/>
      <p:bldP spid="7195" grpId="0"/>
      <p:bldP spid="7196" grpId="0"/>
      <p:bldP spid="7197" grpId="0"/>
      <p:bldP spid="7210" grpId="0"/>
      <p:bldP spid="72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Text Box 3"/>
          <p:cNvSpPr txBox="1"/>
          <p:nvPr/>
        </p:nvSpPr>
        <p:spPr>
          <a:xfrm>
            <a:off x="617538" y="1725613"/>
            <a:ext cx="8066087"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CC0066"/>
                </a:solidFill>
                <a:latin typeface="Times New Roman" panose="02020603050405020304" pitchFamily="18" charset="0"/>
                <a:ea typeface="楷体_GB2312" pitchFamily="49" charset="-122"/>
              </a:rPr>
              <a:t>讨论</a:t>
            </a:r>
            <a:r>
              <a:rPr lang="en-US" altLang="zh-CN" b="1" dirty="0">
                <a:solidFill>
                  <a:srgbClr val="CC0066"/>
                </a:solidFill>
                <a:latin typeface="Times New Roman" panose="02020603050405020304" pitchFamily="18" charset="0"/>
                <a:ea typeface="楷体_GB2312" pitchFamily="49" charset="-122"/>
              </a:rPr>
              <a:t>2</a:t>
            </a:r>
            <a:r>
              <a:rPr lang="zh-CN" altLang="en-US" b="1" dirty="0">
                <a:solidFill>
                  <a:srgbClr val="CC0066"/>
                </a:solidFill>
                <a:latin typeface="Times New Roman" panose="02020603050405020304" pitchFamily="18" charset="0"/>
                <a:ea typeface="楷体_GB2312" pitchFamily="49" charset="-122"/>
              </a:rPr>
              <a:t>：总结计算反应热的两种方法</a:t>
            </a:r>
            <a:endParaRPr lang="zh-CN" altLang="en-US" b="1" dirty="0">
              <a:solidFill>
                <a:srgbClr val="CC0066"/>
              </a:solidFill>
              <a:latin typeface="Times New Roman" panose="02020603050405020304" pitchFamily="18" charset="0"/>
              <a:ea typeface="楷体_GB2312" pitchFamily="49" charset="-122"/>
            </a:endParaRPr>
          </a:p>
        </p:txBody>
      </p:sp>
      <p:sp>
        <p:nvSpPr>
          <p:cNvPr id="29700" name="Text Box 4"/>
          <p:cNvSpPr txBox="1"/>
          <p:nvPr/>
        </p:nvSpPr>
        <p:spPr>
          <a:xfrm>
            <a:off x="1497013" y="3225800"/>
            <a:ext cx="8893175" cy="11604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solidFill>
                  <a:srgbClr val="0000FF"/>
                </a:solidFill>
                <a:latin typeface="Times New Roman" panose="02020603050405020304" pitchFamily="18" charset="0"/>
                <a:ea typeface="华文新魏" pitchFamily="2" charset="-122"/>
              </a:rPr>
              <a:t>△H = E(</a:t>
            </a:r>
            <a:r>
              <a:rPr lang="zh-CN" altLang="en-US" b="1" dirty="0">
                <a:solidFill>
                  <a:srgbClr val="0000FF"/>
                </a:solidFill>
                <a:latin typeface="Times New Roman" panose="02020603050405020304" pitchFamily="18" charset="0"/>
                <a:ea typeface="华文新魏" pitchFamily="2" charset="-122"/>
              </a:rPr>
              <a:t>反应物分子化学键断裂时所吸收的总能量</a:t>
            </a:r>
            <a:r>
              <a:rPr lang="en-US" altLang="zh-CN" b="1" dirty="0">
                <a:solidFill>
                  <a:srgbClr val="0000FF"/>
                </a:solidFill>
                <a:latin typeface="Times New Roman" panose="02020603050405020304" pitchFamily="18" charset="0"/>
                <a:ea typeface="华文新魏" pitchFamily="2" charset="-122"/>
              </a:rPr>
              <a:t>)</a:t>
            </a:r>
            <a:endParaRPr lang="en-US" altLang="zh-CN" b="1" dirty="0">
              <a:solidFill>
                <a:srgbClr val="0000FF"/>
              </a:solidFill>
              <a:latin typeface="Times New Roman" panose="02020603050405020304" pitchFamily="18" charset="0"/>
              <a:ea typeface="华文新魏" pitchFamily="2" charset="-122"/>
            </a:endParaRPr>
          </a:p>
          <a:p>
            <a:pPr marL="0" lvl="0" indent="0" eaLnBrk="1" hangingPunct="1">
              <a:lnSpc>
                <a:spcPct val="100000"/>
              </a:lnSpc>
              <a:spcBef>
                <a:spcPct val="50000"/>
              </a:spcBef>
              <a:buFontTx/>
              <a:buNone/>
            </a:pPr>
            <a:r>
              <a:rPr lang="en-US" altLang="zh-CN" b="1" dirty="0">
                <a:solidFill>
                  <a:srgbClr val="0000FF"/>
                </a:solidFill>
                <a:latin typeface="Times New Roman" panose="02020603050405020304" pitchFamily="18" charset="0"/>
                <a:ea typeface="华文新魏" pitchFamily="2" charset="-122"/>
              </a:rPr>
              <a:t>           </a:t>
            </a:r>
            <a:r>
              <a:rPr lang="zh-CN" altLang="en-US" b="1" dirty="0">
                <a:solidFill>
                  <a:srgbClr val="0000FF"/>
                </a:solidFill>
                <a:latin typeface="Times New Roman" panose="02020603050405020304" pitchFamily="18" charset="0"/>
                <a:ea typeface="华文新魏" pitchFamily="2" charset="-122"/>
              </a:rPr>
              <a:t>－ </a:t>
            </a:r>
            <a:r>
              <a:rPr lang="en-US" altLang="zh-CN" b="1" dirty="0">
                <a:solidFill>
                  <a:srgbClr val="0000FF"/>
                </a:solidFill>
                <a:latin typeface="Times New Roman" panose="02020603050405020304" pitchFamily="18" charset="0"/>
                <a:ea typeface="华文新魏" pitchFamily="2" charset="-122"/>
              </a:rPr>
              <a:t>E(</a:t>
            </a:r>
            <a:r>
              <a:rPr lang="zh-CN" altLang="en-US" b="1" dirty="0">
                <a:solidFill>
                  <a:srgbClr val="0000FF"/>
                </a:solidFill>
                <a:latin typeface="Times New Roman" panose="02020603050405020304" pitchFamily="18" charset="0"/>
                <a:ea typeface="华文新魏" pitchFamily="2" charset="-122"/>
              </a:rPr>
              <a:t>生成物分子化学键形成时所释放的总能量</a:t>
            </a:r>
            <a:r>
              <a:rPr lang="en-US" altLang="zh-CN" b="1" dirty="0">
                <a:solidFill>
                  <a:srgbClr val="0000FF"/>
                </a:solidFill>
                <a:latin typeface="Times New Roman" panose="02020603050405020304" pitchFamily="18" charset="0"/>
                <a:ea typeface="华文新魏" pitchFamily="2" charset="-122"/>
              </a:rPr>
              <a:t>)</a:t>
            </a:r>
            <a:endParaRPr lang="en-US" altLang="zh-CN" b="1" dirty="0">
              <a:solidFill>
                <a:srgbClr val="0000FF"/>
              </a:solidFill>
              <a:latin typeface="Times New Roman" panose="02020603050405020304" pitchFamily="18" charset="0"/>
              <a:ea typeface="华文新魏" pitchFamily="2" charset="-122"/>
            </a:endParaRPr>
          </a:p>
        </p:txBody>
      </p:sp>
      <p:sp>
        <p:nvSpPr>
          <p:cNvPr id="29701" name="Text Box 5"/>
          <p:cNvSpPr txBox="1"/>
          <p:nvPr/>
        </p:nvSpPr>
        <p:spPr>
          <a:xfrm>
            <a:off x="1487488" y="5184775"/>
            <a:ext cx="8893175"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solidFill>
                  <a:srgbClr val="0000FF"/>
                </a:solidFill>
                <a:latin typeface="Times New Roman" panose="02020603050405020304" pitchFamily="18" charset="0"/>
                <a:ea typeface="华文新魏" pitchFamily="2" charset="-122"/>
              </a:rPr>
              <a:t>△H= E(</a:t>
            </a:r>
            <a:r>
              <a:rPr lang="zh-CN" altLang="en-US" b="1" dirty="0">
                <a:solidFill>
                  <a:srgbClr val="0000FF"/>
                </a:solidFill>
                <a:latin typeface="Times New Roman" panose="02020603050405020304" pitchFamily="18" charset="0"/>
                <a:ea typeface="华文新魏" pitchFamily="2" charset="-122"/>
              </a:rPr>
              <a:t>生成物总能量</a:t>
            </a:r>
            <a:r>
              <a:rPr lang="en-US" altLang="zh-CN" b="1" dirty="0">
                <a:solidFill>
                  <a:srgbClr val="0000FF"/>
                </a:solidFill>
                <a:latin typeface="Times New Roman" panose="02020603050405020304" pitchFamily="18" charset="0"/>
                <a:ea typeface="华文新魏" pitchFamily="2" charset="-122"/>
              </a:rPr>
              <a:t>) </a:t>
            </a:r>
            <a:r>
              <a:rPr lang="zh-CN" altLang="en-US" b="1" dirty="0">
                <a:solidFill>
                  <a:srgbClr val="0000FF"/>
                </a:solidFill>
                <a:latin typeface="Times New Roman" panose="02020603050405020304" pitchFamily="18" charset="0"/>
                <a:ea typeface="华文新魏" pitchFamily="2" charset="-122"/>
              </a:rPr>
              <a:t>－ </a:t>
            </a:r>
            <a:r>
              <a:rPr lang="en-US" altLang="zh-CN" b="1" dirty="0">
                <a:solidFill>
                  <a:srgbClr val="0000FF"/>
                </a:solidFill>
                <a:latin typeface="Times New Roman" panose="02020603050405020304" pitchFamily="18" charset="0"/>
                <a:ea typeface="华文新魏" pitchFamily="2" charset="-122"/>
              </a:rPr>
              <a:t>E(</a:t>
            </a:r>
            <a:r>
              <a:rPr lang="zh-CN" altLang="en-US" b="1" dirty="0">
                <a:solidFill>
                  <a:srgbClr val="0000FF"/>
                </a:solidFill>
                <a:latin typeface="Times New Roman" panose="02020603050405020304" pitchFamily="18" charset="0"/>
                <a:ea typeface="华文新魏" pitchFamily="2" charset="-122"/>
              </a:rPr>
              <a:t>反应物总</a:t>
            </a:r>
            <a:r>
              <a:rPr lang="zh-CN" altLang="zh-CN" b="1" dirty="0">
                <a:solidFill>
                  <a:srgbClr val="0000FF"/>
                </a:solidFill>
                <a:latin typeface="Times New Roman" panose="02020603050405020304" pitchFamily="18" charset="0"/>
                <a:ea typeface="华文新魏" pitchFamily="2" charset="-122"/>
              </a:rPr>
              <a:t>能量</a:t>
            </a:r>
            <a:r>
              <a:rPr lang="en-US" altLang="zh-CN" b="1" dirty="0">
                <a:solidFill>
                  <a:srgbClr val="0000FF"/>
                </a:solidFill>
                <a:latin typeface="Times New Roman" panose="02020603050405020304" pitchFamily="18" charset="0"/>
                <a:ea typeface="华文新魏" pitchFamily="2" charset="-122"/>
              </a:rPr>
              <a:t>)</a:t>
            </a:r>
            <a:endParaRPr lang="en-US" altLang="zh-CN" b="1" dirty="0">
              <a:solidFill>
                <a:srgbClr val="0000FF"/>
              </a:solidFill>
              <a:latin typeface="Times New Roman" panose="02020603050405020304" pitchFamily="18" charset="0"/>
              <a:ea typeface="华文新魏" pitchFamily="2" charset="-122"/>
            </a:endParaRPr>
          </a:p>
        </p:txBody>
      </p:sp>
      <p:sp>
        <p:nvSpPr>
          <p:cNvPr id="29702" name="Text Box 6"/>
          <p:cNvSpPr txBox="1"/>
          <p:nvPr/>
        </p:nvSpPr>
        <p:spPr>
          <a:xfrm>
            <a:off x="1566863" y="2455863"/>
            <a:ext cx="1008062" cy="523875"/>
          </a:xfrm>
          <a:prstGeom prst="rect">
            <a:avLst/>
          </a:prstGeom>
          <a:solidFill>
            <a:srgbClr val="FFCC99"/>
          </a:solidFill>
          <a:ln w="25400" cap="flat" cmpd="sng">
            <a:solidFill>
              <a:srgbClr val="333399"/>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Arial" panose="020B0604020202020204" pitchFamily="34" charset="0"/>
                <a:ea typeface="华文新魏" pitchFamily="2" charset="-122"/>
              </a:rPr>
              <a:t>微观</a:t>
            </a:r>
            <a:endParaRPr lang="zh-CN" altLang="en-US" b="1" dirty="0">
              <a:latin typeface="Arial" panose="020B0604020202020204" pitchFamily="34" charset="0"/>
              <a:ea typeface="华文新魏" pitchFamily="2" charset="-122"/>
            </a:endParaRPr>
          </a:p>
        </p:txBody>
      </p:sp>
      <p:sp>
        <p:nvSpPr>
          <p:cNvPr id="29703" name="Text Box 7"/>
          <p:cNvSpPr txBox="1"/>
          <p:nvPr/>
        </p:nvSpPr>
        <p:spPr>
          <a:xfrm>
            <a:off x="1631950" y="4437063"/>
            <a:ext cx="1008063" cy="523875"/>
          </a:xfrm>
          <a:prstGeom prst="rect">
            <a:avLst/>
          </a:prstGeom>
          <a:solidFill>
            <a:srgbClr val="FFCC99"/>
          </a:solidFill>
          <a:ln w="25400" cap="flat" cmpd="sng">
            <a:solidFill>
              <a:srgbClr val="333399"/>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latin typeface="Arial" panose="020B0604020202020204" pitchFamily="34" charset="0"/>
                <a:ea typeface="华文新魏" pitchFamily="2" charset="-122"/>
              </a:rPr>
              <a:t>宏观</a:t>
            </a:r>
            <a:endParaRPr lang="zh-CN" altLang="en-US" b="1" dirty="0">
              <a:latin typeface="Arial" panose="020B0604020202020204" pitchFamily="34" charset="0"/>
              <a:ea typeface="华文新魏" pitchFamily="2" charset="-122"/>
            </a:endParaRPr>
          </a:p>
        </p:txBody>
      </p:sp>
      <p:sp>
        <p:nvSpPr>
          <p:cNvPr id="29704" name="Rectangle 8"/>
          <p:cNvSpPr/>
          <p:nvPr/>
        </p:nvSpPr>
        <p:spPr>
          <a:xfrm>
            <a:off x="334963" y="860425"/>
            <a:ext cx="11449050" cy="122555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20000"/>
              </a:spcBef>
              <a:buClr>
                <a:srgbClr val="FF33CC"/>
              </a:buClr>
              <a:buSzPct val="85000"/>
              <a:buFont typeface="Wingdings" panose="05000000000000000000" pitchFamily="2" charset="2"/>
              <a:buChar char="Ø"/>
            </a:pPr>
            <a:r>
              <a:rPr lang="zh-CN" altLang="en-US" b="1" dirty="0">
                <a:solidFill>
                  <a:srgbClr val="000066"/>
                </a:solidFill>
                <a:latin typeface="Times New Roman" panose="02020603050405020304" pitchFamily="18" charset="0"/>
                <a:ea typeface="华文新魏" pitchFamily="2" charset="-122"/>
              </a:rPr>
              <a:t>规定放热反应的</a:t>
            </a:r>
            <a:r>
              <a:rPr lang="en-US" altLang="zh-CN" b="1" dirty="0">
                <a:solidFill>
                  <a:srgbClr val="000066"/>
                </a:solidFill>
                <a:latin typeface="Times New Roman" panose="02020603050405020304" pitchFamily="18" charset="0"/>
                <a:ea typeface="华文新魏" pitchFamily="2" charset="-122"/>
              </a:rPr>
              <a:t>ΔH </a:t>
            </a:r>
            <a:r>
              <a:rPr lang="zh-CN" altLang="en-US" b="1" dirty="0">
                <a:solidFill>
                  <a:srgbClr val="000066"/>
                </a:solidFill>
                <a:latin typeface="Times New Roman" panose="02020603050405020304" pitchFamily="18" charset="0"/>
                <a:ea typeface="华文新魏" pitchFamily="2" charset="-122"/>
              </a:rPr>
              <a:t>为“－”，是指体系的能量降低；环境的能量升高。</a:t>
            </a:r>
            <a:endParaRPr lang="zh-CN" altLang="en-US" b="1" dirty="0">
              <a:solidFill>
                <a:srgbClr val="000066"/>
              </a:solidFill>
              <a:latin typeface="Times New Roman" panose="02020603050405020304" pitchFamily="18" charset="0"/>
              <a:ea typeface="华文新魏" pitchFamily="2" charset="-122"/>
            </a:endParaRPr>
          </a:p>
        </p:txBody>
      </p:sp>
      <p:sp>
        <p:nvSpPr>
          <p:cNvPr id="5128" name="Text Box 9"/>
          <p:cNvSpPr txBox="1"/>
          <p:nvPr/>
        </p:nvSpPr>
        <p:spPr>
          <a:xfrm>
            <a:off x="623888" y="319088"/>
            <a:ext cx="11449050" cy="3825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65000"/>
              </a:lnSpc>
              <a:spcBef>
                <a:spcPct val="50000"/>
              </a:spcBef>
              <a:buFontTx/>
              <a:buNone/>
            </a:pPr>
            <a:r>
              <a:rPr lang="zh-CN" altLang="en-US" b="1" dirty="0">
                <a:solidFill>
                  <a:srgbClr val="CC0066"/>
                </a:solidFill>
                <a:latin typeface="Times New Roman" panose="02020603050405020304" pitchFamily="18" charset="0"/>
                <a:ea typeface="楷体_GB2312" pitchFamily="49" charset="-122"/>
              </a:rPr>
              <a:t>讨论</a:t>
            </a:r>
            <a:r>
              <a:rPr lang="en-US" altLang="zh-CN" b="1" dirty="0">
                <a:solidFill>
                  <a:srgbClr val="CC0066"/>
                </a:solidFill>
                <a:latin typeface="Times New Roman" panose="02020603050405020304" pitchFamily="18" charset="0"/>
                <a:ea typeface="楷体_GB2312" pitchFamily="49" charset="-122"/>
              </a:rPr>
              <a:t>1</a:t>
            </a:r>
            <a:r>
              <a:rPr lang="zh-CN" altLang="en-US" b="1" dirty="0">
                <a:solidFill>
                  <a:srgbClr val="CC0066"/>
                </a:solidFill>
                <a:latin typeface="Times New Roman" panose="02020603050405020304" pitchFamily="18" charset="0"/>
                <a:ea typeface="楷体_GB2312" pitchFamily="49" charset="-122"/>
              </a:rPr>
              <a:t>：放热反应中，体系能量如何变化，环境能量如何变化？</a:t>
            </a:r>
            <a:endParaRPr lang="zh-CN" altLang="en-US" b="1" dirty="0">
              <a:solidFill>
                <a:srgbClr val="CC0066"/>
              </a:solidFill>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additive="base">
                                        <p:cTn id="7" dur="500" fill="hold"/>
                                        <p:tgtEl>
                                          <p:spTgt spid="29704"/>
                                        </p:tgtEl>
                                        <p:attrNameLst>
                                          <p:attrName>ppt_x</p:attrName>
                                        </p:attrNameLst>
                                      </p:cBhvr>
                                      <p:tavLst>
                                        <p:tav tm="0">
                                          <p:val>
                                            <p:strVal val="#ppt_x"/>
                                          </p:val>
                                        </p:tav>
                                        <p:tav tm="100000">
                                          <p:val>
                                            <p:strVal val="#ppt_x"/>
                                          </p:val>
                                        </p:tav>
                                      </p:tavLst>
                                    </p:anim>
                                    <p:anim calcmode="lin" valueType="num">
                                      <p:cBhvr additive="base">
                                        <p:cTn id="8"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blinds(horizontal)">
                                      <p:cBhvr>
                                        <p:cTn id="13" dur="500"/>
                                        <p:tgtEl>
                                          <p:spTgt spid="2969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9702"/>
                                        </p:tgtEl>
                                        <p:attrNameLst>
                                          <p:attrName>style.visibility</p:attrName>
                                        </p:attrNameLst>
                                      </p:cBhvr>
                                      <p:to>
                                        <p:strVal val="visible"/>
                                      </p:to>
                                    </p:set>
                                    <p:anim calcmode="lin" valueType="num">
                                      <p:cBhvr additive="base">
                                        <p:cTn id="18" dur="500" fill="hold"/>
                                        <p:tgtEl>
                                          <p:spTgt spid="29702"/>
                                        </p:tgtEl>
                                        <p:attrNameLst>
                                          <p:attrName>ppt_x</p:attrName>
                                        </p:attrNameLst>
                                      </p:cBhvr>
                                      <p:tavLst>
                                        <p:tav tm="0">
                                          <p:val>
                                            <p:strVal val="#ppt_x"/>
                                          </p:val>
                                        </p:tav>
                                        <p:tav tm="100000">
                                          <p:val>
                                            <p:strVal val="#ppt_x"/>
                                          </p:val>
                                        </p:tav>
                                      </p:tavLst>
                                    </p:anim>
                                    <p:anim calcmode="lin" valueType="num">
                                      <p:cBhvr additive="base">
                                        <p:cTn id="19"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9700"/>
                                        </p:tgtEl>
                                        <p:attrNameLst>
                                          <p:attrName>style.visibility</p:attrName>
                                        </p:attrNameLst>
                                      </p:cBhvr>
                                      <p:to>
                                        <p:strVal val="visible"/>
                                      </p:to>
                                    </p:set>
                                    <p:anim calcmode="lin" valueType="num">
                                      <p:cBhvr additive="base">
                                        <p:cTn id="24" dur="500" fill="hold"/>
                                        <p:tgtEl>
                                          <p:spTgt spid="29700"/>
                                        </p:tgtEl>
                                        <p:attrNameLst>
                                          <p:attrName>ppt_x</p:attrName>
                                        </p:attrNameLst>
                                      </p:cBhvr>
                                      <p:tavLst>
                                        <p:tav tm="0">
                                          <p:val>
                                            <p:strVal val="1+#ppt_w/2"/>
                                          </p:val>
                                        </p:tav>
                                        <p:tav tm="100000">
                                          <p:val>
                                            <p:strVal val="#ppt_x"/>
                                          </p:val>
                                        </p:tav>
                                      </p:tavLst>
                                    </p:anim>
                                    <p:anim calcmode="lin" valueType="num">
                                      <p:cBhvr additive="base">
                                        <p:cTn id="25"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29703"/>
                                        </p:tgtEl>
                                        <p:attrNameLst>
                                          <p:attrName>style.visibility</p:attrName>
                                        </p:attrNameLst>
                                      </p:cBhvr>
                                      <p:to>
                                        <p:strVal val="visible"/>
                                      </p:to>
                                    </p:set>
                                    <p:anim calcmode="lin" valueType="num">
                                      <p:cBhvr additive="base">
                                        <p:cTn id="30" dur="500" fill="hold"/>
                                        <p:tgtEl>
                                          <p:spTgt spid="29703"/>
                                        </p:tgtEl>
                                        <p:attrNameLst>
                                          <p:attrName>ppt_x</p:attrName>
                                        </p:attrNameLst>
                                      </p:cBhvr>
                                      <p:tavLst>
                                        <p:tav tm="0">
                                          <p:val>
                                            <p:strVal val="#ppt_x"/>
                                          </p:val>
                                        </p:tav>
                                        <p:tav tm="100000">
                                          <p:val>
                                            <p:strVal val="#ppt_x"/>
                                          </p:val>
                                        </p:tav>
                                      </p:tavLst>
                                    </p:anim>
                                    <p:anim calcmode="lin" valueType="num">
                                      <p:cBhvr additive="base">
                                        <p:cTn id="31" dur="500" fill="hold"/>
                                        <p:tgtEl>
                                          <p:spTgt spid="2970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29701"/>
                                        </p:tgtEl>
                                        <p:attrNameLst>
                                          <p:attrName>style.visibility</p:attrName>
                                        </p:attrNameLst>
                                      </p:cBhvr>
                                      <p:to>
                                        <p:strVal val="visible"/>
                                      </p:to>
                                    </p:set>
                                    <p:animEffect transition="in" filter="diamond(in)">
                                      <p:cBhvr>
                                        <p:cTn id="36"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animBg="1"/>
      <p:bldP spid="29703" grpId="0" animBg="1"/>
      <p:bldP spid="297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Text Box 5"/>
          <p:cNvSpPr txBox="1"/>
          <p:nvPr/>
        </p:nvSpPr>
        <p:spPr>
          <a:xfrm>
            <a:off x="1495425" y="1557338"/>
            <a:ext cx="2466975" cy="701675"/>
          </a:xfrm>
          <a:prstGeom prst="rect">
            <a:avLst/>
          </a:prstGeom>
          <a:noFill/>
          <a:ln w="9525">
            <a:noFill/>
          </a:ln>
        </p:spPr>
        <p:txBody>
          <a:bodyPr anchor="t" anchorCtr="0">
            <a:spAutoFit/>
          </a:bodyPr>
          <a:p>
            <a:pPr eaLnBrk="0" hangingPunct="0">
              <a:buFontTx/>
            </a:pPr>
            <a:r>
              <a:rPr lang="zh-CN" altLang="zh-CN" sz="4000" dirty="0">
                <a:latin typeface="Times New Roman" panose="02020603050405020304" pitchFamily="18" charset="0"/>
                <a:ea typeface="隶书" pitchFamily="49" charset="-122"/>
              </a:rPr>
              <a:t>化学反应</a:t>
            </a:r>
            <a:endParaRPr lang="zh-CN" altLang="zh-CN" sz="4000" dirty="0">
              <a:latin typeface="Times New Roman" panose="02020603050405020304" pitchFamily="18" charset="0"/>
              <a:ea typeface="隶书" pitchFamily="49" charset="-122"/>
            </a:endParaRPr>
          </a:p>
        </p:txBody>
      </p:sp>
      <p:sp>
        <p:nvSpPr>
          <p:cNvPr id="11270" name="Text Box 6"/>
          <p:cNvSpPr txBox="1"/>
          <p:nvPr/>
        </p:nvSpPr>
        <p:spPr>
          <a:xfrm>
            <a:off x="8212138" y="1630363"/>
            <a:ext cx="1298575" cy="701675"/>
          </a:xfrm>
          <a:prstGeom prst="rect">
            <a:avLst/>
          </a:prstGeom>
          <a:noFill/>
          <a:ln w="9525">
            <a:noFill/>
          </a:ln>
        </p:spPr>
        <p:txBody>
          <a:bodyPr anchor="t" anchorCtr="0">
            <a:spAutoFit/>
          </a:bodyPr>
          <a:p>
            <a:pPr eaLnBrk="0" hangingPunct="0">
              <a:buFontTx/>
            </a:pPr>
            <a:r>
              <a:rPr lang="zh-CN" altLang="zh-CN" sz="4000" dirty="0">
                <a:latin typeface="Times New Roman" panose="02020603050405020304" pitchFamily="18" charset="0"/>
                <a:ea typeface="隶书" pitchFamily="49" charset="-122"/>
              </a:rPr>
              <a:t>热能</a:t>
            </a:r>
            <a:endParaRPr lang="zh-CN" altLang="zh-CN" sz="4000" dirty="0">
              <a:latin typeface="Times New Roman" panose="02020603050405020304" pitchFamily="18" charset="0"/>
              <a:ea typeface="隶书" pitchFamily="49" charset="-122"/>
            </a:endParaRPr>
          </a:p>
        </p:txBody>
      </p:sp>
      <p:sp>
        <p:nvSpPr>
          <p:cNvPr id="11271" name="Line 7"/>
          <p:cNvSpPr/>
          <p:nvPr/>
        </p:nvSpPr>
        <p:spPr>
          <a:xfrm>
            <a:off x="3705225" y="1938338"/>
            <a:ext cx="4419600" cy="0"/>
          </a:xfrm>
          <a:prstGeom prst="line">
            <a:avLst/>
          </a:prstGeom>
          <a:ln w="28575" cap="flat" cmpd="sng">
            <a:solidFill>
              <a:schemeClr val="tx1"/>
            </a:solidFill>
            <a:prstDash val="solid"/>
            <a:round/>
            <a:headEnd type="none" w="med" len="med"/>
            <a:tailEnd type="triangle" w="med" len="med"/>
          </a:ln>
        </p:spPr>
      </p:sp>
      <p:sp>
        <p:nvSpPr>
          <p:cNvPr id="11272" name="Text Box 8"/>
          <p:cNvSpPr txBox="1"/>
          <p:nvPr/>
        </p:nvSpPr>
        <p:spPr>
          <a:xfrm>
            <a:off x="3705225" y="1404938"/>
            <a:ext cx="5081588" cy="457200"/>
          </a:xfrm>
          <a:prstGeom prst="rect">
            <a:avLst/>
          </a:prstGeom>
          <a:noFill/>
          <a:ln w="9525">
            <a:noFill/>
          </a:ln>
        </p:spPr>
        <p:txBody>
          <a:bodyPr anchor="t" anchorCtr="0">
            <a:spAutoFit/>
          </a:bodyPr>
          <a:p>
            <a:pPr eaLnBrk="0" hangingPunct="0">
              <a:buFontTx/>
            </a:pPr>
            <a:r>
              <a:rPr lang="zh-CN" altLang="zh-CN" dirty="0">
                <a:latin typeface="Times New Roman" panose="02020603050405020304" pitchFamily="18" charset="0"/>
                <a:ea typeface="宋体" panose="02010600030101010101" pitchFamily="2" charset="-122"/>
              </a:rPr>
              <a:t>煤、石油、天然气的燃烧（产生）</a:t>
            </a:r>
            <a:endParaRPr lang="zh-CN" altLang="zh-CN" dirty="0">
              <a:latin typeface="Times New Roman" panose="02020603050405020304" pitchFamily="18" charset="0"/>
              <a:ea typeface="宋体" panose="02010600030101010101" pitchFamily="2" charset="-122"/>
            </a:endParaRPr>
          </a:p>
        </p:txBody>
      </p:sp>
      <p:sp>
        <p:nvSpPr>
          <p:cNvPr id="11273" name="Line 9"/>
          <p:cNvSpPr/>
          <p:nvPr/>
        </p:nvSpPr>
        <p:spPr>
          <a:xfrm flipH="1">
            <a:off x="3705225" y="2166938"/>
            <a:ext cx="4343400" cy="0"/>
          </a:xfrm>
          <a:prstGeom prst="line">
            <a:avLst/>
          </a:prstGeom>
          <a:ln w="28575" cap="flat" cmpd="sng">
            <a:solidFill>
              <a:schemeClr val="tx1"/>
            </a:solidFill>
            <a:prstDash val="solid"/>
            <a:round/>
            <a:headEnd type="none" w="med" len="med"/>
            <a:tailEnd type="triangle" w="med" len="med"/>
          </a:ln>
        </p:spPr>
      </p:sp>
      <p:sp>
        <p:nvSpPr>
          <p:cNvPr id="11274" name="Text Box 10"/>
          <p:cNvSpPr txBox="1"/>
          <p:nvPr/>
        </p:nvSpPr>
        <p:spPr>
          <a:xfrm>
            <a:off x="3552825" y="2225675"/>
            <a:ext cx="5380038" cy="457200"/>
          </a:xfrm>
          <a:prstGeom prst="rect">
            <a:avLst/>
          </a:prstGeom>
          <a:noFill/>
          <a:ln w="9525">
            <a:noFill/>
          </a:ln>
        </p:spPr>
        <p:txBody>
          <a:bodyPr anchor="t" anchorCtr="0">
            <a:spAutoFit/>
          </a:bodyPr>
          <a:p>
            <a:pPr eaLnBrk="0" hangingPunct="0">
              <a:buFontTx/>
            </a:pPr>
            <a:r>
              <a:rPr lang="en-US" altLang="zh-CN" dirty="0">
                <a:latin typeface="宋体" panose="02010600030101010101" pitchFamily="2" charset="-122"/>
                <a:ea typeface="宋体" panose="02010600030101010101" pitchFamily="2" charset="-122"/>
              </a:rPr>
              <a:t>CaCO</a:t>
            </a:r>
            <a:r>
              <a:rPr lang="en-US" altLang="zh-CN" baseline="-25000"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经过高温煅烧分解成</a:t>
            </a:r>
            <a:r>
              <a:rPr lang="en-US" altLang="zh-CN" dirty="0">
                <a:latin typeface="宋体" panose="02010600030101010101" pitchFamily="2" charset="-122"/>
                <a:ea typeface="宋体" panose="02010600030101010101" pitchFamily="2" charset="-122"/>
              </a:rPr>
              <a:t>CaO</a:t>
            </a:r>
            <a:r>
              <a:rPr lang="zh-CN" altLang="en-US" dirty="0">
                <a:latin typeface="宋体" panose="02010600030101010101" pitchFamily="2" charset="-122"/>
                <a:ea typeface="宋体" panose="02010600030101010101" pitchFamily="2" charset="-122"/>
              </a:rPr>
              <a:t>（动力）</a:t>
            </a:r>
            <a:endParaRPr lang="zh-CN" altLang="en-US" dirty="0">
              <a:latin typeface="宋体" panose="02010600030101010101" pitchFamily="2" charset="-122"/>
              <a:ea typeface="宋体" panose="02010600030101010101" pitchFamily="2" charset="-122"/>
            </a:endParaRPr>
          </a:p>
        </p:txBody>
      </p:sp>
      <p:grpSp>
        <p:nvGrpSpPr>
          <p:cNvPr id="11275" name="组合 1"/>
          <p:cNvGrpSpPr/>
          <p:nvPr/>
        </p:nvGrpSpPr>
        <p:grpSpPr>
          <a:xfrm>
            <a:off x="2484438" y="2894013"/>
            <a:ext cx="6519862" cy="1068387"/>
            <a:chOff x="100192" y="-69271"/>
            <a:chExt cx="4419600" cy="2067987"/>
          </a:xfrm>
        </p:grpSpPr>
        <p:sp>
          <p:nvSpPr>
            <p:cNvPr id="5128" name="AutoShape 4"/>
            <p:cNvSpPr/>
            <p:nvPr/>
          </p:nvSpPr>
          <p:spPr>
            <a:xfrm rot="10784317">
              <a:off x="124508" y="-69271"/>
              <a:ext cx="4392613" cy="1657350"/>
            </a:xfrm>
            <a:prstGeom prst="wedgeRectCallout">
              <a:avLst>
                <a:gd name="adj1" fmla="val -352"/>
                <a:gd name="adj2" fmla="val 71426"/>
              </a:avLst>
            </a:prstGeom>
            <a:solidFill>
              <a:schemeClr val="bg1">
                <a:alpha val="50195"/>
              </a:schemeClr>
            </a:solidFill>
            <a:ln w="9525" cap="flat" cmpd="sng">
              <a:solidFill>
                <a:schemeClr val="tx1"/>
              </a:solidFill>
              <a:prstDash val="solid"/>
              <a:miter/>
              <a:headEnd type="none" w="med" len="med"/>
              <a:tailEnd type="none" w="med" len="med"/>
            </a:ln>
          </p:spPr>
          <p:txBody>
            <a:bodyPr rot="10800000" anchor="t" anchorCtr="0"/>
            <a:p>
              <a:pPr algn="ctr" eaLnBrk="0" hangingPunct="0">
                <a:buFontTx/>
              </a:pPr>
              <a:endParaRPr lang="zh-CN" altLang="zh-CN" sz="1800" dirty="0">
                <a:latin typeface="Times New Roman" panose="02020603050405020304" pitchFamily="18" charset="0"/>
                <a:ea typeface="宋体" panose="02010600030101010101" pitchFamily="2" charset="-122"/>
              </a:endParaRPr>
            </a:p>
          </p:txBody>
        </p:sp>
        <p:sp>
          <p:nvSpPr>
            <p:cNvPr id="5129" name="Rectangle 11"/>
            <p:cNvSpPr/>
            <p:nvPr/>
          </p:nvSpPr>
          <p:spPr>
            <a:xfrm>
              <a:off x="100192" y="107936"/>
              <a:ext cx="4419600" cy="1890780"/>
            </a:xfrm>
            <a:prstGeom prst="rect">
              <a:avLst/>
            </a:prstGeom>
            <a:solidFill>
              <a:srgbClr val="3333FF"/>
            </a:solidFill>
            <a:ln w="9525">
              <a:noFill/>
            </a:ln>
          </p:spPr>
          <p:txBody>
            <a:bodyPr anchor="t" anchorCtr="0">
              <a:spAutoFit/>
            </a:bodyPr>
            <a:p>
              <a:pPr algn="ctr" eaLnBrk="0" hangingPunct="0">
                <a:lnSpc>
                  <a:spcPct val="120000"/>
                </a:lnSpc>
                <a:spcBef>
                  <a:spcPct val="50000"/>
                </a:spcBef>
                <a:buFontTx/>
              </a:pPr>
              <a:r>
                <a:rPr lang="zh-CN" altLang="zh-CN" dirty="0">
                  <a:solidFill>
                    <a:srgbClr val="FFFF00"/>
                  </a:solidFill>
                  <a:latin typeface="宋体" panose="02010600030101010101" pitchFamily="2" charset="-122"/>
                  <a:ea typeface="宋体" panose="02010600030101010101" pitchFamily="2" charset="-122"/>
                </a:rPr>
                <a:t>热能对化学反应的支持作用，利用热能来完成常温下很难发生的化学反应。</a:t>
              </a:r>
              <a:endParaRPr lang="zh-CN" altLang="zh-CN" dirty="0">
                <a:solidFill>
                  <a:srgbClr val="FFFF00"/>
                </a:solidFill>
                <a:latin typeface="宋体" panose="02010600030101010101" pitchFamily="2" charset="-122"/>
                <a:ea typeface="宋体" panose="02010600030101010101" pitchFamily="2" charset="-122"/>
              </a:endParaRPr>
            </a:p>
          </p:txBody>
        </p:sp>
      </p:grpSp>
      <p:sp>
        <p:nvSpPr>
          <p:cNvPr id="11278" name="AutoShape 12"/>
          <p:cNvSpPr/>
          <p:nvPr/>
        </p:nvSpPr>
        <p:spPr>
          <a:xfrm>
            <a:off x="4727575" y="765175"/>
            <a:ext cx="2743200" cy="412750"/>
          </a:xfrm>
          <a:prstGeom prst="wedgeEllipseCallout">
            <a:avLst>
              <a:gd name="adj1" fmla="val -34028"/>
              <a:gd name="adj2" fmla="val 112083"/>
            </a:avLst>
          </a:prstGeom>
          <a:solidFill>
            <a:srgbClr val="3333FF"/>
          </a:solidFill>
          <a:ln w="9525" cap="flat" cmpd="sng">
            <a:solidFill>
              <a:schemeClr val="tx1"/>
            </a:solidFill>
            <a:prstDash val="solid"/>
            <a:miter/>
            <a:headEnd type="none" w="med" len="med"/>
            <a:tailEnd type="none" w="med" len="med"/>
          </a:ln>
        </p:spPr>
        <p:txBody>
          <a:bodyPr anchor="t" anchorCtr="0"/>
          <a:p>
            <a:pPr algn="ctr" eaLnBrk="0" hangingPunct="0">
              <a:buFontTx/>
            </a:pPr>
            <a:r>
              <a:rPr lang="zh-CN" altLang="zh-CN" dirty="0">
                <a:solidFill>
                  <a:srgbClr val="FFFF00"/>
                </a:solidFill>
                <a:latin typeface="宋体" panose="02010600030101010101" pitchFamily="2" charset="-122"/>
                <a:ea typeface="宋体" panose="02010600030101010101" pitchFamily="2" charset="-122"/>
              </a:rPr>
              <a:t>获取能量</a:t>
            </a:r>
            <a:endParaRPr lang="zh-CN" altLang="zh-CN" dirty="0">
              <a:solidFill>
                <a:srgbClr val="FFFF00"/>
              </a:solidFill>
              <a:latin typeface="宋体" panose="02010600030101010101" pitchFamily="2" charset="-122"/>
              <a:ea typeface="宋体" panose="02010600030101010101" pitchFamily="2" charset="-122"/>
            </a:endParaRPr>
          </a:p>
        </p:txBody>
      </p:sp>
      <p:sp>
        <p:nvSpPr>
          <p:cNvPr id="3" name="文本框 2"/>
          <p:cNvSpPr txBox="1"/>
          <p:nvPr/>
        </p:nvSpPr>
        <p:spPr>
          <a:xfrm>
            <a:off x="1617663" y="4313238"/>
            <a:ext cx="7893050" cy="1301750"/>
          </a:xfrm>
          <a:prstGeom prst="rect">
            <a:avLst/>
          </a:prstGeom>
          <a:noFill/>
          <a:ln w="9525">
            <a:noFill/>
          </a:ln>
        </p:spPr>
        <p:txBody>
          <a:bodyPr anchor="t" anchorCtr="0">
            <a:spAutoFit/>
          </a:bodyPr>
          <a:p>
            <a:pPr eaLnBrk="0" hangingPunct="0">
              <a:lnSpc>
                <a:spcPct val="150000"/>
              </a:lnSpc>
              <a:buFontTx/>
            </a:pPr>
            <a:r>
              <a:rPr lang="zh-CN" altLang="en-US" sz="2800" dirty="0">
                <a:latin typeface="楷体" panose="02010609060101010101" pitchFamily="49" charset="-122"/>
                <a:ea typeface="楷体" panose="02010609060101010101" pitchFamily="49" charset="-122"/>
              </a:rPr>
              <a:t>物质发生化学反应的同时还伴随着能量的变化</a:t>
            </a:r>
            <a:r>
              <a:rPr lang="en-US" altLang="zh-CN" sz="2800" dirty="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pPr eaLnBrk="0" hangingPunct="0">
              <a:lnSpc>
                <a:spcPct val="150000"/>
              </a:lnSpc>
              <a:buFontTx/>
            </a:pPr>
            <a:r>
              <a:rPr lang="zh-CN" altLang="en-US" sz="2800" dirty="0">
                <a:latin typeface="楷体" panose="02010609060101010101" pitchFamily="49" charset="-122"/>
                <a:ea typeface="楷体" panose="02010609060101010101" pitchFamily="49" charset="-122"/>
              </a:rPr>
              <a:t>而这种能量变化又通常表现为</a:t>
            </a:r>
            <a:r>
              <a:rPr lang="zh-CN" altLang="en-US" sz="2800" dirty="0">
                <a:solidFill>
                  <a:srgbClr val="CC0066"/>
                </a:solidFill>
                <a:latin typeface="楷体" panose="02010609060101010101" pitchFamily="49" charset="-122"/>
                <a:ea typeface="楷体" panose="02010609060101010101" pitchFamily="49" charset="-122"/>
              </a:rPr>
              <a:t>热量的变化</a:t>
            </a:r>
            <a:r>
              <a:rPr lang="zh-CN" altLang="en-US" sz="2800" dirty="0">
                <a:latin typeface="楷体" panose="02010609060101010101" pitchFamily="49" charset="-122"/>
                <a:ea typeface="楷体" panose="02010609060101010101" pitchFamily="49" charset="-122"/>
              </a:rPr>
              <a:t>。</a:t>
            </a:r>
            <a:endParaRPr lang="zh-CN" altLang="en-US" sz="28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lide(fromBottom)">
                                      <p:cBhvr>
                                        <p:cTn id="7" dur="500"/>
                                        <p:tgtEl>
                                          <p:spTgt spid="1126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lide(fromBottom)">
                                      <p:cBhvr>
                                        <p:cTn id="15" dur="500"/>
                                        <p:tgtEl>
                                          <p:spTgt spid="1127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slide(fromBottom)">
                                      <p:cBhvr>
                                        <p:cTn id="20" dur="500"/>
                                        <p:tgtEl>
                                          <p:spTgt spid="11272"/>
                                        </p:tgtEl>
                                      </p:cBhvr>
                                    </p:animEffect>
                                  </p:childTnLst>
                                </p:cTn>
                              </p:par>
                            </p:childTnLst>
                          </p:cTn>
                        </p:par>
                        <p:par>
                          <p:cTn id="21" fill="hold">
                            <p:stCondLst>
                              <p:cond delay="500"/>
                            </p:stCondLst>
                            <p:childTnLst>
                              <p:par>
                                <p:cTn id="22" presetID="12" presetClass="entr" presetSubtype="4" fill="hold" grpId="0" nodeType="afterEffect">
                                  <p:stCondLst>
                                    <p:cond delay="0"/>
                                  </p:stCondLst>
                                  <p:childTnLst>
                                    <p:set>
                                      <p:cBhvr>
                                        <p:cTn id="23" dur="1" fill="hold">
                                          <p:stCondLst>
                                            <p:cond delay="0"/>
                                          </p:stCondLst>
                                        </p:cTn>
                                        <p:tgtEl>
                                          <p:spTgt spid="11278"/>
                                        </p:tgtEl>
                                        <p:attrNameLst>
                                          <p:attrName>style.visibility</p:attrName>
                                        </p:attrNameLst>
                                      </p:cBhvr>
                                      <p:to>
                                        <p:strVal val="visible"/>
                                      </p:to>
                                    </p:set>
                                    <p:animEffect transition="in" filter="slide(fromBottom)">
                                      <p:cBhvr>
                                        <p:cTn id="24" dur="500"/>
                                        <p:tgtEl>
                                          <p:spTgt spid="112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1273"/>
                                        </p:tgtEl>
                                        <p:attrNameLst>
                                          <p:attrName>style.visibility</p:attrName>
                                        </p:attrNameLst>
                                      </p:cBhvr>
                                      <p:to>
                                        <p:strVal val="visible"/>
                                      </p:to>
                                    </p:set>
                                    <p:animEffect transition="in" filter="wipe(right)">
                                      <p:cBhvr>
                                        <p:cTn id="29" dur="500"/>
                                        <p:tgtEl>
                                          <p:spTgt spid="11273"/>
                                        </p:tgtEl>
                                      </p:cBhvr>
                                    </p:animEffect>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1274"/>
                                        </p:tgtEl>
                                        <p:attrNameLst>
                                          <p:attrName>style.visibility</p:attrName>
                                        </p:attrNameLst>
                                      </p:cBhvr>
                                      <p:to>
                                        <p:strVal val="visible"/>
                                      </p:to>
                                    </p:set>
                                    <p:animEffect transition="in" filter="slide(fromBottom)">
                                      <p:cBhvr>
                                        <p:cTn id="33" dur="500"/>
                                        <p:tgtEl>
                                          <p:spTgt spid="1127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275"/>
                                        </p:tgtEl>
                                        <p:attrNameLst>
                                          <p:attrName>style.visibility</p:attrName>
                                        </p:attrNameLst>
                                      </p:cBhvr>
                                      <p:to>
                                        <p:strVal val="visible"/>
                                      </p:to>
                                    </p:set>
                                    <p:animEffect transition="in" filter="barn(inVertical)">
                                      <p:cBhvr>
                                        <p:cTn id="38" dur="500"/>
                                        <p:tgtEl>
                                          <p:spTgt spid="1127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2" grpId="0"/>
      <p:bldP spid="11274" grpId="0"/>
      <p:bldP spid="11278" grpId="0" bldLvl="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4"/>
          <p:cNvSpPr txBox="1"/>
          <p:nvPr/>
        </p:nvSpPr>
        <p:spPr>
          <a:xfrm>
            <a:off x="766763" y="854075"/>
            <a:ext cx="10945812" cy="9540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Times New Roman" panose="02020603050405020304" pitchFamily="18" charset="0"/>
              </a:rPr>
              <a:t>1</a:t>
            </a:r>
            <a:r>
              <a:rPr lang="zh-CN" altLang="en-US" b="1" dirty="0">
                <a:latin typeface="Times New Roman" panose="02020603050405020304" pitchFamily="18" charset="0"/>
              </a:rPr>
              <a:t>、</a:t>
            </a:r>
            <a:r>
              <a:rPr lang="en-US" altLang="zh-CN" b="1" dirty="0">
                <a:latin typeface="Times New Roman" panose="02020603050405020304" pitchFamily="18" charset="0"/>
              </a:rPr>
              <a:t>1molC</a:t>
            </a:r>
            <a:r>
              <a:rPr lang="zh-CN" altLang="en-US" b="1" dirty="0">
                <a:latin typeface="Times New Roman" panose="02020603050405020304" pitchFamily="18" charset="0"/>
              </a:rPr>
              <a:t>与</a:t>
            </a:r>
            <a:r>
              <a:rPr lang="en-US" altLang="zh-CN" b="1" dirty="0">
                <a:latin typeface="Times New Roman" panose="02020603050405020304" pitchFamily="18" charset="0"/>
              </a:rPr>
              <a:t>1molH</a:t>
            </a:r>
            <a:r>
              <a:rPr lang="en-US" altLang="zh-CN" b="1" baseline="-30000" dirty="0">
                <a:latin typeface="Times New Roman" panose="02020603050405020304" pitchFamily="18" charset="0"/>
              </a:rPr>
              <a:t>2</a:t>
            </a:r>
            <a:r>
              <a:rPr lang="en-US" altLang="zh-CN" b="1" dirty="0">
                <a:latin typeface="Times New Roman" panose="02020603050405020304" pitchFamily="18" charset="0"/>
              </a:rPr>
              <a:t>O(g)</a:t>
            </a:r>
            <a:r>
              <a:rPr lang="zh-CN" altLang="en-US" b="1" dirty="0">
                <a:latin typeface="Times New Roman" panose="02020603050405020304" pitchFamily="18" charset="0"/>
              </a:rPr>
              <a:t>反应生成</a:t>
            </a:r>
            <a:r>
              <a:rPr lang="en-US" altLang="zh-CN" b="1" dirty="0">
                <a:latin typeface="Times New Roman" panose="02020603050405020304" pitchFamily="18" charset="0"/>
              </a:rPr>
              <a:t>lmol CO(g)</a:t>
            </a:r>
            <a:r>
              <a:rPr lang="zh-CN" altLang="en-US" b="1" dirty="0">
                <a:latin typeface="Times New Roman" panose="02020603050405020304" pitchFamily="18" charset="0"/>
              </a:rPr>
              <a:t>和</a:t>
            </a:r>
            <a:r>
              <a:rPr lang="en-US" altLang="zh-CN" b="1" dirty="0">
                <a:latin typeface="Times New Roman" panose="02020603050405020304" pitchFamily="18" charset="0"/>
              </a:rPr>
              <a:t>1mol H</a:t>
            </a:r>
            <a:r>
              <a:rPr lang="en-US" altLang="zh-CN" b="1" baseline="-30000" dirty="0">
                <a:latin typeface="Times New Roman" panose="02020603050405020304" pitchFamily="18" charset="0"/>
              </a:rPr>
              <a:t>2</a:t>
            </a:r>
            <a:r>
              <a:rPr lang="en-US" altLang="zh-CN" b="1" dirty="0">
                <a:latin typeface="Times New Roman" panose="02020603050405020304" pitchFamily="18" charset="0"/>
              </a:rPr>
              <a:t>(g)</a:t>
            </a:r>
            <a:r>
              <a:rPr lang="zh-CN" altLang="en-US" b="1" dirty="0">
                <a:latin typeface="Times New Roman" panose="02020603050405020304" pitchFamily="18" charset="0"/>
              </a:rPr>
              <a:t>，需要吸收</a:t>
            </a:r>
            <a:r>
              <a:rPr lang="en-US" altLang="zh-CN" b="1" dirty="0">
                <a:latin typeface="Times New Roman" panose="02020603050405020304" pitchFamily="18" charset="0"/>
              </a:rPr>
              <a:t>131.5kJ</a:t>
            </a:r>
            <a:r>
              <a:rPr lang="zh-CN" altLang="en-US" b="1" dirty="0">
                <a:latin typeface="Times New Roman" panose="02020603050405020304" pitchFamily="18" charset="0"/>
              </a:rPr>
              <a:t>的热量，该反应的反应热为△</a:t>
            </a:r>
            <a:r>
              <a:rPr lang="en-US" altLang="zh-CN" b="1" dirty="0">
                <a:latin typeface="Times New Roman" panose="02020603050405020304" pitchFamily="18" charset="0"/>
              </a:rPr>
              <a:t>H=  ________ kJ/mol</a:t>
            </a:r>
            <a:r>
              <a:rPr lang="zh-CN" altLang="en-US" b="1" dirty="0">
                <a:latin typeface="Times New Roman" panose="02020603050405020304" pitchFamily="18" charset="0"/>
              </a:rPr>
              <a:t>。</a:t>
            </a:r>
            <a:endParaRPr lang="zh-CN" altLang="en-US" b="1" dirty="0">
              <a:latin typeface="Times New Roman" panose="02020603050405020304" pitchFamily="18" charset="0"/>
            </a:endParaRPr>
          </a:p>
        </p:txBody>
      </p:sp>
      <p:sp>
        <p:nvSpPr>
          <p:cNvPr id="28677" name="Text Box 5"/>
          <p:cNvSpPr txBox="1"/>
          <p:nvPr/>
        </p:nvSpPr>
        <p:spPr>
          <a:xfrm>
            <a:off x="7319963" y="1289050"/>
            <a:ext cx="21336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FF3300"/>
                </a:solidFill>
                <a:latin typeface="Times New Roman" panose="02020603050405020304" pitchFamily="18" charset="0"/>
              </a:rPr>
              <a:t>＋</a:t>
            </a:r>
            <a:r>
              <a:rPr lang="en-US" altLang="zh-CN" b="1" dirty="0">
                <a:solidFill>
                  <a:srgbClr val="FF3300"/>
                </a:solidFill>
                <a:latin typeface="Times New Roman" panose="02020603050405020304" pitchFamily="18" charset="0"/>
              </a:rPr>
              <a:t>131.5</a:t>
            </a:r>
            <a:endParaRPr lang="en-US" altLang="zh-CN" b="1" dirty="0">
              <a:solidFill>
                <a:srgbClr val="FF3300"/>
              </a:solidFill>
              <a:latin typeface="Times New Roman" panose="02020603050405020304" pitchFamily="18" charset="0"/>
            </a:endParaRPr>
          </a:p>
        </p:txBody>
      </p:sp>
      <p:pic>
        <p:nvPicPr>
          <p:cNvPr id="6148" name="Picture 6" descr="课堂训练"/>
          <p:cNvPicPr>
            <a:picLocks noChangeAspect="1"/>
          </p:cNvPicPr>
          <p:nvPr/>
        </p:nvPicPr>
        <p:blipFill>
          <a:blip r:embed="rId1"/>
          <a:stretch>
            <a:fillRect/>
          </a:stretch>
        </p:blipFill>
        <p:spPr>
          <a:xfrm>
            <a:off x="766763" y="136525"/>
            <a:ext cx="3117850" cy="717550"/>
          </a:xfrm>
          <a:prstGeom prst="rect">
            <a:avLst/>
          </a:prstGeom>
          <a:noFill/>
          <a:ln w="9525">
            <a:noFill/>
          </a:ln>
        </p:spPr>
      </p:pic>
      <p:sp>
        <p:nvSpPr>
          <p:cNvPr id="28679" name="Text Box 7"/>
          <p:cNvSpPr txBox="1"/>
          <p:nvPr/>
        </p:nvSpPr>
        <p:spPr>
          <a:xfrm>
            <a:off x="838200" y="2179638"/>
            <a:ext cx="11306175" cy="1600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latin typeface="Times New Roman" panose="02020603050405020304" pitchFamily="18" charset="0"/>
              </a:rPr>
              <a:t>2</a:t>
            </a:r>
            <a:r>
              <a:rPr lang="zh-CN" altLang="en-US" b="1" dirty="0">
                <a:latin typeface="Times New Roman" panose="02020603050405020304" pitchFamily="18" charset="0"/>
              </a:rPr>
              <a:t>、</a:t>
            </a:r>
            <a:r>
              <a:rPr lang="en-US" altLang="zh-CN" b="1" dirty="0">
                <a:latin typeface="Times New Roman" panose="02020603050405020304" pitchFamily="18" charset="0"/>
              </a:rPr>
              <a:t>H</a:t>
            </a:r>
            <a:r>
              <a:rPr lang="en-US" altLang="zh-CN" b="1" dirty="0">
                <a:latin typeface="Times New Roman" panose="02020603050405020304" pitchFamily="18" charset="0"/>
                <a:ea typeface="Times New Roman" panose="02020603050405020304" pitchFamily="18" charset="0"/>
              </a:rPr>
              <a:t>—</a:t>
            </a:r>
            <a:r>
              <a:rPr lang="en-US" altLang="zh-CN" b="1" dirty="0">
                <a:latin typeface="Times New Roman" panose="02020603050405020304" pitchFamily="18" charset="0"/>
              </a:rPr>
              <a:t>H</a:t>
            </a:r>
            <a:r>
              <a:rPr lang="zh-CN" altLang="en-US" b="1" dirty="0">
                <a:latin typeface="Times New Roman" panose="02020603050405020304" pitchFamily="18" charset="0"/>
              </a:rPr>
              <a:t>键、 </a:t>
            </a:r>
            <a:r>
              <a:rPr lang="en-US" altLang="zh-CN" b="1" dirty="0">
                <a:latin typeface="Times New Roman" panose="02020603050405020304" pitchFamily="18" charset="0"/>
              </a:rPr>
              <a:t>N</a:t>
            </a:r>
            <a:r>
              <a:rPr lang="zh-CN" altLang="en-US" b="1" dirty="0">
                <a:latin typeface="Times New Roman" panose="02020603050405020304" pitchFamily="18" charset="0"/>
              </a:rPr>
              <a:t>－</a:t>
            </a:r>
            <a:r>
              <a:rPr lang="en-US" altLang="zh-CN" b="1" dirty="0">
                <a:latin typeface="Times New Roman" panose="02020603050405020304" pitchFamily="18" charset="0"/>
              </a:rPr>
              <a:t>H</a:t>
            </a:r>
            <a:r>
              <a:rPr lang="zh-CN" altLang="en-US" b="1" dirty="0">
                <a:latin typeface="Times New Roman" panose="02020603050405020304" pitchFamily="18" charset="0"/>
              </a:rPr>
              <a:t>键、</a:t>
            </a:r>
            <a:r>
              <a:rPr lang="en-US" altLang="zh-CN" b="1" dirty="0">
                <a:latin typeface="Times New Roman" panose="02020603050405020304" pitchFamily="18" charset="0"/>
              </a:rPr>
              <a:t>N≡N</a:t>
            </a:r>
            <a:r>
              <a:rPr lang="zh-CN" altLang="en-US" b="1" dirty="0">
                <a:latin typeface="Times New Roman" panose="02020603050405020304" pitchFamily="18" charset="0"/>
              </a:rPr>
              <a:t>键的键能分别是</a:t>
            </a:r>
            <a:r>
              <a:rPr lang="en-US" altLang="zh-CN" b="1" dirty="0">
                <a:latin typeface="Times New Roman" panose="02020603050405020304" pitchFamily="18" charset="0"/>
              </a:rPr>
              <a:t>436kJ/mol</a:t>
            </a:r>
            <a:r>
              <a:rPr lang="zh-CN" altLang="en-US" b="1" dirty="0">
                <a:latin typeface="Times New Roman" panose="02020603050405020304" pitchFamily="18" charset="0"/>
              </a:rPr>
              <a:t>、</a:t>
            </a:r>
            <a:r>
              <a:rPr lang="en-US" altLang="zh-CN" b="1" dirty="0">
                <a:latin typeface="Times New Roman" panose="02020603050405020304" pitchFamily="18" charset="0"/>
              </a:rPr>
              <a:t>391kJ/mol</a:t>
            </a:r>
            <a:r>
              <a:rPr lang="zh-CN" altLang="en-US" b="1" dirty="0">
                <a:latin typeface="Times New Roman" panose="02020603050405020304" pitchFamily="18" charset="0"/>
              </a:rPr>
              <a:t>、</a:t>
            </a:r>
            <a:r>
              <a:rPr lang="en-US" altLang="zh-CN" b="1" dirty="0">
                <a:latin typeface="Times New Roman" panose="02020603050405020304" pitchFamily="18" charset="0"/>
              </a:rPr>
              <a:t>946kJ/mol</a:t>
            </a:r>
            <a:r>
              <a:rPr lang="zh-CN" altLang="en-US" b="1" dirty="0">
                <a:latin typeface="Times New Roman" panose="02020603050405020304" pitchFamily="18" charset="0"/>
              </a:rPr>
              <a:t>，则</a:t>
            </a:r>
            <a:r>
              <a:rPr lang="en-US" altLang="zh-CN" b="1" dirty="0">
                <a:latin typeface="Times New Roman" panose="02020603050405020304" pitchFamily="18" charset="0"/>
              </a:rPr>
              <a:t>1mol N</a:t>
            </a:r>
            <a:r>
              <a:rPr lang="en-US" altLang="zh-CN" b="1" baseline="-30000" dirty="0">
                <a:latin typeface="Times New Roman" panose="02020603050405020304" pitchFamily="18" charset="0"/>
              </a:rPr>
              <a:t>2</a:t>
            </a:r>
            <a:r>
              <a:rPr lang="zh-CN" altLang="en-US" b="1" dirty="0">
                <a:latin typeface="Times New Roman" panose="02020603050405020304" pitchFamily="18" charset="0"/>
              </a:rPr>
              <a:t>生成</a:t>
            </a:r>
            <a:r>
              <a:rPr lang="en-US" altLang="zh-CN" b="1" dirty="0">
                <a:latin typeface="Times New Roman" panose="02020603050405020304" pitchFamily="18" charset="0"/>
              </a:rPr>
              <a:t>NH</a:t>
            </a:r>
            <a:r>
              <a:rPr lang="en-US" altLang="zh-CN" b="1" baseline="-30000" dirty="0">
                <a:latin typeface="Times New Roman" panose="02020603050405020304" pitchFamily="18" charset="0"/>
              </a:rPr>
              <a:t>3</a:t>
            </a:r>
            <a:r>
              <a:rPr lang="zh-CN" altLang="en-US" b="1" dirty="0">
                <a:latin typeface="Times New Roman" panose="02020603050405020304" pitchFamily="18" charset="0"/>
              </a:rPr>
              <a:t>的反应热为  </a:t>
            </a:r>
            <a:r>
              <a:rPr lang="en-US" altLang="zh-CN" b="1" dirty="0">
                <a:latin typeface="Times New Roman" panose="02020603050405020304" pitchFamily="18" charset="0"/>
              </a:rPr>
              <a:t>___________</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marL="0" lvl="0" indent="0" eaLnBrk="1" hangingPunct="1">
              <a:lnSpc>
                <a:spcPct val="100000"/>
              </a:lnSpc>
              <a:spcBef>
                <a:spcPct val="50000"/>
              </a:spcBef>
              <a:buFontTx/>
              <a:buNone/>
            </a:pPr>
            <a:r>
              <a:rPr lang="en-US" altLang="zh-CN" b="1" dirty="0">
                <a:latin typeface="Times New Roman" panose="02020603050405020304" pitchFamily="18" charset="0"/>
              </a:rPr>
              <a:t>1mol H</a:t>
            </a:r>
            <a:r>
              <a:rPr lang="en-US" altLang="zh-CN" b="1" baseline="-30000" dirty="0">
                <a:latin typeface="Times New Roman" panose="02020603050405020304" pitchFamily="18" charset="0"/>
              </a:rPr>
              <a:t>2</a:t>
            </a:r>
            <a:r>
              <a:rPr lang="zh-CN" altLang="en-US" b="1" dirty="0">
                <a:latin typeface="Times New Roman" panose="02020603050405020304" pitchFamily="18" charset="0"/>
              </a:rPr>
              <a:t>生成</a:t>
            </a:r>
            <a:r>
              <a:rPr lang="en-US" altLang="zh-CN" b="1" dirty="0">
                <a:latin typeface="Times New Roman" panose="02020603050405020304" pitchFamily="18" charset="0"/>
              </a:rPr>
              <a:t>NH</a:t>
            </a:r>
            <a:r>
              <a:rPr lang="en-US" altLang="zh-CN" b="1" baseline="-30000" dirty="0">
                <a:latin typeface="Times New Roman" panose="02020603050405020304" pitchFamily="18" charset="0"/>
              </a:rPr>
              <a:t>3</a:t>
            </a:r>
            <a:r>
              <a:rPr lang="zh-CN" altLang="en-US" b="1" dirty="0">
                <a:latin typeface="Times New Roman" panose="02020603050405020304" pitchFamily="18" charset="0"/>
              </a:rPr>
              <a:t>的反应热为</a:t>
            </a:r>
            <a:r>
              <a:rPr lang="zh-CN" altLang="en-US" b="1" u="sng" dirty="0">
                <a:latin typeface="Times New Roman" panose="02020603050405020304" pitchFamily="18" charset="0"/>
              </a:rPr>
              <a:t>			</a:t>
            </a:r>
            <a:r>
              <a:rPr lang="zh-CN" altLang="en-US" b="1" dirty="0">
                <a:latin typeface="Times New Roman" panose="02020603050405020304" pitchFamily="18" charset="0"/>
              </a:rPr>
              <a:t>。 </a:t>
            </a:r>
            <a:endParaRPr lang="zh-CN" altLang="en-US" b="1" dirty="0">
              <a:latin typeface="Times New Roman" panose="02020603050405020304" pitchFamily="18" charset="0"/>
            </a:endParaRPr>
          </a:p>
        </p:txBody>
      </p:sp>
      <p:sp>
        <p:nvSpPr>
          <p:cNvPr id="28680" name="Text Box 8"/>
          <p:cNvSpPr txBox="1"/>
          <p:nvPr/>
        </p:nvSpPr>
        <p:spPr>
          <a:xfrm>
            <a:off x="7823200" y="2606675"/>
            <a:ext cx="2209800"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FF3300"/>
                </a:solidFill>
                <a:latin typeface="Times New Roman" panose="02020603050405020304" pitchFamily="18" charset="0"/>
              </a:rPr>
              <a:t>－</a:t>
            </a:r>
            <a:r>
              <a:rPr lang="en-US" altLang="zh-CN" b="1" dirty="0">
                <a:solidFill>
                  <a:srgbClr val="FF3300"/>
                </a:solidFill>
                <a:latin typeface="Times New Roman" panose="02020603050405020304" pitchFamily="18" charset="0"/>
              </a:rPr>
              <a:t>92KJ/mol</a:t>
            </a:r>
            <a:endParaRPr lang="en-US" altLang="zh-CN" b="1" dirty="0">
              <a:solidFill>
                <a:srgbClr val="FF3300"/>
              </a:solidFill>
              <a:latin typeface="Times New Roman" panose="02020603050405020304" pitchFamily="18" charset="0"/>
              <a:ea typeface="华文行楷" pitchFamily="2" charset="-122"/>
            </a:endParaRPr>
          </a:p>
        </p:txBody>
      </p:sp>
      <p:sp>
        <p:nvSpPr>
          <p:cNvPr id="28681" name="Text Box 9"/>
          <p:cNvSpPr txBox="1"/>
          <p:nvPr/>
        </p:nvSpPr>
        <p:spPr>
          <a:xfrm>
            <a:off x="5230813" y="3189288"/>
            <a:ext cx="28194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FF3300"/>
                </a:solidFill>
                <a:latin typeface="Times New Roman" panose="02020603050405020304" pitchFamily="18" charset="0"/>
              </a:rPr>
              <a:t>－</a:t>
            </a:r>
            <a:r>
              <a:rPr lang="en-US" altLang="zh-CN" b="1" dirty="0">
                <a:solidFill>
                  <a:srgbClr val="FF3300"/>
                </a:solidFill>
                <a:latin typeface="Times New Roman" panose="02020603050405020304" pitchFamily="18" charset="0"/>
              </a:rPr>
              <a:t>30.7KJ/mol</a:t>
            </a:r>
            <a:endParaRPr lang="en-US" altLang="zh-CN" b="1" dirty="0">
              <a:solidFill>
                <a:srgbClr val="FF3300"/>
              </a:solidFill>
              <a:latin typeface="Times New Roman" panose="02020603050405020304" pitchFamily="18" charset="0"/>
              <a:ea typeface="华文行楷" pitchFamily="2" charset="-122"/>
            </a:endParaRPr>
          </a:p>
        </p:txBody>
      </p:sp>
      <p:sp>
        <p:nvSpPr>
          <p:cNvPr id="28682" name="Text Box 10"/>
          <p:cNvSpPr txBox="1"/>
          <p:nvPr/>
        </p:nvSpPr>
        <p:spPr>
          <a:xfrm>
            <a:off x="911225" y="4111625"/>
            <a:ext cx="10369550" cy="946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b="1" dirty="0">
                <a:solidFill>
                  <a:srgbClr val="020010"/>
                </a:solidFill>
                <a:latin typeface="Times New Roman" panose="02020603050405020304" pitchFamily="18" charset="0"/>
              </a:rPr>
              <a:t>3</a:t>
            </a:r>
            <a:r>
              <a:rPr lang="zh-CN" altLang="en-US" b="1" dirty="0">
                <a:solidFill>
                  <a:srgbClr val="020010"/>
                </a:solidFill>
                <a:latin typeface="Times New Roman" panose="02020603050405020304" pitchFamily="18" charset="0"/>
              </a:rPr>
              <a:t>、 预测生成</a:t>
            </a:r>
            <a:r>
              <a:rPr lang="en-US" altLang="zh-CN" b="1" dirty="0">
                <a:solidFill>
                  <a:srgbClr val="020010"/>
                </a:solidFill>
                <a:latin typeface="Times New Roman" panose="02020603050405020304" pitchFamily="18" charset="0"/>
              </a:rPr>
              <a:t>2molHBr</a:t>
            </a:r>
            <a:r>
              <a:rPr lang="zh-CN" altLang="en-US" b="1" dirty="0">
                <a:solidFill>
                  <a:srgbClr val="020010"/>
                </a:solidFill>
                <a:latin typeface="Times New Roman" panose="02020603050405020304" pitchFamily="18" charset="0"/>
              </a:rPr>
              <a:t>和</a:t>
            </a:r>
            <a:r>
              <a:rPr lang="en-US" altLang="zh-CN" b="1" dirty="0">
                <a:solidFill>
                  <a:srgbClr val="020010"/>
                </a:solidFill>
                <a:latin typeface="Times New Roman" panose="02020603050405020304" pitchFamily="18" charset="0"/>
              </a:rPr>
              <a:t>2molHCl</a:t>
            </a:r>
            <a:r>
              <a:rPr lang="zh-CN" altLang="en-US" b="1" dirty="0">
                <a:solidFill>
                  <a:srgbClr val="020010"/>
                </a:solidFill>
                <a:latin typeface="Times New Roman" panose="02020603050405020304" pitchFamily="18" charset="0"/>
              </a:rPr>
              <a:t>时，哪个反应放出的热量多？并说出你的理由。</a:t>
            </a:r>
            <a:endParaRPr lang="zh-CN" altLang="en-US" b="1" baseline="30000" dirty="0">
              <a:solidFill>
                <a:srgbClr val="020010"/>
              </a:solidFill>
              <a:latin typeface="Times New Roman" panose="02020603050405020304" pitchFamily="18" charset="0"/>
            </a:endParaRPr>
          </a:p>
        </p:txBody>
      </p:sp>
      <p:sp>
        <p:nvSpPr>
          <p:cNvPr id="28683" name="Text Box 11"/>
          <p:cNvSpPr txBox="1"/>
          <p:nvPr/>
        </p:nvSpPr>
        <p:spPr>
          <a:xfrm>
            <a:off x="1276350" y="5276850"/>
            <a:ext cx="9045575" cy="9461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CC0000"/>
                </a:solidFill>
                <a:latin typeface="Times New Roman" panose="02020603050405020304" pitchFamily="18" charset="0"/>
              </a:rPr>
              <a:t>生成</a:t>
            </a:r>
            <a:r>
              <a:rPr lang="en-US" altLang="zh-CN" b="1" dirty="0">
                <a:solidFill>
                  <a:srgbClr val="CC0000"/>
                </a:solidFill>
                <a:latin typeface="Times New Roman" panose="02020603050405020304" pitchFamily="18" charset="0"/>
              </a:rPr>
              <a:t>HCl</a:t>
            </a:r>
            <a:r>
              <a:rPr lang="zh-CN" altLang="en-US" b="1" dirty="0">
                <a:solidFill>
                  <a:srgbClr val="CC0000"/>
                </a:solidFill>
                <a:latin typeface="Times New Roman" panose="02020603050405020304" pitchFamily="18" charset="0"/>
              </a:rPr>
              <a:t>放出的热量多。因为</a:t>
            </a:r>
            <a:r>
              <a:rPr lang="en-US" altLang="zh-CN" b="1" dirty="0">
                <a:solidFill>
                  <a:srgbClr val="CC0000"/>
                </a:solidFill>
                <a:latin typeface="Times New Roman" panose="02020603050405020304" pitchFamily="18" charset="0"/>
              </a:rPr>
              <a:t>Cl</a:t>
            </a:r>
            <a:r>
              <a:rPr lang="en-US" altLang="zh-CN" b="1" baseline="-25000" dirty="0">
                <a:solidFill>
                  <a:srgbClr val="CC0000"/>
                </a:solidFill>
                <a:latin typeface="Times New Roman" panose="02020603050405020304" pitchFamily="18" charset="0"/>
              </a:rPr>
              <a:t>2</a:t>
            </a:r>
            <a:r>
              <a:rPr lang="zh-CN" altLang="en-US" b="1" dirty="0">
                <a:solidFill>
                  <a:srgbClr val="CC0000"/>
                </a:solidFill>
                <a:latin typeface="Times New Roman" panose="02020603050405020304" pitchFamily="18" charset="0"/>
              </a:rPr>
              <a:t> 比</a:t>
            </a:r>
            <a:r>
              <a:rPr lang="en-US" altLang="zh-CN" b="1" dirty="0">
                <a:solidFill>
                  <a:srgbClr val="CC0000"/>
                </a:solidFill>
                <a:latin typeface="Times New Roman" panose="02020603050405020304" pitchFamily="18" charset="0"/>
              </a:rPr>
              <a:t>Br</a:t>
            </a:r>
            <a:r>
              <a:rPr lang="en-US" altLang="zh-CN" b="1" baseline="-25000" dirty="0">
                <a:solidFill>
                  <a:srgbClr val="CC0000"/>
                </a:solidFill>
                <a:latin typeface="Times New Roman" panose="02020603050405020304" pitchFamily="18" charset="0"/>
              </a:rPr>
              <a:t>2</a:t>
            </a:r>
            <a:r>
              <a:rPr lang="zh-CN" altLang="en-US" b="1" dirty="0">
                <a:solidFill>
                  <a:srgbClr val="CC0000"/>
                </a:solidFill>
                <a:latin typeface="Times New Roman" panose="02020603050405020304" pitchFamily="18" charset="0"/>
              </a:rPr>
              <a:t>活泼，能量高</a:t>
            </a:r>
            <a:r>
              <a:rPr lang="en-US" altLang="zh-CN" b="1" dirty="0">
                <a:solidFill>
                  <a:srgbClr val="CC0000"/>
                </a:solidFill>
                <a:latin typeface="Times New Roman" panose="02020603050405020304" pitchFamily="18" charset="0"/>
              </a:rPr>
              <a:t>,</a:t>
            </a:r>
            <a:r>
              <a:rPr lang="zh-CN" altLang="en-US" b="1" dirty="0">
                <a:solidFill>
                  <a:srgbClr val="CC0000"/>
                </a:solidFill>
                <a:latin typeface="Times New Roman" panose="02020603050405020304" pitchFamily="18" charset="0"/>
              </a:rPr>
              <a:t>而</a:t>
            </a:r>
            <a:r>
              <a:rPr lang="en-US" altLang="zh-CN" b="1" dirty="0">
                <a:solidFill>
                  <a:srgbClr val="CC0000"/>
                </a:solidFill>
                <a:latin typeface="Times New Roman" panose="02020603050405020304" pitchFamily="18" charset="0"/>
              </a:rPr>
              <a:t>HCl</a:t>
            </a:r>
            <a:r>
              <a:rPr lang="zh-CN" altLang="en-US" b="1" dirty="0">
                <a:solidFill>
                  <a:srgbClr val="CC0000"/>
                </a:solidFill>
                <a:latin typeface="Times New Roman" panose="02020603050405020304" pitchFamily="18" charset="0"/>
              </a:rPr>
              <a:t> 比</a:t>
            </a:r>
            <a:r>
              <a:rPr lang="en-US" altLang="zh-CN" b="1" dirty="0">
                <a:solidFill>
                  <a:srgbClr val="CC0000"/>
                </a:solidFill>
                <a:latin typeface="Times New Roman" panose="02020603050405020304" pitchFamily="18" charset="0"/>
              </a:rPr>
              <a:t>HBr</a:t>
            </a:r>
            <a:r>
              <a:rPr lang="zh-CN" altLang="en-US" b="1" dirty="0">
                <a:solidFill>
                  <a:srgbClr val="CC0000"/>
                </a:solidFill>
                <a:latin typeface="Times New Roman" panose="02020603050405020304" pitchFamily="18" charset="0"/>
              </a:rPr>
              <a:t>稳定，能量低，所以生成</a:t>
            </a:r>
            <a:r>
              <a:rPr lang="en-US" altLang="zh-CN" b="1" dirty="0">
                <a:solidFill>
                  <a:srgbClr val="CC0000"/>
                </a:solidFill>
                <a:latin typeface="Times New Roman" panose="02020603050405020304" pitchFamily="18" charset="0"/>
              </a:rPr>
              <a:t>HCl</a:t>
            </a:r>
            <a:r>
              <a:rPr lang="zh-CN" altLang="en-US" b="1" dirty="0">
                <a:solidFill>
                  <a:srgbClr val="CC0000"/>
                </a:solidFill>
                <a:latin typeface="Times New Roman" panose="02020603050405020304" pitchFamily="18" charset="0"/>
              </a:rPr>
              <a:t>放出的热量多。</a:t>
            </a:r>
            <a:endParaRPr lang="zh-CN" altLang="en-US" b="1" dirty="0">
              <a:solidFill>
                <a:srgbClr val="CC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0-#ppt_w/2"/>
                                          </p:val>
                                        </p:tav>
                                        <p:tav tm="100000">
                                          <p:val>
                                            <p:strVal val="#ppt_x"/>
                                          </p:val>
                                        </p:tav>
                                      </p:tavLst>
                                    </p:anim>
                                    <p:anim calcmode="lin" valueType="num">
                                      <p:cBhvr additive="base">
                                        <p:cTn id="8"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8679"/>
                                        </p:tgtEl>
                                        <p:attrNameLst>
                                          <p:attrName>style.visibility</p:attrName>
                                        </p:attrNameLst>
                                      </p:cBhvr>
                                      <p:to>
                                        <p:strVal val="visible"/>
                                      </p:to>
                                    </p:set>
                                    <p:anim calcmode="lin" valueType="num">
                                      <p:cBhvr additive="base">
                                        <p:cTn id="13" dur="500" fill="hold"/>
                                        <p:tgtEl>
                                          <p:spTgt spid="28679"/>
                                        </p:tgtEl>
                                        <p:attrNameLst>
                                          <p:attrName>ppt_x</p:attrName>
                                        </p:attrNameLst>
                                      </p:cBhvr>
                                      <p:tavLst>
                                        <p:tav tm="0">
                                          <p:val>
                                            <p:strVal val="0-#ppt_w/2"/>
                                          </p:val>
                                        </p:tav>
                                        <p:tav tm="100000">
                                          <p:val>
                                            <p:strVal val="#ppt_x"/>
                                          </p:val>
                                        </p:tav>
                                      </p:tavLst>
                                    </p:anim>
                                    <p:anim calcmode="lin" valueType="num">
                                      <p:cBhvr additive="base">
                                        <p:cTn id="14"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680"/>
                                        </p:tgtEl>
                                        <p:attrNameLst>
                                          <p:attrName>style.visibility</p:attrName>
                                        </p:attrNameLst>
                                      </p:cBhvr>
                                      <p:to>
                                        <p:strVal val="visible"/>
                                      </p:to>
                                    </p:set>
                                    <p:anim calcmode="lin" valueType="num">
                                      <p:cBhvr additive="base">
                                        <p:cTn id="19" dur="500" fill="hold"/>
                                        <p:tgtEl>
                                          <p:spTgt spid="28680"/>
                                        </p:tgtEl>
                                        <p:attrNameLst>
                                          <p:attrName>ppt_x</p:attrName>
                                        </p:attrNameLst>
                                      </p:cBhvr>
                                      <p:tavLst>
                                        <p:tav tm="0">
                                          <p:val>
                                            <p:strVal val="0-#ppt_w/2"/>
                                          </p:val>
                                        </p:tav>
                                        <p:tav tm="100000">
                                          <p:val>
                                            <p:strVal val="#ppt_x"/>
                                          </p:val>
                                        </p:tav>
                                      </p:tavLst>
                                    </p:anim>
                                    <p:anim calcmode="lin" valueType="num">
                                      <p:cBhvr additive="base">
                                        <p:cTn id="20"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681"/>
                                        </p:tgtEl>
                                        <p:attrNameLst>
                                          <p:attrName>style.visibility</p:attrName>
                                        </p:attrNameLst>
                                      </p:cBhvr>
                                      <p:to>
                                        <p:strVal val="visible"/>
                                      </p:to>
                                    </p:set>
                                    <p:anim calcmode="lin" valueType="num">
                                      <p:cBhvr additive="base">
                                        <p:cTn id="25" dur="500" fill="hold"/>
                                        <p:tgtEl>
                                          <p:spTgt spid="28681"/>
                                        </p:tgtEl>
                                        <p:attrNameLst>
                                          <p:attrName>ppt_x</p:attrName>
                                        </p:attrNameLst>
                                      </p:cBhvr>
                                      <p:tavLst>
                                        <p:tav tm="0">
                                          <p:val>
                                            <p:strVal val="0-#ppt_w/2"/>
                                          </p:val>
                                        </p:tav>
                                        <p:tav tm="100000">
                                          <p:val>
                                            <p:strVal val="#ppt_x"/>
                                          </p:val>
                                        </p:tav>
                                      </p:tavLst>
                                    </p:anim>
                                    <p:anim calcmode="lin" valueType="num">
                                      <p:cBhvr additive="base">
                                        <p:cTn id="26" dur="500" fill="hold"/>
                                        <p:tgtEl>
                                          <p:spTgt spid="286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8682"/>
                                        </p:tgtEl>
                                        <p:attrNameLst>
                                          <p:attrName>style.visibility</p:attrName>
                                        </p:attrNameLst>
                                      </p:cBhvr>
                                      <p:to>
                                        <p:strVal val="visible"/>
                                      </p:to>
                                    </p:set>
                                    <p:animEffect transition="in" filter="blinds(horizontal)">
                                      <p:cBhvr>
                                        <p:cTn id="31" dur="500"/>
                                        <p:tgtEl>
                                          <p:spTgt spid="2868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8683"/>
                                        </p:tgtEl>
                                        <p:attrNameLst>
                                          <p:attrName>style.visibility</p:attrName>
                                        </p:attrNameLst>
                                      </p:cBhvr>
                                      <p:to>
                                        <p:strVal val="visible"/>
                                      </p:to>
                                    </p:set>
                                    <p:animEffect transition="in" filter="blinds(horizontal)">
                                      <p:cBhvr>
                                        <p:cTn id="36" dur="5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9" grpId="0"/>
      <p:bldP spid="28680" grpId="0"/>
      <p:bldP spid="28681" grpId="0"/>
      <p:bldP spid="28682" grpId="0"/>
      <p:bldP spid="286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4"/>
          <p:cNvSpPr txBox="1"/>
          <p:nvPr/>
        </p:nvSpPr>
        <p:spPr>
          <a:xfrm>
            <a:off x="766763" y="200025"/>
            <a:ext cx="4276725"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0000FF"/>
                </a:solidFill>
                <a:latin typeface="Times New Roman" panose="02020603050405020304" pitchFamily="18" charset="0"/>
                <a:ea typeface="黑体" panose="02010609060101010101" pitchFamily="49" charset="-122"/>
              </a:rPr>
              <a:t>二、热化学方程式</a:t>
            </a:r>
            <a:endParaRPr lang="zh-CN" altLang="en-US" b="1" dirty="0">
              <a:solidFill>
                <a:srgbClr val="0000FF"/>
              </a:solidFill>
              <a:latin typeface="Times New Roman" panose="02020603050405020304" pitchFamily="18" charset="0"/>
              <a:ea typeface="黑体" panose="02010609060101010101" pitchFamily="49" charset="-122"/>
            </a:endParaRPr>
          </a:p>
        </p:txBody>
      </p:sp>
      <p:sp>
        <p:nvSpPr>
          <p:cNvPr id="33797" name="Text Box 5"/>
          <p:cNvSpPr txBox="1"/>
          <p:nvPr/>
        </p:nvSpPr>
        <p:spPr>
          <a:xfrm>
            <a:off x="1096963" y="781050"/>
            <a:ext cx="1568450" cy="457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1</a:t>
            </a:r>
            <a:r>
              <a:rPr lang="zh-CN" altLang="en-US" sz="2400" b="1" dirty="0">
                <a:latin typeface="Times New Roman" panose="02020603050405020304" pitchFamily="18" charset="0"/>
              </a:rPr>
              <a:t>、定义：</a:t>
            </a:r>
            <a:endParaRPr lang="zh-CN" altLang="en-US" sz="2400" b="1" dirty="0">
              <a:latin typeface="Times New Roman" panose="02020603050405020304" pitchFamily="18" charset="0"/>
            </a:endParaRPr>
          </a:p>
        </p:txBody>
      </p:sp>
      <p:sp>
        <p:nvSpPr>
          <p:cNvPr id="33798" name="Rectangle 6"/>
          <p:cNvSpPr/>
          <p:nvPr/>
        </p:nvSpPr>
        <p:spPr>
          <a:xfrm>
            <a:off x="2135188" y="1158875"/>
            <a:ext cx="7315200" cy="457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solidFill>
                  <a:srgbClr val="020010"/>
                </a:solidFill>
                <a:latin typeface="Arial" panose="020B0604020202020204" pitchFamily="34" charset="0"/>
              </a:rPr>
              <a:t>表示参加反应</a:t>
            </a:r>
            <a:r>
              <a:rPr lang="zh-CN" altLang="en-US" sz="2400" b="1" dirty="0">
                <a:solidFill>
                  <a:srgbClr val="CC0066"/>
                </a:solidFill>
                <a:latin typeface="Arial" panose="020B0604020202020204" pitchFamily="34" charset="0"/>
              </a:rPr>
              <a:t>物质的量和反应热</a:t>
            </a:r>
            <a:r>
              <a:rPr lang="zh-CN" altLang="en-US" sz="2400" b="1" dirty="0">
                <a:solidFill>
                  <a:srgbClr val="020010"/>
                </a:solidFill>
                <a:latin typeface="Arial" panose="020B0604020202020204" pitchFamily="34" charset="0"/>
              </a:rPr>
              <a:t>的关系的化学方程式</a:t>
            </a:r>
            <a:r>
              <a:rPr lang="en-US" altLang="zh-CN" sz="2400" b="1" dirty="0">
                <a:solidFill>
                  <a:srgbClr val="020010"/>
                </a:solidFill>
                <a:latin typeface="Arial" panose="020B0604020202020204" pitchFamily="34" charset="0"/>
              </a:rPr>
              <a:t>.</a:t>
            </a:r>
            <a:endParaRPr lang="en-US" altLang="zh-CN" sz="2400" b="1" dirty="0">
              <a:solidFill>
                <a:srgbClr val="020010"/>
              </a:solidFill>
              <a:latin typeface="Arial" panose="020B0604020202020204" pitchFamily="34" charset="0"/>
            </a:endParaRPr>
          </a:p>
        </p:txBody>
      </p:sp>
      <p:sp>
        <p:nvSpPr>
          <p:cNvPr id="33817" name="AutoShape 25">
            <a:hlinkClick r:id="rId1" action="ppaction://hlinksldjump"/>
          </p:cNvPr>
          <p:cNvSpPr/>
          <p:nvPr/>
        </p:nvSpPr>
        <p:spPr>
          <a:xfrm>
            <a:off x="9480550" y="1231900"/>
            <a:ext cx="287338" cy="287338"/>
          </a:xfrm>
          <a:prstGeom prst="actionButtonEnd">
            <a:avLst/>
          </a:prstGeom>
          <a:solidFill>
            <a:schemeClr val="accent1"/>
          </a:solidFill>
          <a:ln w="9525">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p:grpSp>
        <p:nvGrpSpPr>
          <p:cNvPr id="2" name="Group 26"/>
          <p:cNvGrpSpPr/>
          <p:nvPr/>
        </p:nvGrpSpPr>
        <p:grpSpPr>
          <a:xfrm>
            <a:off x="2160588" y="1519238"/>
            <a:ext cx="7697787" cy="1314450"/>
            <a:chOff x="95" y="982"/>
            <a:chExt cx="4849" cy="828"/>
          </a:xfrm>
        </p:grpSpPr>
        <p:sp>
          <p:nvSpPr>
            <p:cNvPr id="7182" name="Text Box 27"/>
            <p:cNvSpPr txBox="1"/>
            <p:nvPr/>
          </p:nvSpPr>
          <p:spPr>
            <a:xfrm>
              <a:off x="95" y="982"/>
              <a:ext cx="4849" cy="80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60000"/>
                </a:lnSpc>
                <a:spcBef>
                  <a:spcPct val="0"/>
                </a:spcBef>
                <a:buFontTx/>
                <a:buNone/>
              </a:pPr>
              <a:r>
                <a:rPr lang="zh-CN" altLang="en-US" sz="2400" b="1" dirty="0">
                  <a:solidFill>
                    <a:srgbClr val="CC0000"/>
                  </a:solidFill>
                  <a:latin typeface="Times New Roman" panose="02020603050405020304" pitchFamily="18" charset="0"/>
                </a:rPr>
                <a:t>例：</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O(g)   </a:t>
              </a:r>
              <a:r>
                <a:rPr lang="en-US" altLang="zh-CN" sz="2000" b="1" dirty="0">
                  <a:latin typeface="Times New Roman" panose="02020603050405020304" pitchFamily="18" charset="0"/>
                  <a:sym typeface="Wingdings 3" pitchFamily="18" charset="2"/>
                </a:rPr>
                <a:t></a:t>
              </a:r>
              <a:r>
                <a:rPr lang="en-US" altLang="zh-CN" sz="2400" b="1" i="1" dirty="0">
                  <a:latin typeface="Times New Roman" panose="02020603050405020304" pitchFamily="18" charset="0"/>
                </a:rPr>
                <a:t>H </a:t>
              </a:r>
              <a:r>
                <a:rPr lang="en-US" altLang="zh-CN" sz="2400" b="1" dirty="0">
                  <a:latin typeface="Times New Roman" panose="02020603050405020304" pitchFamily="18" charset="0"/>
                </a:rPr>
                <a:t>=</a:t>
              </a:r>
              <a:r>
                <a:rPr lang="en-US" altLang="zh-CN" sz="2400" b="1" i="1" dirty="0">
                  <a:latin typeface="Times New Roman" panose="02020603050405020304" pitchFamily="18" charset="0"/>
                </a:rPr>
                <a:t> </a:t>
              </a:r>
              <a:r>
                <a:rPr lang="en-US" altLang="zh-CN" sz="2400" b="1" dirty="0">
                  <a:latin typeface="宋体" panose="02010600030101010101" pitchFamily="2" charset="-122"/>
                </a:rPr>
                <a:t>-</a:t>
              </a:r>
              <a:r>
                <a:rPr lang="en-US" altLang="zh-CN" sz="2400" b="1" dirty="0">
                  <a:latin typeface="Times New Roman" panose="02020603050405020304" pitchFamily="18" charset="0"/>
                </a:rPr>
                <a:t>241.8</a:t>
              </a:r>
              <a:r>
                <a:rPr lang="en-US" altLang="zh-CN" sz="2400" b="1" dirty="0">
                  <a:latin typeface="宋体" panose="02010600030101010101" pitchFamily="2" charset="-122"/>
                </a:rPr>
                <a:t> </a:t>
              </a:r>
              <a:r>
                <a:rPr lang="en-US" altLang="zh-CN" sz="2400" b="1" dirty="0">
                  <a:latin typeface="Times New Roman" panose="02020603050405020304" pitchFamily="18" charset="0"/>
                </a:rPr>
                <a:t>kJ/mol</a:t>
              </a:r>
              <a:endParaRPr lang="en-US" altLang="zh-CN" sz="2400" b="1" dirty="0">
                <a:latin typeface="Times New Roman" panose="02020603050405020304" pitchFamily="18" charset="0"/>
              </a:endParaRPr>
            </a:p>
            <a:p>
              <a:pPr marL="0" lvl="0" indent="0" eaLnBrk="1" hangingPunct="1">
                <a:lnSpc>
                  <a:spcPct val="160000"/>
                </a:lnSpc>
                <a:spcBef>
                  <a:spcPct val="0"/>
                </a:spcBef>
                <a:buFontTx/>
                <a:buNone/>
              </a:pPr>
              <a:r>
                <a:rPr lang="en-US" altLang="zh-CN" sz="2400" b="1" dirty="0">
                  <a:latin typeface="Times New Roman" panose="02020603050405020304" pitchFamily="18" charset="0"/>
                </a:rPr>
                <a:t>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    </a:t>
              </a:r>
              <a:r>
                <a:rPr lang="en-US" altLang="zh-CN" sz="2000" b="1" dirty="0">
                  <a:latin typeface="Times New Roman" panose="02020603050405020304" pitchFamily="18" charset="0"/>
                  <a:sym typeface="Wingdings 3" pitchFamily="18" charset="2"/>
                </a:rPr>
                <a:t></a:t>
              </a:r>
              <a:r>
                <a:rPr lang="en-US" altLang="zh-CN" sz="2400" b="1" i="1" dirty="0">
                  <a:latin typeface="Times New Roman" panose="02020603050405020304" pitchFamily="18" charset="0"/>
                </a:rPr>
                <a:t>H </a:t>
              </a:r>
              <a:r>
                <a:rPr lang="en-US" altLang="zh-CN" sz="2400" b="1" dirty="0">
                  <a:latin typeface="Times New Roman" panose="02020603050405020304" pitchFamily="18" charset="0"/>
                </a:rPr>
                <a:t>=</a:t>
              </a:r>
              <a:r>
                <a:rPr lang="en-US" altLang="zh-CN" sz="2400" b="1" i="1" dirty="0">
                  <a:latin typeface="Times New Roman" panose="02020603050405020304" pitchFamily="18" charset="0"/>
                </a:rPr>
                <a:t> </a:t>
              </a:r>
              <a:r>
                <a:rPr lang="en-US" altLang="zh-CN" sz="2400" b="1" dirty="0">
                  <a:latin typeface="宋体" panose="02010600030101010101" pitchFamily="2" charset="-122"/>
                </a:rPr>
                <a:t>-</a:t>
              </a:r>
              <a:r>
                <a:rPr lang="en-US" altLang="zh-CN" sz="2400" b="1" dirty="0">
                  <a:latin typeface="Times New Roman" panose="02020603050405020304" pitchFamily="18" charset="0"/>
                </a:rPr>
                <a:t>285.8</a:t>
              </a:r>
              <a:r>
                <a:rPr lang="en-US" altLang="zh-CN" sz="2400" b="1" dirty="0">
                  <a:latin typeface="宋体" panose="02010600030101010101" pitchFamily="2" charset="-122"/>
                </a:rPr>
                <a:t> </a:t>
              </a:r>
              <a:r>
                <a:rPr lang="en-US" altLang="zh-CN" sz="2400" b="1" dirty="0">
                  <a:latin typeface="Times New Roman" panose="02020603050405020304" pitchFamily="18" charset="0"/>
                </a:rPr>
                <a:t>kJ/mol</a:t>
              </a:r>
              <a:endParaRPr lang="en-US" altLang="zh-CN" sz="2400" b="1" dirty="0">
                <a:latin typeface="Times New Roman" panose="02020603050405020304" pitchFamily="18" charset="0"/>
              </a:endParaRPr>
            </a:p>
          </p:txBody>
        </p:sp>
        <p:graphicFrame>
          <p:nvGraphicFramePr>
            <p:cNvPr id="7183" name="Object 28"/>
            <p:cNvGraphicFramePr>
              <a:graphicFrameLocks noChangeAspect="1"/>
            </p:cNvGraphicFramePr>
            <p:nvPr/>
          </p:nvGraphicFramePr>
          <p:xfrm>
            <a:off x="1178" y="995"/>
            <a:ext cx="181" cy="444"/>
          </p:xfrm>
          <a:graphic>
            <a:graphicData uri="http://schemas.openxmlformats.org/presentationml/2006/ole">
              <mc:AlternateContent xmlns:mc="http://schemas.openxmlformats.org/markup-compatibility/2006">
                <mc:Choice xmlns:v="urn:schemas-microsoft-com:vml" Requires="v">
                  <p:oleObj spid="_x0000_s3077" name="" r:id="rId2" imgW="139700" imgH="342900" progId="Equation.3">
                    <p:embed/>
                  </p:oleObj>
                </mc:Choice>
                <mc:Fallback>
                  <p:oleObj name="" r:id="rId2" imgW="139700" imgH="342900" progId="Equation.3">
                    <p:embed/>
                    <p:pic>
                      <p:nvPicPr>
                        <p:cNvPr id="0" name="图片 3076"/>
                        <p:cNvPicPr/>
                        <p:nvPr/>
                      </p:nvPicPr>
                      <p:blipFill>
                        <a:blip r:embed="rId3"/>
                        <a:stretch>
                          <a:fillRect/>
                        </a:stretch>
                      </p:blipFill>
                      <p:spPr>
                        <a:xfrm>
                          <a:off x="1178" y="995"/>
                          <a:ext cx="181" cy="444"/>
                        </a:xfrm>
                        <a:prstGeom prst="rect">
                          <a:avLst/>
                        </a:prstGeom>
                        <a:noFill/>
                        <a:ln w="38100">
                          <a:noFill/>
                          <a:miter/>
                        </a:ln>
                      </p:spPr>
                    </p:pic>
                  </p:oleObj>
                </mc:Fallback>
              </mc:AlternateContent>
            </a:graphicData>
          </a:graphic>
        </p:graphicFrame>
        <p:graphicFrame>
          <p:nvGraphicFramePr>
            <p:cNvPr id="7184" name="Object 29"/>
            <p:cNvGraphicFramePr>
              <a:graphicFrameLocks noChangeAspect="1"/>
            </p:cNvGraphicFramePr>
            <p:nvPr/>
          </p:nvGraphicFramePr>
          <p:xfrm>
            <a:off x="1139" y="1366"/>
            <a:ext cx="181" cy="444"/>
          </p:xfrm>
          <a:graphic>
            <a:graphicData uri="http://schemas.openxmlformats.org/presentationml/2006/ole">
              <mc:AlternateContent xmlns:mc="http://schemas.openxmlformats.org/markup-compatibility/2006">
                <mc:Choice xmlns:v="urn:schemas-microsoft-com:vml" Requires="v">
                  <p:oleObj spid="_x0000_s3078" name="" r:id="rId4" imgW="139700" imgH="342900" progId="Equation.3">
                    <p:embed/>
                  </p:oleObj>
                </mc:Choice>
                <mc:Fallback>
                  <p:oleObj name="" r:id="rId4" imgW="139700" imgH="342900" progId="Equation.3">
                    <p:embed/>
                    <p:pic>
                      <p:nvPicPr>
                        <p:cNvPr id="0" name="图片 3077"/>
                        <p:cNvPicPr/>
                        <p:nvPr/>
                      </p:nvPicPr>
                      <p:blipFill>
                        <a:blip r:embed="rId5"/>
                        <a:stretch>
                          <a:fillRect/>
                        </a:stretch>
                      </p:blipFill>
                      <p:spPr>
                        <a:xfrm>
                          <a:off x="1139" y="1366"/>
                          <a:ext cx="181" cy="444"/>
                        </a:xfrm>
                        <a:prstGeom prst="rect">
                          <a:avLst/>
                        </a:prstGeom>
                        <a:noFill/>
                        <a:ln w="38100">
                          <a:noFill/>
                          <a:miter/>
                        </a:ln>
                      </p:spPr>
                    </p:pic>
                  </p:oleObj>
                </mc:Fallback>
              </mc:AlternateContent>
            </a:graphicData>
          </a:graphic>
        </p:graphicFrame>
      </p:grpSp>
      <p:sp>
        <p:nvSpPr>
          <p:cNvPr id="33822" name="Text Box 30"/>
          <p:cNvSpPr txBox="1"/>
          <p:nvPr/>
        </p:nvSpPr>
        <p:spPr>
          <a:xfrm>
            <a:off x="1177925" y="2854325"/>
            <a:ext cx="4595813"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2</a:t>
            </a:r>
            <a:r>
              <a:rPr lang="zh-CN" altLang="en-US" sz="2400" b="1" dirty="0">
                <a:latin typeface="Times New Roman" panose="02020603050405020304" pitchFamily="18" charset="0"/>
              </a:rPr>
              <a:t>、书写注意事项  </a:t>
            </a:r>
            <a:r>
              <a:rPr lang="zh-CN" altLang="en-US" sz="2400" b="1" dirty="0">
                <a:solidFill>
                  <a:srgbClr val="0000CC"/>
                </a:solidFill>
                <a:latin typeface="Times New Roman" panose="02020603050405020304" pitchFamily="18" charset="0"/>
                <a:sym typeface="Wingdings" panose="05000000000000000000" pitchFamily="2" charset="2"/>
              </a:rPr>
              <a:t></a:t>
            </a:r>
            <a:endParaRPr lang="zh-CN" altLang="en-US" sz="2400" b="1" dirty="0">
              <a:solidFill>
                <a:srgbClr val="0000CC"/>
              </a:solidFill>
              <a:latin typeface="Times New Roman" panose="02020603050405020304" pitchFamily="18" charset="0"/>
              <a:sym typeface="Wingdings" panose="05000000000000000000" pitchFamily="2" charset="2"/>
            </a:endParaRPr>
          </a:p>
        </p:txBody>
      </p:sp>
      <p:sp>
        <p:nvSpPr>
          <p:cNvPr id="33823" name="Text Box 31"/>
          <p:cNvSpPr txBox="1"/>
          <p:nvPr/>
        </p:nvSpPr>
        <p:spPr>
          <a:xfrm>
            <a:off x="1416050" y="5559425"/>
            <a:ext cx="10494963"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4</a:t>
            </a:r>
            <a:r>
              <a:rPr lang="zh-CN" altLang="en-US" sz="2400" b="1" dirty="0">
                <a:latin typeface="Times New Roman" panose="02020603050405020304" pitchFamily="18" charset="0"/>
              </a:rPr>
              <a:t>）需注明</a:t>
            </a:r>
            <a:r>
              <a:rPr lang="zh-CN" altLang="en-US" sz="2000" b="1" dirty="0">
                <a:latin typeface="Times New Roman" panose="02020603050405020304" pitchFamily="18" charset="0"/>
                <a:sym typeface="Wingdings 3" pitchFamily="18" charset="2"/>
              </a:rPr>
              <a:t></a:t>
            </a:r>
            <a:r>
              <a:rPr lang="en-US" altLang="zh-CN" sz="2400" b="1" i="1" dirty="0">
                <a:latin typeface="Times New Roman" panose="02020603050405020304" pitchFamily="18" charset="0"/>
              </a:rPr>
              <a:t>H </a:t>
            </a:r>
            <a:r>
              <a:rPr lang="zh-CN" altLang="en-US" sz="2400" b="1" dirty="0">
                <a:latin typeface="Times New Roman" panose="02020603050405020304" pitchFamily="18" charset="0"/>
              </a:rPr>
              <a:t>的“</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与“</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，正逆反应的</a:t>
            </a:r>
            <a:r>
              <a:rPr lang="el-GR" altLang="zh-CN" sz="2400" b="1" dirty="0">
                <a:latin typeface="Times New Roman" panose="02020603050405020304" pitchFamily="18" charset="0"/>
              </a:rPr>
              <a:t>Δ</a:t>
            </a:r>
            <a:r>
              <a:rPr lang="en-US" altLang="zh-CN" sz="2400" b="1" dirty="0">
                <a:latin typeface="Times New Roman" panose="02020603050405020304" pitchFamily="18" charset="0"/>
              </a:rPr>
              <a:t>H</a:t>
            </a:r>
            <a:r>
              <a:rPr lang="zh-CN" altLang="en-US" sz="2400" b="1" dirty="0">
                <a:latin typeface="Times New Roman" panose="02020603050405020304" pitchFamily="18" charset="0"/>
              </a:rPr>
              <a:t>绝对值相等，符号相反。</a:t>
            </a:r>
            <a:endParaRPr lang="zh-CN" altLang="en-US" sz="2400" b="1" i="1" dirty="0">
              <a:latin typeface="Times New Roman" panose="02020603050405020304" pitchFamily="18" charset="0"/>
            </a:endParaRPr>
          </a:p>
        </p:txBody>
      </p:sp>
      <p:sp>
        <p:nvSpPr>
          <p:cNvPr id="33824" name="Text Box 32"/>
          <p:cNvSpPr txBox="1"/>
          <p:nvPr/>
        </p:nvSpPr>
        <p:spPr>
          <a:xfrm>
            <a:off x="1382713" y="3759200"/>
            <a:ext cx="85693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）需注明反应物和生成物的聚集状态（</a:t>
            </a:r>
            <a:r>
              <a:rPr lang="en-US" altLang="zh-CN" sz="2400" b="1" dirty="0">
                <a:latin typeface="Times New Roman" panose="02020603050405020304" pitchFamily="18" charset="0"/>
              </a:rPr>
              <a:t>s</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l</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g</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aq</a:t>
            </a:r>
            <a:r>
              <a:rPr lang="zh-CN" altLang="en-US" sz="2400" b="1" dirty="0">
                <a:latin typeface="Times New Roman" panose="02020603050405020304" pitchFamily="18" charset="0"/>
              </a:rPr>
              <a:t>） 。</a:t>
            </a:r>
            <a:endParaRPr lang="zh-CN" altLang="en-US" sz="2400" b="1" dirty="0">
              <a:latin typeface="Times New Roman" panose="02020603050405020304" pitchFamily="18" charset="0"/>
            </a:endParaRPr>
          </a:p>
        </p:txBody>
      </p:sp>
      <p:sp>
        <p:nvSpPr>
          <p:cNvPr id="33825" name="Text Box 33"/>
          <p:cNvSpPr txBox="1"/>
          <p:nvPr/>
        </p:nvSpPr>
        <p:spPr>
          <a:xfrm>
            <a:off x="1385888" y="4205288"/>
            <a:ext cx="10380662" cy="13541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3</a:t>
            </a:r>
            <a:r>
              <a:rPr lang="zh-CN" altLang="en-US" sz="2400" b="1" dirty="0">
                <a:latin typeface="Times New Roman" panose="02020603050405020304" pitchFamily="18" charset="0"/>
              </a:rPr>
              <a:t>）热化学方程式各物质前的化学计量数可以是整数，也可以是分数，</a:t>
            </a:r>
            <a:endParaRPr lang="en-US" altLang="zh-CN" sz="2400" b="1" dirty="0">
              <a:latin typeface="Times New Roman" panose="02020603050405020304" pitchFamily="18" charset="0"/>
            </a:endParaRPr>
          </a:p>
          <a:p>
            <a:pPr marL="0" lvl="0" indent="0" eaLnBrk="1" hangingPunct="1">
              <a:lnSpc>
                <a:spcPct val="115000"/>
              </a:lnSpc>
              <a:spcBef>
                <a:spcPct val="0"/>
              </a:spcBef>
              <a:buFontTx/>
              <a:buNone/>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当化学计量数不同时，其</a:t>
            </a:r>
            <a:r>
              <a:rPr lang="zh-CN" altLang="en-US" sz="2000" b="1" dirty="0">
                <a:latin typeface="Times New Roman" panose="02020603050405020304" pitchFamily="18" charset="0"/>
                <a:sym typeface="Wingdings 3" pitchFamily="18" charset="2"/>
              </a:rPr>
              <a:t></a:t>
            </a:r>
            <a:r>
              <a:rPr lang="en-US" altLang="zh-CN" sz="2400" b="1" i="1" dirty="0">
                <a:latin typeface="Times New Roman" panose="02020603050405020304" pitchFamily="18" charset="0"/>
              </a:rPr>
              <a:t>H </a:t>
            </a:r>
            <a:r>
              <a:rPr lang="zh-CN" altLang="en-US" sz="2400" b="1" dirty="0">
                <a:latin typeface="Times New Roman" panose="02020603050405020304" pitchFamily="18" charset="0"/>
              </a:rPr>
              <a:t>也不同，</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Arial" panose="020B0604020202020204" pitchFamily="34" charset="0"/>
              </a:rPr>
              <a:t>         但单位始终为  </a:t>
            </a:r>
            <a:r>
              <a:rPr lang="en-US" altLang="zh-CN" sz="2400" b="1" dirty="0">
                <a:solidFill>
                  <a:srgbClr val="CC0000"/>
                </a:solidFill>
                <a:latin typeface="Times New Roman" panose="02020603050405020304" pitchFamily="18" charset="0"/>
              </a:rPr>
              <a:t>kJ/mol</a:t>
            </a:r>
            <a:endParaRPr lang="en-US" altLang="zh-CN" sz="2400" b="1" i="1" dirty="0">
              <a:solidFill>
                <a:srgbClr val="CC0000"/>
              </a:solidFill>
              <a:latin typeface="Times New Roman" panose="02020603050405020304" pitchFamily="18" charset="0"/>
            </a:endParaRPr>
          </a:p>
        </p:txBody>
      </p:sp>
      <p:sp>
        <p:nvSpPr>
          <p:cNvPr id="33826" name="Text Box 34"/>
          <p:cNvSpPr txBox="1">
            <a:spLocks noChangeArrowheads="1"/>
          </p:cNvSpPr>
          <p:nvPr/>
        </p:nvSpPr>
        <p:spPr bwMode="auto">
          <a:xfrm>
            <a:off x="6008688" y="5087938"/>
            <a:ext cx="4048125" cy="461963"/>
          </a:xfrm>
          <a:prstGeom prst="rect">
            <a:avLst/>
          </a:prstGeom>
          <a:solidFill>
            <a:schemeClr val="accent1">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选</a:t>
            </a: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1》</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教材</a:t>
            </a:r>
            <a:r>
              <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P10</a:t>
            </a:r>
            <a:r>
              <a:rPr kumimoji="0" lang="zh-CN" altLang="en-US"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资料卡片</a:t>
            </a:r>
            <a:endParaRPr kumimoji="0" lang="en-US" altLang="zh-CN" sz="24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0182" name="Text Box 6"/>
          <p:cNvSpPr txBox="1"/>
          <p:nvPr/>
        </p:nvSpPr>
        <p:spPr>
          <a:xfrm>
            <a:off x="1382713" y="3327400"/>
            <a:ext cx="8050212"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）要注明温度和压强（</a:t>
            </a:r>
            <a:r>
              <a:rPr lang="en-US" altLang="zh-CN" sz="2400" b="1" dirty="0">
                <a:latin typeface="Times New Roman" panose="02020603050405020304" pitchFamily="18" charset="0"/>
              </a:rPr>
              <a:t>25</a:t>
            </a:r>
            <a:r>
              <a:rPr lang="en-US" altLang="zh-CN" sz="2400" b="1" baseline="30000" dirty="0">
                <a:latin typeface="Times New Roman" panose="02020603050405020304" pitchFamily="18" charset="0"/>
              </a:rPr>
              <a:t>0</a:t>
            </a:r>
            <a:r>
              <a:rPr lang="en-US" altLang="zh-CN" sz="2400" b="1" dirty="0">
                <a:latin typeface="Times New Roman" panose="02020603050405020304" pitchFamily="18" charset="0"/>
              </a:rPr>
              <a:t>C </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101kPa</a:t>
            </a:r>
            <a:r>
              <a:rPr lang="zh-CN" altLang="en-US" sz="2400" b="1" dirty="0">
                <a:latin typeface="Times New Roman" panose="02020603050405020304" pitchFamily="18" charset="0"/>
              </a:rPr>
              <a:t>时不注明）；</a:t>
            </a:r>
            <a:endParaRPr lang="zh-CN" altLang="en-US" sz="2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3798"/>
                                        </p:tgtEl>
                                        <p:attrNameLst>
                                          <p:attrName>style.visibility</p:attrName>
                                        </p:attrNameLst>
                                      </p:cBhvr>
                                      <p:to>
                                        <p:strVal val="visible"/>
                                      </p:to>
                                    </p:set>
                                    <p:animEffect transition="in" filter="checkerboard(across)">
                                      <p:cBhvr>
                                        <p:cTn id="11" dur="500"/>
                                        <p:tgtEl>
                                          <p:spTgt spid="33798"/>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3817"/>
                                        </p:tgtEl>
                                        <p:attrNameLst>
                                          <p:attrName>style.visibility</p:attrName>
                                        </p:attrNameLst>
                                      </p:cBhvr>
                                      <p:to>
                                        <p:strVal val="visible"/>
                                      </p:to>
                                    </p:set>
                                    <p:anim calcmode="lin" valueType="num">
                                      <p:cBhvr additive="base">
                                        <p:cTn id="15" dur="500" fill="hold"/>
                                        <p:tgtEl>
                                          <p:spTgt spid="33817"/>
                                        </p:tgtEl>
                                        <p:attrNameLst>
                                          <p:attrName>ppt_x</p:attrName>
                                        </p:attrNameLst>
                                      </p:cBhvr>
                                      <p:tavLst>
                                        <p:tav tm="0">
                                          <p:val>
                                            <p:strVal val="#ppt_x"/>
                                          </p:val>
                                        </p:tav>
                                        <p:tav tm="100000">
                                          <p:val>
                                            <p:strVal val="#ppt_x"/>
                                          </p:val>
                                        </p:tav>
                                      </p:tavLst>
                                    </p:anim>
                                    <p:anim calcmode="lin" valueType="num">
                                      <p:cBhvr additive="base">
                                        <p:cTn id="16" dur="500" fill="hold"/>
                                        <p:tgtEl>
                                          <p:spTgt spid="338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3382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018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33824"/>
                                        </p:tgtEl>
                                        <p:attrNameLst>
                                          <p:attrName>style.visibility</p:attrName>
                                        </p:attrNameLst>
                                      </p:cBhvr>
                                      <p:to>
                                        <p:strVal val="visible"/>
                                      </p:to>
                                    </p:set>
                                    <p:animEffect transition="in" filter="box(in)">
                                      <p:cBhvr>
                                        <p:cTn id="34" dur="500"/>
                                        <p:tgtEl>
                                          <p:spTgt spid="3382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3825"/>
                                        </p:tgtEl>
                                        <p:attrNameLst>
                                          <p:attrName>style.visibility</p:attrName>
                                        </p:attrNameLst>
                                      </p:cBhvr>
                                      <p:to>
                                        <p:strVal val="visible"/>
                                      </p:to>
                                    </p:set>
                                    <p:animEffect transition="in" filter="blinds(horizontal)">
                                      <p:cBhvr>
                                        <p:cTn id="39" dur="500"/>
                                        <p:tgtEl>
                                          <p:spTgt spid="3382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382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3823"/>
                                        </p:tgtEl>
                                        <p:attrNameLst>
                                          <p:attrName>style.visibility</p:attrName>
                                        </p:attrNameLst>
                                      </p:cBhvr>
                                      <p:to>
                                        <p:strVal val="visible"/>
                                      </p:to>
                                    </p:set>
                                    <p:animEffect transition="in" filter="box(in)">
                                      <p:cBhvr>
                                        <p:cTn id="48" dur="500"/>
                                        <p:tgtEl>
                                          <p:spTgt spid="33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817" grpId="0" animBg="1"/>
      <p:bldP spid="33822" grpId="0"/>
      <p:bldP spid="33823" grpId="0"/>
      <p:bldP spid="33824" grpId="0"/>
      <p:bldP spid="33825" grpId="0"/>
      <p:bldP spid="33826" grpId="0" animBg="1"/>
      <p:bldP spid="501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3"/>
          <p:cNvSpPr txBox="1"/>
          <p:nvPr/>
        </p:nvSpPr>
        <p:spPr>
          <a:xfrm>
            <a:off x="927100" y="344488"/>
            <a:ext cx="635635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CC0000"/>
                </a:solidFill>
                <a:latin typeface="Arial" panose="020B0604020202020204" pitchFamily="34" charset="0"/>
                <a:ea typeface="楷体_GB2312" pitchFamily="49" charset="-122"/>
              </a:rPr>
              <a:t>注意：</a:t>
            </a:r>
            <a:r>
              <a:rPr lang="en-US" altLang="zh-CN" sz="2400" b="1" dirty="0">
                <a:latin typeface="Arial" panose="020B0604020202020204" pitchFamily="34" charset="0"/>
              </a:rPr>
              <a:t>a. </a:t>
            </a:r>
            <a:r>
              <a:rPr lang="en-US" altLang="zh-CN" sz="2400" b="1" dirty="0">
                <a:latin typeface="Arial" panose="020B0604020202020204" pitchFamily="34" charset="0"/>
                <a:sym typeface="Wingdings 3" pitchFamily="18" charset="2"/>
              </a:rPr>
              <a:t></a:t>
            </a:r>
            <a:r>
              <a:rPr lang="en-US" altLang="zh-CN" sz="2400" b="1" i="1" dirty="0">
                <a:latin typeface="Arial" panose="020B0604020202020204" pitchFamily="34" charset="0"/>
              </a:rPr>
              <a:t>H </a:t>
            </a:r>
            <a:r>
              <a:rPr lang="zh-CN" altLang="en-US" sz="2400" b="1" dirty="0">
                <a:latin typeface="Arial" panose="020B0604020202020204" pitchFamily="34" charset="0"/>
              </a:rPr>
              <a:t>与测定条件有关</a:t>
            </a:r>
            <a:r>
              <a:rPr lang="en-US" altLang="zh-CN" sz="2400" b="1" dirty="0">
                <a:latin typeface="Arial" panose="020B0604020202020204" pitchFamily="34" charset="0"/>
              </a:rPr>
              <a:t>;</a:t>
            </a:r>
            <a:endParaRPr lang="en-US" altLang="zh-CN" sz="2400" b="1" dirty="0">
              <a:latin typeface="Arial" panose="020B0604020202020204" pitchFamily="34" charset="0"/>
            </a:endParaRPr>
          </a:p>
        </p:txBody>
      </p:sp>
      <p:sp>
        <p:nvSpPr>
          <p:cNvPr id="5125" name="Text Box 5"/>
          <p:cNvSpPr txBox="1"/>
          <p:nvPr/>
        </p:nvSpPr>
        <p:spPr>
          <a:xfrm>
            <a:off x="927100" y="1843088"/>
            <a:ext cx="10656888" cy="16430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0000"/>
              </a:lnSpc>
              <a:spcBef>
                <a:spcPct val="0"/>
              </a:spcBef>
              <a:buFontTx/>
              <a:buNone/>
            </a:pPr>
            <a:r>
              <a:rPr lang="zh-CN" altLang="en-US" sz="2400" b="1" dirty="0">
                <a:solidFill>
                  <a:srgbClr val="CC0066"/>
                </a:solidFill>
                <a:latin typeface="Arial" panose="020B0604020202020204" pitchFamily="34" charset="0"/>
              </a:rPr>
              <a:t>讨论</a:t>
            </a:r>
            <a:r>
              <a:rPr lang="en-US" altLang="zh-CN" sz="2400" b="1" dirty="0">
                <a:solidFill>
                  <a:srgbClr val="CC0066"/>
                </a:solidFill>
                <a:latin typeface="Arial" panose="020B0604020202020204" pitchFamily="34" charset="0"/>
              </a:rPr>
              <a:t>1</a:t>
            </a:r>
            <a:r>
              <a:rPr lang="zh-CN" altLang="en-US" sz="2400" b="1" dirty="0">
                <a:solidFill>
                  <a:srgbClr val="CC0066"/>
                </a:solidFill>
                <a:latin typeface="Arial" panose="020B0604020202020204" pitchFamily="34" charset="0"/>
              </a:rPr>
              <a:t>：</a:t>
            </a:r>
            <a:r>
              <a:rPr lang="zh-CN" altLang="en-US" sz="2400" b="1" dirty="0">
                <a:latin typeface="Times New Roman" panose="02020603050405020304" pitchFamily="18" charset="0"/>
              </a:rPr>
              <a:t>已知</a:t>
            </a:r>
            <a:r>
              <a:rPr lang="en-US" altLang="zh-CN" sz="2400" b="1" dirty="0">
                <a:latin typeface="Times New Roman" panose="02020603050405020304" pitchFamily="18" charset="0"/>
              </a:rPr>
              <a:t>0.5 mol</a:t>
            </a:r>
            <a:r>
              <a:rPr lang="zh-CN" altLang="en-US" sz="2400" b="1" dirty="0">
                <a:latin typeface="Times New Roman" panose="02020603050405020304" pitchFamily="18" charset="0"/>
              </a:rPr>
              <a:t>甲烷和</a:t>
            </a:r>
            <a:r>
              <a:rPr lang="en-US" altLang="zh-CN" sz="2400" b="1" dirty="0">
                <a:latin typeface="Times New Roman" panose="02020603050405020304" pitchFamily="18" charset="0"/>
              </a:rPr>
              <a:t>0.5 mol</a:t>
            </a:r>
            <a:r>
              <a:rPr lang="zh-CN" altLang="en-US" sz="2400" b="1" dirty="0">
                <a:latin typeface="Times New Roman" panose="02020603050405020304" pitchFamily="18" charset="0"/>
              </a:rPr>
              <a:t>水蒸气在</a:t>
            </a:r>
            <a:r>
              <a:rPr lang="en-US" altLang="zh-CN" sz="2400" b="1" i="1" dirty="0">
                <a:latin typeface="Times New Roman" panose="02020603050405020304" pitchFamily="18" charset="0"/>
              </a:rPr>
              <a:t>t </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a:t>
            </a:r>
            <a:r>
              <a:rPr lang="en-US" altLang="zh-CN" sz="2400" b="1" i="1" dirty="0">
                <a:latin typeface="Times New Roman" panose="02020603050405020304" pitchFamily="18" charset="0"/>
              </a:rPr>
              <a:t>p </a:t>
            </a:r>
            <a:r>
              <a:rPr lang="en-US" altLang="zh-CN" sz="2400" b="1" dirty="0">
                <a:latin typeface="Times New Roman" panose="02020603050405020304" pitchFamily="18" charset="0"/>
              </a:rPr>
              <a:t>k Pa</a:t>
            </a:r>
            <a:r>
              <a:rPr lang="zh-CN" altLang="en-US" sz="2400" b="1" dirty="0">
                <a:latin typeface="Times New Roman" panose="02020603050405020304" pitchFamily="18" charset="0"/>
              </a:rPr>
              <a:t>时，完全反应生成一氧化碳和氢气（合成气），吸收了</a:t>
            </a:r>
            <a:r>
              <a:rPr lang="en-US" altLang="zh-CN" sz="2400" b="1" i="1" dirty="0">
                <a:latin typeface="Times New Roman" panose="02020603050405020304" pitchFamily="18" charset="0"/>
              </a:rPr>
              <a:t>a </a:t>
            </a:r>
            <a:r>
              <a:rPr lang="en-US" altLang="zh-CN" sz="2400" b="1" dirty="0">
                <a:latin typeface="Times New Roman" panose="02020603050405020304" pitchFamily="18" charset="0"/>
              </a:rPr>
              <a:t>kJ</a:t>
            </a:r>
            <a:r>
              <a:rPr lang="zh-CN" altLang="en-US" sz="2400" b="1" dirty="0">
                <a:latin typeface="Times New Roman" panose="02020603050405020304" pitchFamily="18" charset="0"/>
              </a:rPr>
              <a:t>热量。该反应的热化学方程式是：</a:t>
            </a:r>
            <a:endParaRPr lang="zh-CN" altLang="en-US" sz="2400" b="1" dirty="0">
              <a:latin typeface="Times New Roman" panose="02020603050405020304" pitchFamily="18" charset="0"/>
            </a:endParaRPr>
          </a:p>
          <a:p>
            <a:pPr marL="0" lvl="0" indent="0" eaLnBrk="1" hangingPunct="1">
              <a:lnSpc>
                <a:spcPct val="100000"/>
              </a:lnSpc>
              <a:spcBef>
                <a:spcPct val="0"/>
              </a:spcBef>
              <a:buFontTx/>
              <a:buNone/>
            </a:pPr>
            <a:endParaRPr lang="zh-CN" altLang="en-US" sz="2400" b="1" dirty="0">
              <a:latin typeface="Times New Roman" panose="02020603050405020304" pitchFamily="18" charset="0"/>
            </a:endParaRPr>
          </a:p>
          <a:p>
            <a:pPr marL="0" lvl="0" indent="0" eaLnBrk="1" hangingPunct="1">
              <a:lnSpc>
                <a:spcPct val="100000"/>
              </a:lnSpc>
              <a:spcBef>
                <a:spcPct val="0"/>
              </a:spcBef>
              <a:buFontTx/>
              <a:buNone/>
            </a:pPr>
            <a:r>
              <a:rPr lang="en-US" altLang="zh-CN" sz="2400" b="1" dirty="0">
                <a:latin typeface="Times New Roman" panose="02020603050405020304" pitchFamily="18" charset="0"/>
              </a:rPr>
              <a:t>___________________________________________________</a:t>
            </a:r>
            <a:r>
              <a:rPr lang="zh-CN" altLang="en-US" sz="2400" b="1" dirty="0">
                <a:latin typeface="Times New Roman" panose="02020603050405020304" pitchFamily="18" charset="0"/>
              </a:rPr>
              <a:t>。</a:t>
            </a:r>
            <a:r>
              <a:rPr lang="zh-CN" altLang="en-US" sz="2400" b="1" u="sng" dirty="0">
                <a:latin typeface="Times New Roman" panose="02020603050405020304" pitchFamily="18" charset="0"/>
              </a:rPr>
              <a:t>            </a:t>
            </a:r>
            <a:endParaRPr lang="zh-CN" altLang="en-US" sz="2400" b="1" dirty="0">
              <a:latin typeface="Arial" panose="020B0604020202020204" pitchFamily="34" charset="0"/>
            </a:endParaRPr>
          </a:p>
        </p:txBody>
      </p:sp>
      <p:sp>
        <p:nvSpPr>
          <p:cNvPr id="5131" name="Text Box 11"/>
          <p:cNvSpPr txBox="1"/>
          <p:nvPr/>
        </p:nvSpPr>
        <p:spPr>
          <a:xfrm>
            <a:off x="1055688" y="4316413"/>
            <a:ext cx="4700587"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CC0000"/>
                </a:solidFill>
                <a:latin typeface="Times New Roman" panose="02020603050405020304" pitchFamily="18" charset="0"/>
                <a:cs typeface="Times New Roman" panose="02020603050405020304" pitchFamily="18" charset="0"/>
              </a:rPr>
              <a:t>练习：</a:t>
            </a:r>
            <a:r>
              <a:rPr lang="zh-CN" altLang="en-US" sz="2400" b="1" dirty="0">
                <a:latin typeface="Times New Roman" panose="02020603050405020304" pitchFamily="18" charset="0"/>
                <a:cs typeface="Times New Roman" panose="02020603050405020304" pitchFamily="18" charset="0"/>
              </a:rPr>
              <a:t>教材</a:t>
            </a:r>
            <a:r>
              <a:rPr lang="en-US" altLang="zh-CN" sz="2400" b="1" dirty="0">
                <a:latin typeface="Times New Roman" panose="02020603050405020304" pitchFamily="18" charset="0"/>
                <a:cs typeface="Times New Roman" panose="02020603050405020304" pitchFamily="18" charset="0"/>
              </a:rPr>
              <a:t>P13   1</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2</a:t>
            </a:r>
            <a:r>
              <a:rPr lang="zh-CN" altLang="en-US" sz="2400" b="1" dirty="0">
                <a:latin typeface="Times New Roman" panose="02020603050405020304" pitchFamily="18" charset="0"/>
                <a:cs typeface="Times New Roman" panose="02020603050405020304" pitchFamily="18" charset="0"/>
              </a:rPr>
              <a:t>题</a:t>
            </a:r>
            <a:endParaRPr lang="zh-CN" altLang="en-US" sz="2400" b="1" dirty="0">
              <a:latin typeface="Times New Roman" panose="02020603050405020304" pitchFamily="18" charset="0"/>
              <a:ea typeface="Times New Roman" panose="02020603050405020304" pitchFamily="18" charset="0"/>
            </a:endParaRPr>
          </a:p>
        </p:txBody>
      </p:sp>
      <p:sp>
        <p:nvSpPr>
          <p:cNvPr id="5132" name="Text Box 12"/>
          <p:cNvSpPr txBox="1"/>
          <p:nvPr/>
        </p:nvSpPr>
        <p:spPr>
          <a:xfrm>
            <a:off x="1847850" y="831850"/>
            <a:ext cx="1009650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sz="2400" b="1" dirty="0">
                <a:latin typeface="Arial" panose="020B0604020202020204" pitchFamily="34" charset="0"/>
              </a:rPr>
              <a:t>b.</a:t>
            </a:r>
            <a:r>
              <a:rPr lang="zh-CN" altLang="en-US" sz="2400" b="1" dirty="0">
                <a:latin typeface="Arial" panose="020B0604020202020204" pitchFamily="34" charset="0"/>
              </a:rPr>
              <a:t>利用反应热大小可以判断物质稳定性的强弱，能量越低越稳定</a:t>
            </a:r>
            <a:endParaRPr lang="zh-CN"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blinds(horizontal)">
                                      <p:cBhvr>
                                        <p:cTn id="7" dur="500"/>
                                        <p:tgtEl>
                                          <p:spTgt spid="51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blinds(horizontal)">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blinds(horizontal)">
                                      <p:cBhvr>
                                        <p:cTn id="17"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31" grpId="0"/>
      <p:bldP spid="51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p:nvPr/>
        </p:nvSpPr>
        <p:spPr>
          <a:xfrm>
            <a:off x="1200150" y="1700213"/>
            <a:ext cx="9144000" cy="23082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533400" lvl="0" indent="-533400" eaLnBrk="1" hangingPunct="1">
              <a:lnSpc>
                <a:spcPct val="150000"/>
              </a:lnSpc>
              <a:spcBef>
                <a:spcPct val="0"/>
              </a:spcBef>
              <a:buFontTx/>
              <a:buNone/>
            </a:pPr>
            <a:r>
              <a:rPr lang="en-US" altLang="zh-CN" sz="2400" b="1" dirty="0">
                <a:solidFill>
                  <a:srgbClr val="020010"/>
                </a:solidFill>
                <a:latin typeface="Times New Roman" panose="02020603050405020304" pitchFamily="18" charset="0"/>
                <a:ea typeface="华文楷体" pitchFamily="2" charset="-122"/>
              </a:rPr>
              <a:t>  A. 2C</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(g)+5O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(g)=4CO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(g)+2H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O(l)  △H=</a:t>
            </a:r>
            <a:r>
              <a:rPr lang="zh-CN" altLang="en-US" sz="2400" b="1" dirty="0">
                <a:solidFill>
                  <a:srgbClr val="020010"/>
                </a:solidFill>
                <a:latin typeface="Times New Roman" panose="02020603050405020304" pitchFamily="18" charset="0"/>
                <a:ea typeface="华文楷体" pitchFamily="2" charset="-122"/>
              </a:rPr>
              <a:t>－</a:t>
            </a:r>
            <a:r>
              <a:rPr lang="en-US" altLang="zh-CN" sz="2400" b="1" dirty="0">
                <a:solidFill>
                  <a:srgbClr val="020010"/>
                </a:solidFill>
                <a:latin typeface="Times New Roman" panose="02020603050405020304" pitchFamily="18" charset="0"/>
                <a:ea typeface="华文楷体" pitchFamily="2" charset="-122"/>
              </a:rPr>
              <a:t>4b kJ/mol</a:t>
            </a:r>
            <a:endParaRPr lang="en-US" altLang="zh-CN" sz="2400" b="1" dirty="0">
              <a:solidFill>
                <a:srgbClr val="020010"/>
              </a:solidFill>
              <a:latin typeface="Times New Roman" panose="02020603050405020304" pitchFamily="18" charset="0"/>
              <a:ea typeface="华文楷体" pitchFamily="2" charset="-122"/>
            </a:endParaRPr>
          </a:p>
          <a:p>
            <a:pPr marL="533400" lvl="0" indent="-533400" eaLnBrk="1" hangingPunct="1">
              <a:lnSpc>
                <a:spcPct val="150000"/>
              </a:lnSpc>
              <a:spcBef>
                <a:spcPct val="0"/>
              </a:spcBef>
              <a:buFontTx/>
              <a:buNone/>
            </a:pPr>
            <a:r>
              <a:rPr lang="en-US" altLang="zh-CN" sz="2400" b="1" dirty="0">
                <a:solidFill>
                  <a:srgbClr val="020010"/>
                </a:solidFill>
                <a:latin typeface="Times New Roman" panose="02020603050405020304" pitchFamily="18" charset="0"/>
                <a:ea typeface="华文楷体" pitchFamily="2" charset="-122"/>
              </a:rPr>
              <a:t>  B. C</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(g)+5/2O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(g)=2CO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O(l)   △H=+2b kJ/mol</a:t>
            </a:r>
            <a:endParaRPr lang="en-US" altLang="zh-CN" sz="2400" b="1" dirty="0">
              <a:solidFill>
                <a:srgbClr val="020010"/>
              </a:solidFill>
              <a:latin typeface="Times New Roman" panose="02020603050405020304" pitchFamily="18" charset="0"/>
              <a:ea typeface="华文楷体" pitchFamily="2" charset="-122"/>
            </a:endParaRPr>
          </a:p>
          <a:p>
            <a:pPr marL="533400" lvl="0" indent="-533400" eaLnBrk="1" hangingPunct="1">
              <a:lnSpc>
                <a:spcPct val="150000"/>
              </a:lnSpc>
              <a:spcBef>
                <a:spcPct val="0"/>
              </a:spcBef>
              <a:buFontTx/>
              <a:buNone/>
            </a:pPr>
            <a:r>
              <a:rPr lang="en-US" altLang="zh-CN" sz="2400" b="1" dirty="0">
                <a:solidFill>
                  <a:srgbClr val="020010"/>
                </a:solidFill>
                <a:latin typeface="Times New Roman" panose="02020603050405020304" pitchFamily="18" charset="0"/>
                <a:ea typeface="华文楷体" pitchFamily="2" charset="-122"/>
              </a:rPr>
              <a:t>  C. 2C</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(g)+5O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(g)=4CO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(g)+2H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O(l)  △H=</a:t>
            </a:r>
            <a:r>
              <a:rPr lang="zh-CN" altLang="en-US" sz="2400" b="1" dirty="0">
                <a:solidFill>
                  <a:srgbClr val="020010"/>
                </a:solidFill>
                <a:latin typeface="Times New Roman" panose="02020603050405020304" pitchFamily="18" charset="0"/>
                <a:ea typeface="华文楷体" pitchFamily="2" charset="-122"/>
              </a:rPr>
              <a:t>－</a:t>
            </a:r>
            <a:r>
              <a:rPr lang="en-US" altLang="zh-CN" sz="2400" b="1" dirty="0">
                <a:solidFill>
                  <a:srgbClr val="020010"/>
                </a:solidFill>
                <a:latin typeface="Times New Roman" panose="02020603050405020304" pitchFamily="18" charset="0"/>
                <a:ea typeface="华文楷体" pitchFamily="2" charset="-122"/>
              </a:rPr>
              <a:t>2b kJ/mol</a:t>
            </a:r>
            <a:endParaRPr lang="en-US" altLang="zh-CN" sz="2400" b="1" dirty="0">
              <a:solidFill>
                <a:srgbClr val="020010"/>
              </a:solidFill>
              <a:latin typeface="Times New Roman" panose="02020603050405020304" pitchFamily="18" charset="0"/>
              <a:ea typeface="华文楷体" pitchFamily="2" charset="-122"/>
            </a:endParaRPr>
          </a:p>
          <a:p>
            <a:pPr marL="533400" lvl="0" indent="-533400" eaLnBrk="1" hangingPunct="1">
              <a:lnSpc>
                <a:spcPct val="150000"/>
              </a:lnSpc>
              <a:spcBef>
                <a:spcPct val="0"/>
              </a:spcBef>
              <a:buFontTx/>
              <a:buNone/>
            </a:pPr>
            <a:r>
              <a:rPr lang="en-US" altLang="zh-CN" sz="2400" b="1" dirty="0">
                <a:solidFill>
                  <a:srgbClr val="020010"/>
                </a:solidFill>
                <a:latin typeface="Times New Roman" panose="02020603050405020304" pitchFamily="18" charset="0"/>
                <a:ea typeface="华文楷体" pitchFamily="2" charset="-122"/>
              </a:rPr>
              <a:t>  D. 2C</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(g)+5O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(g)=4CO</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(g)+2H</a:t>
            </a:r>
            <a:r>
              <a:rPr lang="en-US" altLang="zh-CN" sz="2400" b="1" baseline="-25000" dirty="0">
                <a:solidFill>
                  <a:srgbClr val="020010"/>
                </a:solidFill>
                <a:latin typeface="Times New Roman" panose="02020603050405020304" pitchFamily="18" charset="0"/>
                <a:ea typeface="华文楷体" pitchFamily="2" charset="-122"/>
              </a:rPr>
              <a:t>2</a:t>
            </a:r>
            <a:r>
              <a:rPr lang="en-US" altLang="zh-CN" sz="2400" b="1" dirty="0">
                <a:solidFill>
                  <a:srgbClr val="020010"/>
                </a:solidFill>
                <a:latin typeface="Times New Roman" panose="02020603050405020304" pitchFamily="18" charset="0"/>
                <a:ea typeface="华文楷体" pitchFamily="2" charset="-122"/>
              </a:rPr>
              <a:t>O(l)  △H=+b kJ/mol</a:t>
            </a:r>
            <a:endParaRPr lang="en-US" altLang="zh-CN" sz="2400" b="1" dirty="0">
              <a:solidFill>
                <a:srgbClr val="020010"/>
              </a:solidFill>
              <a:latin typeface="Times New Roman" panose="02020603050405020304" pitchFamily="18" charset="0"/>
              <a:ea typeface="华文楷体" pitchFamily="2" charset="-122"/>
            </a:endParaRPr>
          </a:p>
        </p:txBody>
      </p:sp>
      <p:sp>
        <p:nvSpPr>
          <p:cNvPr id="9219" name="Rectangle 3"/>
          <p:cNvSpPr/>
          <p:nvPr/>
        </p:nvSpPr>
        <p:spPr>
          <a:xfrm>
            <a:off x="766763" y="549275"/>
            <a:ext cx="9937750" cy="9779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533400" lvl="0" indent="-533400" eaLnBrk="1" hangingPunct="1">
              <a:lnSpc>
                <a:spcPct val="120000"/>
              </a:lnSpc>
              <a:spcBef>
                <a:spcPct val="50000"/>
              </a:spcBef>
              <a:buFontTx/>
              <a:buNone/>
            </a:pPr>
            <a:r>
              <a:rPr lang="zh-CN" altLang="en-US" sz="2400" b="1" dirty="0">
                <a:solidFill>
                  <a:srgbClr val="CC0066"/>
                </a:solidFill>
                <a:latin typeface="Times New Roman" panose="02020603050405020304" pitchFamily="18" charset="0"/>
              </a:rPr>
              <a:t>讨论</a:t>
            </a:r>
            <a:r>
              <a:rPr lang="en-US" altLang="zh-CN" sz="2400" b="1" dirty="0">
                <a:solidFill>
                  <a:srgbClr val="CC0066"/>
                </a:solidFill>
                <a:latin typeface="Times New Roman" panose="02020603050405020304" pitchFamily="18" charset="0"/>
              </a:rPr>
              <a:t>2</a:t>
            </a:r>
            <a:r>
              <a:rPr lang="zh-CN" altLang="en-US" sz="2400" b="1" dirty="0">
                <a:solidFill>
                  <a:srgbClr val="CC0066"/>
                </a:solidFill>
                <a:latin typeface="Times New Roman" panose="02020603050405020304" pitchFamily="18" charset="0"/>
              </a:rPr>
              <a:t>：</a:t>
            </a:r>
            <a:r>
              <a:rPr lang="zh-CN" altLang="en-US" sz="2400" b="1" dirty="0">
                <a:solidFill>
                  <a:srgbClr val="020010"/>
                </a:solidFill>
                <a:latin typeface="Times New Roman" panose="02020603050405020304" pitchFamily="18" charset="0"/>
              </a:rPr>
              <a:t>已知充分燃烧</a:t>
            </a:r>
            <a:r>
              <a:rPr lang="en-US" altLang="zh-CN" sz="2400" b="1" dirty="0">
                <a:solidFill>
                  <a:srgbClr val="020010"/>
                </a:solidFill>
                <a:latin typeface="Times New Roman" panose="02020603050405020304" pitchFamily="18" charset="0"/>
              </a:rPr>
              <a:t>a g </a:t>
            </a:r>
            <a:r>
              <a:rPr lang="zh-CN" altLang="en-US" sz="2400" b="1" dirty="0">
                <a:solidFill>
                  <a:srgbClr val="020010"/>
                </a:solidFill>
                <a:latin typeface="Times New Roman" panose="02020603050405020304" pitchFamily="18" charset="0"/>
              </a:rPr>
              <a:t>乙炔气体时生成</a:t>
            </a:r>
            <a:r>
              <a:rPr lang="en-US" altLang="zh-CN" sz="2400" b="1" dirty="0">
                <a:solidFill>
                  <a:srgbClr val="020010"/>
                </a:solidFill>
                <a:latin typeface="Times New Roman" panose="02020603050405020304" pitchFamily="18" charset="0"/>
              </a:rPr>
              <a:t>1mol</a:t>
            </a:r>
            <a:r>
              <a:rPr lang="zh-CN" altLang="en-US" sz="2400" b="1" dirty="0">
                <a:solidFill>
                  <a:srgbClr val="020010"/>
                </a:solidFill>
                <a:latin typeface="Times New Roman" panose="02020603050405020304" pitchFamily="18" charset="0"/>
              </a:rPr>
              <a:t>二氧化碳气体和液态水，并放出热量</a:t>
            </a:r>
            <a:r>
              <a:rPr lang="en-US" altLang="zh-CN" sz="2400" b="1" dirty="0">
                <a:solidFill>
                  <a:srgbClr val="020010"/>
                </a:solidFill>
                <a:latin typeface="Times New Roman" panose="02020603050405020304" pitchFamily="18" charset="0"/>
              </a:rPr>
              <a:t>bkJ</a:t>
            </a:r>
            <a:r>
              <a:rPr lang="zh-CN" altLang="en-US" sz="2400" b="1" dirty="0">
                <a:solidFill>
                  <a:srgbClr val="020010"/>
                </a:solidFill>
                <a:latin typeface="Times New Roman" panose="02020603050405020304" pitchFamily="18" charset="0"/>
              </a:rPr>
              <a:t>，则乙炔燃烧的热化学方程式正确的是（        ）</a:t>
            </a:r>
            <a:endParaRPr lang="zh-CN" altLang="en-US" sz="2400" b="1" dirty="0">
              <a:solidFill>
                <a:srgbClr val="02001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1055688" y="260350"/>
            <a:ext cx="9067800" cy="50974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CC0066"/>
                </a:solidFill>
                <a:latin typeface="Times New Roman" panose="02020603050405020304" pitchFamily="18" charset="0"/>
                <a:ea typeface="楷体_GB2312" pitchFamily="49" charset="-122"/>
              </a:rPr>
              <a:t>讨论</a:t>
            </a:r>
            <a:r>
              <a:rPr lang="en-US" altLang="zh-CN" b="1" dirty="0">
                <a:solidFill>
                  <a:srgbClr val="CC0066"/>
                </a:solidFill>
                <a:latin typeface="Times New Roman" panose="02020603050405020304" pitchFamily="18" charset="0"/>
                <a:ea typeface="楷体_GB2312" pitchFamily="49" charset="-122"/>
              </a:rPr>
              <a:t>3</a:t>
            </a:r>
            <a:r>
              <a:rPr lang="zh-CN" altLang="en-US" b="1" dirty="0">
                <a:solidFill>
                  <a:srgbClr val="CC0066"/>
                </a:solidFill>
                <a:latin typeface="Times New Roman" panose="02020603050405020304" pitchFamily="18" charset="0"/>
                <a:ea typeface="楷体_GB2312" pitchFamily="49" charset="-122"/>
              </a:rPr>
              <a:t>：</a:t>
            </a:r>
            <a:r>
              <a:rPr lang="zh-CN" altLang="en-US" b="1" dirty="0">
                <a:latin typeface="Times New Roman" panose="02020603050405020304" pitchFamily="18" charset="0"/>
                <a:ea typeface="楷体_GB2312" pitchFamily="49" charset="-122"/>
              </a:rPr>
              <a:t>已知 </a:t>
            </a:r>
            <a:endParaRPr lang="zh-CN" altLang="en-US" b="1" dirty="0">
              <a:latin typeface="Times New Roman" panose="02020603050405020304" pitchFamily="18" charset="0"/>
              <a:ea typeface="楷体_GB2312" pitchFamily="49" charset="-122"/>
            </a:endParaRPr>
          </a:p>
          <a:p>
            <a:pPr marL="0" lvl="0" indent="0" eaLnBrk="1" hangingPunct="1">
              <a:lnSpc>
                <a:spcPct val="100000"/>
              </a:lnSpc>
              <a:spcBef>
                <a:spcPct val="50000"/>
              </a:spcBef>
              <a:buFontTx/>
              <a:buNone/>
            </a:pP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1</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H</a:t>
            </a:r>
            <a:r>
              <a:rPr lang="en-US" altLang="zh-CN" b="1" baseline="-25000" dirty="0">
                <a:latin typeface="Times New Roman" panose="02020603050405020304" pitchFamily="18" charset="0"/>
                <a:ea typeface="楷体_GB2312" pitchFamily="49" charset="-122"/>
              </a:rPr>
              <a:t>2( g )</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1/2O</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 </a:t>
            </a:r>
            <a:r>
              <a:rPr lang="en-US" altLang="zh-CN" b="1" baseline="-25000" dirty="0">
                <a:latin typeface="Times New Roman" panose="02020603050405020304" pitchFamily="18" charset="0"/>
                <a:ea typeface="楷体_GB2312" pitchFamily="49" charset="-122"/>
              </a:rPr>
              <a:t>( g )</a:t>
            </a:r>
            <a:r>
              <a:rPr lang="en-US" altLang="zh-CN" b="1" baseline="-25000" dirty="0">
                <a:solidFill>
                  <a:srgbClr val="FF0000"/>
                </a:solidFill>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 </a:t>
            </a:r>
            <a:r>
              <a:rPr lang="en-US" altLang="zh-CN" b="1" dirty="0">
                <a:latin typeface="Times New Roman" panose="02020603050405020304" pitchFamily="18" charset="0"/>
                <a:ea typeface="楷体_GB2312" pitchFamily="49" charset="-122"/>
              </a:rPr>
              <a:t>H</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O </a:t>
            </a:r>
            <a:r>
              <a:rPr lang="en-US" altLang="zh-CN" b="1" baseline="-25000" dirty="0">
                <a:latin typeface="Times New Roman" panose="02020603050405020304" pitchFamily="18" charset="0"/>
                <a:ea typeface="楷体_GB2312" pitchFamily="49" charset="-122"/>
              </a:rPr>
              <a:t>( g )</a:t>
            </a:r>
            <a:r>
              <a:rPr lang="en-US" altLang="zh-CN" b="1" baseline="-25000" dirty="0">
                <a:solidFill>
                  <a:srgbClr val="FF0000"/>
                </a:solidFill>
                <a:latin typeface="Times New Roman" panose="02020603050405020304" pitchFamily="18" charset="0"/>
                <a:ea typeface="楷体_GB2312" pitchFamily="49" charset="-122"/>
              </a:rPr>
              <a:t>      </a:t>
            </a:r>
            <a:r>
              <a:rPr lang="en-US" altLang="zh-CN" b="1" dirty="0">
                <a:latin typeface="Times New Roman" panose="02020603050405020304" pitchFamily="18" charset="0"/>
              </a:rPr>
              <a:t>Δ</a:t>
            </a:r>
            <a:r>
              <a:rPr lang="en-US" altLang="zh-CN" b="1" i="1" dirty="0">
                <a:latin typeface="Times New Roman" panose="02020603050405020304" pitchFamily="18" charset="0"/>
              </a:rPr>
              <a:t>H</a:t>
            </a:r>
            <a:r>
              <a:rPr lang="en-US" altLang="zh-CN" b="1" baseline="-25000" dirty="0">
                <a:latin typeface="Times New Roman" panose="02020603050405020304" pitchFamily="18" charset="0"/>
              </a:rPr>
              <a:t>1</a:t>
            </a:r>
            <a:r>
              <a:rPr lang="en-US" altLang="zh-CN" sz="3200" b="1" dirty="0">
                <a:latin typeface="Times New Roman" panose="02020603050405020304" pitchFamily="18" charset="0"/>
              </a:rPr>
              <a:t> =</a:t>
            </a:r>
            <a:r>
              <a:rPr lang="en-US" altLang="zh-CN" sz="3600" b="1" dirty="0">
                <a:latin typeface="Times New Roman" panose="02020603050405020304" pitchFamily="18" charset="0"/>
              </a:rPr>
              <a:t> </a:t>
            </a:r>
            <a:r>
              <a:rPr lang="en-US" altLang="zh-CN" b="1" dirty="0">
                <a:latin typeface="Times New Roman" panose="02020603050405020304" pitchFamily="18" charset="0"/>
                <a:ea typeface="楷体_GB2312" pitchFamily="49" charset="-122"/>
              </a:rPr>
              <a:t>a kJ/mol</a:t>
            </a:r>
            <a:endParaRPr lang="en-US" altLang="zh-CN" b="1" dirty="0">
              <a:latin typeface="Times New Roman" panose="02020603050405020304" pitchFamily="18" charset="0"/>
              <a:ea typeface="楷体_GB2312" pitchFamily="49" charset="-122"/>
            </a:endParaRPr>
          </a:p>
          <a:p>
            <a:pPr marL="0" lvl="0" indent="0" eaLnBrk="1" hangingPunct="1">
              <a:lnSpc>
                <a:spcPct val="100000"/>
              </a:lnSpc>
              <a:spcBef>
                <a:spcPct val="50000"/>
              </a:spcBef>
              <a:buFontTx/>
              <a:buNone/>
            </a:pP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2</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2H</a:t>
            </a:r>
            <a:r>
              <a:rPr lang="en-US" altLang="zh-CN" b="1" baseline="-25000" dirty="0">
                <a:latin typeface="Times New Roman" panose="02020603050405020304" pitchFamily="18" charset="0"/>
                <a:ea typeface="楷体_GB2312" pitchFamily="49" charset="-122"/>
              </a:rPr>
              <a:t>2( g )</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O</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 </a:t>
            </a:r>
            <a:r>
              <a:rPr lang="en-US" altLang="zh-CN" b="1" baseline="-25000" dirty="0">
                <a:latin typeface="Times New Roman" panose="02020603050405020304" pitchFamily="18" charset="0"/>
                <a:ea typeface="楷体_GB2312" pitchFamily="49" charset="-122"/>
              </a:rPr>
              <a:t>( g )</a:t>
            </a:r>
            <a:r>
              <a:rPr lang="en-US" altLang="zh-CN" b="1" baseline="-25000" dirty="0">
                <a:solidFill>
                  <a:srgbClr val="FF0000"/>
                </a:solidFill>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2H</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O </a:t>
            </a:r>
            <a:r>
              <a:rPr lang="en-US" altLang="zh-CN" b="1" baseline="-25000" dirty="0">
                <a:latin typeface="Times New Roman" panose="02020603050405020304" pitchFamily="18" charset="0"/>
                <a:ea typeface="楷体_GB2312" pitchFamily="49" charset="-122"/>
              </a:rPr>
              <a:t>( g )</a:t>
            </a:r>
            <a:r>
              <a:rPr lang="en-US" altLang="zh-CN" b="1" baseline="-25000" dirty="0">
                <a:solidFill>
                  <a:srgbClr val="FF0000"/>
                </a:solidFill>
                <a:latin typeface="Times New Roman" panose="02020603050405020304" pitchFamily="18" charset="0"/>
                <a:ea typeface="楷体_GB2312" pitchFamily="49" charset="-122"/>
              </a:rPr>
              <a:t>         </a:t>
            </a:r>
            <a:r>
              <a:rPr lang="en-US" altLang="zh-CN" b="1" dirty="0">
                <a:latin typeface="Times New Roman" panose="02020603050405020304" pitchFamily="18" charset="0"/>
              </a:rPr>
              <a:t>Δ</a:t>
            </a:r>
            <a:r>
              <a:rPr lang="en-US" altLang="zh-CN" b="1" i="1" dirty="0">
                <a:latin typeface="Times New Roman" panose="02020603050405020304" pitchFamily="18" charset="0"/>
              </a:rPr>
              <a:t>H</a:t>
            </a:r>
            <a:r>
              <a:rPr lang="en-US" altLang="zh-CN" b="1" baseline="-25000" dirty="0">
                <a:latin typeface="Times New Roman" panose="02020603050405020304" pitchFamily="18" charset="0"/>
              </a:rPr>
              <a:t>2</a:t>
            </a:r>
            <a:r>
              <a:rPr lang="en-US" altLang="zh-CN" sz="3200" b="1" dirty="0">
                <a:latin typeface="Times New Roman" panose="02020603050405020304" pitchFamily="18" charset="0"/>
              </a:rPr>
              <a:t> =</a:t>
            </a:r>
            <a:r>
              <a:rPr lang="en-US" altLang="zh-CN" sz="3600" b="1" dirty="0">
                <a:latin typeface="Times New Roman" panose="02020603050405020304" pitchFamily="18" charset="0"/>
              </a:rPr>
              <a:t> </a:t>
            </a:r>
            <a:r>
              <a:rPr lang="en-US" altLang="zh-CN" b="1" dirty="0">
                <a:latin typeface="Times New Roman" panose="02020603050405020304" pitchFamily="18" charset="0"/>
                <a:ea typeface="楷体_GB2312" pitchFamily="49" charset="-122"/>
              </a:rPr>
              <a:t>b kJ/mol</a:t>
            </a:r>
            <a:endParaRPr lang="en-US" altLang="zh-CN" b="1" dirty="0">
              <a:latin typeface="Times New Roman" panose="02020603050405020304" pitchFamily="18" charset="0"/>
              <a:ea typeface="楷体_GB2312" pitchFamily="49" charset="-122"/>
            </a:endParaRPr>
          </a:p>
          <a:p>
            <a:pPr marL="0" lvl="0" indent="0" eaLnBrk="1" hangingPunct="1">
              <a:lnSpc>
                <a:spcPct val="100000"/>
              </a:lnSpc>
              <a:spcBef>
                <a:spcPct val="50000"/>
              </a:spcBef>
              <a:buFontTx/>
              <a:buNone/>
            </a:pP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3</a:t>
            </a:r>
            <a:r>
              <a:rPr lang="zh-CN" altLang="en-US" b="1" dirty="0">
                <a:latin typeface="Times New Roman" panose="02020603050405020304" pitchFamily="18" charset="0"/>
                <a:ea typeface="楷体_GB2312" pitchFamily="49" charset="-122"/>
              </a:rPr>
              <a:t>） </a:t>
            </a:r>
            <a:r>
              <a:rPr lang="en-US" altLang="zh-CN" b="1" dirty="0">
                <a:latin typeface="Times New Roman" panose="02020603050405020304" pitchFamily="18" charset="0"/>
                <a:ea typeface="楷体_GB2312" pitchFamily="49" charset="-122"/>
              </a:rPr>
              <a:t>H</a:t>
            </a:r>
            <a:r>
              <a:rPr lang="en-US" altLang="zh-CN" b="1" baseline="-25000" dirty="0">
                <a:latin typeface="Times New Roman" panose="02020603050405020304" pitchFamily="18" charset="0"/>
                <a:ea typeface="楷体_GB2312" pitchFamily="49" charset="-122"/>
              </a:rPr>
              <a:t>2( g )</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1/2O</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 </a:t>
            </a:r>
            <a:r>
              <a:rPr lang="en-US" altLang="zh-CN" b="1" baseline="-25000" dirty="0">
                <a:latin typeface="Times New Roman" panose="02020603050405020304" pitchFamily="18" charset="0"/>
                <a:ea typeface="楷体_GB2312" pitchFamily="49" charset="-122"/>
              </a:rPr>
              <a:t>( g )</a:t>
            </a:r>
            <a:r>
              <a:rPr lang="en-US" altLang="zh-CN" b="1" baseline="-25000" dirty="0">
                <a:solidFill>
                  <a:srgbClr val="FF0000"/>
                </a:solidFill>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 </a:t>
            </a:r>
            <a:r>
              <a:rPr lang="en-US" altLang="zh-CN" b="1" dirty="0">
                <a:latin typeface="Times New Roman" panose="02020603050405020304" pitchFamily="18" charset="0"/>
                <a:ea typeface="楷体_GB2312" pitchFamily="49" charset="-122"/>
              </a:rPr>
              <a:t>H</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O </a:t>
            </a:r>
            <a:r>
              <a:rPr lang="en-US" altLang="zh-CN" b="1" baseline="-25000" dirty="0">
                <a:latin typeface="Times New Roman" panose="02020603050405020304" pitchFamily="18" charset="0"/>
                <a:ea typeface="楷体_GB2312" pitchFamily="49" charset="-122"/>
              </a:rPr>
              <a:t>( l )</a:t>
            </a:r>
            <a:r>
              <a:rPr lang="en-US" altLang="zh-CN" b="1" baseline="-25000" dirty="0">
                <a:solidFill>
                  <a:srgbClr val="FF0000"/>
                </a:solidFill>
                <a:latin typeface="Times New Roman" panose="02020603050405020304" pitchFamily="18" charset="0"/>
                <a:ea typeface="楷体_GB2312" pitchFamily="49" charset="-122"/>
              </a:rPr>
              <a:t>      </a:t>
            </a:r>
            <a:r>
              <a:rPr lang="en-US" altLang="zh-CN" b="1" dirty="0">
                <a:latin typeface="Times New Roman" panose="02020603050405020304" pitchFamily="18" charset="0"/>
              </a:rPr>
              <a:t>Δ</a:t>
            </a:r>
            <a:r>
              <a:rPr lang="en-US" altLang="zh-CN" b="1" i="1" dirty="0">
                <a:latin typeface="Times New Roman" panose="02020603050405020304" pitchFamily="18" charset="0"/>
              </a:rPr>
              <a:t>H</a:t>
            </a:r>
            <a:r>
              <a:rPr lang="en-US" altLang="zh-CN" b="1" baseline="-25000" dirty="0">
                <a:latin typeface="Times New Roman" panose="02020603050405020304" pitchFamily="18" charset="0"/>
              </a:rPr>
              <a:t>3</a:t>
            </a:r>
            <a:r>
              <a:rPr lang="en-US" altLang="zh-CN" sz="3200" b="1" dirty="0">
                <a:latin typeface="Times New Roman" panose="02020603050405020304" pitchFamily="18" charset="0"/>
              </a:rPr>
              <a:t> =</a:t>
            </a:r>
            <a:r>
              <a:rPr lang="en-US" altLang="zh-CN" sz="3600" b="1" dirty="0">
                <a:latin typeface="Times New Roman" panose="02020603050405020304" pitchFamily="18" charset="0"/>
              </a:rPr>
              <a:t> </a:t>
            </a:r>
            <a:r>
              <a:rPr lang="en-US" altLang="zh-CN" b="1" dirty="0">
                <a:latin typeface="Times New Roman" panose="02020603050405020304" pitchFamily="18" charset="0"/>
                <a:ea typeface="楷体_GB2312" pitchFamily="49" charset="-122"/>
              </a:rPr>
              <a:t>c kJ/mol</a:t>
            </a:r>
            <a:endParaRPr lang="en-US" altLang="zh-CN" b="1" dirty="0">
              <a:latin typeface="Times New Roman" panose="02020603050405020304" pitchFamily="18" charset="0"/>
              <a:ea typeface="楷体_GB2312" pitchFamily="49" charset="-122"/>
            </a:endParaRPr>
          </a:p>
          <a:p>
            <a:pPr marL="0" lvl="0" indent="0" eaLnBrk="1" hangingPunct="1">
              <a:lnSpc>
                <a:spcPct val="100000"/>
              </a:lnSpc>
              <a:spcBef>
                <a:spcPct val="50000"/>
              </a:spcBef>
              <a:buFontTx/>
              <a:buNone/>
            </a:pP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4</a:t>
            </a:r>
            <a:r>
              <a:rPr lang="zh-CN" altLang="en-US" b="1" dirty="0">
                <a:latin typeface="Times New Roman" panose="02020603050405020304" pitchFamily="18" charset="0"/>
                <a:ea typeface="楷体_GB2312" pitchFamily="49" charset="-122"/>
              </a:rPr>
              <a:t>） </a:t>
            </a:r>
            <a:r>
              <a:rPr lang="en-US" altLang="zh-CN" b="1" dirty="0">
                <a:latin typeface="Times New Roman" panose="02020603050405020304" pitchFamily="18" charset="0"/>
                <a:ea typeface="楷体_GB2312" pitchFamily="49" charset="-122"/>
              </a:rPr>
              <a:t>2H</a:t>
            </a:r>
            <a:r>
              <a:rPr lang="en-US" altLang="zh-CN" b="1" baseline="-25000" dirty="0">
                <a:latin typeface="Times New Roman" panose="02020603050405020304" pitchFamily="18" charset="0"/>
                <a:ea typeface="楷体_GB2312" pitchFamily="49" charset="-122"/>
              </a:rPr>
              <a:t>2( g )</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O</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 </a:t>
            </a:r>
            <a:r>
              <a:rPr lang="en-US" altLang="zh-CN" b="1" baseline="-25000" dirty="0">
                <a:latin typeface="Times New Roman" panose="02020603050405020304" pitchFamily="18" charset="0"/>
                <a:ea typeface="楷体_GB2312" pitchFamily="49" charset="-122"/>
              </a:rPr>
              <a:t>( g )</a:t>
            </a:r>
            <a:r>
              <a:rPr lang="en-US" altLang="zh-CN" b="1" baseline="-25000" dirty="0">
                <a:solidFill>
                  <a:srgbClr val="FF0000"/>
                </a:solidFill>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2H</a:t>
            </a:r>
            <a:r>
              <a:rPr lang="en-US" altLang="zh-CN" b="1" baseline="-25000" dirty="0">
                <a:latin typeface="Times New Roman" panose="02020603050405020304" pitchFamily="18" charset="0"/>
                <a:ea typeface="楷体_GB2312" pitchFamily="49" charset="-122"/>
              </a:rPr>
              <a:t>2</a:t>
            </a:r>
            <a:r>
              <a:rPr lang="en-US" altLang="zh-CN" b="1" dirty="0">
                <a:latin typeface="Times New Roman" panose="02020603050405020304" pitchFamily="18" charset="0"/>
                <a:ea typeface="楷体_GB2312" pitchFamily="49" charset="-122"/>
              </a:rPr>
              <a:t>O </a:t>
            </a:r>
            <a:r>
              <a:rPr lang="en-US" altLang="zh-CN" b="1" baseline="-25000" dirty="0">
                <a:latin typeface="Times New Roman" panose="02020603050405020304" pitchFamily="18" charset="0"/>
                <a:ea typeface="楷体_GB2312" pitchFamily="49" charset="-122"/>
              </a:rPr>
              <a:t>( l )</a:t>
            </a:r>
            <a:r>
              <a:rPr lang="en-US" altLang="zh-CN" b="1" baseline="-25000" dirty="0">
                <a:solidFill>
                  <a:srgbClr val="FF0000"/>
                </a:solidFill>
                <a:latin typeface="Times New Roman" panose="02020603050405020304" pitchFamily="18" charset="0"/>
                <a:ea typeface="楷体_GB2312" pitchFamily="49" charset="-122"/>
              </a:rPr>
              <a:t>         </a:t>
            </a:r>
            <a:r>
              <a:rPr lang="en-US" altLang="zh-CN" b="1" dirty="0">
                <a:latin typeface="Times New Roman" panose="02020603050405020304" pitchFamily="18" charset="0"/>
              </a:rPr>
              <a:t>Δ</a:t>
            </a:r>
            <a:r>
              <a:rPr lang="en-US" altLang="zh-CN" b="1" i="1" dirty="0">
                <a:latin typeface="Times New Roman" panose="02020603050405020304" pitchFamily="18" charset="0"/>
              </a:rPr>
              <a:t>H</a:t>
            </a:r>
            <a:r>
              <a:rPr lang="en-US" altLang="zh-CN" b="1" baseline="-25000" dirty="0">
                <a:latin typeface="Times New Roman" panose="02020603050405020304" pitchFamily="18" charset="0"/>
              </a:rPr>
              <a:t>4</a:t>
            </a:r>
            <a:r>
              <a:rPr lang="en-US" altLang="zh-CN" sz="3200" b="1" dirty="0">
                <a:latin typeface="Times New Roman" panose="02020603050405020304" pitchFamily="18" charset="0"/>
              </a:rPr>
              <a:t> =</a:t>
            </a:r>
            <a:r>
              <a:rPr lang="en-US" altLang="zh-CN" sz="3600" b="1" dirty="0">
                <a:latin typeface="Times New Roman" panose="02020603050405020304" pitchFamily="18" charset="0"/>
              </a:rPr>
              <a:t> </a:t>
            </a:r>
            <a:r>
              <a:rPr lang="en-US" altLang="zh-CN" b="1" dirty="0">
                <a:latin typeface="Times New Roman" panose="02020603050405020304" pitchFamily="18" charset="0"/>
                <a:ea typeface="楷体_GB2312" pitchFamily="49" charset="-122"/>
              </a:rPr>
              <a:t>d kJ/mol</a:t>
            </a:r>
            <a:endParaRPr lang="en-US" altLang="zh-CN" b="1" dirty="0">
              <a:latin typeface="Times New Roman" panose="02020603050405020304" pitchFamily="18" charset="0"/>
              <a:ea typeface="楷体_GB2312" pitchFamily="49" charset="-122"/>
            </a:endParaRPr>
          </a:p>
          <a:p>
            <a:pPr marL="0" lvl="0" indent="0" eaLnBrk="1" hangingPunct="1">
              <a:lnSpc>
                <a:spcPct val="100000"/>
              </a:lnSpc>
              <a:spcBef>
                <a:spcPct val="50000"/>
              </a:spcBef>
              <a:buFontTx/>
              <a:buNone/>
            </a:pPr>
            <a:r>
              <a:rPr lang="zh-CN" altLang="en-US" b="1" dirty="0">
                <a:latin typeface="Times New Roman" panose="02020603050405020304" pitchFamily="18" charset="0"/>
                <a:ea typeface="楷体_GB2312" pitchFamily="49" charset="-122"/>
              </a:rPr>
              <a:t>则</a:t>
            </a:r>
            <a:r>
              <a:rPr lang="en-US" altLang="zh-CN" b="1" dirty="0">
                <a:latin typeface="Times New Roman" panose="02020603050405020304" pitchFamily="18" charset="0"/>
                <a:ea typeface="楷体_GB2312" pitchFamily="49" charset="-122"/>
              </a:rPr>
              <a:t>a</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b</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c</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d</a:t>
            </a:r>
            <a:r>
              <a:rPr lang="zh-CN" altLang="en-US" b="1" dirty="0">
                <a:latin typeface="Times New Roman" panose="02020603050405020304" pitchFamily="18" charset="0"/>
                <a:ea typeface="楷体_GB2312" pitchFamily="49" charset="-122"/>
              </a:rPr>
              <a:t>的关系正确的是</a:t>
            </a:r>
            <a:r>
              <a:rPr lang="zh-CN" altLang="en-US" b="1" u="sng" dirty="0">
                <a:latin typeface="Times New Roman" panose="02020603050405020304" pitchFamily="18" charset="0"/>
                <a:ea typeface="楷体_GB2312" pitchFamily="49" charset="-122"/>
              </a:rPr>
              <a:t>               </a:t>
            </a:r>
            <a:r>
              <a:rPr lang="zh-CN" altLang="en-US" b="1" dirty="0">
                <a:latin typeface="Times New Roman" panose="02020603050405020304" pitchFamily="18" charset="0"/>
                <a:ea typeface="楷体_GB2312" pitchFamily="49" charset="-122"/>
              </a:rPr>
              <a:t>。</a:t>
            </a:r>
            <a:endParaRPr lang="zh-CN" altLang="en-US" b="1" dirty="0">
              <a:latin typeface="Times New Roman" panose="02020603050405020304" pitchFamily="18" charset="0"/>
              <a:ea typeface="楷体_GB2312" pitchFamily="49" charset="-122"/>
            </a:endParaRPr>
          </a:p>
          <a:p>
            <a:pPr marL="0" lvl="0" indent="0" eaLnBrk="1" hangingPunct="1">
              <a:lnSpc>
                <a:spcPct val="100000"/>
              </a:lnSpc>
              <a:spcBef>
                <a:spcPct val="50000"/>
              </a:spcBef>
              <a:buFontTx/>
              <a:buNone/>
            </a:pPr>
            <a:r>
              <a:rPr lang="en-US" altLang="zh-CN" b="1" dirty="0">
                <a:latin typeface="Times New Roman" panose="02020603050405020304" pitchFamily="18" charset="0"/>
                <a:ea typeface="楷体_GB2312" pitchFamily="49" charset="-122"/>
              </a:rPr>
              <a:t>A</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a&lt;c&lt;0     B</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b&gt;d&gt;0    C</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2a=b&lt; 0   D</a:t>
            </a:r>
            <a:r>
              <a:rPr lang="zh-CN" altLang="en-US" b="1" dirty="0">
                <a:latin typeface="Times New Roman" panose="02020603050405020304" pitchFamily="18" charset="0"/>
                <a:ea typeface="楷体_GB2312" pitchFamily="49" charset="-122"/>
              </a:rPr>
              <a:t>、</a:t>
            </a:r>
            <a:r>
              <a:rPr lang="en-US" altLang="zh-CN" b="1" dirty="0">
                <a:latin typeface="Times New Roman" panose="02020603050405020304" pitchFamily="18" charset="0"/>
                <a:ea typeface="楷体_GB2312" pitchFamily="49" charset="-122"/>
              </a:rPr>
              <a:t>2c=d&gt;0</a:t>
            </a:r>
            <a:r>
              <a:rPr lang="en-US" altLang="zh-CN" b="1" baseline="-25000" dirty="0">
                <a:solidFill>
                  <a:srgbClr val="FF0000"/>
                </a:solidFill>
                <a:latin typeface="Times New Roman" panose="02020603050405020304" pitchFamily="18" charset="0"/>
                <a:ea typeface="楷体_GB2312" pitchFamily="49" charset="-122"/>
              </a:rPr>
              <a:t> </a:t>
            </a:r>
            <a:endParaRPr lang="en-US" altLang="zh-CN" b="1" baseline="-25000" dirty="0">
              <a:solidFill>
                <a:srgbClr val="FF0000"/>
              </a:solidFill>
              <a:latin typeface="Times New Roman" panose="02020603050405020304" pitchFamily="18" charset="0"/>
              <a:ea typeface="楷体_GB2312" pitchFamily="49" charset="-122"/>
            </a:endParaRPr>
          </a:p>
        </p:txBody>
      </p:sp>
      <p:sp>
        <p:nvSpPr>
          <p:cNvPr id="36867" name="Text Box 3"/>
          <p:cNvSpPr txBox="1"/>
          <p:nvPr/>
        </p:nvSpPr>
        <p:spPr>
          <a:xfrm>
            <a:off x="6184900" y="4205288"/>
            <a:ext cx="9144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b="1" dirty="0">
                <a:solidFill>
                  <a:srgbClr val="CC0066"/>
                </a:solidFill>
                <a:latin typeface="Times New Roman" panose="02020603050405020304" pitchFamily="18" charset="0"/>
              </a:rPr>
              <a:t>C</a:t>
            </a:r>
            <a:endParaRPr lang="en-US" altLang="zh-CN" b="1" dirty="0">
              <a:solidFill>
                <a:srgbClr val="CC0066"/>
              </a:solidFill>
              <a:latin typeface="Times New Roman" panose="02020603050405020304" pitchFamily="18" charset="0"/>
            </a:endParaRPr>
          </a:p>
        </p:txBody>
      </p:sp>
      <p:sp>
        <p:nvSpPr>
          <p:cNvPr id="16389" name="Text Box 5"/>
          <p:cNvSpPr txBox="1"/>
          <p:nvPr/>
        </p:nvSpPr>
        <p:spPr>
          <a:xfrm>
            <a:off x="1555750" y="5516563"/>
            <a:ext cx="7488238" cy="523875"/>
          </a:xfrm>
          <a:prstGeom prst="rect">
            <a:avLst/>
          </a:prstGeom>
          <a:noFill/>
          <a:ln w="25400" cap="flat" cmpd="sng">
            <a:solidFill>
              <a:srgbClr val="FF99CC"/>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0000FF"/>
                </a:solidFill>
                <a:latin typeface="Arial" panose="020B0604020202020204" pitchFamily="34" charset="0"/>
                <a:sym typeface="Wingdings 3" pitchFamily="18" charset="2"/>
              </a:rPr>
              <a:t></a:t>
            </a:r>
            <a:r>
              <a:rPr lang="en-US" altLang="zh-CN" b="1" i="1" dirty="0">
                <a:solidFill>
                  <a:srgbClr val="0000FF"/>
                </a:solidFill>
                <a:latin typeface="Arial" panose="020B0604020202020204" pitchFamily="34" charset="0"/>
              </a:rPr>
              <a:t>H</a:t>
            </a:r>
            <a:r>
              <a:rPr lang="zh-CN" altLang="en-US" b="1" dirty="0">
                <a:solidFill>
                  <a:srgbClr val="0000FF"/>
                </a:solidFill>
                <a:latin typeface="Arial" panose="020B0604020202020204" pitchFamily="34" charset="0"/>
              </a:rPr>
              <a:t>的数值与反应方程式中系数对应成比例。</a:t>
            </a:r>
            <a:endParaRPr lang="zh-CN" altLang="en-US" b="1" dirty="0">
              <a:solidFill>
                <a:srgbClr val="0000FF"/>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1+#ppt_w/2"/>
                                          </p:val>
                                        </p:tav>
                                        <p:tav tm="100000">
                                          <p:val>
                                            <p:strVal val="#ppt_x"/>
                                          </p:val>
                                        </p:tav>
                                      </p:tavLst>
                                    </p:anim>
                                    <p:anim calcmode="lin" valueType="num">
                                      <p:cBhvr additive="base">
                                        <p:cTn id="8" dur="500" fill="hold"/>
                                        <p:tgtEl>
                                          <p:spTgt spid="3686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gtEl>
                                        <p:attrNameLst>
                                          <p:attrName>style.visibility</p:attrName>
                                        </p:attrNameLst>
                                      </p:cBhvr>
                                      <p:to>
                                        <p:strVal val="visible"/>
                                      </p:to>
                                    </p:set>
                                    <p:anim calcmode="lin" valueType="num">
                                      <p:cBhvr additive="base">
                                        <p:cTn id="13" dur="500" fill="hold"/>
                                        <p:tgtEl>
                                          <p:spTgt spid="36867"/>
                                        </p:tgtEl>
                                        <p:attrNameLst>
                                          <p:attrName>ppt_x</p:attrName>
                                        </p:attrNameLst>
                                      </p:cBhvr>
                                      <p:tavLst>
                                        <p:tav tm="0">
                                          <p:val>
                                            <p:strVal val="#ppt_x"/>
                                          </p:val>
                                        </p:tav>
                                        <p:tav tm="100000">
                                          <p:val>
                                            <p:strVal val="#ppt_x"/>
                                          </p:val>
                                        </p:tav>
                                      </p:tavLst>
                                    </p:anim>
                                    <p:anim calcmode="lin" valueType="num">
                                      <p:cBhvr additive="base">
                                        <p:cTn id="14"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6389"/>
                                        </p:tgtEl>
                                        <p:attrNameLst>
                                          <p:attrName>style.visibility</p:attrName>
                                        </p:attrNameLst>
                                      </p:cBhvr>
                                      <p:to>
                                        <p:strVal val="visible"/>
                                      </p:to>
                                    </p:set>
                                    <p:animEffect transition="in" filter="checkerboard(across)">
                                      <p:cBhvr>
                                        <p:cTn id="19"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7" grpId="1"/>
      <p:bldP spid="163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2"/>
          <p:cNvSpPr txBox="1">
            <a:spLocks noChangeArrowheads="1"/>
          </p:cNvSpPr>
          <p:nvPr/>
        </p:nvSpPr>
        <p:spPr bwMode="auto">
          <a:xfrm>
            <a:off x="706438" y="260350"/>
            <a:ext cx="11437938" cy="42640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rgbClr val="CC0066"/>
                </a:solidFill>
                <a:effectLst/>
                <a:uLnTx/>
                <a:uFillTx/>
                <a:latin typeface="Times New Roman" panose="02020603050405020304" pitchFamily="18" charset="0"/>
                <a:ea typeface="宋体" panose="02010600030101010101" pitchFamily="2" charset="-122"/>
                <a:cs typeface="+mn-cs"/>
              </a:rPr>
              <a:t>讨论</a:t>
            </a:r>
            <a:r>
              <a:rPr kumimoji="0" lang="en-US" altLang="zh-CN" sz="2400" b="1" i="0" u="none" strike="noStrike" kern="1200" cap="none" spc="0" normalizeH="0" baseline="0" noProof="0" dirty="0">
                <a:ln>
                  <a:noFill/>
                </a:ln>
                <a:solidFill>
                  <a:srgbClr val="CC0066"/>
                </a:solidFill>
                <a:effectLst/>
                <a:uLnTx/>
                <a:uFillTx/>
                <a:latin typeface="Times New Roman" panose="02020603050405020304" pitchFamily="18" charset="0"/>
                <a:ea typeface="宋体" panose="02010600030101010101" pitchFamily="2" charset="-122"/>
                <a:cs typeface="+mn-cs"/>
              </a:rPr>
              <a:t>4</a:t>
            </a:r>
            <a:r>
              <a:rPr kumimoji="0" lang="zh-CN" altLang="en-US" sz="2400" b="1" i="0" u="none" strike="noStrike" kern="1200" cap="none" spc="0" normalizeH="0" baseline="0" noProof="0" dirty="0">
                <a:ln>
                  <a:noFill/>
                </a:ln>
                <a:solidFill>
                  <a:srgbClr val="CC0066"/>
                </a:solidFill>
                <a:effectLst/>
                <a:uLnTx/>
                <a:uFillTx/>
                <a:latin typeface="Times New Roman" panose="02020603050405020304" pitchFamily="18" charset="0"/>
                <a:ea typeface="宋体" panose="02010600030101010101" pitchFamily="2" charset="-122"/>
                <a:cs typeface="+mn-cs"/>
              </a:rPr>
              <a:t>：</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下列各组热化学方程式程中，化学反应的△</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前者大于后者的是（       ）</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①</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C(s)</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C(s)</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1/2O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CO(g)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②S(s)</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S(g)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③H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 )</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1/2O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 l)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5             </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2H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2H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O(l)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6</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④CaCO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CaO</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CO</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7   </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4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CaO</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O(l)</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Ca(OH)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   △H</a:t>
            </a:r>
            <a:r>
              <a:rPr kumimoji="0" lang="en-US" altLang="zh-CN" sz="2400" b="1" i="0" u="none" strike="noStrike" kern="12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mn-cs"/>
              </a:rPr>
              <a:t>8</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⑤2K(s)</a:t>
            </a: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2H</a:t>
            </a:r>
            <a:r>
              <a:rPr kumimoji="0" lang="en-US" altLang="zh-CN" sz="2400" b="1" i="0" u="none" strike="noStrike" kern="1200" cap="none" spc="0" normalizeH="0" baseline="-2500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O(l)===2KOH(</a:t>
            </a:r>
            <a:r>
              <a:rPr kumimoji="0" lang="en-US" altLang="zh-CN"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aq</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H</a:t>
            </a:r>
            <a:r>
              <a:rPr kumimoji="0" lang="en-US" altLang="zh-CN" sz="2400" b="1" i="0" u="none" strike="noStrike" kern="1200" cap="none" spc="0" normalizeH="0" baseline="-2500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(g)</a:t>
            </a: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Δ</a:t>
            </a:r>
            <a:r>
              <a:rPr kumimoji="0" lang="en-US" altLang="zh-CN" sz="24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H</a:t>
            </a:r>
            <a:r>
              <a:rPr kumimoji="0" lang="en-US" altLang="zh-CN" sz="2400" b="1" i="0" u="none" strike="noStrike" kern="1200" cap="none" spc="0" normalizeH="0" baseline="-2500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9</a:t>
            </a:r>
            <a:endPar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2Na(s)</a:t>
            </a: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2H</a:t>
            </a:r>
            <a:r>
              <a:rPr kumimoji="0" lang="en-US" altLang="zh-CN" sz="2400" b="1" i="0" u="none" strike="noStrike" kern="1200" cap="none" spc="0" normalizeH="0" baseline="-2500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O(l)===2NaOH(</a:t>
            </a:r>
            <a:r>
              <a:rPr kumimoji="0" lang="en-US" altLang="zh-CN" sz="2400" b="1" i="0" u="none" strike="noStrike" kern="1200" cap="none" spc="0" normalizeH="0" baseline="0" noProof="0" dirty="0" err="1">
                <a:ln>
                  <a:noFill/>
                </a:ln>
                <a:solidFill>
                  <a:schemeClr val="tx1"/>
                </a:solidFill>
                <a:effectLst/>
                <a:uLnTx/>
                <a:uFillTx/>
                <a:latin typeface="Times New Roman" panose="02020603050405020304" pitchFamily="18" charset="0"/>
                <a:ea typeface="+mj-ea"/>
                <a:cs typeface="Times New Roman" panose="02020603050405020304" pitchFamily="18" charset="0"/>
              </a:rPr>
              <a:t>aq</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H</a:t>
            </a:r>
            <a:r>
              <a:rPr kumimoji="0" lang="en-US" altLang="zh-CN" sz="2400" b="1" i="0" u="none" strike="noStrike" kern="1200" cap="none" spc="0" normalizeH="0" baseline="-2500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2</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(g)</a:t>
            </a: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　</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Δ</a:t>
            </a:r>
            <a:r>
              <a:rPr kumimoji="0" lang="en-US" altLang="zh-CN" sz="2400" b="1"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H</a:t>
            </a:r>
            <a:r>
              <a:rPr kumimoji="0" lang="en-US" altLang="zh-CN" sz="2400" b="1" i="0" u="none" strike="noStrike" kern="1200" cap="none" spc="0" normalizeH="0" baseline="-2500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10</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a:p>
            <a:pPr marL="0" marR="0" lvl="0" indent="0" algn="just" defTabSz="914400" rtl="0" eaLnBrk="1" fontAlgn="base" latinLnBrk="0" hangingPunct="1">
              <a:lnSpc>
                <a:spcPct val="100000"/>
              </a:lnSpc>
              <a:spcBef>
                <a:spcPct val="5000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．①</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⑤</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．④    </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．②③④    </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．①②③</a:t>
            </a:r>
            <a:r>
              <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⑤</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6867" name="Text Box 3"/>
          <p:cNvSpPr txBox="1"/>
          <p:nvPr/>
        </p:nvSpPr>
        <p:spPr>
          <a:xfrm>
            <a:off x="10710863" y="260350"/>
            <a:ext cx="151447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sz="2400" b="1" dirty="0">
                <a:solidFill>
                  <a:srgbClr val="CC0066"/>
                </a:solidFill>
                <a:latin typeface="Times New Roman" panose="02020603050405020304" pitchFamily="18" charset="0"/>
              </a:rPr>
              <a:t>C</a:t>
            </a:r>
            <a:endParaRPr lang="en-US" altLang="zh-CN" sz="2400" b="1" dirty="0">
              <a:solidFill>
                <a:srgbClr val="CC0066"/>
              </a:solidFill>
              <a:latin typeface="Times New Roman" panose="02020603050405020304" pitchFamily="18" charset="0"/>
            </a:endParaRPr>
          </a:p>
        </p:txBody>
      </p:sp>
      <p:sp>
        <p:nvSpPr>
          <p:cNvPr id="36868" name="Rectangle 4"/>
          <p:cNvSpPr/>
          <p:nvPr/>
        </p:nvSpPr>
        <p:spPr>
          <a:xfrm>
            <a:off x="1774825" y="5365750"/>
            <a:ext cx="8116888" cy="6096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FontTx/>
              <a:buNone/>
            </a:pPr>
            <a:r>
              <a:rPr lang="zh-CN" altLang="en-US" b="1" dirty="0">
                <a:solidFill>
                  <a:srgbClr val="0000FF"/>
                </a:solidFill>
                <a:latin typeface="Arial" panose="020B0604020202020204" pitchFamily="34" charset="0"/>
                <a:ea typeface="楷体_GB2312" pitchFamily="49" charset="-122"/>
              </a:rPr>
              <a:t>状态由固→液→气变化时，会吸热；反之会放热。</a:t>
            </a:r>
            <a:endParaRPr lang="zh-CN" altLang="en-US" b="1" dirty="0">
              <a:solidFill>
                <a:srgbClr val="0000FF"/>
              </a:solidFill>
              <a:latin typeface="Arial" panose="020B0604020202020204" pitchFamily="34" charset="0"/>
              <a:ea typeface="楷体_GB2312" pitchFamily="49" charset="-122"/>
            </a:endParaRPr>
          </a:p>
        </p:txBody>
      </p:sp>
      <p:sp>
        <p:nvSpPr>
          <p:cNvPr id="49191" name="Text Box 39"/>
          <p:cNvSpPr txBox="1"/>
          <p:nvPr/>
        </p:nvSpPr>
        <p:spPr>
          <a:xfrm>
            <a:off x="679450" y="4435475"/>
            <a:ext cx="10874375" cy="946150"/>
          </a:xfrm>
          <a:prstGeom prst="rect">
            <a:avLst/>
          </a:prstGeom>
          <a:noFill/>
          <a:ln w="12700">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CC0066"/>
                </a:solidFill>
                <a:latin typeface="Arial" panose="020B0604020202020204" pitchFamily="34" charset="0"/>
                <a:ea typeface="楷体_GB2312" pitchFamily="49" charset="-122"/>
              </a:rPr>
              <a:t>结论：</a:t>
            </a:r>
            <a:r>
              <a:rPr lang="zh-CN" altLang="en-US" b="1" dirty="0">
                <a:solidFill>
                  <a:srgbClr val="0000FF"/>
                </a:solidFill>
                <a:latin typeface="Arial" panose="020B0604020202020204" pitchFamily="34" charset="0"/>
                <a:ea typeface="楷体_GB2312" pitchFamily="49" charset="-122"/>
              </a:rPr>
              <a:t>物质所具有的能量与它们的聚集状态有关。即化学反应</a:t>
            </a:r>
            <a:endParaRPr lang="en-US" altLang="zh-CN" b="1" dirty="0">
              <a:solidFill>
                <a:srgbClr val="0000FF"/>
              </a:solidFill>
              <a:latin typeface="Arial" panose="020B0604020202020204" pitchFamily="34" charset="0"/>
              <a:ea typeface="楷体_GB2312" pitchFamily="49" charset="-122"/>
            </a:endParaRPr>
          </a:p>
          <a:p>
            <a:pPr marL="0" lvl="0" indent="0" eaLnBrk="1" hangingPunct="1">
              <a:lnSpc>
                <a:spcPct val="100000"/>
              </a:lnSpc>
              <a:spcBef>
                <a:spcPct val="0"/>
              </a:spcBef>
              <a:buFontTx/>
              <a:buNone/>
            </a:pPr>
            <a:r>
              <a:rPr lang="en-US" altLang="zh-CN" b="1" dirty="0">
                <a:solidFill>
                  <a:srgbClr val="0000FF"/>
                </a:solidFill>
                <a:latin typeface="Arial" panose="020B0604020202020204" pitchFamily="34" charset="0"/>
                <a:ea typeface="楷体_GB2312" pitchFamily="49" charset="-122"/>
              </a:rPr>
              <a:t>           </a:t>
            </a:r>
            <a:r>
              <a:rPr lang="zh-CN" altLang="en-US" b="1" dirty="0">
                <a:solidFill>
                  <a:srgbClr val="0000FF"/>
                </a:solidFill>
                <a:latin typeface="Arial" panose="020B0604020202020204" pitchFamily="34" charset="0"/>
                <a:ea typeface="楷体_GB2312" pitchFamily="49" charset="-122"/>
              </a:rPr>
              <a:t>放出热量的多少与反应物、产物的状态有关。</a:t>
            </a:r>
            <a:endParaRPr lang="zh-CN" altLang="en-US" b="1" dirty="0">
              <a:solidFill>
                <a:srgbClr val="0000FF"/>
              </a:solidFill>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6867"/>
                                        </p:tgtEl>
                                        <p:attrNameLst>
                                          <p:attrName>style.visibility</p:attrName>
                                        </p:attrNameLst>
                                      </p:cBhvr>
                                      <p:to>
                                        <p:strVal val="visible"/>
                                      </p:to>
                                    </p:set>
                                    <p:animEffect transition="in" filter="blinds(horizontal)">
                                      <p:cBhvr>
                                        <p:cTn id="11" dur="500"/>
                                        <p:tgtEl>
                                          <p:spTgt spid="3686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9191"/>
                                        </p:tgtEl>
                                        <p:attrNameLst>
                                          <p:attrName>style.visibility</p:attrName>
                                        </p:attrNameLst>
                                      </p:cBhvr>
                                      <p:to>
                                        <p:strVal val="visible"/>
                                      </p:to>
                                    </p:set>
                                    <p:animEffect transition="in" filter="blinds(horizontal)">
                                      <p:cBhvr>
                                        <p:cTn id="16" dur="500"/>
                                        <p:tgtEl>
                                          <p:spTgt spid="4919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6868"/>
                                        </p:tgtEl>
                                        <p:attrNameLst>
                                          <p:attrName>style.visibility</p:attrName>
                                        </p:attrNameLst>
                                      </p:cBhvr>
                                      <p:to>
                                        <p:strVal val="visible"/>
                                      </p:to>
                                    </p:set>
                                    <p:animEffect transition="in" filter="blinds(horizontal)">
                                      <p:cBhvr>
                                        <p:cTn id="21"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36868" grpId="0"/>
      <p:bldP spid="491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168275" y="260350"/>
            <a:ext cx="12857163" cy="120015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266700">
              <a:lnSpc>
                <a:spcPct val="100000"/>
              </a:lnSpc>
              <a:spcBef>
                <a:spcPct val="0"/>
              </a:spcBef>
              <a:buFontTx/>
              <a:buNone/>
            </a:pPr>
            <a:r>
              <a:rPr lang="en-US" altLang="zh-CN" sz="2400" b="1" dirty="0">
                <a:solidFill>
                  <a:srgbClr val="CC0066"/>
                </a:solidFill>
                <a:latin typeface="Times New Roman" panose="02020603050405020304" pitchFamily="18" charset="0"/>
              </a:rPr>
              <a:t> </a:t>
            </a:r>
            <a:r>
              <a:rPr lang="zh-CN" altLang="en-US" sz="2400" b="1" dirty="0">
                <a:solidFill>
                  <a:srgbClr val="CC0066"/>
                </a:solidFill>
                <a:latin typeface="Times New Roman" panose="02020603050405020304" pitchFamily="18" charset="0"/>
              </a:rPr>
              <a:t>讨论</a:t>
            </a:r>
            <a:r>
              <a:rPr lang="en-US" altLang="zh-CN" sz="2400" b="1" dirty="0">
                <a:solidFill>
                  <a:srgbClr val="CC0066"/>
                </a:solidFill>
                <a:latin typeface="Times New Roman" panose="02020603050405020304" pitchFamily="18" charset="0"/>
              </a:rPr>
              <a:t>5</a:t>
            </a:r>
            <a:r>
              <a:rPr lang="zh-CN" altLang="en-US" sz="2400" b="1" dirty="0">
                <a:solidFill>
                  <a:srgbClr val="CC0066"/>
                </a:solidFill>
                <a:latin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白磷和红磷分别与氧气反应生成</a:t>
            </a:r>
            <a:r>
              <a:rPr lang="en-US" altLang="zh-CN" sz="2400" b="1" dirty="0">
                <a:latin typeface="Times New Roman" panose="02020603050405020304" pitchFamily="18" charset="0"/>
                <a:cs typeface="Times New Roman" panose="02020603050405020304" pitchFamily="18" charset="0"/>
              </a:rPr>
              <a:t>1 mol P</a:t>
            </a:r>
            <a:r>
              <a:rPr lang="en-US" altLang="zh-CN" sz="2400" b="1" baseline="-30000" dirty="0">
                <a:latin typeface="Times New Roman" panose="02020603050405020304" pitchFamily="18" charset="0"/>
                <a:cs typeface="Times New Roman" panose="02020603050405020304" pitchFamily="18" charset="0"/>
              </a:rPr>
              <a:t>4</a:t>
            </a:r>
            <a:r>
              <a:rPr lang="en-US" altLang="zh-CN" sz="2400" b="1" dirty="0">
                <a:latin typeface="Times New Roman" panose="02020603050405020304" pitchFamily="18" charset="0"/>
                <a:cs typeface="Times New Roman" panose="02020603050405020304" pitchFamily="18" charset="0"/>
              </a:rPr>
              <a:t>O</a:t>
            </a:r>
            <a:r>
              <a:rPr lang="en-US" altLang="zh-CN" sz="2400" b="1" baseline="-30000" dirty="0">
                <a:latin typeface="Times New Roman" panose="02020603050405020304" pitchFamily="18" charset="0"/>
                <a:cs typeface="Times New Roman" panose="02020603050405020304" pitchFamily="18" charset="0"/>
              </a:rPr>
              <a:t>10</a:t>
            </a:r>
            <a:r>
              <a:rPr lang="en-US" altLang="zh-CN" sz="2400" b="1" dirty="0">
                <a:latin typeface="Times New Roman" panose="02020603050405020304" pitchFamily="18" charset="0"/>
                <a:cs typeface="Times New Roman" panose="02020603050405020304" pitchFamily="18" charset="0"/>
              </a:rPr>
              <a:t>(s)</a:t>
            </a:r>
            <a:r>
              <a:rPr lang="zh-CN" altLang="en-US" sz="2400" b="1" dirty="0">
                <a:latin typeface="Times New Roman" panose="02020603050405020304" pitchFamily="18" charset="0"/>
                <a:cs typeface="Times New Roman" panose="02020603050405020304" pitchFamily="18" charset="0"/>
              </a:rPr>
              <a:t>过程中的能量变化如图</a:t>
            </a:r>
            <a:r>
              <a:rPr lang="en-US" altLang="zh-CN" sz="2400" b="1" dirty="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rPr>
              <a:t>E</a:t>
            </a:r>
            <a:r>
              <a:rPr lang="zh-CN" altLang="en-US" sz="2400" b="1" dirty="0">
                <a:latin typeface="Times New Roman" panose="02020603050405020304" pitchFamily="18" charset="0"/>
                <a:cs typeface="Times New Roman" panose="02020603050405020304" pitchFamily="18" charset="0"/>
              </a:rPr>
              <a:t>表示能量</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a:p>
            <a:pPr marL="0" lvl="0" indent="266700">
              <a:lnSpc>
                <a:spcPct val="100000"/>
              </a:lnSpc>
              <a:spcBef>
                <a:spcPct val="0"/>
              </a:spcBef>
              <a:buFontTx/>
              <a:buNone/>
            </a:pPr>
            <a:r>
              <a:rPr lang="zh-CN" altLang="en-US" sz="2400" b="1" dirty="0">
                <a:latin typeface="Times New Roman" panose="02020603050405020304" pitchFamily="18" charset="0"/>
                <a:cs typeface="Times New Roman" panose="02020603050405020304" pitchFamily="18" charset="0"/>
              </a:rPr>
              <a:t>下列说法正确的是</a:t>
            </a:r>
            <a:r>
              <a:rPr lang="en-US" altLang="zh-CN" sz="2400" b="1"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Arial" panose="020B0604020202020204" pitchFamily="34" charset="0"/>
            </a:endParaRPr>
          </a:p>
          <a:p>
            <a:pPr marL="0" lvl="0" indent="266700">
              <a:lnSpc>
                <a:spcPct val="100000"/>
              </a:lnSpc>
              <a:spcBef>
                <a:spcPct val="0"/>
              </a:spcBef>
              <a:buFontTx/>
              <a:buNone/>
            </a:pPr>
            <a:endParaRPr lang="en-US" altLang="zh-CN" sz="2400" b="1" dirty="0">
              <a:latin typeface="Arial" panose="020B0604020202020204" pitchFamily="34" charset="0"/>
            </a:endParaRPr>
          </a:p>
        </p:txBody>
      </p:sp>
      <p:pic>
        <p:nvPicPr>
          <p:cNvPr id="12291" name="Picture 1" descr="D:\编书用资料\2022人教版 选修4（老教材）\全书完整的Word版文档\T54.TIF"/>
          <p:cNvPicPr>
            <a:picLocks noChangeAspect="1"/>
          </p:cNvPicPr>
          <p:nvPr/>
        </p:nvPicPr>
        <p:blipFill>
          <a:blip r:embed="rId1" r:link="rId2"/>
          <a:stretch>
            <a:fillRect/>
          </a:stretch>
        </p:blipFill>
        <p:spPr>
          <a:xfrm>
            <a:off x="4583113" y="908050"/>
            <a:ext cx="4525962" cy="3097213"/>
          </a:xfrm>
          <a:prstGeom prst="rect">
            <a:avLst/>
          </a:prstGeom>
          <a:noFill/>
          <a:ln w="9525">
            <a:noFill/>
          </a:ln>
        </p:spPr>
      </p:pic>
      <p:sp>
        <p:nvSpPr>
          <p:cNvPr id="12292" name="Rectangle 3"/>
          <p:cNvSpPr/>
          <p:nvPr/>
        </p:nvSpPr>
        <p:spPr>
          <a:xfrm>
            <a:off x="263525" y="4024313"/>
            <a:ext cx="11744325" cy="2255837"/>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266700">
              <a:lnSpc>
                <a:spcPct val="150000"/>
              </a:lnSpc>
              <a:spcBef>
                <a:spcPct val="0"/>
              </a:spcBef>
              <a:buFontTx/>
              <a:buNone/>
            </a:pPr>
            <a:r>
              <a:rPr lang="en-US" altLang="zh-CN" sz="2400" b="1" dirty="0">
                <a:latin typeface="Times New Roman" panose="02020603050405020304" pitchFamily="18" charset="0"/>
                <a:cs typeface="Times New Roman" panose="02020603050405020304" pitchFamily="18" charset="0"/>
              </a:rPr>
              <a:t>A</a:t>
            </a:r>
            <a:r>
              <a:rPr lang="zh-CN" altLang="en-US" sz="2400" b="1" dirty="0">
                <a:latin typeface="Times New Roman" panose="02020603050405020304" pitchFamily="18" charset="0"/>
                <a:cs typeface="Times New Roman" panose="02020603050405020304" pitchFamily="18" charset="0"/>
              </a:rPr>
              <a:t>．红磷比白磷稳定        </a:t>
            </a:r>
            <a:endParaRPr lang="en-US" altLang="zh-CN" sz="2400" b="1" dirty="0">
              <a:latin typeface="Times New Roman" panose="02020603050405020304" pitchFamily="18" charset="0"/>
              <a:cs typeface="Times New Roman" panose="02020603050405020304" pitchFamily="18" charset="0"/>
            </a:endParaRPr>
          </a:p>
          <a:p>
            <a:pPr marL="0" lvl="0" indent="266700">
              <a:lnSpc>
                <a:spcPct val="150000"/>
              </a:lnSpc>
              <a:spcBef>
                <a:spcPct val="0"/>
              </a:spcBef>
              <a:buFontTx/>
              <a:buNone/>
            </a:pPr>
            <a:r>
              <a:rPr lang="en-US" altLang="zh-CN" sz="2400" b="1" dirty="0">
                <a:latin typeface="Times New Roman" panose="02020603050405020304" pitchFamily="18" charset="0"/>
                <a:cs typeface="Times New Roman" panose="02020603050405020304" pitchFamily="18" charset="0"/>
              </a:rPr>
              <a:t>B</a:t>
            </a:r>
            <a:r>
              <a:rPr lang="zh-CN" altLang="en-US" sz="2400" b="1" dirty="0">
                <a:latin typeface="Times New Roman" panose="02020603050405020304" pitchFamily="18" charset="0"/>
                <a:cs typeface="Times New Roman" panose="02020603050405020304" pitchFamily="18" charset="0"/>
              </a:rPr>
              <a:t>．白磷燃烧是吸热反应        </a:t>
            </a:r>
            <a:endParaRPr lang="en-US" altLang="zh-CN" sz="2400" b="1" dirty="0">
              <a:latin typeface="Times New Roman" panose="02020603050405020304" pitchFamily="18" charset="0"/>
              <a:cs typeface="Times New Roman" panose="02020603050405020304" pitchFamily="18" charset="0"/>
            </a:endParaRPr>
          </a:p>
          <a:p>
            <a:pPr marL="0" lvl="0" indent="266700">
              <a:lnSpc>
                <a:spcPct val="150000"/>
              </a:lnSpc>
              <a:spcBef>
                <a:spcPct val="0"/>
              </a:spcBef>
              <a:buFontTx/>
              <a:buNone/>
            </a:pPr>
            <a:r>
              <a:rPr lang="en-US" altLang="zh-CN" sz="2400" b="1" dirty="0">
                <a:latin typeface="Times New Roman" panose="02020603050405020304" pitchFamily="18" charset="0"/>
                <a:cs typeface="Times New Roman" panose="02020603050405020304" pitchFamily="18" charset="0"/>
              </a:rPr>
              <a:t>C</a:t>
            </a:r>
            <a:r>
              <a:rPr lang="zh-CN" altLang="en-US" sz="2400" b="1" dirty="0">
                <a:latin typeface="Times New Roman" panose="02020603050405020304" pitchFamily="18" charset="0"/>
                <a:cs typeface="Times New Roman" panose="02020603050405020304" pitchFamily="18" charset="0"/>
              </a:rPr>
              <a:t>．红磷转变为白磷是放热反应</a:t>
            </a:r>
            <a:endParaRPr lang="zh-CN" altLang="en-US" sz="2400" b="1" dirty="0">
              <a:latin typeface="Arial" panose="020B0604020202020204" pitchFamily="34" charset="0"/>
            </a:endParaRPr>
          </a:p>
          <a:p>
            <a:pPr marL="0" lvl="0" indent="266700">
              <a:lnSpc>
                <a:spcPct val="150000"/>
              </a:lnSpc>
              <a:spcBef>
                <a:spcPct val="0"/>
              </a:spcBef>
              <a:buFontTx/>
              <a:buNone/>
            </a:pPr>
            <a:r>
              <a:rPr lang="en-US" altLang="zh-CN" sz="2400" b="1" dirty="0">
                <a:latin typeface="Times New Roman" panose="02020603050405020304" pitchFamily="18" charset="0"/>
                <a:cs typeface="Times New Roman" panose="02020603050405020304" pitchFamily="18" charset="0"/>
              </a:rPr>
              <a:t>D</a:t>
            </a:r>
            <a:r>
              <a:rPr lang="zh-CN" altLang="en-US" sz="2400" b="1" dirty="0">
                <a:latin typeface="Times New Roman" panose="02020603050405020304" pitchFamily="18" charset="0"/>
                <a:cs typeface="Times New Roman" panose="02020603050405020304" pitchFamily="18" charset="0"/>
              </a:rPr>
              <a:t>．红磷燃烧的热化学方程式是</a:t>
            </a:r>
            <a:r>
              <a:rPr lang="en-US" altLang="zh-CN" sz="2400" b="1" dirty="0">
                <a:latin typeface="Times New Roman" panose="02020603050405020304" pitchFamily="18" charset="0"/>
                <a:cs typeface="Times New Roman" panose="02020603050405020304" pitchFamily="18" charset="0"/>
              </a:rPr>
              <a:t>4P(s)</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5O</a:t>
            </a:r>
            <a:r>
              <a:rPr lang="en-US" altLang="zh-CN" sz="2400" b="1" baseline="-30000" dirty="0">
                <a:latin typeface="Times New Roman" panose="02020603050405020304" pitchFamily="18" charset="0"/>
                <a:cs typeface="Times New Roman" panose="02020603050405020304" pitchFamily="18" charset="0"/>
              </a:rPr>
              <a:t>2</a:t>
            </a:r>
            <a:r>
              <a:rPr lang="en-US" altLang="zh-CN" sz="2400" b="1" dirty="0">
                <a:latin typeface="Times New Roman" panose="02020603050405020304" pitchFamily="18" charset="0"/>
                <a:cs typeface="Times New Roman" panose="02020603050405020304" pitchFamily="18" charset="0"/>
              </a:rPr>
              <a:t>(g)===P</a:t>
            </a:r>
            <a:r>
              <a:rPr lang="en-US" altLang="zh-CN" sz="2400" b="1" baseline="-30000" dirty="0">
                <a:latin typeface="Times New Roman" panose="02020603050405020304" pitchFamily="18" charset="0"/>
                <a:cs typeface="Times New Roman" panose="02020603050405020304" pitchFamily="18" charset="0"/>
              </a:rPr>
              <a:t>4</a:t>
            </a:r>
            <a:r>
              <a:rPr lang="en-US" altLang="zh-CN" sz="2400" b="1" dirty="0">
                <a:latin typeface="Times New Roman" panose="02020603050405020304" pitchFamily="18" charset="0"/>
                <a:cs typeface="Times New Roman" panose="02020603050405020304" pitchFamily="18" charset="0"/>
              </a:rPr>
              <a:t>O</a:t>
            </a:r>
            <a:r>
              <a:rPr lang="en-US" altLang="zh-CN" sz="2400" b="1" baseline="-30000" dirty="0">
                <a:latin typeface="Times New Roman" panose="02020603050405020304" pitchFamily="18" charset="0"/>
                <a:cs typeface="Times New Roman" panose="02020603050405020304" pitchFamily="18" charset="0"/>
              </a:rPr>
              <a:t>10</a:t>
            </a:r>
            <a:r>
              <a:rPr lang="en-US" altLang="zh-CN" sz="2400" b="1" dirty="0">
                <a:latin typeface="Times New Roman" panose="02020603050405020304" pitchFamily="18" charset="0"/>
                <a:cs typeface="Times New Roman" panose="02020603050405020304" pitchFamily="18" charset="0"/>
              </a:rPr>
              <a:t>(s)  Δ</a:t>
            </a:r>
            <a:r>
              <a:rPr lang="en-US" altLang="zh-CN" sz="2400" b="1" i="1" dirty="0">
                <a:latin typeface="Times New Roman" panose="02020603050405020304" pitchFamily="18" charset="0"/>
                <a:cs typeface="Times New Roman" panose="02020603050405020304" pitchFamily="18" charset="0"/>
              </a:rPr>
              <a:t>H</a:t>
            </a:r>
            <a:r>
              <a:rPr lang="zh-CN" altLang="en-US"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rPr>
              <a:t>E</a:t>
            </a:r>
            <a:r>
              <a:rPr lang="en-US" altLang="zh-CN" sz="2400" b="1" baseline="-30000" dirty="0">
                <a:latin typeface="Times New Roman" panose="02020603050405020304" pitchFamily="18" charset="0"/>
                <a:cs typeface="Times New Roman" panose="02020603050405020304" pitchFamily="18" charset="0"/>
              </a:rPr>
              <a:t>3</a:t>
            </a:r>
            <a:r>
              <a:rPr lang="zh-CN" altLang="en-US" sz="2400" b="1" dirty="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rPr>
              <a:t>E</a:t>
            </a:r>
            <a:r>
              <a:rPr lang="en-US" altLang="zh-CN" sz="2400" b="1" baseline="-30000" dirty="0">
                <a:latin typeface="Times New Roman" panose="02020603050405020304" pitchFamily="18" charset="0"/>
                <a:cs typeface="Times New Roman" panose="02020603050405020304" pitchFamily="18" charset="0"/>
              </a:rPr>
              <a:t>2</a:t>
            </a:r>
            <a:r>
              <a:rPr lang="en-US" altLang="zh-CN" sz="2400" b="1" dirty="0">
                <a:latin typeface="Times New Roman" panose="02020603050405020304" pitchFamily="18" charset="0"/>
                <a:cs typeface="Times New Roman" panose="02020603050405020304" pitchFamily="18" charset="0"/>
              </a:rPr>
              <a:t>)kJ</a:t>
            </a:r>
            <a:r>
              <a:rPr lang="en-US" altLang="zh-CN" sz="2400" b="1" dirty="0">
                <a:latin typeface="Courier New" panose="02070309020205020404" pitchFamily="49" charset="0"/>
                <a:ea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mol</a:t>
            </a:r>
            <a:r>
              <a:rPr lang="zh-CN" altLang="en-US" sz="2400" b="1" baseline="30000" dirty="0">
                <a:latin typeface="Times New Roman" panose="02020603050405020304" pitchFamily="18" charset="0"/>
                <a:cs typeface="Times New Roman" panose="02020603050405020304" pitchFamily="18" charset="0"/>
              </a:rPr>
              <a:t>－</a:t>
            </a:r>
            <a:r>
              <a:rPr lang="en-US" altLang="zh-CN" sz="2400" b="1" baseline="30000" dirty="0">
                <a:latin typeface="Times New Roman" panose="02020603050405020304" pitchFamily="18" charset="0"/>
                <a:cs typeface="Times New Roman" panose="02020603050405020304" pitchFamily="18" charset="0"/>
              </a:rPr>
              <a:t>1</a:t>
            </a:r>
            <a:endParaRPr lang="en-US" altLang="zh-CN" sz="2400" b="1"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图片 7"/>
          <p:cNvPicPr>
            <a:picLocks noChangeAspect="1"/>
          </p:cNvPicPr>
          <p:nvPr/>
        </p:nvPicPr>
        <p:blipFill>
          <a:blip r:embed="rId1"/>
          <a:stretch>
            <a:fillRect/>
          </a:stretch>
        </p:blipFill>
        <p:spPr>
          <a:xfrm>
            <a:off x="3051175" y="2287588"/>
            <a:ext cx="4537075" cy="1785937"/>
          </a:xfrm>
          <a:prstGeom prst="rect">
            <a:avLst/>
          </a:prstGeom>
          <a:noFill/>
          <a:ln w="9525">
            <a:noFill/>
          </a:ln>
        </p:spPr>
      </p:pic>
      <p:sp>
        <p:nvSpPr>
          <p:cNvPr id="13315" name="Rectangle 4"/>
          <p:cNvSpPr/>
          <p:nvPr/>
        </p:nvSpPr>
        <p:spPr>
          <a:xfrm>
            <a:off x="550863" y="242888"/>
            <a:ext cx="11353800" cy="1863725"/>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FontTx/>
              <a:buNone/>
            </a:pPr>
            <a:r>
              <a:rPr lang="en-US" altLang="zh-CN" sz="2400" b="1" dirty="0">
                <a:solidFill>
                  <a:srgbClr val="CC0066"/>
                </a:solidFill>
                <a:latin typeface="Times New Roman" panose="02020603050405020304" pitchFamily="18" charset="0"/>
              </a:rPr>
              <a:t> </a:t>
            </a:r>
            <a:r>
              <a:rPr lang="zh-CN" altLang="en-US" sz="2400" b="1" dirty="0">
                <a:solidFill>
                  <a:srgbClr val="CC0066"/>
                </a:solidFill>
                <a:latin typeface="Times New Roman" panose="02020603050405020304" pitchFamily="18" charset="0"/>
              </a:rPr>
              <a:t>讨论</a:t>
            </a:r>
            <a:r>
              <a:rPr lang="en-US" altLang="zh-CN" sz="2400" b="1" dirty="0">
                <a:solidFill>
                  <a:srgbClr val="CC0066"/>
                </a:solidFill>
                <a:latin typeface="Times New Roman" panose="02020603050405020304" pitchFamily="18" charset="0"/>
              </a:rPr>
              <a:t>6</a:t>
            </a:r>
            <a:r>
              <a:rPr lang="zh-CN" altLang="en-US" sz="2400" b="1" dirty="0">
                <a:solidFill>
                  <a:srgbClr val="CC0066"/>
                </a:solidFill>
                <a:latin typeface="Times New Roman" panose="02020603050405020304" pitchFamily="18" charset="0"/>
              </a:rPr>
              <a:t>：</a:t>
            </a:r>
            <a:r>
              <a:rPr lang="zh-CN" altLang="en-US" sz="2400" b="1" dirty="0">
                <a:latin typeface="Times New Roman" panose="02020603050405020304" pitchFamily="18" charset="0"/>
              </a:rPr>
              <a:t>（北京高考）用</a:t>
            </a:r>
            <a:r>
              <a:rPr lang="en-US" altLang="zh-CN" sz="2400" b="1" dirty="0">
                <a:latin typeface="Times New Roman" panose="02020603050405020304" pitchFamily="18" charset="0"/>
              </a:rPr>
              <a:t>Cl</a:t>
            </a:r>
            <a:r>
              <a:rPr lang="en-US" altLang="zh-CN" sz="2400" b="1" baseline="-25000" dirty="0">
                <a:latin typeface="Times New Roman" panose="02020603050405020304" pitchFamily="18" charset="0"/>
              </a:rPr>
              <a:t>2</a:t>
            </a:r>
            <a:r>
              <a:rPr lang="zh-CN" altLang="en-US" sz="2400" b="1" dirty="0">
                <a:latin typeface="Times New Roman" panose="02020603050405020304" pitchFamily="18" charset="0"/>
              </a:rPr>
              <a:t>生产某些含氯有机物时会产生副产物</a:t>
            </a:r>
            <a:r>
              <a:rPr lang="en-US" altLang="zh-CN" sz="2400" b="1" dirty="0">
                <a:latin typeface="Times New Roman" panose="02020603050405020304" pitchFamily="18" charset="0"/>
              </a:rPr>
              <a:t>HCl</a:t>
            </a:r>
            <a:r>
              <a:rPr lang="zh-CN" altLang="en-US" sz="2400" b="1" dirty="0">
                <a:latin typeface="Times New Roman" panose="02020603050405020304" pitchFamily="18" charset="0"/>
              </a:rPr>
              <a:t>。利用反应</a:t>
            </a:r>
            <a:r>
              <a:rPr lang="en-US" altLang="zh-CN" sz="2400" b="1" dirty="0">
                <a:latin typeface="Times New Roman" panose="02020603050405020304" pitchFamily="18" charset="0"/>
              </a:rPr>
              <a:t>A</a:t>
            </a:r>
            <a:r>
              <a:rPr lang="zh-CN" altLang="en-US" sz="2400" b="1" dirty="0">
                <a:latin typeface="Times New Roman" panose="02020603050405020304" pitchFamily="18" charset="0"/>
              </a:rPr>
              <a:t>，可实现氯的循环利用。反应</a:t>
            </a:r>
            <a:r>
              <a:rPr lang="en-US" altLang="zh-CN" sz="2400" b="1" dirty="0">
                <a:latin typeface="Times New Roman" panose="02020603050405020304" pitchFamily="18" charset="0"/>
              </a:rPr>
              <a:t>A: </a:t>
            </a:r>
            <a:endParaRPr lang="en-US" altLang="zh-CN" sz="2400" b="1" dirty="0">
              <a:latin typeface="Times New Roman" panose="02020603050405020304" pitchFamily="18" charset="0"/>
            </a:endParaRPr>
          </a:p>
          <a:p>
            <a:pPr marL="0" lvl="0" indent="0" eaLnBrk="1" hangingPunct="1">
              <a:lnSpc>
                <a:spcPct val="120000"/>
              </a:lnSpc>
              <a:spcBef>
                <a:spcPct val="0"/>
              </a:spcBef>
              <a:buFontTx/>
              <a:buNone/>
            </a:pPr>
            <a:r>
              <a:rPr lang="en-US" altLang="zh-CN" sz="2400" b="1" dirty="0">
                <a:latin typeface="Times New Roman" panose="02020603050405020304" pitchFamily="18" charset="0"/>
              </a:rPr>
              <a:t>     4HCl+O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2Cl</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a:t>
            </a:r>
            <a:endParaRPr lang="en-US" altLang="zh-CN" sz="2400" b="1" dirty="0">
              <a:latin typeface="Times New Roman" panose="02020603050405020304" pitchFamily="18" charset="0"/>
            </a:endParaRPr>
          </a:p>
          <a:p>
            <a:pPr marL="0" lvl="0" indent="0" eaLnBrk="1" hangingPunct="1">
              <a:lnSpc>
                <a:spcPct val="120000"/>
              </a:lnSpc>
              <a:spcBef>
                <a:spcPct val="0"/>
              </a:spcBef>
              <a:buFontTx/>
              <a:buNone/>
            </a:pPr>
            <a:endParaRPr lang="en-US" altLang="zh-CN" sz="2400" b="1" dirty="0">
              <a:latin typeface="Times New Roman" panose="02020603050405020304" pitchFamily="18" charset="0"/>
            </a:endParaRPr>
          </a:p>
        </p:txBody>
      </p:sp>
      <p:sp>
        <p:nvSpPr>
          <p:cNvPr id="13316" name="Rectangle 5"/>
          <p:cNvSpPr/>
          <p:nvPr/>
        </p:nvSpPr>
        <p:spPr>
          <a:xfrm>
            <a:off x="1200150" y="1776413"/>
            <a:ext cx="8980488" cy="1200150"/>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266700" eaLnBrk="1" hangingPunct="1">
              <a:lnSpc>
                <a:spcPct val="100000"/>
              </a:lnSpc>
              <a:spcBef>
                <a:spcPct val="0"/>
              </a:spcBef>
              <a:buFontTx/>
              <a:buAutoNum type="arabicParenBoth"/>
            </a:pPr>
            <a:r>
              <a:rPr lang="zh-CN" altLang="en-US" sz="2400" b="1" dirty="0">
                <a:latin typeface="Times New Roman" panose="02020603050405020304" pitchFamily="18" charset="0"/>
              </a:rPr>
              <a:t>已知</a:t>
            </a:r>
            <a:r>
              <a:rPr lang="en-US" altLang="zh-CN" sz="2400" b="1" dirty="0">
                <a:latin typeface="Times New Roman" panose="02020603050405020304" pitchFamily="18" charset="0"/>
              </a:rPr>
              <a:t>: Ⅰ       </a:t>
            </a:r>
            <a:r>
              <a:rPr lang="zh-CN" altLang="en-US" sz="2400" b="1" dirty="0">
                <a:latin typeface="Times New Roman" panose="02020603050405020304" pitchFamily="18" charset="0"/>
              </a:rPr>
              <a:t>反应</a:t>
            </a:r>
            <a:r>
              <a:rPr lang="en-US" altLang="zh-CN" sz="2400" b="1" dirty="0">
                <a:latin typeface="Times New Roman" panose="02020603050405020304" pitchFamily="18" charset="0"/>
              </a:rPr>
              <a:t>A</a:t>
            </a:r>
            <a:r>
              <a:rPr lang="zh-CN" altLang="en-US" sz="2400" b="1" dirty="0">
                <a:latin typeface="Times New Roman" panose="02020603050405020304" pitchFamily="18" charset="0"/>
              </a:rPr>
              <a:t>中， </a:t>
            </a:r>
            <a:r>
              <a:rPr lang="en-US" altLang="zh-CN" sz="2400" b="1" dirty="0">
                <a:latin typeface="Times New Roman" panose="02020603050405020304" pitchFamily="18" charset="0"/>
              </a:rPr>
              <a:t>4mol HCI</a:t>
            </a:r>
            <a:r>
              <a:rPr lang="zh-CN" altLang="en-US" sz="2400" b="1" dirty="0">
                <a:latin typeface="Times New Roman" panose="02020603050405020304" pitchFamily="18" charset="0"/>
              </a:rPr>
              <a:t>被氧化，放出</a:t>
            </a:r>
            <a:r>
              <a:rPr lang="en-US" altLang="zh-CN" sz="2400" b="1" dirty="0">
                <a:latin typeface="Times New Roman" panose="02020603050405020304" pitchFamily="18" charset="0"/>
              </a:rPr>
              <a:t>115.6kJ</a:t>
            </a:r>
            <a:r>
              <a:rPr lang="zh-CN" altLang="en-US" sz="2400" b="1" dirty="0">
                <a:latin typeface="Times New Roman" panose="02020603050405020304" pitchFamily="18" charset="0"/>
              </a:rPr>
              <a:t>的热量。</a:t>
            </a:r>
            <a:endParaRPr lang="zh-CN" altLang="en-US" sz="2400" b="1" dirty="0">
              <a:latin typeface="Arial" panose="020B0604020202020204" pitchFamily="34" charset="0"/>
            </a:endParaRPr>
          </a:p>
          <a:p>
            <a:pPr marL="0" lvl="0" indent="266700">
              <a:lnSpc>
                <a:spcPct val="100000"/>
              </a:lnSpc>
              <a:spcBef>
                <a:spcPct val="0"/>
              </a:spcBef>
              <a:buFontTx/>
              <a:buNone/>
            </a:pPr>
            <a:r>
              <a:rPr lang="zh-CN" altLang="en-US" sz="2400" b="1" dirty="0">
                <a:latin typeface="Times New Roman" panose="02020603050405020304" pitchFamily="18" charset="0"/>
              </a:rPr>
              <a:t>           </a:t>
            </a:r>
            <a:r>
              <a:rPr lang="en-US" altLang="zh-CN" sz="2400" b="1" dirty="0">
                <a:latin typeface="Times New Roman" panose="02020603050405020304" pitchFamily="18" charset="0"/>
              </a:rPr>
              <a:t>Ⅱ</a:t>
            </a:r>
            <a:endParaRPr lang="en-US" altLang="zh-CN" sz="2400" b="1" dirty="0">
              <a:latin typeface="Arial" panose="020B0604020202020204" pitchFamily="34" charset="0"/>
            </a:endParaRPr>
          </a:p>
          <a:p>
            <a:pPr marL="0" lvl="0" indent="266700">
              <a:lnSpc>
                <a:spcPct val="100000"/>
              </a:lnSpc>
              <a:spcBef>
                <a:spcPct val="0"/>
              </a:spcBef>
              <a:buFontTx/>
              <a:buNone/>
            </a:pPr>
            <a:endParaRPr lang="en-US" altLang="zh-CN" sz="2400" b="1" dirty="0">
              <a:latin typeface="Arial" panose="020B0604020202020204" pitchFamily="34" charset="0"/>
            </a:endParaRPr>
          </a:p>
        </p:txBody>
      </p:sp>
      <p:sp>
        <p:nvSpPr>
          <p:cNvPr id="13317" name="Rectangle 6"/>
          <p:cNvSpPr/>
          <p:nvPr/>
        </p:nvSpPr>
        <p:spPr>
          <a:xfrm>
            <a:off x="963613" y="4167188"/>
            <a:ext cx="10460037" cy="2308225"/>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57200" lvl="1" indent="0" eaLnBrk="1" hangingPunct="1">
              <a:lnSpc>
                <a:spcPct val="120000"/>
              </a:lnSpc>
              <a:spcBef>
                <a:spcPct val="0"/>
              </a:spcBef>
              <a:buFontTx/>
              <a:buNone/>
            </a:pPr>
            <a:r>
              <a:rPr lang="en-US" altLang="zh-CN" b="1" dirty="0">
                <a:latin typeface="Times New Roman" panose="02020603050405020304" pitchFamily="18" charset="0"/>
              </a:rPr>
              <a:t>① H</a:t>
            </a:r>
            <a:r>
              <a:rPr lang="en-US" altLang="zh-CN" b="1" baseline="-25000" dirty="0">
                <a:latin typeface="Times New Roman" panose="02020603050405020304" pitchFamily="18" charset="0"/>
              </a:rPr>
              <a:t>2</a:t>
            </a:r>
            <a:r>
              <a:rPr lang="en-US" altLang="zh-CN" b="1" dirty="0">
                <a:latin typeface="Times New Roman" panose="02020603050405020304" pitchFamily="18" charset="0"/>
              </a:rPr>
              <a:t>O</a:t>
            </a:r>
            <a:r>
              <a:rPr lang="zh-CN" altLang="en-US" b="1" dirty="0">
                <a:latin typeface="Times New Roman" panose="02020603050405020304" pitchFamily="18" charset="0"/>
              </a:rPr>
              <a:t>的电子式是</a:t>
            </a:r>
            <a:r>
              <a:rPr lang="en-US" altLang="zh-CN" b="1" dirty="0">
                <a:latin typeface="Times New Roman" panose="02020603050405020304" pitchFamily="18" charset="0"/>
              </a:rPr>
              <a:t>_______________</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marL="457200" lvl="1" indent="0" eaLnBrk="1" hangingPunct="1">
              <a:lnSpc>
                <a:spcPct val="120000"/>
              </a:lnSpc>
              <a:spcBef>
                <a:spcPct val="0"/>
              </a:spcBef>
              <a:buFontTx/>
              <a:buNone/>
            </a:pPr>
            <a:r>
              <a:rPr lang="zh-CN" altLang="en-US" b="1" dirty="0">
                <a:latin typeface="Times New Roman" panose="02020603050405020304" pitchFamily="18" charset="0"/>
              </a:rPr>
              <a:t>②反应</a:t>
            </a:r>
            <a:r>
              <a:rPr lang="en-US" altLang="zh-CN" b="1" dirty="0">
                <a:latin typeface="Times New Roman" panose="02020603050405020304" pitchFamily="18" charset="0"/>
              </a:rPr>
              <a:t>A</a:t>
            </a:r>
            <a:r>
              <a:rPr lang="zh-CN" altLang="en-US" b="1" dirty="0">
                <a:latin typeface="Times New Roman" panose="02020603050405020304" pitchFamily="18" charset="0"/>
              </a:rPr>
              <a:t>的热化学方程式是</a:t>
            </a:r>
            <a:r>
              <a:rPr lang="en-US" altLang="zh-CN" b="1" dirty="0">
                <a:latin typeface="Times New Roman" panose="02020603050405020304" pitchFamily="18" charset="0"/>
              </a:rPr>
              <a:t>_______________</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marL="457200" lvl="1" indent="0" eaLnBrk="1" hangingPunct="1">
              <a:lnSpc>
                <a:spcPct val="120000"/>
              </a:lnSpc>
              <a:spcBef>
                <a:spcPct val="0"/>
              </a:spcBef>
              <a:buFontTx/>
              <a:buNone/>
            </a:pPr>
            <a:r>
              <a:rPr lang="zh-CN" altLang="en-US" b="1" dirty="0">
                <a:latin typeface="Times New Roman" panose="02020603050405020304" pitchFamily="18" charset="0"/>
              </a:rPr>
              <a:t>③断开</a:t>
            </a:r>
            <a:r>
              <a:rPr lang="en-US" altLang="zh-CN" b="1" dirty="0">
                <a:latin typeface="Times New Roman" panose="02020603050405020304" pitchFamily="18" charset="0"/>
              </a:rPr>
              <a:t>1 mol H</a:t>
            </a:r>
            <a:r>
              <a:rPr lang="en-US" altLang="zh-CN" b="1" dirty="0">
                <a:latin typeface="Times New Roman" panose="02020603050405020304" pitchFamily="18" charset="0"/>
                <a:ea typeface="Times New Roman" panose="02020603050405020304" pitchFamily="18" charset="0"/>
              </a:rPr>
              <a:t>—</a:t>
            </a:r>
            <a:r>
              <a:rPr lang="en-US" altLang="zh-CN" b="1" dirty="0">
                <a:latin typeface="Times New Roman" panose="02020603050405020304" pitchFamily="18" charset="0"/>
              </a:rPr>
              <a:t>O </a:t>
            </a:r>
            <a:r>
              <a:rPr lang="zh-CN" altLang="en-US" b="1" dirty="0">
                <a:latin typeface="Times New Roman" panose="02020603050405020304" pitchFamily="18" charset="0"/>
              </a:rPr>
              <a:t>键与断开 </a:t>
            </a:r>
            <a:r>
              <a:rPr lang="en-US" altLang="zh-CN" b="1" dirty="0">
                <a:latin typeface="Times New Roman" panose="02020603050405020304" pitchFamily="18" charset="0"/>
              </a:rPr>
              <a:t>1 mol H</a:t>
            </a:r>
            <a:r>
              <a:rPr lang="en-US" altLang="zh-CN" b="1" dirty="0">
                <a:latin typeface="Times New Roman" panose="02020603050405020304" pitchFamily="18" charset="0"/>
                <a:ea typeface="Times New Roman" panose="02020603050405020304" pitchFamily="18" charset="0"/>
              </a:rPr>
              <a:t>—</a:t>
            </a:r>
            <a:r>
              <a:rPr lang="en-US" altLang="zh-CN" b="1" dirty="0">
                <a:latin typeface="Times New Roman" panose="02020603050405020304" pitchFamily="18" charset="0"/>
              </a:rPr>
              <a:t>Cl </a:t>
            </a:r>
            <a:r>
              <a:rPr lang="zh-CN" altLang="en-US" b="1" dirty="0">
                <a:latin typeface="Times New Roman" panose="02020603050405020304" pitchFamily="18" charset="0"/>
              </a:rPr>
              <a:t>键所需能量相差约为</a:t>
            </a:r>
            <a:endParaRPr lang="en-US" altLang="zh-CN" b="1" dirty="0">
              <a:latin typeface="Times New Roman" panose="02020603050405020304" pitchFamily="18" charset="0"/>
            </a:endParaRPr>
          </a:p>
          <a:p>
            <a:pPr marL="457200" lvl="1" indent="0" eaLnBrk="1" hangingPunct="1">
              <a:lnSpc>
                <a:spcPct val="120000"/>
              </a:lnSpc>
              <a:spcBef>
                <a:spcPct val="0"/>
              </a:spcBef>
              <a:buFontTx/>
              <a:buNone/>
            </a:pPr>
            <a:r>
              <a:rPr lang="en-US" altLang="zh-CN" b="1" dirty="0">
                <a:latin typeface="Times New Roman" panose="02020603050405020304" pitchFamily="18" charset="0"/>
              </a:rPr>
              <a:t>______KJ</a:t>
            </a:r>
            <a:r>
              <a:rPr lang="zh-CN" altLang="en-US" b="1" dirty="0">
                <a:latin typeface="Times New Roman" panose="02020603050405020304" pitchFamily="18" charset="0"/>
              </a:rPr>
              <a:t>，</a:t>
            </a:r>
            <a:r>
              <a:rPr lang="en-US" altLang="zh-CN" b="1" dirty="0">
                <a:latin typeface="Times New Roman" panose="02020603050405020304" pitchFamily="18" charset="0"/>
              </a:rPr>
              <a:t>H</a:t>
            </a:r>
            <a:r>
              <a:rPr lang="en-US" altLang="zh-CN" b="1" baseline="-25000" dirty="0">
                <a:latin typeface="Times New Roman" panose="02020603050405020304" pitchFamily="18" charset="0"/>
              </a:rPr>
              <a:t>2</a:t>
            </a:r>
            <a:r>
              <a:rPr lang="en-US" altLang="zh-CN" b="1" dirty="0">
                <a:latin typeface="Times New Roman" panose="02020603050405020304" pitchFamily="18" charset="0"/>
              </a:rPr>
              <a:t>O</a:t>
            </a:r>
            <a:r>
              <a:rPr lang="zh-CN" altLang="en-US" b="1" dirty="0">
                <a:latin typeface="Times New Roman" panose="02020603050405020304" pitchFamily="18" charset="0"/>
              </a:rPr>
              <a:t>中</a:t>
            </a:r>
            <a:r>
              <a:rPr lang="en-US" altLang="zh-CN" b="1" dirty="0">
                <a:latin typeface="Times New Roman" panose="02020603050405020304" pitchFamily="18" charset="0"/>
              </a:rPr>
              <a:t>H—O </a:t>
            </a:r>
            <a:r>
              <a:rPr lang="zh-CN" altLang="en-US" b="1" dirty="0">
                <a:latin typeface="Times New Roman" panose="02020603050405020304" pitchFamily="18" charset="0"/>
              </a:rPr>
              <a:t>键比</a:t>
            </a:r>
            <a:r>
              <a:rPr lang="en-US" altLang="zh-CN" b="1" dirty="0">
                <a:latin typeface="Times New Roman" panose="02020603050405020304" pitchFamily="18" charset="0"/>
              </a:rPr>
              <a:t>HCl</a:t>
            </a:r>
            <a:r>
              <a:rPr lang="zh-CN" altLang="en-US" b="1" dirty="0">
                <a:latin typeface="Times New Roman" panose="02020603050405020304" pitchFamily="18" charset="0"/>
              </a:rPr>
              <a:t>中</a:t>
            </a:r>
            <a:r>
              <a:rPr lang="en-US" altLang="zh-CN" b="1" dirty="0">
                <a:latin typeface="Times New Roman" panose="02020603050405020304" pitchFamily="18" charset="0"/>
              </a:rPr>
              <a:t>H—Cl</a:t>
            </a:r>
            <a:r>
              <a:rPr lang="zh-CN" altLang="en-US" b="1" dirty="0">
                <a:latin typeface="Times New Roman" panose="02020603050405020304" pitchFamily="18" charset="0"/>
              </a:rPr>
              <a:t>键（填“强”或“弱”）</a:t>
            </a:r>
            <a:r>
              <a:rPr lang="en-US" altLang="zh-CN" b="1" dirty="0">
                <a:latin typeface="Times New Roman" panose="02020603050405020304" pitchFamily="18" charset="0"/>
              </a:rPr>
              <a:t>_______________</a:t>
            </a:r>
            <a:r>
              <a:rPr lang="zh-CN" altLang="en-US" b="1" dirty="0">
                <a:latin typeface="Times New Roman" panose="02020603050405020304" pitchFamily="18" charset="0"/>
              </a:rPr>
              <a:t>。</a:t>
            </a:r>
            <a:endParaRPr lang="zh-CN" altLang="en-US" b="1" dirty="0">
              <a:latin typeface="Times New Roman" panose="02020603050405020304" pitchFamily="18" charset="0"/>
            </a:endParaRPr>
          </a:p>
        </p:txBody>
      </p:sp>
      <p:sp>
        <p:nvSpPr>
          <p:cNvPr id="13318" name="Line 7"/>
          <p:cNvSpPr/>
          <p:nvPr/>
        </p:nvSpPr>
        <p:spPr>
          <a:xfrm>
            <a:off x="2292350" y="1382713"/>
            <a:ext cx="1223963" cy="0"/>
          </a:xfrm>
          <a:prstGeom prst="line">
            <a:avLst/>
          </a:prstGeom>
          <a:ln w="9525" cap="flat" cmpd="sng">
            <a:solidFill>
              <a:schemeClr val="tx1"/>
            </a:solidFill>
            <a:prstDash val="solid"/>
            <a:headEnd type="none" w="med" len="med"/>
            <a:tailEnd type="triangle" w="med" len="med"/>
          </a:ln>
        </p:spPr>
      </p:sp>
      <p:sp>
        <p:nvSpPr>
          <p:cNvPr id="13319" name="Text Box 8"/>
          <p:cNvSpPr txBox="1"/>
          <p:nvPr/>
        </p:nvSpPr>
        <p:spPr>
          <a:xfrm>
            <a:off x="2244725" y="1112838"/>
            <a:ext cx="1728788" cy="641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65000"/>
              </a:lnSpc>
              <a:spcBef>
                <a:spcPct val="50000"/>
              </a:spcBef>
              <a:buFontTx/>
              <a:buNone/>
            </a:pPr>
            <a:r>
              <a:rPr lang="en-US" altLang="zh-CN" sz="2000" b="1" dirty="0">
                <a:latin typeface="Arial" panose="020B0604020202020204" pitchFamily="34" charset="0"/>
              </a:rPr>
              <a:t>   400</a:t>
            </a:r>
            <a:r>
              <a:rPr lang="en-US" altLang="zh-CN" sz="2000" b="1" dirty="0">
                <a:latin typeface="宋体" panose="02010600030101010101" pitchFamily="2" charset="-122"/>
              </a:rPr>
              <a:t>℃</a:t>
            </a:r>
            <a:endParaRPr lang="en-US" altLang="zh-CN" sz="2000" b="1" dirty="0">
              <a:latin typeface="宋体" panose="02010600030101010101" pitchFamily="2" charset="-122"/>
            </a:endParaRPr>
          </a:p>
          <a:p>
            <a:pPr marL="0" lvl="0" indent="0" eaLnBrk="1" hangingPunct="1">
              <a:lnSpc>
                <a:spcPct val="65000"/>
              </a:lnSpc>
              <a:spcBef>
                <a:spcPct val="50000"/>
              </a:spcBef>
              <a:buFontTx/>
              <a:buNone/>
            </a:pPr>
            <a:r>
              <a:rPr lang="zh-CN" altLang="en-US" sz="2000" b="1" dirty="0">
                <a:latin typeface="宋体" panose="02010600030101010101" pitchFamily="2" charset="-122"/>
              </a:rPr>
              <a:t>一定压强</a:t>
            </a:r>
            <a:endParaRPr lang="zh-CN" altLang="en-US" sz="2000" b="1" dirty="0">
              <a:latin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Rectangle 3"/>
          <p:cNvSpPr/>
          <p:nvPr/>
        </p:nvSpPr>
        <p:spPr>
          <a:xfrm>
            <a:off x="7175500" y="4779963"/>
            <a:ext cx="3384550" cy="94456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solidFill>
                  <a:srgbClr val="000066"/>
                </a:solidFill>
                <a:latin typeface="Times New Roman" panose="02020603050405020304" pitchFamily="18" charset="0"/>
                <a:ea typeface="华文新魏" pitchFamily="2" charset="-122"/>
              </a:rPr>
              <a:t>是。</a:t>
            </a:r>
            <a:r>
              <a:rPr lang="en-US" altLang="zh-CN" b="1" dirty="0">
                <a:solidFill>
                  <a:srgbClr val="000066"/>
                </a:solidFill>
                <a:latin typeface="Times New Roman" panose="02020603050405020304" pitchFamily="18" charset="0"/>
                <a:ea typeface="华文新魏" pitchFamily="2" charset="-122"/>
              </a:rPr>
              <a:t>25</a:t>
            </a:r>
            <a:r>
              <a:rPr lang="en-US" altLang="zh-CN" b="1" baseline="30000" dirty="0">
                <a:solidFill>
                  <a:srgbClr val="000066"/>
                </a:solidFill>
                <a:latin typeface="Times New Roman" panose="02020603050405020304" pitchFamily="18" charset="0"/>
                <a:ea typeface="华文新魏" pitchFamily="2" charset="-122"/>
              </a:rPr>
              <a:t>0</a:t>
            </a:r>
            <a:r>
              <a:rPr lang="en-US" altLang="zh-CN" b="1" dirty="0">
                <a:solidFill>
                  <a:srgbClr val="000066"/>
                </a:solidFill>
                <a:latin typeface="Times New Roman" panose="02020603050405020304" pitchFamily="18" charset="0"/>
                <a:ea typeface="华文新魏" pitchFamily="2" charset="-122"/>
              </a:rPr>
              <a:t>C</a:t>
            </a:r>
            <a:r>
              <a:rPr lang="zh-CN" altLang="en-US" b="1" dirty="0">
                <a:solidFill>
                  <a:srgbClr val="000066"/>
                </a:solidFill>
                <a:latin typeface="Times New Roman" panose="02020603050405020304" pitchFamily="18" charset="0"/>
                <a:ea typeface="华文新魏" pitchFamily="2" charset="-122"/>
              </a:rPr>
              <a:t>，</a:t>
            </a:r>
            <a:r>
              <a:rPr lang="en-US" altLang="zh-CN" b="1" dirty="0">
                <a:solidFill>
                  <a:srgbClr val="000066"/>
                </a:solidFill>
                <a:latin typeface="Times New Roman" panose="02020603050405020304" pitchFamily="18" charset="0"/>
                <a:ea typeface="华文新魏" pitchFamily="2" charset="-122"/>
              </a:rPr>
              <a:t>101KPa</a:t>
            </a:r>
            <a:r>
              <a:rPr lang="zh-CN" altLang="en-US" b="1" dirty="0">
                <a:solidFill>
                  <a:srgbClr val="000066"/>
                </a:solidFill>
                <a:latin typeface="Times New Roman" panose="02020603050405020304" pitchFamily="18" charset="0"/>
                <a:ea typeface="华文新魏" pitchFamily="2" charset="-122"/>
              </a:rPr>
              <a:t>时可不注明</a:t>
            </a:r>
            <a:endParaRPr lang="zh-CN" altLang="en-US" b="1" dirty="0">
              <a:solidFill>
                <a:srgbClr val="000066"/>
              </a:solidFill>
              <a:latin typeface="Times New Roman" panose="02020603050405020304" pitchFamily="18" charset="0"/>
              <a:ea typeface="华文新魏" pitchFamily="2" charset="-122"/>
            </a:endParaRPr>
          </a:p>
        </p:txBody>
      </p:sp>
      <p:sp>
        <p:nvSpPr>
          <p:cNvPr id="35844" name="Rectangle 4"/>
          <p:cNvSpPr/>
          <p:nvPr/>
        </p:nvSpPr>
        <p:spPr>
          <a:xfrm>
            <a:off x="4440238" y="4779963"/>
            <a:ext cx="2735262" cy="94456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en-US" altLang="zh-CN" b="1" dirty="0">
                <a:solidFill>
                  <a:srgbClr val="000066"/>
                </a:solidFill>
                <a:latin typeface="Times New Roman" panose="02020603050405020304" pitchFamily="18" charset="0"/>
                <a:ea typeface="华文新魏" pitchFamily="2" charset="-122"/>
              </a:rPr>
              <a:t>           </a:t>
            </a:r>
            <a:r>
              <a:rPr lang="zh-CN" altLang="en-US" b="1" dirty="0">
                <a:solidFill>
                  <a:srgbClr val="000066"/>
                </a:solidFill>
                <a:latin typeface="Times New Roman" panose="02020603050405020304" pitchFamily="18" charset="0"/>
                <a:ea typeface="华文新魏" pitchFamily="2" charset="-122"/>
              </a:rPr>
              <a:t>否</a:t>
            </a:r>
            <a:endParaRPr lang="zh-CN" altLang="en-US" b="1" dirty="0">
              <a:solidFill>
                <a:srgbClr val="000066"/>
              </a:solidFill>
              <a:latin typeface="Times New Roman" panose="02020603050405020304" pitchFamily="18" charset="0"/>
              <a:ea typeface="华文新魏" pitchFamily="2" charset="-122"/>
            </a:endParaRPr>
          </a:p>
        </p:txBody>
      </p:sp>
      <p:sp>
        <p:nvSpPr>
          <p:cNvPr id="14340" name="Rectangle 5"/>
          <p:cNvSpPr/>
          <p:nvPr/>
        </p:nvSpPr>
        <p:spPr>
          <a:xfrm>
            <a:off x="1703388" y="4779963"/>
            <a:ext cx="2736850" cy="94456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latin typeface="Times New Roman" panose="02020603050405020304" pitchFamily="18" charset="0"/>
                <a:ea typeface="华文新魏" pitchFamily="2" charset="-122"/>
              </a:rPr>
              <a:t>是否要注明温度与压强</a:t>
            </a:r>
            <a:endParaRPr lang="zh-CN" altLang="en-US" b="1" dirty="0">
              <a:latin typeface="Times New Roman" panose="02020603050405020304" pitchFamily="18" charset="0"/>
              <a:ea typeface="华文新魏" pitchFamily="2" charset="-122"/>
            </a:endParaRPr>
          </a:p>
        </p:txBody>
      </p:sp>
      <p:sp>
        <p:nvSpPr>
          <p:cNvPr id="35846" name="Rectangle 6"/>
          <p:cNvSpPr/>
          <p:nvPr/>
        </p:nvSpPr>
        <p:spPr>
          <a:xfrm>
            <a:off x="7175500" y="5724525"/>
            <a:ext cx="3384550" cy="9445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solidFill>
                  <a:srgbClr val="000066"/>
                </a:solidFill>
                <a:latin typeface="Times New Roman" panose="02020603050405020304" pitchFamily="18" charset="0"/>
                <a:ea typeface="华文新魏" pitchFamily="2" charset="-122"/>
              </a:rPr>
              <a:t>表明反应中</a:t>
            </a:r>
            <a:r>
              <a:rPr lang="zh-CN" altLang="en-US" b="1" dirty="0">
                <a:solidFill>
                  <a:srgbClr val="FF0000"/>
                </a:solidFill>
                <a:latin typeface="Times New Roman" panose="02020603050405020304" pitchFamily="18" charset="0"/>
                <a:ea typeface="华文新魏" pitchFamily="2" charset="-122"/>
              </a:rPr>
              <a:t>物质与能量的变化</a:t>
            </a:r>
            <a:endParaRPr lang="zh-CN" altLang="en-US" b="1" dirty="0">
              <a:solidFill>
                <a:srgbClr val="000066"/>
              </a:solidFill>
              <a:latin typeface="Times New Roman" panose="02020603050405020304" pitchFamily="18" charset="0"/>
              <a:ea typeface="华文新魏" pitchFamily="2" charset="-122"/>
            </a:endParaRPr>
          </a:p>
        </p:txBody>
      </p:sp>
      <p:sp>
        <p:nvSpPr>
          <p:cNvPr id="35847" name="Rectangle 7"/>
          <p:cNvSpPr/>
          <p:nvPr/>
        </p:nvSpPr>
        <p:spPr>
          <a:xfrm>
            <a:off x="4440238" y="5724525"/>
            <a:ext cx="2735262" cy="9445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solidFill>
                  <a:srgbClr val="000066"/>
                </a:solidFill>
                <a:latin typeface="Times New Roman" panose="02020603050405020304" pitchFamily="18" charset="0"/>
                <a:ea typeface="华文新魏" pitchFamily="2" charset="-122"/>
              </a:rPr>
              <a:t>表明反应中</a:t>
            </a:r>
            <a:r>
              <a:rPr lang="zh-CN" altLang="en-US" b="1" dirty="0">
                <a:solidFill>
                  <a:srgbClr val="FF0000"/>
                </a:solidFill>
                <a:latin typeface="Times New Roman" panose="02020603050405020304" pitchFamily="18" charset="0"/>
                <a:ea typeface="华文新魏" pitchFamily="2" charset="-122"/>
              </a:rPr>
              <a:t>物质的变化</a:t>
            </a:r>
            <a:endParaRPr lang="zh-CN" altLang="en-US" b="1" dirty="0">
              <a:solidFill>
                <a:srgbClr val="FF0000"/>
              </a:solidFill>
              <a:latin typeface="Times New Roman" panose="02020603050405020304" pitchFamily="18" charset="0"/>
              <a:ea typeface="华文新魏" pitchFamily="2" charset="-122"/>
            </a:endParaRPr>
          </a:p>
        </p:txBody>
      </p:sp>
      <p:sp>
        <p:nvSpPr>
          <p:cNvPr id="14343" name="Rectangle 8"/>
          <p:cNvSpPr/>
          <p:nvPr/>
        </p:nvSpPr>
        <p:spPr>
          <a:xfrm>
            <a:off x="1703388" y="5724525"/>
            <a:ext cx="2736850" cy="9445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en-US" altLang="zh-CN" b="1" dirty="0">
                <a:latin typeface="Times New Roman" panose="02020603050405020304" pitchFamily="18" charset="0"/>
                <a:ea typeface="华文新魏" pitchFamily="2" charset="-122"/>
              </a:rPr>
              <a:t>        </a:t>
            </a:r>
            <a:r>
              <a:rPr lang="zh-CN" altLang="en-US" b="1" dirty="0">
                <a:latin typeface="Times New Roman" panose="02020603050405020304" pitchFamily="18" charset="0"/>
                <a:ea typeface="华文新魏" pitchFamily="2" charset="-122"/>
              </a:rPr>
              <a:t>意义</a:t>
            </a:r>
            <a:endParaRPr lang="zh-CN" altLang="en-US" b="1" dirty="0">
              <a:latin typeface="Times New Roman" panose="02020603050405020304" pitchFamily="18" charset="0"/>
              <a:ea typeface="华文新魏" pitchFamily="2" charset="-122"/>
            </a:endParaRPr>
          </a:p>
        </p:txBody>
      </p:sp>
      <p:sp>
        <p:nvSpPr>
          <p:cNvPr id="35849" name="Rectangle 9"/>
          <p:cNvSpPr/>
          <p:nvPr/>
        </p:nvSpPr>
        <p:spPr>
          <a:xfrm>
            <a:off x="7175500" y="3835400"/>
            <a:ext cx="3384550" cy="9445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solidFill>
                  <a:srgbClr val="000066"/>
                </a:solidFill>
                <a:latin typeface="Times New Roman" panose="02020603050405020304" pitchFamily="18" charset="0"/>
                <a:ea typeface="华文新魏" pitchFamily="2" charset="-122"/>
              </a:rPr>
              <a:t>必须注明</a:t>
            </a:r>
            <a:endParaRPr lang="zh-CN" altLang="en-US" b="1" dirty="0">
              <a:solidFill>
                <a:srgbClr val="000066"/>
              </a:solidFill>
              <a:latin typeface="Times New Roman" panose="02020603050405020304" pitchFamily="18" charset="0"/>
              <a:ea typeface="华文新魏" pitchFamily="2" charset="-122"/>
            </a:endParaRPr>
          </a:p>
        </p:txBody>
      </p:sp>
      <p:sp>
        <p:nvSpPr>
          <p:cNvPr id="35850" name="Rectangle 10"/>
          <p:cNvSpPr/>
          <p:nvPr/>
        </p:nvSpPr>
        <p:spPr>
          <a:xfrm>
            <a:off x="4440238" y="3835400"/>
            <a:ext cx="2735262" cy="9445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en-US" altLang="zh-CN" b="1" dirty="0">
                <a:solidFill>
                  <a:srgbClr val="000066"/>
                </a:solidFill>
                <a:latin typeface="Times New Roman" panose="02020603050405020304" pitchFamily="18" charset="0"/>
                <a:ea typeface="华文新魏" pitchFamily="2" charset="-122"/>
              </a:rPr>
              <a:t>           </a:t>
            </a:r>
            <a:r>
              <a:rPr lang="zh-CN" altLang="en-US" b="1" dirty="0">
                <a:solidFill>
                  <a:srgbClr val="000066"/>
                </a:solidFill>
                <a:latin typeface="Times New Roman" panose="02020603050405020304" pitchFamily="18" charset="0"/>
                <a:ea typeface="华文新魏" pitchFamily="2" charset="-122"/>
              </a:rPr>
              <a:t>无</a:t>
            </a:r>
            <a:endParaRPr lang="zh-CN" altLang="en-US" b="1" dirty="0">
              <a:solidFill>
                <a:srgbClr val="000066"/>
              </a:solidFill>
              <a:latin typeface="Times New Roman" panose="02020603050405020304" pitchFamily="18" charset="0"/>
              <a:ea typeface="华文新魏" pitchFamily="2" charset="-122"/>
            </a:endParaRPr>
          </a:p>
        </p:txBody>
      </p:sp>
      <p:sp>
        <p:nvSpPr>
          <p:cNvPr id="14346" name="Rectangle 11"/>
          <p:cNvSpPr/>
          <p:nvPr/>
        </p:nvSpPr>
        <p:spPr>
          <a:xfrm>
            <a:off x="1703388" y="3835400"/>
            <a:ext cx="2736850" cy="9445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en-US" altLang="zh-CN" b="1" dirty="0">
                <a:latin typeface="Times New Roman" panose="02020603050405020304" pitchFamily="18" charset="0"/>
                <a:ea typeface="华文新魏" pitchFamily="2" charset="-122"/>
              </a:rPr>
              <a:t>△H</a:t>
            </a:r>
            <a:r>
              <a:rPr lang="zh-CN" altLang="en-US" b="1" dirty="0">
                <a:latin typeface="Times New Roman" panose="02020603050405020304" pitchFamily="18" charset="0"/>
                <a:ea typeface="华文新魏" pitchFamily="2" charset="-122"/>
              </a:rPr>
              <a:t>的正负号与单位</a:t>
            </a:r>
            <a:endParaRPr lang="zh-CN" altLang="en-US" b="1" dirty="0">
              <a:latin typeface="Times New Roman" panose="02020603050405020304" pitchFamily="18" charset="0"/>
              <a:ea typeface="华文新魏" pitchFamily="2" charset="-122"/>
            </a:endParaRPr>
          </a:p>
        </p:txBody>
      </p:sp>
      <p:sp>
        <p:nvSpPr>
          <p:cNvPr id="35852" name="Rectangle 12"/>
          <p:cNvSpPr/>
          <p:nvPr/>
        </p:nvSpPr>
        <p:spPr>
          <a:xfrm>
            <a:off x="7175500" y="2890838"/>
            <a:ext cx="3384550" cy="94456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solidFill>
                  <a:srgbClr val="000066"/>
                </a:solidFill>
                <a:latin typeface="Times New Roman" panose="02020603050405020304" pitchFamily="18" charset="0"/>
                <a:ea typeface="华文新魏" pitchFamily="2" charset="-122"/>
              </a:rPr>
              <a:t>必须注明</a:t>
            </a:r>
            <a:endParaRPr lang="zh-CN" altLang="en-US" b="1" dirty="0">
              <a:solidFill>
                <a:srgbClr val="000066"/>
              </a:solidFill>
              <a:latin typeface="Times New Roman" panose="02020603050405020304" pitchFamily="18" charset="0"/>
              <a:ea typeface="华文新魏" pitchFamily="2" charset="-122"/>
            </a:endParaRPr>
          </a:p>
        </p:txBody>
      </p:sp>
      <p:sp>
        <p:nvSpPr>
          <p:cNvPr id="35853" name="Rectangle 13"/>
          <p:cNvSpPr/>
          <p:nvPr/>
        </p:nvSpPr>
        <p:spPr>
          <a:xfrm>
            <a:off x="4440238" y="2890838"/>
            <a:ext cx="2735262" cy="94456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en-US" altLang="zh-CN" b="1" dirty="0">
                <a:solidFill>
                  <a:srgbClr val="000066"/>
                </a:solidFill>
                <a:latin typeface="Arial" panose="020B0604020202020204" pitchFamily="34" charset="0"/>
              </a:rPr>
              <a:t>  “</a:t>
            </a:r>
            <a:r>
              <a:rPr lang="en-US" altLang="zh-CN" b="1" dirty="0">
                <a:latin typeface="Arial" panose="020B0604020202020204" pitchFamily="34" charset="0"/>
              </a:rPr>
              <a:t>↑</a:t>
            </a:r>
            <a:r>
              <a:rPr lang="en-US" altLang="zh-CN" b="1" dirty="0">
                <a:solidFill>
                  <a:srgbClr val="000066"/>
                </a:solidFill>
                <a:latin typeface="Arial" panose="020B0604020202020204" pitchFamily="34" charset="0"/>
              </a:rPr>
              <a:t>”</a:t>
            </a:r>
            <a:r>
              <a:rPr lang="en-US" altLang="zh-CN" b="1" dirty="0">
                <a:latin typeface="Arial" panose="020B0604020202020204" pitchFamily="34" charset="0"/>
              </a:rPr>
              <a:t> </a:t>
            </a:r>
            <a:r>
              <a:rPr lang="en-US" altLang="zh-CN" b="1" dirty="0">
                <a:solidFill>
                  <a:srgbClr val="000066"/>
                </a:solidFill>
                <a:latin typeface="Arial" panose="020B0604020202020204" pitchFamily="34" charset="0"/>
              </a:rPr>
              <a:t>“</a:t>
            </a:r>
            <a:r>
              <a:rPr lang="en-US" altLang="zh-CN" b="1" dirty="0">
                <a:latin typeface="Arial" panose="020B0604020202020204" pitchFamily="34" charset="0"/>
              </a:rPr>
              <a:t>↓</a:t>
            </a:r>
            <a:r>
              <a:rPr lang="en-US" altLang="zh-CN" b="1" dirty="0">
                <a:solidFill>
                  <a:srgbClr val="000066"/>
                </a:solidFill>
                <a:latin typeface="Arial" panose="020B0604020202020204" pitchFamily="34" charset="0"/>
              </a:rPr>
              <a:t>”</a:t>
            </a:r>
            <a:endParaRPr lang="en-US" altLang="zh-CN" b="1" dirty="0">
              <a:solidFill>
                <a:srgbClr val="000066"/>
              </a:solidFill>
              <a:latin typeface="Arial" panose="020B0604020202020204" pitchFamily="34" charset="0"/>
            </a:endParaRPr>
          </a:p>
        </p:txBody>
      </p:sp>
      <p:sp>
        <p:nvSpPr>
          <p:cNvPr id="14349" name="Rectangle 14"/>
          <p:cNvSpPr/>
          <p:nvPr/>
        </p:nvSpPr>
        <p:spPr>
          <a:xfrm>
            <a:off x="1703388" y="2890838"/>
            <a:ext cx="2736850" cy="94456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latin typeface="Times New Roman" panose="02020603050405020304" pitchFamily="18" charset="0"/>
                <a:ea typeface="华文新魏" pitchFamily="2" charset="-122"/>
              </a:rPr>
              <a:t>是否要注明物质的状态</a:t>
            </a:r>
            <a:endParaRPr lang="zh-CN" altLang="en-US" b="1" dirty="0">
              <a:latin typeface="Times New Roman" panose="02020603050405020304" pitchFamily="18" charset="0"/>
              <a:ea typeface="华文新魏" pitchFamily="2" charset="-122"/>
            </a:endParaRPr>
          </a:p>
        </p:txBody>
      </p:sp>
      <p:sp>
        <p:nvSpPr>
          <p:cNvPr id="35855" name="Rectangle 15"/>
          <p:cNvSpPr/>
          <p:nvPr/>
        </p:nvSpPr>
        <p:spPr>
          <a:xfrm>
            <a:off x="7175500" y="1463675"/>
            <a:ext cx="3384550" cy="14271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solidFill>
                  <a:srgbClr val="000066"/>
                </a:solidFill>
                <a:latin typeface="Times New Roman" panose="02020603050405020304" pitchFamily="18" charset="0"/>
                <a:ea typeface="华文新魏" pitchFamily="2" charset="-122"/>
              </a:rPr>
              <a:t>物质的 物质的量。</a:t>
            </a:r>
            <a:r>
              <a:rPr lang="zh-CN" altLang="en-US" b="1" dirty="0">
                <a:solidFill>
                  <a:srgbClr val="FF0000"/>
                </a:solidFill>
                <a:latin typeface="Times New Roman" panose="02020603050405020304" pitchFamily="18" charset="0"/>
                <a:ea typeface="华文新魏" pitchFamily="2" charset="-122"/>
              </a:rPr>
              <a:t>可以是分数</a:t>
            </a:r>
            <a:endParaRPr lang="zh-CN" altLang="en-US" b="1" dirty="0">
              <a:solidFill>
                <a:srgbClr val="FF0000"/>
              </a:solidFill>
              <a:latin typeface="Times New Roman" panose="02020603050405020304" pitchFamily="18" charset="0"/>
              <a:ea typeface="华文新魏" pitchFamily="2" charset="-122"/>
            </a:endParaRPr>
          </a:p>
        </p:txBody>
      </p:sp>
      <p:sp>
        <p:nvSpPr>
          <p:cNvPr id="35856" name="Rectangle 16"/>
          <p:cNvSpPr/>
          <p:nvPr/>
        </p:nvSpPr>
        <p:spPr>
          <a:xfrm>
            <a:off x="4440238" y="1463675"/>
            <a:ext cx="2735262" cy="14271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solidFill>
                  <a:srgbClr val="000066"/>
                </a:solidFill>
                <a:latin typeface="Times New Roman" panose="02020603050405020304" pitchFamily="18" charset="0"/>
                <a:ea typeface="华文新魏" pitchFamily="2" charset="-122"/>
              </a:rPr>
              <a:t>微粒个数或物质的 物质的量。</a:t>
            </a:r>
            <a:r>
              <a:rPr lang="zh-CN" altLang="en-US" b="1" dirty="0">
                <a:solidFill>
                  <a:srgbClr val="FF0000"/>
                </a:solidFill>
                <a:latin typeface="Times New Roman" panose="02020603050405020304" pitchFamily="18" charset="0"/>
                <a:ea typeface="华文新魏" pitchFamily="2" charset="-122"/>
              </a:rPr>
              <a:t>一定要整数</a:t>
            </a:r>
            <a:endParaRPr lang="zh-CN" altLang="en-US" b="1" dirty="0">
              <a:solidFill>
                <a:srgbClr val="FF0000"/>
              </a:solidFill>
              <a:latin typeface="Times New Roman" panose="02020603050405020304" pitchFamily="18" charset="0"/>
              <a:ea typeface="华文新魏" pitchFamily="2" charset="-122"/>
            </a:endParaRPr>
          </a:p>
        </p:txBody>
      </p:sp>
      <p:sp>
        <p:nvSpPr>
          <p:cNvPr id="14352" name="Rectangle 17"/>
          <p:cNvSpPr/>
          <p:nvPr/>
        </p:nvSpPr>
        <p:spPr>
          <a:xfrm>
            <a:off x="1703388" y="1463675"/>
            <a:ext cx="2736850" cy="1427163"/>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latin typeface="Times New Roman" panose="02020603050405020304" pitchFamily="18" charset="0"/>
                <a:ea typeface="华文新魏" pitchFamily="2" charset="-122"/>
              </a:rPr>
              <a:t>化学计量数表示的意义</a:t>
            </a:r>
            <a:endParaRPr lang="zh-CN" altLang="en-US" b="1" dirty="0">
              <a:latin typeface="Times New Roman" panose="02020603050405020304" pitchFamily="18" charset="0"/>
              <a:ea typeface="华文新魏" pitchFamily="2" charset="-122"/>
            </a:endParaRPr>
          </a:p>
        </p:txBody>
      </p:sp>
      <p:sp>
        <p:nvSpPr>
          <p:cNvPr id="14353" name="Rectangle 18"/>
          <p:cNvSpPr/>
          <p:nvPr/>
        </p:nvSpPr>
        <p:spPr>
          <a:xfrm>
            <a:off x="7175500" y="855663"/>
            <a:ext cx="3384550" cy="60801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latin typeface="Times New Roman" panose="02020603050405020304" pitchFamily="18" charset="0"/>
                <a:ea typeface="华文新魏" pitchFamily="2" charset="-122"/>
              </a:rPr>
              <a:t>热化学方程式</a:t>
            </a:r>
            <a:endParaRPr lang="zh-CN" altLang="en-US" b="1" dirty="0">
              <a:latin typeface="Times New Roman" panose="02020603050405020304" pitchFamily="18" charset="0"/>
              <a:ea typeface="华文新魏" pitchFamily="2" charset="-122"/>
            </a:endParaRPr>
          </a:p>
        </p:txBody>
      </p:sp>
      <p:sp>
        <p:nvSpPr>
          <p:cNvPr id="14354" name="Rectangle 19"/>
          <p:cNvSpPr/>
          <p:nvPr/>
        </p:nvSpPr>
        <p:spPr>
          <a:xfrm>
            <a:off x="4440238" y="855663"/>
            <a:ext cx="2735262" cy="60801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r>
              <a:rPr lang="zh-CN" altLang="en-US" b="1" dirty="0">
                <a:latin typeface="Times New Roman" panose="02020603050405020304" pitchFamily="18" charset="0"/>
                <a:ea typeface="华文新魏" pitchFamily="2" charset="-122"/>
              </a:rPr>
              <a:t>化学方程式</a:t>
            </a:r>
            <a:endParaRPr lang="zh-CN" altLang="en-US" b="1" dirty="0">
              <a:latin typeface="Times New Roman" panose="02020603050405020304" pitchFamily="18" charset="0"/>
              <a:ea typeface="华文新魏" pitchFamily="2" charset="-122"/>
            </a:endParaRPr>
          </a:p>
        </p:txBody>
      </p:sp>
      <p:sp>
        <p:nvSpPr>
          <p:cNvPr id="14355" name="Rectangle 20"/>
          <p:cNvSpPr/>
          <p:nvPr/>
        </p:nvSpPr>
        <p:spPr>
          <a:xfrm>
            <a:off x="1703388" y="855663"/>
            <a:ext cx="2736850" cy="608012"/>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20000"/>
              </a:spcBef>
              <a:buFontTx/>
              <a:buNone/>
            </a:pPr>
            <a:endParaRPr lang="zh-CN" altLang="zh-CN" dirty="0">
              <a:solidFill>
                <a:srgbClr val="000066"/>
              </a:solidFill>
              <a:latin typeface="Times New Roman" panose="02020603050405020304" pitchFamily="18" charset="0"/>
              <a:ea typeface="华文新魏" pitchFamily="2" charset="-122"/>
            </a:endParaRPr>
          </a:p>
        </p:txBody>
      </p:sp>
      <p:sp>
        <p:nvSpPr>
          <p:cNvPr id="14356" name="Line 21"/>
          <p:cNvSpPr/>
          <p:nvPr/>
        </p:nvSpPr>
        <p:spPr>
          <a:xfrm>
            <a:off x="1703388" y="855663"/>
            <a:ext cx="8856662" cy="0"/>
          </a:xfrm>
          <a:prstGeom prst="line">
            <a:avLst/>
          </a:prstGeom>
          <a:ln w="28575" cap="sq" cmpd="sng">
            <a:solidFill>
              <a:schemeClr val="tx1"/>
            </a:solidFill>
            <a:prstDash val="solid"/>
            <a:headEnd type="none" w="med" len="med"/>
            <a:tailEnd type="none" w="med" len="med"/>
          </a:ln>
        </p:spPr>
      </p:sp>
      <p:sp>
        <p:nvSpPr>
          <p:cNvPr id="14357" name="Line 22"/>
          <p:cNvSpPr/>
          <p:nvPr/>
        </p:nvSpPr>
        <p:spPr>
          <a:xfrm>
            <a:off x="1703388" y="1463675"/>
            <a:ext cx="8856662" cy="0"/>
          </a:xfrm>
          <a:prstGeom prst="line">
            <a:avLst/>
          </a:prstGeom>
          <a:ln w="12700" cap="flat" cmpd="sng">
            <a:solidFill>
              <a:schemeClr val="tx1"/>
            </a:solidFill>
            <a:prstDash val="solid"/>
            <a:headEnd type="none" w="med" len="med"/>
            <a:tailEnd type="none" w="med" len="med"/>
          </a:ln>
        </p:spPr>
      </p:sp>
      <p:sp>
        <p:nvSpPr>
          <p:cNvPr id="14358" name="Line 23"/>
          <p:cNvSpPr/>
          <p:nvPr/>
        </p:nvSpPr>
        <p:spPr>
          <a:xfrm>
            <a:off x="1703388" y="2890838"/>
            <a:ext cx="8856662" cy="0"/>
          </a:xfrm>
          <a:prstGeom prst="line">
            <a:avLst/>
          </a:prstGeom>
          <a:ln w="12700" cap="flat" cmpd="sng">
            <a:solidFill>
              <a:schemeClr val="tx1"/>
            </a:solidFill>
            <a:prstDash val="solid"/>
            <a:headEnd type="none" w="med" len="med"/>
            <a:tailEnd type="none" w="med" len="med"/>
          </a:ln>
        </p:spPr>
      </p:sp>
      <p:sp>
        <p:nvSpPr>
          <p:cNvPr id="14359" name="Line 24"/>
          <p:cNvSpPr/>
          <p:nvPr/>
        </p:nvSpPr>
        <p:spPr>
          <a:xfrm>
            <a:off x="1703388" y="3835400"/>
            <a:ext cx="8856662" cy="0"/>
          </a:xfrm>
          <a:prstGeom prst="line">
            <a:avLst/>
          </a:prstGeom>
          <a:ln w="12700" cap="flat" cmpd="sng">
            <a:solidFill>
              <a:schemeClr val="tx1"/>
            </a:solidFill>
            <a:prstDash val="solid"/>
            <a:headEnd type="none" w="med" len="med"/>
            <a:tailEnd type="none" w="med" len="med"/>
          </a:ln>
        </p:spPr>
      </p:sp>
      <p:sp>
        <p:nvSpPr>
          <p:cNvPr id="14360" name="Line 25"/>
          <p:cNvSpPr/>
          <p:nvPr/>
        </p:nvSpPr>
        <p:spPr>
          <a:xfrm>
            <a:off x="1703388" y="4779963"/>
            <a:ext cx="8856662" cy="0"/>
          </a:xfrm>
          <a:prstGeom prst="line">
            <a:avLst/>
          </a:prstGeom>
          <a:ln w="12700" cap="flat" cmpd="sng">
            <a:solidFill>
              <a:schemeClr val="tx1"/>
            </a:solidFill>
            <a:prstDash val="solid"/>
            <a:headEnd type="none" w="med" len="med"/>
            <a:tailEnd type="none" w="med" len="med"/>
          </a:ln>
        </p:spPr>
      </p:sp>
      <p:sp>
        <p:nvSpPr>
          <p:cNvPr id="14361" name="Line 26"/>
          <p:cNvSpPr/>
          <p:nvPr/>
        </p:nvSpPr>
        <p:spPr>
          <a:xfrm>
            <a:off x="1703388" y="6669088"/>
            <a:ext cx="8856662" cy="0"/>
          </a:xfrm>
          <a:prstGeom prst="line">
            <a:avLst/>
          </a:prstGeom>
          <a:ln w="28575" cap="sq" cmpd="sng">
            <a:solidFill>
              <a:schemeClr val="tx1"/>
            </a:solidFill>
            <a:prstDash val="solid"/>
            <a:headEnd type="none" w="med" len="med"/>
            <a:tailEnd type="none" w="med" len="med"/>
          </a:ln>
        </p:spPr>
      </p:sp>
      <p:sp>
        <p:nvSpPr>
          <p:cNvPr id="14362" name="Line 27"/>
          <p:cNvSpPr/>
          <p:nvPr/>
        </p:nvSpPr>
        <p:spPr>
          <a:xfrm>
            <a:off x="1703388" y="855663"/>
            <a:ext cx="0" cy="5813425"/>
          </a:xfrm>
          <a:prstGeom prst="line">
            <a:avLst/>
          </a:prstGeom>
          <a:ln w="28575" cap="sq" cmpd="sng">
            <a:solidFill>
              <a:schemeClr val="tx1"/>
            </a:solidFill>
            <a:prstDash val="solid"/>
            <a:headEnd type="none" w="med" len="med"/>
            <a:tailEnd type="none" w="med" len="med"/>
          </a:ln>
        </p:spPr>
      </p:sp>
      <p:sp>
        <p:nvSpPr>
          <p:cNvPr id="14363" name="Line 28"/>
          <p:cNvSpPr/>
          <p:nvPr/>
        </p:nvSpPr>
        <p:spPr>
          <a:xfrm>
            <a:off x="4440238" y="855663"/>
            <a:ext cx="0" cy="5813425"/>
          </a:xfrm>
          <a:prstGeom prst="line">
            <a:avLst/>
          </a:prstGeom>
          <a:ln w="12700" cap="flat" cmpd="sng">
            <a:solidFill>
              <a:schemeClr val="tx1"/>
            </a:solidFill>
            <a:prstDash val="solid"/>
            <a:headEnd type="none" w="med" len="med"/>
            <a:tailEnd type="none" w="med" len="med"/>
          </a:ln>
        </p:spPr>
      </p:sp>
      <p:sp>
        <p:nvSpPr>
          <p:cNvPr id="14364" name="Line 29"/>
          <p:cNvSpPr/>
          <p:nvPr/>
        </p:nvSpPr>
        <p:spPr>
          <a:xfrm>
            <a:off x="7175500" y="855663"/>
            <a:ext cx="0" cy="5813425"/>
          </a:xfrm>
          <a:prstGeom prst="line">
            <a:avLst/>
          </a:prstGeom>
          <a:ln w="12700" cap="flat" cmpd="sng">
            <a:solidFill>
              <a:schemeClr val="tx1"/>
            </a:solidFill>
            <a:prstDash val="solid"/>
            <a:headEnd type="none" w="med" len="med"/>
            <a:tailEnd type="none" w="med" len="med"/>
          </a:ln>
        </p:spPr>
      </p:sp>
      <p:sp>
        <p:nvSpPr>
          <p:cNvPr id="14365" name="Line 30"/>
          <p:cNvSpPr/>
          <p:nvPr/>
        </p:nvSpPr>
        <p:spPr>
          <a:xfrm>
            <a:off x="10560050" y="855663"/>
            <a:ext cx="0" cy="5813425"/>
          </a:xfrm>
          <a:prstGeom prst="line">
            <a:avLst/>
          </a:prstGeom>
          <a:ln w="28575" cap="sq" cmpd="sng">
            <a:solidFill>
              <a:schemeClr val="tx1"/>
            </a:solidFill>
            <a:prstDash val="solid"/>
            <a:headEnd type="none" w="med" len="med"/>
            <a:tailEnd type="none" w="med" len="med"/>
          </a:ln>
        </p:spPr>
      </p:sp>
      <p:sp>
        <p:nvSpPr>
          <p:cNvPr id="14366" name="Line 31"/>
          <p:cNvSpPr/>
          <p:nvPr/>
        </p:nvSpPr>
        <p:spPr>
          <a:xfrm>
            <a:off x="1703388" y="5724525"/>
            <a:ext cx="8856662" cy="0"/>
          </a:xfrm>
          <a:prstGeom prst="line">
            <a:avLst/>
          </a:prstGeom>
          <a:ln w="12700" cap="flat" cmpd="sng">
            <a:solidFill>
              <a:schemeClr val="tx1"/>
            </a:solidFill>
            <a:prstDash val="solid"/>
            <a:headEnd type="none" w="med" len="med"/>
            <a:tailEnd type="none" w="med" len="med"/>
          </a:ln>
        </p:spPr>
      </p:sp>
      <p:sp>
        <p:nvSpPr>
          <p:cNvPr id="14367" name="AutoShape 38"/>
          <p:cNvSpPr/>
          <p:nvPr/>
        </p:nvSpPr>
        <p:spPr>
          <a:xfrm>
            <a:off x="1847850" y="44450"/>
            <a:ext cx="1728788" cy="720725"/>
          </a:xfrm>
          <a:prstGeom prst="roundRect">
            <a:avLst>
              <a:gd name="adj" fmla="val 16667"/>
            </a:avLst>
          </a:prstGeom>
          <a:solidFill>
            <a:srgbClr val="CCFFCC"/>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dirty="0">
                <a:latin typeface="Arial" panose="020B0604020202020204" pitchFamily="34" charset="0"/>
                <a:ea typeface="黑体" panose="02010609060101010101" pitchFamily="49" charset="-122"/>
              </a:rPr>
              <a:t>小结</a:t>
            </a:r>
            <a:endParaRPr lang="zh-CN" altLang="en-US" sz="3200" b="1"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par>
                                <p:cTn id="8" presetID="3" presetClass="entr" presetSubtype="10" fill="hold" nodeType="withEffect">
                                  <p:stCondLst>
                                    <p:cond delay="0"/>
                                  </p:stCondLst>
                                  <p:childTnLst>
                                    <p:set>
                                      <p:cBhvr>
                                        <p:cTn id="9" dur="1" fill="hold">
                                          <p:stCondLst>
                                            <p:cond delay="0"/>
                                          </p:stCondLst>
                                        </p:cTn>
                                        <p:tgtEl>
                                          <p:spTgt spid="35847"/>
                                        </p:tgtEl>
                                        <p:attrNameLst>
                                          <p:attrName>style.visibility</p:attrName>
                                        </p:attrNameLst>
                                      </p:cBhvr>
                                      <p:to>
                                        <p:strVal val="visible"/>
                                      </p:to>
                                    </p:set>
                                    <p:animEffect transition="in" filter="blinds(horizontal)">
                                      <p:cBhvr>
                                        <p:cTn id="10" dur="500"/>
                                        <p:tgtEl>
                                          <p:spTgt spid="35847"/>
                                        </p:tgtEl>
                                      </p:cBhvr>
                                    </p:animEffect>
                                  </p:childTnLst>
                                </p:cTn>
                              </p:par>
                              <p:par>
                                <p:cTn id="11" presetID="3" presetClass="entr" presetSubtype="10" fill="hold" nodeType="withEffect">
                                  <p:stCondLst>
                                    <p:cond delay="0"/>
                                  </p:stCondLst>
                                  <p:childTnLst>
                                    <p:set>
                                      <p:cBhvr>
                                        <p:cTn id="12" dur="1" fill="hold">
                                          <p:stCondLst>
                                            <p:cond delay="0"/>
                                          </p:stCondLst>
                                        </p:cTn>
                                        <p:tgtEl>
                                          <p:spTgt spid="35850"/>
                                        </p:tgtEl>
                                        <p:attrNameLst>
                                          <p:attrName>style.visibility</p:attrName>
                                        </p:attrNameLst>
                                      </p:cBhvr>
                                      <p:to>
                                        <p:strVal val="visible"/>
                                      </p:to>
                                    </p:set>
                                    <p:animEffect transition="in" filter="blinds(horizontal)">
                                      <p:cBhvr>
                                        <p:cTn id="13" dur="500"/>
                                        <p:tgtEl>
                                          <p:spTgt spid="35850"/>
                                        </p:tgtEl>
                                      </p:cBhvr>
                                    </p:animEffect>
                                  </p:childTnLst>
                                </p:cTn>
                              </p:par>
                              <p:par>
                                <p:cTn id="14" presetID="3" presetClass="entr" presetSubtype="10" fill="hold" nodeType="withEffect">
                                  <p:stCondLst>
                                    <p:cond delay="0"/>
                                  </p:stCondLst>
                                  <p:childTnLst>
                                    <p:set>
                                      <p:cBhvr>
                                        <p:cTn id="15" dur="1" fill="hold">
                                          <p:stCondLst>
                                            <p:cond delay="0"/>
                                          </p:stCondLst>
                                        </p:cTn>
                                        <p:tgtEl>
                                          <p:spTgt spid="35853"/>
                                        </p:tgtEl>
                                        <p:attrNameLst>
                                          <p:attrName>style.visibility</p:attrName>
                                        </p:attrNameLst>
                                      </p:cBhvr>
                                      <p:to>
                                        <p:strVal val="visible"/>
                                      </p:to>
                                    </p:set>
                                    <p:animEffect transition="in" filter="blinds(horizontal)">
                                      <p:cBhvr>
                                        <p:cTn id="16" dur="500"/>
                                        <p:tgtEl>
                                          <p:spTgt spid="35853"/>
                                        </p:tgtEl>
                                      </p:cBhvr>
                                    </p:animEffect>
                                  </p:childTnLst>
                                </p:cTn>
                              </p:par>
                              <p:par>
                                <p:cTn id="17" presetID="3" presetClass="entr" presetSubtype="10" fill="hold" nodeType="withEffect">
                                  <p:stCondLst>
                                    <p:cond delay="0"/>
                                  </p:stCondLst>
                                  <p:childTnLst>
                                    <p:set>
                                      <p:cBhvr>
                                        <p:cTn id="18" dur="1" fill="hold">
                                          <p:stCondLst>
                                            <p:cond delay="0"/>
                                          </p:stCondLst>
                                        </p:cTn>
                                        <p:tgtEl>
                                          <p:spTgt spid="35856"/>
                                        </p:tgtEl>
                                        <p:attrNameLst>
                                          <p:attrName>style.visibility</p:attrName>
                                        </p:attrNameLst>
                                      </p:cBhvr>
                                      <p:to>
                                        <p:strVal val="visible"/>
                                      </p:to>
                                    </p:set>
                                    <p:animEffect transition="in" filter="blinds(horizontal)">
                                      <p:cBhvr>
                                        <p:cTn id="19" dur="500"/>
                                        <p:tgtEl>
                                          <p:spTgt spid="3585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5843"/>
                                        </p:tgtEl>
                                        <p:attrNameLst>
                                          <p:attrName>style.visibility</p:attrName>
                                        </p:attrNameLst>
                                      </p:cBhvr>
                                      <p:to>
                                        <p:strVal val="visible"/>
                                      </p:to>
                                    </p:set>
                                    <p:animEffect transition="in" filter="blinds(horizontal)">
                                      <p:cBhvr>
                                        <p:cTn id="24" dur="500"/>
                                        <p:tgtEl>
                                          <p:spTgt spid="35843"/>
                                        </p:tgtEl>
                                      </p:cBhvr>
                                    </p:animEffect>
                                  </p:childTnLst>
                                </p:cTn>
                              </p:par>
                              <p:par>
                                <p:cTn id="25" presetID="3" presetClass="entr" presetSubtype="10" fill="hold" nodeType="withEffect">
                                  <p:stCondLst>
                                    <p:cond delay="0"/>
                                  </p:stCondLst>
                                  <p:childTnLst>
                                    <p:set>
                                      <p:cBhvr>
                                        <p:cTn id="26" dur="1" fill="hold">
                                          <p:stCondLst>
                                            <p:cond delay="0"/>
                                          </p:stCondLst>
                                        </p:cTn>
                                        <p:tgtEl>
                                          <p:spTgt spid="35846"/>
                                        </p:tgtEl>
                                        <p:attrNameLst>
                                          <p:attrName>style.visibility</p:attrName>
                                        </p:attrNameLst>
                                      </p:cBhvr>
                                      <p:to>
                                        <p:strVal val="visible"/>
                                      </p:to>
                                    </p:set>
                                    <p:animEffect transition="in" filter="blinds(horizontal)">
                                      <p:cBhvr>
                                        <p:cTn id="27" dur="500"/>
                                        <p:tgtEl>
                                          <p:spTgt spid="35846"/>
                                        </p:tgtEl>
                                      </p:cBhvr>
                                    </p:animEffect>
                                  </p:childTnLst>
                                </p:cTn>
                              </p:par>
                              <p:par>
                                <p:cTn id="28" presetID="3" presetClass="entr" presetSubtype="10" fill="hold" nodeType="withEffect">
                                  <p:stCondLst>
                                    <p:cond delay="0"/>
                                  </p:stCondLst>
                                  <p:childTnLst>
                                    <p:set>
                                      <p:cBhvr>
                                        <p:cTn id="29" dur="1" fill="hold">
                                          <p:stCondLst>
                                            <p:cond delay="0"/>
                                          </p:stCondLst>
                                        </p:cTn>
                                        <p:tgtEl>
                                          <p:spTgt spid="35849"/>
                                        </p:tgtEl>
                                        <p:attrNameLst>
                                          <p:attrName>style.visibility</p:attrName>
                                        </p:attrNameLst>
                                      </p:cBhvr>
                                      <p:to>
                                        <p:strVal val="visible"/>
                                      </p:to>
                                    </p:set>
                                    <p:animEffect transition="in" filter="blinds(horizontal)">
                                      <p:cBhvr>
                                        <p:cTn id="30" dur="500"/>
                                        <p:tgtEl>
                                          <p:spTgt spid="35849"/>
                                        </p:tgtEl>
                                      </p:cBhvr>
                                    </p:animEffect>
                                  </p:childTnLst>
                                </p:cTn>
                              </p:par>
                              <p:par>
                                <p:cTn id="31" presetID="3" presetClass="entr" presetSubtype="10" fill="hold" nodeType="withEffect">
                                  <p:stCondLst>
                                    <p:cond delay="0"/>
                                  </p:stCondLst>
                                  <p:childTnLst>
                                    <p:set>
                                      <p:cBhvr>
                                        <p:cTn id="32" dur="1" fill="hold">
                                          <p:stCondLst>
                                            <p:cond delay="0"/>
                                          </p:stCondLst>
                                        </p:cTn>
                                        <p:tgtEl>
                                          <p:spTgt spid="35852"/>
                                        </p:tgtEl>
                                        <p:attrNameLst>
                                          <p:attrName>style.visibility</p:attrName>
                                        </p:attrNameLst>
                                      </p:cBhvr>
                                      <p:to>
                                        <p:strVal val="visible"/>
                                      </p:to>
                                    </p:set>
                                    <p:animEffect transition="in" filter="blinds(horizontal)">
                                      <p:cBhvr>
                                        <p:cTn id="33" dur="500"/>
                                        <p:tgtEl>
                                          <p:spTgt spid="35852"/>
                                        </p:tgtEl>
                                      </p:cBhvr>
                                    </p:animEffect>
                                  </p:childTnLst>
                                </p:cTn>
                              </p:par>
                              <p:par>
                                <p:cTn id="34" presetID="3" presetClass="entr" presetSubtype="10" fill="hold" nodeType="withEffect">
                                  <p:stCondLst>
                                    <p:cond delay="0"/>
                                  </p:stCondLst>
                                  <p:childTnLst>
                                    <p:set>
                                      <p:cBhvr>
                                        <p:cTn id="35" dur="1" fill="hold">
                                          <p:stCondLst>
                                            <p:cond delay="0"/>
                                          </p:stCondLst>
                                        </p:cTn>
                                        <p:tgtEl>
                                          <p:spTgt spid="35855"/>
                                        </p:tgtEl>
                                        <p:attrNameLst>
                                          <p:attrName>style.visibility</p:attrName>
                                        </p:attrNameLst>
                                      </p:cBhvr>
                                      <p:to>
                                        <p:strVal val="visible"/>
                                      </p:to>
                                    </p:set>
                                    <p:animEffect transition="in" filter="blinds(horizontal)">
                                      <p:cBhvr>
                                        <p:cTn id="36" dur="500"/>
                                        <p:tgtEl>
                                          <p:spTgt spid="35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6" grpId="0"/>
      <p:bldP spid="35847" grpId="0"/>
      <p:bldP spid="35849" grpId="0"/>
      <p:bldP spid="35850" grpId="0"/>
      <p:bldP spid="35852" grpId="0"/>
      <p:bldP spid="35853" grpId="0"/>
      <p:bldP spid="35855" grpId="0"/>
      <p:bldP spid="358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2" name="Object 8"/>
          <p:cNvGraphicFramePr>
            <a:graphicFrameLocks noChangeAspect="1"/>
          </p:cNvGraphicFramePr>
          <p:nvPr/>
        </p:nvGraphicFramePr>
        <p:xfrm>
          <a:off x="161925" y="80963"/>
          <a:ext cx="2744788" cy="952500"/>
        </p:xfrm>
        <a:graphic>
          <a:graphicData uri="http://schemas.openxmlformats.org/presentationml/2006/ole">
            <mc:AlternateContent xmlns:mc="http://schemas.openxmlformats.org/markup-compatibility/2006">
              <mc:Choice xmlns:v="urn:schemas-microsoft-com:vml" Requires="v">
                <p:oleObj spid="_x0000_s3079" name="" r:id="rId1" imgW="3568700" imgH="1244600" progId="Photoshop.Image.7">
                  <p:embed/>
                </p:oleObj>
              </mc:Choice>
              <mc:Fallback>
                <p:oleObj name="" r:id="rId1" imgW="3568700" imgH="1244600" progId="Photoshop.Image.7">
                  <p:embed/>
                  <p:pic>
                    <p:nvPicPr>
                      <p:cNvPr id="0" name="图片 3078"/>
                      <p:cNvPicPr/>
                      <p:nvPr/>
                    </p:nvPicPr>
                    <p:blipFill>
                      <a:blip r:embed="rId2"/>
                      <a:stretch>
                        <a:fillRect/>
                      </a:stretch>
                    </p:blipFill>
                    <p:spPr>
                      <a:xfrm>
                        <a:off x="161925" y="80963"/>
                        <a:ext cx="2744788" cy="952500"/>
                      </a:xfrm>
                      <a:prstGeom prst="rect">
                        <a:avLst/>
                      </a:prstGeom>
                      <a:noFill/>
                      <a:ln w="38100">
                        <a:noFill/>
                        <a:miter/>
                      </a:ln>
                    </p:spPr>
                  </p:pic>
                </p:oleObj>
              </mc:Fallback>
            </mc:AlternateContent>
          </a:graphicData>
        </a:graphic>
      </p:graphicFrame>
      <p:sp>
        <p:nvSpPr>
          <p:cNvPr id="15363" name="Text Box 33"/>
          <p:cNvSpPr txBox="1"/>
          <p:nvPr/>
        </p:nvSpPr>
        <p:spPr>
          <a:xfrm>
            <a:off x="1631950" y="1989138"/>
            <a:ext cx="9244013" cy="519112"/>
          </a:xfrm>
          <a:prstGeom prst="rect">
            <a:avLst/>
          </a:prstGeom>
          <a:noFill/>
          <a:ln w="1587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dirty="0">
                <a:latin typeface="Times New Roman" panose="02020603050405020304" pitchFamily="18" charset="0"/>
              </a:rPr>
              <a:t>NaOH(aq)+HCl(aq)=NaCl(aq)+H</a:t>
            </a:r>
            <a:r>
              <a:rPr lang="en-US" altLang="zh-CN" baseline="-25000" dirty="0">
                <a:latin typeface="Times New Roman" panose="02020603050405020304" pitchFamily="18" charset="0"/>
              </a:rPr>
              <a:t>2</a:t>
            </a:r>
            <a:r>
              <a:rPr lang="en-US" altLang="zh-CN" dirty="0">
                <a:latin typeface="Times New Roman" panose="02020603050405020304" pitchFamily="18" charset="0"/>
              </a:rPr>
              <a:t>O(l)  △H = </a:t>
            </a:r>
            <a:r>
              <a:rPr lang="zh-CN" altLang="en-US" dirty="0">
                <a:latin typeface="Times New Roman" panose="02020603050405020304" pitchFamily="18" charset="0"/>
              </a:rPr>
              <a:t>－ </a:t>
            </a:r>
            <a:r>
              <a:rPr lang="en-US" altLang="zh-CN" dirty="0">
                <a:latin typeface="Times New Roman" panose="02020603050405020304" pitchFamily="18" charset="0"/>
              </a:rPr>
              <a:t>57.3 kJ/mol</a:t>
            </a:r>
            <a:endParaRPr lang="en-US" altLang="zh-CN" dirty="0">
              <a:latin typeface="Times New Roman" panose="02020603050405020304" pitchFamily="18" charset="0"/>
            </a:endParaRPr>
          </a:p>
        </p:txBody>
      </p:sp>
      <p:sp>
        <p:nvSpPr>
          <p:cNvPr id="15364" name="AutoShape 37">
            <a:hlinkClick r:id="rId3" action="ppaction://hlinksldjump"/>
          </p:cNvPr>
          <p:cNvSpPr/>
          <p:nvPr/>
        </p:nvSpPr>
        <p:spPr>
          <a:xfrm>
            <a:off x="6384925" y="6226175"/>
            <a:ext cx="287338" cy="287338"/>
          </a:xfrm>
          <a:prstGeom prst="actionButtonBeginning">
            <a:avLst/>
          </a:prstGeom>
          <a:solidFill>
            <a:schemeClr val="accent1"/>
          </a:solidFill>
          <a:ln w="9525">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p:sp>
        <p:nvSpPr>
          <p:cNvPr id="34855" name="Text Box 39"/>
          <p:cNvSpPr txBox="1"/>
          <p:nvPr/>
        </p:nvSpPr>
        <p:spPr>
          <a:xfrm>
            <a:off x="3287713" y="5637213"/>
            <a:ext cx="1296987" cy="960437"/>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FontTx/>
              <a:buNone/>
            </a:pPr>
            <a:endParaRPr lang="en-US" altLang="zh-CN" sz="2400" b="1" dirty="0">
              <a:solidFill>
                <a:srgbClr val="990033"/>
              </a:solidFill>
              <a:latin typeface="楷体_GB2312" pitchFamily="49" charset="-122"/>
              <a:ea typeface="楷体_GB2312" pitchFamily="49" charset="-122"/>
            </a:endParaRPr>
          </a:p>
          <a:p>
            <a:pPr marL="0" lvl="0" indent="0" algn="ctr" eaLnBrk="1" hangingPunct="1">
              <a:lnSpc>
                <a:spcPct val="130000"/>
              </a:lnSpc>
              <a:spcBef>
                <a:spcPct val="0"/>
              </a:spcBef>
              <a:buFontTx/>
              <a:buNone/>
            </a:pPr>
            <a:endParaRPr lang="en-US" altLang="zh-CN" sz="2400" b="1" dirty="0">
              <a:solidFill>
                <a:srgbClr val="990033"/>
              </a:solidFill>
              <a:latin typeface="楷体_GB2312" pitchFamily="49" charset="-122"/>
              <a:ea typeface="楷体_GB2312" pitchFamily="49" charset="-122"/>
            </a:endParaRPr>
          </a:p>
        </p:txBody>
      </p:sp>
      <p:grpSp>
        <p:nvGrpSpPr>
          <p:cNvPr id="15366" name="Group 53"/>
          <p:cNvGrpSpPr/>
          <p:nvPr/>
        </p:nvGrpSpPr>
        <p:grpSpPr>
          <a:xfrm>
            <a:off x="1774825" y="1111250"/>
            <a:ext cx="8388350" cy="960438"/>
            <a:chOff x="352" y="1999"/>
            <a:chExt cx="5284" cy="605"/>
          </a:xfrm>
        </p:grpSpPr>
        <p:sp>
          <p:nvSpPr>
            <p:cNvPr id="15375" name="Text Box 45"/>
            <p:cNvSpPr txBox="1"/>
            <p:nvPr/>
          </p:nvSpPr>
          <p:spPr>
            <a:xfrm>
              <a:off x="352" y="2160"/>
              <a:ext cx="5284" cy="269"/>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dirty="0">
                  <a:latin typeface="Times New Roman" panose="02020603050405020304" pitchFamily="18" charset="0"/>
                  <a:ea typeface="楷体_GB2312" pitchFamily="49" charset="-122"/>
                </a:rPr>
                <a:t>H</a:t>
              </a:r>
              <a:r>
                <a:rPr lang="en-US" altLang="zh-CN" baseline="-25000" dirty="0">
                  <a:latin typeface="Times New Roman" panose="02020603050405020304" pitchFamily="18" charset="0"/>
                  <a:ea typeface="楷体_GB2312" pitchFamily="49" charset="-122"/>
                </a:rPr>
                <a:t>2</a:t>
              </a:r>
              <a:r>
                <a:rPr lang="en-US" altLang="zh-CN" dirty="0">
                  <a:latin typeface="Times New Roman" panose="02020603050405020304" pitchFamily="18" charset="0"/>
                  <a:ea typeface="楷体_GB2312" pitchFamily="49" charset="-122"/>
                </a:rPr>
                <a:t>(g)+I</a:t>
              </a:r>
              <a:r>
                <a:rPr lang="en-US" altLang="zh-CN" baseline="-25000" dirty="0">
                  <a:latin typeface="Times New Roman" panose="02020603050405020304" pitchFamily="18" charset="0"/>
                  <a:ea typeface="楷体_GB2312" pitchFamily="49" charset="-122"/>
                </a:rPr>
                <a:t>2</a:t>
              </a:r>
              <a:r>
                <a:rPr lang="en-US" altLang="zh-CN" dirty="0">
                  <a:latin typeface="Times New Roman" panose="02020603050405020304" pitchFamily="18" charset="0"/>
                  <a:ea typeface="楷体_GB2312" pitchFamily="49" charset="-122"/>
                </a:rPr>
                <a:t>(g)======2HI(g)  △H=</a:t>
              </a:r>
              <a:r>
                <a:rPr lang="zh-CN" altLang="en-US" dirty="0">
                  <a:latin typeface="Times New Roman" panose="02020603050405020304" pitchFamily="18" charset="0"/>
                  <a:ea typeface="楷体_GB2312" pitchFamily="49" charset="-122"/>
                </a:rPr>
                <a:t>－</a:t>
              </a:r>
              <a:r>
                <a:rPr lang="en-US" altLang="zh-CN" dirty="0">
                  <a:latin typeface="Times New Roman" panose="02020603050405020304" pitchFamily="18" charset="0"/>
                  <a:ea typeface="楷体_GB2312" pitchFamily="49" charset="-122"/>
                </a:rPr>
                <a:t>14.9kJ/mol</a:t>
              </a:r>
              <a:endParaRPr lang="en-US" altLang="zh-CN" dirty="0">
                <a:latin typeface="Times New Roman" panose="02020603050405020304" pitchFamily="18" charset="0"/>
                <a:ea typeface="楷体_GB2312" pitchFamily="49" charset="-122"/>
              </a:endParaRPr>
            </a:p>
          </p:txBody>
        </p:sp>
        <p:sp>
          <p:nvSpPr>
            <p:cNvPr id="15376" name="Text Box 46"/>
            <p:cNvSpPr txBox="1"/>
            <p:nvPr/>
          </p:nvSpPr>
          <p:spPr>
            <a:xfrm>
              <a:off x="1383" y="1999"/>
              <a:ext cx="817" cy="605"/>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30000"/>
                </a:lnSpc>
                <a:spcBef>
                  <a:spcPct val="0"/>
                </a:spcBef>
                <a:buFontTx/>
                <a:buNone/>
              </a:pPr>
              <a:r>
                <a:rPr lang="en-US" altLang="zh-CN" sz="2400" b="1" dirty="0">
                  <a:latin typeface="Times New Roman" panose="02020603050405020304" pitchFamily="18" charset="0"/>
                  <a:ea typeface="楷体_GB2312" pitchFamily="49" charset="-122"/>
                </a:rPr>
                <a:t>200℃</a:t>
              </a:r>
              <a:endParaRPr lang="en-US" altLang="zh-CN" sz="2400" b="1" dirty="0">
                <a:latin typeface="Times New Roman" panose="02020603050405020304" pitchFamily="18" charset="0"/>
                <a:ea typeface="楷体_GB2312" pitchFamily="49" charset="-122"/>
              </a:endParaRPr>
            </a:p>
            <a:p>
              <a:pPr marL="0" lvl="0" indent="0" algn="ctr" eaLnBrk="1" hangingPunct="1">
                <a:lnSpc>
                  <a:spcPct val="130000"/>
                </a:lnSpc>
                <a:spcBef>
                  <a:spcPct val="0"/>
                </a:spcBef>
                <a:buFontTx/>
                <a:buNone/>
              </a:pPr>
              <a:r>
                <a:rPr lang="en-US" altLang="zh-CN" sz="2400" b="1" dirty="0">
                  <a:latin typeface="Times New Roman" panose="02020603050405020304" pitchFamily="18" charset="0"/>
                  <a:ea typeface="楷体_GB2312" pitchFamily="49" charset="-122"/>
                </a:rPr>
                <a:t>101kPa</a:t>
              </a:r>
              <a:endParaRPr lang="en-US" altLang="zh-CN" sz="2400" b="1" dirty="0">
                <a:latin typeface="Times New Roman" panose="02020603050405020304" pitchFamily="18" charset="0"/>
                <a:ea typeface="楷体_GB2312" pitchFamily="49" charset="-122"/>
              </a:endParaRPr>
            </a:p>
          </p:txBody>
        </p:sp>
      </p:grpSp>
      <p:grpSp>
        <p:nvGrpSpPr>
          <p:cNvPr id="15367" name="Group 52"/>
          <p:cNvGrpSpPr/>
          <p:nvPr/>
        </p:nvGrpSpPr>
        <p:grpSpPr>
          <a:xfrm>
            <a:off x="1774825" y="2359025"/>
            <a:ext cx="8388350" cy="854075"/>
            <a:chOff x="352" y="2605"/>
            <a:chExt cx="5284" cy="538"/>
          </a:xfrm>
        </p:grpSpPr>
        <p:sp>
          <p:nvSpPr>
            <p:cNvPr id="15372" name="Text Box 49"/>
            <p:cNvSpPr txBox="1"/>
            <p:nvPr/>
          </p:nvSpPr>
          <p:spPr>
            <a:xfrm>
              <a:off x="352" y="2750"/>
              <a:ext cx="5284" cy="269"/>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dirty="0">
                  <a:latin typeface="Times New Roman" panose="02020603050405020304" pitchFamily="18" charset="0"/>
                  <a:ea typeface="楷体_GB2312" pitchFamily="49" charset="-122"/>
                </a:rPr>
                <a:t>H</a:t>
              </a:r>
              <a:r>
                <a:rPr lang="en-US" altLang="zh-CN" baseline="-25000" dirty="0">
                  <a:latin typeface="Times New Roman" panose="02020603050405020304" pitchFamily="18" charset="0"/>
                  <a:ea typeface="楷体_GB2312" pitchFamily="49" charset="-122"/>
                </a:rPr>
                <a:t>2</a:t>
              </a:r>
              <a:r>
                <a:rPr lang="en-US" altLang="zh-CN" dirty="0">
                  <a:latin typeface="Times New Roman" panose="02020603050405020304" pitchFamily="18" charset="0"/>
                  <a:ea typeface="楷体_GB2312" pitchFamily="49" charset="-122"/>
                </a:rPr>
                <a:t>(g)+   O</a:t>
              </a:r>
              <a:r>
                <a:rPr lang="en-US" altLang="zh-CN" baseline="-25000" dirty="0">
                  <a:latin typeface="Times New Roman" panose="02020603050405020304" pitchFamily="18" charset="0"/>
                  <a:ea typeface="楷体_GB2312" pitchFamily="49" charset="-122"/>
                </a:rPr>
                <a:t>2</a:t>
              </a:r>
              <a:r>
                <a:rPr lang="en-US" altLang="zh-CN" dirty="0">
                  <a:latin typeface="Times New Roman" panose="02020603050405020304" pitchFamily="18" charset="0"/>
                  <a:ea typeface="楷体_GB2312" pitchFamily="49" charset="-122"/>
                </a:rPr>
                <a:t>(g)==H</a:t>
              </a:r>
              <a:r>
                <a:rPr lang="en-US" altLang="zh-CN" baseline="-25000" dirty="0">
                  <a:latin typeface="Times New Roman" panose="02020603050405020304" pitchFamily="18" charset="0"/>
                  <a:ea typeface="楷体_GB2312" pitchFamily="49" charset="-122"/>
                </a:rPr>
                <a:t>2</a:t>
              </a:r>
              <a:r>
                <a:rPr lang="en-US" altLang="zh-CN" dirty="0">
                  <a:latin typeface="Times New Roman" panose="02020603050405020304" pitchFamily="18" charset="0"/>
                  <a:ea typeface="楷体_GB2312" pitchFamily="49" charset="-122"/>
                </a:rPr>
                <a:t>O(g)  △H=</a:t>
              </a:r>
              <a:r>
                <a:rPr lang="zh-CN" altLang="en-US" dirty="0">
                  <a:latin typeface="Times New Roman" panose="02020603050405020304" pitchFamily="18" charset="0"/>
                  <a:ea typeface="楷体_GB2312" pitchFamily="49" charset="-122"/>
                </a:rPr>
                <a:t>－</a:t>
              </a:r>
              <a:r>
                <a:rPr lang="en-US" altLang="zh-CN" dirty="0">
                  <a:latin typeface="Times New Roman" panose="02020603050405020304" pitchFamily="18" charset="0"/>
                  <a:ea typeface="楷体_GB2312" pitchFamily="49" charset="-122"/>
                </a:rPr>
                <a:t>241.8kJ/mol</a:t>
              </a:r>
              <a:endParaRPr lang="en-US" altLang="zh-CN" dirty="0">
                <a:latin typeface="Times New Roman" panose="02020603050405020304" pitchFamily="18" charset="0"/>
                <a:ea typeface="楷体_GB2312" pitchFamily="49" charset="-122"/>
              </a:endParaRPr>
            </a:p>
          </p:txBody>
        </p:sp>
        <p:sp>
          <p:nvSpPr>
            <p:cNvPr id="15373" name="Text Box 50"/>
            <p:cNvSpPr txBox="1"/>
            <p:nvPr/>
          </p:nvSpPr>
          <p:spPr>
            <a:xfrm>
              <a:off x="1020" y="2605"/>
              <a:ext cx="182" cy="538"/>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dirty="0">
                  <a:latin typeface="Times New Roman" panose="02020603050405020304" pitchFamily="18" charset="0"/>
                  <a:ea typeface="楷体_GB2312" pitchFamily="49" charset="-122"/>
                </a:rPr>
                <a:t>1</a:t>
              </a:r>
              <a:endParaRPr lang="en-US" altLang="zh-CN" dirty="0">
                <a:latin typeface="Times New Roman" panose="02020603050405020304" pitchFamily="18" charset="0"/>
                <a:ea typeface="楷体_GB2312" pitchFamily="49" charset="-122"/>
              </a:endParaRPr>
            </a:p>
            <a:p>
              <a:pPr marL="0" lvl="0" indent="0" eaLnBrk="1" hangingPunct="1">
                <a:lnSpc>
                  <a:spcPct val="100000"/>
                </a:lnSpc>
                <a:spcBef>
                  <a:spcPct val="0"/>
                </a:spcBef>
                <a:buFontTx/>
                <a:buNone/>
              </a:pPr>
              <a:r>
                <a:rPr lang="en-US" altLang="zh-CN" dirty="0">
                  <a:latin typeface="Times New Roman" panose="02020603050405020304" pitchFamily="18" charset="0"/>
                  <a:ea typeface="楷体_GB2312" pitchFamily="49" charset="-122"/>
                </a:rPr>
                <a:t>2</a:t>
              </a:r>
              <a:endParaRPr lang="en-US" altLang="zh-CN" dirty="0">
                <a:latin typeface="Times New Roman" panose="02020603050405020304" pitchFamily="18" charset="0"/>
                <a:ea typeface="楷体_GB2312" pitchFamily="49" charset="-122"/>
              </a:endParaRPr>
            </a:p>
          </p:txBody>
        </p:sp>
        <p:sp>
          <p:nvSpPr>
            <p:cNvPr id="15374" name="Line 51"/>
            <p:cNvSpPr/>
            <p:nvPr/>
          </p:nvSpPr>
          <p:spPr>
            <a:xfrm>
              <a:off x="974" y="2886"/>
              <a:ext cx="182" cy="0"/>
            </a:xfrm>
            <a:prstGeom prst="line">
              <a:avLst/>
            </a:prstGeom>
            <a:ln w="25400" cap="flat" cmpd="sng">
              <a:solidFill>
                <a:srgbClr val="800000"/>
              </a:solidFill>
              <a:prstDash val="solid"/>
              <a:headEnd type="none" w="med" len="med"/>
              <a:tailEnd type="none" w="med" len="med"/>
            </a:ln>
          </p:spPr>
        </p:sp>
      </p:grpSp>
      <p:sp>
        <p:nvSpPr>
          <p:cNvPr id="15368" name="Text Box 4"/>
          <p:cNvSpPr txBox="1"/>
          <p:nvPr/>
        </p:nvSpPr>
        <p:spPr>
          <a:xfrm>
            <a:off x="2762250" y="433388"/>
            <a:ext cx="10463213" cy="387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80000"/>
              </a:lnSpc>
              <a:spcBef>
                <a:spcPct val="50000"/>
              </a:spcBef>
              <a:buFontTx/>
              <a:buNone/>
            </a:pPr>
            <a:r>
              <a:rPr lang="zh-CN" altLang="en-US" sz="2400" b="1" dirty="0">
                <a:solidFill>
                  <a:srgbClr val="020010"/>
                </a:solidFill>
                <a:latin typeface="楷体_GB2312" pitchFamily="49" charset="-122"/>
                <a:ea typeface="楷体_GB2312" pitchFamily="49" charset="-122"/>
              </a:rPr>
              <a:t>观察以下热化学方程式，分析其与普通的化学方程式有何不同？</a:t>
            </a:r>
            <a:endParaRPr lang="zh-CN" altLang="en-US" sz="2400" b="1" dirty="0">
              <a:solidFill>
                <a:srgbClr val="020010"/>
              </a:solidFill>
              <a:latin typeface="楷体_GB2312" pitchFamily="49" charset="-122"/>
              <a:ea typeface="楷体_GB2312" pitchFamily="49" charset="-122"/>
            </a:endParaRPr>
          </a:p>
        </p:txBody>
      </p:sp>
      <p:sp>
        <p:nvSpPr>
          <p:cNvPr id="15369" name="Oval 57"/>
          <p:cNvSpPr/>
          <p:nvPr/>
        </p:nvSpPr>
        <p:spPr>
          <a:xfrm>
            <a:off x="3359150" y="1125538"/>
            <a:ext cx="1316038" cy="1079500"/>
          </a:xfrm>
          <a:prstGeom prst="ellipse">
            <a:avLst/>
          </a:prstGeom>
          <a:noFill/>
          <a:ln w="38100" cap="flat" cmpd="sng">
            <a:solidFill>
              <a:srgbClr val="339933"/>
            </a:solidFill>
            <a:prstDash val="sysDot"/>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mc:AlternateContent xmlns:mc="http://schemas.openxmlformats.org/markup-compatibility/2006" xmlns:p14="http://schemas.microsoft.com/office/powerpoint/2010/main">
        <mc:Choice Requires="p14">
          <p:contentPart r:id="rId4" p14:bwMode="auto">
            <p14:nvContentPartPr>
              <p14:cNvPr id="4100" name="Ink 60"/>
              <p14:cNvContentPartPr/>
              <p14:nvPr/>
            </p14:nvContentPartPr>
            <p14:xfrm>
              <a:off x="1477590" y="6118101"/>
              <a:ext cx="381000" cy="269875"/>
            </p14:xfrm>
          </p:contentPart>
        </mc:Choice>
        <mc:Fallback xmlns="">
          <p:pic>
            <p:nvPicPr>
              <p:cNvPr id="4100" name="Ink 60"/>
            </p:nvPicPr>
            <p:blipFill>
              <a:blip r:embed="rId5"/>
            </p:blipFill>
            <p:spPr>
              <a:xfrm>
                <a:off x="1477590" y="6118101"/>
                <a:ext cx="381000" cy="269875"/>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nodePh="1">
                                  <p:stCondLst>
                                    <p:cond delay="0"/>
                                  </p:stCondLst>
                                  <p:endCondLst>
                                    <p:cond delay="0"/>
                                  </p:endCondLst>
                                  <p:childTnLst>
                                    <p:set>
                                      <p:cBhvr>
                                        <p:cTn id="6" dur="1" fill="hold">
                                          <p:stCondLst>
                                            <p:cond delay="499"/>
                                          </p:stCondLst>
                                        </p:cTn>
                                        <p:tgtEl>
                                          <p:spTgt spid="34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72" name="AutoShape 8"/>
          <p:cNvSpPr>
            <a:spLocks noChangeArrowheads="1"/>
          </p:cNvSpPr>
          <p:nvPr/>
        </p:nvSpPr>
        <p:spPr bwMode="auto">
          <a:xfrm>
            <a:off x="666750" y="106363"/>
            <a:ext cx="1828800" cy="685800"/>
          </a:xfrm>
          <a:prstGeom prst="flowChartAlternateProcess">
            <a:avLst/>
          </a:prstGeom>
          <a:gradFill rotWithShape="1">
            <a:gsLst>
              <a:gs pos="0">
                <a:srgbClr val="CC99FF"/>
              </a:gs>
              <a:gs pos="50000">
                <a:schemeClr val="bg1"/>
              </a:gs>
              <a:gs pos="100000">
                <a:srgbClr val="CC99FF"/>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rPr>
              <a:t>实验探究</a:t>
            </a:r>
            <a:endPar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11273" name="Rectangle 9"/>
          <p:cNvSpPr/>
          <p:nvPr/>
        </p:nvSpPr>
        <p:spPr>
          <a:xfrm>
            <a:off x="1828800" y="714375"/>
            <a:ext cx="4033838" cy="646113"/>
          </a:xfrm>
          <a:prstGeom prst="rect">
            <a:avLst/>
          </a:prstGeom>
          <a:noFill/>
          <a:ln w="9525">
            <a:noFill/>
          </a:ln>
        </p:spPr>
        <p:txBody>
          <a:bodyPr wrap="none" anchor="t" anchorCtr="0">
            <a:spAutoFit/>
          </a:bodyPr>
          <a:p>
            <a:pPr>
              <a:lnSpc>
                <a:spcPct val="150000"/>
              </a:lnSpc>
              <a:buFontTx/>
            </a:pP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实验</a:t>
            </a:r>
            <a:r>
              <a:rPr lang="en-US" altLang="zh-CN" dirty="0">
                <a:latin typeface="Arial" panose="020B0604020202020204" pitchFamily="34" charset="0"/>
                <a:ea typeface="宋体" panose="02010600030101010101" pitchFamily="2" charset="-122"/>
              </a:rPr>
              <a:t>6-1】</a:t>
            </a:r>
            <a:r>
              <a:rPr lang="zh-CN" altLang="en-US" dirty="0">
                <a:latin typeface="Arial" panose="020B0604020202020204" pitchFamily="34" charset="0"/>
                <a:ea typeface="宋体" panose="02010600030101010101" pitchFamily="2" charset="-122"/>
              </a:rPr>
              <a:t>镁与盐酸的反应</a:t>
            </a:r>
            <a:endParaRPr lang="zh-CN" altLang="en-US" dirty="0">
              <a:latin typeface="Arial" panose="020B0604020202020204" pitchFamily="34" charset="0"/>
              <a:ea typeface="宋体" panose="02010600030101010101" pitchFamily="2" charset="-122"/>
            </a:endParaRPr>
          </a:p>
        </p:txBody>
      </p:sp>
      <p:sp>
        <p:nvSpPr>
          <p:cNvPr id="11285" name="Rectangle 21"/>
          <p:cNvSpPr/>
          <p:nvPr/>
        </p:nvSpPr>
        <p:spPr>
          <a:xfrm>
            <a:off x="1828800" y="2587625"/>
            <a:ext cx="7207250" cy="457200"/>
          </a:xfrm>
          <a:prstGeom prst="rect">
            <a:avLst/>
          </a:prstGeom>
          <a:noFill/>
          <a:ln w="9525">
            <a:noFill/>
          </a:ln>
        </p:spPr>
        <p:txBody>
          <a:bodyPr anchor="t" anchorCtr="0">
            <a:spAutoFit/>
          </a:bodyPr>
          <a:p>
            <a:pPr>
              <a:buFontTx/>
            </a:pPr>
            <a:r>
              <a:rPr lang="en-US" altLang="zh-CN" dirty="0">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实验</a:t>
            </a:r>
            <a:r>
              <a:rPr lang="en-US" altLang="zh-CN" dirty="0">
                <a:latin typeface="Times New Roman" panose="02020603050405020304" pitchFamily="18" charset="0"/>
                <a:ea typeface="宋体" panose="02010600030101010101" pitchFamily="2" charset="-122"/>
              </a:rPr>
              <a:t>6-2】Ba(OH)</a:t>
            </a:r>
            <a:r>
              <a:rPr lang="en-US" altLang="zh-CN" baseline="-25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·8H</a:t>
            </a:r>
            <a:r>
              <a:rPr lang="en-US" altLang="zh-CN" baseline="-25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O</a:t>
            </a:r>
            <a:r>
              <a:rPr lang="zh-CN" altLang="en-US" dirty="0">
                <a:latin typeface="Times New Roman" panose="02020603050405020304" pitchFamily="18" charset="0"/>
                <a:ea typeface="宋体" panose="02010600030101010101" pitchFamily="2" charset="-122"/>
              </a:rPr>
              <a:t>晶体与</a:t>
            </a:r>
            <a:r>
              <a:rPr lang="en-US" altLang="zh-CN" dirty="0">
                <a:latin typeface="Times New Roman" panose="02020603050405020304" pitchFamily="18" charset="0"/>
                <a:ea typeface="宋体" panose="02010600030101010101" pitchFamily="2" charset="-122"/>
              </a:rPr>
              <a:t>NH</a:t>
            </a:r>
            <a:r>
              <a:rPr lang="en-US" altLang="zh-CN" baseline="-25000" dirty="0">
                <a:latin typeface="Times New Roman" panose="02020603050405020304" pitchFamily="18" charset="0"/>
                <a:ea typeface="宋体" panose="02010600030101010101" pitchFamily="2" charset="-122"/>
              </a:rPr>
              <a:t>4</a:t>
            </a:r>
            <a:r>
              <a:rPr lang="en-US" altLang="zh-CN" dirty="0">
                <a:latin typeface="Times New Roman" panose="02020603050405020304" pitchFamily="18" charset="0"/>
                <a:ea typeface="宋体" panose="02010600030101010101" pitchFamily="2" charset="-122"/>
              </a:rPr>
              <a:t>Cl</a:t>
            </a:r>
            <a:r>
              <a:rPr lang="zh-CN" altLang="en-US" dirty="0">
                <a:latin typeface="Times New Roman" panose="02020603050405020304" pitchFamily="18" charset="0"/>
                <a:ea typeface="宋体" panose="02010600030101010101" pitchFamily="2" charset="-122"/>
              </a:rPr>
              <a:t>晶体的反应</a:t>
            </a:r>
            <a:endParaRPr lang="zh-CN" altLang="en-US" dirty="0">
              <a:latin typeface="Times New Roman" panose="02020603050405020304" pitchFamily="18" charset="0"/>
              <a:ea typeface="宋体" panose="02010600030101010101" pitchFamily="2" charset="-122"/>
            </a:endParaRPr>
          </a:p>
        </p:txBody>
      </p:sp>
      <p:sp>
        <p:nvSpPr>
          <p:cNvPr id="11286" name="Rectangle 22"/>
          <p:cNvSpPr/>
          <p:nvPr/>
        </p:nvSpPr>
        <p:spPr>
          <a:xfrm>
            <a:off x="2063750" y="3052763"/>
            <a:ext cx="9072563" cy="1754187"/>
          </a:xfrm>
          <a:prstGeom prst="rect">
            <a:avLst/>
          </a:prstGeom>
          <a:noFill/>
          <a:ln w="9525">
            <a:noFill/>
          </a:ln>
        </p:spPr>
        <p:txBody>
          <a:bodyPr anchor="t" anchorCtr="0">
            <a:spAutoFit/>
          </a:bodyPr>
          <a:p>
            <a:pPr>
              <a:lnSpc>
                <a:spcPct val="150000"/>
              </a:lnSpc>
              <a:buFontTx/>
            </a:pPr>
            <a:r>
              <a:rPr lang="en-US" altLang="zh-CN" dirty="0">
                <a:solidFill>
                  <a:srgbClr val="0000FF"/>
                </a:solidFill>
                <a:latin typeface="Times New Roman" panose="02020603050405020304" pitchFamily="18" charset="0"/>
                <a:ea typeface="楷体_GB2312" pitchFamily="49" charset="-122"/>
              </a:rPr>
              <a:t>①</a:t>
            </a:r>
            <a:r>
              <a:rPr lang="zh-CN" altLang="en-US" dirty="0">
                <a:solidFill>
                  <a:srgbClr val="0000FF"/>
                </a:solidFill>
                <a:latin typeface="Times New Roman" panose="02020603050405020304" pitchFamily="18" charset="0"/>
                <a:ea typeface="楷体_GB2312" pitchFamily="49" charset="-122"/>
              </a:rPr>
              <a:t>有刺激性气味的气体产生；②反应混合物逐渐成糊状；</a:t>
            </a:r>
            <a:endParaRPr lang="zh-CN" altLang="en-US" dirty="0">
              <a:solidFill>
                <a:srgbClr val="0000FF"/>
              </a:solidFill>
              <a:latin typeface="Times New Roman" panose="02020603050405020304" pitchFamily="18" charset="0"/>
              <a:ea typeface="楷体_GB2312" pitchFamily="49" charset="-122"/>
            </a:endParaRPr>
          </a:p>
          <a:p>
            <a:pPr>
              <a:lnSpc>
                <a:spcPct val="150000"/>
              </a:lnSpc>
              <a:buFontTx/>
            </a:pPr>
            <a:r>
              <a:rPr lang="zh-CN" altLang="en-US" dirty="0">
                <a:solidFill>
                  <a:srgbClr val="0000FF"/>
                </a:solidFill>
                <a:latin typeface="Times New Roman" panose="02020603050405020304" pitchFamily="18" charset="0"/>
                <a:ea typeface="楷体_GB2312" pitchFamily="49" charset="-122"/>
              </a:rPr>
              <a:t>③玻璃片上的水结成冰；④玻璃片与烧杯粘在一起；</a:t>
            </a:r>
            <a:endParaRPr lang="zh-CN" altLang="en-US" dirty="0">
              <a:solidFill>
                <a:srgbClr val="0000FF"/>
              </a:solidFill>
              <a:latin typeface="Times New Roman" panose="02020603050405020304" pitchFamily="18" charset="0"/>
              <a:ea typeface="楷体_GB2312" pitchFamily="49" charset="-122"/>
            </a:endParaRPr>
          </a:p>
          <a:p>
            <a:pPr>
              <a:lnSpc>
                <a:spcPct val="150000"/>
              </a:lnSpc>
              <a:buFontTx/>
            </a:pPr>
            <a:r>
              <a:rPr lang="zh-CN" altLang="en-US" dirty="0">
                <a:solidFill>
                  <a:srgbClr val="0000FF"/>
                </a:solidFill>
                <a:latin typeface="Times New Roman" panose="02020603050405020304" pitchFamily="18" charset="0"/>
                <a:ea typeface="楷体_GB2312" pitchFamily="49" charset="-122"/>
              </a:rPr>
              <a:t>⑤用手触摸杯壁下部，有冰凉的感觉。</a:t>
            </a:r>
            <a:endParaRPr lang="zh-CN" altLang="en-US" dirty="0">
              <a:solidFill>
                <a:srgbClr val="0000FF"/>
              </a:solidFill>
              <a:latin typeface="Times New Roman" panose="02020603050405020304" pitchFamily="18" charset="0"/>
              <a:ea typeface="楷体_GB2312" pitchFamily="49" charset="-122"/>
            </a:endParaRPr>
          </a:p>
        </p:txBody>
      </p:sp>
      <p:sp>
        <p:nvSpPr>
          <p:cNvPr id="11287" name="Rectangle 23"/>
          <p:cNvSpPr>
            <a:spLocks noChangeArrowheads="1"/>
          </p:cNvSpPr>
          <p:nvPr/>
        </p:nvSpPr>
        <p:spPr bwMode="auto">
          <a:xfrm>
            <a:off x="2193925" y="5484813"/>
            <a:ext cx="6477000" cy="1066800"/>
          </a:xfrm>
          <a:prstGeom prst="rect">
            <a:avLst/>
          </a:prstGeom>
          <a:gradFill rotWithShape="1">
            <a:gsLst>
              <a:gs pos="0">
                <a:srgbClr val="EEDDFF"/>
              </a:gs>
              <a:gs pos="50000">
                <a:schemeClr val="bg1"/>
              </a:gs>
              <a:gs pos="100000">
                <a:srgbClr val="EEDD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rPr>
              <a:t>反应物的总能量 </a:t>
            </a:r>
            <a:r>
              <a:rPr kumimoji="0" lang="en-US" altLang="zh-CN"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rPr>
              <a:t>=</a:t>
            </a:r>
            <a:r>
              <a:rPr kumimoji="0" lang="zh-CN" altLang="en-US"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rPr>
              <a:t>生成物的总能量 </a:t>
            </a:r>
            <a:r>
              <a:rPr kumimoji="0" lang="en-US" altLang="zh-CN"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rPr>
              <a:t>- </a:t>
            </a:r>
            <a:r>
              <a:rPr kumimoji="0" lang="zh-CN" altLang="en-US"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rPr>
              <a:t>热能    </a:t>
            </a:r>
            <a:endParaRPr kumimoji="0" lang="zh-CN" altLang="en-US"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endParaRPr>
          </a:p>
          <a:p>
            <a:pPr marL="342900" marR="0" lvl="0" indent="-34290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rPr>
              <a:t>    即为吸热反应 </a:t>
            </a:r>
            <a:endParaRPr kumimoji="0" lang="zh-CN" altLang="en-US" sz="2400" b="1" i="0" u="none" strike="noStrike" kern="1200" cap="none" spc="0" normalizeH="0" baseline="0" noProof="0">
              <a:ln>
                <a:noFill/>
              </a:ln>
              <a:solidFill>
                <a:srgbClr val="CC0066"/>
              </a:solidFill>
              <a:effectLst/>
              <a:uLnTx/>
              <a:uFillTx/>
              <a:latin typeface="楷体_GB2312" pitchFamily="49" charset="-122"/>
              <a:ea typeface="楷体_GB2312" pitchFamily="49" charset="-122"/>
              <a:cs typeface="+mn-cs"/>
              <a:sym typeface="+mn-ea"/>
            </a:endParaRPr>
          </a:p>
        </p:txBody>
      </p:sp>
      <p:sp>
        <p:nvSpPr>
          <p:cNvPr id="11288" name="Rectangle 24"/>
          <p:cNvSpPr>
            <a:spLocks noChangeArrowheads="1"/>
          </p:cNvSpPr>
          <p:nvPr/>
        </p:nvSpPr>
        <p:spPr bwMode="auto">
          <a:xfrm>
            <a:off x="2135188" y="1528763"/>
            <a:ext cx="6400800" cy="977900"/>
          </a:xfrm>
          <a:prstGeom prst="rect">
            <a:avLst/>
          </a:prstGeom>
          <a:gradFill rotWithShape="1">
            <a:gsLst>
              <a:gs pos="0">
                <a:srgbClr val="EEDDFF"/>
              </a:gs>
              <a:gs pos="50000">
                <a:schemeClr val="bg1"/>
              </a:gs>
              <a:gs pos="100000">
                <a:srgbClr val="EEDD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rPr>
              <a:t>反应物的总能量 </a:t>
            </a:r>
            <a:r>
              <a:rPr kumimoji="0" lang="en-US" altLang="zh-CN"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rPr>
              <a:t>= </a:t>
            </a:r>
            <a:r>
              <a:rPr kumimoji="0" lang="zh-CN" altLang="en-US"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rPr>
              <a:t>生成物的总能量 </a:t>
            </a:r>
            <a:r>
              <a:rPr kumimoji="0" lang="en-US" altLang="zh-CN"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rPr>
              <a:t>+ </a:t>
            </a:r>
            <a:r>
              <a:rPr kumimoji="0" lang="zh-CN" altLang="en-US"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rPr>
              <a:t>热能  </a:t>
            </a:r>
            <a:endParaRPr kumimoji="0" lang="zh-CN" altLang="en-US"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rPr>
              <a:t>    即为放热反应</a:t>
            </a:r>
            <a:endParaRPr kumimoji="0" lang="zh-CN" altLang="en-US" sz="24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sym typeface="+mn-ea"/>
            </a:endParaRPr>
          </a:p>
        </p:txBody>
      </p:sp>
      <p:sp>
        <p:nvSpPr>
          <p:cNvPr id="2" name="矩形 1"/>
          <p:cNvSpPr/>
          <p:nvPr/>
        </p:nvSpPr>
        <p:spPr>
          <a:xfrm>
            <a:off x="2279650" y="4797425"/>
            <a:ext cx="8356600" cy="460375"/>
          </a:xfrm>
          <a:prstGeom prst="rect">
            <a:avLst/>
          </a:prstGeom>
          <a:noFill/>
          <a:ln w="9525">
            <a:noFill/>
          </a:ln>
        </p:spPr>
        <p:txBody>
          <a:bodyPr anchor="t" anchorCtr="0">
            <a:spAutoFit/>
          </a:bodyPr>
          <a:p>
            <a:pPr eaLnBrk="0" hangingPunct="0">
              <a:buFontTx/>
            </a:pPr>
            <a:r>
              <a:rPr lang="en-US" altLang="zh-CN" dirty="0">
                <a:latin typeface="Times New Roman" panose="02020603050405020304" pitchFamily="18" charset="0"/>
                <a:ea typeface="宋体" panose="02010600030101010101" pitchFamily="2" charset="-122"/>
              </a:rPr>
              <a:t>Ba(OH)</a:t>
            </a:r>
            <a:r>
              <a:rPr lang="en-US" altLang="zh-CN" baseline="-30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•8H</a:t>
            </a:r>
            <a:r>
              <a:rPr lang="en-US" altLang="zh-CN" baseline="-30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O + 2NH</a:t>
            </a:r>
            <a:r>
              <a:rPr lang="en-US" altLang="zh-CN" baseline="-30000" dirty="0">
                <a:latin typeface="Times New Roman" panose="02020603050405020304" pitchFamily="18" charset="0"/>
                <a:ea typeface="宋体" panose="02010600030101010101" pitchFamily="2" charset="-122"/>
              </a:rPr>
              <a:t>4</a:t>
            </a:r>
            <a:r>
              <a:rPr lang="en-US" altLang="zh-CN" dirty="0">
                <a:latin typeface="Times New Roman" panose="02020603050405020304" pitchFamily="18" charset="0"/>
                <a:ea typeface="宋体" panose="02010600030101010101" pitchFamily="2" charset="-122"/>
              </a:rPr>
              <a:t>Cl == BaCl</a:t>
            </a:r>
            <a:r>
              <a:rPr lang="en-US" altLang="zh-CN" baseline="-30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 + 2NH</a:t>
            </a:r>
            <a:r>
              <a:rPr lang="en-US" altLang="zh-CN" baseline="-30000" dirty="0">
                <a:latin typeface="Times New Roman" panose="02020603050405020304" pitchFamily="18" charset="0"/>
                <a:ea typeface="宋体" panose="02010600030101010101" pitchFamily="2" charset="-122"/>
              </a:rPr>
              <a:t>3</a:t>
            </a:r>
            <a:r>
              <a:rPr lang="en-US" altLang="zh-CN" dirty="0">
                <a:latin typeface="Times New Roman" panose="02020603050405020304" pitchFamily="18" charset="0"/>
                <a:ea typeface="宋体" panose="02010600030101010101" pitchFamily="2" charset="-122"/>
              </a:rPr>
              <a:t> </a:t>
            </a:r>
            <a:r>
              <a:rPr lang="en-US" altLang="zh-CN" dirty="0">
                <a:latin typeface="Arial" panose="020B0604020202020204" pitchFamily="34"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+10H</a:t>
            </a:r>
            <a:r>
              <a:rPr lang="en-US" altLang="zh-CN" baseline="-30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O</a:t>
            </a:r>
            <a:endParaRPr lang="zh-CN" altLang="en-US" dirty="0">
              <a:latin typeface="Arial" panose="020B0604020202020204" pitchFamily="34" charset="0"/>
              <a:ea typeface="宋体" panose="02010600030101010101" pitchFamily="2" charset="-122"/>
            </a:endParaRPr>
          </a:p>
        </p:txBody>
      </p:sp>
      <p:sp>
        <p:nvSpPr>
          <p:cNvPr id="9" name="文本框 14"/>
          <p:cNvSpPr txBox="1">
            <a:spLocks noChangeArrowheads="1"/>
          </p:cNvSpPr>
          <p:nvPr/>
        </p:nvSpPr>
        <p:spPr bwMode="auto">
          <a:xfrm>
            <a:off x="5951538" y="790575"/>
            <a:ext cx="4822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宋体" panose="02010600030101010101" pitchFamily="2" charset="-122"/>
              </a:defRPr>
            </a:lvl1pPr>
            <a:lvl2pPr>
              <a:defRPr sz="2400" b="1">
                <a:solidFill>
                  <a:schemeClr val="tx1"/>
                </a:solidFill>
                <a:latin typeface="Arial" panose="020B0604020202020204" pitchFamily="34" charset="0"/>
                <a:ea typeface="宋体" panose="02010600030101010101" pitchFamily="2" charset="-122"/>
              </a:defRPr>
            </a:lvl2pPr>
            <a:lvl3pPr>
              <a:defRPr sz="2400" b="1">
                <a:solidFill>
                  <a:schemeClr val="tx1"/>
                </a:solidFill>
                <a:latin typeface="Arial" panose="020B0604020202020204" pitchFamily="34" charset="0"/>
                <a:ea typeface="宋体" panose="02010600030101010101" pitchFamily="2" charset="-122"/>
              </a:defRPr>
            </a:lvl3pPr>
            <a:lvl4pPr>
              <a:defRPr sz="2400" b="1">
                <a:solidFill>
                  <a:schemeClr val="tx1"/>
                </a:solidFill>
                <a:latin typeface="Arial" panose="020B0604020202020204" pitchFamily="34" charset="0"/>
                <a:ea typeface="宋体" panose="02010600030101010101" pitchFamily="2" charset="-122"/>
              </a:defRPr>
            </a:lvl4pPr>
            <a:lvl5pPr>
              <a:defRPr sz="24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zh-CN" sz="2400" b="1" i="0" u="none" strike="noStrike" kern="1200" cap="none" spc="0" normalizeH="0" baseline="0" noProof="0" dirty="0">
                <a:ln>
                  <a:noFill/>
                </a:ln>
                <a:solidFill>
                  <a:srgbClr val="0000FF"/>
                </a:solidFill>
                <a:effectLst/>
                <a:uLnTx/>
                <a:uFillTx/>
                <a:latin typeface="+mn-ea"/>
                <a:ea typeface="+mn-ea"/>
                <a:cs typeface="+mn-cs"/>
                <a:sym typeface="+mn-ea"/>
              </a:rPr>
              <a:t>放出大量气泡，温度升高</a:t>
            </a:r>
            <a:endParaRPr kumimoji="0" lang="zh-CN" altLang="zh-CN" sz="2400" b="1" i="0" u="none" strike="noStrike" kern="1200" cap="none" spc="0" normalizeH="0" baseline="0" noProof="0" dirty="0">
              <a:ln>
                <a:noFill/>
              </a:ln>
              <a:solidFill>
                <a:srgbClr val="0000FF"/>
              </a:solidFill>
              <a:effectLst/>
              <a:uLnTx/>
              <a:uFillTx/>
              <a:latin typeface="+mn-ea"/>
              <a:ea typeface="+mn-ea"/>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blinds(horizontal)">
                                      <p:cBhvr>
                                        <p:cTn id="12" dur="500"/>
                                        <p:tgtEl>
                                          <p:spTgt spid="1127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0-#ppt_w/2"/>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285"/>
                                        </p:tgtEl>
                                        <p:attrNameLst>
                                          <p:attrName>style.visibility</p:attrName>
                                        </p:attrNameLst>
                                      </p:cBhvr>
                                      <p:to>
                                        <p:strVal val="visible"/>
                                      </p:to>
                                    </p:set>
                                    <p:animEffect transition="in" filter="blinds(horizontal)">
                                      <p:cBhvr>
                                        <p:cTn id="23" dur="500"/>
                                        <p:tgtEl>
                                          <p:spTgt spid="1128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28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88"/>
                                        </p:tgtEl>
                                        <p:attrNameLst>
                                          <p:attrName>style.visibility</p:attrName>
                                        </p:attrNameLst>
                                      </p:cBhvr>
                                      <p:to>
                                        <p:strVal val="visible"/>
                                      </p:to>
                                    </p:set>
                                    <p:animEffect transition="in" filter="blinds(horizontal)">
                                      <p:cBhvr>
                                        <p:cTn id="37" dur="500"/>
                                        <p:tgtEl>
                                          <p:spTgt spid="1128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287"/>
                                        </p:tgtEl>
                                        <p:attrNameLst>
                                          <p:attrName>style.visibility</p:attrName>
                                        </p:attrNameLst>
                                      </p:cBhvr>
                                      <p:to>
                                        <p:strVal val="visible"/>
                                      </p:to>
                                    </p:set>
                                    <p:animEffect transition="in" filter="blinds(horizontal)">
                                      <p:cBhvr>
                                        <p:cTn id="42" dur="5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P spid="11273" grpId="0"/>
      <p:bldP spid="11285" grpId="0"/>
      <p:bldP spid="11286" grpId="0"/>
      <p:bldP spid="11287" grpId="0" animBg="1"/>
      <p:bldP spid="11288" grpId="0" bldLvl="0" animBg="1"/>
      <p:bldP spid="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ext Box 4"/>
          <p:cNvSpPr txBox="1"/>
          <p:nvPr/>
        </p:nvSpPr>
        <p:spPr>
          <a:xfrm>
            <a:off x="695325" y="638175"/>
            <a:ext cx="4176713"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0000FF"/>
                </a:solidFill>
                <a:latin typeface="Arial" panose="020B0604020202020204" pitchFamily="34" charset="0"/>
                <a:ea typeface="黑体" panose="02010609060101010101" pitchFamily="49" charset="-122"/>
              </a:rPr>
              <a:t>三、中和热</a:t>
            </a:r>
            <a:endParaRPr lang="zh-CN" altLang="en-US" b="1" dirty="0">
              <a:solidFill>
                <a:srgbClr val="0000FF"/>
              </a:solidFill>
              <a:latin typeface="Arial" panose="020B0604020202020204" pitchFamily="34" charset="0"/>
              <a:ea typeface="黑体" panose="02010609060101010101" pitchFamily="49" charset="-122"/>
            </a:endParaRPr>
          </a:p>
        </p:txBody>
      </p:sp>
      <p:sp>
        <p:nvSpPr>
          <p:cNvPr id="39941" name="Text Box 5"/>
          <p:cNvSpPr txBox="1"/>
          <p:nvPr/>
        </p:nvSpPr>
        <p:spPr>
          <a:xfrm>
            <a:off x="1057275" y="1360488"/>
            <a:ext cx="2735263"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en-US" altLang="zh-CN" sz="2400" b="1" dirty="0">
                <a:latin typeface="Arial" panose="020B0604020202020204" pitchFamily="34" charset="0"/>
              </a:rPr>
              <a:t>1</a:t>
            </a:r>
            <a:r>
              <a:rPr lang="zh-CN" altLang="en-US" sz="2400" b="1" dirty="0">
                <a:latin typeface="Arial" panose="020B0604020202020204" pitchFamily="34" charset="0"/>
              </a:rPr>
              <a:t>、定义：</a:t>
            </a:r>
            <a:endParaRPr lang="zh-CN" altLang="en-US" sz="2400" b="1" dirty="0">
              <a:latin typeface="Arial" panose="020B0604020202020204" pitchFamily="34" charset="0"/>
            </a:endParaRPr>
          </a:p>
        </p:txBody>
      </p:sp>
      <p:sp>
        <p:nvSpPr>
          <p:cNvPr id="39942" name="Text Box 6"/>
          <p:cNvSpPr txBox="1"/>
          <p:nvPr/>
        </p:nvSpPr>
        <p:spPr>
          <a:xfrm>
            <a:off x="2424113" y="1357313"/>
            <a:ext cx="9288462" cy="5127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0"/>
              </a:spcBef>
              <a:buFontTx/>
              <a:buNone/>
            </a:pPr>
            <a:r>
              <a:rPr lang="zh-CN" altLang="en-US" sz="2400" b="1" dirty="0">
                <a:latin typeface="Times New Roman" panose="02020603050405020304" pitchFamily="18" charset="0"/>
              </a:rPr>
              <a:t>在</a:t>
            </a:r>
            <a:r>
              <a:rPr lang="zh-CN" altLang="en-US" sz="2400" b="1" dirty="0">
                <a:solidFill>
                  <a:srgbClr val="CC0066"/>
                </a:solidFill>
                <a:latin typeface="Times New Roman" panose="02020603050405020304" pitchFamily="18" charset="0"/>
              </a:rPr>
              <a:t>稀溶液</a:t>
            </a:r>
            <a:r>
              <a:rPr lang="zh-CN" altLang="en-US" sz="2400" b="1" dirty="0">
                <a:latin typeface="Times New Roman" panose="02020603050405020304" pitchFamily="18" charset="0"/>
              </a:rPr>
              <a:t>中，酸与碱发生中和反应，生成</a:t>
            </a:r>
            <a:r>
              <a:rPr lang="en-US" altLang="zh-CN" sz="2400" b="1" dirty="0">
                <a:solidFill>
                  <a:srgbClr val="CC0066"/>
                </a:solidFill>
                <a:latin typeface="Times New Roman" panose="02020603050405020304" pitchFamily="18" charset="0"/>
              </a:rPr>
              <a:t>1 mol H</a:t>
            </a:r>
            <a:r>
              <a:rPr lang="en-US" altLang="zh-CN" sz="2400" b="1" baseline="-25000" dirty="0">
                <a:solidFill>
                  <a:srgbClr val="CC0066"/>
                </a:solidFill>
                <a:latin typeface="Times New Roman" panose="02020603050405020304" pitchFamily="18" charset="0"/>
              </a:rPr>
              <a:t>2</a:t>
            </a:r>
            <a:r>
              <a:rPr lang="en-US" altLang="zh-CN" sz="2400" b="1" dirty="0">
                <a:solidFill>
                  <a:srgbClr val="CC0066"/>
                </a:solidFill>
                <a:latin typeface="Times New Roman" panose="02020603050405020304" pitchFamily="18" charset="0"/>
              </a:rPr>
              <a:t>O</a:t>
            </a:r>
            <a:r>
              <a:rPr lang="zh-CN" altLang="en-US" sz="2400" b="1" dirty="0">
                <a:latin typeface="Times New Roman" panose="02020603050405020304" pitchFamily="18" charset="0"/>
              </a:rPr>
              <a:t>时放出的热量</a:t>
            </a:r>
            <a:endParaRPr lang="zh-CN" altLang="en-US" sz="2400" b="1" dirty="0">
              <a:latin typeface="Times New Roman" panose="02020603050405020304" pitchFamily="18" charset="0"/>
            </a:endParaRPr>
          </a:p>
        </p:txBody>
      </p:sp>
      <p:sp>
        <p:nvSpPr>
          <p:cNvPr id="39943" name="Text Box 7"/>
          <p:cNvSpPr txBox="1"/>
          <p:nvPr/>
        </p:nvSpPr>
        <p:spPr>
          <a:xfrm>
            <a:off x="1716088" y="5289550"/>
            <a:ext cx="7315200" cy="457200"/>
          </a:xfrm>
          <a:prstGeom prst="rect">
            <a:avLst/>
          </a:prstGeom>
          <a:solidFill>
            <a:srgbClr val="DBFFB7"/>
          </a:solid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FF3300"/>
                </a:solidFill>
                <a:latin typeface="Arial" panose="020B0604020202020204" pitchFamily="34" charset="0"/>
                <a:ea typeface="黑体" panose="02010609060101010101" pitchFamily="49" charset="-122"/>
              </a:rPr>
              <a:t>强酸</a:t>
            </a:r>
            <a:r>
              <a:rPr lang="zh-CN" altLang="en-US" sz="2400" b="1" dirty="0">
                <a:latin typeface="Arial" panose="020B0604020202020204" pitchFamily="34" charset="0"/>
                <a:ea typeface="黑体" panose="02010609060101010101" pitchFamily="49" charset="-122"/>
              </a:rPr>
              <a:t>与</a:t>
            </a:r>
            <a:r>
              <a:rPr lang="zh-CN" altLang="en-US" sz="2400" b="1" dirty="0">
                <a:solidFill>
                  <a:srgbClr val="FF3300"/>
                </a:solidFill>
                <a:latin typeface="Arial" panose="020B0604020202020204" pitchFamily="34" charset="0"/>
                <a:ea typeface="黑体" panose="02010609060101010101" pitchFamily="49" charset="-122"/>
              </a:rPr>
              <a:t>强碱</a:t>
            </a:r>
            <a:r>
              <a:rPr lang="zh-CN" altLang="en-US" sz="2400" b="1" dirty="0">
                <a:latin typeface="Arial" panose="020B0604020202020204" pitchFamily="34" charset="0"/>
                <a:ea typeface="黑体" panose="02010609060101010101" pitchFamily="49" charset="-122"/>
              </a:rPr>
              <a:t>的稀溶液反应，它们的</a:t>
            </a:r>
            <a:r>
              <a:rPr lang="zh-CN" altLang="en-US" sz="2400" b="1" dirty="0">
                <a:solidFill>
                  <a:srgbClr val="FF3300"/>
                </a:solidFill>
                <a:latin typeface="Arial" panose="020B0604020202020204" pitchFamily="34" charset="0"/>
                <a:ea typeface="黑体" panose="02010609060101010101" pitchFamily="49" charset="-122"/>
              </a:rPr>
              <a:t>中和热</a:t>
            </a:r>
            <a:r>
              <a:rPr lang="zh-CN" altLang="en-US" sz="2400" b="1" dirty="0">
                <a:latin typeface="Arial" panose="020B0604020202020204" pitchFamily="34" charset="0"/>
                <a:ea typeface="黑体" panose="02010609060101010101" pitchFamily="49" charset="-122"/>
              </a:rPr>
              <a:t>是</a:t>
            </a:r>
            <a:r>
              <a:rPr lang="zh-CN" altLang="en-US" sz="2400" b="1" dirty="0">
                <a:solidFill>
                  <a:srgbClr val="FF3300"/>
                </a:solidFill>
                <a:latin typeface="Arial" panose="020B0604020202020204" pitchFamily="34" charset="0"/>
                <a:ea typeface="黑体" panose="02010609060101010101" pitchFamily="49" charset="-122"/>
              </a:rPr>
              <a:t>相同</a:t>
            </a:r>
            <a:r>
              <a:rPr lang="zh-CN" altLang="en-US" sz="2400" b="1" dirty="0">
                <a:latin typeface="Arial" panose="020B0604020202020204" pitchFamily="34" charset="0"/>
                <a:ea typeface="黑体" panose="02010609060101010101" pitchFamily="49" charset="-122"/>
              </a:rPr>
              <a:t>的。</a:t>
            </a: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39944" name="Text Box 8"/>
          <p:cNvSpPr txBox="1"/>
          <p:nvPr/>
        </p:nvSpPr>
        <p:spPr>
          <a:xfrm>
            <a:off x="1992313" y="5949950"/>
            <a:ext cx="6607175"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pt-BR" altLang="zh-CN" sz="2400" b="1" dirty="0">
                <a:latin typeface="Times New Roman" panose="02020603050405020304" pitchFamily="18" charset="0"/>
              </a:rPr>
              <a:t>H</a:t>
            </a:r>
            <a:r>
              <a:rPr lang="pt-BR" altLang="zh-CN" sz="2400" b="1" baseline="30000" dirty="0">
                <a:latin typeface="Times New Roman" panose="02020603050405020304" pitchFamily="18" charset="0"/>
              </a:rPr>
              <a:t>+</a:t>
            </a:r>
            <a:r>
              <a:rPr lang="pt-BR" altLang="zh-CN" sz="2400" b="1" dirty="0">
                <a:latin typeface="Times New Roman" panose="02020603050405020304" pitchFamily="18" charset="0"/>
              </a:rPr>
              <a:t>(aq)+OH</a:t>
            </a:r>
            <a:r>
              <a:rPr lang="pt-BR" altLang="zh-CN" sz="2400" b="1" baseline="30000" dirty="0">
                <a:latin typeface="Times New Roman" panose="02020603050405020304" pitchFamily="18" charset="0"/>
              </a:rPr>
              <a:t>-</a:t>
            </a:r>
            <a:r>
              <a:rPr lang="pt-BR" altLang="zh-CN" sz="2400" b="1" dirty="0">
                <a:latin typeface="Times New Roman" panose="02020603050405020304" pitchFamily="18" charset="0"/>
              </a:rPr>
              <a:t>(aq)=H</a:t>
            </a:r>
            <a:r>
              <a:rPr lang="pt-BR" altLang="zh-CN" sz="2400" b="1" baseline="-25000" dirty="0">
                <a:latin typeface="Times New Roman" panose="02020603050405020304" pitchFamily="18" charset="0"/>
              </a:rPr>
              <a:t>2</a:t>
            </a:r>
            <a:r>
              <a:rPr lang="pt-BR" altLang="zh-CN" sz="2400" b="1" dirty="0">
                <a:latin typeface="Times New Roman" panose="02020603050405020304" pitchFamily="18" charset="0"/>
              </a:rPr>
              <a:t>O (l)      </a:t>
            </a:r>
            <a:r>
              <a:rPr lang="zh-CN" altLang="pt-BR" sz="2400" b="1" dirty="0">
                <a:latin typeface="Times New Roman" panose="02020603050405020304" pitchFamily="18" charset="0"/>
              </a:rPr>
              <a:t>△</a:t>
            </a:r>
            <a:r>
              <a:rPr lang="pt-BR" altLang="zh-CN" sz="2400" b="1" dirty="0">
                <a:latin typeface="Times New Roman" panose="02020603050405020304" pitchFamily="18" charset="0"/>
              </a:rPr>
              <a:t>H=</a:t>
            </a:r>
            <a:r>
              <a:rPr lang="pt-BR" altLang="zh-CN" sz="2400" b="1" dirty="0">
                <a:latin typeface="宋体" panose="02010600030101010101" pitchFamily="2" charset="-122"/>
              </a:rPr>
              <a:t>―</a:t>
            </a:r>
            <a:r>
              <a:rPr lang="pt-BR" altLang="zh-CN" sz="2400" b="1" dirty="0">
                <a:latin typeface="Times New Roman" panose="02020603050405020304" pitchFamily="18" charset="0"/>
              </a:rPr>
              <a:t>57.3kJ</a:t>
            </a:r>
            <a:r>
              <a:rPr lang="zh-CN" altLang="pt-BR" sz="2400" b="1" dirty="0">
                <a:latin typeface="Times New Roman" panose="02020603050405020304" pitchFamily="18" charset="0"/>
              </a:rPr>
              <a:t>／</a:t>
            </a:r>
            <a:r>
              <a:rPr lang="pt-BR" altLang="zh-CN" sz="2400" b="1" dirty="0">
                <a:latin typeface="Times New Roman" panose="02020603050405020304" pitchFamily="18" charset="0"/>
              </a:rPr>
              <a:t>mol</a:t>
            </a:r>
            <a:endParaRPr lang="en-US" altLang="zh-CN" sz="2400" b="1" dirty="0">
              <a:latin typeface="Times New Roman" panose="02020603050405020304" pitchFamily="18" charset="0"/>
            </a:endParaRPr>
          </a:p>
        </p:txBody>
      </p:sp>
      <p:sp>
        <p:nvSpPr>
          <p:cNvPr id="4" name="Text Box 4"/>
          <p:cNvSpPr txBox="1"/>
          <p:nvPr/>
        </p:nvSpPr>
        <p:spPr>
          <a:xfrm>
            <a:off x="1838325" y="3246438"/>
            <a:ext cx="858837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solidFill>
                  <a:srgbClr val="990033"/>
                </a:solidFill>
                <a:latin typeface="Times New Roman" panose="02020603050405020304" pitchFamily="18" charset="0"/>
              </a:rPr>
              <a:t>HCl(aq)+NaOH (aq)= =NaCl (aq) +H</a:t>
            </a:r>
            <a:r>
              <a:rPr lang="en-US" altLang="zh-CN" sz="2400" b="1" baseline="-25000" dirty="0">
                <a:solidFill>
                  <a:srgbClr val="990033"/>
                </a:solidFill>
                <a:latin typeface="Times New Roman" panose="02020603050405020304" pitchFamily="18" charset="0"/>
              </a:rPr>
              <a:t>2</a:t>
            </a:r>
            <a:r>
              <a:rPr lang="en-US" altLang="zh-CN" sz="2400" b="1" dirty="0">
                <a:solidFill>
                  <a:srgbClr val="990033"/>
                </a:solidFill>
                <a:latin typeface="Times New Roman" panose="02020603050405020304" pitchFamily="18" charset="0"/>
              </a:rPr>
              <a:t>O(l) </a:t>
            </a:r>
            <a:r>
              <a:rPr lang="en-US" altLang="en-US" sz="2400" b="1" dirty="0">
                <a:solidFill>
                  <a:srgbClr val="990033"/>
                </a:solidFill>
                <a:latin typeface="Times New Roman" panose="02020603050405020304" pitchFamily="18" charset="0"/>
              </a:rPr>
              <a:t>△</a:t>
            </a:r>
            <a:r>
              <a:rPr lang="en-US" altLang="zh-CN" sz="2400" b="1" dirty="0">
                <a:solidFill>
                  <a:srgbClr val="990033"/>
                </a:solidFill>
                <a:latin typeface="Times New Roman" panose="02020603050405020304" pitchFamily="18" charset="0"/>
              </a:rPr>
              <a:t>H= -57.3kJ/mol</a:t>
            </a:r>
            <a:endParaRPr lang="en-US" altLang="zh-CN" sz="2400" b="1" dirty="0">
              <a:solidFill>
                <a:srgbClr val="990033"/>
              </a:solidFill>
              <a:latin typeface="Times New Roman" panose="02020603050405020304" pitchFamily="18" charset="0"/>
            </a:endParaRPr>
          </a:p>
        </p:txBody>
      </p:sp>
      <p:sp>
        <p:nvSpPr>
          <p:cNvPr id="6" name="Text Box 6"/>
          <p:cNvSpPr txBox="1"/>
          <p:nvPr/>
        </p:nvSpPr>
        <p:spPr>
          <a:xfrm>
            <a:off x="1847850" y="4406900"/>
            <a:ext cx="90392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solidFill>
                  <a:srgbClr val="990033"/>
                </a:solidFill>
                <a:latin typeface="Times New Roman" panose="02020603050405020304" pitchFamily="18" charset="0"/>
              </a:rPr>
              <a:t>H</a:t>
            </a:r>
            <a:r>
              <a:rPr lang="en-US" altLang="zh-CN" sz="2400" b="1" baseline="-25000" dirty="0">
                <a:solidFill>
                  <a:srgbClr val="990033"/>
                </a:solidFill>
                <a:latin typeface="Times New Roman" panose="02020603050405020304" pitchFamily="18" charset="0"/>
              </a:rPr>
              <a:t>2</a:t>
            </a:r>
            <a:r>
              <a:rPr lang="en-US" altLang="zh-CN" sz="2400" b="1" dirty="0">
                <a:solidFill>
                  <a:srgbClr val="990033"/>
                </a:solidFill>
                <a:latin typeface="Times New Roman" panose="02020603050405020304" pitchFamily="18" charset="0"/>
              </a:rPr>
              <a:t>SO</a:t>
            </a:r>
            <a:r>
              <a:rPr lang="en-US" altLang="zh-CN" sz="2400" b="1" baseline="-25000" dirty="0">
                <a:solidFill>
                  <a:srgbClr val="990033"/>
                </a:solidFill>
                <a:latin typeface="Times New Roman" panose="02020603050405020304" pitchFamily="18" charset="0"/>
              </a:rPr>
              <a:t>4</a:t>
            </a:r>
            <a:r>
              <a:rPr lang="en-US" altLang="zh-CN" sz="2400" b="1" dirty="0">
                <a:solidFill>
                  <a:srgbClr val="990033"/>
                </a:solidFill>
                <a:latin typeface="Times New Roman" panose="02020603050405020304" pitchFamily="18" charset="0"/>
              </a:rPr>
              <a:t>(aq)+2NaOH(aq)=Na</a:t>
            </a:r>
            <a:r>
              <a:rPr lang="en-US" altLang="zh-CN" sz="2400" b="1" baseline="-25000" dirty="0">
                <a:solidFill>
                  <a:srgbClr val="990033"/>
                </a:solidFill>
                <a:latin typeface="Times New Roman" panose="02020603050405020304" pitchFamily="18" charset="0"/>
              </a:rPr>
              <a:t>2</a:t>
            </a:r>
            <a:r>
              <a:rPr lang="en-US" altLang="zh-CN" sz="2400" b="1" dirty="0">
                <a:solidFill>
                  <a:srgbClr val="990033"/>
                </a:solidFill>
                <a:latin typeface="Times New Roman" panose="02020603050405020304" pitchFamily="18" charset="0"/>
              </a:rPr>
              <a:t>SO</a:t>
            </a:r>
            <a:r>
              <a:rPr lang="en-US" altLang="zh-CN" sz="2400" b="1" baseline="-25000" dirty="0">
                <a:solidFill>
                  <a:srgbClr val="990033"/>
                </a:solidFill>
                <a:latin typeface="Times New Roman" panose="02020603050405020304" pitchFamily="18" charset="0"/>
              </a:rPr>
              <a:t>4</a:t>
            </a:r>
            <a:r>
              <a:rPr lang="en-US" altLang="zh-CN" sz="2400" b="1" dirty="0">
                <a:solidFill>
                  <a:srgbClr val="990033"/>
                </a:solidFill>
                <a:latin typeface="Times New Roman" panose="02020603050405020304" pitchFamily="18" charset="0"/>
              </a:rPr>
              <a:t>(aq)+2H</a:t>
            </a:r>
            <a:r>
              <a:rPr lang="en-US" altLang="zh-CN" sz="2400" b="1" baseline="-25000" dirty="0">
                <a:solidFill>
                  <a:srgbClr val="990033"/>
                </a:solidFill>
                <a:latin typeface="Times New Roman" panose="02020603050405020304" pitchFamily="18" charset="0"/>
              </a:rPr>
              <a:t>2</a:t>
            </a:r>
            <a:r>
              <a:rPr lang="en-US" altLang="zh-CN" sz="2400" b="1" dirty="0">
                <a:solidFill>
                  <a:srgbClr val="990033"/>
                </a:solidFill>
                <a:latin typeface="Times New Roman" panose="02020603050405020304" pitchFamily="18" charset="0"/>
              </a:rPr>
              <a:t>O(l) </a:t>
            </a:r>
            <a:r>
              <a:rPr lang="en-US" altLang="en-US" sz="2400" b="1" dirty="0">
                <a:solidFill>
                  <a:srgbClr val="990033"/>
                </a:solidFill>
                <a:latin typeface="Times New Roman" panose="02020603050405020304" pitchFamily="18" charset="0"/>
              </a:rPr>
              <a:t>△</a:t>
            </a:r>
            <a:r>
              <a:rPr lang="en-US" altLang="zh-CN" sz="2400" b="1" dirty="0">
                <a:solidFill>
                  <a:srgbClr val="990033"/>
                </a:solidFill>
                <a:latin typeface="Times New Roman" panose="02020603050405020304" pitchFamily="18" charset="0"/>
              </a:rPr>
              <a:t>H= -114.6kJ/mol</a:t>
            </a:r>
            <a:endParaRPr lang="en-US" altLang="zh-CN" sz="2400" b="1" dirty="0">
              <a:solidFill>
                <a:srgbClr val="990033"/>
              </a:solidFill>
              <a:latin typeface="Times New Roman" panose="02020603050405020304" pitchFamily="18" charset="0"/>
            </a:endParaRPr>
          </a:p>
        </p:txBody>
      </p:sp>
      <p:grpSp>
        <p:nvGrpSpPr>
          <p:cNvPr id="2" name="Group 15"/>
          <p:cNvGrpSpPr/>
          <p:nvPr/>
        </p:nvGrpSpPr>
        <p:grpSpPr>
          <a:xfrm>
            <a:off x="671513" y="2201863"/>
            <a:ext cx="11233150" cy="2089150"/>
            <a:chOff x="125" y="1009"/>
            <a:chExt cx="5308" cy="1316"/>
          </a:xfrm>
        </p:grpSpPr>
        <p:sp>
          <p:nvSpPr>
            <p:cNvPr id="53254" name="Text Box 6"/>
            <p:cNvSpPr txBox="1">
              <a:spLocks noChangeArrowheads="1"/>
            </p:cNvSpPr>
            <p:nvPr/>
          </p:nvSpPr>
          <p:spPr bwMode="auto">
            <a:xfrm>
              <a:off x="125" y="1336"/>
              <a:ext cx="5308" cy="989"/>
            </a:xfrm>
            <a:prstGeom prst="rect">
              <a:avLst/>
            </a:prstGeom>
            <a:noFill/>
            <a:ln w="9525">
              <a:noFill/>
              <a:miter lim="800000"/>
            </a:ln>
            <a:effectLst/>
          </p:spPr>
          <p:txBody>
            <a:bodyPr>
              <a:spAutoFit/>
            </a:bodyPr>
            <a:lstStyle/>
            <a:p>
              <a:pPr marR="0" defTabSz="914400" eaLnBrk="1" hangingPunct="1">
                <a:buClrTx/>
                <a:buSzTx/>
                <a:buFontTx/>
                <a:buNone/>
                <a:defRPr/>
              </a:pP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1</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1L1mol/L</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稀盐酸和</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1L1mol/</a:t>
              </a:r>
              <a:r>
                <a:rPr kumimoji="0" lang="en-US" altLang="zh-CN" kern="1200" cap="none" spc="0" normalizeH="0" baseline="0" noProof="0" dirty="0" err="1">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LNaOH</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溶液发生中和反应放出的热量为</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57.3kJ</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a:t>
              </a:r>
              <a:endPar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a:p>
              <a:pPr marR="0" defTabSz="914400" eaLnBrk="1" hangingPunct="1">
                <a:buClrTx/>
                <a:buSzTx/>
                <a:buFontTx/>
                <a:buNone/>
                <a:defRPr/>
              </a:pPr>
              <a:endPar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a:p>
              <a:pPr marR="0" defTabSz="914400" eaLnBrk="1" hangingPunct="1">
                <a:buClrTx/>
                <a:buSzTx/>
                <a:buFontTx/>
                <a:buNone/>
                <a:defRPr/>
              </a:pP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 </a:t>
              </a:r>
              <a:endPar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a:p>
              <a:pPr marR="0" defTabSz="914400" eaLnBrk="1" hangingPunct="1">
                <a:buClrTx/>
                <a:buSzTx/>
                <a:buFontTx/>
                <a:buNone/>
                <a:defRPr/>
              </a:pP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2</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1L1mol/LH</a:t>
              </a:r>
              <a:r>
                <a:rPr kumimoji="0" lang="en-US" altLang="zh-CN" kern="1200" cap="none" spc="0" normalizeH="0" baseline="-2500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2</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SO</a:t>
              </a:r>
              <a:r>
                <a:rPr kumimoji="0" lang="en-US" altLang="zh-CN" kern="1200" cap="none" spc="0" normalizeH="0" baseline="-2500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4</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和</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2L1mol/</a:t>
              </a:r>
              <a:r>
                <a:rPr kumimoji="0" lang="en-US" altLang="zh-CN" kern="1200" cap="none" spc="0" normalizeH="0" baseline="0" noProof="0" dirty="0" err="1">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LNaOH</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溶液发生中和反应放出的热量为</a:t>
              </a:r>
              <a:r>
                <a:rPr kumimoji="0" lang="en-US" altLang="zh-CN"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114.6kJ</a:t>
              </a:r>
              <a:r>
                <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a:t>
              </a:r>
              <a:endParaRPr kumimoji="0" lang="zh-CN" altLang="en-US"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p:txBody>
        </p:sp>
        <p:sp>
          <p:nvSpPr>
            <p:cNvPr id="3085" name="Text Box 14"/>
            <p:cNvSpPr txBox="1"/>
            <p:nvPr/>
          </p:nvSpPr>
          <p:spPr>
            <a:xfrm>
              <a:off x="204" y="1009"/>
              <a:ext cx="1179" cy="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例如：</a:t>
              </a:r>
              <a:endParaRPr lang="zh-CN" altLang="en-US" sz="2400" b="1" dirty="0">
                <a:latin typeface="Arial" panose="020B0604020202020204" pitchFamily="34" charset="0"/>
              </a:endParaRPr>
            </a:p>
          </p:txBody>
        </p:sp>
      </p:grpSp>
      <p:sp>
        <p:nvSpPr>
          <p:cNvPr id="3082" name="文本框 17"/>
          <p:cNvSpPr txBox="1"/>
          <p:nvPr/>
        </p:nvSpPr>
        <p:spPr>
          <a:xfrm>
            <a:off x="709613" y="65088"/>
            <a:ext cx="3744912" cy="463550"/>
          </a:xfrm>
          <a:prstGeom prst="rect">
            <a:avLst/>
          </a:prstGeom>
          <a:solidFill>
            <a:srgbClr val="FFCC99"/>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Arial" panose="020B0604020202020204" pitchFamily="34" charset="0"/>
              </a:rPr>
              <a:t>《</a:t>
            </a:r>
            <a:r>
              <a:rPr lang="zh-CN" altLang="en-US" sz="2400" b="1" dirty="0">
                <a:latin typeface="Arial" panose="020B0604020202020204" pitchFamily="34" charset="0"/>
              </a:rPr>
              <a:t>选择性必修</a:t>
            </a:r>
            <a:r>
              <a:rPr lang="en-US" altLang="zh-CN" sz="2400" b="1" dirty="0">
                <a:latin typeface="Arial" panose="020B0604020202020204" pitchFamily="34" charset="0"/>
              </a:rPr>
              <a:t>1》</a:t>
            </a:r>
            <a:r>
              <a:rPr lang="zh-CN" altLang="en-US" sz="2400" b="1" dirty="0">
                <a:latin typeface="Arial" panose="020B0604020202020204" pitchFamily="34" charset="0"/>
              </a:rPr>
              <a:t>第一章</a:t>
            </a:r>
            <a:endParaRPr lang="zh-CN" altLang="en-US"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linds(horizontal)">
                                      <p:cBhvr>
                                        <p:cTn id="7" dur="5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linds(horizontal)">
                                      <p:cBhvr>
                                        <p:cTn id="12" dur="500"/>
                                        <p:tgtEl>
                                          <p:spTgt spid="399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9943"/>
                                        </p:tgtEl>
                                        <p:attrNameLst>
                                          <p:attrName>style.visibility</p:attrName>
                                        </p:attrNameLst>
                                      </p:cBhvr>
                                      <p:to>
                                        <p:strVal val="visible"/>
                                      </p:to>
                                    </p:set>
                                    <p:anim calcmode="lin" valueType="num">
                                      <p:cBhvr additive="base">
                                        <p:cTn id="32" dur="500" fill="hold"/>
                                        <p:tgtEl>
                                          <p:spTgt spid="39943"/>
                                        </p:tgtEl>
                                        <p:attrNameLst>
                                          <p:attrName>ppt_x</p:attrName>
                                        </p:attrNameLst>
                                      </p:cBhvr>
                                      <p:tavLst>
                                        <p:tav tm="0">
                                          <p:val>
                                            <p:strVal val="#ppt_x"/>
                                          </p:val>
                                        </p:tav>
                                        <p:tav tm="100000">
                                          <p:val>
                                            <p:strVal val="#ppt_x"/>
                                          </p:val>
                                        </p:tav>
                                      </p:tavLst>
                                    </p:anim>
                                    <p:anim calcmode="lin" valueType="num">
                                      <p:cBhvr additive="base">
                                        <p:cTn id="33"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p:bldP spid="39943" grpId="0" animBg="1"/>
      <p:bldP spid="39944" grpId="0"/>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p:nvPr/>
        </p:nvSpPr>
        <p:spPr>
          <a:xfrm>
            <a:off x="766763" y="1125538"/>
            <a:ext cx="11233150" cy="3840162"/>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49580" lvl="0" indent="-449580" eaLnBrk="1" fontAlgn="b" hangingPunct="1">
              <a:lnSpc>
                <a:spcPct val="130000"/>
              </a:lnSpc>
              <a:spcBef>
                <a:spcPct val="0"/>
              </a:spcBef>
              <a:buFontTx/>
              <a:buNone/>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已知</a:t>
            </a:r>
            <a:r>
              <a:rPr lang="en-US" altLang="zh-CN" sz="2400" b="1" dirty="0">
                <a:latin typeface="Times New Roman" panose="02020603050405020304" pitchFamily="18" charset="0"/>
              </a:rPr>
              <a:t>H</a:t>
            </a:r>
            <a:r>
              <a:rPr lang="en-US" altLang="zh-CN" sz="2400" b="1" baseline="30000" dirty="0">
                <a:latin typeface="Times New Roman" panose="02020603050405020304" pitchFamily="18" charset="0"/>
              </a:rPr>
              <a:t>+</a:t>
            </a:r>
            <a:r>
              <a:rPr lang="en-US" altLang="zh-CN" sz="2400" b="1" dirty="0">
                <a:latin typeface="Times New Roman" panose="02020603050405020304" pitchFamily="18" charset="0"/>
              </a:rPr>
              <a:t>(aq)+OH</a:t>
            </a:r>
            <a:r>
              <a:rPr lang="en-US" altLang="zh-CN" sz="2400" b="1" baseline="30000" dirty="0">
                <a:latin typeface="Times New Roman" panose="02020603050405020304" pitchFamily="18" charset="0"/>
              </a:rPr>
              <a:t>-</a:t>
            </a:r>
            <a:r>
              <a:rPr lang="en-US" altLang="zh-CN" sz="2400" b="1" dirty="0">
                <a:latin typeface="Times New Roman" panose="02020603050405020304" pitchFamily="18" charset="0"/>
              </a:rPr>
              <a:t>(aq)=H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 △</a:t>
            </a:r>
            <a:r>
              <a:rPr lang="en-US" altLang="zh-CN" sz="2400" b="1" i="1" dirty="0">
                <a:latin typeface="Times New Roman" panose="02020603050405020304" pitchFamily="18" charset="0"/>
              </a:rPr>
              <a:t>H</a:t>
            </a:r>
            <a:r>
              <a:rPr lang="en-US" altLang="zh-CN" sz="2400" b="1" dirty="0">
                <a:latin typeface="Times New Roman" panose="02020603050405020304" pitchFamily="18" charset="0"/>
              </a:rPr>
              <a:t>=-57.3kJ/mol</a:t>
            </a:r>
            <a:r>
              <a:rPr lang="zh-CN" altLang="en-US" sz="2400" b="1" dirty="0">
                <a:latin typeface="Times New Roman" panose="02020603050405020304" pitchFamily="18" charset="0"/>
              </a:rPr>
              <a:t>，计算下列反应中放出的热量。</a:t>
            </a:r>
            <a:endParaRPr lang="zh-CN" altLang="en-US" sz="2400" b="1" dirty="0">
              <a:latin typeface="Times New Roman" panose="02020603050405020304" pitchFamily="18" charset="0"/>
            </a:endParaRPr>
          </a:p>
          <a:p>
            <a:pPr marL="449580" lvl="0" indent="-449580" eaLnBrk="1" fontAlgn="b" hangingPunct="1">
              <a:lnSpc>
                <a:spcPct val="13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）用</a:t>
            </a:r>
            <a:r>
              <a:rPr lang="en-US" altLang="zh-CN" sz="2400" b="1" dirty="0">
                <a:latin typeface="Times New Roman" panose="02020603050405020304" pitchFamily="18" charset="0"/>
              </a:rPr>
              <a:t>20g NaOH </a:t>
            </a:r>
            <a:r>
              <a:rPr lang="zh-CN" altLang="en-US" sz="2400" b="1" dirty="0">
                <a:latin typeface="Times New Roman" panose="02020603050405020304" pitchFamily="18" charset="0"/>
              </a:rPr>
              <a:t>配成稀溶液跟足量稀盐酸反应，放出热量为</a:t>
            </a:r>
            <a:r>
              <a:rPr lang="zh-CN" altLang="en-US" sz="2400" b="1" u="sng" dirty="0">
                <a:latin typeface="Times New Roman" panose="02020603050405020304" pitchFamily="18" charset="0"/>
              </a:rPr>
              <a:t>               </a:t>
            </a:r>
            <a:r>
              <a:rPr lang="en-US" altLang="zh-CN" sz="2400" b="1" dirty="0">
                <a:latin typeface="Times New Roman" panose="02020603050405020304" pitchFamily="18" charset="0"/>
              </a:rPr>
              <a:t>kJ</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a:p>
            <a:pPr marL="449580" lvl="0" indent="-449580" eaLnBrk="1" fontAlgn="b" hangingPunct="1">
              <a:lnSpc>
                <a:spcPct val="13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）用</a:t>
            </a:r>
            <a:r>
              <a:rPr lang="en-US" altLang="zh-CN" sz="2400" b="1" dirty="0">
                <a:latin typeface="Times New Roman" panose="02020603050405020304" pitchFamily="18" charset="0"/>
              </a:rPr>
              <a:t>0.1molBa(OH)</a:t>
            </a:r>
            <a:r>
              <a:rPr lang="en-US" altLang="zh-CN" sz="2400" b="1" baseline="-25000" dirty="0">
                <a:latin typeface="Times New Roman" panose="02020603050405020304" pitchFamily="18" charset="0"/>
              </a:rPr>
              <a:t>2</a:t>
            </a:r>
            <a:r>
              <a:rPr lang="zh-CN" altLang="en-US" sz="2400" b="1" dirty="0">
                <a:latin typeface="Times New Roman" panose="02020603050405020304" pitchFamily="18" charset="0"/>
              </a:rPr>
              <a:t>配成稀溶液跟足量稀硝酸反应，</a:t>
            </a:r>
            <a:endParaRPr lang="zh-CN" altLang="en-US" sz="2400" b="1" dirty="0">
              <a:latin typeface="Times New Roman" panose="02020603050405020304" pitchFamily="18" charset="0"/>
            </a:endParaRPr>
          </a:p>
          <a:p>
            <a:pPr marL="449580" lvl="0" indent="-449580" eaLnBrk="1" fontAlgn="b" hangingPunct="1">
              <a:lnSpc>
                <a:spcPct val="130000"/>
              </a:lnSpc>
              <a:spcBef>
                <a:spcPct val="0"/>
              </a:spcBef>
              <a:buFontTx/>
              <a:buNone/>
            </a:pPr>
            <a:r>
              <a:rPr lang="zh-CN" altLang="en-US" sz="2400" b="1" dirty="0">
                <a:latin typeface="Times New Roman" panose="02020603050405020304" pitchFamily="18" charset="0"/>
              </a:rPr>
              <a:t>          放出热量为</a:t>
            </a:r>
            <a:r>
              <a:rPr lang="zh-CN" altLang="en-US" sz="2400" b="1" u="sng" dirty="0">
                <a:latin typeface="Times New Roman" panose="02020603050405020304" pitchFamily="18" charset="0"/>
              </a:rPr>
              <a:t>               </a:t>
            </a:r>
            <a:r>
              <a:rPr lang="en-US" altLang="zh-CN" sz="2400" b="1" dirty="0">
                <a:latin typeface="Times New Roman" panose="02020603050405020304" pitchFamily="18" charset="0"/>
              </a:rPr>
              <a:t>kJ</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a:p>
            <a:pPr marL="449580" lvl="0" indent="-449580" eaLnBrk="1" fontAlgn="b" hangingPunct="1">
              <a:lnSpc>
                <a:spcPct val="13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3</a:t>
            </a:r>
            <a:r>
              <a:rPr lang="zh-CN" altLang="en-US" sz="2400" b="1" dirty="0">
                <a:latin typeface="Times New Roman" panose="02020603050405020304" pitchFamily="18" charset="0"/>
              </a:rPr>
              <a:t>）用</a:t>
            </a:r>
            <a:r>
              <a:rPr lang="en-US" altLang="zh-CN" sz="2400" b="1" dirty="0">
                <a:latin typeface="Times New Roman" panose="02020603050405020304" pitchFamily="18" charset="0"/>
              </a:rPr>
              <a:t>1mol</a:t>
            </a:r>
            <a:r>
              <a:rPr lang="zh-CN" altLang="en-US" sz="2400" b="1" dirty="0">
                <a:latin typeface="Times New Roman" panose="02020603050405020304" pitchFamily="18" charset="0"/>
              </a:rPr>
              <a:t>醋酸稀溶液和足量</a:t>
            </a:r>
            <a:r>
              <a:rPr lang="en-US" altLang="zh-CN" sz="2400" b="1" dirty="0">
                <a:latin typeface="Times New Roman" panose="02020603050405020304" pitchFamily="18" charset="0"/>
              </a:rPr>
              <a:t>NaOH</a:t>
            </a:r>
            <a:r>
              <a:rPr lang="zh-CN" altLang="en-US" sz="2400" b="1" dirty="0">
                <a:latin typeface="Times New Roman" panose="02020603050405020304" pitchFamily="18" charset="0"/>
              </a:rPr>
              <a:t>溶液反应，放出的热量</a:t>
            </a:r>
            <a:r>
              <a:rPr lang="zh-CN" altLang="en-US" sz="2400" b="1" u="sng" dirty="0">
                <a:latin typeface="Times New Roman" panose="02020603050405020304" pitchFamily="18" charset="0"/>
              </a:rPr>
              <a:t>              </a:t>
            </a:r>
            <a:r>
              <a:rPr lang="zh-CN" altLang="en-US" sz="2400" b="1" dirty="0">
                <a:latin typeface="Times New Roman" panose="02020603050405020304" pitchFamily="18" charset="0"/>
              </a:rPr>
              <a:t>（大于、小于、等于）</a:t>
            </a:r>
            <a:r>
              <a:rPr lang="en-US" altLang="zh-CN" sz="2400" b="1" dirty="0">
                <a:latin typeface="Times New Roman" panose="02020603050405020304" pitchFamily="18" charset="0"/>
              </a:rPr>
              <a:t>57.3kJ</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a:p>
            <a:pPr marL="449580" lvl="0" indent="-449580" eaLnBrk="1" fontAlgn="b" hangingPunct="1">
              <a:lnSpc>
                <a:spcPct val="13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4</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100ml 0.1mol/L</a:t>
            </a:r>
            <a:r>
              <a:rPr lang="zh-CN" altLang="en-US" sz="2400" b="1" dirty="0">
                <a:latin typeface="Times New Roman" panose="02020603050405020304" pitchFamily="18" charset="0"/>
              </a:rPr>
              <a:t>的</a:t>
            </a:r>
            <a:r>
              <a:rPr lang="en-US" altLang="zh-CN" sz="2400" b="1" dirty="0">
                <a:latin typeface="Times New Roman" panose="02020603050405020304" pitchFamily="18" charset="0"/>
              </a:rPr>
              <a:t>Ba(OH)</a:t>
            </a:r>
            <a:r>
              <a:rPr lang="en-US" altLang="zh-CN" sz="2400" b="1" baseline="-25000" dirty="0">
                <a:latin typeface="Times New Roman" panose="02020603050405020304" pitchFamily="18" charset="0"/>
              </a:rPr>
              <a:t>2</a:t>
            </a:r>
            <a:r>
              <a:rPr lang="zh-CN" altLang="en-US" sz="2400" b="1" dirty="0">
                <a:latin typeface="Times New Roman" panose="02020603050405020304" pitchFamily="18" charset="0"/>
              </a:rPr>
              <a:t>溶液与</a:t>
            </a:r>
            <a:r>
              <a:rPr lang="en-US" altLang="zh-CN" sz="2400" b="1" dirty="0">
                <a:latin typeface="Times New Roman" panose="02020603050405020304" pitchFamily="18" charset="0"/>
              </a:rPr>
              <a:t>100ml 0.1mol/L</a:t>
            </a:r>
            <a:r>
              <a:rPr lang="zh-CN" altLang="en-US" sz="2400" b="1" dirty="0">
                <a:latin typeface="Times New Roman" panose="02020603050405020304" pitchFamily="18" charset="0"/>
              </a:rPr>
              <a:t>的</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SO</a:t>
            </a:r>
            <a:r>
              <a:rPr lang="en-US" altLang="zh-CN" sz="2400" b="1" baseline="-25000" dirty="0">
                <a:latin typeface="Times New Roman" panose="02020603050405020304" pitchFamily="18" charset="0"/>
              </a:rPr>
              <a:t>4</a:t>
            </a:r>
            <a:r>
              <a:rPr lang="zh-CN" altLang="en-US" sz="2400" b="1" dirty="0">
                <a:latin typeface="Times New Roman" panose="02020603050405020304" pitchFamily="18" charset="0"/>
              </a:rPr>
              <a:t>溶液反应，放出的热量是否为</a:t>
            </a:r>
            <a:r>
              <a:rPr lang="en-US" altLang="zh-CN" sz="2400" b="1" dirty="0">
                <a:latin typeface="Times New Roman" panose="02020603050405020304" pitchFamily="18" charset="0"/>
              </a:rPr>
              <a:t>1.146kJ</a:t>
            </a:r>
            <a:r>
              <a:rPr lang="zh-CN" altLang="en-US" sz="2400" b="1" dirty="0">
                <a:latin typeface="Times New Roman" panose="02020603050405020304" pitchFamily="18" charset="0"/>
              </a:rPr>
              <a:t>？为什么？</a:t>
            </a:r>
            <a:endParaRPr lang="zh-CN" altLang="en-US" sz="2400" b="1" dirty="0">
              <a:latin typeface="Times New Roman" panose="02020603050405020304" pitchFamily="18" charset="0"/>
              <a:ea typeface="Times New Roman" panose="02020603050405020304" pitchFamily="18" charset="0"/>
            </a:endParaRPr>
          </a:p>
        </p:txBody>
      </p:sp>
      <p:pic>
        <p:nvPicPr>
          <p:cNvPr id="4102" name="Picture 7" descr="课堂训练"/>
          <p:cNvPicPr>
            <a:picLocks noChangeAspect="1"/>
          </p:cNvPicPr>
          <p:nvPr/>
        </p:nvPicPr>
        <p:blipFill>
          <a:blip r:embed="rId1"/>
          <a:stretch>
            <a:fillRect/>
          </a:stretch>
        </p:blipFill>
        <p:spPr>
          <a:xfrm>
            <a:off x="407988" y="182563"/>
            <a:ext cx="3117850" cy="717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ext Box 2"/>
          <p:cNvSpPr txBox="1"/>
          <p:nvPr/>
        </p:nvSpPr>
        <p:spPr>
          <a:xfrm>
            <a:off x="722313" y="141288"/>
            <a:ext cx="30956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solidFill>
                  <a:srgbClr val="CC0000"/>
                </a:solidFill>
                <a:latin typeface="Arial" panose="020B0604020202020204" pitchFamily="34" charset="0"/>
              </a:rPr>
              <a:t>2</a:t>
            </a:r>
            <a:r>
              <a:rPr lang="zh-CN" altLang="en-US" sz="2400" b="1" dirty="0">
                <a:solidFill>
                  <a:srgbClr val="CC0000"/>
                </a:solidFill>
                <a:latin typeface="Arial" panose="020B0604020202020204" pitchFamily="34" charset="0"/>
              </a:rPr>
              <a:t>、中和热的测定</a:t>
            </a:r>
            <a:endParaRPr lang="zh-CN" altLang="en-US" sz="2400" b="1" dirty="0">
              <a:solidFill>
                <a:srgbClr val="CC0000"/>
              </a:solidFill>
              <a:latin typeface="Arial" panose="020B0604020202020204" pitchFamily="34" charset="0"/>
            </a:endParaRPr>
          </a:p>
        </p:txBody>
      </p:sp>
      <p:sp>
        <p:nvSpPr>
          <p:cNvPr id="40963" name="Text Box 3"/>
          <p:cNvSpPr txBox="1"/>
          <p:nvPr/>
        </p:nvSpPr>
        <p:spPr>
          <a:xfrm>
            <a:off x="695325" y="623888"/>
            <a:ext cx="41243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0000CC"/>
                </a:solidFill>
                <a:latin typeface="Arial" panose="020B0604020202020204" pitchFamily="34" charset="0"/>
              </a:rPr>
              <a:t>（</a:t>
            </a:r>
            <a:r>
              <a:rPr lang="en-US" altLang="zh-CN" sz="2400" b="1" dirty="0">
                <a:solidFill>
                  <a:srgbClr val="0000CC"/>
                </a:solidFill>
                <a:latin typeface="Arial" panose="020B0604020202020204" pitchFamily="34" charset="0"/>
              </a:rPr>
              <a:t>1</a:t>
            </a:r>
            <a:r>
              <a:rPr lang="zh-CN" altLang="en-US" sz="2400" b="1" dirty="0">
                <a:solidFill>
                  <a:srgbClr val="0000CC"/>
                </a:solidFill>
                <a:latin typeface="Arial" panose="020B0604020202020204" pitchFamily="34" charset="0"/>
              </a:rPr>
              <a:t>）实验原理</a:t>
            </a:r>
            <a:endParaRPr lang="zh-CN" altLang="en-US" sz="2400" b="1" dirty="0">
              <a:solidFill>
                <a:srgbClr val="0000CC"/>
              </a:solidFill>
              <a:latin typeface="Arial" panose="020B0604020202020204" pitchFamily="34" charset="0"/>
            </a:endParaRPr>
          </a:p>
        </p:txBody>
      </p:sp>
      <p:sp>
        <p:nvSpPr>
          <p:cNvPr id="40964" name="Text Box 4"/>
          <p:cNvSpPr txBox="1"/>
          <p:nvPr/>
        </p:nvSpPr>
        <p:spPr>
          <a:xfrm>
            <a:off x="-25400" y="1071563"/>
            <a:ext cx="11882438" cy="4937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FontTx/>
              <a:buNone/>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根据强酸与强碱溶液反应前后溶液温度的变化，计算出生成</a:t>
            </a:r>
            <a:r>
              <a:rPr lang="en-US" altLang="zh-CN" sz="2400" b="1" dirty="0">
                <a:latin typeface="Times New Roman" panose="02020603050405020304" pitchFamily="18" charset="0"/>
              </a:rPr>
              <a:t>1 molH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a:t>
            </a:r>
            <a:r>
              <a:rPr lang="zh-CN" altLang="en-US" sz="2400" b="1" dirty="0">
                <a:latin typeface="Times New Roman" panose="02020603050405020304" pitchFamily="18" charset="0"/>
              </a:rPr>
              <a:t>放出的热量。</a:t>
            </a:r>
            <a:endParaRPr lang="zh-CN" altLang="en-US" sz="2400" b="1" dirty="0">
              <a:latin typeface="Times New Roman" panose="02020603050405020304" pitchFamily="18" charset="0"/>
            </a:endParaRPr>
          </a:p>
        </p:txBody>
      </p:sp>
      <p:sp>
        <p:nvSpPr>
          <p:cNvPr id="40965" name="Text Box 5"/>
          <p:cNvSpPr txBox="1"/>
          <p:nvPr/>
        </p:nvSpPr>
        <p:spPr>
          <a:xfrm>
            <a:off x="1200150" y="1889125"/>
            <a:ext cx="6211888"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热量的计算公式：</a:t>
            </a:r>
            <a:r>
              <a:rPr lang="en-US" altLang="zh-CN" sz="2400" b="1" dirty="0">
                <a:latin typeface="Times New Roman" panose="02020603050405020304" pitchFamily="18" charset="0"/>
              </a:rPr>
              <a:t>(m</a:t>
            </a:r>
            <a:r>
              <a:rPr lang="en-US" altLang="zh-CN" sz="2400" b="1" baseline="-25000" dirty="0">
                <a:latin typeface="Times New Roman" panose="02020603050405020304" pitchFamily="18" charset="0"/>
              </a:rPr>
              <a:t>1</a:t>
            </a:r>
            <a:r>
              <a:rPr lang="en-US" altLang="zh-CN" sz="2400" b="1" dirty="0">
                <a:latin typeface="Times New Roman" panose="02020603050405020304" pitchFamily="18" charset="0"/>
              </a:rPr>
              <a:t>+ m</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 c · (t</a:t>
            </a:r>
            <a:r>
              <a:rPr lang="en-US" altLang="zh-CN" sz="2400" b="1" baseline="-25000" dirty="0">
                <a:latin typeface="Times New Roman" panose="02020603050405020304" pitchFamily="18" charset="0"/>
              </a:rPr>
              <a:t>2</a:t>
            </a:r>
            <a:r>
              <a:rPr lang="en-US" altLang="zh-CN" sz="2400" b="1" dirty="0">
                <a:latin typeface="宋体" panose="02010600030101010101" pitchFamily="2" charset="-122"/>
              </a:rPr>
              <a:t>-</a:t>
            </a:r>
            <a:r>
              <a:rPr lang="en-US" altLang="zh-CN" sz="2400" b="1" dirty="0">
                <a:latin typeface="Times New Roman" panose="02020603050405020304" pitchFamily="18" charset="0"/>
              </a:rPr>
              <a:t> t</a:t>
            </a:r>
            <a:r>
              <a:rPr lang="en-US" altLang="zh-CN" sz="2400" b="1" baseline="-25000" dirty="0">
                <a:latin typeface="Times New Roman" panose="02020603050405020304" pitchFamily="18" charset="0"/>
              </a:rPr>
              <a:t>1</a:t>
            </a:r>
            <a:r>
              <a:rPr lang="en-US" altLang="zh-CN" sz="2400" b="1" dirty="0">
                <a:latin typeface="Times New Roman" panose="02020603050405020304" pitchFamily="18" charset="0"/>
              </a:rPr>
              <a:t>)</a:t>
            </a:r>
            <a:endParaRPr lang="en-US" altLang="zh-CN" sz="2400" b="1" dirty="0">
              <a:latin typeface="Times New Roman" panose="02020603050405020304" pitchFamily="18" charset="0"/>
            </a:endParaRPr>
          </a:p>
        </p:txBody>
      </p:sp>
      <p:sp>
        <p:nvSpPr>
          <p:cNvPr id="40966" name="Text Box 6"/>
          <p:cNvSpPr txBox="1"/>
          <p:nvPr/>
        </p:nvSpPr>
        <p:spPr>
          <a:xfrm>
            <a:off x="731838" y="2781300"/>
            <a:ext cx="4859337"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0000CC"/>
                </a:solidFill>
                <a:latin typeface="Arial" panose="020B0604020202020204" pitchFamily="34" charset="0"/>
              </a:rPr>
              <a:t>（</a:t>
            </a:r>
            <a:r>
              <a:rPr lang="en-US" altLang="zh-CN" sz="2400" b="1" dirty="0">
                <a:solidFill>
                  <a:srgbClr val="0000CC"/>
                </a:solidFill>
                <a:latin typeface="Arial" panose="020B0604020202020204" pitchFamily="34" charset="0"/>
              </a:rPr>
              <a:t>2</a:t>
            </a:r>
            <a:r>
              <a:rPr lang="zh-CN" altLang="en-US" sz="2400" b="1" dirty="0">
                <a:solidFill>
                  <a:srgbClr val="0000CC"/>
                </a:solidFill>
                <a:latin typeface="Arial" panose="020B0604020202020204" pitchFamily="34" charset="0"/>
              </a:rPr>
              <a:t>）实验步骤   </a:t>
            </a:r>
            <a:r>
              <a:rPr lang="zh-CN" altLang="en-US" sz="2400" b="1" dirty="0">
                <a:solidFill>
                  <a:srgbClr val="0000CC"/>
                </a:solidFill>
                <a:latin typeface="Arial" panose="020B0604020202020204" pitchFamily="34" charset="0"/>
                <a:sym typeface="Wingdings" panose="05000000000000000000" pitchFamily="2" charset="2"/>
              </a:rPr>
              <a:t></a:t>
            </a:r>
            <a:r>
              <a:rPr lang="en-US" altLang="zh-CN" sz="2400" b="1" dirty="0">
                <a:solidFill>
                  <a:srgbClr val="0000CC"/>
                </a:solidFill>
                <a:latin typeface="Arial" panose="020B0604020202020204" pitchFamily="34" charset="0"/>
                <a:sym typeface="Wingdings" panose="05000000000000000000" pitchFamily="2" charset="2"/>
              </a:rPr>
              <a:t>《</a:t>
            </a:r>
            <a:r>
              <a:rPr lang="zh-CN" altLang="en-US" sz="2400" b="1" dirty="0">
                <a:solidFill>
                  <a:srgbClr val="0000CC"/>
                </a:solidFill>
                <a:latin typeface="Arial" panose="020B0604020202020204" pitchFamily="34" charset="0"/>
                <a:sym typeface="Wingdings" panose="05000000000000000000" pitchFamily="2" charset="2"/>
              </a:rPr>
              <a:t>选修</a:t>
            </a:r>
            <a:r>
              <a:rPr lang="en-US" altLang="zh-CN" sz="2400" b="1" dirty="0">
                <a:solidFill>
                  <a:srgbClr val="0000CC"/>
                </a:solidFill>
                <a:latin typeface="Arial" panose="020B0604020202020204" pitchFamily="34" charset="0"/>
                <a:sym typeface="Wingdings" panose="05000000000000000000" pitchFamily="2" charset="2"/>
              </a:rPr>
              <a:t>1  P5》</a:t>
            </a:r>
            <a:r>
              <a:rPr lang="zh-CN" altLang="en-US" sz="2400" b="1" dirty="0">
                <a:solidFill>
                  <a:srgbClr val="0000CC"/>
                </a:solidFill>
                <a:latin typeface="Arial" panose="020B0604020202020204" pitchFamily="34" charset="0"/>
              </a:rPr>
              <a:t>  </a:t>
            </a:r>
            <a:endParaRPr lang="zh-CN" altLang="en-US" sz="2400" b="1" dirty="0">
              <a:solidFill>
                <a:srgbClr val="0000CC"/>
              </a:solidFill>
              <a:latin typeface="Arial" panose="020B0604020202020204" pitchFamily="34" charset="0"/>
            </a:endParaRPr>
          </a:p>
        </p:txBody>
      </p:sp>
      <p:sp>
        <p:nvSpPr>
          <p:cNvPr id="40967" name="Text Box 7"/>
          <p:cNvSpPr txBox="1"/>
          <p:nvPr/>
        </p:nvSpPr>
        <p:spPr>
          <a:xfrm>
            <a:off x="660400" y="3367088"/>
            <a:ext cx="376555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①</a:t>
            </a:r>
            <a:r>
              <a:rPr lang="zh-CN" altLang="en-US" sz="2400" b="1" dirty="0">
                <a:latin typeface="Times New Roman" panose="02020603050405020304" pitchFamily="18" charset="0"/>
              </a:rPr>
              <a:t>保温装置的装备。</a:t>
            </a:r>
            <a:endParaRPr lang="zh-CN" altLang="en-US" sz="2400" b="1" dirty="0">
              <a:latin typeface="Times New Roman" panose="02020603050405020304" pitchFamily="18" charset="0"/>
            </a:endParaRPr>
          </a:p>
        </p:txBody>
      </p:sp>
      <p:sp>
        <p:nvSpPr>
          <p:cNvPr id="40968" name="Text Box 8"/>
          <p:cNvSpPr txBox="1"/>
          <p:nvPr/>
        </p:nvSpPr>
        <p:spPr>
          <a:xfrm>
            <a:off x="660400" y="3833813"/>
            <a:ext cx="6500813"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②</a:t>
            </a:r>
            <a:r>
              <a:rPr lang="zh-CN" altLang="en-US" sz="2400" b="1" dirty="0">
                <a:latin typeface="Times New Roman" panose="02020603050405020304" pitchFamily="18" charset="0"/>
              </a:rPr>
              <a:t>量取盐酸倒入量热计并测量其温度。</a:t>
            </a:r>
            <a:endParaRPr lang="zh-CN" altLang="en-US" sz="2400" b="1" dirty="0">
              <a:latin typeface="Times New Roman" panose="02020603050405020304" pitchFamily="18" charset="0"/>
            </a:endParaRPr>
          </a:p>
        </p:txBody>
      </p:sp>
      <p:sp>
        <p:nvSpPr>
          <p:cNvPr id="40969" name="Text Box 9"/>
          <p:cNvSpPr txBox="1"/>
          <p:nvPr/>
        </p:nvSpPr>
        <p:spPr>
          <a:xfrm>
            <a:off x="666750" y="4303713"/>
            <a:ext cx="664527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③</a:t>
            </a:r>
            <a:r>
              <a:rPr lang="zh-CN" altLang="en-US" sz="2400" b="1" dirty="0">
                <a:solidFill>
                  <a:srgbClr val="CC0000"/>
                </a:solidFill>
                <a:latin typeface="Times New Roman" panose="02020603050405020304" pitchFamily="18" charset="0"/>
              </a:rPr>
              <a:t>另取</a:t>
            </a:r>
            <a:r>
              <a:rPr lang="zh-CN" altLang="en-US" sz="2400" b="1" dirty="0">
                <a:latin typeface="Times New Roman" panose="02020603050405020304" pitchFamily="18" charset="0"/>
              </a:rPr>
              <a:t>一量筒量取</a:t>
            </a:r>
            <a:r>
              <a:rPr lang="en-US" altLang="zh-CN" sz="2400" b="1" dirty="0">
                <a:latin typeface="Times New Roman" panose="02020603050405020304" pitchFamily="18" charset="0"/>
              </a:rPr>
              <a:t>NaOH</a:t>
            </a:r>
            <a:r>
              <a:rPr lang="zh-CN" altLang="en-US" sz="2400" b="1" dirty="0">
                <a:latin typeface="Times New Roman" panose="02020603050405020304" pitchFamily="18" charset="0"/>
              </a:rPr>
              <a:t>溶液并测其温度。</a:t>
            </a:r>
            <a:endParaRPr lang="zh-CN" altLang="en-US" sz="2400" b="1" dirty="0">
              <a:latin typeface="Times New Roman" panose="02020603050405020304" pitchFamily="18" charset="0"/>
            </a:endParaRPr>
          </a:p>
        </p:txBody>
      </p:sp>
      <p:sp>
        <p:nvSpPr>
          <p:cNvPr id="40970" name="Text Box 10"/>
          <p:cNvSpPr txBox="1"/>
          <p:nvPr/>
        </p:nvSpPr>
        <p:spPr>
          <a:xfrm>
            <a:off x="674688" y="4754563"/>
            <a:ext cx="9131300" cy="9794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20000"/>
              </a:lnSpc>
              <a:spcBef>
                <a:spcPct val="0"/>
              </a:spcBef>
              <a:buFontTx/>
              <a:buNone/>
            </a:pPr>
            <a:r>
              <a:rPr lang="en-US" altLang="zh-CN" sz="2400" b="1" dirty="0">
                <a:latin typeface="Times New Roman" panose="02020603050405020304" pitchFamily="18" charset="0"/>
              </a:rPr>
              <a:t>④</a:t>
            </a:r>
            <a:r>
              <a:rPr lang="zh-CN" altLang="en-US" sz="2400" b="1" dirty="0">
                <a:latin typeface="Times New Roman" panose="02020603050405020304" pitchFamily="18" charset="0"/>
              </a:rPr>
              <a:t>将量筒中</a:t>
            </a:r>
            <a:r>
              <a:rPr lang="en-US" altLang="zh-CN" sz="2400" b="1" dirty="0">
                <a:latin typeface="Times New Roman" panose="02020603050405020304" pitchFamily="18" charset="0"/>
              </a:rPr>
              <a:t>NaOH</a:t>
            </a:r>
            <a:r>
              <a:rPr lang="zh-CN" altLang="en-US" sz="2400" b="1" dirty="0">
                <a:latin typeface="Times New Roman" panose="02020603050405020304" pitchFamily="18" charset="0"/>
              </a:rPr>
              <a:t>溶液倒入盛盐酸的量热计中，</a:t>
            </a:r>
            <a:endParaRPr lang="en-US" altLang="zh-CN" sz="2400" b="1" dirty="0">
              <a:latin typeface="Times New Roman" panose="02020603050405020304" pitchFamily="18" charset="0"/>
            </a:endParaRPr>
          </a:p>
          <a:p>
            <a:pPr marL="0" lvl="0" indent="0" eaLnBrk="1" hangingPunct="1">
              <a:lnSpc>
                <a:spcPct val="120000"/>
              </a:lnSpc>
              <a:spcBef>
                <a:spcPct val="0"/>
              </a:spcBef>
              <a:buFontTx/>
              <a:buNone/>
            </a:pPr>
            <a:r>
              <a:rPr lang="zh-CN" altLang="en-US" sz="2400" b="1" dirty="0">
                <a:latin typeface="Times New Roman" panose="02020603050405020304" pitchFamily="18" charset="0"/>
              </a:rPr>
              <a:t>用搅拌器匀速搅动溶液，记录混合液的最高温度。</a:t>
            </a:r>
            <a:endParaRPr lang="zh-CN" altLang="en-US" sz="2400" b="1" dirty="0">
              <a:latin typeface="Times New Roman" panose="02020603050405020304" pitchFamily="18" charset="0"/>
            </a:endParaRPr>
          </a:p>
        </p:txBody>
      </p:sp>
      <p:sp>
        <p:nvSpPr>
          <p:cNvPr id="40971" name="Text Box 11"/>
          <p:cNvSpPr txBox="1"/>
          <p:nvPr/>
        </p:nvSpPr>
        <p:spPr>
          <a:xfrm>
            <a:off x="674688" y="5686425"/>
            <a:ext cx="815657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⑤</a:t>
            </a:r>
            <a:r>
              <a:rPr lang="zh-CN" altLang="en-US" sz="2400" b="1" dirty="0">
                <a:latin typeface="Times New Roman" panose="02020603050405020304" pitchFamily="18" charset="0"/>
              </a:rPr>
              <a:t>重复实验两次，取测量所得数据的平均值进行计算。</a:t>
            </a:r>
            <a:endParaRPr lang="zh-CN" altLang="en-US" sz="2400" b="1" dirty="0">
              <a:latin typeface="Times New Roman" panose="02020603050405020304" pitchFamily="18" charset="0"/>
            </a:endParaRPr>
          </a:p>
        </p:txBody>
      </p:sp>
      <p:pic>
        <p:nvPicPr>
          <p:cNvPr id="13" name="图片 12"/>
          <p:cNvPicPr>
            <a:picLocks noChangeAspect="1"/>
          </p:cNvPicPr>
          <p:nvPr>
            <p:custDataLst>
              <p:tags r:id="rId1"/>
            </p:custDataLst>
          </p:nvPr>
        </p:nvPicPr>
        <p:blipFill>
          <a:blip r:embed="rId2"/>
          <a:srcRect l="6345" t="1851" r="5260" b="1198"/>
          <a:stretch>
            <a:fillRect/>
          </a:stretch>
        </p:blipFill>
        <p:spPr>
          <a:xfrm>
            <a:off x="8543925" y="1773238"/>
            <a:ext cx="3024188" cy="3959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blinds(horizontal)">
                                      <p:cBhvr>
                                        <p:cTn id="11" dur="500"/>
                                        <p:tgtEl>
                                          <p:spTgt spid="4096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0965"/>
                                        </p:tgtEl>
                                        <p:attrNameLst>
                                          <p:attrName>style.visibility</p:attrName>
                                        </p:attrNameLst>
                                      </p:cBhvr>
                                      <p:to>
                                        <p:strVal val="visible"/>
                                      </p:to>
                                    </p:set>
                                    <p:animEffect transition="in" filter="wipe(left)">
                                      <p:cBhvr>
                                        <p:cTn id="16" dur="500"/>
                                        <p:tgtEl>
                                          <p:spTgt spid="4096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0968"/>
                                        </p:tgtEl>
                                        <p:attrNameLst>
                                          <p:attrName>style.visibility</p:attrName>
                                        </p:attrNameLst>
                                      </p:cBhvr>
                                      <p:to>
                                        <p:strVal val="visible"/>
                                      </p:to>
                                    </p:set>
                                    <p:animEffect transition="in" filter="blinds(horizontal)">
                                      <p:cBhvr>
                                        <p:cTn id="35" dur="500"/>
                                        <p:tgtEl>
                                          <p:spTgt spid="4096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96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40970"/>
                                        </p:tgtEl>
                                        <p:attrNameLst>
                                          <p:attrName>style.visibility</p:attrName>
                                        </p:attrNameLst>
                                      </p:cBhvr>
                                      <p:to>
                                        <p:strVal val="visible"/>
                                      </p:to>
                                    </p:set>
                                    <p:animEffect transition="in" filter="blinds(horizontal)">
                                      <p:cBhvr>
                                        <p:cTn id="44" dur="500"/>
                                        <p:tgtEl>
                                          <p:spTgt spid="4097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5" fill="hold" nodeType="clickEffect">
                                  <p:stCondLst>
                                    <p:cond delay="0"/>
                                  </p:stCondLst>
                                  <p:childTnLst>
                                    <p:set>
                                      <p:cBhvr>
                                        <p:cTn id="48" dur="1" fill="hold">
                                          <p:stCondLst>
                                            <p:cond delay="0"/>
                                          </p:stCondLst>
                                        </p:cTn>
                                        <p:tgtEl>
                                          <p:spTgt spid="40971"/>
                                        </p:tgtEl>
                                        <p:attrNameLst>
                                          <p:attrName>style.visibility</p:attrName>
                                        </p:attrNameLst>
                                      </p:cBhvr>
                                      <p:to>
                                        <p:strVal val="visible"/>
                                      </p:to>
                                    </p:set>
                                    <p:animEffect transition="in" filter="blinds(vertical)">
                                      <p:cBhvr>
                                        <p:cTn id="49"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65" grpId="0"/>
      <p:bldP spid="40966" grpId="0"/>
      <p:bldP spid="40967" grpId="0"/>
      <p:bldP spid="40968" grpId="0"/>
      <p:bldP spid="40969" grpId="0"/>
      <p:bldP spid="40970" grpId="0"/>
      <p:bldP spid="409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7" name="Text Box 5"/>
          <p:cNvSpPr txBox="1">
            <a:spLocks noChangeArrowheads="1"/>
          </p:cNvSpPr>
          <p:nvPr/>
        </p:nvSpPr>
        <p:spPr bwMode="auto">
          <a:xfrm>
            <a:off x="963613" y="209550"/>
            <a:ext cx="6121400" cy="4551363"/>
          </a:xfrm>
          <a:prstGeom prst="rect">
            <a:avLst/>
          </a:prstGeom>
          <a:noFill/>
          <a:ln w="9525">
            <a:noFill/>
            <a:miter lim="800000"/>
          </a:ln>
          <a:effectLst/>
        </p:spPr>
        <p:txBody>
          <a:bodyPr>
            <a:spAutoFit/>
          </a:bodyPr>
          <a:lstStyle/>
          <a:p>
            <a:pPr marR="0" defTabSz="914400" eaLnBrk="1" hangingPunct="1">
              <a:lnSpc>
                <a:spcPct val="115000"/>
              </a:lnSpc>
              <a:buClrTx/>
              <a:buSzTx/>
              <a:buFontTx/>
              <a:buNone/>
              <a:defRPr/>
            </a:pPr>
            <a:r>
              <a:rPr kumimoji="1" lang="zh-CN" altLang="en-US" sz="2800" kern="1200" cap="none" spc="0" normalizeH="0" baseline="0" noProof="0" dirty="0">
                <a:solidFill>
                  <a:srgbClr val="FF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实验用品：</a:t>
            </a:r>
            <a:endParaRPr kumimoji="1" lang="zh-CN" altLang="en-US" sz="2800" kern="1200" cap="none" spc="0" normalizeH="0" baseline="0" noProof="0" dirty="0">
              <a:solidFill>
                <a:srgbClr val="FF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r>
              <a:rPr kumimoji="1" lang="zh-CN" altLang="en-US" sz="2800" kern="1200" cap="none" spc="0" normalizeH="0" baseline="0" noProof="0" dirty="0">
                <a:solidFill>
                  <a:schemeClr val="bg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 </a:t>
            </a:r>
            <a:r>
              <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量热计</a:t>
            </a:r>
            <a:endParaRPr kumimoji="1" lang="en-US" altLang="zh-CN"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r>
              <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 温度计</a:t>
            </a:r>
            <a:endPar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r>
              <a:rPr kumimoji="1" lang="zh-CN" altLang="en-US" sz="2800" kern="1200" cap="none" spc="0" normalizeH="0" baseline="0" noProof="0" dirty="0">
                <a:solidFill>
                  <a:srgbClr val="FF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玻璃搅拌器</a:t>
            </a:r>
            <a:endParaRPr kumimoji="1" lang="zh-CN" altLang="en-US" sz="2800" kern="1200" cap="none" spc="0" normalizeH="0" baseline="0" noProof="0" dirty="0">
              <a:solidFill>
                <a:srgbClr val="FF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r>
              <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 量筒</a:t>
            </a:r>
            <a:r>
              <a:rPr kumimoji="1" lang="en-US" altLang="zh-CN"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(50 mL)</a:t>
            </a:r>
            <a:r>
              <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两个</a:t>
            </a:r>
            <a:endPar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endParaRPr kumimoji="1" lang="en-US" altLang="zh-CN" sz="2800" kern="1200" cap="none" spc="0" normalizeH="0" baseline="0" noProof="0" dirty="0">
              <a:solidFill>
                <a:srgbClr val="FF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r>
              <a:rPr kumimoji="1" lang="zh-CN" altLang="en-US" sz="2800" kern="1200" cap="none" spc="0" normalizeH="0" baseline="0" noProof="0" dirty="0">
                <a:solidFill>
                  <a:srgbClr val="FF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药品：</a:t>
            </a:r>
            <a:endParaRPr kumimoji="1" lang="zh-CN" altLang="en-US" sz="2800" kern="1200" cap="none" spc="0" normalizeH="0" baseline="0" noProof="0" dirty="0">
              <a:solidFill>
                <a:srgbClr val="FF00FF"/>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r>
              <a:rPr kumimoji="1" lang="zh-CN" altLang="en-US" sz="2800" kern="1200" cap="none" spc="0" normalizeH="0" baseline="0" noProof="0" dirty="0">
                <a:solidFill>
                  <a:schemeClr val="bg1"/>
                </a:solidFill>
                <a:effectLst>
                  <a:outerShdw blurRad="38100" dist="38100" dir="2700000" algn="tl">
                    <a:srgbClr val="000000"/>
                  </a:outerShdw>
                </a:effectLst>
                <a:latin typeface="Times New Roman" panose="02020603050405020304" pitchFamily="18" charset="0"/>
                <a:ea typeface="宋体" panose="02010600030101010101" pitchFamily="2" charset="-122"/>
                <a:cs typeface="+mn-cs"/>
              </a:rPr>
              <a:t> </a:t>
            </a:r>
            <a:r>
              <a:rPr kumimoji="1" lang="en-US" altLang="zh-CN"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0.50 </a:t>
            </a:r>
            <a:r>
              <a:rPr kumimoji="1" lang="en-US" altLang="zh-CN" sz="2800" kern="1200" cap="none" spc="0" normalizeH="0" baseline="0" noProof="0" dirty="0" err="1">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mol</a:t>
            </a:r>
            <a:r>
              <a:rPr kumimoji="1" lang="en-US" altLang="zh-CN"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/L </a:t>
            </a:r>
            <a:r>
              <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盐酸</a:t>
            </a:r>
            <a:endPar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a:p>
            <a:pPr marR="0" defTabSz="914400" eaLnBrk="1" hangingPunct="1">
              <a:lnSpc>
                <a:spcPct val="115000"/>
              </a:lnSpc>
              <a:buClrTx/>
              <a:buSzTx/>
              <a:buFontTx/>
              <a:buNone/>
              <a:defRPr/>
            </a:pPr>
            <a:r>
              <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 </a:t>
            </a:r>
            <a:r>
              <a:rPr kumimoji="1" lang="en-US" altLang="zh-CN"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0.55 </a:t>
            </a:r>
            <a:r>
              <a:rPr kumimoji="1" lang="en-US" altLang="zh-CN" sz="2800" kern="1200" cap="none" spc="0" normalizeH="0" baseline="0" noProof="0" dirty="0" err="1">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mol</a:t>
            </a:r>
            <a:r>
              <a:rPr kumimoji="1" lang="en-US" altLang="zh-CN"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/L </a:t>
            </a:r>
            <a:r>
              <a:rPr kumimoji="1" lang="en-US" altLang="zh-CN" sz="2800" kern="1200" cap="none" spc="0" normalizeH="0" baseline="0" noProof="0" dirty="0" err="1">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NaOH</a:t>
            </a:r>
            <a:r>
              <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溶液</a:t>
            </a:r>
            <a:endParaRPr kumimoji="1" lang="zh-CN" altLang="en-US" sz="2800" kern="1200" cap="none" spc="0" normalizeH="0" baseline="0" noProof="0" dirty="0">
              <a:solidFill>
                <a:srgbClr val="000000"/>
              </a:solidFill>
              <a:effectLst>
                <a:outerShdw blurRad="38100" dist="38100" dir="2700000" algn="tl">
                  <a:srgbClr val="FFFFFF"/>
                </a:outerShdw>
              </a:effectLst>
              <a:latin typeface="Times New Roman" panose="02020603050405020304" pitchFamily="18" charset="0"/>
              <a:ea typeface="宋体" panose="02010600030101010101" pitchFamily="2" charset="-122"/>
              <a:cs typeface="+mn-cs"/>
            </a:endParaRPr>
          </a:p>
        </p:txBody>
      </p:sp>
      <p:grpSp>
        <p:nvGrpSpPr>
          <p:cNvPr id="2" name="Group 7"/>
          <p:cNvGrpSpPr/>
          <p:nvPr/>
        </p:nvGrpSpPr>
        <p:grpSpPr>
          <a:xfrm>
            <a:off x="7751763" y="523875"/>
            <a:ext cx="2879725" cy="1800225"/>
            <a:chOff x="3198" y="966"/>
            <a:chExt cx="1814" cy="1134"/>
          </a:xfrm>
        </p:grpSpPr>
        <p:sp>
          <p:nvSpPr>
            <p:cNvPr id="6163" name="AutoShape 8"/>
            <p:cNvSpPr/>
            <p:nvPr/>
          </p:nvSpPr>
          <p:spPr>
            <a:xfrm>
              <a:off x="3198" y="966"/>
              <a:ext cx="181" cy="1134"/>
            </a:xfrm>
            <a:prstGeom prst="rightBrace">
              <a:avLst>
                <a:gd name="adj1" fmla="val 52180"/>
                <a:gd name="adj2" fmla="val 50000"/>
              </a:avLst>
            </a:prstGeom>
            <a:noFill/>
            <a:ln w="38100" cap="flat" cmpd="sng">
              <a:solidFill>
                <a:srgbClr val="FF0000"/>
              </a:solidFill>
              <a:prstDash val="solid"/>
              <a:headEnd type="none" w="sm" len="sm"/>
              <a:tailEnd type="none" w="sm" len="sm"/>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zh-CN" sz="1800" dirty="0">
                <a:latin typeface="Century Schoolbook" pitchFamily="18" charset="0"/>
              </a:endParaRPr>
            </a:p>
          </p:txBody>
        </p:sp>
        <p:sp>
          <p:nvSpPr>
            <p:cNvPr id="3081" name="Text Box 9"/>
            <p:cNvSpPr txBox="1">
              <a:spLocks noChangeArrowheads="1"/>
            </p:cNvSpPr>
            <p:nvPr/>
          </p:nvSpPr>
          <p:spPr bwMode="auto">
            <a:xfrm>
              <a:off x="3379" y="1298"/>
              <a:ext cx="1633" cy="327"/>
            </a:xfrm>
            <a:prstGeom prst="rect">
              <a:avLst/>
            </a:prstGeom>
            <a:noFill/>
            <a:ln w="12700">
              <a:noFill/>
              <a:miter lim="800000"/>
              <a:headEnd type="none" w="sm" len="sm"/>
              <a:tailEnd type="none" w="sm" len="sm"/>
            </a:ln>
            <a:effectLst/>
          </p:spPr>
          <p:txBody>
            <a:bodyPr>
              <a:spAutoFit/>
            </a:bodyPr>
            <a:lstStyle/>
            <a:p>
              <a:pPr marR="0" defTabSz="914400" eaLnBrk="1" hangingPunct="1">
                <a:spcBef>
                  <a:spcPct val="50000"/>
                </a:spcBef>
                <a:buClrTx/>
                <a:buSzTx/>
                <a:buFontTx/>
                <a:buNone/>
                <a:defRPr/>
              </a:pPr>
              <a:r>
                <a:rPr kumimoji="0" lang="zh-CN" altLang="en-US" sz="2800" b="0" kern="1200" cap="none" spc="0" normalizeH="0" baseline="0" noProof="0" dirty="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rPr>
                <a:t>组装量热计</a:t>
              </a:r>
              <a:endParaRPr kumimoji="0" lang="zh-CN" altLang="en-US" sz="2800" b="0" kern="1200" cap="none" spc="0" normalizeH="0" baseline="0" noProof="0" dirty="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endParaRPr>
            </a:p>
          </p:txBody>
        </p:sp>
      </p:grpSp>
      <p:sp>
        <p:nvSpPr>
          <p:cNvPr id="3082" name="Text Box 10"/>
          <p:cNvSpPr txBox="1">
            <a:spLocks noChangeArrowheads="1"/>
          </p:cNvSpPr>
          <p:nvPr/>
        </p:nvSpPr>
        <p:spPr bwMode="auto">
          <a:xfrm>
            <a:off x="2532063" y="1239838"/>
            <a:ext cx="6838950" cy="457200"/>
          </a:xfrm>
          <a:prstGeom prst="rect">
            <a:avLst/>
          </a:prstGeom>
          <a:noFill/>
          <a:ln w="12700">
            <a:noFill/>
            <a:miter lim="800000"/>
            <a:headEnd type="none" w="sm" len="sm"/>
            <a:tailEnd type="none" w="sm" len="sm"/>
          </a:ln>
          <a:effectLst/>
        </p:spPr>
        <p:txBody>
          <a:bodyPr>
            <a:spAutoFit/>
          </a:bodyPr>
          <a:lstStyle/>
          <a:p>
            <a:pPr marR="0" defTabSz="914400" eaLnBrk="1" fontAlgn="auto" hangingPunct="1">
              <a:spcBef>
                <a:spcPct val="50000"/>
              </a:spcBef>
              <a:spcAft>
                <a:spcPts val="0"/>
              </a:spcAft>
              <a:buClrTx/>
              <a:buSzTx/>
              <a:buFontTx/>
              <a:buNone/>
              <a:defRPr/>
            </a:pPr>
            <a:r>
              <a:rPr kumimoji="0" lang="en-US" altLang="zh-CN" b="0" kern="1200" cap="none" spc="0" normalizeH="0" baseline="0" noProof="0" dirty="0">
                <a:solidFill>
                  <a:srgbClr val="FF0000"/>
                </a:solidFill>
                <a:effectLst>
                  <a:outerShdw blurRad="38100" dist="38100" dir="2700000" algn="tl">
                    <a:srgbClr val="000000"/>
                  </a:outerShdw>
                </a:effectLst>
                <a:latin typeface="+mn-lt"/>
                <a:ea typeface="+mn-ea"/>
                <a:cs typeface="+mn-cs"/>
              </a:rPr>
              <a:t>————</a:t>
            </a:r>
            <a:r>
              <a:rPr kumimoji="0" lang="zh-CN" altLang="en-US" b="0" kern="1200" cap="none" spc="0" normalizeH="0" baseline="0" noProof="0" dirty="0">
                <a:solidFill>
                  <a:srgbClr val="FF0000"/>
                </a:solidFill>
                <a:effectLst>
                  <a:outerShdw blurRad="38100" dist="38100" dir="2700000" algn="tl">
                    <a:srgbClr val="000000"/>
                  </a:outerShdw>
                </a:effectLst>
                <a:latin typeface="+mn-lt"/>
                <a:ea typeface="+mn-ea"/>
                <a:cs typeface="+mn-cs"/>
              </a:rPr>
              <a:t>测量反应前后的温度</a:t>
            </a:r>
            <a:endParaRPr kumimoji="0" lang="zh-CN" altLang="en-US" b="0" kern="1200" cap="none" spc="0" normalizeH="0" baseline="0" noProof="0" dirty="0">
              <a:solidFill>
                <a:srgbClr val="FF0000"/>
              </a:solidFill>
              <a:effectLst>
                <a:outerShdw blurRad="38100" dist="38100" dir="2700000" algn="tl">
                  <a:srgbClr val="000000"/>
                </a:outerShdw>
              </a:effectLst>
              <a:latin typeface="+mn-lt"/>
              <a:ea typeface="+mn-ea"/>
              <a:cs typeface="+mn-cs"/>
            </a:endParaRPr>
          </a:p>
        </p:txBody>
      </p:sp>
      <p:sp>
        <p:nvSpPr>
          <p:cNvPr id="3083" name="Rectangle 11"/>
          <p:cNvSpPr>
            <a:spLocks noChangeArrowheads="1"/>
          </p:cNvSpPr>
          <p:nvPr/>
        </p:nvSpPr>
        <p:spPr bwMode="auto">
          <a:xfrm>
            <a:off x="8040688" y="1595438"/>
            <a:ext cx="2468563" cy="830263"/>
          </a:xfrm>
          <a:prstGeom prst="rect">
            <a:avLst/>
          </a:prstGeom>
          <a:noFill/>
          <a:ln w="12700">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3333FF"/>
                </a:solidFill>
                <a:effectLst>
                  <a:outerShdw blurRad="38100" dist="38100" dir="2700000" algn="tl">
                    <a:srgbClr val="000000"/>
                  </a:outerShdw>
                </a:effectLst>
                <a:uLnTx/>
                <a:uFillTx/>
                <a:latin typeface="Century Schoolbook" pitchFamily="18" charset="0"/>
                <a:ea typeface="宋体" panose="02010600030101010101" pitchFamily="2" charset="-122"/>
                <a:cs typeface="+mn-cs"/>
              </a:rPr>
              <a:t>和空气绝缘，</a:t>
            </a:r>
            <a:endParaRPr kumimoji="0" lang="zh-CN" altLang="en-US" sz="2400" b="0" i="0" u="none" strike="noStrike" kern="1200" cap="none" spc="0" normalizeH="0" baseline="0" noProof="0" dirty="0">
              <a:ln>
                <a:noFill/>
              </a:ln>
              <a:solidFill>
                <a:srgbClr val="3333FF"/>
              </a:solidFill>
              <a:effectLst>
                <a:outerShdw blurRad="38100" dist="38100" dir="2700000" algn="tl">
                  <a:srgbClr val="000000"/>
                </a:outerShdw>
              </a:effectLst>
              <a:uLnTx/>
              <a:uFillTx/>
              <a:latin typeface="Century Schoolbook"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3333FF"/>
                </a:solidFill>
                <a:effectLst>
                  <a:outerShdw blurRad="38100" dist="38100" dir="2700000" algn="tl">
                    <a:srgbClr val="000000"/>
                  </a:outerShdw>
                </a:effectLst>
                <a:uLnTx/>
                <a:uFillTx/>
                <a:latin typeface="Century Schoolbook" pitchFamily="18" charset="0"/>
                <a:ea typeface="宋体" panose="02010600030101010101" pitchFamily="2" charset="-122"/>
                <a:cs typeface="+mn-cs"/>
              </a:rPr>
              <a:t> 防止热量损失</a:t>
            </a:r>
            <a:endParaRPr kumimoji="0" lang="zh-CN" altLang="en-US" sz="2400" b="0" i="0" u="none" strike="noStrike" kern="1200" cap="none" spc="0" normalizeH="0" baseline="0" noProof="0" dirty="0">
              <a:ln>
                <a:noFill/>
              </a:ln>
              <a:solidFill>
                <a:srgbClr val="3333FF"/>
              </a:solidFill>
              <a:effectLst>
                <a:outerShdw blurRad="38100" dist="38100" dir="2700000" algn="tl">
                  <a:srgbClr val="000000"/>
                </a:outerShdw>
              </a:effectLst>
              <a:uLnTx/>
              <a:uFillTx/>
              <a:latin typeface="Century Schoolbook" pitchFamily="18" charset="0"/>
              <a:ea typeface="宋体" panose="02010600030101010101" pitchFamily="2" charset="-122"/>
              <a:cs typeface="+mn-cs"/>
            </a:endParaRPr>
          </a:p>
        </p:txBody>
      </p:sp>
      <p:sp>
        <p:nvSpPr>
          <p:cNvPr id="3084" name="Text Box 12"/>
          <p:cNvSpPr txBox="1">
            <a:spLocks noChangeArrowheads="1"/>
          </p:cNvSpPr>
          <p:nvPr/>
        </p:nvSpPr>
        <p:spPr bwMode="auto">
          <a:xfrm>
            <a:off x="3143250" y="1733550"/>
            <a:ext cx="5940425" cy="457200"/>
          </a:xfrm>
          <a:prstGeom prst="rect">
            <a:avLst/>
          </a:prstGeom>
          <a:noFill/>
          <a:ln w="12700">
            <a:noFill/>
            <a:miter lim="800000"/>
            <a:headEnd type="none" w="sm" len="sm"/>
            <a:tailEnd type="none" w="sm" len="sm"/>
          </a:ln>
          <a:effectLst/>
        </p:spPr>
        <p:txBody>
          <a:bodyPr>
            <a:spAutoFit/>
          </a:bodyPr>
          <a:lstStyle/>
          <a:p>
            <a:pPr marR="0" defTabSz="914400" eaLnBrk="1" hangingPunct="1">
              <a:spcBef>
                <a:spcPct val="50000"/>
              </a:spcBef>
              <a:buClrTx/>
              <a:buSzTx/>
              <a:buFontTx/>
              <a:buNone/>
              <a:defRPr/>
            </a:pPr>
            <a:r>
              <a:rPr kumimoji="0" lang="en-US" altLang="zh-CN" b="0" kern="1200" cap="none" spc="0" normalizeH="0" baseline="0" noProof="0" dirty="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rPr>
              <a:t>——</a:t>
            </a:r>
            <a:r>
              <a:rPr kumimoji="0" lang="zh-CN" altLang="en-US" b="0" kern="1200" cap="none" spc="0" normalizeH="0" baseline="0" noProof="0" dirty="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rPr>
              <a:t>搅拌，使反应液混合均匀</a:t>
            </a:r>
            <a:endParaRPr kumimoji="0" lang="zh-CN" altLang="en-US" b="0" kern="1200" cap="none" spc="0" normalizeH="0" baseline="0" noProof="0" dirty="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endParaRPr>
          </a:p>
        </p:txBody>
      </p:sp>
      <p:sp>
        <p:nvSpPr>
          <p:cNvPr id="3085" name="Text Box 13"/>
          <p:cNvSpPr txBox="1">
            <a:spLocks noChangeArrowheads="1"/>
          </p:cNvSpPr>
          <p:nvPr/>
        </p:nvSpPr>
        <p:spPr bwMode="auto">
          <a:xfrm>
            <a:off x="4143375" y="2216150"/>
            <a:ext cx="3240088" cy="457200"/>
          </a:xfrm>
          <a:prstGeom prst="rect">
            <a:avLst/>
          </a:prstGeom>
          <a:noFill/>
          <a:ln w="12700">
            <a:noFill/>
            <a:miter lim="800000"/>
            <a:headEnd type="none" w="sm" len="sm"/>
            <a:tailEnd type="none" w="sm" len="sm"/>
          </a:ln>
          <a:effectLst/>
        </p:spPr>
        <p:txBody>
          <a:bodyPr>
            <a:spAutoFit/>
          </a:bodyPr>
          <a:lstStyle/>
          <a:p>
            <a:pPr marR="0" defTabSz="914400" eaLnBrk="1" hangingPunct="1">
              <a:spcBef>
                <a:spcPct val="50000"/>
              </a:spcBef>
              <a:buClrTx/>
              <a:buSzTx/>
              <a:buFontTx/>
              <a:buNone/>
              <a:defRPr/>
            </a:pPr>
            <a:r>
              <a:rPr kumimoji="0" lang="en-US" altLang="zh-CN" b="0" kern="1200" cap="none" spc="0" normalizeH="0" baseline="0" noProof="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rPr>
              <a:t>——</a:t>
            </a:r>
            <a:r>
              <a:rPr kumimoji="0" lang="zh-CN" altLang="en-US" b="0" kern="1200" cap="none" spc="0" normalizeH="0" baseline="0" noProof="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rPr>
              <a:t>量取反应液</a:t>
            </a:r>
            <a:endParaRPr kumimoji="0" lang="zh-CN" altLang="en-US" b="0" kern="1200" cap="none" spc="0" normalizeH="0" baseline="0" noProof="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endParaRPr>
          </a:p>
        </p:txBody>
      </p:sp>
      <p:grpSp>
        <p:nvGrpSpPr>
          <p:cNvPr id="3" name="Group 15"/>
          <p:cNvGrpSpPr/>
          <p:nvPr/>
        </p:nvGrpSpPr>
        <p:grpSpPr>
          <a:xfrm>
            <a:off x="5232400" y="3779838"/>
            <a:ext cx="4535488" cy="792162"/>
            <a:chOff x="2699" y="3461"/>
            <a:chExt cx="2857" cy="499"/>
          </a:xfrm>
        </p:grpSpPr>
        <p:sp>
          <p:nvSpPr>
            <p:cNvPr id="3088" name="Text Box 16"/>
            <p:cNvSpPr txBox="1">
              <a:spLocks noChangeArrowheads="1"/>
            </p:cNvSpPr>
            <p:nvPr/>
          </p:nvSpPr>
          <p:spPr bwMode="auto">
            <a:xfrm>
              <a:off x="2880" y="3461"/>
              <a:ext cx="2676" cy="327"/>
            </a:xfrm>
            <a:prstGeom prst="rect">
              <a:avLst/>
            </a:prstGeom>
            <a:noFill/>
            <a:ln w="12700">
              <a:noFill/>
              <a:miter lim="800000"/>
              <a:headEnd type="none" w="sm" len="sm"/>
              <a:tailEnd type="none" w="sm" len="sm"/>
            </a:ln>
            <a:effectLst/>
          </p:spPr>
          <p:txBody>
            <a:bodyPr>
              <a:spAutoFit/>
            </a:bodyPr>
            <a:lstStyle/>
            <a:p>
              <a:pPr marR="0" defTabSz="914400" eaLnBrk="1" hangingPunct="1">
                <a:spcBef>
                  <a:spcPct val="50000"/>
                </a:spcBef>
                <a:buClrTx/>
                <a:buSzTx/>
                <a:buFontTx/>
                <a:buNone/>
                <a:defRPr/>
              </a:pPr>
              <a:r>
                <a:rPr kumimoji="0" lang="zh-CN" altLang="en-US" sz="2800" b="0" kern="1200" cap="none" spc="0" normalizeH="0" baseline="0" noProof="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rPr>
                <a:t>使一个反应物过量</a:t>
              </a:r>
              <a:endParaRPr kumimoji="0" lang="zh-CN" altLang="en-US" sz="2800" b="0" kern="1200" cap="none" spc="0" normalizeH="0" baseline="0" noProof="0">
                <a:solidFill>
                  <a:srgbClr val="FF0000"/>
                </a:solidFill>
                <a:effectLst>
                  <a:outerShdw blurRad="38100" dist="38100" dir="2700000" algn="tl">
                    <a:srgbClr val="000000"/>
                  </a:outerShdw>
                </a:effectLst>
                <a:latin typeface="Century Schoolbook" pitchFamily="18" charset="0"/>
                <a:ea typeface="宋体" panose="02010600030101010101" pitchFamily="2" charset="-122"/>
                <a:cs typeface="+mn-cs"/>
              </a:endParaRPr>
            </a:p>
          </p:txBody>
        </p:sp>
        <p:sp>
          <p:nvSpPr>
            <p:cNvPr id="6162" name="AutoShape 17"/>
            <p:cNvSpPr/>
            <p:nvPr/>
          </p:nvSpPr>
          <p:spPr>
            <a:xfrm>
              <a:off x="2699" y="3461"/>
              <a:ext cx="136" cy="499"/>
            </a:xfrm>
            <a:prstGeom prst="rightBrace">
              <a:avLst>
                <a:gd name="adj1" fmla="val 30558"/>
                <a:gd name="adj2" fmla="val 50000"/>
              </a:avLst>
            </a:prstGeom>
            <a:noFill/>
            <a:ln w="38100" cap="flat" cmpd="sng">
              <a:solidFill>
                <a:srgbClr val="FF0000"/>
              </a:solidFill>
              <a:prstDash val="solid"/>
              <a:headEnd type="none" w="sm" len="sm"/>
              <a:tailEnd type="none" w="sm" len="sm"/>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zh-CN" sz="1800" dirty="0">
                <a:latin typeface="Century Schoolbook" pitchFamily="18" charset="0"/>
              </a:endParaRPr>
            </a:p>
          </p:txBody>
        </p:sp>
      </p:grpSp>
      <p:sp>
        <p:nvSpPr>
          <p:cNvPr id="3090" name="Rectangle 18"/>
          <p:cNvSpPr>
            <a:spLocks noChangeArrowheads="1"/>
          </p:cNvSpPr>
          <p:nvPr/>
        </p:nvSpPr>
        <p:spPr bwMode="auto">
          <a:xfrm>
            <a:off x="5556250" y="4289425"/>
            <a:ext cx="4211638" cy="457200"/>
          </a:xfrm>
          <a:prstGeom prst="rect">
            <a:avLst/>
          </a:prstGeom>
          <a:noFill/>
          <a:ln w="12700">
            <a:noFill/>
            <a:miter lim="800000"/>
            <a:headEnd type="none" w="sm" len="sm"/>
            <a:tailEnd type="none" w="sm" len="sm"/>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Century Schoolbook" pitchFamily="18" charset="0"/>
                <a:ea typeface="宋体" panose="02010600030101010101" pitchFamily="2" charset="-122"/>
                <a:cs typeface="+mn-cs"/>
              </a:rPr>
              <a:t>完全反应，减小误差</a:t>
            </a:r>
            <a:endParaRPr kumimoji="0" lang="zh-CN" altLang="en-US" sz="2400" b="0" i="0" u="none" strike="noStrike" kern="1200" cap="none" spc="0" normalizeH="0" baseline="0" noProof="0" dirty="0">
              <a:ln>
                <a:noFill/>
              </a:ln>
              <a:solidFill>
                <a:srgbClr val="0000FF"/>
              </a:solidFill>
              <a:effectLst>
                <a:outerShdw blurRad="38100" dist="38100" dir="2700000" algn="tl">
                  <a:srgbClr val="000000"/>
                </a:outerShdw>
              </a:effectLst>
              <a:uLnTx/>
              <a:uFillTx/>
              <a:latin typeface="Century Schoolbook" pitchFamily="18" charset="0"/>
              <a:ea typeface="宋体" panose="02010600030101010101" pitchFamily="2" charset="-122"/>
              <a:cs typeface="+mn-cs"/>
            </a:endParaRPr>
          </a:p>
        </p:txBody>
      </p:sp>
      <p:sp>
        <p:nvSpPr>
          <p:cNvPr id="45072" name="Rectangle 16"/>
          <p:cNvSpPr>
            <a:spLocks noChangeArrowheads="1"/>
          </p:cNvSpPr>
          <p:nvPr/>
        </p:nvSpPr>
        <p:spPr bwMode="auto">
          <a:xfrm>
            <a:off x="441325" y="5081588"/>
            <a:ext cx="5510213" cy="425450"/>
          </a:xfrm>
          <a:prstGeom prst="rect">
            <a:avLst/>
          </a:prstGeom>
          <a:noFill/>
          <a:ln w="9525">
            <a:noFill/>
            <a:miter lim="800000"/>
          </a:ln>
          <a:effectLst/>
        </p:spPr>
        <p:txBody>
          <a:bodyPr wrap="none">
            <a:spAutoFit/>
          </a:bodyPr>
          <a:lstStyle/>
          <a:p>
            <a:pPr marL="457200" marR="0" lvl="1" indent="0" algn="l" defTabSz="914400" rtl="0" eaLnBrk="1" fontAlgn="base" latinLnBrk="0" hangingPunct="1">
              <a:lnSpc>
                <a:spcPct val="90000"/>
              </a:lnSpc>
              <a:spcBef>
                <a:spcPct val="20000"/>
              </a:spcBef>
              <a:spcAft>
                <a:spcPct val="0"/>
              </a:spcAft>
              <a:buClr>
                <a:schemeClr val="accent1"/>
              </a:buClr>
              <a:buSzPct val="80000"/>
              <a:buFont typeface="Wingdings 2" pitchFamily="18" charset="2"/>
              <a:buChar char=""/>
              <a:defRPr/>
            </a:pPr>
            <a:r>
              <a:rPr kumimoji="0" lang="zh-CN" altLang="en-US" sz="2400" b="1" i="0" u="none" strike="noStrike" kern="1200" cap="none" spc="0" normalizeH="0" baseline="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计算生成 </a:t>
            </a:r>
            <a:r>
              <a:rPr kumimoji="0" lang="en-US" altLang="zh-CN" sz="2400" b="1" i="0" u="none" strike="noStrike" kern="1200" cap="none" spc="0" normalizeH="0" baseline="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1 mol H</a:t>
            </a:r>
            <a:r>
              <a:rPr kumimoji="0" lang="en-US" altLang="zh-CN" sz="2400" b="1" i="0" u="none" strike="noStrike" kern="1200" cap="none" spc="0" normalizeH="0" baseline="-2500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2</a:t>
            </a:r>
            <a:r>
              <a:rPr kumimoji="0" lang="en-US" altLang="zh-CN" sz="2400" b="1" i="0" u="none" strike="noStrike" kern="1200" cap="none" spc="0" normalizeH="0" baseline="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O </a:t>
            </a:r>
            <a:r>
              <a:rPr kumimoji="0" lang="zh-CN" altLang="en-US" sz="2400" b="1" i="0" u="none" strike="noStrike" kern="1200" cap="none" spc="0" normalizeH="0" baseline="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时的反应热：</a:t>
            </a:r>
            <a:endParaRPr kumimoji="0" lang="zh-CN" altLang="en-US" sz="2400" b="1" i="0" u="none" strike="noStrike" kern="1200" cap="none" spc="0" normalizeH="0" baseline="0" noProof="0">
              <a:ln>
                <a:noFill/>
              </a:ln>
              <a:solidFill>
                <a:srgbClr val="3C3E42"/>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grpSp>
        <p:nvGrpSpPr>
          <p:cNvPr id="4" name="Group 11"/>
          <p:cNvGrpSpPr/>
          <p:nvPr/>
        </p:nvGrpSpPr>
        <p:grpSpPr>
          <a:xfrm>
            <a:off x="5664200" y="5114925"/>
            <a:ext cx="4967288" cy="1252538"/>
            <a:chOff x="294" y="1162"/>
            <a:chExt cx="4400" cy="1013"/>
          </a:xfrm>
        </p:grpSpPr>
        <p:sp>
          <p:nvSpPr>
            <p:cNvPr id="13324" name="Rectangle 12"/>
            <p:cNvSpPr>
              <a:spLocks noChangeArrowheads="1"/>
            </p:cNvSpPr>
            <p:nvPr/>
          </p:nvSpPr>
          <p:spPr bwMode="auto">
            <a:xfrm>
              <a:off x="294" y="1400"/>
              <a:ext cx="1225" cy="470"/>
            </a:xfrm>
            <a:prstGeom prst="rect">
              <a:avLst/>
            </a:prstGeom>
            <a:noFill/>
            <a:ln w="9525">
              <a:noFill/>
              <a:miter lim="800000"/>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△H=</a:t>
              </a:r>
              <a:endPar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3325" name="Rectangle 13"/>
            <p:cNvSpPr>
              <a:spLocks noChangeArrowheads="1"/>
            </p:cNvSpPr>
            <p:nvPr/>
          </p:nvSpPr>
          <p:spPr bwMode="auto">
            <a:xfrm>
              <a:off x="1292" y="1162"/>
              <a:ext cx="2313" cy="469"/>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- 0.418·(t</a:t>
              </a:r>
              <a:r>
                <a:rPr kumimoji="1" lang="en-US" altLang="zh-CN" sz="3200" b="0" i="0" u="none" strike="noStrike" kern="1200" cap="none" spc="0" normalizeH="0" baseline="-2500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2</a:t>
              </a:r>
              <a:r>
                <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-t</a:t>
              </a:r>
              <a:r>
                <a:rPr kumimoji="1" lang="en-US" altLang="zh-CN" sz="3200" b="0" i="0" u="none" strike="noStrike" kern="1200" cap="none" spc="0" normalizeH="0" baseline="-2500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1</a:t>
              </a:r>
              <a:r>
                <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r>
                <a:rPr kumimoji="1" lang="en-US" altLang="zh-CN"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en-US" altLang="zh-CN" sz="32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rPr>
                <a:t> </a:t>
              </a:r>
              <a:endParaRPr kumimoji="1" lang="en-US" altLang="zh-CN" sz="3200" b="0"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宋体" panose="02010600030101010101" pitchFamily="2" charset="-122"/>
                <a:cs typeface="+mn-cs"/>
              </a:endParaRPr>
            </a:p>
          </p:txBody>
        </p:sp>
        <p:sp>
          <p:nvSpPr>
            <p:cNvPr id="13326" name="Rectangle 14"/>
            <p:cNvSpPr>
              <a:spLocks noChangeArrowheads="1"/>
            </p:cNvSpPr>
            <p:nvPr/>
          </p:nvSpPr>
          <p:spPr bwMode="auto">
            <a:xfrm>
              <a:off x="3243" y="1389"/>
              <a:ext cx="1451" cy="469"/>
            </a:xfrm>
            <a:prstGeom prst="rect">
              <a:avLst/>
            </a:prstGeom>
            <a:noFill/>
            <a:ln w="9525">
              <a:noFill/>
              <a:miter lim="800000"/>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32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kJ/mol</a:t>
              </a:r>
              <a:endPar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6159" name="Line 15"/>
            <p:cNvSpPr/>
            <p:nvPr/>
          </p:nvSpPr>
          <p:spPr>
            <a:xfrm>
              <a:off x="1292" y="1616"/>
              <a:ext cx="1996" cy="0"/>
            </a:xfrm>
            <a:prstGeom prst="line">
              <a:avLst/>
            </a:prstGeom>
            <a:ln w="38100" cap="flat" cmpd="sng">
              <a:solidFill>
                <a:srgbClr val="FF0000"/>
              </a:solidFill>
              <a:prstDash val="solid"/>
              <a:headEnd type="none" w="med" len="med"/>
              <a:tailEnd type="none" w="med" len="med"/>
            </a:ln>
          </p:spPr>
        </p:sp>
        <p:sp>
          <p:nvSpPr>
            <p:cNvPr id="13328" name="Rectangle 16"/>
            <p:cNvSpPr>
              <a:spLocks noChangeArrowheads="1"/>
            </p:cNvSpPr>
            <p:nvPr/>
          </p:nvSpPr>
          <p:spPr bwMode="auto">
            <a:xfrm>
              <a:off x="1655" y="1706"/>
              <a:ext cx="1088" cy="469"/>
            </a:xfrm>
            <a:prstGeom prst="rect">
              <a:avLst/>
            </a:prstGeom>
            <a:noFill/>
            <a:ln w="9525">
              <a:noFill/>
              <a:miter lim="800000"/>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0.025</a:t>
              </a:r>
              <a:endParaRPr kumimoji="1" lang="en-US" altLang="zh-CN" sz="32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blinds(horizontal)">
                                      <p:cBhvr>
                                        <p:cTn id="17" dur="500"/>
                                        <p:tgtEl>
                                          <p:spTgt spid="30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blinds(horizontal)">
                                      <p:cBhvr>
                                        <p:cTn id="22" dur="500"/>
                                        <p:tgtEl>
                                          <p:spTgt spid="308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85"/>
                                        </p:tgtEl>
                                        <p:attrNameLst>
                                          <p:attrName>style.visibility</p:attrName>
                                        </p:attrNameLst>
                                      </p:cBhvr>
                                      <p:to>
                                        <p:strVal val="visible"/>
                                      </p:to>
                                    </p:set>
                                    <p:animEffect transition="in" filter="blinds(horizontal)">
                                      <p:cBhvr>
                                        <p:cTn id="27" dur="500"/>
                                        <p:tgtEl>
                                          <p:spTgt spid="30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083"/>
                                        </p:tgtEl>
                                        <p:attrNameLst>
                                          <p:attrName>style.visibility</p:attrName>
                                        </p:attrNameLst>
                                      </p:cBhvr>
                                      <p:to>
                                        <p:strVal val="visible"/>
                                      </p:to>
                                    </p:set>
                                    <p:animEffect transition="in" filter="diamond(in)">
                                      <p:cBhvr>
                                        <p:cTn id="37" dur="500"/>
                                        <p:tgtEl>
                                          <p:spTgt spid="308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3090"/>
                                        </p:tgtEl>
                                        <p:attrNameLst>
                                          <p:attrName>style.visibility</p:attrName>
                                        </p:attrNameLst>
                                      </p:cBhvr>
                                      <p:to>
                                        <p:strVal val="visible"/>
                                      </p:to>
                                    </p:set>
                                    <p:animEffect transition="in" filter="diamond(in)">
                                      <p:cBhvr>
                                        <p:cTn id="42" dur="500"/>
                                        <p:tgtEl>
                                          <p:spTgt spid="309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5072"/>
                                        </p:tgtEl>
                                        <p:attrNameLst>
                                          <p:attrName>style.visibility</p:attrName>
                                        </p:attrNameLst>
                                      </p:cBhvr>
                                      <p:to>
                                        <p:strVal val="visible"/>
                                      </p:to>
                                    </p:set>
                                    <p:animEffect transition="in" filter="blinds(horizontal)">
                                      <p:cBhvr>
                                        <p:cTn id="47" dur="500"/>
                                        <p:tgtEl>
                                          <p:spTgt spid="4507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ox(i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82" grpId="0"/>
      <p:bldP spid="3083" grpId="0"/>
      <p:bldP spid="3084" grpId="0"/>
      <p:bldP spid="3085" grpId="0"/>
      <p:bldP spid="3090" grpId="0"/>
      <p:bldP spid="450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3"/>
          <p:cNvSpPr txBox="1"/>
          <p:nvPr/>
        </p:nvSpPr>
        <p:spPr>
          <a:xfrm>
            <a:off x="1127125" y="1112838"/>
            <a:ext cx="8686800" cy="4619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楷体_GB2312" pitchFamily="49" charset="-122"/>
                <a:ea typeface="楷体_GB2312" pitchFamily="49" charset="-122"/>
              </a:rPr>
              <a:t>判断下列实验操作对</a:t>
            </a:r>
            <a:r>
              <a:rPr lang="zh-CN" altLang="en-US" sz="2400" b="1" dirty="0">
                <a:solidFill>
                  <a:schemeClr val="accent2"/>
                </a:solidFill>
                <a:latin typeface="楷体_GB2312" pitchFamily="49" charset="-122"/>
                <a:ea typeface="楷体_GB2312" pitchFamily="49" charset="-122"/>
              </a:rPr>
              <a:t>中和热测定的数值</a:t>
            </a:r>
            <a:r>
              <a:rPr lang="zh-CN" altLang="en-US" sz="2400" b="1" dirty="0">
                <a:latin typeface="楷体_GB2312" pitchFamily="49" charset="-122"/>
                <a:ea typeface="楷体_GB2312" pitchFamily="49" charset="-122"/>
              </a:rPr>
              <a:t>有如何影响？</a:t>
            </a:r>
            <a:endParaRPr lang="zh-CN" altLang="en-US" sz="2400" b="1" dirty="0">
              <a:latin typeface="楷体_GB2312" pitchFamily="49" charset="-122"/>
              <a:ea typeface="楷体_GB2312" pitchFamily="49" charset="-122"/>
            </a:endParaRPr>
          </a:p>
        </p:txBody>
      </p:sp>
      <p:sp>
        <p:nvSpPr>
          <p:cNvPr id="7171" name="Rectangle 4"/>
          <p:cNvSpPr/>
          <p:nvPr/>
        </p:nvSpPr>
        <p:spPr>
          <a:xfrm>
            <a:off x="695325" y="1870075"/>
            <a:ext cx="11017250" cy="1531938"/>
          </a:xfrm>
          <a:prstGeom prst="rect">
            <a:avLst/>
          </a:prstGeom>
          <a:noFill/>
          <a:ln w="9525">
            <a:noFill/>
          </a:ln>
        </p:spPr>
        <p:txBody>
          <a:bodyPr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400" b="1" dirty="0">
                <a:latin typeface="Times New Roman" panose="02020603050405020304" pitchFamily="18" charset="0"/>
                <a:ea typeface="楷体_GB2312" pitchFamily="49" charset="-122"/>
              </a:rPr>
              <a:t>①</a:t>
            </a:r>
            <a:r>
              <a:rPr lang="zh-CN" altLang="en-US" sz="2400" b="1" dirty="0">
                <a:latin typeface="Times New Roman" panose="02020603050405020304" pitchFamily="18" charset="0"/>
                <a:ea typeface="楷体_GB2312" pitchFamily="49" charset="-122"/>
              </a:rPr>
              <a:t>用相同浓度和体积的氨水代替</a:t>
            </a:r>
            <a:r>
              <a:rPr lang="en-US" altLang="zh-CN" sz="2400" b="1" dirty="0">
                <a:latin typeface="Times New Roman" panose="02020603050405020304" pitchFamily="18" charset="0"/>
                <a:ea typeface="楷体_GB2312" pitchFamily="49" charset="-122"/>
              </a:rPr>
              <a:t>NaOH</a:t>
            </a:r>
            <a:r>
              <a:rPr lang="zh-CN" altLang="en-US" sz="2400" b="1" dirty="0">
                <a:latin typeface="Times New Roman" panose="02020603050405020304" pitchFamily="18" charset="0"/>
                <a:ea typeface="楷体_GB2312" pitchFamily="49" charset="-122"/>
              </a:rPr>
              <a:t>溶液进行实验 </a:t>
            </a:r>
            <a:endParaRPr lang="zh-CN" altLang="en-US" sz="2400" b="1" dirty="0">
              <a:latin typeface="Times New Roman" panose="02020603050405020304" pitchFamily="18" charset="0"/>
              <a:ea typeface="楷体_GB2312" pitchFamily="49" charset="-122"/>
            </a:endParaRPr>
          </a:p>
          <a:p>
            <a:pPr marL="0" lvl="0" indent="0" eaLnBrk="1" hangingPunct="1">
              <a:lnSpc>
                <a:spcPct val="130000"/>
              </a:lnSpc>
              <a:spcBef>
                <a:spcPct val="0"/>
              </a:spcBef>
              <a:buFontTx/>
              <a:buNone/>
            </a:pPr>
            <a:r>
              <a:rPr lang="zh-CN" altLang="en-US" sz="2400" b="1" dirty="0">
                <a:latin typeface="Times New Roman" panose="02020603050405020304" pitchFamily="18" charset="0"/>
                <a:ea typeface="楷体_GB2312" pitchFamily="49" charset="-122"/>
              </a:rPr>
              <a:t>②用相同浓度和体积的醋酸代替稀盐酸溶液  进行实验 </a:t>
            </a:r>
            <a:endParaRPr lang="zh-CN" altLang="en-US" sz="2400" b="1" dirty="0">
              <a:latin typeface="Times New Roman" panose="02020603050405020304" pitchFamily="18" charset="0"/>
              <a:ea typeface="楷体_GB2312" pitchFamily="49" charset="-122"/>
            </a:endParaRPr>
          </a:p>
          <a:p>
            <a:pPr marL="0" lvl="0" indent="0" eaLnBrk="1" hangingPunct="1">
              <a:lnSpc>
                <a:spcPct val="130000"/>
              </a:lnSpc>
              <a:spcBef>
                <a:spcPct val="0"/>
              </a:spcBef>
              <a:buFontTx/>
              <a:buNone/>
            </a:pPr>
            <a:r>
              <a:rPr lang="zh-CN" altLang="en-US" sz="2400" b="1" dirty="0">
                <a:latin typeface="Times New Roman" panose="02020603050405020304" pitchFamily="18" charset="0"/>
                <a:ea typeface="楷体_GB2312" pitchFamily="49" charset="-122"/>
              </a:rPr>
              <a:t>③实验中改用</a:t>
            </a:r>
            <a:r>
              <a:rPr lang="en-US" altLang="zh-CN" sz="2400" b="1" dirty="0">
                <a:latin typeface="Times New Roman" panose="02020603050405020304" pitchFamily="18" charset="0"/>
                <a:ea typeface="楷体_GB2312" pitchFamily="49" charset="-122"/>
              </a:rPr>
              <a:t>60 mL 0.50 mol/L</a:t>
            </a:r>
            <a:r>
              <a:rPr lang="zh-CN" altLang="en-US" sz="2400" b="1" dirty="0">
                <a:latin typeface="Times New Roman" panose="02020603050405020304" pitchFamily="18" charset="0"/>
                <a:ea typeface="楷体_GB2312" pitchFamily="49" charset="-122"/>
              </a:rPr>
              <a:t>盐酸跟</a:t>
            </a:r>
            <a:r>
              <a:rPr lang="en-US" altLang="zh-CN" sz="2400" b="1" dirty="0">
                <a:latin typeface="Times New Roman" panose="02020603050405020304" pitchFamily="18" charset="0"/>
                <a:ea typeface="楷体_GB2312" pitchFamily="49" charset="-122"/>
              </a:rPr>
              <a:t>50 mL 0.55 mol/L NaOH</a:t>
            </a:r>
            <a:r>
              <a:rPr lang="zh-CN" altLang="en-US" sz="2400" b="1" dirty="0">
                <a:latin typeface="Times New Roman" panose="02020603050405020304" pitchFamily="18" charset="0"/>
                <a:ea typeface="楷体_GB2312" pitchFamily="49" charset="-122"/>
              </a:rPr>
              <a:t>溶液进行实验</a:t>
            </a:r>
            <a:endParaRPr lang="zh-CN" altLang="en-US" sz="2400" b="1" dirty="0">
              <a:latin typeface="Times New Roman" panose="02020603050405020304" pitchFamily="18" charset="0"/>
              <a:ea typeface="楷体_GB2312" pitchFamily="49" charset="-122"/>
            </a:endParaRPr>
          </a:p>
        </p:txBody>
      </p:sp>
      <p:grpSp>
        <p:nvGrpSpPr>
          <p:cNvPr id="7172" name="Group 9"/>
          <p:cNvGrpSpPr/>
          <p:nvPr/>
        </p:nvGrpSpPr>
        <p:grpSpPr>
          <a:xfrm>
            <a:off x="800100" y="55563"/>
            <a:ext cx="2098675" cy="762000"/>
            <a:chOff x="214" y="2544"/>
            <a:chExt cx="1322" cy="480"/>
          </a:xfrm>
        </p:grpSpPr>
        <p:grpSp>
          <p:nvGrpSpPr>
            <p:cNvPr id="7176" name="Group 10"/>
            <p:cNvGrpSpPr/>
            <p:nvPr/>
          </p:nvGrpSpPr>
          <p:grpSpPr>
            <a:xfrm>
              <a:off x="214" y="2578"/>
              <a:ext cx="1322" cy="446"/>
              <a:chOff x="616" y="1267"/>
              <a:chExt cx="1762" cy="446"/>
            </a:xfrm>
          </p:grpSpPr>
          <p:pic>
            <p:nvPicPr>
              <p:cNvPr id="7178" name="Picture 11" descr="1"/>
              <p:cNvPicPr>
                <a:picLocks noChangeAspect="1"/>
              </p:cNvPicPr>
              <p:nvPr/>
            </p:nvPicPr>
            <p:blipFill>
              <a:blip r:embed="rId1"/>
              <a:stretch>
                <a:fillRect/>
              </a:stretch>
            </p:blipFill>
            <p:spPr>
              <a:xfrm>
                <a:off x="616" y="1267"/>
                <a:ext cx="1762" cy="446"/>
              </a:xfrm>
              <a:prstGeom prst="rect">
                <a:avLst/>
              </a:prstGeom>
              <a:noFill/>
              <a:ln w="9525">
                <a:noFill/>
              </a:ln>
            </p:spPr>
          </p:pic>
          <p:sp>
            <p:nvSpPr>
              <p:cNvPr id="7179" name="Rectangle 12"/>
              <p:cNvSpPr/>
              <p:nvPr/>
            </p:nvSpPr>
            <p:spPr>
              <a:xfrm>
                <a:off x="1057" y="1304"/>
                <a:ext cx="1196" cy="253"/>
              </a:xfrm>
              <a:prstGeom prst="rect">
                <a:avLst/>
              </a:prstGeom>
              <a:solidFill>
                <a:schemeClr val="bg1"/>
              </a:solidFill>
              <a:ln w="9525">
                <a:noFill/>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p:grpSp>
        <p:sp>
          <p:nvSpPr>
            <p:cNvPr id="7177" name="Text Box 13"/>
            <p:cNvSpPr txBox="1"/>
            <p:nvPr/>
          </p:nvSpPr>
          <p:spPr>
            <a:xfrm>
              <a:off x="527" y="2544"/>
              <a:ext cx="791" cy="462"/>
            </a:xfrm>
            <a:prstGeom prst="rect">
              <a:avLst/>
            </a:prstGeom>
            <a:noFill/>
            <a:ln w="12700">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b="1" dirty="0">
                  <a:latin typeface="楷体_GB2312" pitchFamily="49" charset="-122"/>
                  <a:ea typeface="楷体_GB2312" pitchFamily="49" charset="-122"/>
                </a:rPr>
                <a:t>想一想</a:t>
              </a:r>
              <a:endParaRPr lang="zh-CN" altLang="en-US" b="1" dirty="0">
                <a:latin typeface="楷体_GB2312" pitchFamily="49" charset="-122"/>
                <a:ea typeface="楷体_GB2312" pitchFamily="49" charset="-122"/>
              </a:endParaRPr>
            </a:p>
          </p:txBody>
        </p:sp>
      </p:grpSp>
      <p:sp>
        <p:nvSpPr>
          <p:cNvPr id="46094" name="Text Box 14"/>
          <p:cNvSpPr txBox="1"/>
          <p:nvPr/>
        </p:nvSpPr>
        <p:spPr>
          <a:xfrm>
            <a:off x="2032000" y="4600575"/>
            <a:ext cx="2497138" cy="457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CC0066"/>
                </a:solidFill>
                <a:latin typeface="Arial" panose="020B0604020202020204" pitchFamily="34" charset="0"/>
              </a:rPr>
              <a:t>实验误差分析：  </a:t>
            </a:r>
            <a:endParaRPr lang="zh-CN" altLang="en-US" sz="2400" b="1" dirty="0">
              <a:solidFill>
                <a:srgbClr val="CC0066"/>
              </a:solidFill>
              <a:latin typeface="Arial" panose="020B0604020202020204" pitchFamily="34" charset="0"/>
            </a:endParaRPr>
          </a:p>
        </p:txBody>
      </p:sp>
      <p:sp>
        <p:nvSpPr>
          <p:cNvPr id="46095" name="Text Box 15"/>
          <p:cNvSpPr txBox="1"/>
          <p:nvPr/>
        </p:nvSpPr>
        <p:spPr>
          <a:xfrm>
            <a:off x="3011488" y="5084763"/>
            <a:ext cx="6211887"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solidFill>
                  <a:srgbClr val="CC0066"/>
                </a:solidFill>
                <a:latin typeface="Times New Roman" panose="02020603050405020304" pitchFamily="18" charset="0"/>
              </a:rPr>
              <a:t>热量的计算公式：</a:t>
            </a:r>
            <a:r>
              <a:rPr lang="en-US" altLang="zh-CN" sz="2400" b="1" dirty="0">
                <a:solidFill>
                  <a:srgbClr val="CC0066"/>
                </a:solidFill>
                <a:latin typeface="Times New Roman" panose="02020603050405020304" pitchFamily="18" charset="0"/>
              </a:rPr>
              <a:t>(m</a:t>
            </a:r>
            <a:r>
              <a:rPr lang="en-US" altLang="zh-CN" sz="2400" b="1" baseline="-25000" dirty="0">
                <a:solidFill>
                  <a:srgbClr val="CC0066"/>
                </a:solidFill>
                <a:latin typeface="Times New Roman" panose="02020603050405020304" pitchFamily="18" charset="0"/>
              </a:rPr>
              <a:t>1</a:t>
            </a:r>
            <a:r>
              <a:rPr lang="en-US" altLang="zh-CN" sz="2400" b="1" dirty="0">
                <a:solidFill>
                  <a:srgbClr val="CC0066"/>
                </a:solidFill>
                <a:latin typeface="Times New Roman" panose="02020603050405020304" pitchFamily="18" charset="0"/>
              </a:rPr>
              <a:t>+ m</a:t>
            </a:r>
            <a:r>
              <a:rPr lang="en-US" altLang="zh-CN" sz="2400" b="1" baseline="-25000" dirty="0">
                <a:solidFill>
                  <a:srgbClr val="CC0066"/>
                </a:solidFill>
                <a:latin typeface="Times New Roman" panose="02020603050405020304" pitchFamily="18" charset="0"/>
              </a:rPr>
              <a:t>2</a:t>
            </a:r>
            <a:r>
              <a:rPr lang="en-US" altLang="zh-CN" sz="2400" b="1" dirty="0">
                <a:solidFill>
                  <a:srgbClr val="CC0066"/>
                </a:solidFill>
                <a:latin typeface="Times New Roman" panose="02020603050405020304" pitchFamily="18" charset="0"/>
              </a:rPr>
              <a:t>) · c · (t</a:t>
            </a:r>
            <a:r>
              <a:rPr lang="en-US" altLang="zh-CN" sz="2400" b="1" baseline="-25000" dirty="0">
                <a:solidFill>
                  <a:srgbClr val="CC0066"/>
                </a:solidFill>
                <a:latin typeface="Times New Roman" panose="02020603050405020304" pitchFamily="18" charset="0"/>
              </a:rPr>
              <a:t>2</a:t>
            </a:r>
            <a:r>
              <a:rPr lang="en-US" altLang="zh-CN" sz="2400" b="1" dirty="0">
                <a:solidFill>
                  <a:srgbClr val="CC0066"/>
                </a:solidFill>
                <a:latin typeface="宋体" panose="02010600030101010101" pitchFamily="2" charset="-122"/>
              </a:rPr>
              <a:t>-</a:t>
            </a:r>
            <a:r>
              <a:rPr lang="en-US" altLang="zh-CN" sz="2400" b="1" dirty="0">
                <a:solidFill>
                  <a:srgbClr val="CC0066"/>
                </a:solidFill>
                <a:latin typeface="Times New Roman" panose="02020603050405020304" pitchFamily="18" charset="0"/>
              </a:rPr>
              <a:t> t</a:t>
            </a:r>
            <a:r>
              <a:rPr lang="en-US" altLang="zh-CN" sz="2400" b="1" baseline="-25000" dirty="0">
                <a:solidFill>
                  <a:srgbClr val="CC0066"/>
                </a:solidFill>
                <a:latin typeface="Times New Roman" panose="02020603050405020304" pitchFamily="18" charset="0"/>
              </a:rPr>
              <a:t>1</a:t>
            </a:r>
            <a:r>
              <a:rPr lang="en-US" altLang="zh-CN" sz="2400" b="1" dirty="0">
                <a:solidFill>
                  <a:srgbClr val="CC0066"/>
                </a:solidFill>
                <a:latin typeface="Times New Roman" panose="02020603050405020304" pitchFamily="18" charset="0"/>
              </a:rPr>
              <a:t>)</a:t>
            </a:r>
            <a:endParaRPr lang="en-US" altLang="zh-CN" sz="2400" b="1" dirty="0">
              <a:solidFill>
                <a:srgbClr val="CC0066"/>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94"/>
                                        </p:tgtEl>
                                        <p:attrNameLst>
                                          <p:attrName>style.visibility</p:attrName>
                                        </p:attrNameLst>
                                      </p:cBhvr>
                                      <p:to>
                                        <p:strVal val="visible"/>
                                      </p:to>
                                    </p:set>
                                    <p:animEffect transition="in" filter="blinds(horizontal)">
                                      <p:cBhvr>
                                        <p:cTn id="7" dur="500"/>
                                        <p:tgtEl>
                                          <p:spTgt spid="460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6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p:bldP spid="460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5" name="Text Box 5"/>
          <p:cNvSpPr txBox="1"/>
          <p:nvPr/>
        </p:nvSpPr>
        <p:spPr>
          <a:xfrm>
            <a:off x="706438" y="230188"/>
            <a:ext cx="4154487"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b="1" dirty="0">
                <a:solidFill>
                  <a:srgbClr val="0000FF"/>
                </a:solidFill>
                <a:latin typeface="Times New Roman" panose="02020603050405020304" pitchFamily="18" charset="0"/>
              </a:rPr>
              <a:t>四、燃烧热</a:t>
            </a:r>
            <a:endParaRPr lang="zh-CN" altLang="en-US" b="1" dirty="0">
              <a:solidFill>
                <a:srgbClr val="0000FF"/>
              </a:solidFill>
              <a:latin typeface="Times New Roman" panose="02020603050405020304" pitchFamily="18" charset="0"/>
            </a:endParaRPr>
          </a:p>
        </p:txBody>
      </p:sp>
      <p:sp>
        <p:nvSpPr>
          <p:cNvPr id="7171" name="Text Box 3"/>
          <p:cNvSpPr txBox="1"/>
          <p:nvPr/>
        </p:nvSpPr>
        <p:spPr>
          <a:xfrm>
            <a:off x="2351088" y="1052513"/>
            <a:ext cx="8208962" cy="822325"/>
          </a:xfrm>
          <a:prstGeom prst="rect">
            <a:avLst/>
          </a:prstGeom>
          <a:noFill/>
          <a:ln w="38100">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70000"/>
              </a:lnSpc>
              <a:spcBef>
                <a:spcPct val="50000"/>
              </a:spcBef>
              <a:buFontTx/>
              <a:buNone/>
            </a:pPr>
            <a:r>
              <a:rPr lang="zh-CN" altLang="en-US" b="1" dirty="0">
                <a:latin typeface="Times New Roman" panose="02020603050405020304" pitchFamily="18" charset="0"/>
                <a:ea typeface="楷体_GB2312" pitchFamily="49" charset="-122"/>
              </a:rPr>
              <a:t>在</a:t>
            </a:r>
            <a:r>
              <a:rPr lang="en-US" altLang="zh-CN" b="1" dirty="0">
                <a:latin typeface="Times New Roman" panose="02020603050405020304" pitchFamily="18" charset="0"/>
                <a:ea typeface="楷体_GB2312" pitchFamily="49" charset="-122"/>
              </a:rPr>
              <a:t>101kPa</a:t>
            </a:r>
            <a:r>
              <a:rPr lang="zh-CN" altLang="en-US" b="1" dirty="0">
                <a:latin typeface="Times New Roman" panose="02020603050405020304" pitchFamily="18" charset="0"/>
                <a:ea typeface="楷体_GB2312" pitchFamily="49" charset="-122"/>
              </a:rPr>
              <a:t>时，</a:t>
            </a:r>
            <a:r>
              <a:rPr lang="en-US" altLang="zh-CN" b="1" dirty="0">
                <a:solidFill>
                  <a:srgbClr val="FF0000"/>
                </a:solidFill>
                <a:latin typeface="Times New Roman" panose="02020603050405020304" pitchFamily="18" charset="0"/>
                <a:ea typeface="楷体_GB2312" pitchFamily="49" charset="-122"/>
              </a:rPr>
              <a:t>1mol</a:t>
            </a:r>
            <a:r>
              <a:rPr lang="zh-CN" altLang="en-US" b="1" dirty="0">
                <a:latin typeface="Times New Roman" panose="02020603050405020304" pitchFamily="18" charset="0"/>
                <a:ea typeface="楷体_GB2312" pitchFamily="49" charset="-122"/>
              </a:rPr>
              <a:t>纯物质</a:t>
            </a:r>
            <a:r>
              <a:rPr lang="zh-CN" altLang="en-US" b="1" dirty="0">
                <a:solidFill>
                  <a:srgbClr val="FF3300"/>
                </a:solidFill>
                <a:latin typeface="Times New Roman" panose="02020603050405020304" pitchFamily="18" charset="0"/>
                <a:ea typeface="楷体_GB2312" pitchFamily="49" charset="-122"/>
              </a:rPr>
              <a:t>完全燃烧</a:t>
            </a:r>
            <a:r>
              <a:rPr lang="zh-CN" altLang="en-US" b="1" dirty="0">
                <a:latin typeface="Times New Roman" panose="02020603050405020304" pitchFamily="18" charset="0"/>
                <a:ea typeface="楷体_GB2312" pitchFamily="49" charset="-122"/>
              </a:rPr>
              <a:t>生成</a:t>
            </a:r>
            <a:endParaRPr lang="zh-CN" altLang="en-US" b="1" dirty="0">
              <a:latin typeface="Times New Roman" panose="02020603050405020304" pitchFamily="18" charset="0"/>
              <a:ea typeface="楷体_GB2312" pitchFamily="49" charset="-122"/>
            </a:endParaRPr>
          </a:p>
          <a:p>
            <a:pPr marL="0" lvl="0" indent="0" eaLnBrk="1" hangingPunct="1">
              <a:lnSpc>
                <a:spcPct val="70000"/>
              </a:lnSpc>
              <a:spcBef>
                <a:spcPct val="50000"/>
              </a:spcBef>
              <a:buFontTx/>
              <a:buNone/>
            </a:pPr>
            <a:r>
              <a:rPr lang="zh-CN" altLang="en-US" b="1" dirty="0">
                <a:solidFill>
                  <a:srgbClr val="0000FF"/>
                </a:solidFill>
                <a:latin typeface="Times New Roman" panose="02020603050405020304" pitchFamily="18" charset="0"/>
                <a:ea typeface="楷体_GB2312" pitchFamily="49" charset="-122"/>
              </a:rPr>
              <a:t>指定产物</a:t>
            </a:r>
            <a:r>
              <a:rPr lang="zh-CN" altLang="en-US" b="1" dirty="0">
                <a:latin typeface="Times New Roman" panose="02020603050405020304" pitchFamily="18" charset="0"/>
                <a:ea typeface="楷体_GB2312" pitchFamily="49" charset="-122"/>
              </a:rPr>
              <a:t>时所</a:t>
            </a:r>
            <a:r>
              <a:rPr lang="zh-CN" altLang="en-US" b="1" dirty="0">
                <a:solidFill>
                  <a:srgbClr val="FF0000"/>
                </a:solidFill>
                <a:latin typeface="Times New Roman" panose="02020603050405020304" pitchFamily="18" charset="0"/>
                <a:ea typeface="楷体_GB2312" pitchFamily="49" charset="-122"/>
              </a:rPr>
              <a:t>放出</a:t>
            </a:r>
            <a:r>
              <a:rPr lang="zh-CN" altLang="en-US" b="1" dirty="0">
                <a:latin typeface="Times New Roman" panose="02020603050405020304" pitchFamily="18" charset="0"/>
                <a:ea typeface="楷体_GB2312" pitchFamily="49" charset="-122"/>
              </a:rPr>
              <a:t>的</a:t>
            </a:r>
            <a:r>
              <a:rPr lang="zh-CN" altLang="en-US" b="1" dirty="0">
                <a:solidFill>
                  <a:srgbClr val="FF3300"/>
                </a:solidFill>
                <a:latin typeface="Times New Roman" panose="02020603050405020304" pitchFamily="18" charset="0"/>
                <a:ea typeface="楷体_GB2312" pitchFamily="49" charset="-122"/>
              </a:rPr>
              <a:t>热量</a:t>
            </a:r>
            <a:r>
              <a:rPr lang="zh-CN" altLang="en-US" b="1" dirty="0">
                <a:latin typeface="Times New Roman" panose="02020603050405020304" pitchFamily="18" charset="0"/>
                <a:ea typeface="楷体_GB2312" pitchFamily="49" charset="-122"/>
              </a:rPr>
              <a:t>。</a:t>
            </a:r>
            <a:endParaRPr lang="zh-CN" altLang="en-US" b="1" dirty="0">
              <a:latin typeface="Times New Roman" panose="02020603050405020304" pitchFamily="18" charset="0"/>
              <a:ea typeface="楷体_GB2312" pitchFamily="49" charset="-122"/>
            </a:endParaRPr>
          </a:p>
        </p:txBody>
      </p:sp>
      <p:sp>
        <p:nvSpPr>
          <p:cNvPr id="7173" name="AutoShape 5"/>
          <p:cNvSpPr/>
          <p:nvPr/>
        </p:nvSpPr>
        <p:spPr>
          <a:xfrm>
            <a:off x="7678738" y="1557338"/>
            <a:ext cx="3276600" cy="576262"/>
          </a:xfrm>
          <a:prstGeom prst="wedgeRoundRectCallout">
            <a:avLst>
              <a:gd name="adj1" fmla="val -43218"/>
              <a:gd name="adj2" fmla="val -83611"/>
              <a:gd name="adj3" fmla="val 16667"/>
            </a:avLst>
          </a:prstGeom>
          <a:noFill/>
          <a:ln w="38100" cap="flat" cmpd="sng">
            <a:solidFill>
              <a:srgbClr val="66FF33"/>
            </a:solidFill>
            <a:prstDash val="solid"/>
            <a:miter/>
            <a:headEnd type="none" w="med" len="med"/>
            <a:tailEnd type="none" w="med" len="med"/>
          </a:ln>
        </p:spPr>
        <p:txBody>
          <a:bodyPr lIns="0" tIns="0" rIns="0" bIns="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5000"/>
              </a:lnSpc>
              <a:spcBef>
                <a:spcPct val="50000"/>
              </a:spcBef>
              <a:buFontTx/>
              <a:buNone/>
            </a:pPr>
            <a:r>
              <a:rPr lang="en-US" altLang="zh-CN" sz="18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生成物不能继续燃烧</a:t>
            </a:r>
            <a:endParaRPr lang="zh-CN" altLang="en-US" sz="2400" b="1" dirty="0">
              <a:latin typeface="楷体_GB2312" pitchFamily="49" charset="-122"/>
              <a:ea typeface="楷体_GB2312" pitchFamily="49" charset="-122"/>
            </a:endParaRPr>
          </a:p>
        </p:txBody>
      </p:sp>
      <p:sp>
        <p:nvSpPr>
          <p:cNvPr id="7174" name="AutoShape 6"/>
          <p:cNvSpPr/>
          <p:nvPr/>
        </p:nvSpPr>
        <p:spPr>
          <a:xfrm>
            <a:off x="407988" y="1833563"/>
            <a:ext cx="2160587" cy="1522412"/>
          </a:xfrm>
          <a:prstGeom prst="wedgeRoundRectCallout">
            <a:avLst>
              <a:gd name="adj1" fmla="val 84954"/>
              <a:gd name="adj2" fmla="val -54102"/>
              <a:gd name="adj3" fmla="val 16667"/>
            </a:avLst>
          </a:prstGeom>
          <a:noFill/>
          <a:ln w="38100" cap="flat" cmpd="sng">
            <a:solidFill>
              <a:srgbClr val="66FF33"/>
            </a:solidFill>
            <a:prstDash val="solid"/>
            <a:miter/>
            <a:headEnd type="none" w="med" len="med"/>
            <a:tailEnd type="none" w="med" len="med"/>
          </a:ln>
        </p:spPr>
        <p:txBody>
          <a:bodyPr lIns="0" tIns="0" rIns="0" bIns="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60000"/>
              </a:lnSpc>
              <a:spcBef>
                <a:spcPct val="50000"/>
              </a:spcBef>
              <a:buFontTx/>
              <a:buNone/>
            </a:pPr>
            <a:r>
              <a:rPr lang="en-US" altLang="zh-CN" sz="2400" b="1" dirty="0">
                <a:latin typeface="Times New Roman" panose="02020603050405020304" pitchFamily="18" charset="0"/>
                <a:ea typeface="楷体_GB2312" pitchFamily="49" charset="-122"/>
              </a:rPr>
              <a:t>C – CO</a:t>
            </a:r>
            <a:r>
              <a:rPr lang="en-US" altLang="zh-CN" sz="2400" b="1" baseline="-25000" dirty="0">
                <a:latin typeface="Times New Roman" panose="02020603050405020304" pitchFamily="18" charset="0"/>
                <a:ea typeface="楷体_GB2312" pitchFamily="49" charset="-122"/>
              </a:rPr>
              <a:t>2 </a:t>
            </a:r>
            <a:r>
              <a:rPr lang="zh-CN" altLang="en-US" sz="2400" b="1" dirty="0">
                <a:latin typeface="Times New Roman" panose="02020603050405020304" pitchFamily="18" charset="0"/>
                <a:ea typeface="楷体_GB2312" pitchFamily="49" charset="-122"/>
              </a:rPr>
              <a:t>（</a:t>
            </a:r>
            <a:r>
              <a:rPr lang="en-US" altLang="zh-CN" sz="2400" b="1" dirty="0">
                <a:latin typeface="Times New Roman" panose="02020603050405020304" pitchFamily="18" charset="0"/>
                <a:ea typeface="楷体_GB2312" pitchFamily="49" charset="-122"/>
              </a:rPr>
              <a:t>g</a:t>
            </a:r>
            <a:r>
              <a:rPr lang="zh-CN" altLang="en-US" sz="2400" b="1" dirty="0">
                <a:latin typeface="Times New Roman" panose="02020603050405020304" pitchFamily="18" charset="0"/>
                <a:ea typeface="楷体_GB2312" pitchFamily="49" charset="-122"/>
              </a:rPr>
              <a:t>）</a:t>
            </a:r>
            <a:endParaRPr lang="zh-CN" altLang="en-US" sz="2400" b="1" baseline="-25000" dirty="0">
              <a:latin typeface="Times New Roman" panose="02020603050405020304" pitchFamily="18" charset="0"/>
              <a:ea typeface="楷体_GB2312" pitchFamily="49" charset="-122"/>
            </a:endParaRPr>
          </a:p>
          <a:p>
            <a:pPr marL="0" lvl="0" indent="0" eaLnBrk="1" hangingPunct="1">
              <a:lnSpc>
                <a:spcPct val="60000"/>
              </a:lnSpc>
              <a:spcBef>
                <a:spcPct val="50000"/>
              </a:spcBef>
              <a:buFontTx/>
              <a:buNone/>
            </a:pPr>
            <a:r>
              <a:rPr lang="en-US" altLang="zh-CN" sz="2400" b="1" dirty="0">
                <a:latin typeface="Times New Roman" panose="02020603050405020304" pitchFamily="18" charset="0"/>
                <a:ea typeface="楷体_GB2312" pitchFamily="49" charset="-122"/>
              </a:rPr>
              <a:t>S – SO</a:t>
            </a:r>
            <a:r>
              <a:rPr lang="en-US" altLang="zh-CN" sz="2400" b="1" baseline="-25000" dirty="0">
                <a:latin typeface="Times New Roman" panose="02020603050405020304" pitchFamily="18" charset="0"/>
                <a:ea typeface="楷体_GB2312" pitchFamily="49" charset="-122"/>
              </a:rPr>
              <a:t>2 </a:t>
            </a:r>
            <a:r>
              <a:rPr lang="zh-CN" altLang="en-US" sz="2400" b="1" dirty="0">
                <a:latin typeface="Times New Roman" panose="02020603050405020304" pitchFamily="18" charset="0"/>
                <a:ea typeface="楷体_GB2312" pitchFamily="49" charset="-122"/>
              </a:rPr>
              <a:t>（</a:t>
            </a:r>
            <a:r>
              <a:rPr lang="en-US" altLang="zh-CN" sz="2400" b="1" dirty="0">
                <a:latin typeface="Times New Roman" panose="02020603050405020304" pitchFamily="18" charset="0"/>
                <a:ea typeface="楷体_GB2312" pitchFamily="49" charset="-122"/>
              </a:rPr>
              <a:t>g</a:t>
            </a:r>
            <a:r>
              <a:rPr lang="zh-CN" altLang="en-US" sz="2400" b="1" dirty="0">
                <a:latin typeface="Times New Roman" panose="02020603050405020304" pitchFamily="18" charset="0"/>
                <a:ea typeface="楷体_GB2312" pitchFamily="49" charset="-122"/>
              </a:rPr>
              <a:t>）</a:t>
            </a:r>
            <a:endParaRPr lang="zh-CN" altLang="en-US" sz="2400" b="1" baseline="-25000" dirty="0">
              <a:latin typeface="Times New Roman" panose="02020603050405020304" pitchFamily="18" charset="0"/>
              <a:ea typeface="楷体_GB2312" pitchFamily="49" charset="-122"/>
            </a:endParaRPr>
          </a:p>
          <a:p>
            <a:pPr marL="0" lvl="0" indent="0" eaLnBrk="1" hangingPunct="1">
              <a:lnSpc>
                <a:spcPct val="60000"/>
              </a:lnSpc>
              <a:spcBef>
                <a:spcPct val="50000"/>
              </a:spcBef>
              <a:buFontTx/>
              <a:buNone/>
            </a:pPr>
            <a:r>
              <a:rPr lang="en-US" altLang="zh-CN" sz="2400" b="1" dirty="0">
                <a:latin typeface="Times New Roman" panose="02020603050405020304" pitchFamily="18" charset="0"/>
                <a:ea typeface="楷体_GB2312" pitchFamily="49" charset="-122"/>
              </a:rPr>
              <a:t>H– H</a:t>
            </a:r>
            <a:r>
              <a:rPr lang="en-US" altLang="zh-CN" sz="2400" b="1" baseline="-25000" dirty="0">
                <a:latin typeface="Times New Roman" panose="02020603050405020304" pitchFamily="18" charset="0"/>
                <a:ea typeface="楷体_GB2312" pitchFamily="49" charset="-122"/>
              </a:rPr>
              <a:t>2</a:t>
            </a:r>
            <a:r>
              <a:rPr lang="en-US" altLang="zh-CN" sz="2400" b="1" dirty="0">
                <a:latin typeface="Times New Roman" panose="02020603050405020304" pitchFamily="18" charset="0"/>
                <a:ea typeface="楷体_GB2312" pitchFamily="49" charset="-122"/>
              </a:rPr>
              <a:t>O</a:t>
            </a:r>
            <a:r>
              <a:rPr lang="zh-CN" altLang="en-US" sz="2400" b="1" dirty="0">
                <a:latin typeface="Times New Roman" panose="02020603050405020304" pitchFamily="18" charset="0"/>
                <a:ea typeface="楷体_GB2312" pitchFamily="49" charset="-122"/>
              </a:rPr>
              <a:t>（</a:t>
            </a:r>
            <a:r>
              <a:rPr lang="en-US" altLang="zh-CN" sz="2400" b="1" dirty="0">
                <a:latin typeface="Times New Roman" panose="02020603050405020304" pitchFamily="18" charset="0"/>
                <a:ea typeface="楷体_GB2312" pitchFamily="49" charset="-122"/>
              </a:rPr>
              <a:t>l</a:t>
            </a:r>
            <a:r>
              <a:rPr lang="zh-CN" altLang="en-US" sz="2400" b="1" dirty="0">
                <a:latin typeface="Times New Roman" panose="02020603050405020304" pitchFamily="18" charset="0"/>
                <a:ea typeface="楷体_GB2312" pitchFamily="49" charset="-122"/>
              </a:rPr>
              <a:t>）</a:t>
            </a:r>
            <a:endParaRPr lang="en-US" altLang="zh-CN" sz="2400" b="1" dirty="0">
              <a:latin typeface="Times New Roman" panose="02020603050405020304" pitchFamily="18" charset="0"/>
              <a:ea typeface="楷体_GB2312" pitchFamily="49" charset="-122"/>
            </a:endParaRPr>
          </a:p>
          <a:p>
            <a:pPr marL="0" lvl="0" indent="0" eaLnBrk="1" hangingPunct="1">
              <a:lnSpc>
                <a:spcPct val="60000"/>
              </a:lnSpc>
              <a:spcBef>
                <a:spcPct val="50000"/>
              </a:spcBef>
              <a:buFontTx/>
              <a:buNone/>
            </a:pPr>
            <a:r>
              <a:rPr lang="en-US" altLang="zh-CN" sz="2400" b="1" dirty="0">
                <a:latin typeface="Times New Roman" panose="02020603050405020304" pitchFamily="18" charset="0"/>
                <a:ea typeface="楷体_GB2312" pitchFamily="49" charset="-122"/>
              </a:rPr>
              <a:t>N –N</a:t>
            </a:r>
            <a:r>
              <a:rPr lang="en-US" altLang="zh-CN" sz="2400" b="1" baseline="-25000" dirty="0">
                <a:latin typeface="Times New Roman" panose="02020603050405020304" pitchFamily="18" charset="0"/>
                <a:ea typeface="楷体_GB2312" pitchFamily="49" charset="-122"/>
              </a:rPr>
              <a:t>2</a:t>
            </a:r>
            <a:r>
              <a:rPr lang="zh-CN" altLang="en-US" sz="2400" b="1" dirty="0">
                <a:latin typeface="Times New Roman" panose="02020603050405020304" pitchFamily="18" charset="0"/>
                <a:ea typeface="楷体_GB2312" pitchFamily="49" charset="-122"/>
              </a:rPr>
              <a:t> （</a:t>
            </a:r>
            <a:r>
              <a:rPr lang="en-US" altLang="zh-CN" sz="2400" b="1" dirty="0">
                <a:latin typeface="Times New Roman" panose="02020603050405020304" pitchFamily="18" charset="0"/>
                <a:ea typeface="楷体_GB2312" pitchFamily="49" charset="-122"/>
              </a:rPr>
              <a:t>g</a:t>
            </a:r>
            <a:r>
              <a:rPr lang="zh-CN" altLang="en-US" sz="2400" b="1" dirty="0">
                <a:latin typeface="Times New Roman" panose="02020603050405020304" pitchFamily="18" charset="0"/>
                <a:ea typeface="楷体_GB2312" pitchFamily="49" charset="-122"/>
              </a:rPr>
              <a:t>）</a:t>
            </a:r>
            <a:endParaRPr lang="zh-CN" altLang="en-US" sz="2400" b="1" dirty="0">
              <a:latin typeface="Times New Roman" panose="02020603050405020304" pitchFamily="18" charset="0"/>
              <a:ea typeface="楷体_GB2312" pitchFamily="49" charset="-122"/>
            </a:endParaRPr>
          </a:p>
        </p:txBody>
      </p:sp>
      <p:sp>
        <p:nvSpPr>
          <p:cNvPr id="7175" name="AutoShape 7"/>
          <p:cNvSpPr/>
          <p:nvPr/>
        </p:nvSpPr>
        <p:spPr>
          <a:xfrm>
            <a:off x="6672263" y="2422525"/>
            <a:ext cx="2238375" cy="488950"/>
          </a:xfrm>
          <a:prstGeom prst="wedgeRoundRectCallout">
            <a:avLst>
              <a:gd name="adj1" fmla="val -75093"/>
              <a:gd name="adj2" fmla="val -157144"/>
              <a:gd name="adj3" fmla="val 16667"/>
            </a:avLst>
          </a:prstGeom>
          <a:noFill/>
          <a:ln w="38100" cap="flat" cmpd="sng">
            <a:solidFill>
              <a:srgbClr val="66FF33"/>
            </a:solidFill>
            <a:prstDash val="solid"/>
            <a:miter/>
            <a:headEnd type="none" w="med" len="med"/>
            <a:tailEnd type="none" w="med" len="med"/>
          </a:ln>
        </p:spPr>
        <p:txBody>
          <a:bodyPr lIns="0" tIns="0" rIns="0" bIns="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5000"/>
              </a:lnSpc>
              <a:spcBef>
                <a:spcPct val="50000"/>
              </a:spcBef>
              <a:buFontTx/>
              <a:buNone/>
            </a:pPr>
            <a:r>
              <a:rPr lang="zh-CN" altLang="en-US" sz="2400" b="1" dirty="0">
                <a:latin typeface="Times New Roman" panose="02020603050405020304" pitchFamily="18" charset="0"/>
                <a:ea typeface="楷体_GB2312" pitchFamily="49" charset="-122"/>
              </a:rPr>
              <a:t>单位</a:t>
            </a:r>
            <a:r>
              <a:rPr lang="en-US" altLang="zh-CN" sz="2400" b="1" dirty="0">
                <a:latin typeface="Times New Roman" panose="02020603050405020304" pitchFamily="18" charset="0"/>
                <a:ea typeface="楷体_GB2312" pitchFamily="49" charset="-122"/>
              </a:rPr>
              <a:t>: kJ/mol</a:t>
            </a:r>
            <a:endParaRPr lang="en-US" altLang="zh-CN" sz="2400" b="1" dirty="0">
              <a:latin typeface="Times New Roman" panose="02020603050405020304" pitchFamily="18" charset="0"/>
              <a:ea typeface="楷体_GB2312" pitchFamily="49" charset="-122"/>
            </a:endParaRPr>
          </a:p>
        </p:txBody>
      </p:sp>
      <p:sp>
        <p:nvSpPr>
          <p:cNvPr id="7176" name="AutoShape 8"/>
          <p:cNvSpPr/>
          <p:nvPr/>
        </p:nvSpPr>
        <p:spPr>
          <a:xfrm>
            <a:off x="5808663" y="79375"/>
            <a:ext cx="3311525" cy="442913"/>
          </a:xfrm>
          <a:prstGeom prst="wedgeRoundRectCallout">
            <a:avLst>
              <a:gd name="adj1" fmla="val -59778"/>
              <a:gd name="adj2" fmla="val 128134"/>
              <a:gd name="adj3" fmla="val 16667"/>
            </a:avLst>
          </a:prstGeom>
          <a:noFill/>
          <a:ln w="38100" cap="flat" cmpd="sng">
            <a:solidFill>
              <a:srgbClr val="66FF33"/>
            </a:solidFill>
            <a:prstDash val="solid"/>
            <a:miter/>
            <a:headEnd type="none" w="med" len="med"/>
            <a:tailEnd type="none" w="med" len="med"/>
          </a:ln>
        </p:spPr>
        <p:txBody>
          <a:bodyPr lIns="0" tIns="0" rIns="0" bIns="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5000"/>
              </a:lnSpc>
              <a:spcBef>
                <a:spcPct val="50000"/>
              </a:spcBef>
              <a:buFontTx/>
              <a:buNone/>
            </a:pPr>
            <a:r>
              <a:rPr lang="zh-CN" altLang="en-US" sz="2400" b="1" dirty="0">
                <a:latin typeface="楷体_GB2312" pitchFamily="49" charset="-122"/>
                <a:ea typeface="楷体_GB2312" pitchFamily="49" charset="-122"/>
              </a:rPr>
              <a:t>限定燃料的物质的量</a:t>
            </a:r>
            <a:endParaRPr lang="zh-CN" altLang="en-US" sz="2400" b="1" dirty="0">
              <a:latin typeface="楷体_GB2312" pitchFamily="49" charset="-122"/>
              <a:ea typeface="楷体_GB2312" pitchFamily="49" charset="-122"/>
            </a:endParaRPr>
          </a:p>
        </p:txBody>
      </p:sp>
      <p:sp>
        <p:nvSpPr>
          <p:cNvPr id="35852" name="Rectangle 12"/>
          <p:cNvSpPr/>
          <p:nvPr/>
        </p:nvSpPr>
        <p:spPr>
          <a:xfrm>
            <a:off x="982663" y="914400"/>
            <a:ext cx="1152525" cy="4762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5000"/>
              </a:lnSpc>
              <a:spcBef>
                <a:spcPct val="50000"/>
              </a:spcBef>
              <a:buFontTx/>
              <a:buNone/>
            </a:pPr>
            <a:r>
              <a:rPr lang="en-US" altLang="zh-CN" sz="2400" b="1" dirty="0">
                <a:latin typeface="Arial" panose="020B0604020202020204" pitchFamily="34" charset="0"/>
              </a:rPr>
              <a:t>1.</a:t>
            </a:r>
            <a:r>
              <a:rPr lang="zh-CN" altLang="en-US" sz="2400" b="1" dirty="0">
                <a:latin typeface="Arial" panose="020B0604020202020204" pitchFamily="34" charset="0"/>
              </a:rPr>
              <a:t>定义</a:t>
            </a:r>
            <a:r>
              <a:rPr lang="en-US" altLang="zh-CN" sz="2400" b="1" dirty="0">
                <a:latin typeface="Arial" panose="020B0604020202020204" pitchFamily="34" charset="0"/>
              </a:rPr>
              <a:t>:</a:t>
            </a:r>
            <a:endParaRPr lang="en-US" altLang="zh-CN" sz="2400" b="1" dirty="0">
              <a:latin typeface="Arial" panose="020B0604020202020204" pitchFamily="34" charset="0"/>
            </a:endParaRPr>
          </a:p>
        </p:txBody>
      </p:sp>
      <p:sp>
        <p:nvSpPr>
          <p:cNvPr id="20482" name="Rectangle 2"/>
          <p:cNvSpPr/>
          <p:nvPr/>
        </p:nvSpPr>
        <p:spPr>
          <a:xfrm>
            <a:off x="230188" y="3255963"/>
            <a:ext cx="3810000" cy="633412"/>
          </a:xfrm>
          <a:prstGeom prst="rect">
            <a:avLst/>
          </a:prstGeom>
          <a:noFill/>
          <a:ln w="9525">
            <a:noFill/>
          </a:ln>
        </p:spPr>
        <p:txBody>
          <a:bodyPr anchor="b"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sz="2400" b="1" dirty="0">
                <a:latin typeface="Times New Roman" panose="02020603050405020304" pitchFamily="18" charset="0"/>
              </a:rPr>
              <a:t>2.</a:t>
            </a:r>
            <a:r>
              <a:rPr lang="zh-CN" altLang="en-US" sz="2400" b="1" dirty="0">
                <a:latin typeface="Times New Roman" panose="02020603050405020304" pitchFamily="18" charset="0"/>
              </a:rPr>
              <a:t>表示的意义：     </a:t>
            </a:r>
            <a:endParaRPr lang="zh-CN" altLang="en-US" sz="2400" b="1" dirty="0">
              <a:latin typeface="Times New Roman" panose="02020603050405020304" pitchFamily="18" charset="0"/>
            </a:endParaRPr>
          </a:p>
        </p:txBody>
      </p:sp>
      <p:sp>
        <p:nvSpPr>
          <p:cNvPr id="9219" name="Rectangle 3"/>
          <p:cNvSpPr/>
          <p:nvPr/>
        </p:nvSpPr>
        <p:spPr>
          <a:xfrm>
            <a:off x="1130300" y="4057650"/>
            <a:ext cx="9144000" cy="719138"/>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70000"/>
              </a:lnSpc>
              <a:spcBef>
                <a:spcPct val="50000"/>
              </a:spcBef>
              <a:buClr>
                <a:srgbClr val="FFFF66"/>
              </a:buClr>
              <a:buFontTx/>
              <a:buNone/>
            </a:pPr>
            <a:r>
              <a:rPr lang="en-US" altLang="zh-CN" sz="2400" b="1" dirty="0">
                <a:latin typeface="Times New Roman" panose="02020603050405020304" pitchFamily="18" charset="0"/>
                <a:ea typeface="华文楷体" pitchFamily="2" charset="-122"/>
              </a:rPr>
              <a:t>    </a:t>
            </a:r>
            <a:r>
              <a:rPr lang="zh-CN" altLang="en-US" sz="2400" b="1" dirty="0">
                <a:latin typeface="Times New Roman" panose="02020603050405020304" pitchFamily="18" charset="0"/>
                <a:ea typeface="华文楷体" pitchFamily="2" charset="-122"/>
              </a:rPr>
              <a:t>如</a:t>
            </a:r>
            <a:r>
              <a:rPr lang="en-US" altLang="zh-CN" sz="2400" b="1" dirty="0">
                <a:latin typeface="Times New Roman" panose="02020603050405020304" pitchFamily="18" charset="0"/>
                <a:ea typeface="华文楷体" pitchFamily="2" charset="-122"/>
              </a:rPr>
              <a:t>: CH</a:t>
            </a:r>
            <a:r>
              <a:rPr lang="en-US" altLang="zh-CN" sz="2400" b="1" baseline="-25000" dirty="0">
                <a:latin typeface="Times New Roman" panose="02020603050405020304" pitchFamily="18" charset="0"/>
                <a:ea typeface="华文楷体" pitchFamily="2" charset="-122"/>
              </a:rPr>
              <a:t>4</a:t>
            </a:r>
            <a:r>
              <a:rPr lang="zh-CN" altLang="en-US" sz="2400" b="1" dirty="0">
                <a:latin typeface="Times New Roman" panose="02020603050405020304" pitchFamily="18" charset="0"/>
                <a:ea typeface="华文楷体" pitchFamily="2" charset="-122"/>
              </a:rPr>
              <a:t>的燃烧热为</a:t>
            </a:r>
            <a:r>
              <a:rPr lang="en-US" altLang="zh-CN" sz="2400" b="1" dirty="0">
                <a:latin typeface="Times New Roman" panose="02020603050405020304" pitchFamily="18" charset="0"/>
                <a:ea typeface="华文楷体" pitchFamily="2" charset="-122"/>
              </a:rPr>
              <a:t>890.3 KJ/mol</a:t>
            </a:r>
            <a:r>
              <a:rPr lang="zh-CN" altLang="en-US" sz="2400" b="1" dirty="0">
                <a:latin typeface="Times New Roman" panose="02020603050405020304" pitchFamily="18" charset="0"/>
                <a:ea typeface="华文楷体" pitchFamily="2" charset="-122"/>
              </a:rPr>
              <a:t>。</a:t>
            </a:r>
            <a:endParaRPr lang="en-US" altLang="zh-CN" sz="2400" b="1" dirty="0">
              <a:latin typeface="Times New Roman" panose="02020603050405020304" pitchFamily="18" charset="0"/>
              <a:ea typeface="华文楷体" pitchFamily="2" charset="-122"/>
            </a:endParaRPr>
          </a:p>
          <a:p>
            <a:pPr marL="0" lvl="0" indent="0" eaLnBrk="1" hangingPunct="1">
              <a:lnSpc>
                <a:spcPct val="70000"/>
              </a:lnSpc>
              <a:spcBef>
                <a:spcPct val="50000"/>
              </a:spcBef>
              <a:buClr>
                <a:srgbClr val="FFFF66"/>
              </a:buClr>
              <a:buFontTx/>
              <a:buNone/>
            </a:pPr>
            <a:r>
              <a:rPr lang="zh-CN" altLang="en-US" sz="2400" b="1" dirty="0">
                <a:latin typeface="Times New Roman" panose="02020603050405020304" pitchFamily="18" charset="0"/>
                <a:ea typeface="华文楷体" pitchFamily="2" charset="-122"/>
              </a:rPr>
              <a:t>含义</a:t>
            </a:r>
            <a:r>
              <a:rPr lang="en-US" altLang="zh-CN" sz="2400" b="1" dirty="0">
                <a:latin typeface="Times New Roman" panose="02020603050405020304" pitchFamily="18" charset="0"/>
                <a:ea typeface="华文楷体" pitchFamily="2" charset="-122"/>
              </a:rPr>
              <a:t>:  </a:t>
            </a:r>
            <a:r>
              <a:rPr lang="zh-CN" altLang="en-US" sz="2400" b="1" dirty="0">
                <a:latin typeface="Times New Roman" panose="02020603050405020304" pitchFamily="18" charset="0"/>
                <a:ea typeface="华文楷体" pitchFamily="2" charset="-122"/>
              </a:rPr>
              <a:t>在</a:t>
            </a:r>
            <a:r>
              <a:rPr lang="en-US" altLang="zh-CN" sz="2400" b="1" dirty="0">
                <a:latin typeface="Times New Roman" panose="02020603050405020304" pitchFamily="18" charset="0"/>
                <a:ea typeface="华文楷体" pitchFamily="2" charset="-122"/>
              </a:rPr>
              <a:t>101KPa</a:t>
            </a:r>
            <a:r>
              <a:rPr lang="zh-CN" altLang="en-US" sz="2400" b="1" dirty="0">
                <a:latin typeface="Times New Roman" panose="02020603050405020304" pitchFamily="18" charset="0"/>
                <a:ea typeface="华文楷体" pitchFamily="2" charset="-122"/>
              </a:rPr>
              <a:t>时，</a:t>
            </a:r>
            <a:r>
              <a:rPr lang="en-US" altLang="zh-CN" sz="2400" b="1" dirty="0">
                <a:latin typeface="Times New Roman" panose="02020603050405020304" pitchFamily="18" charset="0"/>
                <a:ea typeface="华文楷体" pitchFamily="2" charset="-122"/>
              </a:rPr>
              <a:t> 1mol CH</a:t>
            </a:r>
            <a:r>
              <a:rPr lang="en-US" altLang="zh-CN" sz="2400" b="1" baseline="-25000" dirty="0">
                <a:latin typeface="Times New Roman" panose="02020603050405020304" pitchFamily="18" charset="0"/>
                <a:ea typeface="华文楷体" pitchFamily="2" charset="-122"/>
              </a:rPr>
              <a:t>4</a:t>
            </a:r>
            <a:r>
              <a:rPr lang="zh-CN" altLang="en-US" sz="2400" b="1" dirty="0">
                <a:latin typeface="Times New Roman" panose="02020603050405020304" pitchFamily="18" charset="0"/>
                <a:ea typeface="华文楷体" pitchFamily="2" charset="-122"/>
              </a:rPr>
              <a:t>完全燃烧时，放出</a:t>
            </a:r>
            <a:r>
              <a:rPr lang="en-US" altLang="zh-CN" sz="2400" b="1" dirty="0">
                <a:latin typeface="Times New Roman" panose="02020603050405020304" pitchFamily="18" charset="0"/>
                <a:ea typeface="华文楷体" pitchFamily="2" charset="-122"/>
              </a:rPr>
              <a:t>890.3 KJ</a:t>
            </a:r>
            <a:r>
              <a:rPr lang="zh-CN" altLang="en-US" sz="2400" b="1" dirty="0">
                <a:latin typeface="Times New Roman" panose="02020603050405020304" pitchFamily="18" charset="0"/>
                <a:ea typeface="华文楷体" pitchFamily="2" charset="-122"/>
              </a:rPr>
              <a:t>的热量。</a:t>
            </a:r>
            <a:r>
              <a:rPr lang="en-US" altLang="zh-CN" sz="2400" b="1" dirty="0">
                <a:latin typeface="Times New Roman" panose="02020603050405020304" pitchFamily="18" charset="0"/>
                <a:ea typeface="华文楷体" pitchFamily="2" charset="-122"/>
              </a:rPr>
              <a:t>    </a:t>
            </a:r>
            <a:endParaRPr lang="en-US" altLang="zh-CN" sz="2400" b="1" dirty="0">
              <a:latin typeface="Times New Roman" panose="02020603050405020304" pitchFamily="18" charset="0"/>
              <a:ea typeface="华文楷体" pitchFamily="2" charset="-122"/>
            </a:endParaRPr>
          </a:p>
        </p:txBody>
      </p:sp>
      <p:sp>
        <p:nvSpPr>
          <p:cNvPr id="9220" name="Rectangle 4"/>
          <p:cNvSpPr/>
          <p:nvPr/>
        </p:nvSpPr>
        <p:spPr>
          <a:xfrm>
            <a:off x="1022350" y="4872038"/>
            <a:ext cx="8640763" cy="633412"/>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3. </a:t>
            </a:r>
            <a:r>
              <a:rPr lang="zh-CN" altLang="en-US" sz="2400" b="1" dirty="0">
                <a:latin typeface="Times New Roman" panose="02020603050405020304" pitchFamily="18" charset="0"/>
              </a:rPr>
              <a:t>表示燃烧热的热化学方程式的书写：     </a:t>
            </a:r>
            <a:endParaRPr lang="zh-CN" altLang="en-US" sz="2400" b="1" dirty="0">
              <a:latin typeface="Times New Roman" panose="02020603050405020304" pitchFamily="18" charset="0"/>
            </a:endParaRPr>
          </a:p>
        </p:txBody>
      </p:sp>
      <p:sp>
        <p:nvSpPr>
          <p:cNvPr id="9221" name="Rectangle 5"/>
          <p:cNvSpPr>
            <a:spLocks noChangeArrowheads="1"/>
          </p:cNvSpPr>
          <p:nvPr/>
        </p:nvSpPr>
        <p:spPr bwMode="auto">
          <a:xfrm>
            <a:off x="1343025" y="5405438"/>
            <a:ext cx="9036050" cy="574675"/>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Tx/>
              <a:buFontTx/>
              <a:buNone/>
              <a:defRPr/>
            </a:pPr>
            <a:r>
              <a:rPr kumimoji="0" lang="zh-CN" altLang="en-US"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华文楷体" pitchFamily="2" charset="-122"/>
                <a:ea typeface="华文楷体" pitchFamily="2" charset="-122"/>
                <a:cs typeface="+mn-cs"/>
              </a:rPr>
              <a:t>应</a:t>
            </a:r>
            <a:r>
              <a:rPr kumimoji="0" lang="zh-CN" altLang="en-US" sz="2400" b="1" i="0" u="none" strike="noStrike" kern="1200" cap="none" spc="0" normalizeH="0" baseline="0" noProof="0" dirty="0">
                <a:ln>
                  <a:noFill/>
                </a:ln>
                <a:solidFill>
                  <a:srgbClr val="CC0066"/>
                </a:solidFill>
                <a:effectLst>
                  <a:outerShdw blurRad="38100" dist="38100" dir="2700000" algn="tl">
                    <a:srgbClr val="000000"/>
                  </a:outerShdw>
                </a:effectLst>
                <a:uLnTx/>
                <a:uFillTx/>
                <a:latin typeface="华文楷体" pitchFamily="2" charset="-122"/>
                <a:ea typeface="华文楷体" pitchFamily="2" charset="-122"/>
                <a:cs typeface="+mn-cs"/>
              </a:rPr>
              <a:t>以</a:t>
            </a:r>
            <a:r>
              <a:rPr kumimoji="0" lang="en-US" altLang="zh-CN" sz="2400" b="1" i="0" u="none" strike="noStrike" kern="1200" cap="none" spc="0" normalizeH="0" baseline="0" noProof="0" dirty="0">
                <a:ln>
                  <a:noFill/>
                </a:ln>
                <a:solidFill>
                  <a:srgbClr val="CC0066"/>
                </a:solidFill>
                <a:effectLst>
                  <a:outerShdw blurRad="38100" dist="38100" dir="2700000" algn="tl">
                    <a:srgbClr val="000000"/>
                  </a:outerShdw>
                </a:effectLst>
                <a:uLnTx/>
                <a:uFillTx/>
                <a:latin typeface="华文楷体" pitchFamily="2" charset="-122"/>
                <a:ea typeface="华文楷体" pitchFamily="2" charset="-122"/>
                <a:cs typeface="+mn-cs"/>
              </a:rPr>
              <a:t>1mol</a:t>
            </a:r>
            <a:r>
              <a:rPr kumimoji="0" lang="zh-CN" altLang="en-US" sz="2400" b="1" i="0" u="none" strike="noStrike" kern="1200" cap="none" spc="0" normalizeH="0" baseline="0" noProof="0" dirty="0">
                <a:ln>
                  <a:noFill/>
                </a:ln>
                <a:solidFill>
                  <a:srgbClr val="CC0066"/>
                </a:solidFill>
                <a:effectLst>
                  <a:outerShdw blurRad="38100" dist="38100" dir="2700000" algn="tl">
                    <a:srgbClr val="000000"/>
                  </a:outerShdw>
                </a:effectLst>
                <a:uLnTx/>
                <a:uFillTx/>
                <a:latin typeface="华文楷体" pitchFamily="2" charset="-122"/>
                <a:ea typeface="华文楷体" pitchFamily="2" charset="-122"/>
                <a:cs typeface="+mn-cs"/>
              </a:rPr>
              <a:t>物质的标准</a:t>
            </a:r>
            <a:r>
              <a:rPr kumimoji="0" lang="zh-CN" altLang="en-US"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华文楷体" pitchFamily="2" charset="-122"/>
                <a:ea typeface="华文楷体" pitchFamily="2" charset="-122"/>
                <a:cs typeface="+mn-cs"/>
              </a:rPr>
              <a:t>来配平其余物质的化学计量数</a:t>
            </a:r>
            <a:r>
              <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华文楷体" pitchFamily="2" charset="-122"/>
                <a:ea typeface="华文楷体" pitchFamily="2" charset="-122"/>
                <a:cs typeface="+mn-cs"/>
              </a:rPr>
              <a:t>(</a:t>
            </a:r>
            <a:r>
              <a:rPr kumimoji="0" lang="zh-CN" altLang="en-US"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华文楷体" pitchFamily="2" charset="-122"/>
                <a:ea typeface="华文楷体" pitchFamily="2" charset="-122"/>
                <a:cs typeface="+mn-cs"/>
              </a:rPr>
              <a:t>常出现分数</a:t>
            </a:r>
            <a:r>
              <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华文楷体" pitchFamily="2" charset="-122"/>
                <a:ea typeface="华文楷体" pitchFamily="2" charset="-122"/>
                <a:cs typeface="+mn-cs"/>
              </a:rPr>
              <a:t>)</a:t>
            </a:r>
            <a:r>
              <a:rPr kumimoji="0" lang="en-US" altLang="zh-CN" sz="2400" b="1" i="0" u="sng" strike="noStrike" kern="1200" cap="none" spc="0" normalizeH="0" baseline="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     </a:t>
            </a:r>
            <a:endPar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endParaRPr>
          </a:p>
        </p:txBody>
      </p:sp>
      <p:sp>
        <p:nvSpPr>
          <p:cNvPr id="9222" name="Rectangle 6"/>
          <p:cNvSpPr/>
          <p:nvPr/>
        </p:nvSpPr>
        <p:spPr>
          <a:xfrm>
            <a:off x="1022350" y="5891213"/>
            <a:ext cx="8353425" cy="633412"/>
          </a:xfrm>
          <a:prstGeom prst="rect">
            <a:avLst/>
          </a:prstGeom>
          <a:no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4.</a:t>
            </a:r>
            <a:r>
              <a:rPr lang="zh-CN" altLang="en-US" sz="2400" b="1" dirty="0">
                <a:latin typeface="Times New Roman" panose="02020603050405020304" pitchFamily="18" charset="0"/>
              </a:rPr>
              <a:t>一定量可燃物完全燃烧时放出的热量：</a:t>
            </a:r>
            <a:endParaRPr lang="zh-CN" altLang="en-US" sz="2400" b="1" dirty="0">
              <a:latin typeface="Times New Roman" panose="02020603050405020304" pitchFamily="18" charset="0"/>
            </a:endParaRPr>
          </a:p>
        </p:txBody>
      </p:sp>
      <p:grpSp>
        <p:nvGrpSpPr>
          <p:cNvPr id="35858" name="Group 18"/>
          <p:cNvGrpSpPr/>
          <p:nvPr/>
        </p:nvGrpSpPr>
        <p:grpSpPr>
          <a:xfrm>
            <a:off x="6888163" y="5980113"/>
            <a:ext cx="4681537" cy="457200"/>
            <a:chOff x="612" y="3240"/>
            <a:chExt cx="2949" cy="288"/>
          </a:xfrm>
        </p:grpSpPr>
        <p:sp>
          <p:nvSpPr>
            <p:cNvPr id="9223" name="Text Box 7"/>
            <p:cNvSpPr txBox="1">
              <a:spLocks noChangeArrowheads="1"/>
            </p:cNvSpPr>
            <p:nvPr/>
          </p:nvSpPr>
          <p:spPr bwMode="auto">
            <a:xfrm>
              <a:off x="612" y="3240"/>
              <a:ext cx="2949" cy="288"/>
            </a:xfrm>
            <a:prstGeom prst="rect">
              <a:avLst/>
            </a:prstGeom>
            <a:noFill/>
            <a:ln w="9525">
              <a:noFill/>
              <a:miter lim="800000"/>
            </a:ln>
            <a:effec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20000"/>
                </a:spcBef>
                <a:spcAft>
                  <a:spcPct val="0"/>
                </a:spcAft>
                <a:buClrTx/>
                <a:buSzTx/>
                <a:buFont typeface="Monotype Sorts" pitchFamily="2" charset="2"/>
                <a:buNone/>
                <a:defRPr/>
              </a:pPr>
              <a:r>
                <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Q</a:t>
              </a:r>
              <a:r>
                <a:rPr kumimoji="0" lang="zh-CN" altLang="en-US" sz="2400" b="1" i="0" u="none" strike="noStrike" kern="1200" cap="none" spc="0" normalizeH="0" baseline="-2500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放</a:t>
              </a:r>
              <a:r>
                <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=n</a:t>
              </a:r>
              <a:r>
                <a:rPr kumimoji="0" lang="en-US" altLang="zh-CN" sz="2400" b="1" i="0" u="none" strike="noStrike" kern="1200" cap="none" spc="0" normalizeH="0" baseline="-2500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a:t>
              </a:r>
              <a:r>
                <a:rPr kumimoji="0" lang="zh-CN" altLang="en-US" sz="2400" b="1" i="0" u="none" strike="noStrike" kern="1200" cap="none" spc="0" normalizeH="0" baseline="-2500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可燃物</a:t>
              </a:r>
              <a:r>
                <a:rPr kumimoji="0" lang="en-US" altLang="zh-CN" sz="2400" b="1" i="0" u="none" strike="noStrike" kern="1200" cap="none" spc="0" normalizeH="0" baseline="-2500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a:t>
              </a:r>
              <a:r>
                <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rPr>
                <a:t> </a:t>
              </a:r>
              <a:r>
                <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宋体" panose="02010600030101010101" pitchFamily="2" charset="-122"/>
                  <a:ea typeface="宋体" panose="02010600030101010101" pitchFamily="2" charset="-122"/>
                  <a:cs typeface="+mn-cs"/>
                </a:rPr>
                <a:t>× △H</a:t>
              </a:r>
              <a:endParaRPr kumimoji="0" lang="en-US" altLang="zh-CN" sz="24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Century Schoolbook" pitchFamily="18" charset="0"/>
                <a:ea typeface="宋体" panose="02010600030101010101" pitchFamily="2" charset="-122"/>
                <a:cs typeface="+mn-cs"/>
              </a:endParaRPr>
            </a:p>
          </p:txBody>
        </p:sp>
        <p:sp>
          <p:nvSpPr>
            <p:cNvPr id="8209" name="Line 9"/>
            <p:cNvSpPr/>
            <p:nvPr/>
          </p:nvSpPr>
          <p:spPr>
            <a:xfrm>
              <a:off x="1927" y="3249"/>
              <a:ext cx="0" cy="272"/>
            </a:xfrm>
            <a:prstGeom prst="line">
              <a:avLst/>
            </a:prstGeom>
            <a:ln w="28575" cap="sq" cmpd="sng">
              <a:solidFill>
                <a:schemeClr val="tx1"/>
              </a:solidFill>
              <a:prstDash val="solid"/>
              <a:miter/>
              <a:headEnd type="none" w="sm" len="sm"/>
              <a:tailEnd type="none" w="sm" len="sm"/>
            </a:ln>
          </p:spPr>
        </p:sp>
        <p:sp>
          <p:nvSpPr>
            <p:cNvPr id="8210" name="Line 10"/>
            <p:cNvSpPr/>
            <p:nvPr/>
          </p:nvSpPr>
          <p:spPr>
            <a:xfrm>
              <a:off x="2381" y="3248"/>
              <a:ext cx="0" cy="273"/>
            </a:xfrm>
            <a:prstGeom prst="line">
              <a:avLst/>
            </a:prstGeom>
            <a:ln w="28575" cap="sq" cmpd="sng">
              <a:solidFill>
                <a:schemeClr val="tx1"/>
              </a:solidFill>
              <a:prstDash val="solid"/>
              <a:miter/>
              <a:headEnd type="none" w="sm" len="sm"/>
              <a:tailEnd type="none" w="sm" len="sm"/>
            </a:ln>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5852"/>
                                        </p:tgtEl>
                                        <p:attrNameLst>
                                          <p:attrName>style.visibility</p:attrName>
                                        </p:attrNameLst>
                                      </p:cBhvr>
                                      <p:to>
                                        <p:strVal val="visible"/>
                                      </p:to>
                                    </p:set>
                                    <p:animEffect transition="in" filter="blinds(horizontal)">
                                      <p:cBhvr>
                                        <p:cTn id="11" dur="500"/>
                                        <p:tgtEl>
                                          <p:spTgt spid="3585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171">
                                            <p:txEl>
                                              <p:charRg st="0" end="23"/>
                                            </p:txEl>
                                          </p:spTgt>
                                        </p:tgtEl>
                                        <p:attrNameLst>
                                          <p:attrName>style.visibility</p:attrName>
                                        </p:attrNameLst>
                                      </p:cBhvr>
                                      <p:to>
                                        <p:strVal val="visible"/>
                                      </p:to>
                                    </p:set>
                                    <p:animEffect transition="in" filter="blinds(horizontal)">
                                      <p:cBhvr>
                                        <p:cTn id="16" dur="500"/>
                                        <p:tgtEl>
                                          <p:spTgt spid="7171">
                                            <p:txEl>
                                              <p:charRg st="0" end="23"/>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7171">
                                            <p:txEl>
                                              <p:charRg st="23" end="36"/>
                                            </p:txEl>
                                          </p:spTgt>
                                        </p:tgtEl>
                                        <p:attrNameLst>
                                          <p:attrName>style.visibility</p:attrName>
                                        </p:attrNameLst>
                                      </p:cBhvr>
                                      <p:to>
                                        <p:strVal val="visible"/>
                                      </p:to>
                                    </p:set>
                                    <p:animEffect transition="in" filter="blinds(horizontal)">
                                      <p:cBhvr>
                                        <p:cTn id="20" dur="500"/>
                                        <p:tgtEl>
                                          <p:spTgt spid="7171">
                                            <p:txEl>
                                              <p:charRg st="23" end="3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blinds(horizontal)">
                                      <p:cBhvr>
                                        <p:cTn id="25" dur="500"/>
                                        <p:tgtEl>
                                          <p:spTgt spid="717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173"/>
                                        </p:tgtEl>
                                        <p:attrNameLst>
                                          <p:attrName>style.visibility</p:attrName>
                                        </p:attrNameLst>
                                      </p:cBhvr>
                                      <p:to>
                                        <p:strVal val="visible"/>
                                      </p:to>
                                    </p:set>
                                    <p:animEffect transition="in" filter="wipe(down)">
                                      <p:cBhvr>
                                        <p:cTn id="30" dur="500"/>
                                        <p:tgtEl>
                                          <p:spTgt spid="717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174"/>
                                        </p:tgtEl>
                                        <p:attrNameLst>
                                          <p:attrName>style.visibility</p:attrName>
                                        </p:attrNameLst>
                                      </p:cBhvr>
                                      <p:to>
                                        <p:strVal val="visible"/>
                                      </p:to>
                                    </p:set>
                                    <p:animEffect transition="in" filter="wipe(down)">
                                      <p:cBhvr>
                                        <p:cTn id="35" dur="500"/>
                                        <p:tgtEl>
                                          <p:spTgt spid="717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175"/>
                                        </p:tgtEl>
                                        <p:attrNameLst>
                                          <p:attrName>style.visibility</p:attrName>
                                        </p:attrNameLst>
                                      </p:cBhvr>
                                      <p:to>
                                        <p:strVal val="visible"/>
                                      </p:to>
                                    </p:set>
                                    <p:animEffect transition="in" filter="wipe(down)">
                                      <p:cBhvr>
                                        <p:cTn id="40" dur="500"/>
                                        <p:tgtEl>
                                          <p:spTgt spid="717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482"/>
                                        </p:tgtEl>
                                        <p:attrNameLst>
                                          <p:attrName>style.visibility</p:attrName>
                                        </p:attrNameLst>
                                      </p:cBhvr>
                                      <p:to>
                                        <p:strVal val="visible"/>
                                      </p:to>
                                    </p:set>
                                    <p:animEffect transition="in" filter="blinds(horizontal)">
                                      <p:cBhvr>
                                        <p:cTn id="45" dur="500"/>
                                        <p:tgtEl>
                                          <p:spTgt spid="20482"/>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9219">
                                            <p:txEl>
                                              <p:charRg st="0" end="29"/>
                                            </p:txEl>
                                          </p:spTgt>
                                        </p:tgtEl>
                                        <p:attrNameLst>
                                          <p:attrName>style.visibility</p:attrName>
                                        </p:attrNameLst>
                                      </p:cBhvr>
                                      <p:to>
                                        <p:strVal val="visible"/>
                                      </p:to>
                                    </p:set>
                                    <p:animEffect transition="in" filter="checkerboard(across)">
                                      <p:cBhvr>
                                        <p:cTn id="50" dur="500"/>
                                        <p:tgtEl>
                                          <p:spTgt spid="9219">
                                            <p:txEl>
                                              <p:charRg st="0" end="2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9219">
                                            <p:txEl>
                                              <p:charRg st="29" end="77"/>
                                            </p:txEl>
                                          </p:spTgt>
                                        </p:tgtEl>
                                        <p:attrNameLst>
                                          <p:attrName>style.visibility</p:attrName>
                                        </p:attrNameLst>
                                      </p:cBhvr>
                                      <p:to>
                                        <p:strVal val="visible"/>
                                      </p:to>
                                    </p:set>
                                    <p:anim calcmode="lin" valueType="num">
                                      <p:cBhvr>
                                        <p:cTn id="55" dur="1000" fill="hold"/>
                                        <p:tgtEl>
                                          <p:spTgt spid="9219">
                                            <p:txEl>
                                              <p:charRg st="29" end="77"/>
                                            </p:txEl>
                                          </p:spTgt>
                                        </p:tgtEl>
                                        <p:attrNameLst>
                                          <p:attrName>ppt_w</p:attrName>
                                        </p:attrNameLst>
                                      </p:cBhvr>
                                      <p:tavLst>
                                        <p:tav tm="0">
                                          <p:val>
                                            <p:strVal val="#ppt_w*0.70"/>
                                          </p:val>
                                        </p:tav>
                                        <p:tav tm="100000">
                                          <p:val>
                                            <p:strVal val="#ppt_w"/>
                                          </p:val>
                                        </p:tav>
                                      </p:tavLst>
                                    </p:anim>
                                    <p:anim calcmode="lin" valueType="num">
                                      <p:cBhvr>
                                        <p:cTn id="56" dur="1000" fill="hold"/>
                                        <p:tgtEl>
                                          <p:spTgt spid="9219">
                                            <p:txEl>
                                              <p:charRg st="29" end="77"/>
                                            </p:txEl>
                                          </p:spTgt>
                                        </p:tgtEl>
                                        <p:attrNameLst>
                                          <p:attrName>ppt_h</p:attrName>
                                        </p:attrNameLst>
                                      </p:cBhvr>
                                      <p:tavLst>
                                        <p:tav tm="0">
                                          <p:val>
                                            <p:strVal val="#ppt_h"/>
                                          </p:val>
                                        </p:tav>
                                        <p:tav tm="100000">
                                          <p:val>
                                            <p:strVal val="#ppt_h"/>
                                          </p:val>
                                        </p:tav>
                                      </p:tavLst>
                                    </p:anim>
                                    <p:animEffect transition="in" filter="fade">
                                      <p:cBhvr>
                                        <p:cTn id="57" dur="1000"/>
                                        <p:tgtEl>
                                          <p:spTgt spid="9219">
                                            <p:txEl>
                                              <p:charRg st="29" end="7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9220"/>
                                        </p:tgtEl>
                                        <p:attrNameLst>
                                          <p:attrName>style.visibility</p:attrName>
                                        </p:attrNameLst>
                                      </p:cBhvr>
                                      <p:to>
                                        <p:strVal val="visible"/>
                                      </p:to>
                                    </p:set>
                                    <p:anim calcmode="lin" valueType="num">
                                      <p:cBhvr additive="base">
                                        <p:cTn id="62" dur="1000" fill="hold"/>
                                        <p:tgtEl>
                                          <p:spTgt spid="9220"/>
                                        </p:tgtEl>
                                        <p:attrNameLst>
                                          <p:attrName>ppt_x</p:attrName>
                                        </p:attrNameLst>
                                      </p:cBhvr>
                                      <p:tavLst>
                                        <p:tav tm="0">
                                          <p:val>
                                            <p:strVal val="0-#ppt_w/2"/>
                                          </p:val>
                                        </p:tav>
                                        <p:tav tm="100000">
                                          <p:val>
                                            <p:strVal val="#ppt_x"/>
                                          </p:val>
                                        </p:tav>
                                      </p:tavLst>
                                    </p:anim>
                                    <p:anim calcmode="lin" valueType="num">
                                      <p:cBhvr additive="base">
                                        <p:cTn id="63" dur="10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9221"/>
                                        </p:tgtEl>
                                        <p:attrNameLst>
                                          <p:attrName>style.visibility</p:attrName>
                                        </p:attrNameLst>
                                      </p:cBhvr>
                                      <p:to>
                                        <p:strVal val="visible"/>
                                      </p:to>
                                    </p:set>
                                    <p:anim calcmode="lin" valueType="num">
                                      <p:cBhvr>
                                        <p:cTn id="68" dur="1000" fill="hold"/>
                                        <p:tgtEl>
                                          <p:spTgt spid="9221"/>
                                        </p:tgtEl>
                                        <p:attrNameLst>
                                          <p:attrName>ppt_w</p:attrName>
                                        </p:attrNameLst>
                                      </p:cBhvr>
                                      <p:tavLst>
                                        <p:tav tm="0">
                                          <p:val>
                                            <p:strVal val="#ppt_w*0.70"/>
                                          </p:val>
                                        </p:tav>
                                        <p:tav tm="100000">
                                          <p:val>
                                            <p:strVal val="#ppt_w"/>
                                          </p:val>
                                        </p:tav>
                                      </p:tavLst>
                                    </p:anim>
                                    <p:anim calcmode="lin" valueType="num">
                                      <p:cBhvr>
                                        <p:cTn id="69" dur="1000" fill="hold"/>
                                        <p:tgtEl>
                                          <p:spTgt spid="9221"/>
                                        </p:tgtEl>
                                        <p:attrNameLst>
                                          <p:attrName>ppt_h</p:attrName>
                                        </p:attrNameLst>
                                      </p:cBhvr>
                                      <p:tavLst>
                                        <p:tav tm="0">
                                          <p:val>
                                            <p:strVal val="#ppt_h"/>
                                          </p:val>
                                        </p:tav>
                                        <p:tav tm="100000">
                                          <p:val>
                                            <p:strVal val="#ppt_h"/>
                                          </p:val>
                                        </p:tav>
                                      </p:tavLst>
                                    </p:anim>
                                    <p:animEffect transition="in" filter="fade">
                                      <p:cBhvr>
                                        <p:cTn id="70" dur="1000"/>
                                        <p:tgtEl>
                                          <p:spTgt spid="9221"/>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9222"/>
                                        </p:tgtEl>
                                        <p:attrNameLst>
                                          <p:attrName>style.visibility</p:attrName>
                                        </p:attrNameLst>
                                      </p:cBhvr>
                                      <p:to>
                                        <p:strVal val="visible"/>
                                      </p:to>
                                    </p:set>
                                    <p:anim calcmode="lin" valueType="num">
                                      <p:cBhvr additive="base">
                                        <p:cTn id="75" dur="1000" fill="hold"/>
                                        <p:tgtEl>
                                          <p:spTgt spid="9222"/>
                                        </p:tgtEl>
                                        <p:attrNameLst>
                                          <p:attrName>ppt_x</p:attrName>
                                        </p:attrNameLst>
                                      </p:cBhvr>
                                      <p:tavLst>
                                        <p:tav tm="0">
                                          <p:val>
                                            <p:strVal val="0-#ppt_w/2"/>
                                          </p:val>
                                        </p:tav>
                                        <p:tav tm="100000">
                                          <p:val>
                                            <p:strVal val="#ppt_x"/>
                                          </p:val>
                                        </p:tav>
                                      </p:tavLst>
                                    </p:anim>
                                    <p:anim calcmode="lin" valueType="num">
                                      <p:cBhvr additive="base">
                                        <p:cTn id="76" dur="10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35858"/>
                                        </p:tgtEl>
                                        <p:attrNameLst>
                                          <p:attrName>style.visibility</p:attrName>
                                        </p:attrNameLst>
                                      </p:cBhvr>
                                      <p:to>
                                        <p:strVal val="visible"/>
                                      </p:to>
                                    </p:set>
                                    <p:animEffect transition="in" filter="checkerboard(across)">
                                      <p:cBhvr>
                                        <p:cTn id="81" dur="500"/>
                                        <p:tgtEl>
                                          <p:spTgt spid="35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7173" grpId="0" animBg="1"/>
      <p:bldP spid="7174" grpId="0" animBg="1"/>
      <p:bldP spid="7175" grpId="0" animBg="1"/>
      <p:bldP spid="7176" grpId="0" animBg="1"/>
      <p:bldP spid="35852" grpId="0"/>
      <p:bldP spid="20482" grpId="0"/>
      <p:bldP spid="9220" grpId="0"/>
      <p:bldP spid="9221" grpId="0"/>
      <p:bldP spid="92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75" name="Text Box 11"/>
          <p:cNvSpPr txBox="1"/>
          <p:nvPr/>
        </p:nvSpPr>
        <p:spPr>
          <a:xfrm>
            <a:off x="982663" y="879475"/>
            <a:ext cx="2592387" cy="384175"/>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5000"/>
              </a:lnSpc>
              <a:spcBef>
                <a:spcPct val="50000"/>
              </a:spcBef>
              <a:buFontTx/>
              <a:buNone/>
            </a:pPr>
            <a:r>
              <a:rPr lang="en-US" altLang="zh-CN" sz="2400" b="1" dirty="0">
                <a:latin typeface="Times New Roman" panose="02020603050405020304" pitchFamily="18" charset="0"/>
              </a:rPr>
              <a:t>1</a:t>
            </a:r>
            <a:r>
              <a:rPr lang="zh-CN" altLang="en-US" sz="2400" b="1" dirty="0">
                <a:latin typeface="Times New Roman" panose="02020603050405020304" pitchFamily="18" charset="0"/>
              </a:rPr>
              <a:t>、已知：</a:t>
            </a:r>
            <a:endParaRPr lang="zh-CN" altLang="en-US" sz="2400" b="1" dirty="0">
              <a:latin typeface="Times New Roman" panose="02020603050405020304" pitchFamily="18" charset="0"/>
            </a:endParaRPr>
          </a:p>
        </p:txBody>
      </p:sp>
      <p:sp>
        <p:nvSpPr>
          <p:cNvPr id="36876" name="Text Box 12"/>
          <p:cNvSpPr txBox="1"/>
          <p:nvPr/>
        </p:nvSpPr>
        <p:spPr>
          <a:xfrm>
            <a:off x="1200150" y="1341438"/>
            <a:ext cx="8351838" cy="1531937"/>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5000"/>
              </a:lnSpc>
              <a:spcBef>
                <a:spcPct val="50000"/>
              </a:spcBef>
              <a:buFontTx/>
              <a:buNone/>
            </a:pPr>
            <a:r>
              <a:rPr lang="en-US" altLang="zh-CN" sz="2400" b="1" dirty="0">
                <a:latin typeface="Times New Roman" panose="02020603050405020304" pitchFamily="18" charset="0"/>
              </a:rPr>
              <a:t>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g ) + 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 g) = 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 ( l )  ΔH= - 571.6 kJ/mol</a:t>
            </a:r>
            <a:endParaRPr lang="en-US" altLang="zh-CN" sz="2400" b="1" dirty="0">
              <a:latin typeface="Times New Roman" panose="02020603050405020304" pitchFamily="18" charset="0"/>
            </a:endParaRPr>
          </a:p>
          <a:p>
            <a:pPr marL="0" lvl="0" indent="0" eaLnBrk="1" hangingPunct="1">
              <a:lnSpc>
                <a:spcPct val="105000"/>
              </a:lnSpc>
              <a:spcBef>
                <a:spcPct val="50000"/>
              </a:spcBef>
              <a:buFontTx/>
              <a:buNone/>
            </a:pP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g ) +1/2 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 g) =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 ( g ) ΔH= - 241.8 kJ/mol</a:t>
            </a:r>
            <a:endParaRPr lang="en-US" altLang="zh-CN" sz="2400" b="1" dirty="0">
              <a:latin typeface="Times New Roman" panose="02020603050405020304" pitchFamily="18" charset="0"/>
            </a:endParaRPr>
          </a:p>
          <a:p>
            <a:pPr marL="0" lvl="0" indent="0" eaLnBrk="1" hangingPunct="1">
              <a:lnSpc>
                <a:spcPct val="105000"/>
              </a:lnSpc>
              <a:spcBef>
                <a:spcPct val="50000"/>
              </a:spcBef>
              <a:buFontTx/>
              <a:buNone/>
            </a:pPr>
            <a:r>
              <a:rPr lang="zh-CN" altLang="en-US" sz="2400" b="1" dirty="0">
                <a:latin typeface="Times New Roman" panose="02020603050405020304" pitchFamily="18" charset="0"/>
              </a:rPr>
              <a:t>则氢气的燃烧热</a:t>
            </a:r>
            <a:r>
              <a:rPr lang="en-US" altLang="zh-CN" sz="2400" b="1" dirty="0">
                <a:latin typeface="Times New Roman" panose="02020603050405020304" pitchFamily="18" charset="0"/>
              </a:rPr>
              <a:t>ΔH= —————</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p:txBody>
      </p:sp>
      <p:pic>
        <p:nvPicPr>
          <p:cNvPr id="9221" name="Picture 14" descr="课堂训练"/>
          <p:cNvPicPr>
            <a:picLocks noChangeAspect="1"/>
          </p:cNvPicPr>
          <p:nvPr/>
        </p:nvPicPr>
        <p:blipFill>
          <a:blip r:embed="rId1"/>
          <a:stretch>
            <a:fillRect/>
          </a:stretch>
        </p:blipFill>
        <p:spPr>
          <a:xfrm>
            <a:off x="334963" y="139700"/>
            <a:ext cx="3117850" cy="717550"/>
          </a:xfrm>
          <a:prstGeom prst="rect">
            <a:avLst/>
          </a:prstGeom>
          <a:noFill/>
          <a:ln w="9525">
            <a:noFill/>
          </a:ln>
        </p:spPr>
      </p:pic>
      <p:sp>
        <p:nvSpPr>
          <p:cNvPr id="36879" name="Text Box 15"/>
          <p:cNvSpPr txBox="1"/>
          <p:nvPr/>
        </p:nvSpPr>
        <p:spPr>
          <a:xfrm>
            <a:off x="592138" y="2895600"/>
            <a:ext cx="11047412" cy="3600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50000"/>
              </a:spcBef>
              <a:buFontTx/>
              <a:buNone/>
            </a:pPr>
            <a:r>
              <a:rPr lang="en-US" altLang="zh-CN" sz="2400" b="1" dirty="0">
                <a:latin typeface="Times New Roman" panose="02020603050405020304" pitchFamily="18" charset="0"/>
              </a:rPr>
              <a:t>    2</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25</a:t>
            </a:r>
            <a:r>
              <a:rPr lang="en-US" altLang="zh-CN" sz="2400" b="1" dirty="0">
                <a:latin typeface="宋体" panose="02010600030101010101" pitchFamily="2" charset="-122"/>
              </a:rPr>
              <a:t>℃</a:t>
            </a:r>
            <a:r>
              <a:rPr lang="zh-CN" altLang="en-US" sz="2400" b="1" dirty="0">
                <a:latin typeface="宋体" panose="02010600030101010101" pitchFamily="2" charset="-122"/>
              </a:rPr>
              <a:t>、</a:t>
            </a:r>
            <a:r>
              <a:rPr lang="en-US" altLang="zh-CN" sz="2400" b="1" dirty="0">
                <a:latin typeface="Times New Roman" panose="02020603050405020304" pitchFamily="18" charset="0"/>
              </a:rPr>
              <a:t>101kPa</a:t>
            </a:r>
            <a:r>
              <a:rPr lang="zh-CN" altLang="en-US" sz="2400" b="1" dirty="0">
                <a:latin typeface="宋体" panose="02010600030101010101" pitchFamily="2" charset="-122"/>
              </a:rPr>
              <a:t>下，碳、氢气、甲烷和葡萄糖的燃烧热依次是</a:t>
            </a:r>
            <a:r>
              <a:rPr lang="en-US" altLang="zh-CN" sz="2400" b="1" dirty="0">
                <a:latin typeface="Times New Roman" panose="02020603050405020304" pitchFamily="18" charset="0"/>
              </a:rPr>
              <a:t>393.5 kJ/mol</a:t>
            </a:r>
            <a:r>
              <a:rPr lang="zh-CN" altLang="en-US" sz="2400" b="1" dirty="0">
                <a:latin typeface="宋体" panose="02010600030101010101" pitchFamily="2" charset="-122"/>
              </a:rPr>
              <a:t>、</a:t>
            </a:r>
            <a:r>
              <a:rPr lang="en-US" altLang="zh-CN" sz="2400" b="1" dirty="0">
                <a:latin typeface="Times New Roman" panose="02020603050405020304" pitchFamily="18" charset="0"/>
              </a:rPr>
              <a:t>285.8 kJ/mol</a:t>
            </a:r>
            <a:r>
              <a:rPr lang="zh-CN" altLang="en-US" sz="2400" b="1" dirty="0">
                <a:latin typeface="宋体" panose="02010600030101010101" pitchFamily="2" charset="-122"/>
              </a:rPr>
              <a:t>、</a:t>
            </a:r>
            <a:r>
              <a:rPr lang="en-US" altLang="zh-CN" sz="2400" b="1" dirty="0">
                <a:latin typeface="Times New Roman" panose="02020603050405020304" pitchFamily="18" charset="0"/>
              </a:rPr>
              <a:t>890.3 kJ/mol</a:t>
            </a:r>
            <a:r>
              <a:rPr lang="zh-CN" altLang="en-US" sz="2400" b="1" dirty="0">
                <a:latin typeface="宋体" panose="02010600030101010101" pitchFamily="2" charset="-122"/>
              </a:rPr>
              <a:t>、</a:t>
            </a:r>
            <a:r>
              <a:rPr lang="en-US" altLang="zh-CN" sz="2400" b="1" dirty="0">
                <a:latin typeface="Times New Roman" panose="02020603050405020304" pitchFamily="18" charset="0"/>
              </a:rPr>
              <a:t>2800 kJ/mol</a:t>
            </a:r>
            <a:r>
              <a:rPr lang="zh-CN" altLang="en-US" sz="2400" b="1" dirty="0">
                <a:latin typeface="宋体" panose="02010600030101010101" pitchFamily="2" charset="-122"/>
              </a:rPr>
              <a:t>，则下列热化学方程式正确的是（    ）</a:t>
            </a:r>
            <a:endParaRPr lang="zh-CN" altLang="en-US" sz="2400" b="1" dirty="0">
              <a:latin typeface="Times New Roman" panose="02020603050405020304" pitchFamily="18" charset="0"/>
            </a:endParaRPr>
          </a:p>
          <a:p>
            <a:pPr marL="0" lvl="0" indent="0" algn="just" eaLnBrk="1" hangingPunct="1">
              <a:lnSpc>
                <a:spcPct val="100000"/>
              </a:lnSpc>
              <a:spcBef>
                <a:spcPct val="50000"/>
              </a:spcBef>
              <a:buFontTx/>
              <a:buNone/>
            </a:pPr>
            <a:r>
              <a:rPr lang="zh-CN" altLang="en-US" sz="2400" b="1" dirty="0">
                <a:latin typeface="Times New Roman" panose="02020603050405020304" pitchFamily="18" charset="0"/>
              </a:rPr>
              <a:t>    </a:t>
            </a:r>
            <a:r>
              <a:rPr lang="en-US" altLang="zh-CN" sz="2400" b="1" dirty="0">
                <a:latin typeface="Times New Roman" panose="02020603050405020304" pitchFamily="18" charset="0"/>
              </a:rPr>
              <a:t>A</a:t>
            </a:r>
            <a:r>
              <a:rPr lang="zh-CN" altLang="en-US" sz="2400" b="1" dirty="0">
                <a:latin typeface="宋体" panose="02010600030101010101" pitchFamily="2" charset="-122"/>
              </a:rPr>
              <a:t>．</a:t>
            </a:r>
            <a:r>
              <a:rPr lang="en-US" altLang="zh-CN" sz="2400" b="1" dirty="0">
                <a:latin typeface="Times New Roman" panose="02020603050405020304" pitchFamily="18" charset="0"/>
              </a:rPr>
              <a:t>C(s)</a:t>
            </a:r>
            <a:r>
              <a:rPr lang="zh-CN" altLang="en-US" sz="2400" b="1" dirty="0">
                <a:latin typeface="宋体" panose="02010600030101010101" pitchFamily="2" charset="-122"/>
              </a:rPr>
              <a:t>＋</a:t>
            </a:r>
            <a:r>
              <a:rPr lang="en-US" altLang="zh-CN" sz="2400" b="1" dirty="0">
                <a:latin typeface="Times New Roman" panose="02020603050405020304" pitchFamily="18" charset="0"/>
              </a:rPr>
              <a:t>1/2O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CO(g)</a:t>
            </a:r>
            <a:r>
              <a:rPr lang="en-US" altLang="zh-CN" sz="2400" b="1" dirty="0">
                <a:latin typeface="宋体" panose="02010600030101010101" pitchFamily="2" charset="-122"/>
              </a:rPr>
              <a:t>  △</a:t>
            </a:r>
            <a:r>
              <a:rPr lang="en-US" altLang="zh-CN" sz="2400" b="1" dirty="0">
                <a:latin typeface="Times New Roman" panose="02020603050405020304" pitchFamily="18" charset="0"/>
              </a:rPr>
              <a:t>H</a:t>
            </a:r>
            <a:r>
              <a:rPr lang="zh-CN" altLang="en-US" sz="2400" b="1" dirty="0">
                <a:latin typeface="宋体" panose="02010600030101010101" pitchFamily="2" charset="-122"/>
              </a:rPr>
              <a:t>＝－</a:t>
            </a:r>
            <a:r>
              <a:rPr lang="en-US" altLang="zh-CN" sz="2400" b="1" dirty="0">
                <a:latin typeface="Times New Roman" panose="02020603050405020304" pitchFamily="18" charset="0"/>
              </a:rPr>
              <a:t>393.5 kJ/mol</a:t>
            </a:r>
            <a:endParaRPr lang="en-US" altLang="zh-CN" sz="2400" b="1" dirty="0">
              <a:latin typeface="Times New Roman" panose="02020603050405020304" pitchFamily="18" charset="0"/>
            </a:endParaRPr>
          </a:p>
          <a:p>
            <a:pPr marL="0" lvl="0" indent="0" algn="just" eaLnBrk="1" hangingPunct="1">
              <a:lnSpc>
                <a:spcPct val="100000"/>
              </a:lnSpc>
              <a:spcBef>
                <a:spcPct val="50000"/>
              </a:spcBef>
              <a:buFontTx/>
              <a:buNone/>
            </a:pPr>
            <a:r>
              <a:rPr lang="en-US" altLang="zh-CN" sz="2400" b="1" dirty="0">
                <a:latin typeface="Times New Roman" panose="02020603050405020304" pitchFamily="18" charset="0"/>
              </a:rPr>
              <a:t>    B</a:t>
            </a:r>
            <a:r>
              <a:rPr lang="zh-CN" altLang="en-US" sz="2400" b="1" dirty="0">
                <a:latin typeface="宋体" panose="02010600030101010101" pitchFamily="2" charset="-122"/>
              </a:rPr>
              <a:t>．</a:t>
            </a:r>
            <a:r>
              <a:rPr lang="en-US" altLang="zh-CN" sz="2400" b="1" dirty="0">
                <a:latin typeface="Times New Roman" panose="02020603050405020304" pitchFamily="18" charset="0"/>
              </a:rPr>
              <a:t>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O(g)</a:t>
            </a:r>
            <a:r>
              <a:rPr lang="en-US" altLang="zh-CN" sz="2400" b="1" dirty="0">
                <a:latin typeface="宋体" panose="02010600030101010101" pitchFamily="2" charset="-122"/>
              </a:rPr>
              <a:t>  △</a:t>
            </a:r>
            <a:r>
              <a:rPr lang="en-US" altLang="zh-CN" sz="2400" b="1" dirty="0">
                <a:latin typeface="Times New Roman" panose="02020603050405020304" pitchFamily="18" charset="0"/>
              </a:rPr>
              <a:t>H</a:t>
            </a:r>
            <a:r>
              <a:rPr lang="zh-CN" altLang="en-US" sz="2400" b="1" dirty="0">
                <a:latin typeface="宋体" panose="02010600030101010101" pitchFamily="2" charset="-122"/>
              </a:rPr>
              <a:t>＝＋</a:t>
            </a:r>
            <a:r>
              <a:rPr lang="en-US" altLang="zh-CN" sz="2400" b="1" dirty="0">
                <a:latin typeface="Times New Roman" panose="02020603050405020304" pitchFamily="18" charset="0"/>
              </a:rPr>
              <a:t>571.6 kJ/mol</a:t>
            </a:r>
            <a:endParaRPr lang="en-US" altLang="zh-CN" sz="2400" b="1" dirty="0">
              <a:latin typeface="Times New Roman" panose="02020603050405020304" pitchFamily="18" charset="0"/>
            </a:endParaRPr>
          </a:p>
          <a:p>
            <a:pPr marL="0" lvl="0" indent="0" algn="just" eaLnBrk="1" hangingPunct="1">
              <a:lnSpc>
                <a:spcPct val="100000"/>
              </a:lnSpc>
              <a:spcBef>
                <a:spcPct val="50000"/>
              </a:spcBef>
              <a:buFontTx/>
              <a:buNone/>
            </a:pPr>
            <a:r>
              <a:rPr lang="en-US" altLang="zh-CN" sz="2400" b="1" dirty="0">
                <a:latin typeface="Times New Roman" panose="02020603050405020304" pitchFamily="18" charset="0"/>
              </a:rPr>
              <a:t>    C</a:t>
            </a:r>
            <a:r>
              <a:rPr lang="zh-CN" altLang="en-US" sz="2400" b="1" dirty="0">
                <a:latin typeface="宋体" panose="02010600030101010101" pitchFamily="2" charset="-122"/>
              </a:rPr>
              <a:t>．</a:t>
            </a:r>
            <a:r>
              <a:rPr lang="en-US" altLang="zh-CN" sz="2400" b="1" dirty="0">
                <a:latin typeface="Times New Roman" panose="02020603050405020304" pitchFamily="18" charset="0"/>
              </a:rPr>
              <a:t>CH</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2O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CO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O(g)</a:t>
            </a:r>
            <a:r>
              <a:rPr lang="en-US" altLang="zh-CN" sz="2400" b="1" dirty="0">
                <a:latin typeface="宋体" panose="02010600030101010101" pitchFamily="2" charset="-122"/>
              </a:rPr>
              <a:t>  △</a:t>
            </a:r>
            <a:r>
              <a:rPr lang="en-US" altLang="zh-CN" sz="2400" b="1" dirty="0">
                <a:latin typeface="Times New Roman" panose="02020603050405020304" pitchFamily="18" charset="0"/>
              </a:rPr>
              <a:t>H</a:t>
            </a:r>
            <a:r>
              <a:rPr lang="zh-CN" altLang="en-US" sz="2400" b="1" dirty="0">
                <a:latin typeface="宋体" panose="02010600030101010101" pitchFamily="2" charset="-122"/>
              </a:rPr>
              <a:t>＝－</a:t>
            </a:r>
            <a:r>
              <a:rPr lang="en-US" altLang="zh-CN" sz="2400" b="1" dirty="0">
                <a:latin typeface="Times New Roman" panose="02020603050405020304" pitchFamily="18" charset="0"/>
              </a:rPr>
              <a:t>890.3 kJ/mol</a:t>
            </a:r>
            <a:endParaRPr lang="en-US" altLang="zh-CN" sz="2400" b="1" dirty="0">
              <a:latin typeface="Times New Roman" panose="02020603050405020304" pitchFamily="18" charset="0"/>
            </a:endParaRPr>
          </a:p>
          <a:p>
            <a:pPr marL="0" lvl="0" indent="0" algn="just" eaLnBrk="1" hangingPunct="1">
              <a:lnSpc>
                <a:spcPct val="100000"/>
              </a:lnSpc>
              <a:spcBef>
                <a:spcPct val="50000"/>
              </a:spcBef>
              <a:buFontTx/>
              <a:buNone/>
            </a:pPr>
            <a:r>
              <a:rPr lang="en-US" altLang="zh-CN" sz="2400" b="1" dirty="0">
                <a:latin typeface="Times New Roman" panose="02020603050405020304" pitchFamily="18" charset="0"/>
              </a:rPr>
              <a:t>    D</a:t>
            </a:r>
            <a:r>
              <a:rPr lang="zh-CN" altLang="en-US" sz="2400" b="1" dirty="0">
                <a:latin typeface="宋体" panose="02010600030101010101" pitchFamily="2" charset="-122"/>
              </a:rPr>
              <a:t>．</a:t>
            </a:r>
            <a:r>
              <a:rPr lang="en-US" altLang="zh-CN" sz="2400" b="1" dirty="0">
                <a:latin typeface="Times New Roman" panose="02020603050405020304" pitchFamily="18" charset="0"/>
              </a:rPr>
              <a:t>1/2C</a:t>
            </a:r>
            <a:r>
              <a:rPr lang="en-US" altLang="zh-CN" sz="2400" b="1" baseline="-25000" dirty="0">
                <a:latin typeface="Times New Roman" panose="02020603050405020304" pitchFamily="18" charset="0"/>
              </a:rPr>
              <a:t>6</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12</a:t>
            </a:r>
            <a:r>
              <a:rPr lang="en-US" altLang="zh-CN" sz="2400" b="1" dirty="0">
                <a:latin typeface="Times New Roman" panose="02020603050405020304" pitchFamily="18" charset="0"/>
              </a:rPr>
              <a:t>O</a:t>
            </a:r>
            <a:r>
              <a:rPr lang="en-US" altLang="zh-CN" sz="2400" b="1" baseline="-25000" dirty="0">
                <a:latin typeface="Times New Roman" panose="02020603050405020304" pitchFamily="18" charset="0"/>
              </a:rPr>
              <a:t>6</a:t>
            </a:r>
            <a:r>
              <a:rPr lang="en-US" altLang="zh-CN" sz="2400" b="1" dirty="0">
                <a:latin typeface="Times New Roman" panose="02020603050405020304" pitchFamily="18" charset="0"/>
              </a:rPr>
              <a:t>(s)</a:t>
            </a:r>
            <a:r>
              <a:rPr lang="zh-CN" altLang="en-US" sz="2400" b="1" dirty="0">
                <a:latin typeface="宋体" panose="02010600030101010101" pitchFamily="2" charset="-122"/>
              </a:rPr>
              <a:t>＋</a:t>
            </a:r>
            <a:r>
              <a:rPr lang="en-US" altLang="zh-CN" sz="2400" b="1" dirty="0">
                <a:latin typeface="Times New Roman" panose="02020603050405020304" pitchFamily="18" charset="0"/>
              </a:rPr>
              <a:t>3O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3CO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宋体" panose="02010600030101010101" pitchFamily="2" charset="-122"/>
              </a:rPr>
              <a:t>＋</a:t>
            </a:r>
            <a:r>
              <a:rPr lang="en-US" altLang="zh-CN" sz="2400" b="1" dirty="0">
                <a:latin typeface="Times New Roman" panose="02020603050405020304" pitchFamily="18" charset="0"/>
              </a:rPr>
              <a:t>3H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a:t>
            </a:r>
            <a:r>
              <a:rPr lang="en-US" altLang="zh-CN" sz="2400" b="1" dirty="0">
                <a:latin typeface="宋体" panose="02010600030101010101" pitchFamily="2" charset="-122"/>
              </a:rPr>
              <a:t> △</a:t>
            </a:r>
            <a:r>
              <a:rPr lang="en-US" altLang="zh-CN" sz="2400" b="1" dirty="0">
                <a:latin typeface="Times New Roman" panose="02020603050405020304" pitchFamily="18" charset="0"/>
              </a:rPr>
              <a:t>H</a:t>
            </a:r>
            <a:r>
              <a:rPr lang="zh-CN" altLang="en-US" sz="2400" b="1" dirty="0">
                <a:latin typeface="宋体" panose="02010600030101010101" pitchFamily="2" charset="-122"/>
              </a:rPr>
              <a:t>＝－</a:t>
            </a:r>
            <a:r>
              <a:rPr lang="en-US" altLang="zh-CN" sz="2400" b="1" dirty="0">
                <a:latin typeface="Times New Roman" panose="02020603050405020304" pitchFamily="18" charset="0"/>
              </a:rPr>
              <a:t>1400 kJ/mol</a:t>
            </a:r>
            <a:endParaRPr lang="en-US" altLang="zh-CN" sz="2400" b="1" dirty="0">
              <a:latin typeface="Times New Roman" panose="02020603050405020304" pitchFamily="18" charset="0"/>
            </a:endParaRPr>
          </a:p>
          <a:p>
            <a:pPr marL="0" lvl="0" indent="0" eaLnBrk="1" hangingPunct="1">
              <a:lnSpc>
                <a:spcPct val="100000"/>
              </a:lnSpc>
              <a:spcBef>
                <a:spcPct val="50000"/>
              </a:spcBef>
              <a:buFontTx/>
              <a:buNone/>
            </a:pPr>
            <a:endParaRPr lang="en-US" altLang="zh-CN" sz="24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wipe(down)">
                                      <p:cBhvr>
                                        <p:cTn id="7" dur="500"/>
                                        <p:tgtEl>
                                          <p:spTgt spid="3687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6876"/>
                                        </p:tgtEl>
                                        <p:attrNameLst>
                                          <p:attrName>style.visibility</p:attrName>
                                        </p:attrNameLst>
                                      </p:cBhvr>
                                      <p:to>
                                        <p:strVal val="visible"/>
                                      </p:to>
                                    </p:set>
                                    <p:animEffect transition="in" filter="wipe(down)">
                                      <p:cBhvr>
                                        <p:cTn id="11" dur="500"/>
                                        <p:tgtEl>
                                          <p:spTgt spid="3687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p:bldP spid="36876" grpId="0"/>
      <p:bldP spid="368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4"/>
          <p:cNvPicPr>
            <a:picLocks noChangeAspect="1"/>
          </p:cNvPicPr>
          <p:nvPr/>
        </p:nvPicPr>
        <p:blipFill>
          <a:blip r:embed="rId1"/>
          <a:stretch>
            <a:fillRect/>
          </a:stretch>
        </p:blipFill>
        <p:spPr>
          <a:xfrm>
            <a:off x="6202363" y="1287463"/>
            <a:ext cx="3989387" cy="2979737"/>
          </a:xfrm>
          <a:prstGeom prst="rect">
            <a:avLst/>
          </a:prstGeom>
          <a:noFill/>
          <a:ln w="9525">
            <a:noFill/>
          </a:ln>
        </p:spPr>
      </p:pic>
      <p:sp>
        <p:nvSpPr>
          <p:cNvPr id="10243" name="Text Box 5"/>
          <p:cNvSpPr txBox="1"/>
          <p:nvPr/>
        </p:nvSpPr>
        <p:spPr>
          <a:xfrm>
            <a:off x="839788" y="476250"/>
            <a:ext cx="11233150" cy="54117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ea typeface="楷体_GB2312" pitchFamily="49" charset="-122"/>
              </a:rPr>
              <a:t>3</a:t>
            </a:r>
            <a:r>
              <a:rPr lang="zh-CN" altLang="en-US" sz="2400" b="1" dirty="0">
                <a:latin typeface="Times New Roman" panose="02020603050405020304" pitchFamily="18" charset="0"/>
                <a:ea typeface="楷体_GB2312" pitchFamily="49" charset="-122"/>
              </a:rPr>
              <a:t>、</a:t>
            </a:r>
            <a:r>
              <a:rPr lang="zh-CN" altLang="en-US" sz="2400" b="1" dirty="0">
                <a:latin typeface="Times New Roman" panose="02020603050405020304" pitchFamily="18" charset="0"/>
              </a:rPr>
              <a:t>甲醇质子交换膜燃料电池中将甲醇蒸气转化为氢气的两种反应原理是</a:t>
            </a:r>
            <a:endParaRPr lang="zh-CN" altLang="en-US" sz="2400" b="1" dirty="0">
              <a:latin typeface="Times New Roman" panose="02020603050405020304" pitchFamily="18" charset="0"/>
            </a:endParaRPr>
          </a:p>
          <a:p>
            <a:pPr marL="0" lvl="0" indent="0" eaLnBrk="1" hangingPunct="1">
              <a:lnSpc>
                <a:spcPct val="100000"/>
              </a:lnSpc>
              <a:spcBef>
                <a:spcPct val="0"/>
              </a:spcBef>
              <a:buFontTx/>
              <a:buNone/>
            </a:pPr>
            <a:r>
              <a:rPr lang="zh-CN" altLang="en-US" sz="2400" b="1" dirty="0">
                <a:latin typeface="Times New Roman" panose="02020603050405020304" pitchFamily="18" charset="0"/>
              </a:rPr>
              <a:t>①</a:t>
            </a:r>
            <a:r>
              <a:rPr lang="en-US" altLang="zh-CN" sz="2400" b="1" dirty="0">
                <a:latin typeface="Times New Roman" panose="02020603050405020304" pitchFamily="18" charset="0"/>
              </a:rPr>
              <a:t>CH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OH(g)</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O(g) = CO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3H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a:p>
            <a:pPr marL="0" lvl="0" indent="0" eaLnBrk="1" hangingPunct="1">
              <a:lnSpc>
                <a:spcPct val="100000"/>
              </a:lnSpc>
              <a:spcBef>
                <a:spcPct val="0"/>
              </a:spcBef>
              <a:buFontTx/>
              <a:buNone/>
            </a:pPr>
            <a:r>
              <a:rPr lang="zh-CN" altLang="en-US" sz="2400" b="1" dirty="0">
                <a:latin typeface="Times New Roman" panose="02020603050405020304" pitchFamily="18" charset="0"/>
              </a:rPr>
              <a:t>     </a:t>
            </a:r>
            <a:r>
              <a:rPr lang="zh-CN" altLang="en-US" sz="2400" b="1" dirty="0">
                <a:latin typeface="Times New Roman" panose="02020603050405020304" pitchFamily="18" charset="0"/>
                <a:sym typeface="Symbol" panose="05050102010706020507" pitchFamily="18" charset="2"/>
              </a:rPr>
              <a:t></a:t>
            </a:r>
            <a:r>
              <a:rPr lang="en-US" altLang="zh-CN" sz="2400" b="1" i="1" dirty="0">
                <a:latin typeface="Times New Roman" panose="02020603050405020304" pitchFamily="18" charset="0"/>
              </a:rPr>
              <a:t>H</a:t>
            </a:r>
            <a:r>
              <a:rPr lang="en-US" altLang="zh-CN" sz="2400" b="1" dirty="0">
                <a:latin typeface="Times New Roman" panose="02020603050405020304" pitchFamily="18" charset="0"/>
              </a:rPr>
              <a:t> = + 49.0 kJ·mol</a:t>
            </a:r>
            <a:r>
              <a:rPr lang="zh-CN" altLang="en-US" sz="2400" b="1" baseline="30000" dirty="0">
                <a:latin typeface="Times New Roman" panose="02020603050405020304" pitchFamily="18" charset="0"/>
              </a:rPr>
              <a:t>－</a:t>
            </a:r>
            <a:r>
              <a:rPr lang="en-US" altLang="zh-CN" sz="2400" b="1" baseline="30000" dirty="0">
                <a:latin typeface="Times New Roman" panose="02020603050405020304" pitchFamily="18" charset="0"/>
              </a:rPr>
              <a:t>1</a:t>
            </a:r>
            <a:endParaRPr lang="en-US" altLang="zh-CN" sz="2400" b="1" dirty="0">
              <a:latin typeface="Times New Roman" panose="02020603050405020304" pitchFamily="18" charset="0"/>
            </a:endParaRPr>
          </a:p>
          <a:p>
            <a:pPr marL="0" lvl="0" indent="0" eaLnBrk="1" hangingPunct="1">
              <a:lnSpc>
                <a:spcPct val="100000"/>
              </a:lnSpc>
              <a:spcBef>
                <a:spcPct val="0"/>
              </a:spcBef>
              <a:buFontTx/>
              <a:buNone/>
            </a:pPr>
            <a:r>
              <a:rPr lang="en-US" altLang="zh-CN" sz="2400" b="1" dirty="0">
                <a:latin typeface="Times New Roman" panose="02020603050405020304" pitchFamily="18" charset="0"/>
              </a:rPr>
              <a:t>②CH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OH(g)</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1/2O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CO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endParaRPr lang="en-US" altLang="zh-CN" sz="2400" b="1" dirty="0">
              <a:latin typeface="Times New Roman" panose="02020603050405020304" pitchFamily="18" charset="0"/>
            </a:endParaRPr>
          </a:p>
          <a:p>
            <a:pPr marL="0" lvl="0" indent="0" eaLnBrk="1" hangingPunct="1">
              <a:lnSpc>
                <a:spcPct val="10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Times New Roman" panose="02020603050405020304" pitchFamily="18" charset="0"/>
              </a:rPr>
              <a:t>； </a:t>
            </a:r>
            <a:r>
              <a:rPr lang="zh-CN" altLang="en-US" sz="2400" b="1" dirty="0">
                <a:latin typeface="Times New Roman" panose="02020603050405020304" pitchFamily="18" charset="0"/>
                <a:sym typeface="Symbol" panose="05050102010706020507" pitchFamily="18" charset="2"/>
              </a:rPr>
              <a:t></a:t>
            </a:r>
            <a:r>
              <a:rPr lang="en-US" altLang="zh-CN" sz="2400" b="1" i="1" dirty="0">
                <a:latin typeface="Times New Roman" panose="02020603050405020304" pitchFamily="18" charset="0"/>
              </a:rPr>
              <a:t>H </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192.9 kJ·mol</a:t>
            </a:r>
            <a:r>
              <a:rPr lang="zh-CN" altLang="en-US" sz="2400" b="1" baseline="30000" dirty="0">
                <a:latin typeface="Times New Roman" panose="02020603050405020304" pitchFamily="18" charset="0"/>
              </a:rPr>
              <a:t>－</a:t>
            </a:r>
            <a:r>
              <a:rPr lang="en-US" altLang="zh-CN" sz="2400" b="1" baseline="30000" dirty="0">
                <a:latin typeface="Times New Roman" panose="02020603050405020304" pitchFamily="18" charset="0"/>
              </a:rPr>
              <a:t>1</a:t>
            </a:r>
            <a:endParaRPr lang="en-US" altLang="zh-CN" sz="2400" b="1" baseline="30000" dirty="0">
              <a:latin typeface="Times New Roman" panose="02020603050405020304" pitchFamily="18" charset="0"/>
            </a:endParaRPr>
          </a:p>
          <a:p>
            <a:pPr marL="0" lvl="0" indent="0" eaLnBrk="1" hangingPunct="1">
              <a:lnSpc>
                <a:spcPct val="100000"/>
              </a:lnSpc>
              <a:spcBef>
                <a:spcPct val="0"/>
              </a:spcBef>
              <a:buFontTx/>
              <a:buNone/>
            </a:pPr>
            <a:endParaRPr lang="en-US" altLang="zh-CN" sz="2400" b="1" dirty="0">
              <a:latin typeface="Times New Roman" panose="02020603050405020304" pitchFamily="18" charset="0"/>
            </a:endParaRPr>
          </a:p>
          <a:p>
            <a:pPr marL="0" lvl="0" indent="0" eaLnBrk="1" hangingPunct="1">
              <a:lnSpc>
                <a:spcPct val="120000"/>
              </a:lnSpc>
              <a:spcBef>
                <a:spcPct val="0"/>
              </a:spcBef>
              <a:buFontTx/>
              <a:buNone/>
            </a:pPr>
            <a:r>
              <a:rPr lang="zh-CN" altLang="en-US" sz="2400" b="1" dirty="0">
                <a:latin typeface="Times New Roman" panose="02020603050405020304" pitchFamily="18" charset="0"/>
              </a:rPr>
              <a:t>下列说法正确的是</a:t>
            </a:r>
            <a:r>
              <a:rPr lang="en-US" altLang="zh-CN" sz="2400" b="1" dirty="0">
                <a:latin typeface="Times New Roman" panose="02020603050405020304" pitchFamily="18" charset="0"/>
              </a:rPr>
              <a:t>(     )</a:t>
            </a:r>
            <a:endParaRPr lang="en-US" altLang="zh-CN" sz="2400" b="1" dirty="0">
              <a:latin typeface="Times New Roman" panose="02020603050405020304" pitchFamily="18" charset="0"/>
            </a:endParaRPr>
          </a:p>
          <a:p>
            <a:pPr marL="0" lvl="0" indent="0" eaLnBrk="1" hangingPunct="1">
              <a:lnSpc>
                <a:spcPct val="120000"/>
              </a:lnSpc>
              <a:spcBef>
                <a:spcPct val="0"/>
              </a:spcBef>
              <a:buFontTx/>
              <a:buNone/>
            </a:pPr>
            <a:r>
              <a:rPr lang="en-US" altLang="zh-CN" sz="2400" b="1" dirty="0">
                <a:latin typeface="Times New Roman" panose="02020603050405020304" pitchFamily="18" charset="0"/>
              </a:rPr>
              <a:t>A.  CH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OH</a:t>
            </a:r>
            <a:r>
              <a:rPr lang="zh-CN" altLang="en-US" sz="2400" b="1" dirty="0">
                <a:latin typeface="Times New Roman" panose="02020603050405020304" pitchFamily="18" charset="0"/>
              </a:rPr>
              <a:t>的燃烧热为</a:t>
            </a:r>
            <a:r>
              <a:rPr lang="en-US" altLang="zh-CN" sz="2400" b="1" dirty="0">
                <a:latin typeface="Times New Roman" panose="02020603050405020304" pitchFamily="18" charset="0"/>
              </a:rPr>
              <a:t>192.9 kJ·mol</a:t>
            </a:r>
            <a:r>
              <a:rPr lang="zh-CN" altLang="en-US" sz="2400" b="1" baseline="30000" dirty="0">
                <a:latin typeface="Times New Roman" panose="02020603050405020304" pitchFamily="18" charset="0"/>
              </a:rPr>
              <a:t>－</a:t>
            </a:r>
            <a:r>
              <a:rPr lang="en-US" altLang="zh-CN" sz="2400" b="1" baseline="30000" dirty="0">
                <a:latin typeface="Times New Roman" panose="02020603050405020304" pitchFamily="18" charset="0"/>
              </a:rPr>
              <a:t>1</a:t>
            </a:r>
            <a:endParaRPr lang="en-US" altLang="zh-CN" sz="2400" b="1" dirty="0">
              <a:latin typeface="Times New Roman" panose="02020603050405020304" pitchFamily="18" charset="0"/>
            </a:endParaRPr>
          </a:p>
          <a:p>
            <a:pPr marL="0" lvl="0" indent="0" eaLnBrk="1" hangingPunct="1">
              <a:lnSpc>
                <a:spcPct val="120000"/>
              </a:lnSpc>
              <a:spcBef>
                <a:spcPct val="0"/>
              </a:spcBef>
              <a:buFontTx/>
              <a:buNone/>
            </a:pPr>
            <a:r>
              <a:rPr lang="en-US" altLang="zh-CN" sz="2400" b="1" dirty="0">
                <a:latin typeface="Times New Roman" panose="02020603050405020304" pitchFamily="18" charset="0"/>
              </a:rPr>
              <a:t>B.  </a:t>
            </a:r>
            <a:r>
              <a:rPr lang="zh-CN" altLang="en-US" sz="2400" b="1" dirty="0">
                <a:latin typeface="Times New Roman" panose="02020603050405020304" pitchFamily="18" charset="0"/>
              </a:rPr>
              <a:t>反应①中的能量变化如图所示</a:t>
            </a:r>
            <a:endParaRPr lang="zh-CN" altLang="en-US" sz="2400" b="1" dirty="0">
              <a:latin typeface="Times New Roman" panose="02020603050405020304" pitchFamily="18" charset="0"/>
            </a:endParaRPr>
          </a:p>
          <a:p>
            <a:pPr marL="0" lvl="0" indent="0" eaLnBrk="1" hangingPunct="1">
              <a:lnSpc>
                <a:spcPct val="120000"/>
              </a:lnSpc>
              <a:spcBef>
                <a:spcPct val="0"/>
              </a:spcBef>
              <a:buFontTx/>
              <a:buNone/>
            </a:pPr>
            <a:r>
              <a:rPr lang="en-US" altLang="zh-CN" sz="2400" b="1" dirty="0">
                <a:latin typeface="Times New Roman" panose="02020603050405020304" pitchFamily="18" charset="0"/>
              </a:rPr>
              <a:t>C.  CH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OH</a:t>
            </a:r>
            <a:r>
              <a:rPr lang="zh-CN" altLang="en-US" sz="2400" b="1" dirty="0">
                <a:latin typeface="Times New Roman" panose="02020603050405020304" pitchFamily="18" charset="0"/>
              </a:rPr>
              <a:t>转变成</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2</a:t>
            </a:r>
            <a:r>
              <a:rPr lang="zh-CN" altLang="en-US" sz="2400" b="1" dirty="0">
                <a:latin typeface="Times New Roman" panose="02020603050405020304" pitchFamily="18" charset="0"/>
              </a:rPr>
              <a:t>的过程一定要吸收能量</a:t>
            </a:r>
            <a:endParaRPr lang="zh-CN" altLang="en-US" sz="2400" b="1" dirty="0">
              <a:latin typeface="Times New Roman" panose="02020603050405020304" pitchFamily="18" charset="0"/>
            </a:endParaRPr>
          </a:p>
          <a:p>
            <a:pPr marL="0" lvl="0" indent="0" eaLnBrk="1" hangingPunct="1">
              <a:lnSpc>
                <a:spcPct val="120000"/>
              </a:lnSpc>
              <a:spcBef>
                <a:spcPct val="0"/>
              </a:spcBef>
              <a:buFontTx/>
              <a:buNone/>
            </a:pPr>
            <a:r>
              <a:rPr lang="en-US" altLang="zh-CN" sz="2400" b="1" dirty="0">
                <a:latin typeface="Times New Roman" panose="02020603050405020304" pitchFamily="18" charset="0"/>
              </a:rPr>
              <a:t>D.  </a:t>
            </a:r>
            <a:r>
              <a:rPr lang="zh-CN" altLang="en-US" sz="2400" b="1" dirty="0">
                <a:latin typeface="Times New Roman" panose="02020603050405020304" pitchFamily="18" charset="0"/>
              </a:rPr>
              <a:t>根据②推知反应：</a:t>
            </a:r>
            <a:r>
              <a:rPr lang="en-US" altLang="zh-CN" sz="2400" b="1" dirty="0">
                <a:latin typeface="Times New Roman" panose="02020603050405020304" pitchFamily="18" charset="0"/>
              </a:rPr>
              <a:t>CH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OH(l)+1/2O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CO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a:t>
            </a:r>
            <a:r>
              <a:rPr lang="zh-CN" altLang="en-US" sz="2400" b="1" dirty="0">
                <a:latin typeface="Times New Roman" panose="02020603050405020304" pitchFamily="18" charset="0"/>
              </a:rPr>
              <a:t>的</a:t>
            </a:r>
            <a:endParaRPr lang="zh-CN" altLang="en-US" sz="2400" b="1" dirty="0">
              <a:latin typeface="Times New Roman" panose="02020603050405020304" pitchFamily="18" charset="0"/>
            </a:endParaRPr>
          </a:p>
          <a:p>
            <a:pPr marL="0" lvl="0" indent="0" eaLnBrk="1" hangingPunct="1">
              <a:lnSpc>
                <a:spcPct val="120000"/>
              </a:lnSpc>
              <a:spcBef>
                <a:spcPct val="0"/>
              </a:spcBef>
              <a:buFontTx/>
              <a:buNone/>
            </a:pPr>
            <a:r>
              <a:rPr lang="zh-CN" altLang="en-US" sz="1800" b="1" dirty="0">
                <a:latin typeface="Arial" panose="020B0604020202020204" pitchFamily="34" charset="0"/>
              </a:rPr>
              <a:t>      △</a:t>
            </a:r>
            <a:r>
              <a:rPr lang="en-US" altLang="zh-CN" sz="2400" b="1" i="1" dirty="0">
                <a:latin typeface="Times New Roman" panose="02020603050405020304" pitchFamily="18" charset="0"/>
              </a:rPr>
              <a:t>H</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192.9 kJ·mol</a:t>
            </a:r>
            <a:r>
              <a:rPr lang="zh-CN" altLang="en-US" sz="2400" b="1" baseline="30000" dirty="0">
                <a:latin typeface="Times New Roman" panose="02020603050405020304" pitchFamily="18" charset="0"/>
              </a:rPr>
              <a:t>－</a:t>
            </a:r>
            <a:r>
              <a:rPr lang="en-US" altLang="zh-CN" sz="2400" b="1" baseline="30000" dirty="0">
                <a:latin typeface="Times New Roman" panose="02020603050405020304" pitchFamily="18" charset="0"/>
              </a:rPr>
              <a:t>1</a:t>
            </a:r>
            <a:endParaRPr lang="en-US" altLang="zh-CN" sz="2400" b="1" baseline="30000" dirty="0">
              <a:latin typeface="Times New Roman" panose="02020603050405020304" pitchFamily="18" charset="0"/>
            </a:endParaRPr>
          </a:p>
          <a:p>
            <a:pPr marL="0" lvl="0" indent="0" eaLnBrk="1" hangingPunct="1">
              <a:lnSpc>
                <a:spcPct val="120000"/>
              </a:lnSpc>
              <a:spcBef>
                <a:spcPct val="0"/>
              </a:spcBef>
              <a:buFontTx/>
              <a:buNone/>
            </a:pPr>
            <a:endParaRPr lang="en-US" altLang="zh-CN" sz="2400" b="1" dirty="0">
              <a:latin typeface="Times New Roman" panose="02020603050405020304" pitchFamily="18" charset="0"/>
            </a:endParaRPr>
          </a:p>
        </p:txBody>
      </p:sp>
      <p:sp>
        <p:nvSpPr>
          <p:cNvPr id="10244" name="Rectangle 6"/>
          <p:cNvSpPr/>
          <p:nvPr/>
        </p:nvSpPr>
        <p:spPr>
          <a:xfrm>
            <a:off x="1414463" y="-382587"/>
            <a:ext cx="184150" cy="460375"/>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zh-CN" altLang="en-US" sz="2400" b="1"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82" name="Group 110"/>
          <p:cNvGraphicFramePr>
            <a:graphicFrameLocks noGrp="1"/>
          </p:cNvGraphicFramePr>
          <p:nvPr/>
        </p:nvGraphicFramePr>
        <p:xfrm>
          <a:off x="1631950" y="1052513"/>
          <a:ext cx="8915400" cy="5189538"/>
        </p:xfrm>
        <a:graphic>
          <a:graphicData uri="http://schemas.openxmlformats.org/drawingml/2006/table">
            <a:tbl>
              <a:tblPr/>
              <a:tblGrid>
                <a:gridCol w="850900"/>
                <a:gridCol w="1800225"/>
                <a:gridCol w="3095625"/>
                <a:gridCol w="316865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燃烧热</a:t>
                      </a:r>
                      <a:endParaRPr kumimoji="0" lang="zh-CN" altLang="en-US" sz="2400" b="1" i="0" u="none" strike="noStrike" cap="none" normalizeH="0" baseline="0">
                        <a:ln>
                          <a:noFill/>
                        </a:ln>
                        <a:solidFill>
                          <a:srgbClr val="0000CC"/>
                        </a:solidFill>
                        <a:effectLst/>
                        <a:latin typeface="Times New Roman" panose="02020603050405020304" pitchFamily="18" charset="0"/>
                        <a:ea typeface="宋体" panose="02010600030101010101" pitchFamily="2" charset="-122"/>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中和热</a:t>
                      </a:r>
                      <a:endParaRPr kumimoji="0" lang="zh-CN" altLang="en-US" sz="2400" b="1" i="0" u="none" strike="noStrike" cap="none" normalizeH="0" baseline="0">
                        <a:ln>
                          <a:noFill/>
                        </a:ln>
                        <a:solidFill>
                          <a:srgbClr val="0000CC"/>
                        </a:solidFill>
                        <a:effectLst/>
                        <a:latin typeface="Times New Roman" panose="02020603050405020304" pitchFamily="18" charset="0"/>
                        <a:ea typeface="宋体" panose="02010600030101010101" pitchFamily="2" charset="-122"/>
                        <a:sym typeface="Wingdings" panose="05000000000000000000" pitchFamily="2"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3037">
                <a:tc rowSpan="3">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反应热的</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定义</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反应物的量</a:t>
                      </a:r>
                      <a:endParaRPr kumimoji="0" lang="zh-CN" altLang="en-US"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生成物的量</a:t>
                      </a:r>
                      <a:endPar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能量变化</a:t>
                      </a:r>
                      <a:endParaRPr kumimoji="0" lang="zh-CN" altLang="en-US"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60007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Wingdings 3" pitchFamily="18" charset="2"/>
                        </a:rPr>
                        <a:t></a:t>
                      </a:r>
                      <a:r>
                        <a:rPr kumimoji="0" lang="en-US" altLang="zh-CN"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H</a:t>
                      </a:r>
                      <a:endParaRPr kumimoji="0" lang="en-US" altLang="zh-CN"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r>
            </a:tbl>
          </a:graphicData>
        </a:graphic>
      </p:graphicFrame>
      <p:sp>
        <p:nvSpPr>
          <p:cNvPr id="3107" name="Text Box 35"/>
          <p:cNvSpPr txBox="1"/>
          <p:nvPr/>
        </p:nvSpPr>
        <p:spPr>
          <a:xfrm>
            <a:off x="6035675" y="5175250"/>
            <a:ext cx="235267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放  热  反  应</a:t>
            </a:r>
            <a:endParaRPr lang="zh-CN" altLang="en-US" sz="2400" b="1" dirty="0">
              <a:latin typeface="Times New Roman" panose="02020603050405020304" pitchFamily="18" charset="0"/>
            </a:endParaRPr>
          </a:p>
        </p:txBody>
      </p:sp>
      <p:sp>
        <p:nvSpPr>
          <p:cNvPr id="3108" name="Text Box 36"/>
          <p:cNvSpPr txBox="1"/>
          <p:nvPr/>
        </p:nvSpPr>
        <p:spPr>
          <a:xfrm>
            <a:off x="5578475" y="5703888"/>
            <a:ext cx="3270250" cy="457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000" b="1" dirty="0">
                <a:latin typeface="Times New Roman" panose="02020603050405020304" pitchFamily="18" charset="0"/>
                <a:sym typeface="Wingdings 3" pitchFamily="18" charset="2"/>
              </a:rPr>
              <a:t></a:t>
            </a:r>
            <a:r>
              <a:rPr lang="en-US" altLang="zh-CN" sz="2400" b="1" i="1" dirty="0">
                <a:latin typeface="Times New Roman" panose="02020603050405020304" pitchFamily="18" charset="0"/>
              </a:rPr>
              <a:t>H</a:t>
            </a:r>
            <a:r>
              <a:rPr lang="en-US" altLang="zh-CN" sz="2400" b="1" dirty="0">
                <a:latin typeface="Times New Roman" panose="02020603050405020304" pitchFamily="18" charset="0"/>
              </a:rPr>
              <a:t> &lt; 0</a:t>
            </a:r>
            <a:r>
              <a:rPr lang="zh-CN" altLang="en-US" sz="2400" b="1" dirty="0">
                <a:latin typeface="Times New Roman" panose="02020603050405020304" pitchFamily="18" charset="0"/>
              </a:rPr>
              <a:t>（</a:t>
            </a:r>
            <a:r>
              <a:rPr lang="zh-CN" altLang="en-US" sz="2400" b="1" dirty="0">
                <a:latin typeface="Times New Roman" panose="02020603050405020304" pitchFamily="18" charset="0"/>
                <a:sym typeface="Wingdings 3" pitchFamily="18" charset="2"/>
              </a:rPr>
              <a:t>单位</a:t>
            </a:r>
            <a:r>
              <a:rPr lang="en-US" altLang="zh-CN" sz="2400" b="1" dirty="0">
                <a:latin typeface="Times New Roman" panose="02020603050405020304" pitchFamily="18" charset="0"/>
                <a:sym typeface="Wingdings 3" pitchFamily="18" charset="2"/>
              </a:rPr>
              <a:t>kJ/mol</a:t>
            </a:r>
            <a:r>
              <a:rPr lang="zh-CN" altLang="en-US" sz="2400" b="1" dirty="0">
                <a:latin typeface="Times New Roman" panose="02020603050405020304" pitchFamily="18" charset="0"/>
                <a:sym typeface="Wingdings 3" pitchFamily="18" charset="2"/>
              </a:rPr>
              <a:t>）</a:t>
            </a:r>
            <a:endParaRPr lang="zh-CN" altLang="en-US" sz="2400" b="1" dirty="0">
              <a:latin typeface="Times New Roman" panose="02020603050405020304" pitchFamily="18" charset="0"/>
              <a:sym typeface="Wingdings 3" pitchFamily="18" charset="2"/>
            </a:endParaRPr>
          </a:p>
        </p:txBody>
      </p:sp>
      <p:sp>
        <p:nvSpPr>
          <p:cNvPr id="3109" name="Text Box 37"/>
          <p:cNvSpPr txBox="1"/>
          <p:nvPr/>
        </p:nvSpPr>
        <p:spPr>
          <a:xfrm>
            <a:off x="4876800" y="4233863"/>
            <a:ext cx="20161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1 mol</a:t>
            </a:r>
            <a:r>
              <a:rPr lang="zh-CN" altLang="en-US" sz="2400" b="1" dirty="0">
                <a:latin typeface="Times New Roman" panose="02020603050405020304" pitchFamily="18" charset="0"/>
              </a:rPr>
              <a:t>可燃物</a:t>
            </a:r>
            <a:endParaRPr lang="zh-CN" altLang="en-US" sz="2400" b="1" dirty="0">
              <a:latin typeface="Times New Roman" panose="02020603050405020304" pitchFamily="18" charset="0"/>
            </a:endParaRPr>
          </a:p>
        </p:txBody>
      </p:sp>
      <p:sp>
        <p:nvSpPr>
          <p:cNvPr id="3110" name="Text Box 38"/>
          <p:cNvSpPr txBox="1"/>
          <p:nvPr/>
        </p:nvSpPr>
        <p:spPr>
          <a:xfrm>
            <a:off x="8270875" y="4710113"/>
            <a:ext cx="167005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1 mol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a:t>
            </a:r>
            <a:endParaRPr lang="en-US" altLang="zh-CN" sz="2400" b="1" dirty="0">
              <a:latin typeface="Times New Roman" panose="02020603050405020304" pitchFamily="18" charset="0"/>
            </a:endParaRPr>
          </a:p>
        </p:txBody>
      </p:sp>
      <p:sp>
        <p:nvSpPr>
          <p:cNvPr id="3111" name="Text Box 39"/>
          <p:cNvSpPr txBox="1"/>
          <p:nvPr/>
        </p:nvSpPr>
        <p:spPr>
          <a:xfrm>
            <a:off x="8602663" y="4205288"/>
            <a:ext cx="865187"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不定</a:t>
            </a:r>
            <a:endParaRPr lang="zh-CN" altLang="en-US" sz="2400" b="1" dirty="0">
              <a:latin typeface="Times New Roman" panose="02020603050405020304" pitchFamily="18" charset="0"/>
            </a:endParaRPr>
          </a:p>
        </p:txBody>
      </p:sp>
      <p:sp>
        <p:nvSpPr>
          <p:cNvPr id="3112" name="Text Box 40"/>
          <p:cNvSpPr txBox="1"/>
          <p:nvPr/>
        </p:nvSpPr>
        <p:spPr>
          <a:xfrm>
            <a:off x="5291138" y="4684713"/>
            <a:ext cx="10795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不定</a:t>
            </a:r>
            <a:endParaRPr lang="zh-CN" altLang="en-US" sz="2400" b="1" dirty="0">
              <a:latin typeface="Times New Roman" panose="02020603050405020304" pitchFamily="18" charset="0"/>
            </a:endParaRPr>
          </a:p>
        </p:txBody>
      </p:sp>
      <p:sp>
        <p:nvSpPr>
          <p:cNvPr id="3113" name="Text Box 41"/>
          <p:cNvSpPr txBox="1"/>
          <p:nvPr/>
        </p:nvSpPr>
        <p:spPr>
          <a:xfrm>
            <a:off x="4308475" y="1508125"/>
            <a:ext cx="2941638" cy="17748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0"/>
              </a:spcBef>
              <a:buFontTx/>
              <a:buNone/>
            </a:pPr>
            <a:r>
              <a:rPr lang="zh-CN" altLang="en-US" sz="2400" b="1" dirty="0">
                <a:latin typeface="Times New Roman" panose="02020603050405020304" pitchFamily="18" charset="0"/>
              </a:rPr>
              <a:t>在</a:t>
            </a:r>
            <a:r>
              <a:rPr lang="en-US" altLang="zh-CN" sz="2400" b="1" dirty="0">
                <a:latin typeface="Times New Roman" panose="02020603050405020304" pitchFamily="18" charset="0"/>
              </a:rPr>
              <a:t>101 kPa</a:t>
            </a:r>
            <a:r>
              <a:rPr lang="zh-CN" altLang="en-US" sz="2400" b="1" dirty="0">
                <a:latin typeface="Times New Roman" panose="02020603050405020304" pitchFamily="18" charset="0"/>
              </a:rPr>
              <a:t>时，</a:t>
            </a:r>
            <a:r>
              <a:rPr lang="en-US" altLang="zh-CN" sz="2400" b="1" dirty="0">
                <a:latin typeface="Times New Roman" panose="02020603050405020304" pitchFamily="18" charset="0"/>
              </a:rPr>
              <a:t>1 mol </a:t>
            </a:r>
            <a:endParaRPr lang="en-US" altLang="zh-CN"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Times New Roman" panose="02020603050405020304" pitchFamily="18" charset="0"/>
              </a:rPr>
              <a:t>物质</a:t>
            </a:r>
            <a:r>
              <a:rPr lang="zh-CN" altLang="en-US" sz="2400" b="1" dirty="0">
                <a:solidFill>
                  <a:srgbClr val="CC0000"/>
                </a:solidFill>
                <a:latin typeface="Times New Roman" panose="02020603050405020304" pitchFamily="18" charset="0"/>
              </a:rPr>
              <a:t>完全</a:t>
            </a:r>
            <a:r>
              <a:rPr lang="zh-CN" altLang="en-US" sz="2400" b="1" dirty="0">
                <a:latin typeface="Times New Roman" panose="02020603050405020304" pitchFamily="18" charset="0"/>
              </a:rPr>
              <a:t>燃烧生成</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solidFill>
                  <a:srgbClr val="CC0000"/>
                </a:solidFill>
                <a:latin typeface="Times New Roman" panose="02020603050405020304" pitchFamily="18" charset="0"/>
              </a:rPr>
              <a:t>稳定</a:t>
            </a:r>
            <a:r>
              <a:rPr lang="zh-CN" altLang="en-US" sz="2400" b="1" dirty="0">
                <a:latin typeface="Times New Roman" panose="02020603050405020304" pitchFamily="18" charset="0"/>
              </a:rPr>
              <a:t>的氧化物时放出</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Times New Roman" panose="02020603050405020304" pitchFamily="18" charset="0"/>
              </a:rPr>
              <a:t>的热量；</a:t>
            </a:r>
            <a:endParaRPr lang="zh-CN" altLang="en-US" sz="2400" b="1" dirty="0">
              <a:latin typeface="Times New Roman" panose="02020603050405020304" pitchFamily="18" charset="0"/>
            </a:endParaRPr>
          </a:p>
        </p:txBody>
      </p:sp>
      <p:sp>
        <p:nvSpPr>
          <p:cNvPr id="3114" name="Text Box 42"/>
          <p:cNvSpPr txBox="1"/>
          <p:nvPr/>
        </p:nvSpPr>
        <p:spPr>
          <a:xfrm>
            <a:off x="4321175" y="3200400"/>
            <a:ext cx="2941638" cy="93345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0"/>
              </a:spcBef>
              <a:buFontTx/>
              <a:buNone/>
            </a:pPr>
            <a:r>
              <a:rPr lang="zh-CN" altLang="en-US" sz="2400" b="1" dirty="0">
                <a:latin typeface="Times New Roman" panose="02020603050405020304" pitchFamily="18" charset="0"/>
              </a:rPr>
              <a:t>反应物不同，燃烧热</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Times New Roman" panose="02020603050405020304" pitchFamily="18" charset="0"/>
              </a:rPr>
              <a:t>不同。</a:t>
            </a:r>
            <a:endParaRPr lang="zh-CN" altLang="en-US" sz="2400" b="1" dirty="0">
              <a:latin typeface="Times New Roman" panose="02020603050405020304" pitchFamily="18" charset="0"/>
            </a:endParaRPr>
          </a:p>
        </p:txBody>
      </p:sp>
      <p:sp>
        <p:nvSpPr>
          <p:cNvPr id="3115" name="Text Box 43"/>
          <p:cNvSpPr txBox="1"/>
          <p:nvPr/>
        </p:nvSpPr>
        <p:spPr>
          <a:xfrm>
            <a:off x="7466013" y="1470025"/>
            <a:ext cx="3086100" cy="17748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0"/>
              </a:spcBef>
              <a:buFontTx/>
              <a:buNone/>
            </a:pPr>
            <a:r>
              <a:rPr lang="zh-CN" altLang="en-US" sz="2400" b="1" dirty="0">
                <a:latin typeface="Times New Roman" panose="02020603050405020304" pitchFamily="18" charset="0"/>
              </a:rPr>
              <a:t>在</a:t>
            </a:r>
            <a:r>
              <a:rPr lang="zh-CN" altLang="en-US" sz="2400" b="1" dirty="0">
                <a:solidFill>
                  <a:srgbClr val="CC0000"/>
                </a:solidFill>
                <a:latin typeface="Times New Roman" panose="02020603050405020304" pitchFamily="18" charset="0"/>
              </a:rPr>
              <a:t>稀</a:t>
            </a:r>
            <a:r>
              <a:rPr lang="zh-CN" altLang="en-US" sz="2400" b="1" dirty="0">
                <a:latin typeface="Times New Roman" panose="02020603050405020304" pitchFamily="18" charset="0"/>
              </a:rPr>
              <a:t>溶液中，酸与碱</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Times New Roman" panose="02020603050405020304" pitchFamily="18" charset="0"/>
              </a:rPr>
              <a:t>发生中和反应，生成</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en-US" altLang="zh-CN" sz="2400" b="1" dirty="0">
                <a:latin typeface="Times New Roman" panose="02020603050405020304" pitchFamily="18" charset="0"/>
              </a:rPr>
              <a:t>1 mol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a:t>
            </a:r>
            <a:r>
              <a:rPr lang="zh-CN" altLang="en-US" sz="2400" b="1" dirty="0">
                <a:latin typeface="Times New Roman" panose="02020603050405020304" pitchFamily="18" charset="0"/>
              </a:rPr>
              <a:t>时放出的热</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Times New Roman" panose="02020603050405020304" pitchFamily="18" charset="0"/>
              </a:rPr>
              <a:t>量；</a:t>
            </a:r>
            <a:endParaRPr lang="zh-CN" altLang="en-US" sz="2400" b="1" dirty="0">
              <a:latin typeface="Times New Roman" panose="02020603050405020304" pitchFamily="18" charset="0"/>
            </a:endParaRPr>
          </a:p>
        </p:txBody>
      </p:sp>
      <p:sp>
        <p:nvSpPr>
          <p:cNvPr id="3116" name="Text Box 44"/>
          <p:cNvSpPr txBox="1"/>
          <p:nvPr/>
        </p:nvSpPr>
        <p:spPr>
          <a:xfrm>
            <a:off x="7523163" y="2751138"/>
            <a:ext cx="2941637" cy="135413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ct val="0"/>
              </a:spcBef>
              <a:buFontTx/>
              <a:buNone/>
            </a:pPr>
            <a:r>
              <a:rPr lang="en-US" altLang="zh-CN" sz="2400" b="1" dirty="0">
                <a:latin typeface="Times New Roman" panose="02020603050405020304" pitchFamily="18" charset="0"/>
              </a:rPr>
              <a:t>      </a:t>
            </a:r>
            <a:r>
              <a:rPr lang="zh-CN" altLang="en-US" sz="2400" b="1" dirty="0">
                <a:solidFill>
                  <a:srgbClr val="CC0000"/>
                </a:solidFill>
                <a:latin typeface="Times New Roman" panose="02020603050405020304" pitchFamily="18" charset="0"/>
              </a:rPr>
              <a:t>强酸与强碱</a:t>
            </a:r>
            <a:r>
              <a:rPr lang="zh-CN" altLang="en-US" sz="2400" b="1" dirty="0">
                <a:latin typeface="Times New Roman" panose="02020603050405020304" pitchFamily="18" charset="0"/>
              </a:rPr>
              <a:t>反应</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Times New Roman" panose="02020603050405020304" pitchFamily="18" charset="0"/>
              </a:rPr>
              <a:t>的中和热都相同，均</a:t>
            </a:r>
            <a:endParaRPr lang="zh-CN" altLang="en-US" sz="2400" b="1" dirty="0">
              <a:latin typeface="Times New Roman" panose="02020603050405020304" pitchFamily="18" charset="0"/>
            </a:endParaRPr>
          </a:p>
          <a:p>
            <a:pPr marL="0" lvl="0" indent="0" eaLnBrk="1" hangingPunct="1">
              <a:lnSpc>
                <a:spcPct val="115000"/>
              </a:lnSpc>
              <a:spcBef>
                <a:spcPct val="0"/>
              </a:spcBef>
              <a:buFontTx/>
              <a:buNone/>
            </a:pPr>
            <a:r>
              <a:rPr lang="zh-CN" altLang="en-US" sz="2400" b="1" dirty="0">
                <a:latin typeface="Times New Roman" panose="02020603050405020304" pitchFamily="18" charset="0"/>
              </a:rPr>
              <a:t>约为</a:t>
            </a:r>
            <a:r>
              <a:rPr lang="en-US" altLang="zh-CN" sz="2400" b="1" dirty="0">
                <a:latin typeface="Times New Roman" panose="02020603050405020304" pitchFamily="18" charset="0"/>
              </a:rPr>
              <a:t>57.3 kJ/mol</a:t>
            </a:r>
            <a:endParaRPr lang="en-US" altLang="zh-CN" sz="2400" b="1" dirty="0">
              <a:latin typeface="Times New Roman" panose="02020603050405020304" pitchFamily="18" charset="0"/>
            </a:endParaRPr>
          </a:p>
        </p:txBody>
      </p:sp>
      <p:sp>
        <p:nvSpPr>
          <p:cNvPr id="3144" name="Text Box 72"/>
          <p:cNvSpPr txBox="1"/>
          <p:nvPr/>
        </p:nvSpPr>
        <p:spPr>
          <a:xfrm>
            <a:off x="1697038" y="5238750"/>
            <a:ext cx="898525"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Arial" panose="020B0604020202020204" pitchFamily="34" charset="0"/>
              </a:rPr>
              <a:t>相同</a:t>
            </a:r>
            <a:endParaRPr lang="zh-CN" altLang="en-US" sz="2400" b="1" dirty="0">
              <a:latin typeface="Arial" panose="020B0604020202020204" pitchFamily="34" charset="0"/>
            </a:endParaRPr>
          </a:p>
          <a:p>
            <a:pPr marL="0" lvl="0" indent="0" eaLnBrk="1" hangingPunct="1">
              <a:lnSpc>
                <a:spcPct val="100000"/>
              </a:lnSpc>
              <a:spcBef>
                <a:spcPct val="0"/>
              </a:spcBef>
              <a:buFontTx/>
              <a:buNone/>
            </a:pPr>
            <a:r>
              <a:rPr lang="zh-CN" altLang="en-US" sz="2400" b="1" dirty="0">
                <a:latin typeface="Arial" panose="020B0604020202020204" pitchFamily="34" charset="0"/>
              </a:rPr>
              <a:t>点</a:t>
            </a:r>
            <a:endParaRPr lang="zh-CN" altLang="en-US" sz="2400" b="1" dirty="0">
              <a:latin typeface="Arial" panose="020B0604020202020204" pitchFamily="34" charset="0"/>
            </a:endParaRPr>
          </a:p>
        </p:txBody>
      </p:sp>
      <p:sp>
        <p:nvSpPr>
          <p:cNvPr id="3145" name="Text Box 73"/>
          <p:cNvSpPr txBox="1"/>
          <p:nvPr/>
        </p:nvSpPr>
        <p:spPr>
          <a:xfrm>
            <a:off x="1657350" y="2751138"/>
            <a:ext cx="896938" cy="8302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Arial" panose="020B0604020202020204" pitchFamily="34" charset="0"/>
              </a:rPr>
              <a:t>不同</a:t>
            </a:r>
            <a:endParaRPr lang="zh-CN" altLang="en-US" sz="2400" b="1" dirty="0">
              <a:latin typeface="Arial" panose="020B0604020202020204" pitchFamily="34" charset="0"/>
            </a:endParaRPr>
          </a:p>
          <a:p>
            <a:pPr marL="0" lvl="0" indent="0" eaLnBrk="1" hangingPunct="1">
              <a:lnSpc>
                <a:spcPct val="100000"/>
              </a:lnSpc>
              <a:spcBef>
                <a:spcPct val="0"/>
              </a:spcBef>
              <a:buFontTx/>
              <a:buNone/>
            </a:pPr>
            <a:r>
              <a:rPr lang="zh-CN" altLang="en-US" sz="2400" b="1" dirty="0">
                <a:latin typeface="Arial" panose="020B0604020202020204" pitchFamily="34" charset="0"/>
              </a:rPr>
              <a:t>点</a:t>
            </a:r>
            <a:endParaRPr lang="zh-CN" altLang="en-US" sz="2400" b="1" dirty="0">
              <a:latin typeface="Arial" panose="020B0604020202020204" pitchFamily="34" charset="0"/>
            </a:endParaRPr>
          </a:p>
        </p:txBody>
      </p:sp>
      <p:sp>
        <p:nvSpPr>
          <p:cNvPr id="11310" name="AutoShape 112"/>
          <p:cNvSpPr/>
          <p:nvPr/>
        </p:nvSpPr>
        <p:spPr>
          <a:xfrm>
            <a:off x="1847850" y="188913"/>
            <a:ext cx="1728788" cy="576262"/>
          </a:xfrm>
          <a:prstGeom prst="roundRect">
            <a:avLst>
              <a:gd name="adj" fmla="val 16667"/>
            </a:avLst>
          </a:prstGeom>
          <a:solidFill>
            <a:srgbClr val="CCFFCC"/>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dirty="0">
                <a:latin typeface="Arial" panose="020B0604020202020204" pitchFamily="34" charset="0"/>
                <a:ea typeface="黑体" panose="02010609060101010101" pitchFamily="49" charset="-122"/>
              </a:rPr>
              <a:t>小结</a:t>
            </a:r>
            <a:endParaRPr lang="zh-CN" altLang="en-US" sz="3200" b="1" dirty="0">
              <a:latin typeface="Arial" panose="020B0604020202020204" pitchFamily="34"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82"/>
                                        </p:tgtEl>
                                        <p:attrNameLst>
                                          <p:attrName>style.visibility</p:attrName>
                                        </p:attrNameLst>
                                      </p:cBhvr>
                                      <p:to>
                                        <p:strVal val="visible"/>
                                      </p:to>
                                    </p:set>
                                    <p:animEffect transition="in" filter="blinds(horizontal)">
                                      <p:cBhvr>
                                        <p:cTn id="7" dur="500"/>
                                        <p:tgtEl>
                                          <p:spTgt spid="31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13"/>
                                        </p:tgtEl>
                                        <p:attrNameLst>
                                          <p:attrName>style.visibility</p:attrName>
                                        </p:attrNameLst>
                                      </p:cBhvr>
                                      <p:to>
                                        <p:strVal val="visible"/>
                                      </p:to>
                                    </p:set>
                                    <p:animEffect transition="in" filter="blinds(horizontal)">
                                      <p:cBhvr>
                                        <p:cTn id="12" dur="500"/>
                                        <p:tgtEl>
                                          <p:spTgt spid="31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14"/>
                                        </p:tgtEl>
                                        <p:attrNameLst>
                                          <p:attrName>style.visibility</p:attrName>
                                        </p:attrNameLst>
                                      </p:cBhvr>
                                      <p:to>
                                        <p:strVal val="visible"/>
                                      </p:to>
                                    </p:set>
                                    <p:animEffect transition="in" filter="blinds(horizontal)">
                                      <p:cBhvr>
                                        <p:cTn id="17" dur="500"/>
                                        <p:tgtEl>
                                          <p:spTgt spid="31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310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31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115"/>
                                        </p:tgtEl>
                                        <p:attrNameLst>
                                          <p:attrName>style.visibility</p:attrName>
                                        </p:attrNameLst>
                                      </p:cBhvr>
                                      <p:to>
                                        <p:strVal val="visible"/>
                                      </p:to>
                                    </p:set>
                                    <p:animEffect transition="in" filter="blinds(horizontal)">
                                      <p:cBhvr>
                                        <p:cTn id="30" dur="500"/>
                                        <p:tgtEl>
                                          <p:spTgt spid="311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116"/>
                                        </p:tgtEl>
                                        <p:attrNameLst>
                                          <p:attrName>style.visibility</p:attrName>
                                        </p:attrNameLst>
                                      </p:cBhvr>
                                      <p:to>
                                        <p:strVal val="visible"/>
                                      </p:to>
                                    </p:set>
                                    <p:animEffect transition="in" filter="blinds(horizontal)">
                                      <p:cBhvr>
                                        <p:cTn id="35" dur="500"/>
                                        <p:tgtEl>
                                          <p:spTgt spid="31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499"/>
                                          </p:stCondLst>
                                        </p:cTn>
                                        <p:tgtEl>
                                          <p:spTgt spid="31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31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14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310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3108"/>
                                        </p:tgtEl>
                                        <p:attrNameLst>
                                          <p:attrName>style.visibility</p:attrName>
                                        </p:attrNameLst>
                                      </p:cBhvr>
                                      <p:to>
                                        <p:strVal val="visible"/>
                                      </p:to>
                                    </p:set>
                                    <p:animEffect transition="in" filter="box(in)">
                                      <p:cBhvr>
                                        <p:cTn id="56" dur="500"/>
                                        <p:tgtEl>
                                          <p:spTgt spid="3108"/>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7" grpId="0"/>
      <p:bldP spid="3108" grpId="0"/>
      <p:bldP spid="3109" grpId="0"/>
      <p:bldP spid="3110" grpId="0"/>
      <p:bldP spid="3111" grpId="0"/>
      <p:bldP spid="3112" grpId="0"/>
      <p:bldP spid="3113" grpId="0"/>
      <p:bldP spid="3114" grpId="0"/>
      <p:bldP spid="3115" grpId="0"/>
      <p:bldP spid="3116" grpId="0"/>
      <p:bldP spid="3144" grpId="0"/>
      <p:bldP spid="314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2209800" y="1066800"/>
            <a:ext cx="7467600" cy="579438"/>
          </a:xfrm>
        </p:spPr>
        <p:txBody>
          <a:bodyPr vert="horz" wrap="square" lIns="91440" tIns="45720" rIns="91440" bIns="45720" anchor="ctr" anchorCtr="0"/>
          <a:p>
            <a:pPr eaLnBrk="1" hangingPunct="1"/>
            <a:r>
              <a:rPr lang="zh-CN" altLang="en-US" sz="2800" b="1" dirty="0">
                <a:latin typeface="Times New Roman" panose="02020603050405020304" pitchFamily="18" charset="0"/>
                <a:ea typeface="华文行楷" pitchFamily="2" charset="-122"/>
              </a:rPr>
              <a:t>人类利用能源的三个阶段</a:t>
            </a:r>
            <a:endParaRPr lang="zh-CN" altLang="en-US" sz="2800" b="1" dirty="0">
              <a:latin typeface="Times New Roman" panose="02020603050405020304" pitchFamily="18" charset="0"/>
              <a:ea typeface="华文行楷" pitchFamily="2" charset="-122"/>
            </a:endParaRPr>
          </a:p>
        </p:txBody>
      </p:sp>
      <p:pic>
        <p:nvPicPr>
          <p:cNvPr id="33795" name="Picture 3" descr="中国古代制陶图"/>
          <p:cNvPicPr>
            <a:picLocks noChangeAspect="1"/>
          </p:cNvPicPr>
          <p:nvPr/>
        </p:nvPicPr>
        <p:blipFill>
          <a:blip r:embed="rId1"/>
          <a:stretch>
            <a:fillRect/>
          </a:stretch>
        </p:blipFill>
        <p:spPr>
          <a:xfrm>
            <a:off x="2286000" y="1668463"/>
            <a:ext cx="4800600" cy="3284537"/>
          </a:xfrm>
          <a:prstGeom prst="rect">
            <a:avLst/>
          </a:prstGeom>
          <a:noFill/>
          <a:ln w="9525">
            <a:noFill/>
          </a:ln>
        </p:spPr>
      </p:pic>
      <p:sp>
        <p:nvSpPr>
          <p:cNvPr id="33796" name="Oval 4"/>
          <p:cNvSpPr/>
          <p:nvPr/>
        </p:nvSpPr>
        <p:spPr>
          <a:xfrm>
            <a:off x="6019800" y="4953000"/>
            <a:ext cx="4038600" cy="1143000"/>
          </a:xfrm>
          <a:prstGeom prst="ellipse">
            <a:avLst/>
          </a:prstGeom>
          <a:solidFill>
            <a:srgbClr val="EEDDFF"/>
          </a:solidFill>
          <a:ln w="9525" cap="flat" cmpd="sng">
            <a:solidFill>
              <a:srgbClr val="FF00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4000" b="1" dirty="0">
                <a:solidFill>
                  <a:srgbClr val="0000CC"/>
                </a:solidFill>
                <a:latin typeface="Times New Roman" panose="02020603050405020304" pitchFamily="18" charset="0"/>
              </a:rPr>
              <a:t>柴草时期</a:t>
            </a:r>
            <a:endParaRPr lang="zh-CN" altLang="en-US" sz="4000" b="1" dirty="0">
              <a:solidFill>
                <a:srgbClr val="0000CC"/>
              </a:solidFill>
              <a:latin typeface="Times New Roman" panose="02020603050405020304" pitchFamily="18" charset="0"/>
            </a:endParaRPr>
          </a:p>
        </p:txBody>
      </p:sp>
      <p:sp>
        <p:nvSpPr>
          <p:cNvPr id="33797" name="Rectangle 5"/>
          <p:cNvSpPr/>
          <p:nvPr/>
        </p:nvSpPr>
        <p:spPr>
          <a:xfrm>
            <a:off x="2971800" y="5029200"/>
            <a:ext cx="3048000" cy="685800"/>
          </a:xfrm>
          <a:prstGeom prst="rect">
            <a:avLst/>
          </a:prstGeom>
          <a:solidFill>
            <a:srgbClr val="FF0000"/>
          </a:solidFill>
          <a:ln w="9525" cap="flat" cmpd="sng">
            <a:solidFill>
              <a:schemeClr val="tx1"/>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dirty="0">
                <a:solidFill>
                  <a:schemeClr val="bg1"/>
                </a:solidFill>
                <a:latin typeface="Times New Roman" panose="02020603050405020304" pitchFamily="18" charset="0"/>
                <a:ea typeface="幼圆" pitchFamily="49" charset="-122"/>
              </a:rPr>
              <a:t>中国古代制陶图</a:t>
            </a:r>
            <a:endParaRPr lang="zh-CN" altLang="en-US" b="1" dirty="0">
              <a:solidFill>
                <a:schemeClr val="bg1"/>
              </a:solidFill>
              <a:latin typeface="Times New Roman" panose="02020603050405020304" pitchFamily="18" charset="0"/>
              <a:ea typeface="幼圆" pitchFamily="49" charset="-122"/>
            </a:endParaRPr>
          </a:p>
        </p:txBody>
      </p:sp>
      <p:sp>
        <p:nvSpPr>
          <p:cNvPr id="2" name="文本框 1"/>
          <p:cNvSpPr txBox="1"/>
          <p:nvPr/>
        </p:nvSpPr>
        <p:spPr>
          <a:xfrm>
            <a:off x="4686300" y="274638"/>
            <a:ext cx="1944688" cy="523875"/>
          </a:xfrm>
          <a:prstGeom prst="rect">
            <a:avLst/>
          </a:prstGeom>
          <a:solidFill>
            <a:schemeClr val="accent2">
              <a:lumMod val="40000"/>
              <a:lumOff val="60000"/>
            </a:schemeClr>
          </a:solidFill>
        </p:spPr>
        <p:txBody>
          <a:bodyPr>
            <a:spAutoFit/>
          </a:bodyPr>
          <a:lstStyle/>
          <a:p>
            <a:pPr marR="0" defTabSz="914400">
              <a:buClrTx/>
              <a:buSzTx/>
              <a:buFontTx/>
              <a:buNone/>
              <a:defRPr/>
            </a:pPr>
            <a:r>
              <a:rPr kumimoji="0" lang="zh-CN" altLang="en-US" sz="2800" kern="1200" cap="none" spc="0" normalizeH="0" baseline="0" noProof="0" dirty="0">
                <a:latin typeface="Arial" panose="020B0604020202020204" pitchFamily="34" charset="0"/>
                <a:ea typeface="宋体" panose="02010600030101010101" pitchFamily="2" charset="-122"/>
                <a:cs typeface="+mn-cs"/>
              </a:rPr>
              <a:t>      能源</a:t>
            </a:r>
            <a:endParaRPr kumimoji="0" lang="zh-CN" altLang="en-US" sz="2800" kern="1200" cap="none" spc="0" normalizeH="0" baseline="0" noProof="0" dirty="0">
              <a:latin typeface="Arial" panose="020B0604020202020204" pitchFamily="34" charset="0"/>
              <a:ea typeface="宋体" panose="02010600030101010101" pitchFamily="2" charset="-122"/>
              <a:cs typeface="+mn-cs"/>
            </a:endParaRPr>
          </a:p>
        </p:txBody>
      </p:sp>
      <p:sp>
        <p:nvSpPr>
          <p:cNvPr id="12295" name="文本框 17"/>
          <p:cNvSpPr txBox="1"/>
          <p:nvPr/>
        </p:nvSpPr>
        <p:spPr>
          <a:xfrm>
            <a:off x="7535863" y="1425575"/>
            <a:ext cx="2952750" cy="463550"/>
          </a:xfrm>
          <a:prstGeom prst="rect">
            <a:avLst/>
          </a:prstGeom>
          <a:solidFill>
            <a:schemeClr val="bg1"/>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Arial" panose="020B0604020202020204" pitchFamily="34" charset="0"/>
              </a:rPr>
              <a:t>《</a:t>
            </a:r>
            <a:r>
              <a:rPr lang="zh-CN" altLang="en-US" sz="2400" b="1" dirty="0">
                <a:latin typeface="Arial" panose="020B0604020202020204" pitchFamily="34" charset="0"/>
              </a:rPr>
              <a:t>必修</a:t>
            </a:r>
            <a:r>
              <a:rPr lang="en-US" altLang="zh-CN" sz="2400" b="1" dirty="0">
                <a:latin typeface="Arial" panose="020B0604020202020204" pitchFamily="34" charset="0"/>
              </a:rPr>
              <a:t>2》P34~35</a:t>
            </a:r>
            <a:endParaRPr lang="zh-CN" altLang="en-US" sz="2400" b="1"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3797"/>
                                        </p:tgtEl>
                                        <p:attrNameLst>
                                          <p:attrName>style.visibility</p:attrName>
                                        </p:attrNameLst>
                                      </p:cBhvr>
                                      <p:to>
                                        <p:strVal val="visible"/>
                                      </p:to>
                                    </p:set>
                                    <p:anim calcmode="lin" valueType="num">
                                      <p:cBhvr additive="base">
                                        <p:cTn id="13" dur="500" fill="hold"/>
                                        <p:tgtEl>
                                          <p:spTgt spid="33797"/>
                                        </p:tgtEl>
                                        <p:attrNameLst>
                                          <p:attrName>ppt_x</p:attrName>
                                        </p:attrNameLst>
                                      </p:cBhvr>
                                      <p:tavLst>
                                        <p:tav tm="0">
                                          <p:val>
                                            <p:strVal val="0-#ppt_w/2"/>
                                          </p:val>
                                        </p:tav>
                                        <p:tav tm="100000">
                                          <p:val>
                                            <p:strVal val="#ppt_x"/>
                                          </p:val>
                                        </p:tav>
                                      </p:tavLst>
                                    </p:anim>
                                    <p:anim calcmode="lin" valueType="num">
                                      <p:cBhvr additive="base">
                                        <p:cTn id="14"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animEffect transition="in" filter="strips(downLeft)">
                                      <p:cBhvr>
                                        <p:cTn id="19"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51" name="Text Box 23"/>
          <p:cNvSpPr txBox="1"/>
          <p:nvPr/>
        </p:nvSpPr>
        <p:spPr>
          <a:xfrm>
            <a:off x="1487488" y="2963863"/>
            <a:ext cx="8497887" cy="457200"/>
          </a:xfrm>
          <a:prstGeom prst="rect">
            <a:avLst/>
          </a:prstGeom>
          <a:noFill/>
          <a:ln w="9525">
            <a:noFill/>
          </a:ln>
        </p:spPr>
        <p:txBody>
          <a:bodyPr anchor="t" anchorCtr="0">
            <a:spAutoFit/>
          </a:bodyPr>
          <a:p>
            <a:pPr>
              <a:spcBef>
                <a:spcPct val="50000"/>
              </a:spcBef>
              <a:buFontTx/>
            </a:pPr>
            <a:r>
              <a:rPr lang="zh-CN" altLang="en-US" dirty="0">
                <a:solidFill>
                  <a:schemeClr val="tx2"/>
                </a:solidFill>
                <a:latin typeface="Times New Roman" panose="02020603050405020304" pitchFamily="18" charset="0"/>
                <a:ea typeface="宋体" panose="02010600030101010101" pitchFamily="2" charset="-122"/>
              </a:rPr>
              <a:t>（</a:t>
            </a:r>
            <a:r>
              <a:rPr lang="en-US" altLang="zh-CN" dirty="0">
                <a:solidFill>
                  <a:schemeClr val="tx2"/>
                </a:solidFill>
                <a:latin typeface="Times New Roman" panose="02020603050405020304" pitchFamily="18" charset="0"/>
                <a:ea typeface="宋体" panose="02010600030101010101" pitchFamily="2" charset="-122"/>
              </a:rPr>
              <a:t>1</a:t>
            </a:r>
            <a:r>
              <a:rPr lang="zh-CN" altLang="en-US" dirty="0">
                <a:solidFill>
                  <a:schemeClr val="tx2"/>
                </a:solidFill>
                <a:latin typeface="Times New Roman" panose="02020603050405020304" pitchFamily="18" charset="0"/>
                <a:ea typeface="宋体" panose="02010600030101010101" pitchFamily="2" charset="-122"/>
              </a:rPr>
              <a:t>）化学反应中生成物和反应物的能量存在差异</a:t>
            </a:r>
            <a:r>
              <a:rPr lang="en-US" altLang="zh-CN" dirty="0">
                <a:solidFill>
                  <a:schemeClr val="tx2"/>
                </a:solidFill>
                <a:latin typeface="Times New Roman" panose="02020603050405020304" pitchFamily="18" charset="0"/>
                <a:ea typeface="宋体" panose="02010600030101010101" pitchFamily="2" charset="-122"/>
              </a:rPr>
              <a:t>;</a:t>
            </a:r>
            <a:endParaRPr lang="en-US" altLang="zh-CN" dirty="0">
              <a:solidFill>
                <a:schemeClr val="tx2"/>
              </a:solidFill>
              <a:latin typeface="Times New Roman" panose="02020603050405020304" pitchFamily="18" charset="0"/>
              <a:ea typeface="宋体" panose="02010600030101010101" pitchFamily="2" charset="-122"/>
            </a:endParaRPr>
          </a:p>
        </p:txBody>
      </p:sp>
      <p:sp>
        <p:nvSpPr>
          <p:cNvPr id="22552" name="Text Box 24"/>
          <p:cNvSpPr txBox="1"/>
          <p:nvPr/>
        </p:nvSpPr>
        <p:spPr>
          <a:xfrm>
            <a:off x="1487488" y="3605213"/>
            <a:ext cx="4392612" cy="457200"/>
          </a:xfrm>
          <a:prstGeom prst="rect">
            <a:avLst/>
          </a:prstGeom>
          <a:noFill/>
          <a:ln w="9525">
            <a:noFill/>
          </a:ln>
        </p:spPr>
        <p:txBody>
          <a:bodyPr anchor="t" anchorCtr="0">
            <a:spAutoFit/>
          </a:bodyPr>
          <a:p>
            <a:pPr>
              <a:spcBef>
                <a:spcPct val="50000"/>
              </a:spcBef>
              <a:buFontTx/>
            </a:pPr>
            <a:r>
              <a:rPr lang="zh-CN" altLang="en-US" dirty="0">
                <a:solidFill>
                  <a:schemeClr val="tx2"/>
                </a:solidFill>
                <a:latin typeface="Times New Roman" panose="02020603050405020304" pitchFamily="18" charset="0"/>
                <a:ea typeface="方正魏碑简体" panose="02010601030101010101" pitchFamily="2" charset="-122"/>
              </a:rPr>
              <a:t>（</a:t>
            </a:r>
            <a:r>
              <a:rPr lang="en-US" altLang="zh-CN" dirty="0">
                <a:solidFill>
                  <a:schemeClr val="tx2"/>
                </a:solidFill>
                <a:latin typeface="Times New Roman" panose="02020603050405020304" pitchFamily="18" charset="0"/>
                <a:ea typeface="方正魏碑简体" panose="02010601030101010101" pitchFamily="2" charset="-122"/>
              </a:rPr>
              <a:t>2</a:t>
            </a:r>
            <a:r>
              <a:rPr lang="zh-CN" altLang="en-US" dirty="0">
                <a:solidFill>
                  <a:schemeClr val="tx2"/>
                </a:solidFill>
                <a:latin typeface="Times New Roman" panose="02020603050405020304" pitchFamily="18" charset="0"/>
                <a:ea typeface="方正魏碑简体" panose="02010601030101010101" pitchFamily="2" charset="-122"/>
              </a:rPr>
              <a:t>）化学反应中能量守恒</a:t>
            </a:r>
            <a:r>
              <a:rPr lang="en-US" altLang="zh-CN" dirty="0">
                <a:solidFill>
                  <a:schemeClr val="tx2"/>
                </a:solidFill>
                <a:latin typeface="Times New Roman" panose="02020603050405020304" pitchFamily="18" charset="0"/>
                <a:ea typeface="方正魏碑简体" panose="02010601030101010101" pitchFamily="2" charset="-122"/>
              </a:rPr>
              <a:t>;</a:t>
            </a:r>
            <a:endParaRPr lang="en-US" altLang="zh-CN" dirty="0">
              <a:solidFill>
                <a:schemeClr val="tx2"/>
              </a:solidFill>
              <a:latin typeface="Times New Roman" panose="02020603050405020304" pitchFamily="18" charset="0"/>
              <a:ea typeface="宋体" panose="02010600030101010101" pitchFamily="2" charset="-122"/>
            </a:endParaRPr>
          </a:p>
        </p:txBody>
      </p:sp>
      <p:sp>
        <p:nvSpPr>
          <p:cNvPr id="22553" name="Rectangle 25"/>
          <p:cNvSpPr/>
          <p:nvPr/>
        </p:nvSpPr>
        <p:spPr>
          <a:xfrm>
            <a:off x="1487488" y="4264025"/>
            <a:ext cx="9432925" cy="460375"/>
          </a:xfrm>
          <a:prstGeom prst="rect">
            <a:avLst/>
          </a:prstGeom>
          <a:noFill/>
          <a:ln w="9525">
            <a:noFill/>
          </a:ln>
        </p:spPr>
        <p:txBody>
          <a:bodyPr anchor="t" anchorCtr="0">
            <a:spAutoFit/>
          </a:bodyPr>
          <a:p>
            <a:pPr>
              <a:spcBef>
                <a:spcPct val="50000"/>
              </a:spcBef>
              <a:buFontTx/>
            </a:pPr>
            <a:r>
              <a:rPr lang="zh-CN" altLang="en-US" dirty="0">
                <a:solidFill>
                  <a:schemeClr val="tx2"/>
                </a:solidFill>
                <a:latin typeface="Times New Roman" panose="02020603050405020304" pitchFamily="18" charset="0"/>
                <a:ea typeface="方正魏碑简体" panose="02010601030101010101" pitchFamily="2" charset="-122"/>
              </a:rPr>
              <a:t>（</a:t>
            </a:r>
            <a:r>
              <a:rPr lang="en-US" altLang="zh-CN" dirty="0">
                <a:solidFill>
                  <a:schemeClr val="tx2"/>
                </a:solidFill>
                <a:latin typeface="Times New Roman" panose="02020603050405020304" pitchFamily="18" charset="0"/>
                <a:ea typeface="方正魏碑简体" panose="02010601030101010101" pitchFamily="2" charset="-122"/>
              </a:rPr>
              <a:t>3</a:t>
            </a:r>
            <a:r>
              <a:rPr lang="zh-CN" altLang="en-US" dirty="0">
                <a:solidFill>
                  <a:schemeClr val="tx2"/>
                </a:solidFill>
                <a:latin typeface="Times New Roman" panose="02020603050405020304" pitchFamily="18" charset="0"/>
                <a:ea typeface="方正魏碑简体" panose="02010601030101010101" pitchFamily="2" charset="-122"/>
              </a:rPr>
              <a:t>）反应物和生成物的能量差若以热能形式表现即为放热和吸热。</a:t>
            </a:r>
            <a:endParaRPr lang="zh-CN" altLang="en-US" dirty="0">
              <a:solidFill>
                <a:schemeClr val="tx2"/>
              </a:solidFill>
              <a:latin typeface="Times New Roman" panose="02020603050405020304" pitchFamily="18" charset="0"/>
              <a:ea typeface="方正魏碑简体" panose="02010601030101010101" pitchFamily="2" charset="-122"/>
            </a:endParaRPr>
          </a:p>
        </p:txBody>
      </p:sp>
      <p:sp>
        <p:nvSpPr>
          <p:cNvPr id="22555" name="Rectangle 27"/>
          <p:cNvSpPr>
            <a:spLocks noChangeArrowheads="1"/>
          </p:cNvSpPr>
          <p:nvPr/>
        </p:nvSpPr>
        <p:spPr bwMode="auto">
          <a:xfrm>
            <a:off x="911225" y="1381125"/>
            <a:ext cx="6211888"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sym typeface="+mn-ea"/>
              </a:rPr>
              <a:t>一、化学能与热能的相互转化</a:t>
            </a:r>
            <a:endParaRPr kumimoji="0" lang="zh-CN" altLang="en-US" sz="28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Times New Roman" panose="02020603050405020304" pitchFamily="18" charset="0"/>
              <a:ea typeface="楷体_GB2312" pitchFamily="49" charset="-122"/>
              <a:cs typeface="+mn-cs"/>
              <a:sym typeface="+mn-ea"/>
            </a:endParaRPr>
          </a:p>
        </p:txBody>
      </p:sp>
      <p:sp>
        <p:nvSpPr>
          <p:cNvPr id="7173" name="Text Box 18"/>
          <p:cNvSpPr txBox="1"/>
          <p:nvPr/>
        </p:nvSpPr>
        <p:spPr>
          <a:xfrm>
            <a:off x="3287713" y="920750"/>
            <a:ext cx="7058025" cy="519113"/>
          </a:xfrm>
          <a:prstGeom prst="rect">
            <a:avLst/>
          </a:prstGeom>
          <a:noFill/>
          <a:ln w="9525">
            <a:noFill/>
          </a:ln>
        </p:spPr>
        <p:txBody>
          <a:bodyPr anchor="t" anchorCtr="0">
            <a:spAutoFit/>
          </a:bodyPr>
          <a:p>
            <a:pPr>
              <a:spcBef>
                <a:spcPct val="50000"/>
              </a:spcBef>
              <a:buFontTx/>
            </a:pPr>
            <a:r>
              <a:rPr lang="zh-CN" altLang="en-US" sz="2800" dirty="0">
                <a:solidFill>
                  <a:srgbClr val="990033"/>
                </a:solidFill>
                <a:latin typeface="Arial" panose="020B0604020202020204" pitchFamily="34" charset="0"/>
                <a:ea typeface="宋体" panose="02010600030101010101" pitchFamily="2" charset="-122"/>
              </a:rPr>
              <a:t>第一节       化学反应与能量变化</a:t>
            </a:r>
            <a:endParaRPr lang="zh-CN" altLang="en-US" sz="2800" dirty="0">
              <a:solidFill>
                <a:srgbClr val="990033"/>
              </a:solidFill>
              <a:latin typeface="Arial" panose="020B0604020202020204" pitchFamily="34" charset="0"/>
              <a:ea typeface="宋体" panose="02010600030101010101" pitchFamily="2" charset="-122"/>
            </a:endParaRPr>
          </a:p>
        </p:txBody>
      </p:sp>
      <p:sp>
        <p:nvSpPr>
          <p:cNvPr id="5127" name="Text Box 4"/>
          <p:cNvSpPr txBox="1"/>
          <p:nvPr/>
        </p:nvSpPr>
        <p:spPr>
          <a:xfrm>
            <a:off x="1200150" y="2187575"/>
            <a:ext cx="8686800" cy="457200"/>
          </a:xfrm>
          <a:prstGeom prst="rect">
            <a:avLst/>
          </a:prstGeom>
          <a:noFill/>
          <a:ln w="9525">
            <a:noFill/>
          </a:ln>
        </p:spPr>
        <p:txBody>
          <a:bodyPr anchor="t" anchorCtr="0">
            <a:spAutoFit/>
          </a:bodyPr>
          <a:p>
            <a:pPr>
              <a:spcBef>
                <a:spcPct val="50000"/>
              </a:spcBef>
              <a:buFontTx/>
            </a:pPr>
            <a:r>
              <a:rPr lang="en-US" altLang="zh-CN" dirty="0">
                <a:solidFill>
                  <a:srgbClr val="0000FF"/>
                </a:solidFill>
                <a:latin typeface="Times New Roman" panose="02020603050405020304" pitchFamily="18" charset="0"/>
                <a:ea typeface="宋体" panose="02010600030101010101" pitchFamily="2" charset="-122"/>
              </a:rPr>
              <a:t>1</a:t>
            </a:r>
            <a:r>
              <a:rPr lang="zh-CN" altLang="en-US" dirty="0">
                <a:solidFill>
                  <a:srgbClr val="0000FF"/>
                </a:solidFill>
                <a:latin typeface="Times New Roman" panose="02020603050405020304" pitchFamily="18" charset="0"/>
                <a:ea typeface="宋体" panose="02010600030101010101" pitchFamily="2" charset="-122"/>
              </a:rPr>
              <a:t>、宏观：从总能量角度认识反应中的能量变化</a:t>
            </a:r>
            <a:endParaRPr lang="zh-CN" altLang="en-US" dirty="0">
              <a:solidFill>
                <a:srgbClr val="0000FF"/>
              </a:solidFill>
              <a:latin typeface="Times New Roman" panose="02020603050405020304" pitchFamily="18" charset="0"/>
              <a:ea typeface="宋体" panose="02010600030101010101" pitchFamily="2" charset="-122"/>
            </a:endParaRPr>
          </a:p>
        </p:txBody>
      </p:sp>
      <p:sp>
        <p:nvSpPr>
          <p:cNvPr id="7175" name="Text Box 8"/>
          <p:cNvSpPr txBox="1"/>
          <p:nvPr/>
        </p:nvSpPr>
        <p:spPr>
          <a:xfrm>
            <a:off x="2640013" y="-11112"/>
            <a:ext cx="6305550" cy="830262"/>
          </a:xfrm>
          <a:prstGeom prst="rect">
            <a:avLst/>
          </a:prstGeom>
          <a:noFill/>
          <a:ln w="28575">
            <a:noFill/>
          </a:ln>
        </p:spPr>
        <p:txBody>
          <a:bodyPr anchor="t" anchorCtr="0">
            <a:spAutoFit/>
          </a:bodyPr>
          <a:p>
            <a:pPr algn="ctr">
              <a:lnSpc>
                <a:spcPct val="150000"/>
              </a:lnSpc>
              <a:spcBef>
                <a:spcPct val="50000"/>
              </a:spcBef>
              <a:buFontTx/>
            </a:pPr>
            <a:r>
              <a:rPr lang="zh-CN" altLang="en-US" sz="3200" dirty="0">
                <a:solidFill>
                  <a:srgbClr val="990033"/>
                </a:solidFill>
                <a:latin typeface="黑体" panose="02010609060101010101" pitchFamily="49" charset="-122"/>
                <a:ea typeface="黑体" panose="02010609060101010101" pitchFamily="49" charset="-122"/>
              </a:rPr>
              <a:t>第六章　化学反应与能量</a:t>
            </a:r>
            <a:endParaRPr lang="zh-CN" altLang="en-US" sz="3200" dirty="0">
              <a:solidFill>
                <a:srgbClr val="990033"/>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555"/>
                                        </p:tgtEl>
                                        <p:attrNameLst>
                                          <p:attrName>style.visibility</p:attrName>
                                        </p:attrNameLst>
                                      </p:cBhvr>
                                      <p:to>
                                        <p:strVal val="visible"/>
                                      </p:to>
                                    </p:set>
                                    <p:animEffect transition="in" filter="wheel(1)">
                                      <p:cBhvr>
                                        <p:cTn id="7" dur="750"/>
                                        <p:tgtEl>
                                          <p:spTgt spid="2255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randombar(horizontal)">
                                      <p:cBhvr>
                                        <p:cTn id="12" dur="500"/>
                                        <p:tgtEl>
                                          <p:spTgt spid="51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iterate type="lt">
                                    <p:tmPct val="100000"/>
                                  </p:iterate>
                                  <p:childTnLst>
                                    <p:set>
                                      <p:cBhvr>
                                        <p:cTn id="16" dur="1" fill="hold">
                                          <p:stCondLst>
                                            <p:cond delay="0"/>
                                          </p:stCondLst>
                                        </p:cTn>
                                        <p:tgtEl>
                                          <p:spTgt spid="22551"/>
                                        </p:tgtEl>
                                        <p:attrNameLst>
                                          <p:attrName>style.visibility</p:attrName>
                                        </p:attrNameLst>
                                      </p:cBhvr>
                                      <p:to>
                                        <p:strVal val="visible"/>
                                      </p:to>
                                    </p:set>
                                    <p:animEffect transition="in" filter="dissolve">
                                      <p:cBhvr>
                                        <p:cTn id="17" dur="75"/>
                                        <p:tgtEl>
                                          <p:spTgt spid="2255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2552"/>
                                        </p:tgtEl>
                                        <p:attrNameLst>
                                          <p:attrName>style.visibility</p:attrName>
                                        </p:attrNameLst>
                                      </p:cBhvr>
                                      <p:to>
                                        <p:strVal val="visible"/>
                                      </p:to>
                                    </p:set>
                                    <p:anim calcmode="lin" valueType="num">
                                      <p:cBhvr additive="base">
                                        <p:cTn id="22" dur="500" fill="hold"/>
                                        <p:tgtEl>
                                          <p:spTgt spid="22552"/>
                                        </p:tgtEl>
                                        <p:attrNameLst>
                                          <p:attrName>ppt_x</p:attrName>
                                        </p:attrNameLst>
                                      </p:cBhvr>
                                      <p:tavLst>
                                        <p:tav tm="0">
                                          <p:val>
                                            <p:strVal val="0-#ppt_w/2"/>
                                          </p:val>
                                        </p:tav>
                                        <p:tav tm="100000">
                                          <p:val>
                                            <p:strVal val="#ppt_x"/>
                                          </p:val>
                                        </p:tav>
                                      </p:tavLst>
                                    </p:anim>
                                    <p:anim calcmode="lin" valueType="num">
                                      <p:cBhvr additive="base">
                                        <p:cTn id="23" dur="500" fill="hold"/>
                                        <p:tgtEl>
                                          <p:spTgt spid="2255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22553"/>
                                        </p:tgtEl>
                                        <p:attrNameLst>
                                          <p:attrName>style.visibility</p:attrName>
                                        </p:attrNameLst>
                                      </p:cBhvr>
                                      <p:to>
                                        <p:strVal val="visible"/>
                                      </p:to>
                                    </p:set>
                                    <p:animEffect transition="in" filter="checkerboard(across)">
                                      <p:cBhvr>
                                        <p:cTn id="28" dur="500"/>
                                        <p:tgtEl>
                                          <p:spTgt spid="22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1" grpId="0"/>
      <p:bldP spid="22552" grpId="0"/>
      <p:bldP spid="22553" grpId="0"/>
      <p:bldP spid="22555" grpId="0"/>
      <p:bldP spid="51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Picture 2" descr="20051222141956511">
            <a:hlinkClick r:id="rId1"/>
          </p:cNvPr>
          <p:cNvPicPr>
            <a:picLocks noChangeAspect="1"/>
          </p:cNvPicPr>
          <p:nvPr/>
        </p:nvPicPr>
        <p:blipFill>
          <a:blip r:embed="rId2"/>
          <a:stretch>
            <a:fillRect/>
          </a:stretch>
        </p:blipFill>
        <p:spPr>
          <a:xfrm>
            <a:off x="1524000" y="0"/>
            <a:ext cx="4267200" cy="3632200"/>
          </a:xfrm>
          <a:prstGeom prst="rect">
            <a:avLst/>
          </a:prstGeom>
          <a:noFill/>
          <a:ln w="9525">
            <a:noFill/>
          </a:ln>
        </p:spPr>
      </p:pic>
      <p:pic>
        <p:nvPicPr>
          <p:cNvPr id="34819" name="Picture 3" descr="1101958471_wcbOrt">
            <a:hlinkClick r:id="rId3"/>
          </p:cNvPr>
          <p:cNvPicPr>
            <a:picLocks noChangeAspect="1"/>
          </p:cNvPicPr>
          <p:nvPr/>
        </p:nvPicPr>
        <p:blipFill>
          <a:blip r:embed="rId4"/>
          <a:stretch>
            <a:fillRect/>
          </a:stretch>
        </p:blipFill>
        <p:spPr>
          <a:xfrm>
            <a:off x="6477000" y="0"/>
            <a:ext cx="3563938" cy="5334000"/>
          </a:xfrm>
          <a:prstGeom prst="rect">
            <a:avLst/>
          </a:prstGeom>
          <a:noFill/>
          <a:ln w="9525">
            <a:noFill/>
          </a:ln>
        </p:spPr>
      </p:pic>
      <p:pic>
        <p:nvPicPr>
          <p:cNvPr id="34820" name="Picture 4" descr="汽车发动机汽缸中燃料燃烧"/>
          <p:cNvPicPr>
            <a:picLocks noChangeAspect="1"/>
          </p:cNvPicPr>
          <p:nvPr/>
        </p:nvPicPr>
        <p:blipFill>
          <a:blip r:embed="rId5"/>
          <a:stretch>
            <a:fillRect/>
          </a:stretch>
        </p:blipFill>
        <p:spPr>
          <a:xfrm>
            <a:off x="1676400" y="3048000"/>
            <a:ext cx="5486400" cy="3573463"/>
          </a:xfrm>
          <a:prstGeom prst="rect">
            <a:avLst/>
          </a:prstGeom>
          <a:noFill/>
          <a:ln w="9525">
            <a:noFill/>
          </a:ln>
        </p:spPr>
      </p:pic>
      <p:sp>
        <p:nvSpPr>
          <p:cNvPr id="34821" name="Oval 5"/>
          <p:cNvSpPr/>
          <p:nvPr/>
        </p:nvSpPr>
        <p:spPr>
          <a:xfrm>
            <a:off x="6477000" y="5410200"/>
            <a:ext cx="3124200" cy="1143000"/>
          </a:xfrm>
          <a:prstGeom prst="ellipse">
            <a:avLst/>
          </a:prstGeom>
          <a:solidFill>
            <a:srgbClr val="EEDDFF"/>
          </a:solidFill>
          <a:ln w="9525" cap="flat" cmpd="sng">
            <a:solidFill>
              <a:srgbClr val="FF00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4000" b="1" dirty="0">
                <a:solidFill>
                  <a:srgbClr val="0000CC"/>
                </a:solidFill>
                <a:latin typeface="Times New Roman" panose="02020603050405020304" pitchFamily="18" charset="0"/>
              </a:rPr>
              <a:t>化石能源时期</a:t>
            </a:r>
            <a:endParaRPr lang="zh-CN" altLang="en-US" sz="4000" b="1" dirty="0">
              <a:solidFill>
                <a:srgbClr val="0000CC"/>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0-#ppt_w/2"/>
                                          </p:val>
                                        </p:tav>
                                        <p:tav tm="100000">
                                          <p:val>
                                            <p:strVal val="#ppt_x"/>
                                          </p:val>
                                        </p:tav>
                                      </p:tavLst>
                                    </p:anim>
                                    <p:anim calcmode="lin" valueType="num">
                                      <p:cBhvr additive="base">
                                        <p:cTn id="14"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0-#ppt_w/2"/>
                                          </p:val>
                                        </p:tav>
                                        <p:tav tm="100000">
                                          <p:val>
                                            <p:strVal val="#ppt_x"/>
                                          </p:val>
                                        </p:tav>
                                      </p:tavLst>
                                    </p:anim>
                                    <p:anim calcmode="lin" valueType="num">
                                      <p:cBhvr additive="base">
                                        <p:cTn id="20"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4821"/>
                                        </p:tgtEl>
                                        <p:attrNameLst>
                                          <p:attrName>style.visibility</p:attrName>
                                        </p:attrNameLst>
                                      </p:cBhvr>
                                      <p:to>
                                        <p:strVal val="visible"/>
                                      </p:to>
                                    </p:set>
                                    <p:anim calcmode="lin" valueType="num">
                                      <p:cBhvr additive="base">
                                        <p:cTn id="25" dur="500" fill="hold"/>
                                        <p:tgtEl>
                                          <p:spTgt spid="34821"/>
                                        </p:tgtEl>
                                        <p:attrNameLst>
                                          <p:attrName>ppt_x</p:attrName>
                                        </p:attrNameLst>
                                      </p:cBhvr>
                                      <p:tavLst>
                                        <p:tav tm="0">
                                          <p:val>
                                            <p:strVal val="0-#ppt_w/2"/>
                                          </p:val>
                                        </p:tav>
                                        <p:tav tm="100000">
                                          <p:val>
                                            <p:strVal val="#ppt_x"/>
                                          </p:val>
                                        </p:tav>
                                      </p:tavLst>
                                    </p:anim>
                                    <p:anim calcmode="lin" valueType="num">
                                      <p:cBhvr additive="base">
                                        <p:cTn id="26" dur="500" fill="hold"/>
                                        <p:tgtEl>
                                          <p:spTgt spid="34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2" descr="10015"/>
          <p:cNvPicPr>
            <a:picLocks noChangeAspect="1"/>
          </p:cNvPicPr>
          <p:nvPr/>
        </p:nvPicPr>
        <p:blipFill>
          <a:blip r:embed="rId1"/>
          <a:srcRect r="8977" b="6592"/>
          <a:stretch>
            <a:fillRect/>
          </a:stretch>
        </p:blipFill>
        <p:spPr>
          <a:xfrm>
            <a:off x="2286000" y="304800"/>
            <a:ext cx="3848100" cy="4267200"/>
          </a:xfrm>
          <a:prstGeom prst="rect">
            <a:avLst/>
          </a:prstGeom>
          <a:noFill/>
          <a:ln w="9525">
            <a:noFill/>
          </a:ln>
        </p:spPr>
      </p:pic>
      <p:pic>
        <p:nvPicPr>
          <p:cNvPr id="35843" name="Picture 3" descr="太阳能1"/>
          <p:cNvPicPr>
            <a:picLocks noChangeAspect="1"/>
          </p:cNvPicPr>
          <p:nvPr/>
        </p:nvPicPr>
        <p:blipFill>
          <a:blip r:embed="rId2"/>
          <a:stretch>
            <a:fillRect/>
          </a:stretch>
        </p:blipFill>
        <p:spPr>
          <a:xfrm>
            <a:off x="5334000" y="381000"/>
            <a:ext cx="4267200" cy="3394075"/>
          </a:xfrm>
          <a:prstGeom prst="rect">
            <a:avLst/>
          </a:prstGeom>
          <a:noFill/>
          <a:ln w="6350" cap="flat" cmpd="sng">
            <a:solidFill>
              <a:schemeClr val="bg1"/>
            </a:solidFill>
            <a:prstDash val="solid"/>
            <a:miter/>
            <a:headEnd type="none" w="med" len="med"/>
            <a:tailEnd type="none" w="med" len="med"/>
          </a:ln>
        </p:spPr>
      </p:pic>
      <p:pic>
        <p:nvPicPr>
          <p:cNvPr id="35844" name="Picture 4" descr="20051113183218836"/>
          <p:cNvPicPr>
            <a:picLocks noChangeAspect="1"/>
          </p:cNvPicPr>
          <p:nvPr/>
        </p:nvPicPr>
        <p:blipFill>
          <a:blip r:embed="rId3"/>
          <a:stretch>
            <a:fillRect/>
          </a:stretch>
        </p:blipFill>
        <p:spPr>
          <a:xfrm>
            <a:off x="6096000" y="1066800"/>
            <a:ext cx="4800600" cy="3937000"/>
          </a:xfrm>
          <a:prstGeom prst="rect">
            <a:avLst/>
          </a:prstGeom>
          <a:noFill/>
          <a:ln w="9525">
            <a:noFill/>
          </a:ln>
        </p:spPr>
      </p:pic>
      <p:pic>
        <p:nvPicPr>
          <p:cNvPr id="35845" name="Picture 5" descr="20051113183217850"/>
          <p:cNvPicPr>
            <a:picLocks noChangeAspect="1"/>
          </p:cNvPicPr>
          <p:nvPr/>
        </p:nvPicPr>
        <p:blipFill>
          <a:blip r:embed="rId4"/>
          <a:stretch>
            <a:fillRect/>
          </a:stretch>
        </p:blipFill>
        <p:spPr>
          <a:xfrm>
            <a:off x="1752600" y="3048000"/>
            <a:ext cx="4267200" cy="3500438"/>
          </a:xfrm>
          <a:prstGeom prst="rect">
            <a:avLst/>
          </a:prstGeom>
          <a:noFill/>
          <a:ln w="9525">
            <a:noFill/>
          </a:ln>
        </p:spPr>
      </p:pic>
      <p:pic>
        <p:nvPicPr>
          <p:cNvPr id="35846" name="Picture 6" descr="20051113183218434"/>
          <p:cNvPicPr>
            <a:picLocks noChangeAspect="1"/>
          </p:cNvPicPr>
          <p:nvPr/>
        </p:nvPicPr>
        <p:blipFill>
          <a:blip r:embed="rId5"/>
          <a:stretch>
            <a:fillRect/>
          </a:stretch>
        </p:blipFill>
        <p:spPr>
          <a:xfrm>
            <a:off x="2667000" y="2682875"/>
            <a:ext cx="4191000" cy="2849563"/>
          </a:xfrm>
          <a:prstGeom prst="rect">
            <a:avLst/>
          </a:prstGeom>
          <a:noFill/>
          <a:ln w="9525">
            <a:noFill/>
          </a:ln>
        </p:spPr>
      </p:pic>
      <p:pic>
        <p:nvPicPr>
          <p:cNvPr id="35847" name="Picture 7" descr="20051113183218659"/>
          <p:cNvPicPr>
            <a:picLocks noChangeAspect="1"/>
          </p:cNvPicPr>
          <p:nvPr/>
        </p:nvPicPr>
        <p:blipFill>
          <a:blip r:embed="rId6"/>
          <a:stretch>
            <a:fillRect/>
          </a:stretch>
        </p:blipFill>
        <p:spPr>
          <a:xfrm>
            <a:off x="4343400" y="1981200"/>
            <a:ext cx="3124200" cy="2563813"/>
          </a:xfrm>
          <a:prstGeom prst="rect">
            <a:avLst/>
          </a:prstGeom>
          <a:noFill/>
          <a:ln w="9525">
            <a:noFill/>
          </a:ln>
        </p:spPr>
      </p:pic>
      <p:sp>
        <p:nvSpPr>
          <p:cNvPr id="35848" name="Oval 8"/>
          <p:cNvSpPr/>
          <p:nvPr/>
        </p:nvSpPr>
        <p:spPr>
          <a:xfrm>
            <a:off x="6629400" y="5257800"/>
            <a:ext cx="4038600" cy="1143000"/>
          </a:xfrm>
          <a:prstGeom prst="ellipse">
            <a:avLst/>
          </a:prstGeom>
          <a:solidFill>
            <a:srgbClr val="EEDDFF"/>
          </a:solidFill>
          <a:ln w="9525" cap="flat" cmpd="sng">
            <a:solidFill>
              <a:srgbClr val="FF0000"/>
            </a:solidFill>
            <a:prstDash val="solid"/>
            <a:miter/>
            <a:headEnd type="none" w="med" len="med"/>
            <a:tailEnd type="none" w="med" len="med"/>
          </a:ln>
        </p:spPr>
        <p:txBody>
          <a:bodyPr wrap="none"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4000" b="1" dirty="0">
                <a:solidFill>
                  <a:srgbClr val="0000CC"/>
                </a:solidFill>
                <a:latin typeface="Times New Roman" panose="02020603050405020304" pitchFamily="18" charset="0"/>
              </a:rPr>
              <a:t>多能源结构时期</a:t>
            </a:r>
            <a:endParaRPr lang="zh-CN" altLang="en-US" sz="4000" b="1" dirty="0">
              <a:solidFill>
                <a:srgbClr val="0000CC"/>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35843"/>
                                        </p:tgtEl>
                                        <p:attrNameLst>
                                          <p:attrName>style.visibility</p:attrName>
                                        </p:attrNameLst>
                                      </p:cBhvr>
                                      <p:to>
                                        <p:strVal val="visible"/>
                                      </p:to>
                                    </p:set>
                                    <p:animEffect transition="in" filter="blinds(vertical)">
                                      <p:cBhvr>
                                        <p:cTn id="11" dur="500"/>
                                        <p:tgtEl>
                                          <p:spTgt spid="3584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5844"/>
                                        </p:tgtEl>
                                        <p:attrNameLst>
                                          <p:attrName>style.visibility</p:attrName>
                                        </p:attrNameLst>
                                      </p:cBhvr>
                                      <p:to>
                                        <p:strVal val="visible"/>
                                      </p:to>
                                    </p:set>
                                    <p:animEffect transition="in" filter="checkerboard(across)">
                                      <p:cBhvr>
                                        <p:cTn id="16" dur="500"/>
                                        <p:tgtEl>
                                          <p:spTgt spid="3584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5845"/>
                                        </p:tgtEl>
                                        <p:attrNameLst>
                                          <p:attrName>style.visibility</p:attrName>
                                        </p:attrNameLst>
                                      </p:cBhvr>
                                      <p:to>
                                        <p:strVal val="visible"/>
                                      </p:to>
                                    </p:set>
                                    <p:animEffect transition="in" filter="dissolve">
                                      <p:cBhvr>
                                        <p:cTn id="21" dur="500"/>
                                        <p:tgtEl>
                                          <p:spTgt spid="3584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nodeType="clickEffect">
                                  <p:stCondLst>
                                    <p:cond delay="0"/>
                                  </p:stCondLst>
                                  <p:childTnLst>
                                    <p:set>
                                      <p:cBhvr>
                                        <p:cTn id="25" dur="1" fill="hold">
                                          <p:stCondLst>
                                            <p:cond delay="0"/>
                                          </p:stCondLst>
                                        </p:cTn>
                                        <p:tgtEl>
                                          <p:spTgt spid="35846"/>
                                        </p:tgtEl>
                                        <p:attrNameLst>
                                          <p:attrName>style.visibility</p:attrName>
                                        </p:attrNameLst>
                                      </p:cBhvr>
                                      <p:to>
                                        <p:strVal val="visible"/>
                                      </p:to>
                                    </p:set>
                                    <p:animEffect transition="in" filter="barn(outHorizontal)">
                                      <p:cBhvr>
                                        <p:cTn id="26" dur="500"/>
                                        <p:tgtEl>
                                          <p:spTgt spid="3584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5847"/>
                                        </p:tgtEl>
                                        <p:attrNameLst>
                                          <p:attrName>style.visibility</p:attrName>
                                        </p:attrNameLst>
                                      </p:cBhvr>
                                      <p:to>
                                        <p:strVal val="visible"/>
                                      </p:to>
                                    </p:set>
                                    <p:anim calcmode="lin" valueType="num">
                                      <p:cBhvr>
                                        <p:cTn id="31" dur="500" fill="hold"/>
                                        <p:tgtEl>
                                          <p:spTgt spid="35847"/>
                                        </p:tgtEl>
                                        <p:attrNameLst>
                                          <p:attrName>ppt_w</p:attrName>
                                        </p:attrNameLst>
                                      </p:cBhvr>
                                      <p:tavLst>
                                        <p:tav tm="0">
                                          <p:val>
                                            <p:fltVal val="0.000000"/>
                                          </p:val>
                                        </p:tav>
                                        <p:tav tm="100000">
                                          <p:val>
                                            <p:strVal val="#ppt_w"/>
                                          </p:val>
                                        </p:tav>
                                      </p:tavLst>
                                    </p:anim>
                                    <p:anim calcmode="lin" valueType="num">
                                      <p:cBhvr>
                                        <p:cTn id="32" dur="500" fill="hold"/>
                                        <p:tgtEl>
                                          <p:spTgt spid="3584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5848"/>
                                        </p:tgtEl>
                                        <p:attrNameLst>
                                          <p:attrName>style.visibility</p:attrName>
                                        </p:attrNameLst>
                                      </p:cBhvr>
                                      <p:to>
                                        <p:strVal val="visible"/>
                                      </p:to>
                                    </p:set>
                                    <p:animEffect transition="in" filter="strips(downLeft)">
                                      <p:cBhvr>
                                        <p:cTn id="3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2"/>
          <p:cNvSpPr txBox="1">
            <a:spLocks noChangeArrowheads="1"/>
          </p:cNvSpPr>
          <p:nvPr/>
        </p:nvSpPr>
        <p:spPr bwMode="auto">
          <a:xfrm>
            <a:off x="911225" y="193675"/>
            <a:ext cx="1439863" cy="519113"/>
          </a:xfrm>
          <a:prstGeom prst="rect">
            <a:avLst/>
          </a:prstGeom>
          <a:solidFill>
            <a:schemeClr val="accent2">
              <a:lumMod val="40000"/>
              <a:lumOff val="60000"/>
            </a:schemeClr>
          </a:solidFill>
          <a:ln>
            <a:noFill/>
          </a:ln>
        </p:spPr>
        <p:txBody>
          <a:bodyPr>
            <a:spAutoFit/>
          </a:bodyPr>
          <a:lstStyle>
            <a:lvl1pPr>
              <a:defRPr sz="2400" b="1">
                <a:solidFill>
                  <a:schemeClr val="tx1"/>
                </a:solidFill>
                <a:latin typeface="Arial" panose="020B0604020202020204" pitchFamily="34" charset="0"/>
                <a:ea typeface="宋体" panose="02010600030101010101" pitchFamily="2" charset="-122"/>
              </a:defRPr>
            </a:lvl1pPr>
            <a:lvl2pPr marL="742950" indent="-285750">
              <a:defRPr sz="2400" b="1">
                <a:solidFill>
                  <a:schemeClr val="tx1"/>
                </a:solidFill>
                <a:latin typeface="Arial" panose="020B0604020202020204" pitchFamily="34" charset="0"/>
                <a:ea typeface="宋体" panose="02010600030101010101" pitchFamily="2" charset="-122"/>
              </a:defRPr>
            </a:lvl2pPr>
            <a:lvl3pPr marL="1143000" indent="-228600">
              <a:defRPr sz="2400" b="1">
                <a:solidFill>
                  <a:schemeClr val="tx1"/>
                </a:solidFill>
                <a:latin typeface="Arial" panose="020B0604020202020204" pitchFamily="34" charset="0"/>
                <a:ea typeface="宋体" panose="02010600030101010101" pitchFamily="2" charset="-122"/>
              </a:defRPr>
            </a:lvl3pPr>
            <a:lvl4pPr marL="1600200" indent="-228600">
              <a:defRPr sz="2400" b="1">
                <a:solidFill>
                  <a:schemeClr val="tx1"/>
                </a:solidFill>
                <a:latin typeface="Arial" panose="020B0604020202020204" pitchFamily="34" charset="0"/>
                <a:ea typeface="宋体" panose="02010600030101010101" pitchFamily="2" charset="-122"/>
              </a:defRPr>
            </a:lvl4pPr>
            <a:lvl5pPr marL="2057400" indent="-228600">
              <a:defRPr sz="24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能源 </a:t>
            </a:r>
            <a:endParaRPr kumimoji="0"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23572" name="Rectangle 20"/>
          <p:cNvSpPr>
            <a:spLocks noRot="1"/>
          </p:cNvSpPr>
          <p:nvPr/>
        </p:nvSpPr>
        <p:spPr>
          <a:xfrm>
            <a:off x="695325" y="908050"/>
            <a:ext cx="11496675" cy="5792788"/>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spcBef>
                <a:spcPct val="20000"/>
              </a:spcBef>
              <a:buFontTx/>
              <a:buNone/>
            </a:pP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、能源就是能提供</a:t>
            </a: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的自然资源，包括</a:t>
            </a:r>
            <a:r>
              <a:rPr lang="zh-CN" altLang="en-US" b="1" u="sng" dirty="0">
                <a:latin typeface="楷体_GB2312" pitchFamily="49" charset="-122"/>
                <a:ea typeface="楷体_GB2312" pitchFamily="49" charset="-122"/>
              </a:rPr>
              <a:t>                                       </a:t>
            </a:r>
            <a:endParaRPr lang="zh-CN" altLang="en-US" b="1" u="sng" dirty="0">
              <a:latin typeface="楷体_GB2312" pitchFamily="49" charset="-122"/>
              <a:ea typeface="楷体_GB2312" pitchFamily="49" charset="-122"/>
            </a:endParaRPr>
          </a:p>
          <a:p>
            <a:pPr marL="342900" lvl="0" indent="-342900" eaLnBrk="1" hangingPunct="1">
              <a:spcBef>
                <a:spcPct val="20000"/>
              </a:spcBef>
              <a:buFontTx/>
              <a:buNone/>
            </a:pPr>
            <a:r>
              <a:rPr lang="zh-CN" altLang="en-US" b="1" dirty="0">
                <a:latin typeface="楷体_GB2312" pitchFamily="49" charset="-122"/>
                <a:ea typeface="楷体_GB2312" pitchFamily="49" charset="-122"/>
              </a:rPr>
              <a:t>                                                            等。</a:t>
            </a:r>
            <a:endParaRPr lang="zh-CN" altLang="en-US" b="1" dirty="0">
              <a:latin typeface="楷体_GB2312" pitchFamily="49" charset="-122"/>
              <a:ea typeface="楷体_GB2312" pitchFamily="49" charset="-122"/>
            </a:endParaRPr>
          </a:p>
          <a:p>
            <a:pPr marL="342900" lvl="0" indent="-342900" eaLnBrk="1" hangingPunct="1">
              <a:spcBef>
                <a:spcPct val="20000"/>
              </a:spcBef>
              <a:buFontTx/>
              <a:buNone/>
            </a:pPr>
            <a:r>
              <a:rPr lang="en-US" altLang="zh-CN" b="1" dirty="0">
                <a:latin typeface="楷体_GB2312" pitchFamily="49" charset="-122"/>
                <a:ea typeface="楷体_GB2312" pitchFamily="49" charset="-122"/>
              </a:rPr>
              <a:t>2</a:t>
            </a:r>
            <a:r>
              <a:rPr lang="zh-CN" altLang="en-US" b="1" dirty="0">
                <a:latin typeface="楷体_GB2312" pitchFamily="49" charset="-122"/>
                <a:ea typeface="楷体_GB2312" pitchFamily="49" charset="-122"/>
              </a:rPr>
              <a:t>、我国目前使用的主要能源是</a:t>
            </a: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，是能不</a:t>
            </a: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a:t>
            </a:r>
            <a:endParaRPr lang="zh-CN" altLang="en-US" b="1" dirty="0">
              <a:latin typeface="楷体_GB2312" pitchFamily="49" charset="-122"/>
              <a:ea typeface="楷体_GB2312" pitchFamily="49" charset="-122"/>
            </a:endParaRPr>
          </a:p>
          <a:p>
            <a:pPr marL="342900" lvl="0" indent="-342900" eaLnBrk="1" hangingPunct="1">
              <a:spcBef>
                <a:spcPct val="20000"/>
              </a:spcBef>
              <a:buFontTx/>
              <a:buNone/>
            </a:pP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、能源是国民经济和社会发展的重要物质基础，它的开发和利用情况，可以用来</a:t>
            </a:r>
            <a:r>
              <a:rPr lang="zh-CN" altLang="en-US" b="1" dirty="0">
                <a:solidFill>
                  <a:srgbClr val="CC0000"/>
                </a:solidFill>
                <a:latin typeface="楷体_GB2312" pitchFamily="49" charset="-122"/>
                <a:ea typeface="楷体_GB2312" pitchFamily="49" charset="-122"/>
              </a:rPr>
              <a:t>衡量</a:t>
            </a:r>
            <a:r>
              <a:rPr lang="zh-CN" altLang="en-US" b="1" dirty="0">
                <a:latin typeface="楷体_GB2312" pitchFamily="49" charset="-122"/>
                <a:ea typeface="楷体_GB2312" pitchFamily="49" charset="-122"/>
              </a:rPr>
              <a:t>一个国家或地区的经济发展和科学技术水平</a:t>
            </a:r>
            <a:endParaRPr lang="zh-CN" altLang="en-US" b="1" dirty="0">
              <a:latin typeface="楷体_GB2312" pitchFamily="49" charset="-122"/>
              <a:ea typeface="楷体_GB2312" pitchFamily="49" charset="-122"/>
            </a:endParaRPr>
          </a:p>
          <a:p>
            <a:pPr marL="342900" lvl="0" indent="-342900" eaLnBrk="1" hangingPunct="1">
              <a:spcBef>
                <a:spcPct val="20000"/>
              </a:spcBef>
              <a:buFontTx/>
              <a:buNone/>
            </a:pP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解决能源的办法是</a:t>
            </a: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，即开发</a:t>
            </a: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和节约</a:t>
            </a:r>
            <a:endParaRPr lang="zh-CN" altLang="en-US" b="1" dirty="0">
              <a:latin typeface="楷体_GB2312" pitchFamily="49" charset="-122"/>
              <a:ea typeface="楷体_GB2312" pitchFamily="49" charset="-122"/>
            </a:endParaRPr>
          </a:p>
          <a:p>
            <a:pPr marL="342900" lvl="0" indent="-342900" eaLnBrk="1" hangingPunct="1">
              <a:spcBef>
                <a:spcPct val="20000"/>
              </a:spcBef>
              <a:buFontTx/>
              <a:buNone/>
            </a:pP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，提高能源的</a:t>
            </a: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a:t>
            </a:r>
            <a:endParaRPr lang="zh-CN" altLang="en-US" b="1" dirty="0">
              <a:latin typeface="楷体_GB2312" pitchFamily="49" charset="-122"/>
              <a:ea typeface="楷体_GB2312" pitchFamily="49" charset="-122"/>
            </a:endParaRPr>
          </a:p>
          <a:p>
            <a:pPr marL="342900" lvl="0" indent="-342900" eaLnBrk="1" hangingPunct="1">
              <a:spcBef>
                <a:spcPct val="20000"/>
              </a:spcBef>
              <a:buFontTx/>
              <a:buNone/>
            </a:pPr>
            <a:r>
              <a:rPr lang="en-US" altLang="zh-CN" b="1" dirty="0">
                <a:latin typeface="楷体_GB2312" pitchFamily="49" charset="-122"/>
                <a:ea typeface="楷体_GB2312" pitchFamily="49" charset="-122"/>
              </a:rPr>
              <a:t>4.</a:t>
            </a:r>
            <a:r>
              <a:rPr lang="zh-CN" altLang="en-US" b="1" dirty="0">
                <a:latin typeface="楷体_GB2312" pitchFamily="49" charset="-122"/>
                <a:ea typeface="楷体_GB2312" pitchFamily="49" charset="-122"/>
              </a:rPr>
              <a:t>现在探索开发的新能源有</a:t>
            </a:r>
            <a:endParaRPr lang="zh-CN" altLang="en-US" b="1" dirty="0">
              <a:latin typeface="楷体_GB2312" pitchFamily="49" charset="-122"/>
              <a:ea typeface="楷体_GB2312" pitchFamily="49" charset="-122"/>
            </a:endParaRPr>
          </a:p>
          <a:p>
            <a:pPr marL="342900" lvl="0" indent="-342900" eaLnBrk="1" hangingPunct="1">
              <a:spcBef>
                <a:spcPct val="20000"/>
              </a:spcBef>
              <a:buFontTx/>
              <a:buNone/>
            </a:pP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等，</a:t>
            </a:r>
            <a:endParaRPr lang="zh-CN" altLang="en-US" b="1" dirty="0">
              <a:latin typeface="楷体_GB2312" pitchFamily="49" charset="-122"/>
              <a:ea typeface="楷体_GB2312" pitchFamily="49" charset="-122"/>
            </a:endParaRPr>
          </a:p>
          <a:p>
            <a:pPr marL="342900" lvl="0" indent="-342900" eaLnBrk="1" hangingPunct="1">
              <a:spcBef>
                <a:spcPct val="20000"/>
              </a:spcBef>
              <a:buFontTx/>
              <a:buNone/>
            </a:pPr>
            <a:r>
              <a:rPr lang="zh-CN" altLang="en-US" b="1" dirty="0">
                <a:latin typeface="楷体_GB2312" pitchFamily="49" charset="-122"/>
                <a:ea typeface="楷体_GB2312" pitchFamily="49" charset="-122"/>
              </a:rPr>
              <a:t>新能源的主要优势是</a:t>
            </a:r>
            <a:r>
              <a:rPr lang="zh-CN" altLang="en-US" b="1" u="sng" dirty="0">
                <a:latin typeface="楷体_GB2312" pitchFamily="49" charset="-122"/>
                <a:ea typeface="楷体_GB2312" pitchFamily="49" charset="-122"/>
              </a:rPr>
              <a:t>                             </a:t>
            </a:r>
            <a:r>
              <a:rPr lang="zh-CN" altLang="en-US" b="1" dirty="0">
                <a:latin typeface="楷体_GB2312" pitchFamily="49" charset="-122"/>
                <a:ea typeface="楷体_GB2312" pitchFamily="49" charset="-122"/>
              </a:rPr>
              <a:t>。</a:t>
            </a:r>
            <a:endParaRPr lang="zh-CN" altLang="en-US" b="1" dirty="0">
              <a:latin typeface="楷体_GB2312" pitchFamily="49" charset="-122"/>
              <a:ea typeface="楷体_GB2312" pitchFamily="49" charset="-122"/>
            </a:endParaRPr>
          </a:p>
          <a:p>
            <a:pPr marL="342900" lvl="0" indent="-342900" eaLnBrk="1" hangingPunct="1">
              <a:spcBef>
                <a:spcPct val="20000"/>
              </a:spcBef>
              <a:buFontTx/>
              <a:buChar char="•"/>
            </a:pPr>
            <a:endParaRPr lang="en-US" altLang="zh-CN" b="1" dirty="0">
              <a:latin typeface="楷体_GB2312" pitchFamily="49" charset="-122"/>
              <a:ea typeface="楷体_GB2312" pitchFamily="49" charset="-122"/>
            </a:endParaRPr>
          </a:p>
        </p:txBody>
      </p:sp>
      <p:sp>
        <p:nvSpPr>
          <p:cNvPr id="23573" name="Text Box 21"/>
          <p:cNvSpPr txBox="1"/>
          <p:nvPr/>
        </p:nvSpPr>
        <p:spPr>
          <a:xfrm>
            <a:off x="3827463" y="796925"/>
            <a:ext cx="1008062"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chemeClr val="accent2"/>
                </a:solidFill>
                <a:latin typeface="楷体_GB2312" pitchFamily="49" charset="-122"/>
                <a:ea typeface="楷体_GB2312" pitchFamily="49" charset="-122"/>
              </a:rPr>
              <a:t>能量</a:t>
            </a:r>
            <a:r>
              <a:rPr lang="zh-CN" altLang="en-US" dirty="0">
                <a:solidFill>
                  <a:schemeClr val="accent2"/>
                </a:solidFill>
                <a:latin typeface="楷体_GB2312" pitchFamily="49" charset="-122"/>
                <a:ea typeface="楷体_GB2312" pitchFamily="49" charset="-122"/>
              </a:rPr>
              <a:t> </a:t>
            </a:r>
            <a:endParaRPr lang="zh-CN" altLang="en-US" dirty="0">
              <a:solidFill>
                <a:schemeClr val="accent2"/>
              </a:solidFill>
              <a:latin typeface="楷体_GB2312" pitchFamily="49" charset="-122"/>
              <a:ea typeface="楷体_GB2312" pitchFamily="49" charset="-122"/>
            </a:endParaRPr>
          </a:p>
        </p:txBody>
      </p:sp>
      <p:sp>
        <p:nvSpPr>
          <p:cNvPr id="23574" name="Text Box 22"/>
          <p:cNvSpPr txBox="1"/>
          <p:nvPr/>
        </p:nvSpPr>
        <p:spPr>
          <a:xfrm>
            <a:off x="119063" y="1343025"/>
            <a:ext cx="1191895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chemeClr val="accent2"/>
                </a:solidFill>
                <a:latin typeface="楷体_GB2312" pitchFamily="49" charset="-122"/>
                <a:ea typeface="楷体_GB2312" pitchFamily="49" charset="-122"/>
              </a:rPr>
              <a:t>化石燃料</a:t>
            </a:r>
            <a:r>
              <a:rPr lang="en-US" altLang="zh-CN" b="1" dirty="0">
                <a:solidFill>
                  <a:schemeClr val="accent2"/>
                </a:solidFill>
                <a:latin typeface="楷体_GB2312" pitchFamily="49" charset="-122"/>
                <a:ea typeface="楷体_GB2312" pitchFamily="49" charset="-122"/>
              </a:rPr>
              <a:t>(</a:t>
            </a:r>
            <a:r>
              <a:rPr lang="zh-CN" altLang="en-US" b="1" dirty="0">
                <a:solidFill>
                  <a:schemeClr val="accent2"/>
                </a:solidFill>
                <a:latin typeface="楷体_GB2312" pitchFamily="49" charset="-122"/>
                <a:ea typeface="楷体_GB2312" pitchFamily="49" charset="-122"/>
              </a:rPr>
              <a:t>煤、石油、天然气</a:t>
            </a:r>
            <a:r>
              <a:rPr lang="en-US" altLang="zh-CN" b="1" dirty="0">
                <a:solidFill>
                  <a:schemeClr val="accent2"/>
                </a:solidFill>
                <a:latin typeface="楷体_GB2312" pitchFamily="49" charset="-122"/>
                <a:ea typeface="楷体_GB2312" pitchFamily="49" charset="-122"/>
              </a:rPr>
              <a:t>) </a:t>
            </a:r>
            <a:r>
              <a:rPr lang="zh-CN" altLang="en-US" b="1" dirty="0">
                <a:solidFill>
                  <a:schemeClr val="accent2"/>
                </a:solidFill>
                <a:latin typeface="楷体_GB2312" pitchFamily="49" charset="-122"/>
                <a:ea typeface="楷体_GB2312" pitchFamily="49" charset="-122"/>
              </a:rPr>
              <a:t>、阳光、生物能、风能、地热能、潮汐能 </a:t>
            </a:r>
            <a:endParaRPr lang="zh-CN" altLang="en-US" b="1" dirty="0">
              <a:solidFill>
                <a:schemeClr val="accent2"/>
              </a:solidFill>
              <a:latin typeface="楷体_GB2312" pitchFamily="49" charset="-122"/>
              <a:ea typeface="楷体_GB2312" pitchFamily="49" charset="-122"/>
            </a:endParaRPr>
          </a:p>
        </p:txBody>
      </p:sp>
      <p:sp>
        <p:nvSpPr>
          <p:cNvPr id="23575" name="Text Box 23"/>
          <p:cNvSpPr txBox="1"/>
          <p:nvPr/>
        </p:nvSpPr>
        <p:spPr>
          <a:xfrm>
            <a:off x="5592763" y="1801813"/>
            <a:ext cx="2232025"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FF0000"/>
                </a:solidFill>
                <a:latin typeface="楷体_GB2312" pitchFamily="49" charset="-122"/>
                <a:ea typeface="楷体_GB2312" pitchFamily="49" charset="-122"/>
              </a:rPr>
              <a:t>化石燃料</a:t>
            </a:r>
            <a:r>
              <a:rPr lang="zh-CN" altLang="en-US" dirty="0">
                <a:solidFill>
                  <a:srgbClr val="FF0000"/>
                </a:solidFill>
                <a:latin typeface="楷体_GB2312" pitchFamily="49" charset="-122"/>
                <a:ea typeface="楷体_GB2312" pitchFamily="49" charset="-122"/>
              </a:rPr>
              <a:t> </a:t>
            </a:r>
            <a:endParaRPr lang="zh-CN" altLang="en-US" dirty="0">
              <a:solidFill>
                <a:srgbClr val="FF0000"/>
              </a:solidFill>
              <a:latin typeface="楷体_GB2312" pitchFamily="49" charset="-122"/>
              <a:ea typeface="楷体_GB2312" pitchFamily="49" charset="-122"/>
            </a:endParaRPr>
          </a:p>
        </p:txBody>
      </p:sp>
      <p:sp>
        <p:nvSpPr>
          <p:cNvPr id="23576" name="Text Box 24"/>
          <p:cNvSpPr txBox="1"/>
          <p:nvPr/>
        </p:nvSpPr>
        <p:spPr>
          <a:xfrm>
            <a:off x="8472488" y="1771650"/>
            <a:ext cx="1152525"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FF0000"/>
                </a:solidFill>
                <a:latin typeface="楷体_GB2312" pitchFamily="49" charset="-122"/>
                <a:ea typeface="楷体_GB2312" pitchFamily="49" charset="-122"/>
              </a:rPr>
              <a:t>再生</a:t>
            </a:r>
            <a:r>
              <a:rPr lang="zh-CN" altLang="en-US" dirty="0">
                <a:solidFill>
                  <a:srgbClr val="FF0000"/>
                </a:solidFill>
                <a:latin typeface="楷体_GB2312" pitchFamily="49" charset="-122"/>
                <a:ea typeface="楷体_GB2312" pitchFamily="49" charset="-122"/>
              </a:rPr>
              <a:t> </a:t>
            </a:r>
            <a:endParaRPr lang="zh-CN" altLang="en-US" dirty="0">
              <a:solidFill>
                <a:srgbClr val="FF0000"/>
              </a:solidFill>
              <a:latin typeface="楷体_GB2312" pitchFamily="49" charset="-122"/>
              <a:ea typeface="楷体_GB2312" pitchFamily="49" charset="-122"/>
            </a:endParaRPr>
          </a:p>
        </p:txBody>
      </p:sp>
      <p:sp>
        <p:nvSpPr>
          <p:cNvPr id="23577" name="Text Box 25"/>
          <p:cNvSpPr txBox="1"/>
          <p:nvPr/>
        </p:nvSpPr>
        <p:spPr>
          <a:xfrm>
            <a:off x="3935413" y="3086100"/>
            <a:ext cx="1871662" cy="519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chemeClr val="accent2"/>
                </a:solidFill>
                <a:latin typeface="楷体_GB2312" pitchFamily="49" charset="-122"/>
                <a:ea typeface="楷体_GB2312" pitchFamily="49" charset="-122"/>
              </a:rPr>
              <a:t>开源节流</a:t>
            </a:r>
            <a:r>
              <a:rPr lang="zh-CN" altLang="en-US" dirty="0">
                <a:solidFill>
                  <a:schemeClr val="accent2"/>
                </a:solidFill>
                <a:latin typeface="楷体_GB2312" pitchFamily="49" charset="-122"/>
                <a:ea typeface="楷体_GB2312" pitchFamily="49" charset="-122"/>
              </a:rPr>
              <a:t> </a:t>
            </a:r>
            <a:endParaRPr lang="zh-CN" altLang="en-US" dirty="0">
              <a:solidFill>
                <a:schemeClr val="accent2"/>
              </a:solidFill>
              <a:latin typeface="楷体_GB2312" pitchFamily="49" charset="-122"/>
              <a:ea typeface="楷体_GB2312" pitchFamily="49" charset="-122"/>
            </a:endParaRPr>
          </a:p>
        </p:txBody>
      </p:sp>
      <p:sp>
        <p:nvSpPr>
          <p:cNvPr id="23578" name="Text Box 26"/>
          <p:cNvSpPr txBox="1"/>
          <p:nvPr/>
        </p:nvSpPr>
        <p:spPr>
          <a:xfrm>
            <a:off x="6851650" y="3113088"/>
            <a:ext cx="1944688"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chemeClr val="accent2"/>
                </a:solidFill>
                <a:latin typeface="楷体_GB2312" pitchFamily="49" charset="-122"/>
                <a:ea typeface="楷体_GB2312" pitchFamily="49" charset="-122"/>
              </a:rPr>
              <a:t>新的能源</a:t>
            </a:r>
            <a:r>
              <a:rPr lang="zh-CN" altLang="en-US" dirty="0">
                <a:solidFill>
                  <a:schemeClr val="accent2"/>
                </a:solidFill>
                <a:latin typeface="楷体_GB2312" pitchFamily="49" charset="-122"/>
                <a:ea typeface="楷体_GB2312" pitchFamily="49" charset="-122"/>
              </a:rPr>
              <a:t> </a:t>
            </a:r>
            <a:endParaRPr lang="zh-CN" altLang="en-US" dirty="0">
              <a:solidFill>
                <a:schemeClr val="accent2"/>
              </a:solidFill>
              <a:latin typeface="楷体_GB2312" pitchFamily="49" charset="-122"/>
              <a:ea typeface="楷体_GB2312" pitchFamily="49" charset="-122"/>
            </a:endParaRPr>
          </a:p>
        </p:txBody>
      </p:sp>
      <p:sp>
        <p:nvSpPr>
          <p:cNvPr id="23579" name="Text Box 27"/>
          <p:cNvSpPr txBox="1"/>
          <p:nvPr/>
        </p:nvSpPr>
        <p:spPr>
          <a:xfrm>
            <a:off x="766763" y="3544888"/>
            <a:ext cx="17272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chemeClr val="accent2"/>
                </a:solidFill>
                <a:latin typeface="楷体_GB2312" pitchFamily="49" charset="-122"/>
                <a:ea typeface="楷体_GB2312" pitchFamily="49" charset="-122"/>
              </a:rPr>
              <a:t>现有能源</a:t>
            </a:r>
            <a:r>
              <a:rPr lang="zh-CN" altLang="en-US" dirty="0">
                <a:solidFill>
                  <a:schemeClr val="accent2"/>
                </a:solidFill>
                <a:latin typeface="楷体_GB2312" pitchFamily="49" charset="-122"/>
                <a:ea typeface="楷体_GB2312" pitchFamily="49" charset="-122"/>
              </a:rPr>
              <a:t> </a:t>
            </a:r>
            <a:endParaRPr lang="zh-CN" altLang="en-US" dirty="0">
              <a:solidFill>
                <a:schemeClr val="accent2"/>
              </a:solidFill>
              <a:latin typeface="楷体_GB2312" pitchFamily="49" charset="-122"/>
              <a:ea typeface="楷体_GB2312" pitchFamily="49" charset="-122"/>
            </a:endParaRPr>
          </a:p>
        </p:txBody>
      </p:sp>
      <p:sp>
        <p:nvSpPr>
          <p:cNvPr id="23580" name="Text Box 28"/>
          <p:cNvSpPr txBox="1"/>
          <p:nvPr/>
        </p:nvSpPr>
        <p:spPr>
          <a:xfrm>
            <a:off x="4346575" y="3551238"/>
            <a:ext cx="151130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chemeClr val="accent2"/>
                </a:solidFill>
                <a:latin typeface="楷体_GB2312" pitchFamily="49" charset="-122"/>
                <a:ea typeface="楷体_GB2312" pitchFamily="49" charset="-122"/>
              </a:rPr>
              <a:t>利用率</a:t>
            </a:r>
            <a:r>
              <a:rPr lang="zh-CN" altLang="en-US" dirty="0">
                <a:solidFill>
                  <a:schemeClr val="accent2"/>
                </a:solidFill>
                <a:latin typeface="楷体_GB2312" pitchFamily="49" charset="-122"/>
                <a:ea typeface="楷体_GB2312" pitchFamily="49" charset="-122"/>
              </a:rPr>
              <a:t> </a:t>
            </a:r>
            <a:endParaRPr lang="zh-CN" altLang="en-US" dirty="0">
              <a:solidFill>
                <a:schemeClr val="accent2"/>
              </a:solidFill>
              <a:latin typeface="楷体_GB2312" pitchFamily="49" charset="-122"/>
              <a:ea typeface="楷体_GB2312" pitchFamily="49" charset="-122"/>
            </a:endParaRPr>
          </a:p>
        </p:txBody>
      </p:sp>
      <p:sp>
        <p:nvSpPr>
          <p:cNvPr id="23581" name="Text Box 29"/>
          <p:cNvSpPr txBox="1">
            <a:spLocks noChangeArrowheads="1"/>
          </p:cNvSpPr>
          <p:nvPr/>
        </p:nvSpPr>
        <p:spPr bwMode="auto">
          <a:xfrm>
            <a:off x="695325" y="4529138"/>
            <a:ext cx="8281988" cy="519113"/>
          </a:xfrm>
          <a:prstGeom prst="rect">
            <a:avLst/>
          </a:prstGeom>
          <a:solidFill>
            <a:schemeClr val="tx2">
              <a:lumMod val="20000"/>
              <a:lumOff val="80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rPr>
              <a:t>太阳能、氢能、地热能、海洋（潮汐）能、生物能</a:t>
            </a:r>
            <a:r>
              <a:rPr kumimoji="0" lang="zh-CN" altLang="en-US" sz="2800" b="0"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rPr>
              <a:t> </a:t>
            </a:r>
            <a:endParaRPr kumimoji="0" lang="zh-CN" altLang="en-US" sz="2800" b="0" i="0" u="none" strike="noStrike" kern="1200" cap="none" spc="0" normalizeH="0" baseline="0" noProof="0" dirty="0">
              <a:ln>
                <a:noFill/>
              </a:ln>
              <a:solidFill>
                <a:srgbClr val="CC0066"/>
              </a:solidFill>
              <a:effectLst/>
              <a:uLnTx/>
              <a:uFillTx/>
              <a:latin typeface="楷体_GB2312" pitchFamily="49" charset="-122"/>
              <a:ea typeface="楷体_GB2312" pitchFamily="49" charset="-122"/>
              <a:cs typeface="+mn-cs"/>
            </a:endParaRPr>
          </a:p>
        </p:txBody>
      </p:sp>
      <p:sp>
        <p:nvSpPr>
          <p:cNvPr id="23582" name="Text Box 30"/>
          <p:cNvSpPr txBox="1"/>
          <p:nvPr/>
        </p:nvSpPr>
        <p:spPr>
          <a:xfrm>
            <a:off x="4081463" y="4973638"/>
            <a:ext cx="4895850" cy="519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b="1" dirty="0">
                <a:solidFill>
                  <a:srgbClr val="CC0066"/>
                </a:solidFill>
                <a:latin typeface="楷体_GB2312" pitchFamily="49" charset="-122"/>
                <a:ea typeface="楷体_GB2312" pitchFamily="49" charset="-122"/>
              </a:rPr>
              <a:t>资源丰富，可以再生，污染少</a:t>
            </a:r>
            <a:r>
              <a:rPr lang="zh-CN" altLang="en-US" dirty="0">
                <a:solidFill>
                  <a:srgbClr val="CC0066"/>
                </a:solidFill>
                <a:latin typeface="楷体_GB2312" pitchFamily="49" charset="-122"/>
                <a:ea typeface="楷体_GB2312" pitchFamily="49" charset="-122"/>
              </a:rPr>
              <a:t> </a:t>
            </a:r>
            <a:endParaRPr lang="zh-CN" altLang="en-US" dirty="0">
              <a:solidFill>
                <a:srgbClr val="CC0066"/>
              </a:solidFill>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572"/>
                                        </p:tgtEl>
                                        <p:attrNameLst>
                                          <p:attrName>style.visibility</p:attrName>
                                        </p:attrNameLst>
                                      </p:cBhvr>
                                      <p:to>
                                        <p:strVal val="visible"/>
                                      </p:to>
                                    </p:set>
                                    <p:animEffect transition="in" filter="checkerboard(across)">
                                      <p:cBhvr>
                                        <p:cTn id="7" dur="500"/>
                                        <p:tgtEl>
                                          <p:spTgt spid="2357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3573"/>
                                        </p:tgtEl>
                                        <p:attrNameLst>
                                          <p:attrName>style.visibility</p:attrName>
                                        </p:attrNameLst>
                                      </p:cBhvr>
                                      <p:to>
                                        <p:strVal val="visible"/>
                                      </p:to>
                                    </p:set>
                                    <p:animEffect transition="in" filter="diamond(in)">
                                      <p:cBhvr>
                                        <p:cTn id="12" dur="2000"/>
                                        <p:tgtEl>
                                          <p:spTgt spid="2357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3574"/>
                                        </p:tgtEl>
                                        <p:attrNameLst>
                                          <p:attrName>style.visibility</p:attrName>
                                        </p:attrNameLst>
                                      </p:cBhvr>
                                      <p:to>
                                        <p:strVal val="visible"/>
                                      </p:to>
                                    </p:set>
                                    <p:animEffect transition="in" filter="diamond(in)">
                                      <p:cBhvr>
                                        <p:cTn id="17" dur="2000"/>
                                        <p:tgtEl>
                                          <p:spTgt spid="2357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3575"/>
                                        </p:tgtEl>
                                        <p:attrNameLst>
                                          <p:attrName>style.visibility</p:attrName>
                                        </p:attrNameLst>
                                      </p:cBhvr>
                                      <p:to>
                                        <p:strVal val="visible"/>
                                      </p:to>
                                    </p:set>
                                    <p:animEffect transition="in" filter="diamond(in)">
                                      <p:cBhvr>
                                        <p:cTn id="22" dur="2000"/>
                                        <p:tgtEl>
                                          <p:spTgt spid="2357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3576"/>
                                        </p:tgtEl>
                                        <p:attrNameLst>
                                          <p:attrName>style.visibility</p:attrName>
                                        </p:attrNameLst>
                                      </p:cBhvr>
                                      <p:to>
                                        <p:strVal val="visible"/>
                                      </p:to>
                                    </p:set>
                                    <p:animEffect transition="in" filter="diamond(in)">
                                      <p:cBhvr>
                                        <p:cTn id="27" dur="2000"/>
                                        <p:tgtEl>
                                          <p:spTgt spid="2357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3577"/>
                                        </p:tgtEl>
                                        <p:attrNameLst>
                                          <p:attrName>style.visibility</p:attrName>
                                        </p:attrNameLst>
                                      </p:cBhvr>
                                      <p:to>
                                        <p:strVal val="visible"/>
                                      </p:to>
                                    </p:set>
                                    <p:animEffect transition="in" filter="diamond(in)">
                                      <p:cBhvr>
                                        <p:cTn id="32" dur="2000"/>
                                        <p:tgtEl>
                                          <p:spTgt spid="2357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3578"/>
                                        </p:tgtEl>
                                        <p:attrNameLst>
                                          <p:attrName>style.visibility</p:attrName>
                                        </p:attrNameLst>
                                      </p:cBhvr>
                                      <p:to>
                                        <p:strVal val="visible"/>
                                      </p:to>
                                    </p:set>
                                    <p:animEffect transition="in" filter="diamond(in)">
                                      <p:cBhvr>
                                        <p:cTn id="37" dur="2000"/>
                                        <p:tgtEl>
                                          <p:spTgt spid="2357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23579"/>
                                        </p:tgtEl>
                                        <p:attrNameLst>
                                          <p:attrName>style.visibility</p:attrName>
                                        </p:attrNameLst>
                                      </p:cBhvr>
                                      <p:to>
                                        <p:strVal val="visible"/>
                                      </p:to>
                                    </p:set>
                                    <p:animEffect transition="in" filter="diamond(in)">
                                      <p:cBhvr>
                                        <p:cTn id="42" dur="2000"/>
                                        <p:tgtEl>
                                          <p:spTgt spid="2357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23580"/>
                                        </p:tgtEl>
                                        <p:attrNameLst>
                                          <p:attrName>style.visibility</p:attrName>
                                        </p:attrNameLst>
                                      </p:cBhvr>
                                      <p:to>
                                        <p:strVal val="visible"/>
                                      </p:to>
                                    </p:set>
                                    <p:animEffect transition="in" filter="diamond(in)">
                                      <p:cBhvr>
                                        <p:cTn id="47" dur="2000"/>
                                        <p:tgtEl>
                                          <p:spTgt spid="2358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23581"/>
                                        </p:tgtEl>
                                        <p:attrNameLst>
                                          <p:attrName>style.visibility</p:attrName>
                                        </p:attrNameLst>
                                      </p:cBhvr>
                                      <p:to>
                                        <p:strVal val="visible"/>
                                      </p:to>
                                    </p:set>
                                    <p:animEffect transition="in" filter="diamond(in)">
                                      <p:cBhvr>
                                        <p:cTn id="52" dur="2000"/>
                                        <p:tgtEl>
                                          <p:spTgt spid="23581"/>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23582"/>
                                        </p:tgtEl>
                                        <p:attrNameLst>
                                          <p:attrName>style.visibility</p:attrName>
                                        </p:attrNameLst>
                                      </p:cBhvr>
                                      <p:to>
                                        <p:strVal val="visible"/>
                                      </p:to>
                                    </p:set>
                                    <p:animEffect transition="in" filter="diamond(in)">
                                      <p:cBhvr>
                                        <p:cTn id="57" dur="2000"/>
                                        <p:tgtEl>
                                          <p:spTgt spid="23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2" grpId="0"/>
      <p:bldP spid="23573" grpId="0"/>
      <p:bldP spid="23574" grpId="0"/>
      <p:bldP spid="23575" grpId="0"/>
      <p:bldP spid="23576" grpId="0"/>
      <p:bldP spid="23577" grpId="0"/>
      <p:bldP spid="23578" grpId="0"/>
      <p:bldP spid="23579" grpId="0"/>
      <p:bldP spid="23580" grpId="0"/>
      <p:bldP spid="23581" grpId="0" animBg="1"/>
      <p:bldP spid="2358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968" name="Group 56"/>
          <p:cNvGraphicFramePr>
            <a:graphicFrameLocks noGrp="1"/>
          </p:cNvGraphicFramePr>
          <p:nvPr/>
        </p:nvGraphicFramePr>
        <p:xfrm>
          <a:off x="1558925" y="692150"/>
          <a:ext cx="9001125" cy="5561015"/>
        </p:xfrm>
        <a:graphic>
          <a:graphicData uri="http://schemas.openxmlformats.org/drawingml/2006/table">
            <a:tbl>
              <a:tblPr/>
              <a:tblGrid>
                <a:gridCol w="1512888"/>
                <a:gridCol w="1655762"/>
                <a:gridCol w="2170113"/>
                <a:gridCol w="3662362"/>
              </a:tblGrid>
              <a:tr h="822948">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Times New Roman" panose="02020603050405020304" pitchFamily="18" charset="0"/>
                          <a:ea typeface="楷体_GB2312" pitchFamily="49" charset="-122"/>
                        </a:rPr>
                        <a:t>按转换</a:t>
                      </a:r>
                      <a:endParaRPr kumimoji="0" lang="zh-CN" altLang="en-US" sz="2400" b="1" i="0" u="none" strike="noStrike" cap="none" normalizeH="0" baseline="0">
                        <a:ln>
                          <a:noFill/>
                        </a:ln>
                        <a:solidFill>
                          <a:srgbClr val="000000"/>
                        </a:solidFill>
                        <a:effectLst/>
                        <a:latin typeface="Times New Roman" panose="02020603050405020304" pitchFamily="18" charset="0"/>
                        <a:ea typeface="楷体_GB2312" pitchFamily="49" charset="-122"/>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Times New Roman" panose="02020603050405020304" pitchFamily="18" charset="0"/>
                          <a:ea typeface="楷体_GB2312" pitchFamily="49" charset="-122"/>
                        </a:rPr>
                        <a:t>过程分</a:t>
                      </a:r>
                      <a:endParaRPr kumimoji="0" lang="zh-CN" altLang="en-US" sz="2400" b="1"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a:ln>
                            <a:noFill/>
                          </a:ln>
                          <a:solidFill>
                            <a:srgbClr val="000066"/>
                          </a:solidFill>
                          <a:effectLst/>
                          <a:latin typeface="Times New Roman" panose="02020603050405020304" pitchFamily="18" charset="0"/>
                          <a:ea typeface="楷体_GB2312" pitchFamily="49" charset="-122"/>
                        </a:rPr>
                        <a:t>  </a:t>
                      </a:r>
                      <a:r>
                        <a:rPr kumimoji="0" lang="zh-CN" altLang="en-US" sz="2400" b="1" i="0" u="none" strike="noStrike" cap="none" normalizeH="0" baseline="0">
                          <a:ln>
                            <a:noFill/>
                          </a:ln>
                          <a:solidFill>
                            <a:srgbClr val="000066"/>
                          </a:solidFill>
                          <a:effectLst/>
                          <a:latin typeface="Times New Roman" panose="02020603050405020304" pitchFamily="18" charset="0"/>
                          <a:ea typeface="楷体_GB2312" pitchFamily="49" charset="-122"/>
                        </a:rPr>
                        <a:t>按利用</a:t>
                      </a:r>
                      <a:endParaRPr kumimoji="0" lang="zh-CN" altLang="en-US" sz="2400" b="1" i="0" u="none" strike="noStrike" cap="none" normalizeH="0" baseline="0">
                        <a:ln>
                          <a:noFill/>
                        </a:ln>
                        <a:solidFill>
                          <a:srgbClr val="000066"/>
                        </a:solidFill>
                        <a:effectLst/>
                        <a:latin typeface="Times New Roman" panose="02020603050405020304" pitchFamily="18" charset="0"/>
                        <a:ea typeface="楷体_GB2312" pitchFamily="49" charset="-122"/>
                      </a:endParaRPr>
                    </a:p>
                    <a:p>
                      <a:pPr marL="342900" marR="0" lvl="0" indent="-34290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66"/>
                          </a:solidFill>
                          <a:effectLst/>
                          <a:latin typeface="Times New Roman" panose="02020603050405020304" pitchFamily="18" charset="0"/>
                          <a:ea typeface="楷体_GB2312" pitchFamily="49" charset="-122"/>
                        </a:rPr>
                        <a:t>  历史分</a:t>
                      </a:r>
                      <a:endParaRPr kumimoji="0" lang="zh-CN" altLang="en-US" sz="2400" b="1"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Times New Roman" panose="02020603050405020304" pitchFamily="18" charset="0"/>
                          <a:ea typeface="楷体_GB2312" pitchFamily="49" charset="-122"/>
                        </a:rPr>
                        <a:t>按性质分</a:t>
                      </a:r>
                      <a:endParaRPr kumimoji="0" lang="zh-CN" altLang="en-US" sz="2400" b="1"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947614">
                <a:tc rowSpan="4">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614">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9199">
                <a:tc vMerge="1">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6026">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614">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tx1"/>
                        </a:solidFill>
                        <a:effectLst/>
                        <a:latin typeface="Arial" panose="020B0604020202020204" pitchFamily="34" charset="0"/>
                        <a:ea typeface="楷体_GB2312" pitchFamily="49" charset="-122"/>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bl>
          </a:graphicData>
        </a:graphic>
      </p:graphicFrame>
      <p:sp>
        <p:nvSpPr>
          <p:cNvPr id="45090" name="Text Box 34"/>
          <p:cNvSpPr txBox="1"/>
          <p:nvPr/>
        </p:nvSpPr>
        <p:spPr>
          <a:xfrm>
            <a:off x="7032625" y="1700213"/>
            <a:ext cx="3313113"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风能、水能、</a:t>
            </a:r>
            <a:endParaRPr lang="zh-CN" altLang="en-US" sz="2400" b="1" dirty="0">
              <a:latin typeface="Arial" panose="020B0604020202020204" pitchFamily="34" charset="0"/>
            </a:endParaRPr>
          </a:p>
        </p:txBody>
      </p:sp>
      <p:sp>
        <p:nvSpPr>
          <p:cNvPr id="45091" name="Text Box 35"/>
          <p:cNvSpPr txBox="1"/>
          <p:nvPr/>
        </p:nvSpPr>
        <p:spPr>
          <a:xfrm>
            <a:off x="7032625" y="2684463"/>
            <a:ext cx="33115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solidFill>
                  <a:srgbClr val="FF0000"/>
                </a:solidFill>
                <a:latin typeface="Arial" panose="020B0604020202020204" pitchFamily="34" charset="0"/>
              </a:rPr>
              <a:t>煤炭、石油、天然气等</a:t>
            </a:r>
            <a:endParaRPr lang="zh-CN" altLang="en-US" sz="2400" b="1" dirty="0">
              <a:solidFill>
                <a:srgbClr val="FF0000"/>
              </a:solidFill>
              <a:latin typeface="Arial" panose="020B0604020202020204" pitchFamily="34" charset="0"/>
            </a:endParaRPr>
          </a:p>
        </p:txBody>
      </p:sp>
      <p:sp>
        <p:nvSpPr>
          <p:cNvPr id="45092" name="Text Box 36">
            <a:hlinkClick r:id="" action="ppaction://noaction"/>
          </p:cNvPr>
          <p:cNvSpPr txBox="1"/>
          <p:nvPr/>
        </p:nvSpPr>
        <p:spPr>
          <a:xfrm>
            <a:off x="3216275" y="1989138"/>
            <a:ext cx="15113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solidFill>
                  <a:srgbClr val="FF0000"/>
                </a:solidFill>
                <a:latin typeface="Arial" panose="020B0604020202020204" pitchFamily="34" charset="0"/>
              </a:rPr>
              <a:t>常规能源</a:t>
            </a:r>
            <a:endParaRPr lang="zh-CN" altLang="en-US" sz="2400" b="1" dirty="0">
              <a:solidFill>
                <a:srgbClr val="FF0000"/>
              </a:solidFill>
              <a:latin typeface="Arial" panose="020B0604020202020204" pitchFamily="34" charset="0"/>
            </a:endParaRPr>
          </a:p>
        </p:txBody>
      </p:sp>
      <p:sp>
        <p:nvSpPr>
          <p:cNvPr id="45093" name="Text Box 37"/>
          <p:cNvSpPr txBox="1"/>
          <p:nvPr/>
        </p:nvSpPr>
        <p:spPr>
          <a:xfrm>
            <a:off x="3216275" y="3860800"/>
            <a:ext cx="158432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solidFill>
                  <a:srgbClr val="FF0000"/>
                </a:solidFill>
                <a:latin typeface="Arial" panose="020B0604020202020204" pitchFamily="34" charset="0"/>
              </a:rPr>
              <a:t>新能源</a:t>
            </a:r>
            <a:endParaRPr lang="zh-CN" altLang="en-US" sz="2400" b="1" dirty="0">
              <a:solidFill>
                <a:srgbClr val="FF0000"/>
              </a:solidFill>
              <a:latin typeface="Arial" panose="020B0604020202020204" pitchFamily="34" charset="0"/>
            </a:endParaRPr>
          </a:p>
        </p:txBody>
      </p:sp>
      <p:grpSp>
        <p:nvGrpSpPr>
          <p:cNvPr id="38970" name="Group 58"/>
          <p:cNvGrpSpPr/>
          <p:nvPr/>
        </p:nvGrpSpPr>
        <p:grpSpPr>
          <a:xfrm>
            <a:off x="4727575" y="1747838"/>
            <a:ext cx="2376488" cy="3336925"/>
            <a:chOff x="2018" y="1101"/>
            <a:chExt cx="1497" cy="2102"/>
          </a:xfrm>
        </p:grpSpPr>
        <p:sp>
          <p:nvSpPr>
            <p:cNvPr id="16426" name="Text Box 32">
              <a:hlinkClick r:id="" action="ppaction://noaction"/>
            </p:cNvPr>
            <p:cNvSpPr txBox="1"/>
            <p:nvPr/>
          </p:nvSpPr>
          <p:spPr>
            <a:xfrm>
              <a:off x="2154" y="1101"/>
              <a:ext cx="1134" cy="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可再生能源</a:t>
              </a:r>
              <a:endParaRPr lang="zh-CN" altLang="en-US" sz="2400" b="1" dirty="0">
                <a:latin typeface="Arial" panose="020B0604020202020204" pitchFamily="34" charset="0"/>
              </a:endParaRPr>
            </a:p>
          </p:txBody>
        </p:sp>
        <p:sp>
          <p:nvSpPr>
            <p:cNvPr id="16427" name="Text Box 33"/>
            <p:cNvSpPr txBox="1"/>
            <p:nvPr/>
          </p:nvSpPr>
          <p:spPr>
            <a:xfrm>
              <a:off x="2064" y="1691"/>
              <a:ext cx="1451" cy="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不可再生能源</a:t>
              </a:r>
              <a:endParaRPr lang="zh-CN" altLang="en-US" sz="2400" b="1" dirty="0">
                <a:latin typeface="Arial" panose="020B0604020202020204" pitchFamily="34" charset="0"/>
              </a:endParaRPr>
            </a:p>
          </p:txBody>
        </p:sp>
        <p:sp>
          <p:nvSpPr>
            <p:cNvPr id="16428" name="Text Box 38"/>
            <p:cNvSpPr txBox="1"/>
            <p:nvPr/>
          </p:nvSpPr>
          <p:spPr>
            <a:xfrm>
              <a:off x="2064" y="2280"/>
              <a:ext cx="1224" cy="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可再生能源</a:t>
              </a:r>
              <a:endParaRPr lang="zh-CN" altLang="en-US" sz="2400" b="1" dirty="0">
                <a:latin typeface="Arial" panose="020B0604020202020204" pitchFamily="34" charset="0"/>
              </a:endParaRPr>
            </a:p>
          </p:txBody>
        </p:sp>
        <p:sp>
          <p:nvSpPr>
            <p:cNvPr id="16429" name="Text Box 39"/>
            <p:cNvSpPr txBox="1"/>
            <p:nvPr/>
          </p:nvSpPr>
          <p:spPr>
            <a:xfrm>
              <a:off x="2018" y="2915"/>
              <a:ext cx="1361" cy="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不可再生能源</a:t>
              </a:r>
              <a:endParaRPr lang="zh-CN" altLang="en-US" sz="2400" b="1" dirty="0">
                <a:latin typeface="Arial" panose="020B0604020202020204" pitchFamily="34" charset="0"/>
              </a:endParaRPr>
            </a:p>
          </p:txBody>
        </p:sp>
      </p:grpSp>
      <p:sp>
        <p:nvSpPr>
          <p:cNvPr id="45096" name="Text Box 40"/>
          <p:cNvSpPr txBox="1"/>
          <p:nvPr/>
        </p:nvSpPr>
        <p:spPr>
          <a:xfrm>
            <a:off x="6886575" y="3357563"/>
            <a:ext cx="3889375" cy="9810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ts val="3500"/>
              </a:lnSpc>
              <a:spcBef>
                <a:spcPct val="0"/>
              </a:spcBef>
              <a:buFontTx/>
              <a:buNone/>
            </a:pPr>
            <a:r>
              <a:rPr lang="zh-CN" altLang="en-US" sz="2400" b="1" dirty="0">
                <a:latin typeface="Arial" panose="020B0604020202020204" pitchFamily="34" charset="0"/>
              </a:rPr>
              <a:t>太阳能、海洋能、地热能、波浪能、潮汐能等。</a:t>
            </a:r>
            <a:endParaRPr lang="zh-CN" altLang="en-US" sz="2400" dirty="0">
              <a:latin typeface="Arial" panose="020B0604020202020204" pitchFamily="34" charset="0"/>
            </a:endParaRPr>
          </a:p>
        </p:txBody>
      </p:sp>
      <p:sp>
        <p:nvSpPr>
          <p:cNvPr id="45097" name="Text Box 41"/>
          <p:cNvSpPr txBox="1"/>
          <p:nvPr/>
        </p:nvSpPr>
        <p:spPr>
          <a:xfrm>
            <a:off x="7967663" y="4581525"/>
            <a:ext cx="1008062"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核能</a:t>
            </a:r>
            <a:endParaRPr lang="zh-CN" altLang="en-US" sz="2400" b="1" dirty="0">
              <a:latin typeface="Arial" panose="020B0604020202020204" pitchFamily="34" charset="0"/>
            </a:endParaRPr>
          </a:p>
        </p:txBody>
      </p:sp>
      <p:sp>
        <p:nvSpPr>
          <p:cNvPr id="45098" name="Text Box 42">
            <a:hlinkClick r:id="" action="ppaction://noaction"/>
          </p:cNvPr>
          <p:cNvSpPr txBox="1"/>
          <p:nvPr/>
        </p:nvSpPr>
        <p:spPr>
          <a:xfrm>
            <a:off x="1631950" y="3067050"/>
            <a:ext cx="1655763"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一次能源</a:t>
            </a:r>
            <a:endParaRPr lang="zh-CN" altLang="en-US" sz="2400" b="1" dirty="0">
              <a:latin typeface="Arial" panose="020B0604020202020204" pitchFamily="34" charset="0"/>
            </a:endParaRPr>
          </a:p>
        </p:txBody>
      </p:sp>
      <p:sp>
        <p:nvSpPr>
          <p:cNvPr id="45099" name="Text Box 43"/>
          <p:cNvSpPr txBox="1"/>
          <p:nvPr/>
        </p:nvSpPr>
        <p:spPr>
          <a:xfrm>
            <a:off x="1631950" y="5589588"/>
            <a:ext cx="19812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ea typeface="黑体" panose="02010609060101010101" pitchFamily="49" charset="-122"/>
              </a:rPr>
              <a:t>二次能源</a:t>
            </a:r>
            <a:endParaRPr lang="zh-CN" altLang="en-US" sz="2400" b="1" dirty="0">
              <a:latin typeface="Arial" panose="020B0604020202020204" pitchFamily="34" charset="0"/>
              <a:ea typeface="黑体" panose="02010609060101010101" pitchFamily="49" charset="-122"/>
            </a:endParaRPr>
          </a:p>
        </p:txBody>
      </p:sp>
      <p:sp>
        <p:nvSpPr>
          <p:cNvPr id="45100" name="Text Box 44"/>
          <p:cNvSpPr txBox="1"/>
          <p:nvPr/>
        </p:nvSpPr>
        <p:spPr>
          <a:xfrm>
            <a:off x="3503613" y="5373688"/>
            <a:ext cx="6624637" cy="8302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Arial" panose="020B0604020202020204" pitchFamily="34" charset="0"/>
              </a:rPr>
              <a:t>电能、氢能、煤气、水煤气、蒸汽、焦炭、汽油、煤油、柴油、液化石油气、沼气能等</a:t>
            </a:r>
            <a:endParaRPr lang="zh-CN" altLang="en-US" sz="2400" b="1" dirty="0">
              <a:latin typeface="Arial" panose="020B0604020202020204" pitchFamily="34" charset="0"/>
            </a:endParaRPr>
          </a:p>
        </p:txBody>
      </p:sp>
      <p:sp>
        <p:nvSpPr>
          <p:cNvPr id="38969" name="Rectangle 57"/>
          <p:cNvSpPr>
            <a:spLocks noChangeArrowheads="1"/>
          </p:cNvSpPr>
          <p:nvPr/>
        </p:nvSpPr>
        <p:spPr bwMode="auto">
          <a:xfrm>
            <a:off x="4843463" y="44450"/>
            <a:ext cx="1612900" cy="519113"/>
          </a:xfrm>
          <a:prstGeom prst="rect">
            <a:avLst/>
          </a:prstGeom>
          <a:no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0000FF"/>
                </a:solidFill>
                <a:effectLst/>
                <a:uLnTx/>
                <a:uFillTx/>
                <a:latin typeface="Arial" panose="020B0604020202020204" pitchFamily="34" charset="0"/>
                <a:ea typeface="宋体" panose="02010600030101010101" pitchFamily="2" charset="-122"/>
                <a:cs typeface="+mn-cs"/>
              </a:rPr>
              <a:t>能源</a:t>
            </a:r>
            <a:r>
              <a:rPr kumimoji="0" lang="zh-CN" altLang="en-US" sz="2800" b="1"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分类</a:t>
            </a:r>
            <a:endParaRPr kumimoji="0" lang="zh-CN" altLang="en-US" sz="2800" b="1" i="0" u="none" strike="noStrike" kern="1200" cap="none" spc="0" normalizeH="0" baseline="0" noProof="0">
              <a:ln>
                <a:noFill/>
              </a:ln>
              <a:solidFill>
                <a:srgbClr val="0000FF"/>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98"/>
                                        </p:tgtEl>
                                        <p:attrNameLst>
                                          <p:attrName>style.visibility</p:attrName>
                                        </p:attrNameLst>
                                      </p:cBhvr>
                                      <p:to>
                                        <p:strVal val="visible"/>
                                      </p:to>
                                    </p:set>
                                    <p:animEffect transition="in" filter="blinds(horizontal)">
                                      <p:cBhvr>
                                        <p:cTn id="7" dur="500"/>
                                        <p:tgtEl>
                                          <p:spTgt spid="45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99"/>
                                        </p:tgtEl>
                                        <p:attrNameLst>
                                          <p:attrName>style.visibility</p:attrName>
                                        </p:attrNameLst>
                                      </p:cBhvr>
                                      <p:to>
                                        <p:strVal val="visible"/>
                                      </p:to>
                                    </p:set>
                                    <p:animEffect transition="in" filter="blinds(horizontal)">
                                      <p:cBhvr>
                                        <p:cTn id="12" dur="500"/>
                                        <p:tgtEl>
                                          <p:spTgt spid="450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92"/>
                                        </p:tgtEl>
                                        <p:attrNameLst>
                                          <p:attrName>style.visibility</p:attrName>
                                        </p:attrNameLst>
                                      </p:cBhvr>
                                      <p:to>
                                        <p:strVal val="visible"/>
                                      </p:to>
                                    </p:set>
                                    <p:animEffect transition="in" filter="blinds(horizontal)">
                                      <p:cBhvr>
                                        <p:cTn id="17" dur="500"/>
                                        <p:tgtEl>
                                          <p:spTgt spid="450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093"/>
                                        </p:tgtEl>
                                        <p:attrNameLst>
                                          <p:attrName>style.visibility</p:attrName>
                                        </p:attrNameLst>
                                      </p:cBhvr>
                                      <p:to>
                                        <p:strVal val="visible"/>
                                      </p:to>
                                    </p:set>
                                    <p:animEffect transition="in" filter="blinds(horizontal)">
                                      <p:cBhvr>
                                        <p:cTn id="22" dur="500"/>
                                        <p:tgtEl>
                                          <p:spTgt spid="4509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70"/>
                                        </p:tgtEl>
                                        <p:attrNameLst>
                                          <p:attrName>style.visibility</p:attrName>
                                        </p:attrNameLst>
                                      </p:cBhvr>
                                      <p:to>
                                        <p:strVal val="visible"/>
                                      </p:to>
                                    </p:set>
                                    <p:animEffect transition="in" filter="blinds(horizontal)">
                                      <p:cBhvr>
                                        <p:cTn id="27" dur="500"/>
                                        <p:tgtEl>
                                          <p:spTgt spid="3897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090"/>
                                        </p:tgtEl>
                                        <p:attrNameLst>
                                          <p:attrName>style.visibility</p:attrName>
                                        </p:attrNameLst>
                                      </p:cBhvr>
                                      <p:to>
                                        <p:strVal val="visible"/>
                                      </p:to>
                                    </p:set>
                                    <p:animEffect transition="in" filter="blinds(horizontal)">
                                      <p:cBhvr>
                                        <p:cTn id="32" dur="500"/>
                                        <p:tgtEl>
                                          <p:spTgt spid="4509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5091"/>
                                        </p:tgtEl>
                                        <p:attrNameLst>
                                          <p:attrName>style.visibility</p:attrName>
                                        </p:attrNameLst>
                                      </p:cBhvr>
                                      <p:to>
                                        <p:strVal val="visible"/>
                                      </p:to>
                                    </p:set>
                                    <p:animEffect transition="in" filter="blinds(horizontal)">
                                      <p:cBhvr>
                                        <p:cTn id="37" dur="500"/>
                                        <p:tgtEl>
                                          <p:spTgt spid="4509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5096"/>
                                        </p:tgtEl>
                                        <p:attrNameLst>
                                          <p:attrName>style.visibility</p:attrName>
                                        </p:attrNameLst>
                                      </p:cBhvr>
                                      <p:to>
                                        <p:strVal val="visible"/>
                                      </p:to>
                                    </p:set>
                                    <p:animEffect transition="in" filter="blinds(horizontal)">
                                      <p:cBhvr>
                                        <p:cTn id="42" dur="500"/>
                                        <p:tgtEl>
                                          <p:spTgt spid="4509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5097"/>
                                        </p:tgtEl>
                                        <p:attrNameLst>
                                          <p:attrName>style.visibility</p:attrName>
                                        </p:attrNameLst>
                                      </p:cBhvr>
                                      <p:to>
                                        <p:strVal val="visible"/>
                                      </p:to>
                                    </p:set>
                                    <p:animEffect transition="in" filter="blinds(horizontal)">
                                      <p:cBhvr>
                                        <p:cTn id="47" dur="500"/>
                                        <p:tgtEl>
                                          <p:spTgt spid="4509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5100"/>
                                        </p:tgtEl>
                                        <p:attrNameLst>
                                          <p:attrName>style.visibility</p:attrName>
                                        </p:attrNameLst>
                                      </p:cBhvr>
                                      <p:to>
                                        <p:strVal val="visible"/>
                                      </p:to>
                                    </p:set>
                                    <p:animEffect transition="in" filter="blinds(horizontal)">
                                      <p:cBhvr>
                                        <p:cTn id="52" dur="500"/>
                                        <p:tgtEl>
                                          <p:spTgt spid="45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0" grpId="0"/>
      <p:bldP spid="45091" grpId="0"/>
      <p:bldP spid="45092" grpId="0"/>
      <p:bldP spid="45093" grpId="0"/>
      <p:bldP spid="45096" grpId="0"/>
      <p:bldP spid="45097" grpId="0"/>
      <p:bldP spid="45098" grpId="0"/>
      <p:bldP spid="45099" grpId="0"/>
      <p:bldP spid="45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9" name="Rectangle 9"/>
          <p:cNvSpPr/>
          <p:nvPr/>
        </p:nvSpPr>
        <p:spPr>
          <a:xfrm>
            <a:off x="1436688" y="822325"/>
            <a:ext cx="6846887" cy="457200"/>
          </a:xfrm>
          <a:prstGeom prst="rect">
            <a:avLst/>
          </a:prstGeom>
          <a:noFill/>
          <a:ln w="9525">
            <a:noFill/>
          </a:ln>
        </p:spPr>
        <p:txBody>
          <a:bodyPr wrap="none"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en-US" altLang="zh-CN" sz="2400" b="1" dirty="0">
                <a:latin typeface="Times New Roman" panose="02020603050405020304" pitchFamily="18" charset="0"/>
              </a:rPr>
              <a:t>2</a:t>
            </a:r>
            <a:r>
              <a:rPr lang="zh-CN" altLang="en-US" sz="2400" b="1" dirty="0">
                <a:latin typeface="Times New Roman" panose="02020603050405020304" pitchFamily="18" charset="0"/>
              </a:rPr>
              <a:t>、提高可燃物的燃烧效率，合理利用有限的能源 </a:t>
            </a:r>
            <a:endParaRPr lang="zh-CN" altLang="en-US" sz="2400" b="1" dirty="0">
              <a:latin typeface="Times New Roman" panose="02020603050405020304" pitchFamily="18" charset="0"/>
            </a:endParaRPr>
          </a:p>
        </p:txBody>
      </p:sp>
      <p:sp>
        <p:nvSpPr>
          <p:cNvPr id="30736" name="Text Box 16"/>
          <p:cNvSpPr txBox="1"/>
          <p:nvPr/>
        </p:nvSpPr>
        <p:spPr>
          <a:xfrm>
            <a:off x="1406525" y="1458913"/>
            <a:ext cx="3371850" cy="457200"/>
          </a:xfrm>
          <a:prstGeom prst="rect">
            <a:avLst/>
          </a:prstGeom>
          <a:solidFill>
            <a:srgbClr val="FFFF99">
              <a:alpha val="50195"/>
            </a:srgbClr>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燃料的充分燃烧的条件 </a:t>
            </a:r>
            <a:endParaRPr lang="zh-CN" altLang="en-US" sz="2400" b="1" dirty="0">
              <a:latin typeface="Times New Roman" panose="02020603050405020304" pitchFamily="18" charset="0"/>
            </a:endParaRPr>
          </a:p>
        </p:txBody>
      </p:sp>
      <p:sp>
        <p:nvSpPr>
          <p:cNvPr id="30737" name="Text Box 17"/>
          <p:cNvSpPr txBox="1"/>
          <p:nvPr/>
        </p:nvSpPr>
        <p:spPr>
          <a:xfrm>
            <a:off x="1257300" y="1916113"/>
            <a:ext cx="4740275"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）燃烧时要有足够多的空气； </a:t>
            </a:r>
            <a:endParaRPr lang="zh-CN" altLang="en-US" sz="2400" b="1" dirty="0">
              <a:latin typeface="Times New Roman" panose="02020603050405020304" pitchFamily="18" charset="0"/>
            </a:endParaRPr>
          </a:p>
        </p:txBody>
      </p:sp>
      <p:sp>
        <p:nvSpPr>
          <p:cNvPr id="30738" name="Text Box 18">
            <a:hlinkClick r:id="" action="ppaction://noaction"/>
          </p:cNvPr>
          <p:cNvSpPr txBox="1"/>
          <p:nvPr/>
        </p:nvSpPr>
        <p:spPr>
          <a:xfrm>
            <a:off x="1257300" y="2373313"/>
            <a:ext cx="5927725" cy="457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）燃料与空气要有足够大的接触面积。 </a:t>
            </a:r>
            <a:endParaRPr lang="zh-CN" altLang="en-US" sz="2400" b="1" dirty="0">
              <a:latin typeface="Times New Roman" panose="02020603050405020304" pitchFamily="18" charset="0"/>
            </a:endParaRPr>
          </a:p>
        </p:txBody>
      </p:sp>
      <p:sp>
        <p:nvSpPr>
          <p:cNvPr id="30739" name="Text Box 19"/>
          <p:cNvSpPr txBox="1"/>
          <p:nvPr/>
        </p:nvSpPr>
        <p:spPr>
          <a:xfrm>
            <a:off x="5448300" y="1916113"/>
            <a:ext cx="3332163"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dirty="0">
                <a:latin typeface="Times New Roman" panose="02020603050405020304" pitchFamily="18" charset="0"/>
              </a:rPr>
              <a:t>（不是越多越好） </a:t>
            </a:r>
            <a:endParaRPr lang="zh-CN" altLang="en-US" sz="2400" b="1" dirty="0">
              <a:latin typeface="Times New Roman" panose="02020603050405020304" pitchFamily="18" charset="0"/>
            </a:endParaRPr>
          </a:p>
        </p:txBody>
      </p:sp>
      <p:sp>
        <p:nvSpPr>
          <p:cNvPr id="30740" name="Text Box 20"/>
          <p:cNvSpPr txBox="1"/>
          <p:nvPr/>
        </p:nvSpPr>
        <p:spPr>
          <a:xfrm>
            <a:off x="1501775" y="2973388"/>
            <a:ext cx="3429000" cy="457200"/>
          </a:xfrm>
          <a:prstGeom prst="rect">
            <a:avLst/>
          </a:prstGeom>
          <a:solidFill>
            <a:srgbClr val="FFFF99">
              <a:alpha val="50195"/>
            </a:srgbClr>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Times New Roman" panose="02020603050405020304" pitchFamily="18" charset="0"/>
              </a:rPr>
              <a:t>燃料充分燃烧的意义</a:t>
            </a:r>
            <a:endParaRPr lang="zh-CN" altLang="en-US" sz="2400" b="1" dirty="0">
              <a:latin typeface="Times New Roman" panose="02020603050405020304" pitchFamily="18" charset="0"/>
            </a:endParaRPr>
          </a:p>
        </p:txBody>
      </p:sp>
      <p:sp>
        <p:nvSpPr>
          <p:cNvPr id="30741" name="Text Box 21"/>
          <p:cNvSpPr txBox="1"/>
          <p:nvPr/>
        </p:nvSpPr>
        <p:spPr>
          <a:xfrm>
            <a:off x="1349375" y="3354388"/>
            <a:ext cx="28956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）节约能源</a:t>
            </a:r>
            <a:endParaRPr lang="zh-CN" altLang="en-US" sz="2400" b="1" dirty="0">
              <a:latin typeface="Times New Roman" panose="02020603050405020304" pitchFamily="18" charset="0"/>
            </a:endParaRPr>
          </a:p>
        </p:txBody>
      </p:sp>
      <p:sp>
        <p:nvSpPr>
          <p:cNvPr id="30742" name="Text Box 22"/>
          <p:cNvSpPr txBox="1"/>
          <p:nvPr/>
        </p:nvSpPr>
        <p:spPr>
          <a:xfrm>
            <a:off x="1349375" y="3871913"/>
            <a:ext cx="6248400" cy="457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）减少污染、保护环境</a:t>
            </a:r>
            <a:endParaRPr lang="zh-CN" altLang="en-US" sz="24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07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07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07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07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07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0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P spid="30736" grpId="0" animBg="1"/>
      <p:bldP spid="30737" grpId="0"/>
      <p:bldP spid="30738" grpId="0"/>
      <p:bldP spid="30739" grpId="0"/>
      <p:bldP spid="30740" grpId="0" animBg="1"/>
      <p:bldP spid="30741" grpId="0"/>
      <p:bldP spid="307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idx="4294967295"/>
          </p:nvPr>
        </p:nvSpPr>
        <p:spPr>
          <a:xfrm>
            <a:off x="1828800" y="1600200"/>
            <a:ext cx="8534400" cy="1600200"/>
          </a:xfrm>
          <a:ln w="19050">
            <a:solidFill>
              <a:srgbClr val="008000">
                <a:alpha val="100000"/>
              </a:srgbClr>
            </a:solidFill>
            <a:prstDash val="dash"/>
            <a:miter lim="800000"/>
          </a:ln>
        </p:spPr>
        <p:txBody>
          <a:bodyPr vert="horz" wrap="square" lIns="91440" tIns="45720" rIns="91440" bIns="45720" anchor="ctr" anchorCtr="0"/>
          <a:p>
            <a:pPr algn="l" eaLnBrk="1" hangingPunct="1">
              <a:lnSpc>
                <a:spcPct val="120000"/>
              </a:lnSpc>
            </a:pPr>
            <a:r>
              <a:rPr lang="en-US" altLang="zh-CN" sz="2800" b="1" dirty="0">
                <a:solidFill>
                  <a:schemeClr val="tx1"/>
                </a:solidFill>
                <a:latin typeface="Times New Roman" panose="02020603050405020304" pitchFamily="18" charset="0"/>
              </a:rPr>
              <a:t>       </a:t>
            </a:r>
            <a:r>
              <a:rPr lang="zh-CN" altLang="en-US" sz="2800" b="1" dirty="0">
                <a:solidFill>
                  <a:schemeClr val="tx1"/>
                </a:solidFill>
                <a:latin typeface="Times New Roman" panose="02020603050405020304" pitchFamily="18" charset="0"/>
              </a:rPr>
              <a:t>如何测定如下反应</a:t>
            </a:r>
            <a:r>
              <a:rPr lang="en-US" altLang="zh-CN" sz="2800" b="1" dirty="0">
                <a:solidFill>
                  <a:schemeClr val="tx1"/>
                </a:solidFill>
                <a:latin typeface="Times New Roman" panose="02020603050405020304" pitchFamily="18" charset="0"/>
              </a:rPr>
              <a:t>:   C(s)+1/2O</a:t>
            </a:r>
            <a:r>
              <a:rPr lang="en-US" altLang="zh-CN" sz="2800" b="1" baseline="-25000" dirty="0">
                <a:solidFill>
                  <a:schemeClr val="tx1"/>
                </a:solidFill>
                <a:latin typeface="Times New Roman" panose="02020603050405020304" pitchFamily="18" charset="0"/>
              </a:rPr>
              <a:t>2</a:t>
            </a:r>
            <a:r>
              <a:rPr lang="en-US" altLang="zh-CN" sz="2800" b="1" dirty="0">
                <a:solidFill>
                  <a:schemeClr val="tx1"/>
                </a:solidFill>
                <a:latin typeface="Times New Roman" panose="02020603050405020304" pitchFamily="18" charset="0"/>
              </a:rPr>
              <a:t>(g)=CO(g)</a:t>
            </a:r>
            <a:br>
              <a:rPr lang="en-US" altLang="zh-CN" sz="2800" b="1" dirty="0">
                <a:solidFill>
                  <a:schemeClr val="tx1"/>
                </a:solidFill>
                <a:latin typeface="Times New Roman" panose="02020603050405020304" pitchFamily="18" charset="0"/>
              </a:rPr>
            </a:br>
            <a:r>
              <a:rPr lang="en-US" altLang="zh-CN" sz="2800" b="1" dirty="0">
                <a:solidFill>
                  <a:schemeClr val="tx1"/>
                </a:solidFill>
                <a:latin typeface="Times New Roman" panose="02020603050405020304" pitchFamily="18" charset="0"/>
              </a:rPr>
              <a:t>       </a:t>
            </a:r>
            <a:r>
              <a:rPr lang="zh-CN" altLang="en-US" sz="2800" b="1" dirty="0">
                <a:solidFill>
                  <a:schemeClr val="tx1"/>
                </a:solidFill>
                <a:latin typeface="Times New Roman" panose="02020603050405020304" pitchFamily="18" charset="0"/>
              </a:rPr>
              <a:t>的反应热△</a:t>
            </a:r>
            <a:r>
              <a:rPr lang="en-US" altLang="zh-CN" sz="2800" b="1" dirty="0">
                <a:solidFill>
                  <a:schemeClr val="tx1"/>
                </a:solidFill>
                <a:latin typeface="Times New Roman" panose="02020603050405020304" pitchFamily="18" charset="0"/>
              </a:rPr>
              <a:t>H</a:t>
            </a:r>
            <a:r>
              <a:rPr lang="zh-CN" altLang="en-US" sz="2800" b="1" dirty="0">
                <a:solidFill>
                  <a:schemeClr val="tx1"/>
                </a:solidFill>
                <a:latin typeface="Times New Roman" panose="02020603050405020304" pitchFamily="18" charset="0"/>
              </a:rPr>
              <a:t>？</a:t>
            </a:r>
            <a:endParaRPr lang="zh-CN" altLang="en-US" sz="2800" b="1" baseline="-25000" dirty="0">
              <a:solidFill>
                <a:schemeClr val="tx1"/>
              </a:solidFill>
              <a:latin typeface="Times New Roman" panose="02020603050405020304" pitchFamily="18" charset="0"/>
            </a:endParaRPr>
          </a:p>
        </p:txBody>
      </p:sp>
      <p:sp>
        <p:nvSpPr>
          <p:cNvPr id="15364" name="Text Box 3"/>
          <p:cNvSpPr txBox="1"/>
          <p:nvPr/>
        </p:nvSpPr>
        <p:spPr>
          <a:xfrm>
            <a:off x="2667000" y="3717925"/>
            <a:ext cx="6705600" cy="1169988"/>
          </a:xfrm>
          <a:prstGeom prst="rect">
            <a:avLst/>
          </a:prstGeom>
          <a:noFill/>
          <a:ln w="381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800" b="1" dirty="0">
                <a:latin typeface="Times New Roman" panose="02020603050405020304" pitchFamily="18" charset="0"/>
              </a:rPr>
              <a:t>①</a:t>
            </a:r>
            <a:r>
              <a:rPr lang="zh-CN" altLang="en-US" sz="2800" b="1" dirty="0">
                <a:latin typeface="Times New Roman" panose="02020603050405020304" pitchFamily="18" charset="0"/>
              </a:rPr>
              <a:t>能直接测定吗？如何测？</a:t>
            </a:r>
            <a:endParaRPr lang="zh-CN" altLang="en-US" sz="2800" b="1" dirty="0">
              <a:latin typeface="Times New Roman" panose="02020603050405020304" pitchFamily="18" charset="0"/>
            </a:endParaRPr>
          </a:p>
          <a:p>
            <a:pPr marL="0" lvl="0" indent="0" eaLnBrk="1" hangingPunct="1">
              <a:spcBef>
                <a:spcPct val="50000"/>
              </a:spcBef>
              <a:buNone/>
            </a:pPr>
            <a:r>
              <a:rPr lang="zh-CN" altLang="en-US" sz="2800" b="1" dirty="0">
                <a:latin typeface="Times New Roman" panose="02020603050405020304" pitchFamily="18" charset="0"/>
              </a:rPr>
              <a:t>②若不能直接测，怎么办？</a:t>
            </a:r>
            <a:endParaRPr lang="zh-CN" altLang="en-US" sz="2800" b="1" dirty="0">
              <a:latin typeface="Times New Roman" panose="02020603050405020304" pitchFamily="18" charset="0"/>
            </a:endParaRPr>
          </a:p>
        </p:txBody>
      </p:sp>
      <p:grpSp>
        <p:nvGrpSpPr>
          <p:cNvPr id="15365" name="Group 5"/>
          <p:cNvGrpSpPr/>
          <p:nvPr/>
        </p:nvGrpSpPr>
        <p:grpSpPr>
          <a:xfrm>
            <a:off x="1828800" y="304800"/>
            <a:ext cx="2098675" cy="762000"/>
            <a:chOff x="214" y="2544"/>
            <a:chExt cx="1322" cy="480"/>
          </a:xfrm>
        </p:grpSpPr>
        <p:grpSp>
          <p:nvGrpSpPr>
            <p:cNvPr id="3077" name="Group 6"/>
            <p:cNvGrpSpPr/>
            <p:nvPr/>
          </p:nvGrpSpPr>
          <p:grpSpPr>
            <a:xfrm>
              <a:off x="214" y="2578"/>
              <a:ext cx="1322" cy="446"/>
              <a:chOff x="616" y="1267"/>
              <a:chExt cx="1762" cy="446"/>
            </a:xfrm>
          </p:grpSpPr>
          <p:pic>
            <p:nvPicPr>
              <p:cNvPr id="3079" name="Picture 7" descr="1"/>
              <p:cNvPicPr>
                <a:picLocks noChangeAspect="1"/>
              </p:cNvPicPr>
              <p:nvPr/>
            </p:nvPicPr>
            <p:blipFill>
              <a:blip r:embed="rId1"/>
              <a:stretch>
                <a:fillRect/>
              </a:stretch>
            </p:blipFill>
            <p:spPr>
              <a:xfrm>
                <a:off x="616" y="1267"/>
                <a:ext cx="1762" cy="446"/>
              </a:xfrm>
              <a:prstGeom prst="rect">
                <a:avLst/>
              </a:prstGeom>
              <a:noFill/>
              <a:ln w="9525">
                <a:noFill/>
              </a:ln>
            </p:spPr>
          </p:pic>
          <p:sp>
            <p:nvSpPr>
              <p:cNvPr id="3080" name="Rectangle 8"/>
              <p:cNvSpPr/>
              <p:nvPr/>
            </p:nvSpPr>
            <p:spPr>
              <a:xfrm>
                <a:off x="1057" y="1304"/>
                <a:ext cx="1196" cy="253"/>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grpSp>
        <p:sp>
          <p:nvSpPr>
            <p:cNvPr id="3078" name="Text Box 9"/>
            <p:cNvSpPr txBox="1"/>
            <p:nvPr/>
          </p:nvSpPr>
          <p:spPr>
            <a:xfrm>
              <a:off x="524" y="2544"/>
              <a:ext cx="798" cy="465"/>
            </a:xfrm>
            <a:prstGeom prst="rect">
              <a:avLst/>
            </a:prstGeom>
            <a:noFill/>
            <a:ln w="127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lnSpc>
                  <a:spcPct val="150000"/>
                </a:lnSpc>
                <a:spcBef>
                  <a:spcPct val="0"/>
                </a:spcBef>
                <a:buNone/>
              </a:pPr>
              <a:r>
                <a:rPr lang="zh-CN" altLang="en-US" sz="2800" b="1" dirty="0">
                  <a:latin typeface="楷体_GB2312" pitchFamily="49" charset="-122"/>
                  <a:ea typeface="楷体_GB2312" pitchFamily="49" charset="-122"/>
                </a:rPr>
                <a:t>想一想</a:t>
              </a:r>
              <a:endParaRPr lang="zh-CN" altLang="en-US" sz="2800" b="1" dirty="0">
                <a:latin typeface="楷体_GB2312" pitchFamily="49" charset="-122"/>
                <a:ea typeface="楷体_GB2312"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linds(horizontal)">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4">
                                            <p:txEl>
                                              <p:charRg st="0" end="13"/>
                                            </p:txEl>
                                          </p:spTgt>
                                        </p:tgtEl>
                                        <p:attrNameLst>
                                          <p:attrName>style.visibility</p:attrName>
                                        </p:attrNameLst>
                                      </p:cBhvr>
                                      <p:to>
                                        <p:strVal val="visible"/>
                                      </p:to>
                                    </p:set>
                                    <p:animEffect transition="in" filter="blinds(horizontal)">
                                      <p:cBhvr>
                                        <p:cTn id="17" dur="500"/>
                                        <p:tgtEl>
                                          <p:spTgt spid="15364">
                                            <p:txEl>
                                              <p:charRg st="0"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364">
                                            <p:txEl>
                                              <p:charRg st="13"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p:nvPr/>
        </p:nvSpPr>
        <p:spPr>
          <a:xfrm>
            <a:off x="5811838" y="3214688"/>
            <a:ext cx="817562" cy="519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rgbClr val="FF3300"/>
                </a:solidFill>
                <a:latin typeface="Times New Roman" panose="02020603050405020304" pitchFamily="18" charset="0"/>
                <a:ea typeface="楷体_GB2312" pitchFamily="49" charset="-122"/>
              </a:rPr>
              <a:t>△H</a:t>
            </a:r>
            <a:endParaRPr lang="en-US" altLang="zh-CN" sz="2800" b="1" dirty="0">
              <a:solidFill>
                <a:srgbClr val="FF3300"/>
              </a:solidFill>
              <a:latin typeface="Times New Roman" panose="02020603050405020304" pitchFamily="18" charset="0"/>
              <a:ea typeface="楷体_GB2312" pitchFamily="49" charset="-122"/>
            </a:endParaRPr>
          </a:p>
        </p:txBody>
      </p:sp>
      <p:sp>
        <p:nvSpPr>
          <p:cNvPr id="4099" name="Text Box 3"/>
          <p:cNvSpPr txBox="1"/>
          <p:nvPr/>
        </p:nvSpPr>
        <p:spPr>
          <a:xfrm>
            <a:off x="533400" y="449263"/>
            <a:ext cx="112776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800" b="1" dirty="0">
                <a:solidFill>
                  <a:srgbClr val="800080"/>
                </a:solidFill>
              </a:rPr>
              <a:t>【</a:t>
            </a:r>
            <a:r>
              <a:rPr lang="zh-CN" altLang="en-US" sz="2800" b="1" dirty="0">
                <a:solidFill>
                  <a:srgbClr val="800080"/>
                </a:solidFill>
              </a:rPr>
              <a:t>思考</a:t>
            </a:r>
            <a:r>
              <a:rPr lang="en-US" altLang="zh-CN" sz="2800" b="1" dirty="0">
                <a:solidFill>
                  <a:srgbClr val="800080"/>
                </a:solidFill>
              </a:rPr>
              <a:t>】</a:t>
            </a:r>
            <a:r>
              <a:rPr lang="zh-CN" altLang="en-US" sz="2800" b="1" dirty="0"/>
              <a:t>化学反应中反应热（</a:t>
            </a:r>
            <a:r>
              <a:rPr lang="zh-CN" altLang="en-US" sz="2800" b="1" dirty="0">
                <a:latin typeface="Times New Roman" panose="02020603050405020304" pitchFamily="18" charset="0"/>
                <a:ea typeface="楷体_GB2312" pitchFamily="49" charset="-122"/>
              </a:rPr>
              <a:t>△</a:t>
            </a:r>
            <a:r>
              <a:rPr lang="en-US" altLang="zh-CN" sz="2800" b="1" dirty="0">
                <a:latin typeface="Times New Roman" panose="02020603050405020304" pitchFamily="18" charset="0"/>
                <a:ea typeface="楷体_GB2312" pitchFamily="49" charset="-122"/>
              </a:rPr>
              <a:t>H</a:t>
            </a:r>
            <a:r>
              <a:rPr lang="zh-CN" altLang="en-US" sz="2800" b="1" dirty="0">
                <a:latin typeface="Times New Roman" panose="02020603050405020304" pitchFamily="18" charset="0"/>
                <a:ea typeface="楷体_GB2312" pitchFamily="49" charset="-122"/>
              </a:rPr>
              <a:t>）</a:t>
            </a:r>
            <a:r>
              <a:rPr lang="zh-CN" altLang="en-US" sz="2800" b="1" dirty="0"/>
              <a:t>与反应途径有关系吗？</a:t>
            </a:r>
            <a:endParaRPr lang="zh-CN" altLang="en-US" sz="2800" b="1" dirty="0"/>
          </a:p>
        </p:txBody>
      </p:sp>
      <p:sp>
        <p:nvSpPr>
          <p:cNvPr id="16388" name="Text Box 4"/>
          <p:cNvSpPr txBox="1"/>
          <p:nvPr/>
        </p:nvSpPr>
        <p:spPr>
          <a:xfrm>
            <a:off x="4419600" y="944563"/>
            <a:ext cx="12954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2800" b="1" dirty="0">
                <a:solidFill>
                  <a:srgbClr val="FF3300"/>
                </a:solidFill>
              </a:rPr>
              <a:t>无关</a:t>
            </a:r>
            <a:endParaRPr lang="zh-CN" altLang="en-US" sz="2800" b="1" dirty="0">
              <a:solidFill>
                <a:srgbClr val="FF3300"/>
              </a:solidFill>
            </a:endParaRPr>
          </a:p>
        </p:txBody>
      </p:sp>
      <p:sp>
        <p:nvSpPr>
          <p:cNvPr id="4101" name="Rectangle 5"/>
          <p:cNvSpPr>
            <a:spLocks noRot="1"/>
          </p:cNvSpPr>
          <p:nvPr/>
        </p:nvSpPr>
        <p:spPr>
          <a:xfrm>
            <a:off x="1905000" y="4724400"/>
            <a:ext cx="8534400" cy="21336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342900" lvl="0" indent="-342900" eaLnBrk="1" hangingPunct="1">
              <a:buNone/>
            </a:pPr>
            <a:endParaRPr lang="zh-CN" altLang="zh-CN" b="1" dirty="0">
              <a:latin typeface="Times New Roman" panose="02020603050405020304" pitchFamily="18" charset="0"/>
            </a:endParaRPr>
          </a:p>
        </p:txBody>
      </p:sp>
      <p:sp>
        <p:nvSpPr>
          <p:cNvPr id="16390" name="Rectangle 6"/>
          <p:cNvSpPr/>
          <p:nvPr/>
        </p:nvSpPr>
        <p:spPr>
          <a:xfrm>
            <a:off x="838200" y="4875213"/>
            <a:ext cx="10896600" cy="954087"/>
          </a:xfrm>
          <a:prstGeom prst="rect">
            <a:avLst/>
          </a:prstGeom>
          <a:noFill/>
          <a:ln w="19050" cap="flat" cmpd="sng">
            <a:solidFill>
              <a:srgbClr val="008000"/>
            </a:solidFill>
            <a:prstDash val="dash"/>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t>        1836</a:t>
            </a:r>
            <a:r>
              <a:rPr lang="zh-CN" altLang="en-US" sz="2800" b="1" dirty="0"/>
              <a:t>年瑞士化学家</a:t>
            </a:r>
            <a:r>
              <a:rPr lang="zh-CN" altLang="en-US" sz="2800" b="1" dirty="0">
                <a:solidFill>
                  <a:srgbClr val="0000FF"/>
                </a:solidFill>
              </a:rPr>
              <a:t>盖斯</a:t>
            </a:r>
            <a:r>
              <a:rPr lang="zh-CN" altLang="en-US" sz="2800" b="1" dirty="0"/>
              <a:t>通过大量实验事实证明，</a:t>
            </a:r>
            <a:endParaRPr lang="en-US" altLang="zh-CN" sz="2800" b="1" dirty="0"/>
          </a:p>
          <a:p>
            <a:pPr marL="0" lvl="0" indent="0" eaLnBrk="1" hangingPunct="1">
              <a:spcBef>
                <a:spcPct val="0"/>
              </a:spcBef>
              <a:buNone/>
            </a:pPr>
            <a:r>
              <a:rPr lang="zh-CN" altLang="en-US" sz="2800" b="1" dirty="0">
                <a:solidFill>
                  <a:srgbClr val="FF3300"/>
                </a:solidFill>
              </a:rPr>
              <a:t>不管化学反应是一步完成或分几步完成，其反应热是相同的</a:t>
            </a:r>
            <a:r>
              <a:rPr lang="zh-CN" altLang="en-US" sz="2800" b="1" dirty="0"/>
              <a:t>。</a:t>
            </a:r>
            <a:endParaRPr lang="zh-CN" altLang="en-US" sz="2800" b="1" dirty="0"/>
          </a:p>
        </p:txBody>
      </p:sp>
      <p:grpSp>
        <p:nvGrpSpPr>
          <p:cNvPr id="16391" name="Group 7"/>
          <p:cNvGrpSpPr/>
          <p:nvPr/>
        </p:nvGrpSpPr>
        <p:grpSpPr>
          <a:xfrm>
            <a:off x="2662238" y="1752600"/>
            <a:ext cx="6638925" cy="2536825"/>
            <a:chOff x="717" y="1104"/>
            <a:chExt cx="4182" cy="1598"/>
          </a:xfrm>
        </p:grpSpPr>
        <p:grpSp>
          <p:nvGrpSpPr>
            <p:cNvPr id="4107" name="Group 8"/>
            <p:cNvGrpSpPr/>
            <p:nvPr/>
          </p:nvGrpSpPr>
          <p:grpSpPr>
            <a:xfrm>
              <a:off x="717" y="1104"/>
              <a:ext cx="4182" cy="1598"/>
              <a:chOff x="719" y="1104"/>
              <a:chExt cx="4182" cy="1598"/>
            </a:xfrm>
          </p:grpSpPr>
          <p:sp>
            <p:nvSpPr>
              <p:cNvPr id="4112" name="Line 9"/>
              <p:cNvSpPr/>
              <p:nvPr/>
            </p:nvSpPr>
            <p:spPr>
              <a:xfrm flipV="1">
                <a:off x="1051" y="1104"/>
                <a:ext cx="0" cy="1588"/>
              </a:xfrm>
              <a:prstGeom prst="line">
                <a:avLst/>
              </a:prstGeom>
              <a:ln w="28575" cap="flat" cmpd="sng">
                <a:solidFill>
                  <a:srgbClr val="333399"/>
                </a:solidFill>
                <a:prstDash val="solid"/>
                <a:headEnd type="none" w="med" len="med"/>
                <a:tailEnd type="triangle" w="lg" len="lg"/>
              </a:ln>
            </p:spPr>
          </p:sp>
          <p:sp>
            <p:nvSpPr>
              <p:cNvPr id="4113" name="Line 10"/>
              <p:cNvSpPr/>
              <p:nvPr/>
            </p:nvSpPr>
            <p:spPr>
              <a:xfrm rot="5400000" flipV="1">
                <a:off x="2971" y="772"/>
                <a:ext cx="10" cy="3850"/>
              </a:xfrm>
              <a:prstGeom prst="line">
                <a:avLst/>
              </a:prstGeom>
              <a:ln w="28575" cap="flat" cmpd="sng">
                <a:solidFill>
                  <a:srgbClr val="333399"/>
                </a:solidFill>
                <a:prstDash val="solid"/>
                <a:headEnd type="none" w="med" len="med"/>
                <a:tailEnd type="triangle" w="lg" len="lg"/>
              </a:ln>
            </p:spPr>
          </p:sp>
          <p:sp>
            <p:nvSpPr>
              <p:cNvPr id="4114" name="Text Box 11"/>
              <p:cNvSpPr txBox="1"/>
              <p:nvPr/>
            </p:nvSpPr>
            <p:spPr>
              <a:xfrm>
                <a:off x="719" y="1212"/>
                <a:ext cx="349" cy="638"/>
              </a:xfrm>
              <a:prstGeom prst="rect">
                <a:avLst/>
              </a:prstGeom>
              <a:noFill/>
              <a:ln w="9525">
                <a:noFill/>
              </a:ln>
            </p:spPr>
            <p:txBody>
              <a:bodyPr vert="eaVert">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400" b="1" dirty="0">
                    <a:latin typeface="楷体_GB2312" pitchFamily="49" charset="-122"/>
                    <a:ea typeface="楷体_GB2312" pitchFamily="49" charset="-122"/>
                  </a:rPr>
                  <a:t>能量</a:t>
                </a:r>
                <a:endParaRPr lang="zh-CN" altLang="en-US" sz="2400" b="1" dirty="0">
                  <a:latin typeface="楷体_GB2312" pitchFamily="49" charset="-122"/>
                  <a:ea typeface="楷体_GB2312" pitchFamily="49" charset="-122"/>
                </a:endParaRPr>
              </a:p>
            </p:txBody>
          </p:sp>
        </p:grpSp>
        <p:sp>
          <p:nvSpPr>
            <p:cNvPr id="4108" name="Line 12"/>
            <p:cNvSpPr/>
            <p:nvPr/>
          </p:nvSpPr>
          <p:spPr>
            <a:xfrm>
              <a:off x="1242" y="1983"/>
              <a:ext cx="1542" cy="10"/>
            </a:xfrm>
            <a:prstGeom prst="line">
              <a:avLst/>
            </a:prstGeom>
            <a:ln w="28575" cap="flat" cmpd="sng">
              <a:solidFill>
                <a:srgbClr val="009900"/>
              </a:solidFill>
              <a:prstDash val="solid"/>
              <a:headEnd type="none" w="med" len="med"/>
              <a:tailEnd type="none" w="med" len="med"/>
            </a:ln>
          </p:spPr>
        </p:sp>
        <p:sp>
          <p:nvSpPr>
            <p:cNvPr id="4109" name="Line 13"/>
            <p:cNvSpPr/>
            <p:nvPr/>
          </p:nvSpPr>
          <p:spPr>
            <a:xfrm>
              <a:off x="2592" y="2367"/>
              <a:ext cx="2087" cy="0"/>
            </a:xfrm>
            <a:prstGeom prst="line">
              <a:avLst/>
            </a:prstGeom>
            <a:ln w="28575" cap="flat" cmpd="sng">
              <a:solidFill>
                <a:srgbClr val="009900"/>
              </a:solidFill>
              <a:prstDash val="solid"/>
              <a:headEnd type="none" w="med" len="med"/>
              <a:tailEnd type="none" w="med" len="med"/>
            </a:ln>
          </p:spPr>
        </p:sp>
        <p:sp>
          <p:nvSpPr>
            <p:cNvPr id="4110" name="Text Box 14"/>
            <p:cNvSpPr txBox="1"/>
            <p:nvPr/>
          </p:nvSpPr>
          <p:spPr>
            <a:xfrm>
              <a:off x="3677" y="2380"/>
              <a:ext cx="635"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000" b="1" dirty="0">
                  <a:latin typeface="楷体_GB2312" pitchFamily="49" charset="-122"/>
                  <a:ea typeface="楷体_GB2312" pitchFamily="49" charset="-122"/>
                </a:rPr>
                <a:t>生成物</a:t>
              </a:r>
              <a:endParaRPr lang="zh-CN" altLang="en-US" sz="2000" b="1" dirty="0">
                <a:latin typeface="楷体_GB2312" pitchFamily="49" charset="-122"/>
                <a:ea typeface="楷体_GB2312" pitchFamily="49" charset="-122"/>
              </a:endParaRPr>
            </a:p>
          </p:txBody>
        </p:sp>
        <p:sp>
          <p:nvSpPr>
            <p:cNvPr id="4111" name="Text Box 15"/>
            <p:cNvSpPr txBox="1"/>
            <p:nvPr/>
          </p:nvSpPr>
          <p:spPr>
            <a:xfrm>
              <a:off x="1273" y="2022"/>
              <a:ext cx="635" cy="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000" b="1" dirty="0">
                  <a:latin typeface="楷体_GB2312" pitchFamily="49" charset="-122"/>
                  <a:ea typeface="楷体_GB2312" pitchFamily="49" charset="-122"/>
                </a:rPr>
                <a:t>反应物</a:t>
              </a:r>
              <a:endParaRPr lang="zh-CN" altLang="en-US" sz="2000" b="1" dirty="0">
                <a:latin typeface="楷体_GB2312" pitchFamily="49" charset="-122"/>
                <a:ea typeface="楷体_GB2312" pitchFamily="49" charset="-122"/>
              </a:endParaRPr>
            </a:p>
          </p:txBody>
        </p:sp>
      </p:grpSp>
      <p:sp>
        <p:nvSpPr>
          <p:cNvPr id="16400" name="Freeform 16"/>
          <p:cNvSpPr/>
          <p:nvPr/>
        </p:nvSpPr>
        <p:spPr>
          <a:xfrm rot="193500">
            <a:off x="4079875" y="2455863"/>
            <a:ext cx="4178300" cy="1193800"/>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449" h="1127">
                <a:moveTo>
                  <a:pt x="0" y="756"/>
                </a:moveTo>
                <a:cubicBezTo>
                  <a:pt x="113" y="726"/>
                  <a:pt x="227" y="696"/>
                  <a:pt x="408" y="575"/>
                </a:cubicBezTo>
                <a:cubicBezTo>
                  <a:pt x="589" y="454"/>
                  <a:pt x="854" y="0"/>
                  <a:pt x="1088" y="30"/>
                </a:cubicBezTo>
                <a:cubicBezTo>
                  <a:pt x="1322" y="60"/>
                  <a:pt x="1610" y="582"/>
                  <a:pt x="1814" y="756"/>
                </a:cubicBezTo>
                <a:cubicBezTo>
                  <a:pt x="2018" y="930"/>
                  <a:pt x="2207" y="1021"/>
                  <a:pt x="2313" y="1074"/>
                </a:cubicBezTo>
                <a:cubicBezTo>
                  <a:pt x="2419" y="1127"/>
                  <a:pt x="2426" y="1074"/>
                  <a:pt x="2449" y="1074"/>
                </a:cubicBezTo>
              </a:path>
            </a:pathLst>
          </a:custGeom>
          <a:noFill/>
          <a:ln w="38100" cap="flat" cmpd="sng">
            <a:solidFill>
              <a:srgbClr val="009900">
                <a:alpha val="100000"/>
              </a:srgbClr>
            </a:solidFill>
            <a:prstDash val="solid"/>
            <a:round/>
            <a:headEnd type="none" w="med" len="med"/>
            <a:tailEnd type="none" w="med" len="med"/>
          </a:ln>
        </p:spPr>
        <p:txBody>
          <a:bodyPr/>
          <a:p>
            <a:endParaRPr lang="zh-CN" altLang="en-US"/>
          </a:p>
        </p:txBody>
      </p:sp>
      <p:sp>
        <p:nvSpPr>
          <p:cNvPr id="16401" name="Freeform 17"/>
          <p:cNvSpPr/>
          <p:nvPr/>
        </p:nvSpPr>
        <p:spPr>
          <a:xfrm>
            <a:off x="4048125" y="1879600"/>
            <a:ext cx="4105275" cy="1871663"/>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2449" h="1127">
                <a:moveTo>
                  <a:pt x="0" y="756"/>
                </a:moveTo>
                <a:cubicBezTo>
                  <a:pt x="113" y="726"/>
                  <a:pt x="227" y="696"/>
                  <a:pt x="408" y="575"/>
                </a:cubicBezTo>
                <a:cubicBezTo>
                  <a:pt x="589" y="454"/>
                  <a:pt x="854" y="0"/>
                  <a:pt x="1088" y="30"/>
                </a:cubicBezTo>
                <a:cubicBezTo>
                  <a:pt x="1322" y="60"/>
                  <a:pt x="1610" y="582"/>
                  <a:pt x="1814" y="756"/>
                </a:cubicBezTo>
                <a:cubicBezTo>
                  <a:pt x="2018" y="930"/>
                  <a:pt x="2207" y="1021"/>
                  <a:pt x="2313" y="1074"/>
                </a:cubicBezTo>
                <a:cubicBezTo>
                  <a:pt x="2419" y="1127"/>
                  <a:pt x="2426" y="1074"/>
                  <a:pt x="2449" y="1074"/>
                </a:cubicBezTo>
              </a:path>
            </a:pathLst>
          </a:custGeom>
          <a:noFill/>
          <a:ln w="38100" cap="flat" cmpd="sng">
            <a:solidFill>
              <a:schemeClr val="tx1">
                <a:alpha val="100000"/>
              </a:schemeClr>
            </a:solidFill>
            <a:prstDash val="solid"/>
            <a:round/>
            <a:headEnd type="none" w="med" len="med"/>
            <a:tailEnd type="none" w="med" len="med"/>
          </a:ln>
        </p:spPr>
        <p:txBody>
          <a:bodyPr/>
          <a:p>
            <a:endParaRPr lang="zh-CN" altLang="en-US"/>
          </a:p>
        </p:txBody>
      </p:sp>
      <p:sp>
        <p:nvSpPr>
          <p:cNvPr id="16402" name="Line 18"/>
          <p:cNvSpPr/>
          <p:nvPr/>
        </p:nvSpPr>
        <p:spPr>
          <a:xfrm>
            <a:off x="5867400" y="3157538"/>
            <a:ext cx="0" cy="604837"/>
          </a:xfrm>
          <a:prstGeom prst="line">
            <a:avLst/>
          </a:prstGeom>
          <a:ln w="28575" cap="flat" cmpd="sng">
            <a:solidFill>
              <a:schemeClr val="tx1"/>
            </a:solidFill>
            <a:prstDash val="solid"/>
            <a:headEnd type="triangle" w="lg" len="lg"/>
            <a:tailEnd type="triangle" w="lg" len="lg"/>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ppt_x"/>
                                          </p:val>
                                        </p:tav>
                                        <p:tav tm="100000">
                                          <p:val>
                                            <p:strVal val="#ppt_x"/>
                                          </p:val>
                                        </p:tav>
                                      </p:tavLst>
                                    </p:anim>
                                    <p:anim calcmode="lin" valueType="num">
                                      <p:cBhvr additive="base">
                                        <p:cTn id="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4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4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4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p:bldP spid="1639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Text Box 4"/>
          <p:cNvSpPr txBox="1"/>
          <p:nvPr/>
        </p:nvSpPr>
        <p:spPr>
          <a:xfrm>
            <a:off x="998538" y="630238"/>
            <a:ext cx="5429250" cy="5127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5000"/>
              </a:lnSpc>
              <a:spcBef>
                <a:spcPct val="0"/>
              </a:spcBef>
              <a:buNone/>
            </a:pPr>
            <a:r>
              <a:rPr lang="zh-CN" altLang="en-US" sz="2400" b="1" dirty="0">
                <a:solidFill>
                  <a:srgbClr val="0000FF"/>
                </a:solidFill>
                <a:latin typeface="Times New Roman" panose="02020603050405020304" pitchFamily="18" charset="0"/>
                <a:ea typeface="黑体" panose="02010609060101010101" pitchFamily="49" charset="-122"/>
              </a:rPr>
              <a:t>一、盖斯定律</a:t>
            </a:r>
            <a:endParaRPr lang="zh-CN" altLang="en-US" sz="2400" b="1" dirty="0">
              <a:solidFill>
                <a:srgbClr val="0000FF"/>
              </a:solidFill>
              <a:latin typeface="Times New Roman" panose="02020603050405020304" pitchFamily="18" charset="0"/>
              <a:ea typeface="黑体" panose="02010609060101010101" pitchFamily="49" charset="-122"/>
            </a:endParaRPr>
          </a:p>
        </p:txBody>
      </p:sp>
      <p:sp>
        <p:nvSpPr>
          <p:cNvPr id="5125" name="Text Box 5"/>
          <p:cNvSpPr txBox="1"/>
          <p:nvPr/>
        </p:nvSpPr>
        <p:spPr>
          <a:xfrm>
            <a:off x="1719263" y="1143000"/>
            <a:ext cx="8643937" cy="9794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0000"/>
              </a:lnSpc>
              <a:spcBef>
                <a:spcPct val="0"/>
              </a:spcBef>
              <a:buNone/>
            </a:pPr>
            <a:r>
              <a:rPr lang="en-US" altLang="zh-CN" sz="2400" b="1" dirty="0"/>
              <a:t>        </a:t>
            </a:r>
            <a:r>
              <a:rPr lang="zh-CN" altLang="en-US" sz="2400" b="1" dirty="0"/>
              <a:t>化学反应不管是一步完成还是分几步完成，其反应热</a:t>
            </a:r>
            <a:endParaRPr lang="zh-CN" altLang="en-US" sz="2400" b="1" dirty="0"/>
          </a:p>
          <a:p>
            <a:pPr marL="0" lvl="0" indent="0" eaLnBrk="1" hangingPunct="1">
              <a:lnSpc>
                <a:spcPct val="120000"/>
              </a:lnSpc>
              <a:spcBef>
                <a:spcPct val="0"/>
              </a:spcBef>
              <a:buNone/>
            </a:pPr>
            <a:r>
              <a:rPr lang="zh-CN" altLang="en-US" sz="2400" b="1" dirty="0"/>
              <a:t>总是相同的。</a:t>
            </a:r>
            <a:endParaRPr lang="zh-CN" altLang="en-US" sz="2400" b="1" dirty="0">
              <a:solidFill>
                <a:srgbClr val="CC0000"/>
              </a:solidFill>
              <a:sym typeface="Wingdings" panose="05000000000000000000" pitchFamily="2" charset="2"/>
            </a:endParaRPr>
          </a:p>
        </p:txBody>
      </p:sp>
      <p:sp>
        <p:nvSpPr>
          <p:cNvPr id="2" name="Text Box 6"/>
          <p:cNvSpPr txBox="1"/>
          <p:nvPr/>
        </p:nvSpPr>
        <p:spPr>
          <a:xfrm>
            <a:off x="3475038" y="60325"/>
            <a:ext cx="5132387"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solidFill>
                  <a:srgbClr val="990033"/>
                </a:solidFill>
              </a:rPr>
              <a:t>第二节    反应热的计算</a:t>
            </a:r>
            <a:endParaRPr lang="zh-CN" altLang="en-US" sz="2800" b="1" dirty="0">
              <a:solidFill>
                <a:srgbClr val="990033"/>
              </a:solidFill>
            </a:endParaRPr>
          </a:p>
        </p:txBody>
      </p:sp>
      <p:sp>
        <p:nvSpPr>
          <p:cNvPr id="5127" name="Rectangle 7"/>
          <p:cNvSpPr/>
          <p:nvPr/>
        </p:nvSpPr>
        <p:spPr>
          <a:xfrm>
            <a:off x="1752600" y="2187575"/>
            <a:ext cx="8399463" cy="860425"/>
          </a:xfrm>
          <a:prstGeom prst="rect">
            <a:avLst/>
          </a:prstGeom>
          <a:solidFill>
            <a:srgbClr val="CCFFCC"/>
          </a:solid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80000"/>
              </a:lnSpc>
              <a:buClr>
                <a:schemeClr val="hlink"/>
              </a:buClr>
              <a:buFont typeface="Wingdings" panose="05000000000000000000" pitchFamily="2" charset="2"/>
              <a:buNone/>
            </a:pPr>
            <a:r>
              <a:rPr lang="zh-CN" altLang="en-US" sz="2800" b="1" dirty="0">
                <a:solidFill>
                  <a:srgbClr val="990099"/>
                </a:solidFill>
                <a:ea typeface="楷体_GB2312" pitchFamily="49" charset="-122"/>
              </a:rPr>
              <a:t>化学反应的反应热只与反应体系的始态和终态有关，</a:t>
            </a:r>
            <a:endParaRPr lang="zh-CN" altLang="en-US" sz="2800" b="1" dirty="0">
              <a:solidFill>
                <a:srgbClr val="990099"/>
              </a:solidFill>
              <a:ea typeface="楷体_GB2312" pitchFamily="49" charset="-122"/>
            </a:endParaRPr>
          </a:p>
          <a:p>
            <a:pPr marL="0" lvl="0" indent="0" eaLnBrk="1" hangingPunct="1">
              <a:lnSpc>
                <a:spcPct val="80000"/>
              </a:lnSpc>
              <a:buClr>
                <a:schemeClr val="hlink"/>
              </a:buClr>
              <a:buFont typeface="Wingdings" panose="05000000000000000000" pitchFamily="2" charset="2"/>
              <a:buNone/>
            </a:pPr>
            <a:r>
              <a:rPr lang="zh-CN" altLang="en-US" sz="2800" b="1" dirty="0">
                <a:solidFill>
                  <a:srgbClr val="990099"/>
                </a:solidFill>
                <a:ea typeface="楷体_GB2312" pitchFamily="49" charset="-122"/>
              </a:rPr>
              <a:t>而与反应的途径无关。</a:t>
            </a:r>
            <a:endParaRPr lang="zh-CN" altLang="en-US" sz="2800" b="1" dirty="0">
              <a:solidFill>
                <a:srgbClr val="990099"/>
              </a:solidFill>
              <a:ea typeface="楷体_GB2312" pitchFamily="49" charset="-122"/>
            </a:endParaRPr>
          </a:p>
        </p:txBody>
      </p:sp>
      <p:sp>
        <p:nvSpPr>
          <p:cNvPr id="19460" name="Rectangle 4"/>
          <p:cNvSpPr/>
          <p:nvPr/>
        </p:nvSpPr>
        <p:spPr>
          <a:xfrm>
            <a:off x="2484438" y="5410200"/>
            <a:ext cx="3851275"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b="1" dirty="0">
                <a:latin typeface="Times New Roman" panose="02020603050405020304" pitchFamily="18" charset="0"/>
                <a:ea typeface="黑体" panose="02010609060101010101" pitchFamily="49" charset="-122"/>
              </a:rPr>
              <a:t>Δ</a:t>
            </a:r>
            <a:r>
              <a:rPr lang="en-US" altLang="zh-CN" b="1" i="1" dirty="0">
                <a:latin typeface="Times New Roman" panose="02020603050405020304" pitchFamily="18" charset="0"/>
                <a:ea typeface="黑体" panose="02010609060101010101" pitchFamily="49" charset="-122"/>
              </a:rPr>
              <a:t>H</a:t>
            </a:r>
            <a:r>
              <a:rPr lang="en-US" altLang="zh-CN" b="1" dirty="0">
                <a:latin typeface="Times New Roman" panose="02020603050405020304" pitchFamily="18" charset="0"/>
                <a:ea typeface="黑体" panose="02010609060101010101" pitchFamily="49" charset="-122"/>
              </a:rPr>
              <a:t>=</a:t>
            </a:r>
            <a:r>
              <a:rPr lang="el-GR" altLang="zh-CN" b="1" dirty="0">
                <a:latin typeface="Times New Roman" panose="02020603050405020304" pitchFamily="18" charset="0"/>
                <a:ea typeface="黑体" panose="02010609060101010101" pitchFamily="49" charset="-122"/>
              </a:rPr>
              <a:t>Δ</a:t>
            </a:r>
            <a:r>
              <a:rPr lang="en-US" altLang="zh-CN" b="1" i="1" dirty="0">
                <a:latin typeface="Times New Roman" panose="02020603050405020304" pitchFamily="18" charset="0"/>
                <a:ea typeface="黑体" panose="02010609060101010101" pitchFamily="49" charset="-122"/>
              </a:rPr>
              <a:t>H</a:t>
            </a:r>
            <a:r>
              <a:rPr lang="en-US" altLang="zh-CN" b="1" baseline="-25000" dirty="0">
                <a:latin typeface="Times New Roman" panose="02020603050405020304" pitchFamily="18" charset="0"/>
                <a:ea typeface="黑体" panose="02010609060101010101" pitchFamily="49" charset="-122"/>
              </a:rPr>
              <a:t>1</a:t>
            </a:r>
            <a:r>
              <a:rPr lang="en-US" altLang="zh-CN" b="1" dirty="0">
                <a:latin typeface="Times New Roman" panose="02020603050405020304" pitchFamily="18" charset="0"/>
                <a:ea typeface="黑体" panose="02010609060101010101" pitchFamily="49" charset="-122"/>
              </a:rPr>
              <a:t>+</a:t>
            </a:r>
            <a:r>
              <a:rPr lang="el-GR" altLang="zh-CN" b="1" dirty="0">
                <a:latin typeface="Times New Roman" panose="02020603050405020304" pitchFamily="18" charset="0"/>
                <a:ea typeface="黑体" panose="02010609060101010101" pitchFamily="49" charset="-122"/>
              </a:rPr>
              <a:t>Δ</a:t>
            </a:r>
            <a:r>
              <a:rPr lang="en-US" altLang="zh-CN" b="1" i="1" dirty="0">
                <a:latin typeface="Times New Roman" panose="02020603050405020304" pitchFamily="18" charset="0"/>
                <a:ea typeface="黑体" panose="02010609060101010101" pitchFamily="49" charset="-122"/>
              </a:rPr>
              <a:t>H</a:t>
            </a:r>
            <a:r>
              <a:rPr lang="en-US" altLang="zh-CN" b="1" baseline="-25000" dirty="0">
                <a:latin typeface="Times New Roman" panose="02020603050405020304" pitchFamily="18" charset="0"/>
                <a:ea typeface="黑体" panose="02010609060101010101" pitchFamily="49" charset="-122"/>
              </a:rPr>
              <a:t>2</a:t>
            </a:r>
            <a:endParaRPr lang="en-US" altLang="zh-CN" b="1" baseline="-25000" dirty="0">
              <a:latin typeface="Times New Roman" panose="02020603050405020304" pitchFamily="18" charset="0"/>
              <a:ea typeface="黑体" panose="02010609060101010101" pitchFamily="49" charset="-122"/>
            </a:endParaRPr>
          </a:p>
        </p:txBody>
      </p:sp>
      <p:sp>
        <p:nvSpPr>
          <p:cNvPr id="5129" name="Oval 5"/>
          <p:cNvSpPr/>
          <p:nvPr/>
        </p:nvSpPr>
        <p:spPr>
          <a:xfrm>
            <a:off x="5761038" y="3382963"/>
            <a:ext cx="719137" cy="7921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2800" b="1" dirty="0"/>
              <a:t>B</a:t>
            </a:r>
            <a:endParaRPr lang="en-US" altLang="zh-CN" sz="2800" b="1" dirty="0"/>
          </a:p>
        </p:txBody>
      </p:sp>
      <p:sp>
        <p:nvSpPr>
          <p:cNvPr id="19462" name="Line 6"/>
          <p:cNvSpPr/>
          <p:nvPr/>
        </p:nvSpPr>
        <p:spPr>
          <a:xfrm>
            <a:off x="2847975" y="3735388"/>
            <a:ext cx="2881313" cy="0"/>
          </a:xfrm>
          <a:prstGeom prst="line">
            <a:avLst/>
          </a:prstGeom>
          <a:ln w="38100" cap="flat" cmpd="sng">
            <a:solidFill>
              <a:srgbClr val="FF0000"/>
            </a:solidFill>
            <a:prstDash val="solid"/>
            <a:headEnd type="none" w="med" len="med"/>
            <a:tailEnd type="triangle" w="med" len="med"/>
          </a:ln>
        </p:spPr>
      </p:sp>
      <p:sp>
        <p:nvSpPr>
          <p:cNvPr id="19463" name="Rectangle 7"/>
          <p:cNvSpPr/>
          <p:nvPr/>
        </p:nvSpPr>
        <p:spPr>
          <a:xfrm>
            <a:off x="3856038" y="3230563"/>
            <a:ext cx="792162"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solidFill>
                  <a:srgbClr val="FF0000"/>
                </a:solidFill>
              </a:rPr>
              <a:t>Δ</a:t>
            </a:r>
            <a:r>
              <a:rPr lang="en-US" altLang="zh-CN" sz="2400" b="1" i="1" dirty="0">
                <a:solidFill>
                  <a:srgbClr val="FF0000"/>
                </a:solidFill>
              </a:rPr>
              <a:t>H</a:t>
            </a:r>
            <a:endParaRPr lang="en-US" altLang="zh-CN" sz="2400" b="1" i="1" dirty="0">
              <a:solidFill>
                <a:srgbClr val="FF0000"/>
              </a:solidFill>
            </a:endParaRPr>
          </a:p>
        </p:txBody>
      </p:sp>
      <p:sp>
        <p:nvSpPr>
          <p:cNvPr id="5132" name="Oval 9"/>
          <p:cNvSpPr/>
          <p:nvPr/>
        </p:nvSpPr>
        <p:spPr>
          <a:xfrm>
            <a:off x="2057400" y="3446463"/>
            <a:ext cx="719138" cy="64928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2800" b="1" dirty="0"/>
              <a:t>A</a:t>
            </a:r>
            <a:endParaRPr lang="en-US" altLang="zh-CN" sz="2800" b="1" dirty="0"/>
          </a:p>
        </p:txBody>
      </p:sp>
      <p:sp>
        <p:nvSpPr>
          <p:cNvPr id="19466" name="Line 10"/>
          <p:cNvSpPr/>
          <p:nvPr/>
        </p:nvSpPr>
        <p:spPr>
          <a:xfrm>
            <a:off x="2560638" y="4167188"/>
            <a:ext cx="1368425" cy="792162"/>
          </a:xfrm>
          <a:prstGeom prst="line">
            <a:avLst/>
          </a:prstGeom>
          <a:ln w="38100" cap="flat" cmpd="sng">
            <a:solidFill>
              <a:schemeClr val="tx1"/>
            </a:solidFill>
            <a:prstDash val="solid"/>
            <a:headEnd type="none" w="med" len="med"/>
            <a:tailEnd type="triangle" w="med" len="med"/>
          </a:ln>
        </p:spPr>
      </p:sp>
      <p:sp>
        <p:nvSpPr>
          <p:cNvPr id="19467" name="Oval 11"/>
          <p:cNvSpPr/>
          <p:nvPr/>
        </p:nvSpPr>
        <p:spPr>
          <a:xfrm>
            <a:off x="3929063" y="4672013"/>
            <a:ext cx="647700" cy="71913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2800" b="1" dirty="0"/>
              <a:t>C</a:t>
            </a:r>
            <a:endParaRPr lang="en-US" altLang="zh-CN" sz="2800" b="1" dirty="0"/>
          </a:p>
        </p:txBody>
      </p:sp>
      <p:sp>
        <p:nvSpPr>
          <p:cNvPr id="19468" name="Line 12"/>
          <p:cNvSpPr/>
          <p:nvPr/>
        </p:nvSpPr>
        <p:spPr>
          <a:xfrm flipV="1">
            <a:off x="4618038" y="3992563"/>
            <a:ext cx="1152525" cy="936625"/>
          </a:xfrm>
          <a:prstGeom prst="line">
            <a:avLst/>
          </a:prstGeom>
          <a:ln w="38100" cap="flat" cmpd="sng">
            <a:solidFill>
              <a:schemeClr val="tx1"/>
            </a:solidFill>
            <a:prstDash val="solid"/>
            <a:headEnd type="none" w="med" len="med"/>
            <a:tailEnd type="triangle" w="med" len="med"/>
          </a:ln>
        </p:spPr>
      </p:sp>
      <p:sp>
        <p:nvSpPr>
          <p:cNvPr id="19469" name="Rectangle 13"/>
          <p:cNvSpPr/>
          <p:nvPr/>
        </p:nvSpPr>
        <p:spPr>
          <a:xfrm>
            <a:off x="2849563" y="4022725"/>
            <a:ext cx="8636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i="1" dirty="0"/>
              <a:t>H</a:t>
            </a:r>
            <a:r>
              <a:rPr lang="en-US" altLang="zh-CN" sz="2400" b="1" baseline="-25000" dirty="0"/>
              <a:t>1</a:t>
            </a:r>
            <a:endParaRPr lang="en-US" altLang="zh-CN" sz="2400" b="1" baseline="-25000" dirty="0"/>
          </a:p>
        </p:txBody>
      </p:sp>
      <p:sp>
        <p:nvSpPr>
          <p:cNvPr id="19470" name="Rectangle 14"/>
          <p:cNvSpPr/>
          <p:nvPr/>
        </p:nvSpPr>
        <p:spPr>
          <a:xfrm>
            <a:off x="4432300" y="4095750"/>
            <a:ext cx="865188"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i="1" dirty="0"/>
              <a:t>H</a:t>
            </a:r>
            <a:r>
              <a:rPr lang="en-US" altLang="zh-CN" sz="2400" b="1" baseline="-25000" dirty="0"/>
              <a:t>2</a:t>
            </a:r>
            <a:endParaRPr lang="en-US" altLang="zh-CN" sz="2400" b="1" baseline="-25000" dirty="0"/>
          </a:p>
        </p:txBody>
      </p:sp>
      <p:pic>
        <p:nvPicPr>
          <p:cNvPr id="5138" name="Picture 6" descr="4075890a49a80d0c94ca6b5e"/>
          <p:cNvPicPr>
            <a:picLocks noChangeAspect="1"/>
          </p:cNvPicPr>
          <p:nvPr/>
        </p:nvPicPr>
        <p:blipFill>
          <a:blip r:embed="rId1"/>
          <a:stretch>
            <a:fillRect/>
          </a:stretch>
        </p:blipFill>
        <p:spPr>
          <a:xfrm>
            <a:off x="7391400" y="3657600"/>
            <a:ext cx="1965325" cy="2214563"/>
          </a:xfrm>
          <a:prstGeom prst="rect">
            <a:avLst/>
          </a:prstGeom>
          <a:noFill/>
          <a:ln w="9525">
            <a:noFill/>
          </a:ln>
        </p:spPr>
      </p:pic>
      <p:sp>
        <p:nvSpPr>
          <p:cNvPr id="5139" name="Text Box 19"/>
          <p:cNvSpPr txBox="1"/>
          <p:nvPr/>
        </p:nvSpPr>
        <p:spPr>
          <a:xfrm>
            <a:off x="6824663" y="6172200"/>
            <a:ext cx="3200400" cy="519113"/>
          </a:xfrm>
          <a:prstGeom prst="rect">
            <a:avLst/>
          </a:prstGeom>
          <a:solidFill>
            <a:srgbClr val="FFFFB9"/>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2800" b="1" dirty="0">
                <a:solidFill>
                  <a:srgbClr val="800080"/>
                </a:solidFill>
              </a:rPr>
              <a:t>阅读教材</a:t>
            </a:r>
            <a:r>
              <a:rPr lang="en-US" altLang="zh-CN" sz="2800" b="1" dirty="0">
                <a:solidFill>
                  <a:srgbClr val="800080"/>
                </a:solidFill>
              </a:rPr>
              <a:t>P14~15</a:t>
            </a:r>
            <a:endParaRPr lang="en-US" altLang="zh-CN" sz="2800" b="1" dirty="0">
              <a:solidFill>
                <a:srgbClr val="800080"/>
              </a:solidFill>
            </a:endParaRPr>
          </a:p>
        </p:txBody>
      </p:sp>
      <p:sp>
        <p:nvSpPr>
          <p:cNvPr id="3" name="文本框 17"/>
          <p:cNvSpPr txBox="1"/>
          <p:nvPr/>
        </p:nvSpPr>
        <p:spPr>
          <a:xfrm>
            <a:off x="7467600" y="630238"/>
            <a:ext cx="4114800" cy="461962"/>
          </a:xfrm>
          <a:prstGeom prst="rect">
            <a:avLst/>
          </a:prstGeom>
          <a:solidFill>
            <a:srgbClr val="FFCC99"/>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400" b="1" dirty="0"/>
              <a:t>《</a:t>
            </a:r>
            <a:r>
              <a:rPr lang="zh-CN" altLang="en-US" sz="2400" b="1" dirty="0"/>
              <a:t>选择性必修</a:t>
            </a:r>
            <a:r>
              <a:rPr lang="en-US" altLang="zh-CN" sz="2400" b="1" dirty="0"/>
              <a:t>1》</a:t>
            </a:r>
            <a:r>
              <a:rPr lang="zh-CN" altLang="en-US" sz="2400" b="1" dirty="0"/>
              <a:t>第一章</a:t>
            </a:r>
            <a:r>
              <a:rPr lang="en-US" altLang="zh-CN" sz="2400" b="1" dirty="0"/>
              <a:t>P14</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blinds(horizontal)">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32"/>
                                        </p:tgtEl>
                                        <p:attrNameLst>
                                          <p:attrName>style.visibility</p:attrName>
                                        </p:attrNameLst>
                                      </p:cBhvr>
                                      <p:to>
                                        <p:strVal val="visible"/>
                                      </p:to>
                                    </p:set>
                                    <p:anim calcmode="lin" valueType="num">
                                      <p:cBhvr additive="base">
                                        <p:cTn id="17" dur="500" fill="hold"/>
                                        <p:tgtEl>
                                          <p:spTgt spid="5132"/>
                                        </p:tgtEl>
                                        <p:attrNameLst>
                                          <p:attrName>ppt_x</p:attrName>
                                        </p:attrNameLst>
                                      </p:cBhvr>
                                      <p:tavLst>
                                        <p:tav tm="0">
                                          <p:val>
                                            <p:strVal val="#ppt_x"/>
                                          </p:val>
                                        </p:tav>
                                        <p:tav tm="100000">
                                          <p:val>
                                            <p:strVal val="#ppt_x"/>
                                          </p:val>
                                        </p:tav>
                                      </p:tavLst>
                                    </p:anim>
                                    <p:anim calcmode="lin" valueType="num">
                                      <p:cBhvr additive="base">
                                        <p:cTn id="18"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29"/>
                                        </p:tgtEl>
                                        <p:attrNameLst>
                                          <p:attrName>style.visibility</p:attrName>
                                        </p:attrNameLst>
                                      </p:cBhvr>
                                      <p:to>
                                        <p:strVal val="visible"/>
                                      </p:to>
                                    </p:set>
                                    <p:anim calcmode="lin" valueType="num">
                                      <p:cBhvr additive="base">
                                        <p:cTn id="23" dur="500" fill="hold"/>
                                        <p:tgtEl>
                                          <p:spTgt spid="5129"/>
                                        </p:tgtEl>
                                        <p:attrNameLst>
                                          <p:attrName>ppt_x</p:attrName>
                                        </p:attrNameLst>
                                      </p:cBhvr>
                                      <p:tavLst>
                                        <p:tav tm="0">
                                          <p:val>
                                            <p:strVal val="#ppt_x"/>
                                          </p:val>
                                        </p:tav>
                                        <p:tav tm="100000">
                                          <p:val>
                                            <p:strVal val="#ppt_x"/>
                                          </p:val>
                                        </p:tav>
                                      </p:tavLst>
                                    </p:anim>
                                    <p:anim calcmode="lin" valueType="num">
                                      <p:cBhvr additive="base">
                                        <p:cTn id="24"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62"/>
                                        </p:tgtEl>
                                        <p:attrNameLst>
                                          <p:attrName>style.visibility</p:attrName>
                                        </p:attrNameLst>
                                      </p:cBhvr>
                                      <p:to>
                                        <p:strVal val="visible"/>
                                      </p:to>
                                    </p:set>
                                    <p:anim calcmode="lin" valueType="num">
                                      <p:cBhvr additive="base">
                                        <p:cTn id="29" dur="500" fill="hold"/>
                                        <p:tgtEl>
                                          <p:spTgt spid="19462"/>
                                        </p:tgtEl>
                                        <p:attrNameLst>
                                          <p:attrName>ppt_x</p:attrName>
                                        </p:attrNameLst>
                                      </p:cBhvr>
                                      <p:tavLst>
                                        <p:tav tm="0">
                                          <p:val>
                                            <p:strVal val="#ppt_x"/>
                                          </p:val>
                                        </p:tav>
                                        <p:tav tm="100000">
                                          <p:val>
                                            <p:strVal val="#ppt_x"/>
                                          </p:val>
                                        </p:tav>
                                      </p:tavLst>
                                    </p:anim>
                                    <p:anim calcmode="lin" valueType="num">
                                      <p:cBhvr additive="base">
                                        <p:cTn id="30"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63"/>
                                        </p:tgtEl>
                                        <p:attrNameLst>
                                          <p:attrName>style.visibility</p:attrName>
                                        </p:attrNameLst>
                                      </p:cBhvr>
                                      <p:to>
                                        <p:strVal val="visible"/>
                                      </p:to>
                                    </p:set>
                                    <p:anim calcmode="lin" valueType="num">
                                      <p:cBhvr additive="base">
                                        <p:cTn id="35" dur="500" fill="hold"/>
                                        <p:tgtEl>
                                          <p:spTgt spid="19463"/>
                                        </p:tgtEl>
                                        <p:attrNameLst>
                                          <p:attrName>ppt_x</p:attrName>
                                        </p:attrNameLst>
                                      </p:cBhvr>
                                      <p:tavLst>
                                        <p:tav tm="0">
                                          <p:val>
                                            <p:strVal val="#ppt_x"/>
                                          </p:val>
                                        </p:tav>
                                        <p:tav tm="100000">
                                          <p:val>
                                            <p:strVal val="#ppt_x"/>
                                          </p:val>
                                        </p:tav>
                                      </p:tavLst>
                                    </p:anim>
                                    <p:anim calcmode="lin" valueType="num">
                                      <p:cBhvr additive="base">
                                        <p:cTn id="36"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67"/>
                                        </p:tgtEl>
                                        <p:attrNameLst>
                                          <p:attrName>style.visibility</p:attrName>
                                        </p:attrNameLst>
                                      </p:cBhvr>
                                      <p:to>
                                        <p:strVal val="visible"/>
                                      </p:to>
                                    </p:set>
                                    <p:anim calcmode="lin" valueType="num">
                                      <p:cBhvr additive="base">
                                        <p:cTn id="41" dur="500" fill="hold"/>
                                        <p:tgtEl>
                                          <p:spTgt spid="19467"/>
                                        </p:tgtEl>
                                        <p:attrNameLst>
                                          <p:attrName>ppt_x</p:attrName>
                                        </p:attrNameLst>
                                      </p:cBhvr>
                                      <p:tavLst>
                                        <p:tav tm="0">
                                          <p:val>
                                            <p:strVal val="#ppt_x"/>
                                          </p:val>
                                        </p:tav>
                                        <p:tav tm="100000">
                                          <p:val>
                                            <p:strVal val="#ppt_x"/>
                                          </p:val>
                                        </p:tav>
                                      </p:tavLst>
                                    </p:anim>
                                    <p:anim calcmode="lin" valueType="num">
                                      <p:cBhvr additive="base">
                                        <p:cTn id="42" dur="500" fill="hold"/>
                                        <p:tgtEl>
                                          <p:spTgt spid="1946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466"/>
                                        </p:tgtEl>
                                        <p:attrNameLst>
                                          <p:attrName>style.visibility</p:attrName>
                                        </p:attrNameLst>
                                      </p:cBhvr>
                                      <p:to>
                                        <p:strVal val="visible"/>
                                      </p:to>
                                    </p:set>
                                    <p:anim calcmode="lin" valueType="num">
                                      <p:cBhvr additive="base">
                                        <p:cTn id="47" dur="500" fill="hold"/>
                                        <p:tgtEl>
                                          <p:spTgt spid="19466"/>
                                        </p:tgtEl>
                                        <p:attrNameLst>
                                          <p:attrName>ppt_x</p:attrName>
                                        </p:attrNameLst>
                                      </p:cBhvr>
                                      <p:tavLst>
                                        <p:tav tm="0">
                                          <p:val>
                                            <p:strVal val="#ppt_x"/>
                                          </p:val>
                                        </p:tav>
                                        <p:tav tm="100000">
                                          <p:val>
                                            <p:strVal val="#ppt_x"/>
                                          </p:val>
                                        </p:tav>
                                      </p:tavLst>
                                    </p:anim>
                                    <p:anim calcmode="lin" valueType="num">
                                      <p:cBhvr additive="base">
                                        <p:cTn id="48"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469"/>
                                        </p:tgtEl>
                                        <p:attrNameLst>
                                          <p:attrName>style.visibility</p:attrName>
                                        </p:attrNameLst>
                                      </p:cBhvr>
                                      <p:to>
                                        <p:strVal val="visible"/>
                                      </p:to>
                                    </p:set>
                                    <p:anim calcmode="lin" valueType="num">
                                      <p:cBhvr additive="base">
                                        <p:cTn id="53" dur="500" fill="hold"/>
                                        <p:tgtEl>
                                          <p:spTgt spid="19469"/>
                                        </p:tgtEl>
                                        <p:attrNameLst>
                                          <p:attrName>ppt_x</p:attrName>
                                        </p:attrNameLst>
                                      </p:cBhvr>
                                      <p:tavLst>
                                        <p:tav tm="0">
                                          <p:val>
                                            <p:strVal val="#ppt_x"/>
                                          </p:val>
                                        </p:tav>
                                        <p:tav tm="100000">
                                          <p:val>
                                            <p:strVal val="#ppt_x"/>
                                          </p:val>
                                        </p:tav>
                                      </p:tavLst>
                                    </p:anim>
                                    <p:anim calcmode="lin" valueType="num">
                                      <p:cBhvr additive="base">
                                        <p:cTn id="54" dur="500" fill="hold"/>
                                        <p:tgtEl>
                                          <p:spTgt spid="1946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468"/>
                                        </p:tgtEl>
                                        <p:attrNameLst>
                                          <p:attrName>style.visibility</p:attrName>
                                        </p:attrNameLst>
                                      </p:cBhvr>
                                      <p:to>
                                        <p:strVal val="visible"/>
                                      </p:to>
                                    </p:set>
                                    <p:anim calcmode="lin" valueType="num">
                                      <p:cBhvr additive="base">
                                        <p:cTn id="59" dur="500" fill="hold"/>
                                        <p:tgtEl>
                                          <p:spTgt spid="19468"/>
                                        </p:tgtEl>
                                        <p:attrNameLst>
                                          <p:attrName>ppt_x</p:attrName>
                                        </p:attrNameLst>
                                      </p:cBhvr>
                                      <p:tavLst>
                                        <p:tav tm="0">
                                          <p:val>
                                            <p:strVal val="#ppt_x"/>
                                          </p:val>
                                        </p:tav>
                                        <p:tav tm="100000">
                                          <p:val>
                                            <p:strVal val="#ppt_x"/>
                                          </p:val>
                                        </p:tav>
                                      </p:tavLst>
                                    </p:anim>
                                    <p:anim calcmode="lin" valueType="num">
                                      <p:cBhvr additive="base">
                                        <p:cTn id="60"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470"/>
                                        </p:tgtEl>
                                        <p:attrNameLst>
                                          <p:attrName>style.visibility</p:attrName>
                                        </p:attrNameLst>
                                      </p:cBhvr>
                                      <p:to>
                                        <p:strVal val="visible"/>
                                      </p:to>
                                    </p:set>
                                    <p:anim calcmode="lin" valueType="num">
                                      <p:cBhvr additive="base">
                                        <p:cTn id="65" dur="500" fill="hold"/>
                                        <p:tgtEl>
                                          <p:spTgt spid="19470"/>
                                        </p:tgtEl>
                                        <p:attrNameLst>
                                          <p:attrName>ppt_x</p:attrName>
                                        </p:attrNameLst>
                                      </p:cBhvr>
                                      <p:tavLst>
                                        <p:tav tm="0">
                                          <p:val>
                                            <p:strVal val="#ppt_x"/>
                                          </p:val>
                                        </p:tav>
                                        <p:tav tm="100000">
                                          <p:val>
                                            <p:strVal val="#ppt_x"/>
                                          </p:val>
                                        </p:tav>
                                      </p:tavLst>
                                    </p:anim>
                                    <p:anim calcmode="lin" valueType="num">
                                      <p:cBhvr additive="base">
                                        <p:cTn id="66" dur="500" fill="hold"/>
                                        <p:tgtEl>
                                          <p:spTgt spid="1947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9460"/>
                                        </p:tgtEl>
                                        <p:attrNameLst>
                                          <p:attrName>style.visibility</p:attrName>
                                        </p:attrNameLst>
                                      </p:cBhvr>
                                      <p:to>
                                        <p:strVal val="visible"/>
                                      </p:to>
                                    </p:set>
                                    <p:animEffect transition="in" filter="blinds(horizontal)">
                                      <p:cBhvr>
                                        <p:cTn id="71" dur="500"/>
                                        <p:tgtEl>
                                          <p:spTgt spid="1946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5138"/>
                                        </p:tgtEl>
                                        <p:attrNameLst>
                                          <p:attrName>style.visibility</p:attrName>
                                        </p:attrNameLst>
                                      </p:cBhvr>
                                      <p:to>
                                        <p:strVal val="visible"/>
                                      </p:to>
                                    </p:set>
                                    <p:anim calcmode="lin" valueType="num">
                                      <p:cBhvr additive="base">
                                        <p:cTn id="76" dur="500" fill="hold"/>
                                        <p:tgtEl>
                                          <p:spTgt spid="5138"/>
                                        </p:tgtEl>
                                        <p:attrNameLst>
                                          <p:attrName>ppt_x</p:attrName>
                                        </p:attrNameLst>
                                      </p:cBhvr>
                                      <p:tavLst>
                                        <p:tav tm="0">
                                          <p:val>
                                            <p:strVal val="#ppt_x"/>
                                          </p:val>
                                        </p:tav>
                                        <p:tav tm="100000">
                                          <p:val>
                                            <p:strVal val="#ppt_x"/>
                                          </p:val>
                                        </p:tav>
                                      </p:tavLst>
                                    </p:anim>
                                    <p:anim calcmode="lin" valueType="num">
                                      <p:cBhvr additive="base">
                                        <p:cTn id="77" dur="500" fill="hold"/>
                                        <p:tgtEl>
                                          <p:spTgt spid="513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checkerboard(across)">
                                      <p:cBhvr>
                                        <p:cTn id="82" dur="500"/>
                                        <p:tgtEl>
                                          <p:spTgt spid="51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5139"/>
                                        </p:tgtEl>
                                        <p:attrNameLst>
                                          <p:attrName>style.visibility</p:attrName>
                                        </p:attrNameLst>
                                      </p:cBhvr>
                                      <p:to>
                                        <p:strVal val="visible"/>
                                      </p:to>
                                    </p:set>
                                    <p:animEffect transition="in" filter="blinds(horizontal)">
                                      <p:cBhvr>
                                        <p:cTn id="87" dur="500"/>
                                        <p:tgtEl>
                                          <p:spTgt spid="5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7" grpId="0" animBg="1"/>
      <p:bldP spid="19460" grpId="0"/>
      <p:bldP spid="5129" grpId="0" animBg="1"/>
      <p:bldP spid="19463" grpId="0"/>
      <p:bldP spid="5132" grpId="0" animBg="1"/>
      <p:bldP spid="19467" grpId="0" animBg="1"/>
      <p:bldP spid="19469" grpId="0"/>
      <p:bldP spid="19470" grpId="0"/>
      <p:bldP spid="51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Rot="1"/>
          </p:cNvSpPr>
          <p:nvPr/>
        </p:nvSpPr>
        <p:spPr>
          <a:xfrm>
            <a:off x="1995488" y="1143000"/>
            <a:ext cx="8534400" cy="12954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342900" lvl="0" indent="-342900" eaLnBrk="1" hangingPunct="1">
              <a:lnSpc>
                <a:spcPct val="125000"/>
              </a:lnSpc>
              <a:buNone/>
            </a:pPr>
            <a:r>
              <a:rPr lang="zh-CN" altLang="en-US" sz="2600" b="1" dirty="0">
                <a:latin typeface="Times New Roman" panose="02020603050405020304" pitchFamily="18" charset="0"/>
                <a:ea typeface="楷体_GB2312" pitchFamily="49" charset="-122"/>
                <a:sym typeface="Wingdings" panose="05000000000000000000" pitchFamily="2" charset="2"/>
              </a:rPr>
              <a:t>已知： ①</a:t>
            </a:r>
            <a:r>
              <a:rPr lang="en-US" altLang="zh-CN" sz="2600" b="1" dirty="0">
                <a:latin typeface="Times New Roman" panose="02020603050405020304" pitchFamily="18" charset="0"/>
                <a:ea typeface="楷体_GB2312" pitchFamily="49" charset="-122"/>
              </a:rPr>
              <a:t>C(s)+O</a:t>
            </a:r>
            <a:r>
              <a:rPr lang="en-US" altLang="zh-CN" sz="2600" b="1" baseline="-25000" dirty="0">
                <a:latin typeface="Times New Roman" panose="02020603050405020304" pitchFamily="18" charset="0"/>
                <a:ea typeface="楷体_GB2312" pitchFamily="49" charset="-122"/>
              </a:rPr>
              <a:t>2</a:t>
            </a:r>
            <a:r>
              <a:rPr lang="en-US" altLang="zh-CN" sz="2600" b="1" dirty="0">
                <a:latin typeface="Times New Roman" panose="02020603050405020304" pitchFamily="18" charset="0"/>
                <a:ea typeface="楷体_GB2312" pitchFamily="49" charset="-122"/>
              </a:rPr>
              <a:t>(g)==CO</a:t>
            </a:r>
            <a:r>
              <a:rPr lang="en-US" altLang="zh-CN" sz="2600" b="1" baseline="-25000" dirty="0">
                <a:latin typeface="Times New Roman" panose="02020603050405020304" pitchFamily="18" charset="0"/>
                <a:ea typeface="楷体_GB2312" pitchFamily="49" charset="-122"/>
              </a:rPr>
              <a:t>2</a:t>
            </a:r>
            <a:r>
              <a:rPr lang="en-US" altLang="zh-CN" sz="2600" b="1" dirty="0">
                <a:latin typeface="Times New Roman" panose="02020603050405020304" pitchFamily="18" charset="0"/>
                <a:ea typeface="楷体_GB2312" pitchFamily="49" charset="-122"/>
              </a:rPr>
              <a:t>(g)            </a:t>
            </a:r>
            <a:r>
              <a:rPr lang="el-GR" altLang="zh-CN" sz="2600" b="1" dirty="0">
                <a:latin typeface="Times New Roman" panose="02020603050405020304" pitchFamily="18" charset="0"/>
                <a:ea typeface="楷体_GB2312" pitchFamily="49" charset="-122"/>
              </a:rPr>
              <a:t>Δ</a:t>
            </a:r>
            <a:r>
              <a:rPr lang="en-US" altLang="zh-CN" sz="2600" b="1" dirty="0">
                <a:latin typeface="Times New Roman" panose="02020603050405020304" pitchFamily="18" charset="0"/>
                <a:ea typeface="楷体_GB2312" pitchFamily="49" charset="-122"/>
              </a:rPr>
              <a:t>H</a:t>
            </a:r>
            <a:r>
              <a:rPr lang="en-US" altLang="zh-CN" sz="2600" b="1" baseline="-25000" dirty="0">
                <a:latin typeface="Times New Roman" panose="02020603050405020304" pitchFamily="18" charset="0"/>
                <a:ea typeface="楷体_GB2312" pitchFamily="49" charset="-122"/>
              </a:rPr>
              <a:t>1</a:t>
            </a:r>
            <a:r>
              <a:rPr lang="en-US" altLang="zh-CN" sz="2600" b="1" dirty="0">
                <a:latin typeface="Times New Roman" panose="02020603050405020304" pitchFamily="18" charset="0"/>
                <a:ea typeface="楷体_GB2312" pitchFamily="49" charset="-122"/>
              </a:rPr>
              <a:t>= -393.5kJ/mol</a:t>
            </a:r>
            <a:endParaRPr lang="en-US" altLang="zh-CN" sz="2600" b="1" dirty="0">
              <a:latin typeface="Times New Roman" panose="02020603050405020304" pitchFamily="18" charset="0"/>
              <a:ea typeface="楷体_GB2312" pitchFamily="49" charset="-122"/>
            </a:endParaRPr>
          </a:p>
          <a:p>
            <a:pPr marL="342900" lvl="0" indent="-342900" eaLnBrk="1" hangingPunct="1">
              <a:lnSpc>
                <a:spcPct val="125000"/>
              </a:lnSpc>
              <a:buNone/>
            </a:pPr>
            <a:r>
              <a:rPr lang="en-US" altLang="zh-CN" sz="2600" b="1" dirty="0">
                <a:latin typeface="Times New Roman" panose="02020603050405020304" pitchFamily="18" charset="0"/>
                <a:ea typeface="楷体_GB2312" pitchFamily="49" charset="-122"/>
                <a:sym typeface="Wingdings" panose="05000000000000000000" pitchFamily="2" charset="2"/>
              </a:rPr>
              <a:t>             ②</a:t>
            </a:r>
            <a:r>
              <a:rPr lang="en-US" altLang="zh-CN" sz="2600" b="1" dirty="0">
                <a:latin typeface="Times New Roman" panose="02020603050405020304" pitchFamily="18" charset="0"/>
                <a:ea typeface="楷体_GB2312" pitchFamily="49" charset="-122"/>
              </a:rPr>
              <a:t>CO(g)+1/2O</a:t>
            </a:r>
            <a:r>
              <a:rPr lang="en-US" altLang="zh-CN" sz="2600" b="1" baseline="-25000" dirty="0">
                <a:latin typeface="Times New Roman" panose="02020603050405020304" pitchFamily="18" charset="0"/>
                <a:ea typeface="楷体_GB2312" pitchFamily="49" charset="-122"/>
              </a:rPr>
              <a:t>2</a:t>
            </a:r>
            <a:r>
              <a:rPr lang="en-US" altLang="zh-CN" sz="2600" b="1" dirty="0">
                <a:latin typeface="Times New Roman" panose="02020603050405020304" pitchFamily="18" charset="0"/>
                <a:ea typeface="楷体_GB2312" pitchFamily="49" charset="-122"/>
              </a:rPr>
              <a:t>(g)== CO</a:t>
            </a:r>
            <a:r>
              <a:rPr lang="en-US" altLang="zh-CN" sz="2600" b="1" baseline="-25000" dirty="0">
                <a:latin typeface="Times New Roman" panose="02020603050405020304" pitchFamily="18" charset="0"/>
                <a:ea typeface="楷体_GB2312" pitchFamily="49" charset="-122"/>
              </a:rPr>
              <a:t>2</a:t>
            </a:r>
            <a:r>
              <a:rPr lang="en-US" altLang="zh-CN" sz="2600" b="1" dirty="0">
                <a:latin typeface="Times New Roman" panose="02020603050405020304" pitchFamily="18" charset="0"/>
                <a:ea typeface="楷体_GB2312" pitchFamily="49" charset="-122"/>
              </a:rPr>
              <a:t>(g)  </a:t>
            </a:r>
            <a:r>
              <a:rPr lang="el-GR" altLang="zh-CN" sz="2600" b="1" dirty="0">
                <a:latin typeface="Times New Roman" panose="02020603050405020304" pitchFamily="18" charset="0"/>
                <a:ea typeface="楷体_GB2312" pitchFamily="49" charset="-122"/>
              </a:rPr>
              <a:t>Δ</a:t>
            </a:r>
            <a:r>
              <a:rPr lang="en-US" altLang="zh-CN" sz="2600" b="1" dirty="0">
                <a:latin typeface="Times New Roman" panose="02020603050405020304" pitchFamily="18" charset="0"/>
                <a:ea typeface="楷体_GB2312" pitchFamily="49" charset="-122"/>
              </a:rPr>
              <a:t>H</a:t>
            </a:r>
            <a:r>
              <a:rPr lang="en-US" altLang="zh-CN" sz="2600" b="1" baseline="-25000" dirty="0">
                <a:latin typeface="Times New Roman" panose="02020603050405020304" pitchFamily="18" charset="0"/>
                <a:ea typeface="楷体_GB2312" pitchFamily="49" charset="-122"/>
              </a:rPr>
              <a:t>2</a:t>
            </a:r>
            <a:r>
              <a:rPr lang="en-US" altLang="zh-CN" sz="2600" b="1" dirty="0">
                <a:latin typeface="Times New Roman" panose="02020603050405020304" pitchFamily="18" charset="0"/>
                <a:ea typeface="楷体_GB2312" pitchFamily="49" charset="-122"/>
              </a:rPr>
              <a:t>= -283.0kJ/mol</a:t>
            </a:r>
            <a:endParaRPr lang="en-US" altLang="zh-CN" sz="2600" b="1" dirty="0">
              <a:latin typeface="Times New Roman" panose="02020603050405020304" pitchFamily="18" charset="0"/>
              <a:ea typeface="楷体_GB2312" pitchFamily="49" charset="-122"/>
            </a:endParaRPr>
          </a:p>
        </p:txBody>
      </p:sp>
      <p:sp>
        <p:nvSpPr>
          <p:cNvPr id="6147" name="Rectangle 3"/>
          <p:cNvSpPr/>
          <p:nvPr/>
        </p:nvSpPr>
        <p:spPr>
          <a:xfrm>
            <a:off x="1600200" y="365125"/>
            <a:ext cx="8991600" cy="625475"/>
          </a:xfrm>
          <a:prstGeom prst="rect">
            <a:avLst/>
          </a:prstGeom>
          <a:solidFill>
            <a:srgbClr val="CCFFFF"/>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buClr>
                <a:schemeClr val="hlink"/>
              </a:buClr>
              <a:buFont typeface="Wingdings" panose="05000000000000000000" pitchFamily="2" charset="2"/>
              <a:buNone/>
            </a:pPr>
            <a:r>
              <a:rPr lang="zh-CN" altLang="en-US" sz="2800" b="1" dirty="0">
                <a:latin typeface="Times New Roman" panose="02020603050405020304" pitchFamily="18" charset="0"/>
                <a:ea typeface="楷体_GB2312" pitchFamily="49" charset="-122"/>
              </a:rPr>
              <a:t>如何获得</a:t>
            </a:r>
            <a:r>
              <a:rPr lang="en-US" altLang="zh-CN" sz="2800" b="1" dirty="0">
                <a:solidFill>
                  <a:schemeClr val="tx2"/>
                </a:solidFill>
                <a:latin typeface="Times New Roman" panose="02020603050405020304" pitchFamily="18" charset="0"/>
                <a:ea typeface="楷体_GB2312" pitchFamily="49" charset="-122"/>
              </a:rPr>
              <a:t>C(s)+1/2O</a:t>
            </a:r>
            <a:r>
              <a:rPr lang="en-US" altLang="zh-CN" sz="2800" b="1" baseline="-25000" dirty="0">
                <a:solidFill>
                  <a:schemeClr val="tx2"/>
                </a:solidFill>
                <a:latin typeface="Times New Roman" panose="02020603050405020304" pitchFamily="18" charset="0"/>
                <a:ea typeface="楷体_GB2312" pitchFamily="49" charset="-122"/>
              </a:rPr>
              <a:t>2</a:t>
            </a:r>
            <a:r>
              <a:rPr lang="en-US" altLang="zh-CN" sz="2800" b="1" dirty="0">
                <a:solidFill>
                  <a:schemeClr val="tx2"/>
                </a:solidFill>
                <a:latin typeface="Times New Roman" panose="02020603050405020304" pitchFamily="18" charset="0"/>
                <a:ea typeface="楷体_GB2312" pitchFamily="49" charset="-122"/>
              </a:rPr>
              <a:t>(g)==CO(g) </a:t>
            </a:r>
            <a:r>
              <a:rPr lang="zh-CN" altLang="zh-CN" sz="2800" b="1" dirty="0">
                <a:solidFill>
                  <a:schemeClr val="tx2"/>
                </a:solidFill>
                <a:latin typeface="Times New Roman" panose="02020603050405020304" pitchFamily="18" charset="0"/>
                <a:ea typeface="楷体_GB2312" pitchFamily="49" charset="-122"/>
              </a:rPr>
              <a:t>③</a:t>
            </a:r>
            <a:r>
              <a:rPr lang="zh-CN" altLang="en-US" sz="2800" b="1" dirty="0">
                <a:latin typeface="Times New Roman" panose="02020603050405020304" pitchFamily="18" charset="0"/>
                <a:ea typeface="楷体_GB2312" pitchFamily="49" charset="-122"/>
              </a:rPr>
              <a:t>反应的反应热</a:t>
            </a:r>
            <a:r>
              <a:rPr lang="el-GR" altLang="zh-CN" sz="2800" b="1" dirty="0">
                <a:solidFill>
                  <a:schemeClr val="tx2"/>
                </a:solidFill>
                <a:latin typeface="Times New Roman" panose="02020603050405020304" pitchFamily="18" charset="0"/>
                <a:ea typeface="楷体_GB2312" pitchFamily="49" charset="-122"/>
              </a:rPr>
              <a:t>Δ</a:t>
            </a:r>
            <a:r>
              <a:rPr lang="en-US" altLang="zh-CN" sz="2800" b="1" dirty="0">
                <a:solidFill>
                  <a:schemeClr val="tx2"/>
                </a:solidFill>
                <a:latin typeface="Times New Roman" panose="02020603050405020304" pitchFamily="18" charset="0"/>
                <a:ea typeface="楷体_GB2312" pitchFamily="49" charset="-122"/>
              </a:rPr>
              <a:t>H</a:t>
            </a:r>
            <a:r>
              <a:rPr lang="en-US" altLang="zh-CN" sz="2800" b="1" baseline="-25000" dirty="0">
                <a:solidFill>
                  <a:schemeClr val="tx2"/>
                </a:solidFill>
                <a:latin typeface="Times New Roman" panose="02020603050405020304" pitchFamily="18" charset="0"/>
                <a:ea typeface="楷体_GB2312" pitchFamily="49" charset="-122"/>
              </a:rPr>
              <a:t>3</a:t>
            </a:r>
            <a:r>
              <a:rPr lang="en-US" altLang="zh-CN" sz="2800" b="1" dirty="0">
                <a:solidFill>
                  <a:schemeClr val="tx2"/>
                </a:solidFill>
                <a:latin typeface="Times New Roman" panose="02020603050405020304" pitchFamily="18" charset="0"/>
                <a:ea typeface="楷体_GB2312" pitchFamily="49" charset="-122"/>
              </a:rPr>
              <a:t>=?</a:t>
            </a:r>
            <a:r>
              <a:rPr lang="en-US" altLang="zh-CN" sz="2800" b="1" dirty="0">
                <a:latin typeface="Times New Roman" panose="02020603050405020304" pitchFamily="18" charset="0"/>
                <a:ea typeface="楷体_GB2312" pitchFamily="49" charset="-122"/>
              </a:rPr>
              <a:t> </a:t>
            </a:r>
            <a:endParaRPr lang="en-US" altLang="zh-CN" sz="2800" b="1" dirty="0">
              <a:latin typeface="Times New Roman" panose="02020603050405020304" pitchFamily="18" charset="0"/>
              <a:ea typeface="楷体_GB2312" pitchFamily="49" charset="-122"/>
            </a:endParaRPr>
          </a:p>
        </p:txBody>
      </p:sp>
      <p:sp>
        <p:nvSpPr>
          <p:cNvPr id="14340" name="Text Box 4"/>
          <p:cNvSpPr txBox="1"/>
          <p:nvPr/>
        </p:nvSpPr>
        <p:spPr>
          <a:xfrm>
            <a:off x="3810000" y="3890963"/>
            <a:ext cx="1905000" cy="528637"/>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800" b="1" dirty="0">
                <a:solidFill>
                  <a:srgbClr val="FF3300"/>
                </a:solidFill>
                <a:latin typeface="Times New Roman" panose="02020603050405020304" pitchFamily="18" charset="0"/>
              </a:rPr>
              <a:t>C(s)+O</a:t>
            </a:r>
            <a:r>
              <a:rPr lang="en-US" altLang="zh-CN" sz="2800" b="1" baseline="-25000" dirty="0">
                <a:solidFill>
                  <a:srgbClr val="FF3300"/>
                </a:solidFill>
                <a:latin typeface="Times New Roman" panose="02020603050405020304" pitchFamily="18" charset="0"/>
              </a:rPr>
              <a:t>2</a:t>
            </a:r>
            <a:r>
              <a:rPr lang="en-US" altLang="zh-CN" sz="2800" b="1" dirty="0">
                <a:solidFill>
                  <a:srgbClr val="FF3300"/>
                </a:solidFill>
                <a:latin typeface="Times New Roman" panose="02020603050405020304" pitchFamily="18" charset="0"/>
              </a:rPr>
              <a:t>(g)</a:t>
            </a:r>
            <a:endParaRPr lang="en-US" altLang="zh-CN" sz="2800" b="1" dirty="0">
              <a:solidFill>
                <a:srgbClr val="FF3300"/>
              </a:solidFill>
              <a:latin typeface="Times New Roman" panose="02020603050405020304" pitchFamily="18" charset="0"/>
            </a:endParaRPr>
          </a:p>
        </p:txBody>
      </p:sp>
      <p:sp>
        <p:nvSpPr>
          <p:cNvPr id="14341" name="Text Box 5"/>
          <p:cNvSpPr txBox="1"/>
          <p:nvPr/>
        </p:nvSpPr>
        <p:spPr>
          <a:xfrm>
            <a:off x="5181600" y="2366963"/>
            <a:ext cx="2514600" cy="528637"/>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800" b="1" dirty="0">
                <a:latin typeface="Times New Roman" panose="02020603050405020304" pitchFamily="18" charset="0"/>
              </a:rPr>
              <a:t>CO(g)+1/2O</a:t>
            </a:r>
            <a:r>
              <a:rPr lang="en-US" altLang="zh-CN" sz="2800" b="1" baseline="-25000" dirty="0">
                <a:latin typeface="Times New Roman" panose="02020603050405020304" pitchFamily="18" charset="0"/>
              </a:rPr>
              <a:t>2</a:t>
            </a:r>
            <a:r>
              <a:rPr lang="en-US" altLang="zh-CN" sz="2800" b="1" dirty="0">
                <a:latin typeface="Times New Roman" panose="02020603050405020304" pitchFamily="18" charset="0"/>
              </a:rPr>
              <a:t>(g)</a:t>
            </a:r>
            <a:endParaRPr lang="en-US" altLang="zh-CN" sz="2800" b="1" dirty="0">
              <a:latin typeface="Times New Roman" panose="02020603050405020304" pitchFamily="18" charset="0"/>
            </a:endParaRPr>
          </a:p>
        </p:txBody>
      </p:sp>
      <p:sp>
        <p:nvSpPr>
          <p:cNvPr id="14342" name="Text Box 6"/>
          <p:cNvSpPr txBox="1"/>
          <p:nvPr/>
        </p:nvSpPr>
        <p:spPr>
          <a:xfrm>
            <a:off x="6934200" y="3890963"/>
            <a:ext cx="1219200" cy="528637"/>
          </a:xfrm>
          <a:prstGeom prst="rect">
            <a:avLst/>
          </a:prstGeom>
          <a:no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800" b="1" dirty="0">
                <a:solidFill>
                  <a:srgbClr val="FF3300"/>
                </a:solidFill>
                <a:latin typeface="Times New Roman" panose="02020603050405020304" pitchFamily="18" charset="0"/>
              </a:rPr>
              <a:t>CO</a:t>
            </a:r>
            <a:r>
              <a:rPr lang="en-US" altLang="zh-CN" sz="2800" b="1" baseline="-25000" dirty="0">
                <a:solidFill>
                  <a:srgbClr val="FF3300"/>
                </a:solidFill>
                <a:latin typeface="Times New Roman" panose="02020603050405020304" pitchFamily="18" charset="0"/>
              </a:rPr>
              <a:t>2</a:t>
            </a:r>
            <a:r>
              <a:rPr lang="en-US" altLang="zh-CN" sz="2800" b="1" dirty="0">
                <a:solidFill>
                  <a:srgbClr val="FF3300"/>
                </a:solidFill>
                <a:latin typeface="Times New Roman" panose="02020603050405020304" pitchFamily="18" charset="0"/>
              </a:rPr>
              <a:t>(g)</a:t>
            </a:r>
            <a:endParaRPr lang="en-US" altLang="zh-CN" sz="2800" b="1" dirty="0">
              <a:solidFill>
                <a:srgbClr val="FF3300"/>
              </a:solidFill>
              <a:latin typeface="Times New Roman" panose="02020603050405020304" pitchFamily="18" charset="0"/>
            </a:endParaRPr>
          </a:p>
        </p:txBody>
      </p:sp>
      <p:sp>
        <p:nvSpPr>
          <p:cNvPr id="14343" name="Line 7"/>
          <p:cNvSpPr/>
          <p:nvPr/>
        </p:nvSpPr>
        <p:spPr>
          <a:xfrm>
            <a:off x="5791200" y="4114800"/>
            <a:ext cx="1066800" cy="14288"/>
          </a:xfrm>
          <a:prstGeom prst="line">
            <a:avLst/>
          </a:prstGeom>
          <a:ln w="25400" cap="flat" cmpd="sng">
            <a:solidFill>
              <a:schemeClr val="tx1"/>
            </a:solidFill>
            <a:prstDash val="solid"/>
            <a:headEnd type="none" w="med" len="med"/>
            <a:tailEnd type="triangle" w="med" len="med"/>
          </a:ln>
        </p:spPr>
      </p:sp>
      <p:sp>
        <p:nvSpPr>
          <p:cNvPr id="14344" name="Rectangle 8"/>
          <p:cNvSpPr/>
          <p:nvPr/>
        </p:nvSpPr>
        <p:spPr>
          <a:xfrm>
            <a:off x="5881688" y="3640138"/>
            <a:ext cx="763587" cy="492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600" b="1" dirty="0">
                <a:latin typeface="Times New Roman" panose="02020603050405020304" pitchFamily="18" charset="0"/>
                <a:ea typeface="楷体_GB2312" pitchFamily="49" charset="-122"/>
              </a:rPr>
              <a:t>Δ</a:t>
            </a:r>
            <a:r>
              <a:rPr lang="en-US" altLang="zh-CN" sz="2600" b="1" dirty="0">
                <a:latin typeface="Times New Roman" panose="02020603050405020304" pitchFamily="18" charset="0"/>
                <a:ea typeface="楷体_GB2312" pitchFamily="49" charset="-122"/>
              </a:rPr>
              <a:t>H</a:t>
            </a:r>
            <a:r>
              <a:rPr lang="en-US" altLang="zh-CN" sz="2600" b="1" baseline="-25000" dirty="0">
                <a:latin typeface="Times New Roman" panose="02020603050405020304" pitchFamily="18" charset="0"/>
                <a:ea typeface="楷体_GB2312" pitchFamily="49" charset="-122"/>
              </a:rPr>
              <a:t>1</a:t>
            </a:r>
            <a:endParaRPr lang="en-US" altLang="zh-CN" sz="2600" b="1" baseline="-25000" dirty="0">
              <a:latin typeface="Times New Roman" panose="02020603050405020304" pitchFamily="18" charset="0"/>
              <a:ea typeface="楷体_GB2312" pitchFamily="49" charset="-122"/>
            </a:endParaRPr>
          </a:p>
        </p:txBody>
      </p:sp>
      <p:sp>
        <p:nvSpPr>
          <p:cNvPr id="14345" name="Rectangle 9"/>
          <p:cNvSpPr/>
          <p:nvPr/>
        </p:nvSpPr>
        <p:spPr>
          <a:xfrm>
            <a:off x="7162800" y="3124200"/>
            <a:ext cx="763588" cy="492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600" b="1" dirty="0">
                <a:latin typeface="Times New Roman" panose="02020603050405020304" pitchFamily="18" charset="0"/>
                <a:ea typeface="楷体_GB2312" pitchFamily="49" charset="-122"/>
              </a:rPr>
              <a:t>Δ</a:t>
            </a:r>
            <a:r>
              <a:rPr lang="en-US" altLang="zh-CN" sz="2600" b="1" dirty="0">
                <a:latin typeface="Times New Roman" panose="02020603050405020304" pitchFamily="18" charset="0"/>
                <a:ea typeface="楷体_GB2312" pitchFamily="49" charset="-122"/>
              </a:rPr>
              <a:t>H</a:t>
            </a:r>
            <a:r>
              <a:rPr lang="en-US" altLang="zh-CN" sz="2600" b="1" baseline="-25000" dirty="0">
                <a:latin typeface="Times New Roman" panose="02020603050405020304" pitchFamily="18" charset="0"/>
                <a:ea typeface="楷体_GB2312" pitchFamily="49" charset="-122"/>
              </a:rPr>
              <a:t>2</a:t>
            </a:r>
            <a:endParaRPr lang="en-US" altLang="zh-CN" sz="2600" b="1" baseline="-25000" dirty="0">
              <a:latin typeface="Times New Roman" panose="02020603050405020304" pitchFamily="18" charset="0"/>
              <a:ea typeface="楷体_GB2312" pitchFamily="49" charset="-122"/>
            </a:endParaRPr>
          </a:p>
        </p:txBody>
      </p:sp>
      <p:sp>
        <p:nvSpPr>
          <p:cNvPr id="14346" name="Rectangle 10"/>
          <p:cNvSpPr/>
          <p:nvPr/>
        </p:nvSpPr>
        <p:spPr>
          <a:xfrm>
            <a:off x="4495800" y="3124200"/>
            <a:ext cx="808038"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800" b="1" dirty="0">
                <a:solidFill>
                  <a:schemeClr val="tx2"/>
                </a:solidFill>
                <a:latin typeface="Times New Roman" panose="02020603050405020304" pitchFamily="18" charset="0"/>
                <a:ea typeface="楷体_GB2312" pitchFamily="49" charset="-122"/>
              </a:rPr>
              <a:t>Δ</a:t>
            </a:r>
            <a:r>
              <a:rPr lang="en-US" altLang="zh-CN" sz="2800" b="1" dirty="0">
                <a:solidFill>
                  <a:schemeClr val="tx2"/>
                </a:solidFill>
                <a:latin typeface="Times New Roman" panose="02020603050405020304" pitchFamily="18" charset="0"/>
                <a:ea typeface="楷体_GB2312" pitchFamily="49" charset="-122"/>
              </a:rPr>
              <a:t>H</a:t>
            </a:r>
            <a:r>
              <a:rPr lang="en-US" altLang="zh-CN" sz="2800" b="1" baseline="-25000" dirty="0">
                <a:solidFill>
                  <a:schemeClr val="tx2"/>
                </a:solidFill>
                <a:latin typeface="Times New Roman" panose="02020603050405020304" pitchFamily="18" charset="0"/>
                <a:ea typeface="楷体_GB2312" pitchFamily="49" charset="-122"/>
              </a:rPr>
              <a:t>3</a:t>
            </a:r>
            <a:endParaRPr lang="en-US" altLang="zh-CN" sz="2800" b="1" baseline="-25000" dirty="0">
              <a:solidFill>
                <a:schemeClr val="tx2"/>
              </a:solidFill>
              <a:latin typeface="Times New Roman" panose="02020603050405020304" pitchFamily="18" charset="0"/>
              <a:ea typeface="楷体_GB2312" pitchFamily="49" charset="-122"/>
            </a:endParaRPr>
          </a:p>
        </p:txBody>
      </p:sp>
      <p:sp>
        <p:nvSpPr>
          <p:cNvPr id="14347" name="Line 11"/>
          <p:cNvSpPr/>
          <p:nvPr/>
        </p:nvSpPr>
        <p:spPr>
          <a:xfrm flipV="1">
            <a:off x="5410200" y="3048000"/>
            <a:ext cx="0" cy="685800"/>
          </a:xfrm>
          <a:prstGeom prst="line">
            <a:avLst/>
          </a:prstGeom>
          <a:ln w="25400" cap="flat" cmpd="sng">
            <a:solidFill>
              <a:schemeClr val="tx1"/>
            </a:solidFill>
            <a:prstDash val="solid"/>
            <a:headEnd type="none" w="med" len="med"/>
            <a:tailEnd type="triangle" w="med" len="med"/>
          </a:ln>
        </p:spPr>
      </p:sp>
      <p:sp>
        <p:nvSpPr>
          <p:cNvPr id="14348" name="Line 12"/>
          <p:cNvSpPr/>
          <p:nvPr/>
        </p:nvSpPr>
        <p:spPr>
          <a:xfrm rot="-10800000" flipV="1">
            <a:off x="7239000" y="3048000"/>
            <a:ext cx="0" cy="685800"/>
          </a:xfrm>
          <a:prstGeom prst="line">
            <a:avLst/>
          </a:prstGeom>
          <a:ln w="25400" cap="flat" cmpd="sng">
            <a:solidFill>
              <a:schemeClr val="tx1"/>
            </a:solidFill>
            <a:prstDash val="solid"/>
            <a:headEnd type="none" w="med" len="med"/>
            <a:tailEnd type="triangle" w="med" len="med"/>
          </a:ln>
        </p:spPr>
      </p:sp>
      <p:sp>
        <p:nvSpPr>
          <p:cNvPr id="14349" name="Rectangle 13"/>
          <p:cNvSpPr/>
          <p:nvPr/>
        </p:nvSpPr>
        <p:spPr>
          <a:xfrm>
            <a:off x="4999038" y="5791200"/>
            <a:ext cx="368776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rgbClr val="CC0066"/>
                </a:solidFill>
                <a:latin typeface="Times New Roman" panose="02020603050405020304" pitchFamily="18" charset="0"/>
              </a:rPr>
              <a:t>= - 110.5 kJ/mol</a:t>
            </a:r>
            <a:endParaRPr lang="en-US" altLang="zh-CN" sz="2800" b="1" dirty="0">
              <a:solidFill>
                <a:srgbClr val="CC0066"/>
              </a:solidFill>
              <a:latin typeface="Times New Roman" panose="02020603050405020304" pitchFamily="18" charset="0"/>
            </a:endParaRPr>
          </a:p>
        </p:txBody>
      </p:sp>
      <p:sp>
        <p:nvSpPr>
          <p:cNvPr id="14350" name="Rectangle 14"/>
          <p:cNvSpPr/>
          <p:nvPr/>
        </p:nvSpPr>
        <p:spPr>
          <a:xfrm>
            <a:off x="4948238" y="5105400"/>
            <a:ext cx="5033962" cy="5619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10000"/>
              </a:lnSpc>
              <a:buNone/>
            </a:pPr>
            <a:r>
              <a:rPr lang="en-US" altLang="zh-CN" sz="2800" b="1" dirty="0">
                <a:solidFill>
                  <a:srgbClr val="CC0066"/>
                </a:solidFill>
                <a:latin typeface="Times New Roman" panose="02020603050405020304" pitchFamily="18" charset="0"/>
              </a:rPr>
              <a:t>= -393.5 kJ/mol -(-283.0 kJ/mol)</a:t>
            </a:r>
            <a:endParaRPr lang="en-US" altLang="zh-CN" sz="2800" b="1" dirty="0">
              <a:solidFill>
                <a:srgbClr val="CC0066"/>
              </a:solidFill>
              <a:latin typeface="Times New Roman" panose="02020603050405020304" pitchFamily="18" charset="0"/>
            </a:endParaRPr>
          </a:p>
        </p:txBody>
      </p:sp>
      <p:sp>
        <p:nvSpPr>
          <p:cNvPr id="14351" name="Rectangle 15"/>
          <p:cNvSpPr/>
          <p:nvPr/>
        </p:nvSpPr>
        <p:spPr>
          <a:xfrm>
            <a:off x="4114800" y="4572000"/>
            <a:ext cx="2659063"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buNone/>
            </a:pPr>
            <a:r>
              <a:rPr lang="el-GR" altLang="zh-CN" sz="2800" b="1" dirty="0">
                <a:latin typeface="Times New Roman" panose="02020603050405020304" pitchFamily="18" charset="0"/>
                <a:ea typeface="楷体_GB2312" pitchFamily="49" charset="-122"/>
              </a:rPr>
              <a:t>Δ</a:t>
            </a:r>
            <a:r>
              <a:rPr lang="en-US" altLang="zh-CN" sz="2800" b="1" dirty="0">
                <a:latin typeface="Times New Roman" panose="02020603050405020304" pitchFamily="18" charset="0"/>
                <a:ea typeface="楷体_GB2312" pitchFamily="49" charset="-122"/>
              </a:rPr>
              <a:t>H</a:t>
            </a:r>
            <a:r>
              <a:rPr lang="en-US" altLang="zh-CN" sz="2800" b="1" baseline="-25000" dirty="0">
                <a:latin typeface="Times New Roman" panose="02020603050405020304" pitchFamily="18" charset="0"/>
                <a:ea typeface="楷体_GB2312" pitchFamily="49" charset="-122"/>
              </a:rPr>
              <a:t>3</a:t>
            </a:r>
            <a:r>
              <a:rPr lang="en-US" altLang="zh-CN" sz="2800" b="1" dirty="0">
                <a:latin typeface="Times New Roman" panose="02020603050405020304" pitchFamily="18" charset="0"/>
                <a:ea typeface="楷体_GB2312" pitchFamily="49" charset="-122"/>
              </a:rPr>
              <a:t> =</a:t>
            </a:r>
            <a:r>
              <a:rPr lang="el-GR" altLang="zh-CN" sz="2800" b="1" dirty="0">
                <a:latin typeface="Times New Roman" panose="02020603050405020304" pitchFamily="18" charset="0"/>
                <a:ea typeface="楷体_GB2312" pitchFamily="49" charset="-122"/>
              </a:rPr>
              <a:t>Δ</a:t>
            </a:r>
            <a:r>
              <a:rPr lang="en-US" altLang="zh-CN" sz="2800" b="1" dirty="0">
                <a:latin typeface="Times New Roman" panose="02020603050405020304" pitchFamily="18" charset="0"/>
                <a:ea typeface="楷体_GB2312" pitchFamily="49" charset="-122"/>
              </a:rPr>
              <a:t>H</a:t>
            </a:r>
            <a:r>
              <a:rPr lang="en-US" altLang="zh-CN" sz="2800" b="1" baseline="-25000" dirty="0">
                <a:latin typeface="Times New Roman" panose="02020603050405020304" pitchFamily="18" charset="0"/>
                <a:ea typeface="楷体_GB2312" pitchFamily="49" charset="-122"/>
              </a:rPr>
              <a:t>1 </a:t>
            </a:r>
            <a:r>
              <a:rPr lang="en-US" altLang="zh-CN" sz="2800" b="1" dirty="0">
                <a:latin typeface="Times New Roman" panose="02020603050405020304" pitchFamily="18" charset="0"/>
                <a:ea typeface="楷体_GB2312" pitchFamily="49" charset="-122"/>
              </a:rPr>
              <a:t>- </a:t>
            </a:r>
            <a:r>
              <a:rPr lang="el-GR" altLang="zh-CN" sz="2800" b="1" dirty="0">
                <a:latin typeface="Times New Roman" panose="02020603050405020304" pitchFamily="18" charset="0"/>
                <a:ea typeface="楷体_GB2312" pitchFamily="49" charset="-122"/>
              </a:rPr>
              <a:t>Δ</a:t>
            </a:r>
            <a:r>
              <a:rPr lang="en-US" altLang="zh-CN" sz="2800" b="1" dirty="0">
                <a:latin typeface="Times New Roman" panose="02020603050405020304" pitchFamily="18" charset="0"/>
                <a:ea typeface="楷体_GB2312" pitchFamily="49" charset="-122"/>
              </a:rPr>
              <a:t>H</a:t>
            </a:r>
            <a:r>
              <a:rPr lang="en-US" altLang="zh-CN" sz="2800" b="1" baseline="-25000" dirty="0">
                <a:latin typeface="Times New Roman" panose="02020603050405020304" pitchFamily="18" charset="0"/>
                <a:ea typeface="楷体_GB2312" pitchFamily="49" charset="-122"/>
              </a:rPr>
              <a:t>2 </a:t>
            </a:r>
            <a:endParaRPr lang="en-US" altLang="zh-CN" sz="2800" b="1" baseline="-25000"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ppt_x"/>
                                          </p:val>
                                        </p:tav>
                                        <p:tav tm="100000">
                                          <p:val>
                                            <p:strVal val="#ppt_x"/>
                                          </p:val>
                                        </p:tav>
                                      </p:tavLst>
                                    </p:anim>
                                    <p:anim calcmode="lin" valueType="num">
                                      <p:cBhvr additive="base">
                                        <p:cTn id="8"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ppt_x"/>
                                          </p:val>
                                        </p:tav>
                                        <p:tav tm="100000">
                                          <p:val>
                                            <p:strVal val="#ppt_x"/>
                                          </p:val>
                                        </p:tav>
                                      </p:tavLst>
                                    </p:anim>
                                    <p:anim calcmode="lin" valueType="num">
                                      <p:cBhvr additive="base">
                                        <p:cTn id="20"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4"/>
                                        </p:tgtEl>
                                        <p:attrNameLst>
                                          <p:attrName>style.visibility</p:attrName>
                                        </p:attrNameLst>
                                      </p:cBhvr>
                                      <p:to>
                                        <p:strVal val="visible"/>
                                      </p:to>
                                    </p:set>
                                    <p:anim calcmode="lin" valueType="num">
                                      <p:cBhvr additive="base">
                                        <p:cTn id="25" dur="500" fill="hold"/>
                                        <p:tgtEl>
                                          <p:spTgt spid="14344"/>
                                        </p:tgtEl>
                                        <p:attrNameLst>
                                          <p:attrName>ppt_x</p:attrName>
                                        </p:attrNameLst>
                                      </p:cBhvr>
                                      <p:tavLst>
                                        <p:tav tm="0">
                                          <p:val>
                                            <p:strVal val="#ppt_x"/>
                                          </p:val>
                                        </p:tav>
                                        <p:tav tm="100000">
                                          <p:val>
                                            <p:strVal val="#ppt_x"/>
                                          </p:val>
                                        </p:tav>
                                      </p:tavLst>
                                    </p:anim>
                                    <p:anim calcmode="lin" valueType="num">
                                      <p:cBhvr additive="base">
                                        <p:cTn id="26"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ppt_x"/>
                                          </p:val>
                                        </p:tav>
                                        <p:tav tm="100000">
                                          <p:val>
                                            <p:strVal val="#ppt_x"/>
                                          </p:val>
                                        </p:tav>
                                      </p:tavLst>
                                    </p:anim>
                                    <p:anim calcmode="lin" valueType="num">
                                      <p:cBhvr additive="base">
                                        <p:cTn id="32"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41"/>
                                        </p:tgtEl>
                                        <p:attrNameLst>
                                          <p:attrName>style.visibility</p:attrName>
                                        </p:attrNameLst>
                                      </p:cBhvr>
                                      <p:to>
                                        <p:strVal val="visible"/>
                                      </p:to>
                                    </p:set>
                                    <p:anim calcmode="lin" valueType="num">
                                      <p:cBhvr additive="base">
                                        <p:cTn id="37" dur="500" fill="hold"/>
                                        <p:tgtEl>
                                          <p:spTgt spid="14341"/>
                                        </p:tgtEl>
                                        <p:attrNameLst>
                                          <p:attrName>ppt_x</p:attrName>
                                        </p:attrNameLst>
                                      </p:cBhvr>
                                      <p:tavLst>
                                        <p:tav tm="0">
                                          <p:val>
                                            <p:strVal val="#ppt_x"/>
                                          </p:val>
                                        </p:tav>
                                        <p:tav tm="100000">
                                          <p:val>
                                            <p:strVal val="#ppt_x"/>
                                          </p:val>
                                        </p:tav>
                                      </p:tavLst>
                                    </p:anim>
                                    <p:anim calcmode="lin" valueType="num">
                                      <p:cBhvr additive="base">
                                        <p:cTn id="3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46"/>
                                        </p:tgtEl>
                                        <p:attrNameLst>
                                          <p:attrName>style.visibility</p:attrName>
                                        </p:attrNameLst>
                                      </p:cBhvr>
                                      <p:to>
                                        <p:strVal val="visible"/>
                                      </p:to>
                                    </p:set>
                                    <p:anim calcmode="lin" valueType="num">
                                      <p:cBhvr additive="base">
                                        <p:cTn id="43" dur="500" fill="hold"/>
                                        <p:tgtEl>
                                          <p:spTgt spid="14346"/>
                                        </p:tgtEl>
                                        <p:attrNameLst>
                                          <p:attrName>ppt_x</p:attrName>
                                        </p:attrNameLst>
                                      </p:cBhvr>
                                      <p:tavLst>
                                        <p:tav tm="0">
                                          <p:val>
                                            <p:strVal val="#ppt_x"/>
                                          </p:val>
                                        </p:tav>
                                        <p:tav tm="100000">
                                          <p:val>
                                            <p:strVal val="#ppt_x"/>
                                          </p:val>
                                        </p:tav>
                                      </p:tavLst>
                                    </p:anim>
                                    <p:anim calcmode="lin" valueType="num">
                                      <p:cBhvr additive="base">
                                        <p:cTn id="44"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48"/>
                                        </p:tgtEl>
                                        <p:attrNameLst>
                                          <p:attrName>style.visibility</p:attrName>
                                        </p:attrNameLst>
                                      </p:cBhvr>
                                      <p:to>
                                        <p:strVal val="visible"/>
                                      </p:to>
                                    </p:set>
                                    <p:anim calcmode="lin" valueType="num">
                                      <p:cBhvr additive="base">
                                        <p:cTn id="49" dur="500" fill="hold"/>
                                        <p:tgtEl>
                                          <p:spTgt spid="14348"/>
                                        </p:tgtEl>
                                        <p:attrNameLst>
                                          <p:attrName>ppt_x</p:attrName>
                                        </p:attrNameLst>
                                      </p:cBhvr>
                                      <p:tavLst>
                                        <p:tav tm="0">
                                          <p:val>
                                            <p:strVal val="#ppt_x"/>
                                          </p:val>
                                        </p:tav>
                                        <p:tav tm="100000">
                                          <p:val>
                                            <p:strVal val="#ppt_x"/>
                                          </p:val>
                                        </p:tav>
                                      </p:tavLst>
                                    </p:anim>
                                    <p:anim calcmode="lin" valueType="num">
                                      <p:cBhvr additive="base">
                                        <p:cTn id="50"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345"/>
                                        </p:tgtEl>
                                        <p:attrNameLst>
                                          <p:attrName>style.visibility</p:attrName>
                                        </p:attrNameLst>
                                      </p:cBhvr>
                                      <p:to>
                                        <p:strVal val="visible"/>
                                      </p:to>
                                    </p:set>
                                    <p:anim calcmode="lin" valueType="num">
                                      <p:cBhvr additive="base">
                                        <p:cTn id="55" dur="500" fill="hold"/>
                                        <p:tgtEl>
                                          <p:spTgt spid="14345"/>
                                        </p:tgtEl>
                                        <p:attrNameLst>
                                          <p:attrName>ppt_x</p:attrName>
                                        </p:attrNameLst>
                                      </p:cBhvr>
                                      <p:tavLst>
                                        <p:tav tm="0">
                                          <p:val>
                                            <p:strVal val="#ppt_x"/>
                                          </p:val>
                                        </p:tav>
                                        <p:tav tm="100000">
                                          <p:val>
                                            <p:strVal val="#ppt_x"/>
                                          </p:val>
                                        </p:tav>
                                      </p:tavLst>
                                    </p:anim>
                                    <p:anim calcmode="lin" valueType="num">
                                      <p:cBhvr additive="base">
                                        <p:cTn id="56"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3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4350"/>
                                        </p:tgtEl>
                                        <p:attrNameLst>
                                          <p:attrName>style.visibility</p:attrName>
                                        </p:attrNameLst>
                                      </p:cBhvr>
                                      <p:to>
                                        <p:strVal val="visible"/>
                                      </p:to>
                                    </p:set>
                                    <p:anim calcmode="lin" valueType="num">
                                      <p:cBhvr additive="base">
                                        <p:cTn id="65" dur="500" fill="hold"/>
                                        <p:tgtEl>
                                          <p:spTgt spid="14350"/>
                                        </p:tgtEl>
                                        <p:attrNameLst>
                                          <p:attrName>ppt_x</p:attrName>
                                        </p:attrNameLst>
                                      </p:cBhvr>
                                      <p:tavLst>
                                        <p:tav tm="0">
                                          <p:val>
                                            <p:strVal val="#ppt_x"/>
                                          </p:val>
                                        </p:tav>
                                        <p:tav tm="100000">
                                          <p:val>
                                            <p:strVal val="#ppt_x"/>
                                          </p:val>
                                        </p:tav>
                                      </p:tavLst>
                                    </p:anim>
                                    <p:anim calcmode="lin" valueType="num">
                                      <p:cBhvr additive="base">
                                        <p:cTn id="66" dur="500" fill="hold"/>
                                        <p:tgtEl>
                                          <p:spTgt spid="1435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349"/>
                                        </p:tgtEl>
                                        <p:attrNameLst>
                                          <p:attrName>style.visibility</p:attrName>
                                        </p:attrNameLst>
                                      </p:cBhvr>
                                      <p:to>
                                        <p:strVal val="visible"/>
                                      </p:to>
                                    </p:set>
                                    <p:anim calcmode="lin" valueType="num">
                                      <p:cBhvr additive="base">
                                        <p:cTn id="69" dur="500" fill="hold"/>
                                        <p:tgtEl>
                                          <p:spTgt spid="14349"/>
                                        </p:tgtEl>
                                        <p:attrNameLst>
                                          <p:attrName>ppt_x</p:attrName>
                                        </p:attrNameLst>
                                      </p:cBhvr>
                                      <p:tavLst>
                                        <p:tav tm="0">
                                          <p:val>
                                            <p:strVal val="#ppt_x"/>
                                          </p:val>
                                        </p:tav>
                                        <p:tav tm="100000">
                                          <p:val>
                                            <p:strVal val="#ppt_x"/>
                                          </p:val>
                                        </p:tav>
                                      </p:tavLst>
                                    </p:anim>
                                    <p:anim calcmode="lin" valueType="num">
                                      <p:cBhvr additive="base">
                                        <p:cTn id="70"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4" grpId="0"/>
      <p:bldP spid="14345" grpId="0"/>
      <p:bldP spid="14346" grpId="0"/>
      <p:bldP spid="14349" grpId="0"/>
      <p:bldP spid="14350" grpId="0"/>
      <p:bldP spid="1435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70" name="Group 2"/>
          <p:cNvGrpSpPr/>
          <p:nvPr/>
        </p:nvGrpSpPr>
        <p:grpSpPr>
          <a:xfrm>
            <a:off x="762000" y="579438"/>
            <a:ext cx="9372600" cy="2438400"/>
            <a:chOff x="96" y="240"/>
            <a:chExt cx="5904" cy="1536"/>
          </a:xfrm>
        </p:grpSpPr>
        <p:sp>
          <p:nvSpPr>
            <p:cNvPr id="7177" name="Text Box 2"/>
            <p:cNvSpPr txBox="1"/>
            <p:nvPr/>
          </p:nvSpPr>
          <p:spPr>
            <a:xfrm>
              <a:off x="96" y="240"/>
              <a:ext cx="5534" cy="52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2400" b="1" dirty="0">
                  <a:solidFill>
                    <a:srgbClr val="CC0066"/>
                  </a:solidFill>
                  <a:latin typeface="Times New Roman" panose="02020603050405020304" pitchFamily="18" charset="0"/>
                </a:rPr>
                <a:t>讨论</a:t>
              </a:r>
              <a:r>
                <a:rPr lang="en-US" altLang="zh-CN" sz="2400" b="1" dirty="0">
                  <a:solidFill>
                    <a:srgbClr val="CC0066"/>
                  </a:solidFill>
                  <a:latin typeface="Times New Roman" panose="02020603050405020304" pitchFamily="18" charset="0"/>
                </a:rPr>
                <a:t>1</a:t>
              </a:r>
              <a:r>
                <a:rPr lang="zh-CN" altLang="en-US" sz="2400" b="1" dirty="0">
                  <a:solidFill>
                    <a:srgbClr val="CC0066"/>
                  </a:solidFill>
                  <a:latin typeface="Times New Roman" panose="02020603050405020304" pitchFamily="18" charset="0"/>
                </a:rPr>
                <a:t>：</a:t>
              </a:r>
              <a:r>
                <a:rPr lang="zh-CN" altLang="en-US" sz="2400" b="1" dirty="0">
                  <a:latin typeface="Times New Roman" panose="02020603050405020304" pitchFamily="18" charset="0"/>
                </a:rPr>
                <a:t>同素异形体相互转化但反应热相当小而且转化速率慢，有时还很不完全，测定反应热很困难。已知：</a:t>
              </a:r>
              <a:endParaRPr lang="zh-CN" altLang="en-US" sz="2400" b="1" dirty="0">
                <a:latin typeface="Times New Roman" panose="02020603050405020304" pitchFamily="18" charset="0"/>
              </a:endParaRPr>
            </a:p>
          </p:txBody>
        </p:sp>
        <p:sp>
          <p:nvSpPr>
            <p:cNvPr id="7178" name="Text Box 3"/>
            <p:cNvSpPr txBox="1"/>
            <p:nvPr/>
          </p:nvSpPr>
          <p:spPr>
            <a:xfrm>
              <a:off x="240" y="816"/>
              <a:ext cx="5760" cy="288"/>
            </a:xfrm>
            <a:prstGeom prst="rect">
              <a:avLst/>
            </a:prstGeom>
            <a:noFill/>
            <a:ln w="1587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400" b="1" dirty="0">
                  <a:latin typeface="Times New Roman" panose="02020603050405020304" pitchFamily="18" charset="0"/>
                </a:rPr>
                <a:t>①P</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白磷、 </a:t>
              </a:r>
              <a:r>
                <a:rPr lang="en-US" altLang="zh-CN" sz="2400" b="1" dirty="0">
                  <a:latin typeface="Times New Roman" panose="02020603050405020304" pitchFamily="18" charset="0"/>
                </a:rPr>
                <a:t>s)+5O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(g)=P</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O</a:t>
              </a:r>
              <a:r>
                <a:rPr lang="en-US" altLang="zh-CN" sz="2400" b="1" baseline="-25000" dirty="0">
                  <a:latin typeface="Times New Roman" panose="02020603050405020304" pitchFamily="18" charset="0"/>
                </a:rPr>
                <a:t>10</a:t>
              </a:r>
              <a:r>
                <a:rPr lang="en-US" altLang="zh-CN" sz="2400" b="1" dirty="0">
                  <a:latin typeface="Times New Roman" panose="02020603050405020304" pitchFamily="18" charset="0"/>
                </a:rPr>
                <a:t>(s)    △</a:t>
              </a:r>
              <a:r>
                <a:rPr lang="en-US" altLang="zh-CN" sz="2400" b="1" i="1" dirty="0">
                  <a:latin typeface="Times New Roman" panose="02020603050405020304" pitchFamily="18" charset="0"/>
                </a:rPr>
                <a:t>H</a:t>
              </a:r>
              <a:r>
                <a:rPr lang="en-US" altLang="zh-CN" sz="2400" b="1" baseline="-25000" dirty="0">
                  <a:latin typeface="Times New Roman" panose="02020603050405020304" pitchFamily="18" charset="0"/>
                </a:rPr>
                <a:t>1</a:t>
              </a:r>
              <a:r>
                <a:rPr lang="en-US" altLang="zh-CN" sz="2400" b="1" dirty="0">
                  <a:latin typeface="Times New Roman" panose="02020603050405020304" pitchFamily="18" charset="0"/>
                </a:rPr>
                <a:t>= -2983.2 kJ/mol</a:t>
              </a:r>
              <a:endParaRPr lang="en-US" altLang="zh-CN" sz="2400" b="1" dirty="0">
                <a:latin typeface="Times New Roman" panose="02020603050405020304" pitchFamily="18" charset="0"/>
              </a:endParaRPr>
            </a:p>
          </p:txBody>
        </p:sp>
        <p:sp>
          <p:nvSpPr>
            <p:cNvPr id="7179" name="Text Box 7"/>
            <p:cNvSpPr txBox="1"/>
            <p:nvPr/>
          </p:nvSpPr>
          <p:spPr>
            <a:xfrm>
              <a:off x="240" y="1152"/>
              <a:ext cx="5664" cy="288"/>
            </a:xfrm>
            <a:prstGeom prst="rect">
              <a:avLst/>
            </a:prstGeom>
            <a:noFill/>
            <a:ln w="1587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400" b="1" dirty="0">
                  <a:latin typeface="Times New Roman" panose="02020603050405020304" pitchFamily="18" charset="0"/>
                </a:rPr>
                <a:t>②P(</a:t>
              </a:r>
              <a:r>
                <a:rPr lang="zh-CN" altLang="en-US" sz="2400" b="1" dirty="0">
                  <a:latin typeface="Times New Roman" panose="02020603050405020304" pitchFamily="18" charset="0"/>
                </a:rPr>
                <a:t>红磷、 </a:t>
              </a:r>
              <a:r>
                <a:rPr lang="en-US" altLang="zh-CN" sz="2400" b="1" dirty="0">
                  <a:latin typeface="Times New Roman" panose="02020603050405020304" pitchFamily="18" charset="0"/>
                </a:rPr>
                <a:t>s)+5/4O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(g)=1/4P</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O</a:t>
              </a:r>
              <a:r>
                <a:rPr lang="en-US" altLang="zh-CN" sz="2400" b="1" baseline="-25000" dirty="0">
                  <a:latin typeface="Times New Roman" panose="02020603050405020304" pitchFamily="18" charset="0"/>
                </a:rPr>
                <a:t>10</a:t>
              </a:r>
              <a:r>
                <a:rPr lang="en-US" altLang="zh-CN" sz="2400" b="1" dirty="0">
                  <a:latin typeface="Times New Roman" panose="02020603050405020304" pitchFamily="18" charset="0"/>
                </a:rPr>
                <a:t>(s)   △</a:t>
              </a:r>
              <a:r>
                <a:rPr lang="en-US" altLang="zh-CN" sz="2400" b="1" i="1" dirty="0">
                  <a:latin typeface="Times New Roman" panose="02020603050405020304" pitchFamily="18" charset="0"/>
                </a:rPr>
                <a:t>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 -738.5 kJ/mol</a:t>
              </a:r>
              <a:endParaRPr lang="en-US" altLang="zh-CN" sz="2400" b="1" dirty="0">
                <a:latin typeface="Times New Roman" panose="02020603050405020304" pitchFamily="18" charset="0"/>
              </a:endParaRPr>
            </a:p>
          </p:txBody>
        </p:sp>
        <p:sp>
          <p:nvSpPr>
            <p:cNvPr id="7180" name="Text Box 11"/>
            <p:cNvSpPr txBox="1"/>
            <p:nvPr/>
          </p:nvSpPr>
          <p:spPr>
            <a:xfrm>
              <a:off x="192" y="1488"/>
              <a:ext cx="5760" cy="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2400" b="1" dirty="0">
                  <a:solidFill>
                    <a:srgbClr val="000000"/>
                  </a:solidFill>
                  <a:latin typeface="Times New Roman" panose="02020603050405020304" pitchFamily="18" charset="0"/>
                </a:rPr>
                <a:t>试写出白磷转化为红磷的热化学方程式。</a:t>
              </a:r>
              <a:r>
                <a:rPr lang="zh-CN" altLang="en-US" sz="2400" u="sng" dirty="0">
                  <a:solidFill>
                    <a:srgbClr val="000000"/>
                  </a:solidFill>
                  <a:latin typeface="Times New Roman" panose="02020603050405020304" pitchFamily="18" charset="0"/>
                </a:rPr>
                <a:t>         </a:t>
              </a:r>
              <a:endParaRPr lang="zh-CN" altLang="en-US" sz="2400" u="sng" dirty="0">
                <a:solidFill>
                  <a:srgbClr val="000000"/>
                </a:solidFill>
                <a:latin typeface="Times New Roman" panose="02020603050405020304" pitchFamily="18" charset="0"/>
              </a:endParaRPr>
            </a:p>
          </p:txBody>
        </p:sp>
      </p:grpSp>
      <p:grpSp>
        <p:nvGrpSpPr>
          <p:cNvPr id="45063" name="Group 7"/>
          <p:cNvGrpSpPr/>
          <p:nvPr/>
        </p:nvGrpSpPr>
        <p:grpSpPr>
          <a:xfrm>
            <a:off x="1981200" y="3717925"/>
            <a:ext cx="8763000" cy="625475"/>
            <a:chOff x="240" y="3667"/>
            <a:chExt cx="5520" cy="394"/>
          </a:xfrm>
        </p:grpSpPr>
        <p:sp>
          <p:nvSpPr>
            <p:cNvPr id="7173" name="Text Box 8"/>
            <p:cNvSpPr txBox="1"/>
            <p:nvPr/>
          </p:nvSpPr>
          <p:spPr>
            <a:xfrm>
              <a:off x="240" y="3667"/>
              <a:ext cx="5520" cy="365"/>
            </a:xfrm>
            <a:prstGeom prst="rect">
              <a:avLst/>
            </a:prstGeom>
            <a:noFill/>
            <a:ln w="1587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b="1" dirty="0">
                  <a:solidFill>
                    <a:srgbClr val="CC0066"/>
                  </a:solidFill>
                  <a:latin typeface="Times New Roman" panose="02020603050405020304" pitchFamily="18" charset="0"/>
                </a:rPr>
                <a:t>P</a:t>
              </a:r>
              <a:r>
                <a:rPr lang="en-US" altLang="zh-CN" b="1" baseline="-25000" dirty="0">
                  <a:solidFill>
                    <a:srgbClr val="CC0066"/>
                  </a:solidFill>
                  <a:latin typeface="Times New Roman" panose="02020603050405020304" pitchFamily="18" charset="0"/>
                </a:rPr>
                <a:t>4</a:t>
              </a:r>
              <a:r>
                <a:rPr lang="en-US" altLang="zh-CN" b="1" dirty="0">
                  <a:solidFill>
                    <a:srgbClr val="CC0066"/>
                  </a:solidFill>
                  <a:latin typeface="Times New Roman" panose="02020603050405020304" pitchFamily="18" charset="0"/>
                </a:rPr>
                <a:t>(s</a:t>
              </a:r>
              <a:r>
                <a:rPr lang="zh-CN" altLang="en-US" b="1" dirty="0">
                  <a:solidFill>
                    <a:srgbClr val="CC0066"/>
                  </a:solidFill>
                  <a:latin typeface="Times New Roman" panose="02020603050405020304" pitchFamily="18" charset="0"/>
                </a:rPr>
                <a:t>、</a:t>
              </a:r>
              <a:r>
                <a:rPr lang="zh-CN" altLang="en-US" sz="2400" b="1" dirty="0">
                  <a:solidFill>
                    <a:srgbClr val="CC0066"/>
                  </a:solidFill>
                  <a:latin typeface="Times New Roman" panose="02020603050405020304" pitchFamily="18" charset="0"/>
                </a:rPr>
                <a:t>白磷</a:t>
              </a:r>
              <a:r>
                <a:rPr lang="en-US" altLang="zh-CN" b="1" dirty="0">
                  <a:solidFill>
                    <a:srgbClr val="CC0066"/>
                  </a:solidFill>
                  <a:latin typeface="Times New Roman" panose="02020603050405020304" pitchFamily="18" charset="0"/>
                </a:rPr>
                <a:t>)=4 P(s</a:t>
              </a:r>
              <a:r>
                <a:rPr lang="zh-CN" altLang="en-US" b="1" dirty="0">
                  <a:solidFill>
                    <a:srgbClr val="CC0066"/>
                  </a:solidFill>
                  <a:latin typeface="Times New Roman" panose="02020603050405020304" pitchFamily="18" charset="0"/>
                </a:rPr>
                <a:t>、</a:t>
              </a:r>
              <a:r>
                <a:rPr lang="zh-CN" altLang="en-US" sz="2400" b="1" dirty="0">
                  <a:solidFill>
                    <a:srgbClr val="CC0066"/>
                  </a:solidFill>
                  <a:latin typeface="Times New Roman" panose="02020603050405020304" pitchFamily="18" charset="0"/>
                </a:rPr>
                <a:t>红磷</a:t>
              </a:r>
              <a:r>
                <a:rPr lang="en-US" altLang="zh-CN" b="1" dirty="0">
                  <a:solidFill>
                    <a:srgbClr val="CC0066"/>
                  </a:solidFill>
                  <a:latin typeface="Times New Roman" panose="02020603050405020304" pitchFamily="18" charset="0"/>
                </a:rPr>
                <a:t>)</a:t>
              </a:r>
              <a:r>
                <a:rPr lang="zh-CN" altLang="en-US" b="1" dirty="0">
                  <a:solidFill>
                    <a:srgbClr val="CC0066"/>
                  </a:solidFill>
                  <a:latin typeface="Times New Roman" panose="02020603050405020304" pitchFamily="18" charset="0"/>
                </a:rPr>
                <a:t>；     </a:t>
              </a:r>
              <a:r>
                <a:rPr lang="en-US" altLang="zh-CN" b="1" dirty="0">
                  <a:solidFill>
                    <a:srgbClr val="CC0066"/>
                  </a:solidFill>
                  <a:latin typeface="Times New Roman" panose="02020603050405020304" pitchFamily="18" charset="0"/>
                </a:rPr>
                <a:t>= -29.2 kJ/mol</a:t>
              </a:r>
              <a:endParaRPr lang="en-US" altLang="zh-CN" b="1" dirty="0">
                <a:solidFill>
                  <a:srgbClr val="CC0066"/>
                </a:solidFill>
                <a:latin typeface="Times New Roman" panose="02020603050405020304" pitchFamily="18" charset="0"/>
              </a:endParaRPr>
            </a:p>
          </p:txBody>
        </p:sp>
        <p:grpSp>
          <p:nvGrpSpPr>
            <p:cNvPr id="7174" name="Group 9"/>
            <p:cNvGrpSpPr/>
            <p:nvPr/>
          </p:nvGrpSpPr>
          <p:grpSpPr>
            <a:xfrm>
              <a:off x="3024" y="3696"/>
              <a:ext cx="480" cy="365"/>
              <a:chOff x="1632" y="3147"/>
              <a:chExt cx="384" cy="365"/>
            </a:xfrm>
          </p:grpSpPr>
          <p:sp>
            <p:nvSpPr>
              <p:cNvPr id="7175" name="AutoShape 10"/>
              <p:cNvSpPr/>
              <p:nvPr/>
            </p:nvSpPr>
            <p:spPr>
              <a:xfrm>
                <a:off x="1632" y="3312"/>
                <a:ext cx="96" cy="96"/>
              </a:xfrm>
              <a:prstGeom prst="triangle">
                <a:avLst>
                  <a:gd name="adj" fmla="val 50000"/>
                </a:avLst>
              </a:prstGeom>
              <a:solidFill>
                <a:schemeClr val="bg1"/>
              </a:solidFill>
              <a:ln w="158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zh-CN" altLang="zh-CN" sz="2400" b="1" dirty="0">
                  <a:solidFill>
                    <a:schemeClr val="tx2"/>
                  </a:solidFill>
                  <a:latin typeface="Times New Roman" panose="02020603050405020304" pitchFamily="18" charset="0"/>
                </a:endParaRPr>
              </a:p>
            </p:txBody>
          </p:sp>
          <p:sp>
            <p:nvSpPr>
              <p:cNvPr id="7176" name="Text Box 11"/>
              <p:cNvSpPr txBox="1"/>
              <p:nvPr/>
            </p:nvSpPr>
            <p:spPr>
              <a:xfrm>
                <a:off x="1680" y="3147"/>
                <a:ext cx="336" cy="365"/>
              </a:xfrm>
              <a:prstGeom prst="rect">
                <a:avLst/>
              </a:prstGeom>
              <a:noFill/>
              <a:ln w="1587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b="1" dirty="0">
                    <a:solidFill>
                      <a:srgbClr val="CC0066"/>
                    </a:solidFill>
                    <a:latin typeface="Times New Roman" panose="02020603050405020304" pitchFamily="18" charset="0"/>
                  </a:rPr>
                  <a:t>H</a:t>
                </a:r>
                <a:endParaRPr lang="en-US" altLang="zh-CN" b="1" dirty="0">
                  <a:solidFill>
                    <a:srgbClr val="CC0066"/>
                  </a:solidFill>
                  <a:latin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dissolve">
                                      <p:cBhvr>
                                        <p:cTn id="7"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3" descr="2-1水能化学能变化对比"/>
          <p:cNvPicPr>
            <a:picLocks noChangeAspect="1"/>
          </p:cNvPicPr>
          <p:nvPr/>
        </p:nvPicPr>
        <p:blipFill>
          <a:blip r:embed="rId1"/>
          <a:srcRect r="2351" b="57700"/>
          <a:stretch>
            <a:fillRect/>
          </a:stretch>
        </p:blipFill>
        <p:spPr>
          <a:xfrm>
            <a:off x="1631950" y="260350"/>
            <a:ext cx="8928100" cy="2809875"/>
          </a:xfrm>
          <a:prstGeom prst="rect">
            <a:avLst/>
          </a:prstGeom>
          <a:noFill/>
          <a:ln w="9525">
            <a:noFill/>
          </a:ln>
        </p:spPr>
      </p:pic>
      <p:sp>
        <p:nvSpPr>
          <p:cNvPr id="9218" name="Text Box 9"/>
          <p:cNvSpPr txBox="1"/>
          <p:nvPr/>
        </p:nvSpPr>
        <p:spPr>
          <a:xfrm>
            <a:off x="2424113" y="3070225"/>
            <a:ext cx="3048000" cy="431800"/>
          </a:xfrm>
          <a:prstGeom prst="rect">
            <a:avLst/>
          </a:prstGeom>
          <a:noFill/>
          <a:ln w="9525">
            <a:noFill/>
          </a:ln>
        </p:spPr>
        <p:txBody>
          <a:bodyPr anchor="t" anchorCtr="0">
            <a:spAutoFit/>
          </a:bodyPr>
          <a:p>
            <a:pPr>
              <a:spcBef>
                <a:spcPct val="50000"/>
              </a:spcBef>
              <a:buFontTx/>
            </a:pPr>
            <a:r>
              <a:rPr lang="zh-CN" altLang="en-US" sz="2100" dirty="0">
                <a:solidFill>
                  <a:srgbClr val="000000"/>
                </a:solidFill>
                <a:latin typeface="Arial" panose="020B0604020202020204" pitchFamily="34" charset="0"/>
                <a:ea typeface="宋体" panose="02010600030101010101" pitchFamily="2" charset="-122"/>
              </a:rPr>
              <a:t>（势能转换为动能）</a:t>
            </a:r>
            <a:endParaRPr lang="zh-CN" altLang="en-US" sz="2100" dirty="0">
              <a:solidFill>
                <a:srgbClr val="000000"/>
              </a:solidFill>
              <a:latin typeface="Arial" panose="020B0604020202020204" pitchFamily="34" charset="0"/>
              <a:ea typeface="宋体" panose="02010600030101010101" pitchFamily="2" charset="-122"/>
            </a:endParaRPr>
          </a:p>
        </p:txBody>
      </p:sp>
      <p:pic>
        <p:nvPicPr>
          <p:cNvPr id="9219" name="Picture 3" descr="2-1水能化学能变化对比"/>
          <p:cNvPicPr>
            <a:picLocks noChangeAspect="1"/>
          </p:cNvPicPr>
          <p:nvPr/>
        </p:nvPicPr>
        <p:blipFill>
          <a:blip r:embed="rId1"/>
          <a:srcRect l="51974" t="42270" r="1563" b="51227"/>
          <a:stretch>
            <a:fillRect/>
          </a:stretch>
        </p:blipFill>
        <p:spPr>
          <a:xfrm>
            <a:off x="6326188" y="2997200"/>
            <a:ext cx="4248150" cy="431800"/>
          </a:xfrm>
          <a:prstGeom prst="rect">
            <a:avLst/>
          </a:prstGeom>
          <a:noFill/>
          <a:ln w="9525">
            <a:noFill/>
          </a:ln>
        </p:spPr>
      </p:pic>
      <p:sp>
        <p:nvSpPr>
          <p:cNvPr id="10" name="Line 7"/>
          <p:cNvSpPr/>
          <p:nvPr/>
        </p:nvSpPr>
        <p:spPr>
          <a:xfrm>
            <a:off x="3359150" y="908050"/>
            <a:ext cx="522288" cy="1246188"/>
          </a:xfrm>
          <a:prstGeom prst="line">
            <a:avLst/>
          </a:prstGeom>
          <a:ln w="184150" cap="flat" cmpd="sng">
            <a:solidFill>
              <a:srgbClr val="FF0000"/>
            </a:solidFill>
            <a:prstDash val="solid"/>
            <a:miter/>
            <a:headEnd type="none" w="med" len="med"/>
            <a:tailEnd type="triangle" w="med" len="med"/>
          </a:ln>
        </p:spPr>
      </p:sp>
      <p:sp>
        <p:nvSpPr>
          <p:cNvPr id="11" name="Line 8"/>
          <p:cNvSpPr/>
          <p:nvPr/>
        </p:nvSpPr>
        <p:spPr>
          <a:xfrm flipV="1">
            <a:off x="7391400" y="765175"/>
            <a:ext cx="720725" cy="1150938"/>
          </a:xfrm>
          <a:prstGeom prst="line">
            <a:avLst/>
          </a:prstGeom>
          <a:ln w="184150" cap="flat" cmpd="sng">
            <a:solidFill>
              <a:srgbClr val="FF0000"/>
            </a:solidFill>
            <a:prstDash val="solid"/>
            <a:miter/>
            <a:headEnd type="none" w="med" len="med"/>
            <a:tailEnd type="triangle" w="med" len="med"/>
          </a:ln>
        </p:spPr>
      </p:sp>
      <p:sp>
        <p:nvSpPr>
          <p:cNvPr id="12" name="Rectangle 10"/>
          <p:cNvSpPr>
            <a:spLocks noChangeArrowheads="1"/>
          </p:cNvSpPr>
          <p:nvPr/>
        </p:nvSpPr>
        <p:spPr bwMode="auto">
          <a:xfrm>
            <a:off x="2403475" y="39688"/>
            <a:ext cx="6572250" cy="685800"/>
          </a:xfrm>
          <a:prstGeom prst="rect">
            <a:avLst/>
          </a:prstGeom>
          <a:solidFill>
            <a:schemeClr val="accent1">
              <a:lumMod val="40000"/>
              <a:lumOff val="60000"/>
            </a:schemeClr>
          </a:solidFill>
          <a:ln>
            <a:noFill/>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0" lang="zh-CN"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宋体" panose="02010600030101010101" pitchFamily="2" charset="-122"/>
                <a:cs typeface="+mn-cs"/>
              </a:rPr>
              <a:t>从反应物和生成物的总能量来考虑</a:t>
            </a:r>
            <a:endParaRPr kumimoji="0" lang="zh-CN" alt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pic>
        <p:nvPicPr>
          <p:cNvPr id="13" name="Picture 3" descr="2-1水能化学能变化对比"/>
          <p:cNvPicPr>
            <a:picLocks noChangeAspect="1"/>
          </p:cNvPicPr>
          <p:nvPr/>
        </p:nvPicPr>
        <p:blipFill>
          <a:blip r:embed="rId1"/>
          <a:srcRect t="48363" r="-400"/>
          <a:stretch>
            <a:fillRect/>
          </a:stretch>
        </p:blipFill>
        <p:spPr>
          <a:xfrm>
            <a:off x="1506538" y="3427413"/>
            <a:ext cx="9178925" cy="34305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To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 Box 2"/>
          <p:cNvSpPr txBox="1"/>
          <p:nvPr/>
        </p:nvSpPr>
        <p:spPr>
          <a:xfrm>
            <a:off x="655638" y="304800"/>
            <a:ext cx="11536362"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eaLnBrk="1" hangingPunct="1">
              <a:spcBef>
                <a:spcPct val="50000"/>
              </a:spcBef>
              <a:buNone/>
            </a:pPr>
            <a:r>
              <a:rPr lang="zh-CN" altLang="en-US" sz="2400" b="1" dirty="0">
                <a:solidFill>
                  <a:srgbClr val="CC0066"/>
                </a:solidFill>
                <a:latin typeface="Times New Roman" panose="02020603050405020304" pitchFamily="18" charset="0"/>
                <a:cs typeface="Times New Roman" panose="02020603050405020304" pitchFamily="18" charset="0"/>
              </a:rPr>
              <a:t>讨论</a:t>
            </a:r>
            <a:r>
              <a:rPr lang="en-US" altLang="zh-CN" sz="2400" b="1" dirty="0">
                <a:solidFill>
                  <a:srgbClr val="CC0066"/>
                </a:solidFill>
                <a:latin typeface="Times New Roman" panose="02020603050405020304" pitchFamily="18" charset="0"/>
                <a:cs typeface="Times New Roman" panose="02020603050405020304" pitchFamily="18" charset="0"/>
              </a:rPr>
              <a:t>2</a:t>
            </a:r>
            <a:r>
              <a:rPr lang="zh-CN" altLang="en-US" sz="2400" b="1" dirty="0">
                <a:solidFill>
                  <a:srgbClr val="CC0066"/>
                </a:solidFill>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endParaRPr>
          </a:p>
        </p:txBody>
      </p:sp>
      <p:sp>
        <p:nvSpPr>
          <p:cNvPr id="2" name="矩形 1"/>
          <p:cNvSpPr/>
          <p:nvPr/>
        </p:nvSpPr>
        <p:spPr>
          <a:xfrm>
            <a:off x="1447800" y="201613"/>
            <a:ext cx="8839200" cy="2862263"/>
          </a:xfrm>
          <a:prstGeom prst="rect">
            <a:avLst/>
          </a:prstGeom>
        </p:spPr>
        <p:txBody>
          <a:bodyPr>
            <a:spAutoFit/>
          </a:bodyPr>
          <a:lstStyle/>
          <a:p>
            <a:pPr marL="0" marR="0" lvl="0" indent="266700" algn="just" defTabSz="914400" rtl="0" eaLnBrk="0" fontAlgn="base" latinLnBrk="0" hangingPunct="0">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CH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OH(l)</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3/2O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(g)</a:t>
            </a:r>
            <a:r>
              <a:rPr kumimoji="0" lang="en-US" altLang="zh-CN" sz="2400" b="1" i="0" u="none" strike="noStrike" kern="100" cap="none" spc="-8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=CO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(g)</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2H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O(l)  Δ</a:t>
            </a:r>
            <a:r>
              <a:rPr kumimoji="0" lang="en-US" altLang="zh-CN" sz="2400" b="1" i="1"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 </a:t>
            </a:r>
            <a:r>
              <a:rPr kumimoji="0" lang="en-US" altLang="zh-CN" sz="2400" b="1" i="0" u="none" strike="noStrike" kern="1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kJ·mol</a:t>
            </a:r>
            <a:r>
              <a:rPr kumimoji="0" lang="zh-CN"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1</a:t>
            </a:r>
            <a:endPar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a:p>
            <a:pPr marL="0" marR="0" lvl="0" indent="266700" algn="just" defTabSz="914400" rtl="0" eaLnBrk="0" fontAlgn="base" latinLnBrk="0" hangingPunct="0">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(1)CH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OH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改为</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(g)</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Δ</a:t>
            </a:r>
            <a:r>
              <a:rPr kumimoji="0" lang="en-US" altLang="zh-CN" sz="2400" b="1" i="1"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b </a:t>
            </a:r>
            <a:r>
              <a:rPr kumimoji="0" lang="en-US" altLang="zh-CN" sz="2400" b="1" i="0" u="none" strike="noStrike" kern="1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kJ·mol</a:t>
            </a:r>
            <a:r>
              <a:rPr kumimoji="0" lang="zh-CN"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1</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a:t>
            </a:r>
            <a:r>
              <a:rPr kumimoji="0" lang="en-US" altLang="zh-CN" sz="24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b</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a:p>
            <a:pPr marL="0" marR="0" lvl="0" indent="266700" algn="just" defTabSz="914400" rtl="0" eaLnBrk="0" fontAlgn="base" latinLnBrk="0" hangingPunct="0">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(2)CO</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2</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改为</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CO</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Δ</a:t>
            </a:r>
            <a:r>
              <a:rPr kumimoji="0" lang="en-US" altLang="zh-CN" sz="2400" b="1" i="1"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c </a:t>
            </a:r>
            <a:r>
              <a:rPr kumimoji="0" lang="en-US" altLang="zh-CN" sz="2400" b="1" i="0" u="none" strike="noStrike" kern="1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kJ·mol</a:t>
            </a:r>
            <a:r>
              <a:rPr kumimoji="0" lang="zh-CN"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1</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a:t>
            </a:r>
            <a:r>
              <a:rPr kumimoji="0" lang="en-US" altLang="zh-CN" sz="24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c</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a:p>
            <a:pPr marL="0" marR="0" lvl="0" indent="266700" algn="just" defTabSz="914400" rtl="0" eaLnBrk="0" fontAlgn="base" latinLnBrk="0" hangingPunct="0">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(3)H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2</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O(l)</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改为</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(g)</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Δ</a:t>
            </a:r>
            <a:r>
              <a:rPr kumimoji="0" lang="en-US" altLang="zh-CN" sz="2400" b="1" i="1"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d </a:t>
            </a:r>
            <a:r>
              <a:rPr kumimoji="0" lang="en-US" altLang="zh-CN" sz="2400" b="1" i="0" u="none" strike="noStrike" kern="1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kJ·mol</a:t>
            </a:r>
            <a:r>
              <a:rPr kumimoji="0" lang="zh-CN"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1</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a:t>
            </a:r>
            <a:r>
              <a:rPr kumimoji="0" lang="en-US" altLang="zh-CN" sz="24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d</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a:p>
            <a:pPr marL="0" marR="0" lvl="0" indent="266700" algn="just" defTabSz="914400" rtl="0" eaLnBrk="0" fontAlgn="base" latinLnBrk="0" hangingPunct="0">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(4)CH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3</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OH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改为</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CH</a:t>
            </a:r>
            <a:r>
              <a:rPr kumimoji="0" lang="en-US" altLang="zh-CN" sz="2400" b="1" i="0" u="none" strike="noStrike" kern="1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4</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Δ</a:t>
            </a:r>
            <a:r>
              <a:rPr kumimoji="0" lang="en-US" altLang="zh-CN" sz="2400" b="1" i="1"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H</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e </a:t>
            </a:r>
            <a:r>
              <a:rPr kumimoji="0" lang="en-US" altLang="zh-CN" sz="2400" b="1" i="0" u="none" strike="noStrike" kern="1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kJ·mol</a:t>
            </a:r>
            <a:r>
              <a:rPr kumimoji="0" lang="zh-CN"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3000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1</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a</a:t>
            </a:r>
            <a:r>
              <a:rPr kumimoji="0" lang="en-US" altLang="zh-CN" sz="2400" b="1" i="0" u="sng"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           </a:t>
            </a:r>
            <a:r>
              <a:rPr kumimoji="0" lang="en-US"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e</a:t>
            </a:r>
            <a:r>
              <a:rPr kumimoji="0" lang="zh-CN" altLang="zh-CN" sz="2400" b="1" i="0" u="none" strike="noStrike" kern="1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zh-CN" sz="2400" b="1" i="0" u="none" strike="noStrike" kern="1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609600" y="342900"/>
            <a:ext cx="11734800" cy="24003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0"/>
              </a:spcBef>
              <a:buNone/>
            </a:pPr>
            <a:r>
              <a:rPr lang="zh-CN" altLang="en-US" sz="2400" b="1" dirty="0">
                <a:solidFill>
                  <a:srgbClr val="CC0066"/>
                </a:solidFill>
                <a:latin typeface="Times New Roman" panose="02020603050405020304" pitchFamily="18" charset="0"/>
              </a:rPr>
              <a:t>讨论</a:t>
            </a:r>
            <a:r>
              <a:rPr lang="en-US" altLang="zh-CN" sz="2400" b="1" dirty="0">
                <a:solidFill>
                  <a:srgbClr val="CC0066"/>
                </a:solidFill>
                <a:latin typeface="Times New Roman" panose="02020603050405020304" pitchFamily="18" charset="0"/>
              </a:rPr>
              <a:t>2</a:t>
            </a:r>
            <a:r>
              <a:rPr lang="zh-CN" altLang="en-US" sz="2400" b="1" dirty="0">
                <a:solidFill>
                  <a:srgbClr val="CC0066"/>
                </a:solidFill>
                <a:latin typeface="Times New Roman" panose="02020603050405020304" pitchFamily="18" charset="0"/>
              </a:rPr>
              <a:t>：</a:t>
            </a:r>
            <a:r>
              <a:rPr lang="zh-CN" altLang="en-US" sz="2400" b="1" dirty="0">
                <a:latin typeface="Times New Roman" panose="02020603050405020304" pitchFamily="18" charset="0"/>
              </a:rPr>
              <a:t> 已知</a:t>
            </a:r>
            <a:endParaRPr lang="zh-CN" altLang="en-US" sz="2400" b="1" dirty="0">
              <a:latin typeface="Times New Roman" panose="02020603050405020304" pitchFamily="18" charset="0"/>
            </a:endParaRPr>
          </a:p>
          <a:p>
            <a:pPr marL="0" lvl="0" indent="0" eaLnBrk="1" hangingPunct="1">
              <a:lnSpc>
                <a:spcPct val="125000"/>
              </a:lnSpc>
              <a:spcBef>
                <a:spcPct val="0"/>
              </a:spcBef>
              <a:buNone/>
            </a:pPr>
            <a:r>
              <a:rPr lang="zh-CN" altLang="en-US" sz="2400" b="1" dirty="0">
                <a:latin typeface="Times New Roman" panose="02020603050405020304" pitchFamily="18" charset="0"/>
              </a:rPr>
              <a:t>    ① </a:t>
            </a:r>
            <a:r>
              <a:rPr lang="en-US" altLang="zh-CN" sz="2400" b="1" dirty="0">
                <a:latin typeface="Times New Roman" panose="02020603050405020304" pitchFamily="18" charset="0"/>
              </a:rPr>
              <a:t>CO(g) + 1/2 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CO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a:t>
            </a:r>
            <a:r>
              <a:rPr lang="en-US" altLang="zh-CN" sz="2400" b="1" dirty="0">
                <a:solidFill>
                  <a:srgbClr val="990099"/>
                </a:solidFill>
                <a:latin typeface="Times New Roman" panose="02020603050405020304" pitchFamily="18" charset="0"/>
              </a:rPr>
              <a:t>ΔH</a:t>
            </a:r>
            <a:r>
              <a:rPr lang="en-US" altLang="zh-CN" sz="2400" b="1" baseline="-25000" dirty="0">
                <a:solidFill>
                  <a:srgbClr val="990099"/>
                </a:solidFill>
                <a:latin typeface="Times New Roman" panose="02020603050405020304" pitchFamily="18" charset="0"/>
              </a:rPr>
              <a:t>1</a:t>
            </a:r>
            <a:r>
              <a:rPr lang="en-US" altLang="zh-CN" sz="2400" b="1" dirty="0">
                <a:solidFill>
                  <a:srgbClr val="990099"/>
                </a:solidFill>
                <a:latin typeface="Times New Roman" panose="02020603050405020304" pitchFamily="18" charset="0"/>
              </a:rPr>
              <a:t>= </a:t>
            </a:r>
            <a:r>
              <a:rPr lang="zh-CN" altLang="en-US" sz="2400" b="1" dirty="0">
                <a:solidFill>
                  <a:srgbClr val="990099"/>
                </a:solidFill>
                <a:latin typeface="Times New Roman" panose="02020603050405020304" pitchFamily="18" charset="0"/>
              </a:rPr>
              <a:t>－</a:t>
            </a:r>
            <a:r>
              <a:rPr lang="en-US" altLang="zh-CN" sz="2400" b="1" dirty="0">
                <a:solidFill>
                  <a:srgbClr val="990099"/>
                </a:solidFill>
                <a:latin typeface="Times New Roman" panose="02020603050405020304" pitchFamily="18" charset="0"/>
              </a:rPr>
              <a:t>283.0 kJ/mol</a:t>
            </a:r>
            <a:endParaRPr lang="en-US" altLang="zh-CN" sz="2400" b="1" dirty="0">
              <a:solidFill>
                <a:srgbClr val="990099"/>
              </a:solidFill>
              <a:latin typeface="Times New Roman" panose="02020603050405020304" pitchFamily="18" charset="0"/>
            </a:endParaRPr>
          </a:p>
          <a:p>
            <a:pPr marL="0" lvl="0" indent="0" eaLnBrk="1" hangingPunct="1">
              <a:lnSpc>
                <a:spcPct val="125000"/>
              </a:lnSpc>
              <a:spcBef>
                <a:spcPct val="0"/>
              </a:spcBef>
              <a:buNone/>
            </a:pPr>
            <a:r>
              <a:rPr lang="en-US" altLang="zh-CN" sz="2400" b="1" dirty="0">
                <a:latin typeface="Times New Roman" panose="02020603050405020304" pitchFamily="18" charset="0"/>
              </a:rPr>
              <a:t>    ②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+ 1/2 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            </a:t>
            </a:r>
            <a:r>
              <a:rPr lang="en-US" altLang="zh-CN" sz="2400" b="1" dirty="0">
                <a:solidFill>
                  <a:srgbClr val="990099"/>
                </a:solidFill>
                <a:latin typeface="Times New Roman" panose="02020603050405020304" pitchFamily="18" charset="0"/>
              </a:rPr>
              <a:t>ΔH</a:t>
            </a:r>
            <a:r>
              <a:rPr lang="en-US" altLang="zh-CN" sz="2400" b="1" baseline="-25000" dirty="0">
                <a:solidFill>
                  <a:srgbClr val="990099"/>
                </a:solidFill>
                <a:latin typeface="Times New Roman" panose="02020603050405020304" pitchFamily="18" charset="0"/>
              </a:rPr>
              <a:t>2</a:t>
            </a:r>
            <a:r>
              <a:rPr lang="en-US" altLang="zh-CN" sz="2400" b="1" dirty="0">
                <a:solidFill>
                  <a:srgbClr val="990099"/>
                </a:solidFill>
                <a:latin typeface="Times New Roman" panose="02020603050405020304" pitchFamily="18" charset="0"/>
              </a:rPr>
              <a:t>= </a:t>
            </a:r>
            <a:r>
              <a:rPr lang="zh-CN" altLang="en-US" sz="2400" b="1" dirty="0">
                <a:solidFill>
                  <a:srgbClr val="990099"/>
                </a:solidFill>
                <a:latin typeface="Times New Roman" panose="02020603050405020304" pitchFamily="18" charset="0"/>
              </a:rPr>
              <a:t>－</a:t>
            </a:r>
            <a:r>
              <a:rPr lang="en-US" altLang="zh-CN" sz="2400" b="1" dirty="0">
                <a:solidFill>
                  <a:srgbClr val="990099"/>
                </a:solidFill>
                <a:latin typeface="Times New Roman" panose="02020603050405020304" pitchFamily="18" charset="0"/>
              </a:rPr>
              <a:t>285.8 kJ/mol</a:t>
            </a:r>
            <a:br>
              <a:rPr lang="en-US" altLang="zh-CN" sz="2400" b="1" dirty="0">
                <a:solidFill>
                  <a:srgbClr val="0000FF"/>
                </a:solidFill>
                <a:latin typeface="Times New Roman" panose="02020603050405020304" pitchFamily="18" charset="0"/>
              </a:rPr>
            </a:br>
            <a:r>
              <a:rPr lang="en-US" altLang="zh-CN" sz="2400" b="1" dirty="0">
                <a:latin typeface="Times New Roman" panose="02020603050405020304" pitchFamily="18" charset="0"/>
              </a:rPr>
              <a:t>    ③ C</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5</a:t>
            </a:r>
            <a:r>
              <a:rPr lang="en-US" altLang="zh-CN" sz="2400" b="1" dirty="0">
                <a:latin typeface="Times New Roman" panose="02020603050405020304" pitchFamily="18" charset="0"/>
              </a:rPr>
              <a:t>OH(l) + 3 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2CO</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+ 3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       </a:t>
            </a:r>
            <a:r>
              <a:rPr lang="en-US" altLang="zh-CN" sz="2400" b="1" dirty="0">
                <a:solidFill>
                  <a:srgbClr val="990099"/>
                </a:solidFill>
                <a:latin typeface="Times New Roman" panose="02020603050405020304" pitchFamily="18" charset="0"/>
              </a:rPr>
              <a:t>ΔH</a:t>
            </a:r>
            <a:r>
              <a:rPr lang="en-US" altLang="zh-CN" sz="2400" b="1" baseline="-25000" dirty="0">
                <a:solidFill>
                  <a:srgbClr val="990099"/>
                </a:solidFill>
                <a:latin typeface="Times New Roman" panose="02020603050405020304" pitchFamily="18" charset="0"/>
              </a:rPr>
              <a:t>3</a:t>
            </a:r>
            <a:r>
              <a:rPr lang="en-US" altLang="zh-CN" sz="2400" b="1" dirty="0">
                <a:solidFill>
                  <a:srgbClr val="990099"/>
                </a:solidFill>
                <a:latin typeface="Times New Roman" panose="02020603050405020304" pitchFamily="18" charset="0"/>
              </a:rPr>
              <a:t>= </a:t>
            </a:r>
            <a:r>
              <a:rPr lang="zh-CN" altLang="en-US" sz="2400" b="1" dirty="0">
                <a:solidFill>
                  <a:srgbClr val="990099"/>
                </a:solidFill>
                <a:latin typeface="Times New Roman" panose="02020603050405020304" pitchFamily="18" charset="0"/>
              </a:rPr>
              <a:t>－</a:t>
            </a:r>
            <a:r>
              <a:rPr lang="en-US" altLang="zh-CN" sz="2400" b="1" dirty="0">
                <a:solidFill>
                  <a:srgbClr val="990099"/>
                </a:solidFill>
                <a:latin typeface="Times New Roman" panose="02020603050405020304" pitchFamily="18" charset="0"/>
              </a:rPr>
              <a:t>1370 kJ/mol</a:t>
            </a:r>
            <a:br>
              <a:rPr lang="en-US" altLang="zh-CN" sz="2400" b="1" dirty="0">
                <a:solidFill>
                  <a:srgbClr val="990099"/>
                </a:solidFill>
                <a:latin typeface="Times New Roman" panose="02020603050405020304" pitchFamily="18" charset="0"/>
              </a:rPr>
            </a:br>
            <a:r>
              <a:rPr lang="en-US" altLang="zh-CN" sz="2400" b="1" dirty="0">
                <a:latin typeface="Times New Roman" panose="02020603050405020304" pitchFamily="18" charset="0"/>
              </a:rPr>
              <a:t>     </a:t>
            </a:r>
            <a:r>
              <a:rPr lang="zh-CN" altLang="en-US" sz="2400" b="1" dirty="0">
                <a:latin typeface="Times New Roman" panose="02020603050405020304" pitchFamily="18" charset="0"/>
              </a:rPr>
              <a:t>计算</a:t>
            </a:r>
            <a:r>
              <a:rPr lang="en-US" altLang="zh-CN" sz="2400" b="1" dirty="0">
                <a:latin typeface="Times New Roman" panose="02020603050405020304" pitchFamily="18" charset="0"/>
              </a:rPr>
              <a:t>: 2CO(g)</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4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(g)=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a:t>
            </a:r>
            <a:r>
              <a:rPr lang="zh-CN" altLang="en-US" sz="2400" b="1" dirty="0">
                <a:latin typeface="Times New Roman" panose="02020603050405020304" pitchFamily="18" charset="0"/>
              </a:rPr>
              <a:t>＋ </a:t>
            </a:r>
            <a:r>
              <a:rPr lang="en-US" altLang="zh-CN" sz="2400" b="1" dirty="0">
                <a:latin typeface="Times New Roman" panose="02020603050405020304" pitchFamily="18" charset="0"/>
              </a:rPr>
              <a:t>C</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5</a:t>
            </a:r>
            <a:r>
              <a:rPr lang="en-US" altLang="zh-CN" sz="2400" b="1" dirty="0">
                <a:latin typeface="Times New Roman" panose="02020603050405020304" pitchFamily="18" charset="0"/>
              </a:rPr>
              <a:t>OH(l) </a:t>
            </a:r>
            <a:r>
              <a:rPr lang="zh-CN" altLang="en-US" sz="2400" b="1" dirty="0">
                <a:latin typeface="Times New Roman" panose="02020603050405020304" pitchFamily="18" charset="0"/>
              </a:rPr>
              <a:t>的</a:t>
            </a:r>
            <a:r>
              <a:rPr lang="en-US" altLang="zh-CN" sz="2400" b="1" dirty="0">
                <a:latin typeface="Times New Roman" panose="02020603050405020304" pitchFamily="18" charset="0"/>
              </a:rPr>
              <a:t>ΔH</a:t>
            </a:r>
            <a:endParaRPr lang="en-US" altLang="zh-CN" sz="2400" b="1" dirty="0">
              <a:latin typeface="Times New Roman" panose="02020603050405020304" pitchFamily="18" charset="0"/>
            </a:endParaRPr>
          </a:p>
        </p:txBody>
      </p:sp>
      <p:sp>
        <p:nvSpPr>
          <p:cNvPr id="18435" name="Text Box 3"/>
          <p:cNvSpPr txBox="1">
            <a:spLocks noChangeArrowheads="1"/>
          </p:cNvSpPr>
          <p:nvPr/>
        </p:nvSpPr>
        <p:spPr bwMode="auto">
          <a:xfrm>
            <a:off x="1066800" y="3214688"/>
            <a:ext cx="1584325" cy="461963"/>
          </a:xfrm>
          <a:prstGeom prst="rect">
            <a:avLst/>
          </a:prstGeom>
          <a:noFill/>
          <a:ln>
            <a:noFill/>
          </a:ln>
          <a:effectLst/>
        </p:spPr>
        <p:txBody>
          <a:bodyPr>
            <a:spAutoFit/>
          </a:bodyPr>
          <a:lstStyle/>
          <a:p>
            <a:pPr marR="0" defTabSz="914400" eaLnBrk="1" hangingPunct="1">
              <a:spcBef>
                <a:spcPct val="50000"/>
              </a:spcBef>
              <a:buClrTx/>
              <a:buSzTx/>
              <a:buFontTx/>
              <a:buNone/>
              <a:defRPr/>
            </a:pPr>
            <a:r>
              <a:rPr kumimoji="0" lang="zh-CN" altLang="en-US"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解：</a:t>
            </a:r>
            <a:endParaRPr kumimoji="0" lang="zh-CN" altLang="en-US"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8436" name="Text Box 4"/>
          <p:cNvSpPr txBox="1"/>
          <p:nvPr/>
        </p:nvSpPr>
        <p:spPr>
          <a:xfrm>
            <a:off x="1676400" y="3214688"/>
            <a:ext cx="4114800" cy="461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400" b="1" dirty="0">
                <a:solidFill>
                  <a:srgbClr val="990099"/>
                </a:solidFill>
                <a:latin typeface="Times New Roman" panose="02020603050405020304" pitchFamily="18" charset="0"/>
              </a:rPr>
              <a:t>①×2 + ②×4 - ③ = ④</a:t>
            </a:r>
            <a:endParaRPr lang="en-US" altLang="zh-CN" sz="2400" dirty="0">
              <a:solidFill>
                <a:srgbClr val="990099"/>
              </a:solidFill>
              <a:latin typeface="Times New Roman" panose="02020603050405020304" pitchFamily="18" charset="0"/>
            </a:endParaRPr>
          </a:p>
        </p:txBody>
      </p:sp>
      <p:sp>
        <p:nvSpPr>
          <p:cNvPr id="18437" name="Text Box 5"/>
          <p:cNvSpPr txBox="1"/>
          <p:nvPr/>
        </p:nvSpPr>
        <p:spPr>
          <a:xfrm>
            <a:off x="1676400" y="3595688"/>
            <a:ext cx="10210800" cy="14779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0"/>
              </a:spcBef>
              <a:buNone/>
            </a:pPr>
            <a:r>
              <a:rPr lang="en-US" altLang="zh-CN" sz="2400" b="1" dirty="0">
                <a:latin typeface="Times New Roman" panose="02020603050405020304" pitchFamily="18" charset="0"/>
                <a:ea typeface="黑体" panose="02010609060101010101" pitchFamily="49" charset="-122"/>
              </a:rPr>
              <a:t>2 CO(g) +  O</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(g) = 2CO</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(g)                           ΔH</a:t>
            </a:r>
            <a:r>
              <a:rPr lang="en-US" altLang="zh-CN" sz="2400" b="1" baseline="-25000" dirty="0">
                <a:latin typeface="Times New Roman" panose="02020603050405020304" pitchFamily="18" charset="0"/>
                <a:ea typeface="黑体" panose="02010609060101010101" pitchFamily="49" charset="-122"/>
              </a:rPr>
              <a:t>1</a:t>
            </a:r>
            <a:r>
              <a:rPr lang="en-US" altLang="zh-CN" sz="2400" b="1" dirty="0">
                <a:latin typeface="Times New Roman" panose="02020603050405020304" pitchFamily="18" charset="0"/>
                <a:ea typeface="黑体" panose="02010609060101010101" pitchFamily="49" charset="-122"/>
              </a:rPr>
              <a:t>= </a:t>
            </a:r>
            <a:r>
              <a:rPr lang="zh-CN" altLang="en-US" sz="2400" b="1" dirty="0">
                <a:latin typeface="Times New Roman" panose="02020603050405020304" pitchFamily="18" charset="0"/>
                <a:ea typeface="黑体" panose="02010609060101010101" pitchFamily="49" charset="-122"/>
              </a:rPr>
              <a:t>－</a:t>
            </a:r>
            <a:r>
              <a:rPr lang="en-US" altLang="zh-CN" sz="2400" b="1" dirty="0">
                <a:latin typeface="Times New Roman" panose="02020603050405020304" pitchFamily="18" charset="0"/>
                <a:ea typeface="黑体" panose="02010609060101010101" pitchFamily="49" charset="-122"/>
              </a:rPr>
              <a:t>566.0 kJ/mol</a:t>
            </a:r>
            <a:endParaRPr lang="en-US" altLang="zh-CN" sz="2400" b="1" dirty="0">
              <a:latin typeface="Times New Roman" panose="02020603050405020304" pitchFamily="18" charset="0"/>
              <a:ea typeface="黑体" panose="02010609060101010101" pitchFamily="49" charset="-122"/>
            </a:endParaRPr>
          </a:p>
          <a:p>
            <a:pPr marL="0" lvl="0" indent="0" eaLnBrk="1" hangingPunct="1">
              <a:lnSpc>
                <a:spcPct val="125000"/>
              </a:lnSpc>
              <a:spcBef>
                <a:spcPct val="0"/>
              </a:spcBef>
              <a:buNone/>
            </a:pPr>
            <a:r>
              <a:rPr lang="en-US" altLang="zh-CN" sz="2400" b="1" dirty="0">
                <a:latin typeface="Times New Roman" panose="02020603050405020304" pitchFamily="18" charset="0"/>
                <a:ea typeface="黑体" panose="02010609060101010101" pitchFamily="49" charset="-122"/>
              </a:rPr>
              <a:t>4 H</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(g) +  2O</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(g) = 4 H</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O(l)                           ΔH</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 </a:t>
            </a:r>
            <a:r>
              <a:rPr lang="zh-CN" altLang="en-US" sz="2400" b="1" dirty="0">
                <a:latin typeface="Times New Roman" panose="02020603050405020304" pitchFamily="18" charset="0"/>
                <a:ea typeface="黑体" panose="02010609060101010101" pitchFamily="49" charset="-122"/>
              </a:rPr>
              <a:t>－</a:t>
            </a:r>
            <a:r>
              <a:rPr lang="en-US" altLang="zh-CN" sz="2400" b="1" dirty="0">
                <a:latin typeface="Times New Roman" panose="02020603050405020304" pitchFamily="18" charset="0"/>
                <a:ea typeface="黑体" panose="02010609060101010101" pitchFamily="49" charset="-122"/>
              </a:rPr>
              <a:t>1143.2kJ/mol</a:t>
            </a:r>
            <a:br>
              <a:rPr lang="en-US" altLang="zh-CN" sz="2400" b="1" dirty="0">
                <a:latin typeface="Times New Roman" panose="02020603050405020304" pitchFamily="18" charset="0"/>
                <a:ea typeface="黑体" panose="02010609060101010101" pitchFamily="49" charset="-122"/>
              </a:rPr>
            </a:br>
            <a:r>
              <a:rPr lang="en-US" altLang="zh-CN" sz="2400" b="1" dirty="0">
                <a:latin typeface="Times New Roman" panose="02020603050405020304" pitchFamily="18" charset="0"/>
                <a:ea typeface="黑体" panose="02010609060101010101" pitchFamily="49" charset="-122"/>
              </a:rPr>
              <a:t>2CO</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(g) + 3 H</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O(l) = C</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H</a:t>
            </a:r>
            <a:r>
              <a:rPr lang="en-US" altLang="zh-CN" sz="2400" b="1" baseline="-25000" dirty="0">
                <a:latin typeface="Times New Roman" panose="02020603050405020304" pitchFamily="18" charset="0"/>
                <a:ea typeface="黑体" panose="02010609060101010101" pitchFamily="49" charset="-122"/>
              </a:rPr>
              <a:t>5</a:t>
            </a:r>
            <a:r>
              <a:rPr lang="en-US" altLang="zh-CN" sz="2400" b="1" dirty="0">
                <a:latin typeface="Times New Roman" panose="02020603050405020304" pitchFamily="18" charset="0"/>
                <a:ea typeface="黑体" panose="02010609060101010101" pitchFamily="49" charset="-122"/>
              </a:rPr>
              <a:t>OH(l) + 3O</a:t>
            </a:r>
            <a:r>
              <a:rPr lang="en-US" altLang="zh-CN" sz="2400" b="1" baseline="-25000" dirty="0">
                <a:latin typeface="Times New Roman" panose="02020603050405020304" pitchFamily="18" charset="0"/>
                <a:ea typeface="黑体" panose="02010609060101010101" pitchFamily="49" charset="-122"/>
              </a:rPr>
              <a:t>2</a:t>
            </a:r>
            <a:r>
              <a:rPr lang="en-US" altLang="zh-CN" sz="2400" b="1" dirty="0">
                <a:latin typeface="Times New Roman" panose="02020603050405020304" pitchFamily="18" charset="0"/>
                <a:ea typeface="黑体" panose="02010609060101010101" pitchFamily="49" charset="-122"/>
              </a:rPr>
              <a:t>(g)   ΔH</a:t>
            </a:r>
            <a:r>
              <a:rPr lang="en-US" altLang="zh-CN" sz="2400" b="1" baseline="-25000" dirty="0">
                <a:latin typeface="Times New Roman" panose="02020603050405020304" pitchFamily="18" charset="0"/>
                <a:ea typeface="黑体" panose="02010609060101010101" pitchFamily="49" charset="-122"/>
              </a:rPr>
              <a:t>3 </a:t>
            </a:r>
            <a:r>
              <a:rPr lang="en-US" altLang="zh-CN" sz="2400" b="1" dirty="0">
                <a:latin typeface="Times New Roman" panose="02020603050405020304" pitchFamily="18" charset="0"/>
                <a:ea typeface="黑体" panose="02010609060101010101" pitchFamily="49" charset="-122"/>
              </a:rPr>
              <a:t>= + 1370 kJ/mol</a:t>
            </a:r>
            <a:endParaRPr lang="en-US" altLang="zh-CN" sz="2400" b="1" dirty="0">
              <a:latin typeface="Times New Roman" panose="02020603050405020304" pitchFamily="18" charset="0"/>
              <a:ea typeface="黑体" panose="02010609060101010101" pitchFamily="49" charset="-122"/>
            </a:endParaRPr>
          </a:p>
        </p:txBody>
      </p:sp>
      <p:sp>
        <p:nvSpPr>
          <p:cNvPr id="18438" name="Line 6"/>
          <p:cNvSpPr/>
          <p:nvPr/>
        </p:nvSpPr>
        <p:spPr>
          <a:xfrm>
            <a:off x="931863" y="5467350"/>
            <a:ext cx="9144000" cy="0"/>
          </a:xfrm>
          <a:prstGeom prst="line">
            <a:avLst/>
          </a:prstGeom>
          <a:ln w="38100" cap="flat" cmpd="sng">
            <a:solidFill>
              <a:schemeClr val="tx1"/>
            </a:solidFill>
            <a:prstDash val="solid"/>
            <a:headEnd type="none" w="med" len="med"/>
            <a:tailEnd type="none" w="med" len="med"/>
          </a:ln>
        </p:spPr>
      </p:sp>
      <p:sp>
        <p:nvSpPr>
          <p:cNvPr id="18439" name="Text Box 7"/>
          <p:cNvSpPr txBox="1"/>
          <p:nvPr/>
        </p:nvSpPr>
        <p:spPr>
          <a:xfrm>
            <a:off x="1312863" y="4933950"/>
            <a:ext cx="719137" cy="461963"/>
          </a:xfrm>
          <a:prstGeom prst="rect">
            <a:avLst/>
          </a:prstGeom>
          <a:noFill/>
          <a:ln w="381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400" b="1" dirty="0">
                <a:latin typeface="Times New Roman" panose="02020603050405020304" pitchFamily="18" charset="0"/>
                <a:ea typeface="黑体" panose="02010609060101010101" pitchFamily="49" charset="-122"/>
              </a:rPr>
              <a:t>+)</a:t>
            </a:r>
            <a:endParaRPr lang="en-US" altLang="zh-CN" sz="2400" b="1" dirty="0">
              <a:latin typeface="Times New Roman" panose="02020603050405020304" pitchFamily="18" charset="0"/>
              <a:ea typeface="黑体" panose="02010609060101010101" pitchFamily="49" charset="-122"/>
            </a:endParaRPr>
          </a:p>
        </p:txBody>
      </p:sp>
      <p:sp>
        <p:nvSpPr>
          <p:cNvPr id="18440" name="Text Box 8"/>
          <p:cNvSpPr txBox="1"/>
          <p:nvPr/>
        </p:nvSpPr>
        <p:spPr>
          <a:xfrm>
            <a:off x="1600200" y="5562600"/>
            <a:ext cx="8856663"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en-US" altLang="zh-CN" sz="2400" b="1" dirty="0">
                <a:solidFill>
                  <a:srgbClr val="990099"/>
                </a:solidFill>
                <a:latin typeface="Times New Roman" panose="02020603050405020304" pitchFamily="18" charset="0"/>
                <a:ea typeface="黑体" panose="02010609060101010101" pitchFamily="49" charset="-122"/>
              </a:rPr>
              <a:t>2CO(g)</a:t>
            </a:r>
            <a:r>
              <a:rPr lang="zh-CN" altLang="en-US" sz="2400" b="1" dirty="0">
                <a:solidFill>
                  <a:srgbClr val="990099"/>
                </a:solidFill>
                <a:latin typeface="Times New Roman" panose="02020603050405020304" pitchFamily="18" charset="0"/>
                <a:ea typeface="黑体" panose="02010609060101010101" pitchFamily="49" charset="-122"/>
              </a:rPr>
              <a:t>＋ </a:t>
            </a:r>
            <a:r>
              <a:rPr lang="en-US" altLang="zh-CN" sz="2400" b="1" dirty="0">
                <a:solidFill>
                  <a:srgbClr val="990099"/>
                </a:solidFill>
                <a:latin typeface="Times New Roman" panose="02020603050405020304" pitchFamily="18" charset="0"/>
                <a:ea typeface="黑体" panose="02010609060101010101" pitchFamily="49" charset="-122"/>
              </a:rPr>
              <a:t>4 H</a:t>
            </a:r>
            <a:r>
              <a:rPr lang="en-US" altLang="zh-CN" sz="2400" b="1" baseline="-25000" dirty="0">
                <a:solidFill>
                  <a:srgbClr val="990099"/>
                </a:solidFill>
                <a:latin typeface="Times New Roman" panose="02020603050405020304" pitchFamily="18" charset="0"/>
                <a:ea typeface="黑体" panose="02010609060101010101" pitchFamily="49" charset="-122"/>
              </a:rPr>
              <a:t>2</a:t>
            </a:r>
            <a:r>
              <a:rPr lang="en-US" altLang="zh-CN" sz="2400" b="1" dirty="0">
                <a:solidFill>
                  <a:srgbClr val="990099"/>
                </a:solidFill>
                <a:latin typeface="Times New Roman" panose="02020603050405020304" pitchFamily="18" charset="0"/>
                <a:ea typeface="黑体" panose="02010609060101010101" pitchFamily="49" charset="-122"/>
              </a:rPr>
              <a:t>(g)=  H</a:t>
            </a:r>
            <a:r>
              <a:rPr lang="en-US" altLang="zh-CN" sz="2400" b="1" baseline="-25000" dirty="0">
                <a:solidFill>
                  <a:srgbClr val="990099"/>
                </a:solidFill>
                <a:latin typeface="Times New Roman" panose="02020603050405020304" pitchFamily="18" charset="0"/>
                <a:ea typeface="黑体" panose="02010609060101010101" pitchFamily="49" charset="-122"/>
              </a:rPr>
              <a:t>2</a:t>
            </a:r>
            <a:r>
              <a:rPr lang="en-US" altLang="zh-CN" sz="2400" b="1" dirty="0">
                <a:solidFill>
                  <a:srgbClr val="990099"/>
                </a:solidFill>
                <a:latin typeface="Times New Roman" panose="02020603050405020304" pitchFamily="18" charset="0"/>
                <a:ea typeface="黑体" panose="02010609060101010101" pitchFamily="49" charset="-122"/>
              </a:rPr>
              <a:t>O(l)</a:t>
            </a:r>
            <a:r>
              <a:rPr lang="zh-CN" altLang="en-US" sz="2400" b="1" dirty="0">
                <a:solidFill>
                  <a:srgbClr val="990099"/>
                </a:solidFill>
                <a:latin typeface="Times New Roman" panose="02020603050405020304" pitchFamily="18" charset="0"/>
                <a:ea typeface="黑体" panose="02010609060101010101" pitchFamily="49" charset="-122"/>
              </a:rPr>
              <a:t>＋ </a:t>
            </a:r>
            <a:r>
              <a:rPr lang="en-US" altLang="zh-CN" sz="2400" b="1" dirty="0">
                <a:solidFill>
                  <a:srgbClr val="990099"/>
                </a:solidFill>
                <a:latin typeface="Times New Roman" panose="02020603050405020304" pitchFamily="18" charset="0"/>
                <a:ea typeface="黑体" panose="02010609060101010101" pitchFamily="49" charset="-122"/>
              </a:rPr>
              <a:t>C</a:t>
            </a:r>
            <a:r>
              <a:rPr lang="en-US" altLang="zh-CN" sz="2400" b="1" baseline="-25000" dirty="0">
                <a:solidFill>
                  <a:srgbClr val="990099"/>
                </a:solidFill>
                <a:latin typeface="Times New Roman" panose="02020603050405020304" pitchFamily="18" charset="0"/>
                <a:ea typeface="黑体" panose="02010609060101010101" pitchFamily="49" charset="-122"/>
              </a:rPr>
              <a:t>2</a:t>
            </a:r>
            <a:r>
              <a:rPr lang="en-US" altLang="zh-CN" sz="2400" b="1" dirty="0">
                <a:solidFill>
                  <a:srgbClr val="990099"/>
                </a:solidFill>
                <a:latin typeface="Times New Roman" panose="02020603050405020304" pitchFamily="18" charset="0"/>
                <a:ea typeface="黑体" panose="02010609060101010101" pitchFamily="49" charset="-122"/>
              </a:rPr>
              <a:t>H</a:t>
            </a:r>
            <a:r>
              <a:rPr lang="en-US" altLang="zh-CN" sz="2400" b="1" baseline="-25000" dirty="0">
                <a:solidFill>
                  <a:srgbClr val="990099"/>
                </a:solidFill>
                <a:latin typeface="Times New Roman" panose="02020603050405020304" pitchFamily="18" charset="0"/>
                <a:ea typeface="黑体" panose="02010609060101010101" pitchFamily="49" charset="-122"/>
              </a:rPr>
              <a:t>5</a:t>
            </a:r>
            <a:r>
              <a:rPr lang="en-US" altLang="zh-CN" sz="2400" b="1" dirty="0">
                <a:solidFill>
                  <a:srgbClr val="990099"/>
                </a:solidFill>
                <a:latin typeface="Times New Roman" panose="02020603050405020304" pitchFamily="18" charset="0"/>
                <a:ea typeface="黑体" panose="02010609060101010101" pitchFamily="49" charset="-122"/>
              </a:rPr>
              <a:t>OH(l)   </a:t>
            </a:r>
            <a:r>
              <a:rPr lang="en-US" altLang="zh-CN" sz="2400" b="1" dirty="0">
                <a:solidFill>
                  <a:srgbClr val="990099"/>
                </a:solidFill>
                <a:latin typeface="Times New Roman" panose="02020603050405020304" pitchFamily="18" charset="0"/>
              </a:rPr>
              <a:t>ΔH</a:t>
            </a:r>
            <a:r>
              <a:rPr lang="en-US" altLang="zh-CN" sz="2400" b="1" dirty="0">
                <a:solidFill>
                  <a:srgbClr val="990099"/>
                </a:solidFill>
                <a:latin typeface="Times New Roman" panose="02020603050405020304" pitchFamily="18" charset="0"/>
                <a:ea typeface="黑体" panose="02010609060101010101" pitchFamily="49" charset="-122"/>
              </a:rPr>
              <a:t> </a:t>
            </a:r>
            <a:r>
              <a:rPr lang="zh-CN" altLang="en-US" sz="2400" b="1" dirty="0">
                <a:solidFill>
                  <a:srgbClr val="990099"/>
                </a:solidFill>
                <a:latin typeface="Times New Roman" panose="02020603050405020304" pitchFamily="18" charset="0"/>
              </a:rPr>
              <a:t>＝－</a:t>
            </a:r>
            <a:r>
              <a:rPr lang="en-US" altLang="zh-CN" sz="2400" b="1" dirty="0">
                <a:solidFill>
                  <a:srgbClr val="990099"/>
                </a:solidFill>
                <a:latin typeface="Times New Roman" panose="02020603050405020304" pitchFamily="18" charset="0"/>
              </a:rPr>
              <a:t>339.2 kJ/mol</a:t>
            </a:r>
            <a:endParaRPr lang="en-US" altLang="zh-CN" sz="2400" b="1" dirty="0">
              <a:solidFill>
                <a:srgbClr val="990099"/>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blinds(horizontal)">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blinds(horizontal)">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blinds(horizontal)">
                                      <p:cBhvr>
                                        <p:cTn id="22" dur="500"/>
                                        <p:tgtEl>
                                          <p:spTgt spid="184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blinds(horizontal)">
                                      <p:cBhvr>
                                        <p:cTn id="27" dur="500"/>
                                        <p:tgtEl>
                                          <p:spTgt spid="1843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440"/>
                                        </p:tgtEl>
                                        <p:attrNameLst>
                                          <p:attrName>style.visibility</p:attrName>
                                        </p:attrNameLst>
                                      </p:cBhvr>
                                      <p:to>
                                        <p:strVal val="visible"/>
                                      </p:to>
                                    </p:set>
                                    <p:animEffect transition="in" filter="blinds(horizontal)">
                                      <p:cBhvr>
                                        <p:cTn id="3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P spid="18439" grpId="0"/>
      <p:bldP spid="1844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2"/>
          <p:cNvSpPr txBox="1"/>
          <p:nvPr/>
        </p:nvSpPr>
        <p:spPr>
          <a:xfrm>
            <a:off x="611188" y="109538"/>
            <a:ext cx="5540375" cy="519112"/>
          </a:xfrm>
          <a:prstGeom prst="rect">
            <a:avLst/>
          </a:prstGeom>
          <a:solidFill>
            <a:srgbClr val="FFFFB9"/>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solidFill>
                  <a:srgbClr val="0000FF"/>
                </a:solidFill>
                <a:latin typeface="Times New Roman" panose="02020603050405020304" pitchFamily="18" charset="0"/>
              </a:rPr>
              <a:t>应用盖斯定律需要注意的问题</a:t>
            </a:r>
            <a:r>
              <a:rPr lang="en-US" altLang="zh-CN" sz="2800" b="1" dirty="0">
                <a:solidFill>
                  <a:srgbClr val="0000FF"/>
                </a:solidFill>
                <a:latin typeface="Times New Roman" panose="02020603050405020304" pitchFamily="18" charset="0"/>
              </a:rPr>
              <a:t>:</a:t>
            </a:r>
            <a:endParaRPr lang="en-US" altLang="zh-CN" sz="2800" b="1" dirty="0">
              <a:solidFill>
                <a:srgbClr val="0000FF"/>
              </a:solidFill>
              <a:latin typeface="Times New Roman" panose="02020603050405020304" pitchFamily="18" charset="0"/>
            </a:endParaRPr>
          </a:p>
        </p:txBody>
      </p:sp>
      <p:sp>
        <p:nvSpPr>
          <p:cNvPr id="17411" name="Text Box 3"/>
          <p:cNvSpPr txBox="1"/>
          <p:nvPr/>
        </p:nvSpPr>
        <p:spPr>
          <a:xfrm>
            <a:off x="1447800" y="693738"/>
            <a:ext cx="699135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chemeClr val="tx2"/>
                </a:solidFill>
                <a:latin typeface="Times New Roman" panose="02020603050405020304" pitchFamily="18" charset="0"/>
              </a:rPr>
              <a:t>1.  </a:t>
            </a:r>
            <a:r>
              <a:rPr lang="en-US" altLang="zh-CN" sz="2800" b="1" dirty="0">
                <a:latin typeface="Times New Roman" panose="02020603050405020304" pitchFamily="18" charset="0"/>
                <a:ea typeface="BatangChe" pitchFamily="49" charset="-127"/>
              </a:rPr>
              <a:t>△H</a:t>
            </a:r>
            <a:r>
              <a:rPr lang="zh-CN" altLang="en-US" sz="2800" b="1" dirty="0">
                <a:solidFill>
                  <a:schemeClr val="tx2"/>
                </a:solidFill>
                <a:latin typeface="Times New Roman" panose="02020603050405020304" pitchFamily="18" charset="0"/>
              </a:rPr>
              <a:t>只与反应体系的始态和终态有关</a:t>
            </a:r>
            <a:endParaRPr lang="zh-CN" altLang="en-US" sz="2800" b="1" dirty="0">
              <a:solidFill>
                <a:schemeClr val="tx2"/>
              </a:solidFill>
              <a:latin typeface="Times New Roman" panose="02020603050405020304" pitchFamily="18" charset="0"/>
            </a:endParaRPr>
          </a:p>
        </p:txBody>
      </p:sp>
      <p:grpSp>
        <p:nvGrpSpPr>
          <p:cNvPr id="17436" name="Group 28"/>
          <p:cNvGrpSpPr/>
          <p:nvPr/>
        </p:nvGrpSpPr>
        <p:grpSpPr>
          <a:xfrm>
            <a:off x="4800600" y="1054100"/>
            <a:ext cx="3889375" cy="2185988"/>
            <a:chOff x="2064" y="664"/>
            <a:chExt cx="2450" cy="1377"/>
          </a:xfrm>
        </p:grpSpPr>
        <p:sp>
          <p:nvSpPr>
            <p:cNvPr id="10252" name="Oval 4"/>
            <p:cNvSpPr/>
            <p:nvPr/>
          </p:nvSpPr>
          <p:spPr>
            <a:xfrm>
              <a:off x="2064" y="1262"/>
              <a:ext cx="400" cy="33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sz="1800" b="1" dirty="0"/>
                <a:t>始态</a:t>
              </a:r>
              <a:endParaRPr lang="zh-CN" altLang="en-US" sz="1800" b="1" dirty="0"/>
            </a:p>
          </p:txBody>
        </p:sp>
        <p:sp>
          <p:nvSpPr>
            <p:cNvPr id="10253" name="Rectangle 5"/>
            <p:cNvSpPr/>
            <p:nvPr/>
          </p:nvSpPr>
          <p:spPr>
            <a:xfrm>
              <a:off x="2290" y="1670"/>
              <a:ext cx="635" cy="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dirty="0"/>
                <a:t>H</a:t>
              </a:r>
              <a:r>
                <a:rPr lang="en-US" altLang="zh-CN" sz="2400" b="1" baseline="-25000" dirty="0"/>
                <a:t>1</a:t>
              </a:r>
              <a:endParaRPr lang="en-US" altLang="zh-CN" sz="2400" b="1" baseline="-25000" dirty="0"/>
            </a:p>
          </p:txBody>
        </p:sp>
        <p:sp>
          <p:nvSpPr>
            <p:cNvPr id="10254" name="Line 6"/>
            <p:cNvSpPr/>
            <p:nvPr/>
          </p:nvSpPr>
          <p:spPr>
            <a:xfrm>
              <a:off x="3016" y="990"/>
              <a:ext cx="499" cy="0"/>
            </a:xfrm>
            <a:prstGeom prst="line">
              <a:avLst/>
            </a:prstGeom>
            <a:ln w="9525" cap="flat" cmpd="sng">
              <a:solidFill>
                <a:schemeClr val="tx1"/>
              </a:solidFill>
              <a:prstDash val="solid"/>
              <a:headEnd type="none" w="med" len="med"/>
              <a:tailEnd type="triangle" w="med" len="med"/>
            </a:ln>
          </p:spPr>
        </p:sp>
        <p:grpSp>
          <p:nvGrpSpPr>
            <p:cNvPr id="10255" name="Group 7"/>
            <p:cNvGrpSpPr/>
            <p:nvPr/>
          </p:nvGrpSpPr>
          <p:grpSpPr>
            <a:xfrm>
              <a:off x="2064" y="664"/>
              <a:ext cx="2450" cy="1377"/>
              <a:chOff x="1519" y="1797"/>
              <a:chExt cx="2450" cy="1377"/>
            </a:xfrm>
          </p:grpSpPr>
          <p:sp>
            <p:nvSpPr>
              <p:cNvPr id="10256" name="Oval 8"/>
              <p:cNvSpPr/>
              <p:nvPr/>
            </p:nvSpPr>
            <p:spPr>
              <a:xfrm>
                <a:off x="3470" y="2387"/>
                <a:ext cx="499" cy="31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sz="2000" b="1" dirty="0"/>
                  <a:t>终态</a:t>
                </a:r>
                <a:endParaRPr lang="zh-CN" altLang="en-US" sz="2000" b="1" dirty="0"/>
              </a:p>
            </p:txBody>
          </p:sp>
          <p:sp>
            <p:nvSpPr>
              <p:cNvPr id="10257" name="Line 9"/>
              <p:cNvSpPr/>
              <p:nvPr/>
            </p:nvSpPr>
            <p:spPr>
              <a:xfrm>
                <a:off x="1882" y="2704"/>
                <a:ext cx="488" cy="316"/>
              </a:xfrm>
              <a:prstGeom prst="line">
                <a:avLst/>
              </a:prstGeom>
              <a:ln w="9525" cap="flat" cmpd="sng">
                <a:solidFill>
                  <a:schemeClr val="tx1"/>
                </a:solidFill>
                <a:prstDash val="solid"/>
                <a:headEnd type="none" w="med" len="med"/>
                <a:tailEnd type="triangle" w="med" len="med"/>
              </a:ln>
            </p:spPr>
          </p:sp>
          <p:sp>
            <p:nvSpPr>
              <p:cNvPr id="10258" name="Oval 10"/>
              <p:cNvSpPr/>
              <p:nvPr/>
            </p:nvSpPr>
            <p:spPr>
              <a:xfrm>
                <a:off x="2426" y="2931"/>
                <a:ext cx="227" cy="22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2800" b="1" dirty="0"/>
                  <a:t>a</a:t>
                </a:r>
                <a:endParaRPr lang="en-US" altLang="zh-CN" sz="2800" b="1" dirty="0"/>
              </a:p>
            </p:txBody>
          </p:sp>
          <p:sp>
            <p:nvSpPr>
              <p:cNvPr id="10259" name="Line 11"/>
              <p:cNvSpPr/>
              <p:nvPr/>
            </p:nvSpPr>
            <p:spPr>
              <a:xfrm flipV="1">
                <a:off x="2744" y="2659"/>
                <a:ext cx="732" cy="363"/>
              </a:xfrm>
              <a:prstGeom prst="line">
                <a:avLst/>
              </a:prstGeom>
              <a:ln w="9525" cap="flat" cmpd="sng">
                <a:solidFill>
                  <a:schemeClr val="tx1"/>
                </a:solidFill>
                <a:prstDash val="solid"/>
                <a:headEnd type="none" w="med" len="med"/>
                <a:tailEnd type="triangle" w="med" len="med"/>
              </a:ln>
            </p:spPr>
          </p:sp>
          <p:sp>
            <p:nvSpPr>
              <p:cNvPr id="10260" name="Rectangle 12"/>
              <p:cNvSpPr/>
              <p:nvPr/>
            </p:nvSpPr>
            <p:spPr>
              <a:xfrm>
                <a:off x="2880" y="2886"/>
                <a:ext cx="590" cy="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dirty="0"/>
                  <a:t>H</a:t>
                </a:r>
                <a:r>
                  <a:rPr lang="en-US" altLang="zh-CN" sz="2400" b="1" baseline="-25000" dirty="0"/>
                  <a:t>2</a:t>
                </a:r>
                <a:endParaRPr lang="en-US" altLang="zh-CN" sz="2400" b="1" baseline="-25000" dirty="0"/>
              </a:p>
            </p:txBody>
          </p:sp>
          <p:sp>
            <p:nvSpPr>
              <p:cNvPr id="10261" name="Line 13"/>
              <p:cNvSpPr/>
              <p:nvPr/>
            </p:nvSpPr>
            <p:spPr>
              <a:xfrm>
                <a:off x="1973" y="2568"/>
                <a:ext cx="1406" cy="0"/>
              </a:xfrm>
              <a:prstGeom prst="line">
                <a:avLst/>
              </a:prstGeom>
              <a:ln w="9525" cap="flat" cmpd="sng">
                <a:solidFill>
                  <a:schemeClr val="tx1"/>
                </a:solidFill>
                <a:prstDash val="solid"/>
                <a:headEnd type="none" w="med" len="med"/>
                <a:tailEnd type="triangle" w="med" len="med"/>
              </a:ln>
            </p:spPr>
          </p:sp>
          <p:sp>
            <p:nvSpPr>
              <p:cNvPr id="10262" name="Rectangle 14"/>
              <p:cNvSpPr/>
              <p:nvPr/>
            </p:nvSpPr>
            <p:spPr>
              <a:xfrm>
                <a:off x="2200" y="2251"/>
                <a:ext cx="635" cy="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dirty="0"/>
                  <a:t>H</a:t>
                </a:r>
                <a:endParaRPr lang="en-US" altLang="zh-CN" sz="2400" b="1" baseline="-25000" dirty="0"/>
              </a:p>
            </p:txBody>
          </p:sp>
          <p:sp>
            <p:nvSpPr>
              <p:cNvPr id="10263" name="Line 15"/>
              <p:cNvSpPr/>
              <p:nvPr/>
            </p:nvSpPr>
            <p:spPr>
              <a:xfrm flipV="1">
                <a:off x="1927" y="2160"/>
                <a:ext cx="227" cy="227"/>
              </a:xfrm>
              <a:prstGeom prst="line">
                <a:avLst/>
              </a:prstGeom>
              <a:ln w="9525" cap="flat" cmpd="sng">
                <a:solidFill>
                  <a:schemeClr val="tx1"/>
                </a:solidFill>
                <a:prstDash val="solid"/>
                <a:headEnd type="none" w="med" len="med"/>
                <a:tailEnd type="triangle" w="med" len="med"/>
              </a:ln>
            </p:spPr>
          </p:sp>
          <p:sp>
            <p:nvSpPr>
              <p:cNvPr id="10264" name="Oval 16"/>
              <p:cNvSpPr/>
              <p:nvPr/>
            </p:nvSpPr>
            <p:spPr>
              <a:xfrm>
                <a:off x="2154" y="1933"/>
                <a:ext cx="227" cy="22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2800" b="1" dirty="0"/>
                  <a:t>b</a:t>
                </a:r>
                <a:endParaRPr lang="en-US" altLang="zh-CN" sz="2800" b="1" dirty="0"/>
              </a:p>
            </p:txBody>
          </p:sp>
          <p:sp>
            <p:nvSpPr>
              <p:cNvPr id="10265" name="Oval 17"/>
              <p:cNvSpPr/>
              <p:nvPr/>
            </p:nvSpPr>
            <p:spPr>
              <a:xfrm>
                <a:off x="2971" y="1933"/>
                <a:ext cx="227" cy="22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2800" b="1" dirty="0"/>
                  <a:t>c</a:t>
                </a:r>
                <a:endParaRPr lang="en-US" altLang="zh-CN" sz="2800" b="1" dirty="0"/>
              </a:p>
            </p:txBody>
          </p:sp>
          <p:sp>
            <p:nvSpPr>
              <p:cNvPr id="10266" name="Line 18"/>
              <p:cNvSpPr/>
              <p:nvPr/>
            </p:nvSpPr>
            <p:spPr>
              <a:xfrm>
                <a:off x="3198" y="2115"/>
                <a:ext cx="408" cy="272"/>
              </a:xfrm>
              <a:prstGeom prst="line">
                <a:avLst/>
              </a:prstGeom>
              <a:ln w="9525" cap="flat" cmpd="sng">
                <a:solidFill>
                  <a:schemeClr val="tx1"/>
                </a:solidFill>
                <a:prstDash val="solid"/>
                <a:headEnd type="none" w="med" len="med"/>
                <a:tailEnd type="triangle" w="med" len="med"/>
              </a:ln>
            </p:spPr>
          </p:sp>
          <p:sp>
            <p:nvSpPr>
              <p:cNvPr id="10267" name="Rectangle 19"/>
              <p:cNvSpPr/>
              <p:nvPr/>
            </p:nvSpPr>
            <p:spPr>
              <a:xfrm>
                <a:off x="3334" y="1933"/>
                <a:ext cx="635" cy="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dirty="0"/>
                  <a:t>H</a:t>
                </a:r>
                <a:r>
                  <a:rPr lang="en-US" altLang="zh-CN" sz="2400" b="1" baseline="-25000" dirty="0"/>
                  <a:t>5</a:t>
                </a:r>
                <a:endParaRPr lang="en-US" altLang="zh-CN" sz="2400" b="1" baseline="-25000" dirty="0"/>
              </a:p>
            </p:txBody>
          </p:sp>
          <p:sp>
            <p:nvSpPr>
              <p:cNvPr id="10268" name="Rectangle 20"/>
              <p:cNvSpPr/>
              <p:nvPr/>
            </p:nvSpPr>
            <p:spPr>
              <a:xfrm>
                <a:off x="2381" y="1797"/>
                <a:ext cx="635" cy="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dirty="0"/>
                  <a:t>H</a:t>
                </a:r>
                <a:r>
                  <a:rPr lang="en-US" altLang="zh-CN" sz="2400" b="1" baseline="-25000" dirty="0"/>
                  <a:t>4</a:t>
                </a:r>
                <a:endParaRPr lang="en-US" altLang="zh-CN" sz="2400" b="1" baseline="-25000" dirty="0"/>
              </a:p>
            </p:txBody>
          </p:sp>
          <p:sp>
            <p:nvSpPr>
              <p:cNvPr id="10269" name="Rectangle 21"/>
              <p:cNvSpPr/>
              <p:nvPr/>
            </p:nvSpPr>
            <p:spPr>
              <a:xfrm>
                <a:off x="1519" y="2024"/>
                <a:ext cx="635" cy="2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l-GR" altLang="zh-CN" sz="2400" b="1" dirty="0"/>
                  <a:t>Δ</a:t>
                </a:r>
                <a:r>
                  <a:rPr lang="en-US" altLang="zh-CN" sz="2400" b="1" dirty="0"/>
                  <a:t>H</a:t>
                </a:r>
                <a:r>
                  <a:rPr lang="en-US" altLang="zh-CN" sz="2400" b="1" baseline="-25000" dirty="0"/>
                  <a:t>3</a:t>
                </a:r>
                <a:endParaRPr lang="en-US" altLang="zh-CN" sz="2400" b="1" baseline="-25000" dirty="0"/>
              </a:p>
            </p:txBody>
          </p:sp>
        </p:grpSp>
      </p:grpSp>
      <p:sp>
        <p:nvSpPr>
          <p:cNvPr id="17430" name="Rectangle 22"/>
          <p:cNvSpPr/>
          <p:nvPr/>
        </p:nvSpPr>
        <p:spPr>
          <a:xfrm>
            <a:off x="2678113" y="3276600"/>
            <a:ext cx="6237287"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400" b="1" dirty="0">
                <a:solidFill>
                  <a:schemeClr val="hlink"/>
                </a:solidFill>
                <a:latin typeface="Times New Roman" panose="02020603050405020304" pitchFamily="18" charset="0"/>
              </a:rPr>
              <a:t> </a:t>
            </a:r>
            <a:r>
              <a:rPr lang="el-GR" altLang="zh-CN" sz="2800" b="1" dirty="0">
                <a:solidFill>
                  <a:schemeClr val="tx2"/>
                </a:solidFill>
                <a:latin typeface="Times New Roman" panose="02020603050405020304" pitchFamily="18" charset="0"/>
              </a:rPr>
              <a:t>Δ</a:t>
            </a:r>
            <a:r>
              <a:rPr lang="en-US" altLang="zh-CN" sz="2800" b="1" dirty="0">
                <a:solidFill>
                  <a:schemeClr val="tx2"/>
                </a:solidFill>
                <a:latin typeface="Times New Roman" panose="02020603050405020304" pitchFamily="18" charset="0"/>
              </a:rPr>
              <a:t>H</a:t>
            </a:r>
            <a:r>
              <a:rPr lang="en-US" altLang="zh-CN" sz="2400" b="1" dirty="0">
                <a:solidFill>
                  <a:schemeClr val="hlink"/>
                </a:solidFill>
                <a:latin typeface="Times New Roman" panose="02020603050405020304" pitchFamily="18" charset="0"/>
              </a:rPr>
              <a:t> </a:t>
            </a:r>
            <a:r>
              <a:rPr lang="en-US" altLang="zh-CN" sz="2800" b="1" dirty="0">
                <a:latin typeface="Times New Roman" panose="02020603050405020304" pitchFamily="18" charset="0"/>
              </a:rPr>
              <a:t>=</a:t>
            </a:r>
            <a:r>
              <a:rPr lang="el-GR" altLang="zh-CN" sz="2800" b="1" dirty="0">
                <a:latin typeface="Times New Roman" panose="02020603050405020304" pitchFamily="18" charset="0"/>
              </a:rPr>
              <a:t>Δ</a:t>
            </a:r>
            <a:r>
              <a:rPr lang="en-US" altLang="zh-CN" sz="2800" b="1" dirty="0">
                <a:latin typeface="Times New Roman" panose="02020603050405020304" pitchFamily="18" charset="0"/>
              </a:rPr>
              <a:t>H</a:t>
            </a:r>
            <a:r>
              <a:rPr lang="en-US" altLang="zh-CN" sz="2800" b="1" baseline="-25000" dirty="0">
                <a:latin typeface="Times New Roman" panose="02020603050405020304" pitchFamily="18" charset="0"/>
              </a:rPr>
              <a:t>1</a:t>
            </a:r>
            <a:r>
              <a:rPr lang="en-US" altLang="zh-CN" sz="2800" b="1" dirty="0">
                <a:latin typeface="Times New Roman" panose="02020603050405020304" pitchFamily="18" charset="0"/>
              </a:rPr>
              <a:t>+</a:t>
            </a:r>
            <a:r>
              <a:rPr lang="el-GR" altLang="zh-CN" sz="2800" b="1" dirty="0">
                <a:latin typeface="Times New Roman" panose="02020603050405020304" pitchFamily="18" charset="0"/>
              </a:rPr>
              <a:t>Δ</a:t>
            </a:r>
            <a:r>
              <a:rPr lang="en-US" altLang="zh-CN" sz="2800" b="1" dirty="0">
                <a:latin typeface="Times New Roman" panose="02020603050405020304" pitchFamily="18" charset="0"/>
              </a:rPr>
              <a:t>H</a:t>
            </a:r>
            <a:r>
              <a:rPr lang="en-US" altLang="zh-CN" sz="2800" b="1" baseline="-25000" dirty="0">
                <a:latin typeface="Times New Roman" panose="02020603050405020304" pitchFamily="18" charset="0"/>
              </a:rPr>
              <a:t>2</a:t>
            </a:r>
            <a:r>
              <a:rPr lang="en-US" altLang="zh-CN" sz="2800" b="1" dirty="0">
                <a:latin typeface="Times New Roman" panose="02020603050405020304" pitchFamily="18" charset="0"/>
              </a:rPr>
              <a:t> = </a:t>
            </a:r>
            <a:r>
              <a:rPr lang="el-GR" altLang="zh-CN" sz="2800" b="1" dirty="0">
                <a:latin typeface="Times New Roman" panose="02020603050405020304" pitchFamily="18" charset="0"/>
              </a:rPr>
              <a:t>Δ</a:t>
            </a:r>
            <a:r>
              <a:rPr lang="en-US" altLang="zh-CN" sz="2800" b="1" dirty="0">
                <a:latin typeface="Times New Roman" panose="02020603050405020304" pitchFamily="18" charset="0"/>
              </a:rPr>
              <a:t>H</a:t>
            </a:r>
            <a:r>
              <a:rPr lang="en-US" altLang="zh-CN" sz="2800" b="1" baseline="-25000" dirty="0">
                <a:latin typeface="Times New Roman" panose="02020603050405020304" pitchFamily="18" charset="0"/>
              </a:rPr>
              <a:t>3</a:t>
            </a:r>
            <a:r>
              <a:rPr lang="en-US" altLang="zh-CN" sz="2800" b="1" dirty="0">
                <a:latin typeface="Times New Roman" panose="02020603050405020304" pitchFamily="18" charset="0"/>
              </a:rPr>
              <a:t>+</a:t>
            </a:r>
            <a:r>
              <a:rPr lang="el-GR" altLang="zh-CN" sz="2800" b="1" dirty="0">
                <a:latin typeface="Times New Roman" panose="02020603050405020304" pitchFamily="18" charset="0"/>
              </a:rPr>
              <a:t>Δ</a:t>
            </a:r>
            <a:r>
              <a:rPr lang="en-US" altLang="zh-CN" sz="2800" b="1" dirty="0">
                <a:latin typeface="Times New Roman" panose="02020603050405020304" pitchFamily="18" charset="0"/>
              </a:rPr>
              <a:t>H</a:t>
            </a:r>
            <a:r>
              <a:rPr lang="en-US" altLang="zh-CN" sz="2800" b="1" baseline="-25000" dirty="0">
                <a:latin typeface="Times New Roman" panose="02020603050405020304" pitchFamily="18" charset="0"/>
              </a:rPr>
              <a:t>4</a:t>
            </a:r>
            <a:r>
              <a:rPr lang="en-US" altLang="zh-CN" sz="2800" b="1" dirty="0">
                <a:latin typeface="Times New Roman" panose="02020603050405020304" pitchFamily="18" charset="0"/>
              </a:rPr>
              <a:t>+ </a:t>
            </a:r>
            <a:r>
              <a:rPr lang="el-GR" altLang="zh-CN" sz="2800" b="1" dirty="0">
                <a:latin typeface="Times New Roman" panose="02020603050405020304" pitchFamily="18" charset="0"/>
              </a:rPr>
              <a:t>Δ</a:t>
            </a:r>
            <a:r>
              <a:rPr lang="en-US" altLang="zh-CN" sz="2800" b="1" dirty="0">
                <a:latin typeface="Times New Roman" panose="02020603050405020304" pitchFamily="18" charset="0"/>
              </a:rPr>
              <a:t>H</a:t>
            </a:r>
            <a:r>
              <a:rPr lang="en-US" altLang="zh-CN" sz="2800" b="1" baseline="-25000" dirty="0">
                <a:latin typeface="Times New Roman" panose="02020603050405020304" pitchFamily="18" charset="0"/>
              </a:rPr>
              <a:t>5</a:t>
            </a:r>
            <a:endParaRPr lang="en-US" altLang="zh-CN" sz="2800" b="1" baseline="-25000" dirty="0">
              <a:latin typeface="Times New Roman" panose="02020603050405020304" pitchFamily="18" charset="0"/>
            </a:endParaRPr>
          </a:p>
        </p:txBody>
      </p:sp>
      <p:sp>
        <p:nvSpPr>
          <p:cNvPr id="17431" name="Text Box 23"/>
          <p:cNvSpPr txBox="1"/>
          <p:nvPr/>
        </p:nvSpPr>
        <p:spPr>
          <a:xfrm>
            <a:off x="1774825" y="3810000"/>
            <a:ext cx="8283575"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chemeClr val="tx2"/>
                </a:solidFill>
                <a:latin typeface="Times New Roman" panose="02020603050405020304" pitchFamily="18" charset="0"/>
              </a:rPr>
              <a:t>2.</a:t>
            </a:r>
            <a:r>
              <a:rPr lang="zh-CN" altLang="en-US" sz="2800" b="1" dirty="0">
                <a:solidFill>
                  <a:schemeClr val="tx2"/>
                </a:solidFill>
                <a:latin typeface="Times New Roman" panose="02020603050405020304" pitchFamily="18" charset="0"/>
              </a:rPr>
              <a:t>不同途径的反应方程式和热效应可进行代数运算</a:t>
            </a:r>
            <a:endParaRPr lang="zh-CN" altLang="en-US" sz="2800" b="1" dirty="0">
              <a:solidFill>
                <a:schemeClr val="tx2"/>
              </a:solidFill>
              <a:latin typeface="Times New Roman" panose="02020603050405020304" pitchFamily="18" charset="0"/>
            </a:endParaRPr>
          </a:p>
        </p:txBody>
      </p:sp>
      <p:sp>
        <p:nvSpPr>
          <p:cNvPr id="17432" name="Rectangle 24"/>
          <p:cNvSpPr/>
          <p:nvPr/>
        </p:nvSpPr>
        <p:spPr>
          <a:xfrm>
            <a:off x="1766888" y="4267200"/>
            <a:ext cx="7148512"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latin typeface="Times New Roman" panose="02020603050405020304" pitchFamily="18" charset="0"/>
              </a:rPr>
              <a:t>3.</a:t>
            </a:r>
            <a:r>
              <a:rPr lang="zh-CN" altLang="en-US" sz="2800" b="1" dirty="0">
                <a:latin typeface="Times New Roman" panose="02020603050405020304" pitchFamily="18" charset="0"/>
              </a:rPr>
              <a:t>计量数的变化与反应热数值的变化要对应</a:t>
            </a:r>
            <a:endParaRPr lang="zh-CN" altLang="en-US" sz="2800" b="1" dirty="0">
              <a:latin typeface="Times New Roman" panose="02020603050405020304" pitchFamily="18" charset="0"/>
            </a:endParaRPr>
          </a:p>
        </p:txBody>
      </p:sp>
      <p:sp>
        <p:nvSpPr>
          <p:cNvPr id="17433" name="Rectangle 25"/>
          <p:cNvSpPr/>
          <p:nvPr/>
        </p:nvSpPr>
        <p:spPr>
          <a:xfrm>
            <a:off x="1752600" y="4724400"/>
            <a:ext cx="7239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chemeClr val="tx2"/>
                </a:solidFill>
                <a:latin typeface="Times New Roman" panose="02020603050405020304" pitchFamily="18" charset="0"/>
              </a:rPr>
              <a:t>4.</a:t>
            </a:r>
            <a:r>
              <a:rPr lang="zh-CN" altLang="en-US" sz="2800" b="1" dirty="0">
                <a:solidFill>
                  <a:schemeClr val="tx2"/>
                </a:solidFill>
                <a:latin typeface="Times New Roman" panose="02020603050405020304" pitchFamily="18" charset="0"/>
              </a:rPr>
              <a:t>反应方向发生改变</a:t>
            </a:r>
            <a:r>
              <a:rPr lang="en-US" altLang="zh-CN" sz="2800" b="1" dirty="0">
                <a:solidFill>
                  <a:schemeClr val="tx2"/>
                </a:solidFill>
                <a:latin typeface="Times New Roman" panose="02020603050405020304" pitchFamily="18" charset="0"/>
              </a:rPr>
              <a:t>,</a:t>
            </a:r>
            <a:r>
              <a:rPr lang="zh-CN" altLang="en-US" sz="2800" b="1" dirty="0">
                <a:solidFill>
                  <a:schemeClr val="tx2"/>
                </a:solidFill>
                <a:latin typeface="Times New Roman" panose="02020603050405020304" pitchFamily="18" charset="0"/>
              </a:rPr>
              <a:t>反应热的符号也要改变</a:t>
            </a:r>
            <a:endParaRPr lang="zh-CN" altLang="en-US" sz="2800" b="1" dirty="0">
              <a:solidFill>
                <a:schemeClr val="tx2"/>
              </a:solidFill>
              <a:latin typeface="Times New Roman" panose="02020603050405020304" pitchFamily="18" charset="0"/>
            </a:endParaRPr>
          </a:p>
        </p:txBody>
      </p:sp>
      <p:sp>
        <p:nvSpPr>
          <p:cNvPr id="17434" name="Text Box 26"/>
          <p:cNvSpPr txBox="1"/>
          <p:nvPr/>
        </p:nvSpPr>
        <p:spPr>
          <a:xfrm>
            <a:off x="747713" y="5259388"/>
            <a:ext cx="69342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solidFill>
                  <a:srgbClr val="990033"/>
                </a:solidFill>
                <a:latin typeface="Tahoma" panose="020B0604030504040204" pitchFamily="34" charset="0"/>
                <a:ea typeface="黑体" panose="02010609060101010101" pitchFamily="49" charset="-122"/>
              </a:rPr>
              <a:t>关键</a:t>
            </a:r>
            <a:r>
              <a:rPr lang="zh-CN" altLang="en-US" sz="2800" b="1" dirty="0">
                <a:latin typeface="Tahoma" panose="020B0604030504040204" pitchFamily="34" charset="0"/>
                <a:ea typeface="黑体" panose="02010609060101010101" pitchFamily="49" charset="-122"/>
              </a:rPr>
              <a:t>：</a:t>
            </a:r>
            <a:r>
              <a:rPr lang="zh-CN" altLang="en-US" sz="2800" b="1" dirty="0">
                <a:latin typeface="Times New Roman" panose="02020603050405020304" pitchFamily="18" charset="0"/>
                <a:ea typeface="黑体" panose="02010609060101010101" pitchFamily="49" charset="-122"/>
              </a:rPr>
              <a:t>目标方程式的“四则运算”。</a:t>
            </a:r>
            <a:endParaRPr lang="zh-CN" altLang="en-US" dirty="0"/>
          </a:p>
        </p:txBody>
      </p:sp>
      <p:sp>
        <p:nvSpPr>
          <p:cNvPr id="17435" name="Text Box 27"/>
          <p:cNvSpPr txBox="1"/>
          <p:nvPr/>
        </p:nvSpPr>
        <p:spPr>
          <a:xfrm>
            <a:off x="728663" y="5859463"/>
            <a:ext cx="9561512" cy="954087"/>
          </a:xfrm>
          <a:prstGeom prst="rect">
            <a:avLst/>
          </a:prstGeom>
          <a:noFill/>
          <a:ln w="38100">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solidFill>
                  <a:srgbClr val="990033"/>
                </a:solidFill>
                <a:latin typeface="Times New Roman" panose="02020603050405020304" pitchFamily="18" charset="0"/>
                <a:ea typeface="黑体" panose="02010609060101010101" pitchFamily="49" charset="-122"/>
              </a:rPr>
              <a:t>方法</a:t>
            </a:r>
            <a:r>
              <a:rPr lang="zh-CN" altLang="en-US" sz="2800" b="1" dirty="0">
                <a:latin typeface="Times New Roman" panose="02020603050405020304" pitchFamily="18" charset="0"/>
                <a:ea typeface="黑体" panose="02010609060101010101" pitchFamily="49" charset="-122"/>
              </a:rPr>
              <a:t>：写出目标方程式确定“</a:t>
            </a:r>
            <a:r>
              <a:rPr lang="zh-CN" altLang="en-US" sz="2800" b="1" dirty="0">
                <a:solidFill>
                  <a:srgbClr val="990033"/>
                </a:solidFill>
                <a:latin typeface="Times New Roman" panose="02020603050405020304" pitchFamily="18" charset="0"/>
                <a:ea typeface="黑体" panose="02010609060101010101" pitchFamily="49" charset="-122"/>
              </a:rPr>
              <a:t>过渡物质”</a:t>
            </a:r>
            <a:r>
              <a:rPr lang="zh-CN" altLang="en-US" sz="2800" b="1" dirty="0">
                <a:latin typeface="Times New Roman" panose="02020603050405020304" pitchFamily="18" charset="0"/>
                <a:ea typeface="黑体" panose="02010609060101010101" pitchFamily="49" charset="-122"/>
              </a:rPr>
              <a:t>（要消去的物质）</a:t>
            </a:r>
            <a:endParaRPr lang="zh-CN" altLang="en-US" sz="2800" b="1" dirty="0">
              <a:latin typeface="Times New Roman" panose="02020603050405020304" pitchFamily="18" charset="0"/>
              <a:ea typeface="黑体" panose="02010609060101010101" pitchFamily="49" charset="-122"/>
            </a:endParaRPr>
          </a:p>
          <a:p>
            <a:pPr marL="0" lvl="0" indent="0" eaLnBrk="1" hangingPunct="1">
              <a:spcBef>
                <a:spcPct val="0"/>
              </a:spcBef>
              <a:buNone/>
            </a:pPr>
            <a:r>
              <a:rPr lang="zh-CN" altLang="en-US" sz="2800" b="1" dirty="0">
                <a:solidFill>
                  <a:srgbClr val="990033"/>
                </a:solidFill>
                <a:latin typeface="Times New Roman" panose="02020603050405020304" pitchFamily="18" charset="0"/>
                <a:ea typeface="黑体" panose="02010609060101010101" pitchFamily="49" charset="-122"/>
              </a:rPr>
              <a:t>            逐一</a:t>
            </a:r>
            <a:r>
              <a:rPr lang="zh-CN" altLang="en-US" sz="2800" b="1" dirty="0">
                <a:latin typeface="Times New Roman" panose="02020603050405020304" pitchFamily="18" charset="0"/>
                <a:ea typeface="黑体" panose="02010609060101010101" pitchFamily="49" charset="-122"/>
              </a:rPr>
              <a:t>消去“过渡物质” </a:t>
            </a:r>
            <a:r>
              <a:rPr lang="zh-CN" altLang="en-US" sz="2800" b="1" dirty="0">
                <a:solidFill>
                  <a:srgbClr val="990033"/>
                </a:solidFill>
                <a:latin typeface="Times New Roman" panose="02020603050405020304" pitchFamily="18" charset="0"/>
                <a:ea typeface="黑体" panose="02010609060101010101" pitchFamily="49" charset="-122"/>
              </a:rPr>
              <a:t>。</a:t>
            </a:r>
            <a:endParaRPr lang="zh-CN" altLang="en-US" dirty="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36"/>
                                        </p:tgtEl>
                                        <p:attrNameLst>
                                          <p:attrName>style.visibility</p:attrName>
                                        </p:attrNameLst>
                                      </p:cBhvr>
                                      <p:to>
                                        <p:strVal val="visible"/>
                                      </p:to>
                                    </p:set>
                                    <p:animEffect transition="in" filter="blinds(horizontal)">
                                      <p:cBhvr>
                                        <p:cTn id="12" dur="500"/>
                                        <p:tgtEl>
                                          <p:spTgt spid="174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30"/>
                                        </p:tgtEl>
                                        <p:attrNameLst>
                                          <p:attrName>style.visibility</p:attrName>
                                        </p:attrNameLst>
                                      </p:cBhvr>
                                      <p:to>
                                        <p:strVal val="visible"/>
                                      </p:to>
                                    </p:set>
                                    <p:animEffect transition="in" filter="blinds(horizontal)">
                                      <p:cBhvr>
                                        <p:cTn id="17" dur="500"/>
                                        <p:tgtEl>
                                          <p:spTgt spid="174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31"/>
                                        </p:tgtEl>
                                        <p:attrNameLst>
                                          <p:attrName>style.visibility</p:attrName>
                                        </p:attrNameLst>
                                      </p:cBhvr>
                                      <p:to>
                                        <p:strVal val="visible"/>
                                      </p:to>
                                    </p:set>
                                    <p:animEffect transition="in" filter="blinds(horizontal)">
                                      <p:cBhvr>
                                        <p:cTn id="22" dur="500"/>
                                        <p:tgtEl>
                                          <p:spTgt spid="174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32"/>
                                        </p:tgtEl>
                                        <p:attrNameLst>
                                          <p:attrName>style.visibility</p:attrName>
                                        </p:attrNameLst>
                                      </p:cBhvr>
                                      <p:to>
                                        <p:strVal val="visible"/>
                                      </p:to>
                                    </p:set>
                                    <p:animEffect transition="in" filter="blinds(horizontal)">
                                      <p:cBhvr>
                                        <p:cTn id="27" dur="500"/>
                                        <p:tgtEl>
                                          <p:spTgt spid="174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33"/>
                                        </p:tgtEl>
                                        <p:attrNameLst>
                                          <p:attrName>style.visibility</p:attrName>
                                        </p:attrNameLst>
                                      </p:cBhvr>
                                      <p:to>
                                        <p:strVal val="visible"/>
                                      </p:to>
                                    </p:set>
                                    <p:animEffect transition="in" filter="blinds(horizontal)">
                                      <p:cBhvr>
                                        <p:cTn id="32" dur="500"/>
                                        <p:tgtEl>
                                          <p:spTgt spid="17433"/>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iterate type="lt">
                                    <p:tmPct val="10000"/>
                                  </p:iterate>
                                  <p:childTnLst>
                                    <p:set>
                                      <p:cBhvr>
                                        <p:cTn id="36" dur="1" fill="hold">
                                          <p:stCondLst>
                                            <p:cond delay="0"/>
                                          </p:stCondLst>
                                        </p:cTn>
                                        <p:tgtEl>
                                          <p:spTgt spid="17434"/>
                                        </p:tgtEl>
                                        <p:attrNameLst>
                                          <p:attrName>style.visibility</p:attrName>
                                        </p:attrNameLst>
                                      </p:cBhvr>
                                      <p:to>
                                        <p:strVal val="visible"/>
                                      </p:to>
                                    </p:set>
                                    <p:animEffect transition="in" filter="fade">
                                      <p:cBhvr>
                                        <p:cTn id="37" dur="1000"/>
                                        <p:tgtEl>
                                          <p:spTgt spid="17434"/>
                                        </p:tgtEl>
                                      </p:cBhvr>
                                    </p:animEffect>
                                    <p:anim calcmode="lin" valueType="num">
                                      <p:cBhvr>
                                        <p:cTn id="38" dur="1000" fill="hold"/>
                                        <p:tgtEl>
                                          <p:spTgt spid="17434"/>
                                        </p:tgtEl>
                                        <p:attrNameLst>
                                          <p:attrName>ppt_w</p:attrName>
                                        </p:attrNameLst>
                                      </p:cBhvr>
                                      <p:tavLst>
                                        <p:tav tm="0" fmla="#ppt_w*sin(2.5*pi*$)">
                                          <p:val>
                                            <p:fltVal val="0.000000"/>
                                          </p:val>
                                        </p:tav>
                                        <p:tav tm="100000">
                                          <p:val>
                                            <p:fltVal val="1.000000"/>
                                          </p:val>
                                        </p:tav>
                                      </p:tavLst>
                                    </p:anim>
                                    <p:anim calcmode="lin" valueType="num">
                                      <p:cBhvr>
                                        <p:cTn id="39" dur="1000" fill="hold"/>
                                        <p:tgtEl>
                                          <p:spTgt spid="1743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iterate type="lt">
                                    <p:tmPct val="10000"/>
                                  </p:iterate>
                                  <p:childTnLst>
                                    <p:set>
                                      <p:cBhvr>
                                        <p:cTn id="43" dur="1" fill="hold">
                                          <p:stCondLst>
                                            <p:cond delay="0"/>
                                          </p:stCondLst>
                                        </p:cTn>
                                        <p:tgtEl>
                                          <p:spTgt spid="17435"/>
                                        </p:tgtEl>
                                        <p:attrNameLst>
                                          <p:attrName>style.visibility</p:attrName>
                                        </p:attrNameLst>
                                      </p:cBhvr>
                                      <p:to>
                                        <p:strVal val="visible"/>
                                      </p:to>
                                    </p:set>
                                    <p:animEffect transition="in" filter="fade">
                                      <p:cBhvr>
                                        <p:cTn id="44" dur="1000"/>
                                        <p:tgtEl>
                                          <p:spTgt spid="17435"/>
                                        </p:tgtEl>
                                      </p:cBhvr>
                                    </p:animEffect>
                                    <p:anim calcmode="lin" valueType="num">
                                      <p:cBhvr>
                                        <p:cTn id="45" dur="1000" fill="hold"/>
                                        <p:tgtEl>
                                          <p:spTgt spid="17435"/>
                                        </p:tgtEl>
                                        <p:attrNameLst>
                                          <p:attrName>ppt_w</p:attrName>
                                        </p:attrNameLst>
                                      </p:cBhvr>
                                      <p:tavLst>
                                        <p:tav tm="0" fmla="#ppt_w*sin(2.5*pi*$)">
                                          <p:val>
                                            <p:fltVal val="0.000000"/>
                                          </p:val>
                                        </p:tav>
                                        <p:tav tm="100000">
                                          <p:val>
                                            <p:fltVal val="1.000000"/>
                                          </p:val>
                                        </p:tav>
                                      </p:tavLst>
                                    </p:anim>
                                    <p:anim calcmode="lin" valueType="num">
                                      <p:cBhvr>
                                        <p:cTn id="46" dur="1000" fill="hold"/>
                                        <p:tgtEl>
                                          <p:spTgt spid="174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30" grpId="0"/>
      <p:bldP spid="17431" grpId="0"/>
      <p:bldP spid="17432" grpId="0"/>
      <p:bldP spid="17433" grpId="0"/>
      <p:bldP spid="17434" grpId="0"/>
      <p:bldP spid="174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idx="1"/>
          </p:nvPr>
        </p:nvSpPr>
        <p:spPr>
          <a:xfrm>
            <a:off x="1855788" y="822325"/>
            <a:ext cx="8812212" cy="3581400"/>
          </a:xfrm>
        </p:spPr>
        <p:txBody>
          <a:bodyPr vert="horz" wrap="square" lIns="91440" tIns="45720" rIns="91440" bIns="45720" anchor="t" anchorCtr="0"/>
          <a:p>
            <a:pPr eaLnBrk="1" hangingPunct="1">
              <a:lnSpc>
                <a:spcPct val="110000"/>
              </a:lnSpc>
              <a:buNone/>
            </a:pPr>
            <a:r>
              <a:rPr lang="zh-CN" altLang="en-US" sz="2400" b="1" dirty="0">
                <a:latin typeface="Times New Roman" panose="02020603050405020304" pitchFamily="18" charset="0"/>
              </a:rPr>
              <a:t>按照盖斯定律，结合下述反应方程式回答问题</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已知：</a:t>
            </a:r>
            <a:endParaRPr lang="zh-CN" altLang="en-US" sz="2400" b="1" dirty="0">
              <a:latin typeface="Times New Roman" panose="02020603050405020304" pitchFamily="18" charset="0"/>
            </a:endParaRPr>
          </a:p>
          <a:p>
            <a:pPr eaLnBrk="1" hangingPunct="1">
              <a:lnSpc>
                <a:spcPct val="110000"/>
              </a:lnSpc>
              <a:buNone/>
            </a:pPr>
            <a:r>
              <a:rPr lang="zh-CN" altLang="en-US" sz="2400" b="1" dirty="0">
                <a:latin typeface="Times New Roman" panose="02020603050405020304" pitchFamily="18" charset="0"/>
              </a:rPr>
              <a:t>①</a:t>
            </a:r>
            <a:r>
              <a:rPr lang="en-US" altLang="zh-CN" sz="2400" b="1" dirty="0">
                <a:latin typeface="Times New Roman" panose="02020603050405020304" pitchFamily="18" charset="0"/>
              </a:rPr>
              <a:t>NH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(g)+HCl(g)=NH</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Cl(s) △H</a:t>
            </a:r>
            <a:r>
              <a:rPr lang="en-US" altLang="zh-CN" sz="2400" b="1" baseline="-25000" dirty="0">
                <a:latin typeface="Times New Roman" panose="02020603050405020304" pitchFamily="18" charset="0"/>
              </a:rPr>
              <a:t>1</a:t>
            </a:r>
            <a:r>
              <a:rPr lang="en-US" altLang="zh-CN" sz="2400" b="1" dirty="0">
                <a:latin typeface="Times New Roman" panose="02020603050405020304" pitchFamily="18" charset="0"/>
              </a:rPr>
              <a:t>=-176kJ/mol</a:t>
            </a:r>
            <a:endParaRPr lang="en-US" altLang="zh-CN" sz="2400" b="1" dirty="0">
              <a:latin typeface="Times New Roman" panose="02020603050405020304" pitchFamily="18" charset="0"/>
            </a:endParaRPr>
          </a:p>
          <a:p>
            <a:pPr eaLnBrk="1" hangingPunct="1">
              <a:lnSpc>
                <a:spcPct val="110000"/>
              </a:lnSpc>
              <a:buNone/>
            </a:pPr>
            <a:r>
              <a:rPr lang="en-US" altLang="zh-CN" sz="2400" b="1" dirty="0">
                <a:latin typeface="Times New Roman" panose="02020603050405020304" pitchFamily="18" charset="0"/>
              </a:rPr>
              <a:t>②NH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(g)+H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O(l)=NH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(aq)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=-35.1kJ/mol</a:t>
            </a:r>
            <a:endParaRPr lang="en-US" altLang="zh-CN" sz="2400" b="1" dirty="0">
              <a:latin typeface="Times New Roman" panose="02020603050405020304" pitchFamily="18" charset="0"/>
            </a:endParaRPr>
          </a:p>
          <a:p>
            <a:pPr eaLnBrk="1" hangingPunct="1">
              <a:lnSpc>
                <a:spcPct val="110000"/>
              </a:lnSpc>
              <a:buNone/>
            </a:pPr>
            <a:r>
              <a:rPr lang="en-US" altLang="zh-CN" sz="2400" b="1" dirty="0">
                <a:latin typeface="Times New Roman" panose="02020603050405020304" pitchFamily="18" charset="0"/>
              </a:rPr>
              <a:t>③HCl(g) +H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O(l)=HCl(aq)  △H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=-72.3kJ/mol</a:t>
            </a:r>
            <a:endParaRPr lang="en-US" altLang="zh-CN" sz="2400" b="1" dirty="0">
              <a:latin typeface="Times New Roman" panose="02020603050405020304" pitchFamily="18" charset="0"/>
            </a:endParaRPr>
          </a:p>
          <a:p>
            <a:pPr eaLnBrk="1" hangingPunct="1">
              <a:lnSpc>
                <a:spcPct val="110000"/>
              </a:lnSpc>
              <a:buNone/>
            </a:pPr>
            <a:r>
              <a:rPr lang="en-US" altLang="zh-CN" sz="2400" b="1" dirty="0">
                <a:latin typeface="Times New Roman" panose="02020603050405020304" pitchFamily="18" charset="0"/>
              </a:rPr>
              <a:t>④NH</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(aq)+ HCl(aq)=NH</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Cl(aq) △H</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=-52.3kJ/mol</a:t>
            </a:r>
            <a:endParaRPr lang="en-US" altLang="zh-CN" sz="2400" b="1" dirty="0">
              <a:latin typeface="Times New Roman" panose="02020603050405020304" pitchFamily="18" charset="0"/>
            </a:endParaRPr>
          </a:p>
          <a:p>
            <a:pPr eaLnBrk="1" hangingPunct="1">
              <a:lnSpc>
                <a:spcPct val="110000"/>
              </a:lnSpc>
              <a:buNone/>
            </a:pPr>
            <a:r>
              <a:rPr lang="en-US" altLang="zh-CN" sz="2400" b="1" dirty="0">
                <a:latin typeface="Times New Roman" panose="02020603050405020304" pitchFamily="18" charset="0"/>
              </a:rPr>
              <a:t>⑤NH</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Cl(s)+2H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O(l)= NH</a:t>
            </a:r>
            <a:r>
              <a:rPr lang="en-US" altLang="zh-CN" sz="2400" b="1" baseline="-25000" dirty="0">
                <a:latin typeface="Times New Roman" panose="02020603050405020304" pitchFamily="18" charset="0"/>
              </a:rPr>
              <a:t>4</a:t>
            </a:r>
            <a:r>
              <a:rPr lang="en-US" altLang="zh-CN" sz="2400" b="1" dirty="0">
                <a:latin typeface="Times New Roman" panose="02020603050405020304" pitchFamily="18" charset="0"/>
              </a:rPr>
              <a:t>Cl(aq) △H</a:t>
            </a:r>
            <a:r>
              <a:rPr lang="en-US" altLang="zh-CN" sz="2400" b="1" baseline="-25000" dirty="0">
                <a:latin typeface="Times New Roman" panose="02020603050405020304" pitchFamily="18" charset="0"/>
              </a:rPr>
              <a:t>5</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a:p>
            <a:pPr eaLnBrk="1" hangingPunct="1">
              <a:lnSpc>
                <a:spcPct val="110000"/>
              </a:lnSpc>
              <a:buNone/>
            </a:pPr>
            <a:r>
              <a:rPr lang="zh-CN" altLang="en-US" sz="2400" b="1" dirty="0">
                <a:latin typeface="Times New Roman" panose="02020603050405020304" pitchFamily="18" charset="0"/>
              </a:rPr>
              <a:t>   则第⑤个方程式中的反应热△</a:t>
            </a:r>
            <a:r>
              <a:rPr lang="en-US" altLang="zh-CN" sz="2400" b="1" dirty="0">
                <a:latin typeface="Times New Roman" panose="02020603050405020304" pitchFamily="18" charset="0"/>
              </a:rPr>
              <a:t>H</a:t>
            </a:r>
            <a:r>
              <a:rPr lang="zh-CN" altLang="en-US" sz="2400" b="1" dirty="0">
                <a:latin typeface="Times New Roman" panose="02020603050405020304" pitchFamily="18" charset="0"/>
              </a:rPr>
              <a:t>是</a:t>
            </a:r>
            <a:r>
              <a:rPr lang="en-US" altLang="zh-CN" sz="2400" b="1" dirty="0">
                <a:latin typeface="Times New Roman" panose="02020603050405020304" pitchFamily="18" charset="0"/>
              </a:rPr>
              <a:t>________</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p:txBody>
      </p:sp>
      <p:sp>
        <p:nvSpPr>
          <p:cNvPr id="13315" name="Rectangle 3"/>
          <p:cNvSpPr/>
          <p:nvPr/>
        </p:nvSpPr>
        <p:spPr>
          <a:xfrm>
            <a:off x="2133600" y="4632325"/>
            <a:ext cx="7620000"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lnSpc>
                <a:spcPct val="125000"/>
              </a:lnSpc>
              <a:spcBef>
                <a:spcPct val="0"/>
              </a:spcBef>
              <a:buNone/>
            </a:pPr>
            <a:r>
              <a:rPr lang="zh-CN" altLang="en-US" sz="2400" b="1" dirty="0">
                <a:solidFill>
                  <a:srgbClr val="660033"/>
                </a:solidFill>
                <a:latin typeface="Times New Roman" panose="02020603050405020304" pitchFamily="18" charset="0"/>
              </a:rPr>
              <a:t>根据盖斯定律和上述反应方程式得：</a:t>
            </a:r>
            <a:endParaRPr lang="zh-CN" altLang="en-US" sz="2400" b="1" dirty="0">
              <a:solidFill>
                <a:srgbClr val="660033"/>
              </a:solidFill>
              <a:latin typeface="Times New Roman" panose="02020603050405020304" pitchFamily="18" charset="0"/>
            </a:endParaRPr>
          </a:p>
          <a:p>
            <a:pPr marL="0" lvl="0" indent="0" eaLnBrk="1" hangingPunct="1">
              <a:lnSpc>
                <a:spcPct val="125000"/>
              </a:lnSpc>
              <a:spcBef>
                <a:spcPct val="0"/>
              </a:spcBef>
              <a:buNone/>
            </a:pPr>
            <a:r>
              <a:rPr lang="zh-CN" altLang="en-US" sz="2400" b="1" dirty="0">
                <a:solidFill>
                  <a:srgbClr val="660033"/>
                </a:solidFill>
                <a:latin typeface="Times New Roman" panose="02020603050405020304" pitchFamily="18" charset="0"/>
              </a:rPr>
              <a:t> ⑤</a:t>
            </a:r>
            <a:r>
              <a:rPr lang="en-US" altLang="zh-CN" sz="2400" b="1" dirty="0">
                <a:solidFill>
                  <a:srgbClr val="660033"/>
                </a:solidFill>
                <a:latin typeface="Times New Roman" panose="02020603050405020304" pitchFamily="18" charset="0"/>
              </a:rPr>
              <a:t>=④+③+②-①</a:t>
            </a:r>
            <a:r>
              <a:rPr lang="zh-CN" altLang="en-US" sz="2400" b="1" dirty="0">
                <a:solidFill>
                  <a:srgbClr val="660033"/>
                </a:solidFill>
                <a:latin typeface="Times New Roman" panose="02020603050405020304" pitchFamily="18" charset="0"/>
              </a:rPr>
              <a:t>，     即△</a:t>
            </a:r>
            <a:r>
              <a:rPr lang="en-US" altLang="zh-CN" sz="2400" b="1" dirty="0">
                <a:solidFill>
                  <a:srgbClr val="660033"/>
                </a:solidFill>
                <a:latin typeface="Times New Roman" panose="02020603050405020304" pitchFamily="18" charset="0"/>
              </a:rPr>
              <a:t>H</a:t>
            </a:r>
            <a:r>
              <a:rPr lang="en-US" altLang="zh-CN" sz="2400" b="1" baseline="-25000" dirty="0">
                <a:solidFill>
                  <a:srgbClr val="660033"/>
                </a:solidFill>
                <a:latin typeface="Times New Roman" panose="02020603050405020304" pitchFamily="18" charset="0"/>
              </a:rPr>
              <a:t>5</a:t>
            </a:r>
            <a:r>
              <a:rPr lang="en-US" altLang="zh-CN" sz="2400" b="1" dirty="0">
                <a:solidFill>
                  <a:srgbClr val="660033"/>
                </a:solidFill>
                <a:latin typeface="Times New Roman" panose="02020603050405020304" pitchFamily="18" charset="0"/>
              </a:rPr>
              <a:t> = +16.3kJ/mol</a:t>
            </a:r>
            <a:endParaRPr lang="en-US" altLang="zh-CN" sz="2400" b="1" dirty="0">
              <a:solidFill>
                <a:srgbClr val="660033"/>
              </a:solidFill>
              <a:latin typeface="Times New Roman" panose="02020603050405020304" pitchFamily="18" charset="0"/>
            </a:endParaRPr>
          </a:p>
        </p:txBody>
      </p:sp>
      <p:pic>
        <p:nvPicPr>
          <p:cNvPr id="11268" name="Picture 5" descr="课堂训练"/>
          <p:cNvPicPr>
            <a:picLocks noChangeAspect="1"/>
          </p:cNvPicPr>
          <p:nvPr/>
        </p:nvPicPr>
        <p:blipFill>
          <a:blip r:embed="rId1"/>
          <a:stretch>
            <a:fillRect/>
          </a:stretch>
        </p:blipFill>
        <p:spPr>
          <a:xfrm>
            <a:off x="152400" y="152400"/>
            <a:ext cx="3117850" cy="7175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8" name="Rectangle 18"/>
          <p:cNvSpPr/>
          <p:nvPr/>
        </p:nvSpPr>
        <p:spPr>
          <a:xfrm>
            <a:off x="1066800" y="838200"/>
            <a:ext cx="7391400"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solidFill>
                  <a:srgbClr val="990099"/>
                </a:solidFill>
              </a:rPr>
              <a:t>常见题型：</a:t>
            </a:r>
            <a:endParaRPr lang="zh-CN" altLang="en-US" sz="2800" b="1" dirty="0">
              <a:solidFill>
                <a:srgbClr val="990099"/>
              </a:solidFill>
            </a:endParaRPr>
          </a:p>
          <a:p>
            <a:pPr marL="0" lvl="0" indent="0" eaLnBrk="1" hangingPunct="1">
              <a:spcBef>
                <a:spcPct val="0"/>
              </a:spcBef>
              <a:buNone/>
            </a:pPr>
            <a:r>
              <a:rPr lang="en-US" altLang="zh-CN" sz="2800" b="1" dirty="0">
                <a:solidFill>
                  <a:srgbClr val="990099"/>
                </a:solidFill>
              </a:rPr>
              <a:t>1. </a:t>
            </a:r>
            <a:r>
              <a:rPr lang="zh-CN" altLang="en-US" sz="2800" b="1" dirty="0">
                <a:solidFill>
                  <a:srgbClr val="990099"/>
                </a:solidFill>
              </a:rPr>
              <a:t>根据热化学反应方程式计算</a:t>
            </a:r>
            <a:r>
              <a:rPr lang="en-US" altLang="zh-CN" b="1" dirty="0">
                <a:solidFill>
                  <a:srgbClr val="990099"/>
                </a:solidFill>
              </a:rPr>
              <a:t>.</a:t>
            </a:r>
            <a:endParaRPr lang="en-US" altLang="zh-CN" b="1" dirty="0">
              <a:solidFill>
                <a:srgbClr val="990099"/>
              </a:solidFill>
            </a:endParaRPr>
          </a:p>
        </p:txBody>
      </p:sp>
      <p:sp>
        <p:nvSpPr>
          <p:cNvPr id="12291" name="Text Box 3"/>
          <p:cNvSpPr txBox="1"/>
          <p:nvPr/>
        </p:nvSpPr>
        <p:spPr>
          <a:xfrm>
            <a:off x="752475" y="228600"/>
            <a:ext cx="4572000" cy="519113"/>
          </a:xfrm>
          <a:prstGeom prst="rect">
            <a:avLst/>
          </a:prstGeom>
          <a:noFill/>
          <a:ln w="1270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2800" b="1" dirty="0">
                <a:solidFill>
                  <a:srgbClr val="0000FF"/>
                </a:solidFill>
                <a:ea typeface="黑体" panose="02010609060101010101" pitchFamily="49" charset="-122"/>
              </a:rPr>
              <a:t>二、反应热的计算</a:t>
            </a:r>
            <a:endParaRPr lang="zh-CN" altLang="en-US" sz="2800" b="1" dirty="0">
              <a:solidFill>
                <a:srgbClr val="0000FF"/>
              </a:solidFill>
              <a:ea typeface="黑体" panose="02010609060101010101" pitchFamily="49" charset="-122"/>
            </a:endParaRPr>
          </a:p>
        </p:txBody>
      </p:sp>
      <p:sp>
        <p:nvSpPr>
          <p:cNvPr id="20510" name="Text Box 30"/>
          <p:cNvSpPr txBox="1">
            <a:spLocks noChangeArrowheads="1"/>
          </p:cNvSpPr>
          <p:nvPr/>
        </p:nvSpPr>
        <p:spPr bwMode="auto">
          <a:xfrm>
            <a:off x="762000" y="1854200"/>
            <a:ext cx="10515600" cy="3324225"/>
          </a:xfrm>
          <a:prstGeom prst="rect">
            <a:avLst/>
          </a:prstGeom>
          <a:noFill/>
          <a:ln>
            <a:noFill/>
          </a:ln>
          <a:effectLst/>
        </p:spPr>
        <p:txBody>
          <a:bodyPr>
            <a:spAutoFit/>
          </a:bodyPr>
          <a:lstStyle/>
          <a:p>
            <a:pPr marR="0" defTabSz="914400" eaLnBrk="1" hangingPunct="1">
              <a:lnSpc>
                <a:spcPct val="125000"/>
              </a:lnSpc>
              <a:buClrTx/>
              <a:buSzTx/>
              <a:buFontTx/>
              <a:buNone/>
              <a:defRPr/>
            </a:pPr>
            <a:r>
              <a:rPr kumimoji="0" lang="zh-CN" altLang="en-US" sz="2400" b="1" kern="1200" cap="none" spc="0" normalizeH="0" baseline="0" noProof="0" dirty="0">
                <a:solidFill>
                  <a:srgbClr val="CC0066"/>
                </a:solidFill>
                <a:latin typeface="Times New Roman" panose="02020603050405020304" pitchFamily="18" charset="0"/>
                <a:ea typeface="宋体" panose="02010600030101010101" pitchFamily="2" charset="-122"/>
                <a:cs typeface="+mn-cs"/>
              </a:rPr>
              <a:t>练习</a:t>
            </a:r>
            <a:r>
              <a:rPr kumimoji="0" lang="en-US" altLang="zh-CN" sz="2400" b="1" kern="1200" cap="none" spc="0" normalizeH="0" baseline="0" noProof="0" dirty="0">
                <a:solidFill>
                  <a:srgbClr val="CC0066"/>
                </a:solidFill>
                <a:latin typeface="Times New Roman" panose="02020603050405020304" pitchFamily="18" charset="0"/>
                <a:ea typeface="宋体" panose="02010600030101010101" pitchFamily="2" charset="-122"/>
                <a:cs typeface="+mn-cs"/>
              </a:rPr>
              <a:t>1</a:t>
            </a:r>
            <a:r>
              <a:rPr kumimoji="0" lang="zh-CN" altLang="en-US" sz="2400" b="1" kern="1200" cap="none" spc="0" normalizeH="0" baseline="0" noProof="0" dirty="0">
                <a:solidFill>
                  <a:srgbClr val="CC0066"/>
                </a:solidFill>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CO</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、辛烷、甲烷的热化学方程式分别为：</a:t>
            </a:r>
            <a:endParaRPr kumimoji="0" lang="zh-CN" altLang="en-US" sz="2400" b="1" kern="1200" cap="none" spc="0" normalizeH="0" baseline="0" noProof="0" dirty="0">
              <a:latin typeface="Times New Roman" panose="02020603050405020304" pitchFamily="18" charset="0"/>
              <a:ea typeface="宋体" panose="02010600030101010101" pitchFamily="2" charset="-122"/>
              <a:cs typeface="+mn-cs"/>
            </a:endParaRPr>
          </a:p>
          <a:p>
            <a:pPr marR="0" defTabSz="914400" eaLnBrk="1" hangingPunct="1">
              <a:lnSpc>
                <a:spcPct val="125000"/>
              </a:lnSpc>
              <a:buClrTx/>
              <a:buSzTx/>
              <a:buFontTx/>
              <a:buNone/>
              <a:defRPr/>
            </a:pP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             </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1/2O</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O(l)</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     △</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285.8kJ/</a:t>
            </a:r>
            <a:r>
              <a:rPr kumimoji="0" lang="en-US" altLang="zh-CN" sz="2400" b="1" kern="1200" cap="none" spc="0" normalizeH="0" baseline="0" noProof="0" dirty="0" err="1">
                <a:latin typeface="Times New Roman" panose="02020603050405020304" pitchFamily="18" charset="0"/>
                <a:ea typeface="宋体" panose="02010600030101010101" pitchFamily="2" charset="-122"/>
                <a:cs typeface="+mn-cs"/>
              </a:rPr>
              <a:t>mol</a:t>
            </a:r>
            <a:endParaRPr kumimoji="0" lang="en-US" altLang="zh-CN" sz="2400" b="1" kern="1200" cap="none" spc="0" normalizeH="0" baseline="0" noProof="0" dirty="0">
              <a:latin typeface="Times New Roman" panose="02020603050405020304" pitchFamily="18" charset="0"/>
              <a:ea typeface="宋体" panose="02010600030101010101" pitchFamily="2" charset="-122"/>
              <a:cs typeface="+mn-cs"/>
            </a:endParaRPr>
          </a:p>
          <a:p>
            <a:pPr marR="0" defTabSz="914400" eaLnBrk="1" hangingPunct="1">
              <a:lnSpc>
                <a:spcPct val="125000"/>
              </a:lnSpc>
              <a:buClrTx/>
              <a:buSzTx/>
              <a:buFontTx/>
              <a:buNone/>
              <a:defRPr/>
            </a:pP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             CO(g)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1/2O</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CO</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   △</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283.0kJ/</a:t>
            </a:r>
            <a:r>
              <a:rPr kumimoji="0" lang="en-US" altLang="zh-CN" sz="2400" b="1" kern="1200" cap="none" spc="0" normalizeH="0" baseline="0" noProof="0" dirty="0" err="1">
                <a:latin typeface="Times New Roman" panose="02020603050405020304" pitchFamily="18" charset="0"/>
                <a:ea typeface="宋体" panose="02010600030101010101" pitchFamily="2" charset="-122"/>
                <a:cs typeface="+mn-cs"/>
              </a:rPr>
              <a:t>mol</a:t>
            </a:r>
            <a:endParaRPr kumimoji="0" lang="en-US" altLang="zh-CN" sz="2400" b="1" kern="1200" cap="none" spc="0" normalizeH="0" baseline="0" noProof="0" dirty="0">
              <a:latin typeface="Times New Roman" panose="02020603050405020304" pitchFamily="18" charset="0"/>
              <a:ea typeface="宋体" panose="02010600030101010101" pitchFamily="2" charset="-122"/>
              <a:cs typeface="+mn-cs"/>
            </a:endParaRPr>
          </a:p>
          <a:p>
            <a:pPr marR="0" defTabSz="914400" eaLnBrk="1" hangingPunct="1">
              <a:lnSpc>
                <a:spcPct val="125000"/>
              </a:lnSpc>
              <a:buClrTx/>
              <a:buSzTx/>
              <a:buFontTx/>
              <a:buNone/>
              <a:defRPr/>
            </a:pP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             C</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8</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18</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(l)</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25/2O</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8CO</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9H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O(l)</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  △</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5518kJ/</a:t>
            </a:r>
            <a:r>
              <a:rPr kumimoji="0" lang="en-US" altLang="zh-CN" sz="2400" b="1" kern="1200" cap="none" spc="0" normalizeH="0" baseline="0" noProof="0" dirty="0" err="1">
                <a:latin typeface="Times New Roman" panose="02020603050405020304" pitchFamily="18" charset="0"/>
                <a:ea typeface="宋体" panose="02010600030101010101" pitchFamily="2" charset="-122"/>
                <a:cs typeface="+mn-cs"/>
              </a:rPr>
              <a:t>mol</a:t>
            </a:r>
            <a:endParaRPr kumimoji="0" lang="en-US" altLang="zh-CN" sz="2400" b="1" kern="1200" cap="none" spc="0" normalizeH="0" baseline="0" noProof="0" dirty="0">
              <a:latin typeface="Times New Roman" panose="02020603050405020304" pitchFamily="18" charset="0"/>
              <a:ea typeface="宋体" panose="02010600030101010101" pitchFamily="2" charset="-122"/>
              <a:cs typeface="+mn-cs"/>
            </a:endParaRPr>
          </a:p>
          <a:p>
            <a:pPr marR="0" defTabSz="914400" eaLnBrk="1" hangingPunct="1">
              <a:lnSpc>
                <a:spcPct val="125000"/>
              </a:lnSpc>
              <a:buClrTx/>
              <a:buSzTx/>
              <a:buFontTx/>
              <a:buNone/>
              <a:defRPr/>
            </a:pP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             CH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4</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2O</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CO</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2H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O(l)</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     △</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890.3kJ/</a:t>
            </a:r>
            <a:r>
              <a:rPr kumimoji="0" lang="en-US" altLang="zh-CN" sz="2400" b="1" kern="1200" cap="none" spc="0" normalizeH="0" baseline="0" noProof="0" dirty="0" err="1">
                <a:latin typeface="Times New Roman" panose="02020603050405020304" pitchFamily="18" charset="0"/>
                <a:ea typeface="宋体" panose="02010600030101010101" pitchFamily="2" charset="-122"/>
                <a:cs typeface="+mn-cs"/>
              </a:rPr>
              <a:t>mol</a:t>
            </a:r>
            <a:endParaRPr kumimoji="0" lang="en-US" altLang="zh-CN" sz="2400" b="1" kern="1200" cap="none" spc="0" normalizeH="0" baseline="0" noProof="0" dirty="0">
              <a:latin typeface="Times New Roman" panose="02020603050405020304" pitchFamily="18" charset="0"/>
              <a:ea typeface="宋体" panose="02010600030101010101" pitchFamily="2" charset="-122"/>
              <a:cs typeface="+mn-cs"/>
            </a:endParaRPr>
          </a:p>
          <a:p>
            <a:pPr marR="0" defTabSz="914400" eaLnBrk="1" hangingPunct="1">
              <a:lnSpc>
                <a:spcPct val="125000"/>
              </a:lnSpc>
              <a:buClrTx/>
              <a:buSzTx/>
              <a:buFontTx/>
              <a:buNone/>
              <a:defRPr/>
            </a:pP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 </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相同质量的</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CO</a:t>
            </a: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、辛烷、甲烷完全燃烧时放出热量最少的是 （      ）</a:t>
            </a:r>
            <a:endParaRPr kumimoji="0" lang="zh-CN" altLang="en-US" sz="2400" b="1" kern="1200" cap="none" spc="0" normalizeH="0" baseline="0" noProof="0" dirty="0">
              <a:latin typeface="Times New Roman" panose="02020603050405020304" pitchFamily="18" charset="0"/>
              <a:ea typeface="宋体" panose="02010600030101010101" pitchFamily="2" charset="-122"/>
              <a:cs typeface="+mn-cs"/>
            </a:endParaRPr>
          </a:p>
          <a:p>
            <a:pPr marR="0" defTabSz="914400" eaLnBrk="1" hangingPunct="1">
              <a:lnSpc>
                <a:spcPct val="125000"/>
              </a:lnSpc>
              <a:buClrTx/>
              <a:buSzTx/>
              <a:buFontTx/>
              <a:buNone/>
              <a:defRPr/>
            </a:pPr>
            <a:r>
              <a:rPr kumimoji="0" lang="zh-CN" altLang="en-US" sz="2400" b="1" kern="1200" cap="none" spc="0" normalizeH="0" baseline="0" noProof="0" dirty="0">
                <a:latin typeface="Times New Roman" panose="02020603050405020304" pitchFamily="18" charset="0"/>
                <a:ea typeface="宋体" panose="02010600030101010101" pitchFamily="2" charset="-122"/>
                <a:cs typeface="+mn-cs"/>
              </a:rPr>
              <a:t>            </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A  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2</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    B  CO(g)    C  C</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8</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18</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(l)    D  CH</a:t>
            </a:r>
            <a:r>
              <a:rPr kumimoji="0" lang="en-US" altLang="zh-CN" sz="2400" b="1" kern="1200" cap="none" spc="0" normalizeH="0" baseline="-25000" noProof="0" dirty="0">
                <a:latin typeface="Times New Roman" panose="02020603050405020304" pitchFamily="18" charset="0"/>
                <a:ea typeface="宋体" panose="02010600030101010101" pitchFamily="2" charset="-122"/>
                <a:cs typeface="+mn-cs"/>
              </a:rPr>
              <a:t>4</a:t>
            </a:r>
            <a:r>
              <a:rPr kumimoji="0" lang="en-US" altLang="zh-CN" sz="2400" b="1" kern="1200" cap="none" spc="0" normalizeH="0" baseline="0" noProof="0" dirty="0">
                <a:latin typeface="Times New Roman" panose="02020603050405020304" pitchFamily="18" charset="0"/>
                <a:ea typeface="宋体" panose="02010600030101010101" pitchFamily="2" charset="-122"/>
                <a:cs typeface="+mn-cs"/>
              </a:rPr>
              <a:t>(g)</a:t>
            </a:r>
            <a:endPar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8"/>
                                        </p:tgtEl>
                                        <p:attrNameLst>
                                          <p:attrName>style.visibility</p:attrName>
                                        </p:attrNameLst>
                                      </p:cBhvr>
                                      <p:to>
                                        <p:strVal val="visible"/>
                                      </p:to>
                                    </p:set>
                                    <p:animEffect transition="in" filter="blinds(horizontal)">
                                      <p:cBhvr>
                                        <p:cTn id="7" dur="500"/>
                                        <p:tgtEl>
                                          <p:spTgt spid="204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0"/>
                                        </p:tgtEl>
                                        <p:attrNameLst>
                                          <p:attrName>style.visibility</p:attrName>
                                        </p:attrNameLst>
                                      </p:cBhvr>
                                      <p:to>
                                        <p:strVal val="visible"/>
                                      </p:to>
                                    </p:set>
                                    <p:animEffect transition="in" filter="blinds(horizontal)">
                                      <p:cBhvr>
                                        <p:cTn id="12" dur="5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p:bldP spid="205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12"/>
          <p:cNvSpPr/>
          <p:nvPr/>
        </p:nvSpPr>
        <p:spPr>
          <a:xfrm>
            <a:off x="914400" y="381000"/>
            <a:ext cx="3892550"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rgbClr val="990099"/>
                </a:solidFill>
              </a:rPr>
              <a:t>2. </a:t>
            </a:r>
            <a:r>
              <a:rPr lang="zh-CN" altLang="en-US" sz="2800" b="1" dirty="0">
                <a:solidFill>
                  <a:srgbClr val="990099"/>
                </a:solidFill>
              </a:rPr>
              <a:t>反应热的判断和求算</a:t>
            </a:r>
            <a:r>
              <a:rPr lang="en-US" altLang="zh-CN" sz="2800" b="1" dirty="0">
                <a:solidFill>
                  <a:srgbClr val="990099"/>
                </a:solidFill>
              </a:rPr>
              <a:t>.</a:t>
            </a:r>
            <a:endParaRPr lang="en-US" altLang="zh-CN" sz="2800" b="1" dirty="0">
              <a:solidFill>
                <a:srgbClr val="990099"/>
              </a:solidFill>
            </a:endParaRPr>
          </a:p>
        </p:txBody>
      </p:sp>
      <p:sp>
        <p:nvSpPr>
          <p:cNvPr id="13315" name="Text Box 13"/>
          <p:cNvSpPr txBox="1"/>
          <p:nvPr/>
        </p:nvSpPr>
        <p:spPr>
          <a:xfrm>
            <a:off x="4876800" y="457200"/>
            <a:ext cx="2895600" cy="457200"/>
          </a:xfrm>
          <a:prstGeom prst="rect">
            <a:avLst/>
          </a:prstGeom>
          <a:solidFill>
            <a:srgbClr val="CCFFCC"/>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50000"/>
              </a:spcBef>
              <a:buNone/>
            </a:pPr>
            <a:r>
              <a:rPr lang="zh-CN" altLang="en-US" sz="2400" b="1" dirty="0"/>
              <a:t>教材</a:t>
            </a:r>
            <a:r>
              <a:rPr lang="en-US" altLang="zh-CN" sz="2400" b="1" dirty="0"/>
              <a:t>P17~18 </a:t>
            </a:r>
            <a:r>
              <a:rPr lang="zh-CN" altLang="en-US" sz="2400" b="1" dirty="0"/>
              <a:t>例题</a:t>
            </a:r>
            <a:endParaRPr lang="zh-CN" altLang="en-US" sz="2400" b="1" dirty="0"/>
          </a:p>
        </p:txBody>
      </p:sp>
      <p:sp>
        <p:nvSpPr>
          <p:cNvPr id="13316" name="标题 1"/>
          <p:cNvSpPr/>
          <p:nvPr/>
        </p:nvSpPr>
        <p:spPr>
          <a:xfrm>
            <a:off x="1066800" y="914400"/>
            <a:ext cx="8458200" cy="1143000"/>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400" b="1" dirty="0">
                <a:solidFill>
                  <a:srgbClr val="CC0066"/>
                </a:solidFill>
                <a:latin typeface="Times New Roman" panose="02020603050405020304" pitchFamily="18" charset="0"/>
              </a:rPr>
              <a:t>练习</a:t>
            </a:r>
            <a:r>
              <a:rPr lang="en-US" altLang="zh-CN" sz="2400" b="1" dirty="0">
                <a:solidFill>
                  <a:srgbClr val="CC0066"/>
                </a:solidFill>
                <a:latin typeface="Times New Roman" panose="02020603050405020304" pitchFamily="18" charset="0"/>
              </a:rPr>
              <a:t>2</a:t>
            </a:r>
            <a:r>
              <a:rPr lang="zh-CN" altLang="en-US" sz="2400" b="1" dirty="0">
                <a:solidFill>
                  <a:srgbClr val="CC0066"/>
                </a:solidFill>
                <a:latin typeface="Times New Roman" panose="02020603050405020304" pitchFamily="18" charset="0"/>
              </a:rPr>
              <a:t>：</a:t>
            </a:r>
            <a:r>
              <a:rPr lang="zh-CN" altLang="en-US" sz="2400" b="1" dirty="0">
                <a:solidFill>
                  <a:schemeClr val="tx2"/>
                </a:solidFill>
                <a:latin typeface="Times New Roman" panose="02020603050405020304" pitchFamily="18" charset="0"/>
              </a:rPr>
              <a:t>已知下列两个热化学方程式：</a:t>
            </a:r>
            <a:br>
              <a:rPr lang="zh-CN" altLang="en-US" sz="2400" dirty="0">
                <a:solidFill>
                  <a:schemeClr val="tx2"/>
                </a:solidFill>
                <a:latin typeface="Times New Roman" panose="02020603050405020304" pitchFamily="18" charset="0"/>
              </a:rPr>
            </a:br>
            <a:endParaRPr lang="zh-CN" altLang="en-US" sz="2400" dirty="0">
              <a:solidFill>
                <a:schemeClr val="tx2"/>
              </a:solidFill>
              <a:latin typeface="Times New Roman" panose="02020603050405020304" pitchFamily="18" charset="0"/>
            </a:endParaRPr>
          </a:p>
        </p:txBody>
      </p:sp>
      <p:sp>
        <p:nvSpPr>
          <p:cNvPr id="13317" name="内容占位符 2"/>
          <p:cNvSpPr/>
          <p:nvPr/>
        </p:nvSpPr>
        <p:spPr>
          <a:xfrm>
            <a:off x="609600" y="1447800"/>
            <a:ext cx="11506200" cy="46863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342900" lvl="0" indent="-342900" eaLnBrk="1" hangingPunct="1">
              <a:buNone/>
            </a:pPr>
            <a:r>
              <a:rPr lang="pt-BR" altLang="zh-CN" sz="2400" b="1" dirty="0">
                <a:latin typeface="Times New Roman" panose="02020603050405020304" pitchFamily="18" charset="0"/>
              </a:rPr>
              <a:t>   2H</a:t>
            </a:r>
            <a:r>
              <a:rPr lang="pt-BR" altLang="zh-CN" sz="2400" b="1" baseline="-25000" dirty="0">
                <a:latin typeface="Times New Roman" panose="02020603050405020304" pitchFamily="18" charset="0"/>
              </a:rPr>
              <a:t>2</a:t>
            </a:r>
            <a:r>
              <a:rPr lang="pt-BR" altLang="zh-CN" sz="2400" b="1" dirty="0">
                <a:latin typeface="Times New Roman" panose="02020603050405020304" pitchFamily="18" charset="0"/>
              </a:rPr>
              <a:t>(g)+O</a:t>
            </a:r>
            <a:r>
              <a:rPr lang="pt-BR" altLang="zh-CN" sz="2400" b="1" baseline="-25000" dirty="0">
                <a:latin typeface="Times New Roman" panose="02020603050405020304" pitchFamily="18" charset="0"/>
              </a:rPr>
              <a:t>2</a:t>
            </a:r>
            <a:r>
              <a:rPr lang="pt-BR" altLang="zh-CN" sz="2400" b="1" dirty="0">
                <a:latin typeface="Times New Roman" panose="02020603050405020304" pitchFamily="18" charset="0"/>
              </a:rPr>
              <a:t>(g) </a:t>
            </a:r>
            <a:r>
              <a:rPr lang="en-US" altLang="zh-CN" sz="2400" b="1" dirty="0">
                <a:latin typeface="Times New Roman" panose="02020603050405020304" pitchFamily="18" charset="0"/>
              </a:rPr>
              <a:t>=</a:t>
            </a:r>
            <a:r>
              <a:rPr lang="pt-BR" altLang="zh-CN" sz="2400" b="1" dirty="0">
                <a:latin typeface="Times New Roman" panose="02020603050405020304" pitchFamily="18" charset="0"/>
              </a:rPr>
              <a:t>2H</a:t>
            </a:r>
            <a:r>
              <a:rPr lang="pt-BR" altLang="zh-CN" sz="2400" b="1" baseline="-25000" dirty="0">
                <a:latin typeface="Times New Roman" panose="02020603050405020304" pitchFamily="18" charset="0"/>
              </a:rPr>
              <a:t>2</a:t>
            </a:r>
            <a:r>
              <a:rPr lang="pt-BR" altLang="zh-CN" sz="2400" b="1" dirty="0">
                <a:latin typeface="Times New Roman" panose="02020603050405020304" pitchFamily="18" charset="0"/>
              </a:rPr>
              <a:t>O(l)    △</a:t>
            </a:r>
            <a:r>
              <a:rPr lang="pt-BR" altLang="zh-CN" sz="2400" b="1" i="1" dirty="0">
                <a:latin typeface="Times New Roman" panose="02020603050405020304" pitchFamily="18" charset="0"/>
              </a:rPr>
              <a:t>H</a:t>
            </a:r>
            <a:r>
              <a:rPr lang="zh-CN" altLang="en-US" sz="2400" b="1" dirty="0">
                <a:latin typeface="Times New Roman" panose="02020603050405020304" pitchFamily="18" charset="0"/>
              </a:rPr>
              <a:t>＝</a:t>
            </a:r>
            <a:r>
              <a:rPr lang="pt-BR" altLang="zh-CN" sz="2400" b="1" dirty="0">
                <a:latin typeface="Times New Roman" panose="02020603050405020304" pitchFamily="18" charset="0"/>
              </a:rPr>
              <a:t>- 571.6 kJ•mol</a:t>
            </a:r>
            <a:r>
              <a:rPr lang="pt-BR" altLang="zh-CN" sz="2400" b="1" baseline="30000" dirty="0">
                <a:latin typeface="Times New Roman" panose="02020603050405020304" pitchFamily="18" charset="0"/>
              </a:rPr>
              <a:t>-1</a:t>
            </a:r>
            <a:endParaRPr lang="en-US" altLang="zh-CN" sz="2400" dirty="0">
              <a:latin typeface="Times New Roman" panose="02020603050405020304" pitchFamily="18" charset="0"/>
            </a:endParaRPr>
          </a:p>
          <a:p>
            <a:pPr marL="342900" lvl="0" indent="-342900" eaLnBrk="1" hangingPunct="1">
              <a:buNone/>
            </a:pPr>
            <a:r>
              <a:rPr lang="en-US" altLang="zh-CN" sz="2400" b="1" dirty="0">
                <a:latin typeface="Times New Roman" panose="02020603050405020304" pitchFamily="18" charset="0"/>
              </a:rPr>
              <a:t>   C</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8</a:t>
            </a:r>
            <a:r>
              <a:rPr lang="pt-BR" altLang="zh-CN" sz="2400" b="1" dirty="0">
                <a:latin typeface="Times New Roman" panose="02020603050405020304" pitchFamily="18" charset="0"/>
              </a:rPr>
              <a:t>(g)+5O</a:t>
            </a:r>
            <a:r>
              <a:rPr lang="pt-BR" altLang="zh-CN" sz="2400" b="1" baseline="-25000" dirty="0">
                <a:latin typeface="Times New Roman" panose="02020603050405020304" pitchFamily="18" charset="0"/>
              </a:rPr>
              <a:t>2</a:t>
            </a:r>
            <a:r>
              <a:rPr lang="pt-BR" altLang="zh-CN" sz="2400" b="1" dirty="0">
                <a:latin typeface="Times New Roman" panose="02020603050405020304" pitchFamily="18" charset="0"/>
              </a:rPr>
              <a:t>(g) </a:t>
            </a:r>
            <a:r>
              <a:rPr lang="en-US" altLang="zh-CN" sz="2400" b="1" dirty="0">
                <a:latin typeface="Times New Roman" panose="02020603050405020304" pitchFamily="18" charset="0"/>
              </a:rPr>
              <a:t>=</a:t>
            </a:r>
            <a:r>
              <a:rPr lang="pt-BR" altLang="zh-CN" sz="2400" b="1" dirty="0">
                <a:latin typeface="Times New Roman" panose="02020603050405020304" pitchFamily="18" charset="0"/>
              </a:rPr>
              <a:t>3</a:t>
            </a:r>
            <a:r>
              <a:rPr lang="en-US" altLang="zh-CN" sz="2400" b="1" dirty="0">
                <a:latin typeface="Times New Roman" panose="02020603050405020304" pitchFamily="18" charset="0"/>
              </a:rPr>
              <a:t>CO</a:t>
            </a:r>
            <a:r>
              <a:rPr lang="en-US" altLang="zh-CN" sz="2400" b="1" baseline="-25000" dirty="0">
                <a:latin typeface="Times New Roman" panose="02020603050405020304" pitchFamily="18" charset="0"/>
              </a:rPr>
              <a:t>2</a:t>
            </a:r>
            <a:r>
              <a:rPr lang="pt-BR" altLang="zh-CN" sz="2400" b="1" dirty="0">
                <a:latin typeface="Times New Roman" panose="02020603050405020304" pitchFamily="18" charset="0"/>
              </a:rPr>
              <a:t>(g)+4 H</a:t>
            </a:r>
            <a:r>
              <a:rPr lang="pt-BR" altLang="zh-CN" sz="2400" b="1" baseline="-25000" dirty="0">
                <a:latin typeface="Times New Roman" panose="02020603050405020304" pitchFamily="18" charset="0"/>
              </a:rPr>
              <a:t>2</a:t>
            </a:r>
            <a:r>
              <a:rPr lang="pt-BR" altLang="zh-CN" sz="2400" b="1" dirty="0">
                <a:latin typeface="Times New Roman" panose="02020603050405020304" pitchFamily="18" charset="0"/>
              </a:rPr>
              <a:t>O(l)    △</a:t>
            </a:r>
            <a:r>
              <a:rPr lang="pt-BR" altLang="zh-CN" sz="2400" b="1" i="1" dirty="0">
                <a:latin typeface="Times New Roman" panose="02020603050405020304" pitchFamily="18" charset="0"/>
              </a:rPr>
              <a:t>H</a:t>
            </a:r>
            <a:r>
              <a:rPr lang="zh-CN" altLang="en-US" sz="2400" b="1" dirty="0">
                <a:latin typeface="Times New Roman" panose="02020603050405020304" pitchFamily="18" charset="0"/>
              </a:rPr>
              <a:t>＝</a:t>
            </a:r>
            <a:r>
              <a:rPr lang="pt-BR" altLang="zh-CN" sz="2400" b="1" dirty="0">
                <a:latin typeface="Times New Roman" panose="02020603050405020304" pitchFamily="18" charset="0"/>
              </a:rPr>
              <a:t>-2 220 kJ•mol</a:t>
            </a:r>
            <a:r>
              <a:rPr lang="pt-BR" altLang="zh-CN" sz="2400" b="1" baseline="30000" dirty="0">
                <a:latin typeface="Times New Roman" panose="02020603050405020304" pitchFamily="18" charset="0"/>
              </a:rPr>
              <a:t>-1</a:t>
            </a:r>
            <a:endParaRPr lang="en-US" altLang="zh-CN" sz="2400" dirty="0">
              <a:latin typeface="Times New Roman" panose="02020603050405020304" pitchFamily="18" charset="0"/>
            </a:endParaRPr>
          </a:p>
          <a:p>
            <a:pPr marL="342900" lvl="0" indent="-342900" eaLnBrk="1" hangingPunct="1">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a:t>
            </a:r>
            <a:r>
              <a:rPr lang="pt-BR" altLang="zh-CN" sz="2400" b="1" dirty="0">
                <a:latin typeface="Times New Roman" panose="02020603050405020304" pitchFamily="18" charset="0"/>
              </a:rPr>
              <a:t>H</a:t>
            </a:r>
            <a:r>
              <a:rPr lang="pt-BR" altLang="zh-CN" sz="2400" b="1" baseline="-25000" dirty="0">
                <a:latin typeface="Times New Roman" panose="02020603050405020304" pitchFamily="18" charset="0"/>
              </a:rPr>
              <a:t>2</a:t>
            </a:r>
            <a:r>
              <a:rPr lang="zh-CN" altLang="en-US" sz="2400" b="1" dirty="0">
                <a:latin typeface="Times New Roman" panose="02020603050405020304" pitchFamily="18" charset="0"/>
              </a:rPr>
              <a:t>的燃烧热为</a:t>
            </a:r>
            <a:r>
              <a:rPr lang="pt-BR" altLang="zh-CN" sz="2400" b="1" dirty="0">
                <a:latin typeface="Times New Roman" panose="02020603050405020304" pitchFamily="18" charset="0"/>
              </a:rPr>
              <a:t>______________</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C</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8</a:t>
            </a:r>
            <a:r>
              <a:rPr lang="zh-CN" altLang="en-US" sz="2400" b="1" dirty="0">
                <a:latin typeface="Times New Roman" panose="02020603050405020304" pitchFamily="18" charset="0"/>
              </a:rPr>
              <a:t>的燃烧热为</a:t>
            </a:r>
            <a:r>
              <a:rPr lang="pt-BR" altLang="zh-CN" sz="2400" b="1" dirty="0">
                <a:latin typeface="Times New Roman" panose="02020603050405020304" pitchFamily="18" charset="0"/>
              </a:rPr>
              <a:t>______________</a:t>
            </a:r>
            <a:r>
              <a:rPr lang="en-US" altLang="zh-CN" sz="2400" b="1" dirty="0">
                <a:latin typeface="Times New Roman" panose="02020603050405020304" pitchFamily="18" charset="0"/>
              </a:rPr>
              <a:t> </a:t>
            </a:r>
            <a:endParaRPr lang="en-US" altLang="zh-CN" sz="2400" dirty="0">
              <a:latin typeface="Times New Roman" panose="02020603050405020304" pitchFamily="18" charset="0"/>
            </a:endParaRPr>
          </a:p>
          <a:p>
            <a:pPr marL="342900" lvl="0" indent="-342900" eaLnBrk="1" hangingPunct="1">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2</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2g</a:t>
            </a:r>
            <a:r>
              <a:rPr lang="pt-BR" altLang="zh-CN" sz="2400" b="1" dirty="0">
                <a:latin typeface="Times New Roman" panose="02020603050405020304" pitchFamily="18" charset="0"/>
              </a:rPr>
              <a:t>H</a:t>
            </a:r>
            <a:r>
              <a:rPr lang="pt-BR" altLang="zh-CN" sz="2400" b="1" baseline="-25000" dirty="0">
                <a:latin typeface="Times New Roman" panose="02020603050405020304" pitchFamily="18" charset="0"/>
              </a:rPr>
              <a:t>2</a:t>
            </a:r>
            <a:r>
              <a:rPr lang="zh-CN" altLang="en-US" sz="2400" b="1" dirty="0">
                <a:latin typeface="Times New Roman" panose="02020603050405020304" pitchFamily="18" charset="0"/>
              </a:rPr>
              <a:t>和</a:t>
            </a:r>
            <a:r>
              <a:rPr lang="en-US" altLang="zh-CN" sz="2400" b="1" dirty="0">
                <a:latin typeface="Times New Roman" panose="02020603050405020304" pitchFamily="18" charset="0"/>
              </a:rPr>
              <a:t>2mol C</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8</a:t>
            </a:r>
            <a:r>
              <a:rPr lang="zh-CN" altLang="en-US" sz="2400" b="1" dirty="0">
                <a:latin typeface="Times New Roman" panose="02020603050405020304" pitchFamily="18" charset="0"/>
              </a:rPr>
              <a:t>组成的混合气体完全燃烧放出的热量为</a:t>
            </a:r>
            <a:r>
              <a:rPr lang="pt-BR" altLang="zh-CN" sz="2400" b="1" dirty="0">
                <a:latin typeface="Times New Roman" panose="02020603050405020304" pitchFamily="18" charset="0"/>
              </a:rPr>
              <a:t>____________</a:t>
            </a:r>
            <a:r>
              <a:rPr lang="en-US" altLang="zh-CN" sz="2400" b="1" dirty="0">
                <a:latin typeface="Times New Roman" panose="02020603050405020304" pitchFamily="18" charset="0"/>
              </a:rPr>
              <a:t> </a:t>
            </a:r>
            <a:endParaRPr lang="en-US" altLang="zh-CN" sz="2400" dirty="0">
              <a:latin typeface="Times New Roman" panose="02020603050405020304" pitchFamily="18" charset="0"/>
            </a:endParaRPr>
          </a:p>
          <a:p>
            <a:pPr marL="342900" lvl="0" indent="-342900" eaLnBrk="1" hangingPunct="1">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3</a:t>
            </a:r>
            <a:r>
              <a:rPr lang="zh-CN" altLang="en-US" sz="2400" b="1" dirty="0">
                <a:latin typeface="Times New Roman" panose="02020603050405020304" pitchFamily="18" charset="0"/>
              </a:rPr>
              <a:t>）现有</a:t>
            </a:r>
            <a:r>
              <a:rPr lang="pt-BR" altLang="zh-CN" sz="2400" b="1" dirty="0">
                <a:latin typeface="Times New Roman" panose="02020603050405020304" pitchFamily="18" charset="0"/>
              </a:rPr>
              <a:t>H</a:t>
            </a:r>
            <a:r>
              <a:rPr lang="pt-BR" altLang="zh-CN" sz="2400" b="1" baseline="-25000" dirty="0">
                <a:latin typeface="Times New Roman" panose="02020603050405020304" pitchFamily="18" charset="0"/>
              </a:rPr>
              <a:t>2</a:t>
            </a:r>
            <a:r>
              <a:rPr lang="zh-CN" altLang="en-US" sz="2400" b="1" dirty="0">
                <a:latin typeface="Times New Roman" panose="02020603050405020304" pitchFamily="18" charset="0"/>
              </a:rPr>
              <a:t>和</a:t>
            </a:r>
            <a:r>
              <a:rPr lang="en-US" altLang="zh-CN" sz="2400" b="1" dirty="0">
                <a:latin typeface="Times New Roman" panose="02020603050405020304" pitchFamily="18" charset="0"/>
              </a:rPr>
              <a:t>C</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8</a:t>
            </a:r>
            <a:r>
              <a:rPr lang="zh-CN" altLang="en-US" sz="2400" b="1" dirty="0">
                <a:latin typeface="Times New Roman" panose="02020603050405020304" pitchFamily="18" charset="0"/>
              </a:rPr>
              <a:t>的混合气体</a:t>
            </a:r>
            <a:r>
              <a:rPr lang="en-US" altLang="zh-CN" sz="2400" b="1" dirty="0">
                <a:latin typeface="Times New Roman" panose="02020603050405020304" pitchFamily="18" charset="0"/>
              </a:rPr>
              <a:t>5 mol</a:t>
            </a:r>
            <a:r>
              <a:rPr lang="zh-CN" altLang="en-US" sz="2400" b="1" dirty="0">
                <a:latin typeface="Times New Roman" panose="02020603050405020304" pitchFamily="18" charset="0"/>
              </a:rPr>
              <a:t>，完全燃烧时放出热量</a:t>
            </a:r>
            <a:r>
              <a:rPr lang="en-US" altLang="zh-CN" sz="2400" b="1" dirty="0">
                <a:latin typeface="Times New Roman" panose="02020603050405020304" pitchFamily="18" charset="0"/>
              </a:rPr>
              <a:t>3847</a:t>
            </a:r>
            <a:r>
              <a:rPr lang="pt-BR" altLang="zh-CN" sz="2400" b="1" dirty="0">
                <a:latin typeface="Times New Roman" panose="02020603050405020304" pitchFamily="18" charset="0"/>
              </a:rPr>
              <a:t> kJ</a:t>
            </a:r>
            <a:r>
              <a:rPr lang="zh-CN" altLang="en-US" sz="2400" b="1" dirty="0">
                <a:latin typeface="Times New Roman" panose="02020603050405020304" pitchFamily="18" charset="0"/>
              </a:rPr>
              <a:t>，则混合气体中</a:t>
            </a:r>
            <a:r>
              <a:rPr lang="pt-BR" altLang="zh-CN" sz="2400" b="1" dirty="0">
                <a:latin typeface="Times New Roman" panose="02020603050405020304" pitchFamily="18" charset="0"/>
              </a:rPr>
              <a:t>H</a:t>
            </a:r>
            <a:r>
              <a:rPr lang="pt-BR" altLang="zh-CN" sz="2400" b="1" baseline="-25000" dirty="0">
                <a:latin typeface="Times New Roman" panose="02020603050405020304" pitchFamily="18" charset="0"/>
              </a:rPr>
              <a:t>2</a:t>
            </a:r>
            <a:r>
              <a:rPr lang="zh-CN" altLang="en-US" sz="2400" b="1" dirty="0">
                <a:latin typeface="Times New Roman" panose="02020603050405020304" pitchFamily="18" charset="0"/>
              </a:rPr>
              <a:t>和</a:t>
            </a:r>
            <a:r>
              <a:rPr lang="en-US" altLang="zh-CN" sz="2400" b="1" dirty="0">
                <a:latin typeface="Times New Roman" panose="02020603050405020304" pitchFamily="18" charset="0"/>
              </a:rPr>
              <a:t>C</a:t>
            </a:r>
            <a:r>
              <a:rPr lang="en-US" altLang="zh-CN" sz="2400" b="1" baseline="-25000" dirty="0">
                <a:latin typeface="Times New Roman" panose="02020603050405020304" pitchFamily="18" charset="0"/>
              </a:rPr>
              <a:t>3</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8</a:t>
            </a:r>
            <a:r>
              <a:rPr lang="zh-CN" altLang="en-US" sz="2400" b="1" dirty="0">
                <a:latin typeface="Times New Roman" panose="02020603050405020304" pitchFamily="18" charset="0"/>
              </a:rPr>
              <a:t>的体积比为（       ）</a:t>
            </a:r>
            <a:endParaRPr lang="zh-CN" altLang="en-US" sz="2400" dirty="0">
              <a:latin typeface="Times New Roman" panose="02020603050405020304" pitchFamily="18" charset="0"/>
            </a:endParaRPr>
          </a:p>
        </p:txBody>
      </p:sp>
      <p:sp>
        <p:nvSpPr>
          <p:cNvPr id="13318" name="矩形 3"/>
          <p:cNvSpPr/>
          <p:nvPr/>
        </p:nvSpPr>
        <p:spPr>
          <a:xfrm>
            <a:off x="1219200" y="417195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pt-BR" altLang="zh-CN" sz="2400" b="1" dirty="0">
                <a:latin typeface="Times New Roman" panose="02020603050405020304" pitchFamily="18" charset="0"/>
              </a:rPr>
              <a:t>A.  1</a:t>
            </a:r>
            <a:r>
              <a:rPr lang="en-US" altLang="zh-CN" sz="2400" b="1" dirty="0">
                <a:latin typeface="宋体" panose="02010600030101010101" pitchFamily="2" charset="-122"/>
              </a:rPr>
              <a:t>﹕</a:t>
            </a:r>
            <a:r>
              <a:rPr lang="pt-BR" altLang="zh-CN" sz="2400" b="1" dirty="0">
                <a:latin typeface="Times New Roman" panose="02020603050405020304" pitchFamily="18" charset="0"/>
              </a:rPr>
              <a:t>3     B.  3</a:t>
            </a:r>
            <a:r>
              <a:rPr lang="en-US" altLang="zh-CN" sz="2400" b="1" dirty="0">
                <a:latin typeface="宋体" panose="02010600030101010101" pitchFamily="2" charset="-122"/>
              </a:rPr>
              <a:t>﹕</a:t>
            </a:r>
            <a:r>
              <a:rPr lang="pt-BR" altLang="zh-CN" sz="2400" b="1" dirty="0">
                <a:latin typeface="Times New Roman" panose="02020603050405020304" pitchFamily="18" charset="0"/>
              </a:rPr>
              <a:t>1      C.  1</a:t>
            </a:r>
            <a:r>
              <a:rPr lang="en-US" altLang="zh-CN" sz="2400" b="1" dirty="0">
                <a:latin typeface="宋体" panose="02010600030101010101" pitchFamily="2" charset="-122"/>
              </a:rPr>
              <a:t>﹕</a:t>
            </a:r>
            <a:r>
              <a:rPr lang="pt-BR" altLang="zh-CN" sz="2400" b="1" dirty="0">
                <a:latin typeface="Times New Roman" panose="02020603050405020304" pitchFamily="18" charset="0"/>
              </a:rPr>
              <a:t>4        D.  1</a:t>
            </a:r>
            <a:r>
              <a:rPr lang="en-US" altLang="zh-CN" sz="2400" b="1" dirty="0">
                <a:latin typeface="宋体" panose="02010600030101010101" pitchFamily="2" charset="-122"/>
              </a:rPr>
              <a:t>﹕</a:t>
            </a:r>
            <a:r>
              <a:rPr lang="pt-BR" altLang="zh-CN" sz="2400" b="1" dirty="0">
                <a:latin typeface="Times New Roman" panose="02020603050405020304" pitchFamily="18" charset="0"/>
              </a:rPr>
              <a:t>1 </a:t>
            </a:r>
            <a:endParaRPr lang="en-US" altLang="zh-CN" sz="2400" b="1"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
          <p:cNvSpPr txBox="1">
            <a:spLocks noChangeArrowheads="1"/>
          </p:cNvSpPr>
          <p:nvPr/>
        </p:nvSpPr>
        <p:spPr bwMode="auto">
          <a:xfrm>
            <a:off x="1143000" y="942975"/>
            <a:ext cx="8785225" cy="2792413"/>
          </a:xfrm>
          <a:prstGeom prst="rect">
            <a:avLst/>
          </a:prstGeom>
          <a:noFill/>
          <a:ln>
            <a:noFill/>
          </a:ln>
          <a:effectLst/>
        </p:spPr>
        <p:txBody>
          <a:bodyPr>
            <a:spAutoFit/>
          </a:bodyPr>
          <a:lstStyle/>
          <a:p>
            <a:pPr marR="0" defTabSz="914400" eaLnBrk="1" hangingPunct="1">
              <a:lnSpc>
                <a:spcPct val="150000"/>
              </a:lnSpc>
              <a:buClrTx/>
              <a:buSzTx/>
              <a:buFontTx/>
              <a:buNone/>
              <a:defRPr/>
            </a:pPr>
            <a:r>
              <a:rPr kumimoji="0" lang="zh-CN" altLang="en-US" sz="2400" b="1" kern="1200" cap="none" spc="0" normalizeH="0" baseline="0" noProof="0" dirty="0">
                <a:solidFill>
                  <a:srgbClr val="CC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练习</a:t>
            </a:r>
            <a:r>
              <a:rPr kumimoji="0" lang="en-US" altLang="zh-CN" sz="2400" b="1" kern="1200" cap="none" spc="0" normalizeH="0" baseline="0" noProof="0" dirty="0">
                <a:solidFill>
                  <a:srgbClr val="CC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zh-CN" altLang="en-US" sz="2400" b="1" kern="1200" cap="none" spc="0" normalizeH="0" baseline="0" noProof="0" dirty="0">
                <a:solidFill>
                  <a:srgbClr val="CC0066"/>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已知：</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CH</a:t>
            </a:r>
            <a:r>
              <a:rPr kumimoji="0" lang="en-US" altLang="zh-CN" sz="24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CH</a:t>
            </a:r>
            <a:r>
              <a:rPr kumimoji="0" lang="en-US" altLang="zh-CN" sz="24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→CH</a:t>
            </a:r>
            <a:r>
              <a:rPr kumimoji="0" lang="en-US" altLang="zh-CN" sz="24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CH</a:t>
            </a:r>
            <a:r>
              <a:rPr kumimoji="0" lang="en-US" altLang="zh-CN" sz="24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H</a:t>
            </a:r>
            <a:r>
              <a:rPr kumimoji="0" lang="en-US" altLang="zh-CN" sz="2400" b="1" kern="1200" cap="none" spc="0" normalizeH="0" baseline="-2500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2</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endPar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lnSpc>
                <a:spcPct val="150000"/>
              </a:lnSpc>
              <a:buClrTx/>
              <a:buSzTx/>
              <a:buFontTx/>
              <a:buNone/>
              <a:defRPr/>
            </a:pP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有关化学键的键能如下。</a:t>
            </a:r>
            <a:b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b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化学键       </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H      C</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         </a:t>
            </a:r>
            <a:r>
              <a:rPr kumimoji="0" lang="en-US" altLang="zh-CN" sz="2400" b="1" kern="1200" cap="none" spc="0" normalizeH="0" baseline="0" noProof="0" dirty="0" err="1">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C          H</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H</a:t>
            </a:r>
            <a:b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b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键能（</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kJ/</a:t>
            </a:r>
            <a:r>
              <a:rPr kumimoji="0" lang="en-US" altLang="zh-CN" sz="2400" b="1" kern="1200" cap="none" spc="0" normalizeH="0" baseline="0" noProof="0" dirty="0" err="1">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mol</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414.4       615.3          347.4          435.3</a:t>
            </a:r>
            <a:endPar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lnSpc>
                <a:spcPct val="150000"/>
              </a:lnSpc>
              <a:buClrTx/>
              <a:buSzTx/>
              <a:buFontTx/>
              <a:buNone/>
              <a:defRPr/>
            </a:pPr>
            <a:r>
              <a:rPr kumimoji="0" lang="en-US" altLang="zh-CN"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试计算该反应的反应热。</a:t>
            </a:r>
            <a:endParaRPr kumimoji="0" lang="zh-CN" altLang="en-US" sz="24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14339" name="Rectangle 3"/>
          <p:cNvSpPr/>
          <p:nvPr/>
        </p:nvSpPr>
        <p:spPr>
          <a:xfrm>
            <a:off x="990600" y="273050"/>
            <a:ext cx="53340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rgbClr val="990099"/>
                </a:solidFill>
              </a:rPr>
              <a:t>3</a:t>
            </a:r>
            <a:r>
              <a:rPr lang="zh-CN" altLang="en-US" sz="2800" b="1" dirty="0">
                <a:solidFill>
                  <a:srgbClr val="990099"/>
                </a:solidFill>
              </a:rPr>
              <a:t>、 利用键能计算反应热</a:t>
            </a:r>
            <a:endParaRPr lang="zh-CN" altLang="en-US" sz="2800" b="1" dirty="0">
              <a:solidFill>
                <a:srgbClr val="990099"/>
              </a:solidFill>
            </a:endParaRPr>
          </a:p>
        </p:txBody>
      </p:sp>
      <p:sp>
        <p:nvSpPr>
          <p:cNvPr id="29701" name="Text Box 5"/>
          <p:cNvSpPr txBox="1">
            <a:spLocks noChangeArrowheads="1"/>
          </p:cNvSpPr>
          <p:nvPr/>
        </p:nvSpPr>
        <p:spPr bwMode="auto">
          <a:xfrm>
            <a:off x="571500" y="3886200"/>
            <a:ext cx="11506200" cy="1949450"/>
          </a:xfrm>
          <a:prstGeom prst="rect">
            <a:avLst/>
          </a:prstGeom>
          <a:noFill/>
          <a:ln>
            <a:noFill/>
          </a:ln>
          <a:effectLst/>
        </p:spPr>
        <p:txBody>
          <a:bodyPr>
            <a:spAutoFit/>
          </a:bodyPr>
          <a:lstStyle/>
          <a:p>
            <a:pPr marR="0" defTabSz="914400" eaLnBrk="1" hangingPunct="1">
              <a:lnSpc>
                <a:spcPct val="150000"/>
              </a:lnSpc>
              <a:buClrTx/>
              <a:buSzTx/>
              <a:buFontTx/>
              <a:buNone/>
              <a:defRPr/>
            </a:pPr>
            <a:r>
              <a:rPr kumimoji="0" lang="zh-CN" altLang="en-US"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解：</a:t>
            </a: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ΔH </a:t>
            </a:r>
            <a:r>
              <a:rPr kumimoji="0" lang="en-US" altLang="zh-CN"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=[6E(C-H)</a:t>
            </a:r>
            <a:r>
              <a:rPr kumimoji="0" lang="zh-CN" altLang="en-US"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E(C-C)]</a:t>
            </a:r>
            <a:r>
              <a:rPr kumimoji="0" lang="zh-CN" altLang="en-US"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[E(C=C)</a:t>
            </a:r>
            <a:r>
              <a:rPr kumimoji="0" lang="zh-CN" altLang="en-US"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4E(C-H)</a:t>
            </a:r>
            <a:r>
              <a:rPr kumimoji="0" lang="zh-CN" altLang="en-US"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E(H-H)]</a:t>
            </a:r>
            <a:endParaRPr kumimoji="0" lang="en-US" altLang="zh-CN" sz="2400" b="1" kern="1200" cap="none" spc="0" normalizeH="0" baseline="0" noProof="0" dirty="0">
              <a:solidFill>
                <a:srgbClr val="0000FF"/>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lnSpc>
                <a:spcPct val="150000"/>
              </a:lnSpc>
              <a:buClrTx/>
              <a:buSzTx/>
              <a:buFontTx/>
              <a:buNone/>
              <a:defRPr/>
            </a:pP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=(6×414.4</a:t>
            </a:r>
            <a:r>
              <a:rPr kumimoji="0" lang="zh-CN" altLang="en-US"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347.4)kJ/</a:t>
            </a:r>
            <a:r>
              <a:rPr kumimoji="0" lang="en-US" altLang="zh-CN" sz="2800" b="1" kern="1200" cap="none" spc="0" normalizeH="0" baseline="0" noProof="0" dirty="0" err="1">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mol</a:t>
            </a:r>
            <a:r>
              <a:rPr kumimoji="0" lang="zh-CN" altLang="en-US"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(615.3</a:t>
            </a:r>
            <a:r>
              <a:rPr kumimoji="0" lang="zh-CN" altLang="en-US"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4×414.4</a:t>
            </a:r>
            <a:r>
              <a:rPr kumimoji="0" lang="zh-CN" altLang="en-US"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435.3)kJ/</a:t>
            </a:r>
            <a:r>
              <a:rPr kumimoji="0" lang="en-US" altLang="zh-CN" sz="2800" b="1" kern="1200" cap="none" spc="0" normalizeH="0" baseline="0" noProof="0" dirty="0" err="1">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mol</a:t>
            </a:r>
            <a:endPar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a:p>
            <a:pPr marR="0" defTabSz="914400" eaLnBrk="1" hangingPunct="1">
              <a:lnSpc>
                <a:spcPct val="150000"/>
              </a:lnSpc>
              <a:buClrTx/>
              <a:buSzTx/>
              <a:buFontTx/>
              <a:buNone/>
              <a:defRPr/>
            </a:pP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                =</a:t>
            </a:r>
            <a:r>
              <a:rPr kumimoji="0" lang="zh-CN" altLang="en-US"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a:t>
            </a:r>
            <a:r>
              <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125.6 kJ/</a:t>
            </a:r>
            <a:r>
              <a:rPr kumimoji="0" lang="en-US" altLang="zh-CN" sz="2800" b="1" kern="1200" cap="none" spc="0" normalizeH="0" baseline="0" noProof="0" dirty="0" err="1">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mol</a:t>
            </a:r>
            <a:endParaRPr kumimoji="0" lang="en-US" altLang="zh-CN" sz="2800" b="1" kern="1200" cap="none" spc="0" normalizeH="0" baseline="0" noProof="0" dirty="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9701"/>
                                        </p:tgtEl>
                                        <p:attrNameLst>
                                          <p:attrName>style.visibility</p:attrName>
                                        </p:attrNameLst>
                                      </p:cBhvr>
                                      <p:to>
                                        <p:strVal val="visible"/>
                                      </p:to>
                                    </p:set>
                                    <p:animEffect transition="in" filter="randombar(horizontal)">
                                      <p:cBhvr>
                                        <p:cTn id="13"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4"/>
          <p:cNvSpPr/>
          <p:nvPr/>
        </p:nvSpPr>
        <p:spPr>
          <a:xfrm>
            <a:off x="335280" y="152400"/>
            <a:ext cx="10820400" cy="19399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400" b="1" dirty="0">
                <a:solidFill>
                  <a:srgbClr val="CC0066"/>
                </a:solidFill>
                <a:latin typeface="Times New Roman" panose="02020603050405020304" pitchFamily="18" charset="0"/>
              </a:rPr>
              <a:t>练习</a:t>
            </a:r>
            <a:r>
              <a:rPr lang="en-US" altLang="zh-CN" sz="2400" b="1" dirty="0">
                <a:solidFill>
                  <a:srgbClr val="CC0066"/>
                </a:solidFill>
                <a:latin typeface="Times New Roman" panose="02020603050405020304" pitchFamily="18" charset="0"/>
              </a:rPr>
              <a:t>4</a:t>
            </a:r>
            <a:r>
              <a:rPr lang="zh-CN" altLang="en-US" sz="2400" b="1" dirty="0">
                <a:solidFill>
                  <a:srgbClr val="CC0066"/>
                </a:solidFill>
                <a:latin typeface="Times New Roman" panose="02020603050405020304" pitchFamily="18" charset="0"/>
              </a:rPr>
              <a:t>：</a:t>
            </a:r>
            <a:r>
              <a:rPr lang="zh-CN" altLang="en-US" sz="2400" b="1" dirty="0">
                <a:latin typeface="Times New Roman" panose="02020603050405020304" pitchFamily="18" charset="0"/>
              </a:rPr>
              <a:t>肼</a:t>
            </a:r>
            <a:r>
              <a:rPr lang="en-US" altLang="zh-CN" sz="2400" b="1" dirty="0">
                <a:latin typeface="Times New Roman" panose="02020603050405020304" pitchFamily="18" charset="0"/>
              </a:rPr>
              <a:t>(H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NNH</a:t>
            </a:r>
            <a:r>
              <a:rPr lang="en-US" altLang="zh-CN" sz="2400" b="1" baseline="-25000" dirty="0">
                <a:latin typeface="Times New Roman" panose="02020603050405020304" pitchFamily="18" charset="0"/>
              </a:rPr>
              <a:t>2</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是一种高能燃料，有关化学反应的能量变化如图所示，</a:t>
            </a:r>
            <a:endParaRPr lang="en-US" altLang="zh-CN" sz="2400" b="1" dirty="0">
              <a:latin typeface="Times New Roman" panose="02020603050405020304" pitchFamily="18" charset="0"/>
            </a:endParaRPr>
          </a:p>
          <a:p>
            <a:pPr marL="0" lvl="0" indent="0" eaLnBrk="1" hangingPunct="1">
              <a:spcBef>
                <a:spcPct val="0"/>
              </a:spcBef>
              <a:buNone/>
            </a:pPr>
            <a:r>
              <a:rPr lang="zh-CN" altLang="en-US" sz="2400" b="1" dirty="0">
                <a:latin typeface="Times New Roman" panose="02020603050405020304" pitchFamily="18" charset="0"/>
              </a:rPr>
              <a:t>已知断裂</a:t>
            </a:r>
            <a:r>
              <a:rPr lang="en-US" altLang="zh-CN" sz="2400" b="1" dirty="0">
                <a:latin typeface="Times New Roman" panose="02020603050405020304" pitchFamily="18" charset="0"/>
              </a:rPr>
              <a:t>1mol</a:t>
            </a:r>
            <a:r>
              <a:rPr lang="zh-CN" altLang="en-US" sz="2400" b="1" dirty="0">
                <a:latin typeface="Times New Roman" panose="02020603050405020304" pitchFamily="18" charset="0"/>
              </a:rPr>
              <a:t>化学键所需的能量</a:t>
            </a:r>
            <a:endParaRPr lang="zh-CN" altLang="en-US" sz="2400" b="1" dirty="0">
              <a:latin typeface="Times New Roman" panose="02020603050405020304" pitchFamily="18" charset="0"/>
            </a:endParaRPr>
          </a:p>
          <a:p>
            <a:pPr marL="0" lvl="0" indent="0" eaLnBrk="1" hangingPunct="1">
              <a:spcBef>
                <a:spcPct val="0"/>
              </a:spcBef>
              <a:buNone/>
            </a:pPr>
            <a:r>
              <a:rPr lang="zh-CN" altLang="en-US" sz="2400" b="1" dirty="0">
                <a:latin typeface="Times New Roman" panose="02020603050405020304" pitchFamily="18" charset="0"/>
              </a:rPr>
              <a:t>（</a:t>
            </a:r>
            <a:r>
              <a:rPr lang="en-US" altLang="zh-CN" sz="2400" b="1" dirty="0">
                <a:latin typeface="Times New Roman" panose="02020603050405020304" pitchFamily="18" charset="0"/>
              </a:rPr>
              <a:t>kJ</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N≡N</a:t>
            </a:r>
            <a:r>
              <a:rPr lang="zh-CN" altLang="en-US" sz="2400" b="1" dirty="0">
                <a:latin typeface="Times New Roman" panose="02020603050405020304" pitchFamily="18" charset="0"/>
              </a:rPr>
              <a:t>为</a:t>
            </a:r>
            <a:r>
              <a:rPr lang="en-US" altLang="zh-CN" sz="2400" b="1" dirty="0">
                <a:latin typeface="Times New Roman" panose="02020603050405020304" pitchFamily="18" charset="0"/>
              </a:rPr>
              <a:t>942</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O=O</a:t>
            </a:r>
            <a:r>
              <a:rPr lang="zh-CN" altLang="en-US" sz="2400" b="1" dirty="0">
                <a:latin typeface="Times New Roman" panose="02020603050405020304" pitchFamily="18" charset="0"/>
              </a:rPr>
              <a:t>为</a:t>
            </a:r>
            <a:r>
              <a:rPr lang="en-US" altLang="zh-CN" sz="2400" b="1" dirty="0">
                <a:latin typeface="Times New Roman" panose="02020603050405020304" pitchFamily="18" charset="0"/>
              </a:rPr>
              <a:t>500</a:t>
            </a:r>
            <a:r>
              <a:rPr lang="zh-CN" altLang="en-US" sz="2400" b="1" dirty="0">
                <a:latin typeface="Times New Roman" panose="02020603050405020304" pitchFamily="18" charset="0"/>
              </a:rPr>
              <a:t>、</a:t>
            </a:r>
            <a:r>
              <a:rPr lang="en-US" altLang="zh-CN" sz="2400" b="1" dirty="0">
                <a:latin typeface="Times New Roman" panose="02020603050405020304" pitchFamily="18" charset="0"/>
              </a:rPr>
              <a:t>N-N</a:t>
            </a:r>
            <a:r>
              <a:rPr lang="zh-CN" altLang="en-US" sz="2400" b="1" dirty="0">
                <a:latin typeface="Times New Roman" panose="02020603050405020304" pitchFamily="18" charset="0"/>
              </a:rPr>
              <a:t>为</a:t>
            </a:r>
            <a:r>
              <a:rPr lang="en-US" altLang="zh-CN" sz="2400" b="1" dirty="0">
                <a:latin typeface="Times New Roman" panose="02020603050405020304" pitchFamily="18" charset="0"/>
              </a:rPr>
              <a:t>154</a:t>
            </a:r>
            <a:r>
              <a:rPr lang="zh-CN" altLang="en-US" sz="2400" b="1" dirty="0">
                <a:latin typeface="Times New Roman" panose="02020603050405020304" pitchFamily="18" charset="0"/>
              </a:rPr>
              <a:t>，</a:t>
            </a:r>
            <a:endParaRPr lang="zh-CN" altLang="en-US" sz="2400" b="1" dirty="0">
              <a:latin typeface="Times New Roman" panose="02020603050405020304" pitchFamily="18" charset="0"/>
            </a:endParaRPr>
          </a:p>
          <a:p>
            <a:pPr marL="0" lvl="0" indent="0" eaLnBrk="1" hangingPunct="1">
              <a:spcBef>
                <a:spcPct val="0"/>
              </a:spcBef>
              <a:buNone/>
            </a:pPr>
            <a:r>
              <a:rPr lang="zh-CN" altLang="en-US" sz="2400" b="1" dirty="0">
                <a:latin typeface="Times New Roman" panose="02020603050405020304" pitchFamily="18" charset="0"/>
              </a:rPr>
              <a:t>则断裂</a:t>
            </a:r>
            <a:r>
              <a:rPr lang="en-US" altLang="zh-CN" sz="2400" b="1" dirty="0">
                <a:latin typeface="Times New Roman" panose="02020603050405020304" pitchFamily="18" charset="0"/>
              </a:rPr>
              <a:t>1molN-H</a:t>
            </a:r>
            <a:r>
              <a:rPr lang="zh-CN" altLang="en-US" sz="2400" b="1" dirty="0">
                <a:latin typeface="Times New Roman" panose="02020603050405020304" pitchFamily="18" charset="0"/>
              </a:rPr>
              <a:t>键所需的能量（</a:t>
            </a:r>
            <a:r>
              <a:rPr lang="en-US" altLang="zh-CN" sz="2400" b="1" dirty="0">
                <a:latin typeface="Times New Roman" panose="02020603050405020304" pitchFamily="18" charset="0"/>
              </a:rPr>
              <a:t>KJ</a:t>
            </a:r>
            <a:r>
              <a:rPr lang="zh-CN" altLang="en-US" sz="2400" b="1" dirty="0">
                <a:latin typeface="Times New Roman" panose="02020603050405020304" pitchFamily="18" charset="0"/>
              </a:rPr>
              <a:t>）是（        ）</a:t>
            </a:r>
            <a:endParaRPr lang="zh-CN" altLang="en-US" sz="2400" b="1" dirty="0">
              <a:latin typeface="Times New Roman" panose="02020603050405020304" pitchFamily="18" charset="0"/>
            </a:endParaRPr>
          </a:p>
          <a:p>
            <a:pPr marL="0" lvl="0" indent="0" eaLnBrk="1" hangingPunct="1">
              <a:spcBef>
                <a:spcPct val="0"/>
              </a:spcBef>
              <a:buNone/>
            </a:pPr>
            <a:r>
              <a:rPr lang="en-US" altLang="zh-CN" sz="2400" b="1" dirty="0">
                <a:latin typeface="Times New Roman" panose="02020603050405020304" pitchFamily="18" charset="0"/>
              </a:rPr>
              <a:t>A.194        B.391     C.516.           D.658</a:t>
            </a:r>
            <a:endParaRPr lang="en-US" altLang="zh-CN" sz="2400" b="1" dirty="0">
              <a:latin typeface="Times New Roman" panose="02020603050405020304" pitchFamily="18" charset="0"/>
            </a:endParaRPr>
          </a:p>
        </p:txBody>
      </p:sp>
      <p:pic>
        <p:nvPicPr>
          <p:cNvPr id="15363" name="Picture 5"/>
          <p:cNvPicPr>
            <a:picLocks noChangeAspect="1"/>
          </p:cNvPicPr>
          <p:nvPr/>
        </p:nvPicPr>
        <p:blipFill>
          <a:blip r:embed="rId1"/>
          <a:stretch>
            <a:fillRect/>
          </a:stretch>
        </p:blipFill>
        <p:spPr>
          <a:xfrm>
            <a:off x="6279515" y="1628775"/>
            <a:ext cx="5556885" cy="5021580"/>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5" name="Text Box 5"/>
          <p:cNvSpPr txBox="1">
            <a:spLocks noChangeArrowheads="1"/>
          </p:cNvSpPr>
          <p:nvPr/>
        </p:nvSpPr>
        <p:spPr bwMode="auto">
          <a:xfrm>
            <a:off x="3425825" y="5370513"/>
            <a:ext cx="5410200" cy="979488"/>
          </a:xfrm>
          <a:prstGeom prst="rect">
            <a:avLst/>
          </a:prstGeom>
          <a:gradFill rotWithShape="1">
            <a:gsLst>
              <a:gs pos="0">
                <a:srgbClr val="CC99FF"/>
              </a:gs>
              <a:gs pos="50000">
                <a:schemeClr val="bg1"/>
              </a:gs>
              <a:gs pos="100000">
                <a:srgbClr val="CC99FF"/>
              </a:gs>
            </a:gsLst>
            <a:lin ang="5400000" scaled="1"/>
          </a:gradFill>
          <a:ln w="31750">
            <a:solidFill>
              <a:schemeClr val="tx1"/>
            </a:solidFill>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放热反应：反应物能量 </a:t>
            </a:r>
            <a:r>
              <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rPr>
              <a:t>&gt; </a:t>
            </a:r>
            <a:r>
              <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生成物能量</a:t>
            </a:r>
            <a:endPar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吸热反应：反应物能量  </a:t>
            </a:r>
            <a:r>
              <a:rPr kumimoji="0" lang="en-US" altLang="zh-CN"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 </a:t>
            </a:r>
            <a:r>
              <a:rPr kumimoji="0" lang="zh-CN" altLang="en-US" sz="24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生成物能量</a:t>
            </a:r>
            <a:endPar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25608" name="Rectangle 8"/>
          <p:cNvSpPr/>
          <p:nvPr/>
        </p:nvSpPr>
        <p:spPr>
          <a:xfrm>
            <a:off x="2728913" y="4210050"/>
            <a:ext cx="2743200" cy="549275"/>
          </a:xfrm>
          <a:prstGeom prst="rect">
            <a:avLst/>
          </a:prstGeom>
          <a:noFill/>
          <a:ln w="38100">
            <a:noFill/>
          </a:ln>
        </p:spPr>
        <p:txBody>
          <a:bodyPr anchor="t" anchorCtr="0"/>
          <a:p>
            <a:pPr marL="1346200" indent="-1346200" algn="ctr" fontAlgn="ctr">
              <a:lnSpc>
                <a:spcPct val="110000"/>
              </a:lnSpc>
              <a:spcBef>
                <a:spcPts val="765"/>
              </a:spcBef>
              <a:buFontTx/>
            </a:pPr>
            <a:r>
              <a:rPr lang="zh-CN" altLang="en-US" sz="2800" dirty="0">
                <a:solidFill>
                  <a:srgbClr val="990033"/>
                </a:solidFill>
                <a:latin typeface="楷体_GB2312" pitchFamily="49" charset="-122"/>
                <a:ea typeface="楷体_GB2312" pitchFamily="49" charset="-122"/>
              </a:rPr>
              <a:t>放热反应</a:t>
            </a:r>
            <a:endParaRPr lang="zh-CN" altLang="en-US" sz="2800" dirty="0">
              <a:solidFill>
                <a:srgbClr val="990033"/>
              </a:solidFill>
              <a:latin typeface="楷体_GB2312" pitchFamily="49" charset="-122"/>
              <a:ea typeface="楷体_GB2312" pitchFamily="49" charset="-122"/>
            </a:endParaRPr>
          </a:p>
        </p:txBody>
      </p:sp>
      <p:sp>
        <p:nvSpPr>
          <p:cNvPr id="25609" name="Rectangle 9"/>
          <p:cNvSpPr/>
          <p:nvPr/>
        </p:nvSpPr>
        <p:spPr>
          <a:xfrm>
            <a:off x="7720013" y="4405313"/>
            <a:ext cx="2095500" cy="549275"/>
          </a:xfrm>
          <a:prstGeom prst="rect">
            <a:avLst/>
          </a:prstGeom>
          <a:noFill/>
          <a:ln w="38100">
            <a:noFill/>
          </a:ln>
        </p:spPr>
        <p:txBody>
          <a:bodyPr anchor="t" anchorCtr="0"/>
          <a:p>
            <a:pPr marL="1346200" indent="-1346200" algn="ctr" fontAlgn="ctr">
              <a:lnSpc>
                <a:spcPct val="110000"/>
              </a:lnSpc>
              <a:spcBef>
                <a:spcPts val="765"/>
              </a:spcBef>
              <a:buFontTx/>
            </a:pPr>
            <a:endParaRPr lang="zh-CN" altLang="zh-CN" sz="3200" dirty="0">
              <a:solidFill>
                <a:srgbClr val="990033"/>
              </a:solidFill>
              <a:latin typeface="楷体_GB2312" pitchFamily="49" charset="-122"/>
              <a:ea typeface="楷体_GB2312" pitchFamily="49" charset="-122"/>
            </a:endParaRPr>
          </a:p>
        </p:txBody>
      </p:sp>
      <p:sp>
        <p:nvSpPr>
          <p:cNvPr id="25610" name="Rectangle 10"/>
          <p:cNvSpPr/>
          <p:nvPr/>
        </p:nvSpPr>
        <p:spPr>
          <a:xfrm>
            <a:off x="7148513" y="4224338"/>
            <a:ext cx="1612900" cy="519112"/>
          </a:xfrm>
          <a:prstGeom prst="rect">
            <a:avLst/>
          </a:prstGeom>
          <a:noFill/>
          <a:ln w="9525">
            <a:noFill/>
          </a:ln>
        </p:spPr>
        <p:txBody>
          <a:bodyPr wrap="none" anchor="t" anchorCtr="0">
            <a:spAutoFit/>
          </a:bodyPr>
          <a:p>
            <a:pPr>
              <a:buFontTx/>
            </a:pPr>
            <a:r>
              <a:rPr lang="zh-CN" altLang="en-US" sz="2800" dirty="0">
                <a:solidFill>
                  <a:srgbClr val="990033"/>
                </a:solidFill>
                <a:latin typeface="Arial" panose="020B0604020202020204" pitchFamily="34" charset="0"/>
                <a:ea typeface="楷体_GB2312" pitchFamily="49" charset="-122"/>
              </a:rPr>
              <a:t>吸热反应</a:t>
            </a:r>
            <a:endParaRPr lang="zh-CN" altLang="en-US" sz="2800" dirty="0">
              <a:solidFill>
                <a:srgbClr val="990033"/>
              </a:solidFill>
              <a:latin typeface="Arial" panose="020B0604020202020204" pitchFamily="34" charset="0"/>
              <a:ea typeface="楷体_GB2312" pitchFamily="49" charset="-122"/>
            </a:endParaRPr>
          </a:p>
        </p:txBody>
      </p:sp>
      <p:grpSp>
        <p:nvGrpSpPr>
          <p:cNvPr id="25611" name="Group 1040"/>
          <p:cNvGrpSpPr/>
          <p:nvPr/>
        </p:nvGrpSpPr>
        <p:grpSpPr>
          <a:xfrm>
            <a:off x="2424113" y="476250"/>
            <a:ext cx="7470775" cy="3687763"/>
            <a:chOff x="288" y="384"/>
            <a:chExt cx="5392" cy="2547"/>
          </a:xfrm>
        </p:grpSpPr>
        <p:graphicFrame>
          <p:nvGraphicFramePr>
            <p:cNvPr id="10246" name="Object 1029"/>
            <p:cNvGraphicFramePr>
              <a:graphicFrameLocks noChangeAspect="1"/>
            </p:cNvGraphicFramePr>
            <p:nvPr/>
          </p:nvGraphicFramePr>
          <p:xfrm>
            <a:off x="336" y="396"/>
            <a:ext cx="2400" cy="2388"/>
          </p:xfrm>
          <a:graphic>
            <a:graphicData uri="http://schemas.openxmlformats.org/presentationml/2006/ole">
              <mc:AlternateContent xmlns:mc="http://schemas.openxmlformats.org/markup-compatibility/2006">
                <mc:Choice xmlns:v="urn:schemas-microsoft-com:vml" Requires="v">
                  <p:oleObj spid="_x0000_s3076" name="" r:id="rId1" imgW="1905000" imgH="1895475" progId="Paint.Picture">
                    <p:embed/>
                  </p:oleObj>
                </mc:Choice>
                <mc:Fallback>
                  <p:oleObj name="" r:id="rId1" imgW="1905000" imgH="1895475" progId="Paint.Picture">
                    <p:embed/>
                    <p:pic>
                      <p:nvPicPr>
                        <p:cNvPr id="0" name="图片 3075"/>
                        <p:cNvPicPr/>
                        <p:nvPr/>
                      </p:nvPicPr>
                      <p:blipFill>
                        <a:blip r:embed="rId2"/>
                        <a:stretch>
                          <a:fillRect/>
                        </a:stretch>
                      </p:blipFill>
                      <p:spPr>
                        <a:xfrm>
                          <a:off x="336" y="396"/>
                          <a:ext cx="2400" cy="2388"/>
                        </a:xfrm>
                        <a:prstGeom prst="rect">
                          <a:avLst/>
                        </a:prstGeom>
                        <a:noFill/>
                        <a:ln w="38100">
                          <a:noFill/>
                          <a:miter/>
                        </a:ln>
                      </p:spPr>
                    </p:pic>
                  </p:oleObj>
                </mc:Fallback>
              </mc:AlternateContent>
            </a:graphicData>
          </a:graphic>
        </p:graphicFrame>
        <p:graphicFrame>
          <p:nvGraphicFramePr>
            <p:cNvPr id="10247" name="Object 1030"/>
            <p:cNvGraphicFramePr>
              <a:graphicFrameLocks noChangeAspect="1"/>
            </p:cNvGraphicFramePr>
            <p:nvPr/>
          </p:nvGraphicFramePr>
          <p:xfrm>
            <a:off x="3024" y="384"/>
            <a:ext cx="2544" cy="2388"/>
          </p:xfrm>
          <a:graphic>
            <a:graphicData uri="http://schemas.openxmlformats.org/presentationml/2006/ole">
              <mc:AlternateContent xmlns:mc="http://schemas.openxmlformats.org/markup-compatibility/2006">
                <mc:Choice xmlns:v="urn:schemas-microsoft-com:vml" Requires="v">
                  <p:oleObj spid="_x0000_s3077" name="" r:id="rId3" imgW="2019300" imgH="1895475" progId="Paint.Picture">
                    <p:embed/>
                  </p:oleObj>
                </mc:Choice>
                <mc:Fallback>
                  <p:oleObj name="" r:id="rId3" imgW="2019300" imgH="1895475" progId="Paint.Picture">
                    <p:embed/>
                    <p:pic>
                      <p:nvPicPr>
                        <p:cNvPr id="0" name="图片 3076"/>
                        <p:cNvPicPr/>
                        <p:nvPr/>
                      </p:nvPicPr>
                      <p:blipFill>
                        <a:blip r:embed="rId4"/>
                        <a:stretch>
                          <a:fillRect/>
                        </a:stretch>
                      </p:blipFill>
                      <p:spPr>
                        <a:xfrm>
                          <a:off x="3024" y="384"/>
                          <a:ext cx="2544" cy="2388"/>
                        </a:xfrm>
                        <a:prstGeom prst="rect">
                          <a:avLst/>
                        </a:prstGeom>
                        <a:noFill/>
                        <a:ln w="38100">
                          <a:noFill/>
                          <a:miter/>
                        </a:ln>
                      </p:spPr>
                    </p:pic>
                  </p:oleObj>
                </mc:Fallback>
              </mc:AlternateContent>
            </a:graphicData>
          </a:graphic>
        </p:graphicFrame>
        <p:sp>
          <p:nvSpPr>
            <p:cNvPr id="10248" name="Text Box 1031"/>
            <p:cNvSpPr txBox="1"/>
            <p:nvPr/>
          </p:nvSpPr>
          <p:spPr>
            <a:xfrm>
              <a:off x="288" y="384"/>
              <a:ext cx="239" cy="485"/>
            </a:xfrm>
            <a:prstGeom prst="rect">
              <a:avLst/>
            </a:prstGeom>
            <a:noFill/>
            <a:ln w="9525">
              <a:noFill/>
            </a:ln>
          </p:spPr>
          <p:txBody>
            <a:bodyPr anchor="t" anchorCtr="0">
              <a:spAutoFit/>
            </a:bodyPr>
            <a:p>
              <a:pPr>
                <a:spcBef>
                  <a:spcPct val="50000"/>
                </a:spcBef>
                <a:buFontTx/>
              </a:pPr>
              <a:r>
                <a:rPr lang="zh-CN" altLang="en-US" sz="2000" dirty="0">
                  <a:solidFill>
                    <a:srgbClr val="000000"/>
                  </a:solidFill>
                  <a:latin typeface="Arial" panose="020B0604020202020204" pitchFamily="34" charset="0"/>
                  <a:ea typeface="宋体" panose="02010600030101010101" pitchFamily="2" charset="-122"/>
                </a:rPr>
                <a:t>能量</a:t>
              </a:r>
              <a:endParaRPr lang="zh-CN" altLang="en-US" sz="2000" dirty="0">
                <a:solidFill>
                  <a:srgbClr val="000000"/>
                </a:solidFill>
                <a:latin typeface="Arial" panose="020B0604020202020204" pitchFamily="34" charset="0"/>
                <a:ea typeface="宋体" panose="02010600030101010101" pitchFamily="2" charset="-122"/>
              </a:endParaRPr>
            </a:p>
          </p:txBody>
        </p:sp>
        <p:sp>
          <p:nvSpPr>
            <p:cNvPr id="10249" name="Text Box 1032"/>
            <p:cNvSpPr txBox="1"/>
            <p:nvPr/>
          </p:nvSpPr>
          <p:spPr>
            <a:xfrm>
              <a:off x="3024" y="384"/>
              <a:ext cx="240" cy="485"/>
            </a:xfrm>
            <a:prstGeom prst="rect">
              <a:avLst/>
            </a:prstGeom>
            <a:noFill/>
            <a:ln w="9525">
              <a:noFill/>
            </a:ln>
          </p:spPr>
          <p:txBody>
            <a:bodyPr anchor="t" anchorCtr="0">
              <a:spAutoFit/>
            </a:bodyPr>
            <a:p>
              <a:pPr>
                <a:spcBef>
                  <a:spcPct val="50000"/>
                </a:spcBef>
                <a:buFontTx/>
              </a:pPr>
              <a:r>
                <a:rPr lang="zh-CN" altLang="en-US" sz="2000" dirty="0">
                  <a:solidFill>
                    <a:srgbClr val="000000"/>
                  </a:solidFill>
                  <a:latin typeface="Arial" panose="020B0604020202020204" pitchFamily="34" charset="0"/>
                  <a:ea typeface="宋体" panose="02010600030101010101" pitchFamily="2" charset="-122"/>
                </a:rPr>
                <a:t>能量</a:t>
              </a:r>
              <a:endParaRPr lang="zh-CN" altLang="en-US" sz="2000" dirty="0">
                <a:solidFill>
                  <a:srgbClr val="000000"/>
                </a:solidFill>
                <a:latin typeface="Arial" panose="020B0604020202020204" pitchFamily="34" charset="0"/>
                <a:ea typeface="宋体" panose="02010600030101010101" pitchFamily="2" charset="-122"/>
              </a:endParaRPr>
            </a:p>
          </p:txBody>
        </p:sp>
        <p:sp>
          <p:nvSpPr>
            <p:cNvPr id="10250" name="Text Box 1033"/>
            <p:cNvSpPr txBox="1"/>
            <p:nvPr/>
          </p:nvSpPr>
          <p:spPr>
            <a:xfrm>
              <a:off x="527" y="635"/>
              <a:ext cx="1057" cy="319"/>
            </a:xfrm>
            <a:prstGeom prst="rect">
              <a:avLst/>
            </a:prstGeom>
            <a:noFill/>
            <a:ln w="9525">
              <a:noFill/>
            </a:ln>
          </p:spPr>
          <p:txBody>
            <a:bodyPr anchor="t" anchorCtr="0">
              <a:spAutoFit/>
            </a:bodyPr>
            <a:p>
              <a:pPr>
                <a:spcBef>
                  <a:spcPct val="50000"/>
                </a:spcBef>
                <a:buFontTx/>
              </a:pPr>
              <a:r>
                <a:rPr lang="zh-CN" altLang="en-US" dirty="0">
                  <a:solidFill>
                    <a:srgbClr val="000000"/>
                  </a:solidFill>
                  <a:latin typeface="Arial" panose="020B0604020202020204" pitchFamily="34" charset="0"/>
                  <a:ea typeface="宋体" panose="02010600030101010101" pitchFamily="2" charset="-122"/>
                </a:rPr>
                <a:t>反应物</a:t>
              </a:r>
              <a:endParaRPr lang="zh-CN" altLang="en-US" dirty="0">
                <a:solidFill>
                  <a:srgbClr val="000000"/>
                </a:solidFill>
                <a:latin typeface="Arial" panose="020B0604020202020204" pitchFamily="34" charset="0"/>
                <a:ea typeface="宋体" panose="02010600030101010101" pitchFamily="2" charset="-122"/>
              </a:endParaRPr>
            </a:p>
          </p:txBody>
        </p:sp>
        <p:sp>
          <p:nvSpPr>
            <p:cNvPr id="10251" name="Text Box 1034"/>
            <p:cNvSpPr txBox="1"/>
            <p:nvPr/>
          </p:nvSpPr>
          <p:spPr>
            <a:xfrm>
              <a:off x="3253" y="1862"/>
              <a:ext cx="1018" cy="319"/>
            </a:xfrm>
            <a:prstGeom prst="rect">
              <a:avLst/>
            </a:prstGeom>
            <a:noFill/>
            <a:ln w="9525">
              <a:noFill/>
            </a:ln>
          </p:spPr>
          <p:txBody>
            <a:bodyPr anchor="t" anchorCtr="0">
              <a:spAutoFit/>
            </a:bodyPr>
            <a:p>
              <a:pPr>
                <a:spcBef>
                  <a:spcPct val="50000"/>
                </a:spcBef>
                <a:buFontTx/>
              </a:pPr>
              <a:r>
                <a:rPr lang="zh-CN" altLang="en-US" dirty="0">
                  <a:solidFill>
                    <a:srgbClr val="000000"/>
                  </a:solidFill>
                  <a:latin typeface="Arial" panose="020B0604020202020204" pitchFamily="34" charset="0"/>
                  <a:ea typeface="宋体" panose="02010600030101010101" pitchFamily="2" charset="-122"/>
                </a:rPr>
                <a:t>反应物</a:t>
              </a:r>
              <a:endParaRPr lang="zh-CN" altLang="en-US" dirty="0">
                <a:solidFill>
                  <a:srgbClr val="000000"/>
                </a:solidFill>
                <a:latin typeface="Arial" panose="020B0604020202020204" pitchFamily="34" charset="0"/>
                <a:ea typeface="宋体" panose="02010600030101010101" pitchFamily="2" charset="-122"/>
              </a:endParaRPr>
            </a:p>
          </p:txBody>
        </p:sp>
        <p:sp>
          <p:nvSpPr>
            <p:cNvPr id="10252" name="Text Box 1035"/>
            <p:cNvSpPr txBox="1"/>
            <p:nvPr/>
          </p:nvSpPr>
          <p:spPr>
            <a:xfrm>
              <a:off x="1920" y="2160"/>
              <a:ext cx="864" cy="319"/>
            </a:xfrm>
            <a:prstGeom prst="rect">
              <a:avLst/>
            </a:prstGeom>
            <a:noFill/>
            <a:ln w="9525">
              <a:noFill/>
            </a:ln>
          </p:spPr>
          <p:txBody>
            <a:bodyPr anchor="t" anchorCtr="0">
              <a:spAutoFit/>
            </a:bodyPr>
            <a:p>
              <a:pPr>
                <a:spcBef>
                  <a:spcPct val="50000"/>
                </a:spcBef>
                <a:buFontTx/>
              </a:pPr>
              <a:r>
                <a:rPr lang="zh-CN" altLang="en-US" dirty="0">
                  <a:solidFill>
                    <a:srgbClr val="000000"/>
                  </a:solidFill>
                  <a:latin typeface="Arial" panose="020B0604020202020204" pitchFamily="34" charset="0"/>
                  <a:ea typeface="宋体" panose="02010600030101010101" pitchFamily="2" charset="-122"/>
                </a:rPr>
                <a:t>生成物</a:t>
              </a:r>
              <a:endParaRPr lang="zh-CN" altLang="en-US" dirty="0">
                <a:solidFill>
                  <a:srgbClr val="000000"/>
                </a:solidFill>
                <a:latin typeface="Arial" panose="020B0604020202020204" pitchFamily="34" charset="0"/>
                <a:ea typeface="宋体" panose="02010600030101010101" pitchFamily="2" charset="-122"/>
              </a:endParaRPr>
            </a:p>
          </p:txBody>
        </p:sp>
        <p:sp>
          <p:nvSpPr>
            <p:cNvPr id="10253" name="Text Box 1036"/>
            <p:cNvSpPr txBox="1"/>
            <p:nvPr/>
          </p:nvSpPr>
          <p:spPr>
            <a:xfrm>
              <a:off x="4698" y="626"/>
              <a:ext cx="982" cy="319"/>
            </a:xfrm>
            <a:prstGeom prst="rect">
              <a:avLst/>
            </a:prstGeom>
            <a:noFill/>
            <a:ln w="9525">
              <a:noFill/>
            </a:ln>
          </p:spPr>
          <p:txBody>
            <a:bodyPr anchor="t" anchorCtr="0">
              <a:spAutoFit/>
            </a:bodyPr>
            <a:p>
              <a:pPr>
                <a:spcBef>
                  <a:spcPct val="50000"/>
                </a:spcBef>
                <a:buFontTx/>
              </a:pPr>
              <a:r>
                <a:rPr lang="zh-CN" altLang="en-US" dirty="0">
                  <a:solidFill>
                    <a:srgbClr val="000000"/>
                  </a:solidFill>
                  <a:latin typeface="Arial" panose="020B0604020202020204" pitchFamily="34" charset="0"/>
                  <a:ea typeface="宋体" panose="02010600030101010101" pitchFamily="2" charset="-122"/>
                </a:rPr>
                <a:t>生成物</a:t>
              </a:r>
              <a:endParaRPr lang="zh-CN" altLang="en-US" dirty="0">
                <a:solidFill>
                  <a:srgbClr val="000000"/>
                </a:solidFill>
                <a:latin typeface="Arial" panose="020B0604020202020204" pitchFamily="34" charset="0"/>
                <a:ea typeface="宋体" panose="02010600030101010101" pitchFamily="2" charset="-122"/>
              </a:endParaRPr>
            </a:p>
          </p:txBody>
        </p:sp>
        <p:sp>
          <p:nvSpPr>
            <p:cNvPr id="10254" name="Text Box 1037"/>
            <p:cNvSpPr txBox="1"/>
            <p:nvPr/>
          </p:nvSpPr>
          <p:spPr>
            <a:xfrm>
              <a:off x="828" y="2612"/>
              <a:ext cx="1384" cy="319"/>
            </a:xfrm>
            <a:prstGeom prst="rect">
              <a:avLst/>
            </a:prstGeom>
            <a:noFill/>
            <a:ln w="9525">
              <a:noFill/>
            </a:ln>
          </p:spPr>
          <p:txBody>
            <a:bodyPr anchor="t" anchorCtr="0">
              <a:spAutoFit/>
            </a:bodyPr>
            <a:p>
              <a:pPr>
                <a:spcBef>
                  <a:spcPct val="50000"/>
                </a:spcBef>
                <a:buFontTx/>
              </a:pPr>
              <a:r>
                <a:rPr lang="zh-CN" altLang="en-US" dirty="0">
                  <a:solidFill>
                    <a:srgbClr val="000000"/>
                  </a:solidFill>
                  <a:latin typeface="Arial" panose="020B0604020202020204" pitchFamily="34" charset="0"/>
                  <a:ea typeface="宋体" panose="02010600030101010101" pitchFamily="2" charset="-122"/>
                </a:rPr>
                <a:t>反应过程（</a:t>
              </a:r>
              <a:r>
                <a:rPr lang="en-US" altLang="zh-CN" dirty="0">
                  <a:solidFill>
                    <a:srgbClr val="000000"/>
                  </a:solidFill>
                  <a:latin typeface="Arial" panose="020B0604020202020204" pitchFamily="34" charset="0"/>
                  <a:ea typeface="宋体" panose="02010600030101010101" pitchFamily="2" charset="-122"/>
                </a:rPr>
                <a:t>I</a:t>
              </a:r>
              <a:r>
                <a:rPr lang="zh-CN" altLang="en-US" dirty="0">
                  <a:solidFill>
                    <a:srgbClr val="000000"/>
                  </a:solidFill>
                  <a:latin typeface="Arial" panose="020B0604020202020204" pitchFamily="34" charset="0"/>
                  <a:ea typeface="宋体" panose="02010600030101010101" pitchFamily="2" charset="-122"/>
                </a:rPr>
                <a:t>）</a:t>
              </a:r>
              <a:endParaRPr lang="zh-CN" altLang="en-US" dirty="0">
                <a:solidFill>
                  <a:srgbClr val="000000"/>
                </a:solidFill>
                <a:latin typeface="Arial" panose="020B0604020202020204" pitchFamily="34" charset="0"/>
                <a:ea typeface="宋体" panose="02010600030101010101" pitchFamily="2" charset="-122"/>
              </a:endParaRPr>
            </a:p>
          </p:txBody>
        </p:sp>
        <p:sp>
          <p:nvSpPr>
            <p:cNvPr id="10255" name="Text Box 1038"/>
            <p:cNvSpPr txBox="1"/>
            <p:nvPr/>
          </p:nvSpPr>
          <p:spPr>
            <a:xfrm>
              <a:off x="3549" y="2606"/>
              <a:ext cx="1494" cy="319"/>
            </a:xfrm>
            <a:prstGeom prst="rect">
              <a:avLst/>
            </a:prstGeom>
            <a:noFill/>
            <a:ln w="9525">
              <a:noFill/>
            </a:ln>
          </p:spPr>
          <p:txBody>
            <a:bodyPr anchor="t" anchorCtr="0">
              <a:spAutoFit/>
            </a:bodyPr>
            <a:p>
              <a:pPr>
                <a:spcBef>
                  <a:spcPct val="50000"/>
                </a:spcBef>
                <a:buFontTx/>
              </a:pPr>
              <a:r>
                <a:rPr lang="zh-CN" altLang="en-US" dirty="0">
                  <a:solidFill>
                    <a:srgbClr val="000000"/>
                  </a:solidFill>
                  <a:latin typeface="Arial" panose="020B0604020202020204" pitchFamily="34" charset="0"/>
                  <a:ea typeface="宋体" panose="02010600030101010101" pitchFamily="2" charset="-122"/>
                </a:rPr>
                <a:t>反应过程（</a:t>
              </a:r>
              <a:r>
                <a:rPr lang="en-US" altLang="zh-CN" dirty="0">
                  <a:solidFill>
                    <a:srgbClr val="000000"/>
                  </a:solidFill>
                  <a:latin typeface="Arial" panose="020B0604020202020204" pitchFamily="34" charset="0"/>
                  <a:ea typeface="宋体" panose="02010600030101010101" pitchFamily="2" charset="-122"/>
                </a:rPr>
                <a:t>II</a:t>
              </a:r>
              <a:r>
                <a:rPr lang="zh-CN" altLang="en-US" dirty="0">
                  <a:solidFill>
                    <a:srgbClr val="000000"/>
                  </a:solidFill>
                  <a:latin typeface="Arial" panose="020B0604020202020204" pitchFamily="34" charset="0"/>
                  <a:ea typeface="宋体" panose="02010600030101010101" pitchFamily="2" charset="-122"/>
                </a:rPr>
                <a:t>）</a:t>
              </a:r>
              <a:endParaRPr lang="zh-CN" altLang="en-US" dirty="0">
                <a:solidFill>
                  <a:srgbClr val="000000"/>
                </a:solidFill>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blinds(horizontal)">
                                      <p:cBhvr>
                                        <p:cTn id="7" dur="500"/>
                                        <p:tgtEl>
                                          <p:spTgt spid="256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box(in)">
                                      <p:cBhvr>
                                        <p:cTn id="12" dur="500"/>
                                        <p:tgtEl>
                                          <p:spTgt spid="256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blinds(horizontal)">
                                      <p:cBhvr>
                                        <p:cTn id="17" dur="500"/>
                                        <p:tgtEl>
                                          <p:spTgt spid="256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nodePh="1">
                                  <p:stCondLst>
                                    <p:cond delay="0"/>
                                  </p:stCondLst>
                                  <p:endCondLst>
                                    <p:cond delay="0"/>
                                  </p:endCondLst>
                                  <p:childTnLst>
                                    <p:set>
                                      <p:cBhvr>
                                        <p:cTn id="21" dur="1" fill="hold">
                                          <p:stCondLst>
                                            <p:cond delay="0"/>
                                          </p:stCondLst>
                                        </p:cTn>
                                        <p:tgtEl>
                                          <p:spTgt spid="25609"/>
                                        </p:tgtEl>
                                        <p:attrNameLst>
                                          <p:attrName>style.visibility</p:attrName>
                                        </p:attrNameLst>
                                      </p:cBhvr>
                                      <p:to>
                                        <p:strVal val="visible"/>
                                      </p:to>
                                    </p:set>
                                    <p:animEffect transition="in" filter="box(in)">
                                      <p:cBhvr>
                                        <p:cTn id="22" dur="500"/>
                                        <p:tgtEl>
                                          <p:spTgt spid="2560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8" grpId="0"/>
      <p:bldP spid="25609" grpId="0"/>
      <p:bldP spid="256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 Box 2"/>
          <p:cNvSpPr txBox="1"/>
          <p:nvPr/>
        </p:nvSpPr>
        <p:spPr>
          <a:xfrm>
            <a:off x="1774825" y="1171575"/>
            <a:ext cx="10153650" cy="1570038"/>
          </a:xfrm>
          <a:prstGeom prst="rect">
            <a:avLst/>
          </a:prstGeom>
          <a:noFill/>
          <a:ln w="9525">
            <a:noFill/>
          </a:ln>
        </p:spPr>
        <p:txBody>
          <a:bodyPr anchor="t" anchorCtr="0">
            <a:spAutoFit/>
          </a:bodyPr>
          <a:p>
            <a:pPr algn="just">
              <a:spcBef>
                <a:spcPct val="50000"/>
              </a:spcBef>
              <a:buFontTx/>
            </a:pPr>
            <a:r>
              <a:rPr lang="en-US" altLang="zh-CN" dirty="0">
                <a:solidFill>
                  <a:srgbClr val="CC0066"/>
                </a:solidFill>
                <a:latin typeface="Times New Roman" panose="02020603050405020304" pitchFamily="18" charset="0"/>
                <a:ea typeface="宋体" panose="02010600030101010101" pitchFamily="2" charset="-122"/>
              </a:rPr>
              <a:t>1</a:t>
            </a:r>
            <a:r>
              <a:rPr lang="zh-CN" altLang="en-US" dirty="0">
                <a:solidFill>
                  <a:srgbClr val="CC0066"/>
                </a:solidFill>
                <a:latin typeface="Times New Roman" panose="02020603050405020304" pitchFamily="18" charset="0"/>
                <a:ea typeface="宋体" panose="02010600030101010101" pitchFamily="2" charset="-122"/>
              </a:rPr>
              <a:t>、</a:t>
            </a:r>
            <a:r>
              <a:rPr lang="zh-CN" altLang="en-US" dirty="0">
                <a:latin typeface="宋体" panose="02010600030101010101" pitchFamily="2" charset="-122"/>
                <a:ea typeface="宋体" panose="02010600030101010101" pitchFamily="2" charset="-122"/>
              </a:rPr>
              <a:t>下列反应中生成物总能量高于反应物总能量的是（   ）</a:t>
            </a:r>
            <a:endParaRPr lang="zh-CN" altLang="en-US" dirty="0">
              <a:latin typeface="Times New Roman" panose="02020603050405020304" pitchFamily="18" charset="0"/>
              <a:ea typeface="宋体" panose="02010600030101010101" pitchFamily="2" charset="-122"/>
            </a:endParaRPr>
          </a:p>
          <a:p>
            <a:pPr algn="just">
              <a:spcBef>
                <a:spcPct val="50000"/>
              </a:spcBef>
              <a:buFontTx/>
            </a:pP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A</a:t>
            </a:r>
            <a:r>
              <a:rPr lang="zh-CN" altLang="en-US" dirty="0">
                <a:latin typeface="宋体" panose="02010600030101010101" pitchFamily="2" charset="-122"/>
                <a:ea typeface="宋体" panose="02010600030101010101" pitchFamily="2" charset="-122"/>
              </a:rPr>
              <a:t>．碳酸钙受热分解</a:t>
            </a: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B</a:t>
            </a:r>
            <a:r>
              <a:rPr lang="zh-CN" altLang="en-US" dirty="0">
                <a:latin typeface="宋体" panose="02010600030101010101" pitchFamily="2" charset="-122"/>
                <a:ea typeface="宋体" panose="02010600030101010101" pitchFamily="2" charset="-122"/>
              </a:rPr>
              <a:t>．乙醇燃烧</a:t>
            </a:r>
            <a:endParaRPr lang="zh-CN" altLang="en-US" dirty="0">
              <a:latin typeface="Times New Roman" panose="02020603050405020304" pitchFamily="18" charset="0"/>
              <a:ea typeface="宋体" panose="02010600030101010101" pitchFamily="2" charset="-122"/>
            </a:endParaRPr>
          </a:p>
          <a:p>
            <a:pPr algn="just">
              <a:spcBef>
                <a:spcPct val="50000"/>
              </a:spcBef>
              <a:buFontTx/>
            </a:pP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C</a:t>
            </a:r>
            <a:r>
              <a:rPr lang="zh-CN" altLang="en-US" dirty="0">
                <a:latin typeface="宋体" panose="02010600030101010101" pitchFamily="2" charset="-122"/>
                <a:ea typeface="宋体" panose="02010600030101010101" pitchFamily="2" charset="-122"/>
              </a:rPr>
              <a:t>．铝粉与氧化铁粉末反应</a:t>
            </a:r>
            <a:r>
              <a:rPr lang="zh-CN" altLang="en-US" dirty="0">
                <a:latin typeface="Times New Roman" panose="02020603050405020304" pitchFamily="18"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D</a:t>
            </a:r>
            <a:r>
              <a:rPr lang="zh-CN" altLang="en-US" dirty="0">
                <a:latin typeface="宋体" panose="02010600030101010101" pitchFamily="2" charset="-122"/>
                <a:ea typeface="宋体" panose="02010600030101010101" pitchFamily="2" charset="-122"/>
              </a:rPr>
              <a:t>．氧化钙溶于水</a:t>
            </a:r>
            <a:endParaRPr lang="zh-CN" altLang="en-US" dirty="0">
              <a:latin typeface="Arial" panose="020B0604020202020204" pitchFamily="34" charset="0"/>
              <a:ea typeface="宋体" panose="02010600030101010101" pitchFamily="2" charset="-122"/>
            </a:endParaRPr>
          </a:p>
        </p:txBody>
      </p:sp>
      <p:sp>
        <p:nvSpPr>
          <p:cNvPr id="30723" name="Text Box 3"/>
          <p:cNvSpPr txBox="1"/>
          <p:nvPr/>
        </p:nvSpPr>
        <p:spPr>
          <a:xfrm>
            <a:off x="2063750" y="4627563"/>
            <a:ext cx="7848600" cy="457200"/>
          </a:xfrm>
          <a:prstGeom prst="rect">
            <a:avLst/>
          </a:prstGeom>
          <a:noFill/>
          <a:ln w="9525">
            <a:noFill/>
          </a:ln>
        </p:spPr>
        <p:txBody>
          <a:bodyPr anchor="t" anchorCtr="0">
            <a:spAutoFit/>
          </a:bodyPr>
          <a:p>
            <a:pPr>
              <a:spcBef>
                <a:spcPct val="50000"/>
              </a:spcBef>
              <a:buFontTx/>
            </a:pPr>
            <a:r>
              <a:rPr lang="zh-CN" altLang="en-US" dirty="0">
                <a:solidFill>
                  <a:srgbClr val="0000CC"/>
                </a:solidFill>
                <a:latin typeface="Arial" panose="020B0604020202020204" pitchFamily="34" charset="0"/>
                <a:ea typeface="宋体" panose="02010600030101010101" pitchFamily="2" charset="-122"/>
              </a:rPr>
              <a:t>注意：识记常见的吸热、放热过程</a:t>
            </a:r>
            <a:endParaRPr lang="zh-CN" altLang="en-US" dirty="0">
              <a:solidFill>
                <a:srgbClr val="0000CC"/>
              </a:solidFill>
              <a:latin typeface="Arial" panose="020B0604020202020204" pitchFamily="34" charset="0"/>
              <a:ea typeface="宋体" panose="02010600030101010101" pitchFamily="2" charset="-122"/>
            </a:endParaRPr>
          </a:p>
        </p:txBody>
      </p:sp>
      <p:sp>
        <p:nvSpPr>
          <p:cNvPr id="30724" name="Text Box 4"/>
          <p:cNvSpPr txBox="1"/>
          <p:nvPr/>
        </p:nvSpPr>
        <p:spPr>
          <a:xfrm>
            <a:off x="1774825" y="3403600"/>
            <a:ext cx="7777163" cy="1016000"/>
          </a:xfrm>
          <a:prstGeom prst="rect">
            <a:avLst/>
          </a:prstGeom>
          <a:noFill/>
          <a:ln w="9525">
            <a:noFill/>
          </a:ln>
        </p:spPr>
        <p:txBody>
          <a:bodyPr anchor="t" anchorCtr="0">
            <a:spAutoFit/>
          </a:bodyPr>
          <a:p>
            <a:pPr>
              <a:spcBef>
                <a:spcPct val="50000"/>
              </a:spcBef>
              <a:buFontTx/>
            </a:pPr>
            <a:r>
              <a:rPr lang="en-US" altLang="zh-CN" dirty="0">
                <a:solidFill>
                  <a:srgbClr val="CC0066"/>
                </a:solidFill>
                <a:latin typeface="Arial" panose="020B0604020202020204" pitchFamily="34" charset="0"/>
                <a:ea typeface="宋体" panose="02010600030101010101" pitchFamily="2" charset="-122"/>
              </a:rPr>
              <a:t>2</a:t>
            </a:r>
            <a:r>
              <a:rPr lang="zh-CN" altLang="en-US" dirty="0">
                <a:solidFill>
                  <a:srgbClr val="CC0066"/>
                </a:solidFill>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如何用最简单的方法区分以下白色固体：</a:t>
            </a:r>
            <a:endParaRPr lang="zh-CN" altLang="en-US" dirty="0">
              <a:latin typeface="Arial" panose="020B0604020202020204" pitchFamily="34" charset="0"/>
              <a:ea typeface="宋体" panose="02010600030101010101" pitchFamily="2" charset="-122"/>
            </a:endParaRPr>
          </a:p>
          <a:p>
            <a:pPr>
              <a:spcBef>
                <a:spcPct val="50000"/>
              </a:spcBef>
              <a:buFontTx/>
            </a:pPr>
            <a:r>
              <a:rPr lang="zh-CN" altLang="en-US" dirty="0">
                <a:latin typeface="Arial" panose="020B0604020202020204" pitchFamily="34" charset="0"/>
                <a:ea typeface="宋体" panose="02010600030101010101" pitchFamily="2" charset="-122"/>
              </a:rPr>
              <a:t>             </a:t>
            </a:r>
            <a:r>
              <a:rPr lang="en-US" altLang="zh-CN" dirty="0">
                <a:latin typeface="Times New Roman" panose="02020603050405020304" pitchFamily="18" charset="0"/>
                <a:ea typeface="宋体" panose="02010600030101010101" pitchFamily="2" charset="-122"/>
              </a:rPr>
              <a:t>NaOH</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NH</a:t>
            </a:r>
            <a:r>
              <a:rPr lang="en-US" altLang="zh-CN" baseline="-25000" dirty="0">
                <a:latin typeface="Times New Roman" panose="02020603050405020304" pitchFamily="18" charset="0"/>
                <a:ea typeface="宋体" panose="02010600030101010101" pitchFamily="2" charset="-122"/>
              </a:rPr>
              <a:t>4</a:t>
            </a:r>
            <a:r>
              <a:rPr lang="en-US" altLang="zh-CN" dirty="0">
                <a:latin typeface="Times New Roman" panose="02020603050405020304" pitchFamily="18" charset="0"/>
                <a:ea typeface="宋体" panose="02010600030101010101" pitchFamily="2" charset="-122"/>
              </a:rPr>
              <a:t>NO</a:t>
            </a:r>
            <a:r>
              <a:rPr lang="en-US" altLang="zh-CN" baseline="-25000" dirty="0">
                <a:latin typeface="Times New Roman" panose="02020603050405020304" pitchFamily="18" charset="0"/>
                <a:ea typeface="宋体" panose="02010600030101010101" pitchFamily="2" charset="-122"/>
              </a:rPr>
              <a:t>3</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NaCl?</a:t>
            </a:r>
            <a:endParaRPr lang="en-US" altLang="zh-CN" dirty="0">
              <a:latin typeface="Times New Roman" panose="02020603050405020304" pitchFamily="18" charset="0"/>
              <a:ea typeface="宋体" panose="02010600030101010101" pitchFamily="2" charset="-122"/>
            </a:endParaRPr>
          </a:p>
        </p:txBody>
      </p:sp>
      <p:pic>
        <p:nvPicPr>
          <p:cNvPr id="11268" name="Picture 5" descr="课堂训练"/>
          <p:cNvPicPr>
            <a:picLocks noChangeAspect="1"/>
          </p:cNvPicPr>
          <p:nvPr/>
        </p:nvPicPr>
        <p:blipFill>
          <a:blip r:embed="rId1"/>
          <a:stretch>
            <a:fillRect/>
          </a:stretch>
        </p:blipFill>
        <p:spPr>
          <a:xfrm>
            <a:off x="623888" y="349250"/>
            <a:ext cx="3117850" cy="7175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7" name="Text Box 17"/>
          <p:cNvSpPr txBox="1"/>
          <p:nvPr/>
        </p:nvSpPr>
        <p:spPr>
          <a:xfrm>
            <a:off x="1600200" y="2133600"/>
            <a:ext cx="5943600" cy="4340225"/>
          </a:xfrm>
          <a:prstGeom prst="rect">
            <a:avLst/>
          </a:prstGeom>
          <a:solidFill>
            <a:srgbClr val="EFFFFF"/>
          </a:solidFill>
          <a:ln w="9525">
            <a:noFill/>
          </a:ln>
        </p:spPr>
        <p:txBody>
          <a:bodyPr anchor="t" anchorCtr="0">
            <a:spAutoFit/>
          </a:bodyPr>
          <a:p>
            <a:pPr>
              <a:spcBef>
                <a:spcPct val="50000"/>
              </a:spcBef>
              <a:buFontTx/>
            </a:pPr>
            <a:endParaRPr lang="en-US" altLang="zh-CN" dirty="0">
              <a:latin typeface="Arial" panose="020B0604020202020204" pitchFamily="34" charset="0"/>
              <a:ea typeface="宋体" panose="02010600030101010101" pitchFamily="2" charset="-122"/>
            </a:endParaRPr>
          </a:p>
          <a:p>
            <a:pPr>
              <a:spcBef>
                <a:spcPct val="50000"/>
              </a:spcBef>
              <a:buFontTx/>
            </a:pPr>
            <a:endParaRPr lang="en-US" altLang="zh-CN" dirty="0">
              <a:latin typeface="Arial" panose="020B0604020202020204" pitchFamily="34" charset="0"/>
              <a:ea typeface="宋体" panose="02010600030101010101" pitchFamily="2" charset="-122"/>
            </a:endParaRPr>
          </a:p>
          <a:p>
            <a:pPr>
              <a:spcBef>
                <a:spcPct val="50000"/>
              </a:spcBef>
              <a:buFontTx/>
            </a:pPr>
            <a:endParaRPr lang="en-US" altLang="zh-CN" dirty="0">
              <a:latin typeface="Arial" panose="020B0604020202020204" pitchFamily="34" charset="0"/>
              <a:ea typeface="宋体" panose="02010600030101010101" pitchFamily="2" charset="-122"/>
            </a:endParaRPr>
          </a:p>
          <a:p>
            <a:pPr>
              <a:spcBef>
                <a:spcPct val="50000"/>
              </a:spcBef>
              <a:buFontTx/>
            </a:pPr>
            <a:endParaRPr lang="en-US" altLang="zh-CN" dirty="0">
              <a:latin typeface="Arial" panose="020B0604020202020204" pitchFamily="34" charset="0"/>
              <a:ea typeface="宋体" panose="02010600030101010101" pitchFamily="2" charset="-122"/>
            </a:endParaRPr>
          </a:p>
          <a:p>
            <a:pPr>
              <a:spcBef>
                <a:spcPct val="50000"/>
              </a:spcBef>
              <a:buFontTx/>
            </a:pPr>
            <a:endParaRPr lang="en-US" altLang="zh-CN" dirty="0">
              <a:latin typeface="Arial" panose="020B0604020202020204" pitchFamily="34" charset="0"/>
              <a:ea typeface="宋体" panose="02010600030101010101" pitchFamily="2" charset="-122"/>
            </a:endParaRPr>
          </a:p>
          <a:p>
            <a:pPr>
              <a:spcBef>
                <a:spcPct val="50000"/>
              </a:spcBef>
              <a:buFontTx/>
            </a:pPr>
            <a:endParaRPr lang="en-US" altLang="zh-CN" dirty="0">
              <a:latin typeface="Arial" panose="020B0604020202020204" pitchFamily="34" charset="0"/>
              <a:ea typeface="宋体" panose="02010600030101010101" pitchFamily="2" charset="-122"/>
            </a:endParaRPr>
          </a:p>
          <a:p>
            <a:pPr>
              <a:spcBef>
                <a:spcPct val="50000"/>
              </a:spcBef>
              <a:buFontTx/>
            </a:pPr>
            <a:endParaRPr lang="en-US" altLang="zh-CN" dirty="0">
              <a:latin typeface="Arial" panose="020B0604020202020204" pitchFamily="34" charset="0"/>
              <a:ea typeface="宋体" panose="02010600030101010101" pitchFamily="2" charset="-122"/>
            </a:endParaRPr>
          </a:p>
          <a:p>
            <a:pPr>
              <a:spcBef>
                <a:spcPct val="50000"/>
              </a:spcBef>
              <a:buFontTx/>
            </a:pPr>
            <a:endParaRPr lang="en-US" altLang="zh-CN" dirty="0">
              <a:latin typeface="Arial" panose="020B0604020202020204" pitchFamily="34" charset="0"/>
              <a:ea typeface="宋体" panose="02010600030101010101" pitchFamily="2" charset="-122"/>
            </a:endParaRPr>
          </a:p>
        </p:txBody>
      </p:sp>
      <p:grpSp>
        <p:nvGrpSpPr>
          <p:cNvPr id="10283" name="Group 43"/>
          <p:cNvGrpSpPr/>
          <p:nvPr/>
        </p:nvGrpSpPr>
        <p:grpSpPr>
          <a:xfrm>
            <a:off x="1752600" y="981075"/>
            <a:ext cx="4800600" cy="914400"/>
            <a:chOff x="144" y="912"/>
            <a:chExt cx="3024" cy="576"/>
          </a:xfrm>
        </p:grpSpPr>
        <p:sp>
          <p:nvSpPr>
            <p:cNvPr id="12291" name="Text Box 18"/>
            <p:cNvSpPr txBox="1"/>
            <p:nvPr/>
          </p:nvSpPr>
          <p:spPr>
            <a:xfrm>
              <a:off x="144" y="1008"/>
              <a:ext cx="1680" cy="288"/>
            </a:xfrm>
            <a:prstGeom prst="rect">
              <a:avLst/>
            </a:prstGeom>
            <a:noFill/>
            <a:ln w="9525">
              <a:noFill/>
            </a:ln>
          </p:spPr>
          <p:txBody>
            <a:bodyPr anchor="t" anchorCtr="0">
              <a:spAutoFit/>
            </a:bodyPr>
            <a:p>
              <a:pPr>
                <a:spcBef>
                  <a:spcPct val="50000"/>
                </a:spcBef>
                <a:buFontTx/>
              </a:pPr>
              <a:r>
                <a:rPr lang="zh-CN" altLang="en-US" dirty="0">
                  <a:latin typeface="Arial" panose="020B0604020202020204" pitchFamily="34" charset="0"/>
                  <a:ea typeface="宋体" panose="02010600030101010101" pitchFamily="2" charset="-122"/>
                </a:rPr>
                <a:t>化学反应的实质</a:t>
              </a:r>
              <a:endParaRPr lang="zh-CN" altLang="en-US" dirty="0">
                <a:latin typeface="Arial" panose="020B0604020202020204" pitchFamily="34" charset="0"/>
                <a:ea typeface="宋体" panose="02010600030101010101" pitchFamily="2" charset="-122"/>
              </a:endParaRPr>
            </a:p>
          </p:txBody>
        </p:sp>
        <p:sp>
          <p:nvSpPr>
            <p:cNvPr id="12292" name="AutoShape 19"/>
            <p:cNvSpPr/>
            <p:nvPr/>
          </p:nvSpPr>
          <p:spPr>
            <a:xfrm>
              <a:off x="1632" y="1008"/>
              <a:ext cx="144" cy="384"/>
            </a:xfrm>
            <a:prstGeom prst="leftBrace">
              <a:avLst>
                <a:gd name="adj1" fmla="val 22160"/>
                <a:gd name="adj2" fmla="val 50000"/>
              </a:avLst>
            </a:prstGeom>
            <a:noFill/>
            <a:ln w="25400" cap="flat" cmpd="sng">
              <a:solidFill>
                <a:schemeClr val="tx1"/>
              </a:solidFill>
              <a:prstDash val="solid"/>
              <a:round/>
              <a:headEnd type="none" w="med" len="med"/>
              <a:tailEnd type="none" w="med" len="med"/>
            </a:ln>
          </p:spPr>
          <p:txBody>
            <a:bodyPr wrap="none" anchor="ctr" anchorCtr="0"/>
            <a:p>
              <a:pPr>
                <a:buFontTx/>
              </a:pPr>
              <a:endParaRPr lang="zh-CN" altLang="en-US" dirty="0">
                <a:latin typeface="Arial" panose="020B0604020202020204" pitchFamily="34" charset="0"/>
                <a:ea typeface="宋体" panose="02010600030101010101" pitchFamily="2" charset="-122"/>
              </a:endParaRPr>
            </a:p>
          </p:txBody>
        </p:sp>
        <p:sp>
          <p:nvSpPr>
            <p:cNvPr id="12293" name="Text Box 20"/>
            <p:cNvSpPr txBox="1"/>
            <p:nvPr/>
          </p:nvSpPr>
          <p:spPr>
            <a:xfrm>
              <a:off x="1824" y="912"/>
              <a:ext cx="1344" cy="288"/>
            </a:xfrm>
            <a:prstGeom prst="rect">
              <a:avLst/>
            </a:prstGeom>
            <a:noFill/>
            <a:ln w="9525">
              <a:noFill/>
            </a:ln>
          </p:spPr>
          <p:txBody>
            <a:bodyPr anchor="t" anchorCtr="0">
              <a:spAutoFit/>
            </a:bodyPr>
            <a:p>
              <a:pPr>
                <a:spcBef>
                  <a:spcPct val="50000"/>
                </a:spcBef>
                <a:buFontTx/>
              </a:pPr>
              <a:r>
                <a:rPr lang="zh-CN" altLang="en-US" dirty="0">
                  <a:latin typeface="Arial" panose="020B0604020202020204" pitchFamily="34" charset="0"/>
                  <a:ea typeface="宋体" panose="02010600030101010101" pitchFamily="2" charset="-122"/>
                </a:rPr>
                <a:t>旧键断裂</a:t>
              </a:r>
              <a:endParaRPr lang="zh-CN" altLang="en-US" dirty="0">
                <a:latin typeface="Arial" panose="020B0604020202020204" pitchFamily="34" charset="0"/>
                <a:ea typeface="宋体" panose="02010600030101010101" pitchFamily="2" charset="-122"/>
              </a:endParaRPr>
            </a:p>
          </p:txBody>
        </p:sp>
        <p:sp>
          <p:nvSpPr>
            <p:cNvPr id="12294" name="Text Box 21"/>
            <p:cNvSpPr txBox="1"/>
            <p:nvPr/>
          </p:nvSpPr>
          <p:spPr>
            <a:xfrm>
              <a:off x="1824" y="1200"/>
              <a:ext cx="1152" cy="288"/>
            </a:xfrm>
            <a:prstGeom prst="rect">
              <a:avLst/>
            </a:prstGeom>
            <a:noFill/>
            <a:ln w="9525">
              <a:noFill/>
            </a:ln>
          </p:spPr>
          <p:txBody>
            <a:bodyPr anchor="t" anchorCtr="0">
              <a:spAutoFit/>
            </a:bodyPr>
            <a:p>
              <a:pPr>
                <a:spcBef>
                  <a:spcPct val="50000"/>
                </a:spcBef>
                <a:buFontTx/>
              </a:pPr>
              <a:r>
                <a:rPr lang="zh-CN" altLang="en-US" dirty="0">
                  <a:latin typeface="Arial" panose="020B0604020202020204" pitchFamily="34" charset="0"/>
                  <a:ea typeface="宋体" panose="02010600030101010101" pitchFamily="2" charset="-122"/>
                </a:rPr>
                <a:t>新键形成</a:t>
              </a:r>
              <a:endParaRPr lang="zh-CN" altLang="en-US" dirty="0">
                <a:latin typeface="Arial" panose="020B0604020202020204" pitchFamily="34" charset="0"/>
                <a:ea typeface="宋体" panose="02010600030101010101" pitchFamily="2" charset="-122"/>
              </a:endParaRPr>
            </a:p>
          </p:txBody>
        </p:sp>
      </p:grpSp>
      <p:sp>
        <p:nvSpPr>
          <p:cNvPr id="10262" name="Text Box 22"/>
          <p:cNvSpPr txBox="1"/>
          <p:nvPr/>
        </p:nvSpPr>
        <p:spPr>
          <a:xfrm>
            <a:off x="5943600" y="981075"/>
            <a:ext cx="1447800" cy="457200"/>
          </a:xfrm>
          <a:prstGeom prst="rect">
            <a:avLst/>
          </a:prstGeom>
          <a:noFill/>
          <a:ln w="9525">
            <a:noFill/>
          </a:ln>
        </p:spPr>
        <p:txBody>
          <a:bodyPr anchor="t" anchorCtr="0">
            <a:spAutoFit/>
          </a:bodyPr>
          <a:p>
            <a:pPr>
              <a:spcBef>
                <a:spcPct val="50000"/>
              </a:spcBef>
              <a:buFontTx/>
            </a:pPr>
            <a:r>
              <a:rPr lang="zh-CN" altLang="en-US" dirty="0">
                <a:solidFill>
                  <a:srgbClr val="CC0066"/>
                </a:solidFill>
                <a:latin typeface="Arial" panose="020B0604020202020204" pitchFamily="34" charset="0"/>
                <a:ea typeface="宋体" panose="02010600030101010101" pitchFamily="2" charset="-122"/>
              </a:rPr>
              <a:t>吸热</a:t>
            </a:r>
            <a:endParaRPr lang="zh-CN" altLang="en-US" dirty="0">
              <a:solidFill>
                <a:srgbClr val="CC0066"/>
              </a:solidFill>
              <a:latin typeface="Arial" panose="020B0604020202020204" pitchFamily="34" charset="0"/>
              <a:ea typeface="宋体" panose="02010600030101010101" pitchFamily="2" charset="-122"/>
            </a:endParaRPr>
          </a:p>
        </p:txBody>
      </p:sp>
      <p:sp>
        <p:nvSpPr>
          <p:cNvPr id="10263" name="Text Box 23"/>
          <p:cNvSpPr txBox="1"/>
          <p:nvPr/>
        </p:nvSpPr>
        <p:spPr>
          <a:xfrm>
            <a:off x="5943600" y="1438275"/>
            <a:ext cx="1447800" cy="457200"/>
          </a:xfrm>
          <a:prstGeom prst="rect">
            <a:avLst/>
          </a:prstGeom>
          <a:noFill/>
          <a:ln w="9525">
            <a:noFill/>
          </a:ln>
        </p:spPr>
        <p:txBody>
          <a:bodyPr anchor="t" anchorCtr="0">
            <a:spAutoFit/>
          </a:bodyPr>
          <a:p>
            <a:pPr>
              <a:spcBef>
                <a:spcPct val="50000"/>
              </a:spcBef>
              <a:buFontTx/>
            </a:pPr>
            <a:r>
              <a:rPr lang="zh-CN" altLang="en-US" dirty="0">
                <a:solidFill>
                  <a:srgbClr val="CC0066"/>
                </a:solidFill>
                <a:latin typeface="Arial" panose="020B0604020202020204" pitchFamily="34" charset="0"/>
                <a:ea typeface="宋体" panose="02010600030101010101" pitchFamily="2" charset="-122"/>
              </a:rPr>
              <a:t>放热</a:t>
            </a:r>
            <a:endParaRPr lang="zh-CN" altLang="en-US" dirty="0">
              <a:solidFill>
                <a:srgbClr val="CC0066"/>
              </a:solidFill>
              <a:latin typeface="Arial" panose="020B0604020202020204" pitchFamily="34" charset="0"/>
              <a:ea typeface="宋体" panose="02010600030101010101" pitchFamily="2" charset="-122"/>
            </a:endParaRPr>
          </a:p>
        </p:txBody>
      </p:sp>
      <p:sp>
        <p:nvSpPr>
          <p:cNvPr id="10264" name="Text Box 24"/>
          <p:cNvSpPr txBox="1"/>
          <p:nvPr/>
        </p:nvSpPr>
        <p:spPr>
          <a:xfrm>
            <a:off x="1841500" y="2786063"/>
            <a:ext cx="1038225" cy="457200"/>
          </a:xfrm>
          <a:prstGeom prst="rect">
            <a:avLst/>
          </a:prstGeom>
          <a:noFill/>
          <a:ln w="9525">
            <a:noFill/>
          </a:ln>
        </p:spPr>
        <p:txBody>
          <a:bodyPr wrap="none" anchor="t" anchorCtr="0">
            <a:spAutoFit/>
          </a:bodyPr>
          <a:p>
            <a:pPr>
              <a:buFontTx/>
            </a:pPr>
            <a:r>
              <a:rPr lang="en-US" altLang="zh-CN" dirty="0">
                <a:latin typeface="Times New Roman" panose="02020603050405020304" pitchFamily="18" charset="0"/>
                <a:ea typeface="宋体" panose="02010600030101010101" pitchFamily="2" charset="-122"/>
              </a:rPr>
              <a:t>H—H </a:t>
            </a:r>
            <a:endParaRPr lang="en-US" altLang="zh-CN" dirty="0">
              <a:latin typeface="Times New Roman" panose="02020603050405020304" pitchFamily="18" charset="0"/>
              <a:ea typeface="宋体" panose="02010600030101010101" pitchFamily="2" charset="-122"/>
            </a:endParaRPr>
          </a:p>
        </p:txBody>
      </p:sp>
      <p:sp>
        <p:nvSpPr>
          <p:cNvPr id="10265" name="Text Box 25"/>
          <p:cNvSpPr txBox="1"/>
          <p:nvPr/>
        </p:nvSpPr>
        <p:spPr>
          <a:xfrm>
            <a:off x="3352800" y="2816225"/>
            <a:ext cx="1174750" cy="457200"/>
          </a:xfrm>
          <a:prstGeom prst="rect">
            <a:avLst/>
          </a:prstGeom>
          <a:noFill/>
          <a:ln w="9525">
            <a:noFill/>
          </a:ln>
        </p:spPr>
        <p:txBody>
          <a:bodyPr wrap="none" anchor="t" anchorCtr="0">
            <a:spAutoFit/>
          </a:bodyPr>
          <a:p>
            <a:pPr>
              <a:buFontTx/>
            </a:pPr>
            <a:r>
              <a:rPr lang="en-US" altLang="zh-CN" dirty="0">
                <a:latin typeface="Times New Roman" panose="02020603050405020304" pitchFamily="18" charset="0"/>
                <a:ea typeface="宋体" panose="02010600030101010101" pitchFamily="2" charset="-122"/>
              </a:rPr>
              <a:t>Cl —Cl</a:t>
            </a:r>
            <a:endParaRPr lang="en-US" altLang="zh-CN" dirty="0">
              <a:latin typeface="Times New Roman" panose="02020603050405020304" pitchFamily="18" charset="0"/>
              <a:ea typeface="宋体" panose="02010600030101010101" pitchFamily="2" charset="-122"/>
            </a:endParaRPr>
          </a:p>
        </p:txBody>
      </p:sp>
      <p:sp>
        <p:nvSpPr>
          <p:cNvPr id="10266" name="AutoShape 26"/>
          <p:cNvSpPr/>
          <p:nvPr/>
        </p:nvSpPr>
        <p:spPr>
          <a:xfrm>
            <a:off x="2209800" y="3297238"/>
            <a:ext cx="228600" cy="1350962"/>
          </a:xfrm>
          <a:prstGeom prst="downArrow">
            <a:avLst>
              <a:gd name="adj1" fmla="val 50000"/>
              <a:gd name="adj2" fmla="val 147606"/>
            </a:avLst>
          </a:prstGeom>
          <a:gradFill rotWithShape="1">
            <a:gsLst>
              <a:gs pos="0">
                <a:schemeClr val="bg1"/>
              </a:gs>
              <a:gs pos="100000">
                <a:srgbClr val="FF0000"/>
              </a:gs>
            </a:gsLst>
            <a:lin ang="5400000" scaled="1"/>
            <a:tileRect/>
          </a:gradFill>
          <a:ln w="9525">
            <a:noFill/>
          </a:ln>
        </p:spPr>
        <p:txBody>
          <a:bodyPr vert="eaVert" wrap="none" anchor="ctr" anchorCtr="0"/>
          <a:p>
            <a:pPr>
              <a:buFontTx/>
            </a:pPr>
            <a:endParaRPr lang="zh-CN" altLang="en-US" dirty="0">
              <a:latin typeface="Arial" panose="020B0604020202020204" pitchFamily="34" charset="0"/>
              <a:ea typeface="宋体" panose="02010600030101010101" pitchFamily="2" charset="-122"/>
            </a:endParaRPr>
          </a:p>
        </p:txBody>
      </p:sp>
      <p:sp>
        <p:nvSpPr>
          <p:cNvPr id="10267" name="Text Box 27"/>
          <p:cNvSpPr txBox="1"/>
          <p:nvPr/>
        </p:nvSpPr>
        <p:spPr>
          <a:xfrm>
            <a:off x="2433638" y="3297238"/>
            <a:ext cx="554037" cy="1528762"/>
          </a:xfrm>
          <a:prstGeom prst="rect">
            <a:avLst/>
          </a:prstGeom>
          <a:noFill/>
          <a:ln w="9525">
            <a:noFill/>
          </a:ln>
        </p:spPr>
        <p:txBody>
          <a:bodyPr vert="eaVert" anchor="t" anchorCtr="0">
            <a:spAutoFit/>
          </a:bodyPr>
          <a:p>
            <a:pPr>
              <a:buFontTx/>
            </a:pPr>
            <a:r>
              <a:rPr lang="zh-CN" altLang="en-US" dirty="0">
                <a:latin typeface="Times New Roman" panose="02020603050405020304" pitchFamily="18" charset="0"/>
                <a:ea typeface="宋体" panose="02010600030101010101" pitchFamily="2" charset="-122"/>
              </a:rPr>
              <a:t>吸收能量</a:t>
            </a:r>
            <a:endParaRPr lang="zh-CN" altLang="en-US" dirty="0">
              <a:latin typeface="Times New Roman" panose="02020603050405020304" pitchFamily="18" charset="0"/>
              <a:ea typeface="宋体" panose="02010600030101010101" pitchFamily="2" charset="-122"/>
            </a:endParaRPr>
          </a:p>
        </p:txBody>
      </p:sp>
      <p:sp>
        <p:nvSpPr>
          <p:cNvPr id="10268" name="Text Box 28"/>
          <p:cNvSpPr txBox="1"/>
          <p:nvPr/>
        </p:nvSpPr>
        <p:spPr>
          <a:xfrm>
            <a:off x="1747838" y="3449638"/>
            <a:ext cx="554037" cy="1087437"/>
          </a:xfrm>
          <a:prstGeom prst="rect">
            <a:avLst/>
          </a:prstGeom>
          <a:noFill/>
          <a:ln w="9525">
            <a:noFill/>
          </a:ln>
        </p:spPr>
        <p:txBody>
          <a:bodyPr vert="eaVert" anchor="t" anchorCtr="0">
            <a:spAutoFit/>
          </a:bodyPr>
          <a:p>
            <a:pPr>
              <a:buFontTx/>
            </a:pPr>
            <a:r>
              <a:rPr lang="zh-CN" altLang="en-US" dirty="0">
                <a:latin typeface="Times New Roman" panose="02020603050405020304" pitchFamily="18" charset="0"/>
                <a:ea typeface="宋体" panose="02010600030101010101" pitchFamily="2" charset="-122"/>
              </a:rPr>
              <a:t>断开</a:t>
            </a:r>
            <a:endParaRPr lang="zh-CN" altLang="en-US" dirty="0">
              <a:latin typeface="Times New Roman" panose="02020603050405020304" pitchFamily="18" charset="0"/>
              <a:ea typeface="宋体" panose="02010600030101010101" pitchFamily="2" charset="-122"/>
            </a:endParaRPr>
          </a:p>
        </p:txBody>
      </p:sp>
      <p:sp>
        <p:nvSpPr>
          <p:cNvPr id="10269" name="AutoShape 29"/>
          <p:cNvSpPr/>
          <p:nvPr/>
        </p:nvSpPr>
        <p:spPr>
          <a:xfrm>
            <a:off x="3908425" y="3260725"/>
            <a:ext cx="206375" cy="1387475"/>
          </a:xfrm>
          <a:prstGeom prst="downArrow">
            <a:avLst>
              <a:gd name="adj1" fmla="val 50000"/>
              <a:gd name="adj2" fmla="val 167921"/>
            </a:avLst>
          </a:prstGeom>
          <a:gradFill rotWithShape="1">
            <a:gsLst>
              <a:gs pos="0">
                <a:schemeClr val="bg1"/>
              </a:gs>
              <a:gs pos="100000">
                <a:srgbClr val="FF0000"/>
              </a:gs>
            </a:gsLst>
            <a:lin ang="5400000" scaled="1"/>
            <a:tileRect/>
          </a:gradFill>
          <a:ln w="9525">
            <a:noFill/>
          </a:ln>
        </p:spPr>
        <p:txBody>
          <a:bodyPr vert="eaVert" wrap="none" anchor="ctr" anchorCtr="0"/>
          <a:p>
            <a:pPr>
              <a:buFontTx/>
            </a:pPr>
            <a:endParaRPr lang="zh-CN" altLang="en-US" dirty="0">
              <a:latin typeface="Arial" panose="020B0604020202020204" pitchFamily="34" charset="0"/>
              <a:ea typeface="宋体" panose="02010600030101010101" pitchFamily="2" charset="-122"/>
            </a:endParaRPr>
          </a:p>
        </p:txBody>
      </p:sp>
      <p:sp>
        <p:nvSpPr>
          <p:cNvPr id="10270" name="Text Box 30"/>
          <p:cNvSpPr txBox="1"/>
          <p:nvPr/>
        </p:nvSpPr>
        <p:spPr>
          <a:xfrm>
            <a:off x="3370263" y="3525838"/>
            <a:ext cx="554037" cy="1011237"/>
          </a:xfrm>
          <a:prstGeom prst="rect">
            <a:avLst/>
          </a:prstGeom>
          <a:noFill/>
          <a:ln w="9525">
            <a:noFill/>
          </a:ln>
        </p:spPr>
        <p:txBody>
          <a:bodyPr vert="eaVert" anchor="t" anchorCtr="0">
            <a:spAutoFit/>
          </a:bodyPr>
          <a:p>
            <a:pPr>
              <a:buFontTx/>
            </a:pPr>
            <a:r>
              <a:rPr lang="zh-CN" altLang="en-US" dirty="0">
                <a:latin typeface="Times New Roman" panose="02020603050405020304" pitchFamily="18" charset="0"/>
                <a:ea typeface="宋体" panose="02010600030101010101" pitchFamily="2" charset="-122"/>
              </a:rPr>
              <a:t>断开</a:t>
            </a:r>
            <a:endParaRPr lang="zh-CN" altLang="en-US" dirty="0">
              <a:latin typeface="Times New Roman" panose="02020603050405020304" pitchFamily="18" charset="0"/>
              <a:ea typeface="宋体" panose="02010600030101010101" pitchFamily="2" charset="-122"/>
            </a:endParaRPr>
          </a:p>
        </p:txBody>
      </p:sp>
      <p:sp>
        <p:nvSpPr>
          <p:cNvPr id="10271" name="Text Box 31"/>
          <p:cNvSpPr txBox="1"/>
          <p:nvPr/>
        </p:nvSpPr>
        <p:spPr>
          <a:xfrm>
            <a:off x="4208463" y="3373438"/>
            <a:ext cx="554037" cy="1452562"/>
          </a:xfrm>
          <a:prstGeom prst="rect">
            <a:avLst/>
          </a:prstGeom>
          <a:noFill/>
          <a:ln w="9525">
            <a:noFill/>
          </a:ln>
        </p:spPr>
        <p:txBody>
          <a:bodyPr vert="eaVert" anchor="t" anchorCtr="0">
            <a:spAutoFit/>
          </a:bodyPr>
          <a:p>
            <a:pPr>
              <a:buFontTx/>
            </a:pPr>
            <a:r>
              <a:rPr lang="zh-CN" altLang="en-US" dirty="0">
                <a:latin typeface="Times New Roman" panose="02020603050405020304" pitchFamily="18" charset="0"/>
                <a:ea typeface="宋体" panose="02010600030101010101" pitchFamily="2" charset="-122"/>
              </a:rPr>
              <a:t>吸收能量</a:t>
            </a:r>
            <a:endParaRPr lang="zh-CN" altLang="en-US" dirty="0">
              <a:latin typeface="Times New Roman" panose="02020603050405020304" pitchFamily="18" charset="0"/>
              <a:ea typeface="宋体" panose="02010600030101010101" pitchFamily="2" charset="-122"/>
            </a:endParaRPr>
          </a:p>
        </p:txBody>
      </p:sp>
      <p:sp>
        <p:nvSpPr>
          <p:cNvPr id="10272" name="Text Box 32"/>
          <p:cNvSpPr txBox="1"/>
          <p:nvPr/>
        </p:nvSpPr>
        <p:spPr>
          <a:xfrm rot="-364666">
            <a:off x="6040438" y="4267200"/>
            <a:ext cx="1058862" cy="457200"/>
          </a:xfrm>
          <a:prstGeom prst="rect">
            <a:avLst/>
          </a:prstGeom>
          <a:noFill/>
          <a:ln w="9525">
            <a:noFill/>
          </a:ln>
        </p:spPr>
        <p:txBody>
          <a:bodyPr anchor="t" anchorCtr="0">
            <a:spAutoFit/>
          </a:bodyPr>
          <a:p>
            <a:pPr>
              <a:buFontTx/>
            </a:pPr>
            <a:r>
              <a:rPr lang="zh-CN" altLang="en-US" dirty="0">
                <a:latin typeface="Times New Roman" panose="02020603050405020304" pitchFamily="18" charset="0"/>
                <a:ea typeface="宋体" panose="02010600030101010101" pitchFamily="2" charset="-122"/>
              </a:rPr>
              <a:t>形成</a:t>
            </a:r>
            <a:endParaRPr lang="zh-CN" altLang="en-US" dirty="0">
              <a:latin typeface="Times New Roman" panose="02020603050405020304" pitchFamily="18" charset="0"/>
              <a:ea typeface="宋体" panose="02010600030101010101" pitchFamily="2" charset="-122"/>
            </a:endParaRPr>
          </a:p>
        </p:txBody>
      </p:sp>
      <p:sp>
        <p:nvSpPr>
          <p:cNvPr id="10273" name="Text Box 33"/>
          <p:cNvSpPr txBox="1"/>
          <p:nvPr/>
        </p:nvSpPr>
        <p:spPr>
          <a:xfrm rot="-65802">
            <a:off x="5791200" y="3578225"/>
            <a:ext cx="1639888" cy="457200"/>
          </a:xfrm>
          <a:prstGeom prst="rect">
            <a:avLst/>
          </a:prstGeom>
          <a:noFill/>
          <a:ln w="9525">
            <a:noFill/>
          </a:ln>
        </p:spPr>
        <p:txBody>
          <a:bodyPr anchor="t" anchorCtr="0">
            <a:spAutoFit/>
          </a:bodyPr>
          <a:p>
            <a:pPr>
              <a:buFontTx/>
            </a:pPr>
            <a:r>
              <a:rPr lang="zh-CN" altLang="en-US" dirty="0">
                <a:latin typeface="Times New Roman" panose="02020603050405020304" pitchFamily="18" charset="0"/>
                <a:ea typeface="宋体" panose="02010600030101010101" pitchFamily="2" charset="-122"/>
              </a:rPr>
              <a:t>放出能量</a:t>
            </a:r>
            <a:endParaRPr lang="zh-CN" altLang="en-US" dirty="0">
              <a:latin typeface="Times New Roman" panose="02020603050405020304" pitchFamily="18" charset="0"/>
              <a:ea typeface="宋体" panose="02010600030101010101" pitchFamily="2" charset="-122"/>
            </a:endParaRPr>
          </a:p>
        </p:txBody>
      </p:sp>
      <p:sp>
        <p:nvSpPr>
          <p:cNvPr id="10274" name="AutoShape 34"/>
          <p:cNvSpPr/>
          <p:nvPr/>
        </p:nvSpPr>
        <p:spPr>
          <a:xfrm>
            <a:off x="5715000" y="4038600"/>
            <a:ext cx="1828800" cy="457200"/>
          </a:xfrm>
          <a:prstGeom prst="curvedDownArrow">
            <a:avLst>
              <a:gd name="adj1" fmla="val 80000"/>
              <a:gd name="adj2" fmla="val 160000"/>
              <a:gd name="adj3" fmla="val 33310"/>
            </a:avLst>
          </a:prstGeom>
          <a:gradFill rotWithShape="1">
            <a:gsLst>
              <a:gs pos="0">
                <a:schemeClr val="bg1"/>
              </a:gs>
              <a:gs pos="100000">
                <a:srgbClr val="FF0000"/>
              </a:gs>
            </a:gsLst>
            <a:lin ang="2700000" scaled="1"/>
            <a:tileRect/>
          </a:gradFill>
          <a:ln w="9525">
            <a:noFill/>
          </a:ln>
        </p:spPr>
        <p:txBody>
          <a:bodyPr wrap="none" anchor="ctr" anchorCtr="0"/>
          <a:p>
            <a:pPr>
              <a:buFontTx/>
            </a:pPr>
            <a:endParaRPr lang="zh-CN" altLang="en-US" dirty="0">
              <a:latin typeface="Arial" panose="020B0604020202020204" pitchFamily="34" charset="0"/>
              <a:ea typeface="宋体" panose="02010600030101010101" pitchFamily="2" charset="-122"/>
            </a:endParaRPr>
          </a:p>
        </p:txBody>
      </p:sp>
      <p:grpSp>
        <p:nvGrpSpPr>
          <p:cNvPr id="10275" name="Group 35"/>
          <p:cNvGrpSpPr/>
          <p:nvPr/>
        </p:nvGrpSpPr>
        <p:grpSpPr>
          <a:xfrm>
            <a:off x="2147888" y="2124075"/>
            <a:ext cx="5167312" cy="630238"/>
            <a:chOff x="1065" y="1441"/>
            <a:chExt cx="3255" cy="397"/>
          </a:xfrm>
        </p:grpSpPr>
        <p:sp>
          <p:nvSpPr>
            <p:cNvPr id="12309" name="Text Box 36"/>
            <p:cNvSpPr txBox="1"/>
            <p:nvPr/>
          </p:nvSpPr>
          <p:spPr>
            <a:xfrm>
              <a:off x="1065" y="1550"/>
              <a:ext cx="3255" cy="288"/>
            </a:xfrm>
            <a:prstGeom prst="rect">
              <a:avLst/>
            </a:prstGeom>
            <a:noFill/>
            <a:ln w="9525">
              <a:noFill/>
            </a:ln>
          </p:spPr>
          <p:txBody>
            <a:bodyPr anchor="t" anchorCtr="0">
              <a:spAutoFit/>
            </a:bodyPr>
            <a:p>
              <a:pPr>
                <a:buFontTx/>
              </a:pPr>
              <a:r>
                <a:rPr lang="en-US" altLang="zh-CN" dirty="0">
                  <a:latin typeface="Times New Roman" panose="02020603050405020304" pitchFamily="18" charset="0"/>
                  <a:ea typeface="宋体" panose="02010600030101010101" pitchFamily="2" charset="-122"/>
                </a:rPr>
                <a:t>H</a:t>
              </a:r>
              <a:r>
                <a:rPr lang="en-US" altLang="zh-CN" baseline="-25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      +       Cl</a:t>
              </a:r>
              <a:r>
                <a:rPr lang="en-US" altLang="zh-CN" baseline="-25000" dirty="0">
                  <a:latin typeface="Times New Roman" panose="02020603050405020304" pitchFamily="18" charset="0"/>
                  <a:ea typeface="宋体" panose="02010600030101010101" pitchFamily="2" charset="-122"/>
                </a:rPr>
                <a:t>2</a:t>
              </a:r>
              <a:r>
                <a:rPr lang="en-US" altLang="zh-CN" dirty="0">
                  <a:latin typeface="Times New Roman" panose="02020603050405020304" pitchFamily="18" charset="0"/>
                  <a:ea typeface="宋体" panose="02010600030101010101" pitchFamily="2" charset="-122"/>
                </a:rPr>
                <a:t>         ====      2HCl</a:t>
              </a:r>
              <a:endParaRPr lang="en-US" altLang="zh-CN" dirty="0">
                <a:latin typeface="Times New Roman" panose="02020603050405020304" pitchFamily="18" charset="0"/>
                <a:ea typeface="宋体" panose="02010600030101010101" pitchFamily="2" charset="-122"/>
              </a:endParaRPr>
            </a:p>
          </p:txBody>
        </p:sp>
        <p:sp>
          <p:nvSpPr>
            <p:cNvPr id="12310" name="Text Box 37"/>
            <p:cNvSpPr txBox="1"/>
            <p:nvPr/>
          </p:nvSpPr>
          <p:spPr>
            <a:xfrm>
              <a:off x="2693" y="1441"/>
              <a:ext cx="639" cy="291"/>
            </a:xfrm>
            <a:prstGeom prst="rect">
              <a:avLst/>
            </a:prstGeom>
            <a:noFill/>
            <a:ln w="9525">
              <a:noFill/>
            </a:ln>
          </p:spPr>
          <p:txBody>
            <a:bodyPr anchor="t" anchorCtr="0">
              <a:spAutoFit/>
            </a:bodyPr>
            <a:p>
              <a:pPr>
                <a:buFontTx/>
              </a:pPr>
              <a:r>
                <a:rPr lang="zh-CN" altLang="en-US" dirty="0">
                  <a:latin typeface="Times New Roman" panose="02020603050405020304" pitchFamily="18" charset="0"/>
                  <a:ea typeface="宋体" panose="02010600030101010101" pitchFamily="2" charset="-122"/>
                </a:rPr>
                <a:t>点燃</a:t>
              </a:r>
              <a:endParaRPr lang="zh-CN" altLang="en-US" dirty="0">
                <a:latin typeface="Times New Roman" panose="02020603050405020304" pitchFamily="18" charset="0"/>
                <a:ea typeface="宋体" panose="02010600030101010101" pitchFamily="2" charset="-122"/>
              </a:endParaRPr>
            </a:p>
          </p:txBody>
        </p:sp>
      </p:grpSp>
      <p:graphicFrame>
        <p:nvGraphicFramePr>
          <p:cNvPr id="10278" name="Object 38"/>
          <p:cNvGraphicFramePr>
            <a:graphicFrameLocks noChangeAspect="1"/>
          </p:cNvGraphicFramePr>
          <p:nvPr/>
        </p:nvGraphicFramePr>
        <p:xfrm>
          <a:off x="2284413" y="4724400"/>
          <a:ext cx="4349750" cy="579438"/>
        </p:xfrm>
        <a:graphic>
          <a:graphicData uri="http://schemas.openxmlformats.org/presentationml/2006/ole">
            <mc:AlternateContent xmlns:mc="http://schemas.openxmlformats.org/markup-compatibility/2006">
              <mc:Choice xmlns:v="urn:schemas-microsoft-com:vml" Requires="v">
                <p:oleObj spid="_x0000_s3078" name="" r:id="rId1" imgW="2326640" imgH="304800" progId="ChemDraw.Document.6.0">
                  <p:embed/>
                </p:oleObj>
              </mc:Choice>
              <mc:Fallback>
                <p:oleObj name="" r:id="rId1" imgW="2326640" imgH="304800" progId="ChemDraw.Document.6.0">
                  <p:embed/>
                  <p:pic>
                    <p:nvPicPr>
                      <p:cNvPr id="0" name="图片 3077"/>
                      <p:cNvPicPr/>
                      <p:nvPr/>
                    </p:nvPicPr>
                    <p:blipFill>
                      <a:blip r:embed="rId2"/>
                      <a:stretch>
                        <a:fillRect/>
                      </a:stretch>
                    </p:blipFill>
                    <p:spPr>
                      <a:xfrm>
                        <a:off x="2284413" y="4724400"/>
                        <a:ext cx="4349750" cy="579438"/>
                      </a:xfrm>
                      <a:prstGeom prst="rect">
                        <a:avLst/>
                      </a:prstGeom>
                      <a:noFill/>
                      <a:ln w="38100">
                        <a:noFill/>
                        <a:miter/>
                      </a:ln>
                    </p:spPr>
                  </p:pic>
                </p:oleObj>
              </mc:Fallback>
            </mc:AlternateContent>
          </a:graphicData>
        </a:graphic>
      </p:graphicFrame>
      <p:sp>
        <p:nvSpPr>
          <p:cNvPr id="10279" name="Text Box 39"/>
          <p:cNvSpPr txBox="1"/>
          <p:nvPr/>
        </p:nvSpPr>
        <p:spPr>
          <a:xfrm>
            <a:off x="5829300" y="2822575"/>
            <a:ext cx="1030288" cy="457200"/>
          </a:xfrm>
          <a:prstGeom prst="rect">
            <a:avLst/>
          </a:prstGeom>
          <a:noFill/>
          <a:ln w="9525">
            <a:noFill/>
          </a:ln>
        </p:spPr>
        <p:txBody>
          <a:bodyPr wrap="none" anchor="t" anchorCtr="0">
            <a:spAutoFit/>
          </a:bodyPr>
          <a:p>
            <a:pPr>
              <a:buFontTx/>
            </a:pPr>
            <a:r>
              <a:rPr lang="en-US" altLang="zh-CN" dirty="0">
                <a:latin typeface="Times New Roman" panose="02020603050405020304" pitchFamily="18" charset="0"/>
                <a:ea typeface="宋体" panose="02010600030101010101" pitchFamily="2" charset="-122"/>
              </a:rPr>
              <a:t>H—Cl</a:t>
            </a:r>
            <a:endParaRPr lang="en-US" altLang="zh-CN" dirty="0">
              <a:latin typeface="Times New Roman" panose="02020603050405020304" pitchFamily="18" charset="0"/>
              <a:ea typeface="宋体" panose="02010600030101010101" pitchFamily="2" charset="-122"/>
            </a:endParaRPr>
          </a:p>
        </p:txBody>
      </p:sp>
      <p:sp>
        <p:nvSpPr>
          <p:cNvPr id="10280" name="Rectangle 40" descr="纸莎草纸"/>
          <p:cNvSpPr/>
          <p:nvPr/>
        </p:nvSpPr>
        <p:spPr>
          <a:xfrm>
            <a:off x="839788" y="158750"/>
            <a:ext cx="8142287" cy="792163"/>
          </a:xfrm>
          <a:prstGeom prst="rect">
            <a:avLst/>
          </a:prstGeom>
          <a:noFill/>
          <a:ln w="9525">
            <a:noFill/>
          </a:ln>
        </p:spPr>
        <p:txBody>
          <a:bodyPr lIns="36000" tIns="36000" rIns="36000" bIns="36000" anchor="ctr" anchorCtr="0"/>
          <a:p>
            <a:pPr>
              <a:buFontTx/>
            </a:pPr>
            <a:r>
              <a:rPr lang="en-US" altLang="zh-CN" sz="2800" dirty="0">
                <a:solidFill>
                  <a:srgbClr val="0000FF"/>
                </a:solidFill>
                <a:latin typeface="宋体" panose="02010600030101010101" pitchFamily="2" charset="-122"/>
                <a:ea typeface="宋体" panose="02010600030101010101" pitchFamily="2" charset="-122"/>
              </a:rPr>
              <a:t>2</a:t>
            </a:r>
            <a:r>
              <a:rPr lang="zh-CN" altLang="en-US" sz="2800" dirty="0">
                <a:solidFill>
                  <a:srgbClr val="0000FF"/>
                </a:solidFill>
                <a:latin typeface="宋体" panose="02010600030101010101" pitchFamily="2" charset="-122"/>
                <a:ea typeface="宋体" panose="02010600030101010101" pitchFamily="2" charset="-122"/>
              </a:rPr>
              <a:t>、微观：从断键、成键角度认识反应中能量变化</a:t>
            </a:r>
            <a:endParaRPr lang="zh-CN" altLang="en-US" sz="2800" dirty="0">
              <a:solidFill>
                <a:srgbClr val="0000FF"/>
              </a:solidFill>
              <a:latin typeface="宋体" panose="02010600030101010101" pitchFamily="2" charset="-122"/>
              <a:ea typeface="宋体" panose="02010600030101010101" pitchFamily="2" charset="-122"/>
            </a:endParaRPr>
          </a:p>
        </p:txBody>
      </p:sp>
      <p:sp>
        <p:nvSpPr>
          <p:cNvPr id="10281" name="Text Box 41"/>
          <p:cNvSpPr txBox="1">
            <a:spLocks noChangeArrowheads="1"/>
          </p:cNvSpPr>
          <p:nvPr/>
        </p:nvSpPr>
        <p:spPr bwMode="auto">
          <a:xfrm>
            <a:off x="7767638" y="2198688"/>
            <a:ext cx="3505200" cy="1570038"/>
          </a:xfrm>
          <a:prstGeom prst="rect">
            <a:avLst/>
          </a:prstGeom>
          <a:gradFill rotWithShape="1">
            <a:gsLst>
              <a:gs pos="0">
                <a:srgbClr val="FFFF99"/>
              </a:gs>
              <a:gs pos="50000">
                <a:schemeClr val="bg1"/>
              </a:gs>
              <a:gs pos="100000">
                <a:srgbClr val="FF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0" lang="en-US" altLang="zh-CN"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sym typeface="+mn-ea"/>
              </a:rPr>
              <a:t> </a:t>
            </a:r>
            <a:r>
              <a:rPr kumimoji="0" lang="zh-CN" altLang="en-US"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sym typeface="+mn-ea"/>
              </a:rPr>
              <a:t>化学键的断裂和形成是</a:t>
            </a:r>
            <a:endParaRPr kumimoji="0" lang="zh-CN" altLang="en-US"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sym typeface="+mn-ea"/>
            </a:endParaRPr>
          </a:p>
          <a:p>
            <a:pPr marR="0" defTabSz="914400">
              <a:spcBef>
                <a:spcPct val="50000"/>
              </a:spcBef>
              <a:buClrTx/>
              <a:buSzTx/>
              <a:buFontTx/>
              <a:buNone/>
              <a:defRPr/>
            </a:pPr>
            <a:r>
              <a:rPr kumimoji="0" lang="zh-CN" altLang="en-US"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sym typeface="+mn-ea"/>
              </a:rPr>
              <a:t> 化学反应中能量变化的</a:t>
            </a:r>
            <a:endParaRPr kumimoji="0" lang="zh-CN" altLang="en-US"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sym typeface="+mn-ea"/>
            </a:endParaRPr>
          </a:p>
          <a:p>
            <a:pPr marR="0" defTabSz="914400">
              <a:spcBef>
                <a:spcPct val="50000"/>
              </a:spcBef>
              <a:buClrTx/>
              <a:buSzTx/>
              <a:buFontTx/>
              <a:buNone/>
              <a:defRPr/>
            </a:pPr>
            <a:r>
              <a:rPr kumimoji="0" lang="zh-CN" altLang="en-US"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sym typeface="+mn-ea"/>
              </a:rPr>
              <a:t> 主要原因。</a:t>
            </a:r>
            <a:endParaRPr kumimoji="0" lang="zh-CN" altLang="en-US"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sym typeface="+mn-ea"/>
            </a:endParaRPr>
          </a:p>
        </p:txBody>
      </p:sp>
      <p:sp>
        <p:nvSpPr>
          <p:cNvPr id="10282" name="Text Box 42"/>
          <p:cNvSpPr txBox="1">
            <a:spLocks noChangeArrowheads="1"/>
          </p:cNvSpPr>
          <p:nvPr/>
        </p:nvSpPr>
        <p:spPr bwMode="auto">
          <a:xfrm>
            <a:off x="1790700" y="5473700"/>
            <a:ext cx="5562600" cy="1000125"/>
          </a:xfrm>
          <a:prstGeom prst="rect">
            <a:avLst/>
          </a:prstGeom>
          <a:gradFill rotWithShape="1">
            <a:gsLst>
              <a:gs pos="0">
                <a:srgbClr val="CC99FF"/>
              </a:gs>
              <a:gs pos="50000">
                <a:schemeClr val="bg1"/>
              </a:gs>
              <a:gs pos="100000">
                <a:srgbClr val="CC99FF"/>
              </a:gs>
            </a:gsLst>
            <a:lin ang="5400000" scaled="1"/>
          </a:gradFill>
          <a:ln w="31750">
            <a:solidFill>
              <a:schemeClr val="tx1"/>
            </a:solidFill>
            <a:miter lim="800000"/>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放热反应：成键总放热 </a:t>
            </a:r>
            <a:r>
              <a:rPr kumimoji="0" lang="en-US" altLang="zh-CN"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&gt; </a:t>
            </a:r>
            <a:r>
              <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断键总吸热</a:t>
            </a:r>
            <a:endPar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吸热反应：成键总放热 </a:t>
            </a:r>
            <a:r>
              <a:rPr kumimoji="0" lang="en-US" altLang="zh-CN"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&lt; </a:t>
            </a:r>
            <a:r>
              <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断键总吸热</a:t>
            </a:r>
            <a:endParaRPr kumimoji="0" lang="zh-CN" altLang="en-US" sz="2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80"/>
                                        </p:tgtEl>
                                        <p:attrNameLst>
                                          <p:attrName>style.visibility</p:attrName>
                                        </p:attrNameLst>
                                      </p:cBhvr>
                                      <p:to>
                                        <p:strVal val="visible"/>
                                      </p:to>
                                    </p:set>
                                    <p:animEffect transition="in" filter="blinds(horizontal)">
                                      <p:cBhvr>
                                        <p:cTn id="7" dur="500"/>
                                        <p:tgtEl>
                                          <p:spTgt spid="102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3"/>
                                        </p:tgtEl>
                                        <p:attrNameLst>
                                          <p:attrName>style.visibility</p:attrName>
                                        </p:attrNameLst>
                                      </p:cBhvr>
                                      <p:to>
                                        <p:strVal val="visible"/>
                                      </p:to>
                                    </p:set>
                                    <p:animEffect transition="in" filter="blinds(horizontal)">
                                      <p:cBhvr>
                                        <p:cTn id="12" dur="500"/>
                                        <p:tgtEl>
                                          <p:spTgt spid="102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57"/>
                                        </p:tgtEl>
                                        <p:attrNameLst>
                                          <p:attrName>style.visibility</p:attrName>
                                        </p:attrNameLst>
                                      </p:cBhvr>
                                      <p:to>
                                        <p:strVal val="visible"/>
                                      </p:to>
                                    </p:set>
                                    <p:animEffect transition="in" filter="blinds(horizontal)">
                                      <p:cBhvr>
                                        <p:cTn id="17" dur="500"/>
                                        <p:tgtEl>
                                          <p:spTgt spid="102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5"/>
                                        </p:tgtEl>
                                        <p:attrNameLst>
                                          <p:attrName>style.visibility</p:attrName>
                                        </p:attrNameLst>
                                      </p:cBhvr>
                                      <p:to>
                                        <p:strVal val="visible"/>
                                      </p:to>
                                    </p:set>
                                    <p:animEffect transition="in" filter="blinds(horizontal)">
                                      <p:cBhvr>
                                        <p:cTn id="22" dur="500"/>
                                        <p:tgtEl>
                                          <p:spTgt spid="102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264"/>
                                        </p:tgtEl>
                                        <p:attrNameLst>
                                          <p:attrName>style.visibility</p:attrName>
                                        </p:attrNameLst>
                                      </p:cBhvr>
                                      <p:to>
                                        <p:strVal val="visible"/>
                                      </p:to>
                                    </p:set>
                                    <p:animEffect transition="in" filter="wipe(up)">
                                      <p:cBhvr>
                                        <p:cTn id="27" dur="500"/>
                                        <p:tgtEl>
                                          <p:spTgt spid="10264"/>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0265"/>
                                        </p:tgtEl>
                                        <p:attrNameLst>
                                          <p:attrName>style.visibility</p:attrName>
                                        </p:attrNameLst>
                                      </p:cBhvr>
                                      <p:to>
                                        <p:strVal val="visible"/>
                                      </p:to>
                                    </p:set>
                                    <p:animEffect transition="in" filter="wipe(up)">
                                      <p:cBhvr>
                                        <p:cTn id="30" dur="500"/>
                                        <p:tgtEl>
                                          <p:spTgt spid="1026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0266"/>
                                        </p:tgtEl>
                                        <p:attrNameLst>
                                          <p:attrName>style.visibility</p:attrName>
                                        </p:attrNameLst>
                                      </p:cBhvr>
                                      <p:to>
                                        <p:strVal val="visible"/>
                                      </p:to>
                                    </p:set>
                                    <p:animEffect transition="in" filter="wipe(up)">
                                      <p:cBhvr>
                                        <p:cTn id="33" dur="500"/>
                                        <p:tgtEl>
                                          <p:spTgt spid="1026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279"/>
                                        </p:tgtEl>
                                        <p:attrNameLst>
                                          <p:attrName>style.visibility</p:attrName>
                                        </p:attrNameLst>
                                      </p:cBhvr>
                                      <p:to>
                                        <p:strVal val="visible"/>
                                      </p:to>
                                    </p:set>
                                    <p:animEffect transition="in" filter="wipe(up)">
                                      <p:cBhvr>
                                        <p:cTn id="36" dur="500"/>
                                        <p:tgtEl>
                                          <p:spTgt spid="1027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267"/>
                                        </p:tgtEl>
                                        <p:attrNameLst>
                                          <p:attrName>style.visibility</p:attrName>
                                        </p:attrNameLst>
                                      </p:cBhvr>
                                      <p:to>
                                        <p:strVal val="visible"/>
                                      </p:to>
                                    </p:set>
                                    <p:animEffect transition="in" filter="wipe(up)">
                                      <p:cBhvr>
                                        <p:cTn id="39" dur="500"/>
                                        <p:tgtEl>
                                          <p:spTgt spid="1026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0268"/>
                                        </p:tgtEl>
                                        <p:attrNameLst>
                                          <p:attrName>style.visibility</p:attrName>
                                        </p:attrNameLst>
                                      </p:cBhvr>
                                      <p:to>
                                        <p:strVal val="visible"/>
                                      </p:to>
                                    </p:set>
                                    <p:animEffect transition="in" filter="wipe(up)">
                                      <p:cBhvr>
                                        <p:cTn id="42" dur="500"/>
                                        <p:tgtEl>
                                          <p:spTgt spid="1026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0269"/>
                                        </p:tgtEl>
                                        <p:attrNameLst>
                                          <p:attrName>style.visibility</p:attrName>
                                        </p:attrNameLst>
                                      </p:cBhvr>
                                      <p:to>
                                        <p:strVal val="visible"/>
                                      </p:to>
                                    </p:set>
                                    <p:animEffect transition="in" filter="wipe(up)">
                                      <p:cBhvr>
                                        <p:cTn id="45" dur="500"/>
                                        <p:tgtEl>
                                          <p:spTgt spid="10269"/>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270"/>
                                        </p:tgtEl>
                                        <p:attrNameLst>
                                          <p:attrName>style.visibility</p:attrName>
                                        </p:attrNameLst>
                                      </p:cBhvr>
                                      <p:to>
                                        <p:strVal val="visible"/>
                                      </p:to>
                                    </p:set>
                                    <p:animEffect transition="in" filter="wipe(up)">
                                      <p:cBhvr>
                                        <p:cTn id="48" dur="500"/>
                                        <p:tgtEl>
                                          <p:spTgt spid="10270"/>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0271"/>
                                        </p:tgtEl>
                                        <p:attrNameLst>
                                          <p:attrName>style.visibility</p:attrName>
                                        </p:attrNameLst>
                                      </p:cBhvr>
                                      <p:to>
                                        <p:strVal val="visible"/>
                                      </p:to>
                                    </p:set>
                                    <p:animEffect transition="in" filter="wipe(up)">
                                      <p:cBhvr>
                                        <p:cTn id="51" dur="500"/>
                                        <p:tgtEl>
                                          <p:spTgt spid="10271"/>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272"/>
                                        </p:tgtEl>
                                        <p:attrNameLst>
                                          <p:attrName>style.visibility</p:attrName>
                                        </p:attrNameLst>
                                      </p:cBhvr>
                                      <p:to>
                                        <p:strVal val="visible"/>
                                      </p:to>
                                    </p:set>
                                    <p:animEffect transition="in" filter="wipe(up)">
                                      <p:cBhvr>
                                        <p:cTn id="54" dur="500"/>
                                        <p:tgtEl>
                                          <p:spTgt spid="10272"/>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273"/>
                                        </p:tgtEl>
                                        <p:attrNameLst>
                                          <p:attrName>style.visibility</p:attrName>
                                        </p:attrNameLst>
                                      </p:cBhvr>
                                      <p:to>
                                        <p:strVal val="visible"/>
                                      </p:to>
                                    </p:set>
                                    <p:animEffect transition="in" filter="wipe(up)">
                                      <p:cBhvr>
                                        <p:cTn id="57" dur="500"/>
                                        <p:tgtEl>
                                          <p:spTgt spid="10273"/>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0274"/>
                                        </p:tgtEl>
                                        <p:attrNameLst>
                                          <p:attrName>style.visibility</p:attrName>
                                        </p:attrNameLst>
                                      </p:cBhvr>
                                      <p:to>
                                        <p:strVal val="visible"/>
                                      </p:to>
                                    </p:set>
                                    <p:animEffect transition="in" filter="wipe(up)">
                                      <p:cBhvr>
                                        <p:cTn id="60" dur="500"/>
                                        <p:tgtEl>
                                          <p:spTgt spid="10274"/>
                                        </p:tgtEl>
                                      </p:cBhvr>
                                    </p:animEffect>
                                  </p:childTnLst>
                                </p:cTn>
                              </p:par>
                              <p:par>
                                <p:cTn id="61" presetID="22" presetClass="entr" presetSubtype="1" fill="hold" nodeType="withEffect">
                                  <p:stCondLst>
                                    <p:cond delay="0"/>
                                  </p:stCondLst>
                                  <p:childTnLst>
                                    <p:set>
                                      <p:cBhvr>
                                        <p:cTn id="62" dur="1" fill="hold">
                                          <p:stCondLst>
                                            <p:cond delay="0"/>
                                          </p:stCondLst>
                                        </p:cTn>
                                        <p:tgtEl>
                                          <p:spTgt spid="10278"/>
                                        </p:tgtEl>
                                        <p:attrNameLst>
                                          <p:attrName>style.visibility</p:attrName>
                                        </p:attrNameLst>
                                      </p:cBhvr>
                                      <p:to>
                                        <p:strVal val="visible"/>
                                      </p:to>
                                    </p:set>
                                    <p:animEffect transition="in" filter="wipe(up)">
                                      <p:cBhvr>
                                        <p:cTn id="63" dur="500"/>
                                        <p:tgtEl>
                                          <p:spTgt spid="1027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0262"/>
                                        </p:tgtEl>
                                        <p:attrNameLst>
                                          <p:attrName>style.visibility</p:attrName>
                                        </p:attrNameLst>
                                      </p:cBhvr>
                                      <p:to>
                                        <p:strVal val="visible"/>
                                      </p:to>
                                    </p:set>
                                    <p:animEffect transition="in" filter="blinds(horizontal)">
                                      <p:cBhvr>
                                        <p:cTn id="68" dur="500"/>
                                        <p:tgtEl>
                                          <p:spTgt spid="1026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0263"/>
                                        </p:tgtEl>
                                        <p:attrNameLst>
                                          <p:attrName>style.visibility</p:attrName>
                                        </p:attrNameLst>
                                      </p:cBhvr>
                                      <p:to>
                                        <p:strVal val="visible"/>
                                      </p:to>
                                    </p:set>
                                    <p:animEffect transition="in" filter="blinds(horizontal)">
                                      <p:cBhvr>
                                        <p:cTn id="73" dur="500"/>
                                        <p:tgtEl>
                                          <p:spTgt spid="1026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28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499"/>
                                          </p:stCondLst>
                                        </p:cTn>
                                        <p:tgtEl>
                                          <p:spTgt spid="10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nimBg="1"/>
      <p:bldP spid="10262" grpId="0"/>
      <p:bldP spid="10263" grpId="0"/>
      <p:bldP spid="10264" grpId="0"/>
      <p:bldP spid="10265" grpId="0"/>
      <p:bldP spid="10266" grpId="0" animBg="1"/>
      <p:bldP spid="10267" grpId="0"/>
      <p:bldP spid="10268" grpId="0"/>
      <p:bldP spid="10269" grpId="0" animBg="1"/>
      <p:bldP spid="10270" grpId="0"/>
      <p:bldP spid="10271" grpId="0"/>
      <p:bldP spid="10272" grpId="0"/>
      <p:bldP spid="10273" grpId="0"/>
      <p:bldP spid="10274" grpId="0" animBg="1"/>
      <p:bldP spid="10279" grpId="0"/>
      <p:bldP spid="10280" grpId="0"/>
      <p:bldP spid="10281" grpId="0" animBg="1"/>
      <p:bldP spid="102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3"/>
          <p:cNvSpPr/>
          <p:nvPr/>
        </p:nvSpPr>
        <p:spPr>
          <a:xfrm>
            <a:off x="1790700" y="661988"/>
            <a:ext cx="9201150" cy="646112"/>
          </a:xfrm>
          <a:prstGeom prst="rect">
            <a:avLst/>
          </a:prstGeom>
          <a:noFill/>
          <a:ln w="9525">
            <a:noFill/>
          </a:ln>
        </p:spPr>
        <p:txBody>
          <a:bodyPr anchor="t" anchorCtr="0">
            <a:spAutoFit/>
          </a:bodyPr>
          <a:p>
            <a:pPr>
              <a:lnSpc>
                <a:spcPct val="150000"/>
              </a:lnSpc>
              <a:buFontTx/>
            </a:pP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、同一化学键的</a:t>
            </a:r>
            <a:r>
              <a:rPr lang="zh-CN" altLang="zh-CN" dirty="0">
                <a:latin typeface="Times New Roman" panose="02020603050405020304" pitchFamily="18" charset="0"/>
                <a:ea typeface="宋体" panose="02010600030101010101" pitchFamily="2" charset="-122"/>
              </a:rPr>
              <a:t>断裂和形成</a:t>
            </a:r>
            <a:r>
              <a:rPr lang="zh-CN" altLang="en-US" dirty="0">
                <a:latin typeface="Times New Roman" panose="02020603050405020304" pitchFamily="18" charset="0"/>
                <a:ea typeface="宋体" panose="02010600030101010101" pitchFamily="2" charset="-122"/>
              </a:rPr>
              <a:t>的</a:t>
            </a:r>
            <a:r>
              <a:rPr lang="zh-CN" altLang="zh-CN" dirty="0">
                <a:latin typeface="Times New Roman" panose="02020603050405020304" pitchFamily="18" charset="0"/>
                <a:ea typeface="宋体" panose="02010600030101010101" pitchFamily="2" charset="-122"/>
              </a:rPr>
              <a:t>吸收和释放能量有什么关系呢？</a:t>
            </a:r>
            <a:endParaRPr lang="zh-CN" altLang="zh-CN" dirty="0">
              <a:latin typeface="Times New Roman" panose="02020603050405020304" pitchFamily="18" charset="0"/>
              <a:ea typeface="宋体" panose="02010600030101010101" pitchFamily="2" charset="-122"/>
            </a:endParaRPr>
          </a:p>
        </p:txBody>
      </p:sp>
      <p:grpSp>
        <p:nvGrpSpPr>
          <p:cNvPr id="28676" name="Group 4"/>
          <p:cNvGrpSpPr/>
          <p:nvPr/>
        </p:nvGrpSpPr>
        <p:grpSpPr>
          <a:xfrm>
            <a:off x="1595438" y="2266950"/>
            <a:ext cx="5043487" cy="3448050"/>
            <a:chOff x="1043" y="1412"/>
            <a:chExt cx="3177" cy="2172"/>
          </a:xfrm>
        </p:grpSpPr>
        <p:sp>
          <p:nvSpPr>
            <p:cNvPr id="13315" name="TextBox 31"/>
            <p:cNvSpPr txBox="1"/>
            <p:nvPr/>
          </p:nvSpPr>
          <p:spPr>
            <a:xfrm>
              <a:off x="1136" y="3334"/>
              <a:ext cx="3084" cy="250"/>
            </a:xfrm>
            <a:prstGeom prst="rect">
              <a:avLst/>
            </a:prstGeom>
            <a:noFill/>
            <a:ln w="9525">
              <a:noFill/>
            </a:ln>
          </p:spPr>
          <p:txBody>
            <a:bodyPr anchor="t" anchorCtr="0">
              <a:spAutoFit/>
            </a:bodyPr>
            <a:p>
              <a:pPr algn="ctr">
                <a:buFontTx/>
              </a:pPr>
              <a:r>
                <a:rPr lang="zh-CN" altLang="zh-CN" sz="2000" dirty="0">
                  <a:latin typeface="Times New Roman" panose="02020603050405020304" pitchFamily="18" charset="0"/>
                  <a:ea typeface="宋体" panose="02010600030101010101" pitchFamily="2" charset="-122"/>
                </a:rPr>
                <a:t>化学键变化与能量变化关系图</a:t>
              </a:r>
              <a:endParaRPr lang="zh-CN" altLang="zh-CN" sz="2000" dirty="0">
                <a:latin typeface="Times New Roman" panose="02020603050405020304" pitchFamily="18" charset="0"/>
                <a:ea typeface="宋体" panose="02010600030101010101" pitchFamily="2" charset="-122"/>
              </a:endParaRPr>
            </a:p>
          </p:txBody>
        </p:sp>
        <p:sp>
          <p:nvSpPr>
            <p:cNvPr id="13316" name="Line 2"/>
            <p:cNvSpPr/>
            <p:nvPr/>
          </p:nvSpPr>
          <p:spPr>
            <a:xfrm>
              <a:off x="1409" y="3236"/>
              <a:ext cx="2393" cy="0"/>
            </a:xfrm>
            <a:prstGeom prst="line">
              <a:avLst/>
            </a:prstGeom>
            <a:ln w="38100" cap="flat" cmpd="sng">
              <a:solidFill>
                <a:schemeClr val="tx1"/>
              </a:solidFill>
              <a:prstDash val="solid"/>
              <a:round/>
              <a:headEnd type="none" w="med" len="med"/>
              <a:tailEnd type="triangle" w="med" len="med"/>
            </a:ln>
          </p:spPr>
        </p:sp>
        <p:sp>
          <p:nvSpPr>
            <p:cNvPr id="13317" name="Line 3"/>
            <p:cNvSpPr/>
            <p:nvPr/>
          </p:nvSpPr>
          <p:spPr>
            <a:xfrm flipV="1">
              <a:off x="1410" y="1412"/>
              <a:ext cx="0" cy="1824"/>
            </a:xfrm>
            <a:prstGeom prst="line">
              <a:avLst/>
            </a:prstGeom>
            <a:ln w="38100" cap="flat" cmpd="sng">
              <a:solidFill>
                <a:schemeClr val="tx1"/>
              </a:solidFill>
              <a:prstDash val="solid"/>
              <a:round/>
              <a:headEnd type="none" w="med" len="med"/>
              <a:tailEnd type="triangle" w="med" len="med"/>
            </a:ln>
          </p:spPr>
        </p:sp>
        <p:sp>
          <p:nvSpPr>
            <p:cNvPr id="13318" name="Text Box 4"/>
            <p:cNvSpPr txBox="1"/>
            <p:nvPr/>
          </p:nvSpPr>
          <p:spPr>
            <a:xfrm>
              <a:off x="1043" y="1593"/>
              <a:ext cx="349" cy="734"/>
            </a:xfrm>
            <a:prstGeom prst="rect">
              <a:avLst/>
            </a:prstGeom>
            <a:noFill/>
            <a:ln w="9525">
              <a:noFill/>
            </a:ln>
          </p:spPr>
          <p:txBody>
            <a:bodyPr vert="eaVert" wrap="none" anchor="t" anchorCtr="0">
              <a:spAutoFit/>
            </a:bodyPr>
            <a:p>
              <a:pPr>
                <a:buFontTx/>
              </a:pPr>
              <a:r>
                <a:rPr lang="zh-CN" altLang="zh-CN" dirty="0">
                  <a:latin typeface="Times New Roman" panose="02020603050405020304" pitchFamily="18" charset="0"/>
                  <a:ea typeface="宋体" panose="02010600030101010101" pitchFamily="2" charset="-122"/>
                </a:rPr>
                <a:t>能量</a:t>
              </a:r>
              <a:r>
                <a:rPr lang="en-US" altLang="zh-CN" dirty="0">
                  <a:latin typeface="宋体" panose="02010600030101010101" pitchFamily="2" charset="-122"/>
                  <a:ea typeface="宋体" panose="02010600030101010101" pitchFamily="2" charset="-122"/>
                </a:rPr>
                <a:t>\KJ</a:t>
              </a:r>
              <a:endParaRPr lang="en-US" altLang="zh-CN" dirty="0">
                <a:latin typeface="宋体" panose="02010600030101010101" pitchFamily="2" charset="-122"/>
                <a:ea typeface="宋体" panose="02010600030101010101" pitchFamily="2" charset="-122"/>
              </a:endParaRPr>
            </a:p>
          </p:txBody>
        </p:sp>
        <p:sp>
          <p:nvSpPr>
            <p:cNvPr id="13319" name="Line 6"/>
            <p:cNvSpPr/>
            <p:nvPr/>
          </p:nvSpPr>
          <p:spPr>
            <a:xfrm flipV="1">
              <a:off x="1398" y="2868"/>
              <a:ext cx="2268" cy="45"/>
            </a:xfrm>
            <a:prstGeom prst="line">
              <a:avLst/>
            </a:prstGeom>
            <a:ln w="38100" cap="flat" cmpd="sng">
              <a:solidFill>
                <a:schemeClr val="tx1"/>
              </a:solidFill>
              <a:prstDash val="sysDot"/>
              <a:round/>
              <a:headEnd type="none" w="med" len="med"/>
              <a:tailEnd type="none" w="med" len="med"/>
            </a:ln>
          </p:spPr>
        </p:sp>
        <p:sp>
          <p:nvSpPr>
            <p:cNvPr id="13320" name="Line 7"/>
            <p:cNvSpPr/>
            <p:nvPr/>
          </p:nvSpPr>
          <p:spPr>
            <a:xfrm>
              <a:off x="1409" y="2047"/>
              <a:ext cx="2268" cy="0"/>
            </a:xfrm>
            <a:prstGeom prst="line">
              <a:avLst/>
            </a:prstGeom>
            <a:ln w="38100" cap="flat" cmpd="sng">
              <a:solidFill>
                <a:schemeClr val="tx1"/>
              </a:solidFill>
              <a:prstDash val="sysDot"/>
              <a:round/>
              <a:headEnd type="none" w="med" len="med"/>
              <a:tailEnd type="none" w="med" len="med"/>
            </a:ln>
          </p:spPr>
        </p:sp>
        <p:sp>
          <p:nvSpPr>
            <p:cNvPr id="13321" name="Text Box 10"/>
            <p:cNvSpPr txBox="1"/>
            <p:nvPr/>
          </p:nvSpPr>
          <p:spPr>
            <a:xfrm>
              <a:off x="1670" y="2918"/>
              <a:ext cx="2041" cy="288"/>
            </a:xfrm>
            <a:prstGeom prst="rect">
              <a:avLst/>
            </a:prstGeom>
            <a:noFill/>
            <a:ln w="9525">
              <a:noFill/>
            </a:ln>
          </p:spPr>
          <p:txBody>
            <a:bodyPr anchor="t" anchorCtr="0">
              <a:spAutoFit/>
            </a:bodyPr>
            <a:p>
              <a:pPr>
                <a:buFontTx/>
              </a:pPr>
              <a:r>
                <a:rPr lang="en-US" altLang="zh-CN" dirty="0">
                  <a:latin typeface="宋体" panose="02010600030101010101" pitchFamily="2" charset="-122"/>
                  <a:ea typeface="宋体" panose="02010600030101010101" pitchFamily="2" charset="-122"/>
                </a:rPr>
                <a:t>1mol H</a:t>
              </a:r>
              <a:r>
                <a:rPr lang="en-US" altLang="zh-CN" baseline="-25000" dirty="0">
                  <a:latin typeface="宋体" panose="02010600030101010101" pitchFamily="2" charset="-122"/>
                  <a:ea typeface="宋体" panose="02010600030101010101" pitchFamily="2" charset="-122"/>
                </a:rPr>
                <a:t>2 </a:t>
              </a:r>
              <a:r>
                <a:rPr lang="en-US" altLang="zh-CN" dirty="0">
                  <a:latin typeface="宋体" panose="02010600030101010101" pitchFamily="2" charset="-122"/>
                  <a:ea typeface="宋体" panose="02010600030101010101" pitchFamily="2" charset="-122"/>
                </a:rPr>
                <a:t>(1mol H-H)</a:t>
              </a:r>
              <a:endParaRPr lang="zh-CN" altLang="zh-CN" dirty="0">
                <a:latin typeface="宋体" panose="02010600030101010101" pitchFamily="2" charset="-122"/>
                <a:ea typeface="宋体" panose="02010600030101010101" pitchFamily="2" charset="-122"/>
              </a:endParaRPr>
            </a:p>
          </p:txBody>
        </p:sp>
        <p:sp>
          <p:nvSpPr>
            <p:cNvPr id="13322" name="Text Box 11"/>
            <p:cNvSpPr txBox="1"/>
            <p:nvPr/>
          </p:nvSpPr>
          <p:spPr>
            <a:xfrm>
              <a:off x="2135" y="1728"/>
              <a:ext cx="863" cy="288"/>
            </a:xfrm>
            <a:prstGeom prst="rect">
              <a:avLst/>
            </a:prstGeom>
            <a:noFill/>
            <a:ln w="9525">
              <a:noFill/>
            </a:ln>
          </p:spPr>
          <p:txBody>
            <a:bodyPr anchor="t" anchorCtr="0">
              <a:spAutoFit/>
            </a:bodyPr>
            <a:p>
              <a:pPr>
                <a:buFontTx/>
              </a:pPr>
              <a:r>
                <a:rPr lang="en-US" altLang="zh-CN" dirty="0">
                  <a:latin typeface="宋体" panose="02010600030101010101" pitchFamily="2" charset="-122"/>
                  <a:ea typeface="宋体" panose="02010600030101010101" pitchFamily="2" charset="-122"/>
                </a:rPr>
                <a:t>2mol H</a:t>
              </a:r>
              <a:endParaRPr lang="zh-CN" altLang="zh-CN" dirty="0">
                <a:latin typeface="宋体" panose="02010600030101010101" pitchFamily="2" charset="-122"/>
                <a:ea typeface="宋体" panose="02010600030101010101" pitchFamily="2" charset="-122"/>
              </a:endParaRPr>
            </a:p>
          </p:txBody>
        </p:sp>
        <p:sp>
          <p:nvSpPr>
            <p:cNvPr id="13323" name="Text Box 12"/>
            <p:cNvSpPr txBox="1"/>
            <p:nvPr/>
          </p:nvSpPr>
          <p:spPr>
            <a:xfrm>
              <a:off x="1681" y="2464"/>
              <a:ext cx="601" cy="288"/>
            </a:xfrm>
            <a:prstGeom prst="rect">
              <a:avLst/>
            </a:prstGeom>
            <a:noFill/>
            <a:ln w="9525">
              <a:noFill/>
            </a:ln>
          </p:spPr>
          <p:txBody>
            <a:bodyPr wrap="none" anchor="t" anchorCtr="0">
              <a:spAutoFit/>
            </a:bodyPr>
            <a:p>
              <a:pPr>
                <a:buFontTx/>
              </a:pPr>
              <a:r>
                <a:rPr lang="en-US" altLang="zh-CN" dirty="0">
                  <a:solidFill>
                    <a:schemeClr val="accent2"/>
                  </a:solidFill>
                  <a:latin typeface="宋体" panose="02010600030101010101" pitchFamily="2" charset="-122"/>
                  <a:ea typeface="宋体" panose="02010600030101010101" pitchFamily="2" charset="-122"/>
                </a:rPr>
                <a:t>436KJ</a:t>
              </a:r>
              <a:endParaRPr lang="en-US" altLang="zh-CN" dirty="0">
                <a:solidFill>
                  <a:schemeClr val="accent2"/>
                </a:solidFill>
                <a:latin typeface="宋体" panose="02010600030101010101" pitchFamily="2" charset="-122"/>
                <a:ea typeface="宋体" panose="02010600030101010101" pitchFamily="2" charset="-122"/>
              </a:endParaRPr>
            </a:p>
          </p:txBody>
        </p:sp>
        <p:sp>
          <p:nvSpPr>
            <p:cNvPr id="13324" name="Text Box 13"/>
            <p:cNvSpPr txBox="1"/>
            <p:nvPr/>
          </p:nvSpPr>
          <p:spPr>
            <a:xfrm>
              <a:off x="2815" y="2464"/>
              <a:ext cx="601" cy="288"/>
            </a:xfrm>
            <a:prstGeom prst="rect">
              <a:avLst/>
            </a:prstGeom>
            <a:noFill/>
            <a:ln w="9525">
              <a:noFill/>
            </a:ln>
          </p:spPr>
          <p:txBody>
            <a:bodyPr wrap="none" anchor="t" anchorCtr="0">
              <a:spAutoFit/>
            </a:bodyPr>
            <a:p>
              <a:pPr>
                <a:buFontTx/>
              </a:pPr>
              <a:r>
                <a:rPr lang="en-US" altLang="zh-CN" dirty="0">
                  <a:solidFill>
                    <a:srgbClr val="990033"/>
                  </a:solidFill>
                  <a:latin typeface="宋体" panose="02010600030101010101" pitchFamily="2" charset="-122"/>
                  <a:ea typeface="宋体" panose="02010600030101010101" pitchFamily="2" charset="-122"/>
                </a:rPr>
                <a:t>436KJ</a:t>
              </a:r>
              <a:endParaRPr lang="en-US" altLang="zh-CN" dirty="0">
                <a:solidFill>
                  <a:srgbClr val="990033"/>
                </a:solidFill>
                <a:latin typeface="宋体" panose="02010600030101010101" pitchFamily="2" charset="-122"/>
                <a:ea typeface="宋体" panose="02010600030101010101" pitchFamily="2" charset="-122"/>
              </a:endParaRPr>
            </a:p>
          </p:txBody>
        </p:sp>
        <p:sp>
          <p:nvSpPr>
            <p:cNvPr id="13325" name="Text Box 28"/>
            <p:cNvSpPr txBox="1"/>
            <p:nvPr/>
          </p:nvSpPr>
          <p:spPr>
            <a:xfrm>
              <a:off x="1415" y="2262"/>
              <a:ext cx="1274" cy="250"/>
            </a:xfrm>
            <a:prstGeom prst="rect">
              <a:avLst/>
            </a:prstGeom>
            <a:noFill/>
            <a:ln w="9525">
              <a:noFill/>
            </a:ln>
          </p:spPr>
          <p:txBody>
            <a:bodyPr anchor="t" anchorCtr="0">
              <a:spAutoFit/>
            </a:bodyPr>
            <a:p>
              <a:pPr>
                <a:buFontTx/>
              </a:pPr>
              <a:r>
                <a:rPr lang="zh-CN" altLang="en-US" sz="2000" dirty="0">
                  <a:solidFill>
                    <a:schemeClr val="accent2"/>
                  </a:solidFill>
                  <a:latin typeface="Times New Roman" panose="02020603050405020304" pitchFamily="18" charset="0"/>
                  <a:ea typeface="宋体" panose="02010600030101010101" pitchFamily="2" charset="-122"/>
                </a:rPr>
                <a:t>断键吸收能量</a:t>
              </a:r>
              <a:endParaRPr lang="zh-CN" altLang="en-US" sz="2000" dirty="0">
                <a:solidFill>
                  <a:schemeClr val="accent2"/>
                </a:solidFill>
                <a:latin typeface="Times New Roman" panose="02020603050405020304" pitchFamily="18" charset="0"/>
                <a:ea typeface="宋体" panose="02010600030101010101" pitchFamily="2" charset="-122"/>
              </a:endParaRPr>
            </a:p>
          </p:txBody>
        </p:sp>
        <p:sp>
          <p:nvSpPr>
            <p:cNvPr id="13326" name="Text Box 29"/>
            <p:cNvSpPr txBox="1"/>
            <p:nvPr/>
          </p:nvSpPr>
          <p:spPr>
            <a:xfrm>
              <a:off x="2713" y="2222"/>
              <a:ext cx="1274" cy="288"/>
            </a:xfrm>
            <a:prstGeom prst="rect">
              <a:avLst/>
            </a:prstGeom>
            <a:noFill/>
            <a:ln w="9525">
              <a:noFill/>
            </a:ln>
          </p:spPr>
          <p:txBody>
            <a:bodyPr wrap="none" anchor="t" anchorCtr="0">
              <a:spAutoFit/>
            </a:bodyPr>
            <a:p>
              <a:pPr>
                <a:buFontTx/>
              </a:pPr>
              <a:r>
                <a:rPr lang="zh-CN" altLang="en-US" dirty="0">
                  <a:solidFill>
                    <a:srgbClr val="990033"/>
                  </a:solidFill>
                  <a:latin typeface="Times New Roman" panose="02020603050405020304" pitchFamily="18" charset="0"/>
                  <a:ea typeface="宋体" panose="02010600030101010101" pitchFamily="2" charset="-122"/>
                </a:rPr>
                <a:t>成键放出能量</a:t>
              </a:r>
              <a:endParaRPr lang="zh-CN" altLang="en-US" dirty="0">
                <a:solidFill>
                  <a:srgbClr val="990033"/>
                </a:solidFill>
                <a:latin typeface="Times New Roman" panose="02020603050405020304" pitchFamily="18" charset="0"/>
                <a:ea typeface="宋体" panose="02010600030101010101" pitchFamily="2" charset="-122"/>
              </a:endParaRPr>
            </a:p>
          </p:txBody>
        </p:sp>
        <p:sp>
          <p:nvSpPr>
            <p:cNvPr id="13327" name="AutoShape 17"/>
            <p:cNvSpPr/>
            <p:nvPr/>
          </p:nvSpPr>
          <p:spPr>
            <a:xfrm>
              <a:off x="2425" y="2220"/>
              <a:ext cx="231" cy="462"/>
            </a:xfrm>
            <a:prstGeom prst="upArrow">
              <a:avLst>
                <a:gd name="adj1" fmla="val 50000"/>
                <a:gd name="adj2" fmla="val 150000"/>
              </a:avLst>
            </a:prstGeom>
            <a:gradFill rotWithShape="1">
              <a:gsLst>
                <a:gs pos="0">
                  <a:srgbClr val="0000FF"/>
                </a:gs>
                <a:gs pos="100000">
                  <a:schemeClr val="bg1"/>
                </a:gs>
              </a:gsLst>
              <a:lin ang="5400000" scaled="1"/>
              <a:tileRect/>
            </a:gradFill>
            <a:ln w="9525">
              <a:noFill/>
            </a:ln>
          </p:spPr>
          <p:txBody>
            <a:bodyPr wrap="none" anchor="ctr" anchorCtr="0">
              <a:spAutoFit/>
            </a:bodyPr>
            <a:p>
              <a:pPr>
                <a:buFontTx/>
              </a:pPr>
              <a:endParaRPr lang="zh-CN" altLang="en-US" dirty="0">
                <a:latin typeface="Arial" panose="020B0604020202020204" pitchFamily="34" charset="0"/>
                <a:ea typeface="宋体" panose="02010600030101010101" pitchFamily="2" charset="-122"/>
              </a:endParaRPr>
            </a:p>
          </p:txBody>
        </p:sp>
        <p:sp>
          <p:nvSpPr>
            <p:cNvPr id="13328" name="AutoShape 18"/>
            <p:cNvSpPr/>
            <p:nvPr/>
          </p:nvSpPr>
          <p:spPr>
            <a:xfrm>
              <a:off x="2667" y="2234"/>
              <a:ext cx="231" cy="462"/>
            </a:xfrm>
            <a:prstGeom prst="downArrow">
              <a:avLst>
                <a:gd name="adj1" fmla="val 50000"/>
                <a:gd name="adj2" fmla="val 150000"/>
              </a:avLst>
            </a:prstGeom>
            <a:gradFill rotWithShape="1">
              <a:gsLst>
                <a:gs pos="0">
                  <a:schemeClr val="bg1"/>
                </a:gs>
                <a:gs pos="100000">
                  <a:srgbClr val="FF0000"/>
                </a:gs>
              </a:gsLst>
              <a:lin ang="5400000" scaled="1"/>
              <a:tileRect/>
            </a:gradFill>
            <a:ln w="9525">
              <a:noFill/>
            </a:ln>
          </p:spPr>
          <p:txBody>
            <a:bodyPr wrap="none" anchor="ctr" anchorCtr="0">
              <a:spAutoFit/>
            </a:bodyPr>
            <a:p>
              <a:pPr>
                <a:buFontTx/>
              </a:pPr>
              <a:endParaRPr lang="zh-CN" altLang="en-US" dirty="0">
                <a:latin typeface="Arial" panose="020B0604020202020204" pitchFamily="34" charset="0"/>
                <a:ea typeface="宋体" panose="02010600030101010101" pitchFamily="2" charset="-122"/>
              </a:endParaRPr>
            </a:p>
          </p:txBody>
        </p:sp>
      </p:grpSp>
      <p:grpSp>
        <p:nvGrpSpPr>
          <p:cNvPr id="28709" name="Group 37"/>
          <p:cNvGrpSpPr/>
          <p:nvPr/>
        </p:nvGrpSpPr>
        <p:grpSpPr>
          <a:xfrm>
            <a:off x="5938838" y="1200150"/>
            <a:ext cx="4957762" cy="4416425"/>
            <a:chOff x="2781" y="756"/>
            <a:chExt cx="3123" cy="2782"/>
          </a:xfrm>
        </p:grpSpPr>
        <p:grpSp>
          <p:nvGrpSpPr>
            <p:cNvPr id="13330" name="Group 19"/>
            <p:cNvGrpSpPr/>
            <p:nvPr/>
          </p:nvGrpSpPr>
          <p:grpSpPr>
            <a:xfrm>
              <a:off x="2781" y="756"/>
              <a:ext cx="2804" cy="2541"/>
              <a:chOff x="-7" y="0"/>
              <a:chExt cx="7009" cy="6353"/>
            </a:xfrm>
          </p:grpSpPr>
          <p:sp>
            <p:nvSpPr>
              <p:cNvPr id="13331" name="Text Box 22"/>
              <p:cNvSpPr txBox="1"/>
              <p:nvPr/>
            </p:nvSpPr>
            <p:spPr>
              <a:xfrm>
                <a:off x="1900" y="4990"/>
                <a:ext cx="5102" cy="727"/>
              </a:xfrm>
              <a:prstGeom prst="rect">
                <a:avLst/>
              </a:prstGeom>
              <a:noFill/>
              <a:ln w="9525">
                <a:noFill/>
              </a:ln>
            </p:spPr>
            <p:txBody>
              <a:bodyPr anchor="t" anchorCtr="0">
                <a:spAutoFit/>
              </a:bodyPr>
              <a:p>
                <a:pPr>
                  <a:buFontTx/>
                </a:pPr>
                <a:r>
                  <a:rPr lang="en-US" altLang="zh-CN" dirty="0">
                    <a:latin typeface="宋体" panose="02010600030101010101" pitchFamily="2" charset="-122"/>
                    <a:ea typeface="宋体" panose="02010600030101010101" pitchFamily="2" charset="-122"/>
                  </a:rPr>
                  <a:t>1mol CH</a:t>
                </a:r>
                <a:r>
                  <a:rPr lang="en-US" altLang="zh-CN" baseline="-25000" dirty="0">
                    <a:latin typeface="宋体" panose="02010600030101010101" pitchFamily="2" charset="-122"/>
                    <a:ea typeface="宋体" panose="02010600030101010101" pitchFamily="2" charset="-122"/>
                  </a:rPr>
                  <a:t>4 </a:t>
                </a:r>
                <a:r>
                  <a:rPr lang="en-US" altLang="zh-CN" dirty="0">
                    <a:latin typeface="宋体" panose="02010600030101010101" pitchFamily="2" charset="-122"/>
                    <a:ea typeface="宋体" panose="02010600030101010101" pitchFamily="2" charset="-122"/>
                  </a:rPr>
                  <a:t>(4mol C-H)</a:t>
                </a:r>
                <a:endParaRPr lang="zh-CN" altLang="zh-CN" dirty="0">
                  <a:latin typeface="宋体" panose="02010600030101010101" pitchFamily="2" charset="-122"/>
                  <a:ea typeface="宋体" panose="02010600030101010101" pitchFamily="2" charset="-122"/>
                </a:endParaRPr>
              </a:p>
            </p:txBody>
          </p:sp>
          <p:grpSp>
            <p:nvGrpSpPr>
              <p:cNvPr id="13332" name="Group 21"/>
              <p:cNvGrpSpPr/>
              <p:nvPr/>
            </p:nvGrpSpPr>
            <p:grpSpPr>
              <a:xfrm>
                <a:off x="-7" y="0"/>
                <a:ext cx="6784" cy="6353"/>
                <a:chOff x="-7" y="0"/>
                <a:chExt cx="6784" cy="6353"/>
              </a:xfrm>
            </p:grpSpPr>
            <p:sp>
              <p:nvSpPr>
                <p:cNvPr id="13333" name="Line 14"/>
                <p:cNvSpPr/>
                <p:nvPr/>
              </p:nvSpPr>
              <p:spPr>
                <a:xfrm>
                  <a:off x="795" y="6353"/>
                  <a:ext cx="5982" cy="0"/>
                </a:xfrm>
                <a:prstGeom prst="line">
                  <a:avLst/>
                </a:prstGeom>
                <a:ln w="38100" cap="flat" cmpd="sng">
                  <a:solidFill>
                    <a:schemeClr val="tx1"/>
                  </a:solidFill>
                  <a:prstDash val="solid"/>
                  <a:round/>
                  <a:headEnd type="none" w="med" len="med"/>
                  <a:tailEnd type="triangle" w="med" len="med"/>
                </a:ln>
              </p:spPr>
            </p:sp>
            <p:sp>
              <p:nvSpPr>
                <p:cNvPr id="13334" name="Line 15"/>
                <p:cNvSpPr/>
                <p:nvPr/>
              </p:nvSpPr>
              <p:spPr>
                <a:xfrm flipV="1">
                  <a:off x="796" y="546"/>
                  <a:ext cx="1" cy="5806"/>
                </a:xfrm>
                <a:prstGeom prst="line">
                  <a:avLst/>
                </a:prstGeom>
                <a:ln w="38100" cap="flat" cmpd="sng">
                  <a:solidFill>
                    <a:schemeClr val="tx1"/>
                  </a:solidFill>
                  <a:prstDash val="solid"/>
                  <a:round/>
                  <a:headEnd type="none" w="med" len="med"/>
                  <a:tailEnd type="triangle" w="med" len="med"/>
                </a:ln>
              </p:spPr>
            </p:sp>
            <p:sp>
              <p:nvSpPr>
                <p:cNvPr id="13335" name="Text Box 16"/>
                <p:cNvSpPr txBox="1"/>
                <p:nvPr/>
              </p:nvSpPr>
              <p:spPr>
                <a:xfrm>
                  <a:off x="-7" y="1000"/>
                  <a:ext cx="872" cy="1834"/>
                </a:xfrm>
                <a:prstGeom prst="rect">
                  <a:avLst/>
                </a:prstGeom>
                <a:noFill/>
                <a:ln w="9525">
                  <a:noFill/>
                </a:ln>
              </p:spPr>
              <p:txBody>
                <a:bodyPr vert="eaVert" wrap="none" anchor="t" anchorCtr="0">
                  <a:spAutoFit/>
                </a:bodyPr>
                <a:p>
                  <a:pPr>
                    <a:buFontTx/>
                  </a:pPr>
                  <a:r>
                    <a:rPr lang="zh-CN" altLang="zh-CN" dirty="0">
                      <a:latin typeface="宋体" panose="02010600030101010101" pitchFamily="2" charset="-122"/>
                      <a:ea typeface="宋体" panose="02010600030101010101" pitchFamily="2" charset="-122"/>
                    </a:rPr>
                    <a:t>能量</a:t>
                  </a:r>
                  <a:r>
                    <a:rPr lang="en-US" altLang="zh-CN" dirty="0">
                      <a:latin typeface="宋体" panose="02010600030101010101" pitchFamily="2" charset="-122"/>
                      <a:ea typeface="宋体" panose="02010600030101010101" pitchFamily="2" charset="-122"/>
                    </a:rPr>
                    <a:t>\KJ</a:t>
                  </a:r>
                  <a:endParaRPr lang="en-US" altLang="zh-CN" dirty="0">
                    <a:latin typeface="宋体" panose="02010600030101010101" pitchFamily="2" charset="-122"/>
                    <a:ea typeface="宋体" panose="02010600030101010101" pitchFamily="2" charset="-122"/>
                  </a:endParaRPr>
                </a:p>
              </p:txBody>
            </p:sp>
            <p:sp>
              <p:nvSpPr>
                <p:cNvPr id="13336" name="Line 18"/>
                <p:cNvSpPr/>
                <p:nvPr/>
              </p:nvSpPr>
              <p:spPr>
                <a:xfrm flipV="1">
                  <a:off x="795" y="4758"/>
                  <a:ext cx="5670" cy="112"/>
                </a:xfrm>
                <a:prstGeom prst="line">
                  <a:avLst/>
                </a:prstGeom>
                <a:ln w="38100" cap="flat" cmpd="sng">
                  <a:solidFill>
                    <a:schemeClr val="tx1"/>
                  </a:solidFill>
                  <a:prstDash val="sysDot"/>
                  <a:round/>
                  <a:headEnd type="none" w="med" len="med"/>
                  <a:tailEnd type="none" w="med" len="med"/>
                </a:ln>
              </p:spPr>
            </p:sp>
            <p:sp>
              <p:nvSpPr>
                <p:cNvPr id="13337" name="Line 19"/>
                <p:cNvSpPr/>
                <p:nvPr/>
              </p:nvSpPr>
              <p:spPr>
                <a:xfrm>
                  <a:off x="795" y="908"/>
                  <a:ext cx="5670" cy="0"/>
                </a:xfrm>
                <a:prstGeom prst="line">
                  <a:avLst/>
                </a:prstGeom>
                <a:ln w="38100" cap="flat" cmpd="sng">
                  <a:solidFill>
                    <a:schemeClr val="tx1"/>
                  </a:solidFill>
                  <a:prstDash val="sysDot"/>
                  <a:round/>
                  <a:headEnd type="none" w="med" len="med"/>
                  <a:tailEnd type="none" w="med" len="med"/>
                </a:ln>
              </p:spPr>
            </p:sp>
            <p:sp>
              <p:nvSpPr>
                <p:cNvPr id="13338" name="Text Box 23"/>
                <p:cNvSpPr txBox="1"/>
                <p:nvPr/>
              </p:nvSpPr>
              <p:spPr>
                <a:xfrm>
                  <a:off x="2352" y="0"/>
                  <a:ext cx="4055" cy="727"/>
                </a:xfrm>
                <a:prstGeom prst="rect">
                  <a:avLst/>
                </a:prstGeom>
                <a:noFill/>
                <a:ln w="9525">
                  <a:noFill/>
                </a:ln>
              </p:spPr>
              <p:txBody>
                <a:bodyPr anchor="t" anchorCtr="0">
                  <a:spAutoFit/>
                </a:bodyPr>
                <a:p>
                  <a:pPr>
                    <a:buFontTx/>
                  </a:pPr>
                  <a:r>
                    <a:rPr lang="en-US" altLang="zh-CN" dirty="0">
                      <a:latin typeface="宋体" panose="02010600030101010101" pitchFamily="2" charset="-122"/>
                      <a:ea typeface="宋体" panose="02010600030101010101" pitchFamily="2" charset="-122"/>
                    </a:rPr>
                    <a:t>1mol C </a:t>
                  </a:r>
                  <a:r>
                    <a:rPr lang="zh-CN" altLang="zh-CN"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4mol H</a:t>
                  </a:r>
                  <a:endParaRPr lang="zh-CN" altLang="zh-CN" dirty="0">
                    <a:latin typeface="宋体" panose="02010600030101010101" pitchFamily="2" charset="-122"/>
                    <a:ea typeface="宋体" panose="02010600030101010101" pitchFamily="2" charset="-122"/>
                  </a:endParaRPr>
                </a:p>
              </p:txBody>
            </p:sp>
            <p:sp>
              <p:nvSpPr>
                <p:cNvPr id="13339" name="Text Box 24"/>
                <p:cNvSpPr txBox="1"/>
                <p:nvPr/>
              </p:nvSpPr>
              <p:spPr>
                <a:xfrm>
                  <a:off x="2142" y="1248"/>
                  <a:ext cx="775" cy="2539"/>
                </a:xfrm>
                <a:prstGeom prst="rect">
                  <a:avLst/>
                </a:prstGeom>
                <a:noFill/>
                <a:ln w="9525">
                  <a:noFill/>
                </a:ln>
              </p:spPr>
              <p:txBody>
                <a:bodyPr vert="eaVert" wrap="none" anchor="t" anchorCtr="0">
                  <a:spAutoFit/>
                </a:bodyPr>
                <a:p>
                  <a:pPr>
                    <a:buFontTx/>
                  </a:pPr>
                  <a:r>
                    <a:rPr lang="zh-CN" altLang="zh-CN" sz="2000" dirty="0">
                      <a:solidFill>
                        <a:schemeClr val="accent2"/>
                      </a:solidFill>
                      <a:latin typeface="宋体" panose="02010600030101010101" pitchFamily="2" charset="-122"/>
                      <a:ea typeface="宋体" panose="02010600030101010101" pitchFamily="2" charset="-122"/>
                    </a:rPr>
                    <a:t>断键吸收能量</a:t>
                  </a:r>
                  <a:endParaRPr lang="zh-CN" altLang="en-US" sz="2000" dirty="0">
                    <a:solidFill>
                      <a:schemeClr val="accent2"/>
                    </a:solidFill>
                    <a:latin typeface="宋体" panose="02010600030101010101" pitchFamily="2" charset="-122"/>
                    <a:ea typeface="宋体" panose="02010600030101010101" pitchFamily="2" charset="-122"/>
                  </a:endParaRPr>
                </a:p>
              </p:txBody>
            </p:sp>
            <p:sp>
              <p:nvSpPr>
                <p:cNvPr id="13340" name="Text Box 25"/>
                <p:cNvSpPr txBox="1"/>
                <p:nvPr/>
              </p:nvSpPr>
              <p:spPr>
                <a:xfrm>
                  <a:off x="880" y="3743"/>
                  <a:ext cx="2247" cy="727"/>
                </a:xfrm>
                <a:prstGeom prst="rect">
                  <a:avLst/>
                </a:prstGeom>
                <a:noFill/>
                <a:ln w="9525">
                  <a:noFill/>
                </a:ln>
              </p:spPr>
              <p:txBody>
                <a:bodyPr wrap="none" anchor="t" anchorCtr="0">
                  <a:spAutoFit/>
                </a:bodyPr>
                <a:p>
                  <a:pPr>
                    <a:buFontTx/>
                  </a:pPr>
                  <a:r>
                    <a:rPr lang="en-US" altLang="zh-CN" dirty="0">
                      <a:solidFill>
                        <a:schemeClr val="accent2"/>
                      </a:solidFill>
                      <a:latin typeface="宋体" panose="02010600030101010101" pitchFamily="2" charset="-122"/>
                      <a:ea typeface="宋体" panose="02010600030101010101" pitchFamily="2" charset="-122"/>
                    </a:rPr>
                    <a:t>4</a:t>
                  </a:r>
                  <a:r>
                    <a:rPr lang="zh-CN" altLang="zh-CN" dirty="0">
                      <a:solidFill>
                        <a:schemeClr val="accent2"/>
                      </a:solidFill>
                      <a:latin typeface="宋体" panose="02010600030101010101" pitchFamily="2" charset="-122"/>
                      <a:ea typeface="宋体" panose="02010600030101010101" pitchFamily="2" charset="-122"/>
                    </a:rPr>
                    <a:t>×</a:t>
                  </a:r>
                  <a:r>
                    <a:rPr lang="en-US" altLang="zh-CN" dirty="0">
                      <a:solidFill>
                        <a:schemeClr val="accent2"/>
                      </a:solidFill>
                      <a:latin typeface="宋体" panose="02010600030101010101" pitchFamily="2" charset="-122"/>
                      <a:ea typeface="宋体" panose="02010600030101010101" pitchFamily="2" charset="-122"/>
                    </a:rPr>
                    <a:t>415KJ</a:t>
                  </a:r>
                  <a:endParaRPr lang="en-US" altLang="zh-CN" dirty="0">
                    <a:solidFill>
                      <a:schemeClr val="accent2"/>
                    </a:solidFill>
                    <a:latin typeface="宋体" panose="02010600030101010101" pitchFamily="2" charset="-122"/>
                    <a:ea typeface="宋体" panose="02010600030101010101" pitchFamily="2" charset="-122"/>
                  </a:endParaRPr>
                </a:p>
              </p:txBody>
            </p:sp>
            <p:sp>
              <p:nvSpPr>
                <p:cNvPr id="13341" name="Text Box 26"/>
                <p:cNvSpPr txBox="1"/>
                <p:nvPr/>
              </p:nvSpPr>
              <p:spPr>
                <a:xfrm>
                  <a:off x="4417" y="1248"/>
                  <a:ext cx="775" cy="2539"/>
                </a:xfrm>
                <a:prstGeom prst="rect">
                  <a:avLst/>
                </a:prstGeom>
                <a:noFill/>
                <a:ln w="9525">
                  <a:noFill/>
                </a:ln>
              </p:spPr>
              <p:txBody>
                <a:bodyPr vert="eaVert" wrap="none" anchor="t" anchorCtr="0">
                  <a:spAutoFit/>
                </a:bodyPr>
                <a:p>
                  <a:pPr>
                    <a:buFontTx/>
                  </a:pPr>
                  <a:r>
                    <a:rPr lang="zh-CN" altLang="zh-CN" sz="2000" dirty="0">
                      <a:solidFill>
                        <a:srgbClr val="990033"/>
                      </a:solidFill>
                      <a:latin typeface="宋体" panose="02010600030101010101" pitchFamily="2" charset="-122"/>
                      <a:ea typeface="宋体" panose="02010600030101010101" pitchFamily="2" charset="-122"/>
                    </a:rPr>
                    <a:t>成键放出能量</a:t>
                  </a:r>
                  <a:endParaRPr lang="zh-CN" altLang="en-US" sz="2000" dirty="0">
                    <a:solidFill>
                      <a:srgbClr val="990033"/>
                    </a:solidFill>
                    <a:latin typeface="宋体" panose="02010600030101010101" pitchFamily="2" charset="-122"/>
                    <a:ea typeface="宋体" panose="02010600030101010101" pitchFamily="2" charset="-122"/>
                  </a:endParaRPr>
                </a:p>
              </p:txBody>
            </p:sp>
            <p:sp>
              <p:nvSpPr>
                <p:cNvPr id="13342" name="Text Box 27"/>
                <p:cNvSpPr txBox="1"/>
                <p:nvPr/>
              </p:nvSpPr>
              <p:spPr>
                <a:xfrm>
                  <a:off x="4310" y="3743"/>
                  <a:ext cx="2247" cy="727"/>
                </a:xfrm>
                <a:prstGeom prst="rect">
                  <a:avLst/>
                </a:prstGeom>
                <a:noFill/>
                <a:ln w="9525">
                  <a:noFill/>
                </a:ln>
              </p:spPr>
              <p:txBody>
                <a:bodyPr wrap="none" anchor="t" anchorCtr="0">
                  <a:spAutoFit/>
                </a:bodyPr>
                <a:p>
                  <a:pPr>
                    <a:buFontTx/>
                  </a:pPr>
                  <a:r>
                    <a:rPr lang="en-US" altLang="zh-CN" dirty="0">
                      <a:solidFill>
                        <a:srgbClr val="990033"/>
                      </a:solidFill>
                      <a:latin typeface="宋体" panose="02010600030101010101" pitchFamily="2" charset="-122"/>
                      <a:ea typeface="宋体" panose="02010600030101010101" pitchFamily="2" charset="-122"/>
                    </a:rPr>
                    <a:t>4</a:t>
                  </a:r>
                  <a:r>
                    <a:rPr lang="zh-CN" altLang="zh-CN" dirty="0">
                      <a:solidFill>
                        <a:srgbClr val="990033"/>
                      </a:solidFill>
                      <a:latin typeface="宋体" panose="02010600030101010101" pitchFamily="2" charset="-122"/>
                      <a:ea typeface="宋体" panose="02010600030101010101" pitchFamily="2" charset="-122"/>
                    </a:rPr>
                    <a:t>×</a:t>
                  </a:r>
                  <a:r>
                    <a:rPr lang="en-US" altLang="zh-CN" dirty="0">
                      <a:solidFill>
                        <a:srgbClr val="990033"/>
                      </a:solidFill>
                      <a:latin typeface="宋体" panose="02010600030101010101" pitchFamily="2" charset="-122"/>
                      <a:ea typeface="宋体" panose="02010600030101010101" pitchFamily="2" charset="-122"/>
                    </a:rPr>
                    <a:t>415KJ</a:t>
                  </a:r>
                  <a:endParaRPr lang="en-US" altLang="zh-CN" dirty="0">
                    <a:solidFill>
                      <a:srgbClr val="990033"/>
                    </a:solidFill>
                    <a:latin typeface="宋体" panose="02010600030101010101" pitchFamily="2" charset="-122"/>
                    <a:ea typeface="宋体" panose="02010600030101010101" pitchFamily="2" charset="-122"/>
                  </a:endParaRPr>
                </a:p>
              </p:txBody>
            </p:sp>
            <p:sp>
              <p:nvSpPr>
                <p:cNvPr id="13343" name="AutoShape 32"/>
                <p:cNvSpPr/>
                <p:nvPr/>
              </p:nvSpPr>
              <p:spPr>
                <a:xfrm>
                  <a:off x="3147" y="2262"/>
                  <a:ext cx="340" cy="1219"/>
                </a:xfrm>
                <a:prstGeom prst="upArrow">
                  <a:avLst>
                    <a:gd name="adj1" fmla="val 50000"/>
                    <a:gd name="adj2" fmla="val 291603"/>
                  </a:avLst>
                </a:prstGeom>
                <a:gradFill rotWithShape="1">
                  <a:gsLst>
                    <a:gs pos="0">
                      <a:srgbClr val="0000FF"/>
                    </a:gs>
                    <a:gs pos="100000">
                      <a:schemeClr val="bg1"/>
                    </a:gs>
                  </a:gsLst>
                  <a:lin ang="5400000" scaled="1"/>
                  <a:tileRect/>
                </a:gradFill>
                <a:ln w="9525">
                  <a:noFill/>
                </a:ln>
              </p:spPr>
              <p:txBody>
                <a:bodyPr anchor="ctr" anchorCtr="0">
                  <a:spAutoFit/>
                </a:bodyPr>
                <a:p>
                  <a:pPr>
                    <a:buFontTx/>
                  </a:pPr>
                  <a:endParaRPr lang="zh-CN" altLang="en-US" dirty="0">
                    <a:latin typeface="Arial" panose="020B0604020202020204" pitchFamily="34" charset="0"/>
                    <a:ea typeface="宋体" panose="02010600030101010101" pitchFamily="2" charset="-122"/>
                  </a:endParaRPr>
                </a:p>
              </p:txBody>
            </p:sp>
            <p:sp>
              <p:nvSpPr>
                <p:cNvPr id="13344" name="AutoShape 33"/>
                <p:cNvSpPr/>
                <p:nvPr/>
              </p:nvSpPr>
              <p:spPr>
                <a:xfrm>
                  <a:off x="3942" y="2284"/>
                  <a:ext cx="340" cy="1219"/>
                </a:xfrm>
                <a:prstGeom prst="downArrow">
                  <a:avLst>
                    <a:gd name="adj1" fmla="val 50000"/>
                    <a:gd name="adj2" fmla="val 291537"/>
                  </a:avLst>
                </a:prstGeom>
                <a:gradFill rotWithShape="1">
                  <a:gsLst>
                    <a:gs pos="0">
                      <a:schemeClr val="bg1"/>
                    </a:gs>
                    <a:gs pos="100000">
                      <a:srgbClr val="FF0000"/>
                    </a:gs>
                  </a:gsLst>
                  <a:lin ang="5400000" scaled="1"/>
                  <a:tileRect/>
                </a:gradFill>
                <a:ln w="9525">
                  <a:noFill/>
                </a:ln>
              </p:spPr>
              <p:txBody>
                <a:bodyPr anchor="ctr" anchorCtr="0">
                  <a:spAutoFit/>
                </a:bodyPr>
                <a:p>
                  <a:pPr>
                    <a:buFontTx/>
                  </a:pPr>
                  <a:endParaRPr lang="zh-CN" altLang="en-US" dirty="0">
                    <a:latin typeface="Arial" panose="020B0604020202020204" pitchFamily="34" charset="0"/>
                    <a:ea typeface="宋体" panose="02010600030101010101" pitchFamily="2" charset="-122"/>
                  </a:endParaRPr>
                </a:p>
              </p:txBody>
            </p:sp>
          </p:grpSp>
        </p:grpSp>
        <p:sp>
          <p:nvSpPr>
            <p:cNvPr id="13345" name="TextBox 31"/>
            <p:cNvSpPr txBox="1"/>
            <p:nvPr/>
          </p:nvSpPr>
          <p:spPr>
            <a:xfrm>
              <a:off x="2820" y="3288"/>
              <a:ext cx="3084" cy="250"/>
            </a:xfrm>
            <a:prstGeom prst="rect">
              <a:avLst/>
            </a:prstGeom>
            <a:noFill/>
            <a:ln w="9525">
              <a:noFill/>
            </a:ln>
          </p:spPr>
          <p:txBody>
            <a:bodyPr anchor="t" anchorCtr="0">
              <a:spAutoFit/>
            </a:bodyPr>
            <a:p>
              <a:pPr algn="ctr">
                <a:buFontTx/>
              </a:pPr>
              <a:r>
                <a:rPr lang="zh-CN" altLang="zh-CN" sz="2000" dirty="0">
                  <a:latin typeface="Times New Roman" panose="02020603050405020304" pitchFamily="18" charset="0"/>
                  <a:ea typeface="宋体" panose="02010600030101010101" pitchFamily="2" charset="-122"/>
                </a:rPr>
                <a:t>化学键变化与能量变化关系图</a:t>
              </a:r>
              <a:endParaRPr lang="zh-CN" altLang="zh-CN" sz="2000" dirty="0">
                <a:latin typeface="Times New Roman" panose="02020603050405020304" pitchFamily="18" charset="0"/>
                <a:ea typeface="宋体" panose="02010600030101010101" pitchFamily="2" charset="-122"/>
              </a:endParaRPr>
            </a:p>
          </p:txBody>
        </p:sp>
      </p:grpSp>
      <p:sp>
        <p:nvSpPr>
          <p:cNvPr id="28710" name="Rectangle 38"/>
          <p:cNvSpPr>
            <a:spLocks noChangeArrowheads="1"/>
          </p:cNvSpPr>
          <p:nvPr/>
        </p:nvSpPr>
        <p:spPr bwMode="auto">
          <a:xfrm>
            <a:off x="1752600" y="5867400"/>
            <a:ext cx="8537575" cy="646113"/>
          </a:xfrm>
          <a:prstGeom prst="rect">
            <a:avLst/>
          </a:prstGeom>
          <a:gradFill rotWithShape="1">
            <a:gsLst>
              <a:gs pos="0">
                <a:srgbClr val="9BFF9B"/>
              </a:gs>
              <a:gs pos="50000">
                <a:schemeClr val="bg1"/>
              </a:gs>
              <a:gs pos="100000">
                <a:srgbClr val="9BFF9B"/>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mn-ea"/>
              </a:rPr>
              <a:t>同一个化学键，断裂时吸收的能量与形成时放出的能量相等。</a:t>
            </a:r>
            <a:endParaRPr kumimoji="0" lang="zh-CN" altLang="en-US" sz="2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mn-ea"/>
            </a:endParaRPr>
          </a:p>
        </p:txBody>
      </p:sp>
      <p:graphicFrame>
        <p:nvGraphicFramePr>
          <p:cNvPr id="13347" name="Object 8"/>
          <p:cNvGraphicFramePr>
            <a:graphicFrameLocks noChangeAspect="1"/>
          </p:cNvGraphicFramePr>
          <p:nvPr/>
        </p:nvGraphicFramePr>
        <p:xfrm>
          <a:off x="425450" y="17463"/>
          <a:ext cx="2339975" cy="835025"/>
        </p:xfrm>
        <a:graphic>
          <a:graphicData uri="http://schemas.openxmlformats.org/presentationml/2006/ole">
            <mc:AlternateContent xmlns:mc="http://schemas.openxmlformats.org/markup-compatibility/2006">
              <mc:Choice xmlns:v="urn:schemas-microsoft-com:vml" Requires="v">
                <p:oleObj spid="_x0000_s3079" name="" r:id="rId1" imgW="3568700" imgH="1244600" progId="Photoshop.Image.7">
                  <p:embed/>
                </p:oleObj>
              </mc:Choice>
              <mc:Fallback>
                <p:oleObj name="" r:id="rId1" imgW="3568700" imgH="1244600" progId="Photoshop.Image.7">
                  <p:embed/>
                  <p:pic>
                    <p:nvPicPr>
                      <p:cNvPr id="0" name="图片 3078"/>
                      <p:cNvPicPr/>
                      <p:nvPr/>
                    </p:nvPicPr>
                    <p:blipFill>
                      <a:blip r:embed="rId2"/>
                      <a:stretch>
                        <a:fillRect/>
                      </a:stretch>
                    </p:blipFill>
                    <p:spPr>
                      <a:xfrm>
                        <a:off x="425450" y="17463"/>
                        <a:ext cx="2339975" cy="8350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709"/>
                                        </p:tgtEl>
                                        <p:attrNameLst>
                                          <p:attrName>style.visibility</p:attrName>
                                        </p:attrNameLst>
                                      </p:cBhvr>
                                      <p:to>
                                        <p:strVal val="visible"/>
                                      </p:to>
                                    </p:set>
                                    <p:animEffect transition="in" filter="blinds(horizontal)">
                                      <p:cBhvr>
                                        <p:cTn id="12" dur="500"/>
                                        <p:tgtEl>
                                          <p:spTgt spid="28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710"/>
                                        </p:tgtEl>
                                        <p:attrNameLst>
                                          <p:attrName>style.visibility</p:attrName>
                                        </p:attrNameLst>
                                      </p:cBhvr>
                                      <p:to>
                                        <p:strVal val="visible"/>
                                      </p:to>
                                    </p:set>
                                    <p:animEffect transition="in" filter="blinds(horizontal)">
                                      <p:cBhvr>
                                        <p:cTn id="17" dur="500"/>
                                        <p:tgtEl>
                                          <p:spTgt spid="28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0" grpId="0" animBg="1"/>
    </p:bldLst>
  </p:timing>
</p:sld>
</file>

<file path=ppt/tags/tag1.xml><?xml version="1.0" encoding="utf-8"?>
<p:tagLst xmlns:p="http://schemas.openxmlformats.org/presentationml/2006/main">
  <p:tag name="AS_UNIQUEID" val="696"/>
  <p:tag name="KSO_WM_BEAUTIFY_FLAG" val=""/>
</p:tagLst>
</file>

<file path=ppt/tags/tag2.xml><?xml version="1.0" encoding="utf-8"?>
<p:tagLst xmlns:p="http://schemas.openxmlformats.org/presentationml/2006/main">
  <p:tag name="AS_UNIQUEID" val="697"/>
  <p:tag name="KSO_WM_BEAUTIFY_FLAG" val=""/>
</p:tagLst>
</file>

<file path=ppt/tags/tag3.xml><?xml version="1.0" encoding="utf-8"?>
<p:tagLst xmlns:p="http://schemas.openxmlformats.org/presentationml/2006/main">
  <p:tag name="AS_UNIQUEID" val="698"/>
  <p:tag name="KSO_WM_BEAUTIFY_FLAG" val=""/>
</p:tagLst>
</file>

<file path=ppt/tags/tag4.xml><?xml version="1.0" encoding="utf-8"?>
<p:tagLst xmlns:p="http://schemas.openxmlformats.org/presentationml/2006/main">
  <p:tag name="AS_UNIQUEID" val="699"/>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PP_MARK_KEY" val="8d4d7946-f4bf-460f-839d-2ed50d2aa8f3"/>
  <p:tag name="COMMONDATA" val="eyJoZGlkIjoiZjVmNmEwZGNjZGZlN2FjZWMyODZlMTBkNWVmMWFjMTgifQ=="/>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12381</Words>
  <Application>WPS 演示</Application>
  <PresentationFormat>宽屏</PresentationFormat>
  <Paragraphs>1102</Paragraphs>
  <Slides>57</Slides>
  <Notes>3</Notes>
  <HiddenSlides>0</HiddenSlides>
  <MMClips>0</MMClips>
  <ScaleCrop>false</ScaleCrop>
  <HeadingPairs>
    <vt:vector size="8" baseType="variant">
      <vt:variant>
        <vt:lpstr>已用的字体</vt:lpstr>
      </vt:variant>
      <vt:variant>
        <vt:i4>32</vt:i4>
      </vt:variant>
      <vt:variant>
        <vt:lpstr>主题</vt:lpstr>
      </vt:variant>
      <vt:variant>
        <vt:i4>1</vt:i4>
      </vt:variant>
      <vt:variant>
        <vt:lpstr>嵌入 OLE 服务器</vt:lpstr>
      </vt:variant>
      <vt:variant>
        <vt:i4>8</vt:i4>
      </vt:variant>
      <vt:variant>
        <vt:lpstr>幻灯片标题</vt:lpstr>
      </vt:variant>
      <vt:variant>
        <vt:i4>57</vt:i4>
      </vt:variant>
    </vt:vector>
  </HeadingPairs>
  <TitlesOfParts>
    <vt:vector size="98" baseType="lpstr">
      <vt:lpstr>Arial</vt:lpstr>
      <vt:lpstr>宋体</vt:lpstr>
      <vt:lpstr>Wingdings</vt:lpstr>
      <vt:lpstr>Calibri Light</vt:lpstr>
      <vt:lpstr>楷体</vt:lpstr>
      <vt:lpstr>Times New Roman</vt:lpstr>
      <vt:lpstr>隶书</vt:lpstr>
      <vt:lpstr>微软雅黑</vt:lpstr>
      <vt:lpstr>楷体_GB2312</vt:lpstr>
      <vt:lpstr>新宋体</vt:lpstr>
      <vt:lpstr>方正魏碑简体</vt:lpstr>
      <vt:lpstr>黑体</vt:lpstr>
      <vt:lpstr>Calibri</vt:lpstr>
      <vt:lpstr>华文行楷</vt:lpstr>
      <vt:lpstr>方正新舒体简体</vt:lpstr>
      <vt:lpstr>华文新魏</vt:lpstr>
      <vt:lpstr>Arial Unicode MS</vt:lpstr>
      <vt:lpstr>等线</vt:lpstr>
      <vt:lpstr>Wingdings 3</vt:lpstr>
      <vt:lpstr>Symbol</vt:lpstr>
      <vt:lpstr>Tahoma</vt:lpstr>
      <vt:lpstr>华文楷体</vt:lpstr>
      <vt:lpstr>Courier New</vt:lpstr>
      <vt:lpstr>Century Schoolbook</vt:lpstr>
      <vt:lpstr>Segoe Print</vt:lpstr>
      <vt:lpstr>Wingdings 2</vt:lpstr>
      <vt:lpstr>Monotype Sorts</vt:lpstr>
      <vt:lpstr>Symbol</vt:lpstr>
      <vt:lpstr>幼圆</vt:lpstr>
      <vt:lpstr>Wingdings</vt:lpstr>
      <vt:lpstr>BatangChe</vt:lpstr>
      <vt:lpstr>Malgun Gothic</vt:lpstr>
      <vt:lpstr>默认设计模板</vt:lpstr>
      <vt:lpstr>Paint.Picture</vt:lpstr>
      <vt:lpstr>Paint.Picture</vt:lpstr>
      <vt:lpstr>ChemDraw.Document.6.0</vt:lpstr>
      <vt:lpstr>Photoshop.Image.7</vt:lpstr>
      <vt:lpstr>Photoshop.Image.7</vt:lpstr>
      <vt:lpstr>Equation.3</vt:lpstr>
      <vt:lpstr>Equation.3</vt:lpstr>
      <vt:lpstr>Photoshop.Image.7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人类利用能源的三个阶段</vt:lpstr>
      <vt:lpstr>PowerPoint 演示文稿</vt:lpstr>
      <vt:lpstr>PowerPoint 演示文稿</vt:lpstr>
      <vt:lpstr>PowerPoint 演示文稿</vt:lpstr>
      <vt:lpstr>PowerPoint 演示文稿</vt:lpstr>
      <vt:lpstr>PowerPoint 演示文稿</vt:lpstr>
      <vt:lpstr>       如何测定如下反应:   C(s)+1/2O2(g)=CO(g)        的反应热△H？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www.ftpdown.com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FtpDown</dc:creator>
  <cp:lastModifiedBy>心犹在</cp:lastModifiedBy>
  <cp:revision>212</cp:revision>
  <dcterms:created xsi:type="dcterms:W3CDTF">2007-06-14T13:12:00Z</dcterms:created>
  <dcterms:modified xsi:type="dcterms:W3CDTF">2024-03-25T01:31:24Z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21605E22F68B4ED0972B6B79C30C324E_13</vt:lpwstr>
  </property>
</Properties>
</file>