
<file path=[Content_Types].xml><?xml version="1.0" encoding="utf-8"?>
<Types xmlns="http://schemas.openxmlformats.org/package/2006/content-types"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jpeg" ContentType="image/jpeg"/>
  <Default Extension="JPG" ContentType="image/.jp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55"/>
  </p:handoutMasterIdLst>
  <p:sldIdLst>
    <p:sldId id="257" r:id="rId3"/>
    <p:sldId id="258" r:id="rId4"/>
    <p:sldId id="278" r:id="rId5"/>
    <p:sldId id="279" r:id="rId7"/>
    <p:sldId id="283" r:id="rId8"/>
    <p:sldId id="259" r:id="rId9"/>
    <p:sldId id="284" r:id="rId10"/>
    <p:sldId id="286" r:id="rId11"/>
    <p:sldId id="312" r:id="rId12"/>
    <p:sldId id="313" r:id="rId13"/>
    <p:sldId id="314" r:id="rId14"/>
    <p:sldId id="315" r:id="rId15"/>
    <p:sldId id="319" r:id="rId16"/>
    <p:sldId id="321" r:id="rId17"/>
    <p:sldId id="322" r:id="rId18"/>
    <p:sldId id="323" r:id="rId19"/>
    <p:sldId id="287" r:id="rId20"/>
    <p:sldId id="324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301" r:id="rId32"/>
    <p:sldId id="304" r:id="rId33"/>
    <p:sldId id="305" r:id="rId34"/>
    <p:sldId id="306" r:id="rId35"/>
    <p:sldId id="307" r:id="rId36"/>
    <p:sldId id="310" r:id="rId37"/>
    <p:sldId id="311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6" r:id="rId49"/>
    <p:sldId id="337" r:id="rId50"/>
    <p:sldId id="338" r:id="rId51"/>
    <p:sldId id="339" r:id="rId52"/>
    <p:sldId id="340" r:id="rId53"/>
    <p:sldId id="341" r:id="rId54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3"/>
        <p:guide pos="38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9" Type="http://schemas.openxmlformats.org/officeDocument/2006/relationships/tags" Target="tags/tag322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9" Type="http://schemas.openxmlformats.org/officeDocument/2006/relationships/image" Target="../media/image42.wmf"/><Relationship Id="rId8" Type="http://schemas.openxmlformats.org/officeDocument/2006/relationships/image" Target="../media/image41.wmf"/><Relationship Id="rId7" Type="http://schemas.openxmlformats.org/officeDocument/2006/relationships/image" Target="../media/image40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1" Type="http://schemas.openxmlformats.org/officeDocument/2006/relationships/image" Target="../media/image44.wmf"/><Relationship Id="rId10" Type="http://schemas.openxmlformats.org/officeDocument/2006/relationships/image" Target="../media/image43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从这些生活实例中</a:t>
            </a:r>
            <a:r>
              <a:rPr lang="en-US" altLang="zh-CN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我们了解到</a:t>
            </a:r>
            <a:r>
              <a:rPr lang="en-US" altLang="zh-CN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有些化学反应进行的</a:t>
            </a:r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很慢</a:t>
            </a:r>
            <a:r>
              <a:rPr lang="en-US" altLang="zh-CN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有些进行的</a:t>
            </a:r>
            <a:r>
              <a:rPr lang="zh-CN" altLang="en-US" sz="1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很快</a:t>
            </a:r>
            <a:r>
              <a:rPr lang="zh-CN" altLang="en-US" sz="1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1200" b="1" dirty="0" smtClean="0">
                <a:solidFill>
                  <a:srgbClr val="660033"/>
                </a:solidFill>
              </a:rPr>
              <a:t>反应的快慢与我们有什么关系</a:t>
            </a:r>
            <a:r>
              <a:rPr lang="en-US" altLang="zh-CN" sz="1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r>
              <a:rPr lang="zh-CN" altLang="en-US" sz="1200" b="1" dirty="0" smtClean="0">
                <a:solidFill>
                  <a:srgbClr val="7030A0"/>
                </a:solidFill>
              </a:rPr>
              <a:t>有利的反应</a:t>
            </a:r>
            <a:r>
              <a:rPr lang="zh-CN" altLang="en-US" sz="1200" b="1" dirty="0" smtClean="0">
                <a:solidFill>
                  <a:srgbClr val="006600"/>
                </a:solidFill>
              </a:rPr>
              <a:t>适当</a:t>
            </a:r>
            <a:r>
              <a:rPr lang="zh-CN" altLang="en-US" sz="1200" b="1" dirty="0" smtClean="0">
                <a:solidFill>
                  <a:srgbClr val="002060"/>
                </a:solidFill>
              </a:rPr>
              <a:t>快</a:t>
            </a:r>
            <a:r>
              <a:rPr lang="zh-CN" altLang="en-US" sz="1200" b="1" dirty="0" smtClean="0">
                <a:solidFill>
                  <a:srgbClr val="006600"/>
                </a:solidFill>
              </a:rPr>
              <a:t>一些好；</a:t>
            </a:r>
            <a:r>
              <a:rPr lang="zh-CN" altLang="en-US" sz="1200" b="1" dirty="0" smtClean="0">
                <a:solidFill>
                  <a:srgbClr val="7030A0"/>
                </a:solidFill>
              </a:rPr>
              <a:t>有害的反应</a:t>
            </a:r>
            <a:r>
              <a:rPr lang="zh-CN" altLang="en-US" sz="1200" b="1" dirty="0" smtClean="0">
                <a:solidFill>
                  <a:srgbClr val="006600"/>
                </a:solidFill>
              </a:rPr>
              <a:t>越</a:t>
            </a:r>
            <a:r>
              <a:rPr lang="zh-CN" altLang="en-US" sz="1200" b="1" dirty="0" smtClean="0">
                <a:solidFill>
                  <a:srgbClr val="7030A0"/>
                </a:solidFill>
              </a:rPr>
              <a:t>慢</a:t>
            </a:r>
            <a:r>
              <a:rPr lang="zh-CN" altLang="en-US" sz="1200" b="1" dirty="0" smtClean="0">
                <a:solidFill>
                  <a:srgbClr val="006600"/>
                </a:solidFill>
              </a:rPr>
              <a:t>越好。</a:t>
            </a:r>
            <a:endParaRPr lang="zh-CN" altLang="en-US" sz="1200" b="1" dirty="0" smtClean="0">
              <a:solidFill>
                <a:srgbClr val="0066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b="1" dirty="0" smtClean="0">
              <a:solidFill>
                <a:srgbClr val="660033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90B84-1833-4EAD-B1A2-F110B7F093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9pPr>
          </a:lstStyle>
          <a:p>
            <a:pPr eaLnBrk="1" hangingPunct="1"/>
            <a:fld id="{556AD8A3-40B2-474E-BD28-B22776DC81B5}" type="slidenum">
              <a:rPr lang="en-US" altLang="zh-CN" sz="1200" b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en-US" altLang="zh-CN" sz="1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2A6B638-7D98-4E63-8F78-C796DD47CB33}" type="slidenum">
              <a:rPr lang="en-US" altLang="zh-CN"/>
            </a:fld>
            <a:endParaRPr lang="en-US" altLang="zh-CN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解决此类题型</a:t>
            </a:r>
            <a:r>
              <a:rPr lang="en-US" altLang="zh-CN"/>
              <a:t>,</a:t>
            </a:r>
            <a:r>
              <a:rPr lang="zh-CN" altLang="en-US"/>
              <a:t>通常采用这种”三段式”的方法</a:t>
            </a:r>
            <a:r>
              <a:rPr lang="en-US" altLang="zh-CN"/>
              <a:t>.</a:t>
            </a:r>
            <a:endParaRPr lang="en-US" altLang="zh-CN"/>
          </a:p>
          <a:p>
            <a:r>
              <a:rPr lang="zh-CN" altLang="en-US"/>
              <a:t>同一个化学反应中，用不同的物质来表示化学反应的速率，数据可能不同，但意义相同，同时，速率之比等于化学计量数之比。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kern="0" dirty="0" smtClean="0">
                <a:solidFill>
                  <a:srgbClr val="FF0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注意：</a:t>
            </a:r>
            <a:r>
              <a:rPr lang="zh-CN" altLang="en-US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（</a:t>
            </a:r>
            <a:r>
              <a:rPr lang="en-US" altLang="zh-CN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1</a:t>
            </a:r>
            <a:r>
              <a:rPr lang="zh-CN" altLang="en-US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1200" b="1" kern="0" dirty="0" smtClean="0">
                <a:solidFill>
                  <a:srgbClr val="00206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统一单位 </a:t>
            </a:r>
            <a:r>
              <a:rPr lang="zh-CN" altLang="en-US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；（</a:t>
            </a:r>
            <a:r>
              <a:rPr lang="en-US" altLang="zh-CN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zh-CN" altLang="en-US" sz="1200" b="1" kern="0" dirty="0" smtClean="0">
                <a:solidFill>
                  <a:prstClr val="black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zh-CN" altLang="en-US" sz="1200" b="1" kern="0" dirty="0" smtClean="0">
                <a:solidFill>
                  <a:srgbClr val="002060"/>
                </a:solidFill>
              </a:rPr>
              <a:t>比较反应的快慢</a:t>
            </a:r>
            <a:r>
              <a:rPr lang="en-US" altLang="zh-CN" sz="1200" b="1" kern="0" dirty="0" smtClean="0">
                <a:solidFill>
                  <a:srgbClr val="002060"/>
                </a:solidFill>
              </a:rPr>
              <a:t>,</a:t>
            </a:r>
            <a:r>
              <a:rPr lang="zh-CN" altLang="en-US" sz="1200" b="1" kern="0" dirty="0" smtClean="0">
                <a:solidFill>
                  <a:srgbClr val="002060"/>
                </a:solidFill>
              </a:rPr>
              <a:t>应取同一参照物</a:t>
            </a:r>
            <a:endParaRPr lang="zh-CN" altLang="en-US" sz="1200" b="1" kern="0" dirty="0" smtClean="0">
              <a:solidFill>
                <a:srgbClr val="00206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90B84-1833-4EAD-B1A2-F110B7F093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9pPr>
          </a:lstStyle>
          <a:p>
            <a:pPr eaLnBrk="1" hangingPunct="1"/>
            <a:fld id="{64E9883B-5367-4242-BD18-C9798C8BDE1C}" type="slidenum">
              <a:rPr lang="en-US" altLang="zh-CN" sz="1200" b="0">
                <a:latin typeface="Times New Roman" panose="02020603050405020304" pitchFamily="18" charset="0"/>
                <a:ea typeface="宋体" panose="02010600030101010101" pitchFamily="2" charset="-122"/>
              </a:rPr>
            </a:fld>
            <a:endParaRPr lang="en-US" altLang="zh-CN" sz="1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2C41CEB-6979-4B64-A19D-2907C33CB6E1}" type="slidenum">
              <a:rPr lang="en-US" altLang="zh-CN"/>
            </a:fld>
            <a:endParaRPr lang="en-US" altLang="zh-CN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2.xml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NULL" TargetMode="Externa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0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9.xml"/><Relationship Id="rId3" Type="http://schemas.openxmlformats.org/officeDocument/2006/relationships/image" Target="../media/image18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ppt/slides/clipboard/slides/ppt/media/media2.mp4" TargetMode="External"/><Relationship Id="rId1" Type="http://schemas.openxmlformats.org/officeDocument/2006/relationships/video" Target="ppt/slides/clipboard/slides/ppt/media/media2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tags" Target="../tags/tag1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microsoft.com/office/2007/relationships/media" Target="ppt/slides/clipboard/slides/ppt/media/media3.mp4" TargetMode="External"/><Relationship Id="rId1" Type="http://schemas.openxmlformats.org/officeDocument/2006/relationships/video" Target="ppt/slides/clipboard/slides/ppt/media/media3.mp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ags" Target="../tags/tag6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media" Target="ppt/slides/clipboard/slides/ppt/media/media4.asf" TargetMode="External"/><Relationship Id="rId1" Type="http://schemas.openxmlformats.org/officeDocument/2006/relationships/video" Target="ppt/slides/clipboard/slides/ppt/media/media4.as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../media/image29.png"/><Relationship Id="rId7" Type="http://schemas.openxmlformats.org/officeDocument/2006/relationships/tags" Target="../tags/tag116.x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6" Type="http://schemas.openxmlformats.org/officeDocument/2006/relationships/vmlDrawing" Target="../drawings/vmlDrawing3.v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image" Target="../media/image30.png"/><Relationship Id="rId1" Type="http://schemas.openxmlformats.org/officeDocument/2006/relationships/tags" Target="../tags/tag112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2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image" Target="../media/image31.png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39.xml"/><Relationship Id="rId1" Type="http://schemas.openxmlformats.org/officeDocument/2006/relationships/tags" Target="../tags/tag131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2" Type="http://schemas.openxmlformats.org/officeDocument/2006/relationships/slideLayout" Target="../slideLayouts/slideLayout14.xml"/><Relationship Id="rId51" Type="http://schemas.openxmlformats.org/officeDocument/2006/relationships/tags" Target="../tags/tag190.xml"/><Relationship Id="rId50" Type="http://schemas.openxmlformats.org/officeDocument/2006/relationships/tags" Target="../tags/tag189.xml"/><Relationship Id="rId5" Type="http://schemas.openxmlformats.org/officeDocument/2006/relationships/tags" Target="../tags/tag144.xml"/><Relationship Id="rId49" Type="http://schemas.openxmlformats.org/officeDocument/2006/relationships/tags" Target="../tags/tag188.xml"/><Relationship Id="rId48" Type="http://schemas.openxmlformats.org/officeDocument/2006/relationships/tags" Target="../tags/tag187.xml"/><Relationship Id="rId47" Type="http://schemas.openxmlformats.org/officeDocument/2006/relationships/tags" Target="../tags/tag186.xml"/><Relationship Id="rId46" Type="http://schemas.openxmlformats.org/officeDocument/2006/relationships/tags" Target="../tags/tag185.xml"/><Relationship Id="rId45" Type="http://schemas.openxmlformats.org/officeDocument/2006/relationships/tags" Target="../tags/tag184.xml"/><Relationship Id="rId44" Type="http://schemas.openxmlformats.org/officeDocument/2006/relationships/tags" Target="../tags/tag183.xml"/><Relationship Id="rId43" Type="http://schemas.openxmlformats.org/officeDocument/2006/relationships/tags" Target="../tags/tag182.xml"/><Relationship Id="rId42" Type="http://schemas.openxmlformats.org/officeDocument/2006/relationships/tags" Target="../tags/tag181.xml"/><Relationship Id="rId41" Type="http://schemas.openxmlformats.org/officeDocument/2006/relationships/tags" Target="../tags/tag180.xml"/><Relationship Id="rId40" Type="http://schemas.openxmlformats.org/officeDocument/2006/relationships/tags" Target="../tags/tag179.xml"/><Relationship Id="rId4" Type="http://schemas.openxmlformats.org/officeDocument/2006/relationships/tags" Target="../tags/tag143.xml"/><Relationship Id="rId39" Type="http://schemas.openxmlformats.org/officeDocument/2006/relationships/tags" Target="../tags/tag178.xml"/><Relationship Id="rId38" Type="http://schemas.openxmlformats.org/officeDocument/2006/relationships/tags" Target="../tags/tag177.xml"/><Relationship Id="rId37" Type="http://schemas.openxmlformats.org/officeDocument/2006/relationships/tags" Target="../tags/tag176.xml"/><Relationship Id="rId36" Type="http://schemas.openxmlformats.org/officeDocument/2006/relationships/tags" Target="../tags/tag175.xml"/><Relationship Id="rId35" Type="http://schemas.openxmlformats.org/officeDocument/2006/relationships/tags" Target="../tags/tag174.xml"/><Relationship Id="rId34" Type="http://schemas.openxmlformats.org/officeDocument/2006/relationships/tags" Target="../tags/tag173.xml"/><Relationship Id="rId33" Type="http://schemas.openxmlformats.org/officeDocument/2006/relationships/tags" Target="../tags/tag172.xml"/><Relationship Id="rId32" Type="http://schemas.openxmlformats.org/officeDocument/2006/relationships/tags" Target="../tags/tag171.xml"/><Relationship Id="rId31" Type="http://schemas.openxmlformats.org/officeDocument/2006/relationships/tags" Target="../tags/tag170.xml"/><Relationship Id="rId30" Type="http://schemas.openxmlformats.org/officeDocument/2006/relationships/tags" Target="../tags/tag169.xml"/><Relationship Id="rId3" Type="http://schemas.openxmlformats.org/officeDocument/2006/relationships/tags" Target="../tags/tag142.xml"/><Relationship Id="rId29" Type="http://schemas.openxmlformats.org/officeDocument/2006/relationships/tags" Target="../tags/tag168.xml"/><Relationship Id="rId28" Type="http://schemas.openxmlformats.org/officeDocument/2006/relationships/tags" Target="../tags/tag167.xml"/><Relationship Id="rId27" Type="http://schemas.openxmlformats.org/officeDocument/2006/relationships/tags" Target="../tags/tag166.xml"/><Relationship Id="rId26" Type="http://schemas.openxmlformats.org/officeDocument/2006/relationships/tags" Target="../tags/tag165.xml"/><Relationship Id="rId25" Type="http://schemas.openxmlformats.org/officeDocument/2006/relationships/tags" Target="../tags/tag164.xml"/><Relationship Id="rId24" Type="http://schemas.openxmlformats.org/officeDocument/2006/relationships/tags" Target="../tags/tag163.xml"/><Relationship Id="rId23" Type="http://schemas.openxmlformats.org/officeDocument/2006/relationships/tags" Target="../tags/tag162.xml"/><Relationship Id="rId22" Type="http://schemas.openxmlformats.org/officeDocument/2006/relationships/tags" Target="../tags/tag161.xml"/><Relationship Id="rId21" Type="http://schemas.openxmlformats.org/officeDocument/2006/relationships/tags" Target="../tags/tag160.xml"/><Relationship Id="rId20" Type="http://schemas.openxmlformats.org/officeDocument/2006/relationships/tags" Target="../tags/tag159.xml"/><Relationship Id="rId2" Type="http://schemas.openxmlformats.org/officeDocument/2006/relationships/tags" Target="../tags/tag141.xml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7" Type="http://schemas.openxmlformats.org/officeDocument/2006/relationships/slideLayout" Target="../slideLayouts/slideLayout14.xml"/><Relationship Id="rId16" Type="http://schemas.openxmlformats.org/officeDocument/2006/relationships/audio" Target="../media/audio2.wav"/><Relationship Id="rId15" Type="http://schemas.openxmlformats.org/officeDocument/2006/relationships/audio" Target="../media/audio1.wav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209.xml"/><Relationship Id="rId5" Type="http://schemas.openxmlformats.org/officeDocument/2006/relationships/image" Target="../media/image32.GIF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9" Type="http://schemas.openxmlformats.org/officeDocument/2006/relationships/vmlDrawing" Target="../drawings/vmlDrawing4.vml"/><Relationship Id="rId18" Type="http://schemas.openxmlformats.org/officeDocument/2006/relationships/slideLayout" Target="../slideLayouts/slideLayout14.xml"/><Relationship Id="rId17" Type="http://schemas.openxmlformats.org/officeDocument/2006/relationships/image" Target="../media/image33.png"/><Relationship Id="rId16" Type="http://schemas.openxmlformats.org/officeDocument/2006/relationships/tags" Target="../tags/tag223.xml"/><Relationship Id="rId15" Type="http://schemas.openxmlformats.org/officeDocument/2006/relationships/image" Target="../media/image28.png"/><Relationship Id="rId14" Type="http://schemas.openxmlformats.org/officeDocument/2006/relationships/oleObject" Target="../embeddings/oleObject4.bin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0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image" Target="../media/image35.wmf"/><Relationship Id="rId7" Type="http://schemas.openxmlformats.org/officeDocument/2006/relationships/oleObject" Target="../embeddings/oleObject6.bin"/><Relationship Id="rId6" Type="http://schemas.openxmlformats.org/officeDocument/2006/relationships/tags" Target="../tags/tag227.xml"/><Relationship Id="rId57" Type="http://schemas.openxmlformats.org/officeDocument/2006/relationships/vmlDrawing" Target="../drawings/vmlDrawing5.vml"/><Relationship Id="rId56" Type="http://schemas.openxmlformats.org/officeDocument/2006/relationships/slideLayout" Target="../slideLayouts/slideLayout14.xml"/><Relationship Id="rId55" Type="http://schemas.openxmlformats.org/officeDocument/2006/relationships/image" Target="../media/image44.wmf"/><Relationship Id="rId54" Type="http://schemas.openxmlformats.org/officeDocument/2006/relationships/oleObject" Target="../embeddings/oleObject19.bin"/><Relationship Id="rId53" Type="http://schemas.openxmlformats.org/officeDocument/2006/relationships/tags" Target="../tags/tag252.xml"/><Relationship Id="rId52" Type="http://schemas.openxmlformats.org/officeDocument/2006/relationships/image" Target="../media/image43.wmf"/><Relationship Id="rId51" Type="http://schemas.openxmlformats.org/officeDocument/2006/relationships/oleObject" Target="../embeddings/oleObject18.bin"/><Relationship Id="rId50" Type="http://schemas.openxmlformats.org/officeDocument/2006/relationships/tags" Target="../tags/tag251.xml"/><Relationship Id="rId5" Type="http://schemas.openxmlformats.org/officeDocument/2006/relationships/tags" Target="../tags/tag226.xml"/><Relationship Id="rId49" Type="http://schemas.openxmlformats.org/officeDocument/2006/relationships/tags" Target="../tags/tag250.xml"/><Relationship Id="rId48" Type="http://schemas.openxmlformats.org/officeDocument/2006/relationships/oleObject" Target="../embeddings/oleObject17.bin"/><Relationship Id="rId47" Type="http://schemas.openxmlformats.org/officeDocument/2006/relationships/tags" Target="../tags/tag249.xml"/><Relationship Id="rId46" Type="http://schemas.openxmlformats.org/officeDocument/2006/relationships/oleObject" Target="../embeddings/oleObject16.bin"/><Relationship Id="rId45" Type="http://schemas.openxmlformats.org/officeDocument/2006/relationships/tags" Target="../tags/tag248.xml"/><Relationship Id="rId44" Type="http://schemas.openxmlformats.org/officeDocument/2006/relationships/oleObject" Target="../embeddings/oleObject15.bin"/><Relationship Id="rId43" Type="http://schemas.openxmlformats.org/officeDocument/2006/relationships/tags" Target="../tags/tag247.xml"/><Relationship Id="rId42" Type="http://schemas.openxmlformats.org/officeDocument/2006/relationships/tags" Target="../tags/tag246.xml"/><Relationship Id="rId41" Type="http://schemas.openxmlformats.org/officeDocument/2006/relationships/oleObject" Target="../embeddings/oleObject14.bin"/><Relationship Id="rId40" Type="http://schemas.openxmlformats.org/officeDocument/2006/relationships/tags" Target="../tags/tag245.xml"/><Relationship Id="rId4" Type="http://schemas.openxmlformats.org/officeDocument/2006/relationships/image" Target="../media/image34.wmf"/><Relationship Id="rId39" Type="http://schemas.openxmlformats.org/officeDocument/2006/relationships/image" Target="../media/image42.wmf"/><Relationship Id="rId38" Type="http://schemas.openxmlformats.org/officeDocument/2006/relationships/oleObject" Target="../embeddings/oleObject13.bin"/><Relationship Id="rId37" Type="http://schemas.openxmlformats.org/officeDocument/2006/relationships/tags" Target="../tags/tag244.xml"/><Relationship Id="rId36" Type="http://schemas.openxmlformats.org/officeDocument/2006/relationships/tags" Target="../tags/tag243.xml"/><Relationship Id="rId35" Type="http://schemas.openxmlformats.org/officeDocument/2006/relationships/image" Target="../media/image41.wmf"/><Relationship Id="rId34" Type="http://schemas.openxmlformats.org/officeDocument/2006/relationships/oleObject" Target="../embeddings/oleObject12.bin"/><Relationship Id="rId33" Type="http://schemas.openxmlformats.org/officeDocument/2006/relationships/tags" Target="../tags/tag242.xml"/><Relationship Id="rId32" Type="http://schemas.openxmlformats.org/officeDocument/2006/relationships/image" Target="../media/image40.wmf"/><Relationship Id="rId31" Type="http://schemas.openxmlformats.org/officeDocument/2006/relationships/oleObject" Target="../embeddings/oleObject11.bin"/><Relationship Id="rId30" Type="http://schemas.openxmlformats.org/officeDocument/2006/relationships/tags" Target="../tags/tag241.xml"/><Relationship Id="rId3" Type="http://schemas.openxmlformats.org/officeDocument/2006/relationships/oleObject" Target="../embeddings/oleObject5.bin"/><Relationship Id="rId29" Type="http://schemas.openxmlformats.org/officeDocument/2006/relationships/image" Target="../media/image39.wmf"/><Relationship Id="rId28" Type="http://schemas.openxmlformats.org/officeDocument/2006/relationships/oleObject" Target="../embeddings/oleObject10.bin"/><Relationship Id="rId27" Type="http://schemas.openxmlformats.org/officeDocument/2006/relationships/tags" Target="../tags/tag240.xml"/><Relationship Id="rId26" Type="http://schemas.openxmlformats.org/officeDocument/2006/relationships/image" Target="../media/image38.wmf"/><Relationship Id="rId25" Type="http://schemas.openxmlformats.org/officeDocument/2006/relationships/oleObject" Target="../embeddings/oleObject9.bin"/><Relationship Id="rId24" Type="http://schemas.openxmlformats.org/officeDocument/2006/relationships/tags" Target="../tags/tag239.xml"/><Relationship Id="rId23" Type="http://schemas.openxmlformats.org/officeDocument/2006/relationships/tags" Target="../tags/tag238.xml"/><Relationship Id="rId22" Type="http://schemas.openxmlformats.org/officeDocument/2006/relationships/image" Target="../media/image37.wmf"/><Relationship Id="rId21" Type="http://schemas.openxmlformats.org/officeDocument/2006/relationships/oleObject" Target="../embeddings/oleObject8.bin"/><Relationship Id="rId20" Type="http://schemas.openxmlformats.org/officeDocument/2006/relationships/tags" Target="../tags/tag237.xml"/><Relationship Id="rId2" Type="http://schemas.openxmlformats.org/officeDocument/2006/relationships/tags" Target="../tags/tag225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image" Target="../media/image36.wmf"/><Relationship Id="rId11" Type="http://schemas.openxmlformats.org/officeDocument/2006/relationships/oleObject" Target="../embeddings/oleObject7.bin"/><Relationship Id="rId10" Type="http://schemas.openxmlformats.org/officeDocument/2006/relationships/tags" Target="../tags/tag229.xml"/><Relationship Id="rId1" Type="http://schemas.openxmlformats.org/officeDocument/2006/relationships/tags" Target="../tags/tag2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5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6" Type="http://schemas.openxmlformats.org/officeDocument/2006/relationships/slideLayout" Target="../slideLayouts/slideLayout14.xml"/><Relationship Id="rId15" Type="http://schemas.openxmlformats.org/officeDocument/2006/relationships/audio" Target="../media/audio2.wav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tags" Target="../tags/tag267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5.png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6.emf"/><Relationship Id="rId3" Type="http://schemas.openxmlformats.org/officeDocument/2006/relationships/oleObject" Target="../embeddings/Document1.doc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wmf"/><Relationship Id="rId1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6" Type="http://schemas.openxmlformats.org/officeDocument/2006/relationships/slideLayout" Target="../slideLayouts/slideLayout14.xml"/><Relationship Id="rId25" Type="http://schemas.openxmlformats.org/officeDocument/2006/relationships/tags" Target="../tags/tag321.xml"/><Relationship Id="rId24" Type="http://schemas.openxmlformats.org/officeDocument/2006/relationships/tags" Target="../tags/tag320.xml"/><Relationship Id="rId23" Type="http://schemas.openxmlformats.org/officeDocument/2006/relationships/tags" Target="../tags/tag319.xml"/><Relationship Id="rId22" Type="http://schemas.openxmlformats.org/officeDocument/2006/relationships/tags" Target="../tags/tag318.xml"/><Relationship Id="rId21" Type="http://schemas.openxmlformats.org/officeDocument/2006/relationships/tags" Target="../tags/tag317.xml"/><Relationship Id="rId20" Type="http://schemas.openxmlformats.org/officeDocument/2006/relationships/tags" Target="../tags/tag316.xml"/><Relationship Id="rId2" Type="http://schemas.openxmlformats.org/officeDocument/2006/relationships/tags" Target="../tags/tag299.xml"/><Relationship Id="rId19" Type="http://schemas.openxmlformats.org/officeDocument/2006/relationships/tags" Target="../tags/tag315.xml"/><Relationship Id="rId18" Type="http://schemas.openxmlformats.org/officeDocument/2006/relationships/tags" Target="../tags/tag314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tags" Target="../tags/tag308.xml"/><Relationship Id="rId11" Type="http://schemas.openxmlformats.org/officeDocument/2006/relationships/image" Target="../media/image47.png"/><Relationship Id="rId10" Type="http://schemas.openxmlformats.org/officeDocument/2006/relationships/tags" Target="../tags/tag307.xml"/><Relationship Id="rId1" Type="http://schemas.openxmlformats.org/officeDocument/2006/relationships/tags" Target="../tags/tag29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89.xml"/><Relationship Id="rId23" Type="http://schemas.openxmlformats.org/officeDocument/2006/relationships/tags" Target="../tags/tag88.xml"/><Relationship Id="rId22" Type="http://schemas.openxmlformats.org/officeDocument/2006/relationships/tags" Target="../tags/tag87.xml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tags" Target="../tags/tag67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wmf"/><Relationship Id="rId1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第六章 化学反应与能量</a:t>
            </a:r>
            <a:br>
              <a:rPr lang="en-US" altLang="zh-CN" sz="4800" dirty="0">
                <a:latin typeface="华文中宋" panose="02010600040101010101" pitchFamily="2" charset="-122"/>
                <a:ea typeface="华文中宋" panose="02010600040101010101" pitchFamily="2" charset="-122"/>
                <a:cs typeface="+mj-cs"/>
                <a:sym typeface="+mn-ea"/>
              </a:rPr>
            </a:br>
            <a:endParaRPr lang="zh-CN" altLang="en-US" sz="4800" kern="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7060" y="3777615"/>
            <a:ext cx="5986780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第二节 化学反应速率</a:t>
            </a:r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与限度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65676" y="880924"/>
            <a:ext cx="61444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3780D7"/>
                </a:solidFill>
              </a:rPr>
              <a:t>人教版高中</a:t>
            </a:r>
            <a:r>
              <a:rPr lang="zh-CN" altLang="en-US" sz="3200">
                <a:solidFill>
                  <a:srgbClr val="3780D7"/>
                </a:solidFill>
              </a:rPr>
              <a:t>化学高一年级必修</a:t>
            </a:r>
            <a:r>
              <a:rPr lang="zh-CN" altLang="en-US" sz="3200">
                <a:solidFill>
                  <a:srgbClr val="3780D7"/>
                </a:solidFill>
              </a:rPr>
              <a:t>二</a:t>
            </a:r>
            <a:endParaRPr lang="zh-CN" altLang="en-US" sz="3200">
              <a:solidFill>
                <a:srgbClr val="3780D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7886065" y="1823085"/>
            <a:ext cx="1861820" cy="1234499"/>
            <a:chOff x="10372" y="3523"/>
            <a:chExt cx="4298" cy="2871"/>
          </a:xfrm>
        </p:grpSpPr>
        <p:grpSp>
          <p:nvGrpSpPr>
            <p:cNvPr id="18" name="组合 17"/>
            <p:cNvGrpSpPr/>
            <p:nvPr/>
          </p:nvGrpSpPr>
          <p:grpSpPr>
            <a:xfrm>
              <a:off x="12364" y="3523"/>
              <a:ext cx="2306" cy="2871"/>
              <a:chOff x="5321" y="2102"/>
              <a:chExt cx="2306" cy="2871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32" y="2102"/>
                <a:ext cx="2195" cy="2871"/>
                <a:chOff x="5431" y="2102"/>
                <a:chExt cx="2195" cy="2871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5431" y="2102"/>
                  <a:ext cx="2195" cy="1393"/>
                </a:xfrm>
                <a:prstGeom prst="rect">
                  <a:avLst/>
                </a:prstGeom>
                <a:noFill/>
                <a:ln w="28575" cmpd="sng">
                  <a:noFill/>
                  <a:prstDash val="solid"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3300" b="1" err="1">
                      <a:latin typeface="+mn-ea"/>
                      <a:cs typeface="+mn-ea"/>
                    </a:rPr>
                    <a:t>Δc</a:t>
                  </a:r>
                  <a:endParaRPr lang="en-US" altLang="en-US" sz="3300" b="1">
                    <a:latin typeface="+mn-ea"/>
                    <a:cs typeface="+mn-ea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5499" y="3580"/>
                  <a:ext cx="1786" cy="1393"/>
                </a:xfrm>
                <a:prstGeom prst="rect">
                  <a:avLst/>
                </a:prstGeom>
                <a:noFill/>
                <a:ln w="28575" cmpd="sng">
                  <a:noFill/>
                  <a:prstDash val="solid"/>
                </a:ln>
              </p:spPr>
              <p:txBody>
                <a:bodyPr wrap="square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sz="3300" b="1">
                      <a:latin typeface="+mn-ea"/>
                      <a:cs typeface="+mn-ea"/>
                      <a:sym typeface="+mn-ea"/>
                    </a:rPr>
                    <a:t>Δt</a:t>
                  </a:r>
                  <a:endParaRPr lang="en-US" sz="3300" b="1">
                    <a:latin typeface="+mn-ea"/>
                    <a:cs typeface="+mn-ea"/>
                    <a:sym typeface="+mn-ea"/>
                  </a:endParaRP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 flipV="1">
                <a:off x="5321" y="3312"/>
                <a:ext cx="1965" cy="37"/>
              </a:xfrm>
              <a:prstGeom prst="line">
                <a:avLst/>
              </a:prstGeom>
              <a:ln w="53975" cmpd="sng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12"/>
            <p:cNvSpPr txBox="1"/>
            <p:nvPr/>
          </p:nvSpPr>
          <p:spPr>
            <a:xfrm>
              <a:off x="10372" y="3880"/>
              <a:ext cx="1992" cy="19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4950" b="1" i="1" dirty="0">
                  <a:latin typeface="Times New Roman" panose="02020603050405020304" pitchFamily="18" charset="0"/>
                  <a:ea typeface="隶书" panose="02010509060101010101" pitchFamily="1" charset="-122"/>
                  <a:sym typeface="+mn-ea"/>
                </a:rPr>
                <a:t>v=</a:t>
              </a:r>
              <a:r>
                <a:rPr lang="en-US" altLang="zh-CN" sz="4950" b="1" dirty="0">
                  <a:latin typeface="Times New Roman" panose="02020603050405020304" pitchFamily="18" charset="0"/>
                  <a:ea typeface="隶书" panose="02010509060101010101" pitchFamily="1" charset="-122"/>
                  <a:sym typeface="+mn-ea"/>
                </a:rPr>
                <a:t> </a:t>
              </a:r>
              <a:endParaRPr lang="en-US" altLang="zh-CN" sz="4950" b="1" dirty="0">
                <a:latin typeface="Times New Roman" panose="02020603050405020304" pitchFamily="18" charset="0"/>
                <a:ea typeface="隶书" panose="02010509060101010101" pitchFamily="1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577829" y="2012641"/>
            <a:ext cx="499967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Zn  +  2H</a:t>
            </a:r>
            <a:r>
              <a:rPr lang="en-US" altLang="zh-CN" sz="3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Cl</a:t>
            </a:r>
            <a:r>
              <a:rPr lang="zh-CN" altLang="en-US" sz="3000" b="1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  Zn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Cl</a:t>
            </a:r>
            <a:r>
              <a:rPr lang="en-US" altLang="zh-CN" sz="2700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7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 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zh-CN" altLang="en-US" sz="2700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en-US" sz="2700" b="1" baseline="-25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200275" y="3061335"/>
            <a:ext cx="13785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+mn-cs"/>
                <a:ea typeface="+mn-cs"/>
                <a:cs typeface="微软雅黑" panose="020B0503020204020204" charset="-122"/>
              </a:rPr>
              <a:t>固体质量的减少</a:t>
            </a:r>
            <a:endParaRPr lang="zh-CN" altLang="en-US" sz="2000" dirty="0">
              <a:latin typeface="+mn-cs"/>
              <a:ea typeface="+mn-cs"/>
              <a:cs typeface="微软雅黑" panose="020B0503020204020204" charset="-122"/>
            </a:endParaRPr>
          </a:p>
        </p:txBody>
      </p:sp>
      <p:sp>
        <p:nvSpPr>
          <p:cNvPr id="16" name="椭圆 15"/>
          <p:cNvSpPr/>
          <p:nvPr>
            <p:custDataLst>
              <p:tags r:id="rId4"/>
            </p:custDataLst>
          </p:nvPr>
        </p:nvSpPr>
        <p:spPr>
          <a:xfrm>
            <a:off x="3725599" y="1966494"/>
            <a:ext cx="955181" cy="572929"/>
          </a:xfrm>
          <a:prstGeom prst="ellipse">
            <a:avLst/>
          </a:prstGeom>
          <a:solidFill>
            <a:srgbClr val="C00000">
              <a:alpha val="900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5158815" y="1986555"/>
            <a:ext cx="1077920" cy="635425"/>
          </a:xfrm>
          <a:prstGeom prst="ellipse">
            <a:avLst/>
          </a:prstGeom>
          <a:solidFill>
            <a:srgbClr val="C00000">
              <a:alpha val="900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>
            <p:custDataLst>
              <p:tags r:id="rId6"/>
            </p:custDataLst>
          </p:nvPr>
        </p:nvSpPr>
        <p:spPr>
          <a:xfrm rot="5400000">
            <a:off x="2578342" y="2801486"/>
            <a:ext cx="593518" cy="119252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>
            <p:custDataLst>
              <p:tags r:id="rId7"/>
            </p:custDataLst>
          </p:nvPr>
        </p:nvSpPr>
        <p:spPr>
          <a:xfrm rot="5400000">
            <a:off x="6815072" y="2797305"/>
            <a:ext cx="563300" cy="142699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367618" y="3077658"/>
            <a:ext cx="1752123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+mn-cs"/>
                <a:ea typeface="+mn-cs"/>
                <a:cs typeface="微软雅黑" panose="020B0503020204020204" charset="-122"/>
              </a:rPr>
              <a:t>生成气体体积的增加</a:t>
            </a:r>
            <a:endParaRPr lang="zh-CN" altLang="en-US" sz="2000" dirty="0">
              <a:latin typeface="+mn-cs"/>
              <a:ea typeface="+mn-cs"/>
              <a:cs typeface="微软雅黑" panose="020B0503020204020204" charset="-122"/>
            </a:endParaRPr>
          </a:p>
        </p:txBody>
      </p:sp>
      <p:sp>
        <p:nvSpPr>
          <p:cNvPr id="22" name="正五边形 21"/>
          <p:cNvSpPr/>
          <p:nvPr>
            <p:custDataLst>
              <p:tags r:id="rId8"/>
            </p:custDataLst>
          </p:nvPr>
        </p:nvSpPr>
        <p:spPr>
          <a:xfrm>
            <a:off x="6672861" y="1937314"/>
            <a:ext cx="847725" cy="616268"/>
          </a:xfrm>
          <a:prstGeom prst="pentagon">
            <a:avLst/>
          </a:prstGeom>
          <a:solidFill>
            <a:srgbClr val="002060">
              <a:alpha val="9000"/>
            </a:srgb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正五边形 22"/>
          <p:cNvSpPr/>
          <p:nvPr/>
        </p:nvSpPr>
        <p:spPr>
          <a:xfrm>
            <a:off x="2447813" y="1880243"/>
            <a:ext cx="847725" cy="616268"/>
          </a:xfrm>
          <a:prstGeom prst="pentagon">
            <a:avLst/>
          </a:prstGeom>
          <a:solidFill>
            <a:srgbClr val="002060">
              <a:alpha val="9000"/>
            </a:srgb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05840" y="817245"/>
            <a:ext cx="6003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(7)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不同状态的化学反应的速率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47813" y="1363237"/>
            <a:ext cx="56719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固体        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溶液            溶液          气体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10750" y="1996446"/>
            <a:ext cx="34600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cs typeface="微软雅黑" panose="020B0503020204020204" charset="-122"/>
              </a:rPr>
              <a:t>一定时间内</a:t>
            </a:r>
            <a:endParaRPr lang="zh-CN" altLang="en-US" sz="2400" dirty="0">
              <a:solidFill>
                <a:srgbClr val="FF0000"/>
              </a:solidFill>
              <a:latin typeface="+mn-cs"/>
              <a:ea typeface="+mn-cs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08370" y="2791559"/>
            <a:ext cx="2461899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solidFill>
                  <a:srgbClr val="002060"/>
                </a:solidFill>
                <a:latin typeface="+mn-cs"/>
                <a:ea typeface="+mn-cs"/>
              </a:rPr>
              <a:t>存在同一</a:t>
            </a:r>
            <a:r>
              <a:rPr lang="zh-CN" altLang="en-US" sz="2000" dirty="0" smtClean="0">
                <a:solidFill>
                  <a:srgbClr val="002060"/>
                </a:solidFill>
                <a:latin typeface="+mn-cs"/>
                <a:ea typeface="+mn-cs"/>
              </a:rPr>
              <a:t>溶液，</a:t>
            </a:r>
            <a:r>
              <a:rPr lang="en-US" altLang="zh-CN" sz="2000" dirty="0" smtClean="0">
                <a:solidFill>
                  <a:srgbClr val="002060"/>
                </a:solidFill>
                <a:latin typeface="+mn-cs"/>
                <a:ea typeface="+mn-cs"/>
              </a:rPr>
              <a:t>V</a:t>
            </a:r>
            <a:r>
              <a:rPr lang="zh-CN" altLang="en-US" sz="2000" dirty="0" smtClean="0">
                <a:solidFill>
                  <a:srgbClr val="002060"/>
                </a:solidFill>
                <a:latin typeface="+mn-cs"/>
                <a:ea typeface="+mn-cs"/>
              </a:rPr>
              <a:t>相等，可用</a:t>
            </a:r>
            <a:r>
              <a:rPr lang="en-US" altLang="zh-CN" sz="2000" dirty="0" err="1">
                <a:solidFill>
                  <a:srgbClr val="002060"/>
                </a:solidFill>
                <a:latin typeface="+mn-cs"/>
                <a:ea typeface="+mn-cs"/>
              </a:rPr>
              <a:t>Δc</a:t>
            </a:r>
            <a:r>
              <a:rPr lang="zh-CN" altLang="en-US" sz="2000" dirty="0">
                <a:solidFill>
                  <a:srgbClr val="002060"/>
                </a:solidFill>
                <a:latin typeface="+mn-cs"/>
                <a:ea typeface="+mn-cs"/>
              </a:rPr>
              <a:t>变化表示</a:t>
            </a:r>
            <a:endParaRPr lang="en-US" altLang="en-US" sz="2000" dirty="0">
              <a:solidFill>
                <a:srgbClr val="002060"/>
              </a:solidFill>
              <a:latin typeface="+mn-cs"/>
              <a:ea typeface="+mn-cs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813981" y="4216639"/>
            <a:ext cx="840275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+mn-cs"/>
                <a:ea typeface="+mn-cs"/>
              </a:rPr>
              <a:t>Zn</a:t>
            </a:r>
            <a:r>
              <a:rPr lang="zh-CN" altLang="en-US" sz="2400" dirty="0">
                <a:latin typeface="+mn-cs"/>
                <a:ea typeface="+mn-cs"/>
              </a:rPr>
              <a:t>不能用浓度的变化量表示速率</a:t>
            </a:r>
            <a:r>
              <a:rPr lang="en-US" altLang="zh-CN" sz="2400" dirty="0">
                <a:latin typeface="+mn-cs"/>
                <a:ea typeface="+mn-cs"/>
              </a:rPr>
              <a:t>,H</a:t>
            </a:r>
            <a:r>
              <a:rPr lang="en-US" altLang="zh-CN" sz="2400" baseline="-25000" dirty="0">
                <a:latin typeface="+mn-cs"/>
                <a:ea typeface="+mn-cs"/>
              </a:rPr>
              <a:t>2</a:t>
            </a:r>
            <a:r>
              <a:rPr lang="zh-CN" altLang="en-US" sz="2400" dirty="0">
                <a:latin typeface="+mn-cs"/>
                <a:ea typeface="+mn-cs"/>
              </a:rPr>
              <a:t>已经脱离溶液的体系，其浓度的意义和溶液不同，所以只有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55916" y="4770378"/>
            <a:ext cx="348615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i="1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v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(</a:t>
            </a:r>
            <a:r>
              <a:rPr lang="en-US" altLang="zh-CN" sz="2400" dirty="0" err="1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HCl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)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∶</a:t>
            </a:r>
            <a:r>
              <a:rPr lang="en-US" altLang="zh-CN" sz="2400" i="1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 v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(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ZnCl</a:t>
            </a:r>
            <a:r>
              <a:rPr lang="en-US" altLang="zh-CN" sz="2400" baseline="-250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)＝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∶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1</a:t>
            </a:r>
            <a:endParaRPr lang="zh-CN" altLang="en-US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942438" y="1740246"/>
            <a:ext cx="61408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200" b="1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？</a:t>
            </a:r>
            <a:endParaRPr lang="zh-CN" altLang="en-US" sz="72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ldLvl="0" animBg="1"/>
      <p:bldP spid="11" grpId="0" bldLvl="0" animBg="1"/>
      <p:bldP spid="12" grpId="0" bldLvl="0" animBg="1"/>
      <p:bldP spid="19" grpId="0" bldLvl="0" animBg="1"/>
      <p:bldP spid="20" grpId="0"/>
      <p:bldP spid="22" grpId="0" bldLvl="0" animBg="1"/>
      <p:bldP spid="23" grpId="0" bldLvl="0" animBg="1"/>
      <p:bldP spid="21" grpId="0"/>
      <p:bldP spid="24" grpId="0"/>
      <p:bldP spid="27" grpId="0"/>
      <p:bldP spid="25" grpId="0"/>
      <p:bldP spid="3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Text Box 4"/>
          <p:cNvSpPr txBox="1">
            <a:spLocks noChangeArrowheads="1"/>
          </p:cNvSpPr>
          <p:nvPr/>
        </p:nvSpPr>
        <p:spPr bwMode="auto">
          <a:xfrm>
            <a:off x="1492250" y="923925"/>
            <a:ext cx="8927465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kumimoji="1"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一定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温度下，在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L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的密闭容器中，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三种气体的物质的量随时间变化的曲线如图所示，下列描述正确的是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1402080" y="288290"/>
            <a:ext cx="21088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随堂练习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538" name="图片 3" descr="中学化学资料网（e-huaxue.com），最专业的化学网站！"/>
          <p:cNvPicPr>
            <a:picLocks noChangeAspect="1" noChangeArrowheads="1"/>
          </p:cNvPicPr>
          <p:nvPr/>
        </p:nvPicPr>
        <p:blipFill>
          <a:blip r:embed="rId1" r:link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76" y="2052168"/>
            <a:ext cx="2721756" cy="202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91615" y="4155440"/>
            <a:ext cx="9176385" cy="221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A.</a:t>
            </a:r>
            <a:r>
              <a:rPr lang="zh-CN" altLang="zh-CN" sz="2400" kern="100" dirty="0" smtClean="0">
                <a:latin typeface="+mn-cs"/>
                <a:ea typeface="+mn-cs"/>
              </a:rPr>
              <a:t>反应</a:t>
            </a:r>
            <a:r>
              <a:rPr lang="zh-CN" altLang="zh-CN" sz="2400" kern="100" dirty="0">
                <a:latin typeface="+mn-cs"/>
                <a:ea typeface="+mn-cs"/>
              </a:rPr>
              <a:t>开始到</a:t>
            </a:r>
            <a:r>
              <a:rPr lang="en-US" altLang="zh-CN" sz="2400" kern="100" dirty="0">
                <a:latin typeface="+mn-cs"/>
                <a:ea typeface="+mn-cs"/>
              </a:rPr>
              <a:t>10 s</a:t>
            </a:r>
            <a:r>
              <a:rPr lang="zh-CN" altLang="zh-CN" sz="2400" kern="100" dirty="0">
                <a:latin typeface="+mn-cs"/>
                <a:ea typeface="+mn-cs"/>
              </a:rPr>
              <a:t>时，用</a:t>
            </a:r>
            <a:r>
              <a:rPr lang="en-US" altLang="zh-CN" sz="2400" kern="100" dirty="0">
                <a:latin typeface="+mn-cs"/>
                <a:ea typeface="+mn-cs"/>
              </a:rPr>
              <a:t>Z</a:t>
            </a:r>
            <a:r>
              <a:rPr lang="zh-CN" altLang="zh-CN" sz="2400" kern="100" dirty="0">
                <a:latin typeface="+mn-cs"/>
                <a:ea typeface="+mn-cs"/>
              </a:rPr>
              <a:t>表示的反应速率为</a:t>
            </a:r>
            <a:r>
              <a:rPr lang="en-US" altLang="zh-CN" sz="2400" kern="100" dirty="0">
                <a:latin typeface="+mn-cs"/>
                <a:ea typeface="+mn-cs"/>
              </a:rPr>
              <a:t>0.158 </a:t>
            </a:r>
            <a:r>
              <a:rPr lang="en-US" altLang="zh-CN" sz="2400" kern="100" dirty="0" smtClean="0">
                <a:latin typeface="+mn-cs"/>
                <a:ea typeface="+mn-cs"/>
              </a:rPr>
              <a:t>mol/(L</a:t>
            </a:r>
            <a:r>
              <a:rPr lang="zh-CN" altLang="zh-CN" sz="2400" kern="100" dirty="0" smtClean="0">
                <a:latin typeface="+mn-cs"/>
                <a:ea typeface="+mn-cs"/>
              </a:rPr>
              <a:t>·</a:t>
            </a:r>
            <a:r>
              <a:rPr lang="en-US" altLang="zh-CN" sz="2400" kern="100" dirty="0" smtClean="0">
                <a:latin typeface="+mn-cs"/>
                <a:ea typeface="+mn-cs"/>
              </a:rPr>
              <a:t>s</a:t>
            </a:r>
            <a:r>
              <a:rPr lang="zh-CN" altLang="en-US" sz="2400" kern="100" dirty="0">
                <a:latin typeface="+mn-cs"/>
                <a:ea typeface="+mn-cs"/>
              </a:rPr>
              <a:t>）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B.</a:t>
            </a:r>
            <a:r>
              <a:rPr lang="zh-CN" altLang="zh-CN" sz="2400" kern="100" dirty="0" smtClean="0">
                <a:latin typeface="+mn-cs"/>
                <a:ea typeface="+mn-cs"/>
              </a:rPr>
              <a:t>反应</a:t>
            </a:r>
            <a:r>
              <a:rPr lang="zh-CN" altLang="zh-CN" sz="2400" kern="100" dirty="0">
                <a:latin typeface="+mn-cs"/>
                <a:ea typeface="+mn-cs"/>
              </a:rPr>
              <a:t>开始到</a:t>
            </a:r>
            <a:r>
              <a:rPr lang="en-US" altLang="zh-CN" sz="2400" kern="100" dirty="0">
                <a:latin typeface="+mn-cs"/>
                <a:ea typeface="+mn-cs"/>
              </a:rPr>
              <a:t>10 s</a:t>
            </a:r>
            <a:r>
              <a:rPr lang="zh-CN" altLang="zh-CN" sz="2400" kern="100" dirty="0">
                <a:latin typeface="+mn-cs"/>
                <a:ea typeface="+mn-cs"/>
              </a:rPr>
              <a:t>时，</a:t>
            </a:r>
            <a:r>
              <a:rPr lang="en-US" altLang="zh-CN" sz="2400" kern="100" dirty="0">
                <a:latin typeface="+mn-cs"/>
                <a:ea typeface="+mn-cs"/>
              </a:rPr>
              <a:t>X</a:t>
            </a:r>
            <a:r>
              <a:rPr lang="zh-CN" altLang="zh-CN" sz="2400" kern="100" dirty="0">
                <a:latin typeface="+mn-cs"/>
                <a:ea typeface="+mn-cs"/>
              </a:rPr>
              <a:t>的物质的量浓度减少了</a:t>
            </a:r>
            <a:r>
              <a:rPr lang="en-US" altLang="zh-CN" sz="2400" kern="100" dirty="0">
                <a:latin typeface="+mn-cs"/>
                <a:ea typeface="+mn-cs"/>
              </a:rPr>
              <a:t>0.79 </a:t>
            </a:r>
            <a:r>
              <a:rPr lang="en-US" altLang="zh-CN" sz="2400" kern="100" dirty="0" smtClean="0">
                <a:latin typeface="+mn-cs"/>
                <a:ea typeface="+mn-cs"/>
              </a:rPr>
              <a:t>mol/L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C.</a:t>
            </a:r>
            <a:r>
              <a:rPr lang="zh-CN" altLang="zh-CN" sz="2400" kern="100" dirty="0" smtClean="0">
                <a:latin typeface="+mn-cs"/>
                <a:ea typeface="+mn-cs"/>
              </a:rPr>
              <a:t>反应</a:t>
            </a:r>
            <a:r>
              <a:rPr lang="zh-CN" altLang="zh-CN" sz="2400" kern="100" dirty="0">
                <a:latin typeface="+mn-cs"/>
                <a:ea typeface="+mn-cs"/>
              </a:rPr>
              <a:t>开始到</a:t>
            </a:r>
            <a:r>
              <a:rPr lang="en-US" altLang="zh-CN" sz="2400" kern="100" dirty="0">
                <a:latin typeface="+mn-cs"/>
                <a:ea typeface="+mn-cs"/>
              </a:rPr>
              <a:t>10 s</a:t>
            </a:r>
            <a:r>
              <a:rPr lang="zh-CN" altLang="zh-CN" sz="2400" kern="100" dirty="0">
                <a:latin typeface="+mn-cs"/>
                <a:ea typeface="+mn-cs"/>
              </a:rPr>
              <a:t>时，</a:t>
            </a:r>
            <a:r>
              <a:rPr lang="en-US" altLang="zh-CN" sz="2400" kern="100" dirty="0">
                <a:latin typeface="+mn-cs"/>
                <a:ea typeface="+mn-cs"/>
              </a:rPr>
              <a:t>Y</a:t>
            </a:r>
            <a:r>
              <a:rPr lang="zh-CN" altLang="zh-CN" sz="2400" kern="100" dirty="0">
                <a:latin typeface="+mn-cs"/>
                <a:ea typeface="+mn-cs"/>
              </a:rPr>
              <a:t>的转化率为</a:t>
            </a:r>
            <a:r>
              <a:rPr lang="en-US" altLang="zh-CN" sz="2400" kern="100" dirty="0">
                <a:latin typeface="+mn-cs"/>
                <a:ea typeface="+mn-cs"/>
              </a:rPr>
              <a:t>79.0%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D.</a:t>
            </a:r>
            <a:r>
              <a:rPr lang="zh-CN" altLang="zh-CN" sz="2400" kern="100" dirty="0" smtClean="0">
                <a:latin typeface="+mn-cs"/>
                <a:ea typeface="+mn-cs"/>
              </a:rPr>
              <a:t>反应</a:t>
            </a:r>
            <a:r>
              <a:rPr lang="zh-CN" altLang="zh-CN" sz="2400" kern="100" dirty="0">
                <a:latin typeface="+mn-cs"/>
                <a:ea typeface="+mn-cs"/>
              </a:rPr>
              <a:t>的化学方程式为</a:t>
            </a:r>
            <a:r>
              <a:rPr lang="en-US" altLang="zh-CN" sz="2400" kern="100" dirty="0">
                <a:latin typeface="+mn-cs"/>
                <a:ea typeface="+mn-cs"/>
              </a:rPr>
              <a:t>X(g)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>
                <a:latin typeface="+mn-cs"/>
                <a:ea typeface="+mn-cs"/>
              </a:rPr>
              <a:t>Y(g</a:t>
            </a:r>
            <a:r>
              <a:rPr lang="en-US" altLang="zh-CN" sz="2400" kern="100" dirty="0" smtClean="0">
                <a:latin typeface="+mn-cs"/>
                <a:ea typeface="+mn-cs"/>
              </a:rPr>
              <a:t>)    </a:t>
            </a:r>
            <a:r>
              <a:rPr lang="zh-CN" altLang="zh-CN" sz="2400" kern="100" dirty="0" smtClean="0">
                <a:latin typeface="+mn-cs"/>
                <a:ea typeface="+mn-cs"/>
              </a:rPr>
              <a:t> </a:t>
            </a:r>
            <a:r>
              <a:rPr lang="en-US" altLang="zh-CN" sz="2400" kern="100" dirty="0" smtClean="0">
                <a:latin typeface="+mn-cs"/>
                <a:ea typeface="+mn-cs"/>
              </a:rPr>
              <a:t>   2Z(g</a:t>
            </a:r>
            <a:r>
              <a:rPr lang="en-US" altLang="zh-CN" sz="2400" kern="100" dirty="0">
                <a:latin typeface="+mn-cs"/>
                <a:ea typeface="+mn-cs"/>
              </a:rPr>
              <a:t>)</a:t>
            </a:r>
            <a:endParaRPr lang="zh-CN" altLang="zh-CN" sz="2400" kern="100" dirty="0">
              <a:effectLst/>
              <a:latin typeface="+mn-cs"/>
              <a:ea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82685" y="1452245"/>
            <a:ext cx="1094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C D</a:t>
            </a:r>
            <a:endParaRPr lang="en-US" altLang="zh-CN" sz="2800" b="1" dirty="0" smtClean="0">
              <a:solidFill>
                <a:srgbClr val="FF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74685" y="6093296"/>
            <a:ext cx="507406" cy="224704"/>
            <a:chOff x="1184274" y="2393835"/>
            <a:chExt cx="507406" cy="289549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184274" y="2492896"/>
              <a:ext cx="50740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1184274" y="2393835"/>
              <a:ext cx="507406" cy="289549"/>
              <a:chOff x="1184274" y="2300890"/>
              <a:chExt cx="507406" cy="289549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1184274" y="2492896"/>
                <a:ext cx="50740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547664" y="2300890"/>
                <a:ext cx="144016" cy="929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184274" y="2497494"/>
                <a:ext cx="144016" cy="929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64895" y="3429000"/>
            <a:ext cx="935164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zh-CN" altLang="zh-CN" sz="2400" kern="100" dirty="0">
                <a:latin typeface="+mn-cs"/>
                <a:ea typeface="+mn-cs"/>
              </a:rPr>
              <a:t>则三个容器中合成氨的反应速率的比较中正确的是</a:t>
            </a:r>
            <a:r>
              <a:rPr lang="en-US" altLang="zh-CN" sz="2400" kern="100" dirty="0">
                <a:latin typeface="+mn-cs"/>
                <a:ea typeface="+mn-cs"/>
              </a:rPr>
              <a:t>(</a:t>
            </a:r>
            <a:r>
              <a:rPr lang="zh-CN" altLang="zh-CN" sz="2400" kern="100" dirty="0">
                <a:latin typeface="+mn-cs"/>
                <a:ea typeface="+mn-cs"/>
              </a:rPr>
              <a:t>　　</a:t>
            </a:r>
            <a:r>
              <a:rPr lang="en-US" altLang="zh-CN" sz="2400" kern="100" dirty="0">
                <a:latin typeface="+mn-cs"/>
                <a:ea typeface="+mn-cs"/>
              </a:rPr>
              <a:t>)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A</a:t>
            </a:r>
            <a:r>
              <a:rPr lang="zh-CN" altLang="zh-CN" sz="2400" kern="100" dirty="0">
                <a:latin typeface="+mn-cs"/>
                <a:ea typeface="+mn-cs"/>
              </a:rPr>
              <a:t>．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(a)&gt;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(b)&gt;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(c)	B</a:t>
            </a:r>
            <a:r>
              <a:rPr lang="zh-CN" altLang="zh-CN" sz="2400" kern="100" dirty="0">
                <a:latin typeface="+mn-cs"/>
                <a:ea typeface="+mn-cs"/>
              </a:rPr>
              <a:t>．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(b)&gt;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(c)&gt;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(a)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C</a:t>
            </a:r>
            <a:r>
              <a:rPr lang="zh-CN" altLang="zh-CN" sz="2400" kern="100" dirty="0">
                <a:latin typeface="+mn-cs"/>
                <a:ea typeface="+mn-cs"/>
              </a:rPr>
              <a:t>．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(c)&gt;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(a)&gt;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(b)	D</a:t>
            </a:r>
            <a:r>
              <a:rPr lang="zh-CN" altLang="zh-CN" sz="2400" kern="100" dirty="0">
                <a:latin typeface="+mn-cs"/>
                <a:ea typeface="+mn-cs"/>
              </a:rPr>
              <a:t>．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(b)&gt;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(a)&gt;</a:t>
            </a:r>
            <a:r>
              <a:rPr lang="en-US" altLang="zh-CN" sz="2400" i="1" kern="100" dirty="0">
                <a:latin typeface="+mn-cs"/>
                <a:ea typeface="+mn-cs"/>
              </a:rPr>
              <a:t>v</a:t>
            </a:r>
            <a:r>
              <a:rPr lang="en-US" altLang="zh-CN" sz="2400" kern="100" dirty="0">
                <a:latin typeface="+mn-cs"/>
                <a:ea typeface="+mn-cs"/>
              </a:rPr>
              <a:t>(c)</a:t>
            </a:r>
            <a:endParaRPr lang="zh-CN" altLang="zh-CN" sz="2400" kern="100" dirty="0">
              <a:effectLst/>
              <a:latin typeface="+mn-cs"/>
              <a:ea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63295" y="939800"/>
            <a:ext cx="9093200" cy="99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 fontAlgn="auto"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ea"/>
                <a:cs typeface="+mn-ea"/>
              </a:rPr>
              <a:t>2.a</a:t>
            </a:r>
            <a:r>
              <a:rPr lang="zh-CN" altLang="zh-CN" sz="2400" kern="100" dirty="0">
                <a:latin typeface="+mn-ea"/>
                <a:cs typeface="+mn-ea"/>
              </a:rPr>
              <a:t>、</a:t>
            </a:r>
            <a:r>
              <a:rPr lang="en-US" altLang="zh-CN" sz="2400" kern="100" dirty="0">
                <a:latin typeface="+mn-ea"/>
                <a:cs typeface="+mn-ea"/>
              </a:rPr>
              <a:t>b</a:t>
            </a:r>
            <a:r>
              <a:rPr lang="zh-CN" altLang="zh-CN" sz="2400" kern="100" dirty="0">
                <a:latin typeface="+mn-ea"/>
                <a:cs typeface="+mn-ea"/>
              </a:rPr>
              <a:t>、</a:t>
            </a:r>
            <a:r>
              <a:rPr lang="en-US" altLang="zh-CN" sz="2400" kern="100" dirty="0">
                <a:latin typeface="+mn-ea"/>
                <a:cs typeface="+mn-ea"/>
              </a:rPr>
              <a:t>c</a:t>
            </a:r>
            <a:r>
              <a:rPr lang="zh-CN" altLang="zh-CN" sz="2400" kern="100" dirty="0">
                <a:latin typeface="+mn-ea"/>
                <a:cs typeface="+mn-ea"/>
              </a:rPr>
              <a:t>三个容器，分别发生合成氨反应，经过相同的一段时</a:t>
            </a:r>
            <a:r>
              <a:rPr lang="en-US" altLang="zh-CN" sz="2400" kern="100" dirty="0">
                <a:latin typeface="+mn-ea"/>
                <a:cs typeface="+mn-ea"/>
              </a:rPr>
              <a:t>   </a:t>
            </a:r>
            <a:r>
              <a:rPr lang="zh-CN" altLang="zh-CN" sz="2400" kern="100" dirty="0">
                <a:latin typeface="+mn-ea"/>
                <a:cs typeface="+mn-ea"/>
              </a:rPr>
              <a:t>间后，测得数据如下表所示：</a:t>
            </a:r>
            <a:endParaRPr lang="zh-CN" altLang="zh-CN" sz="2400" kern="100" dirty="0">
              <a:effectLst/>
              <a:latin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34020" y="3594100"/>
            <a:ext cx="697230" cy="175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B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7925" y="5247005"/>
            <a:ext cx="95059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同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一化学反应，各物质表示的</a:t>
            </a:r>
            <a:r>
              <a:rPr kumimoji="1" lang="zh-CN" altLang="en-US" sz="24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速率</a:t>
            </a:r>
            <a:r>
              <a:rPr kumimoji="1"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之比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等于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化学计量</a:t>
            </a:r>
            <a:r>
              <a:rPr kumimoji="1"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</a:t>
            </a:r>
            <a:r>
              <a:rPr kumimoji="1"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之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比</a:t>
            </a:r>
            <a:endParaRPr kumimoji="1" lang="zh-CN" altLang="en-US" sz="2400" dirty="0">
              <a:solidFill>
                <a:srgbClr val="99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91545" y="2266694"/>
          <a:ext cx="8496935" cy="1097280"/>
        </p:xfrm>
        <a:graphic>
          <a:graphicData uri="http://schemas.openxmlformats.org/drawingml/2006/table">
            <a:tbl>
              <a:tblPr/>
              <a:tblGrid>
                <a:gridCol w="2738755"/>
                <a:gridCol w="2266950"/>
                <a:gridCol w="1669415"/>
                <a:gridCol w="18218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zh-CN" sz="2400" b="0" kern="100"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容器</a:t>
                      </a:r>
                      <a:endParaRPr lang="zh-CN" sz="2400" b="0" kern="100"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kern="100">
                          <a:effectLst/>
                          <a:latin typeface="+mn-cs"/>
                          <a:ea typeface="+mn-cs"/>
                          <a:cs typeface="Courier New" panose="02070309020205020404" pitchFamily="49" charset="0"/>
                        </a:rPr>
                        <a:t>a</a:t>
                      </a:r>
                      <a:endParaRPr lang="en-US" sz="2400" b="0" kern="100">
                        <a:effectLst/>
                        <a:latin typeface="+mn-cs"/>
                        <a:ea typeface="+mn-cs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kern="100">
                          <a:effectLst/>
                          <a:latin typeface="+mn-cs"/>
                          <a:ea typeface="+mn-cs"/>
                          <a:cs typeface="Courier New" panose="02070309020205020404" pitchFamily="49" charset="0"/>
                        </a:rPr>
                        <a:t>b</a:t>
                      </a:r>
                      <a:endParaRPr lang="en-US" sz="2400" b="0" kern="100">
                        <a:effectLst/>
                        <a:latin typeface="+mn-cs"/>
                        <a:ea typeface="+mn-cs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kern="100">
                          <a:effectLst/>
                          <a:latin typeface="+mn-cs"/>
                          <a:ea typeface="+mn-cs"/>
                          <a:cs typeface="Courier New" panose="02070309020205020404" pitchFamily="49" charset="0"/>
                        </a:rPr>
                        <a:t>c</a:t>
                      </a:r>
                      <a:endParaRPr lang="en-US" sz="2400" b="0" kern="100">
                        <a:effectLst/>
                        <a:latin typeface="+mn-cs"/>
                        <a:ea typeface="+mn-cs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zh-CN" sz="2400" b="0" kern="100" dirty="0">
                          <a:effectLst/>
                          <a:latin typeface="+mn-cs"/>
                          <a:ea typeface="+mn-cs"/>
                        </a:rPr>
                        <a:t>反应速率</a:t>
                      </a:r>
                      <a:r>
                        <a:rPr lang="en-US" sz="2400" b="0" kern="100" dirty="0" smtClean="0">
                          <a:effectLst/>
                          <a:latin typeface="+mn-cs"/>
                          <a:ea typeface="+mn-cs"/>
                        </a:rPr>
                        <a:t>/</a:t>
                      </a:r>
                      <a:endParaRPr lang="en-US" sz="2400" b="0" kern="100" dirty="0" smtClean="0">
                        <a:effectLst/>
                        <a:latin typeface="+mn-cs"/>
                        <a:ea typeface="+mn-cs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kern="100" dirty="0" smtClean="0">
                          <a:effectLst/>
                          <a:latin typeface="+mn-cs"/>
                          <a:ea typeface="+mn-cs"/>
                        </a:rPr>
                        <a:t>( mol</a:t>
                      </a:r>
                      <a:r>
                        <a:rPr lang="en-US" altLang="zh-CN" sz="2400" b="0" kern="100" dirty="0" smtClean="0">
                          <a:effectLst/>
                          <a:latin typeface="+mn-cs"/>
                          <a:ea typeface="+mn-cs"/>
                        </a:rPr>
                        <a:t>/(</a:t>
                      </a:r>
                      <a:r>
                        <a:rPr lang="en-US" sz="2400" b="0" kern="100" dirty="0" smtClean="0">
                          <a:effectLst/>
                          <a:latin typeface="+mn-cs"/>
                          <a:ea typeface="+mn-cs"/>
                        </a:rPr>
                        <a:t>L</a:t>
                      </a:r>
                      <a:r>
                        <a:rPr lang="zh-CN" sz="2400" b="0" kern="100" dirty="0" smtClean="0">
                          <a:effectLst/>
                          <a:latin typeface="+mn-cs"/>
                          <a:ea typeface="+mn-cs"/>
                        </a:rPr>
                        <a:t>·</a:t>
                      </a:r>
                      <a:r>
                        <a:rPr lang="en-US" sz="2400" b="0" kern="100" dirty="0" smtClean="0">
                          <a:effectLst/>
                          <a:latin typeface="+mn-cs"/>
                          <a:ea typeface="+mn-cs"/>
                        </a:rPr>
                        <a:t>min)</a:t>
                      </a:r>
                      <a:endParaRPr lang="zh-CN" sz="2400" b="0" kern="100" dirty="0">
                        <a:effectLst/>
                        <a:latin typeface="+mn-cs"/>
                        <a:ea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i="1" kern="100">
                          <a:effectLst/>
                          <a:latin typeface="+mn-cs"/>
                          <a:ea typeface="+mn-cs"/>
                        </a:rPr>
                        <a:t>v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(H</a:t>
                      </a:r>
                      <a:r>
                        <a:rPr lang="en-US" sz="2400" b="0" kern="100" baseline="-25000">
                          <a:effectLst/>
                          <a:latin typeface="+mn-cs"/>
                          <a:ea typeface="+mn-cs"/>
                        </a:rPr>
                        <a:t>2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)</a:t>
                      </a:r>
                      <a:r>
                        <a:rPr lang="zh-CN" sz="2400" b="0" kern="100">
                          <a:effectLst/>
                          <a:latin typeface="+mn-cs"/>
                          <a:ea typeface="+mn-cs"/>
                        </a:rPr>
                        <a:t>＝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3</a:t>
                      </a:r>
                      <a:endParaRPr lang="zh-CN" sz="2400" b="0" kern="100">
                        <a:effectLst/>
                        <a:latin typeface="+mn-cs"/>
                        <a:ea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i="1" kern="100">
                          <a:effectLst/>
                          <a:latin typeface="+mn-cs"/>
                          <a:ea typeface="+mn-cs"/>
                        </a:rPr>
                        <a:t>v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(N</a:t>
                      </a:r>
                      <a:r>
                        <a:rPr lang="en-US" sz="2400" b="0" kern="100" baseline="-25000">
                          <a:effectLst/>
                          <a:latin typeface="+mn-cs"/>
                          <a:ea typeface="+mn-cs"/>
                        </a:rPr>
                        <a:t>2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)</a:t>
                      </a:r>
                      <a:r>
                        <a:rPr lang="zh-CN" sz="2400" b="0" kern="100">
                          <a:effectLst/>
                          <a:latin typeface="+mn-cs"/>
                          <a:ea typeface="+mn-cs"/>
                        </a:rPr>
                        <a:t>＝</a:t>
                      </a:r>
                      <a:r>
                        <a:rPr lang="en-US" sz="2400" b="0" kern="100">
                          <a:effectLst/>
                          <a:latin typeface="+mn-cs"/>
                          <a:ea typeface="+mn-cs"/>
                        </a:rPr>
                        <a:t>3</a:t>
                      </a:r>
                      <a:endParaRPr lang="zh-CN" sz="2400" b="0" kern="100">
                        <a:effectLst/>
                        <a:latin typeface="+mn-cs"/>
                        <a:ea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0" algn="l"/>
                        </a:tabLst>
                      </a:pPr>
                      <a:r>
                        <a:rPr lang="en-US" sz="2400" b="0" i="1" kern="100" dirty="0">
                          <a:effectLst/>
                          <a:latin typeface="+mn-cs"/>
                          <a:ea typeface="+mn-cs"/>
                        </a:rPr>
                        <a:t>v</a:t>
                      </a:r>
                      <a:r>
                        <a:rPr lang="en-US" sz="2400" b="0" kern="100" dirty="0">
                          <a:effectLst/>
                          <a:latin typeface="+mn-cs"/>
                          <a:ea typeface="+mn-cs"/>
                        </a:rPr>
                        <a:t>(NH</a:t>
                      </a:r>
                      <a:r>
                        <a:rPr lang="en-US" sz="2400" b="0" kern="100" baseline="-25000" dirty="0">
                          <a:effectLst/>
                          <a:latin typeface="+mn-cs"/>
                          <a:ea typeface="+mn-cs"/>
                        </a:rPr>
                        <a:t>3</a:t>
                      </a:r>
                      <a:r>
                        <a:rPr lang="en-US" sz="2400" b="0" kern="100" dirty="0">
                          <a:effectLst/>
                          <a:latin typeface="+mn-cs"/>
                          <a:ea typeface="+mn-cs"/>
                        </a:rPr>
                        <a:t>)</a:t>
                      </a:r>
                      <a:r>
                        <a:rPr lang="zh-CN" sz="2400" b="0" kern="100" dirty="0">
                          <a:effectLst/>
                          <a:latin typeface="+mn-cs"/>
                          <a:ea typeface="+mn-cs"/>
                        </a:rPr>
                        <a:t>＝</a:t>
                      </a:r>
                      <a:r>
                        <a:rPr lang="en-US" sz="2400" b="0" kern="100" dirty="0">
                          <a:effectLst/>
                          <a:latin typeface="+mn-cs"/>
                          <a:ea typeface="+mn-cs"/>
                        </a:rPr>
                        <a:t>4</a:t>
                      </a:r>
                      <a:endParaRPr lang="zh-CN" sz="2400" b="0" kern="100" dirty="0">
                        <a:effectLst/>
                        <a:latin typeface="+mn-cs"/>
                        <a:ea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177925" y="5772150"/>
            <a:ext cx="74250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zh-CN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换算</a:t>
            </a:r>
            <a:r>
              <a:rPr kumimoji="1" lang="zh-CN" altLang="zh-CN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成同一物质来表示，才能比较反应速率大小</a:t>
            </a:r>
            <a:endParaRPr kumimoji="1"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1048547" y="899758"/>
            <a:ext cx="47548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二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探究影响化学反应速率的因素</a:t>
            </a:r>
            <a:endParaRPr lang="zh-CN" altLang="en-US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113473" y="1544479"/>
            <a:ext cx="1695450" cy="5219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引入思考 </a:t>
            </a:r>
            <a:endParaRPr lang="zh-CN" altLang="en-US" sz="2800" b="1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2076450" y="2132065"/>
            <a:ext cx="89065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反应有快慢之分，能否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人为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改变速率？</a:t>
            </a:r>
            <a:r>
              <a:rPr lang="en-US" altLang="zh-CN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②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可从哪些方面入手？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58215" y="2658745"/>
            <a:ext cx="9301480" cy="11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indent="0" algn="l" fontAlgn="auto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sz="2400" dirty="0" smtClean="0">
                <a:latin typeface="+mn-ea"/>
                <a:cs typeface="+mn-ea"/>
              </a:rPr>
              <a:t>把</a:t>
            </a:r>
            <a:r>
              <a:rPr kumimoji="1" lang="zh-CN" altLang="en-US" sz="2400" dirty="0">
                <a:latin typeface="+mn-ea"/>
                <a:cs typeface="+mn-ea"/>
              </a:rPr>
              <a:t>下列金属分别投入</a:t>
            </a:r>
            <a:r>
              <a:rPr kumimoji="1" lang="en-US" altLang="zh-CN" sz="2400" dirty="0" smtClean="0">
                <a:latin typeface="+mn-ea"/>
                <a:cs typeface="+mn-ea"/>
              </a:rPr>
              <a:t>0.1mol/L</a:t>
            </a:r>
            <a:r>
              <a:rPr kumimoji="1" lang="zh-CN" altLang="en-US" sz="2400" dirty="0" smtClean="0">
                <a:latin typeface="+mn-ea"/>
                <a:cs typeface="+mn-ea"/>
              </a:rPr>
              <a:t>稀</a:t>
            </a:r>
            <a:r>
              <a:rPr kumimoji="1" lang="zh-CN" altLang="en-US" sz="2400" dirty="0">
                <a:latin typeface="+mn-ea"/>
                <a:cs typeface="+mn-ea"/>
              </a:rPr>
              <a:t>硫酸中</a:t>
            </a:r>
            <a:r>
              <a:rPr kumimoji="1" lang="zh-CN" altLang="en-US" sz="2400" dirty="0" smtClean="0">
                <a:latin typeface="+mn-ea"/>
                <a:cs typeface="+mn-ea"/>
              </a:rPr>
              <a:t>，反应速率最快的是          </a:t>
            </a:r>
            <a:r>
              <a:rPr kumimoji="1" lang="en-US" altLang="zh-CN" sz="2400" dirty="0">
                <a:latin typeface="+mn-ea"/>
                <a:cs typeface="+mn-ea"/>
              </a:rPr>
              <a:t>A </a:t>
            </a:r>
            <a:r>
              <a:rPr kumimoji="1" lang="en-US" altLang="zh-CN" sz="2400" dirty="0" smtClean="0">
                <a:latin typeface="+mn-ea"/>
                <a:cs typeface="+mn-ea"/>
              </a:rPr>
              <a:t>.</a:t>
            </a:r>
            <a:r>
              <a:rPr kumimoji="1" lang="en-US" altLang="zh-CN" sz="2400" dirty="0">
                <a:latin typeface="+mn-ea"/>
                <a:cs typeface="+mn-ea"/>
              </a:rPr>
              <a:t> Fe</a:t>
            </a:r>
            <a:r>
              <a:rPr kumimoji="1" lang="en-US" altLang="zh-CN" sz="2400" dirty="0" smtClean="0">
                <a:latin typeface="+mn-ea"/>
                <a:cs typeface="+mn-ea"/>
              </a:rPr>
              <a:t>    B</a:t>
            </a:r>
            <a:r>
              <a:rPr kumimoji="1" lang="en-US" altLang="zh-CN" sz="2400" dirty="0">
                <a:latin typeface="+mn-ea"/>
                <a:cs typeface="+mn-ea"/>
              </a:rPr>
              <a:t>.  Al      C.  Mg      D. </a:t>
            </a:r>
            <a:r>
              <a:rPr kumimoji="1" lang="en-US" altLang="zh-CN" sz="2400" dirty="0" smtClean="0">
                <a:latin typeface="+mn-ea"/>
                <a:cs typeface="+mn-ea"/>
              </a:rPr>
              <a:t>Na   E. Cu</a:t>
            </a:r>
            <a:endParaRPr kumimoji="1" lang="en-US" altLang="zh-CN" sz="2400" dirty="0"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33535" y="2766586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D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6615" y="3303270"/>
            <a:ext cx="894334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solidFill>
                  <a:srgbClr val="FF0000"/>
                </a:solidFill>
              </a:rPr>
              <a:t> </a:t>
            </a:r>
            <a:endParaRPr lang="en-US" altLang="zh-CN" sz="2600" b="1" dirty="0" smtClean="0">
              <a:solidFill>
                <a:srgbClr val="FF0000"/>
              </a:solidFill>
            </a:endParaRPr>
          </a:p>
          <a:p>
            <a:r>
              <a:rPr lang="en-US" altLang="zh-CN" sz="2600" b="1" dirty="0">
                <a:solidFill>
                  <a:srgbClr val="FF0000"/>
                </a:solidFill>
              </a:rPr>
              <a:t> </a:t>
            </a:r>
            <a:r>
              <a:rPr lang="zh-CN" altLang="en-US" sz="2400" dirty="0" smtClean="0">
                <a:solidFill>
                  <a:srgbClr val="C00000"/>
                </a:solidFill>
                <a:latin typeface="+mn-cs"/>
                <a:ea typeface="+mn-cs"/>
                <a:sym typeface="+mn-ea"/>
              </a:rPr>
              <a:t>结论：</a:t>
            </a:r>
            <a:r>
              <a:rPr lang="en-US" altLang="zh-CN" sz="2400" dirty="0" smtClean="0">
                <a:solidFill>
                  <a:srgbClr val="002060"/>
                </a:solidFill>
                <a:latin typeface="+mn-cs"/>
                <a:ea typeface="+mn-cs"/>
              </a:rPr>
              <a:t>1</a:t>
            </a:r>
            <a:r>
              <a:rPr lang="en-US" altLang="zh-CN" sz="2400" dirty="0">
                <a:solidFill>
                  <a:srgbClr val="002060"/>
                </a:solidFill>
                <a:latin typeface="+mn-cs"/>
                <a:ea typeface="+mn-cs"/>
              </a:rPr>
              <a:t>.</a:t>
            </a:r>
            <a:r>
              <a:rPr lang="zh-CN" altLang="en-US" sz="2400" dirty="0" smtClean="0">
                <a:latin typeface="+mn-cs"/>
                <a:ea typeface="+mn-cs"/>
              </a:rPr>
              <a:t>影响化学反应速率的决定因素是</a:t>
            </a:r>
            <a:r>
              <a:rPr lang="zh-CN" altLang="en-US" sz="2400" u="sng" dirty="0" smtClean="0">
                <a:latin typeface="+mn-cs"/>
                <a:ea typeface="+mn-cs"/>
              </a:rPr>
              <a:t> </a:t>
            </a:r>
            <a:r>
              <a:rPr lang="zh-CN" altLang="en-US" sz="2600" b="1" u="sng" dirty="0" smtClean="0"/>
              <a:t>                               </a:t>
            </a:r>
            <a:endParaRPr lang="zh-CN" altLang="en-US" sz="2600" b="1" dirty="0"/>
          </a:p>
        </p:txBody>
      </p:sp>
      <p:sp>
        <p:nvSpPr>
          <p:cNvPr id="4" name="矩形 3"/>
          <p:cNvSpPr/>
          <p:nvPr/>
        </p:nvSpPr>
        <p:spPr>
          <a:xfrm>
            <a:off x="6612516" y="3730711"/>
            <a:ext cx="2621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dirty="0">
                <a:solidFill>
                  <a:srgbClr val="FF0000"/>
                </a:solidFill>
              </a:rPr>
              <a:t>反应物本身</a:t>
            </a:r>
            <a:r>
              <a:rPr lang="zh-CN" altLang="en-US" sz="2400" dirty="0" smtClean="0">
                <a:solidFill>
                  <a:srgbClr val="FF0000"/>
                </a:solidFill>
              </a:rPr>
              <a:t>的性质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33809" y="3668228"/>
            <a:ext cx="14922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+mn-cs"/>
                <a:ea typeface="+mn-cs"/>
              </a:rPr>
              <a:t>【</a:t>
            </a:r>
            <a:r>
              <a:rPr lang="zh-CN" altLang="en-US" sz="2400" dirty="0" smtClean="0">
                <a:solidFill>
                  <a:srgbClr val="C00000"/>
                </a:solidFill>
                <a:latin typeface="+mn-cs"/>
                <a:ea typeface="+mn-cs"/>
              </a:rPr>
              <a:t>内 因</a:t>
            </a:r>
            <a:r>
              <a:rPr lang="en-US" altLang="zh-CN" sz="2400" dirty="0" smtClean="0">
                <a:latin typeface="+mn-cs"/>
                <a:ea typeface="+mn-cs"/>
              </a:rPr>
              <a:t>】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957580" y="5681980"/>
            <a:ext cx="930211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请同学们大胆</a:t>
            </a:r>
            <a:r>
              <a:rPr lang="zh-CN" altLang="en-US" sz="2400" dirty="0" smtClean="0">
                <a:solidFill>
                  <a:srgbClr val="002060"/>
                </a:solidFill>
                <a:latin typeface="+mn-cs"/>
                <a:ea typeface="+mn-cs"/>
              </a:rPr>
              <a:t>假想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影响化学反应速率的</a:t>
            </a:r>
            <a:r>
              <a:rPr lang="zh-CN" altLang="en-US" sz="2400" dirty="0" smtClean="0">
                <a:solidFill>
                  <a:srgbClr val="C00000"/>
                </a:solidFill>
                <a:latin typeface="+mn-cs"/>
                <a:ea typeface="+mn-cs"/>
              </a:rPr>
              <a:t>外界因素</a:t>
            </a:r>
            <a:r>
              <a:rPr lang="zh-CN" altLang="en-US" sz="2400" dirty="0" smtClean="0">
                <a:latin typeface="+mn-cs"/>
                <a:ea typeface="+mn-cs"/>
              </a:rPr>
              <a:t>还会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有哪些？</a:t>
            </a:r>
            <a:endParaRPr lang="zh-CN" altLang="en-US" sz="2400" dirty="0" smtClean="0">
              <a:solidFill>
                <a:srgbClr val="000000"/>
              </a:solidFill>
              <a:latin typeface="+mn-cs"/>
              <a:ea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7580" y="4271010"/>
            <a:ext cx="85528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问题</a:t>
            </a:r>
            <a:r>
              <a:rPr lang="en-US" altLang="zh-CN" sz="2400" dirty="0" smtClean="0">
                <a:solidFill>
                  <a:srgbClr val="000000"/>
                </a:solidFill>
                <a:latin typeface="+mn-cs"/>
                <a:ea typeface="+mn-cs"/>
              </a:rPr>
              <a:t>2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：同样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大小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的</a:t>
            </a:r>
            <a:r>
              <a:rPr lang="zh-CN" altLang="en-US" sz="2400" dirty="0" smtClean="0">
                <a:solidFill>
                  <a:srgbClr val="7030A0"/>
                </a:solidFill>
                <a:latin typeface="+mn-cs"/>
                <a:ea typeface="+mn-cs"/>
              </a:rPr>
              <a:t>大理石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分别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在</a:t>
            </a:r>
            <a:r>
              <a:rPr lang="en-US" altLang="zh-CN" sz="2400" dirty="0" smtClean="0">
                <a:solidFill>
                  <a:srgbClr val="C00000"/>
                </a:solidFill>
                <a:latin typeface="+mn-cs"/>
                <a:ea typeface="+mn-cs"/>
              </a:rPr>
              <a:t>0.2mol/L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的</a:t>
            </a:r>
            <a:r>
              <a:rPr lang="zh-CN" altLang="en-US" sz="2400" dirty="0" smtClean="0">
                <a:solidFill>
                  <a:srgbClr val="7030A0"/>
                </a:solidFill>
                <a:latin typeface="+mn-cs"/>
                <a:ea typeface="+mn-cs"/>
              </a:rPr>
              <a:t>盐酸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中和</a:t>
            </a:r>
            <a:r>
              <a:rPr lang="en-US" altLang="zh-CN" sz="2400" dirty="0" smtClean="0">
                <a:solidFill>
                  <a:srgbClr val="C00000"/>
                </a:solidFill>
                <a:latin typeface="+mn-cs"/>
                <a:ea typeface="+mn-cs"/>
              </a:rPr>
              <a:t>2mol/L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的</a:t>
            </a:r>
            <a:r>
              <a:rPr lang="zh-CN" altLang="en-US" sz="2400" dirty="0">
                <a:solidFill>
                  <a:srgbClr val="7030A0"/>
                </a:solidFill>
                <a:latin typeface="+mn-cs"/>
                <a:ea typeface="+mn-cs"/>
              </a:rPr>
              <a:t>盐酸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中反应</a:t>
            </a:r>
            <a:r>
              <a:rPr lang="en-US" altLang="zh-CN" sz="2400" dirty="0">
                <a:solidFill>
                  <a:srgbClr val="000000"/>
                </a:solidFill>
                <a:latin typeface="+mn-cs"/>
                <a:ea typeface="+mn-cs"/>
              </a:rPr>
              <a:t>,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反应速率会怎么样？</a:t>
            </a:r>
            <a:endParaRPr lang="en-US" altLang="zh-CN" sz="2400" dirty="0">
              <a:solidFill>
                <a:srgbClr val="000000"/>
              </a:solidFill>
              <a:latin typeface="+mn-cs"/>
              <a:ea typeface="+mn-cs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57580" y="5161280"/>
            <a:ext cx="627570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+mn-cs"/>
                <a:ea typeface="+mn-cs"/>
              </a:rPr>
              <a:t>结论：反应物的浓度</a:t>
            </a:r>
            <a:r>
              <a:rPr lang="zh-CN" altLang="en-US" sz="2400" dirty="0" smtClean="0">
                <a:solidFill>
                  <a:srgbClr val="002060"/>
                </a:solidFill>
                <a:latin typeface="+mn-cs"/>
                <a:ea typeface="+mn-cs"/>
              </a:rPr>
              <a:t>会影响化学反应速率</a:t>
            </a:r>
            <a:endParaRPr lang="zh-CN" altLang="en-US" sz="2400" dirty="0" smtClean="0">
              <a:solidFill>
                <a:srgbClr val="002060"/>
              </a:solidFill>
              <a:latin typeface="+mn-cs"/>
              <a:ea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8215" y="2132330"/>
            <a:ext cx="61747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问题</a:t>
            </a:r>
            <a:r>
              <a:rPr lang="en-US" altLang="zh-CN" sz="2400" dirty="0" smtClean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1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：</a:t>
            </a:r>
            <a:endParaRPr lang="zh-CN" altLang="en-US" sz="2400" dirty="0" smtClean="0">
              <a:solidFill>
                <a:srgbClr val="000000"/>
              </a:solidFill>
              <a:latin typeface="+mn-cs"/>
              <a:ea typeface="+mn-cs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855980" y="187325"/>
            <a:ext cx="5010150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课时：影响化学反应速率的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因素</a:t>
            </a:r>
            <a:endParaRPr lang="zh-CN" altLang="en-US" sz="20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 bldLvl="0" animBg="1"/>
      <p:bldP spid="67588" grpId="0" bldLvl="0" animBg="1"/>
      <p:bldP spid="67589" grpId="0" bldLvl="0" animBg="1"/>
      <p:bldP spid="10" grpId="0" bldLvl="0" animBg="1"/>
      <p:bldP spid="2" grpId="0"/>
      <p:bldP spid="3" grpId="0"/>
      <p:bldP spid="4" grpId="0"/>
      <p:bldP spid="5" grpId="0"/>
      <p:bldP spid="6" grpId="0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55675" y="914718"/>
            <a:ext cx="2448967" cy="58356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活动 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/>
                <a:ea typeface="华文新魏" panose="02010800040101010101" pitchFamily="2" charset="-122"/>
              </a:rPr>
              <a:t>·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探究</a:t>
            </a:r>
            <a:endParaRPr lang="zh-CN" altLang="en-US" sz="28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344907" y="914718"/>
            <a:ext cx="570547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影响化学反应</a:t>
            </a:r>
            <a:r>
              <a:rPr lang="zh-CN" altLang="en-US" sz="2400" dirty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速率</a:t>
            </a:r>
            <a:r>
              <a:rPr lang="zh-CN" altLang="en-US" sz="2400" dirty="0" smtClean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2400" dirty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因素</a:t>
            </a:r>
            <a:endParaRPr lang="zh-CN" altLang="en-US" sz="2400" dirty="0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955417" y="2845157"/>
            <a:ext cx="1295822" cy="5835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 dirty="0" smtClean="0">
                <a:solidFill>
                  <a:srgbClr val="0066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用品：</a:t>
            </a:r>
            <a:endParaRPr lang="zh-CN" altLang="en-US" sz="3200" b="1" dirty="0">
              <a:solidFill>
                <a:srgbClr val="006600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955675" y="3884930"/>
            <a:ext cx="9317355" cy="14522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2400" dirty="0" smtClean="0">
                <a:latin typeface="+mn-cs"/>
                <a:ea typeface="+mn-cs"/>
              </a:rPr>
              <a:t>5%H</a:t>
            </a:r>
            <a:r>
              <a:rPr lang="en-US" altLang="zh-CN" sz="2400" baseline="-25000" dirty="0" smtClean="0">
                <a:latin typeface="+mn-cs"/>
                <a:ea typeface="+mn-cs"/>
              </a:rPr>
              <a:t>2</a:t>
            </a:r>
            <a:r>
              <a:rPr lang="en-US" altLang="zh-CN" sz="2400" dirty="0" smtClean="0">
                <a:latin typeface="+mn-cs"/>
                <a:ea typeface="+mn-cs"/>
              </a:rPr>
              <a:t>O</a:t>
            </a:r>
            <a:r>
              <a:rPr lang="en-US" altLang="zh-CN" sz="2400" baseline="-25000" dirty="0" smtClean="0">
                <a:latin typeface="+mn-cs"/>
                <a:ea typeface="+mn-cs"/>
              </a:rPr>
              <a:t>2 </a:t>
            </a:r>
            <a:r>
              <a:rPr lang="zh-CN" altLang="en-US" sz="2400" dirty="0" smtClean="0">
                <a:latin typeface="+mn-cs"/>
                <a:ea typeface="+mn-cs"/>
              </a:rPr>
              <a:t>溶液</a:t>
            </a:r>
            <a:r>
              <a:rPr lang="zh-CN" altLang="en-US" sz="2400" dirty="0">
                <a:latin typeface="+mn-cs"/>
                <a:ea typeface="+mn-cs"/>
              </a:rPr>
              <a:t>、</a:t>
            </a:r>
            <a:r>
              <a:rPr lang="en-US" altLang="zh-CN" sz="2400" dirty="0" smtClean="0">
                <a:latin typeface="+mn-cs"/>
                <a:ea typeface="+mn-cs"/>
              </a:rPr>
              <a:t>1mol/LFeCl</a:t>
            </a:r>
            <a:r>
              <a:rPr lang="en-US" altLang="zh-CN" sz="2400" baseline="-25000" dirty="0" smtClean="0">
                <a:latin typeface="+mn-cs"/>
                <a:ea typeface="+mn-cs"/>
              </a:rPr>
              <a:t>3 </a:t>
            </a:r>
            <a:r>
              <a:rPr lang="zh-CN" altLang="en-US" sz="2400" dirty="0" smtClean="0">
                <a:latin typeface="+mn-cs"/>
                <a:ea typeface="+mn-cs"/>
              </a:rPr>
              <a:t>溶液、</a:t>
            </a:r>
            <a:r>
              <a:rPr lang="en-US" altLang="zh-CN" sz="2400" dirty="0">
                <a:latin typeface="+mn-cs"/>
                <a:ea typeface="+mn-cs"/>
              </a:rPr>
              <a:t> </a:t>
            </a:r>
            <a:r>
              <a:rPr lang="en-US" altLang="zh-CN" sz="2400" dirty="0" smtClean="0">
                <a:latin typeface="+mn-cs"/>
                <a:ea typeface="+mn-cs"/>
              </a:rPr>
              <a:t>0.1mol/L </a:t>
            </a:r>
            <a:r>
              <a:rPr lang="en-US" altLang="zh-CN" sz="2400" dirty="0" err="1" smtClean="0">
                <a:latin typeface="+mn-cs"/>
                <a:ea typeface="+mn-cs"/>
              </a:rPr>
              <a:t>HCl</a:t>
            </a:r>
            <a:r>
              <a:rPr lang="zh-CN" altLang="en-US" sz="2400" dirty="0" smtClean="0">
                <a:latin typeface="+mn-cs"/>
                <a:ea typeface="+mn-cs"/>
              </a:rPr>
              <a:t>溶液、</a:t>
            </a:r>
            <a:r>
              <a:rPr lang="en-US" altLang="zh-CN" sz="2400" dirty="0">
                <a:latin typeface="+mn-cs"/>
                <a:ea typeface="+mn-cs"/>
              </a:rPr>
              <a:t> </a:t>
            </a:r>
            <a:r>
              <a:rPr lang="en-US" altLang="zh-CN" sz="2400" dirty="0" smtClean="0">
                <a:latin typeface="+mn-cs"/>
                <a:ea typeface="+mn-cs"/>
              </a:rPr>
              <a:t>1mol/L </a:t>
            </a:r>
            <a:r>
              <a:rPr lang="en-US" altLang="zh-CN" sz="2400" dirty="0" err="1" smtClean="0">
                <a:latin typeface="+mn-cs"/>
                <a:ea typeface="+mn-cs"/>
              </a:rPr>
              <a:t>HCl</a:t>
            </a:r>
            <a:r>
              <a:rPr lang="zh-CN" altLang="en-US" sz="2400" dirty="0" smtClean="0">
                <a:latin typeface="+mn-cs"/>
                <a:ea typeface="+mn-cs"/>
              </a:rPr>
              <a:t>溶液、大理石碎块、冷水、热水、试管、试管夹、烧杯</a:t>
            </a:r>
            <a:endParaRPr lang="zh-CN" altLang="en-US" sz="2400" baseline="-25000" dirty="0">
              <a:latin typeface="+mn-cs"/>
              <a:ea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27347" y="2907049"/>
            <a:ext cx="12966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zh-CN" sz="28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P43-44</a:t>
            </a:r>
            <a:endParaRPr lang="zh-CN" altLang="en-US" sz="28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04535" y="2178685"/>
            <a:ext cx="366458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1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反应物浓度的影响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4885" y="2178685"/>
            <a:ext cx="397510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反应温度的影响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4885" y="2813685"/>
            <a:ext cx="9523730" cy="331089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cs typeface="Times New Roman" panose="02020603050405020304" pitchFamily="18" charset="0"/>
              </a:rPr>
              <a:t>变量控制：</a:t>
            </a:r>
            <a:r>
              <a:rPr lang="zh-CN" altLang="en-US" sz="2400" dirty="0">
                <a:latin typeface="+mn-cs"/>
                <a:ea typeface="+mn-cs"/>
                <a:cs typeface="Times New Roman" panose="02020603050405020304" pitchFamily="18" charset="0"/>
              </a:rPr>
              <a:t>科学研究中，对于多因素（多变量）的问题，常常采用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cs typeface="Times New Roman" panose="02020603050405020304" pitchFamily="18" charset="0"/>
              </a:rPr>
              <a:t>只改变其中的某一个因素，控制其他因素不变的研究方法</a:t>
            </a:r>
            <a:r>
              <a:rPr lang="zh-CN" altLang="en-US" sz="2400" dirty="0">
                <a:latin typeface="+mn-cs"/>
                <a:ea typeface="+mn-cs"/>
                <a:cs typeface="Times New Roman" panose="02020603050405020304" pitchFamily="18" charset="0"/>
              </a:rPr>
              <a:t>，使多因素的问题变成几个单因素的问题分别加以研究，最后再将几个单因素问题的研究结果加以综合。这种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  <a:cs typeface="Times New Roman" panose="02020603050405020304" pitchFamily="18" charset="0"/>
              </a:rPr>
              <a:t>变量控制的方法</a:t>
            </a:r>
            <a:r>
              <a:rPr lang="zh-CN" altLang="en-US" sz="2400" dirty="0">
                <a:latin typeface="+mn-cs"/>
                <a:ea typeface="+mn-cs"/>
                <a:cs typeface="Times New Roman" panose="02020603050405020304" pitchFamily="18" charset="0"/>
              </a:rPr>
              <a:t>是科学探究中常用的方法。例如，以上探究在比较不同温度对化学反应速率的影响时，控制浓度和其他影响因素相同。</a:t>
            </a:r>
            <a:endParaRPr lang="zh-CN" altLang="en-US" sz="2400" dirty="0">
              <a:latin typeface="+mn-cs"/>
              <a:ea typeface="+mn-cs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8142" y="1413234"/>
            <a:ext cx="2352777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课本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P44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88085" y="701358"/>
            <a:ext cx="2448967" cy="58356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活动 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/>
                <a:ea typeface="华文新魏" panose="02010800040101010101" pitchFamily="2" charset="-122"/>
              </a:rPr>
              <a:t>·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探究</a:t>
            </a:r>
            <a:endParaRPr lang="zh-CN" altLang="en-US" sz="28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76987" y="701358"/>
            <a:ext cx="570547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影响化学反应</a:t>
            </a:r>
            <a:r>
              <a:rPr lang="zh-CN" altLang="en-US" sz="2400" dirty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速率</a:t>
            </a:r>
            <a:r>
              <a:rPr lang="zh-CN" altLang="en-US" sz="2400" dirty="0" smtClean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2400" dirty="0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因素</a:t>
            </a:r>
            <a:endParaRPr lang="zh-CN" altLang="en-US" sz="2400" dirty="0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53224" y="1285915"/>
            <a:ext cx="4421186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反应温度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的影响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608767" name="Group 6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75443" y="2243283"/>
          <a:ext cx="8369300" cy="3688080"/>
        </p:xfrm>
        <a:graphic>
          <a:graphicData uri="http://schemas.openxmlformats.org/drawingml/2006/table">
            <a:tbl>
              <a:tblPr/>
              <a:tblGrid>
                <a:gridCol w="2170430"/>
                <a:gridCol w="3098800"/>
                <a:gridCol w="3100070"/>
              </a:tblGrid>
              <a:tr h="2225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实验现象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实验结论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3331" name="202xhxr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355215"/>
            <a:ext cx="1838325" cy="201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202xhxr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585" y="2355850"/>
            <a:ext cx="1877695" cy="20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53605" y="772192"/>
            <a:ext cx="2231802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zh-CN" altLang="en-US" sz="2400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温度对化学反应速率的影响(高清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97685" y="1104265"/>
            <a:ext cx="8140065" cy="517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53224" y="1285915"/>
            <a:ext cx="4421186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反应温度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的影响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608767" name="Group 6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75443" y="2243283"/>
          <a:ext cx="8369300" cy="3688080"/>
        </p:xfrm>
        <a:graphic>
          <a:graphicData uri="http://schemas.openxmlformats.org/drawingml/2006/table">
            <a:tbl>
              <a:tblPr/>
              <a:tblGrid>
                <a:gridCol w="2170430"/>
                <a:gridCol w="3098800"/>
                <a:gridCol w="3100070"/>
              </a:tblGrid>
              <a:tr h="2225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实验现象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实验结论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3331" name="202xhxr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355215"/>
            <a:ext cx="1838325" cy="201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202xhxr2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585" y="2355850"/>
            <a:ext cx="1877695" cy="20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53605" y="772192"/>
            <a:ext cx="2231802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zh-CN" altLang="en-US" sz="2400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08770" name="Text Box 6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19736" y="4304596"/>
            <a:ext cx="5856287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浸在热水里的试管中产生气泡的速</a:t>
            </a:r>
            <a:endParaRPr lang="zh-CN" altLang="en-US" sz="2400" b="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1608771" name="Text Box 6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20795" y="4722495"/>
            <a:ext cx="499999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率明显快于浸在冷水中的试管</a:t>
            </a:r>
            <a:endParaRPr lang="zh-CN" altLang="en-US" sz="2400" b="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1608772" name="Text Box 6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57948" y="5401972"/>
            <a:ext cx="46805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温度越</a:t>
            </a:r>
            <a:r>
              <a:rPr lang="zh-CN" altLang="en-US" sz="2400" b="0" dirty="0" smtClean="0">
                <a:solidFill>
                  <a:srgbClr val="FF0000"/>
                </a:solidFill>
                <a:latin typeface="+mn-cs"/>
                <a:ea typeface="+mn-cs"/>
              </a:rPr>
              <a:t>高，反应速率</a:t>
            </a: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越快</a:t>
            </a:r>
            <a:endParaRPr lang="zh-CN" altLang="en-US" sz="2400" b="0" dirty="0">
              <a:solidFill>
                <a:srgbClr val="FF0000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0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0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8770" grpId="0" bldLvl="0" animBg="1" autoUpdateAnimBg="0"/>
      <p:bldP spid="1608771" grpId="0" bldLvl="0" animBg="1" autoUpdateAnimBg="0"/>
      <p:bldP spid="1608772" grpId="0" bldLvl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77265" y="946150"/>
            <a:ext cx="10653395" cy="233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某一反应：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 </a:t>
            </a:r>
            <a:r>
              <a:rPr lang="en-US" altLang="zh-CN"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+b </a:t>
            </a:r>
            <a:r>
              <a:rPr lang="en-US" altLang="zh-CN"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= c </a:t>
            </a:r>
            <a:r>
              <a:rPr lang="en-US" altLang="zh-CN"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+ d </a:t>
            </a:r>
            <a:r>
              <a:rPr lang="en-US" altLang="zh-CN" sz="2400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20℃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</a:t>
            </a:r>
            <a:r>
              <a:rPr kumimoji="1" lang="en-US" altLang="zh-CN" sz="2400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400" i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(B)=0.5</a:t>
            </a:r>
            <a:r>
              <a:rPr kumimoji="1"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/(L·s</a:t>
            </a:r>
            <a:r>
              <a:rPr kumimoji="1"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kumimoji="1"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，该反应在其他条件不变时，温度每升高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10℃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化学反应速率增大为原来的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倍，</a:t>
            </a:r>
            <a:endParaRPr lang="en-US" altLang="zh-CN" sz="2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则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60℃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</a:t>
            </a:r>
            <a:r>
              <a:rPr kumimoji="1" lang="en-US" altLang="zh-CN" sz="2400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400" i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(B) =</a:t>
            </a:r>
            <a:r>
              <a:rPr lang="en-US" altLang="zh-CN" sz="2400" u="sng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/(L·s)</a:t>
            </a:r>
            <a:r>
              <a:rPr lang="en-US" altLang="zh-CN" sz="2400" u="sng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1" u="sng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kumimoji="1" lang="en-US" altLang="zh-CN" sz="2400" b="1" u="sng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23814" y="2234303"/>
            <a:ext cx="4337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en-US" altLang="zh-CN" sz="24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7265" y="2761615"/>
            <a:ext cx="10280015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对于反应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M+N==P,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如果温度每升高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10℃,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反应速率增大为原来的</a:t>
            </a: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。在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10℃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时完成反应的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54 min,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将温度提高到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40℃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完成反应的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20%,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需要的时间为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 </a:t>
            </a: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4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A.2 min	    B.3 min	  C.6 min	D.9 min</a:t>
            </a:r>
            <a:endParaRPr lang="en-US" altLang="zh-CN" sz="24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00020" y="4060190"/>
            <a:ext cx="464820" cy="57594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eaLnBrk="0" hangingPunct="0">
              <a:tabLst>
                <a:tab pos="1028700" algn="l"/>
                <a:tab pos="1187450" algn="l"/>
                <a:tab pos="1851025" algn="l"/>
                <a:tab pos="2163445" algn="l"/>
                <a:tab pos="2538095" algn="l"/>
                <a:tab pos="3143250" algn="l"/>
                <a:tab pos="3222625" algn="l"/>
                <a:tab pos="4191000" algn="l"/>
              </a:tabLst>
            </a:pPr>
            <a:r>
              <a:rPr lang="en-US" altLang="zh-CN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endParaRPr lang="en-US" altLang="zh-CN" sz="28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ldLvl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55980" y="187325"/>
            <a:ext cx="5010150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化学反应速率</a:t>
            </a:r>
            <a:endParaRPr lang="zh-CN" altLang="en-US" sz="20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48285" y="908685"/>
            <a:ext cx="11408410" cy="5340985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zh-CN" altLang="zh-CN" sz="2800" b="1" kern="100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b="1" kern="1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【学习</a:t>
            </a:r>
            <a:r>
              <a:rPr lang="zh-CN" altLang="zh-CN" sz="24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</a:t>
            </a:r>
            <a:r>
              <a:rPr lang="zh-CN" altLang="zh-CN" sz="2400" b="1" kern="1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lang="en-US" altLang="zh-CN" sz="2400" b="1" kern="1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．了解</a:t>
            </a:r>
            <a:r>
              <a:rPr lang="zh-CN" altLang="zh-CN" sz="24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化学反应速率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的含义及其表示方法</a:t>
            </a:r>
            <a:r>
              <a:rPr lang="zh-CN" altLang="zh-CN" sz="2400" b="1" kern="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2400" b="1" kern="10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．能进行有关</a:t>
            </a:r>
            <a:r>
              <a:rPr lang="zh-CN" altLang="zh-CN" sz="24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化学反应速率的计算</a:t>
            </a:r>
            <a:r>
              <a:rPr lang="zh-CN" altLang="zh-CN" sz="2400" b="1" kern="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2400" b="1" kern="0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1029335" algn="l"/>
                <a:tab pos="1188085" algn="l"/>
                <a:tab pos="1850390" algn="l"/>
                <a:tab pos="2163445" algn="l"/>
                <a:tab pos="2538095" algn="l"/>
                <a:tab pos="3142615" algn="l"/>
                <a:tab pos="3221990" algn="l"/>
                <a:tab pos="4190365" algn="l"/>
              </a:tabLst>
            </a:pPr>
            <a:r>
              <a:rPr lang="en-US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3. 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知道反应的快慢受</a:t>
            </a:r>
            <a:r>
              <a:rPr lang="zh-CN" altLang="zh-CN" sz="2400" b="1" kern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浓度、温度、压强、催化剂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endParaRPr lang="en-US" altLang="zh-CN" sz="2400" b="1" kern="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1029335" algn="l"/>
                <a:tab pos="1188085" algn="l"/>
                <a:tab pos="1850390" algn="l"/>
                <a:tab pos="2163445" algn="l"/>
                <a:tab pos="2538095" algn="l"/>
                <a:tab pos="3142615" algn="l"/>
                <a:tab pos="3221990" algn="l"/>
                <a:tab pos="4190365" algn="l"/>
              </a:tabLst>
            </a:pPr>
            <a:r>
              <a:rPr lang="en-US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zh-CN" sz="2400" b="1" kern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条件的影响</a:t>
            </a:r>
            <a:r>
              <a:rPr lang="zh-CN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zh-CN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53853" y="1149261"/>
            <a:ext cx="4104456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反应物浓度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1:</a:t>
            </a:r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609797" name="Group 6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53853" y="2320991"/>
          <a:ext cx="8683625" cy="3688080"/>
        </p:xfrm>
        <a:graphic>
          <a:graphicData uri="http://schemas.openxmlformats.org/drawingml/2006/table">
            <a:tbl>
              <a:tblPr/>
              <a:tblGrid>
                <a:gridCol w="2076450"/>
                <a:gridCol w="3368675"/>
                <a:gridCol w="3238500"/>
              </a:tblGrid>
              <a:tr h="2651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实验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操作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实验结论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00240" y="741712"/>
            <a:ext cx="2231802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en-US" sz="2400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54795" t="-2562" r="8219" b="2562"/>
          <a:stretch>
            <a:fillRect/>
          </a:stretch>
        </p:blipFill>
        <p:spPr>
          <a:xfrm>
            <a:off x="7802368" y="2497851"/>
            <a:ext cx="1944217" cy="21402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/>
          <a:srcRect r="47945"/>
          <a:stretch>
            <a:fillRect/>
          </a:stretch>
        </p:blipFill>
        <p:spPr>
          <a:xfrm>
            <a:off x="3848998" y="2498202"/>
            <a:ext cx="2736304" cy="21402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89685" y="3569811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</a:rPr>
              <a:t>②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4111792" y="3570031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浓度对化学反应速率的影响(高清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45920" y="798830"/>
            <a:ext cx="9022080" cy="4994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34720" y="1655445"/>
            <a:ext cx="467233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反应物浓度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1:</a:t>
            </a:r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609797" name="Group 6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63048" y="2513396"/>
          <a:ext cx="8683625" cy="3688080"/>
        </p:xfrm>
        <a:graphic>
          <a:graphicData uri="http://schemas.openxmlformats.org/drawingml/2006/table">
            <a:tbl>
              <a:tblPr/>
              <a:tblGrid>
                <a:gridCol w="2076450"/>
                <a:gridCol w="3368675"/>
                <a:gridCol w="3238500"/>
              </a:tblGrid>
              <a:tr h="2651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实验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操作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实验现象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_________________________________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实验结论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_____________________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609798" name="Text Box 70"/>
          <p:cNvSpPr txBox="1">
            <a:spLocks noChangeArrowheads="1"/>
          </p:cNvSpPr>
          <p:nvPr/>
        </p:nvSpPr>
        <p:spPr bwMode="auto">
          <a:xfrm>
            <a:off x="3638456" y="5159243"/>
            <a:ext cx="6232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 dirty="0" smtClean="0">
                <a:solidFill>
                  <a:srgbClr val="FF0000"/>
                </a:solidFill>
                <a:latin typeface="+mn-cs"/>
                <a:ea typeface="+mn-cs"/>
                <a:cs typeface="Calibri" panose="020F0502020204030204" charset="0"/>
              </a:rPr>
              <a:t>①</a:t>
            </a:r>
            <a:r>
              <a:rPr lang="zh-CN" altLang="en-US" sz="2400" b="0" dirty="0" smtClean="0">
                <a:solidFill>
                  <a:srgbClr val="FF0000"/>
                </a:solidFill>
                <a:latin typeface="+mn-cs"/>
                <a:ea typeface="+mn-cs"/>
              </a:rPr>
              <a:t>试管</a:t>
            </a: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中产生气泡的速率更快</a:t>
            </a:r>
            <a:endParaRPr lang="zh-CN" altLang="en-US" sz="2400" b="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1609799" name="Text Box 71"/>
          <p:cNvSpPr txBox="1">
            <a:spLocks noChangeArrowheads="1"/>
          </p:cNvSpPr>
          <p:nvPr/>
        </p:nvSpPr>
        <p:spPr bwMode="auto">
          <a:xfrm>
            <a:off x="4278144" y="5726341"/>
            <a:ext cx="55927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b="0" dirty="0" smtClean="0">
                <a:solidFill>
                  <a:srgbClr val="FF0000"/>
                </a:solidFill>
                <a:latin typeface="+mn-cs"/>
                <a:ea typeface="+mn-cs"/>
              </a:rPr>
              <a:t>反应物浓度</a:t>
            </a: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越</a:t>
            </a:r>
            <a:r>
              <a:rPr lang="zh-CN" altLang="en-US" sz="2400" b="0" dirty="0" smtClean="0">
                <a:solidFill>
                  <a:srgbClr val="FF0000"/>
                </a:solidFill>
                <a:latin typeface="+mn-cs"/>
                <a:ea typeface="+mn-cs"/>
              </a:rPr>
              <a:t>大，反应速率</a:t>
            </a:r>
            <a:r>
              <a:rPr lang="zh-CN" altLang="en-US" sz="2400" b="0" dirty="0">
                <a:solidFill>
                  <a:srgbClr val="FF0000"/>
                </a:solidFill>
                <a:latin typeface="+mn-cs"/>
                <a:ea typeface="+mn-cs"/>
              </a:rPr>
              <a:t>越快</a:t>
            </a:r>
            <a:endParaRPr lang="zh-CN" altLang="en-US" sz="2400" b="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45845" y="951230"/>
            <a:ext cx="2748915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en-US" sz="2400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54795" t="-2562" r="8219" b="2562"/>
          <a:stretch>
            <a:fillRect/>
          </a:stretch>
        </p:blipFill>
        <p:spPr>
          <a:xfrm>
            <a:off x="7926828" y="2705496"/>
            <a:ext cx="1944217" cy="21402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47945"/>
          <a:stretch>
            <a:fillRect/>
          </a:stretch>
        </p:blipFill>
        <p:spPr>
          <a:xfrm>
            <a:off x="3907418" y="2705847"/>
            <a:ext cx="2736304" cy="21402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16660" y="3789521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charset="0"/>
              </a:rPr>
              <a:t>②</a:t>
            </a:r>
            <a:endParaRPr lang="zh-CN" altLang="en-US" sz="1600" dirty="0"/>
          </a:p>
        </p:txBody>
      </p:sp>
      <p:sp>
        <p:nvSpPr>
          <p:cNvPr id="2" name="矩形 1"/>
          <p:cNvSpPr/>
          <p:nvPr/>
        </p:nvSpPr>
        <p:spPr>
          <a:xfrm>
            <a:off x="3998127" y="3789741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0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9798" grpId="0" bldLvl="0" animBg="1" autoUpdateAnimBg="0"/>
      <p:bldP spid="1609799" grpId="0" bldLvl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85520" y="692785"/>
            <a:ext cx="496633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反应物浓度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</a:t>
            </a:r>
            <a:r>
              <a:rPr lang="en-US" altLang="zh-CN" sz="24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2:</a:t>
            </a:r>
            <a:endParaRPr lang="en-US" altLang="zh-CN" sz="24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609797" name="Group 6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47528" y="1641541"/>
          <a:ext cx="8683625" cy="3688080"/>
        </p:xfrm>
        <a:graphic>
          <a:graphicData uri="http://schemas.openxmlformats.org/drawingml/2006/table">
            <a:tbl>
              <a:tblPr/>
              <a:tblGrid>
                <a:gridCol w="2076450"/>
                <a:gridCol w="3368675"/>
                <a:gridCol w="3238500"/>
              </a:tblGrid>
              <a:tr h="2651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实验操作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实验现象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5181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cs"/>
                          <a:ea typeface="+mn-cs"/>
                          <a:cs typeface="Times New Roman" panose="02020603050405020304" pitchFamily="18" charset="0"/>
                        </a:rPr>
                        <a:t>实验结论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cs"/>
                        <a:ea typeface="+mn-cs"/>
                        <a:cs typeface="Times New Roman" panose="02020603050405020304" pitchFamily="18" charset="0"/>
                      </a:endParaRPr>
                    </a:p>
                  </a:txBody>
                  <a:tcPr marT="45709" marB="4570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_____________________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09" marB="45709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4355" name="202xhxr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665343"/>
            <a:ext cx="18605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202xhxr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641541"/>
            <a:ext cx="18446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9798" name="Text Box 70"/>
          <p:cNvSpPr txBox="1">
            <a:spLocks noChangeArrowheads="1"/>
          </p:cNvSpPr>
          <p:nvPr/>
        </p:nvSpPr>
        <p:spPr bwMode="auto">
          <a:xfrm>
            <a:off x="3719736" y="4297548"/>
            <a:ext cx="6232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solidFill>
                  <a:srgbClr val="FF0000"/>
                </a:solidFill>
              </a:rPr>
              <a:t>不加水的试管中产生气泡的速率更快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09799" name="Text Box 71"/>
          <p:cNvSpPr txBox="1">
            <a:spLocks noChangeArrowheads="1"/>
          </p:cNvSpPr>
          <p:nvPr/>
        </p:nvSpPr>
        <p:spPr bwMode="auto">
          <a:xfrm>
            <a:off x="4511824" y="4815116"/>
            <a:ext cx="55927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 anchorCtr="1">
            <a:spAutoFit/>
          </a:bodyPr>
          <a:lstStyle>
            <a:lvl1pPr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 smtClean="0">
                <a:solidFill>
                  <a:srgbClr val="FF0000"/>
                </a:solidFill>
              </a:rPr>
              <a:t>反应物浓度</a:t>
            </a:r>
            <a:r>
              <a:rPr lang="zh-CN" altLang="en-US" sz="2400" dirty="0">
                <a:solidFill>
                  <a:srgbClr val="FF0000"/>
                </a:solidFill>
              </a:rPr>
              <a:t>越</a:t>
            </a:r>
            <a:r>
              <a:rPr lang="zh-CN" altLang="en-US" sz="2400" dirty="0" smtClean="0">
                <a:solidFill>
                  <a:srgbClr val="FF0000"/>
                </a:solidFill>
              </a:rPr>
              <a:t>大，反应速率</a:t>
            </a:r>
            <a:r>
              <a:rPr lang="zh-CN" altLang="en-US" sz="2400" dirty="0">
                <a:solidFill>
                  <a:srgbClr val="FF0000"/>
                </a:solidFill>
              </a:rPr>
              <a:t>越快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0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0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9798" grpId="0" bldLvl="0" animBg="1" autoUpdateAnimBg="0"/>
      <p:bldP spid="1609799" grpId="0" bldLvl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 rotWithShape="1">
          <a:blip r:embed="rId1">
            <a:lum bright="-2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/>
          <a:stretch>
            <a:fillRect/>
          </a:stretch>
        </p:blipFill>
        <p:spPr bwMode="auto">
          <a:xfrm>
            <a:off x="1805305" y="2052320"/>
            <a:ext cx="7920990" cy="405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64260" y="652780"/>
            <a:ext cx="2231802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+mn-ea"/>
                <a:ea typeface="+mn-ea"/>
                <a:cs typeface="+mn-ea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+mn-ea"/>
                <a:ea typeface="+mn-ea"/>
                <a:cs typeface="+mn-ea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+mn-ea"/>
                <a:ea typeface="+mn-ea"/>
                <a:cs typeface="+mn-ea"/>
              </a:rPr>
              <a:t>3</a:t>
            </a:r>
            <a:endParaRPr lang="zh-CN" altLang="en-US" sz="2400" dirty="0">
              <a:solidFill>
                <a:srgbClr val="0033CC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4260" y="1442085"/>
            <a:ext cx="4841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催化剂对反应速率的影响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1" descr="16TRH2-6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4680" y="2392045"/>
            <a:ext cx="3500755" cy="207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催化剂对化学反应速率的影响(高清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36955" y="897255"/>
            <a:ext cx="9488805" cy="5132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 rotWithShape="1">
          <a:blip r:embed="rId1">
            <a:lum bright="-2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/>
          <a:stretch>
            <a:fillRect/>
          </a:stretch>
        </p:blipFill>
        <p:spPr bwMode="auto">
          <a:xfrm>
            <a:off x="1237615" y="1678305"/>
            <a:ext cx="9228455" cy="408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396246" y="5182493"/>
            <a:ext cx="741682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FeCl</a:t>
            </a:r>
            <a:r>
              <a:rPr lang="en-US" altLang="zh-CN" sz="2400" b="1" baseline="-25000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</a:t>
            </a:r>
            <a:r>
              <a:rPr lang="en-US" altLang="zh-CN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MnO</a:t>
            </a:r>
            <a:r>
              <a:rPr lang="en-US" altLang="zh-CN" sz="2400" b="1" baseline="-25000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400" b="1" dirty="0" smtClean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作催化剂</a:t>
            </a:r>
            <a:r>
              <a:rPr lang="zh-CN" altLang="en-US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均能加快</a:t>
            </a:r>
            <a:r>
              <a:rPr lang="en-US" altLang="zh-CN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H</a:t>
            </a:r>
            <a:r>
              <a:rPr lang="en-US" altLang="zh-CN" sz="2400" b="1" baseline="-25000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en-US" altLang="zh-CN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O</a:t>
            </a:r>
            <a:r>
              <a:rPr lang="en-US" altLang="zh-CN" sz="2400" b="1" baseline="-25000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2400" b="1" dirty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分解反应</a:t>
            </a:r>
            <a:r>
              <a:rPr lang="zh-CN" altLang="en-US" sz="2400" b="1" dirty="0" smtClean="0">
                <a:solidFill>
                  <a:srgbClr val="660033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速率</a:t>
            </a:r>
            <a:endParaRPr lang="zh-CN" altLang="en-US" sz="2400" b="1" dirty="0">
              <a:solidFill>
                <a:srgbClr val="660033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367808" y="4077134"/>
            <a:ext cx="27368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9900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产生气泡缓慢</a:t>
            </a:r>
            <a:endParaRPr lang="zh-CN" altLang="en-US" sz="2800" b="1" dirty="0">
              <a:solidFill>
                <a:srgbClr val="99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511675" y="4542712"/>
            <a:ext cx="6156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有大量气泡生成，尤其是</a:t>
            </a:r>
            <a:r>
              <a:rPr lang="zh-CN" altLang="en-US" sz="2400" b="1" dirty="0">
                <a:solidFill>
                  <a:srgbClr val="0000FF"/>
                </a:solidFill>
                <a:ea typeface="华文新魏" panose="02010800040101010101" pitchFamily="2" charset="-122"/>
              </a:rPr>
              <a:t>③试管分解剧烈。</a:t>
            </a:r>
            <a:endParaRPr lang="zh-CN" altLang="en-US" sz="2400" b="1" dirty="0">
              <a:solidFill>
                <a:srgbClr val="0000FF"/>
              </a:solidFill>
              <a:ea typeface="华文新魏" panose="02010800040101010101" pitchFamily="2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63955" y="629285"/>
            <a:ext cx="2231802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zh-CN" altLang="en-US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400" dirty="0" smtClean="0">
                <a:solidFill>
                  <a:srgbClr val="0033C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zh-CN" altLang="en-US" sz="2400" dirty="0">
              <a:solidFill>
                <a:srgbClr val="0033C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76512" y="5830652"/>
            <a:ext cx="892899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7030A0"/>
                </a:solidFill>
                <a:ea typeface="楷体_GB2312" pitchFamily="49" charset="-122"/>
              </a:rPr>
              <a:t>可见，在</a:t>
            </a:r>
            <a:r>
              <a:rPr lang="zh-CN" altLang="en-US" sz="2400" b="1" dirty="0">
                <a:solidFill>
                  <a:srgbClr val="7030A0"/>
                </a:solidFill>
                <a:ea typeface="楷体_GB2312" pitchFamily="49" charset="-122"/>
              </a:rPr>
              <a:t>其它条件相同时</a:t>
            </a:r>
            <a:r>
              <a:rPr lang="en-US" altLang="zh-CN" sz="2400" b="1" dirty="0">
                <a:solidFill>
                  <a:srgbClr val="7030A0"/>
                </a:solidFill>
                <a:ea typeface="楷体_GB2312" pitchFamily="49" charset="-122"/>
              </a:rPr>
              <a:t>,</a:t>
            </a:r>
            <a:r>
              <a:rPr lang="zh-CN" altLang="en-US" sz="2400" b="1" dirty="0">
                <a:solidFill>
                  <a:srgbClr val="C00000"/>
                </a:solidFill>
                <a:ea typeface="楷体_GB2312" pitchFamily="49" charset="-122"/>
              </a:rPr>
              <a:t>使用催化剂</a:t>
            </a:r>
            <a:r>
              <a:rPr lang="zh-CN" altLang="en-US" sz="2400" b="1" dirty="0">
                <a:solidFill>
                  <a:srgbClr val="7030A0"/>
                </a:solidFill>
                <a:ea typeface="楷体_GB2312" pitchFamily="49" charset="-122"/>
              </a:rPr>
              <a:t>能</a:t>
            </a:r>
            <a:r>
              <a:rPr lang="zh-CN" altLang="en-US" sz="2400" b="1" dirty="0">
                <a:solidFill>
                  <a:srgbClr val="FF0000"/>
                </a:solidFill>
                <a:ea typeface="楷体_GB2312" pitchFamily="49" charset="-122"/>
              </a:rPr>
              <a:t>加快化学反应的速率</a:t>
            </a:r>
            <a:endParaRPr lang="zh-CN" altLang="en-US" sz="2400" b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18521" y="1204953"/>
            <a:ext cx="39173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+mn-ea"/>
                <a:cs typeface="+mn-ea"/>
              </a:rPr>
              <a:t>(3)</a:t>
            </a:r>
            <a:r>
              <a:rPr lang="zh-CN" altLang="en-US" sz="2400" dirty="0" smtClean="0">
                <a:latin typeface="+mn-ea"/>
                <a:cs typeface="+mn-ea"/>
              </a:rPr>
              <a:t>催化剂对反应速率的影响</a:t>
            </a:r>
            <a:endParaRPr lang="zh-CN" altLang="en-US" sz="2400" dirty="0"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52550" y="1052830"/>
            <a:ext cx="8930005" cy="3456305"/>
          </a:xfrm>
          <a:prstGeom prst="rect">
            <a:avLst/>
          </a:prstGeom>
        </p:spPr>
        <p:txBody>
          <a:bodyPr>
            <a:normAutofit lnSpcReduction="20000"/>
          </a:bodyPr>
          <a:lstStyle/>
          <a:p>
            <a:pPr marL="457200" indent="-457200">
              <a:lnSpc>
                <a:spcPct val="150000"/>
              </a:lnSpc>
              <a:buFont typeface="微软雅黑" panose="020B0503020204020204" charset="-122"/>
              <a:buAutoNum type="circleNumDbPlain"/>
            </a:pP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规 律</a:t>
            </a:r>
            <a:r>
              <a:rPr lang="zh-CN" altLang="en-US" sz="2400" dirty="0">
                <a:latin typeface="+mn-cs"/>
                <a:ea typeface="+mn-cs"/>
              </a:rPr>
              <a:t>：催化剂能改变化学反应的速率。</a:t>
            </a:r>
            <a:endParaRPr lang="zh-CN" altLang="en-US" sz="2400" dirty="0">
              <a:latin typeface="+mn-cs"/>
              <a:ea typeface="+mn-c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有的催化剂能加快化学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反应速率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，叫正催化剂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；</a:t>
            </a:r>
            <a:endParaRPr lang="en-US" altLang="zh-CN" sz="2400" dirty="0" smtClean="0">
              <a:solidFill>
                <a:schemeClr val="tx1"/>
              </a:solidFill>
              <a:latin typeface="+mn-cs"/>
              <a:ea typeface="+mn-c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有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的催化剂能减慢化学反应速率，叫负催化剂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。</a:t>
            </a:r>
            <a:endParaRPr lang="en-US" altLang="zh-CN" sz="2400" dirty="0" smtClean="0">
              <a:solidFill>
                <a:schemeClr val="tx1"/>
              </a:solidFill>
              <a:latin typeface="+mn-cs"/>
              <a:ea typeface="+mn-c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在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实践中，如没有特殊说明，凡说催化剂都是指正催化剂。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  <a:p>
            <a:pPr marL="457200" indent="-457200">
              <a:lnSpc>
                <a:spcPct val="150000"/>
              </a:lnSpc>
              <a:buFont typeface="微软雅黑" panose="020B0503020204020204" charset="-122"/>
              <a:buAutoNum type="circleNumDbPlain" startAt="2"/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催化剂中毒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：</a:t>
            </a:r>
            <a:endParaRPr lang="zh-CN" altLang="en-US" sz="2400" dirty="0" smtClean="0">
              <a:solidFill>
                <a:schemeClr val="tx1"/>
              </a:solidFill>
              <a:latin typeface="+mn-cs"/>
              <a:ea typeface="+mn-cs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207770" y="626745"/>
            <a:ext cx="88480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1" lang="zh-CN" altLang="en-US" sz="2400" dirty="0" smtClean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催化剂</a:t>
            </a:r>
            <a:r>
              <a:rPr kumimoji="1" lang="zh-CN" altLang="en-US" sz="2400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对化学反应速率的影响</a:t>
            </a:r>
            <a:endParaRPr kumimoji="1" lang="zh-CN" altLang="en-US" sz="2400" dirty="0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4655840" y="1628800"/>
            <a:ext cx="7191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807460" y="3489960"/>
            <a:ext cx="6860540" cy="845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催化剂的催化性能往往因接触少量的杂质而明显下降甚至遭破坏，这种现象叫催化剂中毒。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52550" y="4509135"/>
            <a:ext cx="891032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20000"/>
              </a:lnSpc>
              <a:spcBef>
                <a:spcPts val="0"/>
              </a:spcBef>
              <a:buFont typeface="微软雅黑" panose="020B0503020204020204" charset="-122"/>
              <a:buAutoNum type="circleNumDbPlain" startAt="3"/>
            </a:pPr>
            <a:r>
              <a:rPr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催化剂只有在</a:t>
            </a:r>
            <a:r>
              <a:rPr lang="zh-CN" altLang="en-US" sz="2400" dirty="0">
                <a:solidFill>
                  <a:srgbClr val="00B050"/>
                </a:solidFill>
                <a:latin typeface="+mn-cs"/>
                <a:ea typeface="+mn-cs"/>
              </a:rPr>
              <a:t>一定的温度</a:t>
            </a:r>
            <a:r>
              <a:rPr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下才能最大限度的显示其催化作用，不同的催化剂对温度的要求不一样。</a:t>
            </a:r>
            <a:endParaRPr lang="zh-CN" altLang="en-US" sz="2400" dirty="0">
              <a:solidFill>
                <a:prstClr val="black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44036" grpId="0" bldLvl="0" animBg="1" autoUpdateAnimBg="0"/>
      <p:bldP spid="44037" grpId="0" bldLvl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53135" y="764858"/>
            <a:ext cx="3313064" cy="52197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 smtClean="0">
                <a:ea typeface="华文新魏" panose="02010800040101010101" pitchFamily="2" charset="-122"/>
              </a:rPr>
              <a:t>科学</a:t>
            </a:r>
            <a:r>
              <a:rPr lang="en-US" altLang="zh-CN" sz="2800" b="1" dirty="0" smtClean="0">
                <a:ea typeface="华文新魏" panose="02010800040101010101" pitchFamily="2" charset="-122"/>
              </a:rPr>
              <a:t>.</a:t>
            </a:r>
            <a:r>
              <a:rPr lang="zh-CN" altLang="en-US" sz="2800" b="1" dirty="0" smtClean="0">
                <a:ea typeface="华文新魏" panose="02010800040101010101" pitchFamily="2" charset="-122"/>
              </a:rPr>
              <a:t>技术</a:t>
            </a:r>
            <a:r>
              <a:rPr lang="en-US" altLang="zh-CN" sz="2800" b="1" dirty="0" smtClean="0">
                <a:ea typeface="华文新魏" panose="02010800040101010101" pitchFamily="2" charset="-122"/>
              </a:rPr>
              <a:t>.</a:t>
            </a:r>
            <a:r>
              <a:rPr lang="zh-CN" altLang="en-US" sz="2800" b="1" dirty="0" smtClean="0">
                <a:ea typeface="华文新魏" panose="02010800040101010101" pitchFamily="2" charset="-122"/>
              </a:rPr>
              <a:t>社会</a:t>
            </a:r>
            <a:r>
              <a:rPr lang="en-US" altLang="zh-CN" sz="2800" b="1" dirty="0" smtClean="0">
                <a:ea typeface="华文新魏" panose="02010800040101010101" pitchFamily="2" charset="-122"/>
              </a:rPr>
              <a:t>P46</a:t>
            </a:r>
            <a:endParaRPr lang="zh-CN" altLang="en-US" sz="2800" b="1" dirty="0">
              <a:ea typeface="华文新魏" panose="02010800040101010101" pitchFamily="2" charset="-122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021138" y="1532890"/>
            <a:ext cx="345598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660033"/>
                </a:solidFill>
                <a:ea typeface="隶书" panose="02010509060101010101" pitchFamily="1" charset="-122"/>
              </a:rPr>
              <a:t>神奇的催化剂</a:t>
            </a:r>
            <a:endParaRPr lang="zh-CN" altLang="en-US" sz="3200" b="1" dirty="0">
              <a:solidFill>
                <a:srgbClr val="660033"/>
              </a:solidFill>
              <a:ea typeface="隶书" panose="02010509060101010101" pitchFamily="1" charset="-122"/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566988" y="4260533"/>
            <a:ext cx="7632700" cy="15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生物催化剂</a:t>
            </a:r>
            <a:r>
              <a:rPr lang="en-US" altLang="zh-CN" sz="2400" dirty="0">
                <a:solidFill>
                  <a:schemeClr val="tx1"/>
                </a:solidFill>
                <a:latin typeface="+mn-cs"/>
                <a:ea typeface="+mn-cs"/>
              </a:rPr>
              <a:t>—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酶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        三大特性： ①高选择性（专一性）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                   </a:t>
            </a:r>
            <a:r>
              <a:rPr lang="en-US" altLang="zh-CN" sz="2400" dirty="0">
                <a:solidFill>
                  <a:schemeClr val="tx1"/>
                </a:solidFill>
                <a:latin typeface="+mn-cs"/>
                <a:ea typeface="+mn-cs"/>
              </a:rPr>
              <a:t>       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②高效率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                   </a:t>
            </a:r>
            <a:r>
              <a:rPr lang="en-US" altLang="zh-CN" sz="2400" dirty="0">
                <a:solidFill>
                  <a:schemeClr val="tx1"/>
                </a:solidFill>
                <a:latin typeface="+mn-cs"/>
                <a:ea typeface="+mn-cs"/>
              </a:rPr>
              <a:t>       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③正常体温</a:t>
            </a:r>
            <a:endParaRPr lang="zh-CN" altLang="en-US" sz="2400" dirty="0">
              <a:solidFill>
                <a:schemeClr val="tx1"/>
              </a:solidFill>
              <a:latin typeface="+mn-cs"/>
              <a:ea typeface="+mn-cs"/>
            </a:endParaRPr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83" y="2300718"/>
            <a:ext cx="6048375" cy="16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879475" y="709771"/>
            <a:ext cx="3120390" cy="5219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点评、归纳、补充 </a:t>
            </a:r>
            <a:endParaRPr lang="zh-CN" altLang="en-US" sz="2800" b="1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960755" y="1813719"/>
            <a:ext cx="63544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、内因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dirty="0">
                <a:solidFill>
                  <a:srgbClr val="00975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反应物本身的性质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（很难改变）</a:t>
            </a: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960755" y="2478723"/>
            <a:ext cx="1019365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、外因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——</a:t>
            </a:r>
            <a:r>
              <a:rPr lang="zh-CN" altLang="en-US" sz="2400" dirty="0">
                <a:solidFill>
                  <a:srgbClr val="002060"/>
                </a:solidFill>
                <a:latin typeface="+mn-ea"/>
                <a:ea typeface="+mn-ea"/>
                <a:cs typeface="+mn-ea"/>
              </a:rPr>
              <a:t>浓度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、</a:t>
            </a:r>
            <a:r>
              <a:rPr lang="zh-CN" altLang="en-US" sz="2400" dirty="0" smtClean="0">
                <a:solidFill>
                  <a:srgbClr val="7030A0"/>
                </a:solidFill>
                <a:latin typeface="+mn-ea"/>
                <a:ea typeface="+mn-ea"/>
                <a:cs typeface="+mn-ea"/>
              </a:rPr>
              <a:t>温度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、</a:t>
            </a:r>
            <a:r>
              <a:rPr lang="zh-CN" altLang="en-US" sz="2400" dirty="0" smtClean="0">
                <a:solidFill>
                  <a:schemeClr val="accent3"/>
                </a:solidFill>
                <a:latin typeface="+mn-ea"/>
                <a:ea typeface="+mn-ea"/>
                <a:cs typeface="+mn-ea"/>
              </a:rPr>
              <a:t>催化剂</a:t>
            </a:r>
            <a:r>
              <a:rPr lang="zh-CN" altLang="en-US" sz="2400" dirty="0">
                <a:solidFill>
                  <a:schemeClr val="accent3"/>
                </a:solidFill>
                <a:latin typeface="+mn-ea"/>
                <a:ea typeface="+mn-ea"/>
                <a:cs typeface="+mn-ea"/>
              </a:rPr>
              <a:t>、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反应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物的接触面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、状态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  <a:ea typeface="+mn-ea"/>
                <a:cs typeface="+mn-ea"/>
              </a:rPr>
              <a:t>气体反应体系中的压强</a:t>
            </a:r>
            <a:r>
              <a:rPr lang="zh-CN" altLang="en-US" sz="2400" dirty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、光、电磁波、超声波、是否形成原电池</a:t>
            </a:r>
            <a:r>
              <a:rPr lang="en-US" altLang="zh-CN" sz="2400" dirty="0">
                <a:solidFill>
                  <a:srgbClr val="000000"/>
                </a:solidFill>
                <a:latin typeface="+mn-ea"/>
                <a:ea typeface="+mn-ea"/>
                <a:cs typeface="+mn-ea"/>
              </a:rPr>
              <a:t>…… </a:t>
            </a:r>
            <a:endParaRPr lang="en-US" altLang="zh-CN" sz="2400" dirty="0">
              <a:solidFill>
                <a:srgbClr val="000000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4797586" y="5829667"/>
            <a:ext cx="12712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l-GR" altLang="zh-CN" sz="2400" dirty="0">
                <a:solidFill>
                  <a:srgbClr val="009758"/>
                </a:solidFill>
                <a:latin typeface="+mn-cs"/>
                <a:ea typeface="+mn-cs"/>
              </a:rPr>
              <a:t>ν</a:t>
            </a:r>
            <a:r>
              <a:rPr lang="zh-CN" altLang="en-US" sz="2400" dirty="0" smtClean="0">
                <a:solidFill>
                  <a:srgbClr val="009758"/>
                </a:solidFill>
                <a:latin typeface="+mn-cs"/>
                <a:ea typeface="+mn-cs"/>
              </a:rPr>
              <a:t>增大</a:t>
            </a:r>
            <a:r>
              <a:rPr lang="zh-CN" altLang="en-US" sz="2400" b="1" dirty="0">
                <a:latin typeface="+mn-cs"/>
                <a:ea typeface="+mn-cs"/>
              </a:rPr>
              <a:t>；</a:t>
            </a:r>
            <a:endParaRPr lang="zh-CN" altLang="en-US" sz="2400" b="1" dirty="0">
              <a:latin typeface="+mn-cs"/>
              <a:ea typeface="+mn-cs"/>
            </a:endParaRP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960438" y="1271747"/>
            <a:ext cx="35356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二、影响反应速率的因素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2818323" y="3597515"/>
            <a:ext cx="303466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eaLnBrk="1" hangingPunct="1">
              <a:buFont typeface="微软雅黑" panose="020B0503020204020204" charset="-122"/>
              <a:buAutoNum type="circleNumDbPlain"/>
            </a:pPr>
            <a:r>
              <a:rPr lang="en-US" altLang="zh-CN" sz="2400" dirty="0" smtClean="0">
                <a:latin typeface="+mn-cs"/>
                <a:ea typeface="+mn-cs"/>
              </a:rPr>
              <a:t>C</a:t>
            </a:r>
            <a:r>
              <a:rPr lang="zh-CN" altLang="en-US" sz="2400" dirty="0" smtClean="0">
                <a:latin typeface="+mn-cs"/>
                <a:ea typeface="+mn-cs"/>
              </a:rPr>
              <a:t>（浓度）增大</a:t>
            </a:r>
            <a:r>
              <a:rPr lang="zh-CN" altLang="en-US" sz="2400" dirty="0">
                <a:latin typeface="+mn-cs"/>
                <a:ea typeface="+mn-cs"/>
              </a:rPr>
              <a:t>，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5788407" y="3621031"/>
            <a:ext cx="12712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l-GR" altLang="zh-CN" sz="2400" dirty="0">
                <a:solidFill>
                  <a:srgbClr val="7030A0"/>
                </a:solidFill>
                <a:latin typeface="+mn-cs"/>
                <a:ea typeface="+mn-cs"/>
              </a:rPr>
              <a:t>ν</a:t>
            </a:r>
            <a:r>
              <a:rPr lang="zh-CN" altLang="en-US" sz="2400" dirty="0" smtClean="0">
                <a:solidFill>
                  <a:srgbClr val="7030A0"/>
                </a:solidFill>
                <a:latin typeface="+mn-cs"/>
                <a:ea typeface="+mn-cs"/>
              </a:rPr>
              <a:t>增大</a:t>
            </a:r>
            <a:r>
              <a:rPr lang="zh-CN" altLang="en-US" sz="2400" dirty="0">
                <a:solidFill>
                  <a:srgbClr val="7030A0"/>
                </a:solidFill>
                <a:latin typeface="+mn-cs"/>
                <a:ea typeface="+mn-cs"/>
              </a:rPr>
              <a:t>；</a:t>
            </a:r>
            <a:endParaRPr lang="zh-CN" altLang="en-US" sz="2400" dirty="0">
              <a:solidFill>
                <a:srgbClr val="7030A0"/>
              </a:solidFill>
              <a:latin typeface="+mn-cs"/>
              <a:ea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1125696" y="5829666"/>
            <a:ext cx="3819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eaLnBrk="1" hangingPunct="1">
              <a:buFont typeface="微软雅黑" panose="020B0503020204020204" charset="-122"/>
              <a:buAutoNum type="circleNumDbPlain" startAt="4"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S(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固体比表面积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增大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5788825" y="4182061"/>
            <a:ext cx="12712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l-GR" altLang="zh-CN" sz="2400" dirty="0">
                <a:solidFill>
                  <a:srgbClr val="002060"/>
                </a:solidFill>
                <a:latin typeface="+mn-cs"/>
                <a:ea typeface="+mn-cs"/>
              </a:rPr>
              <a:t>ν</a:t>
            </a:r>
            <a:r>
              <a:rPr lang="zh-CN" altLang="en-US" sz="2400" dirty="0" smtClean="0">
                <a:solidFill>
                  <a:srgbClr val="002060"/>
                </a:solidFill>
                <a:latin typeface="+mn-cs"/>
                <a:ea typeface="+mn-cs"/>
              </a:rPr>
              <a:t>增大</a:t>
            </a:r>
            <a:r>
              <a:rPr lang="zh-CN" altLang="en-US" sz="2400" dirty="0">
                <a:solidFill>
                  <a:srgbClr val="002060"/>
                </a:solidFill>
                <a:latin typeface="+mn-cs"/>
                <a:ea typeface="+mn-cs"/>
              </a:rPr>
              <a:t>；</a:t>
            </a:r>
            <a:endParaRPr lang="zh-CN" altLang="en-US" sz="2400" dirty="0">
              <a:solidFill>
                <a:srgbClr val="002060"/>
              </a:solidFill>
              <a:latin typeface="+mn-cs"/>
              <a:ea typeface="+mn-cs"/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4582772" y="4816756"/>
            <a:ext cx="17068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一般</a:t>
            </a:r>
            <a:r>
              <a:rPr lang="zh-CN" altLang="en-US" sz="2400" dirty="0">
                <a:latin typeface="+mn-cs"/>
                <a:ea typeface="+mn-cs"/>
              </a:rPr>
              <a:t>加快；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2818323" y="4801598"/>
            <a:ext cx="19164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eaLnBrk="1" hangingPunct="1">
              <a:buFont typeface="微软雅黑" panose="020B0503020204020204" charset="-122"/>
              <a:buAutoNum type="circleNumDbPlain" startAt="3"/>
            </a:pPr>
            <a:r>
              <a:rPr lang="zh-CN" altLang="en-US" sz="2400" dirty="0" smtClean="0">
                <a:latin typeface="+mn-cs"/>
                <a:ea typeface="+mn-cs"/>
              </a:rPr>
              <a:t>催化剂，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18158" y="4194436"/>
            <a:ext cx="300545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>
              <a:buFont typeface="微软雅黑" panose="020B0503020204020204" charset="-122"/>
              <a:buAutoNum type="circleNumDbPlain" startAt="2"/>
            </a:pPr>
            <a:r>
              <a:rPr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T</a:t>
            </a:r>
            <a:r>
              <a:rPr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（温度）升高，</a:t>
            </a:r>
            <a:endParaRPr lang="zh-CN" altLang="en-US" sz="2400" dirty="0">
              <a:solidFill>
                <a:prstClr val="black"/>
              </a:solidFill>
              <a:latin typeface="+mn-cs"/>
              <a:ea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10406" y="4163127"/>
            <a:ext cx="15779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i="1" dirty="0">
                <a:solidFill>
                  <a:srgbClr val="003300"/>
                </a:solidFill>
                <a:latin typeface="+mn-cs"/>
                <a:ea typeface="+mn-cs"/>
              </a:rPr>
              <a:t>T </a:t>
            </a:r>
            <a:r>
              <a:rPr kumimoji="1" lang="en-US" altLang="en-US" sz="2400" dirty="0">
                <a:solidFill>
                  <a:srgbClr val="003300"/>
                </a:solidFill>
                <a:latin typeface="+mn-cs"/>
                <a:ea typeface="+mn-cs"/>
              </a:rPr>
              <a:t>↓ </a:t>
            </a:r>
            <a:r>
              <a:rPr kumimoji="1" lang="en-US" altLang="en-US" sz="2400" dirty="0" smtClean="0">
                <a:solidFill>
                  <a:srgbClr val="003300"/>
                </a:solidFill>
                <a:latin typeface="+mn-cs"/>
                <a:ea typeface="+mn-cs"/>
              </a:rPr>
              <a:t>  </a:t>
            </a:r>
            <a:r>
              <a:rPr kumimoji="1" lang="en-US" altLang="zh-CN" sz="2400" i="1" dirty="0" smtClean="0">
                <a:solidFill>
                  <a:srgbClr val="003300"/>
                </a:solidFill>
                <a:latin typeface="+mn-cs"/>
                <a:ea typeface="+mn-cs"/>
              </a:rPr>
              <a:t>v </a:t>
            </a:r>
            <a:r>
              <a:rPr kumimoji="1" lang="en-US" altLang="en-US" sz="2400" dirty="0">
                <a:solidFill>
                  <a:srgbClr val="003300"/>
                </a:solidFill>
                <a:latin typeface="+mn-cs"/>
                <a:ea typeface="+mn-cs"/>
              </a:rPr>
              <a:t>↓</a:t>
            </a:r>
            <a:r>
              <a:rPr kumimoji="1" lang="zh-CN" altLang="en-US" sz="2400" dirty="0">
                <a:solidFill>
                  <a:srgbClr val="003300"/>
                </a:solidFill>
                <a:latin typeface="+mn-cs"/>
                <a:ea typeface="+mn-cs"/>
              </a:rPr>
              <a:t>。</a:t>
            </a:r>
            <a:endParaRPr lang="zh-CN" altLang="en-US" sz="2400" dirty="0">
              <a:latin typeface="+mn-cs"/>
              <a:ea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35679" y="3597105"/>
            <a:ext cx="11309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隶书" panose="02010509060101010101" pitchFamily="1" charset="-122"/>
              </a:rPr>
              <a:t>C</a:t>
            </a:r>
            <a:r>
              <a:rPr kumimoji="1"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↓ </a:t>
            </a:r>
            <a:r>
              <a:rPr kumimoji="1" lang="en-US" altLang="en-US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</a:t>
            </a:r>
            <a:r>
              <a:rPr kumimoji="1" lang="en-US" altLang="zh-CN" sz="2400" b="1" i="1" dirty="0" smtClean="0">
                <a:solidFill>
                  <a:srgbClr val="800000"/>
                </a:solidFill>
                <a:latin typeface="Times New Roman" panose="02020603050405020304" pitchFamily="18" charset="0"/>
                <a:ea typeface="隶书" panose="02010509060101010101" pitchFamily="1" charset="-122"/>
              </a:rPr>
              <a:t>v </a:t>
            </a:r>
            <a:r>
              <a:rPr kumimoji="1" lang="en-US" altLang="en-US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↓</a:t>
            </a:r>
            <a:endParaRPr kumimoji="1" lang="zh-CN" altLang="en-US" sz="2400" b="1" dirty="0">
              <a:solidFill>
                <a:srgbClr val="80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1446333" y="5369716"/>
            <a:ext cx="7559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9900CC"/>
                </a:solidFill>
                <a:latin typeface="+mn-cs"/>
                <a:ea typeface="+mn-cs"/>
              </a:rPr>
              <a:t>（即正催化剂加快、负催化剂减慢反应速率）</a:t>
            </a:r>
            <a:endParaRPr lang="zh-CN" altLang="en-US" sz="2400" dirty="0">
              <a:solidFill>
                <a:srgbClr val="9900CC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bldLvl="0" animBg="1"/>
      <p:bldP spid="69638" grpId="0" bldLvl="0" animBg="1"/>
      <p:bldP spid="69639" grpId="0" bldLvl="0" animBg="1"/>
      <p:bldP spid="69646" grpId="0" bldLvl="0" animBg="1"/>
      <p:bldP spid="69647" grpId="0" bldLvl="0" animBg="1"/>
      <p:bldP spid="69648" grpId="0" bldLvl="0" animBg="1"/>
      <p:bldP spid="69649" grpId="0" bldLvl="0" animBg="1"/>
      <p:bldP spid="69650" grpId="0" bldLvl="0" animBg="1"/>
      <p:bldP spid="69651" grpId="0" bldLvl="0" animBg="1"/>
      <p:bldP spid="2" grpId="0"/>
      <p:bldP spid="3" grpId="0"/>
      <p:bldP spid="4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1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40" y="3650615"/>
            <a:ext cx="2459355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4" name="Picture 2" descr="u=19275881,1791196784&amp;fm=0&amp;gp=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65" y="899795"/>
            <a:ext cx="2376805" cy="20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6" name="Picture 4" descr="u=2486483914,3776245022&amp;fm=0&amp;gp=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40" y="899795"/>
            <a:ext cx="2273935" cy="20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7" name="Picture 5" descr="生锈铁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" y="3653790"/>
            <a:ext cx="2406650" cy="183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2286000" y="2981325"/>
            <a:ext cx="12177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Verdana" panose="020B0604030504040204" pitchFamily="34" charset="0"/>
              </a:rPr>
              <a:t>爆 炸</a:t>
            </a:r>
            <a:endParaRPr lang="zh-CN" altLang="en-US" sz="2400" b="1" dirty="0" smtClean="0">
              <a:latin typeface="Verdana" panose="020B0604030504040204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6648391" y="2906876"/>
            <a:ext cx="162135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Verdana" panose="020B0604030504040204" pitchFamily="34" charset="0"/>
              </a:rPr>
              <a:t>牛奶</a:t>
            </a:r>
            <a:r>
              <a:rPr lang="zh-CN" altLang="en-US" sz="2400" b="1" dirty="0" smtClean="0">
                <a:latin typeface="Verdana" panose="020B0604030504040204" pitchFamily="34" charset="0"/>
              </a:rPr>
              <a:t>变质</a:t>
            </a:r>
            <a:endParaRPr lang="en-US" altLang="zh-CN" sz="2400" b="1" dirty="0">
              <a:latin typeface="Verdana" panose="020B0604030504040204" pitchFamily="34" charset="0"/>
            </a:endParaRPr>
          </a:p>
        </p:txBody>
      </p:sp>
      <p:sp>
        <p:nvSpPr>
          <p:cNvPr id="305160" name="Text Box 8"/>
          <p:cNvSpPr txBox="1">
            <a:spLocks noChangeArrowheads="1"/>
          </p:cNvSpPr>
          <p:nvPr/>
        </p:nvSpPr>
        <p:spPr bwMode="auto">
          <a:xfrm>
            <a:off x="1952625" y="5637530"/>
            <a:ext cx="14693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Verdana" panose="020B0604030504040204" pitchFamily="34" charset="0"/>
              </a:rPr>
              <a:t>铁</a:t>
            </a:r>
            <a:r>
              <a:rPr lang="zh-CN" altLang="en-US" sz="2400" b="1" dirty="0" smtClean="0">
                <a:latin typeface="Verdana" panose="020B0604030504040204" pitchFamily="34" charset="0"/>
              </a:rPr>
              <a:t>生锈</a:t>
            </a:r>
            <a:endParaRPr lang="en-US" altLang="zh-CN" sz="2400" b="1" dirty="0">
              <a:latin typeface="Verdana" panose="020B060403050404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88661" y="5637835"/>
            <a:ext cx="142875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上亿年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  <a:endParaRPr lang="en-US" altLang="zh-CN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29280" y="5667375"/>
            <a:ext cx="14509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0000"/>
                </a:solidFill>
                <a:latin typeface="+mn-ea"/>
                <a:cs typeface="+mn-ea"/>
              </a:rPr>
              <a:t>(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cs typeface="+mn-ea"/>
              </a:rPr>
              <a:t>几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+mn-ea"/>
              </a:rPr>
              <a:t>个</a:t>
            </a: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cs typeface="+mn-ea"/>
              </a:rPr>
              <a:t>月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+mn-ea"/>
              </a:rPr>
              <a:t>)</a:t>
            </a:r>
            <a:endParaRPr lang="en-US" altLang="zh-CN" sz="2400" b="1" dirty="0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52149" y="2976734"/>
            <a:ext cx="12280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zh-CN" altLang="en-US" sz="2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瞬 间</a:t>
            </a:r>
            <a:r>
              <a:rPr lang="en-US" altLang="zh-CN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  <a:endParaRPr lang="en-US" altLang="zh-CN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96980" y="2907137"/>
            <a:ext cx="10299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几天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405" y="3650615"/>
            <a:ext cx="245618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562426" y="5637494"/>
            <a:ext cx="1706880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溶洞的形成</a:t>
            </a:r>
            <a:endParaRPr lang="zh-CN" altLang="en-US" sz="24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33156" y="2006072"/>
            <a:ext cx="914400" cy="521970"/>
          </a:xfrm>
          <a:prstGeom prst="rect">
            <a:avLst/>
          </a:prstGeom>
          <a:solidFill>
            <a:srgbClr val="080400"/>
          </a:solidFill>
          <a:ln w="9525">
            <a:noFill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很快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139587" y="2005792"/>
            <a:ext cx="1231091" cy="52197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较快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84389" y="4286197"/>
            <a:ext cx="990600" cy="52197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较慢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17783" y="4286464"/>
            <a:ext cx="990600" cy="52197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很慢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/>
      <p:bldP spid="5" grpId="0"/>
      <p:bldP spid="18" grpId="0" bldLvl="0" animBg="1"/>
      <p:bldP spid="20" grpId="0" bldLvl="0" animBg="1"/>
      <p:bldP spid="22" grpId="0" bldLvl="0" animBg="1"/>
      <p:bldP spid="2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837259" y="1083601"/>
            <a:ext cx="3120390" cy="5219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点评、归纳、补充 </a:t>
            </a:r>
            <a:endParaRPr lang="zh-CN" altLang="en-US" sz="2800" b="1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196" y="1976664"/>
            <a:ext cx="188531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补充说明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8051" y="2436986"/>
            <a:ext cx="903649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微软雅黑" panose="020B0503020204020204" charset="-122"/>
              <a:buAutoNum type="circleNumDbPlain"/>
            </a:pP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对于固体或纯液体的物质，不存在改变其浓度的问题</a:t>
            </a:r>
            <a:endParaRPr lang="zh-CN" altLang="en-US" sz="2400" dirty="0" smtClean="0">
              <a:solidFill>
                <a:srgbClr val="000000"/>
              </a:solidFill>
              <a:latin typeface="+mn-cs"/>
              <a:ea typeface="+mn-cs"/>
            </a:endParaRPr>
          </a:p>
          <a:p>
            <a:pPr lvl="0"/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    （如：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CaCO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+mn-cs"/>
                <a:ea typeface="+mn-cs"/>
              </a:rPr>
              <a:t>3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、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Zn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、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H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+mn-cs"/>
                <a:ea typeface="+mn-cs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O</a:t>
            </a:r>
            <a:r>
              <a:rPr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）</a:t>
            </a:r>
            <a:endParaRPr lang="zh-CN" altLang="en-US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8535" y="3368040"/>
            <a:ext cx="95173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微软雅黑" panose="020B0503020204020204" charset="-122"/>
              <a:buAutoNum type="circleNumDbPlain" startAt="2"/>
            </a:pP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形成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原电池的氧化还原反应</a:t>
            </a:r>
            <a:r>
              <a:rPr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，速率</a:t>
            </a:r>
            <a:r>
              <a:rPr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加快</a:t>
            </a: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（如：铁锈、粗锌）</a:t>
            </a:r>
            <a:endParaRPr lang="zh-CN" altLang="en-US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8535" y="4158615"/>
            <a:ext cx="84251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微软雅黑" panose="020B0503020204020204" charset="-122"/>
              <a:buAutoNum type="circleNumDbPlain" startAt="3"/>
            </a:pP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光、电磁波、超声波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、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激光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、溶剂、</a:t>
            </a:r>
            <a:r>
              <a:rPr lang="zh-CN" altLang="en-US" sz="2400" dirty="0">
                <a:solidFill>
                  <a:schemeClr val="tx1"/>
                </a:solidFill>
                <a:latin typeface="+mn-cs"/>
                <a:ea typeface="+mn-cs"/>
              </a:rPr>
              <a:t>放射线</a:t>
            </a:r>
            <a:r>
              <a:rPr lang="en-US" altLang="zh-CN" sz="2400" dirty="0" smtClean="0">
                <a:solidFill>
                  <a:schemeClr val="tx1"/>
                </a:solidFill>
                <a:latin typeface="+mn-cs"/>
                <a:ea typeface="+mn-cs"/>
              </a:rPr>
              <a:t>……</a:t>
            </a:r>
            <a:endParaRPr lang="en-US" altLang="zh-CN" sz="2400" dirty="0" smtClean="0">
              <a:solidFill>
                <a:schemeClr val="tx1"/>
              </a:solidFill>
              <a:latin typeface="+mn-cs"/>
              <a:ea typeface="+mn-cs"/>
            </a:endParaRPr>
          </a:p>
          <a:p>
            <a:pPr lvl="0"/>
            <a:r>
              <a:rPr lang="en-US" altLang="zh-CN" sz="2400" dirty="0">
                <a:solidFill>
                  <a:schemeClr val="tx1"/>
                </a:solidFill>
                <a:latin typeface="+mn-cs"/>
                <a:ea typeface="+mn-cs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+mn-cs"/>
                <a:ea typeface="+mn-cs"/>
              </a:rPr>
              <a:t>        </a:t>
            </a:r>
            <a:r>
              <a:rPr lang="zh-CN" altLang="en-US" sz="2400" dirty="0" smtClean="0">
                <a:solidFill>
                  <a:schemeClr val="tx1"/>
                </a:solidFill>
                <a:latin typeface="+mn-cs"/>
                <a:ea typeface="+mn-cs"/>
              </a:rPr>
              <a:t>都可能影响化学反应速率</a:t>
            </a:r>
            <a:r>
              <a:rPr lang="en-US" altLang="zh-CN" sz="2400" dirty="0" smtClean="0">
                <a:solidFill>
                  <a:schemeClr val="tx1"/>
                </a:solidFill>
                <a:latin typeface="+mn-cs"/>
                <a:ea typeface="+mn-cs"/>
              </a:rPr>
              <a:t> </a:t>
            </a:r>
            <a:endParaRPr lang="en-US" altLang="zh-CN" sz="2400" dirty="0" smtClean="0">
              <a:solidFill>
                <a:schemeClr val="tx1"/>
              </a:solidFill>
              <a:latin typeface="+mn-cs"/>
              <a:ea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5055" y="5146040"/>
            <a:ext cx="1023620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C00000"/>
                </a:solidFill>
                <a:latin typeface="+mn-ea"/>
                <a:ea typeface="+mn-ea"/>
              </a:rPr>
              <a:t>影响效果</a:t>
            </a:r>
            <a:r>
              <a:rPr lang="en-US" altLang="zh-CN" sz="2400" b="1" kern="100" dirty="0">
                <a:solidFill>
                  <a:srgbClr val="C00000"/>
                </a:solidFill>
                <a:latin typeface="+mn-ea"/>
                <a:ea typeface="+mn-ea"/>
              </a:rPr>
              <a:t>: </a:t>
            </a:r>
            <a:endParaRPr lang="en-US" altLang="zh-CN" sz="2400" b="1" kern="100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 algn="just">
              <a:spcAft>
                <a:spcPts val="0"/>
              </a:spcAft>
            </a:pPr>
            <a:r>
              <a:rPr lang="zh-CN" altLang="zh-CN" sz="2200" b="1" kern="1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反应</a:t>
            </a:r>
            <a:r>
              <a:rPr lang="zh-CN" altLang="zh-CN" sz="22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物自身的性质</a:t>
            </a:r>
            <a:r>
              <a:rPr lang="zh-CN" altLang="zh-CN" sz="2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＞＞</a:t>
            </a:r>
            <a:r>
              <a:rPr lang="zh-CN" altLang="zh-CN" sz="2200" b="1" kern="100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催化剂</a:t>
            </a:r>
            <a:r>
              <a:rPr lang="zh-CN" altLang="zh-CN" sz="2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＞</a:t>
            </a:r>
            <a:r>
              <a:rPr lang="zh-CN" altLang="zh-CN" sz="2200" b="1" kern="1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</a:t>
            </a:r>
            <a:r>
              <a:rPr lang="zh-CN" altLang="zh-CN" sz="2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＞</a:t>
            </a:r>
            <a:r>
              <a:rPr lang="zh-CN" altLang="zh-CN" sz="2200" b="1" kern="100" dirty="0">
                <a:solidFill>
                  <a:srgbClr val="00975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浓度（压强</a:t>
            </a:r>
            <a:r>
              <a:rPr lang="zh-CN" altLang="zh-CN" sz="2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）＞＞</a:t>
            </a:r>
            <a:r>
              <a:rPr lang="zh-CN" altLang="zh-CN" sz="2200" b="1" kern="1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固体表面积</a:t>
            </a:r>
            <a:endParaRPr lang="zh-CN" altLang="zh-CN" sz="2200" b="1" kern="100" dirty="0">
              <a:solidFill>
                <a:srgbClr val="7030A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/>
          <p:nvPr/>
        </p:nvSpPr>
        <p:spPr>
          <a:xfrm>
            <a:off x="957580" y="1417955"/>
            <a:ext cx="10402570" cy="49472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>
            <a:noAutofit/>
          </a:bodyPr>
          <a:lstStyle>
            <a:lvl1pPr marL="447675" indent="-447675" algn="just" defTabSz="933450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tabLst>
                <a:tab pos="4039870" algn="l"/>
                <a:tab pos="7173595" algn="l"/>
              </a:tabLst>
              <a:defRPr sz="24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19455" lvl="1" indent="-92075" algn="l" defTabSz="933450" rtl="0" eaLnBrk="0" fontAlgn="base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tabLst>
                <a:tab pos="4039870" algn="l"/>
                <a:tab pos="7173595" algn="l"/>
              </a:tabLst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67130" lvl="2" indent="-268605" algn="l" defTabSz="933450" rtl="0" eaLnBrk="0" fontAlgn="base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tabLst>
                <a:tab pos="4039870" algn="l"/>
                <a:tab pos="7173595" algn="l"/>
              </a:tabLst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359025" lvl="3" indent="-1012825" algn="l" defTabSz="933450" rtl="0" eaLnBrk="0" fontAlgn="base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tabLst>
                <a:tab pos="4039870" algn="l"/>
                <a:tab pos="7173595" algn="l"/>
              </a:tabLst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67330" lvl="4" indent="-228600" algn="l" defTabSz="933450" rtl="0" eaLnBrk="0" fontAlgn="base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tabLst>
                <a:tab pos="4039870" algn="l"/>
                <a:tab pos="7173595" algn="l"/>
              </a:tabLst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lvl="5" indent="-228600" algn="l" defTabSz="933450" rtl="0" eaLnBrk="1" fontAlgn="base" latinLnBrk="0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4040505" algn="l"/>
                <a:tab pos="7174230" algn="l"/>
              </a:tabLst>
              <a:defRPr sz="2400" b="1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lvl="6" indent="-228600" algn="l" defTabSz="933450" rtl="0" eaLnBrk="1" fontAlgn="base" latinLnBrk="0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4040505" algn="l"/>
                <a:tab pos="7174230" algn="l"/>
              </a:tabLst>
              <a:defRPr sz="2400" b="1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lvl="7" indent="-228600" algn="l" defTabSz="933450" rtl="0" eaLnBrk="1" fontAlgn="base" latinLnBrk="0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4040505" algn="l"/>
                <a:tab pos="7174230" algn="l"/>
              </a:tabLst>
              <a:defRPr sz="2400" b="1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lvl="8" indent="-228600" algn="l" defTabSz="933450" rtl="0" eaLnBrk="1" fontAlgn="base" latinLnBrk="0" hangingPunct="0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tabLst>
                <a:tab pos="4040505" algn="l"/>
                <a:tab pos="7174230" algn="l"/>
              </a:tabLst>
              <a:defRPr sz="2400" b="1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algn="l" defTabSz="700405" eaLnBrk="1">
              <a:tabLst>
                <a:tab pos="2286000" algn="l"/>
                <a:tab pos="3030220" algn="l"/>
                <a:tab pos="5380355" algn="l"/>
              </a:tabLst>
            </a:pPr>
            <a:r>
              <a:rPr lang="en-US" altLang="zh-CN" sz="2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b="0" dirty="0" smtClean="0">
                <a:latin typeface="+mn-cs"/>
                <a:ea typeface="+mn-cs"/>
              </a:rPr>
              <a:t>对于</a:t>
            </a:r>
            <a:r>
              <a:rPr lang="zh-CN" altLang="en-US" b="0" dirty="0">
                <a:latin typeface="+mn-cs"/>
                <a:ea typeface="+mn-cs"/>
              </a:rPr>
              <a:t>任何化学反应来说，反应速率越大，反应现象就越</a:t>
            </a:r>
            <a:r>
              <a:rPr lang="zh-CN" altLang="en-US" b="0" dirty="0" smtClean="0">
                <a:latin typeface="+mn-cs"/>
                <a:ea typeface="+mn-cs"/>
              </a:rPr>
              <a:t>明显</a:t>
            </a:r>
            <a:endParaRPr lang="en-US" altLang="zh-CN" b="0" dirty="0" smtClean="0">
              <a:latin typeface="+mn-cs"/>
              <a:ea typeface="+mn-cs"/>
            </a:endParaRPr>
          </a:p>
          <a:p>
            <a:pPr marL="0" algn="l" defTabSz="700405" eaLnBrk="1">
              <a:tabLst>
                <a:tab pos="2286000" algn="l"/>
                <a:tab pos="3030220" algn="l"/>
                <a:tab pos="5380355" algn="l"/>
              </a:tabLst>
            </a:pPr>
            <a:r>
              <a:rPr lang="en-US" altLang="zh-CN" b="0" dirty="0" smtClean="0">
                <a:latin typeface="+mn-cs"/>
                <a:ea typeface="+mn-cs"/>
              </a:rPr>
              <a:t>②</a:t>
            </a:r>
            <a:r>
              <a:rPr lang="zh-CN" altLang="en-US" b="0" dirty="0" smtClean="0">
                <a:latin typeface="+mn-cs"/>
                <a:ea typeface="+mn-cs"/>
              </a:rPr>
              <a:t>同</a:t>
            </a:r>
            <a:r>
              <a:rPr lang="zh-CN" altLang="en-US" b="0" dirty="0">
                <a:latin typeface="+mn-cs"/>
                <a:ea typeface="+mn-cs"/>
              </a:rPr>
              <a:t>一化学反应，相同条件下用不同物质表示的反应速率，其数值可能不同，但表示的意义</a:t>
            </a:r>
            <a:r>
              <a:rPr lang="zh-CN" altLang="en-US" b="0" dirty="0" smtClean="0">
                <a:latin typeface="+mn-cs"/>
                <a:ea typeface="+mn-cs"/>
              </a:rPr>
              <a:t>相同</a:t>
            </a:r>
            <a:endParaRPr lang="en-US" altLang="zh-CN" b="0" dirty="0" smtClean="0">
              <a:latin typeface="+mn-cs"/>
              <a:ea typeface="+mn-cs"/>
            </a:endParaRPr>
          </a:p>
          <a:p>
            <a:pPr marL="0" indent="0" algn="l" eaLnBrk="1"/>
            <a:r>
              <a:rPr lang="en-US" altLang="zh-CN" b="0" dirty="0" smtClean="0">
                <a:latin typeface="+mn-cs"/>
                <a:ea typeface="+mn-cs"/>
              </a:rPr>
              <a:t>③</a:t>
            </a:r>
            <a:r>
              <a:rPr lang="zh-CN" altLang="en-US" b="0" dirty="0" smtClean="0">
                <a:latin typeface="+mn-cs"/>
                <a:ea typeface="+mn-cs"/>
              </a:rPr>
              <a:t>化学反应</a:t>
            </a:r>
            <a:r>
              <a:rPr lang="zh-CN" altLang="en-US" b="0" dirty="0">
                <a:latin typeface="+mn-cs"/>
                <a:ea typeface="+mn-cs"/>
              </a:rPr>
              <a:t>速率为</a:t>
            </a:r>
            <a:r>
              <a:rPr lang="en-US" altLang="zh-CN" b="0" dirty="0" smtClean="0">
                <a:latin typeface="+mn-cs"/>
                <a:ea typeface="+mn-cs"/>
              </a:rPr>
              <a:t>0.8mol/(L·s)</a:t>
            </a:r>
            <a:r>
              <a:rPr lang="zh-CN" altLang="en-US" b="0" dirty="0" smtClean="0">
                <a:latin typeface="+mn-cs"/>
                <a:ea typeface="+mn-cs"/>
              </a:rPr>
              <a:t>是</a:t>
            </a:r>
            <a:r>
              <a:rPr lang="zh-CN" altLang="en-US" b="0" dirty="0">
                <a:latin typeface="+mn-cs"/>
                <a:ea typeface="+mn-cs"/>
              </a:rPr>
              <a:t>指</a:t>
            </a:r>
            <a:r>
              <a:rPr lang="en-US" altLang="zh-CN" b="0" dirty="0" smtClean="0">
                <a:latin typeface="+mn-cs"/>
                <a:ea typeface="+mn-cs"/>
              </a:rPr>
              <a:t>1s</a:t>
            </a:r>
            <a:r>
              <a:rPr lang="zh-CN" altLang="en-US" b="0" dirty="0">
                <a:latin typeface="+mn-cs"/>
                <a:ea typeface="+mn-cs"/>
              </a:rPr>
              <a:t>时某物质的浓度</a:t>
            </a:r>
            <a:r>
              <a:rPr lang="zh-CN" altLang="en-US" b="0" dirty="0" smtClean="0">
                <a:latin typeface="+mn-cs"/>
                <a:ea typeface="+mn-cs"/>
              </a:rPr>
              <a:t>为</a:t>
            </a:r>
            <a:r>
              <a:rPr lang="en-US" altLang="zh-CN" b="0" dirty="0" smtClean="0">
                <a:latin typeface="+mn-cs"/>
                <a:ea typeface="+mn-cs"/>
              </a:rPr>
              <a:t>0.8mol/L</a:t>
            </a:r>
            <a:endParaRPr lang="en-US" altLang="zh-CN" b="0" dirty="0" smtClean="0">
              <a:latin typeface="+mn-cs"/>
              <a:ea typeface="+mn-cs"/>
              <a:sym typeface="+mn-ea"/>
            </a:endParaRPr>
          </a:p>
          <a:p>
            <a:pPr marL="0" indent="0" algn="l" eaLnBrk="1"/>
            <a:r>
              <a:rPr lang="en-US" altLang="zh-CN" b="0" dirty="0" smtClean="0">
                <a:latin typeface="+mn-cs"/>
                <a:ea typeface="+mn-cs"/>
                <a:sym typeface="+mn-ea"/>
              </a:rPr>
              <a:t>④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升温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时不论吸热反应还是放热反应，反应速率都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增大</a:t>
            </a:r>
            <a:endParaRPr lang="en-US" altLang="zh-CN" b="0" dirty="0" smtClean="0">
              <a:latin typeface="+mn-cs"/>
              <a:ea typeface="+mn-cs"/>
              <a:sym typeface="+mn-ea"/>
            </a:endParaRPr>
          </a:p>
          <a:p>
            <a:pPr marL="0" indent="0" algn="l" eaLnBrk="1"/>
            <a:r>
              <a:rPr lang="en-US" altLang="zh-CN" b="0" dirty="0" smtClean="0">
                <a:latin typeface="+mn-cs"/>
                <a:ea typeface="+mn-cs"/>
                <a:sym typeface="+mn-ea"/>
              </a:rPr>
              <a:t>⑤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一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定量的锌与过量的稀硫酸反应制取氢气，为减慢反应速率而又不影响生成</a:t>
            </a:r>
            <a:r>
              <a:rPr lang="en-US" altLang="zh-CN" b="0" dirty="0">
                <a:latin typeface="+mn-cs"/>
                <a:ea typeface="+mn-cs"/>
                <a:sym typeface="+mn-ea"/>
              </a:rPr>
              <a:t>H</a:t>
            </a:r>
            <a:r>
              <a:rPr lang="en-US" altLang="zh-CN" b="0" baseline="-30000" dirty="0">
                <a:latin typeface="+mn-cs"/>
                <a:ea typeface="+mn-cs"/>
                <a:sym typeface="+mn-ea"/>
              </a:rPr>
              <a:t>2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的量，可向其中加入</a:t>
            </a:r>
            <a:r>
              <a:rPr lang="en-US" altLang="zh-CN" b="0" dirty="0">
                <a:latin typeface="+mn-cs"/>
                <a:ea typeface="+mn-cs"/>
                <a:sym typeface="+mn-ea"/>
              </a:rPr>
              <a:t>KNO</a:t>
            </a:r>
            <a:r>
              <a:rPr lang="en-US" altLang="zh-CN" b="0" baseline="-30000" dirty="0">
                <a:latin typeface="+mn-cs"/>
                <a:ea typeface="+mn-cs"/>
                <a:sym typeface="+mn-ea"/>
              </a:rPr>
              <a:t>3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溶液</a:t>
            </a:r>
            <a:endParaRPr lang="en-US" altLang="zh-CN" b="0" dirty="0" smtClean="0">
              <a:latin typeface="+mn-cs"/>
              <a:ea typeface="+mn-cs"/>
              <a:sym typeface="+mn-ea"/>
            </a:endParaRPr>
          </a:p>
          <a:p>
            <a:pPr marL="0" indent="0" algn="l" eaLnBrk="1"/>
            <a:r>
              <a:rPr lang="en-US" altLang="zh-CN" b="0" dirty="0" smtClean="0">
                <a:latin typeface="+mn-cs"/>
                <a:ea typeface="+mn-cs"/>
                <a:sym typeface="+mn-ea"/>
              </a:rPr>
              <a:t>⑥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碳酸钙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与盐酸反应的过程中，再增加</a:t>
            </a:r>
            <a:r>
              <a:rPr lang="en-US" altLang="zh-CN" b="0" dirty="0">
                <a:latin typeface="+mn-cs"/>
                <a:ea typeface="+mn-cs"/>
                <a:sym typeface="+mn-ea"/>
              </a:rPr>
              <a:t>CaCO</a:t>
            </a:r>
            <a:r>
              <a:rPr lang="en-US" altLang="zh-CN" b="0" baseline="-30000" dirty="0">
                <a:latin typeface="+mn-cs"/>
                <a:ea typeface="+mn-cs"/>
                <a:sym typeface="+mn-ea"/>
              </a:rPr>
              <a:t>3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固体，反应速率不变，但把</a:t>
            </a:r>
            <a:r>
              <a:rPr lang="en-US" altLang="zh-CN" b="0" dirty="0">
                <a:latin typeface="+mn-cs"/>
                <a:ea typeface="+mn-cs"/>
                <a:sym typeface="+mn-ea"/>
              </a:rPr>
              <a:t>CaCO</a:t>
            </a:r>
            <a:r>
              <a:rPr lang="en-US" altLang="zh-CN" b="0" baseline="-30000" dirty="0">
                <a:latin typeface="+mn-cs"/>
                <a:ea typeface="+mn-cs"/>
                <a:sym typeface="+mn-ea"/>
              </a:rPr>
              <a:t>3</a:t>
            </a:r>
            <a:r>
              <a:rPr lang="zh-CN" altLang="en-US" b="0" dirty="0">
                <a:latin typeface="+mn-cs"/>
                <a:ea typeface="+mn-cs"/>
                <a:sym typeface="+mn-ea"/>
              </a:rPr>
              <a:t>固体粉碎，可以加快</a:t>
            </a:r>
            <a:r>
              <a:rPr lang="zh-CN" altLang="en-US" b="0" dirty="0" smtClean="0">
                <a:latin typeface="+mn-cs"/>
                <a:ea typeface="+mn-cs"/>
                <a:sym typeface="+mn-ea"/>
              </a:rPr>
              <a:t>反应速率</a:t>
            </a:r>
            <a:endParaRPr lang="zh-CN" altLang="en-US" b="0" dirty="0">
              <a:latin typeface="+mn-cs"/>
              <a:ea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26329" y="1757264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×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7430" y="2769305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15237" y="3300280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×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43258" y="3864793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5871" y="4870058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×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27160" y="5904979"/>
            <a:ext cx="4889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√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6278" y="957144"/>
            <a:ext cx="72054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defTabSz="700405">
              <a:buFont typeface="Wingdings" panose="05000000000000000000" pitchFamily="2" charset="2"/>
              <a:buNone/>
              <a:tabLst>
                <a:tab pos="2286000" algn="l"/>
                <a:tab pos="3030220" algn="l"/>
                <a:tab pos="5380355" algn="l"/>
              </a:tabLs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判断正误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，正确的打“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√”，错误的打“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×”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9020" y="1714500"/>
            <a:ext cx="10083800" cy="34753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1.</a:t>
            </a:r>
            <a:r>
              <a:rPr lang="zh-CN" altLang="zh-CN" sz="2400" kern="100" dirty="0" smtClean="0">
                <a:latin typeface="+mn-cs"/>
                <a:ea typeface="+mn-cs"/>
              </a:rPr>
              <a:t>在</a:t>
            </a:r>
            <a:r>
              <a:rPr lang="en-US" altLang="zh-CN" sz="2400" kern="100" dirty="0">
                <a:latin typeface="+mn-cs"/>
                <a:ea typeface="+mn-cs"/>
              </a:rPr>
              <a:t>C(s)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>
                <a:latin typeface="+mn-cs"/>
                <a:ea typeface="+mn-cs"/>
              </a:rPr>
              <a:t>CO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r>
              <a:rPr lang="en-US" altLang="zh-CN" sz="2400" kern="100" dirty="0">
                <a:latin typeface="+mn-cs"/>
                <a:ea typeface="+mn-cs"/>
              </a:rPr>
              <a:t>(g</a:t>
            </a:r>
            <a:r>
              <a:rPr lang="en-US" altLang="zh-CN" sz="2400" kern="100" dirty="0" smtClean="0">
                <a:latin typeface="+mn-cs"/>
                <a:ea typeface="+mn-cs"/>
              </a:rPr>
              <a:t>)     2CO(g</a:t>
            </a:r>
            <a:r>
              <a:rPr lang="en-US" altLang="zh-CN" sz="2400" kern="100" dirty="0">
                <a:latin typeface="+mn-cs"/>
                <a:ea typeface="+mn-cs"/>
              </a:rPr>
              <a:t>)</a:t>
            </a:r>
            <a:r>
              <a:rPr lang="zh-CN" altLang="zh-CN" sz="2400" kern="100" dirty="0">
                <a:latin typeface="+mn-cs"/>
                <a:ea typeface="+mn-cs"/>
              </a:rPr>
              <a:t>反应中可使反应速率增大的措施是</a:t>
            </a:r>
            <a:r>
              <a:rPr lang="en-US" altLang="zh-CN" sz="2400" kern="100" dirty="0">
                <a:latin typeface="+mn-cs"/>
                <a:ea typeface="+mn-cs"/>
              </a:rPr>
              <a:t>(</a:t>
            </a:r>
            <a:r>
              <a:rPr lang="zh-CN" altLang="zh-CN" sz="2400" kern="100" dirty="0">
                <a:latin typeface="+mn-cs"/>
                <a:ea typeface="+mn-cs"/>
              </a:rPr>
              <a:t>　　　</a:t>
            </a:r>
            <a:r>
              <a:rPr lang="en-US" altLang="zh-CN" sz="2400" kern="100" dirty="0">
                <a:latin typeface="+mn-cs"/>
                <a:ea typeface="+mn-cs"/>
              </a:rPr>
              <a:t>)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zh-CN" altLang="zh-CN" sz="2400" kern="100" dirty="0">
                <a:latin typeface="+mn-cs"/>
                <a:ea typeface="+mn-cs"/>
              </a:rPr>
              <a:t>①缩小容器的体积　②增加碳的量　③通入</a:t>
            </a:r>
            <a:r>
              <a:rPr lang="en-US" altLang="zh-CN" sz="2400" kern="100" dirty="0">
                <a:latin typeface="+mn-cs"/>
                <a:ea typeface="+mn-cs"/>
              </a:rPr>
              <a:t>CO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zh-CN" altLang="zh-CN" sz="2400" kern="100" dirty="0">
                <a:latin typeface="+mn-cs"/>
                <a:ea typeface="+mn-cs"/>
              </a:rPr>
              <a:t>④恒压下充入</a:t>
            </a:r>
            <a:r>
              <a:rPr lang="en-US" altLang="zh-CN" sz="2400" kern="100" dirty="0">
                <a:latin typeface="+mn-cs"/>
                <a:ea typeface="+mn-cs"/>
              </a:rPr>
              <a:t>N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r>
              <a:rPr lang="zh-CN" altLang="zh-CN" sz="2400" kern="100" dirty="0">
                <a:latin typeface="+mn-cs"/>
                <a:ea typeface="+mn-cs"/>
              </a:rPr>
              <a:t>　⑤恒容下充入</a:t>
            </a:r>
            <a:r>
              <a:rPr lang="en-US" altLang="zh-CN" sz="2400" kern="100" dirty="0">
                <a:latin typeface="+mn-cs"/>
                <a:ea typeface="+mn-cs"/>
              </a:rPr>
              <a:t>N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r>
              <a:rPr lang="zh-CN" altLang="zh-CN" sz="2400" kern="100" dirty="0">
                <a:latin typeface="+mn-cs"/>
                <a:ea typeface="+mn-cs"/>
              </a:rPr>
              <a:t>　⑥升高温度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A</a:t>
            </a:r>
            <a:r>
              <a:rPr lang="zh-CN" altLang="zh-CN" sz="2400" kern="100" dirty="0">
                <a:latin typeface="+mn-cs"/>
                <a:ea typeface="+mn-cs"/>
              </a:rPr>
              <a:t>．①③⑤</a:t>
            </a:r>
            <a:r>
              <a:rPr lang="en-US" altLang="zh-CN" sz="2400" kern="100" dirty="0">
                <a:latin typeface="+mn-cs"/>
                <a:ea typeface="+mn-cs"/>
              </a:rPr>
              <a:t>	B</a:t>
            </a:r>
            <a:r>
              <a:rPr lang="zh-CN" altLang="zh-CN" sz="2400" kern="100" dirty="0">
                <a:latin typeface="+mn-cs"/>
                <a:ea typeface="+mn-cs"/>
              </a:rPr>
              <a:t>．②④⑥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C</a:t>
            </a:r>
            <a:r>
              <a:rPr lang="zh-CN" altLang="zh-CN" sz="2400" kern="100" dirty="0">
                <a:latin typeface="+mn-cs"/>
                <a:ea typeface="+mn-cs"/>
              </a:rPr>
              <a:t>．①③⑥</a:t>
            </a:r>
            <a:r>
              <a:rPr lang="en-US" altLang="zh-CN" sz="2400" kern="100" dirty="0">
                <a:latin typeface="+mn-cs"/>
                <a:ea typeface="+mn-cs"/>
              </a:rPr>
              <a:t>	D</a:t>
            </a:r>
            <a:r>
              <a:rPr lang="zh-CN" altLang="zh-CN" sz="2400" kern="100" dirty="0">
                <a:latin typeface="+mn-cs"/>
                <a:ea typeface="+mn-cs"/>
              </a:rPr>
              <a:t>．③⑤⑥</a:t>
            </a:r>
            <a:endParaRPr lang="zh-CN" altLang="zh-CN" sz="2400" kern="100" dirty="0">
              <a:effectLst/>
              <a:latin typeface="+mn-cs"/>
              <a:ea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116602" y="1863026"/>
            <a:ext cx="7277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400" b="1" dirty="0" smtClean="0">
                <a:solidFill>
                  <a:srgbClr val="FF0000"/>
                </a:solidFill>
              </a:rPr>
              <a:t>C</a:t>
            </a:r>
            <a:endParaRPr lang="zh-CN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5" descr="复件 0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749285"/>
            <a:ext cx="1452115" cy="10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48890" y="875061"/>
            <a:ext cx="10795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练习</a:t>
            </a:r>
            <a:r>
              <a:rPr lang="en-US" altLang="zh-CN" sz="32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endParaRPr lang="en-US" altLang="zh-CN" sz="32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600852" y="1967252"/>
            <a:ext cx="507406" cy="224704"/>
            <a:chOff x="1184274" y="2393835"/>
            <a:chExt cx="507406" cy="289549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184274" y="2492896"/>
              <a:ext cx="50740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组合 7"/>
            <p:cNvGrpSpPr/>
            <p:nvPr/>
          </p:nvGrpSpPr>
          <p:grpSpPr>
            <a:xfrm>
              <a:off x="1184274" y="2393835"/>
              <a:ext cx="507406" cy="289549"/>
              <a:chOff x="1184274" y="2300890"/>
              <a:chExt cx="507406" cy="289549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1184274" y="2492896"/>
                <a:ext cx="50740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1547664" y="2300890"/>
                <a:ext cx="144016" cy="929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1184274" y="2497494"/>
                <a:ext cx="144016" cy="929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4885" y="2160270"/>
            <a:ext cx="1042416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2.</a:t>
            </a:r>
            <a:r>
              <a:rPr lang="zh-CN" altLang="zh-CN" sz="2400" kern="100" dirty="0" smtClean="0">
                <a:latin typeface="+mn-cs"/>
                <a:ea typeface="+mn-cs"/>
              </a:rPr>
              <a:t>两</a:t>
            </a:r>
            <a:r>
              <a:rPr lang="zh-CN" altLang="zh-CN" sz="2400" kern="100" dirty="0">
                <a:latin typeface="+mn-cs"/>
                <a:ea typeface="+mn-cs"/>
              </a:rPr>
              <a:t>只敞口烧杯中分别发生如下反应：一只烧杯中反应</a:t>
            </a:r>
            <a:r>
              <a:rPr lang="zh-CN" altLang="zh-CN" sz="2400" kern="100" dirty="0" smtClean="0">
                <a:latin typeface="+mn-cs"/>
                <a:ea typeface="+mn-cs"/>
              </a:rPr>
              <a:t>为</a:t>
            </a:r>
            <a:endParaRPr lang="en-US" altLang="zh-CN" sz="2400" kern="100" dirty="0" smtClean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 smtClean="0">
                <a:latin typeface="+mn-cs"/>
                <a:ea typeface="+mn-cs"/>
              </a:rPr>
              <a:t>A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 smtClean="0">
                <a:latin typeface="+mn-cs"/>
                <a:ea typeface="+mn-cs"/>
              </a:rPr>
              <a:t>B=C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>
                <a:latin typeface="+mn-cs"/>
                <a:ea typeface="+mn-cs"/>
              </a:rPr>
              <a:t>D</a:t>
            </a:r>
            <a:r>
              <a:rPr lang="zh-CN" altLang="zh-CN" sz="2400" kern="100" dirty="0">
                <a:latin typeface="+mn-cs"/>
                <a:ea typeface="+mn-cs"/>
              </a:rPr>
              <a:t>，反应温度为</a:t>
            </a:r>
            <a:r>
              <a:rPr lang="en-US" altLang="zh-CN" sz="2400" i="1" kern="100" dirty="0">
                <a:latin typeface="+mn-cs"/>
                <a:ea typeface="+mn-cs"/>
              </a:rPr>
              <a:t>T</a:t>
            </a:r>
            <a:r>
              <a:rPr lang="en-US" altLang="zh-CN" sz="2400" kern="100" baseline="-25000" dirty="0">
                <a:latin typeface="+mn-cs"/>
                <a:ea typeface="+mn-cs"/>
              </a:rPr>
              <a:t>1</a:t>
            </a:r>
            <a:r>
              <a:rPr lang="zh-CN" altLang="zh-CN" sz="2400" kern="100" dirty="0">
                <a:latin typeface="+mn-cs"/>
                <a:ea typeface="+mn-cs"/>
              </a:rPr>
              <a:t>，另一只烧杯中反应为</a:t>
            </a:r>
            <a:r>
              <a:rPr lang="en-US" altLang="zh-CN" sz="2400" kern="100" dirty="0">
                <a:latin typeface="+mn-cs"/>
                <a:ea typeface="+mn-cs"/>
              </a:rPr>
              <a:t>M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 smtClean="0">
                <a:latin typeface="+mn-cs"/>
                <a:ea typeface="+mn-cs"/>
              </a:rPr>
              <a:t>N=P</a:t>
            </a:r>
            <a:r>
              <a:rPr lang="zh-CN" altLang="zh-CN" sz="2400" kern="100" dirty="0">
                <a:latin typeface="+mn-cs"/>
                <a:ea typeface="+mn-cs"/>
              </a:rPr>
              <a:t>＋</a:t>
            </a:r>
            <a:r>
              <a:rPr lang="en-US" altLang="zh-CN" sz="2400" kern="100" dirty="0">
                <a:latin typeface="+mn-cs"/>
                <a:ea typeface="+mn-cs"/>
              </a:rPr>
              <a:t>Q</a:t>
            </a:r>
            <a:r>
              <a:rPr lang="zh-CN" altLang="zh-CN" sz="2400" kern="100" dirty="0">
                <a:latin typeface="+mn-cs"/>
                <a:ea typeface="+mn-cs"/>
              </a:rPr>
              <a:t>，反应温度为</a:t>
            </a:r>
            <a:r>
              <a:rPr lang="en-US" altLang="zh-CN" sz="2400" i="1" kern="100" dirty="0">
                <a:latin typeface="+mn-cs"/>
                <a:ea typeface="+mn-cs"/>
              </a:rPr>
              <a:t>T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r>
              <a:rPr lang="zh-CN" altLang="zh-CN" sz="2400" kern="100" dirty="0">
                <a:latin typeface="+mn-cs"/>
                <a:ea typeface="+mn-cs"/>
              </a:rPr>
              <a:t>，</a:t>
            </a:r>
            <a:r>
              <a:rPr lang="en-US" altLang="zh-CN" sz="2400" kern="100" dirty="0">
                <a:latin typeface="+mn-cs"/>
                <a:ea typeface="+mn-cs"/>
              </a:rPr>
              <a:t>T</a:t>
            </a:r>
            <a:r>
              <a:rPr lang="en-US" altLang="zh-CN" sz="2400" kern="100" baseline="-25000" dirty="0">
                <a:latin typeface="+mn-cs"/>
                <a:ea typeface="+mn-cs"/>
              </a:rPr>
              <a:t>1</a:t>
            </a:r>
            <a:r>
              <a:rPr lang="en-US" altLang="zh-CN" sz="2400" kern="100" dirty="0">
                <a:latin typeface="+mn-cs"/>
                <a:ea typeface="+mn-cs"/>
              </a:rPr>
              <a:t>&gt;T</a:t>
            </a:r>
            <a:r>
              <a:rPr lang="en-US" altLang="zh-CN" sz="2400" kern="100" baseline="-25000" dirty="0">
                <a:latin typeface="+mn-cs"/>
                <a:ea typeface="+mn-cs"/>
              </a:rPr>
              <a:t>2</a:t>
            </a:r>
            <a:r>
              <a:rPr lang="zh-CN" altLang="zh-CN" sz="2400" kern="100" dirty="0">
                <a:latin typeface="+mn-cs"/>
                <a:ea typeface="+mn-cs"/>
              </a:rPr>
              <a:t>，则两只烧杯中反应速率快慢为</a:t>
            </a:r>
            <a:r>
              <a:rPr lang="en-US" altLang="zh-CN" sz="2400" kern="100" dirty="0">
                <a:latin typeface="+mn-cs"/>
                <a:ea typeface="+mn-cs"/>
              </a:rPr>
              <a:t>(</a:t>
            </a:r>
            <a:r>
              <a:rPr lang="zh-CN" altLang="zh-CN" sz="2400" kern="100" dirty="0">
                <a:latin typeface="+mn-cs"/>
                <a:ea typeface="+mn-cs"/>
              </a:rPr>
              <a:t>　　</a:t>
            </a:r>
            <a:r>
              <a:rPr lang="en-US" altLang="zh-CN" sz="2400" kern="100" dirty="0">
                <a:latin typeface="+mn-cs"/>
                <a:ea typeface="+mn-cs"/>
              </a:rPr>
              <a:t>)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A</a:t>
            </a:r>
            <a:r>
              <a:rPr lang="zh-CN" altLang="zh-CN" sz="2400" kern="100" dirty="0">
                <a:latin typeface="+mn-cs"/>
                <a:ea typeface="+mn-cs"/>
              </a:rPr>
              <a:t>．前者快</a:t>
            </a:r>
            <a:r>
              <a:rPr lang="en-US" altLang="zh-CN" sz="2400" kern="100" dirty="0">
                <a:latin typeface="+mn-cs"/>
                <a:ea typeface="+mn-cs"/>
              </a:rPr>
              <a:t>	B</a:t>
            </a:r>
            <a:r>
              <a:rPr lang="zh-CN" altLang="zh-CN" sz="2400" kern="100" dirty="0">
                <a:latin typeface="+mn-cs"/>
                <a:ea typeface="+mn-cs"/>
              </a:rPr>
              <a:t>．后者快</a:t>
            </a:r>
            <a:endParaRPr lang="zh-CN" altLang="zh-CN" sz="2400" kern="100" dirty="0">
              <a:latin typeface="+mn-cs"/>
              <a:ea typeface="+mn-cs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857500" algn="l"/>
              </a:tabLst>
            </a:pPr>
            <a:r>
              <a:rPr lang="en-US" altLang="zh-CN" sz="2400" kern="100" dirty="0">
                <a:latin typeface="+mn-cs"/>
                <a:ea typeface="+mn-cs"/>
              </a:rPr>
              <a:t>C</a:t>
            </a:r>
            <a:r>
              <a:rPr lang="zh-CN" altLang="zh-CN" sz="2400" kern="100" dirty="0">
                <a:latin typeface="+mn-cs"/>
                <a:ea typeface="+mn-cs"/>
              </a:rPr>
              <a:t>．一样快</a:t>
            </a:r>
            <a:r>
              <a:rPr lang="en-US" altLang="zh-CN" sz="2400" kern="100" dirty="0">
                <a:latin typeface="+mn-cs"/>
                <a:ea typeface="+mn-cs"/>
              </a:rPr>
              <a:t>	D</a:t>
            </a:r>
            <a:r>
              <a:rPr lang="zh-CN" altLang="zh-CN" sz="2400" kern="100" dirty="0">
                <a:latin typeface="+mn-cs"/>
                <a:ea typeface="+mn-cs"/>
              </a:rPr>
              <a:t>．无法确定</a:t>
            </a:r>
            <a:endParaRPr lang="zh-CN" altLang="zh-CN" sz="2400" kern="100" dirty="0">
              <a:effectLst/>
              <a:latin typeface="+mn-cs"/>
              <a:ea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51370" y="3429000"/>
            <a:ext cx="596900" cy="4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</a:rPr>
              <a:t>D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5" descr="复件 0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" y="829930"/>
            <a:ext cx="1452115" cy="10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24150" y="1051591"/>
            <a:ext cx="10795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练习</a:t>
            </a:r>
            <a:r>
              <a:rPr lang="en-US" altLang="zh-CN" sz="32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endParaRPr lang="en-US" altLang="zh-CN" sz="32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浓度对化学反应速率的影响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68805" y="1206500"/>
            <a:ext cx="8691880" cy="4805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74825" y="692150"/>
            <a:ext cx="5402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01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kumimoji="1" lang="en-US" altLang="zh-CN" sz="2400" dirty="0">
                <a:solidFill>
                  <a:srgbClr val="01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kumimoji="1" lang="zh-CN" altLang="en-US" sz="2400" dirty="0">
                <a:solidFill>
                  <a:srgbClr val="01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化学反应的速率：</a:t>
            </a:r>
            <a:endParaRPr kumimoji="1" lang="zh-CN" altLang="en-US" sz="2400" dirty="0">
              <a:solidFill>
                <a:srgbClr val="01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090068" y="1296044"/>
            <a:ext cx="2879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01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定性表示：</a:t>
            </a:r>
            <a:endParaRPr kumimoji="1" lang="zh-CN" altLang="en-US" sz="2400" dirty="0">
              <a:solidFill>
                <a:srgbClr val="01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003001" y="1805634"/>
            <a:ext cx="17819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1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定量表示</a:t>
            </a:r>
            <a:r>
              <a:rPr kumimoji="1"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kumimoji="1"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925218" y="1254780"/>
            <a:ext cx="1728788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800" dirty="0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快或慢</a:t>
            </a:r>
            <a:endParaRPr kumimoji="1" lang="zh-CN" altLang="en-US" sz="2800" dirty="0">
              <a:solidFill>
                <a:srgbClr val="E7091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25218" y="1817835"/>
            <a:ext cx="1858963" cy="360362"/>
            <a:chOff x="4356100" y="1989138"/>
            <a:chExt cx="1858963" cy="360362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4356100" y="2276475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5364163" y="198913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>
              <a:off x="6084888" y="198913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>
              <a:off x="5148263" y="2349500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530" name="Group 26"/>
          <p:cNvGrpSpPr/>
          <p:nvPr/>
        </p:nvGrpSpPr>
        <p:grpSpPr bwMode="auto">
          <a:xfrm>
            <a:off x="4372767" y="1663701"/>
            <a:ext cx="2667000" cy="900113"/>
            <a:chOff x="3552" y="1248"/>
            <a:chExt cx="1680" cy="567"/>
          </a:xfrm>
        </p:grpSpPr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3552" y="1392"/>
              <a:ext cx="384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V=</a:t>
              </a:r>
              <a:endParaRPr kumimoji="1" lang="en-US" altLang="zh-CN" sz="2400" b="1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3840" y="1248"/>
              <a:ext cx="67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b="1" dirty="0" err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Δc</a:t>
              </a:r>
              <a:endParaRPr kumimoji="1" lang="en-US" altLang="zh-CN" sz="2400" b="1" dirty="0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3833" y="1525"/>
              <a:ext cx="528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Δt</a:t>
              </a:r>
              <a:endParaRPr kumimoji="1" lang="en-US" altLang="zh-CN" sz="2400" b="1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4251" y="1409"/>
              <a:ext cx="33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dirty="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  <a:endParaRPr kumimoji="1" lang="en-US" altLang="zh-CN" sz="2400" dirty="0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4512" y="1248"/>
              <a:ext cx="72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c</a:t>
              </a:r>
              <a:r>
                <a:rPr kumimoji="1" lang="en-US" altLang="zh-CN" sz="2400" b="1" baseline="-2500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kumimoji="1" lang="en-US" altLang="zh-CN" sz="2400" b="1">
                  <a:solidFill>
                    <a:srgbClr val="E70914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–</a:t>
              </a:r>
              <a:r>
                <a:rPr kumimoji="1" lang="en-US" altLang="zh-CN" sz="24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c</a:t>
              </a:r>
              <a:r>
                <a:rPr kumimoji="1" lang="en-US" altLang="zh-CN" sz="2400" b="1" baseline="-2500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en-US" altLang="zh-CN" sz="2400" b="1" baseline="-25000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4449" y="1493"/>
              <a:ext cx="672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en-US" altLang="zh-CN" sz="2400" b="1" dirty="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t</a:t>
              </a:r>
              <a:r>
                <a:rPr kumimoji="1" lang="en-US" altLang="zh-CN" sz="2400" b="1" baseline="-25000" dirty="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kumimoji="1" lang="en-US" altLang="zh-CN" sz="2400" b="1" dirty="0">
                  <a:solidFill>
                    <a:srgbClr val="E7091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–</a:t>
              </a:r>
              <a:r>
                <a:rPr kumimoji="1" lang="en-US" altLang="zh-CN" sz="2400" b="1" dirty="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t</a:t>
              </a:r>
              <a:r>
                <a:rPr kumimoji="1" lang="en-US" altLang="zh-CN" sz="2400" b="1" baseline="-25000" dirty="0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1</a:t>
              </a:r>
              <a:endParaRPr kumimoji="1" lang="en-US" altLang="zh-CN" sz="2400" b="1" dirty="0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703388" y="1268413"/>
            <a:ext cx="151229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表示</a:t>
            </a:r>
            <a:endParaRPr kumimoji="1" lang="zh-CN" altLang="en-US" sz="2400" dirty="0">
              <a:solidFill>
                <a:srgbClr val="0C0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703070" y="2466340"/>
            <a:ext cx="515429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en-US" altLang="zh-CN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kumimoji="1" lang="zh-CN" altLang="en-US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影响化学反应速率的因素：</a:t>
            </a:r>
            <a:endParaRPr kumimoji="1" lang="zh-CN" altLang="en-US" sz="2400" dirty="0">
              <a:solidFill>
                <a:srgbClr val="0C0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681807" y="2810724"/>
            <a:ext cx="262731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决定因素</a:t>
            </a:r>
            <a:r>
              <a:rPr kumimoji="1" lang="zh-CN" altLang="en-US" sz="28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kumimoji="1" lang="zh-CN" altLang="en-US" sz="2800" dirty="0">
              <a:solidFill>
                <a:srgbClr val="0C0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3216315" y="2752851"/>
            <a:ext cx="694848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3200" b="1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参与反应的物质的自身性质（内因）</a:t>
            </a:r>
            <a:endParaRPr kumimoji="1" lang="zh-CN" altLang="en-US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1648022" y="3272493"/>
            <a:ext cx="3348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400" dirty="0">
                <a:solidFill>
                  <a:srgbClr val="0C06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影响因素：</a:t>
            </a:r>
            <a:endParaRPr kumimoji="1" lang="zh-CN" altLang="en-US" sz="2400" dirty="0">
              <a:solidFill>
                <a:srgbClr val="0C06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1552574" y="4029244"/>
            <a:ext cx="93964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（</a:t>
            </a:r>
            <a:r>
              <a:rPr kumimoji="1" lang="en-US" altLang="zh-CN" sz="2400" dirty="0">
                <a:solidFill>
                  <a:srgbClr val="FF0000"/>
                </a:solidFill>
                <a:latin typeface="+mn-cs"/>
                <a:ea typeface="+mn-cs"/>
              </a:rPr>
              <a:t>2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）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温度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：</a:t>
            </a:r>
            <a:r>
              <a:rPr kumimoji="1" lang="zh-CN" altLang="en-US" sz="2400" dirty="0">
                <a:solidFill>
                  <a:srgbClr val="0C0600"/>
                </a:solidFill>
                <a:latin typeface="+mn-cs"/>
                <a:ea typeface="+mn-cs"/>
              </a:rPr>
              <a:t>升温反应速率加快，降温反应速率减慢；</a:t>
            </a:r>
            <a:endParaRPr kumimoji="1" lang="zh-CN" altLang="en-US" sz="2400" dirty="0">
              <a:solidFill>
                <a:srgbClr val="0C0600"/>
              </a:solidFill>
              <a:latin typeface="+mn-cs"/>
              <a:ea typeface="+mn-cs"/>
            </a:endParaRP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1342813" y="3525290"/>
            <a:ext cx="8893598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3200" b="1" dirty="0">
                <a:solidFill>
                  <a:srgbClr val="F4240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2400" dirty="0" smtClean="0">
                <a:solidFill>
                  <a:srgbClr val="F4240E"/>
                </a:solidFill>
                <a:latin typeface="+mn-cs"/>
                <a:ea typeface="+mn-cs"/>
              </a:rPr>
              <a:t>（</a:t>
            </a:r>
            <a:r>
              <a:rPr kumimoji="1" lang="en-US" altLang="zh-CN" sz="2400" dirty="0">
                <a:solidFill>
                  <a:srgbClr val="F4240E"/>
                </a:solidFill>
                <a:latin typeface="+mn-cs"/>
                <a:ea typeface="+mn-cs"/>
              </a:rPr>
              <a:t>1</a:t>
            </a:r>
            <a:r>
              <a:rPr kumimoji="1" lang="zh-CN" altLang="en-US" sz="2400" dirty="0" smtClean="0">
                <a:solidFill>
                  <a:srgbClr val="F4240E"/>
                </a:solidFill>
                <a:latin typeface="+mn-cs"/>
                <a:ea typeface="+mn-cs"/>
              </a:rPr>
              <a:t>）</a:t>
            </a:r>
            <a:r>
              <a:rPr kumimoji="1" lang="zh-CN" altLang="en-US" sz="2400" dirty="0">
                <a:solidFill>
                  <a:srgbClr val="F4240E"/>
                </a:solidFill>
                <a:latin typeface="+mn-cs"/>
                <a:ea typeface="+mn-cs"/>
              </a:rPr>
              <a:t>浓度</a:t>
            </a:r>
            <a:r>
              <a:rPr kumimoji="1" lang="zh-CN" altLang="en-US" sz="2400" dirty="0">
                <a:solidFill>
                  <a:srgbClr val="0C0600"/>
                </a:solidFill>
                <a:latin typeface="+mn-cs"/>
                <a:ea typeface="+mn-cs"/>
              </a:rPr>
              <a:t>：增大浓度反应速率加快，反之，减慢；</a:t>
            </a:r>
            <a:endParaRPr kumimoji="1" lang="zh-CN" altLang="en-US" sz="2400" dirty="0">
              <a:solidFill>
                <a:srgbClr val="0C0600"/>
              </a:solidFill>
              <a:latin typeface="+mn-cs"/>
              <a:ea typeface="+mn-cs"/>
            </a:endParaRP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1575592" y="4414590"/>
            <a:ext cx="7885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F4240E"/>
                </a:solidFill>
                <a:latin typeface="+mn-cs"/>
                <a:ea typeface="+mn-cs"/>
              </a:rPr>
              <a:t>（</a:t>
            </a:r>
            <a:r>
              <a:rPr kumimoji="1" lang="en-US" altLang="zh-CN" sz="2400" dirty="0">
                <a:solidFill>
                  <a:srgbClr val="FF0000"/>
                </a:solidFill>
                <a:latin typeface="+mn-cs"/>
                <a:ea typeface="+mn-cs"/>
              </a:rPr>
              <a:t>3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）催化剂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：</a:t>
            </a:r>
            <a:r>
              <a:rPr kumimoji="1" lang="zh-CN" altLang="en-US" sz="2400" dirty="0">
                <a:solidFill>
                  <a:srgbClr val="0C0600"/>
                </a:solidFill>
                <a:latin typeface="+mn-cs"/>
                <a:ea typeface="+mn-cs"/>
              </a:rPr>
              <a:t>一般是加快化学反应速率。</a:t>
            </a:r>
            <a:endParaRPr kumimoji="1" lang="zh-CN" altLang="en-US" sz="2400" dirty="0">
              <a:solidFill>
                <a:srgbClr val="0C0600"/>
              </a:solidFill>
              <a:latin typeface="+mn-cs"/>
              <a:ea typeface="+mn-cs"/>
            </a:endParaRP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4224338" y="0"/>
            <a:ext cx="381635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kumimoji="1"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r>
              <a:rPr kumimoji="1"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kumimoji="1" lang="en-US" alt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1544741" y="5841014"/>
            <a:ext cx="718276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 smtClean="0">
                <a:solidFill>
                  <a:srgbClr val="F4240E"/>
                </a:solidFill>
                <a:latin typeface="+mn-cs"/>
                <a:ea typeface="+mn-cs"/>
              </a:rPr>
              <a:t>（</a:t>
            </a:r>
            <a:r>
              <a:rPr kumimoji="1" lang="en-US" altLang="zh-CN" sz="2400" dirty="0">
                <a:solidFill>
                  <a:srgbClr val="F4240E"/>
                </a:solidFill>
                <a:latin typeface="+mn-cs"/>
                <a:ea typeface="+mn-cs"/>
              </a:rPr>
              <a:t>5</a:t>
            </a:r>
            <a:r>
              <a:rPr kumimoji="1" lang="zh-CN" altLang="en-US" sz="2400" dirty="0" smtClean="0">
                <a:solidFill>
                  <a:srgbClr val="F4240E"/>
                </a:solidFill>
                <a:latin typeface="+mn-cs"/>
                <a:ea typeface="+mn-cs"/>
              </a:rPr>
              <a:t>）</a:t>
            </a:r>
            <a:r>
              <a:rPr kumimoji="1" lang="zh-CN" altLang="en-US" sz="2400" dirty="0">
                <a:solidFill>
                  <a:srgbClr val="F4240E"/>
                </a:solidFill>
                <a:latin typeface="+mn-cs"/>
                <a:ea typeface="+mn-cs"/>
              </a:rPr>
              <a:t>其他</a:t>
            </a:r>
            <a:r>
              <a:rPr kumimoji="1" lang="zh-CN" altLang="en-US" sz="2400" dirty="0" smtClean="0">
                <a:solidFill>
                  <a:srgbClr val="0C0600"/>
                </a:solidFill>
                <a:latin typeface="+mn-cs"/>
                <a:ea typeface="+mn-cs"/>
              </a:rPr>
              <a:t>：固体</a:t>
            </a:r>
            <a:r>
              <a:rPr kumimoji="1" lang="zh-CN" altLang="en-US" sz="2400" dirty="0">
                <a:solidFill>
                  <a:srgbClr val="0C0600"/>
                </a:solidFill>
                <a:latin typeface="+mn-cs"/>
                <a:ea typeface="+mn-cs"/>
              </a:rPr>
              <a:t>表面积、光、射线和原电池</a:t>
            </a:r>
            <a:r>
              <a:rPr kumimoji="1" lang="zh-CN" altLang="en-US" sz="2400" dirty="0" smtClean="0">
                <a:solidFill>
                  <a:srgbClr val="0C0600"/>
                </a:solidFill>
                <a:latin typeface="+mn-cs"/>
                <a:ea typeface="+mn-cs"/>
              </a:rPr>
              <a:t>等</a:t>
            </a:r>
            <a:endParaRPr kumimoji="1" lang="zh-CN" altLang="en-US" sz="2400" dirty="0">
              <a:solidFill>
                <a:srgbClr val="0C0600"/>
              </a:solidFill>
              <a:latin typeface="+mn-cs"/>
              <a:ea typeface="+mn-cs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647825" y="4942840"/>
            <a:ext cx="798131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zh-CN" altLang="en-US" sz="2400" dirty="0">
                <a:solidFill>
                  <a:srgbClr val="F4240E"/>
                </a:solidFill>
                <a:latin typeface="+mn-cs"/>
                <a:ea typeface="+mn-cs"/>
              </a:rPr>
              <a:t>（</a:t>
            </a:r>
            <a:r>
              <a:rPr kumimoji="1" lang="en-US" altLang="zh-CN" sz="2400" dirty="0">
                <a:solidFill>
                  <a:srgbClr val="F4240E"/>
                </a:solidFill>
                <a:latin typeface="+mn-cs"/>
                <a:ea typeface="+mn-cs"/>
              </a:rPr>
              <a:t>4</a:t>
            </a:r>
            <a:r>
              <a:rPr kumimoji="1" lang="zh-CN" altLang="en-US" sz="2400" dirty="0" smtClean="0">
                <a:solidFill>
                  <a:srgbClr val="F4240E"/>
                </a:solidFill>
                <a:latin typeface="+mn-cs"/>
                <a:ea typeface="+mn-cs"/>
              </a:rPr>
              <a:t>）压强</a:t>
            </a:r>
            <a:r>
              <a:rPr kumimoji="1" lang="zh-CN" altLang="en-US" sz="2400" dirty="0" smtClean="0">
                <a:solidFill>
                  <a:srgbClr val="0C0600"/>
                </a:solidFill>
                <a:latin typeface="+mn-cs"/>
                <a:ea typeface="+mn-cs"/>
              </a:rPr>
              <a:t>：对与</a:t>
            </a:r>
            <a:r>
              <a:rPr kumimoji="1" lang="zh-CN" altLang="en-US" sz="2400" dirty="0" smtClean="0">
                <a:solidFill>
                  <a:srgbClr val="C00000"/>
                </a:solidFill>
                <a:latin typeface="+mn-cs"/>
                <a:ea typeface="+mn-cs"/>
              </a:rPr>
              <a:t>有气体参加</a:t>
            </a:r>
            <a:r>
              <a:rPr kumimoji="1" lang="zh-CN" altLang="en-US" sz="2400" dirty="0" smtClean="0">
                <a:solidFill>
                  <a:srgbClr val="0C0600"/>
                </a:solidFill>
                <a:latin typeface="+mn-cs"/>
                <a:ea typeface="+mn-cs"/>
              </a:rPr>
              <a:t>的反应，增大压强，若引起     反应物浓度增大，则反应速率加快，反之，减慢。</a:t>
            </a:r>
            <a:endParaRPr lang="en-US" altLang="zh-CN" sz="2400" dirty="0"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ldLvl="0" animBg="1" autoUpdateAnimBg="0"/>
      <p:bldP spid="21507" grpId="0" bldLvl="0" animBg="1"/>
      <p:bldP spid="21508" grpId="0" bldLvl="0" animBg="1"/>
      <p:bldP spid="21509" grpId="0" bldLvl="0" animBg="1"/>
      <p:bldP spid="21520" grpId="0" bldLvl="0" animBg="1" autoUpdateAnimBg="0"/>
      <p:bldP spid="21521" grpId="0" bldLvl="0" animBg="1" autoUpdateAnimBg="0"/>
      <p:bldP spid="21522" grpId="0" bldLvl="0" animBg="1"/>
      <p:bldP spid="21523" grpId="0" bldLvl="0" animBg="1"/>
      <p:bldP spid="21524" grpId="0" bldLvl="0" animBg="1"/>
      <p:bldP spid="21525" grpId="0" bldLvl="0" animBg="1"/>
      <p:bldP spid="21526" grpId="0" bldLvl="0" animBg="1"/>
      <p:bldP spid="21527" grpId="0" bldLvl="0" animBg="1"/>
      <p:bldP spid="21529" grpId="0" bldLvl="0" animBg="1"/>
      <p:bldP spid="2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文本框 51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715" y="1635760"/>
            <a:ext cx="1065657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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、定义：</a:t>
            </a:r>
            <a:r>
              <a:rPr lang="zh-CN" altLang="en-US" sz="24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在同一条件下，既能向正反应方向，又能向逆反应方向进行的反应，叫做可逆反应。</a:t>
            </a:r>
            <a:endParaRPr lang="zh-CN" altLang="en-US" sz="2400" noProof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702945" y="2907665"/>
            <a:ext cx="11026775" cy="645160"/>
            <a:chOff x="1689" y="7066"/>
            <a:chExt cx="17845" cy="867"/>
          </a:xfrm>
        </p:grpSpPr>
        <p:sp>
          <p:nvSpPr>
            <p:cNvPr id="13321" name="文本框 9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689" y="7066"/>
              <a:ext cx="17845" cy="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Wingdings" panose="05000000000000000000" charset="0"/>
                </a:rPr>
                <a:t></a:t>
              </a:r>
              <a:r>
                <a:rPr 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表示方法：书写可逆反应的化学方程式时不用</a:t>
              </a:r>
              <a:r>
                <a:rPr 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 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= ”</a:t>
              </a:r>
              <a:r>
                <a:rPr 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而用</a:t>
              </a:r>
              <a:r>
                <a:rPr 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   ”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aphicFrame>
          <p:nvGraphicFramePr>
            <p:cNvPr id="13322" name="对象 31770"/>
            <p:cNvGraphicFramePr>
              <a:graphicFrameLocks noChangeAspect="1"/>
            </p:cNvGraphicFramePr>
            <p:nvPr>
              <p:custDataLst>
                <p:tags r:id="rId4"/>
              </p:custDataLst>
            </p:nvPr>
          </p:nvGraphicFramePr>
          <p:xfrm>
            <a:off x="16293" y="7422"/>
            <a:ext cx="554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" r:id="rId5" imgW="285750" imgH="104775" progId="Paint.Picture">
                    <p:embed/>
                  </p:oleObj>
                </mc:Choice>
                <mc:Fallback>
                  <p:oleObj name="" r:id="rId5" imgW="285750" imgH="104775" progId="Paint.Picture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6293" y="7422"/>
                          <a:ext cx="554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63675" y="3707765"/>
            <a:ext cx="3516630" cy="1355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82155" y="3625850"/>
            <a:ext cx="3150870" cy="14097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943610" y="1191260"/>
            <a:ext cx="2493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可逆反应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5505" y="5330825"/>
            <a:ext cx="1041209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smtClean="0">
                <a:solidFill>
                  <a:srgbClr val="FF0000"/>
                </a:solidFill>
                <a:latin typeface="+mn-cs"/>
                <a:ea typeface="+mn-cs"/>
              </a:rPr>
              <a:t>注意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：可逆反应总是不能进行到底，得到的总是反应物与生成物的混合物</a:t>
            </a:r>
            <a:r>
              <a:rPr kumimoji="1" lang="en-US" altLang="zh-CN" sz="2400">
                <a:solidFill>
                  <a:srgbClr val="FF0000"/>
                </a:solidFill>
                <a:latin typeface="+mn-cs"/>
                <a:ea typeface="+mn-cs"/>
              </a:rPr>
              <a:t>,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反应会达到一定的限度。</a:t>
            </a:r>
            <a:endParaRPr kumimoji="1" lang="en-US" altLang="zh-CN" sz="240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865505" y="669290"/>
            <a:ext cx="3679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三、化学反应的限度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14"/>
            </p:custDataLst>
          </p:nvPr>
        </p:nvSpPr>
        <p:spPr>
          <a:xfrm>
            <a:off x="855980" y="187325"/>
            <a:ext cx="5010150" cy="398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课时：化学反应的</a:t>
            </a:r>
            <a:r>
              <a:rPr lang="zh-CN" altLang="en-US" sz="20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限度</a:t>
            </a:r>
            <a:endParaRPr lang="zh-CN" altLang="en-US" sz="20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3087" grpId="2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7346"/>
          <p:cNvSpPr>
            <a:spLocks noGrp="1" noRot="1"/>
          </p:cNvSpPr>
          <p:nvPr>
            <p:custDataLst>
              <p:tags r:id="rId1"/>
            </p:custDataLst>
          </p:nvPr>
        </p:nvSpPr>
        <p:spPr>
          <a:xfrm>
            <a:off x="939800" y="1070610"/>
            <a:ext cx="10506075" cy="42138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例</a:t>
            </a:r>
            <a:r>
              <a:rPr lang="en-US" sz="2400" noProof="1">
                <a:solidFill>
                  <a:schemeClr val="dk1"/>
                </a:solidFill>
                <a:latin typeface="+mn-cs"/>
                <a:ea typeface="+mn-cs"/>
              </a:rPr>
              <a:t>1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、对于可逆反应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2SO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+O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      2SO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3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，在混合气体中充入一定量的</a:t>
            </a:r>
            <a:r>
              <a:rPr lang="en-US" altLang="zh-CN" sz="2400" baseline="30000" noProof="1">
                <a:solidFill>
                  <a:schemeClr val="dk1"/>
                </a:solidFill>
                <a:latin typeface="+mn-cs"/>
                <a:ea typeface="+mn-cs"/>
              </a:rPr>
              <a:t>18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足够长时间后，</a:t>
            </a:r>
            <a:r>
              <a:rPr lang="en-US" altLang="zh-CN" sz="2400" baseline="30000" noProof="1">
                <a:solidFill>
                  <a:schemeClr val="dk1"/>
                </a:solidFill>
                <a:latin typeface="+mn-cs"/>
                <a:ea typeface="+mn-cs"/>
              </a:rPr>
              <a:t>18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原子（        ）</a:t>
            </a:r>
            <a:endParaRPr lang="zh-CN" altLang="en-US" sz="2400" noProof="1">
              <a:solidFill>
                <a:schemeClr val="dk1"/>
              </a:solidFill>
              <a:latin typeface="+mn-cs"/>
              <a:ea typeface="+mn-cs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A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、只存在于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中</a:t>
            </a:r>
            <a:endParaRPr lang="zh-CN" altLang="en-US" sz="2400" noProof="1">
              <a:solidFill>
                <a:schemeClr val="dk1"/>
              </a:solidFill>
              <a:latin typeface="+mn-cs"/>
              <a:ea typeface="+mn-cs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B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、只存在于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和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3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中</a:t>
            </a:r>
            <a:endParaRPr lang="zh-CN" altLang="en-US" sz="2400" noProof="1">
              <a:solidFill>
                <a:schemeClr val="dk1"/>
              </a:solidFill>
              <a:latin typeface="+mn-cs"/>
              <a:ea typeface="+mn-cs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C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、只存在于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和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中</a:t>
            </a:r>
            <a:endParaRPr lang="zh-CN" altLang="en-US" sz="2400" noProof="1">
              <a:solidFill>
                <a:schemeClr val="dk1"/>
              </a:solidFill>
              <a:latin typeface="+mn-cs"/>
              <a:ea typeface="+mn-cs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D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、存在于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、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2</a:t>
            </a:r>
            <a:r>
              <a:rPr lang="zh-CN" altLang="en-US" sz="2400" noProof="1">
                <a:solidFill>
                  <a:schemeClr val="dk1"/>
                </a:solidFill>
                <a:latin typeface="+mn-cs"/>
                <a:ea typeface="+mn-cs"/>
              </a:rPr>
              <a:t>和</a:t>
            </a:r>
            <a:r>
              <a:rPr lang="en-US" altLang="zh-CN" sz="2400" noProof="1">
                <a:solidFill>
                  <a:schemeClr val="dk1"/>
                </a:solidFill>
                <a:latin typeface="+mn-cs"/>
                <a:ea typeface="+mn-cs"/>
              </a:rPr>
              <a:t>SO</a:t>
            </a:r>
            <a:r>
              <a:rPr lang="en-US" altLang="zh-CN" sz="2400" baseline="-25000" noProof="1">
                <a:solidFill>
                  <a:schemeClr val="dk1"/>
                </a:solidFill>
                <a:latin typeface="+mn-cs"/>
                <a:ea typeface="+mn-cs"/>
              </a:rPr>
              <a:t>3</a:t>
            </a:r>
            <a:endParaRPr lang="en-US" altLang="zh-CN" sz="2400" baseline="-25000" noProof="1">
              <a:solidFill>
                <a:schemeClr val="dk1"/>
              </a:solidFill>
              <a:latin typeface="+mn-cs"/>
              <a:ea typeface="+mn-cs"/>
            </a:endParaRPr>
          </a:p>
        </p:txBody>
      </p:sp>
      <p:grpSp>
        <p:nvGrpSpPr>
          <p:cNvPr id="23555" name="组合 3"/>
          <p:cNvGrpSpPr/>
          <p:nvPr>
            <p:custDataLst>
              <p:tags r:id="rId2"/>
            </p:custDataLst>
          </p:nvPr>
        </p:nvGrpSpPr>
        <p:grpSpPr>
          <a:xfrm>
            <a:off x="5092700" y="1266190"/>
            <a:ext cx="421005" cy="167005"/>
            <a:chOff x="3787" y="3612"/>
            <a:chExt cx="681" cy="181"/>
          </a:xfrm>
        </p:grpSpPr>
        <p:grpSp>
          <p:nvGrpSpPr>
            <p:cNvPr id="23559" name="组合 4"/>
            <p:cNvGrpSpPr/>
            <p:nvPr>
              <p:custDataLst>
                <p:tags r:id="rId3"/>
              </p:custDataLst>
            </p:nvPr>
          </p:nvGrpSpPr>
          <p:grpSpPr>
            <a:xfrm>
              <a:off x="3787" y="3612"/>
              <a:ext cx="681" cy="45"/>
              <a:chOff x="3787" y="3612"/>
              <a:chExt cx="681" cy="45"/>
            </a:xfrm>
          </p:grpSpPr>
          <p:sp>
            <p:nvSpPr>
              <p:cNvPr id="23563" name="直接连接符 5"/>
              <p:cNvSpPr>
                <a:spLocks noChangeShapeType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3787" y="3657"/>
                <a:ext cx="6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64" name="直接连接符 6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377" y="3612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3560" name="组合 7"/>
            <p:cNvGrpSpPr/>
            <p:nvPr>
              <p:custDataLst>
                <p:tags r:id="rId6"/>
              </p:custDataLst>
            </p:nvPr>
          </p:nvGrpSpPr>
          <p:grpSpPr>
            <a:xfrm flipH="1" flipV="1">
              <a:off x="3787" y="3748"/>
              <a:ext cx="681" cy="45"/>
              <a:chOff x="3787" y="3612"/>
              <a:chExt cx="681" cy="45"/>
            </a:xfrm>
          </p:grpSpPr>
          <p:sp>
            <p:nvSpPr>
              <p:cNvPr id="23561" name="直接连接符 8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787" y="3657"/>
                <a:ext cx="6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62" name="直接连接符 9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377" y="3612"/>
                <a:ext cx="91" cy="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08475" y="1517650"/>
            <a:ext cx="9518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2620" y="611505"/>
            <a:ext cx="11090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0" smtClean="0"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400" b="0" smtClean="0"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sz="2400" b="0" smtClean="0"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400" b="0" smtClean="0">
                <a:latin typeface="微软雅黑" panose="020B0503020204020204" charset="-122"/>
                <a:ea typeface="微软雅黑" panose="020B0503020204020204" charset="-122"/>
              </a:rPr>
              <a:t>可逆反应在一定条件下所能达到的或完成的最大程度是什么？</a:t>
            </a:r>
            <a:endParaRPr lang="zh-CN" altLang="zh-CN" sz="24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642620" y="1348740"/>
            <a:ext cx="10960100" cy="1454150"/>
            <a:chOff x="518" y="3582"/>
            <a:chExt cx="17260" cy="2290"/>
          </a:xfrm>
        </p:grpSpPr>
        <p:sp>
          <p:nvSpPr>
            <p:cNvPr id="14" name="文本框 13"/>
            <p:cNvSpPr txBox="1"/>
            <p:nvPr>
              <p:custDataLst>
                <p:tags r:id="rId3"/>
              </p:custDataLst>
            </p:nvPr>
          </p:nvSpPr>
          <p:spPr>
            <a:xfrm>
              <a:off x="518" y="3582"/>
              <a:ext cx="17260" cy="1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92175" indent="-892175" defTabSz="1296035">
                <a:lnSpc>
                  <a:spcPct val="150000"/>
                </a:lnSpc>
                <a:spcBef>
                  <a:spcPts val="360"/>
                </a:spcBef>
                <a:spcAft>
                  <a:spcPct val="0"/>
                </a:spcAft>
              </a:pPr>
              <a:r>
                <a:rPr lang="zh-CN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</a:t>
              </a:r>
              <a:r>
                <a:rPr lang="zh-CN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恒温恒容的条件下，往容器中充入</a:t>
              </a:r>
              <a:r>
                <a:rPr lang="en-US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 mol N</a:t>
              </a:r>
              <a:r>
                <a:rPr lang="en-US" altLang="zh-CN" sz="2400" kern="100" baseline="-250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和</a:t>
              </a:r>
              <a:r>
                <a:rPr lang="en-US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 mol H</a:t>
              </a:r>
              <a:r>
                <a:rPr lang="en-US" altLang="zh-CN" sz="2400" kern="100" baseline="-250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，发生</a:t>
              </a:r>
              <a:r>
                <a:rPr lang="zh-CN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反应</a:t>
              </a:r>
              <a:r>
                <a:rPr lang="zh-CN" altLang="en-US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endParaRPr lang="en-US" altLang="zh-CN" sz="2400" kern="10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92175" indent="-892175" defTabSz="1296035">
                <a:lnSpc>
                  <a:spcPct val="150000"/>
                </a:lnSpc>
                <a:spcBef>
                  <a:spcPts val="360"/>
                </a:spcBef>
                <a:spcAft>
                  <a:spcPct val="0"/>
                </a:spcAft>
              </a:pPr>
              <a:r>
                <a:rPr lang="en-US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N</a:t>
              </a:r>
              <a:r>
                <a:rPr lang="en-US" altLang="zh-CN" sz="2400" kern="100" baseline="-250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altLang="zh-CN" sz="2400" kern="1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 </a:t>
              </a:r>
              <a:r>
                <a:rPr lang="en-US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3H</a:t>
              </a:r>
              <a:r>
                <a:rPr lang="en-US" altLang="zh-CN" sz="2400" kern="100" baseline="-250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altLang="zh-CN" sz="2400" kern="1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2NH</a:t>
              </a:r>
              <a:r>
                <a:rPr lang="en-US" altLang="zh-CN" sz="2400" kern="100" baseline="-2500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endParaRPr lang="zh-CN" altLang="zh-CN" sz="2400" kern="100">
                <a:solidFill>
                  <a:srgbClr val="CF6D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5" name="图片 14"/>
            <p:cNvPicPr/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82" y="4533"/>
              <a:ext cx="1544" cy="1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642620" y="4832350"/>
            <a:ext cx="11222990" cy="10560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defTabSz="1296035">
              <a:lnSpc>
                <a:spcPct val="150000"/>
              </a:lnSpc>
            </a:pPr>
            <a:r>
              <a:rPr lang="zh-CN" altLang="zh-CN" sz="2400" kern="100" smtClean="0">
                <a:solidFill>
                  <a:srgbClr val="000000"/>
                </a:solidFill>
                <a:latin typeface="+mn-cs"/>
                <a:ea typeface="+mn-cs"/>
              </a:rPr>
              <a:t>⑤</a:t>
            </a:r>
            <a:r>
              <a:rPr lang="zh-CN" altLang="en-US" sz="2400" kern="100" smtClean="0">
                <a:solidFill>
                  <a:srgbClr val="000000"/>
                </a:solidFill>
                <a:latin typeface="+mn-cs"/>
                <a:ea typeface="+mn-cs"/>
              </a:rPr>
              <a:t>根据上述分析画出</a:t>
            </a:r>
            <a:r>
              <a:rPr lang="en-US" altLang="zh-CN" sz="2400" kern="100">
                <a:solidFill>
                  <a:srgbClr val="000000"/>
                </a:solidFill>
                <a:latin typeface="+mn-cs"/>
                <a:ea typeface="+mn-cs"/>
              </a:rPr>
              <a:t>N</a:t>
            </a:r>
            <a:r>
              <a:rPr lang="en-US" altLang="zh-CN" sz="2400" kern="100" baseline="-25000">
                <a:solidFill>
                  <a:srgbClr val="000000"/>
                </a:solidFill>
                <a:latin typeface="+mn-cs"/>
                <a:ea typeface="+mn-cs"/>
              </a:rPr>
              <a:t>2</a:t>
            </a:r>
            <a:r>
              <a:rPr lang="zh-CN" altLang="zh-CN" sz="2400" kern="100" smtClean="0">
                <a:solidFill>
                  <a:srgbClr val="000000"/>
                </a:solidFill>
                <a:latin typeface="+mn-cs"/>
                <a:ea typeface="+mn-cs"/>
              </a:rPr>
              <a:t>和</a:t>
            </a:r>
            <a:r>
              <a:rPr lang="en-US" altLang="zh-CN" sz="2400" kern="100" smtClean="0">
                <a:solidFill>
                  <a:srgbClr val="000000"/>
                </a:solidFill>
                <a:latin typeface="+mn-cs"/>
                <a:ea typeface="+mn-cs"/>
              </a:rPr>
              <a:t>H</a:t>
            </a:r>
            <a:r>
              <a:rPr lang="en-US" altLang="zh-CN" sz="2400" kern="100" baseline="-25000" smtClean="0">
                <a:solidFill>
                  <a:srgbClr val="000000"/>
                </a:solidFill>
                <a:latin typeface="+mn-cs"/>
                <a:ea typeface="+mn-cs"/>
              </a:rPr>
              <a:t>2</a:t>
            </a:r>
            <a:r>
              <a:rPr lang="zh-CN" altLang="en-US" sz="2400" kern="100" smtClean="0">
                <a:solidFill>
                  <a:srgbClr val="000000"/>
                </a:solidFill>
                <a:latin typeface="+mn-cs"/>
                <a:ea typeface="+mn-cs"/>
              </a:rPr>
              <a:t>反应过程中，</a:t>
            </a:r>
            <a:r>
              <a:rPr lang="en-US" altLang="zh-CN" sz="2400" i="1" kern="100">
                <a:solidFill>
                  <a:srgbClr val="000000"/>
                </a:solidFill>
                <a:latin typeface="+mn-cs"/>
                <a:ea typeface="+mn-cs"/>
              </a:rPr>
              <a:t> v</a:t>
            </a:r>
            <a:r>
              <a:rPr lang="zh-CN" altLang="zh-CN" sz="2400" kern="100" baseline="-25000">
                <a:solidFill>
                  <a:srgbClr val="000000"/>
                </a:solidFill>
                <a:latin typeface="+mn-cs"/>
                <a:ea typeface="+mn-cs"/>
              </a:rPr>
              <a:t>正</a:t>
            </a:r>
            <a:r>
              <a:rPr lang="zh-CN" altLang="zh-CN" sz="2400" kern="100">
                <a:solidFill>
                  <a:srgbClr val="000000"/>
                </a:solidFill>
                <a:latin typeface="+mn-cs"/>
                <a:ea typeface="+mn-cs"/>
              </a:rPr>
              <a:t> 、</a:t>
            </a:r>
            <a:r>
              <a:rPr lang="en-US" altLang="zh-CN" sz="2400" i="1" kern="100">
                <a:solidFill>
                  <a:srgbClr val="000000"/>
                </a:solidFill>
                <a:latin typeface="+mn-cs"/>
                <a:ea typeface="+mn-cs"/>
              </a:rPr>
              <a:t>v</a:t>
            </a:r>
            <a:r>
              <a:rPr lang="zh-CN" altLang="zh-CN" sz="2400" kern="100" baseline="-25000">
                <a:solidFill>
                  <a:srgbClr val="000000"/>
                </a:solidFill>
                <a:latin typeface="+mn-cs"/>
                <a:ea typeface="+mn-cs"/>
              </a:rPr>
              <a:t>逆</a:t>
            </a:r>
            <a:r>
              <a:rPr lang="zh-CN" altLang="zh-CN" sz="2400" kern="100">
                <a:solidFill>
                  <a:srgbClr val="000000"/>
                </a:solidFill>
                <a:latin typeface="+mn-cs"/>
                <a:ea typeface="+mn-cs"/>
              </a:rPr>
              <a:t> </a:t>
            </a:r>
            <a:r>
              <a:rPr lang="zh-CN" altLang="en-US" sz="2400" kern="100" smtClean="0">
                <a:solidFill>
                  <a:srgbClr val="000000"/>
                </a:solidFill>
                <a:latin typeface="+mn-cs"/>
                <a:ea typeface="+mn-cs"/>
              </a:rPr>
              <a:t>随时</a:t>
            </a:r>
            <a:r>
              <a:rPr lang="zh-CN" altLang="en-US" sz="2400" kern="100">
                <a:solidFill>
                  <a:srgbClr val="000000"/>
                </a:solidFill>
                <a:latin typeface="+mn-cs"/>
                <a:ea typeface="+mn-cs"/>
              </a:rPr>
              <a:t>间变化的关系图。</a:t>
            </a:r>
            <a:endParaRPr lang="zh-CN" altLang="en-US" sz="2400" kern="100">
              <a:solidFill>
                <a:srgbClr val="000000"/>
              </a:solidFill>
              <a:latin typeface="+mn-cs"/>
              <a:ea typeface="+mn-cs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2620" y="2814320"/>
            <a:ext cx="9150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①</a:t>
            </a:r>
            <a:r>
              <a:rPr kumimoji="1"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当反应刚开始时，反应物和生成物的浓度哪个大？</a:t>
            </a:r>
            <a:endParaRPr kumimoji="1"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2620" y="3383280"/>
            <a:ext cx="91046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>
                <a:solidFill>
                  <a:prstClr val="black"/>
                </a:solidFill>
                <a:latin typeface="+mn-cs"/>
                <a:ea typeface="+mn-cs"/>
                <a:cs typeface="黑体" panose="02010609060101010101" pitchFamily="49" charset="-122"/>
              </a:rPr>
              <a:t>②</a:t>
            </a:r>
            <a:r>
              <a:rPr kumimoji="1" lang="zh-CN" altLang="en-US" sz="2400">
                <a:solidFill>
                  <a:prstClr val="black"/>
                </a:solidFill>
                <a:latin typeface="+mn-cs"/>
                <a:ea typeface="+mn-cs"/>
                <a:cs typeface="黑体" panose="02010609060101010101" pitchFamily="49" charset="-122"/>
              </a:rPr>
              <a:t>当</a:t>
            </a:r>
            <a:r>
              <a:rPr kumimoji="1" lang="zh-CN" altLang="en-US" sz="2400" smtClean="0">
                <a:solidFill>
                  <a:prstClr val="black"/>
                </a:solidFill>
                <a:latin typeface="+mn-cs"/>
                <a:ea typeface="+mn-cs"/>
                <a:cs typeface="黑体" panose="02010609060101010101" pitchFamily="49" charset="-122"/>
              </a:rPr>
              <a:t>反应刚</a:t>
            </a:r>
            <a:r>
              <a:rPr kumimoji="1" lang="zh-CN" altLang="en-US" sz="2400">
                <a:solidFill>
                  <a:prstClr val="black"/>
                </a:solidFill>
                <a:latin typeface="+mn-cs"/>
                <a:ea typeface="+mn-cs"/>
                <a:cs typeface="黑体" panose="02010609060101010101" pitchFamily="49" charset="-122"/>
              </a:rPr>
              <a:t>开始时，正反应和逆反应哪个反应速率大？</a:t>
            </a:r>
            <a:endParaRPr kumimoji="1" lang="zh-CN" altLang="en-US" sz="2400">
              <a:solidFill>
                <a:prstClr val="black"/>
              </a:solidFill>
              <a:latin typeface="+mn-cs"/>
              <a:ea typeface="+mn-cs"/>
              <a:cs typeface="黑体" panose="02010609060101010101" pitchFamily="49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2620" y="3952875"/>
            <a:ext cx="90373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③ 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随着反应的进行，反应物和生成物浓度如何变化？</a:t>
            </a:r>
            <a:endParaRPr kumimoji="1" lang="zh-CN" altLang="en-US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cs"/>
              <a:ea typeface="+mn-cs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2620" y="4424045"/>
            <a:ext cx="90373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④ 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随着反应的进行，</a:t>
            </a:r>
            <a:r>
              <a:rPr kumimoji="1" lang="en-US" altLang="zh-CN" sz="24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v</a:t>
            </a: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(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正</a:t>
            </a: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)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、 </a:t>
            </a:r>
            <a:r>
              <a:rPr kumimoji="1" lang="en-US" altLang="zh-CN" sz="24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v</a:t>
            </a: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(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逆</a:t>
            </a:r>
            <a:r>
              <a:rPr kumimoji="1" lang="en-US" altLang="zh-CN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)</a:t>
            </a:r>
            <a:r>
              <a:rPr kumimoji="1" lang="zh-CN" altLang="en-US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cs"/>
                <a:ea typeface="+mn-cs"/>
              </a:rPr>
              <a:t>怎样变化？</a:t>
            </a:r>
            <a:endParaRPr kumimoji="1" lang="zh-CN" altLang="en-US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3" grpId="0" bldLvl="0" animBg="1"/>
      <p:bldP spid="20" grpId="0" bldLvl="0" animBg="1"/>
      <p:bldP spid="21" grpId="0" bldLvl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 20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8153388" y="3821132"/>
            <a:ext cx="1" cy="1000326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2100">
              <a:solidFill>
                <a:srgbClr val="000000"/>
              </a:solidFill>
              <a:latin typeface="Calibri" panose="020F0502020204030204"/>
              <a:ea typeface="华文中宋" panose="02010600040101010101" pitchFamily="2" charset="-122"/>
              <a:cs typeface="Arial" panose="020B0604020202020204"/>
            </a:endParaRPr>
          </a:p>
        </p:txBody>
      </p:sp>
      <p:sp>
        <p:nvSpPr>
          <p:cNvPr id="116" name="文本框 115"/>
          <p:cNvSpPr txBox="1"/>
          <p:nvPr>
            <p:custDataLst>
              <p:tags r:id="rId2"/>
            </p:custDataLst>
          </p:nvPr>
        </p:nvSpPr>
        <p:spPr>
          <a:xfrm>
            <a:off x="461645" y="5614035"/>
            <a:ext cx="11268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smtClean="0">
                <a:latin typeface="+mn-cs"/>
                <a:ea typeface="+mn-cs"/>
              </a:rPr>
              <a:t>思考：</a:t>
            </a:r>
            <a:r>
              <a:rPr lang="zh-CN" altLang="en-US" sz="2400">
                <a:latin typeface="+mn-cs"/>
                <a:ea typeface="+mn-cs"/>
                <a:sym typeface="+mn-ea"/>
              </a:rPr>
              <a:t>当一个可逆反应达到平衡时，各物质的浓度保持不变，这时反应停止了吗？</a:t>
            </a:r>
            <a:endParaRPr lang="zh-CN" altLang="en-US" sz="2400">
              <a:latin typeface="+mn-cs"/>
              <a:ea typeface="+mn-cs"/>
            </a:endParaRPr>
          </a:p>
        </p:txBody>
      </p:sp>
      <p:sp>
        <p:nvSpPr>
          <p:cNvPr id="64" name="Arc 10"/>
          <p:cNvSpPr/>
          <p:nvPr>
            <p:custDataLst>
              <p:tags r:id="rId3"/>
            </p:custDataLst>
          </p:nvPr>
        </p:nvSpPr>
        <p:spPr>
          <a:xfrm flipH="1" flipV="1">
            <a:off x="7118933" y="2929052"/>
            <a:ext cx="1082675" cy="844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22531" h="21600" fill="none">
                <a:moveTo>
                  <a:pt x="0" y="22"/>
                </a:moveTo>
                <a:cubicBezTo>
                  <a:pt x="326" y="7"/>
                  <a:pt x="653" y="-1"/>
                  <a:pt x="981" y="0"/>
                </a:cubicBezTo>
                <a:cubicBezTo>
                  <a:pt x="12340" y="0"/>
                  <a:pt x="21758" y="8798"/>
                  <a:pt x="22530" y="20131"/>
                </a:cubicBezTo>
              </a:path>
              <a:path w="22531" h="21600" stroke="0">
                <a:moveTo>
                  <a:pt x="0" y="22"/>
                </a:moveTo>
                <a:cubicBezTo>
                  <a:pt x="326" y="7"/>
                  <a:pt x="653" y="-1"/>
                  <a:pt x="981" y="0"/>
                </a:cubicBezTo>
                <a:cubicBezTo>
                  <a:pt x="12340" y="0"/>
                  <a:pt x="21758" y="8798"/>
                  <a:pt x="22530" y="20131"/>
                </a:cubicBezTo>
                <a:lnTo>
                  <a:pt x="981" y="21600"/>
                </a:lnTo>
                <a:close/>
              </a:path>
            </a:pathLst>
          </a:custGeom>
          <a:noFill/>
          <a:ln w="28575" cap="sq" cmpd="sng">
            <a:solidFill>
              <a:sysClr val="windowText" lastClr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69" name="Text Box 12"/>
          <p:cNvSpPr txBox="1"/>
          <p:nvPr>
            <p:custDataLst>
              <p:tags r:id="rId4"/>
            </p:custDataLst>
          </p:nvPr>
        </p:nvSpPr>
        <p:spPr>
          <a:xfrm>
            <a:off x="7184457" y="2907496"/>
            <a:ext cx="793194" cy="39862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正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13"/>
          <p:cNvSpPr txBox="1"/>
          <p:nvPr>
            <p:custDataLst>
              <p:tags r:id="rId5"/>
            </p:custDataLst>
          </p:nvPr>
        </p:nvSpPr>
        <p:spPr>
          <a:xfrm>
            <a:off x="7184457" y="4422838"/>
            <a:ext cx="717200" cy="39862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逆</a:t>
            </a:r>
            <a:r>
              <a:rPr kumimoji="0" lang="en-US" altLang="zh-CN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zh-CN" sz="2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14"/>
          <p:cNvSpPr txBox="1"/>
          <p:nvPr>
            <p:custDataLst>
              <p:tags r:id="rId6"/>
            </p:custDataLst>
          </p:nvPr>
        </p:nvSpPr>
        <p:spPr>
          <a:xfrm>
            <a:off x="8223447" y="3441920"/>
            <a:ext cx="162676" cy="583275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1" charset="-122"/>
              <a:cs typeface="Arial" panose="020B0604020202020204"/>
            </a:endParaRPr>
          </a:p>
        </p:txBody>
      </p:sp>
      <p:sp>
        <p:nvSpPr>
          <p:cNvPr id="72" name="Text Box 15"/>
          <p:cNvSpPr txBox="1"/>
          <p:nvPr>
            <p:custDataLst>
              <p:tags r:id="rId7"/>
            </p:custDataLst>
          </p:nvPr>
        </p:nvSpPr>
        <p:spPr>
          <a:xfrm>
            <a:off x="8153390" y="4811687"/>
            <a:ext cx="353850" cy="39862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2000" b="1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6570563" y="2355486"/>
            <a:ext cx="3703553" cy="2854821"/>
            <a:chOff x="6383238" y="2303165"/>
            <a:chExt cx="3703553" cy="2854821"/>
          </a:xfrm>
        </p:grpSpPr>
        <p:sp>
          <p:nvSpPr>
            <p:cNvPr id="66" name="Line 7"/>
            <p:cNvSpPr/>
            <p:nvPr>
              <p:custDataLst>
                <p:tags r:id="rId9"/>
              </p:custDataLst>
            </p:nvPr>
          </p:nvSpPr>
          <p:spPr>
            <a:xfrm>
              <a:off x="6895015" y="4747642"/>
              <a:ext cx="3191776" cy="0"/>
            </a:xfrm>
            <a:prstGeom prst="line">
              <a:avLst/>
            </a:prstGeom>
            <a:ln w="44450" cap="sq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triangle" w="med" len="lg"/>
            </a:ln>
          </p:spPr>
          <p:txBody>
            <a:bodyPr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/>
              </a:endParaRPr>
            </a:p>
          </p:txBody>
        </p:sp>
        <p:sp>
          <p:nvSpPr>
            <p:cNvPr id="67" name="Line 8"/>
            <p:cNvSpPr/>
            <p:nvPr>
              <p:custDataLst>
                <p:tags r:id="rId10"/>
              </p:custDataLst>
            </p:nvPr>
          </p:nvSpPr>
          <p:spPr>
            <a:xfrm flipH="1" flipV="1">
              <a:off x="6895015" y="2303165"/>
              <a:ext cx="0" cy="2448385"/>
            </a:xfrm>
            <a:prstGeom prst="line">
              <a:avLst/>
            </a:prstGeom>
            <a:ln w="44450" cap="sq" cmpd="sng">
              <a:solidFill>
                <a:sysClr val="windowText" lastClr="000000"/>
              </a:solidFill>
              <a:prstDash val="solid"/>
              <a:round/>
              <a:headEnd type="none" w="sm" len="sm"/>
              <a:tailEnd type="triangle" w="med" len="lg"/>
            </a:ln>
          </p:spPr>
          <p:txBody>
            <a:bodyPr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/>
              </a:endParaRPr>
            </a:p>
          </p:txBody>
        </p:sp>
        <p:sp>
          <p:nvSpPr>
            <p:cNvPr id="68" name="Text Box 11"/>
            <p:cNvSpPr txBox="1"/>
            <p:nvPr>
              <p:custDataLst>
                <p:tags r:id="rId11"/>
              </p:custDataLst>
            </p:nvPr>
          </p:nvSpPr>
          <p:spPr>
            <a:xfrm>
              <a:off x="6383238" y="2337360"/>
              <a:ext cx="492778" cy="135120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eaVert"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/>
                </a:rPr>
                <a:t>反应速率</a:t>
              </a: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panose="020B0604020202020204"/>
              </a:endParaRPr>
            </a:p>
          </p:txBody>
        </p:sp>
        <p:sp>
          <p:nvSpPr>
            <p:cNvPr id="73" name="Text Box 16"/>
            <p:cNvSpPr txBox="1"/>
            <p:nvPr>
              <p:custDataLst>
                <p:tags r:id="rId12"/>
              </p:custDataLst>
            </p:nvPr>
          </p:nvSpPr>
          <p:spPr>
            <a:xfrm>
              <a:off x="8901749" y="4759366"/>
              <a:ext cx="1185042" cy="3986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时间</a:t>
              </a:r>
              <a:r>
                <a: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 Box 17"/>
            <p:cNvSpPr txBox="1"/>
            <p:nvPr>
              <p:custDataLst>
                <p:tags r:id="rId13"/>
              </p:custDataLst>
            </p:nvPr>
          </p:nvSpPr>
          <p:spPr>
            <a:xfrm>
              <a:off x="6808333" y="4759366"/>
              <a:ext cx="309916" cy="3986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椭圆 35"/>
          <p:cNvSpPr/>
          <p:nvPr>
            <p:custDataLst>
              <p:tags r:id="rId14"/>
            </p:custDataLst>
          </p:nvPr>
        </p:nvSpPr>
        <p:spPr>
          <a:xfrm flipV="1">
            <a:off x="7049816" y="4752432"/>
            <a:ext cx="100800" cy="10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t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7" name="Text Box 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919998" y="3198611"/>
            <a:ext cx="377863" cy="5219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endParaRPr kumimoji="1" lang="en-US" altLang="zh-CN" sz="280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8" name="椭圆 35"/>
          <p:cNvSpPr/>
          <p:nvPr>
            <p:custDataLst>
              <p:tags r:id="rId16"/>
            </p:custDataLst>
          </p:nvPr>
        </p:nvSpPr>
        <p:spPr>
          <a:xfrm flipV="1">
            <a:off x="7045827" y="2944549"/>
            <a:ext cx="100800" cy="10082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t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9" name="Arc 9"/>
          <p:cNvSpPr/>
          <p:nvPr>
            <p:custDataLst>
              <p:tags r:id="rId17"/>
            </p:custDataLst>
          </p:nvPr>
        </p:nvSpPr>
        <p:spPr>
          <a:xfrm flipH="1">
            <a:off x="7112029" y="3787336"/>
            <a:ext cx="1246187" cy="977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21600" h="21435" fill="none">
                <a:moveTo>
                  <a:pt x="2664" y="0"/>
                </a:moveTo>
                <a:cubicBezTo>
                  <a:pt x="13480" y="1344"/>
                  <a:pt x="21600" y="10536"/>
                  <a:pt x="21600" y="21435"/>
                </a:cubicBezTo>
              </a:path>
              <a:path w="21600" h="21435" stroke="0">
                <a:moveTo>
                  <a:pt x="2664" y="0"/>
                </a:moveTo>
                <a:cubicBezTo>
                  <a:pt x="13480" y="1344"/>
                  <a:pt x="21600" y="10536"/>
                  <a:pt x="21600" y="21435"/>
                </a:cubicBezTo>
                <a:lnTo>
                  <a:pt x="0" y="21435"/>
                </a:lnTo>
                <a:close/>
              </a:path>
            </a:pathLst>
          </a:custGeom>
          <a:noFill/>
          <a:ln w="28575" cap="sq" cmpd="sng">
            <a:solidFill>
              <a:sysClr val="windowText" lastClr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80" name="Text Box 12"/>
          <p:cNvSpPr txBox="1"/>
          <p:nvPr>
            <p:custDataLst>
              <p:tags r:id="rId18"/>
            </p:custDataLst>
          </p:nvPr>
        </p:nvSpPr>
        <p:spPr>
          <a:xfrm>
            <a:off x="8347068" y="3260206"/>
            <a:ext cx="742002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</a:t>
            </a: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 Box 13"/>
          <p:cNvSpPr txBox="1"/>
          <p:nvPr>
            <p:custDataLst>
              <p:tags r:id="rId19"/>
            </p:custDataLst>
          </p:nvPr>
        </p:nvSpPr>
        <p:spPr>
          <a:xfrm>
            <a:off x="9171197" y="3253483"/>
            <a:ext cx="717199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逆</a:t>
            </a: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Line 1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060525" y="3780334"/>
            <a:ext cx="1743075" cy="889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  <a:latin typeface="Calibri Light" panose="020F0302020204030204"/>
              <a:cs typeface="Arial" panose="020B0604020202020204"/>
            </a:endParaRPr>
          </a:p>
        </p:txBody>
      </p:sp>
      <p:sp>
        <p:nvSpPr>
          <p:cNvPr id="137" name="文本框 136"/>
          <p:cNvSpPr txBox="1"/>
          <p:nvPr>
            <p:custDataLst>
              <p:tags r:id="rId21"/>
            </p:custDataLst>
          </p:nvPr>
        </p:nvSpPr>
        <p:spPr>
          <a:xfrm>
            <a:off x="8576942" y="2466309"/>
            <a:ext cx="1594022" cy="39878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b="1" smtClean="0">
                <a:solidFill>
                  <a:srgbClr val="FF0000"/>
                </a:solidFill>
              </a:rPr>
              <a:t>动态平衡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38" name="文本框 137"/>
          <p:cNvSpPr txBox="1"/>
          <p:nvPr>
            <p:custDataLst>
              <p:tags r:id="rId22"/>
            </p:custDataLst>
          </p:nvPr>
        </p:nvSpPr>
        <p:spPr>
          <a:xfrm>
            <a:off x="9803600" y="3190598"/>
            <a:ext cx="581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≠0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68045" y="969010"/>
            <a:ext cx="542290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zh-CN" sz="2400" b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400" b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zh-CN" altLang="en-US" sz="2400" b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化学平衡状态的建立过程</a:t>
            </a:r>
            <a:endParaRPr lang="zh-CN" altLang="zh-CN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Text Box 15"/>
          <p:cNvSpPr txBox="1"/>
          <p:nvPr>
            <p:custDataLst>
              <p:tags r:id="rId24"/>
            </p:custDataLst>
          </p:nvPr>
        </p:nvSpPr>
        <p:spPr>
          <a:xfrm>
            <a:off x="3275903" y="5218078"/>
            <a:ext cx="353850" cy="39862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2000" b="1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2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3387366" y="4105714"/>
            <a:ext cx="1" cy="1180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2100">
              <a:solidFill>
                <a:srgbClr val="000000"/>
              </a:solidFill>
              <a:latin typeface="Calibri" panose="020F0502020204030204"/>
              <a:ea typeface="华文中宋" panose="02010600040101010101" pitchFamily="2" charset="-122"/>
              <a:cs typeface="Arial" panose="020B0604020202020204"/>
            </a:endParaRPr>
          </a:p>
        </p:txBody>
      </p:sp>
      <p:grpSp>
        <p:nvGrpSpPr>
          <p:cNvPr id="63" name="组合 62"/>
          <p:cNvGrpSpPr/>
          <p:nvPr>
            <p:custDataLst>
              <p:tags r:id="rId26"/>
            </p:custDataLst>
          </p:nvPr>
        </p:nvGrpSpPr>
        <p:grpSpPr>
          <a:xfrm>
            <a:off x="2190859" y="2126131"/>
            <a:ext cx="3646924" cy="3510764"/>
            <a:chOff x="2190859" y="2138193"/>
            <a:chExt cx="3646924" cy="3510764"/>
          </a:xfrm>
        </p:grpSpPr>
        <p:grpSp>
          <p:nvGrpSpPr>
            <p:cNvPr id="65" name="组合 64"/>
            <p:cNvGrpSpPr/>
            <p:nvPr>
              <p:custDataLst>
                <p:tags r:id="rId27"/>
              </p:custDataLst>
            </p:nvPr>
          </p:nvGrpSpPr>
          <p:grpSpPr>
            <a:xfrm>
              <a:off x="2322671" y="2138193"/>
              <a:ext cx="3515112" cy="3510764"/>
              <a:chOff x="2322671" y="2138193"/>
              <a:chExt cx="3515112" cy="3510764"/>
            </a:xfrm>
          </p:grpSpPr>
          <p:grpSp>
            <p:nvGrpSpPr>
              <p:cNvPr id="76" name="组合 75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2322671" y="2205658"/>
                <a:ext cx="3191776" cy="3024336"/>
                <a:chOff x="2322671" y="2205658"/>
                <a:chExt cx="3191776" cy="3024336"/>
              </a:xfrm>
            </p:grpSpPr>
            <p:graphicFrame>
              <p:nvGraphicFramePr>
                <p:cNvPr id="83" name="表格 82"/>
                <p:cNvGraphicFramePr>
                  <a:graphicFrameLocks noGrp="1"/>
                </p:cNvGraphicFramePr>
                <p:nvPr>
                  <p:custDataLst>
                    <p:tags r:id="rId29"/>
                  </p:custDataLst>
                </p:nvPr>
              </p:nvGraphicFramePr>
              <p:xfrm>
                <a:off x="2322671" y="2715331"/>
                <a:ext cx="2643090" cy="2514656"/>
              </p:xfrm>
              <a:graphic>
                <a:graphicData uri="http://schemas.openxmlformats.org/drawingml/2006/table">
                  <a:tbl>
                    <a:tblPr firstRow="1" bandRow="1">
                      <a:tableStyleId>{5C22544A-7EE6-4342-B048-85BDC9FD1C3A}</a:tableStyleId>
                    </a:tblPr>
                    <a:tblGrid>
                      <a:gridCol w="264309"/>
                      <a:gridCol w="264309"/>
                      <a:gridCol w="264309"/>
                      <a:gridCol w="264160"/>
                      <a:gridCol w="264458"/>
                      <a:gridCol w="264309"/>
                      <a:gridCol w="264309"/>
                      <a:gridCol w="264309"/>
                      <a:gridCol w="264309"/>
                      <a:gridCol w="264309"/>
                    </a:tblGrid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0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  <a:tr h="279407"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  <a:tc>
                        <a:txBody>
                          <a:bodyPr wrap="square"/>
                          <a:lstStyle/>
                          <a:p>
                            <a:pPr>
                              <a:buNone/>
                            </a:pPr>
                            <a:endParaRPr lang="zh-CN" altLang="en-US" sz="1200" baseline="0">
                              <a:ln w="31750">
                                <a:solidFill>
                                  <a:srgbClr val="C00000"/>
                                </a:solidFill>
                              </a:ln>
                              <a:latin typeface="+mj-ea"/>
                              <a:ea typeface="+mj-ea"/>
                            </a:endParaRPr>
                          </a:p>
                        </a:txBody>
                        <a:tcPr vert="horz">
                          <a:lnL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L>
                          <a:lnR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R>
                          <a:lnT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T>
                          <a:lnB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B>
                          <a:lnTlToBr w="12700" cmpd="sng">
                            <a:noFill/>
                            <a:prstDash val="solid"/>
                          </a:lnTlToBr>
                          <a:lnBlToTr w="12700" cmpd="sng">
                            <a:noFill/>
                            <a:prstDash val="solid"/>
                          </a:lnBlToTr>
                          <a:noFill/>
                        </a:tcPr>
                      </a:tc>
                    </a:tr>
                  </a:tbl>
                </a:graphicData>
              </a:graphic>
            </p:graphicFrame>
            <p:sp>
              <p:nvSpPr>
                <p:cNvPr id="87" name="Line 7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322671" y="5229994"/>
                  <a:ext cx="3191776" cy="0"/>
                </a:xfrm>
                <a:prstGeom prst="line">
                  <a:avLst/>
                </a:prstGeom>
                <a:ln w="44450" cap="sq" cmpd="sng">
                  <a:solidFill>
                    <a:sysClr val="windowText" lastClr="000000"/>
                  </a:solidFill>
                  <a:prstDash val="solid"/>
                  <a:round/>
                  <a:headEnd type="none" w="sm" len="sm"/>
                  <a:tailEnd type="triangle" w="med" len="lg"/>
                </a:ln>
              </p:spPr>
              <p:txBody>
                <a:bodyPr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" panose="020B0604020202020204" pitchFamily="34" charset="0"/>
                    <a:cs typeface="Arial" panose="020B0604020202020204"/>
                  </a:endParaRPr>
                </a:p>
              </p:txBody>
            </p:sp>
            <p:sp>
              <p:nvSpPr>
                <p:cNvPr id="88" name="Line 8"/>
                <p:cNvSpPr/>
                <p:nvPr>
                  <p:custDataLst>
                    <p:tags r:id="rId31"/>
                  </p:custDataLst>
                </p:nvPr>
              </p:nvSpPr>
              <p:spPr>
                <a:xfrm flipH="1" flipV="1">
                  <a:off x="2322671" y="2205658"/>
                  <a:ext cx="0" cy="3024000"/>
                </a:xfrm>
                <a:prstGeom prst="line">
                  <a:avLst/>
                </a:prstGeom>
                <a:ln w="44450" cap="sq" cmpd="sng">
                  <a:solidFill>
                    <a:sysClr val="windowText" lastClr="000000"/>
                  </a:solidFill>
                  <a:prstDash val="solid"/>
                  <a:round/>
                  <a:headEnd type="none" w="sm" len="sm"/>
                  <a:tailEnd type="triangle" w="med" len="lg"/>
                </a:ln>
              </p:spPr>
              <p:txBody>
                <a:bodyPr anchor="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6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" panose="020B0604020202020204" pitchFamily="34" charset="0"/>
                    <a:cs typeface="Arial" panose="020B0604020202020204"/>
                  </a:endParaRPr>
                </a:p>
              </p:txBody>
            </p:sp>
          </p:grpSp>
          <p:sp>
            <p:nvSpPr>
              <p:cNvPr id="89" name="Text Box 11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2384550" y="2138193"/>
                <a:ext cx="492443" cy="7616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eaVert" wrap="square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000" kern="0" smtClean="0">
                    <a:solidFill>
                      <a:prstClr val="black"/>
                    </a:solidFill>
                    <a:latin typeface="+mj-ea"/>
                    <a:ea typeface="+mj-ea"/>
                    <a:cs typeface="Arial" panose="020B0604020202020204"/>
                  </a:rPr>
                  <a:t>浓度</a:t>
                </a:r>
                <a:endParaRPr kumimoji="0" lang="zh-CN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/>
                </a:endParaRPr>
              </a:p>
            </p:txBody>
          </p:sp>
          <p:sp>
            <p:nvSpPr>
              <p:cNvPr id="90" name="Text Box 16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4652741" y="5250337"/>
                <a:ext cx="1185042" cy="39862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时间</a:t>
                </a:r>
                <a:r>
                  <a:rPr kumimoji="0" lang="zh-CN" altLang="en-US" sz="2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2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zh-CN" altLang="en-US" sz="20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5" name="Text Box 17"/>
            <p:cNvSpPr txBox="1"/>
            <p:nvPr>
              <p:custDataLst>
                <p:tags r:id="rId34"/>
              </p:custDataLst>
            </p:nvPr>
          </p:nvSpPr>
          <p:spPr>
            <a:xfrm>
              <a:off x="2190859" y="5227427"/>
              <a:ext cx="309916" cy="3986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椭圆 35"/>
          <p:cNvSpPr/>
          <p:nvPr>
            <p:custDataLst>
              <p:tags r:id="rId35"/>
            </p:custDataLst>
          </p:nvPr>
        </p:nvSpPr>
        <p:spPr>
          <a:xfrm flipV="1">
            <a:off x="2278782" y="4320234"/>
            <a:ext cx="100800" cy="10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t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02" name="椭圆 35"/>
          <p:cNvSpPr/>
          <p:nvPr>
            <p:custDataLst>
              <p:tags r:id="rId36"/>
            </p:custDataLst>
          </p:nvPr>
        </p:nvSpPr>
        <p:spPr>
          <a:xfrm flipV="1">
            <a:off x="2278782" y="2613472"/>
            <a:ext cx="100800" cy="10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t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03" name="弧形 102"/>
          <p:cNvSpPr/>
          <p:nvPr>
            <p:custDataLst>
              <p:tags r:id="rId37"/>
            </p:custDataLst>
          </p:nvPr>
        </p:nvSpPr>
        <p:spPr>
          <a:xfrm rot="9671397">
            <a:off x="2328595" y="3248493"/>
            <a:ext cx="1991150" cy="1661668"/>
          </a:xfrm>
          <a:prstGeom prst="arc">
            <a:avLst>
              <a:gd name="adj1" fmla="val 17307786"/>
              <a:gd name="adj2" fmla="val 0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弧形 103"/>
          <p:cNvSpPr/>
          <p:nvPr>
            <p:custDataLst>
              <p:tags r:id="rId38"/>
            </p:custDataLst>
          </p:nvPr>
        </p:nvSpPr>
        <p:spPr>
          <a:xfrm rot="9476336">
            <a:off x="2426902" y="718825"/>
            <a:ext cx="1621550" cy="4012558"/>
          </a:xfrm>
          <a:prstGeom prst="arc">
            <a:avLst>
              <a:gd name="adj1" fmla="val 17238839"/>
              <a:gd name="adj2" fmla="val 1380357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35"/>
          <p:cNvSpPr/>
          <p:nvPr>
            <p:custDataLst>
              <p:tags r:id="rId39"/>
            </p:custDataLst>
          </p:nvPr>
        </p:nvSpPr>
        <p:spPr>
          <a:xfrm flipV="1">
            <a:off x="2278782" y="5145924"/>
            <a:ext cx="100800" cy="10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t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06" name="Text Box 12"/>
          <p:cNvSpPr txBox="1"/>
          <p:nvPr>
            <p:custDataLst>
              <p:tags r:id="rId40"/>
            </p:custDataLst>
          </p:nvPr>
        </p:nvSpPr>
        <p:spPr>
          <a:xfrm>
            <a:off x="1543275" y="2466447"/>
            <a:ext cx="742002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 Box 12"/>
          <p:cNvSpPr txBox="1"/>
          <p:nvPr>
            <p:custDataLst>
              <p:tags r:id="rId41"/>
            </p:custDataLst>
          </p:nvPr>
        </p:nvSpPr>
        <p:spPr>
          <a:xfrm>
            <a:off x="1570815" y="4117879"/>
            <a:ext cx="742002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 Box 12"/>
          <p:cNvSpPr txBox="1"/>
          <p:nvPr>
            <p:custDataLst>
              <p:tags r:id="rId42"/>
            </p:custDataLst>
          </p:nvPr>
        </p:nvSpPr>
        <p:spPr>
          <a:xfrm>
            <a:off x="1381922" y="4956076"/>
            <a:ext cx="9976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 Box 15"/>
          <p:cNvSpPr txBox="1"/>
          <p:nvPr>
            <p:custDataLst>
              <p:tags r:id="rId43"/>
            </p:custDataLst>
          </p:nvPr>
        </p:nvSpPr>
        <p:spPr>
          <a:xfrm>
            <a:off x="3402903" y="5345078"/>
            <a:ext cx="353850" cy="39862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2000" b="1" i="0" u="none" strike="noStrike" kern="0" cap="none" spc="0" normalizeH="0" baseline="-25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zh-CN" sz="20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Line 12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358902" y="4381180"/>
            <a:ext cx="1548000" cy="889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  <a:latin typeface="Calibri Light" panose="020F0302020204030204"/>
              <a:cs typeface="Arial" panose="020B0604020202020204"/>
            </a:endParaRPr>
          </a:p>
        </p:txBody>
      </p:sp>
      <p:sp>
        <p:nvSpPr>
          <p:cNvPr id="112" name="Line 12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>
            <a:off x="3358902" y="4929900"/>
            <a:ext cx="1548000" cy="889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  <a:latin typeface="Calibri Light" panose="020F0302020204030204"/>
              <a:cs typeface="Arial" panose="020B0604020202020204"/>
            </a:endParaRPr>
          </a:p>
        </p:txBody>
      </p:sp>
      <p:sp>
        <p:nvSpPr>
          <p:cNvPr id="113" name="Line 12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3409206" y="4101222"/>
            <a:ext cx="1548000" cy="889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  <a:latin typeface="Calibri Light" panose="020F0302020204030204"/>
              <a:cs typeface="Arial" panose="020B0604020202020204"/>
            </a:endParaRPr>
          </a:p>
        </p:txBody>
      </p:sp>
      <p:sp>
        <p:nvSpPr>
          <p:cNvPr id="114" name="Text Box 12"/>
          <p:cNvSpPr txBox="1"/>
          <p:nvPr>
            <p:custDataLst>
              <p:tags r:id="rId47"/>
            </p:custDataLst>
          </p:nvPr>
        </p:nvSpPr>
        <p:spPr>
          <a:xfrm>
            <a:off x="4967906" y="4185986"/>
            <a:ext cx="742002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 Box 12"/>
          <p:cNvSpPr txBox="1"/>
          <p:nvPr>
            <p:custDataLst>
              <p:tags r:id="rId48"/>
            </p:custDataLst>
          </p:nvPr>
        </p:nvSpPr>
        <p:spPr>
          <a:xfrm>
            <a:off x="4967345" y="4724581"/>
            <a:ext cx="742002" cy="3987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 Box 12"/>
          <p:cNvSpPr txBox="1"/>
          <p:nvPr>
            <p:custDataLst>
              <p:tags r:id="rId49"/>
            </p:custDataLst>
          </p:nvPr>
        </p:nvSpPr>
        <p:spPr>
          <a:xfrm>
            <a:off x="4967331" y="3760344"/>
            <a:ext cx="9976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 defTabSz="914400"/>
            <a:r>
              <a:rPr kumimoji="1" lang="en-US" altLang="zh-CN" sz="20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altLang="zh-CN" sz="2000" baseline="-25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文本框 118"/>
          <p:cNvSpPr txBox="1"/>
          <p:nvPr>
            <p:custDataLst>
              <p:tags r:id="rId50"/>
            </p:custDataLst>
          </p:nvPr>
        </p:nvSpPr>
        <p:spPr>
          <a:xfrm>
            <a:off x="3549072" y="2081910"/>
            <a:ext cx="2453318" cy="461665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ct val="50000"/>
              </a:spcBef>
              <a:defRPr>
                <a:latin typeface="Times New Roman" panose="02020603050405020304" pitchFamily="18" charset="0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b="1" smtClean="0">
                <a:solidFill>
                  <a:srgbClr val="FF0000"/>
                </a:solidFill>
              </a:rPr>
              <a:t>表面静止的状态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5" name="弧形 124"/>
          <p:cNvSpPr/>
          <p:nvPr>
            <p:custDataLst>
              <p:tags r:id="rId51"/>
            </p:custDataLst>
          </p:nvPr>
        </p:nvSpPr>
        <p:spPr>
          <a:xfrm rot="18831846">
            <a:off x="1941608" y="4010754"/>
            <a:ext cx="4245983" cy="3623157"/>
          </a:xfrm>
          <a:prstGeom prst="arc">
            <a:avLst>
              <a:gd name="adj1" fmla="val 14617002"/>
              <a:gd name="adj2" fmla="val 17649239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ldLvl="0" animBg="1"/>
      <p:bldP spid="116" grpId="0"/>
      <p:bldP spid="64" grpId="0" bldLvl="0" animBg="1"/>
      <p:bldP spid="69" grpId="0"/>
      <p:bldP spid="70" grpId="0"/>
      <p:bldP spid="72" grpId="0"/>
      <p:bldP spid="75" grpId="0" bldLvl="0" animBg="1"/>
      <p:bldP spid="77" grpId="0" bldLvl="0" animBg="1"/>
      <p:bldP spid="78" grpId="0" bldLvl="0" animBg="1"/>
      <p:bldP spid="79" grpId="0" bldLvl="0" animBg="1"/>
      <p:bldP spid="80" grpId="0"/>
      <p:bldP spid="81" grpId="0"/>
      <p:bldP spid="82" grpId="0" bldLvl="0" animBg="1"/>
      <p:bldP spid="137" grpId="0" bldLvl="0" animBg="1"/>
      <p:bldP spid="138" grpId="0"/>
      <p:bldP spid="54" grpId="0"/>
      <p:bldP spid="62" grpId="0" bldLvl="0" animBg="1"/>
      <p:bldP spid="101" grpId="0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6" grpId="0"/>
      <p:bldP spid="107" grpId="0"/>
      <p:bldP spid="108" grpId="0"/>
      <p:bldP spid="109" grpId="0"/>
      <p:bldP spid="110" grpId="0" bldLvl="0" animBg="1"/>
      <p:bldP spid="112" grpId="0" bldLvl="0" animBg="1"/>
      <p:bldP spid="113" grpId="0" bldLvl="0" animBg="1"/>
      <p:bldP spid="114" grpId="0"/>
      <p:bldP spid="115" grpId="0"/>
      <p:bldP spid="117" grpId="0"/>
      <p:bldP spid="119" grpId="0" bldLvl="0" animBg="1"/>
      <p:bldP spid="1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body" idx="4294967295"/>
          </p:nvPr>
        </p:nvSpPr>
        <p:spPr>
          <a:xfrm>
            <a:off x="1717172" y="606341"/>
            <a:ext cx="6405563" cy="647700"/>
          </a:xfrm>
        </p:spPr>
        <p:txBody>
          <a:bodyPr vert="horz" wrap="square" lIns="68580" tIns="34290" rIns="68580" bIns="34290" anchor="t"/>
          <a:lstStyle/>
          <a:p>
            <a:pPr>
              <a:buNone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判断化学反应进行得快慢的方法有哪些？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7635" name="Rectangle 3"/>
          <p:cNvSpPr>
            <a:spLocks noRot="1"/>
          </p:cNvSpPr>
          <p:nvPr/>
        </p:nvSpPr>
        <p:spPr>
          <a:xfrm>
            <a:off x="1716851" y="1132611"/>
            <a:ext cx="3436814" cy="6477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、产生气泡的快慢；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、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固体质量的变化；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3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、温度的变化；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4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、浑浊程度；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5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、颜色变化</a:t>
            </a:r>
            <a:r>
              <a:rPr lang="en-US" altLang="zh-CN" sz="2400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……</a:t>
            </a: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24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7637" name="AutoShape 5"/>
          <p:cNvSpPr/>
          <p:nvPr/>
        </p:nvSpPr>
        <p:spPr>
          <a:xfrm>
            <a:off x="5011931" y="1351143"/>
            <a:ext cx="377949" cy="2574057"/>
          </a:xfrm>
          <a:prstGeom prst="rightBrace">
            <a:avLst>
              <a:gd name="adj1" fmla="val 100061"/>
              <a:gd name="adj2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17988" y="4150717"/>
            <a:ext cx="8182730" cy="135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lnSpc>
                <a:spcPct val="110000"/>
              </a:lnSpc>
            </a:pPr>
            <a:r>
              <a:rPr lang="zh-CN" alt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隶书" panose="02010509060101010101" pitchFamily="1" charset="-122"/>
              </a:rPr>
              <a:t>       </a:t>
            </a:r>
            <a:r>
              <a:rPr lang="zh-CN" altLang="en-US" sz="2400" b="1" dirty="0" smtClean="0">
                <a:solidFill>
                  <a:prstClr val="black"/>
                </a:solidFill>
                <a:latin typeface="微软雅黑 Light" panose="020B0502040204020203" charset="-122"/>
                <a:ea typeface="微软雅黑 Light" panose="020B0502040204020203" charset="-122"/>
              </a:rPr>
              <a:t>我们</a:t>
            </a:r>
            <a:r>
              <a:rPr lang="zh-CN" altLang="en-US" sz="2400" b="1" dirty="0">
                <a:solidFill>
                  <a:prstClr val="black"/>
                </a:solidFill>
                <a:latin typeface="微软雅黑 Light" panose="020B0502040204020203" charset="-122"/>
                <a:ea typeface="微软雅黑 Light" panose="020B0502040204020203" charset="-122"/>
              </a:rPr>
              <a:t>以上的判断方法都是</a:t>
            </a:r>
            <a:r>
              <a:rPr lang="zh-CN" altLang="en-US" sz="2400" b="1" u="sng" dirty="0">
                <a:solidFill>
                  <a:srgbClr val="EC2B04"/>
                </a:solidFill>
                <a:latin typeface="微软雅黑 Light" panose="020B0502040204020203" charset="-122"/>
                <a:ea typeface="微软雅黑 Light" panose="020B0502040204020203" charset="-122"/>
              </a:rPr>
              <a:t>定性</a:t>
            </a:r>
            <a:r>
              <a:rPr lang="zh-CN" altLang="en-US" sz="2400" b="1" dirty="0">
                <a:solidFill>
                  <a:prstClr val="black"/>
                </a:solidFill>
                <a:latin typeface="微软雅黑 Light" panose="020B0502040204020203" charset="-122"/>
                <a:ea typeface="微软雅黑 Light" panose="020B0502040204020203" charset="-122"/>
              </a:rPr>
              <a:t>地描述反应的快慢。而在科学研究和实际应用中，往往需要</a:t>
            </a:r>
            <a:r>
              <a:rPr lang="zh-CN" altLang="en-US" sz="2400" b="1" u="sng" dirty="0">
                <a:solidFill>
                  <a:srgbClr val="EC2B04"/>
                </a:solidFill>
                <a:latin typeface="微软雅黑 Light" panose="020B0502040204020203" charset="-122"/>
                <a:ea typeface="微软雅黑 Light" panose="020B0502040204020203" charset="-122"/>
              </a:rPr>
              <a:t>定量</a:t>
            </a:r>
            <a:r>
              <a:rPr lang="zh-CN" altLang="en-US" sz="2400" b="1" dirty="0">
                <a:solidFill>
                  <a:prstClr val="black"/>
                </a:solidFill>
                <a:latin typeface="微软雅黑 Light" panose="020B0502040204020203" charset="-122"/>
                <a:ea typeface="微软雅黑 Light" panose="020B0502040204020203" charset="-122"/>
              </a:rPr>
              <a:t>地描述一个反应的快慢。</a:t>
            </a:r>
            <a:endParaRPr lang="zh-CN" altLang="en-US" sz="2400" b="1" dirty="0">
              <a:solidFill>
                <a:prstClr val="black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3571444" y="5737341"/>
            <a:ext cx="5187950" cy="52197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EC2B04"/>
                </a:solidFill>
                <a:latin typeface="Times New Roman" panose="02020603050405020304" pitchFamily="18" charset="0"/>
                <a:ea typeface="隶书" panose="02010509060101010101" pitchFamily="1" charset="-122"/>
              </a:rPr>
              <a:t>如何定量表示化学反应的快慢</a:t>
            </a:r>
            <a:r>
              <a:rPr lang="zh-CN" altLang="en-US" sz="2800" b="1" dirty="0">
                <a:latin typeface="Times New Roman" panose="02020603050405020304" pitchFamily="18" charset="0"/>
                <a:ea typeface="隶书" panose="02010509060101010101" pitchFamily="1" charset="-122"/>
              </a:rPr>
              <a:t>？</a:t>
            </a:r>
            <a:endParaRPr lang="zh-CN" altLang="en-US" sz="2800" b="1" dirty="0">
              <a:latin typeface="Times New Roman" panose="02020603050405020304" pitchFamily="18" charset="0"/>
              <a:ea typeface="隶书" panose="02010509060101010101" pitchFamily="1" charset="-122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2069054" y="5737510"/>
            <a:ext cx="1303734" cy="4143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隶书" panose="02010509060101010101" pitchFamily="1" charset="-122"/>
              </a:rPr>
              <a:t>   </a:t>
            </a:r>
            <a:r>
              <a:rPr lang="zh-CN" altLang="en-US" sz="2800" b="1" dirty="0">
                <a:latin typeface="Times New Roman" panose="02020603050405020304" pitchFamily="18" charset="0"/>
                <a:ea typeface="隶书" panose="02010509060101010101" pitchFamily="1" charset="-122"/>
              </a:rPr>
              <a:t>思考？：</a:t>
            </a:r>
            <a:endParaRPr lang="zh-CN" altLang="en-US" sz="2800" b="1" dirty="0">
              <a:latin typeface="Times New Roman" panose="02020603050405020304" pitchFamily="18" charset="0"/>
              <a:ea typeface="隶书" panose="02010509060101010101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bldLvl="0" animBg="1"/>
      <p:bldP spid="2" grpId="0"/>
      <p:bldP spid="11" grpId="0"/>
      <p:bldP spid="1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2215" y="575702"/>
            <a:ext cx="350120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、化学平衡状态：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2445" y="995680"/>
            <a:ext cx="1094867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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．定义：化学平衡状态，就是指在一定条件下的可逆反应里，正反应速率和逆反应速率相等，反应混合物中各组分的浓度保持不变的状态。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4139" y="1825560"/>
            <a:ext cx="44958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</a:rPr>
              <a:t>前提条件：可逆反应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14320" y="2324100"/>
            <a:ext cx="666242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实质：正反应速率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逆反应速率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14320" y="2822575"/>
            <a:ext cx="769493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+mn-cs"/>
                <a:ea typeface="+mn-cs"/>
              </a:rPr>
              <a:t>标志：反应混合物中各组分</a:t>
            </a:r>
            <a:r>
              <a:rPr kumimoji="1" lang="zh-CN" altLang="en-US" sz="2400" smtClean="0">
                <a:latin typeface="+mn-cs"/>
                <a:ea typeface="+mn-cs"/>
              </a:rPr>
              <a:t>的浓度</a:t>
            </a:r>
            <a:r>
              <a:rPr kumimoji="1" lang="zh-CN" altLang="en-US" sz="2400">
                <a:latin typeface="+mn-cs"/>
                <a:ea typeface="+mn-cs"/>
              </a:rPr>
              <a:t>保持</a:t>
            </a:r>
            <a:r>
              <a:rPr kumimoji="1" lang="zh-CN" altLang="en-US" sz="2400" smtClean="0">
                <a:latin typeface="+mn-cs"/>
                <a:ea typeface="+mn-cs"/>
              </a:rPr>
              <a:t>不变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2" name="左大括号 1"/>
          <p:cNvSpPr/>
          <p:nvPr>
            <p:custDataLst>
              <p:tags r:id="rId6"/>
            </p:custDataLst>
          </p:nvPr>
        </p:nvSpPr>
        <p:spPr>
          <a:xfrm>
            <a:off x="2322176" y="1886903"/>
            <a:ext cx="147961" cy="1497360"/>
          </a:xfrm>
          <a:prstGeom prst="leftBrace">
            <a:avLst>
              <a:gd name="adj1" fmla="val 8333"/>
              <a:gd name="adj2" fmla="val 4944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662305" y="2215515"/>
            <a:ext cx="1882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强调三点</a:t>
            </a:r>
            <a:endParaRPr kumimoji="1"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2445" y="3510915"/>
            <a:ext cx="679767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smtClean="0">
                <a:latin typeface="+mn-cs"/>
                <a:ea typeface="+mn-cs"/>
                <a:cs typeface="黑体" panose="02010609060101010101" pitchFamily="49" charset="-122"/>
              </a:rPr>
              <a:t>②</a:t>
            </a:r>
            <a:r>
              <a:rPr kumimoji="1" lang="zh-CN" altLang="en-US" sz="2400" smtClean="0">
                <a:latin typeface="+mn-cs"/>
                <a:ea typeface="+mn-cs"/>
                <a:cs typeface="黑体" panose="02010609060101010101" pitchFamily="49" charset="-122"/>
              </a:rPr>
              <a:t>．化学平衡</a:t>
            </a:r>
            <a:r>
              <a:rPr kumimoji="1" lang="zh-CN" altLang="en-US" sz="2400">
                <a:latin typeface="+mn-cs"/>
                <a:ea typeface="+mn-cs"/>
                <a:cs typeface="黑体" panose="02010609060101010101" pitchFamily="49" charset="-122"/>
              </a:rPr>
              <a:t>状态的特征</a:t>
            </a:r>
            <a:endParaRPr kumimoji="1" lang="zh-CN" altLang="en-US" sz="2400">
              <a:latin typeface="+mn-cs"/>
              <a:ea typeface="+mn-cs"/>
              <a:cs typeface="黑体" panose="02010609060101010101" pitchFamily="49" charset="-122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74420" y="4989830"/>
            <a:ext cx="641731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+mn-cs"/>
                <a:ea typeface="+mn-cs"/>
              </a:rPr>
              <a:t>(3)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动</a:t>
            </a:r>
            <a:r>
              <a:rPr kumimoji="1" lang="zh-CN" altLang="en-US" sz="2400">
                <a:latin typeface="+mn-cs"/>
                <a:ea typeface="+mn-cs"/>
              </a:rPr>
              <a:t>：动态平衡（正逆反应仍在进行）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98550" y="5961380"/>
            <a:ext cx="1004760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+mn-cs"/>
                <a:ea typeface="+mn-cs"/>
              </a:rPr>
              <a:t>(5)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变</a:t>
            </a:r>
            <a:r>
              <a:rPr kumimoji="1" lang="zh-CN" altLang="en-US" sz="2400">
                <a:latin typeface="+mn-cs"/>
                <a:ea typeface="+mn-cs"/>
              </a:rPr>
              <a:t>：条件改变，原平衡被破坏，在新的条件下建立新的</a:t>
            </a:r>
            <a:r>
              <a:rPr kumimoji="1" lang="zh-CN" altLang="en-US" sz="2400" smtClean="0">
                <a:latin typeface="+mn-cs"/>
                <a:ea typeface="+mn-cs"/>
              </a:rPr>
              <a:t>平衡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74420" y="4503420"/>
            <a:ext cx="593915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+mn-cs"/>
                <a:ea typeface="+mn-cs"/>
              </a:rPr>
              <a:t>(2)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等</a:t>
            </a:r>
            <a:r>
              <a:rPr kumimoji="1" lang="zh-CN" altLang="en-US" sz="2400">
                <a:latin typeface="+mn-cs"/>
                <a:ea typeface="+mn-cs"/>
              </a:rPr>
              <a:t>：正反应速率</a:t>
            </a:r>
            <a:r>
              <a:rPr kumimoji="1" lang="en-US" altLang="zh-CN" sz="2400">
                <a:latin typeface="+mn-cs"/>
                <a:ea typeface="+mn-cs"/>
              </a:rPr>
              <a:t>=</a:t>
            </a:r>
            <a:r>
              <a:rPr kumimoji="1" lang="zh-CN" altLang="en-US" sz="2400">
                <a:latin typeface="+mn-cs"/>
                <a:ea typeface="+mn-cs"/>
              </a:rPr>
              <a:t>逆反应速率</a:t>
            </a:r>
            <a:r>
              <a:rPr kumimoji="1" lang="en-US" altLang="zh-CN" sz="2400">
                <a:solidFill>
                  <a:schemeClr val="tx1"/>
                </a:solidFill>
                <a:latin typeface="+mn-cs"/>
                <a:ea typeface="+mn-cs"/>
                <a:sym typeface="+mn-ea"/>
              </a:rPr>
              <a:t>≠0</a:t>
            </a:r>
            <a:endParaRPr kumimoji="1" lang="en-US" altLang="zh-CN" sz="2400">
              <a:solidFill>
                <a:schemeClr val="tx1"/>
              </a:solidFill>
              <a:latin typeface="+mn-cs"/>
              <a:ea typeface="+mn-cs"/>
              <a:sym typeface="+mn-ea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62990" y="5447030"/>
            <a:ext cx="1039749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+mn-cs"/>
                <a:ea typeface="+mn-cs"/>
              </a:rPr>
              <a:t>(4)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定</a:t>
            </a:r>
            <a:r>
              <a:rPr kumimoji="1" lang="zh-CN" altLang="en-US" sz="2400">
                <a:latin typeface="+mn-cs"/>
                <a:ea typeface="+mn-cs"/>
              </a:rPr>
              <a:t>：反应混合物中各组分的浓度保持不变，各组分的含量</a:t>
            </a:r>
            <a:r>
              <a:rPr kumimoji="1" lang="zh-CN" altLang="en-US" sz="2400" smtClean="0">
                <a:latin typeface="+mn-cs"/>
                <a:ea typeface="+mn-cs"/>
              </a:rPr>
              <a:t>一定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62990" y="4018280"/>
            <a:ext cx="32708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>
                <a:latin typeface="+mn-cs"/>
                <a:ea typeface="+mn-cs"/>
              </a:rPr>
              <a:t>(1)</a:t>
            </a:r>
            <a:r>
              <a:rPr kumimoji="1" lang="zh-CN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cs"/>
                <a:ea typeface="+mn-cs"/>
              </a:rPr>
              <a:t>逆</a:t>
            </a:r>
            <a:r>
              <a:rPr kumimoji="1" lang="zh-CN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+mn-cs"/>
                <a:ea typeface="+mn-cs"/>
              </a:rPr>
              <a:t>：</a:t>
            </a:r>
            <a:r>
              <a:rPr kumimoji="1" lang="zh-CN" altLang="en-US" sz="24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cs"/>
                <a:ea typeface="+mn-cs"/>
              </a:rPr>
              <a:t>可逆反应</a:t>
            </a:r>
            <a:endParaRPr kumimoji="1" lang="zh-CN" altLang="en-US" sz="2400">
              <a:effectLst>
                <a:outerShdw blurRad="38100" dist="38100" dir="2700000" algn="tl">
                  <a:srgbClr val="FFFFFF"/>
                </a:outerShdw>
              </a:effectLst>
              <a:latin typeface="+mn-cs"/>
              <a:ea typeface="+mn-cs"/>
            </a:endParaRPr>
          </a:p>
        </p:txBody>
      </p:sp>
      <p:sp>
        <p:nvSpPr>
          <p:cNvPr id="4" name="流程图: 过程 3"/>
          <p:cNvSpPr/>
          <p:nvPr>
            <p:custDataLst>
              <p:tags r:id="rId14"/>
            </p:custDataLst>
          </p:nvPr>
        </p:nvSpPr>
        <p:spPr>
          <a:xfrm>
            <a:off x="5388610" y="2884170"/>
            <a:ext cx="5368290" cy="1255395"/>
          </a:xfrm>
          <a:prstGeom prst="flowChart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latin typeface="+mn-cs"/>
                <a:ea typeface="+mn-cs"/>
                <a:cs typeface="黑体" panose="02010609060101010101" pitchFamily="49" charset="-122"/>
                <a:sym typeface="+mn-ea"/>
              </a:rPr>
              <a:t>意义：可逆反应在一定条件下所能达到的或完成的最大程度，即</a:t>
            </a:r>
            <a:r>
              <a:rPr lang="zh-CN" altLang="en-US" sz="2400">
                <a:solidFill>
                  <a:srgbClr val="FF0000"/>
                </a:solidFill>
                <a:latin typeface="+mn-cs"/>
                <a:ea typeface="+mn-cs"/>
                <a:cs typeface="黑体" panose="02010609060101010101" pitchFamily="49" charset="-122"/>
                <a:sym typeface="+mn-ea"/>
              </a:rPr>
              <a:t>反应限度</a:t>
            </a:r>
            <a:endParaRPr lang="zh-CN" altLang="en-US" sz="2400">
              <a:solidFill>
                <a:srgbClr val="FF0000"/>
              </a:solidFill>
              <a:latin typeface="+mn-cs"/>
              <a:ea typeface="+mn-cs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4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tmFilter="0,0; .5, 1; 1, 1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99"/>
                            </p:stCondLst>
                            <p:childTnLst>
                              <p:par>
                                <p:cTn id="57" presetID="41" presetClass="entr" presetSubtype="0" fill="hold" grpId="2" nodeType="afterEffect">
                                  <p:stCondLst>
                                    <p:cond delay="1799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tmFilter="0,0; .5, 1; 1, 1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98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tmFilter="0,0; .5, 1; 1, 1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98"/>
                            </p:stCondLst>
                            <p:childTnLst>
                              <p:par>
                                <p:cTn id="73" presetID="41" presetClass="entr" presetSubtype="0" fill="hold" grpId="3" nodeType="after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tmFilter="0,0; .5, 1; 1, 1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798"/>
                            </p:stCondLst>
                            <p:childTnLst>
                              <p:par>
                                <p:cTn id="81" presetID="41" presetClass="entr" presetSubtype="0" fill="hold" grpId="1" nodeType="afterEffect">
                                  <p:stCondLst>
                                    <p:cond delay="11199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tmFilter="0,0; .5, 1; 1, 1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 animBg="1"/>
      <p:bldP spid="10243" grpId="1" bldLvl="0" animBg="1"/>
      <p:bldP spid="10245" grpId="3" bldLvl="0" animBg="1"/>
      <p:bldP spid="10246" grpId="4" bldLvl="0" animBg="1"/>
      <p:bldP spid="10247" grpId="5" bldLvl="0" animBg="1"/>
      <p:bldP spid="2" grpId="6" bldLvl="0" animBg="1"/>
      <p:bldP spid="11267" grpId="0"/>
      <p:bldP spid="11270" grpId="1"/>
      <p:bldP spid="11273" grpId="2"/>
      <p:bldP spid="11274" grpId="3"/>
      <p:bldP spid="11275" grpId="4"/>
      <p:bldP spid="3" grpId="0"/>
      <p:bldP spid="11266" grpId="0" bldLvl="0" animBg="1"/>
      <p:bldP spid="4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1029380" y="657880"/>
            <a:ext cx="6265863" cy="4556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None/>
            </a:pP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charset="0"/>
              </a:rPr>
              <a:t>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．可逆反应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达到化学平衡状态的标志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756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9335" y="1242695"/>
            <a:ext cx="9599295" cy="47612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kumimoji="1" lang="en-US" altLang="zh-CN" sz="2400">
                <a:latin typeface="+mn-ea"/>
                <a:cs typeface="+mn-ea"/>
              </a:rPr>
              <a:t>1</a:t>
            </a:r>
            <a:r>
              <a:rPr kumimoji="1" lang="zh-CN" altLang="en-US" sz="2400">
                <a:latin typeface="+mn-ea"/>
                <a:cs typeface="+mn-ea"/>
              </a:rPr>
              <a:t>）直接标志：</a:t>
            </a:r>
            <a:endParaRPr kumimoji="1" lang="zh-CN" altLang="en-US" sz="2400">
              <a:latin typeface="+mn-ea"/>
              <a:cs typeface="+mn-ea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+mn-ea"/>
                <a:cs typeface="+mn-ea"/>
              </a:rPr>
              <a:t>    </a:t>
            </a:r>
            <a:r>
              <a:rPr kumimoji="1" lang="en-US" altLang="zh-CN" sz="2400">
                <a:latin typeface="+mn-ea"/>
                <a:cs typeface="+mn-ea"/>
              </a:rPr>
              <a:t>a.</a:t>
            </a:r>
            <a:r>
              <a:rPr kumimoji="1" lang="zh-CN" altLang="en-US" sz="2400">
                <a:latin typeface="+mn-ea"/>
                <a:cs typeface="+mn-ea"/>
              </a:rPr>
              <a:t>正反应速率</a:t>
            </a:r>
            <a:r>
              <a:rPr kumimoji="1" lang="zh-CN" altLang="en-US" sz="2400" u="sng">
                <a:solidFill>
                  <a:srgbClr val="FF0000"/>
                </a:solidFill>
                <a:latin typeface="+mn-ea"/>
                <a:cs typeface="+mn-ea"/>
              </a:rPr>
              <a:t>等于</a:t>
            </a:r>
            <a:r>
              <a:rPr kumimoji="1" lang="zh-CN" altLang="en-US" sz="2400">
                <a:latin typeface="+mn-ea"/>
                <a:cs typeface="+mn-ea"/>
              </a:rPr>
              <a:t>逆反应速率</a:t>
            </a:r>
            <a:endParaRPr kumimoji="1" lang="zh-CN" altLang="en-US" sz="2400">
              <a:latin typeface="+mn-ea"/>
              <a:cs typeface="+mn-ea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+mn-ea"/>
                <a:cs typeface="+mn-ea"/>
              </a:rPr>
              <a:t>   </a:t>
            </a:r>
            <a:r>
              <a:rPr lang="zh-CN" altLang="en-US" sz="240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可为同一物质，也可为不同物质</a:t>
            </a:r>
            <a:r>
              <a:rPr lang="en-US" altLang="zh-CN" sz="240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(</a:t>
            </a:r>
            <a:r>
              <a:rPr lang="zh-CN" altLang="en-US" sz="240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其比值不一定为</a:t>
            </a:r>
            <a:r>
              <a:rPr lang="en-US" altLang="zh-CN" sz="240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1)</a:t>
            </a:r>
            <a:endParaRPr lang="zh-CN" altLang="en-US" sz="2400">
              <a:solidFill>
                <a:prstClr val="black"/>
              </a:solidFill>
              <a:latin typeface="+mn-ea"/>
              <a:cs typeface="+mn-ea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en-US" altLang="zh-CN" sz="2400">
                <a:latin typeface="+mn-ea"/>
                <a:cs typeface="+mn-ea"/>
              </a:rPr>
              <a:t>    b.</a:t>
            </a:r>
            <a:r>
              <a:rPr kumimoji="1" lang="zh-CN" altLang="en-US" sz="2400">
                <a:latin typeface="+mn-ea"/>
                <a:cs typeface="+mn-ea"/>
              </a:rPr>
              <a:t>各组分的量</a:t>
            </a:r>
            <a:r>
              <a:rPr kumimoji="1" lang="zh-CN" altLang="en-US" sz="2400" u="sng">
                <a:solidFill>
                  <a:srgbClr val="FF0000"/>
                </a:solidFill>
                <a:latin typeface="+mn-ea"/>
                <a:cs typeface="+mn-ea"/>
              </a:rPr>
              <a:t>不随时间改变而</a:t>
            </a:r>
            <a:r>
              <a:rPr kumimoji="1" lang="zh-CN" altLang="en-US" sz="2400" u="sng" smtClean="0">
                <a:solidFill>
                  <a:srgbClr val="FF0000"/>
                </a:solidFill>
                <a:latin typeface="+mn-ea"/>
                <a:cs typeface="+mn-ea"/>
              </a:rPr>
              <a:t>改变</a:t>
            </a:r>
            <a:endParaRPr kumimoji="1" lang="zh-CN" altLang="en-US" sz="2400" u="sng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3486405" y="3656963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浓度或含量</a:t>
            </a:r>
            <a:endParaRPr lang="zh-CN" altLang="en-US" sz="2400">
              <a:solidFill>
                <a:prstClr val="black"/>
              </a:solidFill>
              <a:latin typeface="+mn-cs"/>
              <a:ea typeface="+mn-cs"/>
            </a:endParaRPr>
          </a:p>
        </p:txBody>
      </p:sp>
      <p:pic>
        <p:nvPicPr>
          <p:cNvPr id="49" name="Picture 295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300413" y="4107120"/>
            <a:ext cx="342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69328" y="4435576"/>
            <a:ext cx="635806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srgbClr val="0070C0"/>
                </a:solidFill>
                <a:latin typeface="+mn-cs"/>
                <a:ea typeface="+mn-cs"/>
              </a:rPr>
              <a:t>(</a:t>
            </a:r>
            <a:r>
              <a:rPr lang="zh-CN" altLang="en-US" sz="2400">
                <a:solidFill>
                  <a:srgbClr val="0070C0"/>
                </a:solidFill>
                <a:latin typeface="+mn-cs"/>
                <a:ea typeface="+mn-cs"/>
              </a:rPr>
              <a:t>物质的量分数、质量分数、体积分数</a:t>
            </a:r>
            <a:r>
              <a:rPr lang="en-US" altLang="zh-CN" sz="2400">
                <a:solidFill>
                  <a:srgbClr val="0070C0"/>
                </a:solidFill>
                <a:latin typeface="+mn-cs"/>
                <a:ea typeface="+mn-cs"/>
              </a:rPr>
              <a:t>)</a:t>
            </a:r>
            <a:endParaRPr lang="en-US" altLang="zh-CN" sz="2400">
              <a:solidFill>
                <a:srgbClr val="0070C0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build="p"/>
      <p:bldP spid="74756" grpId="1" bldLvl="0" animBg="1"/>
      <p:bldP spid="48" grpId="0"/>
      <p:bldP spid="50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69290" y="3261995"/>
            <a:ext cx="1064895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注意：用</a:t>
            </a:r>
            <a:r>
              <a:rPr lang="en-US" alt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同一种物质来表示反应速率时，当反应达到化学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平衡状态时，</a:t>
            </a:r>
            <a:r>
              <a:rPr lang="en-US" alt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该物质的生成速率与消耗速率相等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即单位时间内生成与消耗某物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质</a:t>
            </a:r>
            <a:r>
              <a:rPr lang="en-US" alt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物质的</a:t>
            </a:r>
            <a:r>
              <a:rPr lang="en-US" altLang="zh-CN" sz="2400"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量相等。</a:t>
            </a:r>
            <a:r>
              <a:rPr lang="en-US" sz="2800" b="1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</a:t>
            </a:r>
            <a:endParaRPr lang="en-US" altLang="en-US" sz="2800" b="1"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29310" y="772795"/>
            <a:ext cx="108445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8255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</a:t>
            </a:r>
            <a:r>
              <a:rPr lang="en-US" alt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、对于反应 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</a:t>
            </a:r>
            <a:r>
              <a:rPr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 </a:t>
            </a:r>
            <a:r>
              <a:rPr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</a:t>
            </a:r>
            <a:r>
              <a:rPr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charset="-122"/>
              </a:rPr>
              <a:t>             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charset="-122"/>
              </a:rPr>
              <a:t>2</a:t>
            </a:r>
            <a:r>
              <a:rPr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</a:t>
            </a:r>
            <a:r>
              <a:rPr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 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达到</a:t>
            </a: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化学</a:t>
            </a:r>
            <a:r>
              <a:rPr 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平衡状态时，</a:t>
            </a:r>
            <a:endParaRPr lang="zh-CN" sz="2400" i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indent="0" algn="l" defTabSz="8255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试推断</a:t>
            </a:r>
            <a:endParaRPr lang="zh-CN" sz="2400" i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indent="0" algn="l" defTabSz="8255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a.单位时间内有2 mol SO</a:t>
            </a:r>
            <a:r>
              <a:rPr lang="en-US"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消耗，同时有2 mol SO</a:t>
            </a:r>
            <a:r>
              <a:rPr lang="en-US"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</a:t>
            </a:r>
            <a:r>
              <a:rPr lang="zh-CN" sz="2400" u="sng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sz="2400" i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indent="0" algn="l" defTabSz="8255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indent="0" algn="l" defTabSz="825500" rtl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b.单位时间内有2 mol SO</a:t>
            </a:r>
            <a:r>
              <a:rPr lang="en-US"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生成，同时有</a:t>
            </a:r>
            <a:r>
              <a:rPr lang="en-US" sz="2400" u="sng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SO</a:t>
            </a:r>
            <a:r>
              <a:rPr lang="en-US" sz="2400" baseline="-250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消耗；</a:t>
            </a:r>
            <a:endParaRPr lang="en-US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6445568" y="2178685"/>
            <a:ext cx="1000125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i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 mol</a:t>
            </a:r>
            <a:endParaRPr kumimoji="0" lang="en-US" altLang="en-US" sz="2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006082" y="1475953"/>
            <a:ext cx="816610" cy="5321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生成</a:t>
            </a: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4299585" y="671830"/>
            <a:ext cx="1320800" cy="889497"/>
            <a:chOff x="12192000" y="7556681"/>
            <a:chExt cx="1689509" cy="1311322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12192000" y="8008321"/>
              <a:ext cx="1689509" cy="515107"/>
              <a:chOff x="18961457" y="6016513"/>
              <a:chExt cx="1689509" cy="515107"/>
            </a:xfrm>
          </p:grpSpPr>
          <p:cxnSp>
            <p:nvCxnSpPr>
              <p:cNvPr id="18" name="直接连接符 17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18961457" y="6213323"/>
                <a:ext cx="1689509" cy="0"/>
              </a:xfrm>
              <a:prstGeom prst="line">
                <a:avLst/>
              </a:prstGeom>
              <a:noFill/>
              <a:ln w="66675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19" name="直接连接符 18"/>
              <p:cNvCxnSpPr/>
              <p:nvPr>
                <p:custDataLst>
                  <p:tags r:id="rId8"/>
                </p:custDataLst>
              </p:nvPr>
            </p:nvCxnSpPr>
            <p:spPr>
              <a:xfrm flipH="1" flipV="1">
                <a:off x="20454155" y="6016513"/>
                <a:ext cx="196810" cy="196810"/>
              </a:xfrm>
              <a:prstGeom prst="line">
                <a:avLst/>
              </a:prstGeom>
              <a:noFill/>
              <a:ln w="66675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20" name="直接连接符 19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8961457" y="6347319"/>
                <a:ext cx="1689509" cy="0"/>
              </a:xfrm>
              <a:prstGeom prst="line">
                <a:avLst/>
              </a:prstGeom>
              <a:noFill/>
              <a:ln w="66675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cxnSp>
            <p:nvCxnSpPr>
              <p:cNvPr id="21" name="直接连接符 20"/>
              <p:cNvCxnSpPr/>
              <p:nvPr>
                <p:custDataLst>
                  <p:tags r:id="rId10"/>
                </p:custDataLst>
              </p:nvPr>
            </p:nvCxnSpPr>
            <p:spPr>
              <a:xfrm flipH="1" flipV="1">
                <a:off x="18977750" y="6349702"/>
                <a:ext cx="181918" cy="181918"/>
              </a:xfrm>
              <a:prstGeom prst="line">
                <a:avLst/>
              </a:prstGeom>
              <a:noFill/>
              <a:ln w="66675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</p:grpSp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 rot="10800000" flipV="1">
              <a:off x="12290284" y="7556681"/>
              <a:ext cx="1394657" cy="5101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sz="2000" b="1" i="0" kern="120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rPr>
                <a:t>催化剂</a:t>
              </a:r>
              <a:endParaRPr lang="zh-CN" altLang="en-US" sz="2000" b="1" i="0" kern="120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j-cs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2"/>
              </p:custDataLst>
            </p:nvPr>
          </p:nvSpPr>
          <p:spPr>
            <a:xfrm>
              <a:off x="12689143" y="8280110"/>
              <a:ext cx="591185" cy="587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i="0" kern="120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rPr>
                <a:t>△</a:t>
              </a:r>
              <a:endParaRPr lang="zh-CN" altLang="en-US" sz="2000" b="1" i="0" kern="120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j-cs"/>
              </a:endParaRPr>
            </a:p>
          </p:txBody>
        </p:sp>
      </p:grpSp>
      <p:graphicFrame>
        <p:nvGraphicFramePr>
          <p:cNvPr id="13322" name="对象 31770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587240" y="978535"/>
          <a:ext cx="676910" cy="24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14" imgW="285750" imgH="104775" progId="Paint.Picture">
                  <p:embed/>
                </p:oleObj>
              </mc:Choice>
              <mc:Fallback>
                <p:oleObj name="" r:id="rId14" imgW="285750" imgH="10477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87240" y="978535"/>
                        <a:ext cx="676910" cy="2482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3" name="New picture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452100" y="10896600"/>
            <a:ext cx="304800" cy="2286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7532" y="946151"/>
            <a:ext cx="5832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、一定条件下，可逆反应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48486" name="Object 6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5590540" y="963930"/>
          <a:ext cx="2928620" cy="41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hemSketch" r:id="rId3" imgW="4050665" imgH="905510" progId="ACD.ChemSketch.20">
                  <p:embed/>
                </p:oleObj>
              </mc:Choice>
              <mc:Fallback>
                <p:oleObj name="ChemSketch" r:id="rId3" imgW="4050665" imgH="90551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140" b="10176"/>
                      <a:stretch>
                        <a:fillRect/>
                      </a:stretch>
                    </p:blipFill>
                    <p:spPr>
                      <a:xfrm>
                        <a:off x="5590540" y="963930"/>
                        <a:ext cx="2928620" cy="416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7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9800" y="1493562"/>
            <a:ext cx="3330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同一物质</a:t>
            </a:r>
            <a:endParaRPr kumimoji="1" lang="zh-CN" altLang="en-US" sz="240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</a:endParaRPr>
          </a:p>
        </p:txBody>
      </p:sp>
      <p:graphicFrame>
        <p:nvGraphicFramePr>
          <p:cNvPr id="148489" name="Object 9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6962140" y="2056130"/>
          <a:ext cx="132461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emSketch" r:id="rId7" imgW="1670050" imgH="777240" progId="ACD.ChemSketch.20">
                  <p:embed/>
                </p:oleObj>
              </mc:Choice>
              <mc:Fallback>
                <p:oleObj name="ChemSketch" r:id="rId7" imgW="1670050" imgH="77724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367" b="7552"/>
                      <a:stretch>
                        <a:fillRect/>
                      </a:stretch>
                    </p:blipFill>
                    <p:spPr>
                      <a:xfrm>
                        <a:off x="6962140" y="2056130"/>
                        <a:ext cx="132461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91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0270" y="2639060"/>
            <a:ext cx="10260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单位时间内，有</a:t>
            </a: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mol NH</a:t>
            </a:r>
            <a:r>
              <a:rPr lang="en-US" altLang="zh-CN" sz="2400" baseline="-250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生成，同时有</a:t>
            </a: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  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消耗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48493" name="Object 13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6962140" y="2675255"/>
          <a:ext cx="14795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hemSketch" r:id="rId11" imgW="2142490" imgH="777240" progId="ACD.ChemSketch.20">
                  <p:embed/>
                </p:oleObj>
              </mc:Choice>
              <mc:Fallback>
                <p:oleObj name="ChemSketch" r:id="rId11" imgW="2142490" imgH="77724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571" b="7552"/>
                      <a:stretch>
                        <a:fillRect/>
                      </a:stretch>
                    </p:blipFill>
                    <p:spPr>
                      <a:xfrm>
                        <a:off x="6962140" y="2675255"/>
                        <a:ext cx="147955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0270" y="3262630"/>
            <a:ext cx="948753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③ 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单位时间内，有</a:t>
            </a: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1 mol H</a:t>
            </a:r>
            <a:r>
              <a:rPr lang="en-US" altLang="zh-CN" sz="2400" baseline="-25000">
                <a:solidFill>
                  <a:prstClr val="black"/>
                </a:solidFill>
                <a:latin typeface="+mn-cs"/>
                <a:ea typeface="+mn-cs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生成，同时有</a:t>
            </a: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__________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消耗</a:t>
            </a:r>
            <a:endParaRPr lang="zh-CN" altLang="en-US" sz="2400">
              <a:solidFill>
                <a:prstClr val="black"/>
              </a:solidFill>
              <a:latin typeface="+mn-cs"/>
              <a:ea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6240606" y="3270830"/>
            <a:ext cx="213821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 mol H</a:t>
            </a:r>
            <a:r>
              <a:rPr lang="en-US" altLang="zh-CN" sz="2800" b="1" baseline="-2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800">
              <a:solidFill>
                <a:srgbClr val="0000FF"/>
              </a:solidFill>
              <a:latin typeface="黑体" panose="02010609060101010101" pitchFamily="49" charset="-122"/>
            </a:endParaRPr>
          </a:p>
        </p:txBody>
      </p:sp>
      <p:sp>
        <p:nvSpPr>
          <p:cNvPr id="148488" name="Rectangle 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94080" y="2023745"/>
            <a:ext cx="95745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单位时间内，有</a:t>
            </a: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mol N</a:t>
            </a:r>
            <a:r>
              <a:rPr lang="en-US" altLang="zh-CN" sz="2400" baseline="-250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反应掉，同时有</a:t>
            </a:r>
            <a:r>
              <a:rPr lang="en-US" altLang="zh-CN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     </a:t>
            </a: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5006" y="3672112"/>
            <a:ext cx="41767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>
                <a:solidFill>
                  <a:srgbClr val="0000FF"/>
                </a:solidFill>
                <a:latin typeface="+mn-cs"/>
                <a:ea typeface="+mn-cs"/>
                <a:cs typeface="黑体" panose="02010609060101010101" pitchFamily="49" charset="-122"/>
              </a:rPr>
              <a:t>不同物质</a:t>
            </a:r>
            <a:endParaRPr kumimoji="1" lang="zh-CN" altLang="en-US" sz="2400">
              <a:solidFill>
                <a:srgbClr val="0000FF"/>
              </a:solidFill>
              <a:latin typeface="+mn-cs"/>
              <a:ea typeface="+mn-cs"/>
              <a:cs typeface="黑体" panose="02010609060101010101" pitchFamily="49" charset="-122"/>
            </a:endParaRPr>
          </a:p>
        </p:txBody>
      </p:sp>
      <p:sp>
        <p:nvSpPr>
          <p:cNvPr id="106502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93445" y="4114800"/>
            <a:ext cx="1025715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① 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单位时间内，有</a:t>
            </a: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1 mol N</a:t>
            </a:r>
            <a:r>
              <a:rPr lang="en-US" altLang="zh-CN" sz="2400" baseline="-25000">
                <a:solidFill>
                  <a:prstClr val="black"/>
                </a:solidFill>
                <a:latin typeface="+mn-cs"/>
                <a:ea typeface="+mn-cs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反应掉，同时有</a:t>
            </a: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__________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生成，</a:t>
            </a:r>
            <a:r>
              <a:rPr lang="en-US" altLang="zh-CN" sz="2400">
                <a:solidFill>
                  <a:prstClr val="black"/>
                </a:solidFill>
                <a:latin typeface="+mn-cs"/>
                <a:ea typeface="+mn-cs"/>
              </a:rPr>
              <a:t>___________</a:t>
            </a:r>
            <a:r>
              <a:rPr lang="zh-CN" altLang="en-US" sz="2400">
                <a:solidFill>
                  <a:prstClr val="black"/>
                </a:solidFill>
                <a:latin typeface="+mn-cs"/>
                <a:ea typeface="+mn-cs"/>
              </a:rPr>
              <a:t>反应掉。</a:t>
            </a:r>
            <a:endParaRPr lang="zh-CN" altLang="en-US" sz="2400">
              <a:solidFill>
                <a:prstClr val="black"/>
              </a:solidFill>
              <a:latin typeface="+mn-cs"/>
              <a:ea typeface="+mn-cs"/>
            </a:endParaRP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>
            <a:off x="6803310" y="4174436"/>
            <a:ext cx="217916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 mol H</a:t>
            </a:r>
            <a:r>
              <a:rPr lang="en-US" altLang="zh-CN" sz="2800" b="1" baseline="-250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800">
              <a:solidFill>
                <a:srgbClr val="C00000"/>
              </a:solidFill>
              <a:latin typeface="黑体" panose="02010609060101010101" pitchFamily="49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9"/>
            </p:custDataLst>
          </p:nvPr>
        </p:nvSpPr>
        <p:spPr>
          <a:xfrm>
            <a:off x="9159875" y="4132580"/>
            <a:ext cx="2223770" cy="4222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2800" b="1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 mol NH</a:t>
            </a:r>
            <a:r>
              <a:rPr lang="en-US" altLang="zh-CN" sz="2800" b="1" baseline="-25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800">
              <a:solidFill>
                <a:srgbClr val="00B050"/>
              </a:solidFill>
              <a:latin typeface="黑体" panose="02010609060101010101" pitchFamily="49" charset="-122"/>
            </a:endParaRPr>
          </a:p>
        </p:txBody>
      </p:sp>
      <p:graphicFrame>
        <p:nvGraphicFramePr>
          <p:cNvPr id="50" name="Object 14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2081936" y="5218505"/>
          <a:ext cx="13620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hemSketch" r:id="rId21" imgW="1362710" imgH="770890" progId="ACD.ChemSketch.20">
                  <p:embed/>
                </p:oleObj>
              </mc:Choice>
              <mc:Fallback>
                <p:oleObj name="ChemSketch" r:id="rId21" imgW="1362710" imgH="77089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724" b="16049"/>
                      <a:stretch>
                        <a:fillRect/>
                      </a:stretch>
                    </p:blipFill>
                    <p:spPr>
                      <a:xfrm>
                        <a:off x="2081936" y="5218505"/>
                        <a:ext cx="13620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ine 15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2015260" y="5745555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55" name="Object 16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081935" y="5761430"/>
          <a:ext cx="1008062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emSketch" r:id="rId25" imgW="1094105" imgH="770890" progId="ACD.ChemSketch.20">
                  <p:embed/>
                </p:oleObj>
              </mc:Choice>
              <mc:Fallback>
                <p:oleObj name="ChemSketch" r:id="rId25" imgW="1094105" imgH="77089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724" r="7837" b="16049"/>
                      <a:stretch>
                        <a:fillRect/>
                      </a:stretch>
                    </p:blipFill>
                    <p:spPr>
                      <a:xfrm>
                        <a:off x="2081935" y="5761430"/>
                        <a:ext cx="1008062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17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3045548" y="5894781"/>
          <a:ext cx="3587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hemSketch" r:id="rId28" imgW="405130" imgH="704215" progId="ACD.ChemSketch.20">
                  <p:embed/>
                </p:oleObj>
              </mc:Choice>
              <mc:Fallback>
                <p:oleObj name="ChemSketch" r:id="rId28" imgW="405130" imgH="70421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0765" r="11372" b="8109"/>
                      <a:stretch>
                        <a:fillRect/>
                      </a:stretch>
                    </p:blipFill>
                    <p:spPr>
                      <a:xfrm>
                        <a:off x="3045548" y="5894781"/>
                        <a:ext cx="3587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18"/>
          <p:cNvGraphicFramePr>
            <a:graphicFrameLocks noChangeAspect="1"/>
          </p:cNvGraphicFramePr>
          <p:nvPr>
            <p:custDataLst>
              <p:tags r:id="rId30"/>
            </p:custDataLst>
          </p:nvPr>
        </p:nvGraphicFramePr>
        <p:xfrm>
          <a:off x="3450360" y="5578869"/>
          <a:ext cx="62706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hemSketch" r:id="rId31" imgW="628015" imgH="615950" progId="ACD.ChemSketch.20">
                  <p:embed/>
                </p:oleObj>
              </mc:Choice>
              <mc:Fallback>
                <p:oleObj name="ChemSketch" r:id="rId31" imgW="628015" imgH="61595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454" b="29639"/>
                      <a:stretch>
                        <a:fillRect/>
                      </a:stretch>
                    </p:blipFill>
                    <p:spPr>
                      <a:xfrm>
                        <a:off x="3450360" y="5578869"/>
                        <a:ext cx="627062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0"/>
          <p:cNvGraphicFramePr>
            <a:graphicFrameLocks noChangeAspect="1"/>
          </p:cNvGraphicFramePr>
          <p:nvPr>
            <p:custDataLst>
              <p:tags r:id="rId33"/>
            </p:custDataLst>
          </p:nvPr>
        </p:nvGraphicFramePr>
        <p:xfrm>
          <a:off x="4080597" y="5389956"/>
          <a:ext cx="30003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hemSketch" r:id="rId34" imgW="365760" imgH="682625" progId="ACD.ChemSketch.20">
                  <p:embed/>
                </p:oleObj>
              </mc:Choice>
              <mc:Fallback>
                <p:oleObj name="ChemSketch" r:id="rId34" imgW="365760" imgH="68262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162" r="1305" b="15581"/>
                      <a:stretch>
                        <a:fillRect/>
                      </a:stretch>
                    </p:blipFill>
                    <p:spPr>
                      <a:xfrm>
                        <a:off x="4080597" y="5389956"/>
                        <a:ext cx="30003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Line 21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3991698" y="5742958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60" name="Object 22"/>
          <p:cNvGraphicFramePr>
            <a:graphicFrameLocks noChangeAspect="1"/>
          </p:cNvGraphicFramePr>
          <p:nvPr>
            <p:custDataLst>
              <p:tags r:id="rId37"/>
            </p:custDataLst>
          </p:nvPr>
        </p:nvGraphicFramePr>
        <p:xfrm>
          <a:off x="4048053" y="5780927"/>
          <a:ext cx="39211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hemSketch" r:id="rId38" imgW="365760" imgH="551815" progId="ACD.ChemSketch.20">
                  <p:embed/>
                </p:oleObj>
              </mc:Choice>
              <mc:Fallback>
                <p:oleObj name="ChemSketch" r:id="rId38" imgW="365760" imgH="55181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582" r="10826" b="15013"/>
                      <a:stretch>
                        <a:fillRect/>
                      </a:stretch>
                    </p:blipFill>
                    <p:spPr>
                      <a:xfrm>
                        <a:off x="4048053" y="5780927"/>
                        <a:ext cx="39211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3"/>
          <p:cNvGraphicFramePr>
            <a:graphicFrameLocks noChangeAspect="1"/>
          </p:cNvGraphicFramePr>
          <p:nvPr>
            <p:custDataLst>
              <p:tags r:id="rId40"/>
            </p:custDataLst>
          </p:nvPr>
        </p:nvGraphicFramePr>
        <p:xfrm>
          <a:off x="5701437" y="5254453"/>
          <a:ext cx="13620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hemSketch" r:id="rId41" imgW="1362710" imgH="770890" progId="ACD.ChemSketch.20">
                  <p:embed/>
                </p:oleObj>
              </mc:Choice>
              <mc:Fallback>
                <p:oleObj name="ChemSketch" r:id="rId41" imgW="1362710" imgH="77089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724" b="16049"/>
                      <a:stretch>
                        <a:fillRect/>
                      </a:stretch>
                    </p:blipFill>
                    <p:spPr>
                      <a:xfrm>
                        <a:off x="5701437" y="5254453"/>
                        <a:ext cx="13620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Line 24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5523931" y="5772267"/>
            <a:ext cx="158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63" name="Object 26"/>
          <p:cNvGraphicFramePr>
            <a:graphicFrameLocks noChangeAspect="1"/>
          </p:cNvGraphicFramePr>
          <p:nvPr>
            <p:custDataLst>
              <p:tags r:id="rId43"/>
            </p:custDataLst>
          </p:nvPr>
        </p:nvGraphicFramePr>
        <p:xfrm>
          <a:off x="6803592" y="5921493"/>
          <a:ext cx="3587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hemSketch" r:id="rId44" imgW="405130" imgH="704215" progId="ACD.ChemSketch.20">
                  <p:embed/>
                </p:oleObj>
              </mc:Choice>
              <mc:Fallback>
                <p:oleObj name="ChemSketch" r:id="rId44" imgW="405130" imgH="70421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0765" r="11372" b="8109"/>
                      <a:stretch>
                        <a:fillRect/>
                      </a:stretch>
                    </p:blipFill>
                    <p:spPr>
                      <a:xfrm>
                        <a:off x="6803592" y="5921493"/>
                        <a:ext cx="3587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27"/>
          <p:cNvGraphicFramePr>
            <a:graphicFrameLocks noChangeAspect="1"/>
          </p:cNvGraphicFramePr>
          <p:nvPr>
            <p:custDataLst>
              <p:tags r:id="rId45"/>
            </p:custDataLst>
          </p:nvPr>
        </p:nvGraphicFramePr>
        <p:xfrm>
          <a:off x="7069862" y="5614817"/>
          <a:ext cx="627063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hemSketch" r:id="rId46" imgW="628015" imgH="615950" progId="ACD.ChemSketch.20">
                  <p:embed/>
                </p:oleObj>
              </mc:Choice>
              <mc:Fallback>
                <p:oleObj name="ChemSketch" r:id="rId46" imgW="628015" imgH="61595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454" b="29639"/>
                      <a:stretch>
                        <a:fillRect/>
                      </a:stretch>
                    </p:blipFill>
                    <p:spPr>
                      <a:xfrm>
                        <a:off x="7069862" y="5614817"/>
                        <a:ext cx="627063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28"/>
          <p:cNvGraphicFramePr>
            <a:graphicFrameLocks noChangeAspect="1"/>
          </p:cNvGraphicFramePr>
          <p:nvPr>
            <p:custDataLst>
              <p:tags r:id="rId47"/>
            </p:custDataLst>
          </p:nvPr>
        </p:nvGraphicFramePr>
        <p:xfrm>
          <a:off x="7700100" y="5416668"/>
          <a:ext cx="30003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emSketch" r:id="rId48" imgW="365760" imgH="682625" progId="ACD.ChemSketch.20">
                  <p:embed/>
                </p:oleObj>
              </mc:Choice>
              <mc:Fallback>
                <p:oleObj name="ChemSketch" r:id="rId48" imgW="365760" imgH="68262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162" r="1305" b="15581"/>
                      <a:stretch>
                        <a:fillRect/>
                      </a:stretch>
                    </p:blipFill>
                    <p:spPr>
                      <a:xfrm>
                        <a:off x="7700100" y="5416668"/>
                        <a:ext cx="30003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Line 29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7611200" y="5788142"/>
            <a:ext cx="504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graphicFrame>
        <p:nvGraphicFramePr>
          <p:cNvPr id="67" name="Object 31"/>
          <p:cNvGraphicFramePr>
            <a:graphicFrameLocks noChangeAspect="1"/>
          </p:cNvGraphicFramePr>
          <p:nvPr>
            <p:custDataLst>
              <p:tags r:id="rId50"/>
            </p:custDataLst>
          </p:nvPr>
        </p:nvGraphicFramePr>
        <p:xfrm>
          <a:off x="5590741" y="5821481"/>
          <a:ext cx="13716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hemSketch" r:id="rId51" imgW="1371600" imgH="770890" progId="ACD.ChemSketch.20">
                  <p:embed/>
                </p:oleObj>
              </mc:Choice>
              <mc:Fallback>
                <p:oleObj name="ChemSketch" r:id="rId51" imgW="1371600" imgH="770890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724" b="15843"/>
                      <a:stretch>
                        <a:fillRect/>
                      </a:stretch>
                    </p:blipFill>
                    <p:spPr>
                      <a:xfrm>
                        <a:off x="5590741" y="5821481"/>
                        <a:ext cx="13716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32"/>
          <p:cNvGraphicFramePr>
            <a:graphicFrameLocks noChangeAspect="1"/>
          </p:cNvGraphicFramePr>
          <p:nvPr>
            <p:custDataLst>
              <p:tags r:id="rId53"/>
            </p:custDataLst>
          </p:nvPr>
        </p:nvGraphicFramePr>
        <p:xfrm>
          <a:off x="7727953" y="5812245"/>
          <a:ext cx="3429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hemSketch" r:id="rId54" imgW="365760" imgH="551815" progId="ACD.ChemSketch.20">
                  <p:embed/>
                </p:oleObj>
              </mc:Choice>
              <mc:Fallback>
                <p:oleObj name="ChemSketch" r:id="rId54" imgW="365760" imgH="551815" progId="ACD.ChemSketch.2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842" t="19582" r="11810" b="15013"/>
                      <a:stretch>
                        <a:fillRect/>
                      </a:stretch>
                    </p:blipFill>
                    <p:spPr>
                      <a:xfrm>
                        <a:off x="7727953" y="5812245"/>
                        <a:ext cx="3429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 bldLvl="0" animBg="1"/>
      <p:bldP spid="148487" grpId="0" bldLvl="0" animBg="1"/>
      <p:bldP spid="148491" grpId="0" bldLvl="0" animBg="1"/>
      <p:bldP spid="10" grpId="0" bldLvl="0" animBg="1"/>
      <p:bldP spid="12" grpId="0"/>
      <p:bldP spid="148488" grpId="0" bldLvl="0" animBg="1"/>
      <p:bldP spid="106501" grpId="0" bldLvl="0" animBg="1"/>
      <p:bldP spid="106502" grpId="0" bldLvl="0" animBg="1"/>
      <p:bldP spid="43" grpId="0"/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9480" y="3299460"/>
            <a:ext cx="10659745" cy="1753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sz="2400">
                <a:solidFill>
                  <a:srgbClr val="FF0000"/>
                </a:solidFill>
                <a:effectLst/>
                <a:latin typeface="+mn-cs"/>
                <a:ea typeface="+mn-cs"/>
                <a:sym typeface="+mn-ea"/>
              </a:rPr>
              <a:t>【小结】</a:t>
            </a:r>
            <a:r>
              <a:rPr kumimoji="1" lang="zh-CN" altLang="en-US" sz="2400" smtClean="0">
                <a:latin typeface="+mn-cs"/>
                <a:ea typeface="+mn-cs"/>
              </a:rPr>
              <a:t>对于</a:t>
            </a:r>
            <a:r>
              <a:rPr kumimoji="1" lang="zh-CN" altLang="en-US" sz="2400">
                <a:latin typeface="+mn-cs"/>
                <a:ea typeface="+mn-cs"/>
              </a:rPr>
              <a:t>不同类型的可逆反应，</a:t>
            </a:r>
            <a:r>
              <a:rPr kumimoji="1" lang="zh-CN" altLang="en-US" sz="2400" smtClean="0">
                <a:latin typeface="+mn-cs"/>
                <a:ea typeface="+mn-cs"/>
              </a:rPr>
              <a:t>某一</a:t>
            </a:r>
            <a:r>
              <a:rPr kumimoji="1" lang="zh-CN" altLang="en-US" sz="2400">
                <a:latin typeface="+mn-cs"/>
                <a:ea typeface="+mn-cs"/>
              </a:rPr>
              <a:t>物理量不变是否可作为平衡已</a:t>
            </a:r>
            <a:r>
              <a:rPr kumimoji="1" lang="zh-CN" altLang="en-US" sz="2400" smtClean="0">
                <a:latin typeface="+mn-cs"/>
                <a:ea typeface="+mn-cs"/>
              </a:rPr>
              <a:t>到达的</a:t>
            </a:r>
            <a:r>
              <a:rPr kumimoji="1" lang="zh-CN" altLang="en-US" sz="2400">
                <a:latin typeface="+mn-cs"/>
                <a:ea typeface="+mn-cs"/>
              </a:rPr>
              <a:t>标志，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取决于该物理量在平衡</a:t>
            </a:r>
            <a:r>
              <a:rPr kumimoji="1" lang="zh-CN" altLang="en-US" sz="2400" smtClean="0">
                <a:solidFill>
                  <a:srgbClr val="FF0000"/>
                </a:solidFill>
                <a:latin typeface="+mn-cs"/>
                <a:ea typeface="+mn-cs"/>
              </a:rPr>
              <a:t>到达前后（</a:t>
            </a:r>
            <a:r>
              <a:rPr kumimoji="1" lang="zh-CN" altLang="en-US" sz="2400">
                <a:solidFill>
                  <a:srgbClr val="FF0000"/>
                </a:solidFill>
                <a:latin typeface="+mn-cs"/>
                <a:ea typeface="+mn-cs"/>
              </a:rPr>
              <a:t>反应过程中）是否发生</a:t>
            </a:r>
            <a:r>
              <a:rPr kumimoji="1" lang="zh-CN" altLang="en-US" sz="2400" smtClean="0">
                <a:solidFill>
                  <a:srgbClr val="FF0000"/>
                </a:solidFill>
                <a:latin typeface="+mn-cs"/>
                <a:ea typeface="+mn-cs"/>
              </a:rPr>
              <a:t>变化</a:t>
            </a:r>
            <a:r>
              <a:rPr kumimoji="1" lang="zh-CN" altLang="en-US" sz="2400" smtClean="0">
                <a:latin typeface="+mn-cs"/>
                <a:ea typeface="+mn-cs"/>
              </a:rPr>
              <a:t>，若是</a:t>
            </a:r>
            <a:r>
              <a:rPr kumimoji="1" lang="en-US" altLang="zh-CN" sz="2400" smtClean="0">
                <a:latin typeface="+mn-cs"/>
                <a:ea typeface="+mn-cs"/>
              </a:rPr>
              <a:t>,</a:t>
            </a:r>
            <a:r>
              <a:rPr kumimoji="1" lang="zh-CN" altLang="en-US" sz="2400" smtClean="0">
                <a:latin typeface="+mn-cs"/>
                <a:ea typeface="+mn-cs"/>
              </a:rPr>
              <a:t>则可以作为依据；</a:t>
            </a:r>
            <a:r>
              <a:rPr kumimoji="1" lang="zh-CN" altLang="en-US" sz="2400">
                <a:latin typeface="+mn-cs"/>
                <a:ea typeface="+mn-cs"/>
              </a:rPr>
              <a:t>否则，不行。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919480" y="657225"/>
            <a:ext cx="10557510" cy="2545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）间接标志：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各物质的</a:t>
            </a:r>
            <a:r>
              <a:rPr kumimoji="1" lang="zh-CN" altLang="en-US" sz="24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物质的量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不随时间改变而改变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体系的</a:t>
            </a:r>
            <a:r>
              <a:rPr kumimoji="1" lang="zh-CN" altLang="en-US" sz="24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压强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不随时间改变而改变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气体的</a:t>
            </a:r>
            <a:r>
              <a:rPr kumimoji="1" lang="zh-CN" altLang="en-US" sz="24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颜色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不随时间改变而改变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None/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</a:t>
            </a:r>
            <a:r>
              <a:rPr kumimoji="1" lang="zh-CN" altLang="en-US" sz="24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气体的密度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kumimoji="1" lang="zh-CN" altLang="en-US" sz="2400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平均相对分子质量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不随时间改变而改变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2625" y="1014095"/>
            <a:ext cx="10920730" cy="14204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如：对于反应前后的气体物质的分子总数不相等的可逆反应来说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，如：</a:t>
            </a:r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2SO</a:t>
            </a:r>
            <a:r>
              <a:rPr kumimoji="1" lang="en-US" altLang="zh-CN" sz="2400" baseline="-16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+O</a:t>
            </a:r>
            <a:r>
              <a:rPr kumimoji="1" lang="en-US" altLang="zh-CN" sz="2400" baseline="-16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2SO</a:t>
            </a:r>
            <a:r>
              <a:rPr kumimoji="1" lang="en-US" altLang="zh-CN" sz="2400" baseline="-16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利用混合气体的总压、总体积、总物质的量是否随着时间的改变而改变来判断是否达到平衡。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Group 10"/>
          <p:cNvGrpSpPr/>
          <p:nvPr>
            <p:custDataLst>
              <p:tags r:id="rId2"/>
            </p:custDataLst>
          </p:nvPr>
        </p:nvGrpSpPr>
        <p:grpSpPr>
          <a:xfrm>
            <a:off x="2275205" y="1661795"/>
            <a:ext cx="617855" cy="182245"/>
            <a:chOff x="2789" y="1933"/>
            <a:chExt cx="499" cy="136"/>
          </a:xfrm>
        </p:grpSpPr>
        <p:sp>
          <p:nvSpPr>
            <p:cNvPr id="41990" name="Line 6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2789" y="1979"/>
              <a:ext cx="4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991" name="Line 7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H="1" flipV="1">
              <a:off x="3198" y="1933"/>
              <a:ext cx="9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992" name="Line 8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2789" y="2025"/>
              <a:ext cx="4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993" name="Line 9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 flipV="1">
              <a:off x="2789" y="2023"/>
              <a:ext cx="9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43010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3410" y="3112770"/>
            <a:ext cx="10965180" cy="2569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kumimoji="1" lang="zh-CN" altLang="en-US" sz="2400">
                <a:latin typeface="+mn-cs"/>
                <a:ea typeface="+mn-cs"/>
              </a:rPr>
              <a:t>对于反应前后气体物质的分子数相等的</a:t>
            </a:r>
            <a:r>
              <a:rPr kumimoji="1" lang="zh-CN" altLang="en-US" sz="2400" smtClean="0">
                <a:latin typeface="+mn-cs"/>
                <a:ea typeface="+mn-cs"/>
              </a:rPr>
              <a:t>可逆反应，如：</a:t>
            </a:r>
            <a:endParaRPr kumimoji="1" lang="zh-CN" altLang="en-US" sz="2400">
              <a:latin typeface="+mn-cs"/>
              <a:ea typeface="+mn-cs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2400">
                <a:latin typeface="+mn-cs"/>
                <a:ea typeface="+mn-cs"/>
              </a:rPr>
              <a:t>          </a:t>
            </a:r>
            <a:r>
              <a:rPr kumimoji="1" lang="zh-CN" altLang="en-US" sz="2400" smtClean="0">
                <a:latin typeface="+mn-cs"/>
                <a:ea typeface="+mn-cs"/>
              </a:rPr>
              <a:t>     </a:t>
            </a:r>
            <a:r>
              <a:rPr kumimoji="1" lang="en-US" altLang="zh-CN" sz="2400" smtClean="0">
                <a:latin typeface="+mn-cs"/>
                <a:ea typeface="+mn-cs"/>
              </a:rPr>
              <a:t>H</a:t>
            </a:r>
            <a:r>
              <a:rPr kumimoji="1" lang="en-US" altLang="zh-CN" sz="2400" baseline="-16000" smtClean="0">
                <a:latin typeface="+mn-cs"/>
                <a:ea typeface="+mn-cs"/>
              </a:rPr>
              <a:t>2</a:t>
            </a:r>
            <a:r>
              <a:rPr kumimoji="1" lang="en-US" altLang="zh-CN" sz="2400" smtClean="0">
                <a:latin typeface="+mn-cs"/>
                <a:ea typeface="+mn-cs"/>
              </a:rPr>
              <a:t>+I</a:t>
            </a:r>
            <a:r>
              <a:rPr kumimoji="1" lang="en-US" altLang="zh-CN" sz="2400" baseline="-16000" smtClean="0">
                <a:latin typeface="+mn-cs"/>
                <a:ea typeface="+mn-cs"/>
              </a:rPr>
              <a:t>2</a:t>
            </a:r>
            <a:r>
              <a:rPr kumimoji="1" lang="en-US" altLang="zh-CN" sz="2400" smtClean="0">
                <a:latin typeface="+mn-cs"/>
                <a:ea typeface="+mn-cs"/>
              </a:rPr>
              <a:t>(g</a:t>
            </a:r>
            <a:r>
              <a:rPr kumimoji="1" lang="en-US" altLang="zh-CN" sz="2400">
                <a:latin typeface="+mn-cs"/>
                <a:ea typeface="+mn-cs"/>
              </a:rPr>
              <a:t>)           </a:t>
            </a:r>
            <a:r>
              <a:rPr kumimoji="1" lang="en-US" altLang="zh-CN" sz="2400" smtClean="0">
                <a:latin typeface="+mn-cs"/>
                <a:ea typeface="+mn-cs"/>
              </a:rPr>
              <a:t>2HI</a:t>
            </a:r>
            <a:endParaRPr kumimoji="1" lang="zh-CN" altLang="en-US" sz="2400">
              <a:latin typeface="+mn-cs"/>
              <a:ea typeface="+mn-cs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2400">
                <a:latin typeface="+mn-cs"/>
                <a:ea typeface="+mn-cs"/>
              </a:rPr>
              <a:t>  </a:t>
            </a:r>
            <a:r>
              <a:rPr kumimoji="1" lang="zh-CN" altLang="en-US" sz="2400">
                <a:latin typeface="+mn-cs"/>
                <a:ea typeface="+mn-cs"/>
              </a:rPr>
              <a:t>不能用气体的总压、总体积、总物质的</a:t>
            </a:r>
            <a:r>
              <a:rPr kumimoji="1" lang="zh-CN" altLang="en-US" sz="2400" smtClean="0">
                <a:latin typeface="+mn-cs"/>
                <a:ea typeface="+mn-cs"/>
              </a:rPr>
              <a:t>量不变来作为判断反应是否</a:t>
            </a:r>
            <a:r>
              <a:rPr kumimoji="1" lang="zh-CN" altLang="en-US" sz="2400">
                <a:latin typeface="+mn-cs"/>
                <a:ea typeface="+mn-cs"/>
              </a:rPr>
              <a:t>达</a:t>
            </a:r>
            <a:r>
              <a:rPr kumimoji="1" lang="zh-CN" altLang="en-US" sz="2400" smtClean="0">
                <a:latin typeface="+mn-cs"/>
                <a:ea typeface="+mn-cs"/>
              </a:rPr>
              <a:t>到平衡的标志</a:t>
            </a:r>
            <a:r>
              <a:rPr kumimoji="1" lang="zh-CN" altLang="en-US" sz="2400">
                <a:latin typeface="+mn-cs"/>
                <a:ea typeface="+mn-cs"/>
              </a:rPr>
              <a:t>，因为在此反应过程中，气体的总压、总体积、总物质的量都不随时间的改变而改变。</a:t>
            </a:r>
            <a:endParaRPr kumimoji="1" lang="zh-CN" altLang="en-US" sz="2400">
              <a:latin typeface="+mn-cs"/>
              <a:ea typeface="+mn-cs"/>
            </a:endParaRPr>
          </a:p>
        </p:txBody>
      </p:sp>
      <p:grpSp>
        <p:nvGrpSpPr>
          <p:cNvPr id="3" name="Group 6"/>
          <p:cNvGrpSpPr/>
          <p:nvPr>
            <p:custDataLst>
              <p:tags r:id="rId8"/>
            </p:custDataLst>
          </p:nvPr>
        </p:nvGrpSpPr>
        <p:grpSpPr>
          <a:xfrm>
            <a:off x="3506470" y="3936365"/>
            <a:ext cx="560070" cy="76200"/>
            <a:chOff x="2789" y="1933"/>
            <a:chExt cx="499" cy="136"/>
          </a:xfrm>
        </p:grpSpPr>
        <p:sp>
          <p:nvSpPr>
            <p:cNvPr id="4301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2789" y="1979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301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3198" y="1933"/>
              <a:ext cx="90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301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2789" y="2025"/>
              <a:ext cx="4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301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2789" y="2023"/>
              <a:ext cx="90" cy="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08189" y="2317507"/>
            <a:ext cx="38404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混合气体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</a:rPr>
              <a:t>的颜色不再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改变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03744" y="2891795"/>
            <a:ext cx="50596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②混合气体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</a:rPr>
              <a:t>的平均相对分子质量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12315" y="3466083"/>
            <a:ext cx="32308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2400" smtClean="0">
                <a:latin typeface="+mn-cs"/>
                <a:ea typeface="+mn-cs"/>
              </a:rPr>
              <a:t>③</a:t>
            </a:r>
            <a:r>
              <a:rPr kumimoji="1" lang="zh-CN" altLang="en-US" sz="2400" smtClean="0">
                <a:latin typeface="+mn-cs"/>
                <a:ea typeface="+mn-cs"/>
              </a:rPr>
              <a:t>混合气体</a:t>
            </a:r>
            <a:r>
              <a:rPr kumimoji="1" lang="zh-CN" altLang="en-US" sz="2400">
                <a:latin typeface="+mn-cs"/>
                <a:ea typeface="+mn-cs"/>
              </a:rPr>
              <a:t>的密度</a:t>
            </a:r>
            <a:r>
              <a:rPr kumimoji="1" lang="zh-CN" altLang="en-US" sz="2400" smtClean="0">
                <a:latin typeface="+mn-cs"/>
                <a:ea typeface="+mn-cs"/>
              </a:rPr>
              <a:t>不变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12315" y="3987666"/>
            <a:ext cx="32308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zh-CN" altLang="en-US" sz="2400" smtClean="0">
                <a:latin typeface="+mn-cs"/>
                <a:ea typeface="+mn-cs"/>
              </a:rPr>
              <a:t>④混合气体</a:t>
            </a:r>
            <a:r>
              <a:rPr kumimoji="1" lang="zh-CN" altLang="en-US" sz="2400">
                <a:latin typeface="+mn-cs"/>
                <a:ea typeface="+mn-cs"/>
              </a:rPr>
              <a:t>的压强</a:t>
            </a:r>
            <a:r>
              <a:rPr kumimoji="1" lang="zh-CN" altLang="en-US" sz="2400" smtClean="0">
                <a:latin typeface="+mn-cs"/>
                <a:ea typeface="+mn-cs"/>
              </a:rPr>
              <a:t>不变</a:t>
            </a:r>
            <a:endParaRPr kumimoji="1" lang="zh-CN" altLang="en-US" sz="2400">
              <a:latin typeface="+mn-cs"/>
              <a:ea typeface="+mn-cs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12570" y="4509770"/>
            <a:ext cx="896937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400" smtClean="0">
                <a:latin typeface="+mn-cs"/>
                <a:ea typeface="+mn-cs"/>
              </a:rPr>
              <a:t>⑤单位</a:t>
            </a:r>
            <a:r>
              <a:rPr kumimoji="1" lang="zh-CN" altLang="en-US" sz="2400">
                <a:latin typeface="+mn-cs"/>
                <a:ea typeface="+mn-cs"/>
              </a:rPr>
              <a:t>时间内消耗</a:t>
            </a:r>
            <a:r>
              <a:rPr kumimoji="1" lang="en-US" altLang="zh-CN" sz="2400">
                <a:latin typeface="+mn-cs"/>
                <a:ea typeface="+mn-cs"/>
              </a:rPr>
              <a:t>2nmolNO</a:t>
            </a:r>
            <a:r>
              <a:rPr kumimoji="1" lang="en-US" altLang="zh-CN" sz="2400" baseline="-25000">
                <a:latin typeface="+mn-cs"/>
                <a:ea typeface="+mn-cs"/>
              </a:rPr>
              <a:t>2</a:t>
            </a:r>
            <a:r>
              <a:rPr kumimoji="1" lang="zh-CN" altLang="en-US" sz="2400">
                <a:latin typeface="+mn-cs"/>
                <a:ea typeface="+mn-cs"/>
              </a:rPr>
              <a:t>的</a:t>
            </a:r>
            <a:r>
              <a:rPr kumimoji="1" lang="zh-CN" altLang="en-US" sz="2400" smtClean="0">
                <a:latin typeface="+mn-cs"/>
                <a:ea typeface="+mn-cs"/>
              </a:rPr>
              <a:t>同时生成</a:t>
            </a:r>
            <a:r>
              <a:rPr kumimoji="1" lang="en-US" altLang="zh-CN" sz="2400" smtClean="0">
                <a:latin typeface="+mn-cs"/>
                <a:ea typeface="+mn-cs"/>
              </a:rPr>
              <a:t>2nmolO</a:t>
            </a:r>
            <a:r>
              <a:rPr kumimoji="1" lang="en-US" altLang="zh-CN" sz="2400" baseline="-25000" smtClean="0">
                <a:latin typeface="+mn-cs"/>
                <a:ea typeface="+mn-cs"/>
              </a:rPr>
              <a:t>2</a:t>
            </a:r>
            <a:endParaRPr kumimoji="1" lang="zh-CN" altLang="en-US" sz="2400" baseline="-25000">
              <a:latin typeface="+mn-cs"/>
              <a:ea typeface="+mn-cs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12681" y="4990998"/>
            <a:ext cx="447484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zh-CN" altLang="en-US" sz="2400" smtClean="0">
                <a:latin typeface="+mn-cs"/>
                <a:ea typeface="+mn-cs"/>
              </a:rPr>
              <a:t>⑥</a:t>
            </a:r>
            <a:r>
              <a:rPr kumimoji="1" lang="en-US" altLang="zh-CN" sz="2400" smtClean="0">
                <a:latin typeface="+mn-cs"/>
                <a:ea typeface="+mn-cs"/>
              </a:rPr>
              <a:t>O</a:t>
            </a:r>
            <a:r>
              <a:rPr kumimoji="1" lang="en-US" altLang="zh-CN" sz="2400" baseline="-25000" smtClean="0">
                <a:latin typeface="+mn-cs"/>
                <a:ea typeface="+mn-cs"/>
              </a:rPr>
              <a:t>2</a:t>
            </a:r>
            <a:r>
              <a:rPr kumimoji="1" lang="zh-CN" altLang="en-US" sz="2400">
                <a:latin typeface="+mn-cs"/>
                <a:ea typeface="+mn-cs"/>
              </a:rPr>
              <a:t>气体的物质的量浓度不变 </a:t>
            </a:r>
            <a:r>
              <a:rPr kumimoji="1"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kumimoji="1"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042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80110" y="830580"/>
            <a:ext cx="8908415" cy="1260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．在</a:t>
            </a: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固定体积的的密闭容器中发生反应：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2NO</a:t>
            </a:r>
            <a:r>
              <a:rPr kumimoji="1" lang="en-US" altLang="zh-CN" sz="2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kumimoji="1"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2NO  </a:t>
            </a:r>
            <a:r>
              <a:rPr kumimoji="1"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 O</a:t>
            </a:r>
            <a:r>
              <a:rPr kumimoji="1" lang="en-US" altLang="zh-CN" sz="2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kumimoji="1" lang="en-US" altLang="zh-CN" sz="2400" baseline="-25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该反应达到平衡的标志是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　　　　　　</a:t>
            </a:r>
            <a:r>
              <a:rPr kumimoji="1"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　　　　　</a:t>
            </a:r>
            <a:endParaRPr kumimoji="1"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4911214" y="2083574"/>
            <a:ext cx="17281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8"/>
          <p:cNvGrpSpPr/>
          <p:nvPr>
            <p:custDataLst>
              <p:tags r:id="rId9"/>
            </p:custDataLst>
          </p:nvPr>
        </p:nvGrpSpPr>
        <p:grpSpPr>
          <a:xfrm>
            <a:off x="3163851" y="1348898"/>
            <a:ext cx="792163" cy="161925"/>
            <a:chOff x="2789" y="1933"/>
            <a:chExt cx="499" cy="136"/>
          </a:xfrm>
        </p:grpSpPr>
        <p:sp>
          <p:nvSpPr>
            <p:cNvPr id="37" name="Line 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789" y="1979"/>
              <a:ext cx="4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8" name="Line 1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3198" y="1933"/>
              <a:ext cx="9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9" name="Line 1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2789" y="2025"/>
              <a:ext cx="4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0" name="Line 1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2789" y="2023"/>
              <a:ext cx="90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4736589" y="1621681"/>
            <a:ext cx="215201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①</a:t>
            </a:r>
            <a:r>
              <a:rPr kumimoji="1"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kumimoji="1"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②</a:t>
            </a:r>
            <a:r>
              <a:rPr kumimoji="1"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kumimoji="1"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④</a:t>
            </a:r>
            <a:r>
              <a:rPr kumimoji="1"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⑥</a:t>
            </a:r>
            <a:endParaRPr lang="zh-CN" altLang="en-US" sz="28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ldLvl="0" animBg="1"/>
      <p:bldP spid="60420" grpId="1" bldLvl="0" animBg="1"/>
      <p:bldP spid="60421" grpId="2" bldLvl="0" animBg="1"/>
      <p:bldP spid="60422" grpId="3" bldLvl="0" animBg="1"/>
      <p:bldP spid="60423" grpId="4" bldLvl="0" animBg="1"/>
      <p:bldP spid="60424" grpId="5" bldLvl="0" animBg="1"/>
      <p:bldP spid="13" grpId="6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 txBox="1"/>
          <p:nvPr>
            <p:custDataLst>
              <p:tags r:id="rId1"/>
            </p:custDataLst>
          </p:nvPr>
        </p:nvSpPr>
        <p:spPr>
          <a:xfrm>
            <a:off x="876935" y="1257935"/>
            <a:ext cx="5174615" cy="487061"/>
          </a:xfrm>
          <a:prstGeom prst="roundRect">
            <a:avLst>
              <a:gd name="adj" fmla="val 9350"/>
            </a:avLst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0" kern="0" smtClean="0">
                <a:solidFill>
                  <a:schemeClr val="tx1"/>
                </a:solidFill>
                <a:cs typeface="Arial" panose="020B0604020202020204"/>
                <a:sym typeface="+mn-ea"/>
              </a:rPr>
              <a:t>四、化学反应条件的控制</a:t>
            </a:r>
            <a:endParaRPr kumimoji="0" lang="zh-CN" altLang="en-US" sz="2400" b="0" u="none" strike="noStrike" kern="0" cap="none" spc="0" normalizeH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anose="020B0604020202020204"/>
              <a:sym typeface="+mn-ea"/>
            </a:endParaRPr>
          </a:p>
        </p:txBody>
      </p:sp>
      <p:sp>
        <p:nvSpPr>
          <p:cNvPr id="24" name="圆角矩形 1"/>
          <p:cNvSpPr txBox="1"/>
          <p:nvPr>
            <p:custDataLst>
              <p:tags r:id="rId2"/>
            </p:custDataLst>
          </p:nvPr>
        </p:nvSpPr>
        <p:spPr>
          <a:xfrm>
            <a:off x="877077" y="1810306"/>
            <a:ext cx="4617305" cy="487061"/>
          </a:xfrm>
          <a:prstGeom prst="roundRect">
            <a:avLst>
              <a:gd name="adj" fmla="val 9350"/>
            </a:avLst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0" kern="0" smtClean="0">
                <a:solidFill>
                  <a:schemeClr val="tx1"/>
                </a:solidFill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 b="0" kern="0" smtClean="0">
                <a:solidFill>
                  <a:schemeClr val="tx1"/>
                </a:solidFill>
                <a:cs typeface="微软雅黑" panose="020B0503020204020204" charset="-122"/>
                <a:sym typeface="+mn-ea"/>
              </a:rPr>
              <a:t>化学反应条件控制的目的</a:t>
            </a:r>
            <a:endParaRPr kumimoji="0" lang="zh-CN" altLang="en-US" sz="2400" b="0" u="none" strike="noStrike" kern="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微软雅黑" panose="020B0503020204020204" charset="-122"/>
              <a:sym typeface="+mn-ea"/>
            </a:endParaRPr>
          </a:p>
        </p:txBody>
      </p:sp>
      <p:pic>
        <p:nvPicPr>
          <p:cNvPr id="20" name="Picture 17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3050" y="2774236"/>
            <a:ext cx="7858125" cy="2616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"/>
          <p:cNvSpPr txBox="1"/>
          <p:nvPr>
            <p:custDataLst>
              <p:tags r:id="rId1"/>
            </p:custDataLst>
          </p:nvPr>
        </p:nvSpPr>
        <p:spPr>
          <a:xfrm>
            <a:off x="1071245" y="750570"/>
            <a:ext cx="10048875" cy="1542415"/>
          </a:xfrm>
          <a:prstGeom prst="roundRect">
            <a:avLst>
              <a:gd name="adj" fmla="val 9350"/>
            </a:avLst>
          </a:prstGeom>
          <a:solidFill>
            <a:srgbClr val="FFFFFF"/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0" kern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2.</a:t>
            </a:r>
            <a:r>
              <a:rPr lang="zh-CN" altLang="zh-CN" b="0" kern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考虑因素</a:t>
            </a:r>
            <a:r>
              <a:rPr lang="zh-CN" altLang="en-US" b="0" kern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</a:t>
            </a:r>
            <a:r>
              <a:rPr lang="zh-CN" altLang="zh-CN" b="0" kern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化工</a:t>
            </a:r>
            <a:r>
              <a:rPr lang="zh-CN" altLang="zh-CN" b="0" ker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生产中调控反应条件时，需要考虑控制反应条件的</a:t>
            </a:r>
            <a:r>
              <a:rPr lang="zh-CN" altLang="zh-CN" b="0" ker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成本</a:t>
            </a:r>
            <a:r>
              <a:rPr lang="zh-CN" altLang="zh-CN" b="0" ker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zh-CN" altLang="zh-CN" b="0" ker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实际可能性</a:t>
            </a:r>
            <a:r>
              <a:rPr lang="zh-CN" altLang="zh-CN" b="0" ker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zh-CN" b="0" ker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aphicFrame>
        <p:nvGraphicFramePr>
          <p:cNvPr id="50180" name="对象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914400" y="2483485"/>
          <a:ext cx="9904095" cy="340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" r:id="rId3" imgW="11172825" imgH="3848100" progId="Word.Document.8">
                  <p:embed/>
                </p:oleObj>
              </mc:Choice>
              <mc:Fallback>
                <p:oleObj name="" r:id="rId3" imgW="11172825" imgH="3848100" progId="Word.Document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14400" y="2483485"/>
                        <a:ext cx="9904095" cy="3409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1056640" y="880110"/>
            <a:ext cx="91928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．“提高煤的燃烧效率”的研究(1)燃料燃烧的条件①燃料与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空气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或氧气接触；②温度达到燃料的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着火点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
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76935" y="269494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影响煤燃烧效率的条件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922520" y="3256915"/>
            <a:ext cx="551497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latin typeface="+mj-cs"/>
                <a:ea typeface="+mj-cs"/>
                <a:cs typeface="Arial" panose="020B0604020202020204"/>
              </a:rPr>
              <a:t>粉末状（</a:t>
            </a:r>
            <a:r>
              <a:rPr lang="zh-CN" altLang="zh-CN" b="0">
                <a:latin typeface="+mj-cs"/>
                <a:ea typeface="+mj-cs"/>
                <a:cs typeface="Arial" panose="020B0604020202020204"/>
              </a:rPr>
              <a:t>接触面积</a:t>
            </a:r>
            <a:r>
              <a:rPr lang="zh-CN" altLang="zh-CN" b="0">
                <a:latin typeface="+mj-cs"/>
                <a:ea typeface="+mj-cs"/>
                <a:cs typeface="Arial" panose="020B0604020202020204"/>
                <a:sym typeface="+mn-ea"/>
              </a:rPr>
              <a:t>足够大</a:t>
            </a:r>
            <a:r>
              <a:rPr lang="zh-CN" altLang="en-US" b="0">
                <a:latin typeface="+mj-cs"/>
                <a:ea typeface="+mj-cs"/>
                <a:cs typeface="Arial" panose="020B0604020202020204"/>
                <a:sym typeface="+mn-ea"/>
              </a:rPr>
              <a:t>）</a:t>
            </a:r>
            <a:endParaRPr lang="en-US" altLang="zh-CN" b="0">
              <a:latin typeface="+mj-cs"/>
              <a:ea typeface="+mj-cs"/>
              <a:cs typeface="Arial" panose="020B0604020202020204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273175" y="3256915"/>
            <a:ext cx="3347720" cy="5219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b="0">
                <a:solidFill>
                  <a:srgbClr val="FFFFFF"/>
                </a:solidFill>
                <a:latin typeface="+mn-ea"/>
                <a:ea typeface="+mn-ea"/>
                <a:cs typeface="黑体" panose="02010609060101010101" pitchFamily="49" charset="-122"/>
              </a:rPr>
              <a:t>燃料状态：</a:t>
            </a:r>
            <a:endParaRPr lang="zh-CN" altLang="en-US" b="0">
              <a:solidFill>
                <a:srgbClr val="FFFFFF"/>
              </a:solidFill>
              <a:latin typeface="+mn-ea"/>
              <a:ea typeface="+mn-ea"/>
              <a:cs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273175" y="3895725"/>
            <a:ext cx="325120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0">
                <a:solidFill>
                  <a:srgbClr val="FFFFFF"/>
                </a:solidFill>
                <a:latin typeface="+mn-cs"/>
                <a:ea typeface="+mn-cs"/>
                <a:cs typeface="黑体" panose="02010609060101010101" pitchFamily="49" charset="-122"/>
              </a:rPr>
              <a:t>  </a:t>
            </a:r>
            <a:r>
              <a:rPr lang="zh-CN" altLang="zh-CN" b="0">
                <a:solidFill>
                  <a:srgbClr val="FFFFFF"/>
                </a:solidFill>
                <a:latin typeface="+mn-cs"/>
                <a:ea typeface="+mn-cs"/>
                <a:cs typeface="黑体" panose="02010609060101010101" pitchFamily="49" charset="-122"/>
              </a:rPr>
              <a:t>空气</a:t>
            </a:r>
            <a:r>
              <a:rPr lang="zh-CN" altLang="en-US" b="0">
                <a:solidFill>
                  <a:srgbClr val="FFFFFF"/>
                </a:solidFill>
                <a:latin typeface="+mn-cs"/>
                <a:ea typeface="+mn-cs"/>
                <a:cs typeface="黑体" panose="02010609060101010101" pitchFamily="49" charset="-122"/>
              </a:rPr>
              <a:t>用量：</a:t>
            </a:r>
            <a:endParaRPr lang="en-US" altLang="zh-CN" b="0">
              <a:solidFill>
                <a:srgbClr val="FFFFFF"/>
              </a:solidFill>
              <a:latin typeface="+mn-cs"/>
              <a:ea typeface="+mn-cs"/>
              <a:cs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4922520" y="3832860"/>
            <a:ext cx="49612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足够的空气（适当的量）</a:t>
            </a:r>
            <a:endParaRPr lang="zh-CN" altLang="en-US" b="0"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13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5380" y="4535170"/>
            <a:ext cx="10171430" cy="1416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66FF"/>
                </a:solidFill>
                <a:latin typeface="+mn-cs"/>
                <a:ea typeface="+mn-cs"/>
              </a:rPr>
              <a:t>注意：</a:t>
            </a:r>
            <a:r>
              <a:rPr lang="en-US" altLang="zh-CN" sz="2400">
                <a:solidFill>
                  <a:srgbClr val="0066FF"/>
                </a:solidFill>
                <a:latin typeface="+mn-cs"/>
                <a:ea typeface="+mn-cs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+mn-cs"/>
                <a:ea typeface="+mn-cs"/>
              </a:rPr>
              <a:t>空气的通入量要适当，否则过量的空气会带走部分热量，同样会造成浪费。</a:t>
            </a:r>
            <a:endParaRPr lang="zh-CN" altLang="en-US" sz="2400">
              <a:solidFill>
                <a:srgbClr val="000000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15" grpId="0"/>
      <p:bldP spid="16" grpId="0" bldLvl="0" animBg="1"/>
      <p:bldP spid="17" grpId="0" bldLvl="0" animBg="1"/>
      <p:bldP spid="21" grpId="0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022985" y="776289"/>
            <a:ext cx="2713990" cy="521970"/>
          </a:xfrm>
          <a:prstGeom prst="rect">
            <a:avLst/>
          </a:prstGeom>
          <a:noFill/>
          <a:ln w="28575">
            <a:solidFill>
              <a:srgbClr val="009758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阅读、思考、回答</a:t>
            </a:r>
            <a:r>
              <a:rPr lang="zh-CN" altLang="en-US" sz="28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 </a:t>
            </a:r>
            <a:endParaRPr lang="zh-CN" altLang="en-US" sz="2800" b="1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4836391" y="820103"/>
            <a:ext cx="24803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课本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43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页第二段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5775960" y="3268345"/>
          <a:ext cx="3494405" cy="73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8" name="公式" r:id="rId1" imgW="1676400" imgH="431800" progId="Equation.3">
                  <p:embed/>
                </p:oleObj>
              </mc:Choice>
              <mc:Fallback>
                <p:oleObj name="公式" r:id="rId1" imgW="1676400" imgH="431800" progId="Equation.3">
                  <p:embed/>
                  <p:pic>
                    <p:nvPicPr>
                      <p:cNvPr id="0" name="图片 60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5960" y="3268345"/>
                        <a:ext cx="3494405" cy="73469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5679413" y="1624524"/>
            <a:ext cx="2015490" cy="46037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</a:rPr>
              <a:t>化学反应速率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955040" y="1487805"/>
            <a:ext cx="5688013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①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化学上用</a:t>
            </a:r>
            <a:r>
              <a:rPr lang="zh-CN" altLang="en-US" sz="24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什么物理量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来表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eaLnBrk="1" hangingPunct="1"/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示化学反应的快慢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？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5627696" y="2225823"/>
            <a:ext cx="4203617" cy="82994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关键：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</a:rPr>
              <a:t>单位</a:t>
            </a:r>
            <a:r>
              <a:rPr lang="zh-CN" altLang="en-US" sz="2400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时间</a:t>
            </a:r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</a:rPr>
              <a:t>、</a:t>
            </a:r>
            <a:endParaRPr lang="zh-CN" altLang="en-US" sz="2400" b="1" dirty="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eaLnBrk="1" hangingPunct="1"/>
            <a:r>
              <a:rPr lang="zh-CN" altLang="en-US" sz="2400" b="1" dirty="0">
                <a:latin typeface="微软雅黑 Light" panose="020B0502040204020203" charset="-122"/>
                <a:ea typeface="微软雅黑 Light" panose="020B0502040204020203" charset="-122"/>
              </a:rPr>
              <a:t>生成物或反应物</a:t>
            </a:r>
            <a:r>
              <a:rPr lang="zh-CN" altLang="en-US" sz="2400" b="1" dirty="0" smtClean="0">
                <a:latin typeface="微软雅黑 Light" panose="020B0502040204020203" charset="-122"/>
                <a:ea typeface="微软雅黑 Light" panose="020B0502040204020203" charset="-122"/>
              </a:rPr>
              <a:t>的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浓度</a:t>
            </a:r>
            <a:r>
              <a:rPr lang="zh-CN" altLang="en-US" sz="2400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变化量</a:t>
            </a:r>
            <a:endParaRPr lang="zh-CN" altLang="en-US" sz="2400" b="1" dirty="0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922020" y="3307715"/>
            <a:ext cx="7992745" cy="151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③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怎样以</a:t>
            </a:r>
            <a:r>
              <a:rPr lang="zh-CN" altLang="en-US" sz="2400" b="1" dirty="0">
                <a:solidFill>
                  <a:srgbClr val="7030A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简单的公式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来</a:t>
            </a:r>
            <a:endParaRPr lang="en-US" altLang="zh-CN" sz="2400" b="1" dirty="0" smtClean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eaLnBrk="1" hangingPunct="1"/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表示上述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的文字叙述？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eaLnBrk="1" hangingPunct="1"/>
            <a:r>
              <a:rPr lang="en-US" altLang="zh-CN" sz="2400" b="1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④</a:t>
            </a:r>
            <a:r>
              <a:rPr kumimoji="1" lang="en-US" altLang="zh-CN" sz="4000" b="1" i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kumimoji="1" lang="en-US" altLang="zh-CN" sz="3600" b="1" i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 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常用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单位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是什么？</a:t>
            </a:r>
            <a:endParaRPr lang="en-US" altLang="zh-CN" sz="2400" b="1" dirty="0" smtClean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eaLnBrk="1" hangingPunct="1">
              <a:lnSpc>
                <a:spcPts val="2600"/>
              </a:lnSpc>
            </a:pPr>
            <a:endParaRPr lang="en-US" altLang="zh-CN" sz="28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5576570" y="4260850"/>
            <a:ext cx="5675630" cy="39878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mol/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L·s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L·min</a:t>
            </a:r>
            <a:r>
              <a:rPr lang="zh-CN" alt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）、</a:t>
            </a:r>
            <a:r>
              <a:rPr lang="en-US" altLang="zh-CN" sz="2000" b="1" dirty="0" err="1"/>
              <a:t> 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mol/(</a:t>
            </a:r>
            <a:r>
              <a:rPr lang="en-US" altLang="zh-CN" sz="2000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L·h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2655" y="4821555"/>
            <a:ext cx="9632315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altLang="zh-CN" sz="2400" b="1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⑤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对于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某一反应，</a:t>
            </a:r>
            <a:r>
              <a:rPr lang="en-US" altLang="zh-CN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秒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内反应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物</a:t>
            </a:r>
            <a:r>
              <a:rPr lang="en-US" altLang="zh-CN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的反应速率为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1mol</a:t>
            </a:r>
            <a:r>
              <a:rPr lang="en-US" altLang="zh-CN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/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L·s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），</a:t>
            </a:r>
            <a:endParaRPr lang="en-US" altLang="zh-CN" sz="2400" b="1" dirty="0" smtClean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0">
              <a:lnSpc>
                <a:spcPts val="32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那么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1mol/(L·s)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是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指</a:t>
            </a:r>
            <a:r>
              <a:rPr lang="en-US" altLang="zh-CN" sz="2400" b="1" dirty="0">
                <a:solidFill>
                  <a:srgbClr val="00206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2400" b="1" dirty="0">
                <a:solidFill>
                  <a:srgbClr val="00206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秒内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的平均速率还是某一时刻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的瞬时速率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？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5040" y="2427442"/>
            <a:ext cx="4572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2400" b="1" dirty="0">
                <a:latin typeface="微软雅黑 Light" panose="020B0502040204020203" charset="-122"/>
                <a:ea typeface="微软雅黑 Light" panose="020B0502040204020203" charset="-122"/>
              </a:rPr>
              <a:t>②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具体而言，化学反应速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率通常</a:t>
            </a:r>
            <a:r>
              <a:rPr lang="zh-CN" altLang="en-US" sz="2400" b="1" dirty="0">
                <a:solidFill>
                  <a:srgbClr val="C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用什么来表示</a:t>
            </a:r>
            <a:r>
              <a:rPr lang="zh-CN" altLang="en-US" sz="2400" b="1" dirty="0">
                <a:solidFill>
                  <a:srgbClr val="00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？</a:t>
            </a:r>
            <a:endParaRPr lang="zh-CN" altLang="en-US" sz="2400" b="1" dirty="0">
              <a:solidFill>
                <a:srgbClr val="0000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4836160" y="1790065"/>
            <a:ext cx="574040" cy="128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4862830" y="2629535"/>
            <a:ext cx="582295" cy="13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4862830" y="3516630"/>
            <a:ext cx="537210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836160" y="4406265"/>
            <a:ext cx="563880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 bldLvl="0" animBg="1"/>
      <p:bldP spid="64523" grpId="0" bldLvl="0" animBg="1"/>
      <p:bldP spid="64525" grpId="0" bldLvl="0" animBg="1"/>
      <p:bldP spid="2" grpId="0"/>
      <p:bldP spid="4" grpId="0" bldLvl="0" animBg="1"/>
      <p:bldP spid="5" grpId="0" bldLvl="0" animBg="1"/>
      <p:bldP spid="14" grpId="0" bldLvl="0" animBg="1"/>
      <p:bldP spid="1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51865" y="1000760"/>
            <a:ext cx="302387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solidFill>
                  <a:srgbClr val="FFFFFF"/>
                </a:solidFill>
                <a:cs typeface="黑体" panose="02010609060101010101" pitchFamily="49" charset="-122"/>
              </a:rPr>
              <a:t>炉膛材料：</a:t>
            </a:r>
            <a:endParaRPr lang="zh-CN" altLang="en-US" b="0">
              <a:solidFill>
                <a:srgbClr val="FFFFFF"/>
              </a:solidFill>
              <a:cs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952500" y="1768475"/>
            <a:ext cx="4142740" cy="4603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solidFill>
                  <a:srgbClr val="FFFFFF"/>
                </a:solidFill>
                <a:cs typeface="黑体" panose="02010609060101010101" pitchFamily="49" charset="-122"/>
              </a:rPr>
              <a:t>烟道废气中的热能：</a:t>
            </a:r>
            <a:endParaRPr lang="zh-CN" altLang="en-US" b="0">
              <a:solidFill>
                <a:srgbClr val="FFFFFF"/>
              </a:solidFill>
              <a:cs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4530725" y="960755"/>
            <a:ext cx="5560060" cy="5111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cs typeface="Arial" panose="020B0604020202020204"/>
              </a:rPr>
              <a:t>保温隔热材料（防止热量散失）</a:t>
            </a:r>
            <a:endParaRPr lang="zh-CN" altLang="en-US" b="0">
              <a:cs typeface="Arial" panose="020B0604020202020204"/>
            </a:endParaRPr>
          </a:p>
        </p:txBody>
      </p:sp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5577840" y="1768475"/>
            <a:ext cx="232981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cs typeface="Arial" panose="020B0604020202020204"/>
              </a:rPr>
              <a:t>循环利用</a:t>
            </a:r>
            <a:endParaRPr lang="zh-CN" altLang="en-US" b="0">
              <a:cs typeface="Arial" panose="020B0604020202020204"/>
            </a:endParaRPr>
          </a:p>
        </p:txBody>
      </p: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952500" y="2738120"/>
            <a:ext cx="1004379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>
                <a:latin typeface="+mn-cs"/>
                <a:ea typeface="+mn-cs"/>
              </a:rPr>
              <a:t>(3)</a:t>
            </a:r>
            <a:r>
              <a:rPr lang="zh-CN" sz="2400">
                <a:latin typeface="+mn-cs"/>
                <a:ea typeface="+mn-cs"/>
              </a:rPr>
              <a:t>提高燃料燃烧效率的措施</a:t>
            </a:r>
            <a:r>
              <a:rPr lang="en-US" sz="2400">
                <a:latin typeface="+mn-cs"/>
                <a:ea typeface="+mn-cs"/>
              </a:rPr>
              <a:t>①</a:t>
            </a:r>
            <a:r>
              <a:rPr lang="zh-CN" sz="2400">
                <a:latin typeface="+mn-cs"/>
                <a:ea typeface="+mn-cs"/>
              </a:rPr>
              <a:t>尽可能使燃料</a:t>
            </a:r>
            <a:r>
              <a:rPr lang="zh-CN" altLang="en-US" sz="2400">
                <a:solidFill>
                  <a:srgbClr val="FF3300"/>
                </a:solidFill>
                <a:latin typeface="+mn-cs"/>
                <a:ea typeface="+mn-cs"/>
                <a:sym typeface="+mn-ea"/>
              </a:rPr>
              <a:t>完全燃烧</a:t>
            </a:r>
            <a:r>
              <a:rPr lang="zh-CN" sz="2400">
                <a:latin typeface="+mn-cs"/>
                <a:ea typeface="+mn-cs"/>
              </a:rPr>
              <a:t>，提高能量的转化率。关键是燃料与空气或氧气尽可能</a:t>
            </a:r>
            <a:r>
              <a:rPr lang="zh-CN" altLang="en-US" sz="2400">
                <a:solidFill>
                  <a:srgbClr val="FF3300"/>
                </a:solidFill>
                <a:latin typeface="+mn-cs"/>
                <a:ea typeface="+mn-cs"/>
                <a:sym typeface="+mn-ea"/>
              </a:rPr>
              <a:t>充分接触</a:t>
            </a:r>
            <a:r>
              <a:rPr lang="zh-CN" sz="2400">
                <a:latin typeface="+mn-cs"/>
                <a:ea typeface="+mn-cs"/>
              </a:rPr>
              <a:t>，且空气要</a:t>
            </a:r>
            <a:r>
              <a:rPr lang="zh-CN" altLang="en-US" sz="2400">
                <a:solidFill>
                  <a:srgbClr val="FF3300"/>
                </a:solidFill>
                <a:latin typeface="+mn-cs"/>
                <a:ea typeface="+mn-cs"/>
                <a:sym typeface="+mn-ea"/>
              </a:rPr>
              <a:t>过量</a:t>
            </a:r>
            <a:r>
              <a:rPr lang="zh-CN" sz="2400">
                <a:latin typeface="+mn-cs"/>
                <a:ea typeface="+mn-cs"/>
              </a:rPr>
              <a:t>。</a:t>
            </a:r>
            <a:r>
              <a:rPr lang="en-US" sz="2400">
                <a:latin typeface="+mn-cs"/>
                <a:ea typeface="+mn-cs"/>
              </a:rPr>
              <a:t>②</a:t>
            </a:r>
            <a:r>
              <a:rPr lang="zh-CN" sz="2400">
                <a:latin typeface="+mn-cs"/>
                <a:ea typeface="+mn-cs"/>
              </a:rPr>
              <a:t>尽可能充分地利用燃料燃烧所释放出的热能，提高</a:t>
            </a:r>
            <a:r>
              <a:rPr lang="zh-CN" altLang="en-US" sz="2400">
                <a:solidFill>
                  <a:srgbClr val="FF3300"/>
                </a:solidFill>
                <a:latin typeface="+mn-cs"/>
                <a:ea typeface="+mn-cs"/>
                <a:sym typeface="+mn-ea"/>
              </a:rPr>
              <a:t>能源利用率</a:t>
            </a:r>
            <a:r>
              <a:rPr lang="zh-CN" sz="2400" b="1">
                <a:latin typeface="+mn-cs"/>
                <a:ea typeface="+mn-cs"/>
                <a:cs typeface="黑体" panose="02010609060101010101" pitchFamily="49" charset="-122"/>
              </a:rPr>
              <a:t>。</a:t>
            </a:r>
            <a:endParaRPr lang="zh-CN" altLang="en-US" sz="2400" b="1">
              <a:latin typeface="+mn-cs"/>
              <a:ea typeface="+mn-cs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2" grpId="0"/>
      <p:bldP spid="23" grpId="0"/>
      <p:bldP spid="10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4353560" y="3141345"/>
            <a:ext cx="1562735" cy="8299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kern="0" smtClean="0">
                <a:solidFill>
                  <a:srgbClr val="C00000"/>
                </a:solidFill>
                <a:latin typeface="+mn-cs"/>
                <a:ea typeface="+mn-cs"/>
                <a:sym typeface="宋体" panose="02010600030101010101" pitchFamily="2" charset="-122"/>
              </a:rPr>
              <a:t>(1)</a:t>
            </a:r>
            <a:r>
              <a:rPr kumimoji="0" lang="zh-CN" altLang="en-US" sz="240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  <a:sym typeface="宋体" panose="02010600030101010101" pitchFamily="2" charset="-122"/>
              </a:rPr>
              <a:t>速率</a:t>
            </a:r>
            <a:r>
              <a:rPr kumimoji="0" lang="en-US" altLang="zh-CN" sz="240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  <a:sym typeface="宋体" panose="02010600030101010101" pitchFamily="2" charset="-122"/>
              </a:rPr>
              <a:t>:</a:t>
            </a:r>
            <a:endParaRPr kumimoji="0" lang="en-US" altLang="zh-CN" sz="240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cs"/>
              <a:ea typeface="+mn-cs"/>
              <a:sym typeface="宋体" panose="02010600030101010101" pitchFamily="2" charset="-12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</a:rPr>
              <a:t>ν</a:t>
            </a:r>
            <a:r>
              <a:rPr kumimoji="0" lang="zh-CN" altLang="en-US" sz="2400" u="none" strike="noStrike" kern="0" cap="none" spc="0" normalizeH="0" baseline="-2500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</a:rPr>
              <a:t>正</a:t>
            </a:r>
            <a:r>
              <a:rPr kumimoji="0" lang="zh-CN" altLang="en-US" sz="240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</a:rPr>
              <a:t>= </a:t>
            </a:r>
            <a:r>
              <a:rPr kumimoji="0" lang="en-US" altLang="zh-CN" sz="240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  <a:sym typeface="+mn-ea"/>
              </a:rPr>
              <a:t>ν</a:t>
            </a:r>
            <a:r>
              <a:rPr kumimoji="0" lang="zh-CN" altLang="en-US" sz="2400" u="none" strike="noStrike" kern="0" cap="none" spc="0" normalizeH="0" baseline="-2500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cs"/>
                <a:ea typeface="+mn-cs"/>
              </a:rPr>
              <a:t>逆</a:t>
            </a:r>
            <a:endParaRPr kumimoji="0" lang="zh-CN" altLang="en-US" sz="240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cs"/>
              <a:ea typeface="+mn-cs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73115" y="3098165"/>
            <a:ext cx="5001260" cy="4248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400" b="1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baseline="-10000"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defTabSz="9144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Times New Roman" panose="02020603050405020304" pitchFamily="18" charset="0"/>
              </a:rPr>
              <a:t>①</a:t>
            </a:r>
            <a:r>
              <a:rPr lang="zh-CN" altLang="en-US" b="0" smtClean="0">
                <a:solidFill>
                  <a:srgbClr val="FF0000"/>
                </a:solidFill>
                <a:cs typeface="微软雅黑" panose="020B0503020204020204" charset="-122"/>
              </a:rPr>
              <a:t>同</a:t>
            </a:r>
            <a:r>
              <a:rPr lang="zh-CN" altLang="en-US" b="0">
                <a:solidFill>
                  <a:srgbClr val="FF0000"/>
                </a:solidFill>
                <a:cs typeface="微软雅黑" panose="020B0503020204020204" charset="-122"/>
              </a:rPr>
              <a:t>一物质</a:t>
            </a:r>
            <a:r>
              <a:rPr lang="en-US" altLang="zh-CN" b="0">
                <a:solidFill>
                  <a:schemeClr val="tx1"/>
                </a:solidFill>
                <a:cs typeface="微软雅黑" panose="020B0503020204020204" charset="-122"/>
              </a:rPr>
              <a:t>:</a:t>
            </a:r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en-US" altLang="zh-CN" b="0">
                <a:solidFill>
                  <a:schemeClr val="tx1"/>
                </a:solidFill>
                <a:cs typeface="微软雅黑" panose="020B0503020204020204" charset="-122"/>
              </a:rPr>
              <a:t>ν</a:t>
            </a:r>
            <a:r>
              <a:rPr lang="zh-CN" altLang="en-US" b="0" baseline="-25000">
                <a:solidFill>
                  <a:schemeClr val="tx1"/>
                </a:solidFill>
                <a:cs typeface="微软雅黑" panose="020B0503020204020204" charset="-122"/>
              </a:rPr>
              <a:t>生成</a:t>
            </a:r>
            <a:r>
              <a:rPr lang="en-US" altLang="zh-CN" b="0" kern="100" baseline="-25000">
                <a:solidFill>
                  <a:schemeClr val="tx1"/>
                </a:solidFill>
                <a:cs typeface="微软雅黑" panose="020B0503020204020204" charset="-122"/>
              </a:rPr>
              <a:t>(A)</a:t>
            </a:r>
            <a:r>
              <a:rPr lang="zh-CN" altLang="en-US" b="0">
                <a:solidFill>
                  <a:schemeClr val="tx1"/>
                </a:solidFill>
                <a:cs typeface="微软雅黑" panose="020B0503020204020204" charset="-122"/>
              </a:rPr>
              <a:t> </a:t>
            </a:r>
            <a:r>
              <a:rPr lang="en-US" altLang="zh-CN" b="0">
                <a:solidFill>
                  <a:schemeClr val="tx1"/>
                </a:solidFill>
                <a:cs typeface="微软雅黑" panose="020B0503020204020204" charset="-122"/>
              </a:rPr>
              <a:t>= ν</a:t>
            </a:r>
            <a:r>
              <a:rPr lang="zh-CN" altLang="en-US" b="0" baseline="-25000">
                <a:solidFill>
                  <a:schemeClr val="tx1"/>
                </a:solidFill>
                <a:cs typeface="微软雅黑" panose="020B0503020204020204" charset="-122"/>
              </a:rPr>
              <a:t>消耗</a:t>
            </a:r>
            <a:r>
              <a:rPr lang="en-US" altLang="zh-CN" b="0" kern="100" baseline="-25000">
                <a:solidFill>
                  <a:schemeClr val="tx1"/>
                </a:solidFill>
                <a:cs typeface="微软雅黑" panose="020B0503020204020204" charset="-122"/>
              </a:rPr>
              <a:t>(A</a:t>
            </a:r>
            <a:r>
              <a:rPr lang="zh-CN" altLang="en-US" b="0" kern="100" baseline="-25000">
                <a:solidFill>
                  <a:schemeClr val="tx1"/>
                </a:solidFill>
                <a:cs typeface="微软雅黑" panose="020B0503020204020204" charset="-122"/>
              </a:rPr>
              <a:t>）</a:t>
            </a:r>
            <a:r>
              <a:rPr lang="en-US" altLang="zh-CN" b="0" kern="100" baseline="-25000">
                <a:solidFill>
                  <a:srgbClr val="FFFFFF"/>
                </a:solidFill>
                <a:cs typeface="微软雅黑" panose="020B0503020204020204" charset="-122"/>
              </a:rPr>
              <a:t>)</a:t>
            </a:r>
            <a:r>
              <a:rPr lang="en-US" altLang="zh-CN" kern="100" baseline="-250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lang="zh-CN" altLang="en-US" baseline="-2500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3" name="Rectangl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68557" y="3770719"/>
            <a:ext cx="1402080" cy="460375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kern="0" smtClean="0">
                <a:latin typeface="+mn-cs"/>
                <a:ea typeface="+mn-cs"/>
                <a:cs typeface="Arial" panose="020B0604020202020204"/>
              </a:rPr>
              <a:t>直接</a:t>
            </a:r>
            <a:r>
              <a:rPr lang="zh-CN" altLang="en-US" sz="2400" kern="0">
                <a:latin typeface="+mn-cs"/>
                <a:ea typeface="+mn-cs"/>
                <a:cs typeface="Arial" panose="020B0604020202020204"/>
              </a:rPr>
              <a:t>标志</a:t>
            </a:r>
            <a:endParaRPr lang="zh-CN" altLang="en-US" sz="2400" kern="0">
              <a:latin typeface="+mn-cs"/>
              <a:ea typeface="+mn-cs"/>
              <a:cs typeface="Arial" panose="020B0604020202020204"/>
            </a:endParaRPr>
          </a:p>
        </p:txBody>
      </p:sp>
      <p:sp>
        <p:nvSpPr>
          <p:cNvPr id="54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13253" y="4075453"/>
            <a:ext cx="3847975" cy="436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68578" tIns="34289" rIns="68578" bIns="3428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400" kern="0" smtClean="0">
                <a:solidFill>
                  <a:srgbClr val="C00000"/>
                </a:solidFill>
                <a:latin typeface="+mn-cs"/>
                <a:ea typeface="+mn-cs"/>
                <a:sym typeface="宋体" panose="02010600030101010101" pitchFamily="2" charset="-122"/>
              </a:rPr>
              <a:t>(2) </a:t>
            </a:r>
            <a:r>
              <a:rPr lang="zh-CN" altLang="en-US" sz="2400" kern="0">
                <a:solidFill>
                  <a:srgbClr val="C00000"/>
                </a:solidFill>
                <a:latin typeface="+mn-cs"/>
                <a:ea typeface="+mn-cs"/>
                <a:sym typeface="宋体" panose="02010600030101010101" pitchFamily="2" charset="-122"/>
              </a:rPr>
              <a:t>各组分的浓度保持不变</a:t>
            </a:r>
            <a:endParaRPr lang="zh-CN" altLang="en-US" sz="2400" kern="0">
              <a:solidFill>
                <a:srgbClr val="C00000"/>
              </a:solidFill>
              <a:latin typeface="+mn-cs"/>
              <a:ea typeface="+mn-cs"/>
              <a:sym typeface="宋体" panose="02010600030101010101" pitchFamily="2" charset="-122"/>
            </a:endParaRPr>
          </a:p>
        </p:txBody>
      </p:sp>
      <p:sp>
        <p:nvSpPr>
          <p:cNvPr id="56" name="Text Box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67592" y="5556027"/>
            <a:ext cx="1402080" cy="460375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 smtClean="0">
                <a:latin typeface="+mn-cs"/>
                <a:ea typeface="+mn-cs"/>
                <a:cs typeface="Arial" panose="020B0604020202020204"/>
                <a:sym typeface="Arial" panose="020B0604020202020204" pitchFamily="34" charset="0"/>
              </a:rPr>
              <a:t>间接标志</a:t>
            </a:r>
            <a:endParaRPr lang="zh-CN" altLang="en-US" sz="2400" kern="0" smtClean="0">
              <a:latin typeface="+mn-cs"/>
              <a:ea typeface="+mn-cs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53560" y="4357370"/>
            <a:ext cx="736600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 defTabSz="91440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defRPr kern="1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 smtClean="0">
                <a:latin typeface="+mn-cs"/>
                <a:ea typeface="+mn-cs"/>
                <a:cs typeface="+mn-cs"/>
              </a:rPr>
              <a:t>——</a:t>
            </a:r>
            <a:r>
              <a:rPr lang="zh-CN" altLang="zh-CN" sz="2400" smtClean="0">
                <a:latin typeface="+mn-cs"/>
                <a:ea typeface="+mn-cs"/>
                <a:cs typeface="+mn-cs"/>
              </a:rPr>
              <a:t>各</a:t>
            </a:r>
            <a:r>
              <a:rPr lang="zh-CN" altLang="zh-CN" sz="2400">
                <a:latin typeface="+mn-cs"/>
                <a:ea typeface="+mn-cs"/>
                <a:cs typeface="+mn-cs"/>
              </a:rPr>
              <a:t>组分的</a:t>
            </a:r>
            <a:r>
              <a:rPr lang="zh-CN" altLang="zh-CN" sz="2400">
                <a:solidFill>
                  <a:srgbClr val="FF0000"/>
                </a:solidFill>
                <a:latin typeface="+mn-cs"/>
                <a:ea typeface="+mn-cs"/>
                <a:cs typeface="+mn-cs"/>
              </a:rPr>
              <a:t>质量分数</a:t>
            </a:r>
            <a:r>
              <a:rPr lang="zh-CN" altLang="zh-CN" sz="2400">
                <a:latin typeface="+mn-cs"/>
                <a:ea typeface="+mn-cs"/>
                <a:cs typeface="+mn-cs"/>
              </a:rPr>
              <a:t>、</a:t>
            </a:r>
            <a:r>
              <a:rPr lang="zh-CN" altLang="zh-CN" sz="2400">
                <a:solidFill>
                  <a:srgbClr val="FF0000"/>
                </a:solidFill>
                <a:latin typeface="+mn-cs"/>
                <a:ea typeface="+mn-cs"/>
                <a:cs typeface="+mn-cs"/>
              </a:rPr>
              <a:t>物质的量分数</a:t>
            </a:r>
            <a:r>
              <a:rPr lang="zh-CN" altLang="zh-CN" sz="2400">
                <a:latin typeface="+mn-cs"/>
                <a:ea typeface="+mn-cs"/>
                <a:cs typeface="+mn-cs"/>
              </a:rPr>
              <a:t>、</a:t>
            </a:r>
            <a:r>
              <a:rPr lang="zh-CN" altLang="zh-CN" sz="2400">
                <a:solidFill>
                  <a:srgbClr val="FF0000"/>
                </a:solidFill>
                <a:latin typeface="+mn-cs"/>
                <a:ea typeface="+mn-cs"/>
                <a:cs typeface="+mn-cs"/>
              </a:rPr>
              <a:t>体积分数</a:t>
            </a:r>
            <a:r>
              <a:rPr lang="zh-CN" altLang="zh-CN" sz="2400">
                <a:latin typeface="+mn-cs"/>
                <a:ea typeface="+mn-cs"/>
                <a:cs typeface="+mn-cs"/>
              </a:rPr>
              <a:t>不随时间的改变而</a:t>
            </a:r>
            <a:r>
              <a:rPr lang="zh-CN" altLang="zh-CN" sz="2400" smtClean="0">
                <a:latin typeface="+mn-cs"/>
                <a:ea typeface="+mn-cs"/>
                <a:cs typeface="+mn-cs"/>
              </a:rPr>
              <a:t>改变</a:t>
            </a:r>
            <a:r>
              <a:rPr lang="zh-CN" altLang="en-US" sz="2400">
                <a:latin typeface="+mn-cs"/>
                <a:ea typeface="+mn-cs"/>
                <a:cs typeface="+mn-cs"/>
              </a:rPr>
              <a:t>。</a:t>
            </a:r>
            <a:endParaRPr lang="zh-CN" altLang="en-US" sz="2400">
              <a:latin typeface="+mn-cs"/>
              <a:ea typeface="+mn-cs"/>
              <a:cs typeface="+mn-cs"/>
            </a:endParaRPr>
          </a:p>
        </p:txBody>
      </p:sp>
      <p:sp>
        <p:nvSpPr>
          <p:cNvPr id="58" name="左大括号 57"/>
          <p:cNvSpPr/>
          <p:nvPr>
            <p:custDataLst>
              <p:tags r:id="rId7"/>
            </p:custDataLst>
          </p:nvPr>
        </p:nvSpPr>
        <p:spPr>
          <a:xfrm>
            <a:off x="2410891" y="3680948"/>
            <a:ext cx="219969" cy="2040055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60" name="文本框 59"/>
          <p:cNvSpPr txBox="1"/>
          <p:nvPr>
            <p:custDataLst>
              <p:tags r:id="rId8"/>
            </p:custDataLst>
          </p:nvPr>
        </p:nvSpPr>
        <p:spPr>
          <a:xfrm>
            <a:off x="5948045" y="3556635"/>
            <a:ext cx="5613400" cy="52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fontAlgn="base">
              <a:lnSpc>
                <a:spcPct val="117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100" smtClean="0">
                <a:latin typeface="+mn-cs"/>
                <a:ea typeface="+mn-cs"/>
              </a:rPr>
              <a:t>②</a:t>
            </a:r>
            <a:r>
              <a:rPr lang="zh-CN" altLang="zh-CN" sz="2400" kern="100" smtClean="0">
                <a:solidFill>
                  <a:srgbClr val="FF0000"/>
                </a:solidFill>
                <a:latin typeface="+mn-cs"/>
                <a:ea typeface="+mn-cs"/>
              </a:rPr>
              <a:t>不同</a:t>
            </a:r>
            <a:r>
              <a:rPr lang="zh-CN" altLang="zh-CN" sz="2400" kern="100">
                <a:solidFill>
                  <a:srgbClr val="FF0000"/>
                </a:solidFill>
                <a:latin typeface="+mn-cs"/>
                <a:ea typeface="+mn-cs"/>
              </a:rPr>
              <a:t>物质</a:t>
            </a:r>
            <a:r>
              <a:rPr lang="en-US" altLang="zh-CN" sz="2400" kern="100">
                <a:latin typeface="+mn-cs"/>
                <a:ea typeface="+mn-cs"/>
              </a:rPr>
              <a:t>v</a:t>
            </a:r>
            <a:r>
              <a:rPr lang="zh-CN" altLang="zh-CN" sz="2400" kern="100" baseline="-25000">
                <a:solidFill>
                  <a:srgbClr val="FF0000"/>
                </a:solidFill>
                <a:latin typeface="+mn-cs"/>
                <a:ea typeface="+mn-cs"/>
              </a:rPr>
              <a:t>正</a:t>
            </a:r>
            <a:r>
              <a:rPr lang="en-US" altLang="zh-CN" sz="2400" kern="100" baseline="-25000">
                <a:latin typeface="+mn-cs"/>
                <a:ea typeface="+mn-cs"/>
              </a:rPr>
              <a:t>(A)</a:t>
            </a:r>
            <a:r>
              <a:rPr lang="en-US" altLang="zh-CN" sz="2400" kern="100">
                <a:latin typeface="+mn-cs"/>
                <a:ea typeface="+mn-cs"/>
              </a:rPr>
              <a:t>:v</a:t>
            </a:r>
            <a:r>
              <a:rPr lang="zh-CN" altLang="zh-CN" sz="2400" kern="100" baseline="-25000">
                <a:solidFill>
                  <a:srgbClr val="FF0000"/>
                </a:solidFill>
                <a:latin typeface="+mn-cs"/>
                <a:ea typeface="+mn-cs"/>
              </a:rPr>
              <a:t>逆</a:t>
            </a:r>
            <a:r>
              <a:rPr lang="en-US" altLang="zh-CN" sz="2400" kern="100" baseline="-25000">
                <a:latin typeface="+mn-cs"/>
                <a:ea typeface="+mn-cs"/>
              </a:rPr>
              <a:t>(B)</a:t>
            </a:r>
            <a:r>
              <a:rPr lang="en-US" altLang="zh-CN" sz="2400" kern="100" smtClean="0">
                <a:latin typeface="+mn-cs"/>
                <a:ea typeface="+mn-cs"/>
              </a:rPr>
              <a:t>=</a:t>
            </a:r>
            <a:r>
              <a:rPr lang="zh-CN" altLang="zh-CN" sz="2400" kern="100">
                <a:latin typeface="+mn-cs"/>
                <a:ea typeface="+mn-cs"/>
              </a:rPr>
              <a:t>化学计量数之比</a:t>
            </a:r>
            <a:endParaRPr lang="en-US" altLang="zh-CN" sz="2400" kern="100">
              <a:latin typeface="+mn-cs"/>
              <a:ea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文本框 6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074795" y="5548630"/>
                <a:ext cx="7573645" cy="46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kern="10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——</a:t>
                </a:r>
                <a:r>
                  <a:rPr lang="zh-CN" altLang="zh-CN" sz="2400" kern="100">
                    <a:solidFill>
                      <a:srgbClr val="000000"/>
                    </a:solidFill>
                    <a:latin typeface="+mn-cs"/>
                    <a:ea typeface="+mn-cs"/>
                  </a:rPr>
                  <a:t>压强、物质的量、混合气体的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zh-CN" sz="24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cs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400" i="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+mn-cs"/>
                            <a:cs typeface="Cambria Math" panose="020405030504060302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2400" kern="100" baseline="-25000">
                    <a:solidFill>
                      <a:srgbClr val="000000"/>
                    </a:solidFill>
                    <a:latin typeface="+mn-cs"/>
                    <a:ea typeface="+mn-cs"/>
                  </a:rPr>
                  <a:t>r  </a:t>
                </a:r>
                <a:r>
                  <a:rPr lang="zh-CN" altLang="zh-CN" sz="2400" kern="100">
                    <a:solidFill>
                      <a:srgbClr val="000000"/>
                    </a:solidFill>
                    <a:latin typeface="+mn-cs"/>
                    <a:ea typeface="+mn-cs"/>
                  </a:rPr>
                  <a:t>、体系的</a:t>
                </a:r>
                <a:r>
                  <a:rPr lang="zh-CN" altLang="zh-CN" sz="2400" kern="100" smtClean="0">
                    <a:solidFill>
                      <a:srgbClr val="000000"/>
                    </a:solidFill>
                    <a:latin typeface="+mn-cs"/>
                    <a:ea typeface="+mn-cs"/>
                  </a:rPr>
                  <a:t>密度</a:t>
                </a:r>
                <a:r>
                  <a:rPr lang="zh-CN" altLang="en-US" sz="2400" kern="100" smtClean="0">
                    <a:solidFill>
                      <a:srgbClr val="000000"/>
                    </a:solidFill>
                    <a:latin typeface="+mn-cs"/>
                    <a:ea typeface="+mn-cs"/>
                  </a:rPr>
                  <a:t>等</a:t>
                </a:r>
                <a:endParaRPr lang="zh-CN" altLang="en-US" sz="2400">
                  <a:solidFill>
                    <a:srgbClr val="000000"/>
                  </a:solidFill>
                  <a:latin typeface="+mn-cs"/>
                  <a:ea typeface="+mn-cs"/>
                </a:endParaRPr>
              </a:p>
            </p:txBody>
          </p:sp>
        </mc:Choice>
        <mc:Fallback>
          <p:sp>
            <p:nvSpPr>
              <p:cNvPr id="61" name="文本框 6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074795" y="5548630"/>
                <a:ext cx="7573645" cy="467995"/>
              </a:xfrm>
              <a:prstGeom prst="rect">
                <a:avLst/>
              </a:prstGeom>
              <a:blipFill rotWithShape="1">
                <a:blip r:embed="rId11"/>
                <a:stretch>
                  <a:fillRect b="-2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左大括号 20"/>
          <p:cNvSpPr/>
          <p:nvPr>
            <p:custDataLst>
              <p:tags r:id="rId12"/>
            </p:custDataLst>
          </p:nvPr>
        </p:nvSpPr>
        <p:spPr>
          <a:xfrm>
            <a:off x="4180205" y="3345815"/>
            <a:ext cx="167005" cy="176403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2" name="左大括号 21"/>
          <p:cNvSpPr/>
          <p:nvPr>
            <p:custDataLst>
              <p:tags r:id="rId13"/>
            </p:custDataLst>
          </p:nvPr>
        </p:nvSpPr>
        <p:spPr>
          <a:xfrm>
            <a:off x="5873115" y="3246120"/>
            <a:ext cx="114300" cy="72517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1541780" y="4357370"/>
            <a:ext cx="856615" cy="842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 kern="0" noProof="0">
                <a:ln>
                  <a:noFill/>
                </a:ln>
                <a:effectLst/>
                <a:uLnTx/>
                <a:uFillTx/>
                <a:latin typeface="+mn-cs"/>
                <a:ea typeface="+mn-cs"/>
                <a:cs typeface="Arial" panose="020B0604020202020204"/>
                <a:sym typeface="+mn-ea"/>
              </a:rPr>
              <a:t>判断标志</a:t>
            </a:r>
            <a:endParaRPr lang="en-US" altLang="zh-CN" sz="2400" kern="0" noProof="0">
              <a:ln>
                <a:noFill/>
              </a:ln>
              <a:effectLst/>
              <a:uLnTx/>
              <a:uFillTx/>
              <a:latin typeface="+mn-cs"/>
              <a:ea typeface="+mn-cs"/>
              <a:cs typeface="Arial" panose="020B0604020202020204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691640" y="2054225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1702435" y="2745740"/>
            <a:ext cx="9759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特征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68607" y="2735656"/>
            <a:ext cx="373092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</a:rPr>
              <a:t>逆、动、等、定、</a:t>
            </a:r>
            <a:r>
              <a:rPr kumimoji="1"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变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左大括号 4"/>
          <p:cNvSpPr/>
          <p:nvPr>
            <p:custDataLst>
              <p:tags r:id="rId18"/>
            </p:custDataLst>
          </p:nvPr>
        </p:nvSpPr>
        <p:spPr>
          <a:xfrm>
            <a:off x="1323340" y="2290445"/>
            <a:ext cx="206375" cy="252857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7" name="文本框 6"/>
          <p:cNvSpPr txBox="1"/>
          <p:nvPr>
            <p:custDataLst>
              <p:tags r:id="rId19"/>
            </p:custDataLst>
          </p:nvPr>
        </p:nvSpPr>
        <p:spPr>
          <a:xfrm>
            <a:off x="607060" y="2981325"/>
            <a:ext cx="554355" cy="212852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kumimoji="1" lang="zh-CN" altLang="en-US" sz="2400">
                <a:latin typeface="+mn-cs"/>
                <a:ea typeface="+mn-cs"/>
                <a:sym typeface="+mn-ea"/>
              </a:rPr>
              <a:t>化学平衡状态</a:t>
            </a:r>
            <a:endParaRPr kumimoji="1" lang="zh-CN" altLang="en-US" sz="2400">
              <a:latin typeface="+mn-cs"/>
              <a:ea typeface="+mn-cs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0"/>
            </p:custDataLst>
          </p:nvPr>
        </p:nvSpPr>
        <p:spPr>
          <a:xfrm>
            <a:off x="607060" y="1125220"/>
            <a:ext cx="1790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可逆反应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1"/>
            </p:custDataLst>
          </p:nvPr>
        </p:nvSpPr>
        <p:spPr>
          <a:xfrm>
            <a:off x="4603115" y="641350"/>
            <a:ext cx="3679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化学反应的限度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7060" y="1445260"/>
            <a:ext cx="357314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2400" b="0" smtClean="0"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</a:rPr>
              <a:t>化学平衡状态的建立过程</a:t>
            </a:r>
            <a:endParaRPr lang="zh-CN" altLang="en-US" sz="2400" b="0" smtClean="0"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3"/>
            </p:custDataLst>
          </p:nvPr>
        </p:nvSpPr>
        <p:spPr>
          <a:xfrm>
            <a:off x="2092325" y="1125220"/>
            <a:ext cx="9399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在同一条件下，既能向正反应方向，又能向逆反应方向进行的反应。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2500630" y="2021205"/>
            <a:ext cx="89909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指在一定条件下的可逆反应里，正反应速率和逆反应速率相等，反应混合物中各组分的浓度保持不变的状态。</a:t>
            </a:r>
            <a:endParaRPr kumimoji="1"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5"/>
            </p:custDataLst>
          </p:nvPr>
        </p:nvSpPr>
        <p:spPr>
          <a:xfrm>
            <a:off x="941095" y="641199"/>
            <a:ext cx="1737335" cy="46037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zh-CN" sz="2400">
                <a:latin typeface="微软雅黑" panose="020B0503020204020204" charset="-122"/>
                <a:ea typeface="微软雅黑" panose="020B0503020204020204" charset="-122"/>
                <a:cs typeface="+mn-ea"/>
                <a:sym typeface="字魂105号-简雅黑" panose="00000500000000000000" pitchFamily="2" charset="-122"/>
              </a:rPr>
              <a:t>课堂小结</a:t>
            </a:r>
            <a:endParaRPr lang="zh-CN" altLang="zh-CN" sz="2400">
              <a:latin typeface="微软雅黑" panose="020B0503020204020204" charset="-122"/>
              <a:ea typeface="微软雅黑" panose="020B0503020204020204" charset="-122"/>
              <a:cs typeface="+mn-ea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23290" y="735330"/>
            <a:ext cx="4441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一、化学反应速率</a:t>
            </a:r>
            <a:r>
              <a:rPr lang="zh-CN" altLang="en-US" dirty="0">
                <a:solidFill>
                  <a:srgbClr val="000099"/>
                </a:solidFill>
              </a:rPr>
              <a:t> 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49155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5520" y="1329055"/>
            <a:ext cx="2244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意义：</a:t>
            </a:r>
            <a:r>
              <a:rPr lang="zh-CN" altLang="en-US" sz="2400" b="1" dirty="0"/>
              <a:t> </a:t>
            </a:r>
            <a:endParaRPr lang="zh-CN" altLang="en-US" sz="2400" b="1" dirty="0"/>
          </a:p>
        </p:txBody>
      </p:sp>
      <p:sp>
        <p:nvSpPr>
          <p:cNvPr id="8199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29610" y="1327150"/>
            <a:ext cx="577405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+mn-ea"/>
                <a:ea typeface="+mn-ea"/>
              </a:rPr>
              <a:t>衡量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化学反应进行快慢</a:t>
            </a:r>
            <a:r>
              <a:rPr lang="zh-CN" altLang="en-US" sz="2400" dirty="0">
                <a:latin typeface="+mn-ea"/>
                <a:ea typeface="+mn-ea"/>
              </a:rPr>
              <a:t>的物理量。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5520" y="1885950"/>
            <a:ext cx="20116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表示方法：</a:t>
            </a:r>
            <a:r>
              <a:rPr lang="zh-CN" altLang="en-US" sz="2400" b="1" dirty="0"/>
              <a:t> </a:t>
            </a:r>
            <a:endParaRPr lang="zh-CN" altLang="en-US" sz="2400" b="1" dirty="0"/>
          </a:p>
        </p:txBody>
      </p:sp>
      <p:sp>
        <p:nvSpPr>
          <p:cNvPr id="8200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30245" y="1883410"/>
            <a:ext cx="788479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单位时间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内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反应物</a:t>
            </a:r>
            <a:r>
              <a:rPr lang="zh-CN" altLang="en-US" sz="2400" u="sng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浓度的增加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或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生成物的</a:t>
            </a:r>
            <a:r>
              <a:rPr lang="zh-CN" altLang="en-US" sz="2400" u="sng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浓度的减少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来表示。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157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6155" y="2661920"/>
            <a:ext cx="28359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数学表达式：</a:t>
            </a:r>
            <a:r>
              <a:rPr lang="zh-CN" altLang="en-US" sz="2400" b="1" dirty="0"/>
              <a:t> </a:t>
            </a:r>
            <a:endParaRPr lang="zh-CN" altLang="en-US" sz="2400" b="1" dirty="0"/>
          </a:p>
        </p:txBody>
      </p:sp>
      <p:grpSp>
        <p:nvGrpSpPr>
          <p:cNvPr id="19" name="Group 10"/>
          <p:cNvGrpSpPr/>
          <p:nvPr/>
        </p:nvGrpSpPr>
        <p:grpSpPr bwMode="auto">
          <a:xfrm>
            <a:off x="1209760" y="3118655"/>
            <a:ext cx="2019526" cy="1212850"/>
            <a:chOff x="1592" y="1284"/>
            <a:chExt cx="967" cy="764"/>
          </a:xfrm>
        </p:grpSpPr>
        <p:sp>
          <p:nvSpPr>
            <p:cNvPr id="49173" name="Rectangle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592" y="1521"/>
              <a:ext cx="59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24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隶书" panose="02010509060101010101" pitchFamily="1" charset="-122"/>
                </a:rPr>
                <a:t>v </a:t>
              </a:r>
              <a:r>
                <a:rPr kumimoji="1" lang="en-US" altLang="zh-CN" sz="24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=</a:t>
              </a:r>
              <a:endParaRPr kumimoji="1" lang="en-US" altLang="zh-CN" sz="24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174" name="Rectangle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941" y="1719"/>
              <a:ext cx="618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1" lang="en-US" altLang="zh-CN" sz="28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Δt</a:t>
              </a:r>
              <a:endParaRPr kumimoji="1" lang="en-US" altLang="zh-CN" sz="2800" b="1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9175" name="Rectangle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953" y="1284"/>
              <a:ext cx="421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1" lang="en-US" altLang="zh-CN" sz="2800" b="1">
                  <a:solidFill>
                    <a:srgbClr val="E70914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Δc</a:t>
              </a:r>
              <a:endParaRPr kumimoji="1" lang="en-US" altLang="zh-CN" sz="2800" b="1">
                <a:solidFill>
                  <a:srgbClr val="E70914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9176" name="Line 1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1857" y="1692"/>
              <a:ext cx="638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文本框 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4914" y="3166736"/>
            <a:ext cx="1673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31FED"/>
                </a:solidFill>
                <a:latin typeface="宋体" panose="02010600030101010101" pitchFamily="2" charset="-122"/>
              </a:rPr>
              <a:t>……</a:t>
            </a:r>
            <a:r>
              <a:rPr lang="zh-CN" altLang="en-US" sz="2400" b="1" dirty="0">
                <a:solidFill>
                  <a:srgbClr val="FF0000"/>
                </a:solidFill>
              </a:rPr>
              <a:t>不是</a:t>
            </a:r>
            <a:r>
              <a:rPr lang="el-GR" altLang="zh-CN" sz="2400" b="1" dirty="0">
                <a:solidFill>
                  <a:srgbClr val="FF0000"/>
                </a:solidFill>
              </a:rPr>
              <a:t>Δ</a:t>
            </a:r>
            <a:r>
              <a:rPr lang="en-US" altLang="zh-CN" sz="2400" b="1" dirty="0">
                <a:solidFill>
                  <a:srgbClr val="FF0000"/>
                </a:solidFill>
              </a:rPr>
              <a:t>n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65016" y="3734629"/>
            <a:ext cx="54800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solidFill>
                  <a:srgbClr val="031FED"/>
                </a:solidFill>
              </a:rPr>
              <a:t>……</a:t>
            </a:r>
            <a:r>
              <a:rPr lang="en-US" altLang="zh-CN" sz="1800" b="1" dirty="0">
                <a:solidFill>
                  <a:srgbClr val="031FED"/>
                </a:solidFill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Δt</a:t>
            </a:r>
            <a:r>
              <a:rPr kumimoji="1"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表示变化所</a:t>
            </a:r>
            <a:r>
              <a:rPr kumimoji="1"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对应的一段时间</a:t>
            </a:r>
            <a:endParaRPr kumimoji="1"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4453563" y="2884350"/>
            <a:ext cx="4908875" cy="844440"/>
            <a:chOff x="3900843" y="2269700"/>
            <a:chExt cx="4907773" cy="844698"/>
          </a:xfrm>
        </p:grpSpPr>
        <p:sp>
          <p:nvSpPr>
            <p:cNvPr id="49169" name="矩形 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00843" y="2460057"/>
              <a:ext cx="4600899" cy="4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4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特别</a:t>
              </a: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注意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,</a:t>
              </a:r>
              <a:r>
                <a:rPr lang="zh-CN" altLang="en-US" sz="24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对于</a:t>
              </a:r>
              <a:r>
                <a:rPr lang="zh-CN" altLang="en-US" sz="240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气体</a:t>
              </a:r>
              <a:r>
                <a:rPr lang="el-GR" altLang="zh-CN" sz="24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Δ</a:t>
              </a:r>
              <a:r>
                <a:rPr lang="en-US" altLang="zh-CN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C(</a:t>
              </a: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气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)=</a:t>
              </a:r>
              <a:endPara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170" name="矩形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06831" y="2269700"/>
              <a:ext cx="1093224" cy="4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zh-CN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Δ</a:t>
              </a:r>
              <a:r>
                <a:rPr lang="en-US" altLang="zh-CN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n(</a:t>
              </a:r>
              <a:r>
                <a:rPr lang="zh-CN" altLang="en-US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气</a:t>
              </a:r>
              <a:r>
                <a:rPr lang="en-US" altLang="zh-CN" sz="240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171" name="矩形 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06831" y="2653883"/>
              <a:ext cx="1201785" cy="460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V(</a:t>
              </a:r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容器</a:t>
              </a:r>
              <a:r>
                <a:rPr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</a:t>
              </a:r>
              <a:endPara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16"/>
              </p:custDataLst>
            </p:nvPr>
          </p:nvCxnSpPr>
          <p:spPr>
            <a:xfrm flipV="1">
              <a:off x="7644195" y="2704815"/>
              <a:ext cx="1033019" cy="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58" name="Text Box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84885" y="4413250"/>
            <a:ext cx="1679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+mn-ea"/>
                <a:ea typeface="+mn-ea"/>
                <a:cs typeface="+mn-ea"/>
              </a:rPr>
              <a:t>4</a:t>
            </a:r>
            <a:r>
              <a:rPr lang="zh-CN" altLang="en-US" sz="2400" dirty="0">
                <a:latin typeface="+mn-ea"/>
                <a:ea typeface="+mn-ea"/>
                <a:cs typeface="+mn-ea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单 位：</a:t>
            </a:r>
            <a:r>
              <a:rPr lang="zh-CN" altLang="en-US" sz="2400" dirty="0"/>
              <a:t> </a:t>
            </a:r>
            <a:endParaRPr lang="zh-CN" altLang="en-US" sz="2400" dirty="0"/>
          </a:p>
        </p:txBody>
      </p:sp>
      <p:sp>
        <p:nvSpPr>
          <p:cNvPr id="8202" name="Text Box 1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65095" y="4152265"/>
            <a:ext cx="79159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mol/(L·s)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  </a:t>
            </a:r>
            <a:r>
              <a:rPr lang="en-US" altLang="zh-CN" sz="24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/(</a:t>
            </a:r>
            <a:r>
              <a:rPr lang="en-US" altLang="zh-CN" sz="240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L·min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 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/(</a:t>
            </a:r>
            <a:r>
              <a:rPr lang="en-US" altLang="zh-CN" sz="240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L·h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2400" dirty="0" smtClean="0">
                <a:latin typeface="+mn-ea"/>
                <a:ea typeface="+mn-ea"/>
              </a:rPr>
              <a:t>  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9"/>
            </p:custDataLst>
          </p:nvPr>
        </p:nvSpPr>
        <p:spPr>
          <a:xfrm>
            <a:off x="2665095" y="4621530"/>
            <a:ext cx="444309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mol•L</a:t>
            </a:r>
            <a:r>
              <a:rPr lang="en-US" altLang="zh-CN" sz="2400" kern="0" baseline="30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en-US" altLang="zh-CN" sz="2400" kern="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•S</a:t>
            </a:r>
            <a:r>
              <a:rPr lang="en-US" altLang="zh-CN" sz="2400" kern="0" baseline="30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 </a:t>
            </a:r>
            <a:r>
              <a:rPr lang="zh-CN" altLang="en-US" sz="2400" kern="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  </a:t>
            </a:r>
            <a:r>
              <a:rPr lang="zh-CN" altLang="en-US" sz="2400" kern="0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kern="0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mol•L</a:t>
            </a:r>
            <a:r>
              <a:rPr lang="en-US" altLang="zh-CN" sz="2400" kern="0" baseline="30000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en-US" altLang="zh-CN" sz="2400" kern="0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•min</a:t>
            </a:r>
            <a:r>
              <a:rPr lang="en-US" altLang="zh-CN" sz="2400" kern="0" baseline="30000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en-US" altLang="zh-CN" sz="2400" b="1" kern="0" baseline="30000" dirty="0" smtClean="0">
                <a:solidFill>
                  <a:srgbClr val="7030A0"/>
                </a:solidFill>
                <a:latin typeface="Arial" panose="020B0604020202020204"/>
                <a:ea typeface="宋体" panose="02010600030101010101" pitchFamily="2" charset="-122"/>
              </a:rPr>
              <a:t> </a:t>
            </a:r>
            <a:endParaRPr lang="zh-CN" altLang="en-US" sz="1200" kern="0" dirty="0">
              <a:solidFill>
                <a:srgbClr val="7030A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>
            <a:off x="6910705" y="4626610"/>
            <a:ext cx="221742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mol•L</a:t>
            </a:r>
            <a:r>
              <a:rPr lang="en-US" altLang="zh-CN" sz="2400" kern="0" baseline="30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-1</a:t>
            </a:r>
            <a:r>
              <a:rPr lang="en-US" altLang="zh-CN" sz="2400" kern="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•h</a:t>
            </a:r>
            <a:r>
              <a:rPr lang="en-US" altLang="zh-CN" sz="2400" kern="0" baseline="300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-1</a:t>
            </a:r>
            <a:r>
              <a:rPr lang="en-US" altLang="zh-CN" sz="2400" b="1" kern="0" baseline="30000" dirty="0">
                <a:solidFill>
                  <a:srgbClr val="7030A0"/>
                </a:solidFill>
                <a:latin typeface="Arial" panose="020B0604020202020204"/>
                <a:ea typeface="宋体" panose="02010600030101010101" pitchFamily="2" charset="-122"/>
              </a:rPr>
              <a:t> </a:t>
            </a:r>
            <a:endParaRPr lang="zh-CN" altLang="en-US" sz="1200" kern="0" dirty="0">
              <a:solidFill>
                <a:srgbClr val="7030A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5" name="TextBox 12"/>
          <p:cNvSpPr txBox="1"/>
          <p:nvPr>
            <p:custDataLst>
              <p:tags r:id="rId21"/>
            </p:custDataLst>
          </p:nvPr>
        </p:nvSpPr>
        <p:spPr>
          <a:xfrm>
            <a:off x="985520" y="5087620"/>
            <a:ext cx="2243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 smtClean="0">
                <a:solidFill>
                  <a:srgbClr val="000000"/>
                </a:solidFill>
                <a:latin typeface="+mn-ea"/>
                <a:cs typeface="Arial" panose="020B0604020202020204"/>
              </a:rPr>
              <a:t>5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  <a:cs typeface="Arial" panose="020B0604020202020204"/>
              </a:rPr>
              <a:t>、适用范围：</a:t>
            </a:r>
            <a:endParaRPr lang="zh-CN" altLang="en-US" dirty="0">
              <a:solidFill>
                <a:srgbClr val="FF0000"/>
              </a:solidFill>
              <a:latin typeface="+mn-ea"/>
              <a:cs typeface="Arial" panose="020B0604020202020204"/>
            </a:endParaRPr>
          </a:p>
        </p:txBody>
      </p:sp>
      <p:sp>
        <p:nvSpPr>
          <p:cNvPr id="27" name="文本框 26"/>
          <p:cNvSpPr txBox="1"/>
          <p:nvPr>
            <p:custDataLst>
              <p:tags r:id="rId22"/>
            </p:custDataLst>
          </p:nvPr>
        </p:nvSpPr>
        <p:spPr>
          <a:xfrm>
            <a:off x="5476875" y="5087620"/>
            <a:ext cx="3651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rgbClr val="FF0000"/>
                </a:solidFill>
                <a:latin typeface="+mn-ea"/>
                <a:cs typeface="Arial" panose="020B0604020202020204"/>
              </a:rPr>
              <a:t>或</a:t>
            </a:r>
            <a:r>
              <a:rPr lang="zh-CN" altLang="en-US" sz="2400" dirty="0" smtClean="0">
                <a:solidFill>
                  <a:prstClr val="black"/>
                </a:solidFill>
                <a:latin typeface="+mn-ea"/>
                <a:cs typeface="Arial" panose="020B0604020202020204"/>
              </a:rPr>
              <a:t>密闭</a:t>
            </a:r>
            <a:r>
              <a:rPr lang="zh-CN" altLang="en-US" sz="2400" dirty="0">
                <a:solidFill>
                  <a:prstClr val="black"/>
                </a:solidFill>
                <a:latin typeface="+mn-ea"/>
                <a:cs typeface="Arial" panose="020B0604020202020204"/>
              </a:rPr>
              <a:t>容器中的某一气体</a:t>
            </a:r>
            <a:endParaRPr lang="zh-CN" altLang="en-US" sz="2400" dirty="0">
              <a:solidFill>
                <a:prstClr val="black"/>
              </a:solidFill>
              <a:latin typeface="+mn-ea"/>
              <a:cs typeface="Arial" panose="020B0604020202020204"/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2997200" y="5087620"/>
            <a:ext cx="3912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prstClr val="black"/>
                </a:solidFill>
                <a:latin typeface="+mn-ea"/>
                <a:cs typeface="Arial" panose="020B0604020202020204"/>
              </a:rPr>
              <a:t>溶液中的某一溶质</a:t>
            </a:r>
            <a:endParaRPr lang="zh-CN" altLang="en-US" sz="2400" dirty="0">
              <a:solidFill>
                <a:prstClr val="black"/>
              </a:solidFill>
              <a:latin typeface="+mn-ea"/>
              <a:cs typeface="Arial" panose="020B0604020202020204"/>
            </a:endParaRPr>
          </a:p>
        </p:txBody>
      </p:sp>
      <p:sp>
        <p:nvSpPr>
          <p:cNvPr id="28" name="Rectangle 21"/>
          <p:cNvSpPr/>
          <p:nvPr>
            <p:custDataLst>
              <p:tags r:id="rId24"/>
            </p:custDataLst>
          </p:nvPr>
        </p:nvSpPr>
        <p:spPr>
          <a:xfrm>
            <a:off x="1086485" y="5614670"/>
            <a:ext cx="10028555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固体和纯液体的c是常数，所以通常不用固体和纯液体表示化学反应速率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06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rgbClr val="0C06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49156" grpId="0"/>
      <p:bldP spid="49157" grpId="0"/>
      <p:bldP spid="9" grpId="0"/>
      <p:bldP spid="32" grpId="0" bldLvl="0" animBg="1"/>
      <p:bldP spid="49158" grpId="0"/>
      <p:bldP spid="8202" grpId="0"/>
      <p:bldP spid="12" grpId="0"/>
      <p:bldP spid="13" grpId="0"/>
      <p:bldP spid="25" grpId="0"/>
      <p:bldP spid="27" grpId="0"/>
      <p:bldP spid="26" grpId="0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934085" y="1056005"/>
            <a:ext cx="10232390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</a:t>
            </a:r>
            <a:r>
              <a:rPr lang="en-US" altLang="zh-CN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</a:t>
            </a:r>
            <a:r>
              <a:rPr lang="en-US" altLang="zh-CN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5mol/LNO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2mol/LO</a:t>
            </a:r>
            <a:r>
              <a:rPr lang="en-US" altLang="zh-CN" sz="2400" b="0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混合气体置于密闭容器中，发生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反应：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2NO+O</a:t>
            </a:r>
            <a:r>
              <a:rPr lang="en-US" altLang="zh-CN" sz="2400" b="0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=2NO</a:t>
            </a:r>
            <a:r>
              <a:rPr lang="en-US" altLang="zh-CN" sz="2400" b="0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，经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 后，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的浓度减少了</a:t>
            </a:r>
            <a:r>
              <a:rPr lang="en-US" altLang="zh-CN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3mol/L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，则用</a:t>
            </a:r>
            <a:r>
              <a:rPr lang="en-US" altLang="zh-CN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</a:t>
            </a: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该反应的速率</a:t>
            </a:r>
            <a:r>
              <a:rPr lang="en-US" altLang="zh-CN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V(NO)</a:t>
            </a:r>
            <a:r>
              <a:rPr lang="zh-CN" altLang="en-US" sz="2400" b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zh-CN" altLang="en-US" sz="2400" b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多少？</a:t>
            </a:r>
            <a:endParaRPr lang="zh-CN" altLang="en-US" sz="2400" b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6873" name="Object 9"/>
          <p:cNvGraphicFramePr>
            <a:graphicFrameLocks noChangeAspect="1"/>
          </p:cNvGraphicFramePr>
          <p:nvPr/>
        </p:nvGraphicFramePr>
        <p:xfrm>
          <a:off x="1025525" y="2846705"/>
          <a:ext cx="8091805" cy="105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" r:id="rId1" imgW="2108200" imgH="393700" progId="Equation.3">
                  <p:embed/>
                </p:oleObj>
              </mc:Choice>
              <mc:Fallback>
                <p:oleObj name="" r:id="rId1" imgW="2108200" imgH="393700" progId="Equation.3">
                  <p:embed/>
                  <p:pic>
                    <p:nvPicPr>
                      <p:cNvPr id="0" name="图片 614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2846705"/>
                        <a:ext cx="8091805" cy="10534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992505" y="533400"/>
            <a:ext cx="10232390" cy="142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</a:t>
            </a:r>
            <a:r>
              <a:rPr lang="en-US" altLang="zh-CN" sz="24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在一密闭容器中装有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，反应开始时，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400" baseline="-25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的浓度为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2mol/L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en-US" altLang="zh-CN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en-US" altLang="zh-CN" sz="2400" baseline="-250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的浓度为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5mol/L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；反应开始</a:t>
            </a:r>
            <a:r>
              <a:rPr lang="en-US" altLang="zh-CN" sz="2400" dirty="0">
                <a:solidFill>
                  <a:srgbClr val="00975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2min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时，测得容器中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400" baseline="-25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的浓度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1.8mol/L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，求这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2min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NH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的平均速率各是多少？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1995805" y="3491230"/>
            <a:ext cx="283464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002060"/>
                </a:solidFill>
                <a:latin typeface="+mn-cs"/>
                <a:ea typeface="+mn-cs"/>
              </a:rPr>
              <a:t>2min</a:t>
            </a:r>
            <a:r>
              <a:rPr lang="zh-CN" altLang="en-US" sz="2400" dirty="0">
                <a:solidFill>
                  <a:srgbClr val="002060"/>
                </a:solidFill>
                <a:latin typeface="+mn-cs"/>
                <a:ea typeface="+mn-cs"/>
              </a:rPr>
              <a:t>后</a:t>
            </a:r>
            <a:r>
              <a:rPr lang="zh-CN" altLang="en-US" sz="2400" dirty="0" smtClean="0">
                <a:solidFill>
                  <a:srgbClr val="002060"/>
                </a:solidFill>
                <a:latin typeface="+mn-cs"/>
                <a:ea typeface="+mn-cs"/>
              </a:rPr>
              <a:t>浓度</a:t>
            </a:r>
            <a:r>
              <a:rPr lang="en-US" altLang="zh-CN" sz="2400" dirty="0" smtClean="0">
                <a:solidFill>
                  <a:srgbClr val="002060"/>
                </a:solidFill>
                <a:latin typeface="+mn-cs"/>
                <a:ea typeface="+mn-cs"/>
              </a:rPr>
              <a:t>:  </a:t>
            </a:r>
            <a:r>
              <a:rPr lang="en-US" altLang="zh-CN" sz="2400" dirty="0">
                <a:solidFill>
                  <a:srgbClr val="002060"/>
                </a:solidFill>
                <a:latin typeface="+mn-cs"/>
                <a:ea typeface="+mn-cs"/>
              </a:rPr>
              <a:t>1.8</a:t>
            </a:r>
            <a:endParaRPr lang="en-US" altLang="zh-CN" sz="2400" dirty="0">
              <a:solidFill>
                <a:srgbClr val="002060"/>
              </a:solidFill>
              <a:latin typeface="+mn-cs"/>
              <a:ea typeface="+mn-cs"/>
            </a:endParaRP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922136" y="4041584"/>
            <a:ext cx="121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所以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</a:rPr>
              <a:t>:</a:t>
            </a:r>
            <a:endParaRPr lang="en-US" altLang="zh-CN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215059" name="Text Box 19"/>
          <p:cNvSpPr txBox="1">
            <a:spLocks noChangeArrowheads="1"/>
          </p:cNvSpPr>
          <p:nvPr/>
        </p:nvSpPr>
        <p:spPr bwMode="auto">
          <a:xfrm>
            <a:off x="1863090" y="4041775"/>
            <a:ext cx="1261745" cy="34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7030A0"/>
                </a:solidFill>
                <a:latin typeface="+mn-cs"/>
                <a:ea typeface="+mn-cs"/>
              </a:rPr>
              <a:t>V(N</a:t>
            </a:r>
            <a:r>
              <a:rPr lang="en-US" altLang="zh-CN" sz="2400" baseline="-25000" dirty="0">
                <a:solidFill>
                  <a:srgbClr val="7030A0"/>
                </a:solidFill>
                <a:latin typeface="+mn-cs"/>
                <a:ea typeface="+mn-cs"/>
              </a:rPr>
              <a:t>2</a:t>
            </a:r>
            <a:r>
              <a:rPr lang="en-US" altLang="zh-CN" sz="2400" dirty="0">
                <a:solidFill>
                  <a:srgbClr val="7030A0"/>
                </a:solidFill>
                <a:latin typeface="+mn-cs"/>
                <a:ea typeface="+mn-cs"/>
              </a:rPr>
              <a:t>)=</a:t>
            </a:r>
            <a:r>
              <a:rPr lang="en-US" altLang="zh-CN" sz="2800" b="1" dirty="0">
                <a:solidFill>
                  <a:srgbClr val="7030A0"/>
                </a:solidFill>
              </a:rPr>
              <a:t>  </a:t>
            </a:r>
            <a:endParaRPr lang="en-US" altLang="zh-CN" sz="2800" b="1" dirty="0">
              <a:solidFill>
                <a:srgbClr val="7030A0"/>
              </a:solidFill>
            </a:endParaRPr>
          </a:p>
        </p:txBody>
      </p:sp>
      <p:grpSp>
        <p:nvGrpSpPr>
          <p:cNvPr id="215067" name="Group 27"/>
          <p:cNvGrpSpPr/>
          <p:nvPr/>
        </p:nvGrpSpPr>
        <p:grpSpPr bwMode="auto">
          <a:xfrm>
            <a:off x="5084701" y="3899125"/>
            <a:ext cx="1751013" cy="866775"/>
            <a:chOff x="1537" y="3117"/>
            <a:chExt cx="1103" cy="546"/>
          </a:xfrm>
        </p:grpSpPr>
        <p:sp>
          <p:nvSpPr>
            <p:cNvPr id="215060" name="Line 20"/>
            <p:cNvSpPr>
              <a:spLocks noChangeShapeType="1"/>
            </p:cNvSpPr>
            <p:nvPr/>
          </p:nvSpPr>
          <p:spPr bwMode="auto">
            <a:xfrm>
              <a:off x="1584" y="3408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061" name="Text Box 21"/>
            <p:cNvSpPr txBox="1">
              <a:spLocks noChangeArrowheads="1"/>
            </p:cNvSpPr>
            <p:nvPr/>
          </p:nvSpPr>
          <p:spPr bwMode="auto">
            <a:xfrm>
              <a:off x="1537" y="3117"/>
              <a:ext cx="1019" cy="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altLang="zh-CN" sz="2400" dirty="0">
                  <a:solidFill>
                    <a:srgbClr val="FF0000"/>
                  </a:solidFill>
                  <a:latin typeface="+mn-cs"/>
                  <a:ea typeface="+mn-cs"/>
                </a:rPr>
                <a:t>0.2mol/L</a:t>
              </a:r>
              <a:endParaRPr lang="en-US" altLang="zh-CN" sz="2400" dirty="0">
                <a:solidFill>
                  <a:srgbClr val="FF0000"/>
                </a:solidFill>
                <a:latin typeface="+mn-cs"/>
                <a:ea typeface="+mn-cs"/>
              </a:endParaRPr>
            </a:p>
            <a:p>
              <a:pPr>
                <a:spcBef>
                  <a:spcPct val="10000"/>
                </a:spcBef>
              </a:pPr>
              <a:r>
                <a:rPr lang="en-US" altLang="zh-CN" sz="2400" dirty="0" smtClean="0">
                  <a:solidFill>
                    <a:srgbClr val="FF0000"/>
                  </a:solidFill>
                  <a:latin typeface="+mn-cs"/>
                  <a:ea typeface="+mn-cs"/>
                </a:rPr>
                <a:t>   </a:t>
              </a:r>
              <a:r>
                <a:rPr lang="en-US" altLang="zh-CN" sz="2400" dirty="0">
                  <a:solidFill>
                    <a:srgbClr val="FF0000"/>
                  </a:solidFill>
                  <a:latin typeface="+mn-cs"/>
                  <a:ea typeface="+mn-cs"/>
                </a:rPr>
                <a:t>2min</a:t>
              </a:r>
              <a:endParaRPr lang="en-US" altLang="zh-CN" sz="2400" dirty="0">
                <a:solidFill>
                  <a:srgbClr val="FF0000"/>
                </a:solidFill>
                <a:latin typeface="+mn-cs"/>
                <a:ea typeface="+mn-cs"/>
              </a:endParaRPr>
            </a:p>
          </p:txBody>
        </p:sp>
      </p:grpSp>
      <p:sp>
        <p:nvSpPr>
          <p:cNvPr id="215062" name="Text Box 22"/>
          <p:cNvSpPr txBox="1">
            <a:spLocks noChangeArrowheads="1"/>
          </p:cNvSpPr>
          <p:nvPr/>
        </p:nvSpPr>
        <p:spPr bwMode="auto">
          <a:xfrm>
            <a:off x="6905414" y="4100809"/>
            <a:ext cx="3124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=  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</a:rPr>
              <a:t>0.1 mol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/(</a:t>
            </a:r>
            <a:r>
              <a:rPr lang="en-US" altLang="zh-CN" sz="2400" dirty="0" err="1" smtClean="0">
                <a:solidFill>
                  <a:srgbClr val="FF0000"/>
                </a:solidFill>
                <a:latin typeface="+mn-cs"/>
                <a:ea typeface="+mn-cs"/>
              </a:rPr>
              <a:t>L·min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991870" y="4631690"/>
            <a:ext cx="43802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latin typeface="+mn-cs"/>
                <a:ea typeface="+mn-cs"/>
              </a:rPr>
              <a:t>同理</a:t>
            </a:r>
            <a:r>
              <a:rPr lang="en-US" altLang="zh-CN" sz="2400" dirty="0">
                <a:latin typeface="+mn-cs"/>
                <a:ea typeface="+mn-cs"/>
              </a:rPr>
              <a:t>:   V(H</a:t>
            </a:r>
            <a:r>
              <a:rPr lang="en-US" altLang="zh-CN" sz="2400" baseline="-25000" dirty="0">
                <a:latin typeface="+mn-cs"/>
                <a:ea typeface="+mn-cs"/>
              </a:rPr>
              <a:t>2</a:t>
            </a:r>
            <a:r>
              <a:rPr lang="en-US" altLang="zh-CN" sz="2400" dirty="0">
                <a:latin typeface="+mn-cs"/>
                <a:ea typeface="+mn-cs"/>
              </a:rPr>
              <a:t>)= </a:t>
            </a:r>
            <a:r>
              <a:rPr lang="en-US" altLang="zh-CN" sz="2400" dirty="0">
                <a:solidFill>
                  <a:srgbClr val="FF0000"/>
                </a:solidFill>
                <a:latin typeface="+mn-cs"/>
                <a:ea typeface="+mn-cs"/>
              </a:rPr>
              <a:t>0.3mol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/(</a:t>
            </a:r>
            <a:r>
              <a:rPr lang="en-US" altLang="zh-CN" sz="2400" dirty="0" err="1" smtClean="0">
                <a:solidFill>
                  <a:srgbClr val="FF0000"/>
                </a:solidFill>
                <a:latin typeface="+mn-cs"/>
                <a:ea typeface="+mn-cs"/>
              </a:rPr>
              <a:t>L·min</a:t>
            </a:r>
            <a:r>
              <a:rPr lang="en-US" altLang="zh-CN" sz="2400" dirty="0" smtClean="0">
                <a:solidFill>
                  <a:srgbClr val="FF0000"/>
                </a:solidFill>
                <a:latin typeface="+mn-cs"/>
                <a:ea typeface="+mn-cs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+mn-cs"/>
              <a:ea typeface="+mn-cs"/>
            </a:endParaRPr>
          </a:p>
        </p:txBody>
      </p:sp>
      <p:sp>
        <p:nvSpPr>
          <p:cNvPr id="215064" name="Rectangle 24"/>
          <p:cNvSpPr>
            <a:spLocks noChangeArrowheads="1"/>
          </p:cNvSpPr>
          <p:nvPr/>
        </p:nvSpPr>
        <p:spPr bwMode="auto">
          <a:xfrm>
            <a:off x="5560803" y="4633935"/>
            <a:ext cx="42338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latin typeface="+mn-ea"/>
              </a:rPr>
              <a:t>V(NH</a:t>
            </a:r>
            <a:r>
              <a:rPr lang="en-US" altLang="zh-CN" sz="2400" baseline="-25000" dirty="0">
                <a:latin typeface="+mn-ea"/>
              </a:rPr>
              <a:t>3</a:t>
            </a:r>
            <a:r>
              <a:rPr lang="en-US" altLang="zh-CN" sz="2400" dirty="0">
                <a:latin typeface="+mn-ea"/>
              </a:rPr>
              <a:t>) =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0.2 mol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</a:rPr>
              <a:t>/(</a:t>
            </a:r>
            <a:r>
              <a:rPr lang="en-US" altLang="zh-CN" sz="2400" dirty="0" err="1" smtClean="0">
                <a:solidFill>
                  <a:srgbClr val="FF0000"/>
                </a:solidFill>
                <a:latin typeface="+mn-ea"/>
              </a:rPr>
              <a:t>L·min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5069" name="Text Box 29"/>
          <p:cNvSpPr txBox="1">
            <a:spLocks noChangeArrowheads="1"/>
          </p:cNvSpPr>
          <p:nvPr/>
        </p:nvSpPr>
        <p:spPr bwMode="auto">
          <a:xfrm>
            <a:off x="4447540" y="6059170"/>
            <a:ext cx="5133340" cy="46037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V(N</a:t>
            </a:r>
            <a:r>
              <a:rPr lang="en-US" altLang="zh-CN" sz="2400" baseline="-250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): V(H</a:t>
            </a:r>
            <a:r>
              <a:rPr lang="en-US" altLang="zh-CN" sz="2400" baseline="-250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):V(NH</a:t>
            </a:r>
            <a:r>
              <a:rPr lang="en-US" altLang="zh-CN" sz="2400" baseline="-250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)= 1:3:2</a:t>
            </a:r>
            <a:endParaRPr lang="en-US" altLang="zh-CN" sz="2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49188" y="2001910"/>
            <a:ext cx="4937760" cy="644574"/>
            <a:chOff x="-90170" y="1989175"/>
            <a:chExt cx="4937760" cy="64457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504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-90170" y="2039340"/>
                  <a:ext cx="4937760" cy="5219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400" dirty="0" smtClean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解</a:t>
                  </a:r>
                  <a:r>
                    <a:rPr lang="zh-CN" altLang="en-US" sz="24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：</a:t>
                  </a:r>
                  <a:r>
                    <a:rPr lang="zh-CN" altLang="en-US" sz="2400" dirty="0">
                      <a:latin typeface="+mn-ea"/>
                      <a:cs typeface="+mn-ea"/>
                    </a:rPr>
                    <a:t>   </a:t>
                  </a:r>
                  <a:r>
                    <a:rPr lang="zh-CN" altLang="en-US" sz="2400" dirty="0" smtClean="0">
                      <a:latin typeface="+mn-ea"/>
                      <a:cs typeface="+mn-ea"/>
                    </a:rPr>
                    <a:t>  </a:t>
                  </a:r>
                  <a:r>
                    <a:rPr lang="en-US" altLang="zh-CN" sz="24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N</a:t>
                  </a:r>
                  <a:r>
                    <a:rPr lang="en-US" altLang="zh-CN" sz="2400" baseline="-250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2</a:t>
                  </a:r>
                  <a:r>
                    <a:rPr lang="en-US" altLang="zh-CN" sz="24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  + 3 H</a:t>
                  </a:r>
                  <a:r>
                    <a:rPr lang="en-US" altLang="zh-CN" sz="2400" baseline="-250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2  </a:t>
                  </a:r>
                  <a:r>
                    <a:rPr lang="en-US" altLang="zh-CN" sz="24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en-US" altLang="zh-CN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⇌</m:t>
                      </m:r>
                    </m:oMath>
                  </a14:m>
                  <a:r>
                    <a:rPr lang="en-US" altLang="zh-CN" sz="2800" dirty="0" smtClean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    </a:t>
                  </a:r>
                  <a:r>
                    <a:rPr lang="en-US" altLang="zh-CN" sz="24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2NH</a:t>
                  </a:r>
                  <a:r>
                    <a:rPr lang="en-US" altLang="zh-CN" sz="2400" baseline="-25000" dirty="0">
                      <a:solidFill>
                        <a:srgbClr val="FF0000"/>
                      </a:solidFill>
                      <a:latin typeface="+mn-ea"/>
                      <a:cs typeface="+mn-ea"/>
                    </a:rPr>
                    <a:t>3</a:t>
                  </a:r>
                  <a:endParaRPr lang="en-US" altLang="zh-CN" sz="2400" baseline="-25000" dirty="0">
                    <a:solidFill>
                      <a:srgbClr val="FF0000"/>
                    </a:solidFill>
                    <a:latin typeface="+mn-ea"/>
                    <a:cs typeface="+mn-ea"/>
                  </a:endParaRPr>
                </a:p>
              </p:txBody>
            </p:sp>
          </mc:Choice>
          <mc:Fallback>
            <p:sp>
              <p:nvSpPr>
                <p:cNvPr id="21504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90170" y="2039340"/>
                  <a:ext cx="4937760" cy="521970"/>
                </a:xfrm>
                <a:prstGeom prst="rect">
                  <a:avLst/>
                </a:prstGeom>
                <a:blipFill rotWithShape="1">
                  <a:blip r:embed="rId1"/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5070" name="Text Box 30"/>
            <p:cNvSpPr txBox="1">
              <a:spLocks noChangeArrowheads="1"/>
            </p:cNvSpPr>
            <p:nvPr/>
          </p:nvSpPr>
          <p:spPr bwMode="auto">
            <a:xfrm>
              <a:off x="2692400" y="1989175"/>
              <a:ext cx="971550" cy="270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 b="1" dirty="0"/>
                <a:t>高温高压</a:t>
              </a:r>
              <a:endParaRPr lang="zh-CN" altLang="en-US" sz="1200" b="1" dirty="0"/>
            </a:p>
          </p:txBody>
        </p:sp>
        <p:sp>
          <p:nvSpPr>
            <p:cNvPr id="215071" name="Text Box 31"/>
            <p:cNvSpPr txBox="1">
              <a:spLocks noChangeArrowheads="1"/>
            </p:cNvSpPr>
            <p:nvPr/>
          </p:nvSpPr>
          <p:spPr bwMode="auto">
            <a:xfrm>
              <a:off x="2752884" y="2358159"/>
              <a:ext cx="838200" cy="27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 b="1" dirty="0"/>
                <a:t>催化剂</a:t>
              </a:r>
              <a:endParaRPr lang="zh-CN" altLang="en-US" sz="1200" b="1" dirty="0"/>
            </a:p>
          </p:txBody>
        </p:sp>
      </p:grpSp>
      <p:sp>
        <p:nvSpPr>
          <p:cNvPr id="215073" name="Rectangle 33"/>
          <p:cNvSpPr>
            <a:spLocks noChangeArrowheads="1"/>
          </p:cNvSpPr>
          <p:nvPr/>
        </p:nvSpPr>
        <p:spPr bwMode="auto">
          <a:xfrm>
            <a:off x="4719320" y="3487420"/>
            <a:ext cx="2797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  </a:t>
            </a:r>
            <a:r>
              <a:rPr lang="en-US" altLang="zh-CN" sz="2400" dirty="0">
                <a:solidFill>
                  <a:srgbClr val="002060"/>
                </a:solidFill>
                <a:latin typeface="+mn-cs"/>
                <a:ea typeface="+mn-cs"/>
              </a:rPr>
              <a:t>4.4                0.4</a:t>
            </a:r>
            <a:endParaRPr lang="en-US" altLang="zh-CN" sz="2400" dirty="0">
              <a:solidFill>
                <a:srgbClr val="002060"/>
              </a:solidFill>
              <a:latin typeface="+mn-cs"/>
              <a:ea typeface="+mn-cs"/>
            </a:endParaRP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2045970" y="2567940"/>
            <a:ext cx="5495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latin typeface="+mn-cs"/>
                <a:ea typeface="+mn-cs"/>
              </a:rPr>
              <a:t>起始</a:t>
            </a:r>
            <a:r>
              <a:rPr lang="zh-CN" altLang="en-US" sz="2400" dirty="0" smtClean="0">
                <a:latin typeface="+mn-cs"/>
                <a:ea typeface="+mn-cs"/>
              </a:rPr>
              <a:t>浓度：  </a:t>
            </a:r>
            <a:r>
              <a:rPr lang="en-US" altLang="zh-CN" sz="2400" dirty="0" smtClean="0">
                <a:latin typeface="+mn-cs"/>
                <a:ea typeface="+mn-cs"/>
              </a:rPr>
              <a:t>   2         5                   0</a:t>
            </a:r>
            <a:endParaRPr lang="en-US" altLang="zh-CN" sz="2400" dirty="0">
              <a:latin typeface="+mn-cs"/>
              <a:ea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68465" y="3107690"/>
            <a:ext cx="6388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0.4</a:t>
            </a:r>
            <a:endParaRPr lang="en-US" altLang="zh-CN" sz="24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70597" y="3063958"/>
            <a:ext cx="69786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0.6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endParaRPr lang="zh-CN" altLang="en-US" dirty="0"/>
          </a:p>
        </p:txBody>
      </p:sp>
      <p:grpSp>
        <p:nvGrpSpPr>
          <p:cNvPr id="33" name="Group 22"/>
          <p:cNvGrpSpPr/>
          <p:nvPr/>
        </p:nvGrpSpPr>
        <p:grpSpPr bwMode="auto">
          <a:xfrm>
            <a:off x="3124824" y="3870510"/>
            <a:ext cx="1834085" cy="924122"/>
            <a:chOff x="1202" y="2822"/>
            <a:chExt cx="1604" cy="877"/>
          </a:xfrm>
        </p:grpSpPr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1233" y="2822"/>
              <a:ext cx="1573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4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△c (</a:t>
              </a:r>
              <a:r>
                <a:rPr kumimoji="1" lang="en-US" altLang="zh-CN" sz="2400" b="1" dirty="0" smtClean="0">
                  <a:solidFill>
                    <a:srgbClr val="800000"/>
                  </a:solidFill>
                  <a:latin typeface="Times New Roman" panose="02020603050405020304" pitchFamily="18" charset="0"/>
                </a:rPr>
                <a:t>N</a:t>
              </a:r>
              <a:r>
                <a:rPr kumimoji="1" lang="en-US" altLang="zh-CN" sz="2400" b="1" baseline="-25000" dirty="0" smtClean="0">
                  <a:solidFill>
                    <a:srgbClr val="800000"/>
                  </a:solidFill>
                  <a:latin typeface="Times New Roman" panose="02020603050405020304" pitchFamily="18" charset="0"/>
                </a:rPr>
                <a:t>2</a:t>
              </a:r>
              <a:r>
                <a:rPr kumimoji="1" lang="en-US" altLang="zh-CN" sz="2400" b="1" dirty="0" smtClean="0">
                  <a:solidFill>
                    <a:srgbClr val="800000"/>
                  </a:solidFill>
                  <a:latin typeface="Times New Roman" panose="02020603050405020304" pitchFamily="18" charset="0"/>
                </a:rPr>
                <a:t>)</a:t>
              </a:r>
              <a:r>
                <a:rPr kumimoji="1" lang="en-US" altLang="zh-CN" sz="2400" b="1" i="1" dirty="0" smtClean="0">
                  <a:solidFill>
                    <a:srgbClr val="FF3300"/>
                  </a:solidFill>
                  <a:latin typeface="Times New Roman" panose="02020603050405020304" pitchFamily="18" charset="0"/>
                  <a:ea typeface="隶书" panose="02010509060101010101" pitchFamily="1" charset="-122"/>
                </a:rPr>
                <a:t> </a:t>
              </a:r>
              <a:endParaRPr kumimoji="1" lang="en-US" altLang="zh-CN" sz="2400" b="1" i="1" dirty="0">
                <a:solidFill>
                  <a:srgbClr val="FF3300"/>
                </a:solidFill>
                <a:latin typeface="Times New Roman" panose="02020603050405020304" pitchFamily="18" charset="0"/>
                <a:ea typeface="隶书" panose="02010509060101010101" pitchFamily="1" charset="-122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1202" y="3303"/>
              <a:ext cx="118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>
              <a:off x="1482" y="3262"/>
              <a:ext cx="627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400" b="1" dirty="0">
                  <a:solidFill>
                    <a:srgbClr val="800000"/>
                  </a:solidFill>
                  <a:latin typeface="Times New Roman" panose="02020603050405020304" pitchFamily="18" charset="0"/>
                </a:rPr>
                <a:t>△t</a:t>
              </a:r>
              <a:endParaRPr kumimoji="1" lang="en-US" altLang="zh-CN" sz="2400" b="1" dirty="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4632174" y="4100923"/>
            <a:ext cx="457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=</a:t>
            </a:r>
            <a:endParaRPr kumimoji="1" lang="en-US" altLang="zh-CN" sz="28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992505" y="5161915"/>
            <a:ext cx="1043559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kumimoji="1" lang="zh-CN" altLang="en-US" sz="2400" i="1" dirty="0" smtClean="0">
                <a:solidFill>
                  <a:srgbClr val="C00000"/>
                </a:solidFill>
                <a:latin typeface="+mn-ea"/>
                <a:ea typeface="+mn-ea"/>
                <a:cs typeface="+mn-ea"/>
              </a:rPr>
              <a:t>问：</a:t>
            </a:r>
            <a:r>
              <a:rPr kumimoji="1" lang="en-US" altLang="zh-CN" sz="2400" i="1" dirty="0" smtClean="0">
                <a:latin typeface="+mn-ea"/>
                <a:ea typeface="+mn-ea"/>
                <a:cs typeface="+mn-ea"/>
              </a:rPr>
              <a:t>v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(N</a:t>
            </a:r>
            <a:r>
              <a:rPr kumimoji="1" lang="en-US" altLang="zh-CN" sz="2400" baseline="-25000" dirty="0" smtClean="0">
                <a:latin typeface="+mn-ea"/>
                <a:ea typeface="+mn-ea"/>
                <a:cs typeface="+mn-ea"/>
              </a:rPr>
              <a:t>2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)=0.1mol</a:t>
            </a:r>
            <a:r>
              <a:rPr kumimoji="1" lang="en-US" altLang="zh-CN" sz="2400" dirty="0">
                <a:latin typeface="+mn-ea"/>
                <a:ea typeface="+mn-ea"/>
                <a:cs typeface="+mn-ea"/>
              </a:rPr>
              <a:t>/(</a:t>
            </a:r>
            <a:r>
              <a:rPr kumimoji="1" lang="en-US" altLang="zh-CN" sz="2400" dirty="0" err="1" smtClean="0">
                <a:latin typeface="+mn-ea"/>
                <a:ea typeface="+mn-ea"/>
                <a:cs typeface="+mn-ea"/>
              </a:rPr>
              <a:t>L·min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) </a:t>
            </a:r>
            <a:r>
              <a:rPr kumimoji="1" lang="zh-CN" altLang="en-US" sz="2400" dirty="0" smtClean="0">
                <a:latin typeface="+mn-ea"/>
                <a:ea typeface="+mn-ea"/>
                <a:cs typeface="+mn-ea"/>
              </a:rPr>
              <a:t>、</a:t>
            </a:r>
            <a:r>
              <a:rPr kumimoji="1" lang="en-US" altLang="zh-CN" sz="2400" i="1" dirty="0" smtClean="0">
                <a:latin typeface="+mn-ea"/>
                <a:ea typeface="+mn-ea"/>
                <a:cs typeface="+mn-ea"/>
              </a:rPr>
              <a:t>v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(H</a:t>
            </a:r>
            <a:r>
              <a:rPr kumimoji="1" lang="en-US" altLang="zh-CN" sz="2400" baseline="-25000" dirty="0" smtClean="0">
                <a:latin typeface="+mn-ea"/>
                <a:ea typeface="+mn-ea"/>
                <a:cs typeface="+mn-ea"/>
              </a:rPr>
              <a:t>2</a:t>
            </a:r>
            <a:r>
              <a:rPr kumimoji="1" lang="en-US" altLang="zh-CN" sz="2400" dirty="0">
                <a:latin typeface="+mn-ea"/>
                <a:ea typeface="+mn-ea"/>
                <a:cs typeface="+mn-ea"/>
              </a:rPr>
              <a:t>)=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0.3mol</a:t>
            </a:r>
            <a:r>
              <a:rPr kumimoji="1" lang="en-US" altLang="zh-CN" sz="2400" dirty="0">
                <a:latin typeface="+mn-ea"/>
                <a:ea typeface="+mn-ea"/>
                <a:cs typeface="+mn-ea"/>
              </a:rPr>
              <a:t>/(</a:t>
            </a:r>
            <a:r>
              <a:rPr kumimoji="1" lang="en-US" altLang="zh-CN" sz="2400" dirty="0" err="1" smtClean="0">
                <a:latin typeface="+mn-ea"/>
                <a:ea typeface="+mn-ea"/>
                <a:cs typeface="+mn-ea"/>
              </a:rPr>
              <a:t>L·min</a:t>
            </a:r>
            <a:r>
              <a:rPr kumimoji="1" lang="en-US" altLang="zh-CN" sz="2400" dirty="0" smtClean="0">
                <a:latin typeface="+mn-ea"/>
                <a:ea typeface="+mn-ea"/>
                <a:cs typeface="+mn-ea"/>
              </a:rPr>
              <a:t>)</a:t>
            </a:r>
            <a:r>
              <a:rPr lang="en-US" altLang="zh-CN" sz="2400" dirty="0">
                <a:solidFill>
                  <a:prstClr val="black"/>
                </a:solidFill>
                <a:latin typeface="+mn-ea"/>
                <a:ea typeface="+mn-ea"/>
                <a:cs typeface="+mn-ea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+mn-ea"/>
                <a:ea typeface="+mn-ea"/>
                <a:cs typeface="+mn-ea"/>
              </a:rPr>
              <a:t>、</a:t>
            </a:r>
            <a:r>
              <a:rPr lang="en-US" altLang="zh-CN" sz="2400" dirty="0" smtClean="0">
                <a:solidFill>
                  <a:prstClr val="black"/>
                </a:solidFill>
                <a:latin typeface="+mn-ea"/>
                <a:ea typeface="+mn-ea"/>
                <a:cs typeface="+mn-ea"/>
              </a:rPr>
              <a:t>V(NH</a:t>
            </a:r>
            <a:r>
              <a:rPr lang="en-US" altLang="zh-CN" sz="2400" baseline="-25000" dirty="0" smtClean="0">
                <a:solidFill>
                  <a:prstClr val="black"/>
                </a:solidFill>
                <a:latin typeface="+mn-ea"/>
                <a:ea typeface="+mn-ea"/>
                <a:cs typeface="+mn-ea"/>
              </a:rPr>
              <a:t>3</a:t>
            </a:r>
            <a:r>
              <a:rPr lang="en-US" altLang="zh-CN" sz="2400" dirty="0">
                <a:solidFill>
                  <a:prstClr val="black"/>
                </a:solidFill>
                <a:latin typeface="+mn-ea"/>
                <a:ea typeface="+mn-ea"/>
                <a:cs typeface="+mn-ea"/>
              </a:rPr>
              <a:t>) = 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0.2 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mol/(</a:t>
            </a:r>
            <a:r>
              <a:rPr lang="en-US" altLang="zh-CN" sz="2400" dirty="0" err="1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L·min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)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，</a:t>
            </a:r>
            <a:r>
              <a:rPr kumimoji="1" lang="zh-CN" altLang="en-US" sz="2400" dirty="0" smtClean="0">
                <a:solidFill>
                  <a:srgbClr val="002060"/>
                </a:solidFill>
                <a:latin typeface="+mn-ea"/>
                <a:ea typeface="+mn-ea"/>
                <a:cs typeface="+mn-ea"/>
              </a:rPr>
              <a:t>是否</a:t>
            </a:r>
            <a:r>
              <a:rPr kumimoji="1" lang="zh-CN" altLang="en-US" sz="2400" dirty="0">
                <a:solidFill>
                  <a:srgbClr val="002060"/>
                </a:solidFill>
                <a:latin typeface="+mn-ea"/>
                <a:ea typeface="+mn-ea"/>
                <a:cs typeface="+mn-ea"/>
              </a:rPr>
              <a:t>都表示此反应的速率</a:t>
            </a:r>
            <a:r>
              <a:rPr kumimoji="1" lang="zh-CN" altLang="en-US" sz="2400" dirty="0" smtClean="0">
                <a:latin typeface="+mn-ea"/>
                <a:ea typeface="+mn-ea"/>
                <a:cs typeface="+mn-ea"/>
              </a:rPr>
              <a:t>？</a:t>
            </a:r>
            <a:endParaRPr kumimoji="1" lang="zh-CN" altLang="en-US" sz="2400" dirty="0">
              <a:latin typeface="+mn-ea"/>
              <a:ea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57583" y="2609049"/>
            <a:ext cx="49015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9758"/>
                </a:solidFill>
                <a:latin typeface="+mn-ea"/>
                <a:ea typeface="+mn-ea"/>
              </a:rPr>
              <a:t>三段式</a:t>
            </a:r>
            <a:endParaRPr lang="zh-CN" altLang="en-US" sz="2400" dirty="0" smtClean="0">
              <a:solidFill>
                <a:srgbClr val="009758"/>
              </a:solidFill>
              <a:latin typeface="+mn-ea"/>
              <a:ea typeface="+mn-ea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1694399" y="2567580"/>
            <a:ext cx="169171" cy="12344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91870" y="6000115"/>
            <a:ext cx="43802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kumimoji="1" lang="zh-CN" altLang="en-US" sz="2400" dirty="0" smtClean="0">
                <a:solidFill>
                  <a:srgbClr val="002060"/>
                </a:solidFill>
                <a:latin typeface="+mn-ea"/>
              </a:rPr>
              <a:t>它们在数值</a:t>
            </a:r>
            <a:r>
              <a:rPr kumimoji="1" lang="zh-CN" altLang="en-US" sz="2400" dirty="0">
                <a:solidFill>
                  <a:srgbClr val="002060"/>
                </a:solidFill>
                <a:latin typeface="+mn-ea"/>
              </a:rPr>
              <a:t>上有何规律？</a:t>
            </a:r>
            <a:endParaRPr kumimoji="1" lang="zh-CN" altLang="en-US" sz="24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85269" y="5494416"/>
            <a:ext cx="6375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是</a:t>
            </a:r>
            <a:r>
              <a:rPr lang="zh-CN" altLang="en-US" sz="2800" b="1" dirty="0" smtClean="0">
                <a:solidFill>
                  <a:srgbClr val="009758"/>
                </a:solidFill>
              </a:rPr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045970" y="3062605"/>
            <a:ext cx="1623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变化浓度：</a:t>
            </a:r>
            <a:endParaRPr lang="zh-CN" altLang="en-US" sz="2400"/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901587" y="3062688"/>
            <a:ext cx="697865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0.2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6" grpId="0" bldLvl="0" animBg="1"/>
      <p:bldP spid="215058" grpId="0" bldLvl="0" animBg="1"/>
      <p:bldP spid="215059" grpId="0" bldLvl="0" animBg="1"/>
      <p:bldP spid="215062" grpId="0" bldLvl="0" animBg="1"/>
      <p:bldP spid="215063" grpId="0" bldLvl="0" animBg="1"/>
      <p:bldP spid="215064" grpId="0" bldLvl="0" animBg="1"/>
      <p:bldP spid="215069" grpId="0" bldLvl="0" animBg="1"/>
      <p:bldP spid="215073" grpId="0" bldLvl="0" animBg="1"/>
      <p:bldP spid="5" grpId="0"/>
      <p:bldP spid="6" grpId="0"/>
      <p:bldP spid="37" grpId="0" autoUpdateAnimBg="0"/>
      <p:bldP spid="38" grpId="0"/>
      <p:bldP spid="9" grpId="0"/>
      <p:bldP spid="10" grpId="0" bldLvl="0" animBg="1"/>
      <p:bldP spid="11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934085" y="1332230"/>
            <a:ext cx="9733915" cy="212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+mn-cs"/>
                <a:ea typeface="+mn-cs"/>
              </a:rPr>
              <a:t>(1)</a:t>
            </a:r>
            <a:r>
              <a:rPr kumimoji="1" lang="zh-CN" altLang="en-US" sz="2400" dirty="0">
                <a:latin typeface="+mn-cs"/>
                <a:ea typeface="+mn-cs"/>
              </a:rPr>
              <a:t>化学反应速率要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指明</a:t>
            </a:r>
            <a:r>
              <a:rPr kumimoji="1" lang="zh-CN" altLang="en-US" sz="2400" dirty="0">
                <a:latin typeface="+mn-cs"/>
                <a:ea typeface="+mn-cs"/>
              </a:rPr>
              <a:t>物质。</a:t>
            </a:r>
            <a:endParaRPr kumimoji="1" lang="zh-CN" altLang="en-US" sz="2400" dirty="0">
              <a:latin typeface="+mn-cs"/>
              <a:ea typeface="+mn-cs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+mn-cs"/>
                <a:ea typeface="+mn-cs"/>
              </a:rPr>
              <a:t>(2</a:t>
            </a:r>
            <a:r>
              <a:rPr kumimoji="1" lang="en-US" altLang="zh-CN" sz="2400" dirty="0" smtClean="0">
                <a:latin typeface="+mn-cs"/>
                <a:ea typeface="+mn-cs"/>
              </a:rPr>
              <a:t>)</a:t>
            </a:r>
            <a:r>
              <a:rPr kumimoji="1" lang="zh-CN" altLang="en-US" sz="2400" dirty="0" smtClean="0">
                <a:solidFill>
                  <a:srgbClr val="000000"/>
                </a:solidFill>
                <a:latin typeface="+mn-cs"/>
                <a:ea typeface="+mn-cs"/>
              </a:rPr>
              <a:t>化学反应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速率均用</a:t>
            </a:r>
            <a:r>
              <a:rPr kumimoji="1" lang="zh-CN" altLang="en-US" sz="2400" u="sng" dirty="0">
                <a:solidFill>
                  <a:srgbClr val="FF0000"/>
                </a:solidFill>
                <a:latin typeface="+mn-cs"/>
                <a:ea typeface="+mn-cs"/>
              </a:rPr>
              <a:t>正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</a:rPr>
              <a:t>值来表示</a:t>
            </a:r>
            <a:r>
              <a:rPr kumimoji="1" lang="en-US" altLang="zh-CN" sz="2400" dirty="0">
                <a:solidFill>
                  <a:srgbClr val="000000"/>
                </a:solidFill>
                <a:latin typeface="+mn-cs"/>
                <a:ea typeface="+mn-cs"/>
              </a:rPr>
              <a:t>.</a:t>
            </a:r>
            <a:r>
              <a:rPr kumimoji="1" lang="zh-CN" altLang="en-US" sz="2400" dirty="0" smtClean="0">
                <a:latin typeface="+mn-cs"/>
                <a:ea typeface="+mn-cs"/>
              </a:rPr>
              <a:t>是</a:t>
            </a:r>
            <a:r>
              <a:rPr kumimoji="1" lang="en-US" altLang="zh-CN" sz="2400" dirty="0">
                <a:latin typeface="+mn-cs"/>
                <a:ea typeface="+mn-cs"/>
              </a:rPr>
              <a:t>_________,</a:t>
            </a:r>
            <a:r>
              <a:rPr kumimoji="1" lang="zh-CN" altLang="en-US" sz="2400" dirty="0">
                <a:latin typeface="+mn-cs"/>
                <a:ea typeface="+mn-cs"/>
              </a:rPr>
              <a:t>不是瞬时速率。</a:t>
            </a:r>
            <a:endParaRPr kumimoji="1" lang="zh-CN" altLang="en-US" sz="2400" dirty="0">
              <a:latin typeface="+mn-cs"/>
              <a:ea typeface="+mn-cs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+mn-cs"/>
                <a:ea typeface="+mn-cs"/>
              </a:rPr>
              <a:t>(3</a:t>
            </a:r>
            <a:r>
              <a:rPr kumimoji="1" lang="en-US" altLang="zh-CN" sz="2400" dirty="0" smtClean="0">
                <a:latin typeface="+mn-cs"/>
                <a:ea typeface="+mn-cs"/>
              </a:rPr>
              <a:t>)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同一化学反应，各物质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+mn-cs"/>
                <a:ea typeface="+mn-cs"/>
              </a:rPr>
              <a:t>速率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之比</a:t>
            </a:r>
            <a:r>
              <a:rPr kumimoji="1" lang="en-US" altLang="zh-CN" sz="2400" dirty="0">
                <a:latin typeface="+mn-cs"/>
                <a:ea typeface="+mn-cs"/>
              </a:rPr>
              <a:t>=_____________</a:t>
            </a:r>
            <a:endParaRPr kumimoji="1" lang="en-US" altLang="zh-CN" sz="2400" dirty="0">
              <a:latin typeface="+mn-cs"/>
              <a:ea typeface="+mn-cs"/>
            </a:endParaRPr>
          </a:p>
          <a:p>
            <a:pPr>
              <a:spcBef>
                <a:spcPct val="50000"/>
              </a:spcBef>
            </a:pPr>
            <a:r>
              <a:rPr kumimoji="1" lang="en-US" altLang="zh-CN" sz="2400" dirty="0">
                <a:latin typeface="+mn-cs"/>
                <a:ea typeface="+mn-cs"/>
              </a:rPr>
              <a:t>(4)</a:t>
            </a:r>
            <a:r>
              <a:rPr kumimoji="1" lang="zh-CN" altLang="en-US" sz="2400" dirty="0">
                <a:latin typeface="+mn-cs"/>
                <a:ea typeface="+mn-cs"/>
              </a:rPr>
              <a:t>不论用哪种物质表示的化学反应速率，都是表示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</a:rPr>
              <a:t>整个</a:t>
            </a:r>
            <a:r>
              <a:rPr kumimoji="1" lang="zh-CN" altLang="en-US" sz="2400" dirty="0">
                <a:latin typeface="+mn-cs"/>
                <a:ea typeface="+mn-cs"/>
              </a:rPr>
              <a:t>化学反应的速率</a:t>
            </a:r>
            <a:r>
              <a:rPr kumimoji="1" lang="zh-CN" altLang="en-US" sz="2400" dirty="0" smtClean="0">
                <a:latin typeface="+mn-cs"/>
                <a:ea typeface="+mn-cs"/>
              </a:rPr>
              <a:t>。</a:t>
            </a:r>
            <a:endParaRPr kumimoji="1" lang="zh-CN" altLang="en-US" sz="2400" dirty="0">
              <a:latin typeface="+mn-cs"/>
              <a:ea typeface="+mn-cs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753169" y="1888024"/>
            <a:ext cx="2160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平均速率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   </a:t>
            </a:r>
            <a:endParaRPr lang="en-US" altLang="zh-CN" sz="2400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639159" y="3455055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</a:rPr>
              <a:t>固体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5671915" y="3429205"/>
            <a:ext cx="1584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</a:rPr>
              <a:t>纯液体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934085" y="695757"/>
            <a:ext cx="3384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800000"/>
                </a:solidFill>
                <a:latin typeface="+mn-cs"/>
                <a:ea typeface="+mn-cs"/>
              </a:rPr>
              <a:t>注意：</a:t>
            </a:r>
            <a:endParaRPr lang="zh-CN" altLang="en-US" sz="2400" dirty="0">
              <a:solidFill>
                <a:srgbClr val="800000"/>
              </a:solidFill>
              <a:latin typeface="+mn-cs"/>
              <a:ea typeface="+mn-cs"/>
            </a:endParaRP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5873780" y="2347953"/>
            <a:ext cx="3810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化学计量数之比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4085" y="3456305"/>
            <a:ext cx="9491980" cy="3128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50000"/>
              </a:spcBef>
            </a:pP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(5)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化学反应速率一般不能用</a:t>
            </a: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_____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或</a:t>
            </a: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 _____  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物质表示</a:t>
            </a: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,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如</a:t>
            </a: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CaCO</a:t>
            </a:r>
            <a:r>
              <a:rPr kumimoji="1" lang="en-US" altLang="zh-CN" sz="2400" baseline="-25000" dirty="0">
                <a:solidFill>
                  <a:prstClr val="black"/>
                </a:solidFill>
                <a:latin typeface="+mn-cs"/>
                <a:ea typeface="+mn-cs"/>
              </a:rPr>
              <a:t>3</a:t>
            </a:r>
            <a:r>
              <a:rPr kumimoji="1" lang="en-US" altLang="zh-CN" sz="2400" dirty="0">
                <a:solidFill>
                  <a:prstClr val="black"/>
                </a:solidFill>
                <a:latin typeface="+mn-cs"/>
                <a:ea typeface="+mn-cs"/>
              </a:rPr>
              <a:t> </a:t>
            </a:r>
            <a:r>
              <a:rPr kumimoji="1" lang="zh-CN" altLang="en-US" sz="2400" dirty="0">
                <a:solidFill>
                  <a:prstClr val="black"/>
                </a:solidFill>
                <a:latin typeface="+mn-cs"/>
                <a:ea typeface="+mn-cs"/>
              </a:rPr>
              <a:t>、液态水等。</a:t>
            </a:r>
            <a:endParaRPr kumimoji="1" lang="zh-CN" altLang="en-US" sz="2400" dirty="0">
              <a:solidFill>
                <a:prstClr val="black"/>
              </a:solidFill>
              <a:latin typeface="+mn-cs"/>
              <a:ea typeface="+mn-cs"/>
            </a:endParaRPr>
          </a:p>
          <a:p>
            <a:pPr lvl="0">
              <a:spcBef>
                <a:spcPct val="50000"/>
              </a:spcBef>
            </a:pPr>
            <a:r>
              <a:rPr kumimoji="1" lang="en-US" altLang="zh-CN" sz="2400" dirty="0" smtClean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(6)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比较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反应进行得快慢，应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统一单位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、化为</a:t>
            </a:r>
            <a:r>
              <a:rPr kumimoji="1" lang="zh-CN" altLang="en-US" sz="2400" dirty="0">
                <a:solidFill>
                  <a:srgbClr val="FF0000"/>
                </a:solidFill>
                <a:latin typeface="+mn-cs"/>
                <a:ea typeface="+mn-cs"/>
                <a:sym typeface="+mn-ea"/>
              </a:rPr>
              <a:t>同一物质表示的速率</a:t>
            </a:r>
            <a:r>
              <a:rPr kumimoji="1" lang="zh-CN" altLang="en-US" sz="2400" dirty="0">
                <a:solidFill>
                  <a:srgbClr val="000000"/>
                </a:solidFill>
                <a:latin typeface="+mn-cs"/>
                <a:ea typeface="+mn-cs"/>
                <a:sym typeface="+mn-ea"/>
              </a:rPr>
              <a:t>来比较</a:t>
            </a:r>
            <a:endParaRPr kumimoji="1" lang="zh-CN" altLang="en-US" sz="2400" dirty="0">
              <a:solidFill>
                <a:srgbClr val="000000"/>
              </a:solidFill>
              <a:latin typeface="+mn-cs"/>
              <a:ea typeface="+mn-cs"/>
            </a:endParaRPr>
          </a:p>
          <a:p>
            <a:pPr lvl="0">
              <a:spcBef>
                <a:spcPct val="50000"/>
              </a:spcBef>
            </a:pPr>
            <a:endParaRPr kumimoji="1" lang="zh-CN" altLang="en-US" sz="2400" dirty="0">
              <a:solidFill>
                <a:prstClr val="black"/>
              </a:solidFill>
              <a:latin typeface="+mn-cs"/>
              <a:ea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bldLvl="0" animBg="1"/>
      <p:bldP spid="104453" grpId="0" bldLvl="0" animBg="1"/>
      <p:bldP spid="104454" grpId="0" bldLvl="0" animBg="1"/>
      <p:bldP spid="104456" grpId="0" bldLvl="0" animBg="1"/>
      <p:bldP spid="2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28388e87-f096-4bbf-8c54-8aad2fec0b5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UNIT_TABLE_BEAUTIFY" val="smartTable{b4d7e0ce-b07e-4430-897b-c177fa95374d}"/>
</p:tagLst>
</file>

<file path=ppt/tags/tag103.xml><?xml version="1.0" encoding="utf-8"?>
<p:tagLst xmlns:p="http://schemas.openxmlformats.org/presentationml/2006/main">
  <p:tag name="KSO_WM_UNIT_TABLE_BEAUTIFY" val="smartTable{b4d7e0ce-b07e-4430-897b-c177fa95374d}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UNIT_TABLE_BEAUTIFY" val="smartTable{e0d181c9-eff5-4f30-b6e0-19bd9ea783fb}"/>
</p:tagLst>
</file>

<file path=ppt/tags/tag108.xml><?xml version="1.0" encoding="utf-8"?>
<p:tagLst xmlns:p="http://schemas.openxmlformats.org/presentationml/2006/main">
  <p:tag name="AS_UNIQUEID" val="1089"/>
</p:tagLst>
</file>

<file path=ppt/tags/tag109.xml><?xml version="1.0" encoding="utf-8"?>
<p:tagLst xmlns:p="http://schemas.openxmlformats.org/presentationml/2006/main">
  <p:tag name="AS_UNIQUEID" val="108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ABLE_BEAUTIFY" val="smartTable{2e1898a7-2c1a-42e9-9a22-88101a35b3c7}"/>
</p:tagLst>
</file>

<file path=ppt/tags/tag111.xml><?xml version="1.0" encoding="utf-8"?>
<p:tagLst xmlns:p="http://schemas.openxmlformats.org/presentationml/2006/main">
  <p:tag name="KSO_WM_UNIT_TABLE_BEAUTIFY" val="smartTable{04eb0e7f-c455-48c0-9428-128a550b898c}"/>
</p:tagLst>
</file>

<file path=ppt/tags/tag112.xml><?xml version="1.0" encoding="utf-8"?>
<p:tagLst xmlns:p="http://schemas.openxmlformats.org/presentationml/2006/main">
  <p:tag name="AS_UNIQUEID" val="1084"/>
</p:tagLst>
</file>

<file path=ppt/tags/tag113.xml><?xml version="1.0" encoding="utf-8"?>
<p:tagLst xmlns:p="http://schemas.openxmlformats.org/presentationml/2006/main">
  <p:tag name="AS_UNIQUEID" val="1087"/>
</p:tagLst>
</file>

<file path=ppt/tags/tag114.xml><?xml version="1.0" encoding="utf-8"?>
<p:tagLst xmlns:p="http://schemas.openxmlformats.org/presentationml/2006/main">
  <p:tag name="AS_UNIQUEID" val="1088"/>
</p:tagLst>
</file>

<file path=ppt/tags/tag115.xml><?xml version="1.0" encoding="utf-8"?>
<p:tagLst xmlns:p="http://schemas.openxmlformats.org/presentationml/2006/main">
  <p:tag name="AS_UNIQUEID" val="1089"/>
</p:tagLst>
</file>

<file path=ppt/tags/tag116.xml><?xml version="1.0" encoding="utf-8"?>
<p:tagLst xmlns:p="http://schemas.openxmlformats.org/presentationml/2006/main">
  <p:tag name="AS_UNIQUEID" val="1091"/>
</p:tagLst>
</file>

<file path=ppt/tags/tag117.xml><?xml version="1.0" encoding="utf-8"?>
<p:tagLst xmlns:p="http://schemas.openxmlformats.org/presentationml/2006/main">
  <p:tag name="AS_UNIQUEID" val="1092"/>
</p:tagLst>
</file>

<file path=ppt/tags/tag118.xml><?xml version="1.0" encoding="utf-8"?>
<p:tagLst xmlns:p="http://schemas.openxmlformats.org/presentationml/2006/main">
  <p:tag name="AS_UNIQUEID" val="1965"/>
</p:tagLst>
</file>

<file path=ppt/tags/tag119.xml><?xml version="1.0" encoding="utf-8"?>
<p:tagLst xmlns:p="http://schemas.openxmlformats.org/presentationml/2006/main">
  <p:tag name="AS_UNIQUEID" val="196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1967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AS_UNIQUEID" val="1102"/>
  <p:tag name="KSO_WM_UNIT_TEXT_FILL_FORE_SCHEMECOLOR_INDEX" val="13"/>
  <p:tag name="KSO_WM_UNIT_TEXT_FILL_FORE_SCHEMECOLOR_INDEX_BRIGHTNESS" val="0"/>
  <p:tag name="KSO_WM_UNIT_TEXT_FILL_TYPE" val="1"/>
</p:tagLst>
</file>

<file path=ppt/tags/tag123.xml><?xml version="1.0" encoding="utf-8"?>
<p:tagLst xmlns:p="http://schemas.openxmlformats.org/presentationml/2006/main">
  <p:tag name="AS_UNIQUEID" val="1103"/>
</p:tagLst>
</file>

<file path=ppt/tags/tag124.xml><?xml version="1.0" encoding="utf-8"?>
<p:tagLst xmlns:p="http://schemas.openxmlformats.org/presentationml/2006/main">
  <p:tag name="AS_UNIQUEID" val="1104"/>
</p:tagLst>
</file>

<file path=ppt/tags/tag125.xml><?xml version="1.0" encoding="utf-8"?>
<p:tagLst xmlns:p="http://schemas.openxmlformats.org/presentationml/2006/main">
  <p:tag name="AS_UNIQUEID" val="1105"/>
  <p:tag name="KSO_WM_UNIT_LINE_FILL_TYPE" val="2"/>
  <p:tag name="KSO_WM_UNIT_LINE_FORE_SCHEMECOLOR_INDEX" val="13"/>
  <p:tag name="KSO_WM_UNIT_LINE_FORE_SCHEMECOLOR_INDEX_BRIGHTNESS" val="0"/>
</p:tagLst>
</file>

<file path=ppt/tags/tag126.xml><?xml version="1.0" encoding="utf-8"?>
<p:tagLst xmlns:p="http://schemas.openxmlformats.org/presentationml/2006/main">
  <p:tag name="AS_UNIQUEID" val="1106"/>
  <p:tag name="KSO_WM_UNIT_LINE_FILL_TYPE" val="2"/>
  <p:tag name="KSO_WM_UNIT_LINE_FORE_SCHEMECOLOR_INDEX" val="13"/>
  <p:tag name="KSO_WM_UNIT_LINE_FORE_SCHEMECOLOR_INDEX_BRIGHTNESS" val="0"/>
</p:tagLst>
</file>

<file path=ppt/tags/tag127.xml><?xml version="1.0" encoding="utf-8"?>
<p:tagLst xmlns:p="http://schemas.openxmlformats.org/presentationml/2006/main">
  <p:tag name="AS_UNIQUEID" val="1107"/>
</p:tagLst>
</file>

<file path=ppt/tags/tag128.xml><?xml version="1.0" encoding="utf-8"?>
<p:tagLst xmlns:p="http://schemas.openxmlformats.org/presentationml/2006/main">
  <p:tag name="AS_UNIQUEID" val="1108"/>
  <p:tag name="KSO_WM_UNIT_LINE_FILL_TYPE" val="2"/>
  <p:tag name="KSO_WM_UNIT_LINE_FORE_SCHEMECOLOR_INDEX" val="13"/>
  <p:tag name="KSO_WM_UNIT_LINE_FORE_SCHEMECOLOR_INDEX_BRIGHTNESS" val="0"/>
</p:tagLst>
</file>

<file path=ppt/tags/tag129.xml><?xml version="1.0" encoding="utf-8"?>
<p:tagLst xmlns:p="http://schemas.openxmlformats.org/presentationml/2006/main">
  <p:tag name="AS_UNIQUEID" val="1109"/>
  <p:tag name="KSO_WM_UNIT_LINE_FILL_TYPE" val="2"/>
  <p:tag name="KSO_WM_UNIT_LINE_FORE_SCHEMECOLOR_INDEX" val="13"/>
  <p:tag name="KSO_WM_UNIT_LINE_FORE_SCHEMECOLOR_INDEX_BRIGHTNESS" val="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1110"/>
  <p:tag name="KSO_WM_UNIT_TEXT_FILL_FORE_SCHEMECOLOR_INDEX" val="11"/>
  <p:tag name="KSO_WM_UNIT_TEXT_FILL_FORE_SCHEMECOLOR_INDEX_BRIGHTNESS" val="0"/>
  <p:tag name="KSO_WM_UNIT_TEXT_FILL_TYPE" val="1"/>
</p:tagLst>
</file>

<file path=ppt/tags/tag131.xml><?xml version="1.0" encoding="utf-8"?>
<p:tagLst xmlns:p="http://schemas.openxmlformats.org/presentationml/2006/main">
  <p:tag name="AS_UNIQUEID" val="1731"/>
</p:tagLst>
</file>

<file path=ppt/tags/tag132.xml><?xml version="1.0" encoding="utf-8"?>
<p:tagLst xmlns:p="http://schemas.openxmlformats.org/presentationml/2006/main">
  <p:tag name="AS_UNIQUEID" val="1733"/>
</p:tagLst>
</file>

<file path=ppt/tags/tag133.xml><?xml version="1.0" encoding="utf-8"?>
<p:tagLst xmlns:p="http://schemas.openxmlformats.org/presentationml/2006/main">
  <p:tag name="AS_UNIQUEID" val="1734"/>
</p:tagLst>
</file>

<file path=ppt/tags/tag134.xml><?xml version="1.0" encoding="utf-8"?>
<p:tagLst xmlns:p="http://schemas.openxmlformats.org/presentationml/2006/main">
  <p:tag name="AS_UNIQUEID" val="1735"/>
</p:tagLst>
</file>

<file path=ppt/tags/tag135.xml><?xml version="1.0" encoding="utf-8"?>
<p:tagLst xmlns:p="http://schemas.openxmlformats.org/presentationml/2006/main">
  <p:tag name="AS_UNIQUEID" val="1736"/>
</p:tagLst>
</file>

<file path=ppt/tags/tag136.xml><?xml version="1.0" encoding="utf-8"?>
<p:tagLst xmlns:p="http://schemas.openxmlformats.org/presentationml/2006/main">
  <p:tag name="AS_UNIQUEID" val="282"/>
</p:tagLst>
</file>

<file path=ppt/tags/tag137.xml><?xml version="1.0" encoding="utf-8"?>
<p:tagLst xmlns:p="http://schemas.openxmlformats.org/presentationml/2006/main">
  <p:tag name="AS_UNIQUEID" val="292"/>
</p:tagLst>
</file>

<file path=ppt/tags/tag138.xml><?xml version="1.0" encoding="utf-8"?>
<p:tagLst xmlns:p="http://schemas.openxmlformats.org/presentationml/2006/main">
  <p:tag name="AS_UNIQUEID" val="312"/>
</p:tagLst>
</file>

<file path=ppt/tags/tag139.xml><?xml version="1.0" encoding="utf-8"?>
<p:tagLst xmlns:p="http://schemas.openxmlformats.org/presentationml/2006/main">
  <p:tag name="AS_UNIQUEID" val="32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1752"/>
</p:tagLst>
</file>

<file path=ppt/tags/tag141.xml><?xml version="1.0" encoding="utf-8"?>
<p:tagLst xmlns:p="http://schemas.openxmlformats.org/presentationml/2006/main">
  <p:tag name="AS_UNIQUEID" val="1753"/>
</p:tagLst>
</file>

<file path=ppt/tags/tag142.xml><?xml version="1.0" encoding="utf-8"?>
<p:tagLst xmlns:p="http://schemas.openxmlformats.org/presentationml/2006/main">
  <p:tag name="AS_UNIQUEID" val="1174"/>
</p:tagLst>
</file>

<file path=ppt/tags/tag143.xml><?xml version="1.0" encoding="utf-8"?>
<p:tagLst xmlns:p="http://schemas.openxmlformats.org/presentationml/2006/main">
  <p:tag name="AS_UNIQUEID" val="1149"/>
</p:tagLst>
</file>

<file path=ppt/tags/tag144.xml><?xml version="1.0" encoding="utf-8"?>
<p:tagLst xmlns:p="http://schemas.openxmlformats.org/presentationml/2006/main">
  <p:tag name="AS_UNIQUEID" val="1150"/>
</p:tagLst>
</file>

<file path=ppt/tags/tag145.xml><?xml version="1.0" encoding="utf-8"?>
<p:tagLst xmlns:p="http://schemas.openxmlformats.org/presentationml/2006/main">
  <p:tag name="AS_UNIQUEID" val="1151"/>
</p:tagLst>
</file>

<file path=ppt/tags/tag146.xml><?xml version="1.0" encoding="utf-8"?>
<p:tagLst xmlns:p="http://schemas.openxmlformats.org/presentationml/2006/main">
  <p:tag name="AS_UNIQUEID" val="1152"/>
</p:tagLst>
</file>

<file path=ppt/tags/tag147.xml><?xml version="1.0" encoding="utf-8"?>
<p:tagLst xmlns:p="http://schemas.openxmlformats.org/presentationml/2006/main">
  <p:tag name="AS_UNIQUEID" val="1754"/>
</p:tagLst>
</file>

<file path=ppt/tags/tag148.xml><?xml version="1.0" encoding="utf-8"?>
<p:tagLst xmlns:p="http://schemas.openxmlformats.org/presentationml/2006/main">
  <p:tag name="AS_UNIQUEID" val="1146"/>
</p:tagLst>
</file>

<file path=ppt/tags/tag149.xml><?xml version="1.0" encoding="utf-8"?>
<p:tagLst xmlns:p="http://schemas.openxmlformats.org/presentationml/2006/main">
  <p:tag name="AS_UNIQUEID" val="114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148"/>
</p:tagLst>
</file>

<file path=ppt/tags/tag151.xml><?xml version="1.0" encoding="utf-8"?>
<p:tagLst xmlns:p="http://schemas.openxmlformats.org/presentationml/2006/main">
  <p:tag name="AS_UNIQUEID" val="1153"/>
</p:tagLst>
</file>

<file path=ppt/tags/tag152.xml><?xml version="1.0" encoding="utf-8"?>
<p:tagLst xmlns:p="http://schemas.openxmlformats.org/presentationml/2006/main">
  <p:tag name="AS_UNIQUEID" val="1154"/>
</p:tagLst>
</file>

<file path=ppt/tags/tag153.xml><?xml version="1.0" encoding="utf-8"?>
<p:tagLst xmlns:p="http://schemas.openxmlformats.org/presentationml/2006/main">
  <p:tag name="AS_UNIQUEID" val="1155"/>
</p:tagLst>
</file>

<file path=ppt/tags/tag154.xml><?xml version="1.0" encoding="utf-8"?>
<p:tagLst xmlns:p="http://schemas.openxmlformats.org/presentationml/2006/main">
  <p:tag name="AS_UNIQUEID" val="1159"/>
</p:tagLst>
</file>

<file path=ppt/tags/tag155.xml><?xml version="1.0" encoding="utf-8"?>
<p:tagLst xmlns:p="http://schemas.openxmlformats.org/presentationml/2006/main">
  <p:tag name="AS_UNIQUEID" val="1160"/>
</p:tagLst>
</file>

<file path=ppt/tags/tag156.xml><?xml version="1.0" encoding="utf-8"?>
<p:tagLst xmlns:p="http://schemas.openxmlformats.org/presentationml/2006/main">
  <p:tag name="AS_UNIQUEID" val="1173"/>
</p:tagLst>
</file>

<file path=ppt/tags/tag157.xml><?xml version="1.0" encoding="utf-8"?>
<p:tagLst xmlns:p="http://schemas.openxmlformats.org/presentationml/2006/main">
  <p:tag name="AS_UNIQUEID" val="1175"/>
</p:tagLst>
</file>

<file path=ppt/tags/tag158.xml><?xml version="1.0" encoding="utf-8"?>
<p:tagLst xmlns:p="http://schemas.openxmlformats.org/presentationml/2006/main">
  <p:tag name="AS_UNIQUEID" val="1176"/>
</p:tagLst>
</file>

<file path=ppt/tags/tag159.xml><?xml version="1.0" encoding="utf-8"?>
<p:tagLst xmlns:p="http://schemas.openxmlformats.org/presentationml/2006/main">
  <p:tag name="AS_UNIQUEID" val="119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1761"/>
</p:tagLst>
</file>

<file path=ppt/tags/tag161.xml><?xml version="1.0" encoding="utf-8"?>
<p:tagLst xmlns:p="http://schemas.openxmlformats.org/presentationml/2006/main">
  <p:tag name="AS_UNIQUEID" val="1762"/>
</p:tagLst>
</file>

<file path=ppt/tags/tag162.xml><?xml version="1.0" encoding="utf-8"?>
<p:tagLst xmlns:p="http://schemas.openxmlformats.org/presentationml/2006/main">
  <p:tag name="AS_UNIQUEID" val="1756"/>
</p:tagLst>
</file>

<file path=ppt/tags/tag163.xml><?xml version="1.0" encoding="utf-8"?>
<p:tagLst xmlns:p="http://schemas.openxmlformats.org/presentationml/2006/main">
  <p:tag name="AS_UNIQUEID" val="1152"/>
</p:tagLst>
</file>

<file path=ppt/tags/tag164.xml><?xml version="1.0" encoding="utf-8"?>
<p:tagLst xmlns:p="http://schemas.openxmlformats.org/presentationml/2006/main">
  <p:tag name="AS_UNIQUEID" val="1742"/>
</p:tagLst>
</file>

<file path=ppt/tags/tag165.xml><?xml version="1.0" encoding="utf-8"?>
<p:tagLst xmlns:p="http://schemas.openxmlformats.org/presentationml/2006/main">
  <p:tag name="AS_UNIQUEID" val="1743"/>
</p:tagLst>
</file>

<file path=ppt/tags/tag166.xml><?xml version="1.0" encoding="utf-8"?>
<p:tagLst xmlns:p="http://schemas.openxmlformats.org/presentationml/2006/main">
  <p:tag name="AS_UNIQUEID" val="1744"/>
</p:tagLst>
</file>

<file path=ppt/tags/tag167.xml><?xml version="1.0" encoding="utf-8"?>
<p:tagLst xmlns:p="http://schemas.openxmlformats.org/presentationml/2006/main">
  <p:tag name="AS_UNIQUEID" val="1745"/>
</p:tagLst>
</file>

<file path=ppt/tags/tag168.xml><?xml version="1.0" encoding="utf-8"?>
<p:tagLst xmlns:p="http://schemas.openxmlformats.org/presentationml/2006/main">
  <p:tag name="AS_UNIQUEID" val="1746"/>
  <p:tag name="KSO_WM_UNIT_TABLE_BEAUTIFY" val="smartTable{60e8e3de-b0ee-4d30-b263-6070e5f46318}"/>
  <p:tag name="TABLE_ENDDRAG_ORIGIN_RECT" val="285*285"/>
  <p:tag name="TABLE_ENDDRAG_RECT" val="587*139*285*285"/>
</p:tagLst>
</file>

<file path=ppt/tags/tag169.xml><?xml version="1.0" encoding="utf-8"?>
<p:tagLst xmlns:p="http://schemas.openxmlformats.org/presentationml/2006/main">
  <p:tag name="AS_UNIQUEID" val="114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1147"/>
</p:tagLst>
</file>

<file path=ppt/tags/tag171.xml><?xml version="1.0" encoding="utf-8"?>
<p:tagLst xmlns:p="http://schemas.openxmlformats.org/presentationml/2006/main">
  <p:tag name="AS_UNIQUEID" val="1148"/>
</p:tagLst>
</file>

<file path=ppt/tags/tag172.xml><?xml version="1.0" encoding="utf-8"?>
<p:tagLst xmlns:p="http://schemas.openxmlformats.org/presentationml/2006/main">
  <p:tag name="AS_UNIQUEID" val="1153"/>
</p:tagLst>
</file>

<file path=ppt/tags/tag173.xml><?xml version="1.0" encoding="utf-8"?>
<p:tagLst xmlns:p="http://schemas.openxmlformats.org/presentationml/2006/main">
  <p:tag name="AS_UNIQUEID" val="1154"/>
</p:tagLst>
</file>

<file path=ppt/tags/tag174.xml><?xml version="1.0" encoding="utf-8"?>
<p:tagLst xmlns:p="http://schemas.openxmlformats.org/presentationml/2006/main">
  <p:tag name="AS_UNIQUEID" val="1155"/>
</p:tagLst>
</file>

<file path=ppt/tags/tag175.xml><?xml version="1.0" encoding="utf-8"?>
<p:tagLst xmlns:p="http://schemas.openxmlformats.org/presentationml/2006/main">
  <p:tag name="AS_UNIQUEID" val="1155"/>
</p:tagLst>
</file>

<file path=ppt/tags/tag176.xml><?xml version="1.0" encoding="utf-8"?>
<p:tagLst xmlns:p="http://schemas.openxmlformats.org/presentationml/2006/main">
  <p:tag name="AS_UNIQUEID" val="1757"/>
</p:tagLst>
</file>

<file path=ppt/tags/tag177.xml><?xml version="1.0" encoding="utf-8"?>
<p:tagLst xmlns:p="http://schemas.openxmlformats.org/presentationml/2006/main">
  <p:tag name="AS_UNIQUEID" val="1758"/>
</p:tagLst>
</file>

<file path=ppt/tags/tag178.xml><?xml version="1.0" encoding="utf-8"?>
<p:tagLst xmlns:p="http://schemas.openxmlformats.org/presentationml/2006/main">
  <p:tag name="AS_UNIQUEID" val="1155"/>
</p:tagLst>
</file>

<file path=ppt/tags/tag179.xml><?xml version="1.0" encoding="utf-8"?>
<p:tagLst xmlns:p="http://schemas.openxmlformats.org/presentationml/2006/main">
  <p:tag name="AS_UNIQUEID" val="117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1175"/>
</p:tagLst>
</file>

<file path=ppt/tags/tag181.xml><?xml version="1.0" encoding="utf-8"?>
<p:tagLst xmlns:p="http://schemas.openxmlformats.org/presentationml/2006/main">
  <p:tag name="AS_UNIQUEID" val="1175"/>
</p:tagLst>
</file>

<file path=ppt/tags/tag182.xml><?xml version="1.0" encoding="utf-8"?>
<p:tagLst xmlns:p="http://schemas.openxmlformats.org/presentationml/2006/main">
  <p:tag name="AS_UNIQUEID" val="1152"/>
</p:tagLst>
</file>

<file path=ppt/tags/tag183.xml><?xml version="1.0" encoding="utf-8"?>
<p:tagLst xmlns:p="http://schemas.openxmlformats.org/presentationml/2006/main">
  <p:tag name="AS_UNIQUEID" val="1193"/>
</p:tagLst>
</file>

<file path=ppt/tags/tag184.xml><?xml version="1.0" encoding="utf-8"?>
<p:tagLst xmlns:p="http://schemas.openxmlformats.org/presentationml/2006/main">
  <p:tag name="AS_UNIQUEID" val="1193"/>
</p:tagLst>
</file>

<file path=ppt/tags/tag185.xml><?xml version="1.0" encoding="utf-8"?>
<p:tagLst xmlns:p="http://schemas.openxmlformats.org/presentationml/2006/main">
  <p:tag name="AS_UNIQUEID" val="1193"/>
</p:tagLst>
</file>

<file path=ppt/tags/tag186.xml><?xml version="1.0" encoding="utf-8"?>
<p:tagLst xmlns:p="http://schemas.openxmlformats.org/presentationml/2006/main">
  <p:tag name="AS_UNIQUEID" val="1175"/>
</p:tagLst>
</file>

<file path=ppt/tags/tag187.xml><?xml version="1.0" encoding="utf-8"?>
<p:tagLst xmlns:p="http://schemas.openxmlformats.org/presentationml/2006/main">
  <p:tag name="AS_UNIQUEID" val="1175"/>
</p:tagLst>
</file>

<file path=ppt/tags/tag188.xml><?xml version="1.0" encoding="utf-8"?>
<p:tagLst xmlns:p="http://schemas.openxmlformats.org/presentationml/2006/main">
  <p:tag name="AS_UNIQUEID" val="1175"/>
</p:tagLst>
</file>

<file path=ppt/tags/tag189.xml><?xml version="1.0" encoding="utf-8"?>
<p:tagLst xmlns:p="http://schemas.openxmlformats.org/presentationml/2006/main">
  <p:tag name="AS_UNIQUEID" val="176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759"/>
</p:tagLst>
</file>

<file path=ppt/tags/tag191.xml><?xml version="1.0" encoding="utf-8"?>
<p:tagLst xmlns:p="http://schemas.openxmlformats.org/presentationml/2006/main">
  <p:tag name="AS_UNIQUEID" val="1972"/>
</p:tagLst>
</file>

<file path=ppt/tags/tag192.xml><?xml version="1.0" encoding="utf-8"?>
<p:tagLst xmlns:p="http://schemas.openxmlformats.org/presentationml/2006/main">
  <p:tag name="AS_UNIQUEID" val="1973"/>
</p:tagLst>
</file>

<file path=ppt/tags/tag193.xml><?xml version="1.0" encoding="utf-8"?>
<p:tagLst xmlns:p="http://schemas.openxmlformats.org/presentationml/2006/main">
  <p:tag name="AS_UNIQUEID" val="1974"/>
</p:tagLst>
</file>

<file path=ppt/tags/tag194.xml><?xml version="1.0" encoding="utf-8"?>
<p:tagLst xmlns:p="http://schemas.openxmlformats.org/presentationml/2006/main">
  <p:tag name="AS_UNIQUEID" val="1975"/>
</p:tagLst>
</file>

<file path=ppt/tags/tag195.xml><?xml version="1.0" encoding="utf-8"?>
<p:tagLst xmlns:p="http://schemas.openxmlformats.org/presentationml/2006/main">
  <p:tag name="AS_UNIQUEID" val="1976"/>
</p:tagLst>
</file>

<file path=ppt/tags/tag196.xml><?xml version="1.0" encoding="utf-8"?>
<p:tagLst xmlns:p="http://schemas.openxmlformats.org/presentationml/2006/main">
  <p:tag name="AS_UNIQUEID" val="1977"/>
</p:tagLst>
</file>

<file path=ppt/tags/tag197.xml><?xml version="1.0" encoding="utf-8"?>
<p:tagLst xmlns:p="http://schemas.openxmlformats.org/presentationml/2006/main">
  <p:tag name="AS_UNIQUEID" val="1978"/>
</p:tagLst>
</file>

<file path=ppt/tags/tag198.xml><?xml version="1.0" encoding="utf-8"?>
<p:tagLst xmlns:p="http://schemas.openxmlformats.org/presentationml/2006/main">
  <p:tag name="AS_UNIQUEID" val="1979"/>
</p:tagLst>
</file>

<file path=ppt/tags/tag199.xml><?xml version="1.0" encoding="utf-8"?>
<p:tagLst xmlns:p="http://schemas.openxmlformats.org/presentationml/2006/main">
  <p:tag name="AS_UNIQUEID" val="198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981"/>
</p:tagLst>
</file>

<file path=ppt/tags/tag201.xml><?xml version="1.0" encoding="utf-8"?>
<p:tagLst xmlns:p="http://schemas.openxmlformats.org/presentationml/2006/main">
  <p:tag name="AS_UNIQUEID" val="1982"/>
</p:tagLst>
</file>

<file path=ppt/tags/tag202.xml><?xml version="1.0" encoding="utf-8"?>
<p:tagLst xmlns:p="http://schemas.openxmlformats.org/presentationml/2006/main">
  <p:tag name="AS_UNIQUEID" val="1983"/>
</p:tagLst>
</file>

<file path=ppt/tags/tag203.xml><?xml version="1.0" encoding="utf-8"?>
<p:tagLst xmlns:p="http://schemas.openxmlformats.org/presentationml/2006/main">
  <p:tag name="AS_UNIQUEID" val="1984"/>
</p:tagLst>
</file>

<file path=ppt/tags/tag204.xml><?xml version="1.0" encoding="utf-8"?>
<p:tagLst xmlns:p="http://schemas.openxmlformats.org/presentationml/2006/main">
  <p:tag name="AS_UNIQUEID" val="1985"/>
</p:tagLst>
</file>

<file path=ppt/tags/tag205.xml><?xml version="1.0" encoding="utf-8"?>
<p:tagLst xmlns:p="http://schemas.openxmlformats.org/presentationml/2006/main">
  <p:tag name="AS_UNIQUEID" val="1987"/>
</p:tagLst>
</file>

<file path=ppt/tags/tag206.xml><?xml version="1.0" encoding="utf-8"?>
<p:tagLst xmlns:p="http://schemas.openxmlformats.org/presentationml/2006/main">
  <p:tag name="AS_UNIQUEID" val="1988"/>
</p:tagLst>
</file>

<file path=ppt/tags/tag207.xml><?xml version="1.0" encoding="utf-8"?>
<p:tagLst xmlns:p="http://schemas.openxmlformats.org/presentationml/2006/main">
  <p:tag name="AS_UNIQUEID" val="840"/>
</p:tagLst>
</file>

<file path=ppt/tags/tag208.xml><?xml version="1.0" encoding="utf-8"?>
<p:tagLst xmlns:p="http://schemas.openxmlformats.org/presentationml/2006/main">
  <p:tag name="AS_UNIQUEID" val="841"/>
</p:tagLst>
</file>

<file path=ppt/tags/tag209.xml><?xml version="1.0" encoding="utf-8"?>
<p:tagLst xmlns:p="http://schemas.openxmlformats.org/presentationml/2006/main">
  <p:tag name="AS_UNIQUEID" val="84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990"/>
</p:tagLst>
</file>

<file path=ppt/tags/tag211.xml><?xml version="1.0" encoding="utf-8"?>
<p:tagLst xmlns:p="http://schemas.openxmlformats.org/presentationml/2006/main">
  <p:tag name="AS_UNIQUEID" val="1169"/>
</p:tagLst>
</file>

<file path=ppt/tags/tag212.xml><?xml version="1.0" encoding="utf-8"?>
<p:tagLst xmlns:p="http://schemas.openxmlformats.org/presentationml/2006/main">
  <p:tag name="AS_UNIQUEID" val="1170"/>
</p:tagLst>
</file>

<file path=ppt/tags/tag213.xml><?xml version="1.0" encoding="utf-8"?>
<p:tagLst xmlns:p="http://schemas.openxmlformats.org/presentationml/2006/main">
  <p:tag name="AS_UNIQUEID" val="1171"/>
</p:tagLst>
</file>

<file path=ppt/tags/tag214.xml><?xml version="1.0" encoding="utf-8"?>
<p:tagLst xmlns:p="http://schemas.openxmlformats.org/presentationml/2006/main">
  <p:tag name="AS_UNIQUEID" val="1172"/>
</p:tagLst>
</file>

<file path=ppt/tags/tag215.xml><?xml version="1.0" encoding="utf-8"?>
<p:tagLst xmlns:p="http://schemas.openxmlformats.org/presentationml/2006/main">
  <p:tag name="AS_UNIQUEID" val="1173"/>
</p:tagLst>
</file>

<file path=ppt/tags/tag216.xml><?xml version="1.0" encoding="utf-8"?>
<p:tagLst xmlns:p="http://schemas.openxmlformats.org/presentationml/2006/main">
  <p:tag name="AS_UNIQUEID" val="1174"/>
</p:tagLst>
</file>

<file path=ppt/tags/tag217.xml><?xml version="1.0" encoding="utf-8"?>
<p:tagLst xmlns:p="http://schemas.openxmlformats.org/presentationml/2006/main">
  <p:tag name="AS_UNIQUEID" val="1175"/>
</p:tagLst>
</file>

<file path=ppt/tags/tag218.xml><?xml version="1.0" encoding="utf-8"?>
<p:tagLst xmlns:p="http://schemas.openxmlformats.org/presentationml/2006/main">
  <p:tag name="AS_UNIQUEID" val="1176"/>
</p:tagLst>
</file>

<file path=ppt/tags/tag219.xml><?xml version="1.0" encoding="utf-8"?>
<p:tagLst xmlns:p="http://schemas.openxmlformats.org/presentationml/2006/main">
  <p:tag name="AS_UNIQUEID" val="1177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1178"/>
</p:tagLst>
</file>

<file path=ppt/tags/tag221.xml><?xml version="1.0" encoding="utf-8"?>
<p:tagLst xmlns:p="http://schemas.openxmlformats.org/presentationml/2006/main">
  <p:tag name="AS_UNIQUEID" val="1179"/>
</p:tagLst>
</file>

<file path=ppt/tags/tag222.xml><?xml version="1.0" encoding="utf-8"?>
<p:tagLst xmlns:p="http://schemas.openxmlformats.org/presentationml/2006/main">
  <p:tag name="AS_UNIQUEID" val="1089"/>
</p:tagLst>
</file>

<file path=ppt/tags/tag223.xml><?xml version="1.0" encoding="utf-8"?>
<p:tagLst xmlns:p="http://schemas.openxmlformats.org/presentationml/2006/main">
  <p:tag name="AS_UNIQUEID" val="2080"/>
</p:tagLst>
</file>

<file path=ppt/tags/tag224.xml><?xml version="1.0" encoding="utf-8"?>
<p:tagLst xmlns:p="http://schemas.openxmlformats.org/presentationml/2006/main">
  <p:tag name="AS_UNIQUEID" val="728"/>
</p:tagLst>
</file>

<file path=ppt/tags/tag225.xml><?xml version="1.0" encoding="utf-8"?>
<p:tagLst xmlns:p="http://schemas.openxmlformats.org/presentationml/2006/main">
  <p:tag name="AS_UNIQUEID" val="729"/>
</p:tagLst>
</file>

<file path=ppt/tags/tag226.xml><?xml version="1.0" encoding="utf-8"?>
<p:tagLst xmlns:p="http://schemas.openxmlformats.org/presentationml/2006/main">
  <p:tag name="AS_UNIQUEID" val="730"/>
</p:tagLst>
</file>

<file path=ppt/tags/tag227.xml><?xml version="1.0" encoding="utf-8"?>
<p:tagLst xmlns:p="http://schemas.openxmlformats.org/presentationml/2006/main">
  <p:tag name="AS_UNIQUEID" val="732"/>
</p:tagLst>
</file>

<file path=ppt/tags/tag228.xml><?xml version="1.0" encoding="utf-8"?>
<p:tagLst xmlns:p="http://schemas.openxmlformats.org/presentationml/2006/main">
  <p:tag name="AS_UNIQUEID" val="733"/>
</p:tagLst>
</file>

<file path=ppt/tags/tag229.xml><?xml version="1.0" encoding="utf-8"?>
<p:tagLst xmlns:p="http://schemas.openxmlformats.org/presentationml/2006/main">
  <p:tag name="AS_UNIQUEID" val="73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735"/>
</p:tagLst>
</file>

<file path=ppt/tags/tag231.xml><?xml version="1.0" encoding="utf-8"?>
<p:tagLst xmlns:p="http://schemas.openxmlformats.org/presentationml/2006/main">
  <p:tag name="AS_UNIQUEID" val="736"/>
</p:tagLst>
</file>

<file path=ppt/tags/tag232.xml><?xml version="1.0" encoding="utf-8"?>
<p:tagLst xmlns:p="http://schemas.openxmlformats.org/presentationml/2006/main">
  <p:tag name="AS_UNIQUEID" val="731"/>
</p:tagLst>
</file>

<file path=ppt/tags/tag233.xml><?xml version="1.0" encoding="utf-8"?>
<p:tagLst xmlns:p="http://schemas.openxmlformats.org/presentationml/2006/main">
  <p:tag name="AS_UNIQUEID" val="738"/>
</p:tagLst>
</file>

<file path=ppt/tags/tag234.xml><?xml version="1.0" encoding="utf-8"?>
<p:tagLst xmlns:p="http://schemas.openxmlformats.org/presentationml/2006/main">
  <p:tag name="AS_UNIQUEID" val="739"/>
</p:tagLst>
</file>

<file path=ppt/tags/tag235.xml><?xml version="1.0" encoding="utf-8"?>
<p:tagLst xmlns:p="http://schemas.openxmlformats.org/presentationml/2006/main">
  <p:tag name="AS_UNIQUEID" val="742"/>
</p:tagLst>
</file>

<file path=ppt/tags/tag236.xml><?xml version="1.0" encoding="utf-8"?>
<p:tagLst xmlns:p="http://schemas.openxmlformats.org/presentationml/2006/main">
  <p:tag name="AS_UNIQUEID" val="743"/>
</p:tagLst>
</file>

<file path=ppt/tags/tag237.xml><?xml version="1.0" encoding="utf-8"?>
<p:tagLst xmlns:p="http://schemas.openxmlformats.org/presentationml/2006/main">
  <p:tag name="AS_UNIQUEID" val="744"/>
</p:tagLst>
</file>

<file path=ppt/tags/tag238.xml><?xml version="1.0" encoding="utf-8"?>
<p:tagLst xmlns:p="http://schemas.openxmlformats.org/presentationml/2006/main">
  <p:tag name="AS_UNIQUEID" val="745"/>
</p:tagLst>
</file>

<file path=ppt/tags/tag239.xml><?xml version="1.0" encoding="utf-8"?>
<p:tagLst xmlns:p="http://schemas.openxmlformats.org/presentationml/2006/main">
  <p:tag name="AS_UNIQUEID" val="74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747"/>
</p:tagLst>
</file>

<file path=ppt/tags/tag241.xml><?xml version="1.0" encoding="utf-8"?>
<p:tagLst xmlns:p="http://schemas.openxmlformats.org/presentationml/2006/main">
  <p:tag name="AS_UNIQUEID" val="748"/>
</p:tagLst>
</file>

<file path=ppt/tags/tag242.xml><?xml version="1.0" encoding="utf-8"?>
<p:tagLst xmlns:p="http://schemas.openxmlformats.org/presentationml/2006/main">
  <p:tag name="AS_UNIQUEID" val="749"/>
</p:tagLst>
</file>

<file path=ppt/tags/tag243.xml><?xml version="1.0" encoding="utf-8"?>
<p:tagLst xmlns:p="http://schemas.openxmlformats.org/presentationml/2006/main">
  <p:tag name="AS_UNIQUEID" val="750"/>
</p:tagLst>
</file>

<file path=ppt/tags/tag244.xml><?xml version="1.0" encoding="utf-8"?>
<p:tagLst xmlns:p="http://schemas.openxmlformats.org/presentationml/2006/main">
  <p:tag name="AS_UNIQUEID" val="751"/>
</p:tagLst>
</file>

<file path=ppt/tags/tag245.xml><?xml version="1.0" encoding="utf-8"?>
<p:tagLst xmlns:p="http://schemas.openxmlformats.org/presentationml/2006/main">
  <p:tag name="AS_UNIQUEID" val="752"/>
</p:tagLst>
</file>

<file path=ppt/tags/tag246.xml><?xml version="1.0" encoding="utf-8"?>
<p:tagLst xmlns:p="http://schemas.openxmlformats.org/presentationml/2006/main">
  <p:tag name="AS_UNIQUEID" val="753"/>
</p:tagLst>
</file>

<file path=ppt/tags/tag247.xml><?xml version="1.0" encoding="utf-8"?>
<p:tagLst xmlns:p="http://schemas.openxmlformats.org/presentationml/2006/main">
  <p:tag name="AS_UNIQUEID" val="754"/>
</p:tagLst>
</file>

<file path=ppt/tags/tag248.xml><?xml version="1.0" encoding="utf-8"?>
<p:tagLst xmlns:p="http://schemas.openxmlformats.org/presentationml/2006/main">
  <p:tag name="AS_UNIQUEID" val="755"/>
</p:tagLst>
</file>

<file path=ppt/tags/tag249.xml><?xml version="1.0" encoding="utf-8"?>
<p:tagLst xmlns:p="http://schemas.openxmlformats.org/presentationml/2006/main">
  <p:tag name="AS_UNIQUEID" val="75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757"/>
</p:tagLst>
</file>

<file path=ppt/tags/tag251.xml><?xml version="1.0" encoding="utf-8"?>
<p:tagLst xmlns:p="http://schemas.openxmlformats.org/presentationml/2006/main">
  <p:tag name="AS_UNIQUEID" val="758"/>
</p:tagLst>
</file>

<file path=ppt/tags/tag252.xml><?xml version="1.0" encoding="utf-8"?>
<p:tagLst xmlns:p="http://schemas.openxmlformats.org/presentationml/2006/main">
  <p:tag name="AS_UNIQUEID" val="759"/>
</p:tagLst>
</file>

<file path=ppt/tags/tag253.xml><?xml version="1.0" encoding="utf-8"?>
<p:tagLst xmlns:p="http://schemas.openxmlformats.org/presentationml/2006/main">
  <p:tag name="AS_UNIQUEID" val="1995"/>
</p:tagLst>
</file>

<file path=ppt/tags/tag254.xml><?xml version="1.0" encoding="utf-8"?>
<p:tagLst xmlns:p="http://schemas.openxmlformats.org/presentationml/2006/main">
  <p:tag name="AS_UNIQUEID" val="1996"/>
</p:tagLst>
</file>

<file path=ppt/tags/tag255.xml><?xml version="1.0" encoding="utf-8"?>
<p:tagLst xmlns:p="http://schemas.openxmlformats.org/presentationml/2006/main">
  <p:tag name="AS_UNIQUEID" val="1998"/>
</p:tagLst>
</file>

<file path=ppt/tags/tag256.xml><?xml version="1.0" encoding="utf-8"?>
<p:tagLst xmlns:p="http://schemas.openxmlformats.org/presentationml/2006/main">
  <p:tag name="AS_UNIQUEID" val="1999"/>
</p:tagLst>
</file>

<file path=ppt/tags/tag257.xml><?xml version="1.0" encoding="utf-8"?>
<p:tagLst xmlns:p="http://schemas.openxmlformats.org/presentationml/2006/main">
  <p:tag name="AS_UNIQUEID" val="2000"/>
</p:tagLst>
</file>

<file path=ppt/tags/tag258.xml><?xml version="1.0" encoding="utf-8"?>
<p:tagLst xmlns:p="http://schemas.openxmlformats.org/presentationml/2006/main">
  <p:tag name="AS_UNIQUEID" val="2001"/>
</p:tagLst>
</file>

<file path=ppt/tags/tag259.xml><?xml version="1.0" encoding="utf-8"?>
<p:tagLst xmlns:p="http://schemas.openxmlformats.org/presentationml/2006/main">
  <p:tag name="AS_UNIQUEID" val="200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2003"/>
</p:tagLst>
</file>

<file path=ppt/tags/tag261.xml><?xml version="1.0" encoding="utf-8"?>
<p:tagLst xmlns:p="http://schemas.openxmlformats.org/presentationml/2006/main">
  <p:tag name="AS_UNIQUEID" val="2004"/>
</p:tagLst>
</file>

<file path=ppt/tags/tag262.xml><?xml version="1.0" encoding="utf-8"?>
<p:tagLst xmlns:p="http://schemas.openxmlformats.org/presentationml/2006/main">
  <p:tag name="AS_UNIQUEID" val="2005"/>
</p:tagLst>
</file>

<file path=ppt/tags/tag263.xml><?xml version="1.0" encoding="utf-8"?>
<p:tagLst xmlns:p="http://schemas.openxmlformats.org/presentationml/2006/main">
  <p:tag name="AS_UNIQUEID" val="2006"/>
</p:tagLst>
</file>

<file path=ppt/tags/tag264.xml><?xml version="1.0" encoding="utf-8"?>
<p:tagLst xmlns:p="http://schemas.openxmlformats.org/presentationml/2006/main">
  <p:tag name="AS_UNIQUEID" val="2007"/>
</p:tagLst>
</file>

<file path=ppt/tags/tag265.xml><?xml version="1.0" encoding="utf-8"?>
<p:tagLst xmlns:p="http://schemas.openxmlformats.org/presentationml/2006/main">
  <p:tag name="AS_UNIQUEID" val="2008"/>
</p:tagLst>
</file>

<file path=ppt/tags/tag266.xml><?xml version="1.0" encoding="utf-8"?>
<p:tagLst xmlns:p="http://schemas.openxmlformats.org/presentationml/2006/main">
  <p:tag name="AS_UNIQUEID" val="2009"/>
</p:tagLst>
</file>

<file path=ppt/tags/tag267.xml><?xml version="1.0" encoding="utf-8"?>
<p:tagLst xmlns:p="http://schemas.openxmlformats.org/presentationml/2006/main">
  <p:tag name="AS_UNIQUEID" val="2019"/>
</p:tagLst>
</file>

<file path=ppt/tags/tag268.xml><?xml version="1.0" encoding="utf-8"?>
<p:tagLst xmlns:p="http://schemas.openxmlformats.org/presentationml/2006/main">
  <p:tag name="AS_UNIQUEID" val="2020"/>
</p:tagLst>
</file>

<file path=ppt/tags/tag269.xml><?xml version="1.0" encoding="utf-8"?>
<p:tagLst xmlns:p="http://schemas.openxmlformats.org/presentationml/2006/main">
  <p:tag name="AS_UNIQUEID" val="202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2022"/>
</p:tagLst>
</file>

<file path=ppt/tags/tag271.xml><?xml version="1.0" encoding="utf-8"?>
<p:tagLst xmlns:p="http://schemas.openxmlformats.org/presentationml/2006/main">
  <p:tag name="AS_UNIQUEID" val="2023"/>
</p:tagLst>
</file>

<file path=ppt/tags/tag272.xml><?xml version="1.0" encoding="utf-8"?>
<p:tagLst xmlns:p="http://schemas.openxmlformats.org/presentationml/2006/main">
  <p:tag name="AS_UNIQUEID" val="2024"/>
</p:tagLst>
</file>

<file path=ppt/tags/tag273.xml><?xml version="1.0" encoding="utf-8"?>
<p:tagLst xmlns:p="http://schemas.openxmlformats.org/presentationml/2006/main">
  <p:tag name="AS_UNIQUEID" val="2025"/>
</p:tagLst>
</file>

<file path=ppt/tags/tag274.xml><?xml version="1.0" encoding="utf-8"?>
<p:tagLst xmlns:p="http://schemas.openxmlformats.org/presentationml/2006/main">
  <p:tag name="AS_UNIQUEID" val="2026"/>
</p:tagLst>
</file>

<file path=ppt/tags/tag275.xml><?xml version="1.0" encoding="utf-8"?>
<p:tagLst xmlns:p="http://schemas.openxmlformats.org/presentationml/2006/main">
  <p:tag name="AS_UNIQUEID" val="2027"/>
</p:tagLst>
</file>

<file path=ppt/tags/tag276.xml><?xml version="1.0" encoding="utf-8"?>
<p:tagLst xmlns:p="http://schemas.openxmlformats.org/presentationml/2006/main">
  <p:tag name="AS_UNIQUEID" val="2028"/>
</p:tagLst>
</file>

<file path=ppt/tags/tag277.xml><?xml version="1.0" encoding="utf-8"?>
<p:tagLst xmlns:p="http://schemas.openxmlformats.org/presentationml/2006/main">
  <p:tag name="AS_UNIQUEID" val="2029"/>
</p:tagLst>
</file>

<file path=ppt/tags/tag278.xml><?xml version="1.0" encoding="utf-8"?>
<p:tagLst xmlns:p="http://schemas.openxmlformats.org/presentationml/2006/main">
  <p:tag name="AS_UNIQUEID" val="2030"/>
</p:tagLst>
</file>

<file path=ppt/tags/tag279.xml><?xml version="1.0" encoding="utf-8"?>
<p:tagLst xmlns:p="http://schemas.openxmlformats.org/presentationml/2006/main">
  <p:tag name="AS_UNIQUEID" val="203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2032"/>
</p:tagLst>
</file>

<file path=ppt/tags/tag281.xml><?xml version="1.0" encoding="utf-8"?>
<p:tagLst xmlns:p="http://schemas.openxmlformats.org/presentationml/2006/main">
  <p:tag name="AS_UNIQUEID" val="1891"/>
</p:tagLst>
</file>

<file path=ppt/tags/tag282.xml><?xml version="1.0" encoding="utf-8"?>
<p:tagLst xmlns:p="http://schemas.openxmlformats.org/presentationml/2006/main">
  <p:tag name="AS_UNIQUEID" val="1893"/>
</p:tagLst>
</file>

<file path=ppt/tags/tag283.xml><?xml version="1.0" encoding="utf-8"?>
<p:tagLst xmlns:p="http://schemas.openxmlformats.org/presentationml/2006/main">
  <p:tag name="AS_UNIQUEID" val="1892"/>
</p:tagLst>
</file>

<file path=ppt/tags/tag284.xml><?xml version="1.0" encoding="utf-8"?>
<p:tagLst xmlns:p="http://schemas.openxmlformats.org/presentationml/2006/main">
  <p:tag name="AS_UNIQUEID" val="1894"/>
</p:tagLst>
</file>

<file path=ppt/tags/tag285.xml><?xml version="1.0" encoding="utf-8"?>
<p:tagLst xmlns:p="http://schemas.openxmlformats.org/presentationml/2006/main">
  <p:tag name="AS_UNIQUEID" val="1215"/>
</p:tagLst>
</file>

<file path=ppt/tags/tag286.xml><?xml version="1.0" encoding="utf-8"?>
<p:tagLst xmlns:p="http://schemas.openxmlformats.org/presentationml/2006/main">
  <p:tag name="AS_UNIQUEID" val="2065"/>
</p:tagLst>
</file>

<file path=ppt/tags/tag287.xml><?xml version="1.0" encoding="utf-8"?>
<p:tagLst xmlns:p="http://schemas.openxmlformats.org/presentationml/2006/main">
  <p:tag name="AS_UNIQUEID" val="2066"/>
</p:tagLst>
</file>

<file path=ppt/tags/tag288.xml><?xml version="1.0" encoding="utf-8"?>
<p:tagLst xmlns:p="http://schemas.openxmlformats.org/presentationml/2006/main">
  <p:tag name="AS_UNIQUEID" val="1907"/>
</p:tagLst>
</file>

<file path=ppt/tags/tag289.xml><?xml version="1.0" encoding="utf-8"?>
<p:tagLst xmlns:p="http://schemas.openxmlformats.org/presentationml/2006/main">
  <p:tag name="AS_UNIQUEID" val="190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1909"/>
</p:tagLst>
</file>

<file path=ppt/tags/tag291.xml><?xml version="1.0" encoding="utf-8"?>
<p:tagLst xmlns:p="http://schemas.openxmlformats.org/presentationml/2006/main">
  <p:tag name="AS_UNIQUEID" val="1912"/>
</p:tagLst>
</file>

<file path=ppt/tags/tag292.xml><?xml version="1.0" encoding="utf-8"?>
<p:tagLst xmlns:p="http://schemas.openxmlformats.org/presentationml/2006/main">
  <p:tag name="AS_UNIQUEID" val="1905"/>
</p:tagLst>
</file>

<file path=ppt/tags/tag293.xml><?xml version="1.0" encoding="utf-8"?>
<p:tagLst xmlns:p="http://schemas.openxmlformats.org/presentationml/2006/main">
  <p:tag name="AS_UNIQUEID" val="1910"/>
</p:tagLst>
</file>

<file path=ppt/tags/tag294.xml><?xml version="1.0" encoding="utf-8"?>
<p:tagLst xmlns:p="http://schemas.openxmlformats.org/presentationml/2006/main">
  <p:tag name="AS_UNIQUEID" val="1911"/>
</p:tagLst>
</file>

<file path=ppt/tags/tag295.xml><?xml version="1.0" encoding="utf-8"?>
<p:tagLst xmlns:p="http://schemas.openxmlformats.org/presentationml/2006/main">
  <p:tag name="AS_UNIQUEID" val="1913"/>
</p:tagLst>
</file>

<file path=ppt/tags/tag296.xml><?xml version="1.0" encoding="utf-8"?>
<p:tagLst xmlns:p="http://schemas.openxmlformats.org/presentationml/2006/main">
  <p:tag name="AS_UNIQUEID" val="1914"/>
</p:tagLst>
</file>

<file path=ppt/tags/tag297.xml><?xml version="1.0" encoding="utf-8"?>
<p:tagLst xmlns:p="http://schemas.openxmlformats.org/presentationml/2006/main">
  <p:tag name="AS_UNIQUEID" val="2068"/>
</p:tagLst>
</file>

<file path=ppt/tags/tag298.xml><?xml version="1.0" encoding="utf-8"?>
<p:tagLst xmlns:p="http://schemas.openxmlformats.org/presentationml/2006/main">
  <p:tag name="AS_UNIQUEID" val="1868"/>
</p:tagLst>
</file>

<file path=ppt/tags/tag299.xml><?xml version="1.0" encoding="utf-8"?>
<p:tagLst xmlns:p="http://schemas.openxmlformats.org/presentationml/2006/main">
  <p:tag name="AS_UNIQUEID" val="186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1870"/>
</p:tagLst>
</file>

<file path=ppt/tags/tag301.xml><?xml version="1.0" encoding="utf-8"?>
<p:tagLst xmlns:p="http://schemas.openxmlformats.org/presentationml/2006/main">
  <p:tag name="AS_UNIQUEID" val="1871"/>
</p:tagLst>
</file>

<file path=ppt/tags/tag302.xml><?xml version="1.0" encoding="utf-8"?>
<p:tagLst xmlns:p="http://schemas.openxmlformats.org/presentationml/2006/main">
  <p:tag name="AS_UNIQUEID" val="1872"/>
</p:tagLst>
</file>

<file path=ppt/tags/tag303.xml><?xml version="1.0" encoding="utf-8"?>
<p:tagLst xmlns:p="http://schemas.openxmlformats.org/presentationml/2006/main">
  <p:tag name="AS_UNIQUEID" val="1873"/>
</p:tagLst>
</file>

<file path=ppt/tags/tag304.xml><?xml version="1.0" encoding="utf-8"?>
<p:tagLst xmlns:p="http://schemas.openxmlformats.org/presentationml/2006/main">
  <p:tag name="AS_UNIQUEID" val="1874"/>
</p:tagLst>
</file>

<file path=ppt/tags/tag305.xml><?xml version="1.0" encoding="utf-8"?>
<p:tagLst xmlns:p="http://schemas.openxmlformats.org/presentationml/2006/main">
  <p:tag name="AS_UNIQUEID" val="1875"/>
</p:tagLst>
</file>

<file path=ppt/tags/tag306.xml><?xml version="1.0" encoding="utf-8"?>
<p:tagLst xmlns:p="http://schemas.openxmlformats.org/presentationml/2006/main">
  <p:tag name="AS_UNIQUEID" val="1876"/>
</p:tagLst>
</file>

<file path=ppt/tags/tag307.xml><?xml version="1.0" encoding="utf-8"?>
<p:tagLst xmlns:p="http://schemas.openxmlformats.org/presentationml/2006/main">
  <p:tag name="AS_UNIQUEID" val="1876"/>
</p:tagLst>
</file>

<file path=ppt/tags/tag308.xml><?xml version="1.0" encoding="utf-8"?>
<p:tagLst xmlns:p="http://schemas.openxmlformats.org/presentationml/2006/main">
  <p:tag name="AS_UNIQUEID" val="1878"/>
</p:tagLst>
</file>

<file path=ppt/tags/tag309.xml><?xml version="1.0" encoding="utf-8"?>
<p:tagLst xmlns:p="http://schemas.openxmlformats.org/presentationml/2006/main">
  <p:tag name="AS_UNIQUEID" val="1879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2070"/>
</p:tagLst>
</file>

<file path=ppt/tags/tag311.xml><?xml version="1.0" encoding="utf-8"?>
<p:tagLst xmlns:p="http://schemas.openxmlformats.org/presentationml/2006/main">
  <p:tag name="AS_UNIQUEID" val="2071"/>
</p:tagLst>
</file>

<file path=ppt/tags/tag312.xml><?xml version="1.0" encoding="utf-8"?>
<p:tagLst xmlns:p="http://schemas.openxmlformats.org/presentationml/2006/main">
  <p:tag name="AS_UNIQUEID" val="2072"/>
</p:tagLst>
</file>

<file path=ppt/tags/tag313.xml><?xml version="1.0" encoding="utf-8"?>
<p:tagLst xmlns:p="http://schemas.openxmlformats.org/presentationml/2006/main">
  <p:tag name="AS_UNIQUEID" val="2073"/>
</p:tagLst>
</file>

<file path=ppt/tags/tag314.xml><?xml version="1.0" encoding="utf-8"?>
<p:tagLst xmlns:p="http://schemas.openxmlformats.org/presentationml/2006/main">
  <p:tag name="AS_UNIQUEID" val="1874"/>
</p:tagLst>
</file>

<file path=ppt/tags/tag315.xml><?xml version="1.0" encoding="utf-8"?>
<p:tagLst xmlns:p="http://schemas.openxmlformats.org/presentationml/2006/main">
  <p:tag name="AS_UNIQUEID" val="2074"/>
</p:tagLst>
</file>

<file path=ppt/tags/tag316.xml><?xml version="1.0" encoding="utf-8"?>
<p:tagLst xmlns:p="http://schemas.openxmlformats.org/presentationml/2006/main">
  <p:tag name="AS_UNIQUEID" val="2075"/>
</p:tagLst>
</file>

<file path=ppt/tags/tag317.xml><?xml version="1.0" encoding="utf-8"?>
<p:tagLst xmlns:p="http://schemas.openxmlformats.org/presentationml/2006/main">
  <p:tag name="AS_UNIQUEID" val="2076"/>
</p:tagLst>
</file>

<file path=ppt/tags/tag318.xml><?xml version="1.0" encoding="utf-8"?>
<p:tagLst xmlns:p="http://schemas.openxmlformats.org/presentationml/2006/main">
  <p:tag name="AS_UNIQUEID" val="1756"/>
</p:tagLst>
</file>

<file path=ppt/tags/tag319.xml><?xml version="1.0" encoding="utf-8"?>
<p:tagLst xmlns:p="http://schemas.openxmlformats.org/presentationml/2006/main">
  <p:tag name="AS_UNIQUEID" val="2077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2078"/>
</p:tagLst>
</file>

<file path=ppt/tags/tag321.xml><?xml version="1.0" encoding="utf-8"?>
<p:tagLst xmlns:p="http://schemas.openxmlformats.org/presentationml/2006/main">
  <p:tag name="AS_UNIQUEID" val="2079"/>
</p:tagLst>
</file>

<file path=ppt/tags/tag322.xml><?xml version="1.0" encoding="utf-8"?>
<p:tagLst xmlns:p="http://schemas.openxmlformats.org/presentationml/2006/main">
  <p:tag name="COMMONDATA" val="eyJoZGlkIjoiZTIyMzk0NTAyNzdjMjk2NDU2MmNkNGYxNThhNTE2MTkifQ=="/>
  <p:tag name="KSO_WPP_MARK_KEY" val="bf666be6-c752-440e-b815-e90ec70ef1d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PLACING_PICTURE_USER_VIEWPORT" val="{&quot;height&quot;:3514.135433070866,&quot;width&quot;:4130.444094488189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AS_UNIQUEID" val="1003"/>
  <p:tag name="KSO_WM_BEAUTIFY_FLAG" val=""/>
</p:tagLst>
</file>

<file path=ppt/tags/tag87.xml><?xml version="1.0" encoding="utf-8"?>
<p:tagLst xmlns:p="http://schemas.openxmlformats.org/presentationml/2006/main">
  <p:tag name="AS_UNIQUEID" val="33"/>
  <p:tag name="KSO_WM_BEAUTIFY_FLAG" val=""/>
</p:tagLst>
</file>

<file path=ppt/tags/tag88.xml><?xml version="1.0" encoding="utf-8"?>
<p:tagLst xmlns:p="http://schemas.openxmlformats.org/presentationml/2006/main">
  <p:tag name="AS_UNIQUEID" val="32"/>
  <p:tag name="KSO_WM_BEAUTIFY_FLAG" val=""/>
</p:tagLst>
</file>

<file path=ppt/tags/tag89.xml><?xml version="1.0" encoding="utf-8"?>
<p:tagLst xmlns:p="http://schemas.openxmlformats.org/presentationml/2006/main">
  <p:tag name="AS_UNIQUEID" val="1004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AS_UNIQUEID" val="121"/>
</p:tagLst>
</file>

<file path=ppt/tags/tag92.xml><?xml version="1.0" encoding="utf-8"?>
<p:tagLst xmlns:p="http://schemas.openxmlformats.org/presentationml/2006/main">
  <p:tag name="AS_UNIQUEID" val="134"/>
</p:tagLst>
</file>

<file path=ppt/tags/tag93.xml><?xml version="1.0" encoding="utf-8"?>
<p:tagLst xmlns:p="http://schemas.openxmlformats.org/presentationml/2006/main">
  <p:tag name="AS_UNIQUEID" val="135"/>
</p:tagLst>
</file>

<file path=ppt/tags/tag94.xml><?xml version="1.0" encoding="utf-8"?>
<p:tagLst xmlns:p="http://schemas.openxmlformats.org/presentationml/2006/main">
  <p:tag name="AS_UNIQUEID" val="136"/>
</p:tagLst>
</file>

<file path=ppt/tags/tag95.xml><?xml version="1.0" encoding="utf-8"?>
<p:tagLst xmlns:p="http://schemas.openxmlformats.org/presentationml/2006/main">
  <p:tag name="AS_UNIQUEID" val="137"/>
</p:tagLst>
</file>

<file path=ppt/tags/tag96.xml><?xml version="1.0" encoding="utf-8"?>
<p:tagLst xmlns:p="http://schemas.openxmlformats.org/presentationml/2006/main">
  <p:tag name="AS_UNIQUEID" val="138"/>
</p:tagLst>
</file>

<file path=ppt/tags/tag97.xml><?xml version="1.0" encoding="utf-8"?>
<p:tagLst xmlns:p="http://schemas.openxmlformats.org/presentationml/2006/main">
  <p:tag name="AS_UNIQUEID" val="139"/>
</p:tagLst>
</file>

<file path=ppt/tags/tag98.xml><?xml version="1.0" encoding="utf-8"?>
<p:tagLst xmlns:p="http://schemas.openxmlformats.org/presentationml/2006/main">
  <p:tag name="AS_UNIQUEID" val="141"/>
</p:tagLst>
</file>

<file path=ppt/tags/tag99.xml><?xml version="1.0" encoding="utf-8"?>
<p:tagLst xmlns:p="http://schemas.openxmlformats.org/presentationml/2006/main">
  <p:tag name="AS_UNIQUEID" val="1057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微软雅黑"/>
      </a:majorFont>
      <a:minorFont>
        <a:latin typeface="Arial"/>
        <a:ea typeface="微软雅黑"/>
        <a:cs typeface="微软雅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微软雅黑"/>
        <a:cs typeface="微软雅黑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微软雅黑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微软雅黑"/>
        <a:cs typeface="微软雅黑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微软雅黑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8132</Words>
  <Application>WPS 演示</Application>
  <PresentationFormat>宽屏</PresentationFormat>
  <Paragraphs>900</Paragraphs>
  <Slides>51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20</vt:i4>
      </vt:variant>
      <vt:variant>
        <vt:lpstr>幻灯片标题</vt:lpstr>
      </vt:variant>
      <vt:variant>
        <vt:i4>51</vt:i4>
      </vt:variant>
    </vt:vector>
  </HeadingPairs>
  <TitlesOfParts>
    <vt:vector size="101" baseType="lpstr">
      <vt:lpstr>Arial</vt:lpstr>
      <vt:lpstr>宋体</vt:lpstr>
      <vt:lpstr>Wingdings</vt:lpstr>
      <vt:lpstr>Wingdings</vt:lpstr>
      <vt:lpstr>华文中宋</vt:lpstr>
      <vt:lpstr>微软雅黑</vt:lpstr>
      <vt:lpstr>Times New Roman</vt:lpstr>
      <vt:lpstr>黑体</vt:lpstr>
      <vt:lpstr>Verdana</vt:lpstr>
      <vt:lpstr>微软雅黑 Light</vt:lpstr>
      <vt:lpstr>隶书</vt:lpstr>
      <vt:lpstr>华文彩云</vt:lpstr>
      <vt:lpstr>楷体</vt:lpstr>
      <vt:lpstr>Arial</vt:lpstr>
      <vt:lpstr>Calibri</vt:lpstr>
      <vt:lpstr>华文新魏</vt:lpstr>
      <vt:lpstr>华文行楷</vt:lpstr>
      <vt:lpstr>Cambria Math</vt:lpstr>
      <vt:lpstr>MS Mincho</vt:lpstr>
      <vt:lpstr>Segoe Print</vt:lpstr>
      <vt:lpstr>Arial Unicode MS</vt:lpstr>
      <vt:lpstr>Courier New</vt:lpstr>
      <vt:lpstr>Arial Black</vt:lpstr>
      <vt:lpstr>楷体_GB2312</vt:lpstr>
      <vt:lpstr>新宋体</vt:lpstr>
      <vt:lpstr>Calibri</vt:lpstr>
      <vt:lpstr>Calibri Light</vt:lpstr>
      <vt:lpstr>华文楷体</vt:lpstr>
      <vt:lpstr>字魂105号-简雅黑</vt:lpstr>
      <vt:lpstr>Office 主题​​</vt:lpstr>
      <vt:lpstr>Word.Document.8</vt:lpstr>
      <vt:lpstr>Equation.3</vt:lpstr>
      <vt:lpstr>ACD.ChemSketch.20</vt:lpstr>
      <vt:lpstr>ACD.ChemSketch.20</vt:lpstr>
      <vt:lpstr>ACD.ChemSketch.20</vt:lpstr>
      <vt:lpstr>ACD.ChemSketch.20</vt:lpstr>
      <vt:lpstr>ACD.ChemSketch.20</vt:lpstr>
      <vt:lpstr>ACD.ChemSketch.20</vt:lpstr>
      <vt:lpstr>ACD.ChemSketch.20</vt:lpstr>
      <vt:lpstr>ACD.ChemSketch.20</vt:lpstr>
      <vt:lpstr>ACD.ChemSketch.20</vt:lpstr>
      <vt:lpstr>ACD.ChemSketch.20</vt:lpstr>
      <vt:lpstr>Equation.3</vt:lpstr>
      <vt:lpstr>Paint.Picture</vt:lpstr>
      <vt:lpstr>Paint.Picture</vt:lpstr>
      <vt:lpstr>ACD.ChemSketch.20</vt:lpstr>
      <vt:lpstr>ACD.ChemSketch.20</vt:lpstr>
      <vt:lpstr>ACD.ChemSketch.20</vt:lpstr>
      <vt:lpstr>ACD.ChemSketch.20</vt:lpstr>
      <vt:lpstr>ACD.ChemSketch.20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小新</cp:lastModifiedBy>
  <cp:revision>155</cp:revision>
  <dcterms:created xsi:type="dcterms:W3CDTF">2019-06-19T02:08:00Z</dcterms:created>
  <dcterms:modified xsi:type="dcterms:W3CDTF">2023-02-04T02:07:38Z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0E556855C42E4432A87928260E546C60</vt:lpwstr>
  </property>
</Properties>
</file>