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7" r:id="rId6"/>
  </p:sldMasterIdLst>
  <p:sldIdLst>
    <p:sldId id="260" r:id="rId7"/>
    <p:sldId id="356" r:id="rId8"/>
    <p:sldId id="357" r:id="rId9"/>
    <p:sldId id="323" r:id="rId10"/>
    <p:sldId id="261" r:id="rId11"/>
    <p:sldId id="262" r:id="rId12"/>
    <p:sldId id="263" r:id="rId13"/>
    <p:sldId id="264" r:id="rId14"/>
    <p:sldId id="265" r:id="rId15"/>
    <p:sldId id="256" r:id="rId16"/>
    <p:sldId id="257" r:id="rId17"/>
    <p:sldId id="288" r:id="rId18"/>
    <p:sldId id="266" r:id="rId19"/>
    <p:sldId id="258" r:id="rId20"/>
    <p:sldId id="259" r:id="rId21"/>
    <p:sldId id="269" r:id="rId22"/>
    <p:sldId id="358" r:id="rId23"/>
    <p:sldId id="283" r:id="rId24"/>
    <p:sldId id="284" r:id="rId25"/>
    <p:sldId id="285" r:id="rId26"/>
    <p:sldId id="286" r:id="rId27"/>
    <p:sldId id="267" r:id="rId28"/>
    <p:sldId id="310" r:id="rId29"/>
    <p:sldId id="268" r:id="rId30"/>
    <p:sldId id="287" r:id="rId31"/>
    <p:sldId id="355" r:id="rId32"/>
    <p:sldId id="271" r:id="rId33"/>
    <p:sldId id="281" r:id="rId34"/>
    <p:sldId id="279" r:id="rId35"/>
    <p:sldId id="272" r:id="rId36"/>
    <p:sldId id="273" r:id="rId37"/>
    <p:sldId id="280" r:id="rId38"/>
    <p:sldId id="274" r:id="rId39"/>
    <p:sldId id="278" r:id="rId40"/>
    <p:sldId id="277" r:id="rId41"/>
    <p:sldId id="275" r:id="rId42"/>
    <p:sldId id="354" r:id="rId43"/>
  </p:sldIdLst>
  <p:sldSz cx="9144000" cy="6858000" type="screen4x3"/>
  <p:notesSz cx="6858000" cy="9144000"/>
  <p:custDataLst>
    <p:tags r:id="rId4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450" y="87"/>
      </p:cViewPr>
      <p:guideLst>
        <p:guide orient="horz" pos="21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7" Type="http://schemas.openxmlformats.org/officeDocument/2006/relationships/tags" Target="tags/tag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CDA16-1705-402D-9B51-E1E9A85ED5E4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0D96F2-99D6-4DC9-9800-5D71CC00C070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A29CA7-C316-483A-99AD-B81AC0593961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8A2DD7-C0DB-4B7B-BF15-DD2053F9C720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59691D-2C05-47CF-B700-435A5955658A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3" name="Group 2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6399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406" name="Rectangle 4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>
                  <a:buNone/>
                </a:pPr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7" name="Rectangle 5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 eaLnBrk="1" hangingPunct="1">
                  <a:buNone/>
                </a:pPr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6400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404" name="Rectangle 7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wrap="none" anchor="ctr" anchorCtr="0"/>
              <a:p>
                <a:pPr lvl="0" eaLnBrk="1" hangingPunct="1">
                  <a:buNone/>
                </a:pPr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5" name="Rectangle 8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lvl="0" eaLnBrk="1" hangingPunct="1">
                  <a:buNone/>
                </a:pPr>
                <a:endParaRPr lang="zh-CN" altLang="en-US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6401" name="Rectangle 9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lvl="0" eaLnBrk="1" hangingPunct="1">
                <a:buNone/>
              </a:pPr>
              <a:endParaRPr lang="zh-CN" altLang="en-US" dirty="0">
                <a:latin typeface="Tahoma" panose="020B0604030504040204" pitchFamily="34" charset="0"/>
              </a:endParaRPr>
            </a:p>
          </p:txBody>
        </p:sp>
        <p:sp>
          <p:nvSpPr>
            <p:cNvPr id="16402" name="Rectangle 10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p>
              <a:pPr lvl="0" eaLnBrk="1" hangingPunct="1">
                <a:buNone/>
              </a:pPr>
              <a:endParaRPr lang="zh-CN" altLang="en-US" dirty="0">
                <a:latin typeface="Tahoma" panose="020B0604030504040204" pitchFamily="34" charset="0"/>
              </a:endParaRPr>
            </a:p>
          </p:txBody>
        </p:sp>
        <p:sp>
          <p:nvSpPr>
            <p:cNvPr id="16403" name="Rectangle 11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lvl="0" eaLnBrk="1" hangingPunct="1">
                <a:buNone/>
              </a:pPr>
              <a:endParaRPr lang="zh-CN" altLang="en-US" dirty="0">
                <a:latin typeface="Tahoma" panose="020B0604030504040204" pitchFamily="34" charset="0"/>
              </a:endParaRPr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16C15-5D19-4D60-AFAE-985E9777453E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8741B-2E11-4308-AFD8-F44FF22024BC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734273-1862-4D2A-AD7C-F0AE770CDE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81FAB5-50DB-4EC0-B370-31F2AAD8FCD7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CDDD17-1614-4A32-A78F-A11E0645714A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F569FD-81BE-404A-8988-363361A05281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69BA4D-7D29-42CB-8722-3A914952DF46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347C08-179F-4AF2-A0B1-BBA9AD107AC3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4EB906-3D85-4FF6-97F5-8FD5EEF5F52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1D49F2-A581-4133-92B9-1A9168333CEF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0AABEB-6587-4307-9002-964C5F190381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97E452-4C15-448E-BAFF-FEF8C11A874C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A8237C-8F78-4B83-9E11-0785E80F75D4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C2141C-81AE-4ED2-AD53-F5DF0FA8B6FE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7E1EFA-157D-4D8D-B90E-2DA4618F4730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8FBD82-6DCD-4D2F-B89E-1FC89C8B34A4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330DBC-183D-4CEC-8A27-F5B4E35C87E0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665914-6BF4-4C70-B04B-856B5EB8096F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CDA16-1705-402D-9B51-E1E9A85ED5E4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/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 noProof="1" dirty="0">
                <a:latin typeface="Garamond" panose="02020404030301010803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noProof="1" dirty="0">
                <a:latin typeface="Garamond" panose="020204040303010108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93DFF-4074-4115-B405-1F8933AA84B4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Freeform 7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609600"/>
              </a:cxn>
              <a:cxn ang="0">
                <a:pos x="0" y="0"/>
              </a:cxn>
              <a:cxn ang="0">
                <a:pos x="8229600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6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/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 noProof="1" dirty="0">
                <a:latin typeface="Garamond" panose="02020404030301010803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noProof="1" dirty="0">
                <a:latin typeface="Garamond" panose="020204040303010108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9CE864-FC35-4ABE-832A-6ABDCB83AA98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Freeform 7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609600"/>
              </a:cxn>
              <a:cxn ang="0">
                <a:pos x="0" y="0"/>
              </a:cxn>
              <a:cxn ang="0">
                <a:pos x="8229600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80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/>
          <p:nvPr/>
        </p:nvSpPr>
        <p:spPr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ctr" anchorCtr="0"/>
          <a:p>
            <a:pPr lvl="0" algn="ctr" eaLnBrk="1" hangingPunct="1">
              <a:buNone/>
            </a:pPr>
            <a:endParaRPr lang="zh-CN" altLang="zh-CN" sz="2400" dirty="0">
              <a:latin typeface="Tahoma" panose="020B0604030504040204" pitchFamily="34" charset="0"/>
            </a:endParaRPr>
          </a:p>
        </p:txBody>
      </p:sp>
      <p:sp>
        <p:nvSpPr>
          <p:cNvPr id="4099" name="Rectangle 3"/>
          <p:cNvSpPr/>
          <p:nvPr/>
        </p:nvSpPr>
        <p:spPr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>
              <a:buNone/>
            </a:pPr>
            <a:endParaRPr lang="zh-CN" altLang="zh-CN" sz="2400" dirty="0">
              <a:latin typeface="Tahoma" panose="020B0604030504040204" pitchFamily="34" charset="0"/>
            </a:endParaRPr>
          </a:p>
        </p:txBody>
      </p:sp>
      <p:sp>
        <p:nvSpPr>
          <p:cNvPr id="4100" name="Rectangle 4"/>
          <p:cNvSpPr/>
          <p:nvPr/>
        </p:nvSpPr>
        <p:spPr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none" anchor="ctr" anchorCtr="0"/>
          <a:p>
            <a:pPr lvl="0" algn="ctr" eaLnBrk="1" hangingPunct="1">
              <a:buNone/>
            </a:pPr>
            <a:endParaRPr lang="zh-CN" altLang="zh-CN" sz="2400" dirty="0">
              <a:latin typeface="Tahoma" panose="020B0604030504040204" pitchFamily="34" charset="0"/>
            </a:endParaRPr>
          </a:p>
        </p:txBody>
      </p:sp>
      <p:sp>
        <p:nvSpPr>
          <p:cNvPr id="4101" name="Rectangle 5"/>
          <p:cNvSpPr/>
          <p:nvPr/>
        </p:nvSpPr>
        <p:spPr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>
              <a:buNone/>
            </a:pPr>
            <a:endParaRPr lang="zh-CN" altLang="zh-CN" sz="2400" dirty="0">
              <a:latin typeface="Tahoma" panose="020B0604030504040204" pitchFamily="34" charset="0"/>
            </a:endParaRPr>
          </a:p>
        </p:txBody>
      </p:sp>
      <p:sp>
        <p:nvSpPr>
          <p:cNvPr id="4102" name="Rectangle 6"/>
          <p:cNvSpPr/>
          <p:nvPr/>
        </p:nvSpPr>
        <p:spPr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>
              <a:buNone/>
            </a:pPr>
            <a:endParaRPr lang="zh-CN" altLang="zh-CN" sz="2400" dirty="0">
              <a:latin typeface="Tahoma" panose="020B0604030504040204" pitchFamily="34" charset="0"/>
            </a:endParaRPr>
          </a:p>
        </p:txBody>
      </p:sp>
      <p:sp>
        <p:nvSpPr>
          <p:cNvPr id="4103" name="Rectangle 7"/>
          <p:cNvSpPr/>
          <p:nvPr/>
        </p:nvSpPr>
        <p:spPr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 anchorCtr="0"/>
          <a:p>
            <a:pPr lvl="0" algn="ctr" eaLnBrk="1" hangingPunct="1">
              <a:buNone/>
            </a:pPr>
            <a:endParaRPr lang="zh-CN" altLang="zh-CN" sz="2400" dirty="0">
              <a:latin typeface="Tahoma" panose="020B0604030504040204" pitchFamily="34" charset="0"/>
            </a:endParaRPr>
          </a:p>
        </p:txBody>
      </p:sp>
      <p:sp>
        <p:nvSpPr>
          <p:cNvPr id="4104" name="Rectangle 8"/>
          <p:cNvSpPr/>
          <p:nvPr/>
        </p:nvSpPr>
        <p:spPr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>
              <a:buNone/>
            </a:pPr>
            <a:endParaRPr lang="zh-CN" altLang="zh-CN" sz="2400" dirty="0">
              <a:latin typeface="Tahoma" panose="020B0604030504040204" pitchFamily="34" charset="0"/>
            </a:endParaRPr>
          </a:p>
        </p:txBody>
      </p:sp>
      <p:sp>
        <p:nvSpPr>
          <p:cNvPr id="4105" name="Rectangle 9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6" name="Rectangle 10"/>
          <p:cNvSpPr>
            <a:spLocks noGrp="1"/>
          </p:cNvSpPr>
          <p:nvPr>
            <p:ph type="body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 noProof="1" dirty="0"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58C19-134A-469D-9AC4-6808EFFC637D}" type="slidenum">
              <a:rPr kumimoji="0" lang="en-US" altLang="zh-CN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1026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734273-1862-4D2A-AD7C-F0AE770CDE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5.wav"/><Relationship Id="rId2" Type="http://schemas.openxmlformats.org/officeDocument/2006/relationships/image" Target="../media/image10.GIF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hyperlink" Target="file:///C:\Documents%20and%20Settings\fz\Local%20Settings\Temp\Rar$DI12.047\&#20057;&#37240;&#20057;&#37231;&#30340;&#37231;&#21270;&#36807;&#31243;.swf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1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5122"/>
          <p:cNvSpPr txBox="1"/>
          <p:nvPr/>
        </p:nvSpPr>
        <p:spPr>
          <a:xfrm>
            <a:off x="4211638" y="1841500"/>
            <a:ext cx="3810000" cy="187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5400" b="1" dirty="0">
                <a:solidFill>
                  <a:schemeClr val="accent2"/>
                </a:solidFill>
                <a:latin typeface="Arial" panose="020B0604020202020204" pitchFamily="34" charset="0"/>
              </a:rPr>
              <a:t>     乙酸</a:t>
            </a:r>
            <a:r>
              <a:rPr lang="en-US" altLang="zh-CN" sz="5400" b="1" dirty="0">
                <a:solidFill>
                  <a:schemeClr val="accent2"/>
                </a:solidFill>
                <a:latin typeface="Arial" panose="020B0604020202020204" pitchFamily="34" charset="0"/>
              </a:rPr>
              <a:t>CH</a:t>
            </a:r>
            <a:r>
              <a:rPr lang="en-US" altLang="zh-CN" sz="5400" b="1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r>
              <a:rPr lang="en-US" altLang="zh-CN" sz="5400" b="1" dirty="0">
                <a:solidFill>
                  <a:schemeClr val="accent2"/>
                </a:solidFill>
                <a:latin typeface="Arial" panose="020B0604020202020204" pitchFamily="34" charset="0"/>
              </a:rPr>
              <a:t>COOH</a:t>
            </a:r>
            <a:endParaRPr lang="en-US" altLang="zh-CN" sz="5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图片 5123" descr="3-15 乙酸分子模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412875"/>
            <a:ext cx="3505200" cy="273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文本框 5124"/>
          <p:cNvSpPr txBox="1"/>
          <p:nvPr/>
        </p:nvSpPr>
        <p:spPr>
          <a:xfrm>
            <a:off x="3352800" y="4365625"/>
            <a:ext cx="24384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dirty="0">
                <a:latin typeface="Arial" panose="020B0604020202020204" pitchFamily="34" charset="0"/>
                <a:ea typeface="隶书" panose="02010509060101010101" pitchFamily="49" charset="-122"/>
              </a:rPr>
              <a:t>(</a:t>
            </a:r>
            <a:r>
              <a:rPr lang="zh-CN" altLang="en-US" sz="3600" dirty="0">
                <a:latin typeface="Arial" panose="020B0604020202020204" pitchFamily="34" charset="0"/>
                <a:ea typeface="隶书" panose="02010509060101010101" pitchFamily="49" charset="-122"/>
              </a:rPr>
              <a:t>共</a:t>
            </a:r>
            <a:r>
              <a:rPr lang="en-US" altLang="zh-CN" sz="3600" dirty="0">
                <a:latin typeface="Arial" panose="020B0604020202020204" pitchFamily="34" charset="0"/>
                <a:ea typeface="隶书" panose="02010509060101010101" pitchFamily="49" charset="-122"/>
              </a:rPr>
              <a:t>2</a:t>
            </a:r>
            <a:r>
              <a:rPr lang="zh-CN" altLang="en-US" sz="3600" dirty="0">
                <a:latin typeface="Arial" panose="020B0604020202020204" pitchFamily="34" charset="0"/>
                <a:ea typeface="隶书" panose="02010509060101010101" pitchFamily="49" charset="-122"/>
              </a:rPr>
              <a:t>课时</a:t>
            </a:r>
            <a:r>
              <a:rPr lang="en-US" altLang="zh-CN" sz="3600" dirty="0">
                <a:latin typeface="Arial" panose="020B0604020202020204" pitchFamily="34" charset="0"/>
                <a:ea typeface="隶书" panose="02010509060101010101" pitchFamily="49" charset="-122"/>
              </a:rPr>
              <a:t>)</a:t>
            </a:r>
            <a:endParaRPr lang="en-US" altLang="zh-CN" sz="3600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12289" descr="BJ_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6613"/>
            <a:ext cx="9144000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标题 12290"/>
          <p:cNvSpPr/>
          <p:nvPr>
            <p:ph type="title" idx="4294967295"/>
          </p:nvPr>
        </p:nvSpPr>
        <p:spPr>
          <a:xfrm>
            <a:off x="971550" y="5084763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实验设计</a:t>
            </a:r>
            <a:endParaRPr lang="zh-CN" altLang="en-US" dirty="0"/>
          </a:p>
        </p:txBody>
      </p:sp>
      <p:sp>
        <p:nvSpPr>
          <p:cNvPr id="36868" name="文本框 12291"/>
          <p:cNvSpPr txBox="1"/>
          <p:nvPr/>
        </p:nvSpPr>
        <p:spPr>
          <a:xfrm>
            <a:off x="1355725" y="3116263"/>
            <a:ext cx="3095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3200" dirty="0">
              <a:latin typeface="Times New Roman" panose="02020603050405020304" pitchFamily="18" charset="0"/>
            </a:endParaRPr>
          </a:p>
        </p:txBody>
      </p:sp>
      <p:grpSp>
        <p:nvGrpSpPr>
          <p:cNvPr id="12293" name="组合 12292"/>
          <p:cNvGrpSpPr/>
          <p:nvPr/>
        </p:nvGrpSpPr>
        <p:grpSpPr>
          <a:xfrm>
            <a:off x="12700" y="762000"/>
            <a:ext cx="9417050" cy="3216275"/>
            <a:chOff x="0" y="0"/>
            <a:chExt cx="5932" cy="2026"/>
          </a:xfrm>
        </p:grpSpPr>
        <p:sp>
          <p:nvSpPr>
            <p:cNvPr id="36871" name="文本框 12293"/>
            <p:cNvSpPr txBox="1"/>
            <p:nvPr/>
          </p:nvSpPr>
          <p:spPr>
            <a:xfrm>
              <a:off x="0" y="0"/>
              <a:ext cx="5411" cy="9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4400" b="1" dirty="0">
                  <a:solidFill>
                    <a:srgbClr val="168E4F"/>
                  </a:solidFill>
                  <a:latin typeface="Times New Roman" panose="02020603050405020304" pitchFamily="18" charset="0"/>
                </a:rPr>
                <a:t>实验设计：根据下列药品设计实验</a:t>
              </a:r>
              <a:endParaRPr lang="zh-CN" altLang="en-US" sz="4400" b="1" dirty="0">
                <a:solidFill>
                  <a:srgbClr val="168E4F"/>
                </a:solidFill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zh-CN" altLang="en-US" sz="4400" b="1" dirty="0">
                  <a:solidFill>
                    <a:srgbClr val="168E4F"/>
                  </a:solidFill>
                  <a:latin typeface="Times New Roman" panose="02020603050405020304" pitchFamily="18" charset="0"/>
                </a:rPr>
                <a:t>方案证明乙酸的确有酸性</a:t>
              </a:r>
              <a:endParaRPr lang="zh-CN" altLang="en-US" sz="4400" b="1" dirty="0">
                <a:solidFill>
                  <a:srgbClr val="168E4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72" name="矩形 12294"/>
            <p:cNvSpPr/>
            <p:nvPr/>
          </p:nvSpPr>
          <p:spPr>
            <a:xfrm>
              <a:off x="0" y="1200"/>
              <a:ext cx="5932" cy="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药品：镁粉、</a:t>
              </a:r>
              <a:r>
                <a:rPr lang="en-US" altLang="zh-CN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NaOH</a:t>
              </a:r>
              <a:r>
                <a:rPr lang="zh-CN" alt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溶液、</a:t>
              </a:r>
              <a:r>
                <a:rPr lang="en-US" altLang="zh-CN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Na</a:t>
              </a:r>
              <a:r>
                <a:rPr lang="en-US" altLang="zh-CN" sz="4000" b="1" baseline="-25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CO</a:t>
              </a:r>
              <a:r>
                <a:rPr lang="en-US" altLang="zh-CN" sz="4000" b="1" baseline="-25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粉未、</a:t>
              </a:r>
              <a:endPara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Na</a:t>
              </a:r>
              <a:r>
                <a:rPr lang="en-US" altLang="zh-CN" sz="4000" b="1" baseline="-25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SO</a:t>
              </a:r>
              <a:r>
                <a:rPr lang="en-US" altLang="zh-CN" sz="4000" b="1" baseline="-25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粉未、乙酸溶液、酚酞、石蕊。</a:t>
              </a:r>
              <a:endPara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6870" name="图片 12295" descr="ZW_0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7526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标题 13314"/>
          <p:cNvSpPr/>
          <p:nvPr>
            <p:ph type="title" idx="4294967295"/>
          </p:nvPr>
        </p:nvSpPr>
        <p:spPr>
          <a:xfrm>
            <a:off x="533400" y="762000"/>
            <a:ext cx="3533775" cy="762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</a:rPr>
              <a:t>可行方案有：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7891" name="文本框 13315"/>
          <p:cNvSpPr txBox="1"/>
          <p:nvPr/>
        </p:nvSpPr>
        <p:spPr>
          <a:xfrm>
            <a:off x="746125" y="1973263"/>
            <a:ext cx="3095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3200" dirty="0">
              <a:latin typeface="Times New Roman" panose="02020603050405020304" pitchFamily="18" charset="0"/>
            </a:endParaRPr>
          </a:p>
        </p:txBody>
      </p:sp>
      <p:grpSp>
        <p:nvGrpSpPr>
          <p:cNvPr id="13317" name="组合 13316"/>
          <p:cNvGrpSpPr/>
          <p:nvPr/>
        </p:nvGrpSpPr>
        <p:grpSpPr>
          <a:xfrm>
            <a:off x="457200" y="1828800"/>
            <a:ext cx="8235950" cy="3917950"/>
            <a:chOff x="0" y="0"/>
            <a:chExt cx="5188" cy="2468"/>
          </a:xfrm>
        </p:grpSpPr>
        <p:sp>
          <p:nvSpPr>
            <p:cNvPr id="37893" name="文本框 13317"/>
            <p:cNvSpPr txBox="1"/>
            <p:nvPr/>
          </p:nvSpPr>
          <p:spPr>
            <a:xfrm>
              <a:off x="0" y="0"/>
              <a:ext cx="4125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36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方案一：</a:t>
              </a:r>
              <a:r>
                <a:rPr lang="zh-CN" altLang="en-US" sz="3600" b="1" dirty="0">
                  <a:solidFill>
                    <a:schemeClr val="tx2"/>
                  </a:solidFill>
                  <a:latin typeface="宋体" panose="02010600030101010101" pitchFamily="2" charset="-122"/>
                </a:rPr>
                <a:t>往乙酸溶液中加石蕊</a:t>
              </a:r>
              <a:endPara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7894" name="文本框 13318"/>
            <p:cNvSpPr txBox="1"/>
            <p:nvPr/>
          </p:nvSpPr>
          <p:spPr>
            <a:xfrm>
              <a:off x="0" y="480"/>
              <a:ext cx="441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36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方案二：</a:t>
              </a:r>
              <a:r>
                <a:rPr lang="zh-CN" altLang="en-US" sz="3600" b="1" dirty="0">
                  <a:solidFill>
                    <a:schemeClr val="tx2"/>
                  </a:solidFill>
                  <a:latin typeface="宋体" panose="02010600030101010101" pitchFamily="2" charset="-122"/>
                </a:rPr>
                <a:t>往镁粉中加入乙酸溶液</a:t>
              </a:r>
              <a:endPara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5" name="文本框 13319"/>
            <p:cNvSpPr txBox="1"/>
            <p:nvPr/>
          </p:nvSpPr>
          <p:spPr>
            <a:xfrm>
              <a:off x="0" y="1008"/>
              <a:ext cx="518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36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方案三：</a:t>
              </a:r>
              <a:r>
                <a:rPr lang="zh-CN" altLang="en-US" sz="3600" b="1" dirty="0">
                  <a:solidFill>
                    <a:srgbClr val="392282"/>
                  </a:solidFill>
                  <a:latin typeface="宋体" panose="02010600030101010101" pitchFamily="2" charset="-122"/>
                </a:rPr>
                <a:t>往</a:t>
              </a:r>
              <a:r>
                <a:rPr lang="en-US" altLang="zh-CN" sz="3600" b="1" dirty="0">
                  <a:solidFill>
                    <a:srgbClr val="392282"/>
                  </a:solidFill>
                  <a:latin typeface="宋体" panose="02010600030101010101" pitchFamily="2" charset="-122"/>
                </a:rPr>
                <a:t>Na</a:t>
              </a:r>
              <a:r>
                <a:rPr lang="en-US" altLang="zh-CN" sz="3600" b="1" baseline="-30000" dirty="0">
                  <a:solidFill>
                    <a:srgbClr val="392282"/>
                  </a:solidFill>
                  <a:latin typeface="宋体" panose="02010600030101010101" pitchFamily="2" charset="-122"/>
                </a:rPr>
                <a:t>2</a:t>
              </a:r>
              <a:r>
                <a:rPr lang="en-US" altLang="zh-CN" sz="3600" b="1" dirty="0">
                  <a:solidFill>
                    <a:srgbClr val="392282"/>
                  </a:solidFill>
                  <a:latin typeface="宋体" panose="02010600030101010101" pitchFamily="2" charset="-122"/>
                </a:rPr>
                <a:t>CO</a:t>
              </a:r>
              <a:r>
                <a:rPr lang="en-US" altLang="zh-CN" sz="3600" b="1" baseline="-30000" dirty="0">
                  <a:solidFill>
                    <a:srgbClr val="392282"/>
                  </a:solidFill>
                  <a:latin typeface="宋体" panose="02010600030101010101" pitchFamily="2" charset="-122"/>
                </a:rPr>
                <a:t>3</a:t>
              </a:r>
              <a:r>
                <a:rPr lang="zh-CN" altLang="en-US" sz="3600" b="1" dirty="0">
                  <a:solidFill>
                    <a:srgbClr val="392282"/>
                  </a:solidFill>
                  <a:latin typeface="宋体" panose="02010600030101010101" pitchFamily="2" charset="-122"/>
                </a:rPr>
                <a:t>粉未中加入乙酸溶液</a:t>
              </a:r>
              <a:endParaRPr lang="zh-CN" altLang="en-US" sz="3600" b="1" dirty="0">
                <a:solidFill>
                  <a:srgbClr val="39228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6" name="文本框 13320"/>
            <p:cNvSpPr txBox="1"/>
            <p:nvPr/>
          </p:nvSpPr>
          <p:spPr>
            <a:xfrm>
              <a:off x="48" y="1584"/>
              <a:ext cx="4705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36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方案四：</a:t>
              </a:r>
              <a:r>
                <a:rPr lang="en-US" altLang="zh-CN" sz="3600" b="1" dirty="0">
                  <a:solidFill>
                    <a:srgbClr val="392282"/>
                  </a:solidFill>
                  <a:latin typeface="宋体" panose="02010600030101010101" pitchFamily="2" charset="-122"/>
                </a:rPr>
                <a:t>NaOH</a:t>
              </a:r>
              <a:r>
                <a:rPr lang="zh-CN" altLang="en-US" sz="3600" b="1" dirty="0">
                  <a:solidFill>
                    <a:srgbClr val="392282"/>
                  </a:solidFill>
                  <a:latin typeface="宋体" panose="02010600030101010101" pitchFamily="2" charset="-122"/>
                </a:rPr>
                <a:t>溶液与乙酸溶液混和</a:t>
              </a:r>
              <a:endParaRPr lang="zh-CN" altLang="en-US" sz="3600" b="1" dirty="0">
                <a:solidFill>
                  <a:srgbClr val="39228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7" name="文本框 13321"/>
            <p:cNvSpPr txBox="1"/>
            <p:nvPr/>
          </p:nvSpPr>
          <p:spPr>
            <a:xfrm>
              <a:off x="48" y="2064"/>
              <a:ext cx="11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endParaRPr lang="zh-CN" altLang="en-US" sz="3600" b="1" dirty="0">
                <a:solidFill>
                  <a:srgbClr val="392282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14337"/>
          <p:cNvPicPr>
            <a:picLocks noChangeAspect="1"/>
          </p:cNvPicPr>
          <p:nvPr/>
        </p:nvPicPr>
        <p:blipFill>
          <a:blip r:embed="rId1"/>
          <a:srcRect l="2051" t="2998" r="25142" b="16005"/>
          <a:stretch>
            <a:fillRect/>
          </a:stretch>
        </p:blipFill>
        <p:spPr>
          <a:xfrm>
            <a:off x="107950" y="331788"/>
            <a:ext cx="8964613" cy="619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4338"/>
          <p:cNvSpPr txBox="1"/>
          <p:nvPr/>
        </p:nvSpPr>
        <p:spPr>
          <a:xfrm>
            <a:off x="3529013" y="1484313"/>
            <a:ext cx="2303462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试液变红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3384550" y="2779713"/>
            <a:ext cx="2519363" cy="1298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镁条溶解产生无色气体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3598863" y="4781550"/>
            <a:ext cx="2305050" cy="1309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产生无色　气体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6654800" y="1149350"/>
            <a:ext cx="1873250" cy="1309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乙酸具有酸性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6696075" y="2820988"/>
            <a:ext cx="1871663" cy="1309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乙酸具有酸性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4" name="文本框 14343"/>
          <p:cNvSpPr txBox="1"/>
          <p:nvPr/>
        </p:nvSpPr>
        <p:spPr>
          <a:xfrm>
            <a:off x="6769100" y="4757738"/>
            <a:ext cx="1871663" cy="1309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乙酸具有酸性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/>
      <p:bldP spid="14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15361"/>
          <p:cNvSpPr txBox="1"/>
          <p:nvPr/>
        </p:nvSpPr>
        <p:spPr>
          <a:xfrm>
            <a:off x="0" y="260350"/>
            <a:ext cx="3535363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如何除水垢？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0" y="1052513"/>
            <a:ext cx="4356100" cy="1279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</a:rPr>
              <a:t>水垢主要成份：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Ｍ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g(OH)</a:t>
            </a:r>
            <a:r>
              <a:rPr lang="en-US" altLang="zh-CN" sz="36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</a:rPr>
              <a:t>和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CaCO</a:t>
            </a:r>
            <a:r>
              <a:rPr lang="en-US" altLang="zh-CN" sz="3600" b="1" baseline="-250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lang="en-US" altLang="zh-CN" sz="3600" b="1" baseline="-25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179388" y="2420938"/>
            <a:ext cx="7345362" cy="1279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2CH</a:t>
            </a:r>
            <a:r>
              <a:rPr lang="en-US" altLang="zh-CN" sz="36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COOH + CaCO</a:t>
            </a:r>
            <a:r>
              <a:rPr lang="en-US" altLang="zh-CN" sz="36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= Ca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36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COO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36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+H</a:t>
            </a:r>
            <a:r>
              <a:rPr lang="en-US" altLang="zh-CN" sz="36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O+CO</a:t>
            </a:r>
            <a:r>
              <a:rPr lang="en-US" altLang="zh-CN" sz="36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↑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矩形 15364"/>
          <p:cNvSpPr/>
          <p:nvPr/>
        </p:nvSpPr>
        <p:spPr>
          <a:xfrm>
            <a:off x="323850" y="3990975"/>
            <a:ext cx="5791200" cy="1219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判断酸性强弱顺序：</a:t>
            </a:r>
            <a:b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zh-CN" altLang="en-US" sz="4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476250" y="4676775"/>
            <a:ext cx="7772400" cy="827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b="1" dirty="0">
                <a:latin typeface="宋体" panose="02010600030101010101" pitchFamily="2" charset="-122"/>
              </a:rPr>
              <a:t>CH</a:t>
            </a:r>
            <a:r>
              <a:rPr lang="en-US" altLang="zh-CN" sz="4000" b="1" baseline="-30000" dirty="0">
                <a:latin typeface="宋体" panose="02010600030101010101" pitchFamily="2" charset="-122"/>
              </a:rPr>
              <a:t>3</a:t>
            </a:r>
            <a:r>
              <a:rPr lang="en-US" altLang="zh-CN" sz="4000" b="1" dirty="0">
                <a:latin typeface="宋体" panose="02010600030101010101" pitchFamily="2" charset="-122"/>
              </a:rPr>
              <a:t>COOH</a:t>
            </a:r>
            <a:r>
              <a:rPr lang="zh-CN" altLang="en-US" sz="4000" b="1" dirty="0">
                <a:latin typeface="Times New Roman" panose="02020603050405020304" pitchFamily="18" charset="0"/>
              </a:rPr>
              <a:t>，</a:t>
            </a:r>
            <a:r>
              <a:rPr lang="en-US" altLang="zh-CN" sz="4000" b="1" dirty="0">
                <a:latin typeface="宋体" panose="02010600030101010101" pitchFamily="2" charset="-122"/>
              </a:rPr>
              <a:t>H</a:t>
            </a:r>
            <a:r>
              <a:rPr lang="en-US" altLang="zh-CN" sz="4000" b="1" baseline="-30000" dirty="0">
                <a:latin typeface="宋体" panose="02010600030101010101" pitchFamily="2" charset="-122"/>
              </a:rPr>
              <a:t>2</a:t>
            </a:r>
            <a:r>
              <a:rPr lang="en-US" altLang="zh-CN" sz="4000" b="1" dirty="0">
                <a:latin typeface="宋体" panose="02010600030101010101" pitchFamily="2" charset="-122"/>
              </a:rPr>
              <a:t>CO</a:t>
            </a:r>
            <a:r>
              <a:rPr lang="en-US" altLang="zh-CN" sz="4000" b="1" baseline="-30000" dirty="0">
                <a:latin typeface="宋体" panose="02010600030101010101" pitchFamily="2" charset="-122"/>
              </a:rPr>
              <a:t>3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400050" y="5667375"/>
            <a:ext cx="7848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latin typeface="宋体" panose="02010600030101010101" pitchFamily="2" charset="-122"/>
              </a:rPr>
              <a:t>酸性：</a:t>
            </a:r>
            <a:r>
              <a:rPr lang="en-US" altLang="zh-CN" sz="3600" b="1" dirty="0">
                <a:latin typeface="宋体" panose="02010600030101010101" pitchFamily="2" charset="-122"/>
              </a:rPr>
              <a:t>CH</a:t>
            </a:r>
            <a:r>
              <a:rPr lang="en-US" altLang="zh-CN" sz="3600" b="1" baseline="-30000" dirty="0">
                <a:latin typeface="宋体" panose="02010600030101010101" pitchFamily="2" charset="-122"/>
              </a:rPr>
              <a:t>3</a:t>
            </a:r>
            <a:r>
              <a:rPr lang="en-US" altLang="zh-CN" sz="3600" b="1" dirty="0">
                <a:latin typeface="宋体" panose="02010600030101010101" pitchFamily="2" charset="-122"/>
              </a:rPr>
              <a:t>COOH</a:t>
            </a:r>
            <a:r>
              <a:rPr lang="zh-CN" altLang="en-US" sz="3600" b="1" dirty="0">
                <a:latin typeface="宋体" panose="02010600030101010101" pitchFamily="2" charset="-122"/>
              </a:rPr>
              <a:t>＞</a:t>
            </a:r>
            <a:r>
              <a:rPr lang="en-US" altLang="zh-CN" sz="3600" b="1" dirty="0">
                <a:latin typeface="宋体" panose="02010600030101010101" pitchFamily="2" charset="-122"/>
              </a:rPr>
              <a:t>H</a:t>
            </a:r>
            <a:r>
              <a:rPr lang="en-US" altLang="zh-CN" sz="3600" b="1" baseline="-30000" dirty="0">
                <a:latin typeface="宋体" panose="02010600030101010101" pitchFamily="2" charset="-122"/>
              </a:rPr>
              <a:t>2</a:t>
            </a:r>
            <a:r>
              <a:rPr lang="en-US" altLang="zh-CN" sz="3600" b="1" dirty="0">
                <a:latin typeface="宋体" panose="02010600030101010101" pitchFamily="2" charset="-122"/>
              </a:rPr>
              <a:t>CO</a:t>
            </a:r>
            <a:r>
              <a:rPr lang="en-US" altLang="zh-CN" sz="3600" b="1" baseline="-30000" dirty="0">
                <a:latin typeface="宋体" panose="02010600030101010101" pitchFamily="2" charset="-122"/>
              </a:rPr>
              <a:t>3</a:t>
            </a:r>
            <a:endParaRPr lang="en-US" altLang="zh-CN" sz="3600" b="1" dirty="0">
              <a:latin typeface="宋体" panose="02010600030101010101" pitchFamily="2" charset="-122"/>
            </a:endParaRPr>
          </a:p>
          <a:p>
            <a:pPr eaLnBrk="1" hangingPunct="1"/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4" grpId="1"/>
      <p:bldP spid="15365" grpId="0"/>
      <p:bldP spid="15366" grpId="0"/>
      <p:bldP spid="15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文本框 16386"/>
          <p:cNvSpPr txBox="1"/>
          <p:nvPr/>
        </p:nvSpPr>
        <p:spPr>
          <a:xfrm>
            <a:off x="539750" y="836613"/>
            <a:ext cx="2925763" cy="6397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３、化学性质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971550" y="1773238"/>
            <a:ext cx="2900363" cy="1127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）、弱酸性</a:t>
            </a:r>
            <a:r>
              <a:rPr lang="zh-CN" altLang="en-US" sz="3200" dirty="0">
                <a:latin typeface="宋体" panose="02010600030101010101" pitchFamily="2" charset="-122"/>
              </a:rPr>
              <a:t> </a:t>
            </a:r>
            <a:endParaRPr lang="zh-CN" altLang="en-US" sz="3200" dirty="0">
              <a:latin typeface="宋体" panose="02010600030101010101" pitchFamily="2" charset="-122"/>
            </a:endParaRPr>
          </a:p>
          <a:p>
            <a:pPr eaLnBrk="1" hangingPunct="1"/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40964" name="文本框 16388"/>
          <p:cNvSpPr txBox="1"/>
          <p:nvPr/>
        </p:nvSpPr>
        <p:spPr>
          <a:xfrm>
            <a:off x="5165725" y="3344863"/>
            <a:ext cx="3095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40965" name="文本框 16389"/>
          <p:cNvSpPr txBox="1"/>
          <p:nvPr/>
        </p:nvSpPr>
        <p:spPr>
          <a:xfrm>
            <a:off x="3413125" y="5783263"/>
            <a:ext cx="3095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3200" dirty="0">
              <a:latin typeface="Times New Roman" panose="02020603050405020304" pitchFamily="18" charset="0"/>
            </a:endParaRPr>
          </a:p>
        </p:txBody>
      </p:sp>
      <p:grpSp>
        <p:nvGrpSpPr>
          <p:cNvPr id="16391" name="组合 16390"/>
          <p:cNvGrpSpPr/>
          <p:nvPr/>
        </p:nvGrpSpPr>
        <p:grpSpPr>
          <a:xfrm>
            <a:off x="1187450" y="3068638"/>
            <a:ext cx="6340475" cy="1190625"/>
            <a:chOff x="0" y="0"/>
            <a:chExt cx="3994" cy="750"/>
          </a:xfrm>
        </p:grpSpPr>
        <p:sp>
          <p:nvSpPr>
            <p:cNvPr id="40968" name="文本框 16391"/>
            <p:cNvSpPr txBox="1"/>
            <p:nvPr/>
          </p:nvSpPr>
          <p:spPr>
            <a:xfrm>
              <a:off x="0" y="0"/>
              <a:ext cx="3994" cy="7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3600" b="1" dirty="0">
                  <a:latin typeface="宋体" panose="02010600030101010101" pitchFamily="2" charset="-122"/>
                </a:rPr>
                <a:t>CH</a:t>
              </a:r>
              <a:r>
                <a:rPr lang="en-US" altLang="zh-CN" sz="3600" b="1" baseline="-30000" dirty="0">
                  <a:latin typeface="宋体" panose="02010600030101010101" pitchFamily="2" charset="-122"/>
                </a:rPr>
                <a:t>3</a:t>
              </a:r>
              <a:r>
                <a:rPr lang="en-US" altLang="zh-CN" sz="3600" b="1" dirty="0">
                  <a:latin typeface="宋体" panose="02010600030101010101" pitchFamily="2" charset="-122"/>
                </a:rPr>
                <a:t>COOH      CH</a:t>
              </a:r>
              <a:r>
                <a:rPr lang="en-US" altLang="zh-CN" sz="3600" b="1" baseline="-30000" dirty="0">
                  <a:latin typeface="宋体" panose="02010600030101010101" pitchFamily="2" charset="-122"/>
                </a:rPr>
                <a:t>3</a:t>
              </a:r>
              <a:r>
                <a:rPr lang="en-US" altLang="zh-CN" sz="3600" b="1" dirty="0">
                  <a:latin typeface="宋体" panose="02010600030101010101" pitchFamily="2" charset="-122"/>
                </a:rPr>
                <a:t>COO</a:t>
              </a:r>
              <a:r>
                <a:rPr lang="en-US" altLang="zh-CN" sz="4400" b="1" baseline="30000" dirty="0">
                  <a:latin typeface="宋体" panose="02010600030101010101" pitchFamily="2" charset="-122"/>
                </a:rPr>
                <a:t>- </a:t>
              </a:r>
              <a:r>
                <a:rPr lang="zh-CN" altLang="en-US" sz="3600" b="1" dirty="0">
                  <a:latin typeface="宋体" panose="02010600030101010101" pitchFamily="2" charset="-122"/>
                </a:rPr>
                <a:t>＋ </a:t>
              </a:r>
              <a:r>
                <a:rPr lang="en-US" altLang="zh-CN" sz="3600" b="1" dirty="0">
                  <a:latin typeface="宋体" panose="02010600030101010101" pitchFamily="2" charset="-122"/>
                </a:rPr>
                <a:t>H</a:t>
              </a:r>
              <a:r>
                <a:rPr lang="en-US" altLang="zh-CN" sz="3600" b="1" baseline="30000" dirty="0">
                  <a:latin typeface="宋体" panose="02010600030101010101" pitchFamily="2" charset="-122"/>
                </a:rPr>
                <a:t>+</a:t>
              </a:r>
              <a:r>
                <a:rPr lang="en-US" altLang="zh-CN" sz="3600" b="1" dirty="0">
                  <a:latin typeface="宋体" panose="02010600030101010101" pitchFamily="2" charset="-122"/>
                </a:rPr>
                <a:t>  </a:t>
              </a:r>
              <a:endParaRPr lang="en-US" altLang="zh-CN" sz="3600" b="1" dirty="0">
                <a:latin typeface="宋体" panose="02010600030101010101" pitchFamily="2" charset="-122"/>
              </a:endParaRPr>
            </a:p>
            <a:p>
              <a:pPr eaLnBrk="1" hangingPunct="1"/>
              <a:endParaRPr lang="zh-CN" altLang="en-US" sz="36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40969" name="图片 16392" descr="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26" y="81"/>
              <a:ext cx="550" cy="25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67" name="图片 16394" descr="ZW_0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648200"/>
            <a:ext cx="1066800" cy="148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文本框 17410"/>
          <p:cNvSpPr txBox="1"/>
          <p:nvPr/>
        </p:nvSpPr>
        <p:spPr>
          <a:xfrm>
            <a:off x="539750" y="1268413"/>
            <a:ext cx="754380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b="1" dirty="0">
                <a:solidFill>
                  <a:srgbClr val="130C98"/>
                </a:solidFill>
                <a:latin typeface="Tahoma" panose="020B0604030504040204" pitchFamily="34" charset="0"/>
              </a:rPr>
              <a:t>2CH</a:t>
            </a:r>
            <a:r>
              <a:rPr lang="en-US" altLang="zh-CN" sz="3600" b="1" baseline="-30000" dirty="0">
                <a:solidFill>
                  <a:srgbClr val="130C98"/>
                </a:solidFill>
                <a:latin typeface="Tahoma" panose="020B0604030504040204" pitchFamily="34" charset="0"/>
              </a:rPr>
              <a:t>3</a:t>
            </a:r>
            <a:r>
              <a:rPr lang="en-US" altLang="zh-CN" sz="3600" b="1" dirty="0">
                <a:solidFill>
                  <a:srgbClr val="130C98"/>
                </a:solidFill>
                <a:latin typeface="Tahoma" panose="020B0604030504040204" pitchFamily="34" charset="0"/>
              </a:rPr>
              <a:t>COOH + Na</a:t>
            </a:r>
            <a:r>
              <a:rPr lang="en-US" altLang="zh-CN" sz="3600" b="1" baseline="-30000" dirty="0">
                <a:solidFill>
                  <a:srgbClr val="130C98"/>
                </a:solidFill>
                <a:latin typeface="Tahoma" panose="020B0604030504040204" pitchFamily="34" charset="0"/>
              </a:rPr>
              <a:t>2</a:t>
            </a:r>
            <a:r>
              <a:rPr lang="en-US" altLang="zh-CN" sz="3600" b="1" dirty="0">
                <a:solidFill>
                  <a:srgbClr val="130C98"/>
                </a:solidFill>
                <a:latin typeface="Tahoma" panose="020B0604030504040204" pitchFamily="34" charset="0"/>
              </a:rPr>
              <a:t>CO</a:t>
            </a:r>
            <a:r>
              <a:rPr lang="en-US" altLang="zh-CN" sz="3600" b="1" baseline="-30000" dirty="0">
                <a:solidFill>
                  <a:srgbClr val="130C98"/>
                </a:solidFill>
                <a:latin typeface="Tahoma" panose="020B0604030504040204" pitchFamily="34" charset="0"/>
              </a:rPr>
              <a:t>3</a:t>
            </a:r>
            <a:r>
              <a:rPr lang="en-US" altLang="zh-CN" sz="3600" b="1" dirty="0">
                <a:solidFill>
                  <a:srgbClr val="130C98"/>
                </a:solidFill>
                <a:latin typeface="Tahoma" panose="020B0604030504040204" pitchFamily="34" charset="0"/>
              </a:rPr>
              <a:t> = </a:t>
            </a:r>
            <a:endParaRPr lang="en-US" altLang="zh-CN" sz="3600" b="1" dirty="0">
              <a:solidFill>
                <a:srgbClr val="130C98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en-US" altLang="zh-CN" sz="3600" b="1" dirty="0">
                <a:solidFill>
                  <a:srgbClr val="130C98"/>
                </a:solidFill>
                <a:latin typeface="Tahoma" panose="020B0604030504040204" pitchFamily="34" charset="0"/>
              </a:rPr>
              <a:t>2CH</a:t>
            </a:r>
            <a:r>
              <a:rPr lang="en-US" altLang="zh-CN" sz="3600" b="1" baseline="-30000" dirty="0">
                <a:solidFill>
                  <a:srgbClr val="130C98"/>
                </a:solidFill>
                <a:latin typeface="Tahoma" panose="020B0604030504040204" pitchFamily="34" charset="0"/>
              </a:rPr>
              <a:t>3</a:t>
            </a:r>
            <a:r>
              <a:rPr lang="en-US" altLang="zh-CN" sz="3600" b="1" dirty="0">
                <a:solidFill>
                  <a:srgbClr val="130C98"/>
                </a:solidFill>
                <a:latin typeface="Tahoma" panose="020B0604030504040204" pitchFamily="34" charset="0"/>
              </a:rPr>
              <a:t>COONa + CO</a:t>
            </a:r>
            <a:r>
              <a:rPr lang="en-US" altLang="zh-CN" sz="3600" b="1" baseline="-30000" dirty="0">
                <a:solidFill>
                  <a:srgbClr val="130C98"/>
                </a:solidFill>
                <a:latin typeface="Tahoma" panose="020B0604030504040204" pitchFamily="34" charset="0"/>
              </a:rPr>
              <a:t>2</a:t>
            </a:r>
            <a:r>
              <a:rPr lang="en-US" altLang="zh-CN" sz="3600" b="1" dirty="0">
                <a:solidFill>
                  <a:srgbClr val="130C98"/>
                </a:solidFill>
                <a:latin typeface="宋体" panose="02010600030101010101" pitchFamily="2" charset="-122"/>
              </a:rPr>
              <a:t>↑</a:t>
            </a:r>
            <a:r>
              <a:rPr lang="zh-CN" altLang="en-US" sz="3600" b="1" dirty="0">
                <a:solidFill>
                  <a:srgbClr val="130C98"/>
                </a:solidFill>
                <a:latin typeface="宋体" panose="02010600030101010101" pitchFamily="2" charset="-122"/>
              </a:rPr>
              <a:t>＋</a:t>
            </a:r>
            <a:r>
              <a:rPr lang="zh-CN" altLang="en-US" sz="3600" b="1" dirty="0">
                <a:solidFill>
                  <a:srgbClr val="130C98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600" b="1" dirty="0">
                <a:solidFill>
                  <a:srgbClr val="130C98"/>
                </a:solidFill>
                <a:latin typeface="Tahoma" panose="020B0604030504040204" pitchFamily="34" charset="0"/>
              </a:rPr>
              <a:t>H</a:t>
            </a:r>
            <a:r>
              <a:rPr lang="en-US" altLang="zh-CN" sz="3600" b="1" baseline="-30000" dirty="0">
                <a:solidFill>
                  <a:srgbClr val="130C98"/>
                </a:solidFill>
                <a:latin typeface="Tahoma" panose="020B0604030504040204" pitchFamily="34" charset="0"/>
              </a:rPr>
              <a:t>2</a:t>
            </a:r>
            <a:r>
              <a:rPr lang="en-US" altLang="zh-CN" sz="3600" b="1" dirty="0">
                <a:solidFill>
                  <a:srgbClr val="130C98"/>
                </a:solidFill>
                <a:latin typeface="Tahoma" panose="020B0604030504040204" pitchFamily="34" charset="0"/>
              </a:rPr>
              <a:t>O</a:t>
            </a:r>
            <a:endParaRPr lang="en-US" altLang="zh-CN" sz="3600" b="1" dirty="0">
              <a:solidFill>
                <a:srgbClr val="130C98"/>
              </a:solidFill>
              <a:latin typeface="Tahoma" panose="020B0604030504040204" pitchFamily="34" charset="0"/>
            </a:endParaRPr>
          </a:p>
        </p:txBody>
      </p:sp>
      <p:sp>
        <p:nvSpPr>
          <p:cNvPr id="41987" name="文本框 17411"/>
          <p:cNvSpPr txBox="1"/>
          <p:nvPr/>
        </p:nvSpPr>
        <p:spPr>
          <a:xfrm>
            <a:off x="395288" y="476250"/>
            <a:ext cx="5578475" cy="754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、与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Na</a:t>
            </a:r>
            <a:r>
              <a:rPr lang="en-US" altLang="zh-CN" sz="3600" b="1" baseline="-300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CO</a:t>
            </a:r>
            <a:r>
              <a:rPr lang="en-US" altLang="zh-CN" sz="3600" b="1" baseline="-30000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溶液反应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1988" name="文本框 17412"/>
          <p:cNvSpPr txBox="1"/>
          <p:nvPr/>
        </p:nvSpPr>
        <p:spPr>
          <a:xfrm>
            <a:off x="468313" y="4005263"/>
            <a:ext cx="2697162" cy="1127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、与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Mg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反应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228600" y="4868863"/>
            <a:ext cx="8915400" cy="827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Mg + 2CH</a:t>
            </a:r>
            <a:r>
              <a:rPr lang="en-US" altLang="zh-CN" sz="4000" b="1" baseline="-30000" dirty="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COOH → (CH</a:t>
            </a:r>
            <a:r>
              <a:rPr lang="en-US" altLang="zh-CN" sz="4000" b="1" baseline="-30000" dirty="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COO)</a:t>
            </a:r>
            <a:r>
              <a:rPr lang="en-US" altLang="zh-CN" sz="4000" b="1" baseline="-30000" dirty="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Mg + H</a:t>
            </a:r>
            <a:r>
              <a:rPr lang="en-US" altLang="zh-CN" sz="4000" b="1" baseline="-30000" dirty="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↑</a:t>
            </a: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　　　　　　　　　　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41990" name="文本框 17414"/>
          <p:cNvSpPr txBox="1"/>
          <p:nvPr/>
        </p:nvSpPr>
        <p:spPr>
          <a:xfrm>
            <a:off x="250825" y="2636838"/>
            <a:ext cx="8893175" cy="1125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离子方程式</a:t>
            </a:r>
            <a:r>
              <a:rPr lang="en-US" altLang="zh-CN" sz="2800" b="1" dirty="0">
                <a:latin typeface="Arial" panose="020B0604020202020204" pitchFamily="34" charset="0"/>
              </a:rPr>
              <a:t>:</a:t>
            </a:r>
            <a:r>
              <a:rPr lang="en-US" altLang="zh-CN" sz="2400" dirty="0"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2CH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COOH + 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2- 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=== 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2CH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COO</a:t>
            </a:r>
            <a:r>
              <a:rPr lang="en-US" altLang="zh-CN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+H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O+CO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↑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图片 18433" descr="鱼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125538"/>
            <a:ext cx="3328987" cy="218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图片 18434" descr="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2060575"/>
            <a:ext cx="3240087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文本框 18435"/>
          <p:cNvSpPr txBox="1"/>
          <p:nvPr/>
        </p:nvSpPr>
        <p:spPr>
          <a:xfrm>
            <a:off x="322263" y="4233863"/>
            <a:ext cx="63373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     厨师烧鱼时常加醋并加点酒，这样鱼的味道就变得</a:t>
            </a:r>
            <a:r>
              <a:rPr lang="zh-CN" altLang="en-US" sz="3200" b="1" dirty="0">
                <a:solidFill>
                  <a:schemeClr val="folHlink"/>
                </a:solidFill>
                <a:latin typeface="Arial" panose="020B0604020202020204" pitchFamily="34" charset="0"/>
                <a:ea typeface="楷体_GB2312" pitchFamily="49" charset="-122"/>
              </a:rPr>
              <a:t>无腥、香醇</a:t>
            </a:r>
            <a:r>
              <a:rPr lang="zh-CN" altLang="en-US" sz="3200" b="1" dirty="0">
                <a:solidFill>
                  <a:schemeClr val="folHlink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特别鲜美。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第二课时</a:t>
            </a:r>
            <a:endParaRPr lang="zh-CN" altLang="en-US" dirty="0"/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328613" y="1350963"/>
            <a:ext cx="8229600" cy="4525962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【学习目标】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2800" b="1" dirty="0"/>
              <a:t>1、观察乙酸与乙醇反应的实验，简述操作步骤，描述实验现象；引导分析酯化反应的原理并能正确书写化学方程式。</a:t>
            </a:r>
            <a:endParaRPr lang="zh-CN" altLang="en-US" sz="2800" b="1" dirty="0"/>
          </a:p>
          <a:p>
            <a:pPr marL="0" indent="0" eaLnBrk="1" hangingPunct="1">
              <a:buNone/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、能举例说明乙酸在生活中的应用。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19457"/>
          <p:cNvSpPr/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45059" name="文本占位符 19458"/>
          <p:cNvSpPr/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45060" name="图片 19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38" y="117475"/>
            <a:ext cx="8856662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文本框 1"/>
          <p:cNvSpPr txBox="1"/>
          <p:nvPr/>
        </p:nvSpPr>
        <p:spPr>
          <a:xfrm>
            <a:off x="1590675" y="311150"/>
            <a:ext cx="2260600" cy="646113"/>
          </a:xfrm>
          <a:prstGeom prst="rect">
            <a:avLst/>
          </a:prstGeom>
          <a:solidFill>
            <a:srgbClr val="262673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20481"/>
          <p:cNvSpPr/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46083" name="文本占位符 20482"/>
          <p:cNvSpPr/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46084" name="图片 204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188913"/>
            <a:ext cx="9001125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文本框 1"/>
          <p:cNvSpPr txBox="1"/>
          <p:nvPr/>
        </p:nvSpPr>
        <p:spPr>
          <a:xfrm>
            <a:off x="1590675" y="311150"/>
            <a:ext cx="2260600" cy="646113"/>
          </a:xfrm>
          <a:prstGeom prst="rect">
            <a:avLst/>
          </a:prstGeom>
          <a:solidFill>
            <a:srgbClr val="262673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第一课时</a:t>
            </a:r>
            <a:endParaRPr lang="zh-CN" altLang="en-US" dirty="0"/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328613" y="1350963"/>
            <a:ext cx="8229600" cy="4525962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【学习目标】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2800" b="1" dirty="0"/>
              <a:t>1、结合生活经验和观察乙酸样品，归纳乙酸的物理性质。</a:t>
            </a:r>
            <a:endParaRPr lang="zh-CN" altLang="en-US" sz="2800" b="1" dirty="0"/>
          </a:p>
          <a:p>
            <a:pPr marL="0" indent="0" eaLnBrk="1" hangingPunct="1">
              <a:buNone/>
            </a:pPr>
            <a:r>
              <a:rPr lang="zh-CN" altLang="en-US" sz="2800" b="1" dirty="0"/>
              <a:t>2、观察模型，正确书写出乙酸的分子式、结构式和结构简式，并分析乙酸的结构特点。</a:t>
            </a:r>
            <a:endParaRPr lang="zh-CN" altLang="en-US" sz="2800" b="1" dirty="0"/>
          </a:p>
          <a:p>
            <a:pPr marL="0" indent="0" eaLnBrk="1" hangingPunct="1">
              <a:buNone/>
            </a:pPr>
            <a:r>
              <a:rPr lang="zh-CN" altLang="en-US" sz="2800" b="1" dirty="0"/>
              <a:t>3.、回顾酸的通性，依据强酸制弱酸的原理设计实验比较醋酸与碳酸酸性的强弱。</a:t>
            </a:r>
            <a:endParaRPr lang="zh-CN" altLang="en-US" sz="2800" b="1" dirty="0"/>
          </a:p>
          <a:p>
            <a:pPr marL="0" indent="0" eaLnBrk="1" hangingPunct="1">
              <a:buNone/>
            </a:pPr>
            <a:r>
              <a:rPr lang="zh-CN" altLang="en-US" sz="2800" b="1" dirty="0"/>
              <a:t>4.观察乙酸与乙醇反应的实验，简述操作步骤，描述实验现象；引导分析酯化反应的原理并能正确书写化学方程式。</a:t>
            </a:r>
            <a:endParaRPr lang="zh-CN" altLang="en-US" sz="2800" b="1" dirty="0"/>
          </a:p>
          <a:p>
            <a:pPr marL="0" indent="0" eaLnBrk="1" hangingPunct="1">
              <a:buNone/>
            </a:pPr>
            <a:r>
              <a:rPr lang="zh-CN" altLang="en-US" sz="2800" b="1" dirty="0"/>
              <a:t>5.能举例说明乙酸在生活中的应用。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21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17475"/>
            <a:ext cx="8929688" cy="667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文本框 1"/>
          <p:cNvSpPr txBox="1"/>
          <p:nvPr/>
        </p:nvSpPr>
        <p:spPr>
          <a:xfrm>
            <a:off x="1590675" y="311150"/>
            <a:ext cx="2260600" cy="646113"/>
          </a:xfrm>
          <a:prstGeom prst="rect">
            <a:avLst/>
          </a:prstGeom>
          <a:solidFill>
            <a:srgbClr val="262673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图片 225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13" y="117475"/>
            <a:ext cx="8785225" cy="669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文本框 1"/>
          <p:cNvSpPr txBox="1"/>
          <p:nvPr/>
        </p:nvSpPr>
        <p:spPr>
          <a:xfrm>
            <a:off x="1590675" y="311150"/>
            <a:ext cx="2260600" cy="646113"/>
          </a:xfrm>
          <a:prstGeom prst="rect">
            <a:avLst/>
          </a:prstGeom>
          <a:solidFill>
            <a:srgbClr val="262673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内容占位符 23553"/>
          <p:cNvSpPr/>
          <p:nvPr>
            <p:ph idx="1"/>
          </p:nvPr>
        </p:nvSpPr>
        <p:spPr>
          <a:xfrm>
            <a:off x="457200" y="2667000"/>
            <a:ext cx="4800600" cy="4114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4000" dirty="0"/>
              <a:t>碎瓷片</a:t>
            </a:r>
            <a:endParaRPr lang="zh-CN" altLang="en-US" sz="4000" dirty="0"/>
          </a:p>
          <a:p>
            <a:pPr eaLnBrk="1" hangingPunct="1"/>
            <a:r>
              <a:rPr lang="zh-CN" altLang="en-US" sz="4000" dirty="0"/>
              <a:t>乙醇         </a:t>
            </a:r>
            <a:r>
              <a:rPr lang="en-US" altLang="zh-CN" sz="4000" dirty="0"/>
              <a:t>3mL </a:t>
            </a:r>
            <a:endParaRPr lang="en-US" altLang="zh-CN" sz="4000" dirty="0"/>
          </a:p>
          <a:p>
            <a:pPr eaLnBrk="1" hangingPunct="1"/>
            <a:r>
              <a:rPr lang="zh-CN" altLang="en-US" sz="4000" dirty="0"/>
              <a:t>浓硫酸     </a:t>
            </a:r>
            <a:r>
              <a:rPr lang="en-US" altLang="zh-CN" sz="4000" dirty="0"/>
              <a:t>2mL</a:t>
            </a:r>
            <a:endParaRPr lang="en-US" altLang="zh-CN" sz="4000" dirty="0"/>
          </a:p>
          <a:p>
            <a:pPr eaLnBrk="1" hangingPunct="1"/>
            <a:r>
              <a:rPr lang="zh-CN" altLang="en-US" sz="4000" dirty="0"/>
              <a:t>乙酸         </a:t>
            </a:r>
            <a:r>
              <a:rPr lang="en-US" altLang="zh-CN" sz="4000" dirty="0"/>
              <a:t>2mL</a:t>
            </a:r>
            <a:endParaRPr lang="en-US" altLang="zh-CN" sz="4000" dirty="0"/>
          </a:p>
          <a:p>
            <a:pPr eaLnBrk="1" hangingPunct="1"/>
            <a:r>
              <a:rPr lang="zh-CN" altLang="en-US" sz="4000" dirty="0"/>
              <a:t>饱和的</a:t>
            </a:r>
            <a:r>
              <a:rPr lang="en-US" altLang="zh-CN" sz="4000" dirty="0"/>
              <a:t>Na</a:t>
            </a:r>
            <a:r>
              <a:rPr lang="en-US" altLang="zh-CN" baseline="-25000" dirty="0"/>
              <a:t>2</a:t>
            </a:r>
            <a:r>
              <a:rPr lang="en-US" altLang="zh-CN" sz="4000" dirty="0"/>
              <a:t>CO</a:t>
            </a:r>
            <a:r>
              <a:rPr lang="en-US" altLang="zh-CN" baseline="-25000" dirty="0"/>
              <a:t>3</a:t>
            </a:r>
            <a:r>
              <a:rPr lang="zh-CN" altLang="en-US" sz="4000" dirty="0"/>
              <a:t>溶液</a:t>
            </a:r>
            <a:endParaRPr lang="zh-CN" altLang="en-US" sz="4000" dirty="0"/>
          </a:p>
        </p:txBody>
      </p:sp>
      <p:sp>
        <p:nvSpPr>
          <p:cNvPr id="23555" name="右大括号 23554"/>
          <p:cNvSpPr/>
          <p:nvPr/>
        </p:nvSpPr>
        <p:spPr>
          <a:xfrm>
            <a:off x="4038600" y="3276600"/>
            <a:ext cx="533400" cy="2286000"/>
          </a:xfrm>
          <a:prstGeom prst="rightBrace">
            <a:avLst>
              <a:gd name="adj1" fmla="val 35694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图片 23555" descr="218222T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13" y="2590800"/>
            <a:ext cx="3328987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标题 23556"/>
          <p:cNvSpPr/>
          <p:nvPr>
            <p:ph type="title"/>
          </p:nvPr>
        </p:nvSpPr>
        <p:spPr>
          <a:xfrm>
            <a:off x="152400" y="1524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algn="just" eaLnBrk="1" hangingPunct="1"/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）乙酸的酯化反应</a:t>
            </a:r>
            <a:endParaRPr lang="zh-CN" altLang="en-US" dirty="0"/>
          </a:p>
        </p:txBody>
      </p:sp>
      <p:sp>
        <p:nvSpPr>
          <p:cNvPr id="23558" name="矩形 23557"/>
          <p:cNvSpPr/>
          <p:nvPr/>
        </p:nvSpPr>
        <p:spPr>
          <a:xfrm>
            <a:off x="2362200" y="2667000"/>
            <a:ext cx="28194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（防止暴沸）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59" name="组合 23558"/>
          <p:cNvGrpSpPr/>
          <p:nvPr/>
        </p:nvGrpSpPr>
        <p:grpSpPr>
          <a:xfrm>
            <a:off x="152400" y="1066800"/>
            <a:ext cx="8991600" cy="1116013"/>
            <a:chOff x="0" y="0"/>
            <a:chExt cx="5664" cy="703"/>
          </a:xfrm>
        </p:grpSpPr>
        <p:sp>
          <p:nvSpPr>
            <p:cNvPr id="49161" name="文本框 23559"/>
            <p:cNvSpPr txBox="1"/>
            <p:nvPr/>
          </p:nvSpPr>
          <p:spPr>
            <a:xfrm>
              <a:off x="4029" y="344"/>
              <a:ext cx="24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latin typeface="Times New Roman" panose="02020603050405020304" pitchFamily="18" charset="0"/>
                </a:rPr>
                <a:t>18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9162" name="文本框 23560"/>
            <p:cNvSpPr txBox="1"/>
            <p:nvPr/>
          </p:nvSpPr>
          <p:spPr>
            <a:xfrm>
              <a:off x="1581" y="318"/>
              <a:ext cx="24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latin typeface="Times New Roman" panose="02020603050405020304" pitchFamily="18" charset="0"/>
                </a:rPr>
                <a:t>18</a:t>
              </a:r>
              <a:endParaRPr lang="en-US" altLang="zh-CN" sz="1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9163" name="文本框 23561"/>
            <p:cNvSpPr txBox="1"/>
            <p:nvPr/>
          </p:nvSpPr>
          <p:spPr>
            <a:xfrm>
              <a:off x="0" y="0"/>
              <a:ext cx="5664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           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                                                                O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CH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—C—OH+H—O—C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5 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                CH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—C—O—C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5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+ 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49164" name="组合 23562"/>
            <p:cNvGrpSpPr/>
            <p:nvPr/>
          </p:nvGrpSpPr>
          <p:grpSpPr>
            <a:xfrm>
              <a:off x="2512" y="262"/>
              <a:ext cx="752" cy="441"/>
              <a:chOff x="0" y="0"/>
              <a:chExt cx="834" cy="441"/>
            </a:xfrm>
          </p:grpSpPr>
          <p:sp>
            <p:nvSpPr>
              <p:cNvPr id="49171" name="文本框 23563"/>
              <p:cNvSpPr txBox="1"/>
              <p:nvPr/>
            </p:nvSpPr>
            <p:spPr>
              <a:xfrm>
                <a:off x="46" y="0"/>
                <a:ext cx="672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浓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H</a:t>
                </a:r>
                <a:r>
                  <a:rPr lang="en-US" altLang="zh-CN" sz="1600" b="1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SO</a:t>
                </a:r>
                <a:r>
                  <a:rPr lang="en-US" altLang="zh-CN" sz="1600" b="1" baseline="-25000" dirty="0">
                    <a:latin typeface="Times New Roman" panose="02020603050405020304" pitchFamily="18" charset="0"/>
                  </a:rPr>
                  <a:t>4</a:t>
                </a:r>
                <a:endParaRPr lang="en-US" altLang="zh-CN" sz="2400" b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172" name="组合 23564"/>
              <p:cNvGrpSpPr/>
              <p:nvPr/>
            </p:nvGrpSpPr>
            <p:grpSpPr>
              <a:xfrm>
                <a:off x="0" y="174"/>
                <a:ext cx="834" cy="144"/>
                <a:chOff x="0" y="0"/>
                <a:chExt cx="834" cy="144"/>
              </a:xfrm>
            </p:grpSpPr>
            <p:grpSp>
              <p:nvGrpSpPr>
                <p:cNvPr id="49174" name="组合 23565"/>
                <p:cNvGrpSpPr/>
                <p:nvPr/>
              </p:nvGrpSpPr>
              <p:grpSpPr>
                <a:xfrm>
                  <a:off x="14" y="0"/>
                  <a:ext cx="820" cy="48"/>
                  <a:chOff x="0" y="0"/>
                  <a:chExt cx="820" cy="48"/>
                </a:xfrm>
              </p:grpSpPr>
              <p:sp>
                <p:nvSpPr>
                  <p:cNvPr id="49178" name="直接连接符 23566"/>
                  <p:cNvSpPr/>
                  <p:nvPr/>
                </p:nvSpPr>
                <p:spPr>
                  <a:xfrm>
                    <a:off x="0" y="48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9" name="直接连接符 23567"/>
                  <p:cNvSpPr/>
                  <p:nvPr/>
                </p:nvSpPr>
                <p:spPr>
                  <a:xfrm>
                    <a:off x="724" y="0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9175" name="组合 23568"/>
                <p:cNvGrpSpPr/>
                <p:nvPr/>
              </p:nvGrpSpPr>
              <p:grpSpPr>
                <a:xfrm rot="10800000">
                  <a:off x="0" y="96"/>
                  <a:ext cx="820" cy="48"/>
                  <a:chOff x="0" y="0"/>
                  <a:chExt cx="820" cy="48"/>
                </a:xfrm>
              </p:grpSpPr>
              <p:sp>
                <p:nvSpPr>
                  <p:cNvPr id="49176" name="直接连接符 23569"/>
                  <p:cNvSpPr/>
                  <p:nvPr/>
                </p:nvSpPr>
                <p:spPr>
                  <a:xfrm>
                    <a:off x="0" y="48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9177" name="直接连接符 23570"/>
                  <p:cNvSpPr/>
                  <p:nvPr/>
                </p:nvSpPr>
                <p:spPr>
                  <a:xfrm>
                    <a:off x="724" y="0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49173" name="等腰三角形 23571"/>
              <p:cNvSpPr/>
              <p:nvPr/>
            </p:nvSpPr>
            <p:spPr>
              <a:xfrm>
                <a:off x="292" y="297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165" name="组合 23572"/>
            <p:cNvGrpSpPr/>
            <p:nvPr/>
          </p:nvGrpSpPr>
          <p:grpSpPr>
            <a:xfrm>
              <a:off x="672" y="246"/>
              <a:ext cx="41" cy="152"/>
              <a:chOff x="0" y="0"/>
              <a:chExt cx="41" cy="152"/>
            </a:xfrm>
          </p:grpSpPr>
          <p:sp>
            <p:nvSpPr>
              <p:cNvPr id="49169" name="直接连接符 23573"/>
              <p:cNvSpPr/>
              <p:nvPr/>
            </p:nvSpPr>
            <p:spPr>
              <a:xfrm>
                <a:off x="0" y="0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9170" name="直接连接符 23574"/>
              <p:cNvSpPr/>
              <p:nvPr/>
            </p:nvSpPr>
            <p:spPr>
              <a:xfrm>
                <a:off x="41" y="8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9166" name="组合 23575"/>
            <p:cNvGrpSpPr/>
            <p:nvPr/>
          </p:nvGrpSpPr>
          <p:grpSpPr>
            <a:xfrm>
              <a:off x="3895" y="231"/>
              <a:ext cx="41" cy="152"/>
              <a:chOff x="0" y="0"/>
              <a:chExt cx="41" cy="152"/>
            </a:xfrm>
          </p:grpSpPr>
          <p:sp>
            <p:nvSpPr>
              <p:cNvPr id="49167" name="直接连接符 23576"/>
              <p:cNvSpPr/>
              <p:nvPr/>
            </p:nvSpPr>
            <p:spPr>
              <a:xfrm>
                <a:off x="0" y="0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9168" name="直接连接符 23577"/>
              <p:cNvSpPr/>
              <p:nvPr/>
            </p:nvSpPr>
            <p:spPr>
              <a:xfrm>
                <a:off x="41" y="8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3579" name="矩形 23578"/>
          <p:cNvSpPr/>
          <p:nvPr/>
        </p:nvSpPr>
        <p:spPr>
          <a:xfrm>
            <a:off x="1524000" y="1600200"/>
            <a:ext cx="1066800" cy="457200"/>
          </a:xfrm>
          <a:prstGeom prst="rect">
            <a:avLst/>
          </a:prstGeom>
          <a:noFill/>
          <a:ln w="25400" cap="flat" cmpd="sng">
            <a:solidFill>
              <a:srgbClr val="FF505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4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2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4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5" grpId="0" animBg="1"/>
      <p:bldP spid="235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0" y="0"/>
          <a:ext cx="9144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6391275" imgH="3581400" progId="PBrush">
                  <p:embed/>
                </p:oleObj>
              </mc:Choice>
              <mc:Fallback>
                <p:oleObj name="" r:id="rId1" imgW="6391275" imgH="3581400" progId="PBrush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579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4"/>
          <p:cNvSpPr/>
          <p:nvPr/>
        </p:nvSpPr>
        <p:spPr>
          <a:xfrm>
            <a:off x="2555875" y="0"/>
            <a:ext cx="4321175" cy="649288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4580" name="Text Box 5"/>
          <p:cNvSpPr txBox="1"/>
          <p:nvPr/>
        </p:nvSpPr>
        <p:spPr>
          <a:xfrm>
            <a:off x="2514600" y="0"/>
            <a:ext cx="4246563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乙酸与乙醇反应装置图</a:t>
            </a:r>
            <a:endParaRPr lang="zh-CN" altLang="en-US" sz="32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50181" name="Text Box 8"/>
          <p:cNvSpPr txBox="1"/>
          <p:nvPr/>
        </p:nvSpPr>
        <p:spPr>
          <a:xfrm>
            <a:off x="1676400" y="6096000"/>
            <a:ext cx="632460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24582" name="组合 24581"/>
          <p:cNvGrpSpPr/>
          <p:nvPr/>
        </p:nvGrpSpPr>
        <p:grpSpPr>
          <a:xfrm>
            <a:off x="341313" y="5157788"/>
            <a:ext cx="8459787" cy="1862137"/>
            <a:chOff x="0" y="0"/>
            <a:chExt cx="5329" cy="1173"/>
          </a:xfrm>
        </p:grpSpPr>
        <p:sp>
          <p:nvSpPr>
            <p:cNvPr id="50183" name="Text Box 11"/>
            <p:cNvSpPr txBox="1"/>
            <p:nvPr/>
          </p:nvSpPr>
          <p:spPr>
            <a:xfrm>
              <a:off x="0" y="0"/>
              <a:ext cx="5329" cy="1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endPara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CH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COOH+HOC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H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5                               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CH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COOC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H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5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+H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O</a:t>
              </a:r>
              <a:r>
                <a:rPr lang="en-US" altLang="zh-CN" sz="2800" b="1" baseline="-25000" dirty="0">
                  <a:latin typeface="Times New Roman" panose="02020603050405020304" pitchFamily="18" charset="0"/>
                </a:rPr>
                <a:t> </a:t>
              </a:r>
              <a:endParaRPr lang="en-US" altLang="zh-CN" sz="2800" b="1" baseline="-250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0184" name="组合 24583"/>
            <p:cNvGrpSpPr/>
            <p:nvPr/>
          </p:nvGrpSpPr>
          <p:grpSpPr>
            <a:xfrm>
              <a:off x="2248" y="369"/>
              <a:ext cx="834" cy="441"/>
              <a:chOff x="0" y="0"/>
              <a:chExt cx="834" cy="441"/>
            </a:xfrm>
          </p:grpSpPr>
          <p:sp>
            <p:nvSpPr>
              <p:cNvPr id="50185" name="Text Box 13"/>
              <p:cNvSpPr txBox="1"/>
              <p:nvPr/>
            </p:nvSpPr>
            <p:spPr>
              <a:xfrm>
                <a:off x="46" y="0"/>
                <a:ext cx="672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1600" dirty="0">
                    <a:latin typeface="Times New Roman" panose="02020603050405020304" pitchFamily="18" charset="0"/>
                  </a:rPr>
                  <a:t>浓</a:t>
                </a:r>
                <a:r>
                  <a:rPr lang="en-US" altLang="zh-CN" sz="1600" dirty="0">
                    <a:latin typeface="Times New Roman" panose="02020603050405020304" pitchFamily="18" charset="0"/>
                  </a:rPr>
                  <a:t>H</a:t>
                </a:r>
                <a:r>
                  <a:rPr lang="en-US" altLang="zh-CN" sz="16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600" dirty="0">
                    <a:latin typeface="Times New Roman" panose="02020603050405020304" pitchFamily="18" charset="0"/>
                  </a:rPr>
                  <a:t>SO</a:t>
                </a:r>
                <a:r>
                  <a:rPr lang="en-US" altLang="zh-CN" sz="1600" baseline="-25000" dirty="0">
                    <a:latin typeface="Times New Roman" panose="02020603050405020304" pitchFamily="18" charset="0"/>
                  </a:rPr>
                  <a:t>4</a:t>
                </a:r>
                <a:endParaRPr lang="en-US" altLang="zh-CN" sz="24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0186" name="组合 24585"/>
              <p:cNvGrpSpPr/>
              <p:nvPr/>
            </p:nvGrpSpPr>
            <p:grpSpPr>
              <a:xfrm>
                <a:off x="0" y="174"/>
                <a:ext cx="834" cy="144"/>
                <a:chOff x="0" y="0"/>
                <a:chExt cx="834" cy="144"/>
              </a:xfrm>
            </p:grpSpPr>
            <p:grpSp>
              <p:nvGrpSpPr>
                <p:cNvPr id="50188" name="组合 24586"/>
                <p:cNvGrpSpPr/>
                <p:nvPr/>
              </p:nvGrpSpPr>
              <p:grpSpPr>
                <a:xfrm>
                  <a:off x="14" y="0"/>
                  <a:ext cx="820" cy="48"/>
                  <a:chOff x="0" y="0"/>
                  <a:chExt cx="820" cy="48"/>
                </a:xfrm>
              </p:grpSpPr>
              <p:sp>
                <p:nvSpPr>
                  <p:cNvPr id="50192" name="Line 16"/>
                  <p:cNvSpPr/>
                  <p:nvPr/>
                </p:nvSpPr>
                <p:spPr>
                  <a:xfrm>
                    <a:off x="0" y="48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0193" name="Line 17"/>
                  <p:cNvSpPr/>
                  <p:nvPr/>
                </p:nvSpPr>
                <p:spPr>
                  <a:xfrm>
                    <a:off x="724" y="0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50189" name="组合 24589"/>
                <p:cNvGrpSpPr/>
                <p:nvPr/>
              </p:nvGrpSpPr>
              <p:grpSpPr>
                <a:xfrm rot="10800000">
                  <a:off x="0" y="96"/>
                  <a:ext cx="820" cy="48"/>
                  <a:chOff x="0" y="0"/>
                  <a:chExt cx="820" cy="48"/>
                </a:xfrm>
              </p:grpSpPr>
              <p:sp>
                <p:nvSpPr>
                  <p:cNvPr id="50190" name="Line 19"/>
                  <p:cNvSpPr/>
                  <p:nvPr/>
                </p:nvSpPr>
                <p:spPr>
                  <a:xfrm>
                    <a:off x="0" y="48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0191" name="Line 20"/>
                  <p:cNvSpPr/>
                  <p:nvPr/>
                </p:nvSpPr>
                <p:spPr>
                  <a:xfrm>
                    <a:off x="724" y="0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50187" name="AutoShape 21"/>
              <p:cNvSpPr/>
              <p:nvPr/>
            </p:nvSpPr>
            <p:spPr>
              <a:xfrm>
                <a:off x="292" y="297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25601"/>
          <p:cNvSpPr/>
          <p:nvPr>
            <p:ph type="ctrTitle"/>
          </p:nvPr>
        </p:nvSpPr>
        <p:spPr>
          <a:xfrm>
            <a:off x="381000" y="152400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ClrTx/>
              <a:buSzTx/>
              <a:buFontTx/>
            </a:pPr>
            <a:r>
              <a:rPr lang="zh-CN" altLang="en-US" sz="4400" b="1" kern="1200" dirty="0">
                <a:latin typeface="+mj-lt"/>
                <a:ea typeface="+mj-ea"/>
                <a:cs typeface="+mj-cs"/>
              </a:rPr>
              <a:t>思考：</a:t>
            </a:r>
            <a:endParaRPr lang="zh-CN" altLang="en-US" sz="4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1203" name="副标题 25602"/>
          <p:cNvSpPr/>
          <p:nvPr>
            <p:ph type="subTitle" idx="1"/>
          </p:nvPr>
        </p:nvSpPr>
        <p:spPr>
          <a:xfrm>
            <a:off x="533400" y="1371600"/>
            <a:ext cx="7162800" cy="1752600"/>
          </a:xfrm>
          <a:ln/>
        </p:spPr>
        <p:txBody>
          <a:bodyPr vert="horz" wrap="square" lIns="91440" tIns="45720" rIns="91440" bIns="45720" anchor="t" anchorCtr="0"/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3600" b="1" kern="1200" dirty="0">
                <a:latin typeface="+mn-lt"/>
                <a:ea typeface="+mn-ea"/>
                <a:cs typeface="+mn-cs"/>
              </a:rPr>
              <a:t>（</a:t>
            </a:r>
            <a:r>
              <a:rPr lang="en-US" altLang="zh-CN" sz="3600" b="1" kern="1200" dirty="0">
                <a:latin typeface="+mn-lt"/>
                <a:ea typeface="+mn-ea"/>
                <a:cs typeface="+mn-cs"/>
              </a:rPr>
              <a:t>1</a:t>
            </a:r>
            <a:r>
              <a:rPr lang="zh-CN" altLang="en-US" sz="3600" b="1" kern="1200" dirty="0">
                <a:latin typeface="+mn-lt"/>
                <a:ea typeface="+mn-ea"/>
                <a:cs typeface="+mn-cs"/>
              </a:rPr>
              <a:t>）浓硫酸的作用？</a:t>
            </a:r>
            <a:endParaRPr lang="zh-CN" altLang="en-US" sz="36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5604" name="文本框 25603"/>
          <p:cNvSpPr txBox="1"/>
          <p:nvPr/>
        </p:nvSpPr>
        <p:spPr>
          <a:xfrm>
            <a:off x="533400" y="2971800"/>
            <a:ext cx="8153400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</a:rPr>
              <a:t>）饱和</a:t>
            </a:r>
            <a:r>
              <a:rPr lang="en-US" altLang="zh-CN" sz="3600" b="1" dirty="0">
                <a:latin typeface="Times New Roman" panose="02020603050405020304" pitchFamily="18" charset="0"/>
              </a:rPr>
              <a:t>Na</a:t>
            </a:r>
            <a:r>
              <a:rPr lang="en-US" altLang="zh-CN" sz="36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3600" b="1" dirty="0">
                <a:latin typeface="Times New Roman" panose="02020603050405020304" pitchFamily="18" charset="0"/>
              </a:rPr>
              <a:t>CO</a:t>
            </a:r>
            <a:r>
              <a:rPr lang="en-US" altLang="zh-CN" sz="3600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sz="3600" b="1" dirty="0">
                <a:latin typeface="Times New Roman" panose="02020603050405020304" pitchFamily="18" charset="0"/>
              </a:rPr>
              <a:t>溶液</a:t>
            </a:r>
            <a:r>
              <a:rPr lang="zh-CN" altLang="en-US" sz="3600" b="1" dirty="0">
                <a:latin typeface="Arial" panose="020B0604020202020204" pitchFamily="34" charset="0"/>
              </a:rPr>
              <a:t>的作用？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5605" name="文本框 25604"/>
          <p:cNvSpPr txBox="1"/>
          <p:nvPr/>
        </p:nvSpPr>
        <p:spPr>
          <a:xfrm>
            <a:off x="1633538" y="2057400"/>
            <a:ext cx="3382962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催化剂、吸水剂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文本框 25605"/>
          <p:cNvSpPr txBox="1"/>
          <p:nvPr/>
        </p:nvSpPr>
        <p:spPr>
          <a:xfrm>
            <a:off x="1219200" y="3733800"/>
            <a:ext cx="7620000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①除去乙酸乙酯中混有的乙酸和乙醇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②降低乙酸乙酯在水中的溶解度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charRg st="1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26625"/>
          <p:cNvSpPr/>
          <p:nvPr>
            <p:ph type="title"/>
          </p:nvPr>
        </p:nvSpPr>
        <p:spPr>
          <a:xfrm>
            <a:off x="762000" y="0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</a:rPr>
              <a:t>乙酸乙酯的酯化过程</a:t>
            </a:r>
            <a:br>
              <a:rPr lang="zh-CN" altLang="en-US" sz="3600" b="1" dirty="0">
                <a:solidFill>
                  <a:srgbClr val="FF0000"/>
                </a:solidFill>
              </a:rPr>
            </a:br>
            <a:r>
              <a:rPr lang="en-US" altLang="zh-CN" sz="3600" b="1" dirty="0">
                <a:solidFill>
                  <a:schemeClr val="accent2"/>
                </a:solidFill>
              </a:rPr>
              <a:t>——</a:t>
            </a:r>
            <a:r>
              <a:rPr lang="zh-CN" altLang="en-US" sz="3600" b="1" dirty="0">
                <a:solidFill>
                  <a:srgbClr val="0000FF"/>
                </a:solidFill>
              </a:rPr>
              <a:t>酯化反应的脱水方式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52227" name="文本框 26626"/>
          <p:cNvSpPr txBox="1"/>
          <p:nvPr/>
        </p:nvSpPr>
        <p:spPr>
          <a:xfrm>
            <a:off x="76200" y="1143000"/>
            <a:ext cx="1600200" cy="57785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可能一</a:t>
            </a:r>
            <a:endParaRPr lang="zh-CN" altLang="en-US" sz="3200" b="1" dirty="0">
              <a:solidFill>
                <a:srgbClr val="33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文本框 26627"/>
          <p:cNvSpPr txBox="1"/>
          <p:nvPr/>
        </p:nvSpPr>
        <p:spPr>
          <a:xfrm>
            <a:off x="152400" y="2667000"/>
            <a:ext cx="1600200" cy="57785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可能二</a:t>
            </a:r>
            <a:endParaRPr lang="zh-CN" altLang="en-US" sz="3200" b="1" dirty="0">
              <a:solidFill>
                <a:srgbClr val="3366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2229" name="对象 26628"/>
          <p:cNvGraphicFramePr>
            <a:graphicFrameLocks noChangeAspect="1"/>
          </p:cNvGraphicFramePr>
          <p:nvPr/>
        </p:nvGraphicFramePr>
        <p:xfrm>
          <a:off x="0" y="1828800"/>
          <a:ext cx="91440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815080" imgH="419100" progId="ISISServer">
                  <p:embed/>
                </p:oleObj>
              </mc:Choice>
              <mc:Fallback>
                <p:oleObj name="" r:id="rId1" imgW="3815080" imgH="419100" progId="ISISServer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828800"/>
                        <a:ext cx="9144000" cy="1001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对象 26629"/>
          <p:cNvGraphicFramePr>
            <a:graphicFrameLocks noChangeAspect="1"/>
          </p:cNvGraphicFramePr>
          <p:nvPr/>
        </p:nvGraphicFramePr>
        <p:xfrm>
          <a:off x="0" y="3213100"/>
          <a:ext cx="91440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815080" imgH="419100" progId="ISISServer">
                  <p:embed/>
                </p:oleObj>
              </mc:Choice>
              <mc:Fallback>
                <p:oleObj name="" r:id="rId3" imgW="3815080" imgH="419100" progId="ISISServer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3213100"/>
                        <a:ext cx="9144000" cy="1001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矩形 26630"/>
          <p:cNvSpPr/>
          <p:nvPr/>
        </p:nvSpPr>
        <p:spPr>
          <a:xfrm>
            <a:off x="1219200" y="1828800"/>
            <a:ext cx="1371600" cy="685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32" name="矩形 26631"/>
          <p:cNvSpPr/>
          <p:nvPr/>
        </p:nvSpPr>
        <p:spPr>
          <a:xfrm>
            <a:off x="1524000" y="3276600"/>
            <a:ext cx="1295400" cy="6858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4" name="Rectangle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688975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b="1" dirty="0">
                <a:solidFill>
                  <a:schemeClr val="hlink"/>
                </a:solidFill>
                <a:ea typeface="黑体" panose="02010609060101010101" pitchFamily="49" charset="-122"/>
              </a:rPr>
              <a:t>同位素原子示踪法判断酯化反应的本质。</a:t>
            </a:r>
            <a:endParaRPr lang="zh-CN" altLang="en-US" b="1" dirty="0">
              <a:solidFill>
                <a:schemeClr val="hlink"/>
              </a:solidFill>
              <a:ea typeface="黑体" panose="02010609060101010101" pitchFamily="49" charset="-122"/>
            </a:endParaRPr>
          </a:p>
        </p:txBody>
      </p:sp>
      <p:sp>
        <p:nvSpPr>
          <p:cNvPr id="177155" name="Rectangle 3"/>
          <p:cNvSpPr/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r>
              <a:rPr lang="en-US" altLang="zh-CN" sz="3600" b="1" dirty="0">
                <a:solidFill>
                  <a:schemeClr val="bg1"/>
                </a:solidFill>
                <a:ea typeface="楷体_GB2312" pitchFamily="49" charset="-122"/>
              </a:rPr>
              <a:t>【</a:t>
            </a:r>
            <a:r>
              <a:rPr lang="zh-CN" altLang="en-US" sz="3600" b="1" dirty="0">
                <a:solidFill>
                  <a:schemeClr val="bg1"/>
                </a:solidFill>
                <a:ea typeface="楷体_GB2312" pitchFamily="49" charset="-122"/>
              </a:rPr>
              <a:t>问题与讨论</a:t>
            </a:r>
            <a:r>
              <a:rPr lang="en-US" altLang="zh-CN" sz="3600" b="1" dirty="0">
                <a:solidFill>
                  <a:schemeClr val="bg1"/>
                </a:solidFill>
                <a:ea typeface="楷体_GB2312" pitchFamily="49" charset="-122"/>
              </a:rPr>
              <a:t>】</a:t>
            </a:r>
            <a:r>
              <a:rPr lang="zh-CN" altLang="en-US" sz="3600" b="1" dirty="0">
                <a:solidFill>
                  <a:schemeClr val="bg1"/>
                </a:solidFill>
                <a:ea typeface="楷体_GB2312" pitchFamily="49" charset="-122"/>
              </a:rPr>
              <a:t>酯化反应反应时，脱水可能有几种方式？</a:t>
            </a:r>
            <a:r>
              <a:rPr lang="zh-CN" altLang="en-US" sz="3600" b="1" dirty="0">
                <a:solidFill>
                  <a:schemeClr val="bg1"/>
                </a:solidFill>
                <a:ea typeface="隶书" panose="02010509060101010101" pitchFamily="49" charset="-122"/>
              </a:rPr>
              <a:t>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77156" name="Rectangle 4"/>
          <p:cNvSpPr/>
          <p:nvPr/>
        </p:nvSpPr>
        <p:spPr>
          <a:xfrm>
            <a:off x="323850" y="2209800"/>
            <a:ext cx="8667750" cy="10668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zh-CN" altLang="en-US" sz="3200" b="1" dirty="0">
                <a:latin typeface="Tahoma" panose="020B0604030504040204" pitchFamily="34" charset="0"/>
                <a:ea typeface="华文新魏" panose="02010800040101010101" pitchFamily="2" charset="-122"/>
              </a:rPr>
              <a:t>提示：如果用乙酸跟含</a:t>
            </a:r>
            <a:r>
              <a:rPr lang="en-US" altLang="zh-CN" sz="3200" b="1" baseline="30000" dirty="0">
                <a:latin typeface="Tahoma" panose="020B0604030504040204" pitchFamily="34" charset="0"/>
                <a:ea typeface="华文新魏" panose="02010800040101010101" pitchFamily="2" charset="-122"/>
              </a:rPr>
              <a:t>18</a:t>
            </a:r>
            <a:r>
              <a:rPr lang="en-US" altLang="zh-CN" sz="3200" b="1" dirty="0">
                <a:latin typeface="Tahoma" panose="020B0604030504040204" pitchFamily="34" charset="0"/>
                <a:ea typeface="华文新魏" panose="02010800040101010101" pitchFamily="2" charset="-122"/>
              </a:rPr>
              <a:t>O</a:t>
            </a:r>
            <a:r>
              <a:rPr lang="zh-CN" altLang="en-US" sz="3200" b="1" dirty="0">
                <a:latin typeface="Tahoma" panose="020B0604030504040204" pitchFamily="34" charset="0"/>
                <a:ea typeface="华文新魏" panose="02010800040101010101" pitchFamily="2" charset="-122"/>
              </a:rPr>
              <a:t>的乙醇起反应，可发现生成物中乙酸乙酯分子中含有</a:t>
            </a:r>
            <a:r>
              <a:rPr lang="en-US" altLang="zh-CN" sz="3200" b="1" baseline="30000" dirty="0">
                <a:latin typeface="Tahoma" panose="020B0604030504040204" pitchFamily="34" charset="0"/>
                <a:ea typeface="华文新魏" panose="02010800040101010101" pitchFamily="2" charset="-122"/>
              </a:rPr>
              <a:t>18</a:t>
            </a:r>
            <a:r>
              <a:rPr lang="en-US" altLang="zh-CN" sz="3200" b="1" dirty="0">
                <a:latin typeface="Tahoma" panose="020B0604030504040204" pitchFamily="34" charset="0"/>
                <a:ea typeface="华文新魏" panose="02010800040101010101" pitchFamily="2" charset="-122"/>
              </a:rPr>
              <a:t>O</a:t>
            </a:r>
            <a:r>
              <a:rPr lang="zh-CN" altLang="en-US" sz="3200" b="1" dirty="0">
                <a:latin typeface="Tahoma" panose="020B0604030504040204" pitchFamily="34" charset="0"/>
                <a:ea typeface="华文新魏" panose="02010800040101010101" pitchFamily="2" charset="-122"/>
              </a:rPr>
              <a:t>原子。</a:t>
            </a:r>
            <a:endParaRPr lang="zh-CN" altLang="en-US" sz="3200" b="1" dirty="0">
              <a:latin typeface="Tahoma" panose="020B060403050404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177158" name="Picture 6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29000"/>
            <a:ext cx="8820150" cy="160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159" name="Rectangle 7"/>
          <p:cNvSpPr/>
          <p:nvPr/>
        </p:nvSpPr>
        <p:spPr>
          <a:xfrm>
            <a:off x="1371600" y="3657600"/>
            <a:ext cx="1366838" cy="10795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177160" name="Text Box 8"/>
          <p:cNvSpPr txBox="1"/>
          <p:nvPr/>
        </p:nvSpPr>
        <p:spPr>
          <a:xfrm>
            <a:off x="2514600" y="3962400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18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7161" name="Text Box 9"/>
          <p:cNvSpPr txBox="1"/>
          <p:nvPr/>
        </p:nvSpPr>
        <p:spPr>
          <a:xfrm>
            <a:off x="6858000" y="3962400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18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7162" name="Rectangle 10"/>
          <p:cNvSpPr/>
          <p:nvPr/>
        </p:nvSpPr>
        <p:spPr>
          <a:xfrm>
            <a:off x="250825" y="5013325"/>
            <a:ext cx="8893175" cy="1439863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/>
          <a:p>
            <a:pPr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宋体" panose="02010600030101010101" pitchFamily="2" charset="-122"/>
              </a:rPr>
              <a:t>断键方式：</a:t>
            </a:r>
            <a:r>
              <a:rPr lang="zh-CN" altLang="en-US" sz="3600" b="1" dirty="0">
                <a:latin typeface="宋体" panose="02010600030101010101" pitchFamily="2" charset="-122"/>
              </a:rPr>
              <a:t>酸脱羟基</a:t>
            </a:r>
            <a:r>
              <a:rPr lang="en-US" altLang="zh-CN" sz="3600" b="1" dirty="0">
                <a:latin typeface="宋体" panose="02010600030101010101" pitchFamily="2" charset="-122"/>
              </a:rPr>
              <a:t>(-OH)  </a:t>
            </a:r>
            <a:r>
              <a:rPr lang="zh-CN" altLang="en-US" sz="3600" b="1" dirty="0">
                <a:latin typeface="宋体" panose="02010600030101010101" pitchFamily="2" charset="-122"/>
              </a:rPr>
              <a:t>醇脱氢</a:t>
            </a:r>
            <a:r>
              <a:rPr lang="en-US" altLang="zh-CN" sz="3600" b="1" dirty="0">
                <a:latin typeface="宋体" panose="02010600030101010101" pitchFamily="2" charset="-122"/>
              </a:rPr>
              <a:t>(H)</a:t>
            </a:r>
            <a:endParaRPr lang="en-US" altLang="zh-CN" sz="3600" b="1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酯化反应又属于取代反应</a:t>
            </a:r>
            <a:r>
              <a:rPr lang="zh-CN" altLang="en-US" sz="3600" b="1" dirty="0">
                <a:solidFill>
                  <a:srgbClr val="FFFF00"/>
                </a:solidFill>
                <a:latin typeface="宋体" panose="02010600030101010101" pitchFamily="2" charset="-122"/>
              </a:rPr>
              <a:t>。</a:t>
            </a:r>
            <a:endParaRPr lang="zh-CN" altLang="en-US" sz="3600" b="1" dirty="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sp>
        <p:nvSpPr>
          <p:cNvPr id="53258" name="Rectangle 11"/>
          <p:cNvSpPr/>
          <p:nvPr/>
        </p:nvSpPr>
        <p:spPr>
          <a:xfrm>
            <a:off x="687388" y="44450"/>
            <a:ext cx="7772400" cy="647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1" hangingPunct="1"/>
            <a:r>
              <a:rPr lang="zh-CN" alt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方正姚体" panose="02010601030101010101" pitchFamily="2" charset="-122"/>
              </a:rPr>
              <a:t>探究酯化反应可能的脱水方式</a:t>
            </a:r>
            <a:endParaRPr lang="zh-CN" altLang="en-US" sz="3600" b="1" dirty="0">
              <a:solidFill>
                <a:srgbClr val="FFFF00"/>
              </a:solidFill>
              <a:latin typeface="Tahoma" panose="020B060403050404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5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5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build="p"/>
      <p:bldP spid="177155" grpId="0"/>
      <p:bldP spid="177156" grpId="0" bldLvl="0" animBg="1"/>
      <p:bldP spid="177159" grpId="0" bldLvl="0" animBg="1"/>
      <p:bldP spid="177160" grpId="0"/>
      <p:bldP spid="177161" grpId="0"/>
      <p:bldP spid="17716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27649"/>
          <p:cNvSpPr/>
          <p:nvPr>
            <p:ph type="title"/>
          </p:nvPr>
        </p:nvSpPr>
        <p:spPr>
          <a:xfrm>
            <a:off x="457200" y="4572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6000" b="1" dirty="0"/>
              <a:t>酯化反应</a:t>
            </a:r>
            <a:endParaRPr lang="zh-CN" altLang="en-US" sz="6000" b="1" dirty="0"/>
          </a:p>
        </p:txBody>
      </p:sp>
      <p:sp>
        <p:nvSpPr>
          <p:cNvPr id="27651" name="内容占位符 27650"/>
          <p:cNvSpPr/>
          <p:nvPr>
            <p:ph idx="1"/>
          </p:nvPr>
        </p:nvSpPr>
        <p:spPr>
          <a:xfrm>
            <a:off x="457200" y="3048000"/>
            <a:ext cx="8458200" cy="3200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/>
              <a:t>定义：酸跟醇起作用，生成酯和水的反应</a:t>
            </a:r>
            <a:endParaRPr lang="zh-CN" altLang="en-US" sz="36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/>
              <a:t>实质：</a:t>
            </a:r>
            <a:r>
              <a:rPr lang="zh-CN" altLang="en-US" sz="3600" b="1" dirty="0">
                <a:solidFill>
                  <a:schemeClr val="accent2"/>
                </a:solidFill>
              </a:rPr>
              <a:t>酸去羟基、醇去氢</a:t>
            </a:r>
            <a:r>
              <a:rPr lang="en-US" altLang="zh-CN" sz="3600" b="1" dirty="0">
                <a:solidFill>
                  <a:schemeClr val="accent2"/>
                </a:solidFill>
              </a:rPr>
              <a:t>(</a:t>
            </a:r>
            <a:r>
              <a:rPr lang="zh-CN" altLang="en-US" sz="3600" b="1" dirty="0">
                <a:solidFill>
                  <a:schemeClr val="accent2"/>
                </a:solidFill>
              </a:rPr>
              <a:t>羟基上的</a:t>
            </a:r>
            <a:r>
              <a:rPr lang="en-US" altLang="zh-CN" sz="3600" b="1" dirty="0">
                <a:solidFill>
                  <a:schemeClr val="accent2"/>
                </a:solidFill>
              </a:rPr>
              <a:t>)</a:t>
            </a:r>
            <a:endParaRPr lang="en-US" altLang="zh-CN" sz="36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/>
              <a:t>注意：</a:t>
            </a:r>
            <a:r>
              <a:rPr lang="zh-CN" altLang="en-US" sz="3600" b="1" dirty="0">
                <a:solidFill>
                  <a:schemeClr val="accent2"/>
                </a:solidFill>
              </a:rPr>
              <a:t>可逆反应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grpSp>
        <p:nvGrpSpPr>
          <p:cNvPr id="27652" name="组合 27651"/>
          <p:cNvGrpSpPr/>
          <p:nvPr/>
        </p:nvGrpSpPr>
        <p:grpSpPr>
          <a:xfrm>
            <a:off x="152400" y="1600200"/>
            <a:ext cx="8991600" cy="1116013"/>
            <a:chOff x="0" y="0"/>
            <a:chExt cx="5664" cy="703"/>
          </a:xfrm>
        </p:grpSpPr>
        <p:sp>
          <p:nvSpPr>
            <p:cNvPr id="54278" name="文本框 27652"/>
            <p:cNvSpPr txBox="1"/>
            <p:nvPr/>
          </p:nvSpPr>
          <p:spPr>
            <a:xfrm>
              <a:off x="4029" y="344"/>
              <a:ext cx="24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latin typeface="Times New Roman" panose="02020603050405020304" pitchFamily="18" charset="0"/>
                </a:rPr>
                <a:t>18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4279" name="文本框 27653"/>
            <p:cNvSpPr txBox="1"/>
            <p:nvPr/>
          </p:nvSpPr>
          <p:spPr>
            <a:xfrm>
              <a:off x="1581" y="318"/>
              <a:ext cx="24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1200" b="1" dirty="0">
                  <a:latin typeface="Times New Roman" panose="02020603050405020304" pitchFamily="18" charset="0"/>
                </a:rPr>
                <a:t>18</a:t>
              </a:r>
              <a:endParaRPr lang="en-US" altLang="zh-CN" sz="1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4280" name="文本框 27654"/>
            <p:cNvSpPr txBox="1"/>
            <p:nvPr/>
          </p:nvSpPr>
          <p:spPr>
            <a:xfrm>
              <a:off x="0" y="0"/>
              <a:ext cx="5664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           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                                                                O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CH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—C—OH+H—O—C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5 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                CH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—C—O—C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5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+ H</a:t>
              </a:r>
              <a:r>
                <a:rPr lang="en-US" altLang="zh-CN" sz="2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O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4281" name="组合 27655"/>
            <p:cNvGrpSpPr/>
            <p:nvPr/>
          </p:nvGrpSpPr>
          <p:grpSpPr>
            <a:xfrm>
              <a:off x="2512" y="262"/>
              <a:ext cx="752" cy="441"/>
              <a:chOff x="0" y="0"/>
              <a:chExt cx="834" cy="441"/>
            </a:xfrm>
          </p:grpSpPr>
          <p:sp>
            <p:nvSpPr>
              <p:cNvPr id="54288" name="文本框 27656"/>
              <p:cNvSpPr txBox="1"/>
              <p:nvPr/>
            </p:nvSpPr>
            <p:spPr>
              <a:xfrm>
                <a:off x="46" y="0"/>
                <a:ext cx="672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浓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H</a:t>
                </a:r>
                <a:r>
                  <a:rPr lang="en-US" altLang="zh-CN" sz="1600" b="1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SO</a:t>
                </a:r>
                <a:r>
                  <a:rPr lang="en-US" altLang="zh-CN" sz="1600" b="1" baseline="-25000" dirty="0">
                    <a:latin typeface="Times New Roman" panose="02020603050405020304" pitchFamily="18" charset="0"/>
                  </a:rPr>
                  <a:t>4</a:t>
                </a:r>
                <a:endParaRPr lang="en-US" altLang="zh-CN" sz="2400" b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4289" name="组合 27657"/>
              <p:cNvGrpSpPr/>
              <p:nvPr/>
            </p:nvGrpSpPr>
            <p:grpSpPr>
              <a:xfrm>
                <a:off x="0" y="174"/>
                <a:ext cx="834" cy="144"/>
                <a:chOff x="0" y="0"/>
                <a:chExt cx="834" cy="144"/>
              </a:xfrm>
            </p:grpSpPr>
            <p:grpSp>
              <p:nvGrpSpPr>
                <p:cNvPr id="54291" name="组合 27658"/>
                <p:cNvGrpSpPr/>
                <p:nvPr/>
              </p:nvGrpSpPr>
              <p:grpSpPr>
                <a:xfrm>
                  <a:off x="14" y="0"/>
                  <a:ext cx="820" cy="48"/>
                  <a:chOff x="0" y="0"/>
                  <a:chExt cx="820" cy="48"/>
                </a:xfrm>
              </p:grpSpPr>
              <p:sp>
                <p:nvSpPr>
                  <p:cNvPr id="54295" name="直接连接符 27659"/>
                  <p:cNvSpPr/>
                  <p:nvPr/>
                </p:nvSpPr>
                <p:spPr>
                  <a:xfrm>
                    <a:off x="0" y="48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296" name="直接连接符 27660"/>
                  <p:cNvSpPr/>
                  <p:nvPr/>
                </p:nvSpPr>
                <p:spPr>
                  <a:xfrm>
                    <a:off x="724" y="0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54292" name="组合 27661"/>
                <p:cNvGrpSpPr/>
                <p:nvPr/>
              </p:nvGrpSpPr>
              <p:grpSpPr>
                <a:xfrm rot="10800000">
                  <a:off x="0" y="96"/>
                  <a:ext cx="820" cy="48"/>
                  <a:chOff x="0" y="0"/>
                  <a:chExt cx="820" cy="48"/>
                </a:xfrm>
              </p:grpSpPr>
              <p:sp>
                <p:nvSpPr>
                  <p:cNvPr id="54293" name="直接连接符 27662"/>
                  <p:cNvSpPr/>
                  <p:nvPr/>
                </p:nvSpPr>
                <p:spPr>
                  <a:xfrm>
                    <a:off x="0" y="48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294" name="直接连接符 27663"/>
                  <p:cNvSpPr/>
                  <p:nvPr/>
                </p:nvSpPr>
                <p:spPr>
                  <a:xfrm>
                    <a:off x="724" y="0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54290" name="等腰三角形 27664"/>
              <p:cNvSpPr/>
              <p:nvPr/>
            </p:nvSpPr>
            <p:spPr>
              <a:xfrm>
                <a:off x="292" y="297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4282" name="组合 27665"/>
            <p:cNvGrpSpPr/>
            <p:nvPr/>
          </p:nvGrpSpPr>
          <p:grpSpPr>
            <a:xfrm>
              <a:off x="672" y="246"/>
              <a:ext cx="41" cy="152"/>
              <a:chOff x="0" y="0"/>
              <a:chExt cx="41" cy="152"/>
            </a:xfrm>
          </p:grpSpPr>
          <p:sp>
            <p:nvSpPr>
              <p:cNvPr id="54286" name="直接连接符 27666"/>
              <p:cNvSpPr/>
              <p:nvPr/>
            </p:nvSpPr>
            <p:spPr>
              <a:xfrm>
                <a:off x="0" y="0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287" name="直接连接符 27667"/>
              <p:cNvSpPr/>
              <p:nvPr/>
            </p:nvSpPr>
            <p:spPr>
              <a:xfrm>
                <a:off x="41" y="8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4283" name="组合 27668"/>
            <p:cNvGrpSpPr/>
            <p:nvPr/>
          </p:nvGrpSpPr>
          <p:grpSpPr>
            <a:xfrm>
              <a:off x="3895" y="231"/>
              <a:ext cx="41" cy="152"/>
              <a:chOff x="0" y="0"/>
              <a:chExt cx="41" cy="152"/>
            </a:xfrm>
          </p:grpSpPr>
          <p:sp>
            <p:nvSpPr>
              <p:cNvPr id="54284" name="直接连接符 27669"/>
              <p:cNvSpPr/>
              <p:nvPr/>
            </p:nvSpPr>
            <p:spPr>
              <a:xfrm>
                <a:off x="0" y="0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285" name="直接连接符 27670"/>
              <p:cNvSpPr/>
              <p:nvPr/>
            </p:nvSpPr>
            <p:spPr>
              <a:xfrm>
                <a:off x="41" y="8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7672" name="矩形 27671"/>
          <p:cNvSpPr/>
          <p:nvPr/>
        </p:nvSpPr>
        <p:spPr>
          <a:xfrm>
            <a:off x="1524000" y="2133600"/>
            <a:ext cx="1066800" cy="457200"/>
          </a:xfrm>
          <a:prstGeom prst="rect">
            <a:avLst/>
          </a:prstGeom>
          <a:noFill/>
          <a:ln w="25400" cap="flat" cmpd="sng">
            <a:solidFill>
              <a:srgbClr val="FF505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9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37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图片 28673" descr="酒坛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3286125"/>
            <a:ext cx="2952750" cy="273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9" name="图片 28674" descr="女儿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1233488"/>
            <a:ext cx="3529012" cy="305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文本框 28675"/>
          <p:cNvSpPr txBox="1"/>
          <p:nvPr/>
        </p:nvSpPr>
        <p:spPr>
          <a:xfrm>
            <a:off x="539750" y="1414463"/>
            <a:ext cx="4500563" cy="1004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6000" kern="1200" cap="none" spc="0" normalizeH="0" baseline="0" noProof="1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t>“酒是陈的香”</a:t>
            </a:r>
            <a:endParaRPr kumimoji="0" lang="zh-CN" altLang="en-US" sz="6000" kern="1200" cap="none" spc="0" normalizeH="0" baseline="0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行楷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组合 29697"/>
          <p:cNvGrpSpPr/>
          <p:nvPr/>
        </p:nvGrpSpPr>
        <p:grpSpPr>
          <a:xfrm>
            <a:off x="533400" y="1752600"/>
            <a:ext cx="8223250" cy="4451350"/>
            <a:chOff x="0" y="0"/>
            <a:chExt cx="5180" cy="2804"/>
          </a:xfrm>
        </p:grpSpPr>
        <p:grpSp>
          <p:nvGrpSpPr>
            <p:cNvPr id="56327" name="组合 29698"/>
            <p:cNvGrpSpPr/>
            <p:nvPr/>
          </p:nvGrpSpPr>
          <p:grpSpPr>
            <a:xfrm>
              <a:off x="0" y="0"/>
              <a:ext cx="5180" cy="1940"/>
              <a:chOff x="0" y="0"/>
              <a:chExt cx="5180" cy="1940"/>
            </a:xfrm>
          </p:grpSpPr>
          <p:sp>
            <p:nvSpPr>
              <p:cNvPr id="56329" name="文本框 29699"/>
              <p:cNvSpPr txBox="1"/>
              <p:nvPr/>
            </p:nvSpPr>
            <p:spPr>
              <a:xfrm>
                <a:off x="0" y="0"/>
                <a:ext cx="5180" cy="15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44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44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、 </a:t>
                </a:r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若乙酸分子中的氧都是</a:t>
                </a:r>
                <a:r>
                  <a:rPr lang="en-US" altLang="zh-CN" sz="3600" b="1" baseline="30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18</a:t>
                </a:r>
                <a:r>
                  <a:rPr lang="en-US" altLang="zh-CN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O</a:t>
                </a:r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，乙醇分</a:t>
                </a:r>
                <a:endParaRPr lang="zh-CN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子中的氧都是</a:t>
                </a:r>
                <a:r>
                  <a:rPr lang="en-US" altLang="zh-CN" sz="3600" b="1" baseline="30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16</a:t>
                </a:r>
                <a:r>
                  <a:rPr lang="en-US" altLang="zh-CN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O</a:t>
                </a:r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，二者在浓</a:t>
                </a:r>
                <a:r>
                  <a:rPr lang="en-US" altLang="zh-CN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H</a:t>
                </a:r>
                <a:r>
                  <a:rPr lang="en-US" altLang="zh-CN" sz="3600" b="1" baseline="-25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SO</a:t>
                </a:r>
                <a:r>
                  <a:rPr lang="en-US" altLang="zh-CN" sz="3600" b="1" baseline="-25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作用</a:t>
                </a:r>
                <a:endParaRPr lang="zh-CN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下发生反应，一段时间后，分子中含有</a:t>
                </a:r>
                <a:endParaRPr lang="zh-CN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zh-CN" sz="3600" b="1" baseline="30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18</a:t>
                </a:r>
                <a:r>
                  <a:rPr lang="en-US" altLang="zh-CN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O</a:t>
                </a:r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的物质有（   ）</a:t>
                </a:r>
                <a:endParaRPr lang="zh-CN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30" name="文本框 29700"/>
              <p:cNvSpPr txBox="1"/>
              <p:nvPr/>
            </p:nvSpPr>
            <p:spPr>
              <a:xfrm>
                <a:off x="240" y="1536"/>
                <a:ext cx="4388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en-US" altLang="zh-CN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A  1</a:t>
                </a:r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种     </a:t>
                </a:r>
                <a:r>
                  <a:rPr lang="en-US" altLang="zh-CN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B  2</a:t>
                </a:r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种     </a:t>
                </a:r>
                <a:r>
                  <a:rPr lang="en-US" altLang="zh-CN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C  3 </a:t>
                </a:r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种     </a:t>
                </a:r>
                <a:r>
                  <a:rPr lang="en-US" altLang="zh-CN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D  4</a:t>
                </a:r>
                <a:r>
                  <a:rPr lang="zh-CN" altLang="en-US" sz="36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种</a:t>
                </a:r>
                <a:endParaRPr lang="zh-CN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6328" name="文本框 29701"/>
            <p:cNvSpPr txBox="1"/>
            <p:nvPr/>
          </p:nvSpPr>
          <p:spPr>
            <a:xfrm>
              <a:off x="48" y="2400"/>
              <a:ext cx="479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生成物中水的相对分子质量为</a:t>
              </a:r>
              <a:r>
                <a:rPr lang="zh-CN" altLang="en-US" sz="3600" b="1" u="sng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        </a:t>
              </a:r>
              <a:r>
                <a:rPr lang="zh-CN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。</a:t>
              </a:r>
              <a:endPara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6323" name="矩形 29702"/>
          <p:cNvSpPr/>
          <p:nvPr/>
        </p:nvSpPr>
        <p:spPr>
          <a:xfrm>
            <a:off x="609600" y="838200"/>
            <a:ext cx="2590800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zh-CN" altLang="en-US" sz="6000" b="1" dirty="0">
                <a:solidFill>
                  <a:schemeClr val="tx2"/>
                </a:solidFill>
                <a:latin typeface="Arial" panose="020B0604020202020204" pitchFamily="34" charset="0"/>
              </a:rPr>
              <a:t>练  习</a:t>
            </a:r>
            <a:endParaRPr lang="zh-CN" altLang="en-US" sz="6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文本框 29703"/>
          <p:cNvSpPr txBox="1"/>
          <p:nvPr/>
        </p:nvSpPr>
        <p:spPr>
          <a:xfrm>
            <a:off x="3505200" y="3530600"/>
            <a:ext cx="512763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文本框 29704"/>
          <p:cNvSpPr txBox="1"/>
          <p:nvPr/>
        </p:nvSpPr>
        <p:spPr>
          <a:xfrm>
            <a:off x="838200" y="5638800"/>
            <a:ext cx="309563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6" name="文本框 29705"/>
          <p:cNvSpPr txBox="1"/>
          <p:nvPr/>
        </p:nvSpPr>
        <p:spPr>
          <a:xfrm>
            <a:off x="6858000" y="5486400"/>
            <a:ext cx="639763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99"/>
          <p:cNvSpPr txBox="1"/>
          <p:nvPr/>
        </p:nvSpPr>
        <p:spPr>
          <a:xfrm>
            <a:off x="82550" y="1552575"/>
            <a:ext cx="8902700" cy="2306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【学习重点】</a:t>
            </a:r>
            <a:r>
              <a:rPr lang="zh-CN" altLang="zh-CN" sz="3600" b="1" dirty="0">
                <a:latin typeface="Arial" panose="020B0604020202020204" pitchFamily="34" charset="0"/>
              </a:rPr>
              <a:t>：官能团概念的理解，乙酸的分子组成及其化学性质</a:t>
            </a:r>
            <a:endParaRPr lang="zh-CN" altLang="zh-CN" sz="3600" b="1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【学习难点】</a:t>
            </a:r>
            <a:r>
              <a:rPr lang="zh-CN" altLang="zh-CN" sz="3600" b="1" dirty="0">
                <a:latin typeface="Arial" panose="020B0604020202020204" pitchFamily="34" charset="0"/>
              </a:rPr>
              <a:t>：使学生建立立体结构模型，并能从结构角度初步认识乙酸的酯化原理。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30721"/>
          <p:cNvSpPr/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酯类广泛存在于自然界中</a:t>
            </a:r>
            <a:endParaRPr lang="zh-CN" altLang="en-US" b="1" dirty="0"/>
          </a:p>
        </p:txBody>
      </p:sp>
      <p:sp>
        <p:nvSpPr>
          <p:cNvPr id="57347" name="文本占位符 30722"/>
          <p:cNvSpPr/>
          <p:nvPr>
            <p:ph idx="1"/>
          </p:nvPr>
        </p:nvSpPr>
        <p:spPr>
          <a:xfrm>
            <a:off x="228600" y="1447800"/>
            <a:ext cx="4572000" cy="44196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</a:rPr>
              <a:t>酯</a:t>
            </a:r>
            <a:r>
              <a:rPr lang="zh-CN" altLang="en-US" sz="2800" b="1" dirty="0"/>
              <a:t>是有芳香气味的液体，存在于各种水果和花草中。如梨里含有乙酸异戊酯，苹果和香蕉里含有异戊酸异戊酯等。</a:t>
            </a:r>
            <a:r>
              <a:rPr lang="zh-CN" altLang="en-US" sz="2800" b="1" dirty="0">
                <a:solidFill>
                  <a:srgbClr val="0000FF"/>
                </a:solidFill>
              </a:rPr>
              <a:t>酯的密度一般小于水，并难溶于水，易溶于乙醇和乙醚等有机溶剂。</a:t>
            </a:r>
            <a:r>
              <a:rPr lang="zh-CN" altLang="en-US" sz="2800" b="1" dirty="0"/>
              <a:t>酯可用作溶剂，也可用作制备饮料和糖果的香料。 </a:t>
            </a:r>
            <a:endParaRPr lang="zh-CN" altLang="en-US" sz="2800" b="1" dirty="0"/>
          </a:p>
        </p:txBody>
      </p:sp>
      <p:pic>
        <p:nvPicPr>
          <p:cNvPr id="57348" name="图片 30723" descr="3-17 含酯的水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1676400"/>
            <a:ext cx="4114800" cy="3559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文本占位符 31745"/>
          <p:cNvSpPr/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b="1" dirty="0"/>
              <a:t>是一种重要的化工原料</a:t>
            </a:r>
            <a:endParaRPr lang="zh-CN" altLang="en-US" b="1" dirty="0"/>
          </a:p>
          <a:p>
            <a:pPr eaLnBrk="1" hangingPunct="1"/>
            <a:r>
              <a:rPr lang="zh-CN" altLang="en-US" b="1" dirty="0"/>
              <a:t>在日常生活中也有广泛的用途</a:t>
            </a:r>
            <a:endParaRPr lang="zh-CN" altLang="en-US" b="1" dirty="0"/>
          </a:p>
        </p:txBody>
      </p:sp>
      <p:sp>
        <p:nvSpPr>
          <p:cNvPr id="58371" name="文本框 31746"/>
          <p:cNvSpPr txBox="1"/>
          <p:nvPr/>
        </p:nvSpPr>
        <p:spPr>
          <a:xfrm>
            <a:off x="533400" y="6858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zh-CN" sz="4400" dirty="0">
                <a:latin typeface="Times New Roman" panose="02020603050405020304" pitchFamily="18" charset="0"/>
                <a:ea typeface="华文行楷" panose="02010800040101010101" pitchFamily="2" charset="-122"/>
              </a:rPr>
              <a:t>3</a:t>
            </a:r>
            <a:r>
              <a:rPr lang="zh-CN" altLang="en-US" sz="4400" dirty="0">
                <a:latin typeface="Times New Roman" panose="02020603050405020304" pitchFamily="18" charset="0"/>
                <a:ea typeface="华文行楷" panose="02010800040101010101" pitchFamily="2" charset="-122"/>
              </a:rPr>
              <a:t>）乙酸的用途</a:t>
            </a:r>
            <a:br>
              <a:rPr lang="zh-CN" altLang="en-US" sz="4800" b="1" dirty="0">
                <a:solidFill>
                  <a:srgbClr val="FF33CC"/>
                </a:solidFill>
                <a:latin typeface="Arial" panose="020B0604020202020204" pitchFamily="34" charset="0"/>
              </a:rPr>
            </a:br>
            <a:endParaRPr lang="zh-CN" altLang="en-US" sz="4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8372" name="图片 31747" descr="218224T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7188" y="2781300"/>
            <a:ext cx="3529012" cy="3238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9" name="组合 31748"/>
          <p:cNvGrpSpPr/>
          <p:nvPr/>
        </p:nvGrpSpPr>
        <p:grpSpPr>
          <a:xfrm>
            <a:off x="577850" y="3436938"/>
            <a:ext cx="3149600" cy="1311275"/>
            <a:chOff x="0" y="0"/>
            <a:chExt cx="1984" cy="826"/>
          </a:xfrm>
        </p:grpSpPr>
        <p:sp>
          <p:nvSpPr>
            <p:cNvPr id="58381" name="文本框 31749"/>
            <p:cNvSpPr txBox="1"/>
            <p:nvPr/>
          </p:nvSpPr>
          <p:spPr>
            <a:xfrm>
              <a:off x="0" y="0"/>
              <a:ext cx="1984" cy="8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>
                  <a:latin typeface="Times New Roman" panose="02020603050405020304" pitchFamily="18" charset="0"/>
                </a:rPr>
                <a:t>           </a:t>
              </a:r>
              <a:r>
                <a:rPr lang="en-US" altLang="zh-CN" sz="3200" b="1" dirty="0">
                  <a:latin typeface="Times New Roman" panose="02020603050405020304" pitchFamily="18" charset="0"/>
                </a:rPr>
                <a:t>O</a:t>
              </a:r>
              <a:endParaRPr lang="en-US" altLang="zh-CN" sz="3200" b="1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CH</a:t>
              </a:r>
              <a:r>
                <a:rPr lang="en-US" altLang="zh-CN" sz="3200" b="1" baseline="-25000" dirty="0">
                  <a:latin typeface="Times New Roman" panose="02020603050405020304" pitchFamily="18" charset="0"/>
                </a:rPr>
                <a:t>3</a:t>
              </a:r>
              <a:r>
                <a:rPr lang="en-US" altLang="zh-CN" sz="3200" b="1" dirty="0">
                  <a:latin typeface="Times New Roman" panose="02020603050405020304" pitchFamily="18" charset="0"/>
                </a:rPr>
                <a:t>—C—O—H</a:t>
              </a:r>
              <a:endParaRPr lang="en-US" altLang="zh-CN" sz="32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8382" name="组合 31750"/>
            <p:cNvGrpSpPr/>
            <p:nvPr/>
          </p:nvGrpSpPr>
          <p:grpSpPr>
            <a:xfrm>
              <a:off x="829" y="317"/>
              <a:ext cx="91" cy="181"/>
              <a:chOff x="0" y="0"/>
              <a:chExt cx="41" cy="152"/>
            </a:xfrm>
          </p:grpSpPr>
          <p:sp>
            <p:nvSpPr>
              <p:cNvPr id="58383" name="直接连接符 31751"/>
              <p:cNvSpPr/>
              <p:nvPr/>
            </p:nvSpPr>
            <p:spPr>
              <a:xfrm>
                <a:off x="0" y="0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384" name="直接连接符 31752"/>
              <p:cNvSpPr/>
              <p:nvPr/>
            </p:nvSpPr>
            <p:spPr>
              <a:xfrm>
                <a:off x="41" y="8"/>
                <a:ext cx="0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1754" name="直接连接符 31753"/>
          <p:cNvSpPr/>
          <p:nvPr/>
        </p:nvSpPr>
        <p:spPr>
          <a:xfrm>
            <a:off x="3022600" y="4157663"/>
            <a:ext cx="0" cy="838200"/>
          </a:xfrm>
          <a:prstGeom prst="line">
            <a:avLst/>
          </a:prstGeom>
          <a:ln w="38100" cap="rnd" cmpd="sng">
            <a:solidFill>
              <a:srgbClr val="FF505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1755" name="直接连接符 31754"/>
          <p:cNvSpPr/>
          <p:nvPr/>
        </p:nvSpPr>
        <p:spPr>
          <a:xfrm>
            <a:off x="3035300" y="5021263"/>
            <a:ext cx="1143000" cy="0"/>
          </a:xfrm>
          <a:prstGeom prst="line">
            <a:avLst/>
          </a:prstGeom>
          <a:ln w="38100" cap="rnd" cmpd="sng">
            <a:solidFill>
              <a:srgbClr val="FF505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1756" name="直接连接符 31755"/>
          <p:cNvSpPr/>
          <p:nvPr/>
        </p:nvSpPr>
        <p:spPr>
          <a:xfrm>
            <a:off x="2306638" y="4081463"/>
            <a:ext cx="0" cy="1371600"/>
          </a:xfrm>
          <a:prstGeom prst="line">
            <a:avLst/>
          </a:prstGeom>
          <a:ln w="38100" cap="rnd" cmpd="sng">
            <a:solidFill>
              <a:srgbClr val="FF505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1757" name="直接连接符 31756"/>
          <p:cNvSpPr/>
          <p:nvPr/>
        </p:nvSpPr>
        <p:spPr>
          <a:xfrm>
            <a:off x="2306638" y="5453063"/>
            <a:ext cx="1752600" cy="0"/>
          </a:xfrm>
          <a:prstGeom prst="line">
            <a:avLst/>
          </a:prstGeom>
          <a:ln w="38100" cap="rnd" cmpd="sng">
            <a:solidFill>
              <a:srgbClr val="FF505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1758" name="矩形 31757"/>
          <p:cNvSpPr/>
          <p:nvPr/>
        </p:nvSpPr>
        <p:spPr>
          <a:xfrm>
            <a:off x="152400" y="3009900"/>
            <a:ext cx="1401763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小结：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31759" name="矩形 31758"/>
          <p:cNvSpPr/>
          <p:nvPr/>
        </p:nvSpPr>
        <p:spPr>
          <a:xfrm>
            <a:off x="4033838" y="4678363"/>
            <a:ext cx="10969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 酸性</a:t>
            </a:r>
            <a:endParaRPr lang="zh-CN" altLang="en-US" sz="3200" b="1" dirty="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0" name="矩形 31759"/>
          <p:cNvSpPr/>
          <p:nvPr/>
        </p:nvSpPr>
        <p:spPr>
          <a:xfrm>
            <a:off x="4029075" y="5105400"/>
            <a:ext cx="995363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酯化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59" grpId="0"/>
      <p:bldP spid="317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32769"/>
          <p:cNvSpPr/>
          <p:nvPr>
            <p:ph type="ctrTitle"/>
          </p:nvPr>
        </p:nvSpPr>
        <p:spPr>
          <a:xfrm>
            <a:off x="3419475" y="260350"/>
            <a:ext cx="2160588" cy="722313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4800" b="1" kern="1200" dirty="0">
                <a:latin typeface="+mj-lt"/>
                <a:ea typeface="+mj-ea"/>
                <a:cs typeface="+mj-cs"/>
              </a:rPr>
              <a:t>乙酸</a:t>
            </a:r>
            <a:endParaRPr lang="zh-CN" altLang="en-US" sz="4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9395" name="副标题 32770"/>
          <p:cNvSpPr/>
          <p:nvPr>
            <p:ph type="subTitle" idx="1"/>
          </p:nvPr>
        </p:nvSpPr>
        <p:spPr>
          <a:xfrm>
            <a:off x="250825" y="1052513"/>
            <a:ext cx="8497888" cy="5256212"/>
          </a:xfrm>
          <a:ln/>
        </p:spPr>
        <p:txBody>
          <a:bodyPr vert="horz" wrap="square" lIns="91440" tIns="45720" rIns="91440" bIns="45720" anchor="t" anchorCtr="0"/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【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练习题</a:t>
            </a: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】</a:t>
            </a:r>
            <a:endParaRPr lang="en-US" altLang="zh-CN" sz="2800" b="1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1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、经常使用的修正液中往往含有某种易挥发的有毒  溶剂，应尽量减少或避免使用，这种溶剂可能是下列物质中的                                                   （        ）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A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、乙醇   </a:t>
            </a: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B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、 三氯乙烯    </a:t>
            </a: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C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、乙酸       </a:t>
            </a: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D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、水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2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、大理石可以用作墙面、地面和厨房桌面，其主要成份是碳酸钙、食醋不慎滴在大理石桌面上，会使其失去光泽，变得粗糙，下列能正确解释此现象的是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A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、食醋中的水使碳酸钙溶解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B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．食醋中的醋酸将碳酸钙氧化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C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．食醋中的醋酸与碳酸钙反应并放出大量的二氧化碳气体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2800" b="1" kern="1200" dirty="0">
                <a:latin typeface="+mn-lt"/>
                <a:ea typeface="+mn-ea"/>
                <a:cs typeface="+mn-cs"/>
              </a:rPr>
              <a:t>D</a:t>
            </a: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．食醋中的醋酸与碳酸钙发生了复分解反应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7164388" y="2133600"/>
            <a:ext cx="649287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文本框 32772"/>
          <p:cNvSpPr txBox="1"/>
          <p:nvPr/>
        </p:nvSpPr>
        <p:spPr>
          <a:xfrm>
            <a:off x="8172450" y="3716338"/>
            <a:ext cx="5762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标题 33793"/>
          <p:cNvSpPr/>
          <p:nvPr>
            <p:ph type="title"/>
          </p:nvPr>
        </p:nvSpPr>
        <p:spPr>
          <a:xfrm>
            <a:off x="457200" y="762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练习</a:t>
            </a:r>
            <a:r>
              <a:rPr lang="en-US" altLang="zh-CN" dirty="0"/>
              <a:t>:</a:t>
            </a:r>
            <a:endParaRPr lang="en-US" altLang="zh-CN" dirty="0"/>
          </a:p>
        </p:txBody>
      </p:sp>
      <p:sp>
        <p:nvSpPr>
          <p:cNvPr id="60419" name="文本框 33794"/>
          <p:cNvSpPr txBox="1"/>
          <p:nvPr/>
        </p:nvSpPr>
        <p:spPr>
          <a:xfrm>
            <a:off x="228600" y="1066800"/>
            <a:ext cx="8686800" cy="1795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．下列物质中，可一次性鉴别乙酸、乙醇、苯及氢氧化钡溶液的是（         ）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　</a:t>
            </a:r>
            <a:r>
              <a:rPr lang="en-US" altLang="zh-CN" sz="2800" b="1" dirty="0">
                <a:latin typeface="Arial" panose="020B0604020202020204" pitchFamily="34" charset="0"/>
              </a:rPr>
              <a:t>A</a:t>
            </a:r>
            <a:r>
              <a:rPr lang="zh-CN" altLang="en-US" sz="2800" b="1" dirty="0">
                <a:latin typeface="Arial" panose="020B0604020202020204" pitchFamily="34" charset="0"/>
              </a:rPr>
              <a:t>．金属钠                   </a:t>
            </a:r>
            <a:r>
              <a:rPr lang="en-US" altLang="zh-CN" sz="2800" b="1" dirty="0">
                <a:latin typeface="Arial" panose="020B0604020202020204" pitchFamily="34" charset="0"/>
              </a:rPr>
              <a:t>B</a:t>
            </a:r>
            <a:r>
              <a:rPr lang="zh-CN" altLang="en-US" sz="2800" b="1" dirty="0">
                <a:latin typeface="Arial" panose="020B0604020202020204" pitchFamily="34" charset="0"/>
              </a:rPr>
              <a:t>．溴水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　</a:t>
            </a:r>
            <a:r>
              <a:rPr lang="en-US" altLang="zh-CN" sz="2800" b="1" dirty="0">
                <a:latin typeface="Arial" panose="020B0604020202020204" pitchFamily="34" charset="0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</a:rPr>
              <a:t>．碳酸钠溶液            </a:t>
            </a:r>
            <a:r>
              <a:rPr lang="en-US" altLang="zh-CN" sz="2800" b="1" dirty="0">
                <a:latin typeface="Arial" panose="020B0604020202020204" pitchFamily="34" charset="0"/>
              </a:rPr>
              <a:t>D</a:t>
            </a:r>
            <a:r>
              <a:rPr lang="zh-CN" altLang="en-US" sz="2800" b="1" dirty="0">
                <a:latin typeface="Arial" panose="020B0604020202020204" pitchFamily="34" charset="0"/>
              </a:rPr>
              <a:t>．紫色石蕊试液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3796" name="文本框 33795"/>
          <p:cNvSpPr txBox="1"/>
          <p:nvPr/>
        </p:nvSpPr>
        <p:spPr>
          <a:xfrm>
            <a:off x="2819400" y="1447800"/>
            <a:ext cx="15240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C  D</a:t>
            </a:r>
            <a:endParaRPr lang="en-US" altLang="zh-CN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矩形 33796"/>
          <p:cNvSpPr/>
          <p:nvPr/>
        </p:nvSpPr>
        <p:spPr>
          <a:xfrm>
            <a:off x="228600" y="3048000"/>
            <a:ext cx="8763000" cy="222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</a:rPr>
              <a:t>．除去乙酸乙酯中含有的乙酸，最好的处理和操作是（          ）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　</a:t>
            </a:r>
            <a:r>
              <a:rPr lang="en-US" altLang="zh-CN" sz="2800" b="1" dirty="0">
                <a:latin typeface="Arial" panose="020B0604020202020204" pitchFamily="34" charset="0"/>
              </a:rPr>
              <a:t>A</a:t>
            </a:r>
            <a:r>
              <a:rPr lang="zh-CN" altLang="en-US" sz="2800" b="1" dirty="0">
                <a:latin typeface="Arial" panose="020B0604020202020204" pitchFamily="34" charset="0"/>
              </a:rPr>
              <a:t>．蒸馏                 </a:t>
            </a:r>
            <a:r>
              <a:rPr lang="en-US" altLang="zh-CN" sz="2800" b="1" dirty="0">
                <a:latin typeface="Arial" panose="020B0604020202020204" pitchFamily="34" charset="0"/>
              </a:rPr>
              <a:t>B</a:t>
            </a:r>
            <a:r>
              <a:rPr lang="zh-CN" altLang="en-US" sz="2800" b="1" dirty="0">
                <a:latin typeface="Arial" panose="020B0604020202020204" pitchFamily="34" charset="0"/>
              </a:rPr>
              <a:t>．水洗后分液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</a:rPr>
              <a:t>　</a:t>
            </a:r>
            <a:r>
              <a:rPr lang="en-US" altLang="zh-CN" sz="2800" b="1" dirty="0">
                <a:latin typeface="Arial" panose="020B0604020202020204" pitchFamily="34" charset="0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</a:rPr>
              <a:t>．用过量饱和碳酸钠溶液洗涤后分液        　　　　　</a:t>
            </a:r>
            <a:r>
              <a:rPr lang="en-US" altLang="zh-CN" sz="2800" b="1" dirty="0">
                <a:latin typeface="Arial" panose="020B0604020202020204" pitchFamily="34" charset="0"/>
              </a:rPr>
              <a:t>D</a:t>
            </a:r>
            <a:r>
              <a:rPr lang="zh-CN" altLang="en-US" sz="2800" b="1" dirty="0">
                <a:latin typeface="Arial" panose="020B0604020202020204" pitchFamily="34" charset="0"/>
              </a:rPr>
              <a:t>．用过量氢氧化钠溶液洗涤后分液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3798" name="文本框 33797"/>
          <p:cNvSpPr txBox="1"/>
          <p:nvPr/>
        </p:nvSpPr>
        <p:spPr>
          <a:xfrm>
            <a:off x="914400" y="3443288"/>
            <a:ext cx="106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endParaRPr lang="en-US" altLang="zh-CN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矩形 34817"/>
          <p:cNvSpPr/>
          <p:nvPr/>
        </p:nvSpPr>
        <p:spPr>
          <a:xfrm>
            <a:off x="609600" y="914400"/>
            <a:ext cx="8534400" cy="5570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   关于乙酸的下列说法中不正确的是         （         ）．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．乙酸易溶于水和乙醇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．无水乙酸又称冰醋酸，它是纯净物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．乙酸是一种重要的有机酸，是有刺激    性气味的液体　　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．乙酸分子里有四个氢原子，所以不是一元酸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1447800" y="1427163"/>
            <a:ext cx="585788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矩形 35841"/>
          <p:cNvSpPr/>
          <p:nvPr/>
        </p:nvSpPr>
        <p:spPr>
          <a:xfrm>
            <a:off x="609600" y="2209800"/>
            <a:ext cx="7924800" cy="2527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、   酯化反应属于（      ）．</a:t>
            </a:r>
            <a:endParaRPr lang="zh-CN" altLang="en-US" sz="4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．中和反应          </a:t>
            </a: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．不可逆反应</a:t>
            </a:r>
            <a:endParaRPr lang="zh-CN" altLang="en-US" sz="4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．离子反应          </a:t>
            </a: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．取代反应</a:t>
            </a:r>
            <a:endParaRPr lang="zh-CN" altLang="en-US" sz="4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文本框 35842"/>
          <p:cNvSpPr txBox="1"/>
          <p:nvPr/>
        </p:nvSpPr>
        <p:spPr>
          <a:xfrm>
            <a:off x="5562600" y="2160588"/>
            <a:ext cx="585788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矩形 36865"/>
          <p:cNvSpPr/>
          <p:nvPr/>
        </p:nvSpPr>
        <p:spPr>
          <a:xfrm>
            <a:off x="457200" y="228600"/>
            <a:ext cx="8305800" cy="2527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</a:rPr>
              <a:t>7</a:t>
            </a:r>
            <a:r>
              <a:rPr lang="zh-CN" altLang="en-US" sz="3200" b="1" dirty="0">
                <a:latin typeface="Arial" panose="020B0604020202020204" pitchFamily="34" charset="0"/>
              </a:rPr>
              <a:t>．用</a:t>
            </a:r>
            <a:r>
              <a:rPr lang="en-US" altLang="zh-CN" sz="3200" b="1" dirty="0">
                <a:latin typeface="Arial" panose="020B0604020202020204" pitchFamily="34" charset="0"/>
              </a:rPr>
              <a:t>30g</a:t>
            </a:r>
            <a:r>
              <a:rPr lang="zh-CN" altLang="en-US" sz="3200" b="1" dirty="0">
                <a:latin typeface="Arial" panose="020B0604020202020204" pitchFamily="34" charset="0"/>
              </a:rPr>
              <a:t>乙酸和</a:t>
            </a:r>
            <a:r>
              <a:rPr lang="en-US" altLang="zh-CN" sz="3200" b="1" dirty="0">
                <a:latin typeface="Arial" panose="020B0604020202020204" pitchFamily="34" charset="0"/>
              </a:rPr>
              <a:t>46g</a:t>
            </a:r>
            <a:r>
              <a:rPr lang="zh-CN" altLang="en-US" sz="3200" b="1" dirty="0">
                <a:latin typeface="Arial" panose="020B0604020202020204" pitchFamily="34" charset="0"/>
              </a:rPr>
              <a:t>乙醇反应，如果实际产率是理论产率的</a:t>
            </a:r>
            <a:r>
              <a:rPr lang="en-US" altLang="zh-CN" sz="3200" b="1" dirty="0">
                <a:latin typeface="Arial" panose="020B0604020202020204" pitchFamily="34" charset="0"/>
              </a:rPr>
              <a:t>85%</a:t>
            </a:r>
            <a:r>
              <a:rPr lang="zh-CN" altLang="en-US" sz="3200" b="1" dirty="0">
                <a:latin typeface="Arial" panose="020B0604020202020204" pitchFamily="34" charset="0"/>
              </a:rPr>
              <a:t>，则可得到的乙酸乙酯的质量是（         ）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</a:rPr>
              <a:t>A</a:t>
            </a:r>
            <a:r>
              <a:rPr lang="zh-CN" altLang="en-US" sz="3200" b="1" dirty="0">
                <a:latin typeface="Arial" panose="020B0604020202020204" pitchFamily="34" charset="0"/>
              </a:rPr>
              <a:t>．</a:t>
            </a:r>
            <a:r>
              <a:rPr lang="en-US" altLang="zh-CN" sz="3200" b="1" dirty="0">
                <a:latin typeface="Arial" panose="020B0604020202020204" pitchFamily="34" charset="0"/>
              </a:rPr>
              <a:t>37.8g              B</a:t>
            </a:r>
            <a:r>
              <a:rPr lang="zh-CN" altLang="en-US" sz="3200" b="1" dirty="0">
                <a:latin typeface="Arial" panose="020B0604020202020204" pitchFamily="34" charset="0"/>
              </a:rPr>
              <a:t>．</a:t>
            </a:r>
            <a:r>
              <a:rPr lang="en-US" altLang="zh-CN" sz="3200" b="1" dirty="0">
                <a:latin typeface="Arial" panose="020B0604020202020204" pitchFamily="34" charset="0"/>
              </a:rPr>
              <a:t>44g            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latin typeface="Arial" panose="020B0604020202020204" pitchFamily="34" charset="0"/>
              </a:rPr>
              <a:t> C</a:t>
            </a:r>
            <a:r>
              <a:rPr lang="zh-CN" altLang="en-US" sz="3200" b="1" dirty="0">
                <a:latin typeface="Arial" panose="020B0604020202020204" pitchFamily="34" charset="0"/>
              </a:rPr>
              <a:t>．</a:t>
            </a:r>
            <a:r>
              <a:rPr lang="en-US" altLang="zh-CN" sz="3200" b="1" dirty="0">
                <a:latin typeface="Arial" panose="020B0604020202020204" pitchFamily="34" charset="0"/>
              </a:rPr>
              <a:t>74.8g               D</a:t>
            </a:r>
            <a:r>
              <a:rPr lang="zh-CN" altLang="en-US" sz="3200" b="1" dirty="0">
                <a:latin typeface="Arial" panose="020B0604020202020204" pitchFamily="34" charset="0"/>
              </a:rPr>
              <a:t>．</a:t>
            </a:r>
            <a:r>
              <a:rPr lang="en-US" altLang="zh-CN" sz="3200" b="1" dirty="0">
                <a:latin typeface="Arial" panose="020B0604020202020204" pitchFamily="34" charset="0"/>
              </a:rPr>
              <a:t>88g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36867" name="文本框 36866"/>
          <p:cNvSpPr txBox="1"/>
          <p:nvPr/>
        </p:nvSpPr>
        <p:spPr>
          <a:xfrm>
            <a:off x="152400" y="2819400"/>
            <a:ext cx="7620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解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:</a:t>
            </a:r>
            <a:endParaRPr lang="en-US" altLang="zh-CN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图片 36867" descr="z2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743200"/>
            <a:ext cx="73152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文本框 36868"/>
          <p:cNvSpPr txBox="1"/>
          <p:nvPr/>
        </p:nvSpPr>
        <p:spPr>
          <a:xfrm>
            <a:off x="1066800" y="3429000"/>
            <a:ext cx="76962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    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58         46                    86</a:t>
            </a:r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文本框 36869"/>
          <p:cNvSpPr txBox="1"/>
          <p:nvPr/>
        </p:nvSpPr>
        <p:spPr>
          <a:xfrm>
            <a:off x="990600" y="4038600"/>
            <a:ext cx="67818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30g      46g                  Xg</a:t>
            </a:r>
            <a:endParaRPr lang="en-US" altLang="zh-CN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直接连接符 36870"/>
          <p:cNvSpPr/>
          <p:nvPr/>
        </p:nvSpPr>
        <p:spPr>
          <a:xfrm>
            <a:off x="3124200" y="4114800"/>
            <a:ext cx="1066800" cy="5334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72" name="文本框 36871"/>
          <p:cNvSpPr txBox="1"/>
          <p:nvPr/>
        </p:nvSpPr>
        <p:spPr>
          <a:xfrm>
            <a:off x="609600" y="4648200"/>
            <a:ext cx="8153400" cy="6477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求得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:  X = 44.48g</a:t>
            </a:r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6873" name="文本框 36872"/>
          <p:cNvSpPr txBox="1"/>
          <p:nvPr/>
        </p:nvSpPr>
        <p:spPr>
          <a:xfrm>
            <a:off x="457200" y="5257800"/>
            <a:ext cx="82296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实际产量 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= 44.48g x 85% = 37.8g</a:t>
            </a:r>
            <a:endParaRPr lang="en-US" altLang="zh-CN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6874" name="文本框 36873"/>
          <p:cNvSpPr txBox="1"/>
          <p:nvPr/>
        </p:nvSpPr>
        <p:spPr>
          <a:xfrm>
            <a:off x="457200" y="5867400"/>
            <a:ext cx="72390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答案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:  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选  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6875" name="文本框 36874"/>
          <p:cNvSpPr txBox="1"/>
          <p:nvPr/>
        </p:nvSpPr>
        <p:spPr>
          <a:xfrm>
            <a:off x="2667000" y="1219200"/>
            <a:ext cx="8382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9" grpId="0"/>
      <p:bldP spid="36870" grpId="0"/>
      <p:bldP spid="368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Text Box 5"/>
          <p:cNvSpPr txBox="1"/>
          <p:nvPr/>
        </p:nvSpPr>
        <p:spPr>
          <a:xfrm>
            <a:off x="3262313" y="623888"/>
            <a:ext cx="17668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2800" b="1" dirty="0">
                <a:solidFill>
                  <a:schemeClr val="folHlink"/>
                </a:solidFill>
                <a:latin typeface="宋体" panose="02010600030101010101" pitchFamily="2" charset="-122"/>
              </a:rPr>
              <a:t>课堂小结</a:t>
            </a:r>
            <a:r>
              <a:rPr lang="zh-CN" altLang="en-US" b="1" dirty="0">
                <a:solidFill>
                  <a:schemeClr val="folHlink"/>
                </a:solidFill>
                <a:latin typeface="宋体" panose="02010600030101010101" pitchFamily="2" charset="-122"/>
              </a:rPr>
              <a:t> </a:t>
            </a:r>
            <a:endParaRPr lang="zh-CN" altLang="en-US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  <p:sp>
        <p:nvSpPr>
          <p:cNvPr id="64515" name="Rectangle 6"/>
          <p:cNvSpPr/>
          <p:nvPr/>
        </p:nvSpPr>
        <p:spPr>
          <a:xfrm>
            <a:off x="-76200" y="1371600"/>
            <a:ext cx="886142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lvl="1" defTabSz="914400" eaLnBrk="1" hangingPunct="1">
              <a:tabLst>
                <a:tab pos="628650" algn="l"/>
              </a:tabLst>
            </a:pPr>
            <a:r>
              <a:rPr lang="en-US" altLang="zh-CN" b="1" dirty="0">
                <a:latin typeface="Tahoma" panose="020B0604030504040204" pitchFamily="34" charset="0"/>
              </a:rPr>
              <a:t>1.</a:t>
            </a:r>
            <a:r>
              <a:rPr lang="zh-CN" altLang="en-US" b="1" dirty="0">
                <a:latin typeface="Tahoma" panose="020B0604030504040204" pitchFamily="34" charset="0"/>
              </a:rPr>
              <a:t>掌握乙酸的组成、分子结构与主要化学性质，了解它的主要</a:t>
            </a:r>
            <a:endParaRPr lang="zh-CN" altLang="en-US" b="1" dirty="0">
              <a:latin typeface="Tahoma" panose="020B0604030504040204" pitchFamily="34" charset="0"/>
            </a:endParaRPr>
          </a:p>
          <a:p>
            <a:pPr lvl="1" defTabSz="914400" eaLnBrk="1" hangingPunct="1">
              <a:buChar char="•"/>
              <a:tabLst>
                <a:tab pos="628650" algn="l"/>
              </a:tabLst>
            </a:pPr>
            <a:r>
              <a:rPr lang="zh-CN" altLang="en-US" b="1" dirty="0">
                <a:latin typeface="Tahoma" panose="020B0604030504040204" pitchFamily="34" charset="0"/>
              </a:rPr>
              <a:t>   用途。  </a:t>
            </a:r>
            <a:endParaRPr lang="zh-CN" altLang="en-US" b="1" dirty="0">
              <a:latin typeface="Tahoma" panose="020B0604030504040204" pitchFamily="34" charset="0"/>
            </a:endParaRPr>
          </a:p>
        </p:txBody>
      </p:sp>
      <p:sp>
        <p:nvSpPr>
          <p:cNvPr id="64516" name="Rectangle 7"/>
          <p:cNvSpPr/>
          <p:nvPr/>
        </p:nvSpPr>
        <p:spPr>
          <a:xfrm>
            <a:off x="381000" y="2378075"/>
            <a:ext cx="8534400" cy="822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b="1" dirty="0">
                <a:latin typeface="Tahoma" panose="020B0604030504040204" pitchFamily="34" charset="0"/>
              </a:rPr>
              <a:t>2.</a:t>
            </a:r>
            <a:r>
              <a:rPr lang="zh-CN" altLang="en-US" b="1" dirty="0">
                <a:latin typeface="Tahoma" panose="020B0604030504040204" pitchFamily="34" charset="0"/>
              </a:rPr>
              <a:t>通过建立乙酸分子的立体结构模型，从结构角度初步认识乙</a:t>
            </a:r>
            <a:endParaRPr lang="zh-CN" altLang="en-US" b="1" dirty="0">
              <a:latin typeface="Tahoma" panose="020B0604030504040204" pitchFamily="34" charset="0"/>
            </a:endParaRPr>
          </a:p>
          <a:p>
            <a:pPr eaLnBrk="1" hangingPunct="1"/>
            <a:r>
              <a:rPr lang="zh-CN" altLang="en-US" b="1" dirty="0">
                <a:latin typeface="Tahoma" panose="020B0604030504040204" pitchFamily="34" charset="0"/>
              </a:rPr>
              <a:t>   酸的酯化反应的原理和实质。 </a:t>
            </a:r>
            <a:endParaRPr lang="zh-CN" altLang="en-US" b="1" dirty="0">
              <a:latin typeface="Tahoma" panose="020B0604030504040204" pitchFamily="34" charset="0"/>
            </a:endParaRPr>
          </a:p>
        </p:txBody>
      </p:sp>
      <p:sp>
        <p:nvSpPr>
          <p:cNvPr id="64517" name="Rectangle 8"/>
          <p:cNvSpPr/>
          <p:nvPr/>
        </p:nvSpPr>
        <p:spPr>
          <a:xfrm>
            <a:off x="304800" y="3368675"/>
            <a:ext cx="833437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en-US" altLang="zh-CN" b="1" dirty="0">
                <a:latin typeface="Tahoma" panose="020B0604030504040204" pitchFamily="34" charset="0"/>
              </a:rPr>
              <a:t>3.</a:t>
            </a:r>
            <a:r>
              <a:rPr lang="zh-CN" altLang="en-US" b="1" dirty="0">
                <a:latin typeface="Tahoma" panose="020B0604030504040204" pitchFamily="34" charset="0"/>
              </a:rPr>
              <a:t>从乙醇和乙酸的组成、结构和性质出发，学习由 “（组成）</a:t>
            </a:r>
            <a:endParaRPr lang="zh-CN" altLang="en-US" b="1" dirty="0">
              <a:latin typeface="Tahoma" panose="020B0604030504040204" pitchFamily="34" charset="0"/>
            </a:endParaRPr>
          </a:p>
          <a:p>
            <a:pPr eaLnBrk="1" hangingPunct="1"/>
            <a:r>
              <a:rPr lang="zh-CN" altLang="en-US" b="1" dirty="0">
                <a:latin typeface="Tahoma" panose="020B0604030504040204" pitchFamily="34" charset="0"/>
              </a:rPr>
              <a:t>   结构</a:t>
            </a:r>
            <a:r>
              <a:rPr lang="en-US" altLang="zh-CN" b="1" dirty="0">
                <a:latin typeface="Tahoma" panose="020B0604030504040204" pitchFamily="34" charset="0"/>
              </a:rPr>
              <a:t>—</a:t>
            </a:r>
            <a:r>
              <a:rPr lang="zh-CN" altLang="en-US" b="1" dirty="0">
                <a:latin typeface="Tahoma" panose="020B0604030504040204" pitchFamily="34" charset="0"/>
              </a:rPr>
              <a:t>性质</a:t>
            </a:r>
            <a:r>
              <a:rPr lang="en-US" altLang="zh-CN" b="1" dirty="0">
                <a:latin typeface="Tahoma" panose="020B0604030504040204" pitchFamily="34" charset="0"/>
              </a:rPr>
              <a:t>—</a:t>
            </a:r>
            <a:r>
              <a:rPr lang="zh-CN" altLang="en-US" b="1" dirty="0">
                <a:latin typeface="Tahoma" panose="020B0604030504040204" pitchFamily="34" charset="0"/>
              </a:rPr>
              <a:t>用途”研究烃的衍生物的方法。 </a:t>
            </a:r>
            <a:endParaRPr lang="zh-CN" altLang="en-US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1"/>
          <p:cNvSpPr/>
          <p:nvPr/>
        </p:nvSpPr>
        <p:spPr>
          <a:xfrm>
            <a:off x="2916238" y="357188"/>
            <a:ext cx="352742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乙酸分子模型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8" descr="yishuan1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071563"/>
            <a:ext cx="3962400" cy="404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3"/>
          <p:cNvSpPr/>
          <p:nvPr/>
        </p:nvSpPr>
        <p:spPr>
          <a:xfrm>
            <a:off x="1643063" y="5357813"/>
            <a:ext cx="21367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49" charset="-122"/>
                <a:cs typeface="+mn-cs"/>
              </a:rPr>
              <a:t>球棍模型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149" name="Picture 5" descr="乙酸的分子比例模型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71563"/>
            <a:ext cx="4114800" cy="407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矩形 5"/>
          <p:cNvSpPr/>
          <p:nvPr/>
        </p:nvSpPr>
        <p:spPr>
          <a:xfrm>
            <a:off x="5651500" y="5357813"/>
            <a:ext cx="26654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比例模型</a:t>
            </a:r>
            <a:endParaRPr lang="zh-CN" altLang="en-US" sz="2800" b="1" dirty="0">
              <a:solidFill>
                <a:srgbClr val="FF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7169"/>
          <p:cNvSpPr txBox="1"/>
          <p:nvPr/>
        </p:nvSpPr>
        <p:spPr>
          <a:xfrm>
            <a:off x="179388" y="2174875"/>
            <a:ext cx="8785225" cy="398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  传说古代山西省有个酿酒高手叫杜康。他儿子黑塔跟父亲也学会了酿酒技术。后来，从山西迁到镇江。黑塔觉得酿酒后把酒糟扔掉可惜，把酒糟浸泡在水缸里。到了第</a:t>
            </a:r>
            <a:r>
              <a:rPr lang="zh-CN" altLang="en-US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二十一日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zh-CN" altLang="en-US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酉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时，一开缸，一股浓郁的香气扑鼻而来。黑塔忍不住尝了一口，酸酸的，味道很美。烧菜时放了一些，味道特别鲜美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便贮藏着作为“调味酱”。故醋在古代又叫“苦酒”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1747" name="图片 7170" descr="酿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950" y="188913"/>
            <a:ext cx="1866900" cy="1379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文本框 7171"/>
          <p:cNvSpPr txBox="1"/>
          <p:nvPr/>
        </p:nvSpPr>
        <p:spPr>
          <a:xfrm>
            <a:off x="1692275" y="622300"/>
            <a:ext cx="3992563" cy="1004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6000" b="1" dirty="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醋的来历？</a:t>
            </a:r>
            <a:endParaRPr lang="zh-CN" altLang="en-US" sz="6000" b="1" dirty="0">
              <a:solidFill>
                <a:srgbClr val="FF33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663575" y="595313"/>
            <a:ext cx="4627563" cy="5424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5000" dirty="0">
                <a:latin typeface="Arial" panose="020B0604020202020204" pitchFamily="34" charset="0"/>
              </a:rPr>
              <a:t>酉</a:t>
            </a:r>
            <a:endParaRPr lang="zh-CN" altLang="en-US" sz="35000" dirty="0">
              <a:latin typeface="Arial" panose="020B0604020202020204" pitchFamily="34" charset="0"/>
            </a:endParaRPr>
          </a:p>
        </p:txBody>
      </p:sp>
      <p:sp>
        <p:nvSpPr>
          <p:cNvPr id="32771" name="文本框 8194"/>
          <p:cNvSpPr txBox="1"/>
          <p:nvPr/>
        </p:nvSpPr>
        <p:spPr>
          <a:xfrm>
            <a:off x="4624388" y="5091113"/>
            <a:ext cx="309562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5219700" y="908050"/>
            <a:ext cx="2468563" cy="28336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8000" dirty="0">
                <a:solidFill>
                  <a:srgbClr val="FF9900"/>
                </a:solidFill>
                <a:latin typeface="Arial" panose="020B0604020202020204" pitchFamily="34" charset="0"/>
              </a:rPr>
              <a:t>廿</a:t>
            </a:r>
            <a:endParaRPr lang="zh-CN" altLang="en-US" sz="18000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5076825" y="1628775"/>
            <a:ext cx="2722563" cy="31384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0" dirty="0">
                <a:solidFill>
                  <a:schemeClr val="tx2"/>
                </a:solidFill>
                <a:latin typeface="Arial" panose="020B0604020202020204" pitchFamily="34" charset="0"/>
              </a:rPr>
              <a:t>一</a:t>
            </a:r>
            <a:endParaRPr lang="zh-CN" altLang="en-US" sz="20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5292725" y="2997200"/>
            <a:ext cx="2468563" cy="28336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8000" dirty="0">
                <a:solidFill>
                  <a:srgbClr val="FF3300"/>
                </a:solidFill>
                <a:latin typeface="Arial" panose="020B0604020202020204" pitchFamily="34" charset="0"/>
              </a:rPr>
              <a:t>日</a:t>
            </a:r>
            <a:endParaRPr lang="zh-CN" altLang="en-US" sz="18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9217"/>
          <p:cNvSpPr/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b="1" dirty="0"/>
              <a:t>二、乙酸</a:t>
            </a:r>
            <a:endParaRPr lang="zh-CN" altLang="en-US" b="1" dirty="0"/>
          </a:p>
        </p:txBody>
      </p:sp>
      <p:sp>
        <p:nvSpPr>
          <p:cNvPr id="9219" name="内容占位符 9218"/>
          <p:cNvSpPr/>
          <p:nvPr>
            <p:ph idx="1"/>
          </p:nvPr>
        </p:nvSpPr>
        <p:spPr>
          <a:xfrm>
            <a:off x="457200" y="13716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b="1" dirty="0"/>
              <a:t>乙酸又名</a:t>
            </a:r>
            <a:r>
              <a:rPr lang="zh-CN" altLang="en-US" b="1" dirty="0">
                <a:solidFill>
                  <a:srgbClr val="FF3300"/>
                </a:solidFill>
              </a:rPr>
              <a:t>醋酸</a:t>
            </a:r>
            <a:r>
              <a:rPr lang="zh-CN" altLang="en-US" b="1" dirty="0"/>
              <a:t>，它是食醋的主要成分，是日常生活中经常接触的一种</a:t>
            </a:r>
            <a:r>
              <a:rPr lang="zh-CN" altLang="en-US" b="1" dirty="0">
                <a:solidFill>
                  <a:srgbClr val="FF3300"/>
                </a:solidFill>
              </a:rPr>
              <a:t>有机酸</a:t>
            </a:r>
            <a:r>
              <a:rPr lang="zh-CN" altLang="en-US" b="1" dirty="0"/>
              <a:t>。</a:t>
            </a:r>
            <a:endParaRPr lang="zh-CN" altLang="en-US" b="1" dirty="0"/>
          </a:p>
          <a:p>
            <a:pPr eaLnBrk="1" hangingPunct="1"/>
            <a:r>
              <a:rPr lang="zh-CN" altLang="en-US" b="1" dirty="0"/>
              <a:t>乙酸的分子式是</a:t>
            </a:r>
            <a:r>
              <a:rPr lang="en-US" altLang="zh-CN" b="1" dirty="0"/>
              <a:t>C</a:t>
            </a:r>
            <a:r>
              <a:rPr lang="en-US" altLang="zh-CN" b="1" baseline="-25000" dirty="0"/>
              <a:t>2</a:t>
            </a:r>
            <a:r>
              <a:rPr lang="en-US" altLang="zh-CN" b="1" dirty="0"/>
              <a:t>H</a:t>
            </a:r>
            <a:r>
              <a:rPr lang="en-US" altLang="zh-CN" b="1" baseline="-25000" dirty="0"/>
              <a:t>4</a:t>
            </a:r>
            <a:r>
              <a:rPr lang="en-US" altLang="zh-CN" b="1" dirty="0"/>
              <a:t>O</a:t>
            </a:r>
            <a:r>
              <a:rPr lang="en-US" altLang="zh-CN" b="1" baseline="-25000" dirty="0"/>
              <a:t>2</a:t>
            </a:r>
            <a:r>
              <a:rPr lang="zh-CN" altLang="en-US" b="1" dirty="0"/>
              <a:t>，结构式是： </a:t>
            </a:r>
            <a:endParaRPr lang="zh-CN" altLang="en-US" b="1" dirty="0"/>
          </a:p>
        </p:txBody>
      </p:sp>
      <p:pic>
        <p:nvPicPr>
          <p:cNvPr id="9220" name="图片 9219" descr="_OLE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048000"/>
            <a:ext cx="6699250" cy="128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218221T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419600"/>
            <a:ext cx="2438400" cy="191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 descr="_OLE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24400"/>
            <a:ext cx="6172200" cy="118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10241"/>
          <p:cNvSpPr txBox="1"/>
          <p:nvPr/>
        </p:nvSpPr>
        <p:spPr>
          <a:xfrm>
            <a:off x="539750" y="566738"/>
            <a:ext cx="4032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400" b="1" u="sng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1</a:t>
            </a:r>
            <a:r>
              <a:rPr lang="zh-CN" altLang="en-US" sz="4400" b="1" u="sng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、物理性质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：</a:t>
            </a:r>
            <a:endParaRPr lang="zh-CN" altLang="en-US" sz="4400" b="1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0243" name="文本框 10242"/>
          <p:cNvSpPr txBox="1"/>
          <p:nvPr/>
        </p:nvSpPr>
        <p:spPr>
          <a:xfrm>
            <a:off x="395288" y="1636713"/>
            <a:ext cx="2954337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颜色、状态：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3576638" y="1630363"/>
            <a:ext cx="2074862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无色液体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1763713" y="2422525"/>
            <a:ext cx="158115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气味：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3429000" y="2427288"/>
            <a:ext cx="4383088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有强烈刺激性气味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0247" name="文本框 10246"/>
          <p:cNvSpPr txBox="1"/>
          <p:nvPr/>
        </p:nvSpPr>
        <p:spPr>
          <a:xfrm>
            <a:off x="1852613" y="3286125"/>
            <a:ext cx="163988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沸点：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3524250" y="3290888"/>
            <a:ext cx="46482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117.9</a:t>
            </a: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℃</a:t>
            </a:r>
            <a:r>
              <a:rPr lang="en-US" altLang="zh-CN" sz="3600" b="1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3600" b="1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（易挥发）</a:t>
            </a:r>
            <a:endParaRPr lang="zh-CN" altLang="en-US" sz="3600" b="1" dirty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1835150" y="4084638"/>
            <a:ext cx="171132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熔点：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0250" name="文本框 10249"/>
          <p:cNvSpPr txBox="1"/>
          <p:nvPr/>
        </p:nvSpPr>
        <p:spPr>
          <a:xfrm>
            <a:off x="3524250" y="4129088"/>
            <a:ext cx="169545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16.6</a:t>
            </a: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℃</a:t>
            </a:r>
            <a:endParaRPr lang="en-US" altLang="zh-CN" sz="36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51" name="文本框 10250"/>
          <p:cNvSpPr txBox="1"/>
          <p:nvPr/>
        </p:nvSpPr>
        <p:spPr>
          <a:xfrm>
            <a:off x="4895850" y="4221163"/>
            <a:ext cx="42481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无水乙酸又称为</a:t>
            </a:r>
            <a:r>
              <a:rPr lang="en-US" altLang="zh-CN" sz="28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:</a:t>
            </a:r>
            <a:r>
              <a:rPr lang="zh-CN" altLang="en-US" sz="28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冰醋酸</a:t>
            </a:r>
            <a:r>
              <a:rPr lang="en-US" altLang="zh-CN" sz="28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0252" name="文本框 10251"/>
          <p:cNvSpPr txBox="1"/>
          <p:nvPr/>
        </p:nvSpPr>
        <p:spPr>
          <a:xfrm>
            <a:off x="1395413" y="4941888"/>
            <a:ext cx="2097087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溶解性：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0253" name="文本框 10252"/>
          <p:cNvSpPr txBox="1"/>
          <p:nvPr/>
        </p:nvSpPr>
        <p:spPr>
          <a:xfrm>
            <a:off x="3448050" y="4948238"/>
            <a:ext cx="5227638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易溶于水、乙醇等溶剂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矩形 11265"/>
          <p:cNvSpPr/>
          <p:nvPr/>
        </p:nvSpPr>
        <p:spPr>
          <a:xfrm>
            <a:off x="533400" y="838200"/>
            <a:ext cx="5832475" cy="76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２、分子组成与结构</a:t>
            </a:r>
            <a:endParaRPr lang="zh-CN" altLang="en-US" sz="4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文本框 11266"/>
          <p:cNvSpPr txBox="1"/>
          <p:nvPr/>
        </p:nvSpPr>
        <p:spPr>
          <a:xfrm>
            <a:off x="2514600" y="2022475"/>
            <a:ext cx="309563" cy="773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20000"/>
              </a:spcBef>
            </a:pPr>
            <a:endParaRPr lang="zh-CN" altLang="en-US" sz="3200" b="1" baseline="-250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文本框 11267"/>
          <p:cNvSpPr txBox="1"/>
          <p:nvPr/>
        </p:nvSpPr>
        <p:spPr>
          <a:xfrm>
            <a:off x="1889125" y="1620838"/>
            <a:ext cx="3095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2133600" y="1958975"/>
            <a:ext cx="1835150" cy="8016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40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40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40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endParaRPr lang="en-US" altLang="zh-CN" sz="4000" b="1" baseline="-25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2819400" y="3254375"/>
            <a:ext cx="2662238" cy="8016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4000" b="1" baseline="-25000" dirty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COOH</a:t>
            </a:r>
            <a:endParaRPr lang="en-US" altLang="zh-CN" sz="4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271" name="组合 11270"/>
          <p:cNvGrpSpPr/>
          <p:nvPr/>
        </p:nvGrpSpPr>
        <p:grpSpPr>
          <a:xfrm>
            <a:off x="228600" y="1952625"/>
            <a:ext cx="6178550" cy="3444875"/>
            <a:chOff x="0" y="0"/>
            <a:chExt cx="3892" cy="2170"/>
          </a:xfrm>
        </p:grpSpPr>
        <p:sp>
          <p:nvSpPr>
            <p:cNvPr id="35887" name="矩形 11271"/>
            <p:cNvSpPr/>
            <p:nvPr/>
          </p:nvSpPr>
          <p:spPr>
            <a:xfrm>
              <a:off x="0" y="816"/>
              <a:ext cx="171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结构简式：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88" name="矩形 11272"/>
            <p:cNvSpPr/>
            <p:nvPr/>
          </p:nvSpPr>
          <p:spPr>
            <a:xfrm>
              <a:off x="0" y="0"/>
              <a:ext cx="1332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Bef>
                  <a:spcPct val="20000"/>
                </a:spcBef>
              </a:pPr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分子式</a:t>
              </a:r>
              <a:r>
                <a:rPr lang="zh-CN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：</a:t>
              </a:r>
              <a:endParaRPr lang="zh-CN" altLang="en-US" sz="3200" b="1" baseline="-250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89" name="文本框 11273"/>
            <p:cNvSpPr txBox="1"/>
            <p:nvPr/>
          </p:nvSpPr>
          <p:spPr>
            <a:xfrm>
              <a:off x="2496" y="0"/>
              <a:ext cx="139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结构式：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90" name="文本框 11274"/>
            <p:cNvSpPr txBox="1"/>
            <p:nvPr/>
          </p:nvSpPr>
          <p:spPr>
            <a:xfrm>
              <a:off x="48" y="1728"/>
              <a:ext cx="1396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40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官能团：</a:t>
              </a:r>
              <a:endPara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276" name="文本框 11275"/>
          <p:cNvSpPr txBox="1"/>
          <p:nvPr/>
        </p:nvSpPr>
        <p:spPr>
          <a:xfrm>
            <a:off x="3581400" y="4800600"/>
            <a:ext cx="838200" cy="6350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endParaRPr lang="zh-CN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7" name="文本框 11276"/>
          <p:cNvSpPr txBox="1"/>
          <p:nvPr/>
        </p:nvSpPr>
        <p:spPr>
          <a:xfrm>
            <a:off x="3962400" y="5105400"/>
            <a:ext cx="1198563" cy="700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</a:rPr>
              <a:t>羟基</a:t>
            </a:r>
            <a:endParaRPr lang="zh-CN" altLang="en-US" sz="40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8" name="文本框 11277"/>
          <p:cNvSpPr txBox="1"/>
          <p:nvPr/>
        </p:nvSpPr>
        <p:spPr>
          <a:xfrm>
            <a:off x="2668588" y="4800600"/>
            <a:ext cx="727075" cy="1143000"/>
          </a:xfrm>
          <a:prstGeom prst="rect">
            <a:avLst/>
          </a:prstGeom>
          <a:noFill/>
          <a:ln w="57150" cap="flat" cmpd="sng">
            <a:solidFill>
              <a:srgbClr val="990B52"/>
            </a:solidFill>
            <a:prstDash val="dash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eaLnBrk="1" hangingPunct="1"/>
            <a:endParaRPr lang="zh-CN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9" name="文本框 11278"/>
          <p:cNvSpPr txBox="1"/>
          <p:nvPr/>
        </p:nvSpPr>
        <p:spPr>
          <a:xfrm>
            <a:off x="1600200" y="5486400"/>
            <a:ext cx="13303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羰基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2" name="文本框 11279"/>
          <p:cNvSpPr txBox="1"/>
          <p:nvPr/>
        </p:nvSpPr>
        <p:spPr>
          <a:xfrm>
            <a:off x="6842125" y="982663"/>
            <a:ext cx="3095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3" name="文本框 11280"/>
          <p:cNvSpPr txBox="1"/>
          <p:nvPr/>
        </p:nvSpPr>
        <p:spPr>
          <a:xfrm>
            <a:off x="8223250" y="762000"/>
            <a:ext cx="730250" cy="2190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eaLnBrk="1" hangingPunct="1"/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2" name="矩形 11281"/>
          <p:cNvSpPr/>
          <p:nvPr/>
        </p:nvSpPr>
        <p:spPr>
          <a:xfrm>
            <a:off x="5029200" y="4800600"/>
            <a:ext cx="3049588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（或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—COOH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283" name="组合 11282"/>
          <p:cNvGrpSpPr/>
          <p:nvPr/>
        </p:nvGrpSpPr>
        <p:grpSpPr>
          <a:xfrm>
            <a:off x="2438400" y="4800600"/>
            <a:ext cx="1922463" cy="1231900"/>
            <a:chOff x="0" y="0"/>
            <a:chExt cx="1211" cy="776"/>
          </a:xfrm>
        </p:grpSpPr>
        <p:grpSp>
          <p:nvGrpSpPr>
            <p:cNvPr id="35882" name="组合 11283"/>
            <p:cNvGrpSpPr/>
            <p:nvPr/>
          </p:nvGrpSpPr>
          <p:grpSpPr>
            <a:xfrm>
              <a:off x="240" y="288"/>
              <a:ext cx="363" cy="488"/>
              <a:chOff x="0" y="0"/>
              <a:chExt cx="363" cy="488"/>
            </a:xfrm>
          </p:grpSpPr>
          <p:sp>
            <p:nvSpPr>
              <p:cNvPr id="35884" name="文本框 11284"/>
              <p:cNvSpPr txBox="1"/>
              <p:nvPr/>
            </p:nvSpPr>
            <p:spPr>
              <a:xfrm>
                <a:off x="0" y="123"/>
                <a:ext cx="363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zh-CN" sz="32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85" name="直接连接符 11285"/>
              <p:cNvSpPr/>
              <p:nvPr/>
            </p:nvSpPr>
            <p:spPr>
              <a:xfrm>
                <a:off x="123" y="0"/>
                <a:ext cx="0" cy="18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886" name="直接连接符 11286"/>
              <p:cNvSpPr/>
              <p:nvPr/>
            </p:nvSpPr>
            <p:spPr>
              <a:xfrm>
                <a:off x="213" y="0"/>
                <a:ext cx="0" cy="18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5883" name="矩形 11287"/>
            <p:cNvSpPr/>
            <p:nvPr/>
          </p:nvSpPr>
          <p:spPr>
            <a:xfrm>
              <a:off x="0" y="0"/>
              <a:ext cx="121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2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—C—OH</a:t>
              </a:r>
              <a:endPara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89" name="组合 11288"/>
          <p:cNvGrpSpPr/>
          <p:nvPr/>
        </p:nvGrpSpPr>
        <p:grpSpPr>
          <a:xfrm>
            <a:off x="3352800" y="5257800"/>
            <a:ext cx="5562600" cy="1600200"/>
            <a:chOff x="0" y="0"/>
            <a:chExt cx="3216" cy="1008"/>
          </a:xfrm>
        </p:grpSpPr>
        <p:grpSp>
          <p:nvGrpSpPr>
            <p:cNvPr id="35874" name="组合 11289"/>
            <p:cNvGrpSpPr/>
            <p:nvPr/>
          </p:nvGrpSpPr>
          <p:grpSpPr>
            <a:xfrm>
              <a:off x="0" y="96"/>
              <a:ext cx="3216" cy="912"/>
              <a:chOff x="0" y="0"/>
              <a:chExt cx="3216" cy="912"/>
            </a:xfrm>
          </p:grpSpPr>
          <p:sp>
            <p:nvSpPr>
              <p:cNvPr id="35876" name="椭圆 11290"/>
              <p:cNvSpPr/>
              <p:nvPr/>
            </p:nvSpPr>
            <p:spPr>
              <a:xfrm>
                <a:off x="1632" y="48"/>
                <a:ext cx="1584" cy="864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877" name="矩形 11291"/>
              <p:cNvSpPr/>
              <p:nvPr/>
            </p:nvSpPr>
            <p:spPr>
              <a:xfrm>
                <a:off x="1872" y="206"/>
                <a:ext cx="815" cy="5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lang="zh-CN" alt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羧基</a:t>
                </a:r>
                <a:endParaRPr lang="zh-CN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78" name="椭圆 11292"/>
              <p:cNvSpPr/>
              <p:nvPr/>
            </p:nvSpPr>
            <p:spPr>
              <a:xfrm>
                <a:off x="0" y="0"/>
                <a:ext cx="144" cy="9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879" name="椭圆 11293"/>
              <p:cNvSpPr/>
              <p:nvPr/>
            </p:nvSpPr>
            <p:spPr>
              <a:xfrm>
                <a:off x="816" y="288"/>
                <a:ext cx="288" cy="144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880" name="椭圆 11294"/>
              <p:cNvSpPr/>
              <p:nvPr/>
            </p:nvSpPr>
            <p:spPr>
              <a:xfrm>
                <a:off x="1296" y="336"/>
                <a:ext cx="384" cy="24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881" name="椭圆 11295"/>
              <p:cNvSpPr/>
              <p:nvPr/>
            </p:nvSpPr>
            <p:spPr>
              <a:xfrm>
                <a:off x="384" y="144"/>
                <a:ext cx="192" cy="144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875" name="椭圆 11296"/>
            <p:cNvSpPr/>
            <p:nvPr/>
          </p:nvSpPr>
          <p:spPr>
            <a:xfrm flipH="1" flipV="1">
              <a:off x="2064" y="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298" name="组合 11297"/>
          <p:cNvGrpSpPr/>
          <p:nvPr/>
        </p:nvGrpSpPr>
        <p:grpSpPr>
          <a:xfrm>
            <a:off x="5861050" y="1219200"/>
            <a:ext cx="3282950" cy="2365375"/>
            <a:chOff x="0" y="0"/>
            <a:chExt cx="2068" cy="1490"/>
          </a:xfrm>
        </p:grpSpPr>
        <p:sp>
          <p:nvSpPr>
            <p:cNvPr id="35858" name="直接连接符 11298"/>
            <p:cNvSpPr/>
            <p:nvPr/>
          </p:nvSpPr>
          <p:spPr>
            <a:xfrm>
              <a:off x="288" y="72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859" name="直接连接符 11299"/>
            <p:cNvSpPr/>
            <p:nvPr/>
          </p:nvSpPr>
          <p:spPr>
            <a:xfrm>
              <a:off x="624" y="336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860" name="文本框 11300"/>
            <p:cNvSpPr txBox="1"/>
            <p:nvPr/>
          </p:nvSpPr>
          <p:spPr>
            <a:xfrm>
              <a:off x="432" y="508"/>
              <a:ext cx="32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61" name="直接连接符 11301"/>
            <p:cNvSpPr/>
            <p:nvPr/>
          </p:nvSpPr>
          <p:spPr>
            <a:xfrm>
              <a:off x="672" y="72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862" name="直接连接符 11302"/>
            <p:cNvSpPr/>
            <p:nvPr/>
          </p:nvSpPr>
          <p:spPr>
            <a:xfrm flipH="1">
              <a:off x="624" y="864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863" name="文本框 11303"/>
            <p:cNvSpPr txBox="1"/>
            <p:nvPr/>
          </p:nvSpPr>
          <p:spPr>
            <a:xfrm>
              <a:off x="1728" y="510"/>
              <a:ext cx="34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H</a:t>
              </a:r>
              <a:endPara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64" name="文本框 11304"/>
            <p:cNvSpPr txBox="1"/>
            <p:nvPr/>
          </p:nvSpPr>
          <p:spPr>
            <a:xfrm>
              <a:off x="432" y="1086"/>
              <a:ext cx="34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H</a:t>
              </a:r>
              <a:endPara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65" name="文本框 11305"/>
            <p:cNvSpPr txBox="1"/>
            <p:nvPr/>
          </p:nvSpPr>
          <p:spPr>
            <a:xfrm>
              <a:off x="0" y="510"/>
              <a:ext cx="34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H</a:t>
              </a:r>
              <a:endPara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66" name="文本框 11306"/>
            <p:cNvSpPr txBox="1"/>
            <p:nvPr/>
          </p:nvSpPr>
          <p:spPr>
            <a:xfrm>
              <a:off x="476" y="20"/>
              <a:ext cx="34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H</a:t>
              </a:r>
              <a:endPara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67" name="文本框 11307"/>
            <p:cNvSpPr txBox="1"/>
            <p:nvPr/>
          </p:nvSpPr>
          <p:spPr>
            <a:xfrm>
              <a:off x="816" y="0"/>
              <a:ext cx="34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68" name="文本框 11308"/>
            <p:cNvSpPr txBox="1"/>
            <p:nvPr/>
          </p:nvSpPr>
          <p:spPr>
            <a:xfrm>
              <a:off x="816" y="508"/>
              <a:ext cx="32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69" name="直接连接符 11309"/>
            <p:cNvSpPr/>
            <p:nvPr/>
          </p:nvSpPr>
          <p:spPr>
            <a:xfrm>
              <a:off x="1104" y="720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870" name="直接连接符 11310"/>
            <p:cNvSpPr/>
            <p:nvPr/>
          </p:nvSpPr>
          <p:spPr>
            <a:xfrm flipV="1">
              <a:off x="1584" y="720"/>
              <a:ext cx="19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871" name="文本框 11311"/>
            <p:cNvSpPr txBox="1"/>
            <p:nvPr/>
          </p:nvSpPr>
          <p:spPr>
            <a:xfrm>
              <a:off x="1296" y="508"/>
              <a:ext cx="34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72" name="直接连接符 11312"/>
            <p:cNvSpPr/>
            <p:nvPr/>
          </p:nvSpPr>
          <p:spPr>
            <a:xfrm>
              <a:off x="960" y="336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873" name="直接连接符 11313"/>
            <p:cNvSpPr/>
            <p:nvPr/>
          </p:nvSpPr>
          <p:spPr>
            <a:xfrm>
              <a:off x="1008" y="336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6" grpId="0" animBg="1"/>
      <p:bldP spid="11277" grpId="0"/>
      <p:bldP spid="11278" grpId="0" animBg="1"/>
      <p:bldP spid="11279" grpId="0"/>
      <p:bldP spid="11282" grpId="0"/>
    </p:bldLst>
  </p:timing>
</p:sld>
</file>

<file path=ppt/tags/tag1.xml><?xml version="1.0" encoding="utf-8"?>
<p:tagLst xmlns:p="http://schemas.openxmlformats.org/presentationml/2006/main">
  <p:tag name="KSO_WPP_MARK_KEY" val="1038f0af-b953-40b9-9a54-8e357fd0095a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dge_2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Edge_2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_2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_2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_2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_2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_2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_2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_2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_2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_2 10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3427</Words>
  <Application>WPS 演示</Application>
  <PresentationFormat>全屏显示(4:3)</PresentationFormat>
  <Paragraphs>368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63" baseType="lpstr">
      <vt:lpstr>Arial</vt:lpstr>
      <vt:lpstr>宋体</vt:lpstr>
      <vt:lpstr>Wingdings</vt:lpstr>
      <vt:lpstr>等线</vt:lpstr>
      <vt:lpstr>Garamond</vt:lpstr>
      <vt:lpstr>Tahoma</vt:lpstr>
      <vt:lpstr>隶书</vt:lpstr>
      <vt:lpstr>黑体</vt:lpstr>
      <vt:lpstr>楷体_GB2312</vt:lpstr>
      <vt:lpstr>新宋体</vt:lpstr>
      <vt:lpstr>华文行楷</vt:lpstr>
      <vt:lpstr>Times New Roman</vt:lpstr>
      <vt:lpstr>华文中宋</vt:lpstr>
      <vt:lpstr>华文新魏</vt:lpstr>
      <vt:lpstr>方正姚体</vt:lpstr>
      <vt:lpstr>微软雅黑</vt:lpstr>
      <vt:lpstr>Arial Unicode MS</vt:lpstr>
      <vt:lpstr>Calibri</vt:lpstr>
      <vt:lpstr>默认设计模板</vt:lpstr>
      <vt:lpstr>Edge</vt:lpstr>
      <vt:lpstr>Edge_2</vt:lpstr>
      <vt:lpstr>Blends</vt:lpstr>
      <vt:lpstr>1_默认设计模板</vt:lpstr>
      <vt:lpstr>PBrush</vt:lpstr>
      <vt:lpstr>ISISServer</vt:lpstr>
      <vt:lpstr>ISISServer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86199</cp:lastModifiedBy>
  <cp:revision>1</cp:revision>
  <dcterms:created xsi:type="dcterms:W3CDTF">2023-02-05T08:54:59Z</dcterms:created>
  <dcterms:modified xsi:type="dcterms:W3CDTF">2023-02-05T08:54:59Z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EBFF3CE1985142E8911AF495354D61C2</vt:lpwstr>
  </property>
</Properties>
</file>