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1186" r:id="rId3"/>
    <p:sldId id="881" r:id="rId4"/>
    <p:sldId id="1184" r:id="rId5"/>
    <p:sldId id="1185" r:id="rId6"/>
    <p:sldId id="1196" r:id="rId7"/>
    <p:sldId id="1188" r:id="rId8"/>
    <p:sldId id="1189" r:id="rId9"/>
    <p:sldId id="1190" r:id="rId10"/>
    <p:sldId id="1191" r:id="rId11"/>
    <p:sldId id="1192" r:id="rId12"/>
    <p:sldId id="1193" r:id="rId13"/>
    <p:sldId id="1198" r:id="rId14"/>
    <p:sldId id="1199" r:id="rId15"/>
    <p:sldId id="1197" r:id="rId16"/>
    <p:sldId id="1200" r:id="rId17"/>
    <p:sldId id="1204" r:id="rId18"/>
    <p:sldId id="1201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1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AB21-5CAD-44E2-B418-59236478679D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BDD20-88A1-49D6-B09E-B28479FA8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48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016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33" Type="http://schemas.openxmlformats.org/officeDocument/2006/relationships/image" Target="../media/image20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tags" Target="../tags/tag190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tags" Target="../tags/tag192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Relationship Id="rId30" Type="http://schemas.openxmlformats.org/officeDocument/2006/relationships/tags" Target="../tags/tag191.xml"/><Relationship Id="rId8" Type="http://schemas.openxmlformats.org/officeDocument/2006/relationships/tags" Target="../tags/tag1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9" Type="http://schemas.openxmlformats.org/officeDocument/2006/relationships/image" Target="NUL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0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NULL" TargetMode="External"/><Relationship Id="rId5" Type="http://schemas.openxmlformats.org/officeDocument/2006/relationships/tags" Target="../tags/tag203.xml"/><Relationship Id="rId10" Type="http://schemas.openxmlformats.org/officeDocument/2006/relationships/image" Target="../media/image24.png"/><Relationship Id="rId4" Type="http://schemas.openxmlformats.org/officeDocument/2006/relationships/tags" Target="../tags/tag20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26.jpe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25.jpe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29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28.jpe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image" Target="../media/image31.png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0" Type="http://schemas.openxmlformats.org/officeDocument/2006/relationships/tags" Target="../tags/tag238.xml"/><Relationship Id="rId4" Type="http://schemas.openxmlformats.org/officeDocument/2006/relationships/tags" Target="../tags/tag232.xml"/><Relationship Id="rId9" Type="http://schemas.openxmlformats.org/officeDocument/2006/relationships/tags" Target="../tags/tag2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image" Target="../media/image33.png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image" Target="../media/image32.jpe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4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3" Type="http://schemas.openxmlformats.org/officeDocument/2006/relationships/tags" Target="../tags/tag252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image" Target="../media/image35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8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7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6.jpeg"/><Relationship Id="rId5" Type="http://schemas.openxmlformats.org/officeDocument/2006/relationships/tags" Target="../tags/tag6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1.png"/><Relationship Id="rId5" Type="http://schemas.openxmlformats.org/officeDocument/2006/relationships/tags" Target="../tags/tag78.xml"/><Relationship Id="rId10" Type="http://schemas.openxmlformats.org/officeDocument/2006/relationships/image" Target="../media/image10.png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image" Target="../media/image12.jpe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10" Type="http://schemas.openxmlformats.org/officeDocument/2006/relationships/image" Target="../media/image14.jpeg"/><Relationship Id="rId4" Type="http://schemas.openxmlformats.org/officeDocument/2006/relationships/tags" Target="../tags/tag119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3" Type="http://schemas.openxmlformats.org/officeDocument/2006/relationships/tags" Target="../tags/tag125.xml"/><Relationship Id="rId21" Type="http://schemas.openxmlformats.org/officeDocument/2006/relationships/tags" Target="../tags/tag143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tags" Target="../tags/tag142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15.wmf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132.xml"/><Relationship Id="rId19" Type="http://schemas.openxmlformats.org/officeDocument/2006/relationships/tags" Target="../tags/tag141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17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第八章：化学与可持续发展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2444" y="3777615"/>
            <a:ext cx="6623059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0" dirty="0">
                <a:solidFill>
                  <a:schemeClr val="bg2"/>
                </a:solidFill>
              </a:rPr>
              <a:t>第一节　自然资源的开发利用 </a:t>
            </a:r>
            <a:endParaRPr lang="zh-CN" altLang="en-US" sz="3600" b="1" kern="100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65676" y="880924"/>
            <a:ext cx="614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3780D7"/>
                </a:solidFill>
              </a:rPr>
              <a:t>人教版高中化学高一年级必修一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D2150C-7E63-2006-3C0C-C4F230CD27CA}"/>
              </a:ext>
            </a:extLst>
          </p:cNvPr>
          <p:cNvSpPr txBox="1"/>
          <p:nvPr/>
        </p:nvSpPr>
        <p:spPr>
          <a:xfrm>
            <a:off x="6055149" y="4620062"/>
            <a:ext cx="4397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chemeClr val="bg2"/>
                </a:solidFill>
                <a:latin typeface="+mj-ea"/>
                <a:ea typeface="+mj-ea"/>
              </a:rPr>
              <a:t>第</a:t>
            </a:r>
            <a:r>
              <a:rPr lang="en-US" altLang="zh-CN" sz="2400" dirty="0">
                <a:solidFill>
                  <a:schemeClr val="bg2"/>
                </a:solidFill>
                <a:latin typeface="+mj-ea"/>
                <a:ea typeface="+mj-ea"/>
              </a:rPr>
              <a:t>1</a:t>
            </a:r>
            <a:r>
              <a:rPr lang="zh-CN" altLang="en-US" sz="2400" dirty="0">
                <a:solidFill>
                  <a:schemeClr val="bg2"/>
                </a:solidFill>
                <a:latin typeface="+mj-ea"/>
                <a:ea typeface="+mj-ea"/>
              </a:rPr>
              <a:t>学时    海水资源的开发利用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072" y="756649"/>
            <a:ext cx="2667000" cy="583565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海水晒盐</a:t>
            </a: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05946" y="1450941"/>
            <a:ext cx="163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⑴ 定义：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647566" y="1388712"/>
            <a:ext cx="10297299" cy="117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从海水中提取食盐的传统方法称为</a:t>
            </a:r>
            <a:r>
              <a:rPr lang="en-US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盐田法</a:t>
            </a:r>
            <a:r>
              <a:rPr lang="en-US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，又称</a:t>
            </a:r>
            <a:r>
              <a:rPr lang="en-US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滩晒法</a:t>
            </a:r>
            <a:r>
              <a:rPr lang="en-US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，是最简便和经济有效的方法。</a:t>
            </a:r>
            <a:endParaRPr lang="zh-CN" altLang="zh-CN" sz="2800" b="1" kern="100">
              <a:solidFill>
                <a:srgbClr val="0000FF"/>
              </a:solidFill>
              <a:latin typeface="+mn-ea"/>
              <a:cs typeface="Courier New" panose="02070309020205020404" pitchFamily="49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05945" y="2684769"/>
            <a:ext cx="163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⑵ 原理：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762230" y="2688218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蒸发、结晶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205781" y="3569150"/>
            <a:ext cx="163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⑶ 过程：</a:t>
            </a:r>
          </a:p>
        </p:txBody>
      </p:sp>
      <p:grpSp>
        <p:nvGrpSpPr>
          <p:cNvPr id="33" name="组合 32"/>
          <p:cNvGrpSpPr/>
          <p:nvPr>
            <p:custDataLst>
              <p:tags r:id="rId8"/>
            </p:custDataLst>
          </p:nvPr>
        </p:nvGrpSpPr>
        <p:grpSpPr>
          <a:xfrm>
            <a:off x="1760622" y="3424126"/>
            <a:ext cx="9127523" cy="816605"/>
            <a:chOff x="1837039" y="3225271"/>
            <a:chExt cx="9127523" cy="816605"/>
          </a:xfrm>
        </p:grpSpPr>
        <p:sp>
          <p:nvSpPr>
            <p:cNvPr id="10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1837039" y="3404036"/>
              <a:ext cx="815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海水</a:t>
              </a:r>
            </a:p>
          </p:txBody>
        </p:sp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3644730" y="3404034"/>
              <a:ext cx="815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盐田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15"/>
              </p:custDataLst>
            </p:nvPr>
          </p:nvSpPr>
          <p:spPr>
            <a:xfrm>
              <a:off x="5507514" y="3373258"/>
              <a:ext cx="1774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饱和食盐水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16"/>
              </p:custDataLst>
            </p:nvPr>
          </p:nvSpPr>
          <p:spPr>
            <a:xfrm>
              <a:off x="8290355" y="3341192"/>
              <a:ext cx="815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粗盐</a:t>
              </a:r>
            </a:p>
          </p:txBody>
        </p:sp>
        <p:sp>
          <p:nvSpPr>
            <p:cNvPr id="3" name="文本框 2"/>
            <p:cNvSpPr txBox="1"/>
            <p:nvPr>
              <p:custDataLst>
                <p:tags r:id="rId17"/>
              </p:custDataLst>
            </p:nvPr>
          </p:nvSpPr>
          <p:spPr>
            <a:xfrm>
              <a:off x="10149017" y="3312150"/>
              <a:ext cx="815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</a:rPr>
                <a:t>精盐</a:t>
              </a:r>
            </a:p>
          </p:txBody>
        </p:sp>
        <p:grpSp>
          <p:nvGrpSpPr>
            <p:cNvPr id="23" name="组合 22"/>
            <p:cNvGrpSpPr/>
            <p:nvPr>
              <p:custDataLst>
                <p:tags r:id="rId18"/>
              </p:custDataLst>
            </p:nvPr>
          </p:nvGrpSpPr>
          <p:grpSpPr>
            <a:xfrm>
              <a:off x="4350740" y="3225271"/>
              <a:ext cx="1300798" cy="814020"/>
              <a:chOff x="4366834" y="3234757"/>
              <a:chExt cx="1300798" cy="814020"/>
            </a:xfrm>
          </p:grpSpPr>
          <p:cxnSp>
            <p:nvCxnSpPr>
              <p:cNvPr id="6" name="直接箭头连接符 5"/>
              <p:cNvCxnSpPr/>
              <p:nvPr>
                <p:custDataLst>
                  <p:tags r:id="rId29"/>
                </p:custDataLst>
              </p:nvPr>
            </p:nvCxnSpPr>
            <p:spPr>
              <a:xfrm flipV="1">
                <a:off x="4481647" y="3634866"/>
                <a:ext cx="1043117" cy="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366834" y="3234757"/>
                <a:ext cx="13007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FF"/>
                    </a:solidFill>
                  </a:rPr>
                  <a:t>风吹日晒</a:t>
                </a: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366834" y="3648667"/>
                <a:ext cx="13007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FF"/>
                    </a:solidFill>
                  </a:rPr>
                  <a:t>水分蒸发</a:t>
                </a:r>
              </a:p>
            </p:txBody>
          </p:sp>
        </p:grpSp>
        <p:grpSp>
          <p:nvGrpSpPr>
            <p:cNvPr id="24" name="组合 23"/>
            <p:cNvGrpSpPr/>
            <p:nvPr>
              <p:custDataLst>
                <p:tags r:id="rId19"/>
              </p:custDataLst>
            </p:nvPr>
          </p:nvGrpSpPr>
          <p:grpSpPr>
            <a:xfrm>
              <a:off x="7099092" y="3227856"/>
              <a:ext cx="1300798" cy="814020"/>
              <a:chOff x="4366834" y="3234757"/>
              <a:chExt cx="1300798" cy="814020"/>
            </a:xfrm>
          </p:grpSpPr>
          <p:cxnSp>
            <p:nvCxnSpPr>
              <p:cNvPr id="25" name="直接箭头连接符 24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4481647" y="3634866"/>
                <a:ext cx="1043117" cy="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4366834" y="3234757"/>
                <a:ext cx="13007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FF"/>
                    </a:solidFill>
                  </a:rPr>
                  <a:t>风吹日晒</a:t>
                </a: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366834" y="3648667"/>
                <a:ext cx="13007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FF"/>
                    </a:solidFill>
                  </a:rPr>
                  <a:t>水分蒸发</a:t>
                </a: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20"/>
              </p:custDataLst>
            </p:nvPr>
          </p:nvGrpSpPr>
          <p:grpSpPr>
            <a:xfrm>
              <a:off x="2652584" y="3241656"/>
              <a:ext cx="1043117" cy="400110"/>
              <a:chOff x="2652584" y="3241656"/>
              <a:chExt cx="1043117" cy="400110"/>
            </a:xfrm>
          </p:grpSpPr>
          <p:cxnSp>
            <p:nvCxnSpPr>
              <p:cNvPr id="21" name="直接箭头连接符 20"/>
              <p:cNvCxnSpPr>
                <a:stCxn id="10" idx="3"/>
              </p:cNvCxnSpPr>
              <p:nvPr>
                <p:custDataLst>
                  <p:tags r:id="rId24"/>
                </p:custDataLst>
              </p:nvPr>
            </p:nvCxnSpPr>
            <p:spPr>
              <a:xfrm flipV="1">
                <a:off x="2652584" y="3634867"/>
                <a:ext cx="1043117" cy="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2756253" y="3241656"/>
                <a:ext cx="838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FF"/>
                    </a:solidFill>
                  </a:rPr>
                  <a:t>引入</a:t>
                </a:r>
              </a:p>
            </p:txBody>
          </p:sp>
        </p:grpSp>
        <p:grpSp>
          <p:nvGrpSpPr>
            <p:cNvPr id="30" name="组合 29"/>
            <p:cNvGrpSpPr/>
            <p:nvPr>
              <p:custDataLst>
                <p:tags r:id="rId21"/>
              </p:custDataLst>
            </p:nvPr>
          </p:nvGrpSpPr>
          <p:grpSpPr>
            <a:xfrm>
              <a:off x="9108606" y="3254762"/>
              <a:ext cx="1043117" cy="400110"/>
              <a:chOff x="2652584" y="3241656"/>
              <a:chExt cx="1043117" cy="400110"/>
            </a:xfrm>
          </p:grpSpPr>
          <p:cxnSp>
            <p:nvCxnSpPr>
              <p:cNvPr id="31" name="直接箭头连接符 30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2652584" y="3634867"/>
                <a:ext cx="1043117" cy="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2756253" y="3241656"/>
                <a:ext cx="838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00FF"/>
                    </a:solidFill>
                  </a:rPr>
                  <a:t>提纯</a:t>
                </a:r>
              </a:p>
            </p:txBody>
          </p:sp>
        </p:grpSp>
      </p:grpSp>
      <p:sp>
        <p:nvSpPr>
          <p:cNvPr id="34" name="文本框 33"/>
          <p:cNvSpPr txBox="1"/>
          <p:nvPr>
            <p:custDataLst>
              <p:tags r:id="rId9"/>
            </p:custDataLst>
          </p:nvPr>
        </p:nvSpPr>
        <p:spPr>
          <a:xfrm>
            <a:off x="205781" y="4412082"/>
            <a:ext cx="163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⑷ 用途：</a:t>
            </a:r>
          </a:p>
        </p:txBody>
      </p: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1144659" y="4292382"/>
            <a:ext cx="1061670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140" algn="just">
              <a:lnSpc>
                <a:spcPct val="150000"/>
              </a:lnSpc>
              <a:spcAft>
                <a:spcPct val="0"/>
              </a:spcAft>
              <a:tabLst>
                <a:tab pos="2743200" algn="l"/>
              </a:tabLst>
            </a:pPr>
            <a:r>
              <a:rPr lang="zh-CN" altLang="zh-CN" sz="2400" b="1" kern="100">
                <a:solidFill>
                  <a:srgbClr val="0033CC"/>
                </a:solidFill>
                <a:latin typeface="+mn-ea"/>
                <a:cs typeface="Times New Roman" panose="02020603050405020304" pitchFamily="18" charset="0"/>
              </a:rPr>
              <a:t>制得的氯化钠</a:t>
            </a:r>
            <a:r>
              <a:rPr lang="zh-CN" altLang="en-US" sz="2400" b="1" kern="100">
                <a:solidFill>
                  <a:srgbClr val="0033CC"/>
                </a:solidFill>
                <a:latin typeface="+mn-ea"/>
                <a:cs typeface="Times New Roman" panose="02020603050405020304" pitchFamily="18" charset="0"/>
              </a:rPr>
              <a:t>除食用</a:t>
            </a:r>
            <a:r>
              <a:rPr lang="zh-CN" altLang="zh-CN" sz="2400" b="1" kern="100">
                <a:solidFill>
                  <a:srgbClr val="0033CC"/>
                </a:solidFill>
                <a:latin typeface="+mn-ea"/>
                <a:cs typeface="Times New Roman" panose="02020603050405020304" pitchFamily="18" charset="0"/>
              </a:rPr>
              <a:t>也是生产烧碱、纯碱、钠、氯气、盐酸的工业原料。</a:t>
            </a:r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93" y="5076636"/>
            <a:ext cx="8296275" cy="148590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ACA56ED8-98DD-4DB5-FD60-14F3DB1867F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96707" y="48578"/>
            <a:ext cx="48056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海水化学资源的开发利用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072" y="756649"/>
            <a:ext cx="2667000" cy="583565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2、海水提溴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4294967295"/>
            <p:custDataLst>
              <p:tags r:id="rId3"/>
            </p:custDataLst>
          </p:nvPr>
        </p:nvSpPr>
        <p:spPr>
          <a:xfrm>
            <a:off x="0" y="1392238"/>
            <a:ext cx="11620500" cy="1922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/>
              <a:t>【</a:t>
            </a:r>
            <a:r>
              <a:rPr lang="zh-CN" altLang="en-US" sz="2400" b="1"/>
              <a:t>思考与讨论</a:t>
            </a:r>
            <a:r>
              <a:rPr lang="en-US" altLang="zh-CN" sz="2400" b="1"/>
              <a:t>】</a:t>
            </a:r>
            <a:r>
              <a:rPr lang="zh-CN" altLang="en-US" sz="2400" b="1"/>
              <a:t>溴及其化合物在医药、农药、染料、和阻燃剂等的街道中有广泛应用。止前，人们主要从海水和盐湖中提取溴。工业上常用的一种海水提溴技术叫做“</a:t>
            </a:r>
            <a:r>
              <a:rPr lang="zh-CN" altLang="en-US" sz="2400" b="1">
                <a:solidFill>
                  <a:srgbClr val="120EB7"/>
                </a:solidFill>
              </a:rPr>
              <a:t>吹出法</a:t>
            </a:r>
            <a:r>
              <a:rPr lang="zh-CN" altLang="en-US" sz="2400" b="1"/>
              <a:t>”，其过程主要包括</a:t>
            </a:r>
            <a:r>
              <a:rPr lang="zh-CN" altLang="en-US" sz="2400" b="1">
                <a:solidFill>
                  <a:srgbClr val="FF0000"/>
                </a:solidFill>
              </a:rPr>
              <a:t>氧化</a:t>
            </a:r>
            <a:r>
              <a:rPr lang="zh-CN" altLang="en-US" sz="2400" b="1"/>
              <a:t>（用氯气氧化海水中的溴离子）、</a:t>
            </a:r>
            <a:r>
              <a:rPr lang="zh-CN" altLang="en-US" sz="2400" b="1">
                <a:solidFill>
                  <a:srgbClr val="FF0000"/>
                </a:solidFill>
              </a:rPr>
              <a:t>吹出</a:t>
            </a:r>
            <a:r>
              <a:rPr lang="zh-CN" altLang="en-US" sz="2400" b="1"/>
              <a:t>（用空气将生成的溴吹出）</a:t>
            </a:r>
            <a:r>
              <a:rPr lang="zh-CN" altLang="en-US" sz="2400" b="1">
                <a:solidFill>
                  <a:srgbClr val="FF0000"/>
                </a:solidFill>
              </a:rPr>
              <a:t>吸收</a:t>
            </a:r>
            <a:r>
              <a:rPr lang="zh-CN" altLang="en-US" sz="2400" b="1"/>
              <a:t>（用二氧化硫作还原剂使溴转化为氢溴酸，以使其与空气分离）、</a:t>
            </a:r>
            <a:r>
              <a:rPr lang="zh-CN" altLang="en-US" sz="2400" b="1">
                <a:solidFill>
                  <a:srgbClr val="FF0000"/>
                </a:solidFill>
              </a:rPr>
              <a:t>蒸馏</a:t>
            </a:r>
            <a:r>
              <a:rPr lang="zh-CN" altLang="en-US" sz="2400" b="1"/>
              <a:t>（再用氯气将氢溴酸氧化为溴后蒸馏分离）等环节（如图</a:t>
            </a:r>
            <a:r>
              <a:rPr lang="en-US" altLang="zh-CN" sz="2400" b="1"/>
              <a:t>8-4</a:t>
            </a:r>
            <a:r>
              <a:rPr lang="zh-CN" altLang="en-US" sz="2400" b="1"/>
              <a:t>）。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70" y="3116176"/>
            <a:ext cx="10861962" cy="297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425950" y="5931243"/>
            <a:ext cx="37338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海水提溴的工艺流程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655504F-1EFD-30FE-F661-84DC4263DB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6707" y="48578"/>
            <a:ext cx="48056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海水化学资源的开发利用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75400" y="3163570"/>
            <a:ext cx="5751195" cy="34975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2161" t="9068" r="2505" b="3466"/>
          <a:stretch>
            <a:fillRect/>
          </a:stretch>
        </p:blipFill>
        <p:spPr>
          <a:xfrm>
            <a:off x="209550" y="1434465"/>
            <a:ext cx="6162675" cy="45497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058920" y="2633980"/>
            <a:ext cx="147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用硫酸酸化</a:t>
            </a:r>
          </a:p>
        </p:txBody>
      </p:sp>
      <p:pic>
        <p:nvPicPr>
          <p:cNvPr id="6" name="Picture 10" descr="20RH+14.T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775" y="121285"/>
            <a:ext cx="4959985" cy="30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8BDC340-AFD6-7468-27BC-AFAADE8C321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6707" y="48578"/>
            <a:ext cx="48056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海水化学资源的开发利用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888299" y="-17669"/>
            <a:ext cx="48056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海水化学资源的开发利用</a:t>
            </a:r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28600" y="739072"/>
            <a:ext cx="10807700" cy="18637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400" b="1">
              <a:solidFill>
                <a:srgbClr val="00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海带中含有碘元素的检验。</a:t>
            </a:r>
            <a:endParaRPr lang="zh-CN" altLang="zh-CN" sz="24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反应原理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:2I</a:t>
            </a:r>
            <a:r>
              <a:rPr lang="en-US" altLang="zh-CN" sz="2400" b="1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+2H</a:t>
            </a:r>
            <a:r>
              <a:rPr lang="en-US" altLang="zh-CN" sz="2400" b="1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+H</a:t>
            </a:r>
            <a:r>
              <a:rPr lang="en-US" altLang="zh-CN" sz="2400" b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==I</a:t>
            </a:r>
            <a:r>
              <a:rPr lang="en-US" altLang="zh-CN" sz="2400" b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+2H</a:t>
            </a:r>
            <a:r>
              <a:rPr lang="en-US" altLang="zh-CN" sz="2400" b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O,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淀粉遇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变蓝色。</a:t>
            </a:r>
            <a:endParaRPr lang="zh-CN" altLang="zh-CN" sz="24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流程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400" b="1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EHG2QRX50.eps"/>
          <p:cNvPicPr/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14219" y="2089902"/>
            <a:ext cx="8928992" cy="1508008"/>
          </a:xfrm>
          <a:prstGeom prst="rect">
            <a:avLst/>
          </a:prstGeom>
        </p:spPr>
      </p:pic>
      <p:sp>
        <p:nvSpPr>
          <p:cNvPr id="8" name="矩形 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28600" y="3457575"/>
            <a:ext cx="10807700" cy="10849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海带中提碘。</a:t>
            </a:r>
            <a:endParaRPr lang="zh-CN" altLang="zh-CN" sz="28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工艺流程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800" b="1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9" name="EHG2QRX51.eps"/>
          <p:cNvPicPr/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40757" y="3689487"/>
            <a:ext cx="8352928" cy="2082663"/>
          </a:xfrm>
          <a:prstGeom prst="rect">
            <a:avLst/>
          </a:prstGeom>
        </p:spPr>
      </p:pic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07293" y="4837908"/>
            <a:ext cx="10807700" cy="13864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主要化学原理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4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Cl</a:t>
            </a:r>
            <a:r>
              <a:rPr lang="en-US" altLang="zh-CN" sz="2400" b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+2I</a:t>
            </a:r>
            <a:r>
              <a:rPr lang="en-US" altLang="zh-CN" sz="2400" b="1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==2Cl</a:t>
            </a:r>
            <a:r>
              <a:rPr lang="en-US" altLang="zh-CN" sz="2400" b="1" baseline="30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+I</a:t>
            </a:r>
            <a:r>
              <a:rPr lang="en-US" altLang="zh-CN" sz="2400" b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zh-CN" sz="24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最后单质碘用苯或四氯化碳萃取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分液后用蒸馏法将碘与有机溶剂分开。</a:t>
            </a:r>
            <a:endParaRPr lang="zh-CN" altLang="zh-CN" sz="2400" b="1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07293" y="6067506"/>
            <a:ext cx="1131365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cs typeface="Times New Roman" panose="02020603050405020304" pitchFamily="18" charset="0"/>
              </a:rPr>
              <a:t>特别提醒</a:t>
            </a:r>
            <a:r>
              <a:rPr lang="zh-CN" altLang="zh-CN" sz="2800" b="1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苯的密度比水的小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萃取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的苯层在上层</a:t>
            </a:r>
            <a:r>
              <a:rPr lang="en-US" altLang="zh-CN" sz="2800" b="1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从分液漏斗上口倒出。</a:t>
            </a:r>
            <a:endParaRPr lang="zh-CN" altLang="zh-CN" sz="2800" b="1">
              <a:solidFill>
                <a:srgbClr val="FF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7035" y="556895"/>
            <a:ext cx="3367405" cy="583565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、海带中提取碘</a:t>
            </a:r>
          </a:p>
        </p:txBody>
      </p:sp>
      <p:pic>
        <p:nvPicPr>
          <p:cNvPr id="36869" name="Picture 5" descr="XT(3NED}D4%Q@L9E_95Y]GM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8987155" y="-17780"/>
            <a:ext cx="2905760" cy="2059940"/>
          </a:xfrm>
          <a:prstGeom prst="rect">
            <a:avLst/>
          </a:prstGeom>
          <a:noFill/>
          <a:ln>
            <a:solidFill>
              <a:schemeClr val="accent1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0845" y="756920"/>
            <a:ext cx="4445000" cy="583565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、海水提镁工艺流程</a:t>
            </a:r>
          </a:p>
        </p:txBody>
      </p:sp>
      <p:pic>
        <p:nvPicPr>
          <p:cNvPr id="3" name="19A92.eps" descr="id:2147513779;FounderCE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335" y="1348740"/>
            <a:ext cx="6450965" cy="312674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432560" y="4475480"/>
            <a:ext cx="1497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涉及反应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 r="29033" b="12275"/>
          <a:stretch>
            <a:fillRect/>
          </a:stretch>
        </p:blipFill>
        <p:spPr>
          <a:xfrm>
            <a:off x="3270885" y="4562475"/>
            <a:ext cx="5600700" cy="198310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572760" y="206946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①</a:t>
            </a: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8891905" y="283273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②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5189220" y="327533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③</a:t>
            </a: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3825240" y="327533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④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3FE460-40D0-0835-7D6B-CDEBC535855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96707" y="48578"/>
            <a:ext cx="48056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海水化学资源的开发利用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762000" y="557089"/>
            <a:ext cx="9431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140">
              <a:lnSpc>
                <a:spcPct val="150000"/>
              </a:lnSpc>
              <a:spcAft>
                <a:spcPct val="0"/>
              </a:spcAft>
              <a:tabLst>
                <a:tab pos="2743200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(1)</a:t>
            </a:r>
            <a:r>
              <a:rPr lang="zh-CN" altLang="zh-CN" sz="2800" b="1" kern="100">
                <a:latin typeface="+mn-ea"/>
                <a:cs typeface="Times New Roman" panose="02020603050405020304" pitchFamily="18" charset="0"/>
              </a:rPr>
              <a:t>制备化工产品：制备</a:t>
            </a: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Mg</a:t>
            </a:r>
            <a:r>
              <a:rPr lang="zh-CN" altLang="zh-CN" sz="2800" b="1" kern="10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K</a:t>
            </a:r>
            <a:r>
              <a:rPr lang="zh-CN" altLang="zh-CN" sz="2800" b="1" kern="10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I</a:t>
            </a:r>
            <a:r>
              <a:rPr lang="en-US" altLang="zh-CN" sz="2800" b="1" kern="100" baseline="-25000">
                <a:latin typeface="+mn-ea"/>
                <a:cs typeface="Courier New" panose="02070309020205020404" pitchFamily="49" charset="0"/>
              </a:rPr>
              <a:t>2</a:t>
            </a:r>
            <a:r>
              <a:rPr lang="zh-CN" altLang="zh-CN" sz="2800" b="1" kern="100">
                <a:latin typeface="+mn-ea"/>
                <a:cs typeface="Times New Roman" panose="02020603050405020304" pitchFamily="18" charset="0"/>
              </a:rPr>
              <a:t>及其他化工产品。</a:t>
            </a:r>
            <a:endParaRPr lang="zh-CN" altLang="zh-CN" sz="2800" b="1" kern="100">
              <a:latin typeface="+mn-ea"/>
              <a:cs typeface="Courier New" panose="02070309020205020404" pitchFamily="49" charset="0"/>
            </a:endParaRPr>
          </a:p>
          <a:p>
            <a:pPr indent="612140">
              <a:lnSpc>
                <a:spcPct val="150000"/>
              </a:lnSpc>
              <a:spcAft>
                <a:spcPct val="0"/>
              </a:spcAft>
              <a:tabLst>
                <a:tab pos="2743200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(2)</a:t>
            </a:r>
            <a:r>
              <a:rPr lang="zh-CN" altLang="zh-CN" sz="2800" b="1" kern="100">
                <a:latin typeface="+mn-ea"/>
                <a:cs typeface="Times New Roman" panose="02020603050405020304" pitchFamily="18" charset="0"/>
              </a:rPr>
              <a:t>获取能量物质：提取铀和重水用来开发核能。</a:t>
            </a:r>
            <a:endParaRPr lang="zh-CN" altLang="zh-CN" sz="2800" b="1" kern="100">
              <a:latin typeface="+mn-ea"/>
              <a:cs typeface="Courier New" panose="02070309020205020404" pitchFamily="49" charset="0"/>
            </a:endParaRPr>
          </a:p>
          <a:p>
            <a:pPr indent="612140">
              <a:lnSpc>
                <a:spcPct val="150000"/>
              </a:lnSpc>
              <a:spcAft>
                <a:spcPct val="0"/>
              </a:spcAft>
              <a:tabLst>
                <a:tab pos="2743200" algn="l"/>
              </a:tabLst>
            </a:pPr>
            <a:r>
              <a:rPr lang="en-US" altLang="zh-CN" sz="2800" b="1" kern="100">
                <a:latin typeface="+mn-ea"/>
                <a:cs typeface="Courier New" panose="02070309020205020404" pitchFamily="49" charset="0"/>
              </a:rPr>
              <a:t>(3)</a:t>
            </a:r>
            <a:r>
              <a:rPr lang="zh-CN" altLang="zh-CN" sz="2800" b="1" kern="100">
                <a:latin typeface="+mn-ea"/>
                <a:cs typeface="Times New Roman" panose="02020603050405020304" pitchFamily="18" charset="0"/>
              </a:rPr>
              <a:t>开发利用新型能源：潮汐能、波浪能等。</a:t>
            </a:r>
            <a:endParaRPr lang="zh-CN" altLang="zh-CN" sz="2800" b="1" kern="100">
              <a:latin typeface="+mn-ea"/>
              <a:cs typeface="Courier New" panose="02070309020205020404" pitchFamily="49" charset="0"/>
            </a:endParaRPr>
          </a:p>
        </p:txBody>
      </p:sp>
      <p:pic>
        <p:nvPicPr>
          <p:cNvPr id="4" name="图片 3" descr="海浪和潮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1640" y="2688115"/>
            <a:ext cx="11349037" cy="3600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C872372-F179-6E67-C3D6-207F57C7C0C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96707" y="48578"/>
            <a:ext cx="48056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海水化学资源的开发利用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930720" y="72184"/>
            <a:ext cx="591566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四、回归教材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  <a:sym typeface="+mn-ea"/>
              </a:rPr>
              <a:t>P106</a:t>
            </a:r>
            <a:r>
              <a:rPr kumimoji="1"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练习与应用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  <a:sym typeface="+mn-ea"/>
              </a:rPr>
              <a:t>5</a:t>
            </a:r>
            <a:endParaRPr kumimoji="1" lang="zh-CN" sz="2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47650" y="757555"/>
            <a:ext cx="1157732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+mn-ea"/>
                <a:sym typeface="+mn-ea"/>
              </a:rPr>
              <a:t>干海带中含碘</a:t>
            </a:r>
            <a:r>
              <a:rPr lang="en-US" altLang="zh-CN" sz="2000" b="1">
                <a:solidFill>
                  <a:schemeClr val="tx1"/>
                </a:solidFill>
                <a:latin typeface="+mn-ea"/>
                <a:sym typeface="+mn-ea"/>
              </a:rPr>
              <a:t>(</a:t>
            </a:r>
            <a:r>
              <a:rPr lang="zh-CN" altLang="en-US" sz="2000" b="1">
                <a:solidFill>
                  <a:schemeClr val="tx1"/>
                </a:solidFill>
                <a:latin typeface="+mn-ea"/>
                <a:sym typeface="+mn-ea"/>
              </a:rPr>
              <a:t>有机碘化物</a:t>
            </a:r>
            <a:r>
              <a:rPr lang="en-US" altLang="zh-CN" sz="2000" b="1">
                <a:solidFill>
                  <a:schemeClr val="tx1"/>
                </a:solidFill>
                <a:latin typeface="+mn-ea"/>
                <a:sym typeface="+mn-ea"/>
              </a:rPr>
              <a:t>)</a:t>
            </a:r>
            <a:r>
              <a:rPr lang="zh-CN" altLang="en-US" sz="2000" b="1">
                <a:solidFill>
                  <a:schemeClr val="tx1"/>
                </a:solidFill>
                <a:latin typeface="+mn-ea"/>
                <a:sym typeface="+mn-ea"/>
              </a:rPr>
              <a:t>量：</a:t>
            </a:r>
            <a:r>
              <a:rPr lang="en-US" altLang="zh-CN" sz="2000" b="1">
                <a:solidFill>
                  <a:schemeClr val="tx1"/>
                </a:solidFill>
                <a:latin typeface="+mn-ea"/>
                <a:sym typeface="+mn-ea"/>
              </a:rPr>
              <a:t>0.3%--0.5%</a:t>
            </a:r>
            <a:r>
              <a:rPr lang="zh-CN" altLang="en-US" sz="2000" b="1">
                <a:solidFill>
                  <a:schemeClr val="tx1"/>
                </a:solidFill>
                <a:latin typeface="+mn-ea"/>
                <a:sym typeface="+mn-ea"/>
              </a:rPr>
              <a:t>，有的高达</a:t>
            </a:r>
            <a:r>
              <a:rPr lang="en-US" altLang="zh-CN" sz="2000" b="1">
                <a:solidFill>
                  <a:schemeClr val="tx1"/>
                </a:solidFill>
                <a:latin typeface="+mn-ea"/>
                <a:sym typeface="+mn-ea"/>
              </a:rPr>
              <a:t>1%</a:t>
            </a:r>
            <a:r>
              <a:rPr lang="zh-CN" altLang="en-US" sz="2000" b="1">
                <a:solidFill>
                  <a:schemeClr val="tx1"/>
                </a:solidFill>
                <a:latin typeface="+mn-ea"/>
                <a:sym typeface="+mn-ea"/>
              </a:rPr>
              <a:t>，约比海水中的碘浓度提高</a:t>
            </a:r>
            <a:r>
              <a:rPr lang="en-US" altLang="zh-CN" sz="2000" b="1">
                <a:solidFill>
                  <a:schemeClr val="tx1"/>
                </a:solidFill>
                <a:latin typeface="+mn-ea"/>
                <a:sym typeface="+mn-ea"/>
              </a:rPr>
              <a:t>10</a:t>
            </a:r>
            <a:r>
              <a:rPr lang="zh-CN" altLang="en-US" sz="2000" b="1">
                <a:solidFill>
                  <a:schemeClr val="tx1"/>
                </a:solidFill>
                <a:latin typeface="+mn-ea"/>
                <a:sym typeface="+mn-ea"/>
              </a:rPr>
              <a:t>万倍！从海带中提取碘的实验过程如下图：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65" y="1539875"/>
            <a:ext cx="8402320" cy="174879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18667" y="5823514"/>
            <a:ext cx="1149019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000" b="1">
                <a:latin typeface="+mn-ea"/>
              </a:rPr>
              <a:t>(5)海带灰中含有的硫酸盐、碳酸盐等，在实验步骤</a:t>
            </a:r>
            <a:r>
              <a:rPr lang="en-US" altLang="zh-CN" sz="2000" b="1">
                <a:latin typeface="+mn-ea"/>
              </a:rPr>
              <a:t>_______</a:t>
            </a:r>
            <a:r>
              <a:rPr lang="zh-CN" altLang="en-US" sz="2000" b="1">
                <a:latin typeface="+mn-ea"/>
              </a:rPr>
              <a:t>(填序号)中实现与碘分离。</a:t>
            </a: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19004" y="3353831"/>
            <a:ext cx="12020291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+mn-ea"/>
              </a:rPr>
              <a:t>(1)实验步骤①会用到下列仪器中的</a:t>
            </a:r>
            <a:r>
              <a:rPr lang="en-US" altLang="zh-CN" sz="2000" b="1">
                <a:latin typeface="+mn-ea"/>
              </a:rPr>
              <a:t>________</a:t>
            </a:r>
            <a:r>
              <a:rPr lang="zh-CN" altLang="en-US" sz="2000" b="1">
                <a:latin typeface="+mn-ea"/>
              </a:rPr>
              <a:t>(填字母)。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+mn-ea"/>
              </a:rPr>
              <a:t>a.酒精灯    b.漏斗    c.坩埚     d.泥三角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+mn-ea"/>
              </a:rPr>
              <a:t>(2)步骤③的操作名称是</a:t>
            </a:r>
            <a:r>
              <a:rPr lang="en-US" altLang="zh-CN" sz="2000" b="1">
                <a:latin typeface="+mn-ea"/>
              </a:rPr>
              <a:t>_____________</a:t>
            </a: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+mn-ea"/>
              </a:rPr>
              <a:t>(3)步骤④中反应的离子方程式为</a:t>
            </a:r>
            <a:r>
              <a:rPr lang="en-US" altLang="zh-CN" sz="2000" b="1">
                <a:latin typeface="+mn-ea"/>
              </a:rPr>
              <a:t>________________________</a:t>
            </a:r>
            <a:endParaRPr lang="zh-CN" altLang="en-US" sz="20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+mn-ea"/>
              </a:rPr>
              <a:t>(4)请设计一种检验水溶液中是否含有碘单质的方法：</a:t>
            </a:r>
            <a:r>
              <a:rPr lang="en-US" altLang="zh-CN" sz="2000" b="1">
                <a:latin typeface="+mn-ea"/>
              </a:rPr>
              <a:t>_______________</a:t>
            </a:r>
          </a:p>
          <a:p>
            <a:pPr>
              <a:lnSpc>
                <a:spcPct val="150000"/>
              </a:lnSpc>
            </a:pPr>
            <a:endParaRPr lang="en-US" altLang="zh-CN" sz="2000" b="1">
              <a:latin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37898" y="3429396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 d </a:t>
            </a:r>
          </a:p>
        </p:txBody>
      </p:sp>
      <p:sp>
        <p:nvSpPr>
          <p:cNvPr id="8" name="Text Box 7"/>
          <p:cNvSpPr txBox="1"/>
          <p:nvPr>
            <p:custDataLst>
              <p:tags r:id="rId8"/>
            </p:custDataLst>
          </p:nvPr>
        </p:nvSpPr>
        <p:spPr>
          <a:xfrm>
            <a:off x="4019705" y="4796050"/>
            <a:ext cx="4152957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2I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+2H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=I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endParaRPr lang="en-US" altLang="zh-CN" sz="2000" b="1" baseline="30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3041726" y="4285311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000" b="1">
                <a:solidFill>
                  <a:srgbClr val="FF0000"/>
                </a:solidFill>
                <a:latin typeface="+mn-ea"/>
              </a:rPr>
              <a:t>过滤</a:t>
            </a:r>
            <a:r>
              <a:rPr lang="en-US" altLang="zh-CN" sz="2000" b="1">
                <a:solidFill>
                  <a:srgbClr val="FF0000"/>
                </a:solidFill>
                <a:latin typeface="+mn-ea"/>
              </a:rPr>
              <a:t> </a:t>
            </a: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317615" y="5116830"/>
            <a:ext cx="582168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+mn-ea"/>
              </a:rPr>
              <a:t>取少量水溶液于试管中，加入几滴淀粉溶液，观察是否出现蓝色。如果变蓝 ，则说明含有碘单质。</a:t>
            </a:r>
            <a:r>
              <a:rPr lang="en-US" altLang="zh-CN" sz="2000" b="1">
                <a:solidFill>
                  <a:srgbClr val="FF0000"/>
                </a:solidFill>
                <a:latin typeface="+mn-ea"/>
              </a:rPr>
              <a:t> </a:t>
            </a: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6112342" y="5754904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⑤</a:t>
            </a:r>
            <a:r>
              <a:rPr lang="zh-CN" altLang="en-US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333843" y="540338"/>
            <a:ext cx="11612557" cy="3491022"/>
            <a:chOff x="334432" y="1389433"/>
            <a:chExt cx="10974471" cy="3299198"/>
          </a:xfrm>
        </p:grpSpPr>
        <p:sp>
          <p:nvSpPr>
            <p:cNvPr id="4" name="矩形 3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501203" y="1389433"/>
              <a:ext cx="10807700" cy="5743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  <a:tabLst>
                  <a:tab pos="1029335" algn="l"/>
                  <a:tab pos="1850390" algn="l"/>
                  <a:tab pos="2538095" algn="l"/>
                  <a:tab pos="3221990" algn="l"/>
                </a:tabLst>
              </a:pPr>
              <a:r>
                <a:rPr lang="zh-CN" altLang="zh-CN" sz="2800" b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从海带中提取碘的实验过程中涉及下列操作</a:t>
              </a:r>
              <a:r>
                <a:rPr lang="en-US" altLang="zh-CN" sz="2800" b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b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其中正确的是</a:t>
              </a:r>
              <a:r>
                <a:rPr lang="en-US" altLang="zh-CN" sz="2800" b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2800" b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2800" b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2800" b="1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2800" b="1">
                <a:solidFill>
                  <a:srgbClr val="000000"/>
                </a:solidFill>
                <a:effectLst/>
                <a:latin typeface="NEU-BZ-S92"/>
                <a:ea typeface="方正书宋_GBK" panose="03000509000000000000" pitchFamily="65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EHG2QRX54.eps" descr="id:2147507254;FounderCES"/>
            <p:cNvPicPr/>
            <p:nvPr>
              <p:custDataLst>
                <p:tags r:id="rId7"/>
              </p:custDataLst>
            </p:nvPr>
          </p:nvPicPr>
          <p:blipFill>
            <a:blip r:embed="rId12"/>
            <a:srcRect r="58228" b="51722"/>
            <a:stretch>
              <a:fillRect/>
            </a:stretch>
          </p:blipFill>
          <p:spPr>
            <a:xfrm>
              <a:off x="334432" y="2181767"/>
              <a:ext cx="2376264" cy="2506864"/>
            </a:xfrm>
            <a:prstGeom prst="rect">
              <a:avLst/>
            </a:prstGeom>
          </p:spPr>
        </p:pic>
        <p:pic>
          <p:nvPicPr>
            <p:cNvPr id="6" name="EHG2QRX54.eps" descr="id:2147507254;FounderCES"/>
            <p:cNvPicPr/>
            <p:nvPr>
              <p:custDataLst>
                <p:tags r:id="rId8"/>
              </p:custDataLst>
            </p:nvPr>
          </p:nvPicPr>
          <p:blipFill>
            <a:blip r:embed="rId12"/>
            <a:srcRect l="56962" t="51310"/>
            <a:stretch>
              <a:fillRect/>
            </a:stretch>
          </p:blipFill>
          <p:spPr>
            <a:xfrm>
              <a:off x="8641357" y="2026982"/>
              <a:ext cx="2448272" cy="2528252"/>
            </a:xfrm>
            <a:prstGeom prst="rect">
              <a:avLst/>
            </a:prstGeom>
          </p:spPr>
        </p:pic>
        <p:pic>
          <p:nvPicPr>
            <p:cNvPr id="7" name="EHG2QRX54.eps" descr="id:2147507254;FounderCES"/>
            <p:cNvPicPr/>
            <p:nvPr>
              <p:custDataLst>
                <p:tags r:id="rId9"/>
              </p:custDataLst>
            </p:nvPr>
          </p:nvPicPr>
          <p:blipFill>
            <a:blip r:embed="rId12"/>
            <a:srcRect l="58080" b="51883"/>
            <a:stretch>
              <a:fillRect/>
            </a:stretch>
          </p:blipFill>
          <p:spPr>
            <a:xfrm>
              <a:off x="3069223" y="2159967"/>
              <a:ext cx="2384648" cy="2498480"/>
            </a:xfrm>
            <a:prstGeom prst="rect">
              <a:avLst/>
            </a:prstGeom>
          </p:spPr>
        </p:pic>
        <p:pic>
          <p:nvPicPr>
            <p:cNvPr id="8" name="EHG2QRX54.eps" descr="id:2147507254;FounderCES"/>
            <p:cNvPicPr/>
            <p:nvPr>
              <p:custDataLst>
                <p:tags r:id="rId10"/>
              </p:custDataLst>
            </p:nvPr>
          </p:nvPicPr>
          <p:blipFill>
            <a:blip r:embed="rId12"/>
            <a:srcRect t="51148" r="59641"/>
            <a:stretch>
              <a:fillRect/>
            </a:stretch>
          </p:blipFill>
          <p:spPr>
            <a:xfrm>
              <a:off x="5905053" y="2040804"/>
              <a:ext cx="2295872" cy="2536636"/>
            </a:xfrm>
            <a:prstGeom prst="rect">
              <a:avLst/>
            </a:prstGeom>
          </p:spPr>
        </p:pic>
      </p:grpSp>
      <p:sp>
        <p:nvSpPr>
          <p:cNvPr id="9" name="矩形 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33843" y="4205358"/>
            <a:ext cx="10807700" cy="15748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latin typeface="Arial" panose="020B0604020202020204" pitchFamily="34" charset="0"/>
                <a:cs typeface="Times New Roman" panose="02020603050405020304" pitchFamily="18" charset="0"/>
              </a:rPr>
              <a:t>解析</a:t>
            </a:r>
            <a:r>
              <a:rPr lang="en-US" altLang="zh-CN" sz="2800" b="1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灼烧海带应用坩埚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,A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选项错误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过滤时应用玻璃棒引流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选项错误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苯的密度比水的小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萃取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的苯层在上层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应从分液漏斗上口倒出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,C</a:t>
            </a:r>
            <a:r>
              <a:rPr lang="zh-CN" altLang="zh-CN" sz="2800" b="1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选项错误。</a:t>
            </a:r>
            <a:endParaRPr lang="zh-CN" altLang="zh-CN" sz="2800" b="1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9848895" y="424326"/>
            <a:ext cx="697627" cy="77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 </a:t>
            </a:r>
            <a:endParaRPr lang="zh-CN" altLang="zh-CN" sz="4000" b="1" dirty="0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New picture"/>
          <p:cNvPicPr/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1353800" y="10337800"/>
            <a:ext cx="317500" cy="2286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91770" y="618986"/>
            <a:ext cx="11430000" cy="10502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镁及其合金是一种用途很广的金属材料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目前世界上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的镁是从海水中提取的。主要步骤如下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20M50.eps" descr="id:2147513828;FounderCE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8510" y="1247140"/>
            <a:ext cx="9192260" cy="1747520"/>
          </a:xfrm>
          <a:prstGeom prst="rect">
            <a:avLst/>
          </a:prstGeom>
        </p:spPr>
      </p:pic>
      <p:sp>
        <p:nvSpPr>
          <p:cNvPr id="4" name="矩形 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9375" y="3209925"/>
            <a:ext cx="12033250" cy="344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为了使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MgSO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转化为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试剂</a:t>
            </a:r>
            <a:r>
              <a:rPr lang="zh-CN" altLang="zh-CN" sz="28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可以选用</a:t>
            </a:r>
            <a:r>
              <a:rPr lang="zh-CN" altLang="zh-CN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要使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MgSO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完全转化为沉淀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加入试剂的量应</a:t>
            </a:r>
            <a:r>
              <a:rPr lang="zh-CN" altLang="zh-CN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加入试剂</a:t>
            </a:r>
            <a:r>
              <a:rPr lang="zh-CN" altLang="zh-CN" sz="28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能够分离得到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沉淀的方法是</a:t>
            </a:r>
            <a:r>
              <a:rPr lang="zh-CN" altLang="zh-CN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试剂</a:t>
            </a:r>
            <a:r>
              <a:rPr lang="zh-CN" altLang="zh-CN" sz="28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选用</a:t>
            </a:r>
            <a:r>
              <a:rPr lang="zh-CN" altLang="zh-CN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其反应的离子方程式为</a:t>
            </a:r>
            <a:r>
              <a:rPr lang="zh-CN" altLang="zh-CN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无水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在熔融状态下通电后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产生镁和氯气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该反应的化学方程式为</a:t>
            </a:r>
            <a:r>
              <a:rPr lang="zh-CN" altLang="zh-CN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 </a:t>
            </a: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　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877226" y="3276340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616602" y="385705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n-ea"/>
              </a:rPr>
              <a:t>过量</a:t>
            </a: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 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235826" y="4469849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+mn-ea"/>
              </a:rPr>
              <a:t>过滤</a:t>
            </a: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 </a:t>
            </a: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650158" y="4931514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n-ea"/>
              </a:rPr>
              <a:t>盐酸 </a:t>
            </a: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 </a:t>
            </a:r>
          </a:p>
        </p:txBody>
      </p:sp>
      <p:grpSp>
        <p:nvGrpSpPr>
          <p:cNvPr id="11" name="组合 10"/>
          <p:cNvGrpSpPr/>
          <p:nvPr>
            <p:custDataLst>
              <p:tags r:id="rId9"/>
            </p:custDataLst>
          </p:nvPr>
        </p:nvGrpSpPr>
        <p:grpSpPr>
          <a:xfrm>
            <a:off x="482243" y="6050847"/>
            <a:ext cx="3918506" cy="514922"/>
            <a:chOff x="3825937" y="2664338"/>
            <a:chExt cx="3918506" cy="514922"/>
          </a:xfrm>
        </p:grpSpPr>
        <p:grpSp>
          <p:nvGrpSpPr>
            <p:cNvPr id="12" name="组合 11"/>
            <p:cNvGrpSpPr/>
            <p:nvPr>
              <p:custDataLst>
                <p:tags r:id="rId13"/>
              </p:custDataLst>
            </p:nvPr>
          </p:nvGrpSpPr>
          <p:grpSpPr>
            <a:xfrm>
              <a:off x="3825937" y="2712352"/>
              <a:ext cx="3918506" cy="466908"/>
              <a:chOff x="3834847" y="2540382"/>
              <a:chExt cx="3918506" cy="466908"/>
            </a:xfrm>
          </p:grpSpPr>
          <p:sp>
            <p:nvSpPr>
              <p:cNvPr id="9" name="Rectangle 1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34847" y="2540382"/>
                <a:ext cx="198067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NEU-BZ-S92" charset="-122"/>
                    <a:cs typeface="Times New Roman" panose="02020603050405020304" pitchFamily="18" charset="0"/>
                  </a:rPr>
                  <a:t>MgCl</a:t>
                </a:r>
                <a:r>
                  <a:rPr kumimoji="0" lang="en-US" altLang="zh-CN" sz="2400" b="1" i="0" u="none" strike="noStrike" cap="none" normalizeH="0" baseline="-300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NEU-BZ-S92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4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NEU-BZ-S9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zh-CN" altLang="en-US" sz="24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熔融</a:t>
                </a:r>
                <a:r>
                  <a:rPr kumimoji="0" lang="en-US" altLang="zh-CN" sz="24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NEU-BZ-S92" charset="-122"/>
                    <a:cs typeface="Times New Roman" panose="02020603050405020304" pitchFamily="18" charset="0"/>
                  </a:rPr>
                  <a:t>)</a:t>
                </a:r>
                <a:endParaRPr kumimoji="0" lang="en-US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6385671" y="2545625"/>
                <a:ext cx="136768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NEU-BZ-S92" charset="-122"/>
                    <a:cs typeface="Times New Roman" panose="02020603050405020304" pitchFamily="18" charset="0"/>
                  </a:rPr>
                  <a:t>Mg+Cl</a:t>
                </a:r>
                <a:r>
                  <a:rPr kumimoji="0" lang="en-US" altLang="zh-CN" sz="2400" b="1" i="0" u="none" strike="noStrike" cap="none" normalizeH="0" baseline="-300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NEU-BZ-S92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4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NEU-BZ-S92" charset="-122"/>
                    <a:cs typeface="Times New Roman" panose="02020603050405020304" pitchFamily="18" charset="0"/>
                  </a:rPr>
                  <a:t>↑</a:t>
                </a:r>
                <a:endParaRPr kumimoji="0" lang="en-US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组合 12"/>
            <p:cNvGrpSpPr/>
            <p:nvPr>
              <p:custDataLst>
                <p:tags r:id="rId14"/>
              </p:custDataLst>
            </p:nvPr>
          </p:nvGrpSpPr>
          <p:grpSpPr>
            <a:xfrm>
              <a:off x="5620252" y="2664338"/>
              <a:ext cx="705092" cy="415909"/>
              <a:chOff x="7465062" y="997496"/>
              <a:chExt cx="705092" cy="415909"/>
            </a:xfrm>
          </p:grpSpPr>
          <p:grpSp>
            <p:nvGrpSpPr>
              <p:cNvPr id="20" name="组合 19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7587049" y="1358345"/>
                <a:ext cx="547288" cy="55060"/>
                <a:chOff x="7587049" y="1358345"/>
                <a:chExt cx="547288" cy="55060"/>
              </a:xfrm>
            </p:grpSpPr>
            <p:cxnSp>
              <p:nvCxnSpPr>
                <p:cNvPr id="21" name="直接连接符 20"/>
                <p:cNvCxnSpPr/>
                <p:nvPr>
                  <p:custDataLst>
                    <p:tags r:id="rId17"/>
                  </p:custDataLst>
                </p:nvPr>
              </p:nvCxnSpPr>
              <p:spPr>
                <a:xfrm flipV="1">
                  <a:off x="7617411" y="1358345"/>
                  <a:ext cx="475736" cy="174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>
                  <p:custDataLst>
                    <p:tags r:id="rId18"/>
                  </p:custDataLst>
                </p:nvPr>
              </p:nvCxnSpPr>
              <p:spPr>
                <a:xfrm flipV="1">
                  <a:off x="7587049" y="1411854"/>
                  <a:ext cx="547288" cy="155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文本框 2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465062" y="997496"/>
                <a:ext cx="7050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电解</a:t>
                </a:r>
              </a:p>
            </p:txBody>
          </p:sp>
        </p:grpSp>
      </p:grp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7801610" y="4901565"/>
            <a:ext cx="4205605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Mg(OH)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+2H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b="1" kern="100" spc="-15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 ===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Mg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2+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+2H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>
            <a:off x="987280" y="73009"/>
            <a:ext cx="591566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四、回归教材</a:t>
            </a:r>
            <a:r>
              <a:rPr lang="en-US" altLang="zh-CN" sz="2800" b="1">
                <a:solidFill>
                  <a:srgbClr val="0000FF"/>
                </a:solidFill>
                <a:latin typeface="+mn-ea"/>
                <a:cs typeface="Times New Roman" panose="02020603050405020304" pitchFamily="18" charset="0"/>
                <a:sym typeface="+mn-ea"/>
              </a:rPr>
              <a:t>P106</a:t>
            </a:r>
            <a:r>
              <a:rPr kumimoji="1"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kumimoji="1" 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练习与应用</a:t>
            </a:r>
            <a:r>
              <a:rPr lang="en-US" altLang="zh-CN" sz="2800" b="1">
                <a:solidFill>
                  <a:srgbClr val="0000FF"/>
                </a:solidFill>
                <a:latin typeface="+mn-ea"/>
                <a:cs typeface="Times New Roman" panose="02020603050405020304" pitchFamily="18" charset="0"/>
                <a:sym typeface="+mn-ea"/>
              </a:rPr>
              <a:t>6</a:t>
            </a:r>
            <a:endParaRPr kumimoji="1" lang="zh-CN" sz="28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1" name="New picture"/>
          <p:cNvPicPr/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960100" y="11912600"/>
            <a:ext cx="342900" cy="2413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1000" y="635310"/>
            <a:ext cx="11430000" cy="2330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一、海水资源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海洋约占地球表面积的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71%,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海水中水的储量约占地球总水量的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u="wavy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海水中的化学元素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NEU-BZ-S92"/>
                <a:ea typeface="方正硬笔楷书简体" panose="03000509000000000000" pitchFamily="65" charset="-122"/>
                <a:cs typeface="Times New Roman" panose="02020603050405020304" pitchFamily="18" charset="0"/>
              </a:rPr>
              <a:t>          </a:t>
            </a:r>
            <a:endParaRPr lang="zh-CN" altLang="zh-CN" sz="28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 noChangeAspect="1"/>
          </p:cNvGraphicFramePr>
          <p:nvPr>
            <p:custDataLst>
              <p:tags r:id="rId3"/>
            </p:custDataLst>
          </p:nvPr>
        </p:nvGraphicFramePr>
        <p:xfrm>
          <a:off x="381000" y="2988211"/>
          <a:ext cx="11430000" cy="2479294"/>
        </p:xfrm>
        <a:graphic>
          <a:graphicData uri="http://schemas.openxmlformats.org/drawingml/2006/table">
            <a:tbl>
              <a:tblPr firstRow="1" firstCol="1" bandRow="1"/>
              <a:tblGrid>
                <a:gridCol w="11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9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多样性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海水中含量最多的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两种元素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加上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Br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种元素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其总含量超过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99%,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其他元素为</a:t>
                      </a:r>
                      <a:r>
                        <a:rPr lang="zh-CN" sz="2800">
                          <a:solidFill>
                            <a:srgbClr val="120EB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微量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分散性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虽然海水中元素种类很多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总储量很大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但许多元素的富集程度</a:t>
                      </a:r>
                      <a:r>
                        <a:rPr lang="zh-CN" sz="2800">
                          <a:solidFill>
                            <a:srgbClr val="120EB7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很低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952115" y="2310765"/>
            <a:ext cx="693420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400" b="1">
                <a:solidFill>
                  <a:srgbClr val="120EB7"/>
                </a:solidFill>
                <a:latin typeface="NEU-BZ-S92"/>
                <a:ea typeface="方正硬笔楷书简体" panose="03000509000000000000" pitchFamily="65" charset="-122"/>
                <a:cs typeface="Times New Roman" panose="02020603050405020304" pitchFamily="18" charset="0"/>
                <a:sym typeface="+mn-ea"/>
              </a:rPr>
              <a:t>主要盐类是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NaCl,</a:t>
            </a:r>
            <a:r>
              <a:rPr lang="zh-CN" altLang="zh-CN" sz="2400" b="1">
                <a:solidFill>
                  <a:srgbClr val="120EB7"/>
                </a:solidFill>
                <a:latin typeface="NEU-BZ-S92"/>
                <a:ea typeface="方正硬笔楷书简体" panose="03000509000000000000" pitchFamily="65" charset="-122"/>
                <a:cs typeface="Times New Roman" panose="02020603050405020304" pitchFamily="18" charset="0"/>
                <a:sym typeface="+mn-ea"/>
              </a:rPr>
              <a:t>其次是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MgCl</a:t>
            </a:r>
            <a:r>
              <a:rPr lang="en-US" altLang="zh-CN" sz="2400" b="1" baseline="-25000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>
                <a:solidFill>
                  <a:srgbClr val="120EB7"/>
                </a:solidFill>
                <a:latin typeface="NEU-BZ-S92"/>
                <a:ea typeface="方正硬笔楷书简体" panose="03000509000000000000" pitchFamily="65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MgSO</a:t>
            </a:r>
            <a:r>
              <a:rPr lang="en-US" altLang="zh-CN" sz="2400" b="1" baseline="-25000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400" b="1">
                <a:solidFill>
                  <a:srgbClr val="120EB7"/>
                </a:solidFill>
                <a:latin typeface="NEU-BZ-S92"/>
                <a:ea typeface="方正硬笔楷书简体" panose="03000509000000000000" pitchFamily="65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</a:t>
            </a:r>
            <a:r>
              <a:rPr lang="en-US" altLang="zh-CN" sz="2400" b="1" baseline="-25000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400" b="1" baseline="-25000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400" b="1">
                <a:solidFill>
                  <a:srgbClr val="120EB7"/>
                </a:solidFill>
                <a:latin typeface="NEU-BZ-S92"/>
                <a:ea typeface="方正硬笔楷书简体" panose="03000509000000000000" pitchFamily="65" charset="-122"/>
                <a:cs typeface="Times New Roman" panose="02020603050405020304" pitchFamily="18" charset="0"/>
                <a:sym typeface="+mn-ea"/>
              </a:rPr>
              <a:t>等</a:t>
            </a:r>
          </a:p>
        </p:txBody>
      </p:sp>
      <p:pic>
        <p:nvPicPr>
          <p:cNvPr id="6" name="箭头左下2.eps" descr="id:2147495564;FounderCES"/>
          <p:cNvPicPr/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647835" y="2434872"/>
            <a:ext cx="1397287" cy="323601"/>
          </a:xfrm>
          <a:prstGeom prst="rect">
            <a:avLst/>
          </a:prstGeom>
        </p:spPr>
      </p:pic>
      <p:pic>
        <p:nvPicPr>
          <p:cNvPr id="6161" name="Picture 8" descr="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2755900" y="4904740"/>
            <a:ext cx="2032635" cy="1826895"/>
          </a:xfrm>
          <a:prstGeom prst="rect">
            <a:avLst/>
          </a:prstGeom>
          <a:noFill/>
          <a:ln w="9525">
            <a:noFill/>
            <a:miter lim="800000"/>
          </a:ln>
          <a:effectLst>
            <a:softEdge rad="127000"/>
          </a:effec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989195" y="4904740"/>
            <a:ext cx="2790825" cy="17614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259445" y="4792980"/>
            <a:ext cx="2814320" cy="18732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990144" y="113340"/>
            <a:ext cx="23164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海水资源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987280" y="50676"/>
            <a:ext cx="40944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海水中水资源的利用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8" y="671532"/>
            <a:ext cx="11023723" cy="3098637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4" b="75121"/>
          <a:stretch>
            <a:fillRect/>
          </a:stretch>
        </p:blipFill>
        <p:spPr bwMode="auto">
          <a:xfrm>
            <a:off x="9961458" y="889212"/>
            <a:ext cx="1173995" cy="60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7" r="-11026" b="21614"/>
          <a:stretch>
            <a:fillRect/>
          </a:stretch>
        </p:blipFill>
        <p:spPr bwMode="auto">
          <a:xfrm>
            <a:off x="9594430" y="2358310"/>
            <a:ext cx="1507820" cy="63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26224" b="47647"/>
          <a:stretch>
            <a:fillRect/>
          </a:stretch>
        </p:blipFill>
        <p:spPr bwMode="auto">
          <a:xfrm>
            <a:off x="9526604" y="1667941"/>
            <a:ext cx="1470862" cy="63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2" r="-7045"/>
          <a:stretch>
            <a:fillRect/>
          </a:stretch>
        </p:blipFill>
        <p:spPr bwMode="auto">
          <a:xfrm>
            <a:off x="9451050" y="3011612"/>
            <a:ext cx="1667676" cy="6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6492" y="4391025"/>
            <a:ext cx="11715751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CC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◆</a:t>
            </a:r>
            <a:r>
              <a:rPr lang="zh-CN" altLang="en-US" sz="2800" b="1">
                <a:solidFill>
                  <a:srgbClr val="FF0000"/>
                </a:solidFill>
                <a:ea typeface="华文中宋" panose="02010600040101010101" pitchFamily="2" charset="-122"/>
                <a:sym typeface="+mn-ea"/>
              </a:rPr>
              <a:t>蒸 馏 法          </a:t>
            </a:r>
            <a:r>
              <a:rPr lang="zh-CN" altLang="en-US" sz="2800" b="1">
                <a:ea typeface="华文中宋" panose="02010600040101010101" pitchFamily="2" charset="-122"/>
                <a:sym typeface="+mn-ea"/>
              </a:rPr>
              <a:t>最先使用，技术成熟，但成本高</a:t>
            </a:r>
          </a:p>
          <a:p>
            <a:r>
              <a:rPr lang="zh-CN" altLang="en-US" sz="2800" b="1">
                <a:solidFill>
                  <a:srgbClr val="CC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◆</a:t>
            </a:r>
            <a:r>
              <a:rPr lang="zh-CN" altLang="en-US" sz="2800" b="1">
                <a:solidFill>
                  <a:srgbClr val="FF0000"/>
                </a:solidFill>
                <a:ea typeface="华文中宋" panose="02010600040101010101" pitchFamily="2" charset="-122"/>
              </a:rPr>
              <a:t>电渗析法        </a:t>
            </a:r>
            <a:r>
              <a:rPr lang="zh-CN" altLang="en-US" sz="2800" b="1">
                <a:ea typeface="华文中宋" panose="02010600040101010101" pitchFamily="2" charset="-122"/>
              </a:rPr>
              <a:t>成本低，但未能大量生产</a:t>
            </a:r>
          </a:p>
          <a:p>
            <a:r>
              <a:rPr lang="zh-CN" altLang="en-US" sz="2800" b="1">
                <a:solidFill>
                  <a:srgbClr val="CC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◆</a:t>
            </a:r>
            <a:r>
              <a:rPr lang="zh-CN" altLang="en-US" sz="2800" b="1">
                <a:solidFill>
                  <a:srgbClr val="FF0000"/>
                </a:solidFill>
                <a:ea typeface="华文中宋" panose="02010600040101010101" pitchFamily="2" charset="-122"/>
              </a:rPr>
              <a:t>离子交换法   </a:t>
            </a:r>
            <a:r>
              <a:rPr lang="zh-CN" altLang="en-US" sz="2800" b="1">
                <a:ea typeface="华文中宋" panose="02010600040101010101" pitchFamily="2" charset="-122"/>
              </a:rPr>
              <a:t>目前正迅速发展，但需要不断更新离子交换树脂</a:t>
            </a:r>
            <a:endParaRPr lang="zh-CN" altLang="en-US" sz="2800" b="1">
              <a:solidFill>
                <a:srgbClr val="CC0099"/>
              </a:solidFill>
              <a:latin typeface="宋体" panose="0201060003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596900"/>
            <a:ext cx="4714875" cy="646113"/>
          </a:xfrm>
          <a:noFill/>
        </p:spPr>
        <p:txBody>
          <a:bodyPr vert="horz" wrap="square" lIns="91072" tIns="45536" rIns="91072" bIns="45536" rtlCol="0" anchor="ctr">
            <a:normAutofit fontScale="90000"/>
          </a:bodyPr>
          <a:lstStyle/>
          <a:p>
            <a:pPr algn="l" eaLnBrk="1" hangingPunct="1"/>
            <a:r>
              <a:rPr lang="zh-CN" altLang="en-US" sz="3985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海水的淡化的方法</a:t>
            </a:r>
          </a:p>
        </p:txBody>
      </p:sp>
      <p:sp>
        <p:nvSpPr>
          <p:cNvPr id="29700" name="Text Box 4"/>
          <p:cNvSpPr txBox="1"/>
          <p:nvPr>
            <p:custDataLst>
              <p:tags r:id="rId3"/>
            </p:custDataLst>
          </p:nvPr>
        </p:nvSpPr>
        <p:spPr>
          <a:xfrm>
            <a:off x="466195" y="1335827"/>
            <a:ext cx="954710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利用各成分的沸点不同，分离互溶液态混合物的分离方法。</a:t>
            </a:r>
          </a:p>
        </p:txBody>
      </p:sp>
      <p:sp>
        <p:nvSpPr>
          <p:cNvPr id="6149" name="Rectangle 8"/>
          <p:cNvSpPr/>
          <p:nvPr>
            <p:custDataLst>
              <p:tags r:id="rId4"/>
            </p:custDataLst>
          </p:nvPr>
        </p:nvSpPr>
        <p:spPr>
          <a:xfrm>
            <a:off x="1997901" y="1419525"/>
            <a:ext cx="1059349" cy="4585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zh-CN" sz="239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434" y="631572"/>
            <a:ext cx="2279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0590">
              <a:spcBef>
                <a:spcPct val="50000"/>
              </a:spcBef>
              <a:defRPr/>
            </a:pPr>
            <a:r>
              <a:rPr lang="en-US" altLang="zh-CN" sz="3200" b="1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+mn-ea"/>
              </a:rPr>
              <a:t>、蒸馏法</a:t>
            </a:r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2454876" y="643604"/>
            <a:ext cx="2101258" cy="523220"/>
            <a:chOff x="2454876" y="140684"/>
            <a:chExt cx="2101258" cy="523220"/>
          </a:xfrm>
        </p:grpSpPr>
        <p:sp>
          <p:nvSpPr>
            <p:cNvPr id="29701" name="Text Box 5"/>
            <p:cNvSpPr txBox="1"/>
            <p:nvPr>
              <p:custDataLst>
                <p:tags r:id="rId33"/>
              </p:custDataLst>
            </p:nvPr>
          </p:nvSpPr>
          <p:spPr>
            <a:xfrm>
              <a:off x="2848527" y="140684"/>
              <a:ext cx="170760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>
                  <a:solidFill>
                    <a:srgbClr val="0000FF"/>
                  </a:solidFill>
                  <a:latin typeface="+mn-ea"/>
                </a:rPr>
                <a:t>物理分离</a:t>
              </a:r>
            </a:p>
          </p:txBody>
        </p:sp>
        <p:cxnSp>
          <p:nvCxnSpPr>
            <p:cNvPr id="5" name="直接箭头连接符 4"/>
            <p:cNvCxnSpPr>
              <a:stCxn id="29708" idx="3"/>
            </p:cNvCxnSpPr>
            <p:nvPr>
              <p:custDataLst>
                <p:tags r:id="rId34"/>
              </p:custDataLst>
            </p:nvPr>
          </p:nvCxnSpPr>
          <p:spPr>
            <a:xfrm flipV="1">
              <a:off x="2454876" y="429038"/>
              <a:ext cx="377855" cy="406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76" name="Picture 18" descr="pic_9430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2361482" y="2399448"/>
            <a:ext cx="6242697" cy="38010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62" name="Group 22"/>
          <p:cNvGrpSpPr/>
          <p:nvPr>
            <p:custDataLst>
              <p:tags r:id="rId8"/>
            </p:custDataLst>
          </p:nvPr>
        </p:nvGrpSpPr>
        <p:grpSpPr>
          <a:xfrm>
            <a:off x="6295534" y="3491645"/>
            <a:ext cx="2039880" cy="876966"/>
            <a:chOff x="3735" y="2438"/>
            <a:chExt cx="1205" cy="520"/>
          </a:xfrm>
        </p:grpSpPr>
        <p:sp>
          <p:nvSpPr>
            <p:cNvPr id="6172" name="Line 23"/>
            <p:cNvSpPr/>
            <p:nvPr>
              <p:custDataLst>
                <p:tags r:id="rId31"/>
              </p:custDataLst>
            </p:nvPr>
          </p:nvSpPr>
          <p:spPr>
            <a:xfrm flipV="1">
              <a:off x="3735" y="2698"/>
              <a:ext cx="567" cy="26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6173" name="Text Box 24"/>
            <p:cNvSpPr txBox="1"/>
            <p:nvPr>
              <p:custDataLst>
                <p:tags r:id="rId32"/>
              </p:custDataLst>
            </p:nvPr>
          </p:nvSpPr>
          <p:spPr>
            <a:xfrm>
              <a:off x="4283" y="2438"/>
              <a:ext cx="657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+mn-ea"/>
                </a:rPr>
                <a:t>冷凝管</a:t>
              </a:r>
            </a:p>
          </p:txBody>
        </p:sp>
      </p:grpSp>
      <p:grpSp>
        <p:nvGrpSpPr>
          <p:cNvPr id="6163" name="Group 25"/>
          <p:cNvGrpSpPr/>
          <p:nvPr>
            <p:custDataLst>
              <p:tags r:id="rId9"/>
            </p:custDataLst>
          </p:nvPr>
        </p:nvGrpSpPr>
        <p:grpSpPr>
          <a:xfrm>
            <a:off x="646504" y="3491645"/>
            <a:ext cx="2491870" cy="951171"/>
            <a:chOff x="398" y="2438"/>
            <a:chExt cx="1472" cy="564"/>
          </a:xfrm>
        </p:grpSpPr>
        <p:sp>
          <p:nvSpPr>
            <p:cNvPr id="6170" name="Line 26"/>
            <p:cNvSpPr/>
            <p:nvPr>
              <p:custDataLst>
                <p:tags r:id="rId29"/>
              </p:custDataLst>
            </p:nvPr>
          </p:nvSpPr>
          <p:spPr>
            <a:xfrm flipH="1" flipV="1">
              <a:off x="1202" y="2614"/>
              <a:ext cx="668" cy="388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6171" name="Text Box 27"/>
            <p:cNvSpPr txBox="1"/>
            <p:nvPr>
              <p:custDataLst>
                <p:tags r:id="rId30"/>
              </p:custDataLst>
            </p:nvPr>
          </p:nvSpPr>
          <p:spPr>
            <a:xfrm>
              <a:off x="398" y="2438"/>
              <a:ext cx="840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+mn-ea"/>
                </a:rPr>
                <a:t>蒸馏烧瓶</a:t>
              </a:r>
            </a:p>
          </p:txBody>
        </p:sp>
      </p:grpSp>
      <p:grpSp>
        <p:nvGrpSpPr>
          <p:cNvPr id="6165" name="Group 31"/>
          <p:cNvGrpSpPr/>
          <p:nvPr>
            <p:custDataLst>
              <p:tags r:id="rId10"/>
            </p:custDataLst>
          </p:nvPr>
        </p:nvGrpSpPr>
        <p:grpSpPr>
          <a:xfrm>
            <a:off x="8060690" y="4761865"/>
            <a:ext cx="1953260" cy="840740"/>
            <a:chOff x="4740" y="3191"/>
            <a:chExt cx="1047" cy="511"/>
          </a:xfrm>
        </p:grpSpPr>
        <p:sp>
          <p:nvSpPr>
            <p:cNvPr id="6166" name="Line 32"/>
            <p:cNvSpPr/>
            <p:nvPr>
              <p:custDataLst>
                <p:tags r:id="rId27"/>
              </p:custDataLst>
            </p:nvPr>
          </p:nvSpPr>
          <p:spPr>
            <a:xfrm flipV="1">
              <a:off x="4740" y="3385"/>
              <a:ext cx="408" cy="317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6167" name="Text Box 33"/>
            <p:cNvSpPr txBox="1"/>
            <p:nvPr>
              <p:custDataLst>
                <p:tags r:id="rId28"/>
              </p:custDataLst>
            </p:nvPr>
          </p:nvSpPr>
          <p:spPr>
            <a:xfrm>
              <a:off x="5130" y="3191"/>
              <a:ext cx="657" cy="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+mn-ea"/>
                </a:rPr>
                <a:t>锥形瓶</a:t>
              </a:r>
            </a:p>
          </p:txBody>
        </p:sp>
      </p:grpSp>
      <p:grpSp>
        <p:nvGrpSpPr>
          <p:cNvPr id="6159" name="Group 34"/>
          <p:cNvGrpSpPr/>
          <p:nvPr>
            <p:custDataLst>
              <p:tags r:id="rId11"/>
            </p:custDataLst>
          </p:nvPr>
        </p:nvGrpSpPr>
        <p:grpSpPr>
          <a:xfrm>
            <a:off x="3619143" y="2181254"/>
            <a:ext cx="1743632" cy="765659"/>
            <a:chOff x="2154" y="1661"/>
            <a:chExt cx="1030" cy="454"/>
          </a:xfrm>
        </p:grpSpPr>
        <p:sp>
          <p:nvSpPr>
            <p:cNvPr id="6160" name="Line 35"/>
            <p:cNvSpPr/>
            <p:nvPr>
              <p:custDataLst>
                <p:tags r:id="rId25"/>
              </p:custDataLst>
            </p:nvPr>
          </p:nvSpPr>
          <p:spPr>
            <a:xfrm flipV="1">
              <a:off x="2154" y="1888"/>
              <a:ext cx="408" cy="227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6161" name="Text Box 36"/>
            <p:cNvSpPr txBox="1"/>
            <p:nvPr>
              <p:custDataLst>
                <p:tags r:id="rId26"/>
              </p:custDataLst>
            </p:nvPr>
          </p:nvSpPr>
          <p:spPr>
            <a:xfrm>
              <a:off x="2517" y="1661"/>
              <a:ext cx="667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+mn-ea"/>
                </a:rPr>
                <a:t>温度计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12"/>
            </p:custDataLst>
          </p:nvPr>
        </p:nvGrpSpPr>
        <p:grpSpPr>
          <a:xfrm>
            <a:off x="613209" y="4423279"/>
            <a:ext cx="3071705" cy="569996"/>
            <a:chOff x="1173279" y="3810504"/>
            <a:chExt cx="3071705" cy="569996"/>
          </a:xfrm>
        </p:grpSpPr>
        <p:sp>
          <p:nvSpPr>
            <p:cNvPr id="6177" name="Oval 19"/>
            <p:cNvSpPr/>
            <p:nvPr>
              <p:custDataLst>
                <p:tags r:id="rId22"/>
              </p:custDataLst>
            </p:nvPr>
          </p:nvSpPr>
          <p:spPr>
            <a:xfrm>
              <a:off x="3987339" y="4270059"/>
              <a:ext cx="257645" cy="110441"/>
            </a:xfrm>
            <a:prstGeom prst="ellipse">
              <a:avLst/>
            </a:prstGeom>
            <a:solidFill>
              <a:srgbClr val="FF33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lang="zh-CN" altLang="zh-CN" sz="1795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6" name="Line 37"/>
            <p:cNvSpPr/>
            <p:nvPr>
              <p:custDataLst>
                <p:tags r:id="rId23"/>
              </p:custDataLst>
            </p:nvPr>
          </p:nvSpPr>
          <p:spPr>
            <a:xfrm flipH="1" flipV="1">
              <a:off x="3129122" y="4066646"/>
              <a:ext cx="986617" cy="227681"/>
            </a:xfrm>
            <a:prstGeom prst="line">
              <a:avLst/>
            </a:prstGeom>
            <a:ln w="28575" cap="flat" cmpd="sng">
              <a:solidFill>
                <a:srgbClr val="080808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6157" name="Text Box 38"/>
            <p:cNvSpPr txBox="1"/>
            <p:nvPr>
              <p:custDataLst>
                <p:tags r:id="rId24"/>
              </p:custDataLst>
            </p:nvPr>
          </p:nvSpPr>
          <p:spPr>
            <a:xfrm>
              <a:off x="1173279" y="3810504"/>
              <a:ext cx="2069683" cy="4616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+mn-ea"/>
                </a:rPr>
                <a:t>碎瓷片或沸石</a:t>
              </a:r>
            </a:p>
          </p:txBody>
        </p:sp>
      </p:grp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5580898" y="1945313"/>
            <a:ext cx="167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33CC"/>
                </a:solidFill>
              </a:rPr>
              <a:t>注意点：</a:t>
            </a:r>
          </a:p>
        </p:txBody>
      </p: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902747" y="2448538"/>
            <a:ext cx="6317756" cy="1043462"/>
            <a:chOff x="2021627" y="5792448"/>
            <a:chExt cx="6317756" cy="1043462"/>
          </a:xfrm>
        </p:grpSpPr>
        <p:sp>
          <p:nvSpPr>
            <p:cNvPr id="2" name="矩形 1"/>
            <p:cNvSpPr/>
            <p:nvPr>
              <p:custDataLst>
                <p:tags r:id="rId20"/>
              </p:custDataLst>
            </p:nvPr>
          </p:nvSpPr>
          <p:spPr>
            <a:xfrm>
              <a:off x="2021627" y="6312690"/>
              <a:ext cx="45143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00FF"/>
                  </a:solidFill>
                  <a:latin typeface="+mn-ea"/>
                </a:rPr>
                <a:t>2.</a:t>
              </a:r>
              <a:r>
                <a:rPr lang="zh-CN" altLang="en-US" sz="2800" b="1">
                  <a:solidFill>
                    <a:srgbClr val="0000FF"/>
                  </a:solidFill>
                  <a:latin typeface="+mn-ea"/>
                </a:rPr>
                <a:t>冷凝水，下口进，上口出</a:t>
              </a:r>
            </a:p>
          </p:txBody>
        </p:sp>
        <p:sp>
          <p:nvSpPr>
            <p:cNvPr id="3" name="矩形 2"/>
            <p:cNvSpPr/>
            <p:nvPr>
              <p:custDataLst>
                <p:tags r:id="rId21"/>
              </p:custDataLst>
            </p:nvPr>
          </p:nvSpPr>
          <p:spPr>
            <a:xfrm>
              <a:off x="2021627" y="5792448"/>
              <a:ext cx="6317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00FF"/>
                  </a:solidFill>
                  <a:latin typeface="+mn-ea"/>
                </a:rPr>
                <a:t>1.</a:t>
              </a:r>
              <a:r>
                <a:rPr lang="zh-CN" altLang="en-US" sz="2800" b="1">
                  <a:solidFill>
                    <a:srgbClr val="0000FF"/>
                  </a:solidFill>
                  <a:latin typeface="+mn-ea"/>
                </a:rPr>
                <a:t>温度计水银球位于蒸馏烧瓶支管口处</a:t>
              </a:r>
            </a:p>
          </p:txBody>
        </p:sp>
      </p:grpSp>
      <p:sp>
        <p:nvSpPr>
          <p:cNvPr id="10" name="矩形 9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247650" y="780415"/>
            <a:ext cx="11650980" cy="164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冷凝水的流向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zh-CN" sz="2800" b="1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</a:t>
            </a:r>
            <a:r>
              <a:rPr lang="zh-CN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口进</a:t>
            </a:r>
            <a:r>
              <a:rPr lang="en-US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</a:t>
            </a:r>
            <a:r>
              <a:rPr lang="zh-CN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口出</a:t>
            </a:r>
            <a:r>
              <a:rPr lang="zh-CN" altLang="zh-CN" sz="2800" b="1">
                <a:solidFill>
                  <a:srgbClr val="7030A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中加入碎瓷片的目的是</a:t>
            </a:r>
            <a:r>
              <a:rPr lang="zh-CN" altLang="zh-CN" sz="2800" b="1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</a:t>
            </a:r>
            <a:r>
              <a:rPr lang="zh-CN" altLang="zh-CN" sz="2800" b="1">
                <a:solidFill>
                  <a:srgbClr val="7030A0"/>
                </a:solidFill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防止液体暴沸</a:t>
            </a:r>
            <a:r>
              <a:rPr lang="zh-CN" altLang="zh-CN" sz="2800" b="1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</a:t>
            </a:r>
            <a:r>
              <a:rPr lang="zh-CN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zh-CN" sz="28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NEU-BZ-S9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en-US" sz="2800" b="1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温度计水银球位置：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支管口出</a:t>
            </a:r>
          </a:p>
        </p:txBody>
      </p:sp>
      <p:grpSp>
        <p:nvGrpSpPr>
          <p:cNvPr id="4" name="Group 31"/>
          <p:cNvGrpSpPr/>
          <p:nvPr>
            <p:custDataLst>
              <p:tags r:id="rId16"/>
            </p:custDataLst>
          </p:nvPr>
        </p:nvGrpSpPr>
        <p:grpSpPr>
          <a:xfrm>
            <a:off x="7659370" y="3954145"/>
            <a:ext cx="3011695" cy="840740"/>
            <a:chOff x="4740" y="3191"/>
            <a:chExt cx="1846" cy="511"/>
          </a:xfrm>
        </p:grpSpPr>
        <p:sp>
          <p:nvSpPr>
            <p:cNvPr id="11" name="Line 32"/>
            <p:cNvSpPr/>
            <p:nvPr>
              <p:custDataLst>
                <p:tags r:id="rId18"/>
              </p:custDataLst>
            </p:nvPr>
          </p:nvSpPr>
          <p:spPr>
            <a:xfrm flipV="1">
              <a:off x="4740" y="3385"/>
              <a:ext cx="408" cy="317"/>
            </a:xfrm>
            <a:prstGeom prst="line">
              <a:avLst/>
            </a:prstGeom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sp>
          <p:nvSpPr>
            <p:cNvPr id="12" name="Text Box 33"/>
            <p:cNvSpPr txBox="1"/>
            <p:nvPr>
              <p:custDataLst>
                <p:tags r:id="rId19"/>
              </p:custDataLst>
            </p:nvPr>
          </p:nvSpPr>
          <p:spPr>
            <a:xfrm>
              <a:off x="5130" y="3191"/>
              <a:ext cx="1456" cy="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+mn-ea"/>
                </a:rPr>
                <a:t>牛角管</a:t>
              </a:r>
              <a:r>
                <a:rPr lang="en-US" altLang="zh-CN" sz="2400" b="1">
                  <a:solidFill>
                    <a:srgbClr val="FF0000"/>
                  </a:solidFill>
                  <a:latin typeface="+mn-ea"/>
                </a:rPr>
                <a:t>/</a:t>
              </a:r>
              <a:r>
                <a:rPr lang="zh-CN" altLang="en-US" sz="2400" b="1">
                  <a:solidFill>
                    <a:srgbClr val="FF0000"/>
                  </a:solidFill>
                  <a:latin typeface="+mn-ea"/>
                </a:rPr>
                <a:t>尾接管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A805AA4B-B144-33E0-EDAE-3228306C155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87280" y="50676"/>
            <a:ext cx="40944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海水中水资源的利用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HG2QRX46.eps"/>
          <p:cNvPicPr/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22466" y="3463290"/>
            <a:ext cx="4116705" cy="2720975"/>
          </a:xfrm>
          <a:prstGeom prst="rect">
            <a:avLst/>
          </a:prstGeom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4294967295"/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77200" y="498475"/>
            <a:ext cx="4114800" cy="2184400"/>
          </a:xfrm>
          <a:noFill/>
        </p:spPr>
      </p:pic>
      <p:sp>
        <p:nvSpPr>
          <p:cNvPr id="23558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32032" y="2601595"/>
            <a:ext cx="3525714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800" b="1">
                <a:solidFill>
                  <a:srgbClr val="3333FF"/>
                </a:solidFill>
                <a:ea typeface="宋体" panose="02010600030101010101" pitchFamily="2" charset="-122"/>
              </a:rPr>
              <a:t>太阳能蒸发装置</a:t>
            </a:r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47650" y="673735"/>
            <a:ext cx="7912735" cy="245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6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海水的蒸馏装置与普通的蒸馏装置有何区别</a:t>
            </a:r>
            <a:r>
              <a:rPr lang="en-US" altLang="zh-CN" sz="26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zh-CN" sz="26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为什么</a:t>
            </a:r>
            <a:r>
              <a:rPr lang="en-US" altLang="zh-CN" sz="26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sz="2600" b="1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提示</a:t>
            </a:r>
            <a:r>
              <a:rPr lang="en-US" altLang="zh-CN" sz="2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因为海水蒸馏得到的是淡水</a:t>
            </a:r>
            <a:r>
              <a:rPr lang="en-US" altLang="zh-CN" sz="26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水的沸点为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en-US" altLang="zh-CN" sz="26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常压下</a:t>
            </a:r>
            <a:r>
              <a:rPr lang="en-US" altLang="zh-CN" sz="26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无须用温度计</a:t>
            </a:r>
            <a:r>
              <a:rPr lang="en-US" altLang="zh-CN" sz="26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因此可不用蒸馏烧瓶</a:t>
            </a:r>
            <a:r>
              <a:rPr lang="en-US" altLang="zh-CN" sz="26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而换为圆底烧瓶。</a:t>
            </a:r>
            <a:endParaRPr lang="zh-CN" altLang="zh-CN" sz="2600" b="1" dirty="0">
              <a:solidFill>
                <a:srgbClr val="FF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52829" y="3687376"/>
            <a:ext cx="6749250" cy="227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3845">
              <a:lnSpc>
                <a:spcPct val="120000"/>
              </a:lnSpc>
              <a:spcAft>
                <a:spcPct val="0"/>
              </a:spcAft>
              <a:tabLst>
                <a:tab pos="1089025" algn="l"/>
                <a:tab pos="1957705" algn="l"/>
                <a:tab pos="2685415" algn="l"/>
                <a:tab pos="340868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海水蒸馏实验的操作步骤。</a:t>
            </a:r>
            <a:endParaRPr lang="zh-CN" altLang="zh-CN" sz="2400" b="1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83845">
              <a:lnSpc>
                <a:spcPct val="120000"/>
              </a:lnSpc>
              <a:spcAft>
                <a:spcPct val="0"/>
              </a:spcAft>
              <a:tabLst>
                <a:tab pos="1089025" algn="l"/>
                <a:tab pos="1957705" algn="l"/>
                <a:tab pos="2685415" algn="l"/>
                <a:tab pos="3408680" algn="l"/>
              </a:tabLst>
            </a:pP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连接装置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检查装置气密性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向烧瓶中加入海水和碎瓷片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接通冷却水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给烧瓶加热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收集蒸馏水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停止对烧瓶加热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待冷却至室温后停止通入冷却水</a:t>
            </a:r>
            <a:r>
              <a:rPr lang="en-US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b="1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整理仪器。</a:t>
            </a:r>
            <a:endParaRPr lang="zh-CN" altLang="zh-CN" sz="2400" b="1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292D18-BCC4-F059-ACBE-AB2E3DB4BD0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7280" y="50676"/>
            <a:ext cx="40944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海水中水资源的利用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401" y="608404"/>
            <a:ext cx="2654697" cy="58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0590">
              <a:spcBef>
                <a:spcPct val="50000"/>
              </a:spcBef>
              <a:defRPr/>
            </a:pPr>
            <a:r>
              <a:rPr kumimoji="1" lang="en-US" altLang="zh-CN" sz="3200" b="1">
                <a:solidFill>
                  <a:srgbClr val="FF0000"/>
                </a:solidFill>
                <a:latin typeface="+mn-ea"/>
              </a:rPr>
              <a:t>2</a:t>
            </a:r>
            <a:r>
              <a:rPr kumimoji="1" lang="zh-CN" altLang="en-US" sz="3200" b="1">
                <a:solidFill>
                  <a:srgbClr val="FF0000"/>
                </a:solidFill>
                <a:latin typeface="+mn-ea"/>
              </a:rPr>
              <a:t>、电渗析法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09166869"/>
              </p:ext>
            </p:extLst>
          </p:nvPr>
        </p:nvGraphicFramePr>
        <p:xfrm>
          <a:off x="1381029" y="2678543"/>
          <a:ext cx="8910638" cy="404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4941570" imgH="2636520" progId="Imaging.Document">
                  <p:embed/>
                </p:oleObj>
              </mc:Choice>
              <mc:Fallback>
                <p:oleObj r:id="rId23" imgW="4941570" imgH="2636520" progId="Imaging.Document">
                  <p:embed/>
                  <p:pic>
                    <p:nvPicPr>
                      <p:cNvPr id="31748" name="Object 4"/>
                      <p:cNvPicPr/>
                      <p:nvPr/>
                    </p:nvPicPr>
                    <p:blipFill>
                      <a:blip r:embed="rId24"/>
                      <a:srcRect b="14833"/>
                      <a:stretch>
                        <a:fillRect/>
                      </a:stretch>
                    </p:blipFill>
                    <p:spPr>
                      <a:xfrm>
                        <a:off x="1381029" y="2678543"/>
                        <a:ext cx="8910638" cy="40497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00">
                            <a:alpha val="100000"/>
                          </a:srgbClr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9" name="Group 5"/>
          <p:cNvGrpSpPr/>
          <p:nvPr>
            <p:custDataLst>
              <p:tags r:id="rId4"/>
            </p:custDataLst>
          </p:nvPr>
        </p:nvGrpSpPr>
        <p:grpSpPr>
          <a:xfrm>
            <a:off x="2261899" y="3108445"/>
            <a:ext cx="3026794" cy="579822"/>
            <a:chOff x="839" y="1688"/>
            <a:chExt cx="1633" cy="428"/>
          </a:xfrm>
        </p:grpSpPr>
        <p:sp>
          <p:nvSpPr>
            <p:cNvPr id="9236" name="Oval 6"/>
            <p:cNvSpPr/>
            <p:nvPr>
              <p:custDataLst>
                <p:tags r:id="rId20"/>
              </p:custDataLst>
            </p:nvPr>
          </p:nvSpPr>
          <p:spPr>
            <a:xfrm>
              <a:off x="839" y="1688"/>
              <a:ext cx="771" cy="409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795">
                <a:latin typeface="Times New Roman" panose="02020603050405020304" pitchFamily="18" charset="0"/>
              </a:endParaRPr>
            </a:p>
          </p:txBody>
        </p:sp>
        <p:sp>
          <p:nvSpPr>
            <p:cNvPr id="9237" name="Oval 7"/>
            <p:cNvSpPr/>
            <p:nvPr>
              <p:custDataLst>
                <p:tags r:id="rId21"/>
              </p:custDataLst>
            </p:nvPr>
          </p:nvSpPr>
          <p:spPr>
            <a:xfrm>
              <a:off x="1701" y="1707"/>
              <a:ext cx="771" cy="409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795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752" name="Group 8"/>
          <p:cNvGrpSpPr/>
          <p:nvPr>
            <p:custDataLst>
              <p:tags r:id="rId5"/>
            </p:custDataLst>
          </p:nvPr>
        </p:nvGrpSpPr>
        <p:grpSpPr>
          <a:xfrm>
            <a:off x="7172900" y="4569738"/>
            <a:ext cx="572365" cy="430064"/>
            <a:chOff x="3334" y="2614"/>
            <a:chExt cx="362" cy="272"/>
          </a:xfrm>
        </p:grpSpPr>
        <p:sp>
          <p:nvSpPr>
            <p:cNvPr id="9232" name="Line 9"/>
            <p:cNvSpPr/>
            <p:nvPr>
              <p:custDataLst>
                <p:tags r:id="rId16"/>
              </p:custDataLst>
            </p:nvPr>
          </p:nvSpPr>
          <p:spPr>
            <a:xfrm flipH="1">
              <a:off x="3334" y="2886"/>
              <a:ext cx="362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  <p:grpSp>
          <p:nvGrpSpPr>
            <p:cNvPr id="9233" name="Group 10"/>
            <p:cNvGrpSpPr/>
            <p:nvPr>
              <p:custDataLst>
                <p:tags r:id="rId17"/>
              </p:custDataLst>
            </p:nvPr>
          </p:nvGrpSpPr>
          <p:grpSpPr>
            <a:xfrm>
              <a:off x="3424" y="2614"/>
              <a:ext cx="272" cy="232"/>
              <a:chOff x="3905" y="1135"/>
              <a:chExt cx="272" cy="232"/>
            </a:xfrm>
          </p:grpSpPr>
          <p:sp>
            <p:nvSpPr>
              <p:cNvPr id="9234" name="Oval 11"/>
              <p:cNvSpPr/>
              <p:nvPr>
                <p:custDataLst>
                  <p:tags r:id="rId18"/>
                </p:custDataLst>
              </p:nvPr>
            </p:nvSpPr>
            <p:spPr>
              <a:xfrm>
                <a:off x="3923" y="116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1D0FD3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795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35" name="Text Box 1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3905" y="1135"/>
                <a:ext cx="272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795">
                    <a:latin typeface="Verdana" panose="020B0604030504040204" pitchFamily="34" charset="0"/>
                    <a:ea typeface="宋体" panose="02010600030101010101" pitchFamily="2" charset="-122"/>
                  </a:rPr>
                  <a:t>+</a:t>
                </a:r>
              </a:p>
            </p:txBody>
          </p:sp>
        </p:grpSp>
      </p:grpSp>
      <p:grpSp>
        <p:nvGrpSpPr>
          <p:cNvPr id="31757" name="Group 13"/>
          <p:cNvGrpSpPr/>
          <p:nvPr>
            <p:custDataLst>
              <p:tags r:id="rId6"/>
            </p:custDataLst>
          </p:nvPr>
        </p:nvGrpSpPr>
        <p:grpSpPr>
          <a:xfrm>
            <a:off x="7935000" y="4555508"/>
            <a:ext cx="502795" cy="430064"/>
            <a:chOff x="4286" y="2587"/>
            <a:chExt cx="318" cy="272"/>
          </a:xfrm>
        </p:grpSpPr>
        <p:grpSp>
          <p:nvGrpSpPr>
            <p:cNvPr id="9228" name="Group 14"/>
            <p:cNvGrpSpPr/>
            <p:nvPr>
              <p:custDataLst>
                <p:tags r:id="rId12"/>
              </p:custDataLst>
            </p:nvPr>
          </p:nvGrpSpPr>
          <p:grpSpPr>
            <a:xfrm>
              <a:off x="4332" y="2587"/>
              <a:ext cx="272" cy="232"/>
              <a:chOff x="3923" y="1135"/>
              <a:chExt cx="272" cy="232"/>
            </a:xfrm>
          </p:grpSpPr>
          <p:sp>
            <p:nvSpPr>
              <p:cNvPr id="9230" name="Oval 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3923" y="116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1D0FD3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sz="1795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31" name="Text Box 16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923" y="1135"/>
                <a:ext cx="272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795">
                    <a:latin typeface="Verdana" panose="020B0604030504040204" pitchFamily="34" charset="0"/>
                    <a:ea typeface="宋体" panose="02010600030101010101" pitchFamily="2" charset="-122"/>
                  </a:rPr>
                  <a:t>-</a:t>
                </a:r>
              </a:p>
            </p:txBody>
          </p:sp>
        </p:grpSp>
        <p:sp>
          <p:nvSpPr>
            <p:cNvPr id="9229" name="Line 17"/>
            <p:cNvSpPr/>
            <p:nvPr>
              <p:custDataLst>
                <p:tags r:id="rId13"/>
              </p:custDataLst>
            </p:nvPr>
          </p:nvSpPr>
          <p:spPr>
            <a:xfrm>
              <a:off x="4286" y="2859"/>
              <a:ext cx="318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795"/>
            </a:p>
          </p:txBody>
        </p:sp>
      </p:grpSp>
      <p:grpSp>
        <p:nvGrpSpPr>
          <p:cNvPr id="31762" name="Group 18"/>
          <p:cNvGrpSpPr/>
          <p:nvPr>
            <p:custDataLst>
              <p:tags r:id="rId7"/>
            </p:custDataLst>
          </p:nvPr>
        </p:nvGrpSpPr>
        <p:grpSpPr>
          <a:xfrm>
            <a:off x="5813482" y="3228238"/>
            <a:ext cx="4379438" cy="430854"/>
            <a:chOff x="2789" y="1888"/>
            <a:chExt cx="2447" cy="136"/>
          </a:xfrm>
        </p:grpSpPr>
        <p:sp>
          <p:nvSpPr>
            <p:cNvPr id="9226" name="Oval 19"/>
            <p:cNvSpPr/>
            <p:nvPr>
              <p:custDataLst>
                <p:tags r:id="rId10"/>
              </p:custDataLst>
            </p:nvPr>
          </p:nvSpPr>
          <p:spPr>
            <a:xfrm>
              <a:off x="4844" y="1888"/>
              <a:ext cx="392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795">
                <a:latin typeface="Times New Roman" panose="02020603050405020304" pitchFamily="18" charset="0"/>
              </a:endParaRPr>
            </a:p>
          </p:txBody>
        </p:sp>
        <p:sp>
          <p:nvSpPr>
            <p:cNvPr id="9227" name="Oval 20"/>
            <p:cNvSpPr/>
            <p:nvPr>
              <p:custDataLst>
                <p:tags r:id="rId11"/>
              </p:custDataLst>
            </p:nvPr>
          </p:nvSpPr>
          <p:spPr>
            <a:xfrm>
              <a:off x="2789" y="1888"/>
              <a:ext cx="392" cy="136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795">
                <a:latin typeface="Times New Roman" panose="02020603050405020304" pitchFamily="18" charset="0"/>
              </a:endParaRPr>
            </a:p>
          </p:txBody>
        </p:sp>
      </p:grpSp>
      <p:sp>
        <p:nvSpPr>
          <p:cNvPr id="31765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2412" y="1305200"/>
            <a:ext cx="11135320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0590">
              <a:lnSpc>
                <a:spcPct val="135000"/>
              </a:lnSpc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（电渗析法是利用电场的作用，强行将离子向电极处吸引，致使电极中间部位的离子浓度大为下降，从而制得淡水的。）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905DAD2-DA32-17AD-C5CD-C27CA483FD9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87280" y="50676"/>
            <a:ext cx="40944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海水中水资源的利用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E-06 -5E-06 L -0.11805 -5E-06" pathEditMode="fixed" rAng="0" ptsTypes="AA">
                                      <p:cBhvr>
                                        <p:cTn id="41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E-06 0 L 0.13386 0" pathEditMode="fixed" rAng="0" ptsTypes="AA">
                                      <p:cBhvr>
                                        <p:cTn id="45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129" y="640018"/>
            <a:ext cx="3013343" cy="58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0590">
              <a:spcBef>
                <a:spcPct val="50000"/>
              </a:spcBef>
              <a:defRPr/>
            </a:pPr>
            <a:r>
              <a:rPr kumimoji="1" lang="en-US" altLang="zh-CN" sz="3200" b="1">
                <a:solidFill>
                  <a:srgbClr val="FF0000"/>
                </a:solidFill>
                <a:latin typeface="+mn-ea"/>
              </a:rPr>
              <a:t>3</a:t>
            </a:r>
            <a:r>
              <a:rPr kumimoji="1" lang="zh-CN" altLang="en-US" sz="3200" b="1">
                <a:solidFill>
                  <a:srgbClr val="FF0000"/>
                </a:solidFill>
                <a:latin typeface="+mn-ea"/>
              </a:rPr>
              <a:t>、离子交换法</a:t>
            </a:r>
          </a:p>
        </p:txBody>
      </p:sp>
      <p:sp>
        <p:nvSpPr>
          <p:cNvPr id="32771" name="Text Box 3"/>
          <p:cNvSpPr txBox="1"/>
          <p:nvPr>
            <p:custDataLst>
              <p:tags r:id="rId3"/>
            </p:custDataLst>
          </p:nvPr>
        </p:nvSpPr>
        <p:spPr>
          <a:xfrm>
            <a:off x="2461597" y="1586854"/>
            <a:ext cx="71071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13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阳离子交换树脂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HR +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NaR + H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32776" name="Picture 8" descr="J9QPCKE@LY4ZAI_(GKIGG8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95801" y="2260089"/>
            <a:ext cx="7285791" cy="344209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2777" name="Text Box 9"/>
          <p:cNvSpPr txBox="1"/>
          <p:nvPr>
            <p:custDataLst>
              <p:tags r:id="rId5"/>
            </p:custDataLst>
          </p:nvPr>
        </p:nvSpPr>
        <p:spPr>
          <a:xfrm>
            <a:off x="1981739" y="5881968"/>
            <a:ext cx="7437579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13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阴离子交换树脂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ROH +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RCl +OH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Text Box 10"/>
          <p:cNvSpPr txBox="1"/>
          <p:nvPr>
            <p:custDataLst>
              <p:tags r:id="rId6"/>
            </p:custDataLst>
          </p:nvPr>
        </p:nvSpPr>
        <p:spPr>
          <a:xfrm>
            <a:off x="9095507" y="3721200"/>
            <a:ext cx="3236549" cy="51987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13000"/>
              </a:spcBef>
            </a:pPr>
            <a:r>
              <a:rPr lang="en-US" altLang="zh-CN" sz="279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79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790">
                <a:solidFill>
                  <a:srgbClr val="0000FF"/>
                </a:solidFill>
                <a:latin typeface="Times New Roman" panose="02020603050405020304" pitchFamily="18" charset="0"/>
              </a:rPr>
              <a:t>+OH</a:t>
            </a:r>
            <a:r>
              <a:rPr lang="en-US" altLang="zh-CN" sz="279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sz="2790">
                <a:solidFill>
                  <a:srgbClr val="0000FF"/>
                </a:solidFill>
                <a:latin typeface="Times New Roman" panose="02020603050405020304" pitchFamily="18" charset="0"/>
              </a:rPr>
              <a:t>=H</a:t>
            </a:r>
            <a:r>
              <a:rPr lang="en-US" altLang="zh-CN" sz="279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79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14CFEB-F86B-CC48-1B9A-1B548B67EBB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7280" y="50676"/>
            <a:ext cx="40944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海水中水资源的利用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7" grpId="0"/>
      <p:bldP spid="327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6549" y="617775"/>
            <a:ext cx="30133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0590">
              <a:spcBef>
                <a:spcPct val="50000"/>
              </a:spcBef>
              <a:defRPr/>
            </a:pPr>
            <a:r>
              <a:rPr kumimoji="1" lang="en-US" altLang="zh-CN" sz="3200" b="1">
                <a:solidFill>
                  <a:srgbClr val="FF0000"/>
                </a:solidFill>
                <a:latin typeface="+mn-ea"/>
              </a:rPr>
              <a:t>4</a:t>
            </a:r>
            <a:r>
              <a:rPr kumimoji="1" lang="zh-CN" altLang="en-US" sz="3200" b="1">
                <a:solidFill>
                  <a:srgbClr val="FF0000"/>
                </a:solidFill>
                <a:latin typeface="+mn-ea"/>
              </a:rPr>
              <a:t>、</a:t>
            </a:r>
            <a:r>
              <a:rPr kumimoji="1" lang="en-US" altLang="zh-CN" sz="3200" b="1">
                <a:solidFill>
                  <a:srgbClr val="FF0000"/>
                </a:solidFill>
                <a:latin typeface="+mn-ea"/>
              </a:rPr>
              <a:t> </a:t>
            </a:r>
            <a:r>
              <a:rPr kumimoji="1" lang="zh-CN" altLang="en-US" sz="3200" b="1">
                <a:solidFill>
                  <a:srgbClr val="FF0000"/>
                </a:solidFill>
                <a:latin typeface="+mn-ea"/>
              </a:rPr>
              <a:t>膜分离法</a:t>
            </a: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539603" y="2257519"/>
            <a:ext cx="4922081" cy="257666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33CC"/>
                </a:solidFill>
                <a:latin typeface="+mn-ea"/>
              </a:rPr>
              <a:t>    膜是具有选择性分离功能的材料，利用膜的选择性分离实现料液的不同组分的分离、纯化、浓缩的过程。</a:t>
            </a:r>
          </a:p>
        </p:txBody>
      </p:sp>
      <p:pic>
        <p:nvPicPr>
          <p:cNvPr id="4" name="图片 3" descr="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55955" y="1648647"/>
            <a:ext cx="5097117" cy="45709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6DD0C51-9AAC-E0CE-C3D8-FCA1678C89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87280" y="50676"/>
            <a:ext cx="40944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海水中水资源的利用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996707" y="48578"/>
            <a:ext cx="48056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kumimoji="1"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kumimoji="1" 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海水化学资源的开发利用</a:t>
            </a:r>
          </a:p>
        </p:txBody>
      </p:sp>
      <p:pic>
        <p:nvPicPr>
          <p:cNvPr id="97282" name="图片 9728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DC5B3E"/>
              </a:clrFrom>
              <a:clrTo>
                <a:srgbClr val="DC5B3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5" y="2475865"/>
            <a:ext cx="4824730" cy="3528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3" name="文本框 97282"/>
          <p:cNvSpPr txBox="1"/>
          <p:nvPr>
            <p:custDataLst>
              <p:tags r:id="rId4"/>
            </p:custDataLst>
          </p:nvPr>
        </p:nvSpPr>
        <p:spPr>
          <a:xfrm>
            <a:off x="414655" y="732155"/>
            <a:ext cx="11589385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含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多种元素，含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US" altLang="zh-CN" sz="2400" b="1" err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err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种元素的质量占总水量的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，其余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zh-CN" altLang="en-US" sz="2400" b="1">
                <a:solidFill>
                  <a:srgbClr val="120E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多种含量微少的元素。被称为“元素的故乡”。 海水因为量太大、面太广，大多数元素尽管总量很大，但许多元素的富集程度很低很低。</a:t>
            </a:r>
          </a:p>
        </p:txBody>
      </p:sp>
      <p:pic>
        <p:nvPicPr>
          <p:cNvPr id="2" name="图片 1" descr="Q~4US_D4_S3XI5L[DZIFJ`B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36465" y="2333625"/>
            <a:ext cx="7267575" cy="345186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6294755" y="6004560"/>
            <a:ext cx="4526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059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b="1" kern="0">
                <a:latin typeface="+mn-ea"/>
                <a:sym typeface="+mn-ea"/>
              </a:rPr>
              <a:t>海水淡化与</a:t>
            </a:r>
            <a:r>
              <a:rPr lang="zh-CN" altLang="en-US" b="1" kern="0">
                <a:solidFill>
                  <a:srgbClr val="FF0000"/>
                </a:solidFill>
                <a:latin typeface="+mn-ea"/>
                <a:sym typeface="+mn-ea"/>
              </a:rPr>
              <a:t>化工生产</a:t>
            </a:r>
            <a:r>
              <a:rPr lang="zh-CN" altLang="en-US" b="1" kern="0">
                <a:latin typeface="+mn-ea"/>
                <a:sym typeface="+mn-ea"/>
              </a:rPr>
              <a:t>相结合，提高经济效益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ljNWRhMDAxYjE3MzdiNTA1YmZjNDYwMDViYTA0Zj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  <p:tag name="KSO_WM_UNIT_PLACING_PICTURE_USER_VIEWPORT" val="{&quot;height&quot;:3825,&quot;width&quot;:9660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9600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1"/>
  <p:tag name="KSO_WM_UNIT_TABLE_BEAUTIFY" val="smartTable{4df95c20-0c5b-4253-ba9e-f7893328a8bc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1469</Words>
  <Application>Microsoft Office PowerPoint</Application>
  <PresentationFormat>宽屏</PresentationFormat>
  <Paragraphs>137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NEU-BZ-S92</vt:lpstr>
      <vt:lpstr>等线</vt:lpstr>
      <vt:lpstr>黑体</vt:lpstr>
      <vt:lpstr>楷体</vt:lpstr>
      <vt:lpstr>宋体</vt:lpstr>
      <vt:lpstr>微软雅黑</vt:lpstr>
      <vt:lpstr>Arial</vt:lpstr>
      <vt:lpstr>Times New Roman</vt:lpstr>
      <vt:lpstr>Verdana</vt:lpstr>
      <vt:lpstr>Wingdings</vt:lpstr>
      <vt:lpstr>Office 主题​​</vt:lpstr>
      <vt:lpstr>Imaging.Document</vt:lpstr>
      <vt:lpstr>PowerPoint 演示文稿</vt:lpstr>
      <vt:lpstr>PowerPoint 演示文稿</vt:lpstr>
      <vt:lpstr>PowerPoint 演示文稿</vt:lpstr>
      <vt:lpstr>海水的淡化的方法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166</cp:revision>
  <dcterms:created xsi:type="dcterms:W3CDTF">2019-06-19T02:08:00Z</dcterms:created>
  <dcterms:modified xsi:type="dcterms:W3CDTF">2023-01-30T08:13:30Z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0E556855C42E4432A87928260E546C60</vt:lpwstr>
  </property>
</Properties>
</file>