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59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7" r:id="rId17"/>
    <p:sldId id="273" r:id="rId18"/>
    <p:sldId id="274" r:id="rId19"/>
    <p:sldId id="275" r:id="rId20"/>
    <p:sldId id="276" r:id="rId21"/>
    <p:sldId id="260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75" d="100"/>
          <a:sy n="75" d="100"/>
        </p:scale>
        <p:origin x="1032" y="2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image" Target="../media/image29.png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image" Target="../media/image28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77.xml"/><Relationship Id="rId15" Type="http://schemas.openxmlformats.org/officeDocument/2006/relationships/image" Target="../media/image31.png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7.xml"/><Relationship Id="rId4" Type="http://schemas.openxmlformats.org/officeDocument/2006/relationships/tags" Target="../tags/tag1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04.xml"/><Relationship Id="rId18" Type="http://schemas.openxmlformats.org/officeDocument/2006/relationships/tags" Target="../tags/tag209.xml"/><Relationship Id="rId26" Type="http://schemas.openxmlformats.org/officeDocument/2006/relationships/tags" Target="../tags/tag217.xml"/><Relationship Id="rId39" Type="http://schemas.openxmlformats.org/officeDocument/2006/relationships/tags" Target="../tags/tag230.xml"/><Relationship Id="rId21" Type="http://schemas.openxmlformats.org/officeDocument/2006/relationships/tags" Target="../tags/tag212.xml"/><Relationship Id="rId34" Type="http://schemas.openxmlformats.org/officeDocument/2006/relationships/tags" Target="../tags/tag225.xml"/><Relationship Id="rId42" Type="http://schemas.openxmlformats.org/officeDocument/2006/relationships/tags" Target="../tags/tag233.xml"/><Relationship Id="rId47" Type="http://schemas.openxmlformats.org/officeDocument/2006/relationships/image" Target="../media/image32.png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29" Type="http://schemas.openxmlformats.org/officeDocument/2006/relationships/tags" Target="../tags/tag220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tags" Target="../tags/tag215.xml"/><Relationship Id="rId32" Type="http://schemas.openxmlformats.org/officeDocument/2006/relationships/tags" Target="../tags/tag223.xml"/><Relationship Id="rId37" Type="http://schemas.openxmlformats.org/officeDocument/2006/relationships/tags" Target="../tags/tag228.xml"/><Relationship Id="rId40" Type="http://schemas.openxmlformats.org/officeDocument/2006/relationships/tags" Target="../tags/tag231.xml"/><Relationship Id="rId45" Type="http://schemas.openxmlformats.org/officeDocument/2006/relationships/tags" Target="../tags/tag236.xml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23" Type="http://schemas.openxmlformats.org/officeDocument/2006/relationships/tags" Target="../tags/tag214.xml"/><Relationship Id="rId28" Type="http://schemas.openxmlformats.org/officeDocument/2006/relationships/tags" Target="../tags/tag219.xml"/><Relationship Id="rId36" Type="http://schemas.openxmlformats.org/officeDocument/2006/relationships/tags" Target="../tags/tag227.xml"/><Relationship Id="rId10" Type="http://schemas.openxmlformats.org/officeDocument/2006/relationships/tags" Target="../tags/tag201.xml"/><Relationship Id="rId19" Type="http://schemas.openxmlformats.org/officeDocument/2006/relationships/tags" Target="../tags/tag210.xml"/><Relationship Id="rId31" Type="http://schemas.openxmlformats.org/officeDocument/2006/relationships/tags" Target="../tags/tag222.xml"/><Relationship Id="rId44" Type="http://schemas.openxmlformats.org/officeDocument/2006/relationships/tags" Target="../tags/tag235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Relationship Id="rId22" Type="http://schemas.openxmlformats.org/officeDocument/2006/relationships/tags" Target="../tags/tag213.xml"/><Relationship Id="rId27" Type="http://schemas.openxmlformats.org/officeDocument/2006/relationships/tags" Target="../tags/tag218.xml"/><Relationship Id="rId30" Type="http://schemas.openxmlformats.org/officeDocument/2006/relationships/tags" Target="../tags/tag221.xml"/><Relationship Id="rId35" Type="http://schemas.openxmlformats.org/officeDocument/2006/relationships/tags" Target="../tags/tag226.xml"/><Relationship Id="rId43" Type="http://schemas.openxmlformats.org/officeDocument/2006/relationships/tags" Target="../tags/tag234.xml"/><Relationship Id="rId48" Type="http://schemas.openxmlformats.org/officeDocument/2006/relationships/image" Target="../media/image33.png"/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12" Type="http://schemas.openxmlformats.org/officeDocument/2006/relationships/tags" Target="../tags/tag203.xml"/><Relationship Id="rId17" Type="http://schemas.openxmlformats.org/officeDocument/2006/relationships/tags" Target="../tags/tag208.xml"/><Relationship Id="rId25" Type="http://schemas.openxmlformats.org/officeDocument/2006/relationships/tags" Target="../tags/tag216.xml"/><Relationship Id="rId33" Type="http://schemas.openxmlformats.org/officeDocument/2006/relationships/tags" Target="../tags/tag224.xml"/><Relationship Id="rId38" Type="http://schemas.openxmlformats.org/officeDocument/2006/relationships/tags" Target="../tags/tag229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211.xml"/><Relationship Id="rId41" Type="http://schemas.openxmlformats.org/officeDocument/2006/relationships/tags" Target="../tags/tag2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3" Type="http://schemas.openxmlformats.org/officeDocument/2006/relationships/tags" Target="../tags/tag243.xml"/><Relationship Id="rId21" Type="http://schemas.openxmlformats.org/officeDocument/2006/relationships/image" Target="../media/image35.png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0" Type="http://schemas.openxmlformats.org/officeDocument/2006/relationships/image" Target="../media/image34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10" Type="http://schemas.openxmlformats.org/officeDocument/2006/relationships/tags" Target="../tags/tag250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36.png"/><Relationship Id="rId3" Type="http://schemas.openxmlformats.org/officeDocument/2006/relationships/tags" Target="../tags/tag261.xml"/><Relationship Id="rId21" Type="http://schemas.openxmlformats.org/officeDocument/2006/relationships/image" Target="../media/image39.png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0" Type="http://schemas.openxmlformats.org/officeDocument/2006/relationships/image" Target="../media/image38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10" Type="http://schemas.openxmlformats.org/officeDocument/2006/relationships/tags" Target="../tags/tag268.xml"/><Relationship Id="rId19" Type="http://schemas.openxmlformats.org/officeDocument/2006/relationships/image" Target="../media/image37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43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42.png"/><Relationship Id="rId5" Type="http://schemas.openxmlformats.org/officeDocument/2006/relationships/tags" Target="../tags/tag279.xml"/><Relationship Id="rId10" Type="http://schemas.openxmlformats.org/officeDocument/2006/relationships/image" Target="../media/image41.png"/><Relationship Id="rId4" Type="http://schemas.openxmlformats.org/officeDocument/2006/relationships/tags" Target="../tags/tag278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5" Type="http://schemas.openxmlformats.org/officeDocument/2006/relationships/tags" Target="../tags/tag291.xml"/><Relationship Id="rId10" Type="http://schemas.openxmlformats.org/officeDocument/2006/relationships/tags" Target="../tags/tag296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5" Type="http://schemas.openxmlformats.org/officeDocument/2006/relationships/tags" Target="../tags/tag303.xml"/><Relationship Id="rId10" Type="http://schemas.openxmlformats.org/officeDocument/2006/relationships/tags" Target="../tags/tag308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5.xml"/><Relationship Id="rId4" Type="http://schemas.openxmlformats.org/officeDocument/2006/relationships/tags" Target="../tags/tag3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image" Target="../media/image48.png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image" Target="../media/image47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image" Target="../media/image46.png"/><Relationship Id="rId5" Type="http://schemas.openxmlformats.org/officeDocument/2006/relationships/tags" Target="../tags/tag32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tags" Target="../tags/tag342.xml"/><Relationship Id="rId3" Type="http://schemas.openxmlformats.org/officeDocument/2006/relationships/tags" Target="../tags/tag327.xml"/><Relationship Id="rId21" Type="http://schemas.openxmlformats.org/officeDocument/2006/relationships/tags" Target="../tags/tag345.xml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tags" Target="../tags/tag341.xml"/><Relationship Id="rId25" Type="http://schemas.openxmlformats.org/officeDocument/2006/relationships/image" Target="../media/image50.png"/><Relationship Id="rId2" Type="http://schemas.openxmlformats.org/officeDocument/2006/relationships/tags" Target="../tags/tag326.xml"/><Relationship Id="rId16" Type="http://schemas.openxmlformats.org/officeDocument/2006/relationships/tags" Target="../tags/tag340.xml"/><Relationship Id="rId20" Type="http://schemas.openxmlformats.org/officeDocument/2006/relationships/tags" Target="../tags/tag344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329.xml"/><Relationship Id="rId15" Type="http://schemas.openxmlformats.org/officeDocument/2006/relationships/tags" Target="../tags/tag339.xml"/><Relationship Id="rId23" Type="http://schemas.openxmlformats.org/officeDocument/2006/relationships/tags" Target="../tags/tag347.xml"/><Relationship Id="rId10" Type="http://schemas.openxmlformats.org/officeDocument/2006/relationships/tags" Target="../tags/tag334.xml"/><Relationship Id="rId19" Type="http://schemas.openxmlformats.org/officeDocument/2006/relationships/tags" Target="../tags/tag343.xml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tags" Target="../tags/tag3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12" Type="http://schemas.openxmlformats.org/officeDocument/2006/relationships/image" Target="../media/image51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52.xml"/><Relationship Id="rId10" Type="http://schemas.openxmlformats.org/officeDocument/2006/relationships/tags" Target="../tags/tag357.xml"/><Relationship Id="rId4" Type="http://schemas.openxmlformats.org/officeDocument/2006/relationships/tags" Target="../tags/tag351.xml"/><Relationship Id="rId9" Type="http://schemas.openxmlformats.org/officeDocument/2006/relationships/tags" Target="../tags/tag35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image" Target="../media/image53.png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image" Target="../media/image52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2.xml"/><Relationship Id="rId15" Type="http://schemas.openxmlformats.org/officeDocument/2006/relationships/image" Target="../media/image55.png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image" Target="../media/image56.pn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10" Type="http://schemas.openxmlformats.org/officeDocument/2006/relationships/tags" Target="../tags/tag377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2" Type="http://schemas.openxmlformats.org/officeDocument/2006/relationships/tags" Target="../tags/tag385.xml"/><Relationship Id="rId16" Type="http://schemas.openxmlformats.org/officeDocument/2006/relationships/image" Target="../media/image57.png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5" Type="http://schemas.openxmlformats.org/officeDocument/2006/relationships/tags" Target="../tags/tag38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93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image" Target="../media/image59.png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image" Target="../media/image58.jpe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02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15.xml"/><Relationship Id="rId3" Type="http://schemas.openxmlformats.org/officeDocument/2006/relationships/tags" Target="../tags/tag410.xml"/><Relationship Id="rId7" Type="http://schemas.openxmlformats.org/officeDocument/2006/relationships/tags" Target="../tags/tag414.xml"/><Relationship Id="rId12" Type="http://schemas.openxmlformats.org/officeDocument/2006/relationships/image" Target="../media/image61.pn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1" Type="http://schemas.openxmlformats.org/officeDocument/2006/relationships/image" Target="../media/image60.png"/><Relationship Id="rId5" Type="http://schemas.openxmlformats.org/officeDocument/2006/relationships/tags" Target="../tags/tag41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11.xml"/><Relationship Id="rId9" Type="http://schemas.openxmlformats.org/officeDocument/2006/relationships/tags" Target="../tags/tag4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image" Target="../media/image1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0" Type="http://schemas.openxmlformats.org/officeDocument/2006/relationships/image" Target="../media/image7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10" Type="http://schemas.openxmlformats.org/officeDocument/2006/relationships/tags" Target="../tags/tag79.xml"/><Relationship Id="rId19" Type="http://schemas.openxmlformats.org/officeDocument/2006/relationships/image" Target="../media/image6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image" Target="../media/image62.png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5" Type="http://schemas.openxmlformats.org/officeDocument/2006/relationships/image" Target="../media/image64.jpeg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tags" Target="../tags/tag440.xml"/><Relationship Id="rId18" Type="http://schemas.openxmlformats.org/officeDocument/2006/relationships/image" Target="../media/image67.jpeg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12" Type="http://schemas.openxmlformats.org/officeDocument/2006/relationships/tags" Target="../tags/tag439.xml"/><Relationship Id="rId17" Type="http://schemas.openxmlformats.org/officeDocument/2006/relationships/image" Target="../media/image66.png"/><Relationship Id="rId2" Type="http://schemas.openxmlformats.org/officeDocument/2006/relationships/tags" Target="../tags/tag429.xml"/><Relationship Id="rId16" Type="http://schemas.openxmlformats.org/officeDocument/2006/relationships/image" Target="../media/image65.png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tags" Target="../tags/tag438.xml"/><Relationship Id="rId5" Type="http://schemas.openxmlformats.org/officeDocument/2006/relationships/tags" Target="../tags/tag43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37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tags" Target="../tags/tag44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44.xml"/><Relationship Id="rId7" Type="http://schemas.openxmlformats.org/officeDocument/2006/relationships/tags" Target="../tags/tag448.xml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image" Target="../media/image70.png"/><Relationship Id="rId5" Type="http://schemas.openxmlformats.org/officeDocument/2006/relationships/tags" Target="../tags/tag446.xml"/><Relationship Id="rId10" Type="http://schemas.openxmlformats.org/officeDocument/2006/relationships/image" Target="../media/image69.png"/><Relationship Id="rId4" Type="http://schemas.openxmlformats.org/officeDocument/2006/relationships/tags" Target="../tags/tag445.xml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image" Target="../media/image73.pn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image" Target="../media/image72.jpe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../media/image71.jpeg"/><Relationship Id="rId5" Type="http://schemas.openxmlformats.org/officeDocument/2006/relationships/tags" Target="../tags/tag453.xml"/><Relationship Id="rId15" Type="http://schemas.openxmlformats.org/officeDocument/2006/relationships/image" Target="../media/image7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tags" Target="../tags/tag470.xml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17" Type="http://schemas.openxmlformats.org/officeDocument/2006/relationships/image" Target="../media/image77.png"/><Relationship Id="rId2" Type="http://schemas.openxmlformats.org/officeDocument/2006/relationships/tags" Target="../tags/tag459.xml"/><Relationship Id="rId16" Type="http://schemas.openxmlformats.org/officeDocument/2006/relationships/image" Target="../media/image76.png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5" Type="http://schemas.openxmlformats.org/officeDocument/2006/relationships/tags" Target="../tags/tag46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67.xml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tags" Target="../tags/tag4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tags" Target="../tags/tag488.xml"/><Relationship Id="rId18" Type="http://schemas.openxmlformats.org/officeDocument/2006/relationships/tags" Target="../tags/tag493.xml"/><Relationship Id="rId26" Type="http://schemas.openxmlformats.org/officeDocument/2006/relationships/image" Target="../media/image82.png"/><Relationship Id="rId3" Type="http://schemas.openxmlformats.org/officeDocument/2006/relationships/tags" Target="../tags/tag478.xml"/><Relationship Id="rId21" Type="http://schemas.microsoft.com/office/2007/relationships/hdphoto" Target="../media/hdphoto1.wdp"/><Relationship Id="rId7" Type="http://schemas.openxmlformats.org/officeDocument/2006/relationships/tags" Target="../tags/tag482.xml"/><Relationship Id="rId12" Type="http://schemas.openxmlformats.org/officeDocument/2006/relationships/tags" Target="../tags/tag487.xml"/><Relationship Id="rId17" Type="http://schemas.openxmlformats.org/officeDocument/2006/relationships/tags" Target="../tags/tag492.xml"/><Relationship Id="rId25" Type="http://schemas.openxmlformats.org/officeDocument/2006/relationships/image" Target="file:///C:\Users\lenovo\AppData\Local\Temp\wps\INetCache\356ebadff2000493e9072ca2f08671e8" TargetMode="External"/><Relationship Id="rId2" Type="http://schemas.openxmlformats.org/officeDocument/2006/relationships/tags" Target="../tags/tag477.xml"/><Relationship Id="rId16" Type="http://schemas.openxmlformats.org/officeDocument/2006/relationships/tags" Target="../tags/tag491.xml"/><Relationship Id="rId20" Type="http://schemas.openxmlformats.org/officeDocument/2006/relationships/image" Target="../media/image79.png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tags" Target="../tags/tag486.xml"/><Relationship Id="rId24" Type="http://schemas.openxmlformats.org/officeDocument/2006/relationships/image" Target="../media/image81.jpeg"/><Relationship Id="rId5" Type="http://schemas.openxmlformats.org/officeDocument/2006/relationships/tags" Target="../tags/tag480.xml"/><Relationship Id="rId15" Type="http://schemas.openxmlformats.org/officeDocument/2006/relationships/tags" Target="../tags/tag490.xml"/><Relationship Id="rId23" Type="http://schemas.openxmlformats.org/officeDocument/2006/relationships/image" Target="file:///C:\Users\lenovo\AppData\Local\Temp\wps\INetCache\31bc211444a5d02c464a09f6a88def64" TargetMode="External"/><Relationship Id="rId10" Type="http://schemas.openxmlformats.org/officeDocument/2006/relationships/tags" Target="../tags/tag485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tags" Target="../tags/tag489.xml"/><Relationship Id="rId22" Type="http://schemas.openxmlformats.org/officeDocument/2006/relationships/image" Target="../media/image80.jpeg"/><Relationship Id="rId27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96.xml"/><Relationship Id="rId7" Type="http://schemas.openxmlformats.org/officeDocument/2006/relationships/image" Target="../media/image85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image" Target="../media/image50.png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5" Type="http://schemas.openxmlformats.org/officeDocument/2006/relationships/tags" Target="../tags/tag502.xml"/><Relationship Id="rId10" Type="http://schemas.openxmlformats.org/officeDocument/2006/relationships/tags" Target="../tags/tag507.xml"/><Relationship Id="rId4" Type="http://schemas.openxmlformats.org/officeDocument/2006/relationships/tags" Target="../tags/tag501.xml"/><Relationship Id="rId9" Type="http://schemas.openxmlformats.org/officeDocument/2006/relationships/tags" Target="../tags/tag50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3.xml"/><Relationship Id="rId4" Type="http://schemas.openxmlformats.org/officeDocument/2006/relationships/tags" Target="../tags/tag5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image" Target="../media/image13.png"/><Relationship Id="rId3" Type="http://schemas.openxmlformats.org/officeDocument/2006/relationships/tags" Target="../tags/tag88.xml"/><Relationship Id="rId21" Type="http://schemas.openxmlformats.org/officeDocument/2006/relationships/image" Target="../media/image8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image" Target="../media/image12.png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image" Target="../media/image1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image" Target="../media/image11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image" Target="../media/image10.png"/><Relationship Id="rId10" Type="http://schemas.openxmlformats.org/officeDocument/2006/relationships/tags" Target="../tags/tag95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image" Target="../media/image9.png"/><Relationship Id="rId27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6.xml"/><Relationship Id="rId7" Type="http://schemas.openxmlformats.org/officeDocument/2006/relationships/image" Target="../media/image15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image" Target="../media/image18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1.png"/><Relationship Id="rId2" Type="http://schemas.openxmlformats.org/officeDocument/2006/relationships/tags" Target="../tags/tag109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10" Type="http://schemas.openxmlformats.org/officeDocument/2006/relationships/tags" Target="../tags/tag117.xml"/><Relationship Id="rId19" Type="http://schemas.openxmlformats.org/officeDocument/2006/relationships/image" Target="../media/image19.sv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20.pn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0" Type="http://schemas.openxmlformats.org/officeDocument/2006/relationships/tags" Target="../tags/tag132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36.xml"/><Relationship Id="rId7" Type="http://schemas.openxmlformats.org/officeDocument/2006/relationships/image" Target="../media/image22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10" Type="http://schemas.openxmlformats.org/officeDocument/2006/relationships/image" Target="../media/image23.png"/><Relationship Id="rId4" Type="http://schemas.openxmlformats.org/officeDocument/2006/relationships/tags" Target="../tags/tag137.xml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51.xml"/><Relationship Id="rId18" Type="http://schemas.openxmlformats.org/officeDocument/2006/relationships/tags" Target="../tags/tag156.xml"/><Relationship Id="rId26" Type="http://schemas.openxmlformats.org/officeDocument/2006/relationships/tags" Target="../tags/tag164.xml"/><Relationship Id="rId39" Type="http://schemas.openxmlformats.org/officeDocument/2006/relationships/image" Target="../media/image27.png"/><Relationship Id="rId21" Type="http://schemas.openxmlformats.org/officeDocument/2006/relationships/tags" Target="../tags/tag159.xml"/><Relationship Id="rId34" Type="http://schemas.openxmlformats.org/officeDocument/2006/relationships/tags" Target="../tags/tag172.xml"/><Relationship Id="rId7" Type="http://schemas.openxmlformats.org/officeDocument/2006/relationships/tags" Target="../tags/tag145.xml"/><Relationship Id="rId12" Type="http://schemas.openxmlformats.org/officeDocument/2006/relationships/tags" Target="../tags/tag150.xml"/><Relationship Id="rId17" Type="http://schemas.openxmlformats.org/officeDocument/2006/relationships/tags" Target="../tags/tag155.xml"/><Relationship Id="rId25" Type="http://schemas.openxmlformats.org/officeDocument/2006/relationships/tags" Target="../tags/tag163.xml"/><Relationship Id="rId33" Type="http://schemas.openxmlformats.org/officeDocument/2006/relationships/tags" Target="../tags/tag171.xml"/><Relationship Id="rId38" Type="http://schemas.openxmlformats.org/officeDocument/2006/relationships/image" Target="../media/image26.png"/><Relationship Id="rId2" Type="http://schemas.openxmlformats.org/officeDocument/2006/relationships/tags" Target="../tags/tag140.xml"/><Relationship Id="rId16" Type="http://schemas.openxmlformats.org/officeDocument/2006/relationships/tags" Target="../tags/tag154.xml"/><Relationship Id="rId20" Type="http://schemas.openxmlformats.org/officeDocument/2006/relationships/tags" Target="../tags/tag158.xml"/><Relationship Id="rId29" Type="http://schemas.openxmlformats.org/officeDocument/2006/relationships/tags" Target="../tags/tag167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tags" Target="../tags/tag149.xml"/><Relationship Id="rId24" Type="http://schemas.openxmlformats.org/officeDocument/2006/relationships/tags" Target="../tags/tag162.xml"/><Relationship Id="rId32" Type="http://schemas.openxmlformats.org/officeDocument/2006/relationships/tags" Target="../tags/tag170.xml"/><Relationship Id="rId37" Type="http://schemas.openxmlformats.org/officeDocument/2006/relationships/image" Target="../media/image25.png"/><Relationship Id="rId5" Type="http://schemas.openxmlformats.org/officeDocument/2006/relationships/tags" Target="../tags/tag143.xml"/><Relationship Id="rId15" Type="http://schemas.openxmlformats.org/officeDocument/2006/relationships/tags" Target="../tags/tag153.xml"/><Relationship Id="rId23" Type="http://schemas.openxmlformats.org/officeDocument/2006/relationships/tags" Target="../tags/tag161.xml"/><Relationship Id="rId28" Type="http://schemas.openxmlformats.org/officeDocument/2006/relationships/tags" Target="../tags/tag166.xml"/><Relationship Id="rId36" Type="http://schemas.openxmlformats.org/officeDocument/2006/relationships/image" Target="../media/image24.png"/><Relationship Id="rId10" Type="http://schemas.openxmlformats.org/officeDocument/2006/relationships/tags" Target="../tags/tag148.xml"/><Relationship Id="rId19" Type="http://schemas.openxmlformats.org/officeDocument/2006/relationships/tags" Target="../tags/tag157.xml"/><Relationship Id="rId31" Type="http://schemas.openxmlformats.org/officeDocument/2006/relationships/tags" Target="../tags/tag169.xml"/><Relationship Id="rId4" Type="http://schemas.openxmlformats.org/officeDocument/2006/relationships/tags" Target="../tags/tag142.xml"/><Relationship Id="rId9" Type="http://schemas.openxmlformats.org/officeDocument/2006/relationships/tags" Target="../tags/tag147.xml"/><Relationship Id="rId14" Type="http://schemas.openxmlformats.org/officeDocument/2006/relationships/tags" Target="../tags/tag152.xml"/><Relationship Id="rId22" Type="http://schemas.openxmlformats.org/officeDocument/2006/relationships/tags" Target="../tags/tag160.xml"/><Relationship Id="rId27" Type="http://schemas.openxmlformats.org/officeDocument/2006/relationships/tags" Target="../tags/tag165.xml"/><Relationship Id="rId30" Type="http://schemas.openxmlformats.org/officeDocument/2006/relationships/tags" Target="../tags/tag168.xml"/><Relationship Id="rId35" Type="http://schemas.openxmlformats.org/officeDocument/2006/relationships/slideLayout" Target="../slideLayouts/slideLayout2.xml"/><Relationship Id="rId8" Type="http://schemas.openxmlformats.org/officeDocument/2006/relationships/tags" Target="../tags/tag146.xml"/><Relationship Id="rId3" Type="http://schemas.openxmlformats.org/officeDocument/2006/relationships/tags" Target="../tags/tag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第八章：化学与可持续发展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69915" y="3807620"/>
            <a:ext cx="6399984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第二节：化学品的合理使用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65676" y="880924"/>
            <a:ext cx="614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3780D7"/>
                </a:solidFill>
              </a:rPr>
              <a:t>人教版高中化学高一年级必修一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114D16-B9C1-E0A9-1208-45B0F0186D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4545" y="1646476"/>
            <a:ext cx="11033760" cy="212365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）破坏害虫与天敌之间的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生态平衡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zh-CN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2" charset="0"/>
                <a:sym typeface="+mn-ea"/>
              </a:rPr>
              <a:t>使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一些害虫会产生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抗药性</a:t>
            </a:r>
          </a:p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）使对农药敏感的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有益昆虫如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蜜蜂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大量死亡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）造成土壤和作物的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农药残留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）对大气、地表水和地下水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造成污染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E2F363D-224F-4D1E-D88E-7187900F5F6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7885" y="4681220"/>
            <a:ext cx="3454400" cy="19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BD30E8-F373-A7F7-A073-334B4B5F70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398645" y="4681220"/>
            <a:ext cx="3845560" cy="20415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A6D89EA-9FAC-E526-1314-C8670E7FD0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7690" y="909056"/>
            <a:ext cx="44507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ym typeface="+mn-ea"/>
              </a:rPr>
              <a:t>2. </a:t>
            </a:r>
            <a:r>
              <a:rPr lang="zh-CN" altLang="en-US" sz="2800" b="1">
                <a:sym typeface="+mn-ea"/>
              </a:rPr>
              <a:t>农药不合理施用的危害：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2E9F523-13E0-73E8-EB1F-056E39C2EFE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906010" y="908421"/>
            <a:ext cx="5720715" cy="521970"/>
            <a:chOff x="7606" y="739"/>
            <a:chExt cx="9009" cy="822"/>
          </a:xfrm>
        </p:grpSpPr>
        <p:sp>
          <p:nvSpPr>
            <p:cNvPr id="8" name="减号 7">
              <a:extLst>
                <a:ext uri="{FF2B5EF4-FFF2-40B4-BE49-F238E27FC236}">
                  <a16:creationId xmlns:a16="http://schemas.microsoft.com/office/drawing/2014/main" id="{4084E6F4-C302-E1FD-A1B3-EC7519D7A21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606" y="929"/>
              <a:ext cx="2461" cy="443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468DBAB-4116-4AA6-9490-BA3591BC378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0067" y="739"/>
              <a:ext cx="65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影响</a:t>
              </a:r>
              <a:r>
                <a:rPr lang="zh-CN" altLang="en-US" sz="2800" b="1">
                  <a:solidFill>
                    <a:srgbClr val="FF0000"/>
                  </a:solidFill>
                </a:rPr>
                <a:t>生态环境</a:t>
              </a:r>
              <a:r>
                <a:rPr lang="zh-CN" alt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和</a:t>
              </a:r>
              <a:r>
                <a:rPr lang="zh-CN" altLang="en-US" sz="2800" b="1">
                  <a:solidFill>
                    <a:srgbClr val="FF0000"/>
                  </a:solidFill>
                </a:rPr>
                <a:t>自然环境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DE6228F-0194-1B8E-B636-8007BE03BE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478520" y="2297430"/>
            <a:ext cx="3453765" cy="22631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BCFE34-BC32-E35E-622F-244C30F28A4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90930" y="4681855"/>
            <a:ext cx="3251835" cy="207899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D24B8B-6D57-1778-0B9E-40E5964243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398645" y="3794125"/>
            <a:ext cx="2500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030A0"/>
                </a:solidFill>
              </a:rPr>
              <a:t>合理使用！</a:t>
            </a:r>
          </a:p>
        </p:txBody>
      </p:sp>
    </p:spTree>
    <p:extLst>
      <p:ext uri="{BB962C8B-B14F-4D97-AF65-F5344CB8AC3E}">
        <p14:creationId xmlns:p14="http://schemas.microsoft.com/office/powerpoint/2010/main" val="3846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7F859C-9E28-9229-1E3F-3451C83370B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5980" y="656908"/>
            <a:ext cx="395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随堂测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914978-6510-A34E-E4FF-97C177E351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3745" y="1288415"/>
            <a:ext cx="106838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/>
            <a:r>
              <a:rPr lang="en-US" altLang="zh-CN" sz="2400">
                <a:ea typeface="宋体" panose="02010600030101010101" pitchFamily="2" charset="-122"/>
              </a:rPr>
              <a:t>1</a:t>
            </a:r>
            <a:r>
              <a:rPr lang="zh-CN" sz="2400">
                <a:ea typeface="宋体" panose="02010600030101010101" pitchFamily="2" charset="-122"/>
              </a:rPr>
              <a:t>．化肥和农药对农牧业的增产增收起重要作用，但使用不当也会给人类和环境带来危害。下列关于化肥或农药的施用描述不正确的是</a:t>
            </a:r>
            <a:r>
              <a:rPr lang="en-US" sz="2400">
                <a:latin typeface="Times New Roman" panose="02020603050405020304" pitchFamily="2" charset="0"/>
              </a:rPr>
              <a:t>(</a:t>
            </a:r>
            <a:r>
              <a:rPr lang="zh-CN" sz="2400">
                <a:ea typeface="宋体" panose="02010600030101010101" pitchFamily="2" charset="-122"/>
              </a:rPr>
              <a:t>　　</a:t>
            </a:r>
            <a:r>
              <a:rPr lang="en-US" sz="2400">
                <a:latin typeface="Times New Roman" panose="02020603050405020304" pitchFamily="2" charset="0"/>
              </a:rPr>
              <a:t>)</a:t>
            </a: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A</a:t>
            </a:r>
            <a:r>
              <a:rPr lang="zh-CN" sz="2400">
                <a:ea typeface="宋体" panose="02010600030101010101" pitchFamily="2" charset="-122"/>
              </a:rPr>
              <a:t>．</a:t>
            </a:r>
            <a:r>
              <a:rPr lang="en-US" sz="2400">
                <a:latin typeface="Times New Roman" panose="02020603050405020304" pitchFamily="2" charset="0"/>
              </a:rPr>
              <a:t>(NH</a:t>
            </a:r>
            <a:r>
              <a:rPr lang="en-US" sz="2400" baseline="-25000">
                <a:latin typeface="Times New Roman" panose="02020603050405020304" pitchFamily="2" charset="0"/>
              </a:rPr>
              <a:t>4</a:t>
            </a:r>
            <a:r>
              <a:rPr lang="en-US" sz="2400">
                <a:latin typeface="Times New Roman" panose="02020603050405020304" pitchFamily="2" charset="0"/>
              </a:rPr>
              <a:t>)</a:t>
            </a:r>
            <a:r>
              <a:rPr lang="en-US" sz="2400" baseline="-25000">
                <a:latin typeface="Times New Roman" panose="02020603050405020304" pitchFamily="2" charset="0"/>
              </a:rPr>
              <a:t>2</a:t>
            </a:r>
            <a:r>
              <a:rPr lang="en-US" sz="2400">
                <a:latin typeface="Times New Roman" panose="02020603050405020304" pitchFamily="2" charset="0"/>
              </a:rPr>
              <a:t>SO</a:t>
            </a:r>
            <a:r>
              <a:rPr lang="en-US" sz="2400" baseline="-25000">
                <a:latin typeface="Times New Roman" panose="02020603050405020304" pitchFamily="2" charset="0"/>
              </a:rPr>
              <a:t>4</a:t>
            </a:r>
            <a:r>
              <a:rPr lang="zh-CN" sz="2400">
                <a:ea typeface="宋体" panose="02010600030101010101" pitchFamily="2" charset="-122"/>
              </a:rPr>
              <a:t>的大量施用可能造成土壤的碱化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B</a:t>
            </a:r>
            <a:r>
              <a:rPr lang="zh-CN" sz="2400">
                <a:ea typeface="宋体" panose="02010600030101010101" pitchFamily="2" charset="-122"/>
              </a:rPr>
              <a:t>．磷肥的大量施用可能造成水体富营养化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C</a:t>
            </a:r>
            <a:r>
              <a:rPr lang="zh-CN" sz="2400">
                <a:ea typeface="宋体" panose="02010600030101010101" pitchFamily="2" charset="-122"/>
              </a:rPr>
              <a:t>．农药的施用可能影响害虫与其天敌之间的生态平衡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D</a:t>
            </a:r>
            <a:r>
              <a:rPr lang="zh-CN" sz="2400">
                <a:ea typeface="宋体" panose="02010600030101010101" pitchFamily="2" charset="-122"/>
              </a:rPr>
              <a:t>．家蚕吞食喷洒过农药的桑叶，可能引起中毒</a:t>
            </a:r>
            <a:endParaRPr lang="zh-CN" altLang="en-US" sz="2400"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F10B60-722B-0874-4344-0740920B02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05215" y="1720215"/>
            <a:ext cx="3676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F69640-AF22-BD55-C371-62751872875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9900" y="3919220"/>
            <a:ext cx="112528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/>
            <a:r>
              <a:rPr lang="en-US" altLang="zh-CN" sz="2400">
                <a:ea typeface="宋体" panose="02010600030101010101" pitchFamily="2" charset="-122"/>
              </a:rPr>
              <a:t>2</a:t>
            </a:r>
            <a:r>
              <a:rPr lang="zh-CN" sz="2400">
                <a:ea typeface="宋体" panose="02010600030101010101" pitchFamily="2" charset="-122"/>
              </a:rPr>
              <a:t>．下列说法错误的是(　　)</a:t>
            </a:r>
          </a:p>
          <a:p>
            <a:pPr indent="267970"/>
            <a:r>
              <a:rPr lang="zh-CN" sz="2400">
                <a:ea typeface="宋体" panose="02010600030101010101" pitchFamily="2" charset="-122"/>
              </a:rPr>
              <a:t>A．化肥含有重金属元素、有毒有机物和放射性物质，施入土壤后会形成潜在的土壤污染</a:t>
            </a:r>
          </a:p>
          <a:p>
            <a:pPr indent="267970"/>
            <a:r>
              <a:rPr lang="zh-CN" sz="2400">
                <a:ea typeface="宋体" panose="02010600030101010101" pitchFamily="2" charset="-122"/>
              </a:rPr>
              <a:t>B．农药的施用会造成土壤污染和水污染，但不会造成大气污染</a:t>
            </a:r>
          </a:p>
          <a:p>
            <a:pPr indent="267970"/>
            <a:r>
              <a:rPr lang="zh-CN" sz="2400">
                <a:ea typeface="宋体" panose="02010600030101010101" pitchFamily="2" charset="-122"/>
              </a:rPr>
              <a:t>C．持续农业运动是以将化肥、农药施用保持最低水平，保障食品安全为中心的</a:t>
            </a:r>
          </a:p>
          <a:p>
            <a:pPr indent="267970"/>
            <a:r>
              <a:rPr lang="zh-CN" sz="2400">
                <a:ea typeface="宋体" panose="02010600030101010101" pitchFamily="2" charset="-122"/>
              </a:rPr>
              <a:t>D．农药本身有毒，施用不合理会对环境造成污染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FE67DB-D8E0-BA3A-E588-7D78E88088F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7155" y="3814445"/>
            <a:ext cx="3536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B</a:t>
            </a:r>
            <a:endParaRPr lang="zh-CN" altLang="en-US" sz="2400" b="1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2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2C98C3-0171-90B5-0633-12FFEF44D4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94769" y="895211"/>
            <a:ext cx="1147191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/>
            <a:r>
              <a:rPr lang="en-US" sz="2400">
                <a:latin typeface="Times New Roman" panose="02020603050405020304" pitchFamily="2" charset="0"/>
              </a:rPr>
              <a:t>3</a:t>
            </a:r>
            <a:r>
              <a:rPr lang="zh-CN" sz="2400">
                <a:ea typeface="宋体" panose="02010600030101010101" pitchFamily="2" charset="-122"/>
              </a:rPr>
              <a:t>．已知某藻类的化学式为</a:t>
            </a:r>
            <a:r>
              <a:rPr lang="en-US" sz="2400">
                <a:latin typeface="Times New Roman" panose="02020603050405020304" pitchFamily="2" charset="0"/>
              </a:rPr>
              <a:t>C</a:t>
            </a:r>
            <a:r>
              <a:rPr lang="en-US" sz="2400" baseline="-25000">
                <a:latin typeface="Times New Roman" panose="02020603050405020304" pitchFamily="2" charset="0"/>
              </a:rPr>
              <a:t>106</a:t>
            </a:r>
            <a:r>
              <a:rPr lang="en-US" sz="2400">
                <a:latin typeface="Times New Roman" panose="02020603050405020304" pitchFamily="2" charset="0"/>
              </a:rPr>
              <a:t>H</a:t>
            </a:r>
            <a:r>
              <a:rPr lang="en-US" sz="2400" baseline="-25000">
                <a:latin typeface="Times New Roman" panose="02020603050405020304" pitchFamily="2" charset="0"/>
              </a:rPr>
              <a:t>263</a:t>
            </a:r>
            <a:r>
              <a:rPr lang="en-US" sz="2400">
                <a:latin typeface="Times New Roman" panose="02020603050405020304" pitchFamily="2" charset="0"/>
              </a:rPr>
              <a:t>O</a:t>
            </a:r>
            <a:r>
              <a:rPr lang="en-US" sz="2400" baseline="-25000">
                <a:latin typeface="Times New Roman" panose="02020603050405020304" pitchFamily="2" charset="0"/>
              </a:rPr>
              <a:t>110</a:t>
            </a:r>
            <a:r>
              <a:rPr lang="en-US" sz="2400">
                <a:latin typeface="Times New Roman" panose="02020603050405020304" pitchFamily="2" charset="0"/>
              </a:rPr>
              <a:t>N</a:t>
            </a:r>
            <a:r>
              <a:rPr lang="en-US" sz="2400" baseline="-25000">
                <a:latin typeface="Times New Roman" panose="02020603050405020304" pitchFamily="2" charset="0"/>
              </a:rPr>
              <a:t>16</a:t>
            </a:r>
            <a:r>
              <a:rPr lang="en-US" sz="2400">
                <a:latin typeface="Times New Roman" panose="02020603050405020304" pitchFamily="2" charset="0"/>
              </a:rPr>
              <a:t>P</a:t>
            </a:r>
            <a:r>
              <a:rPr lang="zh-CN" sz="2400">
                <a:ea typeface="宋体" panose="02010600030101010101" pitchFamily="2" charset="-122"/>
              </a:rPr>
              <a:t>，该藻类过度生长，是导致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“</a:t>
            </a:r>
            <a:r>
              <a:rPr lang="zh-CN" sz="2400">
                <a:ea typeface="宋体" panose="02010600030101010101" pitchFamily="2" charset="-122"/>
              </a:rPr>
              <a:t>水华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”</a:t>
            </a:r>
            <a:r>
              <a:rPr lang="en-US" sz="2400">
                <a:latin typeface="Times New Roman" panose="02020603050405020304" pitchFamily="2" charset="0"/>
              </a:rPr>
              <a:t>(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“</a:t>
            </a:r>
            <a:r>
              <a:rPr lang="zh-CN" sz="2400">
                <a:ea typeface="宋体" panose="02010600030101010101" pitchFamily="2" charset="-122"/>
              </a:rPr>
              <a:t>水华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”</a:t>
            </a:r>
            <a:r>
              <a:rPr lang="zh-CN" sz="2400">
                <a:ea typeface="宋体" panose="02010600030101010101" pitchFamily="2" charset="-122"/>
              </a:rPr>
              <a:t>主要是指水中某些植物营养元素含量过高，以致藻类疯狂生长、水质恶化而造成的水体污染现象</a:t>
            </a:r>
            <a:r>
              <a:rPr lang="en-US" sz="2400">
                <a:latin typeface="Times New Roman" panose="02020603050405020304" pitchFamily="2" charset="0"/>
              </a:rPr>
              <a:t>)</a:t>
            </a:r>
            <a:r>
              <a:rPr lang="zh-CN" sz="2400">
                <a:ea typeface="宋体" panose="02010600030101010101" pitchFamily="2" charset="-122"/>
              </a:rPr>
              <a:t>的原因之一。下列与此信息相关的叙述不正确的是</a:t>
            </a:r>
            <a:r>
              <a:rPr lang="en-US" sz="2400">
                <a:latin typeface="Times New Roman" panose="02020603050405020304" pitchFamily="2" charset="0"/>
              </a:rPr>
              <a:t>(</a:t>
            </a:r>
            <a:r>
              <a:rPr lang="zh-CN" sz="2400">
                <a:ea typeface="宋体" panose="02010600030101010101" pitchFamily="2" charset="-122"/>
              </a:rPr>
              <a:t>　</a:t>
            </a:r>
            <a:r>
              <a:rPr lang="en-US" sz="2400">
                <a:latin typeface="Times New Roman" panose="02020603050405020304" pitchFamily="2" charset="0"/>
              </a:rPr>
              <a:t>)</a:t>
            </a: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A</a:t>
            </a:r>
            <a:r>
              <a:rPr lang="zh-CN" sz="2400">
                <a:ea typeface="宋体" panose="02010600030101010101" pitchFamily="2" charset="-122"/>
              </a:rPr>
              <a:t>．该藻类由碳、氢、氧、氮、磷</a:t>
            </a:r>
            <a:r>
              <a:rPr lang="en-US" sz="2400">
                <a:latin typeface="Times New Roman" panose="02020603050405020304" pitchFamily="2" charset="0"/>
              </a:rPr>
              <a:t>5</a:t>
            </a:r>
            <a:r>
              <a:rPr lang="zh-CN" sz="2400">
                <a:ea typeface="宋体" panose="02010600030101010101" pitchFamily="2" charset="-122"/>
              </a:rPr>
              <a:t>种元素组成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B</a:t>
            </a:r>
            <a:r>
              <a:rPr lang="zh-CN" sz="2400">
                <a:ea typeface="宋体" panose="02010600030101010101" pitchFamily="2" charset="-122"/>
              </a:rPr>
              <a:t>．若使用无磷洗衣粉，可有效防止该藻类的过度生长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C</a:t>
            </a:r>
            <a:r>
              <a:rPr lang="zh-CN" sz="2400">
                <a:ea typeface="宋体" panose="02010600030101010101" pitchFamily="2" charset="-122"/>
              </a:rPr>
              <a:t>．向河中过量排放含有氮肥的农田水，也可能造成该藻类的过度生长</a:t>
            </a:r>
            <a:endParaRPr lang="en-US" sz="2400">
              <a:latin typeface="Times New Roman" panose="02020603050405020304" pitchFamily="2" charset="0"/>
            </a:endParaRPr>
          </a:p>
          <a:p>
            <a:pPr indent="267970"/>
            <a:r>
              <a:rPr lang="en-US" sz="2400">
                <a:latin typeface="Times New Roman" panose="02020603050405020304" pitchFamily="2" charset="0"/>
              </a:rPr>
              <a:t>D</a:t>
            </a:r>
            <a:r>
              <a:rPr lang="zh-CN" sz="2400">
                <a:ea typeface="宋体" panose="02010600030101010101" pitchFamily="2" charset="-122"/>
              </a:rPr>
              <a:t>．禁止使用化肥是防止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“</a:t>
            </a:r>
            <a:r>
              <a:rPr lang="zh-CN" sz="2400">
                <a:ea typeface="宋体" panose="02010600030101010101" pitchFamily="2" charset="-122"/>
              </a:rPr>
              <a:t>水华</a:t>
            </a:r>
            <a:r>
              <a:rPr lang="en-US" sz="2400">
                <a:latin typeface="宋体" panose="02010600030101010101" pitchFamily="2" charset="-122"/>
                <a:cs typeface="Times New Roman" panose="02020603050405020304" pitchFamily="2" charset="0"/>
              </a:rPr>
              <a:t>”</a:t>
            </a:r>
            <a:r>
              <a:rPr lang="zh-CN" sz="2400">
                <a:ea typeface="宋体" panose="02010600030101010101" pitchFamily="2" charset="-122"/>
              </a:rPr>
              <a:t>的最好方法</a:t>
            </a:r>
            <a:endParaRPr lang="zh-CN" altLang="en-US" sz="24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D676DB-0C78-9424-3CE6-8D581874C0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022764" y="1831201"/>
            <a:ext cx="709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2" charset="0"/>
                <a:sym typeface="+mn-ea"/>
              </a:rPr>
              <a:t>D</a:t>
            </a:r>
            <a:r>
              <a:rPr lang="zh-CN" sz="2400" b="1">
                <a:ea typeface="宋体" panose="02010600030101010101" pitchFamily="2" charset="-122"/>
                <a:sym typeface="+mn-ea"/>
              </a:rPr>
              <a:t>　</a:t>
            </a:r>
            <a:endParaRPr lang="zh-CN" altLang="en-US" sz="2400" b="1"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137591-3498-D40A-B118-563EB26B69E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4769" y="3779381"/>
            <a:ext cx="1070673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4.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下列对于杀虫剂认识不正确的是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(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　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)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sz="240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A.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杀虫剂逐渐向着无毒、无污染的方向发展</a:t>
            </a:r>
            <a:endParaRPr lang="en-US" sz="240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B.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气雾类杀虫剂不应靠近火源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防止爆炸</a:t>
            </a:r>
            <a:endParaRPr lang="en-US" sz="240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C.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超高效杀虫剂之所以高效是因为它的毒性更强</a:t>
            </a:r>
            <a:endParaRPr lang="en-US" sz="240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D.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有机磷等杀虫剂虽然杀虫效果好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但易残留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</a:rPr>
              <a:t>所以使用时要慎重</a:t>
            </a:r>
            <a:endParaRPr lang="zh-CN" altLang="en-US" sz="24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2789F6-741B-4FD2-EC5F-94E8EACB5B0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004869" y="3779381"/>
            <a:ext cx="6502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</a:t>
            </a:r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　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73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C8F07B-C09F-E196-21BC-55251FB4BE6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375511" y="1357421"/>
            <a:ext cx="2647315" cy="1139825"/>
            <a:chOff x="18068" y="-3886"/>
            <a:chExt cx="4641" cy="2116"/>
          </a:xfrm>
        </p:grpSpPr>
        <p:sp>
          <p:nvSpPr>
            <p:cNvPr id="4" name="圆角矩形 17">
              <a:extLst>
                <a:ext uri="{FF2B5EF4-FFF2-40B4-BE49-F238E27FC236}">
                  <a16:creationId xmlns:a16="http://schemas.microsoft.com/office/drawing/2014/main" id="{C3C792D4-8384-4FDC-2D53-0FAB79F0B02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8081" y="-3886"/>
              <a:ext cx="4628" cy="2116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E7D58B9-9A4C-F3D3-A2A7-3448EC3B16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18068" y="-3697"/>
              <a:ext cx="4641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</a:rPr>
                <a:t>现在大部分药物属于合成药物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357C3E-D62A-205E-4574-8AF2824638A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436799" y="1741739"/>
            <a:ext cx="5094605" cy="459740"/>
            <a:chOff x="5966" y="1946"/>
            <a:chExt cx="8023" cy="72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AA71ADB-8689-3EC9-3A74-A4CD161BBBF6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7419" y="1946"/>
              <a:ext cx="65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如</a:t>
              </a:r>
              <a:r>
                <a:rPr lang="zh-CN" altLang="en-US" sz="2400">
                  <a:solidFill>
                    <a:srgbClr val="FF0000"/>
                  </a:solidFill>
                </a:rPr>
                <a:t>板蓝根、小柴胡、黄连</a:t>
              </a:r>
            </a:p>
          </p:txBody>
        </p:sp>
        <p:sp>
          <p:nvSpPr>
            <p:cNvPr id="8" name="减号 7">
              <a:extLst>
                <a:ext uri="{FF2B5EF4-FFF2-40B4-BE49-F238E27FC236}">
                  <a16:creationId xmlns:a16="http://schemas.microsoft.com/office/drawing/2014/main" id="{50877028-B93C-1711-96B5-7CF10198513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966" y="2198"/>
              <a:ext cx="1600" cy="221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93BFC58-0EB4-8D47-5A91-050A459D952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426004" y="2459924"/>
            <a:ext cx="5094605" cy="459740"/>
            <a:chOff x="5966" y="3243"/>
            <a:chExt cx="8023" cy="724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DFA24D7-4CD8-29EA-ADDE-757B3EAAC5F8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7419" y="3243"/>
              <a:ext cx="65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如</a:t>
              </a:r>
              <a:r>
                <a:rPr lang="zh-CN" altLang="en-US" sz="2400">
                  <a:solidFill>
                    <a:srgbClr val="FF0000"/>
                  </a:solidFill>
                </a:rPr>
                <a:t>阿司匹林、消炎药、退烧药</a:t>
              </a:r>
            </a:p>
          </p:txBody>
        </p:sp>
        <p:sp>
          <p:nvSpPr>
            <p:cNvPr id="11" name="减号 10">
              <a:extLst>
                <a:ext uri="{FF2B5EF4-FFF2-40B4-BE49-F238E27FC236}">
                  <a16:creationId xmlns:a16="http://schemas.microsoft.com/office/drawing/2014/main" id="{06D2F298-9B01-6207-2187-B42A8B173EB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966" y="3488"/>
              <a:ext cx="1600" cy="221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EC9EF46-94BD-A30E-641D-0AC44D5A6D6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496489" y="3169854"/>
            <a:ext cx="8515350" cy="459740"/>
            <a:chOff x="5548" y="4170"/>
            <a:chExt cx="13410" cy="724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904EACC-4335-571A-1291-81FBD6CF78A8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6798" y="4170"/>
              <a:ext cx="121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凭医生的处方才能获得，并在医生指导下使用</a:t>
              </a:r>
            </a:p>
          </p:txBody>
        </p:sp>
        <p:sp>
          <p:nvSpPr>
            <p:cNvPr id="14" name="减号 13">
              <a:extLst>
                <a:ext uri="{FF2B5EF4-FFF2-40B4-BE49-F238E27FC236}">
                  <a16:creationId xmlns:a16="http://schemas.microsoft.com/office/drawing/2014/main" id="{8BB0AC0D-74E4-B671-04B6-1231D679144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548" y="4460"/>
              <a:ext cx="1600" cy="221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9452B64-5B43-DC31-96D3-85688A32483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426004" y="3800409"/>
            <a:ext cx="8585835" cy="460375"/>
            <a:chOff x="5679" y="5311"/>
            <a:chExt cx="13521" cy="7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F32C34D-A387-8771-D99B-62BB8607FDB2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7040" y="5311"/>
              <a:ext cx="121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可以自行购买和使用，标识为</a:t>
              </a:r>
              <a:r>
                <a:rPr lang="en-US" altLang="zh-CN" sz="2400"/>
                <a:t>“OTC”</a:t>
              </a:r>
            </a:p>
          </p:txBody>
        </p:sp>
        <p:sp>
          <p:nvSpPr>
            <p:cNvPr id="17" name="减号 16">
              <a:extLst>
                <a:ext uri="{FF2B5EF4-FFF2-40B4-BE49-F238E27FC236}">
                  <a16:creationId xmlns:a16="http://schemas.microsoft.com/office/drawing/2014/main" id="{004EA879-5C1F-2D24-0CBE-C9F9DF24DF4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679" y="5565"/>
              <a:ext cx="1600" cy="221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8" name="对角圆角矩形 29">
            <a:extLst>
              <a:ext uri="{FF2B5EF4-FFF2-40B4-BE49-F238E27FC236}">
                <a16:creationId xmlns:a16="http://schemas.microsoft.com/office/drawing/2014/main" id="{71F2B8B3-F1DD-704D-80F4-B8F2A3F350E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0449" y="2158934"/>
            <a:ext cx="717550" cy="180276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FF00"/>
                </a:solidFill>
              </a:rPr>
              <a:t>药物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4FE7AA5-B39D-0551-43C7-95675BD75206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800537" y="4415963"/>
            <a:ext cx="1893093" cy="2402525"/>
            <a:chOff x="324" y="6428"/>
            <a:chExt cx="4052" cy="49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2786DAE-26F3-2798-7459-DED7D0B56C2D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>
              <a:off x="324" y="6428"/>
              <a:ext cx="4053" cy="4037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990CAF0-73CE-5432-3714-4B460CA4FF6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25" y="10465"/>
              <a:ext cx="3052" cy="8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rgbClr val="FFFF00"/>
                  </a:solidFill>
                </a:rPr>
                <a:t>黄连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2CFAF56-3B24-0D7F-BDB0-EA0155DFFB94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911527" y="4394448"/>
            <a:ext cx="3105009" cy="2414726"/>
            <a:chOff x="6798" y="6394"/>
            <a:chExt cx="6646" cy="494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E7E90D8-B6C2-2CAF-2EAC-6C1BA10DD5A3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6798" y="6394"/>
              <a:ext cx="6646" cy="4090"/>
            </a:xfrm>
            <a:prstGeom prst="rect">
              <a:avLst/>
            </a:prstGeom>
          </p:spPr>
        </p:pic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6EB52C8-7383-6571-0CF6-9E9C8896E78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566" y="10456"/>
              <a:ext cx="4701" cy="8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rgbClr val="FFFF00"/>
                  </a:solidFill>
                </a:rPr>
                <a:t>非处方药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6CFB4E4-5149-1CEF-28D7-B9E9903629F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8638594" y="4592254"/>
            <a:ext cx="3558540" cy="2229485"/>
            <a:chOff x="13674" y="6435"/>
            <a:chExt cx="5604" cy="35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15A5567-E790-0975-B5BC-632E2CFEB132}"/>
                </a:ext>
              </a:extLst>
            </p:cNvPr>
            <p:cNvGrpSpPr/>
            <p:nvPr>
              <p:custDataLst>
                <p:tags r:id="rId28"/>
              </p:custDataLst>
            </p:nvPr>
          </p:nvGrpSpPr>
          <p:grpSpPr>
            <a:xfrm>
              <a:off x="14317" y="7593"/>
              <a:ext cx="4961" cy="2353"/>
              <a:chOff x="18081" y="-3886"/>
              <a:chExt cx="4961" cy="2116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28" name="圆角矩形 35">
                <a:extLst>
                  <a:ext uri="{FF2B5EF4-FFF2-40B4-BE49-F238E27FC236}">
                    <a16:creationId xmlns:a16="http://schemas.microsoft.com/office/drawing/2014/main" id="{701AE3F1-5171-D0CC-C9F9-114CE7602A06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8081" y="-3886"/>
                <a:ext cx="4628" cy="2116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01CE286-E6DB-2E38-F401-4FDA18FDFCD0}"/>
                  </a:ext>
                </a:extLst>
              </p:cNvPr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18401" y="-3650"/>
                <a:ext cx="4641" cy="17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>
                    <a:solidFill>
                      <a:srgbClr val="FFFF00"/>
                    </a:solidFill>
                  </a:rPr>
                  <a:t>OTC</a:t>
                </a:r>
                <a:r>
                  <a:rPr lang="zh-CN" altLang="en-US" sz="2400" b="1">
                    <a:solidFill>
                      <a:srgbClr val="FFFF00"/>
                    </a:solidFill>
                  </a:rPr>
                  <a:t>：</a:t>
                </a:r>
                <a:r>
                  <a:rPr lang="en-US" altLang="zh-CN" sz="2400" b="1">
                    <a:solidFill>
                      <a:srgbClr val="FFFF00"/>
                    </a:solidFill>
                  </a:rPr>
                  <a:t>over  the </a:t>
                </a:r>
              </a:p>
              <a:p>
                <a:r>
                  <a:rPr lang="en-US" altLang="zh-CN" sz="2400" b="1">
                    <a:solidFill>
                      <a:srgbClr val="FFFF00"/>
                    </a:solidFill>
                  </a:rPr>
                  <a:t>counter</a:t>
                </a:r>
                <a:r>
                  <a:rPr lang="zh-CN" altLang="en-US" sz="2400" b="1">
                    <a:solidFill>
                      <a:srgbClr val="FFFF00"/>
                    </a:solidFill>
                  </a:rPr>
                  <a:t>药物</a:t>
                </a:r>
                <a:r>
                  <a:rPr lang="en-US" altLang="zh-CN" sz="2400" b="1">
                    <a:solidFill>
                      <a:srgbClr val="FFFF00"/>
                    </a:solidFill>
                  </a:rPr>
                  <a:t>,</a:t>
                </a:r>
                <a:r>
                  <a:rPr lang="zh-CN" altLang="en-US" sz="2400" b="1">
                    <a:solidFill>
                      <a:srgbClr val="FFFF00"/>
                    </a:solidFill>
                  </a:rPr>
                  <a:t>即去柜台就能买到的</a:t>
                </a:r>
              </a:p>
            </p:txBody>
          </p:sp>
        </p:grpSp>
        <p:sp>
          <p:nvSpPr>
            <p:cNvPr id="27" name="燕尾形箭头 37">
              <a:extLst>
                <a:ext uri="{FF2B5EF4-FFF2-40B4-BE49-F238E27FC236}">
                  <a16:creationId xmlns:a16="http://schemas.microsoft.com/office/drawing/2014/main" id="{D6AAABE8-6D48-F6D6-F07D-9A389F0DAF4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rot="13440000">
              <a:off x="13674" y="6435"/>
              <a:ext cx="2321" cy="788"/>
            </a:xfrm>
            <a:prstGeom prst="notchedRightArrow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1600F48-1A20-1D7B-42FD-1C294E999272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412295" y="1720784"/>
            <a:ext cx="3108325" cy="1296035"/>
            <a:chOff x="2256" y="1910"/>
            <a:chExt cx="4895" cy="2041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CBC26C2-F61A-5961-5118-31BE16D0D0A8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2256" y="1910"/>
              <a:ext cx="4895" cy="2041"/>
              <a:chOff x="2256" y="1910"/>
              <a:chExt cx="4895" cy="2041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E63604F3-DDDD-00F1-0865-BB6B0A068266}"/>
                  </a:ext>
                </a:extLst>
              </p:cNvPr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3696" y="1910"/>
                <a:ext cx="3455" cy="2041"/>
                <a:chOff x="2511" y="1945"/>
                <a:chExt cx="3455" cy="2041"/>
              </a:xfrm>
            </p:grpSpPr>
            <p:sp>
              <p:nvSpPr>
                <p:cNvPr id="35" name="左大括号 34">
                  <a:extLst>
                    <a:ext uri="{FF2B5EF4-FFF2-40B4-BE49-F238E27FC236}">
                      <a16:creationId xmlns:a16="http://schemas.microsoft.com/office/drawing/2014/main" id="{C4C11208-A9AE-FAFC-4E93-566A72F9F6FF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511" y="2253"/>
                  <a:ext cx="368" cy="1431"/>
                </a:xfrm>
                <a:prstGeom prst="leftBrac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F4231B4E-0529-11C0-CE2B-AF66AA5ECBDE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879" y="1945"/>
                  <a:ext cx="3087" cy="70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>
                      <a:solidFill>
                        <a:srgbClr val="7030A0"/>
                      </a:solidFill>
                    </a:rPr>
                    <a:t>天然药物</a:t>
                  </a:r>
                </a:p>
              </p:txBody>
            </p:sp>
            <p:sp>
              <p:nvSpPr>
                <p:cNvPr id="37" name="矩形 36">
                  <a:extLst>
                    <a:ext uri="{FF2B5EF4-FFF2-40B4-BE49-F238E27FC236}">
                      <a16:creationId xmlns:a16="http://schemas.microsoft.com/office/drawing/2014/main" id="{923C654A-AF00-220C-3145-F353C28A18A7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880" y="3281"/>
                  <a:ext cx="3086" cy="70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>
                      <a:solidFill>
                        <a:srgbClr val="7030A0"/>
                      </a:solidFill>
                    </a:rPr>
                    <a:t>合成药物</a:t>
                  </a:r>
                </a:p>
              </p:txBody>
            </p:sp>
          </p:grp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2735155-7809-9E0C-0533-BEDD0CA91F77}"/>
                  </a:ext>
                </a:extLst>
              </p:cNvPr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2256" y="2922"/>
                <a:ext cx="1132" cy="24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033718D-1F78-20C1-4314-B3F77EF6CA28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277" y="2217"/>
              <a:ext cx="12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</a:rPr>
                <a:t>来源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0D807D7-8724-19A7-6821-2348293C7A7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390069" y="3159694"/>
            <a:ext cx="3074670" cy="1148080"/>
            <a:chOff x="2259" y="4179"/>
            <a:chExt cx="4842" cy="180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D0B85AC-E6D0-E4A0-4819-6C2BC45C44EC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>
              <a:off x="2259" y="4179"/>
              <a:ext cx="4842" cy="1809"/>
              <a:chOff x="2259" y="4179"/>
              <a:chExt cx="4842" cy="1809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78D38F5B-D06F-55C8-00D5-C4050F16319C}"/>
                  </a:ext>
                </a:extLst>
              </p:cNvPr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4065" y="4179"/>
                <a:ext cx="3036" cy="1809"/>
                <a:chOff x="2511" y="4219"/>
                <a:chExt cx="3036" cy="1809"/>
              </a:xfrm>
            </p:grpSpPr>
            <p:sp>
              <p:nvSpPr>
                <p:cNvPr id="43" name="左大括号 42">
                  <a:extLst>
                    <a:ext uri="{FF2B5EF4-FFF2-40B4-BE49-F238E27FC236}">
                      <a16:creationId xmlns:a16="http://schemas.microsoft.com/office/drawing/2014/main" id="{01CCB520-0342-2A96-0468-5758B93DC275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11" y="4348"/>
                  <a:ext cx="368" cy="1431"/>
                </a:xfrm>
                <a:prstGeom prst="leftBrac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id="{7392BB36-4986-C1E8-BBA8-98BE4E2CA4D5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880" y="4219"/>
                  <a:ext cx="2667" cy="70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>
                      <a:solidFill>
                        <a:srgbClr val="7030A0"/>
                      </a:solidFill>
                    </a:rPr>
                    <a:t>处方药</a:t>
                  </a:r>
                </a:p>
              </p:txBody>
            </p:sp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B4984D0F-B184-2A2F-0549-028F536D2BD6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879" y="5324"/>
                  <a:ext cx="2668" cy="70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>
                      <a:solidFill>
                        <a:srgbClr val="7030A0"/>
                      </a:solidFill>
                    </a:rPr>
                    <a:t>非处方药</a:t>
                  </a:r>
                </a:p>
              </p:txBody>
            </p:sp>
          </p:grp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7EA9A1A0-92EC-40E6-0B87-0E7F9B644AEF}"/>
                  </a:ext>
                </a:extLst>
              </p:cNvPr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2259" y="4990"/>
                <a:ext cx="1501" cy="2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A403E18-DB13-1E37-45B2-9461F9E50BE9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2416" y="4359"/>
              <a:ext cx="128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</a:rPr>
                <a:t>严格程度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C9C0EC3D-2D18-F0F2-F40F-5A6E40E1489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48339" y="616519"/>
            <a:ext cx="48107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二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合理用药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704860-695F-8372-8739-956F74F3B60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9479" y="1221039"/>
            <a:ext cx="350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030A0"/>
                </a:solidFill>
              </a:rPr>
              <a:t>一）药物的分类</a:t>
            </a:r>
          </a:p>
        </p:txBody>
      </p:sp>
    </p:spTree>
    <p:extLst>
      <p:ext uri="{BB962C8B-B14F-4D97-AF65-F5344CB8AC3E}">
        <p14:creationId xmlns:p14="http://schemas.microsoft.com/office/powerpoint/2010/main" val="2242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510A66-3139-2253-C9DA-F1FEA2CAAE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0390" y="1593339"/>
            <a:ext cx="11031855" cy="138239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kern="100">
                <a:solidFill>
                  <a:schemeClr val="tx1"/>
                </a:solidFill>
                <a:latin typeface="+mn-ea"/>
                <a:cs typeface="+mn-ea"/>
              </a:rPr>
              <a:t>⑴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改变机体细胞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周围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的</a:t>
            </a:r>
            <a:r>
              <a:rPr lang="zh-CN" altLang="zh-CN" sz="2800" kern="100">
                <a:solidFill>
                  <a:srgbClr val="7030A0"/>
                </a:solidFill>
                <a:latin typeface="+mn-ea"/>
                <a:cs typeface="+mn-ea"/>
              </a:rPr>
              <a:t>物理及化学环境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而发挥药效。</a:t>
            </a:r>
          </a:p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 </a:t>
            </a:r>
          </a:p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kern="1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如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抗酸药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，通过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中和</a:t>
            </a:r>
            <a:r>
              <a:rPr lang="zh-CN" altLang="zh-CN" sz="2800" kern="100">
                <a:solidFill>
                  <a:schemeClr val="tx1"/>
                </a:solidFill>
                <a:latin typeface="+mn-ea"/>
                <a:cs typeface="+mn-ea"/>
              </a:rPr>
              <a:t>胃里过多的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盐酸</a:t>
            </a:r>
            <a:r>
              <a:rPr lang="zh-CN" altLang="en-US" sz="2800" kern="100">
                <a:solidFill>
                  <a:schemeClr val="tx1"/>
                </a:solidFill>
                <a:latin typeface="+mn-ea"/>
                <a:cs typeface="+mn-ea"/>
              </a:rPr>
              <a:t>缓解胃部的不适。</a:t>
            </a:r>
            <a:endParaRPr lang="zh-CN" altLang="en-US" sz="2800" b="1" kern="1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30C213-04B6-0D8B-F3BD-1E4F7D5FAF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5615" y="3498339"/>
            <a:ext cx="11136630" cy="95186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kern="1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ea"/>
              </a:rPr>
              <a:t>⑵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药物分子</a:t>
            </a:r>
            <a:r>
              <a:rPr lang="zh-CN" altLang="zh-CN" sz="2800" kern="1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ea"/>
              </a:rPr>
              <a:t>和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机体生物大分子</a:t>
            </a:r>
            <a:r>
              <a:rPr lang="zh-CN" altLang="zh-CN" sz="2800" kern="1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ea"/>
              </a:rPr>
              <a:t>的</a:t>
            </a:r>
            <a:r>
              <a:rPr lang="zh-CN" altLang="zh-CN" sz="2800" kern="100">
                <a:solidFill>
                  <a:srgbClr val="FF0000"/>
                </a:solidFill>
                <a:latin typeface="+mn-ea"/>
                <a:cs typeface="+mn-ea"/>
              </a:rPr>
              <a:t>功能基团</a:t>
            </a:r>
            <a:r>
              <a:rPr lang="zh-CN" altLang="zh-CN" sz="2800" kern="1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ea"/>
              </a:rPr>
              <a:t>相结合而发挥药效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，其分子结构与生物活性密切相关。（</a:t>
            </a:r>
            <a:r>
              <a:rPr lang="zh-CN" altLang="en-US" sz="2800" b="1">
                <a:solidFill>
                  <a:srgbClr val="0070C0"/>
                </a:solidFill>
                <a:sym typeface="+mn-ea"/>
              </a:rPr>
              <a:t>主要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）</a:t>
            </a:r>
            <a:endParaRPr lang="zh-CN" altLang="en-US" sz="2800" kern="10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044DEC-8357-9BA1-548E-820D32D149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7180" y="4972809"/>
            <a:ext cx="110375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chemeClr val="tx1"/>
                </a:solidFill>
              </a:rPr>
              <a:t>       </a:t>
            </a:r>
            <a:r>
              <a:rPr lang="zh-CN" altLang="en-US" sz="2800" dirty="0">
                <a:solidFill>
                  <a:schemeClr val="tx1"/>
                </a:solidFill>
              </a:rPr>
              <a:t>具有</a:t>
            </a:r>
            <a:r>
              <a:rPr lang="zh-CN" altLang="en-US" sz="2800" dirty="0">
                <a:solidFill>
                  <a:srgbClr val="0070C0"/>
                </a:solidFill>
              </a:rPr>
              <a:t>相同</a:t>
            </a:r>
            <a:r>
              <a:rPr lang="zh-CN" altLang="en-US" sz="2800" dirty="0">
                <a:solidFill>
                  <a:srgbClr val="FF0000"/>
                </a:solidFill>
              </a:rPr>
              <a:t>生物活性</a:t>
            </a:r>
            <a:r>
              <a:rPr lang="zh-CN" altLang="en-US" sz="2800" dirty="0">
                <a:solidFill>
                  <a:schemeClr val="tx1"/>
                </a:solidFill>
              </a:rPr>
              <a:t>的药物分子常包括</a:t>
            </a:r>
            <a:r>
              <a:rPr lang="zh-CN" altLang="en-US" sz="2800" dirty="0">
                <a:solidFill>
                  <a:srgbClr val="7030A0"/>
                </a:solidFill>
              </a:rPr>
              <a:t>相同</a:t>
            </a:r>
            <a:r>
              <a:rPr lang="zh-CN" altLang="en-US" sz="2800" dirty="0">
                <a:solidFill>
                  <a:schemeClr val="tx1"/>
                </a:solidFill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</a:rPr>
              <a:t>结构成分</a:t>
            </a:r>
            <a:r>
              <a:rPr lang="zh-CN" altLang="en-US" sz="2800" dirty="0">
                <a:solidFill>
                  <a:schemeClr val="tx1"/>
                </a:solidFill>
              </a:rPr>
              <a:t>；某些药物分子</a:t>
            </a:r>
            <a:r>
              <a:rPr lang="en-US" altLang="zh-CN" sz="2800" dirty="0">
                <a:solidFill>
                  <a:schemeClr val="tx1"/>
                </a:solidFill>
              </a:rPr>
              <a:t> </a:t>
            </a:r>
            <a:r>
              <a:rPr lang="zh-CN" altLang="en-US" sz="2800" dirty="0">
                <a:solidFill>
                  <a:schemeClr val="tx1"/>
                </a:solidFill>
              </a:rPr>
              <a:t>的结构稍加改变则</a:t>
            </a:r>
            <a:r>
              <a:rPr lang="zh-CN" altLang="en-US" sz="2800" dirty="0">
                <a:sym typeface="+mn-ea"/>
              </a:rPr>
              <a:t>可能失去生理活性。</a:t>
            </a:r>
            <a:endParaRPr lang="zh-CN" altLang="en-US" sz="28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6C0EAA-7E89-CCB6-6B08-E239EFA0E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5615" y="931034"/>
            <a:ext cx="3828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一）、药物的作用机理</a:t>
            </a:r>
          </a:p>
        </p:txBody>
      </p:sp>
    </p:spTree>
    <p:extLst>
      <p:ext uri="{BB962C8B-B14F-4D97-AF65-F5344CB8AC3E}">
        <p14:creationId xmlns:p14="http://schemas.microsoft.com/office/powerpoint/2010/main" val="262083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D54F3B-BBB4-0D30-2428-2BD75A7E6A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5615" y="602559"/>
            <a:ext cx="382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二）、常见药物介绍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7A4A58-D814-4CD9-9AFE-8BE0869F889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4840" y="1124529"/>
            <a:ext cx="667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zh-CN" altLang="en-US" sz="2400"/>
              <a:t>阿司匹林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CF383D-7EAD-2CF3-F00E-BA6DE9183F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rcRect t="5669"/>
          <a:stretch>
            <a:fillRect/>
          </a:stretch>
        </p:blipFill>
        <p:spPr>
          <a:xfrm>
            <a:off x="1592581" y="4536384"/>
            <a:ext cx="7054270" cy="209916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1584C57-B796-9647-EA6A-F940ED4F9794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75615" y="1877639"/>
            <a:ext cx="11457940" cy="2598420"/>
            <a:chOff x="749" y="2174"/>
            <a:chExt cx="18044" cy="4092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985C42B-179E-608A-50E0-90739A6F4F1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49" y="5539"/>
              <a:ext cx="18044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3</a:t>
              </a:r>
              <a:r>
                <a:rPr lang="zh-CN" altLang="en-US" sz="2400"/>
                <a:t>）反应原理：</a:t>
              </a: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354438A-2EFD-D1F9-C577-6A2399F89925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749" y="2174"/>
              <a:ext cx="18044" cy="2136"/>
              <a:chOff x="749" y="2174"/>
              <a:chExt cx="18044" cy="2136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CEAC6EB-82FE-0839-576A-97027507EEC7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49" y="2174"/>
                <a:ext cx="1804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1</a:t>
                </a:r>
                <a:r>
                  <a:rPr lang="zh-CN" altLang="en-US" sz="2400" dirty="0"/>
                  <a:t>）阿司匹林是一种重要的</a:t>
                </a:r>
                <a:r>
                  <a:rPr lang="en-US" altLang="zh-CN" sz="2400" dirty="0"/>
                  <a:t>            </a:t>
                </a:r>
                <a:r>
                  <a:rPr lang="zh-CN" altLang="en-US" sz="2400" dirty="0"/>
                  <a:t> 药物，化学名为</a:t>
                </a:r>
                <a:r>
                  <a:rPr lang="en-US" altLang="zh-CN" sz="2400" dirty="0"/>
                  <a:t>                               </a:t>
                </a:r>
                <a:r>
                  <a:rPr lang="zh-CN" altLang="en-US" sz="2400" dirty="0"/>
                  <a:t>，具有</a:t>
                </a:r>
              </a:p>
              <a:p>
                <a:endParaRPr lang="zh-CN" altLang="en-US" sz="2400" dirty="0"/>
              </a:p>
              <a:p>
                <a:r>
                  <a:rPr lang="zh-CN" altLang="en-US" sz="2400" dirty="0"/>
                  <a:t> </a:t>
                </a:r>
                <a:r>
                  <a:rPr lang="en-US" altLang="zh-CN" sz="2400" dirty="0"/>
                  <a:t>                   </a:t>
                </a:r>
                <a:r>
                  <a:rPr lang="zh-CN" altLang="en-US" sz="2400" dirty="0"/>
                  <a:t>作用。   </a:t>
                </a:r>
              </a:p>
            </p:txBody>
          </p:sp>
          <p:sp>
            <p:nvSpPr>
              <p:cNvPr id="17" name="减号 16">
                <a:extLst>
                  <a:ext uri="{FF2B5EF4-FFF2-40B4-BE49-F238E27FC236}">
                    <a16:creationId xmlns:a16="http://schemas.microsoft.com/office/drawing/2014/main" id="{F9FE70A8-DCC8-48C2-41F2-10160AB5074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6547" y="2791"/>
                <a:ext cx="1772" cy="119"/>
              </a:xfrm>
              <a:prstGeom prst="mathMinus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" name="减号 17">
                <a:extLst>
                  <a:ext uri="{FF2B5EF4-FFF2-40B4-BE49-F238E27FC236}">
                    <a16:creationId xmlns:a16="http://schemas.microsoft.com/office/drawing/2014/main" id="{495E1417-AB44-1FD3-C6A3-A337C9BCF86D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10972" y="2818"/>
                <a:ext cx="4627" cy="120"/>
              </a:xfrm>
              <a:prstGeom prst="mathMinus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" name="减号 18">
                <a:extLst>
                  <a:ext uri="{FF2B5EF4-FFF2-40B4-BE49-F238E27FC236}">
                    <a16:creationId xmlns:a16="http://schemas.microsoft.com/office/drawing/2014/main" id="{FC10566A-103E-5B61-28EC-DD52382186BE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799" y="4191"/>
                <a:ext cx="1772" cy="119"/>
              </a:xfrm>
              <a:prstGeom prst="mathMinus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4F267A9-AE6B-1C98-269E-081DE76F2313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749" y="4310"/>
              <a:ext cx="18044" cy="727"/>
              <a:chOff x="749" y="4310"/>
              <a:chExt cx="18044" cy="727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B496116-DC2D-D7B1-C406-E14D8520F885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49" y="4310"/>
                <a:ext cx="18044" cy="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/>
                  <a:t>2</a:t>
                </a:r>
                <a:r>
                  <a:rPr lang="zh-CN" altLang="en-US" sz="2400"/>
                  <a:t>）生产原料：</a:t>
                </a:r>
                <a:r>
                  <a:rPr lang="en-US" altLang="zh-CN" sz="2400"/>
                  <a:t>               </a:t>
                </a:r>
                <a:r>
                  <a:rPr lang="zh-CN" altLang="en-US" sz="2400"/>
                  <a:t>（柳树皮中发现）</a:t>
                </a:r>
              </a:p>
            </p:txBody>
          </p:sp>
          <p:sp>
            <p:nvSpPr>
              <p:cNvPr id="15" name="减号 14">
                <a:extLst>
                  <a:ext uri="{FF2B5EF4-FFF2-40B4-BE49-F238E27FC236}">
                    <a16:creationId xmlns:a16="http://schemas.microsoft.com/office/drawing/2014/main" id="{B37A17D2-C288-762E-CD1A-E0B2236AABF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4163" y="4915"/>
                <a:ext cx="2419" cy="120"/>
              </a:xfrm>
              <a:prstGeom prst="mathMinus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5EF10AD-80A4-CA8B-BF21-E44873FBA08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5980" y="2742171"/>
            <a:ext cx="1642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解热镇痛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8F10EE2-B046-B0B7-2CB0-84B9D1B63A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89105" y="1862962"/>
            <a:ext cx="232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乙酰水杨酸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E560C57-C1E4-C0F5-4356-33423AE044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67965" y="3211700"/>
            <a:ext cx="153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水杨酸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4FE23C-3090-0B3D-776A-F151C6415D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316147" y="1845254"/>
            <a:ext cx="9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合成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1FAD448-783B-C5D2-B280-817273DE025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711608" y="2415509"/>
            <a:ext cx="3221947" cy="21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017533-E910-DC5D-EC92-307CC844ABD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4840" y="627380"/>
            <a:ext cx="6674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 </a:t>
            </a:r>
            <a:r>
              <a:rPr lang="zh-CN" altLang="en-US" sz="2800"/>
              <a:t>抗酸药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859375-ADAE-F0F3-23AC-F405607952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390505" y="1964055"/>
            <a:ext cx="1695450" cy="2990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8C1E68-D031-D6E6-9FD9-4B1B53FCC5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173720" y="2195830"/>
            <a:ext cx="2019300" cy="27552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955840-F5D8-961F-C041-C901C56A65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491105" y="4209415"/>
            <a:ext cx="2185035" cy="25622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C1F8F0-1302-4081-1961-66127F1B5C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766300" y="5167630"/>
            <a:ext cx="196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Al(OH)</a:t>
            </a:r>
            <a:r>
              <a:rPr lang="en-US" altLang="zh-CN" sz="2800" b="1" baseline="-25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398C49-29BC-8765-6C38-24FA1BFA74C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90320" y="5167630"/>
            <a:ext cx="161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MgCO</a:t>
            </a:r>
            <a:r>
              <a:rPr lang="en-US" altLang="zh-CN" sz="2800" b="1" baseline="-250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0DD2571-EA55-39F0-6919-36A917491C8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944870" y="4307840"/>
            <a:ext cx="2031365" cy="22955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E16AEB-EB39-CBC1-A256-B87D6BE11DB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24840" y="1964055"/>
            <a:ext cx="69399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</a:t>
            </a:r>
            <a:r>
              <a:rPr lang="zh-CN" altLang="en-US" sz="2800"/>
              <a:t>不同名称的抗酸药成分可能不同，使用禁忌也不同。如治疗普通胃酸过多，一般的抗酸药都可以，但是若</a:t>
            </a:r>
            <a:r>
              <a:rPr lang="zh-CN" altLang="en-US" sz="2800">
                <a:solidFill>
                  <a:srgbClr val="7030A0"/>
                </a:solidFill>
              </a:rPr>
              <a:t>胃溃疡</a:t>
            </a:r>
            <a:r>
              <a:rPr lang="zh-CN" altLang="en-US" sz="2800"/>
              <a:t>患者，则</a:t>
            </a:r>
            <a:r>
              <a:rPr lang="zh-CN" altLang="en-US" sz="2800">
                <a:solidFill>
                  <a:srgbClr val="7030A0"/>
                </a:solidFill>
              </a:rPr>
              <a:t>不能选</a:t>
            </a:r>
            <a:r>
              <a:rPr lang="zh-CN" altLang="en-US" sz="2800"/>
              <a:t>择含</a:t>
            </a:r>
            <a:r>
              <a:rPr lang="en-US" altLang="zh-CN" sz="2800">
                <a:solidFill>
                  <a:srgbClr val="7030A0"/>
                </a:solidFill>
              </a:rPr>
              <a:t>CaCO</a:t>
            </a:r>
            <a:r>
              <a:rPr lang="en-US" altLang="zh-CN" sz="2800" baseline="-25000">
                <a:solidFill>
                  <a:srgbClr val="7030A0"/>
                </a:solidFill>
              </a:rPr>
              <a:t>3</a:t>
            </a:r>
            <a:r>
              <a:rPr lang="zh-CN" altLang="en-US" sz="2800">
                <a:solidFill>
                  <a:srgbClr val="7030A0"/>
                </a:solidFill>
              </a:rPr>
              <a:t>、</a:t>
            </a:r>
            <a:r>
              <a:rPr lang="en-US" altLang="zh-CN" sz="2800">
                <a:solidFill>
                  <a:srgbClr val="7030A0"/>
                </a:solidFill>
              </a:rPr>
              <a:t>MgCO</a:t>
            </a:r>
            <a:r>
              <a:rPr lang="en-US" altLang="zh-CN" sz="2800" baseline="-25000">
                <a:solidFill>
                  <a:srgbClr val="7030A0"/>
                </a:solidFill>
              </a:rPr>
              <a:t>3</a:t>
            </a:r>
            <a:r>
              <a:rPr lang="zh-CN" altLang="en-US" sz="2800">
                <a:solidFill>
                  <a:srgbClr val="7030A0"/>
                </a:solidFill>
              </a:rPr>
              <a:t>、</a:t>
            </a:r>
            <a:r>
              <a:rPr lang="en-US" altLang="zh-CN" sz="2800">
                <a:solidFill>
                  <a:srgbClr val="7030A0"/>
                </a:solidFill>
              </a:rPr>
              <a:t>NaHCO</a:t>
            </a:r>
            <a:r>
              <a:rPr lang="en-US" altLang="zh-CN" sz="2800" baseline="-25000">
                <a:solidFill>
                  <a:srgbClr val="7030A0"/>
                </a:solidFill>
              </a:rPr>
              <a:t>3</a:t>
            </a:r>
            <a:r>
              <a:rPr lang="zh-CN" altLang="en-US" sz="2800"/>
              <a:t>等会</a:t>
            </a:r>
            <a:r>
              <a:rPr lang="zh-CN" altLang="en-US" sz="2800">
                <a:solidFill>
                  <a:srgbClr val="7030A0"/>
                </a:solidFill>
              </a:rPr>
              <a:t>产生气体</a:t>
            </a:r>
            <a:r>
              <a:rPr lang="zh-CN" altLang="en-US" sz="2800"/>
              <a:t>的药物，否则造成胃穿孔，加重病情。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1A2E6BF-BA76-5298-B866-EE11FFE4AC7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24840" y="1411605"/>
            <a:ext cx="11315700" cy="521970"/>
            <a:chOff x="984" y="2223"/>
            <a:chExt cx="17820" cy="822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3AA69B9-3779-ED85-ED97-0A97F05AEBBE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984" y="2223"/>
              <a:ext cx="178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1.</a:t>
              </a:r>
              <a:r>
                <a:rPr lang="zh-CN" altLang="en-US" sz="2800" dirty="0"/>
                <a:t>抗酸药是一类治疗胃酸过多的药，显</a:t>
              </a:r>
              <a:r>
                <a:rPr lang="en-US" altLang="zh-CN" sz="2800" dirty="0"/>
                <a:t>             </a:t>
              </a:r>
              <a:r>
                <a:rPr lang="zh-CN" altLang="en-US" sz="2800" dirty="0"/>
                <a:t>性，与体内的</a:t>
              </a:r>
              <a:r>
                <a:rPr lang="en-US" altLang="zh-CN" sz="2800" dirty="0"/>
                <a:t>              </a:t>
              </a:r>
              <a:r>
                <a:rPr lang="zh-CN" altLang="en-US" sz="2800" dirty="0"/>
                <a:t>反应。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0DF6782-16BD-50A6-C733-C24C7D616F45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10608" y="2913"/>
              <a:ext cx="1576" cy="2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B18553A-1B97-A9B8-4A0B-6BD690C6EE20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 flipV="1">
              <a:off x="15748" y="2913"/>
              <a:ext cx="1576" cy="2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89EF128-D614-8652-B1C3-9433CC5C7D0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736080" y="1345420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弱碱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53B7CF-7D59-B73B-5D12-CA12DBB00BE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999980" y="1318140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盐酸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7540AF07-F990-29BD-9AC2-0853FDBB656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10261600" y="3776980"/>
            <a:ext cx="198120" cy="2750820"/>
          </a:xfrm>
          <a:prstGeom prst="leftBrace">
            <a:avLst>
              <a:gd name="adj1" fmla="val 8333"/>
              <a:gd name="adj2" fmla="val 49445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D433EA-663F-80C0-1399-0309E5C85D5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736840" y="6081395"/>
            <a:ext cx="1721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NaHCO</a:t>
            </a:r>
            <a:r>
              <a:rPr lang="en-US" altLang="zh-CN" sz="2800" b="1" baseline="-25000">
                <a:solidFill>
                  <a:srgbClr val="FF0000"/>
                </a:solidFill>
                <a:sym typeface="+mn-e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19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EC8AD6-D292-238C-D05B-66DFE4251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4840" y="627380"/>
            <a:ext cx="6674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3. </a:t>
            </a:r>
            <a:r>
              <a:rPr lang="zh-CN" altLang="en-US" sz="2800"/>
              <a:t>抗生素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06AA77-5257-BF09-DD6F-50587CBAA8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4840" y="1238885"/>
            <a:ext cx="88392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抗生素</a:t>
            </a:r>
            <a:r>
              <a:rPr lang="zh-CN" altLang="en-US"/>
              <a:t>主要是</a:t>
            </a:r>
            <a:r>
              <a:rPr lang="zh-CN" altLang="en-US">
                <a:solidFill>
                  <a:srgbClr val="FF0000"/>
                </a:solidFill>
              </a:rPr>
              <a:t>由细菌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霉菌</a:t>
            </a:r>
            <a:r>
              <a:rPr lang="zh-CN" altLang="en-US"/>
              <a:t>或</a:t>
            </a:r>
            <a:r>
              <a:rPr lang="zh-CN" altLang="en-US">
                <a:solidFill>
                  <a:srgbClr val="FF0000"/>
                </a:solidFill>
              </a:rPr>
              <a:t>其他微生物</a:t>
            </a:r>
            <a:r>
              <a:rPr lang="zh-CN" altLang="en-US"/>
              <a:t>产生的</a:t>
            </a:r>
            <a:r>
              <a:rPr lang="zh-CN" altLang="en-US">
                <a:solidFill>
                  <a:srgbClr val="FF0000"/>
                </a:solidFill>
              </a:rPr>
              <a:t>次级代谢产物</a:t>
            </a:r>
            <a:r>
              <a:rPr lang="zh-CN" altLang="en-US"/>
              <a:t>或</a:t>
            </a:r>
            <a:r>
              <a:rPr lang="zh-CN" altLang="en-US">
                <a:solidFill>
                  <a:srgbClr val="FF0000"/>
                </a:solidFill>
              </a:rPr>
              <a:t>人工合成</a:t>
            </a:r>
            <a:r>
              <a:rPr lang="zh-CN" altLang="en-US"/>
              <a:t>的类似物。主要用于治疗各种细菌感染或致病微生物感染类疾病，一般情况下对其宿主不会产生严重的副作用。2011年10月18日，中国卫生部表示，在中国，患者抗生素的使用率达到70%，是欧美国家的两倍，但真正需要使用的不到20%。</a:t>
            </a:r>
            <a:r>
              <a:rPr lang="zh-CN" altLang="en-US">
                <a:solidFill>
                  <a:srgbClr val="7030A0"/>
                </a:solidFill>
              </a:rPr>
              <a:t>预防性使用抗生素是典型的滥用抗生素。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82D56F-D08B-9D2F-F3E0-35A73F45F74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3235" y="4577080"/>
            <a:ext cx="11083926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滥用抗生素的危害：</a:t>
            </a:r>
            <a:r>
              <a:rPr lang="zh-CN" altLang="en-US" dirty="0"/>
              <a:t>1、</a:t>
            </a:r>
            <a:r>
              <a:rPr lang="zh-CN" altLang="en-US" dirty="0">
                <a:solidFill>
                  <a:srgbClr val="7030A0"/>
                </a:solidFill>
              </a:rPr>
              <a:t>神经系统</a:t>
            </a:r>
            <a:r>
              <a:rPr lang="zh-CN" altLang="en-US" dirty="0"/>
              <a:t>毒性反应；2、</a:t>
            </a:r>
            <a:r>
              <a:rPr lang="zh-CN" altLang="en-US" dirty="0">
                <a:solidFill>
                  <a:srgbClr val="7030A0"/>
                </a:solidFill>
              </a:rPr>
              <a:t>造血系统</a:t>
            </a:r>
            <a:r>
              <a:rPr lang="zh-CN" altLang="en-US" dirty="0"/>
              <a:t>毒性反应；3、肝、肾毒性反应；</a:t>
            </a:r>
          </a:p>
          <a:p>
            <a:endParaRPr lang="zh-CN" altLang="en-US" dirty="0"/>
          </a:p>
          <a:p>
            <a:r>
              <a:rPr lang="zh-CN" altLang="en-US" dirty="0"/>
              <a:t>4、胃肠道反应；5、抗生素可致菌群失调，引起维生素B族和K缺乏；6、抗生素的过敏反应一般分为过</a:t>
            </a:r>
          </a:p>
          <a:p>
            <a:endParaRPr lang="zh-CN" altLang="en-US" dirty="0"/>
          </a:p>
          <a:p>
            <a:r>
              <a:rPr lang="zh-CN" altLang="en-US" dirty="0"/>
              <a:t>敏性休克、血清病型反应、药热、皮疹、血管神经性水肿和变态反应性心肌损害等。7、抗生素后遗效</a:t>
            </a:r>
          </a:p>
          <a:p>
            <a:endParaRPr lang="zh-CN" altLang="en-US" dirty="0"/>
          </a:p>
          <a:p>
            <a:r>
              <a:rPr lang="zh-CN" altLang="en-US" dirty="0"/>
              <a:t>应是指停药后的后遗生物效应。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B618F7-80EB-80AE-B23A-B0F3EF4169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7255" y="2539365"/>
            <a:ext cx="1794510" cy="17799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119858-F505-86D2-FE11-2489256970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18865" y="2757170"/>
            <a:ext cx="2616835" cy="16344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152520-FFB9-5B3F-E38B-90D93EF6E33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31940" y="2667635"/>
            <a:ext cx="2238375" cy="17240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01AA6D-0779-3DBE-9924-0B9AA994B6D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464041" y="946207"/>
            <a:ext cx="2103120" cy="34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CD93B0-D2CA-3960-7D97-FC990A9660C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5615" y="762358"/>
            <a:ext cx="3828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三）、滥用药物的危害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D5E7DD-ED55-8220-A14A-CC930B8328B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45685" y="762358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2" charset="0"/>
                <a:sym typeface="+mn-ea"/>
              </a:rPr>
              <a:t>是药三分毒，不可随意用之！！</a:t>
            </a:r>
          </a:p>
        </p:txBody>
      </p:sp>
      <p:sp>
        <p:nvSpPr>
          <p:cNvPr id="5" name="文本框 76803">
            <a:extLst>
              <a:ext uri="{FF2B5EF4-FFF2-40B4-BE49-F238E27FC236}">
                <a16:creationId xmlns:a16="http://schemas.microsoft.com/office/drawing/2014/main" id="{DE464E2B-6EDF-E819-EBA3-64D699EA84F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7240" y="2038708"/>
            <a:ext cx="111467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）如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阿司匹林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，在人体内产生的水杨酸会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刺激胃黏膜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，长期大量服用会导致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胃痛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头痛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眩晕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7030A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恶心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等症状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6" name="文本框 76803">
            <a:extLst>
              <a:ext uri="{FF2B5EF4-FFF2-40B4-BE49-F238E27FC236}">
                <a16:creationId xmlns:a16="http://schemas.microsoft.com/office/drawing/2014/main" id="{5F2EB616-B273-153A-C0CB-2FCCF9565B2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7240" y="4740633"/>
            <a:ext cx="10267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（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3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）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吸食</a:t>
            </a:r>
            <a:r>
              <a:rPr lang="en-US" altLang="zh-CN" sz="2800" b="1" spc="50">
                <a:ln w="3175">
                  <a:noFill/>
                  <a:prstDash val="dash"/>
                </a:ln>
                <a:solidFill>
                  <a:srgbClr val="00B050"/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毒品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对个人和社会带来极大</a:t>
            </a:r>
            <a:r>
              <a:rPr lang="en-US" altLang="zh-CN" sz="2800" b="1" spc="50">
                <a:ln w="3175">
                  <a:noFill/>
                  <a:prstDash val="dash"/>
                </a:ln>
                <a:solidFill>
                  <a:srgbClr val="00B050"/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危害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。</a:t>
            </a:r>
          </a:p>
        </p:txBody>
      </p:sp>
      <p:sp>
        <p:nvSpPr>
          <p:cNvPr id="7" name="文本框 76803">
            <a:extLst>
              <a:ext uri="{FF2B5EF4-FFF2-40B4-BE49-F238E27FC236}">
                <a16:creationId xmlns:a16="http://schemas.microsoft.com/office/drawing/2014/main" id="{2F0A256B-6E37-D8AC-B91F-9EC36895D43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4515" y="3746223"/>
            <a:ext cx="10694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滥用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安眠药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或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镇静剂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抗生素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兴奋剂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对人体产生严重的</a:t>
            </a:r>
            <a:r>
              <a:rPr lang="zh-CN" altLang="en-US" sz="2800" b="1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危害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218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81AD01-BC06-232D-12EE-F390EF3F45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6939" y="691335"/>
            <a:ext cx="3828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四）、合理用药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942F309-EC2E-F08D-2E9B-F914E7449D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85481" y="1678684"/>
            <a:ext cx="587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kern="1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安全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有效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经济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适当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等原则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56CC4B3-FD89-9D0D-5525-3398CB56704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76154" y="1678760"/>
            <a:ext cx="3159760" cy="1570990"/>
            <a:chOff x="858" y="1721"/>
            <a:chExt cx="4976" cy="2474"/>
          </a:xfrm>
        </p:grpSpPr>
        <p:sp>
          <p:nvSpPr>
            <p:cNvPr id="6" name="文本框 76803">
              <a:extLst>
                <a:ext uri="{FF2B5EF4-FFF2-40B4-BE49-F238E27FC236}">
                  <a16:creationId xmlns:a16="http://schemas.microsoft.com/office/drawing/2014/main" id="{DB6E3861-742D-7C2A-B255-B9D1B2546C31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858" y="3373"/>
              <a:ext cx="497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⑵</a:t>
              </a:r>
              <a:r>
                <a:rPr lang="en-US" altLang="zh-CN" sz="2800" b="1" spc="50">
                  <a:ln w="3175">
                    <a:noFill/>
                    <a:prstDash val="dash"/>
                  </a:ln>
                  <a:latin typeface="Times New Roman" panose="02020603050405020304" pitchFamily="2" charset="0"/>
                  <a:cs typeface="Times New Roman" panose="02020603050405020304" pitchFamily="2" charset="0"/>
                  <a:sym typeface="+mn-ea"/>
                </a:rPr>
                <a:t>主要考虑因素</a:t>
              </a:r>
            </a:p>
          </p:txBody>
        </p:sp>
        <p:sp>
          <p:nvSpPr>
            <p:cNvPr id="7" name="文本框 76803">
              <a:extLst>
                <a:ext uri="{FF2B5EF4-FFF2-40B4-BE49-F238E27FC236}">
                  <a16:creationId xmlns:a16="http://schemas.microsoft.com/office/drawing/2014/main" id="{FCACC9CB-862C-FF3B-4FA4-875FDE850A4B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58" y="1721"/>
              <a:ext cx="260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⑴</a:t>
              </a:r>
              <a:r>
                <a:rPr lang="zh-CN" altLang="en-US" sz="2800" b="1">
                  <a:solidFill>
                    <a:srgbClr val="000000"/>
                  </a:solidFill>
                  <a:latin typeface="宋体" panose="02010600030101010101" pitchFamily="2" charset="-122"/>
                  <a:sym typeface="+mn-ea"/>
                </a:rPr>
                <a:t>原则：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D8DEE3B-0384-5ACE-8AB2-B93B418E761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73334" y="3681550"/>
            <a:ext cx="1311275" cy="1663065"/>
            <a:chOff x="858" y="3572"/>
            <a:chExt cx="2065" cy="2619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08D12A62-39F1-70D6-01EF-31D254D3636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8" y="3969"/>
              <a:ext cx="340" cy="1814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C9F1CE6-59A3-36C2-DE98-1791AEF09FA7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47" y="3572"/>
              <a:ext cx="167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药物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11CF45B-AE48-52CE-899F-8EB45D2FD76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247" y="5272"/>
              <a:ext cx="167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患者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A0606557-C516-D3A3-1A40-A9EEE9EA09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81857" y="3697222"/>
            <a:ext cx="6278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zh-CN" sz="3200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剂量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剂型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给药途径及时间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等。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B2DF49-7FA7-9ABD-7BC9-B1C8D62428B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81527" y="4763260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zh-CN" sz="3200" kern="1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年龄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性别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症状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、</a:t>
            </a:r>
            <a:r>
              <a:rPr lang="zh-CN" altLang="zh-CN" sz="3200" kern="1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心理及遗传</a:t>
            </a:r>
            <a:r>
              <a:rPr lang="zh-CN" altLang="zh-CN" sz="3200" kern="1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2" charset="0"/>
              </a:rPr>
              <a:t>等。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A50BD22-6D84-1D8B-40DA-68E478E51BC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260737" y="1511175"/>
            <a:ext cx="3783330" cy="52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4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57E1B8B2-28BF-0A2D-F3B4-C6CB193B064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5627" y="620758"/>
            <a:ext cx="583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FF0000"/>
                </a:solidFill>
              </a:rPr>
              <a:t>学习目标：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568B86-D256-CF96-D294-732F2D39EF6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0434" y="1941558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3C762F-72AC-1126-5FAC-C0BEEF5DDA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05627" y="1102108"/>
            <a:ext cx="104063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通过阅读资料</a:t>
            </a:r>
            <a:r>
              <a:rPr lang="en-US" altLang="zh-CN" sz="2400" dirty="0"/>
              <a:t>“</a:t>
            </a:r>
            <a:r>
              <a:rPr lang="zh-CN" altLang="en-US" sz="2400" dirty="0"/>
              <a:t>滴滴涕的功与过</a:t>
            </a:r>
            <a:r>
              <a:rPr lang="en-US" altLang="zh-CN" sz="2400" dirty="0"/>
              <a:t>”</a:t>
            </a:r>
            <a:r>
              <a:rPr lang="zh-CN" altLang="en-US" sz="2400" dirty="0"/>
              <a:t>，了解农药在农业生产中的利与弊</a:t>
            </a:r>
          </a:p>
          <a:p>
            <a:endParaRPr lang="zh-CN" altLang="en-US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以阿司匹林的制备为例，了解药物合成的一般思路和方法，认识化学在</a:t>
            </a:r>
          </a:p>
          <a:p>
            <a:endParaRPr lang="zh-CN" altLang="en-US" sz="2400" dirty="0"/>
          </a:p>
          <a:p>
            <a:r>
              <a:rPr lang="zh-CN" altLang="en-US" sz="2400" dirty="0"/>
              <a:t>促进人类健康方面的重大贡献。</a:t>
            </a:r>
            <a:r>
              <a:rPr lang="en-US" altLang="zh-CN" sz="2400" dirty="0"/>
              <a:t> </a:t>
            </a:r>
          </a:p>
          <a:p>
            <a:endParaRPr lang="en-US" altLang="zh-CN" sz="2400" dirty="0"/>
          </a:p>
          <a:p>
            <a:r>
              <a:rPr lang="en-US" altLang="zh-CN" sz="2400" dirty="0"/>
              <a:t>3. </a:t>
            </a:r>
            <a:r>
              <a:rPr lang="zh-CN" altLang="en-US" sz="2400" dirty="0"/>
              <a:t>通过对抗酸药有效成分的探究，培养学生的证据意识和推理能力。</a:t>
            </a: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15684534-6B95-08FC-6BC5-47788373C36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5627" y="4322065"/>
            <a:ext cx="7263527" cy="219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400" dirty="0">
                <a:latin typeface="宋体" panose="02010600030101010101" pitchFamily="2" charset="-122"/>
              </a:rPr>
              <a:t>重点：</a:t>
            </a:r>
            <a:r>
              <a:rPr lang="zh-CN" altLang="en-US" sz="2400" b="0" dirty="0">
                <a:latin typeface="宋体" panose="02010600030101010101" pitchFamily="2" charset="-122"/>
              </a:rPr>
              <a:t>合理使用化学品的意识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2400" dirty="0">
                <a:latin typeface="宋体" panose="02010600030101010101" pitchFamily="2" charset="-122"/>
              </a:rPr>
              <a:t>      </a:t>
            </a:r>
            <a:r>
              <a:rPr lang="zh-CN" altLang="en-US" sz="2400" b="0" dirty="0">
                <a:latin typeface="宋体" panose="02010600030101010101" pitchFamily="2" charset="-122"/>
              </a:rPr>
              <a:t>抗酸药有效成分验证方案的设计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2400" dirty="0">
                <a:latin typeface="宋体" panose="02010600030101010101" pitchFamily="2" charset="-122"/>
              </a:rPr>
              <a:t>难点：</a:t>
            </a:r>
            <a:r>
              <a:rPr lang="zh-CN" altLang="en-US" sz="2400" b="0" dirty="0">
                <a:latin typeface="宋体" panose="02010600030101010101" pitchFamily="2" charset="-122"/>
              </a:rPr>
              <a:t>合理使用化学品的意识；化学科学的应用价值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B449E83-B892-5A36-0574-0566FF71467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5626" y="3985530"/>
            <a:ext cx="5832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FF0000"/>
                </a:solidFill>
              </a:rPr>
              <a:t>重点难点：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1A6558-5AED-7914-F0AB-BF7154153B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3905" y="805358"/>
            <a:ext cx="395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随堂测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2449BD-2B9E-59EF-A8BE-8BF7596E5D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55980" y="1394050"/>
            <a:ext cx="96754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1.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胃酸过多可服用抗酸药予以缓解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下列属于抗酸药有效成分的是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(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　　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)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sz="2000" dirty="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A.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水杨酸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	B.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糖      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C.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碳酸氢钠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	D.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淀粉</a:t>
            </a:r>
            <a:endParaRPr lang="zh-CN" altLang="en-US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AE69C6-7948-1427-5AAD-648DFABE5F9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29599" y="1394050"/>
            <a:ext cx="34135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9C364C-03DD-3541-A1C7-5351CBA7363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2684" y="3988034"/>
            <a:ext cx="9444990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治疗胃酸过多，不能用的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药物的是（     ）</a:t>
            </a:r>
          </a:p>
          <a:p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A．小苏打粉 	  B．Al(OH)</a:t>
            </a:r>
            <a:r>
              <a:rPr lang="zh-CN" sz="2000" baseline="-25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3</a:t>
            </a:r>
            <a:r>
              <a:rPr lang="zh-CN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粉         C．氧化钙粉 	      D．纯碳酸钙粉</a:t>
            </a:r>
            <a:endParaRPr lang="en-US" dirty="0">
              <a:latin typeface="Times New Roman" panose="02020603050405020304" pitchFamily="2" charset="0"/>
              <a:sym typeface="+mn-ea"/>
            </a:endParaRP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6536A2-036C-08C0-C368-8F0AA5E3D34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01164" y="3988034"/>
            <a:ext cx="3175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447A87-7BE9-E6A9-3B9E-6D32F1B2ED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55699" y="2233677"/>
            <a:ext cx="9755505" cy="171577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3A6C8A-1C5C-1EEE-77A2-0BC02AFF1BD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202839" y="2691555"/>
            <a:ext cx="325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B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DB81C2-82F3-A5A1-B6C2-9613D64F5C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80053" y="4761571"/>
            <a:ext cx="113748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7970"/>
            <a:r>
              <a:rPr lang="en-US" altLang="zh-CN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4. </a:t>
            </a:r>
            <a:r>
              <a:rPr lang="zh-CN" altLang="en-US" sz="2000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胃镜检查发现胃少量出血，说明胃溃疡已深及黏膜下层，此种情况下胃溃疡患者胃酸过多可考虑选（     ）</a:t>
            </a:r>
            <a:endParaRPr lang="zh-CN" altLang="en-US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1ECD29-9811-4BEB-5F99-1DF5ED616C1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54373" y="5555321"/>
            <a:ext cx="85572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A．小苏打粉 	  B．Al(OH)</a:t>
            </a:r>
            <a:r>
              <a:rPr lang="zh-CN" baseline="-250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3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粉         C．氧化钙粉 	      D．纯碳酸钙粉</a:t>
            </a:r>
            <a:endParaRPr lang="en-US">
              <a:latin typeface="Times New Roman" panose="02020603050405020304" pitchFamily="2" charset="0"/>
              <a:sym typeface="+mn-ea"/>
            </a:endParaRPr>
          </a:p>
          <a:p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EE097C-0E7D-2CFE-254B-CE16BE293A3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92318" y="5156541"/>
            <a:ext cx="325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20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 </a:t>
            </a:r>
            <a:endParaRPr lang="zh-CN" altLang="en-US" sz="20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35566D-EC01-D491-034F-A7BF074EF0C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0053" y="5969369"/>
            <a:ext cx="92208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267970"/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5.</a:t>
            </a:r>
            <a:r>
              <a:rPr lang="zh-CN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如图是印在食品包装内常见小袋子上的部分图案，该小袋子内的物质最有可能是(　</a:t>
            </a:r>
            <a:r>
              <a:rPr lang="zh-CN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　</a:t>
            </a:r>
            <a:r>
              <a:rPr lang="zh-CN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)</a:t>
            </a:r>
          </a:p>
          <a:p>
            <a:pPr indent="267970"/>
            <a:r>
              <a:rPr lang="zh-CN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A．铁粉        B．氧化钠        C．亚硫酸钠          D．生石灰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8E0A0DF-3BFC-C3C4-81B7-E88727111F3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303048" y="6029660"/>
            <a:ext cx="3365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A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9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BC9C01A-4A55-5A1A-297D-CCE758A0BCA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483" y="664210"/>
            <a:ext cx="583247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/>
            <a:r>
              <a:rPr lang="zh-CN" altLang="en-US" sz="4000">
                <a:solidFill>
                  <a:srgbClr val="FF0000"/>
                </a:solidFill>
              </a:rPr>
              <a:t>学习目标：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D5B7D2-DE56-FE09-E8D5-91DF6C5A22C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50290" y="1985010"/>
            <a:ext cx="882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382041-DB05-737D-AEAC-80BD4D1A9A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5330" y="1661220"/>
            <a:ext cx="10406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 </a:t>
            </a:r>
            <a:r>
              <a:rPr lang="zh-CN" sz="2400" dirty="0"/>
              <a:t>能从分类的视角认识常见食品添加剂的种类、功能、性质和作用，促进学生实现</a:t>
            </a:r>
            <a:r>
              <a:rPr lang="en-US" altLang="zh-CN" sz="2400" dirty="0"/>
              <a:t>“</a:t>
            </a:r>
            <a:r>
              <a:rPr lang="zh-CN" altLang="en-US" sz="2400" dirty="0"/>
              <a:t>知、情、意、行</a:t>
            </a:r>
            <a:r>
              <a:rPr lang="en-US" altLang="zh-CN" sz="2400" dirty="0"/>
              <a:t>”</a:t>
            </a:r>
            <a:r>
              <a:rPr lang="zh-CN" altLang="en-US" sz="2400" dirty="0"/>
              <a:t>的统一。</a:t>
            </a:r>
          </a:p>
          <a:p>
            <a:endParaRPr lang="zh-CN" altLang="en-US" sz="2400" dirty="0"/>
          </a:p>
          <a:p>
            <a:r>
              <a:rPr lang="en-US" altLang="zh-CN" sz="2400" dirty="0"/>
              <a:t>2.  </a:t>
            </a:r>
            <a:r>
              <a:rPr lang="zh-CN" altLang="en-US" sz="2400" dirty="0"/>
              <a:t>通过食品添加剂的学习，形成重视食品安全的观念。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A4C5A240-A96D-F0E5-D1FB-811D9CE77D9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483" y="4135755"/>
            <a:ext cx="836358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800" dirty="0">
                <a:latin typeface="宋体" panose="02010600030101010101" pitchFamily="2" charset="-122"/>
              </a:rPr>
              <a:t>重点：</a:t>
            </a:r>
            <a:r>
              <a:rPr lang="zh-CN" altLang="en-US" sz="2800" b="0" dirty="0">
                <a:latin typeface="宋体" panose="02010600030101010101" pitchFamily="2" charset="-122"/>
              </a:rPr>
              <a:t>常见食品添加剂的种类和功能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2800" dirty="0">
                <a:latin typeface="宋体" panose="02010600030101010101" pitchFamily="2" charset="-122"/>
              </a:rPr>
              <a:t>难点：</a:t>
            </a:r>
            <a:r>
              <a:rPr lang="zh-CN" altLang="en-US" sz="2800" b="0" dirty="0">
                <a:latin typeface="宋体" panose="02010600030101010101" pitchFamily="2" charset="-122"/>
              </a:rPr>
              <a:t>合理使用化学品的意识；化学科学的应用价值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586199B-8C10-EF4B-7047-65A55161D71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912" y="3429000"/>
            <a:ext cx="583247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charset="-122"/>
              </a:defRPr>
            </a:lvl9pPr>
          </a:lstStyle>
          <a:p>
            <a:pPr eaLnBrk="1" hangingPunct="1"/>
            <a:r>
              <a:rPr lang="zh-CN" altLang="en-US" sz="4000">
                <a:solidFill>
                  <a:srgbClr val="FF0000"/>
                </a:solidFill>
              </a:rPr>
              <a:t>重点难点：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00D19E-556F-ECE9-D554-22A09DF1C3C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20700" y="714250"/>
            <a:ext cx="11193508" cy="2852139"/>
            <a:chOff x="475" y="557"/>
            <a:chExt cx="19662" cy="477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BC68FD0-AC62-E4EC-5EFE-11EF68F7628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5" y="650"/>
              <a:ext cx="6296" cy="468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B085363-6C81-AE71-386E-3791D7B2366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632" y="557"/>
              <a:ext cx="5505" cy="468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23A4FBD-0FD0-5106-9602-952BB8DC6D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52981" y="1327845"/>
            <a:ext cx="3980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1.</a:t>
            </a:r>
            <a:r>
              <a:rPr lang="zh-CN" altLang="en-US" sz="3200" dirty="0"/>
              <a:t>你愿意吃这样</a:t>
            </a:r>
            <a:r>
              <a:rPr lang="zh-CN" altLang="en-US" sz="3200" dirty="0">
                <a:solidFill>
                  <a:srgbClr val="FF0000"/>
                </a:solidFill>
              </a:rPr>
              <a:t>不放任何调料</a:t>
            </a:r>
            <a:r>
              <a:rPr lang="zh-CN" altLang="en-US" sz="3200" dirty="0"/>
              <a:t>的</a:t>
            </a:r>
            <a:r>
              <a:rPr lang="zh-CN" altLang="en-US" sz="3200" dirty="0">
                <a:solidFill>
                  <a:srgbClr val="7030A0"/>
                </a:solidFill>
              </a:rPr>
              <a:t>清水煮肉</a:t>
            </a:r>
            <a:r>
              <a:rPr lang="zh-CN" altLang="en-US" sz="3200" dirty="0"/>
              <a:t>、</a:t>
            </a:r>
            <a:r>
              <a:rPr lang="zh-CN" altLang="en-US" sz="3200" dirty="0">
                <a:solidFill>
                  <a:srgbClr val="7030A0"/>
                </a:solidFill>
              </a:rPr>
              <a:t>清水煮菜</a:t>
            </a:r>
            <a:r>
              <a:rPr lang="zh-CN" altLang="en-US" sz="3200" dirty="0"/>
              <a:t>吗？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95F49A-87FA-1095-AD68-870EDA14C06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1625" y="4246245"/>
            <a:ext cx="5251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2. </a:t>
            </a:r>
            <a:r>
              <a:rPr lang="zh-CN" altLang="en-US" sz="3200" dirty="0"/>
              <a:t>如果让你来做红烧肉，你会放哪些东西进去？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7533A-786D-4A7C-D7A9-C7A1D645DD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570" y="5530155"/>
            <a:ext cx="3894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调料</a:t>
            </a:r>
            <a:r>
              <a:rPr lang="zh-CN" altLang="en-US" sz="2400" b="1" dirty="0">
                <a:solidFill>
                  <a:srgbClr val="7030A0"/>
                </a:solidFill>
              </a:rPr>
              <a:t>属于</a:t>
            </a:r>
            <a:r>
              <a:rPr lang="zh-CN" altLang="en-US" sz="2400" b="1" dirty="0">
                <a:solidFill>
                  <a:srgbClr val="FF0000"/>
                </a:solidFill>
              </a:rPr>
              <a:t>食品添加剂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FDCC33A-1AC7-4761-C8F0-CFCDB6909B5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096000" y="3739515"/>
            <a:ext cx="5927725" cy="2478405"/>
            <a:chOff x="9220" y="5547"/>
            <a:chExt cx="9432" cy="42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A80BC0C-5FA9-F6FE-6BD6-B02C6908FBB5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9220" y="5547"/>
              <a:ext cx="4485" cy="424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2D79CE1-375A-513D-F8B9-091B03431611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3972" y="5547"/>
              <a:ext cx="4681" cy="4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3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BED7CC-64A8-EDB8-ADE8-18C2164462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707890" y="3023235"/>
            <a:ext cx="5026660" cy="37655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E2E898-3BDC-237A-E776-3BD27A7FE4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1510" y="526415"/>
            <a:ext cx="8813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食品添加剂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D2C47C-2CD7-99A6-C84C-71EAE30BBE0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628005" y="104838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sym typeface="+mn-ea"/>
              </a:rPr>
              <a:t>品质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2C2B1BD-55DD-5E37-2CF4-4CCEEEB73D8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8510" y="1179195"/>
            <a:ext cx="11014075" cy="1383030"/>
            <a:chOff x="1226" y="1857"/>
            <a:chExt cx="17345" cy="217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F26BFD8-B5E4-3FF4-3B7A-F6FB5B8017B7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226" y="1857"/>
              <a:ext cx="16807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1.  </a:t>
              </a:r>
              <a:r>
                <a:rPr lang="zh-CN" altLang="en-US" sz="2800"/>
                <a:t>食品添加剂是指为改善食品           和色、香、味，以及             、      </a:t>
              </a:r>
            </a:p>
            <a:p>
              <a:endParaRPr lang="zh-CN" altLang="en-US" sz="2800"/>
            </a:p>
            <a:p>
              <a:r>
                <a:rPr lang="zh-CN" altLang="en-US" sz="2800"/>
                <a:t>    和加工工艺的需要而加入食品中的                       或                      。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EE4A58F-7157-4A90-A138-D599F89ED86A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8863" y="2639"/>
              <a:ext cx="14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9EEB3E0-02EC-F25B-880D-12E2E9F3E1D8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15396" y="2639"/>
              <a:ext cx="14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39E9681-E634-A907-DC71-A0CE94B5D7C4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17145" y="2639"/>
              <a:ext cx="14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34E1FF4-7A18-711C-7E6B-E982EB2AE30A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>
              <a:off x="10289" y="3883"/>
              <a:ext cx="2914" cy="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CE0C3AF-10C9-56E4-4E1A-9BC7DFBD049B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 flipV="1">
              <a:off x="13970" y="3865"/>
              <a:ext cx="2484" cy="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683915E-912A-A2F7-0D3B-81738DE37BE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734550" y="104838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sym typeface="+mn-ea"/>
              </a:rPr>
              <a:t>防腐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CA8AD6-3EEC-4AE8-616E-CF984D55EC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98505" y="104838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sym typeface="+mn-ea"/>
              </a:rPr>
              <a:t>保鲜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302779D-AFBE-1AAA-4AF6-BB64CC4AA9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82380" y="1932305"/>
            <a:ext cx="1858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sym typeface="+mn-ea"/>
              </a:rPr>
              <a:t>天然物质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6566B8-D1D9-4B7D-F69B-DA27227D9B0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25920" y="1932305"/>
            <a:ext cx="179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sym typeface="+mn-ea"/>
              </a:rPr>
              <a:t>人工合成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7AC4248-376F-80A7-338F-2A3387D921A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60671" y="3913259"/>
            <a:ext cx="12534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分类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9AD1D7-D101-7A19-2E63-1B68DAF64BE4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3506470" y="2708275"/>
            <a:ext cx="1835150" cy="1151890"/>
            <a:chOff x="5522" y="4265"/>
            <a:chExt cx="2890" cy="1814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7C75269-692D-AF65-3535-785B5AE78B8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862" y="4265"/>
              <a:ext cx="255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chemeClr val="tx1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天    然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D522E27-5A41-00C9-9279-5B23B75439F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62" y="5257"/>
              <a:ext cx="255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chemeClr val="tx1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人工合成</a:t>
              </a:r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599BAEF6-0584-7A94-AE2B-6E907099476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522" y="4265"/>
              <a:ext cx="340" cy="1814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BFA588-72ED-CAC2-A0AF-21D81A8CD0E5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2113915" y="3017520"/>
            <a:ext cx="2713990" cy="2313305"/>
            <a:chOff x="3329" y="4752"/>
            <a:chExt cx="4274" cy="3643"/>
          </a:xfrm>
        </p:grpSpPr>
        <p:sp>
          <p:nvSpPr>
            <p:cNvPr id="23" name="AutoShape 6">
              <a:extLst>
                <a:ext uri="{FF2B5EF4-FFF2-40B4-BE49-F238E27FC236}">
                  <a16:creationId xmlns:a16="http://schemas.microsoft.com/office/drawing/2014/main" id="{F1E7F237-8FA9-1273-2E00-EAB1E6DAD5A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329" y="4752"/>
              <a:ext cx="340" cy="3643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25E3929-78F5-5AD4-87AC-3D2E045631A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821" y="4761"/>
              <a:ext cx="170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rgbClr val="FF0000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来 源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884D310-B6E7-3C77-41F2-11E666E3792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960" y="7315"/>
              <a:ext cx="2643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rgbClr val="FF0000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主要功能</a:t>
              </a:r>
              <a:endParaRPr lang="zh-CN" altLang="zh-CN" sz="2800" b="1" kern="10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2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9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AFF987-E77E-A553-529B-A7890E950D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2775" y="699135"/>
            <a:ext cx="630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1.  着色剂、增味剂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F7ADE4-935B-1C59-2D2B-298C1A3B76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88695" y="1297305"/>
            <a:ext cx="11071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有些食品在加工过程中，其中的</a:t>
            </a:r>
            <a:r>
              <a:rPr lang="zh-CN" altLang="en-US" sz="2400" dirty="0">
                <a:solidFill>
                  <a:srgbClr val="7030A0"/>
                </a:solidFill>
              </a:rPr>
              <a:t>色素</a:t>
            </a:r>
            <a:r>
              <a:rPr lang="zh-CN" altLang="en-US" sz="2400" dirty="0"/>
              <a:t>有可能</a:t>
            </a:r>
            <a:r>
              <a:rPr lang="zh-CN" altLang="en-US" sz="2400" dirty="0">
                <a:solidFill>
                  <a:srgbClr val="7030A0"/>
                </a:solidFill>
              </a:rPr>
              <a:t>减少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7030A0"/>
                </a:solidFill>
              </a:rPr>
              <a:t>消失</a:t>
            </a:r>
            <a:r>
              <a:rPr lang="zh-CN" altLang="en-US" sz="2400" dirty="0"/>
              <a:t>或者</a:t>
            </a:r>
            <a:r>
              <a:rPr lang="zh-CN" altLang="en-US" sz="2400" dirty="0">
                <a:solidFill>
                  <a:srgbClr val="7030A0"/>
                </a:solidFill>
              </a:rPr>
              <a:t>改变颜色</a:t>
            </a:r>
            <a:r>
              <a:rPr lang="zh-CN" altLang="en-US" sz="2400" dirty="0"/>
              <a:t>，</a:t>
            </a:r>
          </a:p>
          <a:p>
            <a:endParaRPr lang="zh-CN" altLang="en-US" sz="2400" dirty="0"/>
          </a:p>
          <a:p>
            <a:r>
              <a:rPr lang="zh-CN" altLang="en-US" sz="2400" dirty="0"/>
              <a:t>有些食品</a:t>
            </a:r>
            <a:r>
              <a:rPr lang="zh-CN" altLang="en-US" sz="2400" dirty="0">
                <a:solidFill>
                  <a:srgbClr val="00B050"/>
                </a:solidFill>
              </a:rPr>
              <a:t>营养丰富</a:t>
            </a:r>
            <a:r>
              <a:rPr lang="zh-CN" altLang="en-US" sz="2400" dirty="0"/>
              <a:t>，但</a:t>
            </a:r>
            <a:r>
              <a:rPr lang="zh-CN" altLang="en-US" sz="2400" dirty="0">
                <a:solidFill>
                  <a:srgbClr val="00B050"/>
                </a:solidFill>
              </a:rPr>
              <a:t>色泽差</a:t>
            </a:r>
            <a:r>
              <a:rPr lang="zh-CN" altLang="en-US" sz="2400" dirty="0"/>
              <a:t>，添加</a:t>
            </a:r>
            <a:r>
              <a:rPr lang="zh-CN" altLang="en-US" sz="2400" dirty="0">
                <a:solidFill>
                  <a:srgbClr val="FF0000"/>
                </a:solidFill>
              </a:rPr>
              <a:t>着色剂</a:t>
            </a:r>
            <a:r>
              <a:rPr lang="zh-CN" altLang="en-US" sz="2400" dirty="0"/>
              <a:t>可以改善这些情况。</a:t>
            </a:r>
          </a:p>
          <a:p>
            <a:endParaRPr lang="zh-CN" altLang="en-US" sz="2400" dirty="0"/>
          </a:p>
          <a:p>
            <a:r>
              <a:rPr lang="zh-CN" altLang="en-US" sz="2400" dirty="0"/>
              <a:t>色素跟据来源可以分为</a:t>
            </a:r>
            <a:r>
              <a:rPr lang="zh-CN" altLang="en-US" sz="2400" dirty="0">
                <a:solidFill>
                  <a:srgbClr val="FF0000"/>
                </a:solidFill>
              </a:rPr>
              <a:t>天然色素</a:t>
            </a:r>
            <a:r>
              <a:rPr lang="zh-CN" altLang="en-US" sz="2400" dirty="0"/>
              <a:t>和</a:t>
            </a:r>
            <a:r>
              <a:rPr lang="zh-CN" altLang="en-US" sz="2400" dirty="0">
                <a:solidFill>
                  <a:srgbClr val="FF0000"/>
                </a:solidFill>
              </a:rPr>
              <a:t>合成色素。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AFFC8EC-461B-EF6E-6C27-ACFF1075A8B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288142" y="3429000"/>
            <a:ext cx="4376420" cy="3078480"/>
            <a:chOff x="2100" y="3596"/>
            <a:chExt cx="5605" cy="336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40BBF91-8D23-EEA8-95EE-7CCE7C58001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769" y="3682"/>
              <a:ext cx="936" cy="319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D118979-8B2C-A197-B3EA-0E070B839DC6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2100" y="3596"/>
              <a:ext cx="5444" cy="3361"/>
              <a:chOff x="2100" y="3596"/>
              <a:chExt cx="5444" cy="336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9E16885-F506-3D8A-611C-092144070EA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2100" y="3596"/>
                <a:ext cx="4563" cy="3361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631085-B4B6-F079-0A21-BFD26DD8FFF4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930" y="3820"/>
                <a:ext cx="614" cy="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FF00"/>
                    </a:solidFill>
                  </a:rPr>
                  <a:t>染色的香肠</a:t>
                </a: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E9E9FDD-17A2-C04F-F182-03827877E1F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027170" y="699135"/>
            <a:ext cx="4768850" cy="461645"/>
            <a:chOff x="6342" y="477"/>
            <a:chExt cx="7510" cy="72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3F73D28-C708-0C2C-3792-EC24EADE9B6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7416" y="477"/>
              <a:ext cx="6436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sz="2400" b="1" kern="100">
                  <a:effectLst/>
                  <a:latin typeface="宋体" panose="02010600030101010101" pitchFamily="2" charset="-122"/>
                  <a:cs typeface="Times New Roman" panose="02020603050405020304" pitchFamily="2" charset="0"/>
                  <a:sym typeface="+mn-ea"/>
                </a:rPr>
                <a:t>改善食品颜色或味道</a:t>
              </a:r>
              <a:endParaRPr lang="zh-CN" altLang="en-US" sz="24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endParaRPr>
            </a:p>
          </p:txBody>
        </p:sp>
        <p:sp>
          <p:nvSpPr>
            <p:cNvPr id="12" name="右箭头 5">
              <a:extLst>
                <a:ext uri="{FF2B5EF4-FFF2-40B4-BE49-F238E27FC236}">
                  <a16:creationId xmlns:a16="http://schemas.microsoft.com/office/drawing/2014/main" id="{F5486776-005F-9032-9622-16C1BEB52F6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342" y="934"/>
              <a:ext cx="1074" cy="1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746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D096227-4983-C01B-98FD-FC8BB73FA1A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9623" y="711835"/>
            <a:ext cx="6153086" cy="3961765"/>
            <a:chOff x="10024" y="3380"/>
            <a:chExt cx="8128" cy="5385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FC986523-30AE-742F-5256-F1424BC3FE5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024" y="3814"/>
              <a:ext cx="1119" cy="42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9039D58-E384-F4EB-C888-36D774A7F478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10277" y="3380"/>
              <a:ext cx="7875" cy="5385"/>
              <a:chOff x="10278" y="3380"/>
              <a:chExt cx="7875" cy="538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543E1C6A-5FAF-F3DC-0017-B100138EAC5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5798" y="3380"/>
                <a:ext cx="2355" cy="5385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A13CBFF1-EBBD-221E-6114-D80F701272C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11354" y="3596"/>
                <a:ext cx="4004" cy="5169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43FB47C-6574-AD7D-FE64-E9F2EF2F5071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278" y="3979"/>
                <a:ext cx="614" cy="2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FFFF00"/>
                    </a:solidFill>
                  </a:rPr>
                  <a:t>饮料中的色彩</a:t>
                </a: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5E2C343-2EBC-6653-EB1C-9BC3144651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007735" y="3378199"/>
            <a:ext cx="6184265" cy="3479801"/>
            <a:chOff x="1624" y="7504"/>
            <a:chExt cx="14297" cy="299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6D0D29B-7CD1-EA12-5A53-CFCDAD635C9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624" y="7504"/>
              <a:ext cx="6141" cy="2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D86DE46-D864-0B94-07BC-09056FDEA37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9862" y="7558"/>
              <a:ext cx="6059" cy="2943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50C8ACF-3663-36A5-C2D4-0945C7D3A4F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39" y="8527"/>
              <a:ext cx="4302" cy="96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</a:rPr>
                <a:t>零食中的色素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5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8664750-88BA-F052-374C-85B0D238E67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0850" y="826770"/>
            <a:ext cx="11346815" cy="1492885"/>
            <a:chOff x="582" y="854"/>
            <a:chExt cx="17869" cy="235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BE8B629-9341-D52A-901B-E3CB1A80AF7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82" y="854"/>
              <a:ext cx="1607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3200" b="1"/>
                <a:t>1.</a:t>
              </a:r>
              <a:r>
                <a:rPr lang="zh-CN" altLang="en-US" sz="3200" b="1"/>
                <a:t>天然色素：</a:t>
              </a:r>
              <a:r>
                <a:rPr lang="zh-CN" altLang="en-US" sz="3200">
                  <a:solidFill>
                    <a:srgbClr val="7030A0"/>
                  </a:solidFill>
                </a:rPr>
                <a:t>直接</a:t>
              </a:r>
              <a:r>
                <a:rPr lang="zh-CN" altLang="en-US" sz="3200"/>
                <a:t>从</a:t>
              </a:r>
              <a:r>
                <a:rPr lang="zh-CN" altLang="en-US" sz="3200">
                  <a:solidFill>
                    <a:srgbClr val="7030A0"/>
                  </a:solidFill>
                </a:rPr>
                <a:t>植物或微生物</a:t>
              </a:r>
              <a:r>
                <a:rPr lang="zh-CN" altLang="en-US" sz="3200"/>
                <a:t>中得到的色素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2D61AE0-4130-2041-D7A4-F678CD687860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883" y="2286"/>
              <a:ext cx="17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3200">
                  <a:sym typeface="+mn-ea"/>
                </a:rPr>
                <a:t>红曲红、胡萝卜素、姜黄、番茄红、叶绿素铜钠盐、焦糖色等  </a:t>
              </a:r>
              <a:endParaRPr lang="zh-CN" altLang="en-US" sz="3200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6E21D4A-1318-36D5-FEFF-17C9005D70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446780" y="2564130"/>
            <a:ext cx="4608830" cy="394335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195DCD2-9C4B-08DC-B9FC-10E74B213DE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41985" y="2987675"/>
            <a:ext cx="3761105" cy="914400"/>
            <a:chOff x="883" y="4257"/>
            <a:chExt cx="5923" cy="1440"/>
          </a:xfrm>
        </p:grpSpPr>
        <p:sp>
          <p:nvSpPr>
            <p:cNvPr id="7" name="右箭头 1">
              <a:extLst>
                <a:ext uri="{FF2B5EF4-FFF2-40B4-BE49-F238E27FC236}">
                  <a16:creationId xmlns:a16="http://schemas.microsoft.com/office/drawing/2014/main" id="{570CC4A6-844B-4BB0-EA74-7651BF926C7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588" y="4803"/>
              <a:ext cx="3219" cy="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菱形 7">
              <a:extLst>
                <a:ext uri="{FF2B5EF4-FFF2-40B4-BE49-F238E27FC236}">
                  <a16:creationId xmlns:a16="http://schemas.microsoft.com/office/drawing/2014/main" id="{9CBE9C90-C1FE-84A9-005D-8EEAC04AEC1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83" y="4257"/>
              <a:ext cx="2285" cy="1441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姜黄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CBCCE19-B8F6-F71A-8D48-867A66182B1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62890" y="4205605"/>
            <a:ext cx="3751580" cy="915035"/>
            <a:chOff x="899" y="4257"/>
            <a:chExt cx="5908" cy="1441"/>
          </a:xfrm>
        </p:grpSpPr>
        <p:sp>
          <p:nvSpPr>
            <p:cNvPr id="11" name="右箭头 9">
              <a:extLst>
                <a:ext uri="{FF2B5EF4-FFF2-40B4-BE49-F238E27FC236}">
                  <a16:creationId xmlns:a16="http://schemas.microsoft.com/office/drawing/2014/main" id="{08E16F6E-F649-102F-B37C-109F4FBBCD4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588" y="4803"/>
              <a:ext cx="3219" cy="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163F1E7B-AD85-68D5-6CB9-7CFB37990A9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99" y="4257"/>
              <a:ext cx="2285" cy="1441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rgbClr val="FFFF00"/>
                  </a:solidFill>
                </a:rPr>
                <a:t>红辣椒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443F89C-72D0-1FFF-6DD2-22FDA26D034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 rot="10800000">
            <a:off x="7110730" y="3462020"/>
            <a:ext cx="3761740" cy="915035"/>
            <a:chOff x="883" y="4257"/>
            <a:chExt cx="5924" cy="1441"/>
          </a:xfrm>
        </p:grpSpPr>
        <p:sp>
          <p:nvSpPr>
            <p:cNvPr id="14" name="右箭头 13">
              <a:extLst>
                <a:ext uri="{FF2B5EF4-FFF2-40B4-BE49-F238E27FC236}">
                  <a16:creationId xmlns:a16="http://schemas.microsoft.com/office/drawing/2014/main" id="{DEF807D7-CE30-5398-D2A6-24109FC6141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588" y="4803"/>
              <a:ext cx="3219" cy="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1882976F-A90B-228E-29C6-6080831B741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rot="10800000">
              <a:off x="883" y="4257"/>
              <a:ext cx="2285" cy="1441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rgbClr val="FFFF00"/>
                  </a:solidFill>
                </a:rPr>
                <a:t>胡萝卜素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A3D913-1A1B-887A-518D-3D541FD1772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 rot="10800000">
            <a:off x="7597775" y="4205605"/>
            <a:ext cx="3761740" cy="915035"/>
            <a:chOff x="883" y="4257"/>
            <a:chExt cx="5924" cy="1441"/>
          </a:xfrm>
        </p:grpSpPr>
        <p:sp>
          <p:nvSpPr>
            <p:cNvPr id="17" name="右箭头 16">
              <a:extLst>
                <a:ext uri="{FF2B5EF4-FFF2-40B4-BE49-F238E27FC236}">
                  <a16:creationId xmlns:a16="http://schemas.microsoft.com/office/drawing/2014/main" id="{8BBD81B5-CB85-3E72-53DE-146266ABD36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588" y="4803"/>
              <a:ext cx="3219" cy="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菱形 17">
              <a:extLst>
                <a:ext uri="{FF2B5EF4-FFF2-40B4-BE49-F238E27FC236}">
                  <a16:creationId xmlns:a16="http://schemas.microsoft.com/office/drawing/2014/main" id="{99CB4CB1-EBF6-C185-DC13-4C98F3C4793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10800000">
              <a:off x="883" y="4257"/>
              <a:ext cx="2285" cy="1441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rgbClr val="FFFF00"/>
                  </a:solidFill>
                </a:rPr>
                <a:t>绿辣椒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6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7D4321-2A3A-AA58-7E82-ED02D71B89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0050" y="900430"/>
            <a:ext cx="216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/>
              <a:t>2.</a:t>
            </a:r>
            <a:r>
              <a:rPr lang="zh-CN" altLang="en-US" sz="3200" b="1"/>
              <a:t>合成色素</a:t>
            </a:r>
            <a:endParaRPr lang="zh-CN" altLang="en-US" sz="32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A528DB7-71A7-B4D8-616E-5F7626E1F3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20115" y="2232025"/>
            <a:ext cx="7904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>
                <a:sym typeface="+mn-ea"/>
              </a:rPr>
              <a:t>常见的合成色素：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苋菜红</a:t>
            </a:r>
            <a:r>
              <a:rPr lang="zh-CN" altLang="en-US" sz="3200">
                <a:sym typeface="+mn-ea"/>
              </a:rPr>
              <a:t>、</a:t>
            </a:r>
            <a:r>
              <a:rPr lang="zh-CN" altLang="en-US" sz="3200">
                <a:solidFill>
                  <a:srgbClr val="FFFF00"/>
                </a:solidFill>
                <a:sym typeface="+mn-ea"/>
              </a:rPr>
              <a:t>柠檬黄</a:t>
            </a:r>
            <a:r>
              <a:rPr lang="zh-CN" altLang="en-US" sz="3200">
                <a:sym typeface="+mn-ea"/>
              </a:rPr>
              <a:t>、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靛蓝</a:t>
            </a:r>
            <a:r>
              <a:rPr lang="zh-CN" altLang="en-US" sz="3200">
                <a:sym typeface="+mn-ea"/>
              </a:rPr>
              <a:t>等</a:t>
            </a:r>
            <a:endParaRPr lang="zh-CN" altLang="en-US" sz="32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31991F-F49C-47EB-E27B-F381CE685E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25585" y="1725930"/>
            <a:ext cx="2764155" cy="48310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7030A0"/>
                </a:solidFill>
              </a:rPr>
              <a:t>人工合成色素</a:t>
            </a:r>
            <a:r>
              <a:rPr lang="zh-CN" altLang="en-US" sz="2800"/>
              <a:t>是以</a:t>
            </a:r>
            <a:r>
              <a:rPr lang="zh-CN" altLang="en-US" sz="2800">
                <a:solidFill>
                  <a:srgbClr val="7030A0"/>
                </a:solidFill>
              </a:rPr>
              <a:t>苯、甲苯、萘</a:t>
            </a:r>
            <a:r>
              <a:rPr lang="zh-CN" altLang="en-US" sz="2800"/>
              <a:t>等化工产品为原料，经过一系列工艺过程</a:t>
            </a:r>
            <a:r>
              <a:rPr lang="zh-CN" altLang="en-US" sz="2800">
                <a:solidFill>
                  <a:srgbClr val="7030A0"/>
                </a:solidFill>
              </a:rPr>
              <a:t>合成</a:t>
            </a:r>
            <a:r>
              <a:rPr lang="zh-CN" altLang="en-US" sz="2800"/>
              <a:t>的，对人体有一定的</a:t>
            </a:r>
            <a:r>
              <a:rPr lang="zh-CN" altLang="en-US" sz="2800">
                <a:solidFill>
                  <a:srgbClr val="7030A0"/>
                </a:solidFill>
              </a:rPr>
              <a:t>毒性</a:t>
            </a:r>
            <a:r>
              <a:rPr lang="zh-CN" altLang="en-US" sz="2800"/>
              <a:t>，但因其色泽鲜艳，着色力强，色调多且成本低廉而被广泛使用。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C546568-6671-5D2D-C10D-5B1D8DB4F9F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66700" y="2961005"/>
            <a:ext cx="4182110" cy="2672080"/>
            <a:chOff x="244" y="4231"/>
            <a:chExt cx="6586" cy="42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910621-3401-DFE1-1092-0B2C48390F6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44" y="4231"/>
              <a:ext cx="6586" cy="42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F36987D-76BE-ECEA-568D-8B675DDD058C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273" y="7714"/>
              <a:ext cx="2716" cy="725"/>
            </a:xfrm>
            <a:prstGeom prst="rect">
              <a:avLst/>
            </a:prstGeom>
            <a:noFill/>
            <a:ln w="38100">
              <a:solidFill>
                <a:srgbClr val="D8090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7030A0"/>
                  </a:solidFill>
                </a:rPr>
                <a:t>工业柠檬黄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F4A2AFE-4820-3C54-CECB-C326A573C30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943475" y="3020060"/>
            <a:ext cx="4182110" cy="2672080"/>
            <a:chOff x="7609" y="4324"/>
            <a:chExt cx="6586" cy="420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9A59511-97B4-6B60-D21E-7FAD1A66B07D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7609" y="4324"/>
              <a:ext cx="6586" cy="4208"/>
              <a:chOff x="7609" y="4324"/>
              <a:chExt cx="6586" cy="4208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30BBC70-6751-7B60-4B6E-7A4D87888FB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7609" y="4324"/>
                <a:ext cx="6586" cy="4208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543D11D-8C00-2941-D7B3-1035C6D68498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242" y="7162"/>
                <a:ext cx="2716" cy="725"/>
              </a:xfrm>
              <a:prstGeom prst="rect">
                <a:avLst/>
              </a:prstGeom>
              <a:noFill/>
              <a:ln w="38100">
                <a:solidFill>
                  <a:srgbClr val="D8090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rgbClr val="7030A0"/>
                    </a:solidFill>
                  </a:rPr>
                  <a:t>食用柠檬黄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EAAECE2-97CB-63B7-083F-26D3AF43963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 rot="19320000">
              <a:off x="10122" y="5697"/>
              <a:ext cx="1255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D8090F"/>
                  </a:solidFill>
                </a:rPr>
                <a:t>HO—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8CA6F20-679F-7500-ACBF-07FD6A88CA0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564765" y="802640"/>
            <a:ext cx="9059545" cy="1075690"/>
            <a:chOff x="3863" y="755"/>
            <a:chExt cx="14267" cy="1694"/>
          </a:xfrm>
        </p:grpSpPr>
        <p:sp>
          <p:nvSpPr>
            <p:cNvPr id="15" name="右箭头 19">
              <a:extLst>
                <a:ext uri="{FF2B5EF4-FFF2-40B4-BE49-F238E27FC236}">
                  <a16:creationId xmlns:a16="http://schemas.microsoft.com/office/drawing/2014/main" id="{446BC481-9A22-36D2-F759-3D7F83BBBF5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863" y="1261"/>
              <a:ext cx="1151" cy="3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A413EDA-1229-F71C-B1DD-0A05AD417DE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198" y="755"/>
              <a:ext cx="1293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3200">
                  <a:solidFill>
                    <a:srgbClr val="7030A0"/>
                  </a:solidFill>
                  <a:sym typeface="+mn-ea"/>
                </a:rPr>
                <a:t>色泽鲜艳</a:t>
              </a:r>
              <a:r>
                <a:rPr lang="zh-CN" altLang="en-US" sz="3200">
                  <a:sym typeface="+mn-ea"/>
                </a:rPr>
                <a:t>、</a:t>
              </a:r>
              <a:r>
                <a:rPr lang="zh-CN" altLang="en-US" sz="3200">
                  <a:solidFill>
                    <a:srgbClr val="FF0000"/>
                  </a:solidFill>
                  <a:sym typeface="+mn-ea"/>
                </a:rPr>
                <a:t>色调多样</a:t>
              </a:r>
              <a:r>
                <a:rPr lang="zh-CN" altLang="en-US" sz="3200">
                  <a:sym typeface="+mn-ea"/>
                </a:rPr>
                <a:t>、</a:t>
              </a:r>
              <a:r>
                <a:rPr lang="zh-CN" altLang="en-US" sz="320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sym typeface="+mn-ea"/>
                </a:rPr>
                <a:t>着色力强</a:t>
              </a:r>
              <a:r>
                <a:rPr lang="zh-CN" altLang="en-US" sz="3200">
                  <a:sym typeface="+mn-ea"/>
                </a:rPr>
                <a:t>、</a:t>
              </a:r>
              <a:r>
                <a:rPr lang="zh-CN" altLang="en-US" sz="3200">
                  <a:solidFill>
                    <a:srgbClr val="C00000"/>
                  </a:solidFill>
                  <a:sym typeface="+mn-ea"/>
                </a:rPr>
                <a:t>稳定性好</a:t>
              </a:r>
              <a:r>
                <a:rPr lang="zh-CN" altLang="en-US" sz="3200">
                  <a:sym typeface="+mn-ea"/>
                </a:rPr>
                <a:t>、</a:t>
              </a:r>
              <a:r>
                <a:rPr lang="zh-CN" altLang="en-US" sz="3200">
                  <a:solidFill>
                    <a:srgbClr val="0070C0"/>
                  </a:solidFill>
                  <a:sym typeface="+mn-ea"/>
                </a:rPr>
                <a:t>成本低</a:t>
              </a:r>
              <a:r>
                <a:rPr lang="zh-CN" altLang="en-US" sz="3200">
                  <a:sym typeface="+mn-ea"/>
                </a:rPr>
                <a:t>等</a:t>
              </a:r>
              <a:endParaRPr lang="zh-CN" alt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0517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A14CB1B-D3BF-1C2C-E8A4-0D57058B3E5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9570" y="643890"/>
            <a:ext cx="10207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/>
              <a:t>3.</a:t>
            </a:r>
            <a:r>
              <a:rPr lang="zh-CN" altLang="en-US" sz="3200" b="1"/>
              <a:t>增味剂：</a:t>
            </a:r>
            <a:r>
              <a:rPr lang="zh-CN" altLang="en-US" sz="3200"/>
              <a:t>提高食物的味道，引起食欲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F15B4D5-F84A-01D8-0100-FACBF8471C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429500" y="1011555"/>
            <a:ext cx="4265930" cy="3747770"/>
            <a:chOff x="11700" y="1433"/>
            <a:chExt cx="6718" cy="5902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6059634-E3DF-CC81-5B72-979CC45B987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0" y="1433"/>
              <a:ext cx="6718" cy="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C7C6B08-930C-257F-E07E-C0D527D2766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3555" y="6611"/>
              <a:ext cx="36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accent1">
                      <a:lumMod val="75000"/>
                    </a:schemeClr>
                  </a:solidFill>
                </a:rPr>
                <a:t>增加食物的鲜味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F1FDBF8-BDF4-489E-F700-4B85E0B57D0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935" y="1630045"/>
            <a:ext cx="587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/>
              <a:t>味精（学名：</a:t>
            </a:r>
            <a:r>
              <a:rPr lang="zh-CN" altLang="en-US" sz="2800" b="1">
                <a:solidFill>
                  <a:srgbClr val="FF0000"/>
                </a:solidFill>
              </a:rPr>
              <a:t>谷氨酸钠</a:t>
            </a:r>
            <a:r>
              <a:rPr lang="zh-CN" altLang="en-US" sz="2800" b="1"/>
              <a:t>）</a:t>
            </a:r>
            <a:endParaRPr lang="zh-CN" altLang="en-US" sz="28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CD840F-F5B3-F769-BFFF-AC3ECE2E0C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9570" y="3345180"/>
            <a:ext cx="6356350" cy="181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 dirty="0">
                <a:sym typeface="+mn-ea"/>
              </a:rPr>
              <a:t>2</a:t>
            </a:r>
            <a:r>
              <a:rPr lang="zh-CN" altLang="en-US" sz="2800" dirty="0">
                <a:sym typeface="+mn-ea"/>
              </a:rPr>
              <a:t>）来源：</a:t>
            </a: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ym typeface="+mn-ea"/>
              </a:rPr>
              <a:t>      </a:t>
            </a:r>
            <a:r>
              <a:rPr lang="zh-CN" altLang="en-US" sz="2800" dirty="0">
                <a:solidFill>
                  <a:srgbClr val="7030A0"/>
                </a:solidFill>
                <a:sym typeface="+mn-ea"/>
              </a:rPr>
              <a:t>最早</a:t>
            </a:r>
            <a:r>
              <a:rPr lang="zh-CN" altLang="en-US" sz="2800" dirty="0">
                <a:sym typeface="+mn-ea"/>
              </a:rPr>
              <a:t>：从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海带</a:t>
            </a:r>
            <a:r>
              <a:rPr lang="zh-CN" altLang="en-US" sz="2800" dirty="0">
                <a:sym typeface="+mn-ea"/>
              </a:rPr>
              <a:t>中发现和提取</a:t>
            </a: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ym typeface="+mn-ea"/>
              </a:rPr>
              <a:t>      </a:t>
            </a:r>
            <a:r>
              <a:rPr lang="zh-CN" altLang="en-US" sz="2800" dirty="0">
                <a:solidFill>
                  <a:srgbClr val="7030A0"/>
                </a:solidFill>
                <a:sym typeface="+mn-ea"/>
              </a:rPr>
              <a:t>现在</a:t>
            </a:r>
            <a:r>
              <a:rPr lang="zh-CN" altLang="en-US" sz="2800" dirty="0">
                <a:sym typeface="+mn-ea"/>
              </a:rPr>
              <a:t>：以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淀粉</a:t>
            </a:r>
            <a:r>
              <a:rPr lang="zh-CN" altLang="en-US" sz="2800" dirty="0">
                <a:sym typeface="+mn-ea"/>
              </a:rPr>
              <a:t>为原料通过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发酵法</a:t>
            </a:r>
            <a:r>
              <a:rPr lang="zh-CN" altLang="en-US" sz="2800" dirty="0">
                <a:sym typeface="+mn-ea"/>
              </a:rPr>
              <a:t>生产</a:t>
            </a:r>
          </a:p>
          <a:p>
            <a:pPr algn="l">
              <a:lnSpc>
                <a:spcPct val="100000"/>
              </a:lnSpc>
            </a:pP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B88CDB-13D2-4EAD-7FA4-E98E4C5958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4975" y="2586355"/>
            <a:ext cx="67640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）物理性质：是一种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无色</a:t>
            </a:r>
            <a:r>
              <a:rPr lang="zh-CN" altLang="en-US" sz="2800">
                <a:sym typeface="+mn-ea"/>
              </a:rPr>
              <a:t>晶体，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易</a:t>
            </a:r>
            <a:r>
              <a:rPr lang="zh-CN" altLang="en-US" sz="2800">
                <a:sym typeface="+mn-ea"/>
              </a:rPr>
              <a:t>溶于水</a:t>
            </a:r>
            <a:endParaRPr lang="zh-CN" altLang="en-US" sz="28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2028B64-2312-FACB-7CF8-5F7BB070001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023745" y="4906010"/>
            <a:ext cx="5406390" cy="1925320"/>
            <a:chOff x="3187" y="7566"/>
            <a:chExt cx="8514" cy="303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74EA68-76E1-C511-6CDD-E57D110A9EF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" y="7566"/>
              <a:ext cx="6867" cy="303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50F4DED-A0B7-7B3B-DEC0-61177FA8778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9273" y="9422"/>
              <a:ext cx="242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rgbClr val="000000"/>
                  </a:solidFill>
                  <a:sym typeface="+mn-ea"/>
                </a:rPr>
                <a:t>谷氨酸钠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8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BAF35A-E890-7F3C-721F-075534C8FF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52687" y="675981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/>
              <a:t>味精（谷氨酸钠）</a:t>
            </a:r>
            <a:endParaRPr lang="zh-CN" altLang="en-US" sz="320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F40CF8B-737D-805E-1279-2C8F59E4850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07390" y="1299210"/>
            <a:ext cx="5128260" cy="5292090"/>
            <a:chOff x="1135107" y="2104593"/>
            <a:chExt cx="3189759" cy="401578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6FF98DA-9001-569A-4F5E-B6436ED87CD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rcRect t="11892" b="50213"/>
            <a:stretch>
              <a:fillRect/>
            </a:stretch>
          </p:blipFill>
          <p:spPr>
            <a:xfrm>
              <a:off x="1135107" y="2104593"/>
              <a:ext cx="3189759" cy="261568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E026641-75B0-F508-A520-90205A0AEC4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/>
            <a:srcRect t="73717" b="5999"/>
            <a:stretch>
              <a:fillRect/>
            </a:stretch>
          </p:blipFill>
          <p:spPr>
            <a:xfrm>
              <a:off x="1135107" y="4720281"/>
              <a:ext cx="3189759" cy="1400093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852B43B-5F62-AAC5-13D6-5D4E60A8063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08176" y="903120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不要轻信营销号的谣言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73F58A-F47F-BF09-8BC1-3D502F528E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00000" y="1479120"/>
            <a:ext cx="48577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美国食品和药物管理局 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</a:rPr>
              <a:t>(FDA) 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已将味精归类为“</a:t>
            </a:r>
            <a:r>
              <a:rPr lang="zh-CN" altLang="en-US" sz="2400" b="1" dirty="0">
                <a:solidFill>
                  <a:srgbClr val="00B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公认安全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”的食品成分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</a:rPr>
              <a:t>FDA 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收到了许多关于含有味精的食品的不良反应的报告，包括头痛、出汗、面部压力、颈部和其他部位麻木、刺痛或灼痛快速、心悸等。然而，</a:t>
            </a:r>
            <a:r>
              <a:rPr lang="zh-CN" altLang="en-US" sz="2400" b="1" dirty="0">
                <a:solidFill>
                  <a:srgbClr val="00B0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研究人员没有发现味精与这些症状之间存在联系的确切证据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。研究人员承认，一小部分人可能会对味精产生短期反应。症状通常很轻微，不需要治疗。  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梅奥诊所（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</a:rPr>
              <a:t>Mayo clinic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33BE74-E28B-9188-E1CD-FE2695F8962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037174" y="5378880"/>
            <a:ext cx="2154826" cy="1440011"/>
          </a:xfrm>
          <a:prstGeom prst="rect">
            <a:avLst/>
          </a:prstGeom>
        </p:spPr>
      </p:pic>
      <p:sp>
        <p:nvSpPr>
          <p:cNvPr id="10" name="任意多边形 3">
            <a:extLst>
              <a:ext uri="{FF2B5EF4-FFF2-40B4-BE49-F238E27FC236}">
                <a16:creationId xmlns:a16="http://schemas.microsoft.com/office/drawing/2014/main" id="{91B3D83B-EC54-BEC2-374B-E39940CC106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67790" y="4709160"/>
            <a:ext cx="3729990" cy="606425"/>
          </a:xfrm>
          <a:custGeom>
            <a:avLst/>
            <a:gdLst>
              <a:gd name="connisteX0" fmla="*/ 69779 w 3730120"/>
              <a:gd name="connsiteY0" fmla="*/ 235914 h 606460"/>
              <a:gd name="connisteX1" fmla="*/ 225989 w 3730120"/>
              <a:gd name="connsiteY1" fmla="*/ 501344 h 606460"/>
              <a:gd name="connisteX2" fmla="*/ 788599 w 3730120"/>
              <a:gd name="connsiteY2" fmla="*/ 579449 h 606460"/>
              <a:gd name="connisteX3" fmla="*/ 2570409 w 3730120"/>
              <a:gd name="connsiteY3" fmla="*/ 595324 h 606460"/>
              <a:gd name="connisteX4" fmla="*/ 3555294 w 3730120"/>
              <a:gd name="connsiteY4" fmla="*/ 454354 h 606460"/>
              <a:gd name="connisteX5" fmla="*/ 3649274 w 3730120"/>
              <a:gd name="connsiteY5" fmla="*/ 63829 h 606460"/>
              <a:gd name="connisteX6" fmla="*/ 2961569 w 3730120"/>
              <a:gd name="connsiteY6" fmla="*/ 16839 h 606460"/>
              <a:gd name="connisteX7" fmla="*/ 2430074 w 3730120"/>
              <a:gd name="connsiteY7" fmla="*/ 157174 h 606460"/>
              <a:gd name="connisteX8" fmla="*/ 1976684 w 3730120"/>
              <a:gd name="connsiteY8" fmla="*/ 63829 h 606460"/>
              <a:gd name="connisteX9" fmla="*/ 1038789 w 3730120"/>
              <a:gd name="connsiteY9" fmla="*/ 173049 h 606460"/>
              <a:gd name="connisteX10" fmla="*/ 444429 w 3730120"/>
              <a:gd name="connsiteY10" fmla="*/ 110819 h 606460"/>
              <a:gd name="connisteX11" fmla="*/ 38029 w 3730120"/>
              <a:gd name="connsiteY11" fmla="*/ 298144 h 606460"/>
              <a:gd name="connisteX12" fmla="*/ 38029 w 3730120"/>
              <a:gd name="connsiteY12" fmla="*/ 282269 h 6064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3730120" h="606461">
                <a:moveTo>
                  <a:pt x="69780" y="235914"/>
                </a:moveTo>
                <a:cubicBezTo>
                  <a:pt x="89465" y="287349"/>
                  <a:pt x="82480" y="432764"/>
                  <a:pt x="225990" y="501344"/>
                </a:cubicBezTo>
                <a:cubicBezTo>
                  <a:pt x="369500" y="569924"/>
                  <a:pt x="319970" y="560399"/>
                  <a:pt x="788600" y="579449"/>
                </a:cubicBezTo>
                <a:cubicBezTo>
                  <a:pt x="1257230" y="598499"/>
                  <a:pt x="2017325" y="620089"/>
                  <a:pt x="2570410" y="595324"/>
                </a:cubicBezTo>
                <a:cubicBezTo>
                  <a:pt x="3123495" y="570559"/>
                  <a:pt x="3339395" y="560399"/>
                  <a:pt x="3555295" y="454354"/>
                </a:cubicBezTo>
                <a:cubicBezTo>
                  <a:pt x="3771195" y="348309"/>
                  <a:pt x="3768020" y="151459"/>
                  <a:pt x="3649275" y="63829"/>
                </a:cubicBezTo>
                <a:cubicBezTo>
                  <a:pt x="3530530" y="-23801"/>
                  <a:pt x="3205410" y="-1576"/>
                  <a:pt x="2961570" y="16839"/>
                </a:cubicBezTo>
                <a:cubicBezTo>
                  <a:pt x="2717730" y="35254"/>
                  <a:pt x="2626925" y="147649"/>
                  <a:pt x="2430075" y="157174"/>
                </a:cubicBezTo>
                <a:cubicBezTo>
                  <a:pt x="2233225" y="166699"/>
                  <a:pt x="2254815" y="60654"/>
                  <a:pt x="1976685" y="63829"/>
                </a:cubicBezTo>
                <a:cubicBezTo>
                  <a:pt x="1698555" y="67004"/>
                  <a:pt x="1345495" y="163524"/>
                  <a:pt x="1038790" y="173049"/>
                </a:cubicBezTo>
                <a:cubicBezTo>
                  <a:pt x="732085" y="182574"/>
                  <a:pt x="644455" y="86054"/>
                  <a:pt x="444430" y="110819"/>
                </a:cubicBezTo>
                <a:cubicBezTo>
                  <a:pt x="244405" y="135584"/>
                  <a:pt x="119310" y="263854"/>
                  <a:pt x="38030" y="298144"/>
                </a:cubicBezTo>
                <a:cubicBezTo>
                  <a:pt x="-43250" y="332434"/>
                  <a:pt x="29775" y="289254"/>
                  <a:pt x="38030" y="282269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F5318910-EF90-5F64-E23B-CF4E0327C94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492885" y="5992495"/>
            <a:ext cx="4431030" cy="658495"/>
          </a:xfrm>
          <a:custGeom>
            <a:avLst/>
            <a:gdLst>
              <a:gd name="connisteX0" fmla="*/ 100994 w 4430871"/>
              <a:gd name="connsiteY0" fmla="*/ 140616 h 658693"/>
              <a:gd name="connisteX1" fmla="*/ 22889 w 4430871"/>
              <a:gd name="connsiteY1" fmla="*/ 500026 h 658693"/>
              <a:gd name="connisteX2" fmla="*/ 226089 w 4430871"/>
              <a:gd name="connsiteY2" fmla="*/ 594006 h 658693"/>
              <a:gd name="connisteX3" fmla="*/ 1804699 w 4430871"/>
              <a:gd name="connsiteY3" fmla="*/ 625121 h 658693"/>
              <a:gd name="connisteX4" fmla="*/ 3695729 w 4430871"/>
              <a:gd name="connsiteY4" fmla="*/ 640996 h 658693"/>
              <a:gd name="connisteX5" fmla="*/ 4430424 w 4430871"/>
              <a:gd name="connsiteY5" fmla="*/ 406681 h 658693"/>
              <a:gd name="connisteX6" fmla="*/ 3773834 w 4430871"/>
              <a:gd name="connsiteY6" fmla="*/ 62511 h 658693"/>
              <a:gd name="connisteX7" fmla="*/ 3117879 w 4430871"/>
              <a:gd name="connsiteY7" fmla="*/ 109501 h 658693"/>
              <a:gd name="connisteX8" fmla="*/ 2430174 w 4430871"/>
              <a:gd name="connsiteY8" fmla="*/ 281 h 658693"/>
              <a:gd name="connisteX9" fmla="*/ 554384 w 4430871"/>
              <a:gd name="connsiteY9" fmla="*/ 140616 h 658693"/>
              <a:gd name="connisteX10" fmla="*/ 100994 w 4430871"/>
              <a:gd name="connsiteY10" fmla="*/ 140616 h 6586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4430872" h="658694">
                <a:moveTo>
                  <a:pt x="100994" y="140617"/>
                </a:moveTo>
                <a:cubicBezTo>
                  <a:pt x="-5051" y="212372"/>
                  <a:pt x="-1876" y="409222"/>
                  <a:pt x="22889" y="500027"/>
                </a:cubicBezTo>
                <a:cubicBezTo>
                  <a:pt x="47654" y="590832"/>
                  <a:pt x="-130146" y="569242"/>
                  <a:pt x="226089" y="594007"/>
                </a:cubicBezTo>
                <a:cubicBezTo>
                  <a:pt x="582324" y="618772"/>
                  <a:pt x="1110644" y="615597"/>
                  <a:pt x="1804699" y="625122"/>
                </a:cubicBezTo>
                <a:cubicBezTo>
                  <a:pt x="2498754" y="634647"/>
                  <a:pt x="3170584" y="684812"/>
                  <a:pt x="3695729" y="640997"/>
                </a:cubicBezTo>
                <a:cubicBezTo>
                  <a:pt x="4220874" y="597182"/>
                  <a:pt x="4414549" y="522252"/>
                  <a:pt x="4430424" y="406682"/>
                </a:cubicBezTo>
                <a:cubicBezTo>
                  <a:pt x="4446299" y="291112"/>
                  <a:pt x="4036089" y="122202"/>
                  <a:pt x="3773834" y="62512"/>
                </a:cubicBezTo>
                <a:cubicBezTo>
                  <a:pt x="3511579" y="2822"/>
                  <a:pt x="3386484" y="122202"/>
                  <a:pt x="3117879" y="109502"/>
                </a:cubicBezTo>
                <a:cubicBezTo>
                  <a:pt x="2849274" y="96802"/>
                  <a:pt x="2942619" y="-6068"/>
                  <a:pt x="2430174" y="282"/>
                </a:cubicBezTo>
                <a:cubicBezTo>
                  <a:pt x="1917729" y="6632"/>
                  <a:pt x="1020474" y="112677"/>
                  <a:pt x="554384" y="140617"/>
                </a:cubicBezTo>
                <a:cubicBezTo>
                  <a:pt x="88294" y="168557"/>
                  <a:pt x="207039" y="68862"/>
                  <a:pt x="100994" y="14061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199C57-2B81-85F0-97B5-BD0215781A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672864" y="660129"/>
            <a:ext cx="2475320" cy="25692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B81193A-A1F7-D778-817E-66F6CF4E33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6977" y="649148"/>
            <a:ext cx="3408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化学品的分类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8736281-F94C-0094-18BE-FDDDF789B12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86410" y="2243455"/>
            <a:ext cx="1450975" cy="1314450"/>
            <a:chOff x="766" y="3533"/>
            <a:chExt cx="2285" cy="207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C99BC6D-DB9E-C756-2910-82F94B33E4D7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66" y="4157"/>
              <a:ext cx="20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化学品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E73E9C40-F3C4-BBB7-ADA4-5C06A102BC2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683" y="3533"/>
              <a:ext cx="368" cy="2070"/>
            </a:xfrm>
            <a:prstGeom prst="leftBrac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0F764EA-E0A4-98F0-F5EB-3B76D46B8F6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937385" y="2016760"/>
            <a:ext cx="2288540" cy="1635125"/>
            <a:chOff x="3051" y="3176"/>
            <a:chExt cx="3604" cy="257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62090C-35CB-4955-5CA6-BE65E4B0ED2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051" y="3176"/>
              <a:ext cx="3604" cy="70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rgbClr val="7030A0"/>
                  </a:solidFill>
                </a:rPr>
                <a:t>大宗化学品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B3A22BC-310A-9470-2550-7A3B035ED06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051" y="5047"/>
              <a:ext cx="3604" cy="70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rgbClr val="7030A0"/>
                  </a:solidFill>
                </a:rPr>
                <a:t>精细化学品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A2777C0-9688-B044-E513-9CC397E7969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284345" y="2016760"/>
            <a:ext cx="7516495" cy="459740"/>
            <a:chOff x="6747" y="3176"/>
            <a:chExt cx="11837" cy="724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5C6B47E-B7AE-7DC0-C7AE-D8102C3DE910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 flipH="1">
              <a:off x="6747" y="3533"/>
              <a:ext cx="874" cy="16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EEBAA3B-318A-CA65-C2BE-40E03D5B7D6B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7866" y="3176"/>
              <a:ext cx="107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乙烯、硫酸、纯碱、化肥等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5775BB-EC53-4322-5465-F791224908E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25925" y="3161665"/>
            <a:ext cx="7419340" cy="459740"/>
            <a:chOff x="6655" y="4979"/>
            <a:chExt cx="11684" cy="724"/>
          </a:xfrm>
        </p:grpSpPr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CD880E33-AD0B-543B-EDE6-5A46F686AA56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H="1">
              <a:off x="6655" y="5391"/>
              <a:ext cx="874" cy="16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AAE5AE0-3B2A-B213-ADDA-76C649C221B1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621" y="4979"/>
              <a:ext cx="107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医药、农药、日用化学品、食品添加剂等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379664A1-A587-51F1-95AA-A209CF0EFB5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76855" y="4074160"/>
            <a:ext cx="931672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7030A0"/>
                </a:solidFill>
              </a:rPr>
              <a:t>大宗化学品</a:t>
            </a:r>
            <a:r>
              <a:rPr lang="zh-CN" altLang="en-US"/>
              <a:t>又称</a:t>
            </a:r>
            <a:r>
              <a:rPr lang="zh-CN" altLang="en-US">
                <a:solidFill>
                  <a:srgbClr val="7030A0"/>
                </a:solidFill>
              </a:rPr>
              <a:t>通用化学品</a:t>
            </a:r>
            <a:r>
              <a:rPr lang="zh-CN" altLang="en-US"/>
              <a:t>，是相对于精细化学品来说的。</a:t>
            </a:r>
          </a:p>
          <a:p>
            <a:r>
              <a:rPr lang="zh-CN" altLang="en-US"/>
              <a:t>大宗化学品一般指应用广泛、生产中化工技术要求高、产量大的产品，一般由煤、石油、天然气、农副产品等简单加工而来。常见的如三烯、三苯、一炔、一萘、三酸、两碱，以及塑料、橡胶、纤维等；</a:t>
            </a:r>
          </a:p>
          <a:p>
            <a:endParaRPr lang="zh-CN" altLang="en-US">
              <a:solidFill>
                <a:srgbClr val="7030A0"/>
              </a:solidFill>
            </a:endParaRPr>
          </a:p>
          <a:p>
            <a:r>
              <a:rPr lang="zh-CN" altLang="en-US">
                <a:solidFill>
                  <a:srgbClr val="7030A0"/>
                </a:solidFill>
              </a:rPr>
              <a:t>精细化学品</a:t>
            </a:r>
            <a:r>
              <a:rPr lang="zh-CN" altLang="en-US"/>
              <a:t>则以</a:t>
            </a:r>
            <a:r>
              <a:rPr lang="zh-CN" altLang="en-US">
                <a:solidFill>
                  <a:srgbClr val="7030A0"/>
                </a:solidFill>
              </a:rPr>
              <a:t>大宗化学品为原料</a:t>
            </a:r>
            <a:r>
              <a:rPr lang="zh-CN" altLang="en-US"/>
              <a:t>进行深加工，所以</a:t>
            </a:r>
            <a:r>
              <a:rPr lang="zh-CN" altLang="en-US">
                <a:solidFill>
                  <a:srgbClr val="7030A0"/>
                </a:solidFill>
              </a:rPr>
              <a:t>产量小</a:t>
            </a:r>
            <a:r>
              <a:rPr lang="zh-CN" altLang="en-US"/>
              <a:t>、</a:t>
            </a:r>
            <a:r>
              <a:rPr lang="zh-CN" altLang="en-US">
                <a:solidFill>
                  <a:srgbClr val="7030A0"/>
                </a:solidFill>
              </a:rPr>
              <a:t>纯度高</a:t>
            </a:r>
            <a:r>
              <a:rPr lang="zh-CN" altLang="en-US"/>
              <a:t>、</a:t>
            </a:r>
            <a:r>
              <a:rPr lang="zh-CN" altLang="en-US">
                <a:solidFill>
                  <a:srgbClr val="7030A0"/>
                </a:solidFill>
              </a:rPr>
              <a:t>附加值高</a:t>
            </a:r>
            <a:r>
              <a:rPr lang="zh-CN" altLang="en-US"/>
              <a:t>、</a:t>
            </a:r>
            <a:r>
              <a:rPr lang="zh-CN" altLang="en-US">
                <a:solidFill>
                  <a:srgbClr val="7030A0"/>
                </a:solidFill>
              </a:rPr>
              <a:t>利润大</a:t>
            </a:r>
            <a:r>
              <a:rPr lang="zh-CN" altLang="en-US"/>
              <a:t>。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F0457F0-AB49-98D8-8429-EDA87413729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4021546"/>
            <a:ext cx="2757805" cy="28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22891E-6514-4DDD-6E9F-B0CDD7F27D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70262" y="2698400"/>
            <a:ext cx="3225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/>
              <a:t>碳酸氢</a:t>
            </a:r>
            <a:r>
              <a:rPr lang="zh-CN" altLang="en-US" sz="2800" b="1">
                <a:solidFill>
                  <a:srgbClr val="7030A0"/>
                </a:solidFill>
              </a:rPr>
              <a:t>铵</a:t>
            </a:r>
            <a:r>
              <a:rPr lang="zh-CN" altLang="en-US" sz="2800" b="1"/>
              <a:t>  碳酸氢</a:t>
            </a:r>
            <a:r>
              <a:rPr lang="zh-CN" altLang="en-US" sz="2800" b="1">
                <a:solidFill>
                  <a:srgbClr val="7030A0"/>
                </a:solidFill>
              </a:rPr>
              <a:t>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A80600E-3B6B-62D9-E162-63758DDDE5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2750" y="1254185"/>
            <a:ext cx="110801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/>
              <a:t>       </a:t>
            </a:r>
            <a:r>
              <a:rPr lang="en-US" altLang="zh-CN" sz="2800" b="1"/>
              <a:t>1</a:t>
            </a:r>
            <a:r>
              <a:rPr lang="zh-CN" altLang="en-US" sz="2800" b="1"/>
              <a:t>）膨松剂：</a:t>
            </a:r>
            <a:r>
              <a:rPr lang="zh-CN" altLang="en-US" sz="2400"/>
              <a:t>可以</a:t>
            </a:r>
            <a:r>
              <a:rPr lang="zh-CN" altLang="en-US" sz="2400">
                <a:solidFill>
                  <a:srgbClr val="3333FF"/>
                </a:solidFill>
              </a:rPr>
              <a:t>中和酸并受热分解</a:t>
            </a:r>
            <a:r>
              <a:rPr lang="zh-CN" altLang="en-US" sz="2400"/>
              <a:t>，产生大量</a:t>
            </a:r>
            <a:r>
              <a:rPr lang="zh-CN" altLang="en-US" sz="2400">
                <a:solidFill>
                  <a:srgbClr val="3333FF"/>
                </a:solidFill>
              </a:rPr>
              <a:t>气体</a:t>
            </a:r>
            <a:r>
              <a:rPr lang="zh-CN" altLang="en-US" sz="2400"/>
              <a:t>，使面团</a:t>
            </a:r>
            <a:r>
              <a:rPr lang="zh-CN" altLang="en-US" sz="2400">
                <a:solidFill>
                  <a:srgbClr val="3333FF"/>
                </a:solidFill>
              </a:rPr>
              <a:t>疏松多孔</a:t>
            </a:r>
            <a:r>
              <a:rPr lang="zh-CN" altLang="en-US" sz="2400"/>
              <a:t>，生产的食品</a:t>
            </a:r>
            <a:r>
              <a:rPr lang="zh-CN" altLang="en-US" sz="2400">
                <a:solidFill>
                  <a:srgbClr val="3333FF"/>
                </a:solidFill>
              </a:rPr>
              <a:t>松软或酥脆</a:t>
            </a:r>
            <a:r>
              <a:rPr lang="zh-CN" altLang="en-US" sz="2400"/>
              <a:t>，易于消化吸收。</a:t>
            </a:r>
            <a:r>
              <a:rPr lang="zh-CN" altLang="en-US" sz="2400">
                <a:sym typeface="+mn-ea"/>
              </a:rPr>
              <a:t>实际生产中还会使用由碳酸盐和酸性物质等混合而成的复合膨松剂。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E1795A-A01B-7485-0FFA-754E5B1558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409305" y="3956745"/>
            <a:ext cx="2329815" cy="2736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72744C-316F-FEE8-2317-0F73C2652E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46505" y="3956745"/>
            <a:ext cx="2564291" cy="25642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98189E-C0B8-8646-EADD-23B6ABE8296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578" y="4075336"/>
            <a:ext cx="2617163" cy="26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64E7D4F-686E-74C2-8C9B-FFC57D56C03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1945" y="2698175"/>
            <a:ext cx="2247900" cy="1151890"/>
            <a:chOff x="873" y="4365"/>
            <a:chExt cx="3540" cy="181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D74CB00-3F05-030F-75B8-3B5754E0561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13" y="4365"/>
              <a:ext cx="320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71755" algn="l">
                <a:lnSpc>
                  <a:spcPct val="100000"/>
                </a:lnSpc>
                <a:spcAft>
                  <a:spcPct val="0"/>
                </a:spcAft>
                <a:tabLst>
                  <a:tab pos="2250440" algn="l"/>
                </a:tabLst>
              </a:pPr>
              <a:r>
                <a:rPr lang="zh-CN" sz="2800" kern="100">
                  <a:solidFill>
                    <a:srgbClr val="D8090F"/>
                  </a:solidFill>
                  <a:effectLst/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+mn-ea"/>
                </a:rPr>
                <a:t>单一膨松剂</a:t>
              </a:r>
              <a:endParaRPr lang="zh-CN" altLang="en-US" sz="2800" kern="100">
                <a:solidFill>
                  <a:srgbClr val="D8090F"/>
                </a:solidFill>
                <a:effectLst/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endParaRPr>
            </a:p>
          </p:txBody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21DAEF28-19CB-A4BE-8B3F-85684349ED0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73" y="4365"/>
              <a:ext cx="340" cy="1814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7D9829-8ABD-5D9B-C124-976E66AC83C1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213" y="5187"/>
              <a:ext cx="320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71755" algn="l">
                <a:lnSpc>
                  <a:spcPct val="100000"/>
                </a:lnSpc>
                <a:spcAft>
                  <a:spcPct val="0"/>
                </a:spcAft>
                <a:tabLst>
                  <a:tab pos="2250440" algn="l"/>
                </a:tabLst>
              </a:pPr>
              <a:r>
                <a:rPr lang="zh-CN" sz="2800" kern="100">
                  <a:solidFill>
                    <a:srgbClr val="D8090F"/>
                  </a:solidFill>
                  <a:effectLst/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+mn-ea"/>
                </a:rPr>
                <a:t>复合膨松剂</a:t>
              </a:r>
              <a:endParaRPr lang="zh-CN" altLang="en-US" sz="2800" kern="100">
                <a:solidFill>
                  <a:srgbClr val="D8090F"/>
                </a:solidFill>
                <a:effectLst/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D4EC44-304E-F00E-1B27-E5955EF442B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61975" y="587435"/>
            <a:ext cx="630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2</a:t>
            </a:r>
            <a:r>
              <a:rPr lang="zh-CN" altLang="en-US" sz="2800" b="1">
                <a:solidFill>
                  <a:srgbClr val="FF0000"/>
                </a:solidFill>
              </a:rPr>
              <a:t>.  膨松剂、凝固剂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83DCB6-532A-C701-20A9-3051D0E7CA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80125" y="2305110"/>
            <a:ext cx="541274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7030A0"/>
                </a:solidFill>
              </a:rPr>
              <a:t>复合膨松剂</a:t>
            </a:r>
            <a:r>
              <a:rPr lang="zh-CN" altLang="en-US" sz="2000"/>
              <a:t>是一种</a:t>
            </a:r>
            <a:r>
              <a:rPr lang="zh-CN" altLang="en-US" sz="2000">
                <a:solidFill>
                  <a:srgbClr val="7030A0"/>
                </a:solidFill>
              </a:rPr>
              <a:t>高效</a:t>
            </a:r>
            <a:r>
              <a:rPr lang="zh-CN" altLang="en-US" sz="2000"/>
              <a:t>膨松剂，其</a:t>
            </a:r>
            <a:r>
              <a:rPr lang="zh-CN" altLang="en-US" sz="2000">
                <a:solidFill>
                  <a:srgbClr val="7030A0"/>
                </a:solidFill>
              </a:rPr>
              <a:t>强劲的双效作用</a:t>
            </a:r>
            <a:r>
              <a:rPr lang="zh-CN" altLang="en-US" sz="2000"/>
              <a:t>，在面团(或面糊)加工及在产品烘烤两个过程都产气、使产品膨胀发大。在面制食品工业中作为快速发酵剂、品质改良剂等，用于</a:t>
            </a:r>
            <a:r>
              <a:rPr lang="zh-CN" altLang="en-US" sz="2000">
                <a:solidFill>
                  <a:srgbClr val="FF0000"/>
                </a:solidFill>
              </a:rPr>
              <a:t>油炸类、焙烤类、冷冻蒸制类及膨化食品</a:t>
            </a:r>
            <a:r>
              <a:rPr lang="zh-CN" altLang="en-US" sz="2000"/>
              <a:t>等。</a:t>
            </a:r>
          </a:p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12062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5629A3A-2F0F-2B6E-758D-128146FE3D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94065" y="1364615"/>
            <a:ext cx="81661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lnSpc>
                <a:spcPct val="100000"/>
              </a:lnSpc>
              <a:tabLst>
                <a:tab pos="2250440" algn="l"/>
              </a:tabLst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盐卤</a:t>
            </a:r>
            <a:r>
              <a:rPr lang="zh-CN" altLang="en-US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（</a:t>
            </a:r>
            <a:r>
              <a:rPr lang="zh-CN" altLang="en-US" sz="2400" b="1" kern="100">
                <a:solidFill>
                  <a:srgbClr val="7030A0"/>
                </a:solidFill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氯化镁</a:t>
            </a:r>
            <a:r>
              <a:rPr lang="zh-CN" altLang="en-US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、</a:t>
            </a:r>
            <a:r>
              <a:rPr lang="zh-CN" altLang="en-US" sz="2400" b="1" kern="100">
                <a:solidFill>
                  <a:srgbClr val="7030A0"/>
                </a:solidFill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硫酸钙</a:t>
            </a:r>
            <a:r>
              <a:rPr lang="zh-CN" altLang="en-US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）</a:t>
            </a:r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、葡萄糖酸</a:t>
            </a:r>
            <a:r>
              <a:rPr lang="en-US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Courier New" panose="02070309020205020404" pitchFamily="49" charset="0"/>
              </a:rPr>
              <a:t>-δ-</a:t>
            </a:r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内酯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18C32EB-C4BC-BC5D-ED58-E21A099D7EE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884000" y="4480800"/>
            <a:ext cx="7618059" cy="2321470"/>
            <a:chOff x="2430780" y="2874645"/>
            <a:chExt cx="7478395" cy="224282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A59CD18-EDB7-2B74-3EF4-A8027F4BD4B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430780" y="2874645"/>
              <a:ext cx="1901190" cy="224282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DEC1DB6-6C79-BCF7-DD73-D7F4577146D5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7740015" y="2874645"/>
              <a:ext cx="2169160" cy="214122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210116-E5C1-3686-45C5-CD195D1EC22B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4267200" y="3536315"/>
              <a:ext cx="3695065" cy="727710"/>
              <a:chOff x="6720" y="5569"/>
              <a:chExt cx="5819" cy="1146"/>
            </a:xfrm>
          </p:grpSpPr>
          <p:sp>
            <p:nvSpPr>
              <p:cNvPr id="7" name="右箭头 26">
                <a:extLst>
                  <a:ext uri="{FF2B5EF4-FFF2-40B4-BE49-F238E27FC236}">
                    <a16:creationId xmlns:a16="http://schemas.microsoft.com/office/drawing/2014/main" id="{5B3545A8-7CF3-9CB5-2C41-2CD39839A665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7155" y="6207"/>
                <a:ext cx="4585" cy="508"/>
              </a:xfrm>
              <a:prstGeom prst="rightArrow">
                <a:avLst/>
              </a:prstGeom>
              <a:solidFill>
                <a:schemeClr val="tx2">
                  <a:lumMod val="9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F7DE60C-053F-5813-3DE0-F4FC9443DB70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720" y="5569"/>
                <a:ext cx="5819" cy="79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800" b="1" dirty="0">
                    <a:latin typeface="Times New Roman" panose="02020603050405020304" pitchFamily="2" charset="0"/>
                    <a:ea typeface="微软雅黑" panose="020B0503020204020204" charset="-122"/>
                    <a:cs typeface="Times New Roman" panose="02020603050405020304" pitchFamily="2" charset="0"/>
                    <a:sym typeface="+mn-ea"/>
                  </a:rPr>
                  <a:t>盐卤(MgCl</a:t>
                </a:r>
                <a:r>
                  <a:rPr lang="en-US" altLang="zh-CN" sz="2800" b="1" baseline="-25000" dirty="0">
                    <a:latin typeface="Times New Roman" panose="02020603050405020304" pitchFamily="2" charset="0"/>
                    <a:ea typeface="微软雅黑" panose="020B0503020204020204" charset="-122"/>
                    <a:cs typeface="Times New Roman" panose="02020603050405020304" pitchFamily="2" charset="0"/>
                    <a:sym typeface="+mn-ea"/>
                  </a:rPr>
                  <a:t>2</a:t>
                </a:r>
                <a:r>
                  <a:rPr lang="zh-CN" altLang="en-US" sz="2800" b="1" dirty="0">
                    <a:latin typeface="Times New Roman" panose="02020603050405020304" pitchFamily="2" charset="0"/>
                    <a:ea typeface="微软雅黑" panose="020B0503020204020204" charset="-122"/>
                    <a:cs typeface="Times New Roman" panose="02020603050405020304" pitchFamily="2" charset="0"/>
                    <a:sym typeface="+mn-ea"/>
                  </a:rPr>
                  <a:t>、CaSO</a:t>
                </a:r>
                <a:r>
                  <a:rPr lang="en-US" altLang="zh-CN" sz="2800" b="1" baseline="-25000" dirty="0">
                    <a:latin typeface="Times New Roman" panose="02020603050405020304" pitchFamily="2" charset="0"/>
                    <a:ea typeface="微软雅黑" panose="020B0503020204020204" charset="-122"/>
                    <a:cs typeface="Times New Roman" panose="02020603050405020304" pitchFamily="2" charset="0"/>
                    <a:sym typeface="+mn-ea"/>
                  </a:rPr>
                  <a:t>4</a:t>
                </a:r>
                <a:r>
                  <a:rPr lang="zh-CN" altLang="en-US" sz="2800" b="1" dirty="0">
                    <a:latin typeface="Times New Roman" panose="02020603050405020304" pitchFamily="2" charset="0"/>
                    <a:ea typeface="微软雅黑" panose="020B0503020204020204" charset="-122"/>
                    <a:cs typeface="Times New Roman" panose="02020603050405020304" pitchFamily="2" charset="0"/>
                    <a:sym typeface="+mn-ea"/>
                  </a:rPr>
                  <a:t>)</a:t>
                </a:r>
              </a:p>
            </p:txBody>
          </p: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50BDD53B-C75B-54AF-1596-9110D828EB0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36968" y="556751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改善食品形态</a:t>
            </a:r>
            <a:endParaRPr lang="zh-CN" altLang="en-US" sz="2800" b="1" kern="100">
              <a:effectLst/>
              <a:latin typeface="宋体" panose="02010600030101010101" pitchFamily="2" charset="-122"/>
              <a:cs typeface="Times New Roman" panose="02020603050405020304" pitchFamily="2" charset="0"/>
              <a:sym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259D9E-BE48-AFBB-E030-81697D7016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91210" y="556895"/>
            <a:ext cx="21583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）凝固剂：</a:t>
            </a:r>
            <a:endParaRPr lang="zh-CN" altLang="en-US" sz="2800" b="1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CEA6FC6-81DC-07C0-AA79-2511D32F004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249295" y="2020570"/>
            <a:ext cx="7185025" cy="2439670"/>
            <a:chOff x="6513" y="2844"/>
            <a:chExt cx="12302" cy="4252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C7DD3FD-7B94-853C-C4A0-C0921B0C380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13" y="2844"/>
              <a:ext cx="5492" cy="4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4E6C672-BC4D-11BD-8B8F-89B117046AEA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12037" y="3905"/>
              <a:ext cx="6778" cy="1316"/>
              <a:chOff x="12129" y="3905"/>
              <a:chExt cx="6778" cy="1316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15" name="右箭头 2">
                <a:extLst>
                  <a:ext uri="{FF2B5EF4-FFF2-40B4-BE49-F238E27FC236}">
                    <a16:creationId xmlns:a16="http://schemas.microsoft.com/office/drawing/2014/main" id="{A5B355BB-8076-6336-B3E4-B49434E8156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2129" y="4372"/>
                <a:ext cx="1764" cy="383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0F97A5B-1753-D109-A499-8E131066674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893" y="3905"/>
                <a:ext cx="5015" cy="131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>
                    <a:solidFill>
                      <a:srgbClr val="FFFF00"/>
                    </a:solidFill>
                  </a:rPr>
                  <a:t>食品级凝固剂：</a:t>
                </a:r>
              </a:p>
              <a:p>
                <a:pPr algn="ctr"/>
                <a:r>
                  <a:rPr lang="zh-CN" altLang="en-US" sz="2800">
                    <a:solidFill>
                      <a:srgbClr val="FFFF00"/>
                    </a:solidFill>
                  </a:rPr>
                  <a:t>点豆腐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1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F41008-86CE-875E-FB52-27FE93A99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09" y="1202495"/>
            <a:ext cx="3052943" cy="2880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2239A7-BBAC-21CA-3EDD-D1D4A9A93A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12335" y="1203325"/>
            <a:ext cx="3473450" cy="2900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39F369-16FC-C58F-458D-782FE897F7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7819" r="7316"/>
          <a:stretch>
            <a:fillRect/>
          </a:stretch>
        </p:blipFill>
        <p:spPr>
          <a:xfrm>
            <a:off x="494665" y="1202690"/>
            <a:ext cx="3283585" cy="29013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D412B7-2808-14C0-F02B-76C639A05B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39841" y="670540"/>
            <a:ext cx="3204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lnSpc>
                <a:spcPct val="100000"/>
              </a:lnSpc>
              <a:tabLst>
                <a:tab pos="2250440" algn="l"/>
              </a:tabLst>
            </a:pPr>
            <a:r>
              <a:rPr lang="zh-CN" altLang="zh-CN" sz="2400" b="1" kern="100" dirty="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葡萄糖酸</a:t>
            </a:r>
            <a:r>
              <a:rPr lang="en-US" altLang="zh-CN" sz="2400" b="1" kern="100" dirty="0">
                <a:latin typeface="Times New Roman" panose="02020603050405020304" pitchFamily="2" charset="0"/>
                <a:ea typeface="微软雅黑" panose="020B0503020204020204" charset="-122"/>
                <a:cs typeface="Courier New" panose="02070309020205020404" pitchFamily="49" charset="0"/>
              </a:rPr>
              <a:t>-δ-</a:t>
            </a:r>
            <a:r>
              <a:rPr lang="zh-CN" altLang="zh-CN" sz="2400" b="1" kern="100" dirty="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内酯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CA1D997-6733-37A3-976E-C800C48779A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94665" y="4305935"/>
            <a:ext cx="11080115" cy="2437130"/>
            <a:chOff x="2570" y="5593"/>
            <a:chExt cx="14060" cy="383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77C4916-BB47-333D-140C-38CB7DCAA22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570" y="5593"/>
              <a:ext cx="14060" cy="1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>
                  <a:solidFill>
                    <a:schemeClr val="tx1"/>
                  </a:solidFill>
                </a:rPr>
                <a:t>       </a:t>
              </a:r>
              <a:r>
                <a:rPr lang="zh-CN" altLang="en-US" sz="2400" b="1">
                  <a:solidFill>
                    <a:schemeClr val="tx1"/>
                  </a:solidFill>
                </a:rPr>
                <a:t>内酯加水溶解成葡萄糖酸，该酸对豆浆中的蛋白质发生酸凝固作用。内酯的分解比较缓慢，使凝聚作用反应均匀一致，效率高，故做出的豆腐洁白细腻。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087432-C4C2-9AFD-8438-CBD4076A6A5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570" y="7370"/>
              <a:ext cx="14060" cy="2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常温下溶液中内酯 </a:t>
              </a:r>
              <a:r>
                <a:rPr lang="en-US" altLang="zh-CN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30 </a:t>
              </a: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分钟内部分分解成酸，</a:t>
              </a:r>
              <a:r>
                <a:rPr lang="en-US" altLang="zh-CN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65 </a:t>
              </a: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度以上时水解速度加快，</a:t>
              </a:r>
              <a:r>
                <a:rPr lang="en-US" altLang="zh-CN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95</a:t>
              </a: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度以上时很快完全转变为葡萄糖酸。用内酯作凝固剂时要用冷水溶化，在半小时内用完，切不要长期存放其水溶液。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00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3DA2DC-9752-A254-CEB7-72F77AECBF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3983" y="1295891"/>
            <a:ext cx="49853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1</a:t>
            </a:r>
            <a:r>
              <a:rPr lang="zh-CN" altLang="en-US" sz="28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）防腐剂：</a:t>
            </a:r>
            <a:r>
              <a:rPr lang="zh-CN" sz="2800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防止食品</a:t>
            </a:r>
            <a:r>
              <a:rPr lang="zh-CN" sz="2800" kern="100">
                <a:solidFill>
                  <a:srgbClr val="FF0000"/>
                </a:solidFill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腐败变质</a:t>
            </a:r>
            <a:endParaRPr lang="zh-CN" altLang="en-US" sz="2800" kern="100">
              <a:solidFill>
                <a:srgbClr val="FF0000"/>
              </a:solidFill>
              <a:effectLst/>
              <a:latin typeface="宋体" panose="02010600030101010101" pitchFamily="2" charset="-122"/>
              <a:cs typeface="Times New Roman" panose="02020603050405020304" pitchFamily="2" charset="0"/>
              <a:sym typeface="+mn-ea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86A50B-7322-F027-B2C6-1DFB93590C9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90" y="3965892"/>
            <a:ext cx="2670175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2F2C4ED-DBB7-CB18-9155-8F1451F4D84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7412" y="4231322"/>
            <a:ext cx="294195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1A96E7C-A8E9-2C10-7A1F-1C95CD33095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830" y="2099945"/>
            <a:ext cx="77616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lnSpc>
                <a:spcPct val="100000"/>
              </a:lnSpc>
              <a:tabLst>
                <a:tab pos="2250440" algn="l"/>
              </a:tabLst>
            </a:pPr>
            <a:r>
              <a:rPr lang="zh-CN" altLang="en-US" sz="2800" kern="100">
                <a:latin typeface="宋体" panose="02010600030101010101" pitchFamily="2" charset="-122"/>
                <a:cs typeface="宋体" panose="02010600030101010101" pitchFamily="2" charset="-122"/>
              </a:rPr>
              <a:t>常用防腐剂：</a:t>
            </a:r>
            <a:r>
              <a:rPr lang="zh-CN" altLang="en-US" sz="2800" kern="1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苯甲酸</a:t>
            </a:r>
            <a:r>
              <a:rPr lang="zh-CN" altLang="en-US" sz="2800" kern="100">
                <a:latin typeface="宋体" panose="02010600030101010101" pitchFamily="2" charset="-122"/>
                <a:cs typeface="宋体" panose="02010600030101010101" pitchFamily="2" charset="-122"/>
              </a:rPr>
              <a:t>及其钠盐  </a:t>
            </a:r>
            <a:r>
              <a:rPr lang="zh-CN" altLang="en-US" sz="2800" kern="1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山梨酸</a:t>
            </a:r>
            <a:r>
              <a:rPr lang="zh-CN" altLang="en-US" sz="2800" kern="100">
                <a:latin typeface="宋体" panose="02010600030101010101" pitchFamily="2" charset="-122"/>
                <a:cs typeface="宋体" panose="02010600030101010101" pitchFamily="2" charset="-122"/>
              </a:rPr>
              <a:t>及其钾盐、</a:t>
            </a:r>
          </a:p>
          <a:p>
            <a:pPr marL="71755">
              <a:lnSpc>
                <a:spcPct val="100000"/>
              </a:lnSpc>
              <a:tabLst>
                <a:tab pos="2250440" algn="l"/>
              </a:tabLst>
            </a:pPr>
            <a:r>
              <a:rPr lang="zh-CN" altLang="en-US" sz="2800" kern="1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食盐、亚硝酸钠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4F9074-18D6-C56E-AD81-FA2019726F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105785" y="3605530"/>
            <a:ext cx="4467860" cy="12515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0E72F06-D246-A79B-4185-AAC5217BE4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2890" y="676275"/>
            <a:ext cx="630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3</a:t>
            </a:r>
            <a:r>
              <a:rPr lang="zh-CN" altLang="en-US" sz="2800" b="1">
                <a:solidFill>
                  <a:srgbClr val="FF0000"/>
                </a:solidFill>
              </a:rPr>
              <a:t>.  防腐剂、抗氧化剂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FAA1A4A-75A2-62F1-C85A-75D3F03C737B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8507412" y="756602"/>
            <a:ext cx="3555365" cy="3168015"/>
            <a:chOff x="12354" y="333"/>
            <a:chExt cx="6618" cy="572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55D7584-22FB-D6A6-B96C-2FD065CFD94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3352" y="333"/>
              <a:ext cx="5620" cy="572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FC9A0BF-7D6D-87F0-5000-672DD0F6293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354" y="2947"/>
              <a:ext cx="3772" cy="2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9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5193EDB-B99B-CCD4-AAEB-CB4809A8EAA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8465" y="4853305"/>
            <a:ext cx="113823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亚硝酸盐具有一定的</a:t>
            </a:r>
            <a:r>
              <a:rPr lang="zh-CN" altLang="en-US" sz="2400" b="1">
                <a:solidFill>
                  <a:srgbClr val="D8090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毒性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，与食物作用会生成</a:t>
            </a:r>
            <a:r>
              <a:rPr lang="zh-CN" altLang="en-US" sz="2400" b="1">
                <a:solidFill>
                  <a:srgbClr val="D8090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致癌物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4C714C-99D8-E4AF-5CAF-5C76A1D115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8465" y="614045"/>
            <a:ext cx="57746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3333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亚硝酸钠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NaNO</a:t>
            </a:r>
            <a:r>
              <a:rPr lang="en-US" altLang="zh-CN" sz="2400" b="1" baseline="-25000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）是一种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防腐剂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护色剂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FE95C3-3FC2-F84A-BCD0-5183926F20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0360" y="1548765"/>
            <a:ext cx="1146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用于一些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肉制品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的生产，使肉制品较长时间地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保持红色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，而且具有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防止变质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的作用。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6B04A5-FB0C-660B-CD3F-7E507C08752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0250" y="2357120"/>
            <a:ext cx="8847455" cy="2397760"/>
            <a:chOff x="1150" y="3712"/>
            <a:chExt cx="13933" cy="377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37AC89A-7301-1D30-2244-D3D75C8D6571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1150" y="3712"/>
              <a:ext cx="5580" cy="3374"/>
              <a:chOff x="1150" y="3712"/>
              <a:chExt cx="5580" cy="337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07F5B93-2D9E-0DE1-4FB7-68CBE50B486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1150" y="3712"/>
                <a:ext cx="4485" cy="3375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CF2EABA-5C48-6EF6-830C-110B97829458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796" y="4304"/>
                <a:ext cx="935" cy="219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rgbClr val="FFFF00"/>
                    </a:solidFill>
                  </a:rPr>
                  <a:t>腊肉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E1216DD-C8E8-C229-0A4D-F01026330A30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>
              <a:off x="9753" y="3788"/>
              <a:ext cx="5330" cy="3700"/>
              <a:chOff x="9753" y="3788"/>
              <a:chExt cx="5330" cy="370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D9410CC-482E-A8B7-9A09-5533CFEE2FF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10939" y="3788"/>
                <a:ext cx="4144" cy="3700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4268134-B0CA-2250-6490-B0FA4350C08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753" y="4442"/>
                <a:ext cx="935" cy="219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rgbClr val="FFFF00"/>
                    </a:solidFill>
                  </a:rPr>
                  <a:t>香肠</a:t>
                </a: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2487661-FB80-6E0E-E85E-EE173D96F0D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95655" y="5497830"/>
            <a:ext cx="10533380" cy="1198880"/>
            <a:chOff x="1253" y="8658"/>
            <a:chExt cx="16588" cy="1888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866A5D7-C7E3-092A-5486-D0DADEE43B2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53" y="8658"/>
              <a:ext cx="1728" cy="1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zh-CN" altLang="en-US" sz="7200" b="1">
                  <a:solidFill>
                    <a:schemeClr val="accent4"/>
                  </a:solidFill>
                  <a:effectLst/>
                </a:rPr>
                <a:t>！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57E5548-D382-630F-1AF8-608BDE62A00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913" y="8803"/>
              <a:ext cx="148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1. </a:t>
              </a:r>
              <a:r>
                <a:rPr lang="zh-CN" altLang="en-US" sz="2400"/>
                <a:t>食品质检中对亚硝酸盐的</a:t>
              </a:r>
              <a:r>
                <a:rPr lang="zh-CN" altLang="en-US" sz="2400">
                  <a:solidFill>
                    <a:srgbClr val="7030A0"/>
                  </a:solidFill>
                </a:rPr>
                <a:t>最大使用量</a:t>
              </a:r>
              <a:r>
                <a:rPr lang="zh-CN" altLang="en-US" sz="2400"/>
                <a:t>和</a:t>
              </a:r>
              <a:r>
                <a:rPr lang="zh-CN" altLang="en-US" sz="2400">
                  <a:solidFill>
                    <a:srgbClr val="7030A0"/>
                  </a:solidFill>
                </a:rPr>
                <a:t>残留量</a:t>
              </a:r>
              <a:r>
                <a:rPr lang="zh-CN" altLang="en-US" sz="2400"/>
                <a:t>有严格规定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B01BE2B-9AD2-8F8C-E393-C9A8AA76972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981" y="9528"/>
              <a:ext cx="148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2. </a:t>
              </a:r>
              <a:r>
                <a:rPr lang="zh-CN" altLang="en-US" sz="2400"/>
                <a:t>亚硝酸盐的</a:t>
              </a:r>
              <a:r>
                <a:rPr lang="zh-CN" altLang="en-US" sz="2400">
                  <a:solidFill>
                    <a:srgbClr val="7030A0"/>
                  </a:solidFill>
                </a:rPr>
                <a:t>外观与食盐相似</a:t>
              </a:r>
              <a:r>
                <a:rPr lang="zh-CN" altLang="en-US" sz="2400"/>
                <a:t>，小心别</a:t>
              </a:r>
              <a:r>
                <a:rPr lang="zh-CN" altLang="en-US" sz="2400">
                  <a:solidFill>
                    <a:srgbClr val="7030A0"/>
                  </a:solidFill>
                </a:rPr>
                <a:t>误食中毒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3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28147C0-6DA7-E50C-1CE6-BE2394DD40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69475" y="1773276"/>
            <a:ext cx="73634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zh-CN" sz="3200" kern="100">
                <a:solidFill>
                  <a:srgbClr val="FF0000"/>
                </a:solidFill>
                <a:latin typeface="+mn-ea"/>
                <a:cs typeface="Times New Roman" panose="02020603050405020304" pitchFamily="2" charset="0"/>
              </a:rPr>
              <a:t>抗坏血酸</a:t>
            </a:r>
            <a:r>
              <a:rPr lang="zh-CN" altLang="en-US" sz="3200" kern="100">
                <a:latin typeface="+mn-ea"/>
                <a:cs typeface="Courier New" panose="02070309020205020404" pitchFamily="49" charset="0"/>
              </a:rPr>
              <a:t>（维生素</a:t>
            </a:r>
            <a:r>
              <a:rPr lang="en-US" altLang="zh-CN" sz="3200" kern="100">
                <a:latin typeface="+mn-ea"/>
                <a:cs typeface="Courier New" panose="02070309020205020404" pitchFamily="49" charset="0"/>
              </a:rPr>
              <a:t>C</a:t>
            </a:r>
            <a:r>
              <a:rPr lang="zh-CN" altLang="en-US" sz="3200" kern="100">
                <a:latin typeface="+mn-ea"/>
                <a:cs typeface="Courier New" panose="02070309020205020404" pitchFamily="49" charset="0"/>
              </a:rPr>
              <a:t>）防止食物氧化变质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6732C8-D938-C271-A05B-069D38F293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555" y="3484245"/>
            <a:ext cx="10583545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坏血病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缺乏维他命</a:t>
            </a: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而引起的维生素缺乏症。人体只能储存</a:t>
            </a:r>
          </a:p>
          <a:p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少量的维他命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，故若不食用新鲜的补给品，人体内的储存将会很</a:t>
            </a:r>
          </a:p>
          <a:p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快被耗尽。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每天仅补充</a:t>
            </a: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10mg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的维他命</a:t>
            </a: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可完全逆转所有坏血病的明</a:t>
            </a:r>
          </a:p>
          <a:p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显症状。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20000F-C729-890D-36C8-1CE95D7726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7640" y="839326"/>
            <a:ext cx="655574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71755" algn="l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2</a:t>
            </a:r>
            <a:r>
              <a:rPr lang="zh-CN" altLang="en-US" sz="3200" b="1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）抗氧化剂：</a:t>
            </a:r>
            <a:r>
              <a:rPr lang="zh-CN" sz="3200" kern="100"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防止食品被</a:t>
            </a:r>
            <a:r>
              <a:rPr lang="zh-CN" sz="3200" kern="100">
                <a:solidFill>
                  <a:srgbClr val="FF0000"/>
                </a:solidFill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rPr>
              <a:t>氧化变质</a:t>
            </a:r>
            <a:endParaRPr lang="zh-CN" altLang="en-US" sz="3200" kern="100">
              <a:solidFill>
                <a:srgbClr val="FF0000"/>
              </a:solidFill>
              <a:effectLst/>
              <a:latin typeface="宋体" panose="02010600030101010101" pitchFamily="2" charset="-122"/>
              <a:cs typeface="Times New Roman" panose="02020603050405020304" pitchFamily="2" charset="0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5936DB-1CC6-753E-876A-1493196F33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78265" y="823595"/>
            <a:ext cx="2626995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00E944A-3597-B130-C3EB-24CCEC4FB0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21267" y="3128806"/>
            <a:ext cx="14738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algn="l">
              <a:lnSpc>
                <a:spcPct val="100000"/>
              </a:lnSpc>
              <a:tabLst>
                <a:tab pos="2250440" algn="l"/>
              </a:tabLst>
            </a:pPr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铁锌</a:t>
            </a:r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钙</a:t>
            </a:r>
            <a:r>
              <a:rPr lang="zh-CN" altLang="en-US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</a:rPr>
              <a:t>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49C461-A5E0-27F8-E311-5A373427E4A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3530" y="1504315"/>
            <a:ext cx="10539730" cy="4448175"/>
            <a:chOff x="414" y="1697"/>
            <a:chExt cx="16598" cy="70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71F1EB-FF64-27F5-3C5B-2B52CD7218A1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400" b="98000" l="10000" r="90000">
                          <a14:foregroundMark x1="28000" y1="15800" x2="55200" y2="76000"/>
                          <a14:foregroundMark x1="36200" y1="93400" x2="54600" y2="94400"/>
                        </a14:backgroundRemoval>
                      </a14:imgEffect>
                    </a14:imgLayer>
                  </a14:imgProps>
                </a:ext>
              </a:extLst>
            </a:blip>
            <a:srcRect l="8890" r="9432"/>
            <a:stretch>
              <a:fillRect/>
            </a:stretch>
          </p:blipFill>
          <p:spPr>
            <a:xfrm>
              <a:off x="3495" y="4980"/>
              <a:ext cx="2708" cy="3103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3064EC-6C1C-5469-97F2-5752917AE842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2" r:link="rId23"/>
            <a:srcRect l="20009" t="12222" r="17769" b="4444"/>
            <a:stretch>
              <a:fillRect/>
            </a:stretch>
          </p:blipFill>
          <p:spPr>
            <a:xfrm>
              <a:off x="6882" y="4062"/>
              <a:ext cx="2485" cy="33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D44BE1-DC84-CA76-4513-2AA97472F8D5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r:link="rId25"/>
            <a:srcRect l="16676" t="5556" r="16657" b="11111"/>
            <a:stretch>
              <a:fillRect/>
            </a:stretch>
          </p:blipFill>
          <p:spPr>
            <a:xfrm>
              <a:off x="414" y="5824"/>
              <a:ext cx="2588" cy="28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094A695-0950-60F5-53A6-EBFA923056C6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4202" y="1697"/>
              <a:ext cx="2811" cy="306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52F74AC-6C92-1FF3-1F32-048E27B1528A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0336" y="3058"/>
              <a:ext cx="2549" cy="3065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19A51B9-828F-F88E-A1B3-93AC25D21E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3530" y="788035"/>
            <a:ext cx="630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4</a:t>
            </a:r>
            <a:r>
              <a:rPr lang="zh-CN" altLang="en-US" sz="2800" b="1">
                <a:solidFill>
                  <a:srgbClr val="FF0000"/>
                </a:solidFill>
              </a:rPr>
              <a:t>.  营养强化剂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193BB63-134A-4922-B055-3C83866EA73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870835" y="804545"/>
            <a:ext cx="5125720" cy="582930"/>
            <a:chOff x="4457" y="227"/>
            <a:chExt cx="8072" cy="91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E4B1D38-29F8-3C8F-D770-E0F7BDBA472F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369" y="227"/>
              <a:ext cx="6161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71755" algn="l">
                <a:lnSpc>
                  <a:spcPct val="100000"/>
                </a:lnSpc>
                <a:spcAft>
                  <a:spcPct val="0"/>
                </a:spcAft>
                <a:tabLst>
                  <a:tab pos="2250440" algn="l"/>
                </a:tabLst>
              </a:pPr>
              <a:r>
                <a:rPr lang="zh-CN" sz="3200" kern="100">
                  <a:solidFill>
                    <a:srgbClr val="7030A0"/>
                  </a:solidFill>
                  <a:effectLst/>
                  <a:latin typeface="宋体" panose="02010600030101010101" pitchFamily="2" charset="-122"/>
                  <a:cs typeface="Times New Roman" panose="02020603050405020304" pitchFamily="2" charset="0"/>
                  <a:sym typeface="+mn-ea"/>
                </a:rPr>
                <a:t>补充必要的营养成分</a:t>
              </a:r>
              <a:endParaRPr lang="zh-CN" altLang="en-US" sz="3200" kern="100">
                <a:solidFill>
                  <a:srgbClr val="7030A0"/>
                </a:solidFill>
                <a:effectLst/>
                <a:latin typeface="宋体" panose="02010600030101010101" pitchFamily="2" charset="-122"/>
                <a:cs typeface="Times New Roman" panose="02020603050405020304" pitchFamily="2" charset="0"/>
                <a:sym typeface="+mn-ea"/>
              </a:endParaRPr>
            </a:p>
          </p:txBody>
        </p:sp>
        <p:sp>
          <p:nvSpPr>
            <p:cNvPr id="13" name="右箭头 4">
              <a:extLst>
                <a:ext uri="{FF2B5EF4-FFF2-40B4-BE49-F238E27FC236}">
                  <a16:creationId xmlns:a16="http://schemas.microsoft.com/office/drawing/2014/main" id="{47C59E01-3A76-A48F-89A5-AEDA2F56EF7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457" y="486"/>
              <a:ext cx="1912" cy="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E901D5E-2A1F-8F49-8DF4-D8693E6700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9115" y="329120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碘酸钾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EA6964-89C7-6759-9224-32D1C74328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18025" y="236791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硫酸亚铁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FE43DAA-5278-F38D-E6EB-3FF5A56E6EA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402445" y="125158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维生素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FA82EA1-4B37-A9B1-6BF8-08B2F9308B5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0280" y="1817370"/>
            <a:ext cx="29178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维生素</a:t>
            </a:r>
            <a:r>
              <a:rPr lang="en-US" altLang="zh-CN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D </a:t>
            </a:r>
            <a:r>
              <a:rPr lang="zh-CN" altLang="en-US" sz="2400" b="1" kern="100"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+mn-ea"/>
              </a:rPr>
              <a:t>（鱼肝油）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41F08F9-A2D6-0FC8-994D-0AEC15BD7F2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2090420" y="5666740"/>
            <a:ext cx="9340215" cy="1384935"/>
            <a:chOff x="2514" y="8635"/>
            <a:chExt cx="14709" cy="218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1E390E-FB94-E8DD-BE70-8FEFE1413B3E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373" y="8635"/>
              <a:ext cx="13850" cy="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3333FF"/>
                  </a:solidFill>
                </a:rPr>
                <a:t>是否需要含有营养强化剂的食品，应根据个人不同情况和医生、营养师的建议而做出选择。</a:t>
              </a:r>
            </a:p>
            <a:p>
              <a:pPr>
                <a:lnSpc>
                  <a:spcPct val="100000"/>
                </a:lnSpc>
              </a:pPr>
              <a:endParaRPr lang="zh-CN" altLang="en-US" sz="2800" b="1" dirty="0">
                <a:solidFill>
                  <a:srgbClr val="3333FF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427023F-9CD9-1A74-3AE8-A7D95A1B522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514" y="9726"/>
              <a:ext cx="140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zh-CN" altLang="en-US" sz="2800" b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3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3CD443F-8E27-A7C5-58E0-4A9CF6B2B9D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5980" y="776758"/>
            <a:ext cx="56038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食品添加剂使用的基本原则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8ADDF7-DB4C-EC48-48F3-76B4A1518B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2742" y="1309432"/>
            <a:ext cx="6126480" cy="319459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ADD9E6-0B54-ED86-F059-1840856EB5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22395" y="776758"/>
            <a:ext cx="5695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400" b="1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2" charset="0"/>
              </a:rPr>
              <a:t>食品安全国家标准 食品添加剂使用标准</a:t>
            </a:r>
            <a:endParaRPr lang="zh-CN" altLang="en-US" sz="2400" kern="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C70445-973D-FE28-98E4-A6DF064FA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40525" y="1413259"/>
            <a:ext cx="5059056" cy="49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0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08EE70-D8C0-DBA8-4ADD-C52E6E92BF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28235" y="2265680"/>
            <a:ext cx="5026660" cy="37655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78AFA45-D70D-6DCE-5449-823507ACBE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4550" y="841375"/>
            <a:ext cx="8813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课堂小结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47280C-6EC2-20EA-6C6F-5D076CF488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7456" y="3130939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食品添加剂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7629A5C-029B-2F98-896A-21C813E35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987165" y="1979295"/>
            <a:ext cx="1835150" cy="1151890"/>
            <a:chOff x="5522" y="4265"/>
            <a:chExt cx="2890" cy="181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65E92EE-AF99-4696-8014-DA9B5B18DCE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862" y="4265"/>
              <a:ext cx="255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chemeClr val="tx1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天    然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F2A64C7-3019-20D4-99CF-F654B97A072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862" y="5257"/>
              <a:ext cx="255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chemeClr val="tx1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人工合成</a:t>
              </a: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9184C51-E308-9B2C-920E-C4F6ADAEFE6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22" y="4265"/>
              <a:ext cx="340" cy="1814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7D8CF3-F878-A894-8B82-42A92D9ED03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498090" y="2265680"/>
            <a:ext cx="2430145" cy="2313305"/>
            <a:chOff x="3329" y="4752"/>
            <a:chExt cx="3827" cy="3643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6F110226-3157-962B-D04A-37B8CDD20D7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329" y="4752"/>
              <a:ext cx="340" cy="3643"/>
            </a:xfrm>
            <a:prstGeom prst="leftBrace">
              <a:avLst>
                <a:gd name="adj1" fmla="val 119444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00">
                <a:latin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FADB6EB-1ACC-1278-C4A6-41D52393FE3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821" y="4761"/>
              <a:ext cx="1701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>
                  <a:solidFill>
                    <a:srgbClr val="FF0000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来 源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D1544B7-A965-62ED-BC5F-446755AD6CC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13" y="7306"/>
              <a:ext cx="2643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800" b="1" kern="100" dirty="0">
                  <a:solidFill>
                    <a:srgbClr val="FF0000"/>
                  </a:solidFill>
                  <a:latin typeface="宋体" panose="02010600030101010101" pitchFamily="2" charset="-122"/>
                  <a:cs typeface="Courier New" panose="02070309020205020404" pitchFamily="49" charset="0"/>
                  <a:sym typeface="+mn-ea"/>
                </a:rPr>
                <a:t>主要功能</a:t>
              </a:r>
              <a:endParaRPr lang="zh-CN" altLang="zh-CN" sz="2800" b="1" kern="10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2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79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46203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课时：安全使用食品添加剂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50074D-3F49-415C-0989-7B1F7D83BF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935" y="894080"/>
            <a:ext cx="240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随堂测：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D89DF3-5210-E1CE-260F-FF8204555A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580" y="1539875"/>
            <a:ext cx="96285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1.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防腐剂苯甲酸钠的分子式为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</a:t>
            </a:r>
            <a:r>
              <a:rPr lang="en-US" sz="2400" b="1" baseline="-250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7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H</a:t>
            </a:r>
            <a:r>
              <a:rPr lang="en-US" sz="2400" b="1" baseline="-250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5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NaO</a:t>
            </a:r>
            <a:r>
              <a:rPr lang="en-US" sz="2400" b="1" baseline="-2500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2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下列关于苯甲酸钠说法不正确的是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(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　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)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sz="2400" b="1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A.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苯甲酸钠由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4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种元素组成</a:t>
            </a:r>
            <a:endParaRPr lang="en-US" sz="2400" b="1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B.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食品添加剂影响人体健康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所以使用时要严格控制用量</a:t>
            </a:r>
            <a:endParaRPr lang="en-US" sz="2400" b="1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C.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苯甲酸钠的相对分子质量为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144</a:t>
            </a:r>
          </a:p>
          <a:p>
            <a:pPr indent="0"/>
            <a:r>
              <a:rPr lang="en-US" sz="2400" b="1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D.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每个苯甲酸钠分子中含有一个氧分子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E16E45-10D2-E4B8-3EAD-9365164C4D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2215" y="4180840"/>
            <a:ext cx="1020508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2.人体必需的元素摄入不足会影响人体的正常生理活动。下列做法不能达到目的的是（　　）</a:t>
            </a:r>
          </a:p>
          <a:p>
            <a:pPr indent="0"/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A.补碘——食用加碘盐</a:t>
            </a:r>
          </a:p>
          <a:p>
            <a:pPr indent="0"/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B.补铁——使用铁强化酱油</a:t>
            </a:r>
          </a:p>
          <a:p>
            <a:pPr indent="0"/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C.补钙——服用葡萄糖</a:t>
            </a:r>
          </a:p>
          <a:p>
            <a:pPr indent="0"/>
            <a:r>
              <a:rPr lang="en-US" alt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D.</a:t>
            </a:r>
            <a:r>
              <a:rPr lang="zh-CN" altLang="en-US" sz="2400" b="1">
                <a:solidFill>
                  <a:srgbClr val="000000"/>
                </a:solidFill>
                <a:ea typeface="宋体" panose="02010600030101010101" pitchFamily="2" charset="-122"/>
              </a:rPr>
              <a:t>补锌</a:t>
            </a:r>
            <a:r>
              <a:rPr lang="en-US" altLang="zh-CN" sz="2400" b="1">
                <a:solidFill>
                  <a:srgbClr val="000000"/>
                </a:solidFill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ea typeface="宋体" panose="02010600030101010101" pitchFamily="2" charset="-122"/>
              </a:rPr>
              <a:t>服用葡萄糖酸钙锌口服液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EB54AF-FBFB-37B6-4775-CFDDE019AB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28825" y="1886585"/>
            <a:ext cx="681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D</a:t>
            </a:r>
            <a:r>
              <a:rPr lang="zh-CN" sz="2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　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D18008-0C40-2993-CF3A-BCAD9311149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02000" y="4565650"/>
            <a:ext cx="344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8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F5AE813-997F-E5E3-D073-6101FB5E5C8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5935" y="732157"/>
            <a:ext cx="507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一</a:t>
            </a:r>
            <a:r>
              <a:rPr lang="en-US" altLang="zh-CN" sz="2400" b="1">
                <a:solidFill>
                  <a:srgbClr val="FF0000"/>
                </a:solidFill>
              </a:rPr>
              <a:t>   </a:t>
            </a:r>
            <a:r>
              <a:rPr lang="zh-CN" altLang="en-US" sz="2400" b="1">
                <a:solidFill>
                  <a:srgbClr val="FF0000"/>
                </a:solidFill>
              </a:rPr>
              <a:t>农药、化肥的合理施用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13BE65-9A0D-9434-846A-E8359B17C5C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95935" y="1254127"/>
            <a:ext cx="11212830" cy="4843145"/>
            <a:chOff x="781" y="1375"/>
            <a:chExt cx="17658" cy="762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01D4801-7F35-C001-A5E7-4524811419EE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781" y="1375"/>
              <a:ext cx="17659" cy="7627"/>
              <a:chOff x="781" y="1375"/>
              <a:chExt cx="17659" cy="7627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172D2640-0067-2AC7-C535-425B765B6A92}"/>
                  </a:ext>
                </a:extLst>
              </p:cNvPr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81" y="1858"/>
                <a:ext cx="17659" cy="7144"/>
                <a:chOff x="781" y="1858"/>
                <a:chExt cx="17659" cy="71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60D22787-1106-1649-843A-2A3841C0434C}"/>
                    </a:ext>
                  </a:extLst>
                </p:cNvPr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781" y="1858"/>
                  <a:ext cx="9264" cy="7144"/>
                  <a:chOff x="781" y="1858"/>
                  <a:chExt cx="9264" cy="7144"/>
                </a:xfrm>
              </p:grpSpPr>
              <p:pic>
                <p:nvPicPr>
                  <p:cNvPr id="21" name="图片 20">
                    <a:extLst>
                      <a:ext uri="{FF2B5EF4-FFF2-40B4-BE49-F238E27FC236}">
                        <a16:creationId xmlns:a16="http://schemas.microsoft.com/office/drawing/2014/main" id="{77B836D9-38E0-2365-52FF-54E43B07B17F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920" y="1858"/>
                    <a:ext cx="4518" cy="2489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21">
                    <a:extLst>
                      <a:ext uri="{FF2B5EF4-FFF2-40B4-BE49-F238E27FC236}">
                        <a16:creationId xmlns:a16="http://schemas.microsoft.com/office/drawing/2014/main" id="{DE95C6B5-1129-D472-299F-112211A453B2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349" y="4347"/>
                    <a:ext cx="3997" cy="3102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22">
                    <a:extLst>
                      <a:ext uri="{FF2B5EF4-FFF2-40B4-BE49-F238E27FC236}">
                        <a16:creationId xmlns:a16="http://schemas.microsoft.com/office/drawing/2014/main" id="{CE2C851E-C9E0-EF98-5D24-0252B9CC92F3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81" y="1957"/>
                    <a:ext cx="3139" cy="4107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23">
                    <a:extLst>
                      <a:ext uri="{FF2B5EF4-FFF2-40B4-BE49-F238E27FC236}">
                        <a16:creationId xmlns:a16="http://schemas.microsoft.com/office/drawing/2014/main" id="{293D09E7-92DC-3AD5-C3FF-0ECCF52EF572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81" y="6064"/>
                    <a:ext cx="3660" cy="2355"/>
                  </a:xfrm>
                  <a:prstGeom prst="rect">
                    <a:avLst/>
                  </a:prstGeom>
                </p:spPr>
              </p:pic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001C26D5-258B-BA80-C5CA-C5FF6A4FA4BA}"/>
                      </a:ext>
                    </a:extLst>
                  </p:cNvPr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8220" y="7346"/>
                    <a:ext cx="1825" cy="1656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400" b="1">
                        <a:solidFill>
                          <a:srgbClr val="FFFF00"/>
                        </a:solidFill>
                      </a:rPr>
                      <a:t>农药</a:t>
                    </a:r>
                  </a:p>
                </p:txBody>
              </p:sp>
            </p:grpSp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4F4CC98-5FF9-5D35-D40F-48ABA9311263}"/>
                    </a:ext>
                  </a:extLst>
                </p:cNvPr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11705" y="2877"/>
                  <a:ext cx="6735" cy="5543"/>
                  <a:chOff x="11705" y="2877"/>
                  <a:chExt cx="6735" cy="5543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51DD6DD4-4862-D3D1-A886-F50CB61F21E1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1"/>
                    </p:custDataLst>
                  </p:nvPr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4825" y="2877"/>
                    <a:ext cx="3615" cy="5543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210F7C2F-BFE1-9606-1EAD-9400AA329A18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1705" y="4347"/>
                    <a:ext cx="3120" cy="3902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ADDD392C-7FE9-CF6A-5F52-041CD84F0F64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3"/>
                    </p:custDataLst>
                  </p:nvPr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1870" y="4517"/>
                    <a:ext cx="3120" cy="390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3AA1308-B1A4-3380-8999-D6BA5E28758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7"/>
              <a:stretch>
                <a:fillRect/>
              </a:stretch>
            </p:blipFill>
            <p:spPr>
              <a:xfrm>
                <a:off x="10963" y="1375"/>
                <a:ext cx="4204" cy="2969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9D258DD0-1E25-9B60-3981-2F482F9EF1D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7"/>
              <a:stretch>
                <a:fillRect/>
              </a:stretch>
            </p:blipFill>
            <p:spPr>
              <a:xfrm>
                <a:off x="11128" y="1545"/>
                <a:ext cx="4204" cy="2969"/>
              </a:xfrm>
              <a:prstGeom prst="rect">
                <a:avLst/>
              </a:prstGeom>
            </p:spPr>
          </p:pic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D9255C9-59A2-4896-00D8-F4CC8E36056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045" y="7346"/>
              <a:ext cx="1825" cy="1656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化肥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56E4F9B-5246-77D5-A665-D3B4D6567C0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80460" y="6294122"/>
            <a:ext cx="488627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保障农作物增产 ，减少农作物损失</a:t>
            </a:r>
          </a:p>
        </p:txBody>
      </p:sp>
    </p:spTree>
    <p:extLst>
      <p:ext uri="{BB962C8B-B14F-4D97-AF65-F5344CB8AC3E}">
        <p14:creationId xmlns:p14="http://schemas.microsoft.com/office/powerpoint/2010/main" val="21397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F6DF22-A239-E83C-AB75-4DD84810A9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18810" y="768987"/>
            <a:ext cx="4998720" cy="5781675"/>
          </a:xfrm>
          <a:prstGeom prst="rect">
            <a:avLst/>
          </a:prstGeom>
        </p:spPr>
      </p:pic>
      <p:pic>
        <p:nvPicPr>
          <p:cNvPr id="4" name="图片 1" descr="20258282">
            <a:extLst>
              <a:ext uri="{FF2B5EF4-FFF2-40B4-BE49-F238E27FC236}">
                <a16:creationId xmlns:a16="http://schemas.microsoft.com/office/drawing/2014/main" id="{85EACFD8-ADDC-0313-A3B4-4DAA43ED38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980" y="768987"/>
            <a:ext cx="1245235" cy="12452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2C3507B-AB29-A1D3-182E-AAFC815610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02485" y="1266827"/>
            <a:ext cx="3515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阅读</a:t>
            </a:r>
            <a:r>
              <a:rPr lang="en-US" altLang="zh-CN" sz="2800" b="1"/>
              <a:t>DDT</a:t>
            </a:r>
            <a:r>
              <a:rPr lang="zh-CN" altLang="en-US" sz="2800" b="1"/>
              <a:t>的功过是非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D82BF9-46E1-B618-131E-327D4B6CB97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01215" y="5074287"/>
            <a:ext cx="63881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/>
              <a:t>化肥</a:t>
            </a:r>
            <a:r>
              <a:rPr lang="zh-CN" altLang="en-US" sz="2800" b="1"/>
              <a:t>、农药施用不当有危害！</a:t>
            </a:r>
          </a:p>
          <a:p>
            <a:r>
              <a:rPr lang="zh-CN" altLang="en-US" sz="2800" b="1"/>
              <a:t>            必须合理施用！！！</a:t>
            </a:r>
          </a:p>
        </p:txBody>
      </p:sp>
    </p:spTree>
    <p:extLst>
      <p:ext uri="{BB962C8B-B14F-4D97-AF65-F5344CB8AC3E}">
        <p14:creationId xmlns:p14="http://schemas.microsoft.com/office/powerpoint/2010/main" val="220166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3" name="图片 1" descr="20258116">
            <a:extLst>
              <a:ext uri="{FF2B5EF4-FFF2-40B4-BE49-F238E27FC236}">
                <a16:creationId xmlns:a16="http://schemas.microsoft.com/office/drawing/2014/main" id="{DD92D99F-7251-6B8C-5282-30A2E572C8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347" y="397226"/>
            <a:ext cx="2063115" cy="20631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F29FD62-A62A-9DA1-D43E-8634B8F1C5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38252" y="938246"/>
            <a:ext cx="930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</a:rPr>
              <a:t>一）、合理施肥：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7603A68-97CD-213F-BE31-57964AC83B9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30252" y="1999966"/>
            <a:ext cx="10039985" cy="833755"/>
            <a:chOff x="2757" y="2478"/>
            <a:chExt cx="15811" cy="1313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3DEBC54-35A4-DE57-0081-FA2E670A578B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>
              <a:off x="2757" y="2478"/>
              <a:ext cx="15811" cy="1313"/>
              <a:chOff x="2880" y="1793"/>
              <a:chExt cx="15811" cy="1313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D2E8DF9-EC7E-053F-5516-BC184146FD68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880" y="1793"/>
                <a:ext cx="15811" cy="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          </a:t>
                </a:r>
              </a:p>
              <a:p>
                <a:r>
                  <a:rPr lang="zh-CN" altLang="en-US" sz="2400" dirty="0"/>
                  <a:t>要考虑                       、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作物营养状况</a:t>
                </a:r>
                <a:r>
                  <a:rPr lang="zh-CN" altLang="en-US" sz="2400" dirty="0"/>
                  <a:t>、                          等。</a:t>
                </a:r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0E0A8A75-D0E0-E473-33AD-BF2A96AE413C}"/>
                  </a:ext>
                </a:extLst>
              </p:cNvPr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4858" y="3106"/>
                <a:ext cx="2761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05E90F66-3B1E-2E54-E3A4-92D00ECB5C14}"/>
                  </a:ext>
                </a:extLst>
              </p:cNvPr>
              <p:cNvCxnSpPr/>
              <p:nvPr>
                <p:custDataLst>
                  <p:tags r:id="rId15"/>
                </p:custDataLst>
              </p:nvPr>
            </p:nvCxnSpPr>
            <p:spPr>
              <a:xfrm flipV="1">
                <a:off x="12020" y="3060"/>
                <a:ext cx="3512" cy="46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8F12079-33B9-C65B-47A1-90F392E79A3E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858" y="3045"/>
              <a:ext cx="29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</a:rPr>
                <a:t>土壤酸碱性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07B2BB0-94C4-3D81-8B7B-EABC2E7EB1D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1239" y="3062"/>
              <a:ext cx="417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</a:rPr>
                <a:t>化肥本身的性质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91D3120-2FC0-D0B5-65EF-3764C6297FA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2987" y="1567531"/>
            <a:ext cx="3150235" cy="2004695"/>
            <a:chOff x="1218" y="1797"/>
            <a:chExt cx="4961" cy="315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E50C661-6EB4-FB18-4010-FFC561DD0DE7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927" y="1797"/>
              <a:ext cx="3252" cy="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>
                  <a:sym typeface="+mn-ea"/>
                </a:rPr>
                <a:t>1. </a:t>
              </a:r>
              <a:r>
                <a:rPr lang="zh-CN" altLang="en-US" sz="2400">
                  <a:sym typeface="+mn-ea"/>
                </a:rPr>
                <a:t>考虑因素：</a:t>
              </a:r>
              <a:endParaRPr lang="zh-CN" altLang="en-US" sz="240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48C88AC-F00C-02C1-BEED-F7C2DE37036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18" y="4227"/>
              <a:ext cx="3252" cy="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>
                  <a:sym typeface="+mn-ea"/>
                </a:rPr>
                <a:t>2. </a:t>
              </a:r>
              <a:r>
                <a:rPr lang="zh-CN" altLang="en-US" sz="2400">
                  <a:sym typeface="+mn-ea"/>
                </a:rPr>
                <a:t>应用实例：</a:t>
              </a:r>
              <a:endParaRPr lang="zh-CN" altLang="en-US" sz="240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82A9063-527C-9C6B-ADAF-54442A1029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982" y="3492851"/>
            <a:ext cx="1003998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）</a:t>
            </a:r>
            <a:r>
              <a:rPr lang="zh-CN" altLang="en-US" sz="2400" dirty="0">
                <a:solidFill>
                  <a:srgbClr val="7030A0"/>
                </a:solidFill>
              </a:rPr>
              <a:t>硝酸铵</a:t>
            </a:r>
            <a:r>
              <a:rPr lang="zh-CN" altLang="en-US" sz="2400" dirty="0"/>
              <a:t>是一种高效氮肥，但</a:t>
            </a:r>
            <a:r>
              <a:rPr lang="zh-CN" altLang="en-US" sz="2400" dirty="0">
                <a:solidFill>
                  <a:srgbClr val="FF0000"/>
                </a:solidFill>
              </a:rPr>
              <a:t>受热</a:t>
            </a:r>
            <a:r>
              <a:rPr lang="zh-CN" altLang="en-US" sz="2400" dirty="0"/>
              <a:t>或经</a:t>
            </a:r>
            <a:r>
              <a:rPr lang="zh-CN" altLang="en-US" sz="2400" dirty="0">
                <a:solidFill>
                  <a:srgbClr val="FF0000"/>
                </a:solidFill>
              </a:rPr>
              <a:t>撞击</a:t>
            </a:r>
            <a:r>
              <a:rPr lang="zh-CN" altLang="en-US" sz="2400" dirty="0"/>
              <a:t>易发生</a:t>
            </a:r>
            <a:r>
              <a:rPr lang="zh-CN" altLang="en-US" sz="2400" dirty="0">
                <a:solidFill>
                  <a:srgbClr val="FF0000"/>
                </a:solidFill>
              </a:rPr>
              <a:t>爆炸</a:t>
            </a:r>
            <a:r>
              <a:rPr lang="zh-CN" altLang="en-US" sz="2400" dirty="0"/>
              <a:t>，因此必须做改性处理后才能施用。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587FBF-0E13-57DF-4377-594995A549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0912" y="4820636"/>
            <a:ext cx="1082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2）</a:t>
            </a:r>
            <a:r>
              <a:rPr lang="zh-CN" altLang="en-US" sz="2400">
                <a:solidFill>
                  <a:srgbClr val="7030A0"/>
                </a:solidFill>
              </a:rPr>
              <a:t>草木灰</a:t>
            </a:r>
            <a:r>
              <a:rPr lang="zh-CN" altLang="en-US" sz="2400"/>
              <a:t>和</a:t>
            </a:r>
            <a:r>
              <a:rPr lang="zh-CN" altLang="en-US" sz="2400">
                <a:solidFill>
                  <a:srgbClr val="7030A0"/>
                </a:solidFill>
              </a:rPr>
              <a:t>铵态氮肥</a:t>
            </a:r>
            <a:r>
              <a:rPr lang="zh-CN" altLang="en-US" sz="2400"/>
              <a:t>不能混合施用，因为混合后会释放出氨气，</a:t>
            </a:r>
            <a:r>
              <a:rPr lang="zh-CN" altLang="en-US" sz="2400">
                <a:solidFill>
                  <a:srgbClr val="FF0000"/>
                </a:solidFill>
              </a:rPr>
              <a:t>降低氮肥的肥效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8DB478F-6F81-21C1-BDD5-920A4BB4DD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92637" y="5964271"/>
            <a:ext cx="1075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3）</a:t>
            </a:r>
            <a:r>
              <a:rPr lang="zh-CN" altLang="en-US" sz="2400">
                <a:solidFill>
                  <a:srgbClr val="7030A0"/>
                </a:solidFill>
                <a:sym typeface="+mn-ea"/>
              </a:rPr>
              <a:t>钾肥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易</a:t>
            </a:r>
            <a:r>
              <a:rPr lang="zh-CN" altLang="en-US" sz="2400">
                <a:solidFill>
                  <a:srgbClr val="7030A0"/>
                </a:solidFill>
                <a:sym typeface="+mn-ea"/>
              </a:rPr>
              <a:t>溶于水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流失，不能在下雨天气或水多的地方施用，可以作为基肥或追肥使用，有些可以喷在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叶面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上</a:t>
            </a:r>
          </a:p>
        </p:txBody>
      </p:sp>
    </p:spTree>
    <p:extLst>
      <p:ext uri="{BB962C8B-B14F-4D97-AF65-F5344CB8AC3E}">
        <p14:creationId xmlns:p14="http://schemas.microsoft.com/office/powerpoint/2010/main" val="11212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F85B498-4F1C-080A-0C19-79FF8DEDCD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960" y="825862"/>
            <a:ext cx="3603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>
                <a:sym typeface="+mn-ea"/>
              </a:rPr>
              <a:t>3. </a:t>
            </a:r>
            <a:r>
              <a:rPr lang="zh-CN" altLang="en-US" sz="2400">
                <a:sym typeface="+mn-ea"/>
              </a:rPr>
              <a:t>过量施用化肥的危害：</a:t>
            </a:r>
            <a:endParaRPr lang="zh-CN" altLang="en-US" sz="24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8CCBE6F-6F4E-63F6-8AA9-D024C33CB1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0960" y="1521822"/>
            <a:ext cx="8813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</a:t>
            </a:r>
            <a:r>
              <a:rPr lang="zh-CN" altLang="en-US" sz="2400"/>
              <a:t>）很多化肥易溶于水，过量施用</a:t>
            </a:r>
            <a:r>
              <a:rPr lang="zh-CN" altLang="en-US" sz="2400">
                <a:solidFill>
                  <a:srgbClr val="7030A0"/>
                </a:solidFill>
              </a:rPr>
              <a:t>造成</a:t>
            </a:r>
            <a:r>
              <a:rPr lang="zh-CN" altLang="en-US" sz="2400">
                <a:solidFill>
                  <a:srgbClr val="FF0000"/>
                </a:solidFill>
              </a:rPr>
              <a:t>浪费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462B15-4C94-9E6F-1C2D-96C4BEBDEE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0960" y="2086337"/>
            <a:ext cx="6852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2</a:t>
            </a:r>
            <a:r>
              <a:rPr lang="zh-CN" altLang="en-US" sz="2400"/>
              <a:t>）部分化肥随着雨水流入河流和湖泊，</a:t>
            </a:r>
            <a:r>
              <a:rPr lang="zh-CN" altLang="en-US" sz="2400">
                <a:solidFill>
                  <a:srgbClr val="7030A0"/>
                </a:solidFill>
              </a:rPr>
              <a:t>造成</a:t>
            </a:r>
            <a:r>
              <a:rPr lang="zh-CN" altLang="en-US" sz="2400">
                <a:solidFill>
                  <a:srgbClr val="FF0000"/>
                </a:solidFill>
              </a:rPr>
              <a:t>水体富营养化</a:t>
            </a:r>
            <a:r>
              <a:rPr lang="zh-CN" altLang="en-US" sz="2400"/>
              <a:t>，</a:t>
            </a:r>
            <a:r>
              <a:rPr lang="zh-CN" altLang="en-US" sz="2400">
                <a:solidFill>
                  <a:srgbClr val="7030A0"/>
                </a:solidFill>
              </a:rPr>
              <a:t>产生</a:t>
            </a:r>
            <a:r>
              <a:rPr lang="zh-CN" altLang="en-US" sz="2400">
                <a:solidFill>
                  <a:srgbClr val="FF0000"/>
                </a:solidFill>
              </a:rPr>
              <a:t>水华</a:t>
            </a:r>
            <a:r>
              <a:rPr lang="zh-CN" altLang="en-US" sz="2400"/>
              <a:t>等污染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ED1BB-28B3-6249-B413-7D9C166E84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0960" y="3148057"/>
            <a:ext cx="6475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3</a:t>
            </a:r>
            <a:r>
              <a:rPr lang="zh-CN" altLang="en-US" sz="2400"/>
              <a:t>）</a:t>
            </a:r>
            <a:r>
              <a:rPr lang="zh-CN" altLang="en-US" sz="2400">
                <a:solidFill>
                  <a:srgbClr val="7030A0"/>
                </a:solidFill>
              </a:rPr>
              <a:t>影响</a:t>
            </a:r>
            <a:r>
              <a:rPr lang="zh-CN" altLang="en-US" sz="2400"/>
              <a:t>土壤的</a:t>
            </a:r>
            <a:r>
              <a:rPr lang="zh-CN" altLang="en-US" sz="2400">
                <a:solidFill>
                  <a:srgbClr val="FF0000"/>
                </a:solidFill>
              </a:rPr>
              <a:t>酸碱性</a:t>
            </a:r>
            <a:r>
              <a:rPr lang="zh-CN" altLang="en-US" sz="2400"/>
              <a:t>和</a:t>
            </a:r>
            <a:r>
              <a:rPr lang="zh-CN" altLang="en-US" sz="2400">
                <a:solidFill>
                  <a:srgbClr val="FF0000"/>
                </a:solidFill>
              </a:rPr>
              <a:t>土壤结构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717476A-C505-C647-1247-2CD3155D7C6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322796" y="1444988"/>
            <a:ext cx="10300244" cy="5413012"/>
            <a:chOff x="1402" y="1487"/>
            <a:chExt cx="17220" cy="908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38514D9-1104-9E11-101E-7DD37A925297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1402" y="1487"/>
              <a:ext cx="17221" cy="8936"/>
              <a:chOff x="1402" y="1487"/>
              <a:chExt cx="17221" cy="8936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F095DFC9-F800-0855-6D7A-66146081B4B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1402" y="5341"/>
                <a:ext cx="9488" cy="50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3B9E47DC-5365-58EF-B29E-3DAC77029FF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2331" y="1487"/>
                <a:ext cx="6293" cy="8768"/>
              </a:xfrm>
              <a:prstGeom prst="rect">
                <a:avLst/>
              </a:prstGeom>
            </p:spPr>
          </p:pic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69A907F-9705-F687-AA1E-54C16AF2464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74" y="4939"/>
              <a:ext cx="1073" cy="562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水体富营养化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CD61F1F-7D5E-18D7-17BA-7CF2F3C008D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185" y="7853"/>
              <a:ext cx="1901" cy="8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水华</a:t>
              </a: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3ACB2E6-C354-77BF-D9E4-0E5FF91D7D8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147" y="7853"/>
              <a:ext cx="1901" cy="8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赤潮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F7F05E-7177-8B9A-57AC-44D1539D51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10670" y="3434675"/>
            <a:ext cx="4968069" cy="3382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3C99A3-EBEA-F11C-5157-D09B4E7D07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63495" y="995811"/>
            <a:ext cx="639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</a:rPr>
              <a:t>二）、合理施用农药：</a:t>
            </a:r>
          </a:p>
        </p:txBody>
      </p:sp>
      <p:pic>
        <p:nvPicPr>
          <p:cNvPr id="5" name="图片 1" descr="20258116">
            <a:extLst>
              <a:ext uri="{FF2B5EF4-FFF2-40B4-BE49-F238E27FC236}">
                <a16:creationId xmlns:a16="http://schemas.microsoft.com/office/drawing/2014/main" id="{24E3023D-911E-392F-484D-311C53D8CD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591" y="454791"/>
            <a:ext cx="1826760" cy="18267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EB4F7C-9680-F8A6-2D4A-ADC98F89CCE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58645" y="1530499"/>
            <a:ext cx="103333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ym typeface="+mn-ea"/>
              </a:rPr>
              <a:t>1. </a:t>
            </a:r>
            <a:r>
              <a:rPr lang="zh-CN" altLang="en-US" sz="2400" b="1" dirty="0">
                <a:sym typeface="+mn-ea"/>
              </a:rPr>
              <a:t>农药的作用：</a:t>
            </a:r>
          </a:p>
          <a:p>
            <a:pPr algn="l"/>
            <a:endParaRPr lang="zh-CN" altLang="en-US" sz="2400" dirty="0"/>
          </a:p>
          <a:p>
            <a:pPr algn="l"/>
            <a:r>
              <a:rPr lang="en-US" altLang="zh-CN" sz="2400" dirty="0"/>
              <a:t>1</a:t>
            </a:r>
            <a:r>
              <a:rPr lang="zh-CN" altLang="en-US" sz="2400" dirty="0"/>
              <a:t>）消灭害虫</a:t>
            </a:r>
          </a:p>
          <a:p>
            <a:pPr algn="l"/>
            <a:r>
              <a:rPr lang="en-US" altLang="zh-CN" sz="2400" dirty="0"/>
              <a:t>2</a:t>
            </a:r>
            <a:r>
              <a:rPr lang="zh-CN" altLang="en-US" sz="2400" dirty="0"/>
              <a:t>）除去杂草</a:t>
            </a:r>
          </a:p>
          <a:p>
            <a:pPr algn="l"/>
            <a:endParaRPr lang="zh-CN" altLang="en-US" sz="2400" dirty="0"/>
          </a:p>
          <a:p>
            <a:pPr algn="l"/>
            <a:endParaRPr lang="en-US" altLang="zh-CN" sz="2400" dirty="0"/>
          </a:p>
          <a:p>
            <a:pPr algn="l"/>
            <a:endParaRPr lang="en-US" altLang="zh-CN" sz="2400" dirty="0"/>
          </a:p>
          <a:p>
            <a:pPr algn="l"/>
            <a:r>
              <a:rPr lang="en-US" altLang="zh-CN" sz="2400" dirty="0"/>
              <a:t>                                                    3</a:t>
            </a:r>
            <a:r>
              <a:rPr lang="zh-CN" altLang="en-US" sz="2400" dirty="0"/>
              <a:t>）消灭作物上的霉菌</a:t>
            </a:r>
          </a:p>
          <a:p>
            <a:pPr algn="l"/>
            <a:endParaRPr lang="zh-CN" altLang="en-US" sz="2400" dirty="0"/>
          </a:p>
          <a:p>
            <a:pPr algn="l"/>
            <a:r>
              <a:rPr lang="en-US" altLang="zh-CN" sz="2400" dirty="0"/>
              <a:t>                                                    4</a:t>
            </a:r>
            <a:r>
              <a:rPr lang="zh-CN" altLang="en-US" sz="2400" dirty="0"/>
              <a:t>）控制林业、畜牧业</a:t>
            </a:r>
            <a:r>
              <a:rPr lang="zh-CN" altLang="en-US" sz="2400" dirty="0">
                <a:sym typeface="+mn-ea"/>
              </a:rPr>
              <a:t>等</a:t>
            </a:r>
            <a:r>
              <a:rPr lang="zh-CN" altLang="en-US" sz="2400" dirty="0"/>
              <a:t>方面的传染病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309773-AD7B-BD49-85F4-10EC2F65A4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32446" y="683346"/>
            <a:ext cx="4859554" cy="319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57027-8677-9211-CAE6-B074E5950078}"/>
              </a:ext>
            </a:extLst>
          </p:cNvPr>
          <p:cNvSpPr/>
          <p:nvPr/>
        </p:nvSpPr>
        <p:spPr>
          <a:xfrm>
            <a:off x="855980" y="187325"/>
            <a:ext cx="59149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课时：化肥、农药的合理施用     合理用药</a:t>
            </a:r>
          </a:p>
          <a:p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2CFDFD-2E3C-1A16-0DF3-0445F0DB95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1490" y="752929"/>
            <a:ext cx="37395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ym typeface="+mn-ea"/>
              </a:rPr>
              <a:t>2. </a:t>
            </a:r>
            <a:r>
              <a:rPr lang="zh-CN" altLang="en-US" sz="2800" b="1" dirty="0">
                <a:sym typeface="+mn-ea"/>
              </a:rPr>
              <a:t>农药的发展及分类：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3F70B40-5B67-71BF-BE82-B0BA9EE84E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03250" y="1470660"/>
            <a:ext cx="2315845" cy="2941320"/>
            <a:chOff x="950" y="2316"/>
            <a:chExt cx="3647" cy="463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129138E-B287-57DC-08F2-7C904E9FDFE0}"/>
                </a:ext>
              </a:extLst>
            </p:cNvPr>
            <p:cNvGrpSpPr/>
            <p:nvPr>
              <p:custDataLst>
                <p:tags r:id="rId26"/>
              </p:custDataLst>
            </p:nvPr>
          </p:nvGrpSpPr>
          <p:grpSpPr>
            <a:xfrm>
              <a:off x="950" y="3171"/>
              <a:ext cx="2344" cy="1806"/>
              <a:chOff x="950" y="3171"/>
              <a:chExt cx="2344" cy="180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74DE982-1ED0-54F4-773C-47EF7F97C5BB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950" y="3498"/>
                <a:ext cx="1472" cy="127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rgbClr val="FFFF00"/>
                    </a:solidFill>
                  </a:rPr>
                  <a:t>农药</a:t>
                </a:r>
              </a:p>
            </p:txBody>
          </p:sp>
          <p:sp>
            <p:nvSpPr>
              <p:cNvPr id="11" name="右箭头 3">
                <a:extLst>
                  <a:ext uri="{FF2B5EF4-FFF2-40B4-BE49-F238E27FC236}">
                    <a16:creationId xmlns:a16="http://schemas.microsoft.com/office/drawing/2014/main" id="{4B643300-0526-B0CA-51AA-B5B2A7DED69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 rot="19800000">
                <a:off x="2289" y="3171"/>
                <a:ext cx="932" cy="133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右箭头 4">
                <a:extLst>
                  <a:ext uri="{FF2B5EF4-FFF2-40B4-BE49-F238E27FC236}">
                    <a16:creationId xmlns:a16="http://schemas.microsoft.com/office/drawing/2014/main" id="{5505FE3E-7DA1-5666-7DDC-CDF003DB64D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2422" y="4011"/>
                <a:ext cx="872" cy="246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右箭头 5">
                <a:extLst>
                  <a:ext uri="{FF2B5EF4-FFF2-40B4-BE49-F238E27FC236}">
                    <a16:creationId xmlns:a16="http://schemas.microsoft.com/office/drawing/2014/main" id="{D8A334DF-65DD-D10C-FC67-54B6E4E1228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 rot="2100000">
                <a:off x="2354" y="4857"/>
                <a:ext cx="801" cy="12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248F180-9AE3-8783-DB20-995E2045D2A2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3117" y="2316"/>
              <a:ext cx="1481" cy="4632"/>
              <a:chOff x="3117" y="2316"/>
              <a:chExt cx="1481" cy="463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8F3834A-BF53-3265-F4AA-606201102258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197" y="2316"/>
                <a:ext cx="104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/>
                  <a:t>早期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626F804-85C5-CFD0-EC8C-43801DF5D36F}"/>
                  </a:ext>
                </a:extLst>
              </p:cNvPr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3117" y="5060"/>
                <a:ext cx="1481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/>
                  <a:t>未来发展方向：</a:t>
                </a: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DB3983-1EBD-51CF-1947-5794EF88ACA5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294" y="3753"/>
                <a:ext cx="104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</a:rPr>
                  <a:t>后来</a:t>
                </a: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9ABE95-6CE1-DF3D-4F39-D5232B4E15D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501265" y="1383665"/>
            <a:ext cx="4189730" cy="1194435"/>
            <a:chOff x="3939" y="2179"/>
            <a:chExt cx="6598" cy="1881"/>
          </a:xfrm>
        </p:grpSpPr>
        <p:sp>
          <p:nvSpPr>
            <p:cNvPr id="15" name="左大括号 14">
              <a:extLst>
                <a:ext uri="{FF2B5EF4-FFF2-40B4-BE49-F238E27FC236}">
                  <a16:creationId xmlns:a16="http://schemas.microsoft.com/office/drawing/2014/main" id="{F583242F-2F40-F24C-5AAE-B6EFE77D220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939" y="2418"/>
              <a:ext cx="398" cy="1104"/>
            </a:xfrm>
            <a:prstGeom prst="leftBrace">
              <a:avLst/>
            </a:prstGeom>
            <a:noFill/>
            <a:ln w="571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D6E3F35-2520-D508-9F79-B4084924EA41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4492" y="2179"/>
              <a:ext cx="6045" cy="1881"/>
              <a:chOff x="4492" y="2179"/>
              <a:chExt cx="6045" cy="1881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9FB55D1-36DF-BB12-699F-E693AC92981F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4492" y="2179"/>
                <a:ext cx="604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7030A0"/>
                    </a:solidFill>
                  </a:rPr>
                  <a:t>植物农药</a:t>
                </a:r>
                <a:r>
                  <a:rPr lang="zh-CN" altLang="en-US" sz="2000"/>
                  <a:t>：除虫菊、烟草、艾草</a:t>
                </a:r>
                <a:endParaRPr lang="en-US" altLang="zh-CN" sz="200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B11B150-2343-1849-BCCE-EC5D42AD093C}"/>
                  </a:ext>
                </a:extLst>
              </p:cNvPr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4492" y="2947"/>
                <a:ext cx="5274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7030A0"/>
                    </a:solidFill>
                  </a:rPr>
                  <a:t>无机农药</a:t>
                </a:r>
                <a:r>
                  <a:rPr lang="zh-CN" altLang="en-US" sz="2000"/>
                  <a:t>：波尔多液、石灰硫磺合剂</a:t>
                </a: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770CB9B-2075-8489-2F69-280A922BC6D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38290" y="668473"/>
            <a:ext cx="5490845" cy="2990850"/>
            <a:chOff x="10214" y="487"/>
            <a:chExt cx="8161" cy="328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DAE8CA2-6F7A-7D19-B66A-E6FE506A4918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10214" y="487"/>
              <a:ext cx="3585" cy="2460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F2324E7-D05A-01F4-63AD-6E2675E717D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519" y="2947"/>
              <a:ext cx="2975" cy="8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除虫菊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076C4DE-1DFB-E53C-D5B4-D3A5F68483A9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4853" y="487"/>
              <a:ext cx="3522" cy="2460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7B7A1DE-EBFC-D144-97DA-2B9A1CB4E19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5258" y="2925"/>
              <a:ext cx="2975" cy="8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</a:rPr>
                <a:t>烟草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C9FF1C-C2D6-6A91-D5C6-8C42878F129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920230" y="3922213"/>
            <a:ext cx="5060315" cy="2834005"/>
            <a:chOff x="10658" y="6367"/>
            <a:chExt cx="7969" cy="338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B05A150-A0E6-458E-205B-F10B3D502F91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10658" y="6367"/>
              <a:ext cx="3600" cy="3388"/>
              <a:chOff x="10046" y="5060"/>
              <a:chExt cx="3600" cy="3388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E992BD3F-8B0E-F5EF-D009-6DEE4B461F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8"/>
              <a:stretch>
                <a:fillRect/>
              </a:stretch>
            </p:blipFill>
            <p:spPr>
              <a:xfrm>
                <a:off x="10046" y="5060"/>
                <a:ext cx="3600" cy="2560"/>
              </a:xfrm>
              <a:prstGeom prst="rect">
                <a:avLst/>
              </a:prstGeom>
            </p:spPr>
          </p:pic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7ADC25B7-D083-1295-1AEC-FE3A265238D0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0351" y="7620"/>
                <a:ext cx="3188" cy="8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>
                    <a:solidFill>
                      <a:srgbClr val="FFFF00"/>
                    </a:solidFill>
                  </a:rPr>
                  <a:t>波尔多液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E84F8B0-97FA-75AC-CADB-3D9AD853ACA6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14863" y="6367"/>
              <a:ext cx="3764" cy="3388"/>
              <a:chOff x="14357" y="5060"/>
              <a:chExt cx="3764" cy="3388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838BC107-F917-1973-971D-E74A3E9D4E5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14357" y="5060"/>
                <a:ext cx="3765" cy="2560"/>
              </a:xfrm>
              <a:prstGeom prst="rect">
                <a:avLst/>
              </a:prstGeom>
            </p:spPr>
          </p:pic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1438A44E-256C-ED39-6EBE-97B76AC43421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4645" y="7620"/>
                <a:ext cx="3188" cy="8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>
                    <a:solidFill>
                      <a:srgbClr val="FFFF00"/>
                    </a:solidFill>
                  </a:rPr>
                  <a:t>硫磺石灰</a:t>
                </a: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7394CF1-B160-D7AA-E320-0E536CC212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92400" y="2578100"/>
            <a:ext cx="174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有机农药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0A7E0AB-17C8-2D20-1414-E3C9BF676C0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231005" y="2240280"/>
            <a:ext cx="2536825" cy="1322070"/>
            <a:chOff x="6663" y="3528"/>
            <a:chExt cx="3995" cy="2082"/>
          </a:xfrm>
        </p:grpSpPr>
        <p:sp>
          <p:nvSpPr>
            <p:cNvPr id="33" name="左大括号 32">
              <a:extLst>
                <a:ext uri="{FF2B5EF4-FFF2-40B4-BE49-F238E27FC236}">
                  <a16:creationId xmlns:a16="http://schemas.microsoft.com/office/drawing/2014/main" id="{E651F475-1C1A-8238-805D-2E4E884726E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663" y="3623"/>
              <a:ext cx="398" cy="1776"/>
            </a:xfrm>
            <a:prstGeom prst="leftBrace">
              <a:avLst/>
            </a:prstGeom>
            <a:noFill/>
            <a:ln w="571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CA8D7F4-AD7C-9744-60C1-6B600ABE35B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7071" y="3528"/>
              <a:ext cx="3587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</a:rPr>
                <a:t>有机氯农药</a:t>
              </a:r>
            </a:p>
            <a:p>
              <a:r>
                <a:rPr lang="zh-CN" altLang="en-US" sz="20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</a:rPr>
                <a:t>有机磷农药</a:t>
              </a:r>
            </a:p>
            <a:p>
              <a:r>
                <a:rPr lang="zh-CN" altLang="en-US" sz="20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</a:rPr>
                <a:t>氨基甲酸酯农药</a:t>
              </a:r>
            </a:p>
            <a:p>
              <a:r>
                <a:rPr lang="zh-CN" altLang="en-US" sz="20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</a:rPr>
                <a:t>拟除虫菊酯类农药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9E0FF6A-7E0E-5B7B-05A9-2A2E0851A8B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19730" y="3803650"/>
            <a:ext cx="3676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高效、低毒、低残留农药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B5C9864-BB96-3230-CDAB-BFA28924FF7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20675" y="4639310"/>
            <a:ext cx="61652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波尔多液介绍：</a:t>
            </a:r>
            <a:r>
              <a:rPr lang="zh-CN" altLang="en-US" sz="2000"/>
              <a:t>按用沸水（开水）溶化</a:t>
            </a:r>
            <a:r>
              <a:rPr lang="zh-CN" altLang="en-US" sz="2000">
                <a:solidFill>
                  <a:srgbClr val="7030A0"/>
                </a:solidFill>
              </a:rPr>
              <a:t>硫酸铜</a:t>
            </a:r>
            <a:r>
              <a:rPr lang="zh-CN" altLang="en-US" sz="2000"/>
              <a:t>，用冷</a:t>
            </a:r>
            <a:r>
              <a:rPr lang="zh-CN" altLang="en-US" sz="2000">
                <a:solidFill>
                  <a:srgbClr val="7030A0"/>
                </a:solidFill>
              </a:rPr>
              <a:t>水</a:t>
            </a:r>
            <a:r>
              <a:rPr lang="zh-CN" altLang="en-US" sz="2000"/>
              <a:t>溶化</a:t>
            </a:r>
            <a:r>
              <a:rPr lang="zh-CN" altLang="en-US" sz="2000">
                <a:solidFill>
                  <a:srgbClr val="7030A0"/>
                </a:solidFill>
              </a:rPr>
              <a:t>生石灰</a:t>
            </a:r>
            <a:r>
              <a:rPr lang="zh-CN" altLang="en-US" sz="2000"/>
              <a:t>，待完全溶化后，再将两者</a:t>
            </a:r>
            <a:r>
              <a:rPr lang="zh-CN" altLang="en-US" sz="2000">
                <a:solidFill>
                  <a:srgbClr val="C00000"/>
                </a:solidFill>
              </a:rPr>
              <a:t>同时缓慢倒入备用的容器中，不断搅拌</a:t>
            </a:r>
            <a:r>
              <a:rPr lang="zh-CN" altLang="en-US" sz="2000"/>
              <a:t>。或将硫酸铜溶液缓慢倒入石灰乳中，边倒边搅拌即成</a:t>
            </a:r>
            <a:r>
              <a:rPr lang="zh-CN" altLang="en-US" sz="2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波尔多液（碱式硫酸铜 Cu</a:t>
            </a:r>
            <a:r>
              <a:rPr lang="zh-CN" altLang="en-US" sz="2000" baseline="-25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4</a:t>
            </a:r>
            <a:r>
              <a:rPr lang="zh-CN" altLang="en-US" sz="2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(OH)</a:t>
            </a:r>
            <a:r>
              <a:rPr lang="zh-CN" altLang="en-US" sz="2000" baseline="-25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6</a:t>
            </a:r>
            <a:r>
              <a:rPr lang="zh-CN" altLang="en-US" sz="2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SO</a:t>
            </a:r>
            <a:r>
              <a:rPr lang="zh-CN" altLang="en-US" sz="2000" baseline="-25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4</a:t>
            </a:r>
            <a:r>
              <a:rPr lang="zh-CN" altLang="en-US" sz="2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）</a:t>
            </a:r>
            <a:r>
              <a:rPr lang="zh-CN" altLang="en-US" sz="2000"/>
              <a:t> 。</a:t>
            </a:r>
            <a:r>
              <a:rPr lang="zh-CN" altLang="en-US" sz="2000">
                <a:solidFill>
                  <a:srgbClr val="002060"/>
                </a:solidFill>
              </a:rPr>
              <a:t>但切不可将石灰乳倒入硫酸铜溶液中，否则会生成</a:t>
            </a:r>
            <a:r>
              <a:rPr lang="en-US" altLang="zh-CN" sz="2000">
                <a:solidFill>
                  <a:srgbClr val="002060"/>
                </a:solidFill>
              </a:rPr>
              <a:t>Cu(OH)</a:t>
            </a:r>
            <a:r>
              <a:rPr lang="en-US" altLang="zh-CN" sz="2000" baseline="-25000">
                <a:solidFill>
                  <a:srgbClr val="002060"/>
                </a:solidFill>
              </a:rPr>
              <a:t>2</a:t>
            </a:r>
            <a:r>
              <a:rPr lang="zh-CN" altLang="en-US" sz="2000">
                <a:solidFill>
                  <a:srgbClr val="002060"/>
                </a:solidFill>
              </a:rPr>
              <a:t>沉淀，质量不好，防效较差。</a:t>
            </a:r>
          </a:p>
        </p:txBody>
      </p:sp>
    </p:spTree>
    <p:extLst>
      <p:ext uri="{BB962C8B-B14F-4D97-AF65-F5344CB8AC3E}">
        <p14:creationId xmlns:p14="http://schemas.microsoft.com/office/powerpoint/2010/main" val="18318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ljNWRhMDAxYjE3MzdiNTA1YmZjNDYwMDViYTA0Zj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  <p:tag name="KSO_WM_UNIT_PLACING_PICTURE_USER_VIEWPORT" val="{&quot;height&quot;:4138.612598425197,&quot;width&quot;:5440.146456692913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  <p:tag name="KSO_WM_UNIT_PLACING_PICTURE_USER_VIEWPORT" val="{&quot;height&quot;:3741.76062992126,&quot;width&quot;:5828.086614173229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  <p:tag name="KSO_WM_UNIT_PLACING_PICTURE_USER_VIEWPORT" val="{&quot;height&quot;:2850,&quot;width&quot;:349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  <p:tag name="KSO_WM_UNIT_PLACING_PICTURE_USER_VIEWPORT" val="{&quot;height&quot;:3776,&quot;width&quot;:5034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  <p:tag name="KSO_WM_UNIT_PLACING_PICTURE_USER_VIEWPORT" val="{&quot;height&quot;:7500,&quot;width&quot;:7500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  <p:tag name="KSO_WM_UNIT_PLACING_PICTURE_USER_VIEWPORT" val="{&quot;height&quot;:7700.592125984252,&quot;width&quot;:7700.592125984252}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00,&quot;width&quot;:96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3391</Words>
  <Application>Microsoft Office PowerPoint</Application>
  <PresentationFormat>宽屏</PresentationFormat>
  <Paragraphs>352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6" baseType="lpstr">
      <vt:lpstr>华文中宋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吴 敏</cp:lastModifiedBy>
  <cp:revision>152</cp:revision>
  <dcterms:created xsi:type="dcterms:W3CDTF">2019-06-19T02:08:00Z</dcterms:created>
  <dcterms:modified xsi:type="dcterms:W3CDTF">2023-02-02T12:56:47Z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0E556855C42E4432A87928260E546C60</vt:lpwstr>
  </property>
</Properties>
</file>