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3"/>
  </p:sldMasterIdLst>
  <p:notesMasterIdLst>
    <p:notesMasterId r:id="rId20"/>
  </p:notesMasterIdLst>
  <p:sldIdLst>
    <p:sldId id="2414" r:id="rId4"/>
    <p:sldId id="2352" r:id="rId5"/>
    <p:sldId id="2248" r:id="rId6"/>
    <p:sldId id="2252" r:id="rId7"/>
    <p:sldId id="2321" r:id="rId8"/>
    <p:sldId id="2323" r:id="rId9"/>
    <p:sldId id="2322" r:id="rId10"/>
    <p:sldId id="2251" r:id="rId11"/>
    <p:sldId id="2253" r:id="rId12"/>
    <p:sldId id="2260" r:id="rId13"/>
    <p:sldId id="2297" r:id="rId14"/>
    <p:sldId id="2263" r:id="rId15"/>
    <p:sldId id="2300" r:id="rId16"/>
    <p:sldId id="2302" r:id="rId17"/>
    <p:sldId id="2324" r:id="rId18"/>
    <p:sldId id="2259" r:id="rId19"/>
    <p:sldId id="2267" r:id="rId21"/>
    <p:sldId id="2401" r:id="rId22"/>
    <p:sldId id="2304" r:id="rId23"/>
    <p:sldId id="2381" r:id="rId24"/>
    <p:sldId id="2305" r:id="rId25"/>
    <p:sldId id="2344" r:id="rId26"/>
    <p:sldId id="2340" r:id="rId27"/>
    <p:sldId id="2339" r:id="rId28"/>
  </p:sldIdLst>
  <p:sldSz cx="12192000" cy="6858000"/>
  <p:notesSz cx="6858000" cy="9144000"/>
  <p:custDataLst>
    <p:tags r:id="rId3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9" userDrawn="1">
          <p15:clr>
            <a:srgbClr val="A4A3A4"/>
          </p15:clr>
        </p15:guide>
        <p15:guide id="2" pos="38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gates" initials="B"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5"/>
    <p:restoredTop sz="94676"/>
  </p:normalViewPr>
  <p:slideViewPr>
    <p:cSldViewPr snapToGrid="0" showGuides="1">
      <p:cViewPr varScale="1">
        <p:scale>
          <a:sx n="92" d="100"/>
          <a:sy n="92" d="100"/>
        </p:scale>
        <p:origin x="384" y="84"/>
      </p:cViewPr>
      <p:guideLst>
        <p:guide orient="horz" pos="2209"/>
        <p:guide pos="3894"/>
      </p:guideLst>
    </p:cSldViewPr>
  </p:slideViewPr>
  <p:notesTextViewPr>
    <p:cViewPr>
      <p:scale>
        <a:sx n="1" d="1"/>
        <a:sy n="1" d="1"/>
      </p:scale>
      <p:origin x="0" y="0"/>
    </p:cViewPr>
  </p:notesTextViewPr>
  <p:sorterViewPr showFormatting="0">
    <p:cViewPr varScale="1">
      <p:scale>
        <a:sx n="1" d="1"/>
        <a:sy n="1" d="1"/>
      </p:scale>
      <p:origin x="0" y="0"/>
    </p:cViewPr>
  </p:sorterViewPr>
  <p:notesViewPr>
    <p:cSldViewPr>
      <p:cViewPr>
        <p:scale>
          <a:sx n="1" d="100"/>
          <a:sy n="1" d="100"/>
        </p:scale>
        <p:origin x="0" y="0"/>
      </p:cViewPr>
      <p:guideLst/>
    </p:cSldViewPr>
  </p:notes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77.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0" hangingPunct="0">
              <a:buFontTx/>
              <a:buNone/>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ED97C1F-3D82-4BA5-B5BF-803748EDED16}" type="slidenum">
              <a:rPr kumimoji="0"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2"/>
          </p:nvPr>
        </p:nvSpPr>
        <p:spPr/>
        <p:txBody>
          <a:bodyPr/>
          <a:lstStyle/>
          <a:p>
            <a:pPr lvl="0" algn="r"/>
            <a:fld id="{9A0DB2DC-4C9A-4742-B13C-FB6460FD3503}" type="slidenum">
              <a:rPr lang="zh-CN" altLang="en-US" sz="1200"/>
            </a:fld>
            <a:endParaRPr lang="zh-CN" altLang="en-US" sz="1200"/>
          </a:p>
        </p:txBody>
      </p:sp>
      <p:sp>
        <p:nvSpPr>
          <p:cNvPr id="41986" name="幻灯片图像占位符 41985"/>
          <p:cNvSpPr>
            <a:spLocks noGrp="1" noRot="1" noChangeAspect="1" noTextEdit="1"/>
          </p:cNvSpPr>
          <p:nvPr>
            <p:ph type="sldImg"/>
          </p:nvPr>
        </p:nvSpPr>
        <p:spPr>
          <a:xfrm>
            <a:off x="384175" y="685800"/>
            <a:ext cx="6091238" cy="3427413"/>
          </a:xfrm>
        </p:spPr>
      </p:sp>
      <p:sp>
        <p:nvSpPr>
          <p:cNvPr id="41987" name="文本占位符 41986"/>
          <p:cNvSpPr>
            <a:spLocks noGrp="1"/>
          </p:cNvSpPr>
          <p:nvPr>
            <p:ph type="body" idx="1"/>
          </p:nvPr>
        </p:nvSpPr>
        <p:spPr/>
        <p:txBody>
          <a:bodyPr/>
          <a:lstStyle/>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a:fld>
            <a:endParaRPr lang="en-US" altLang="zh-CN" sz="1200"/>
          </a:p>
        </p:txBody>
      </p:sp>
      <p:sp>
        <p:nvSpPr>
          <p:cNvPr id="19459" name="Rectangle 2"/>
          <p:cNvSpPr>
            <a:spLocks noGrp="1" noRot="1" noChangeAspect="1" noTextEdit="1"/>
          </p:cNvSpPr>
          <p:nvPr>
            <p:ph type="sldImg" idx="2"/>
          </p:nvPr>
        </p:nvSpPr>
        <p:spPr/>
      </p:sp>
      <p:sp>
        <p:nvSpPr>
          <p:cNvPr id="19460" name="Rectangle 3"/>
          <p:cNvSpPr>
            <a:spLocks noGrp="1"/>
          </p:cNvSpPr>
          <p:nvPr>
            <p:ph type="body" idx="1"/>
          </p:nvPr>
        </p:nvSpPr>
        <p:spPr/>
        <p:txBody>
          <a:bodyPr wrap="square" lIns="91440" tIns="45720" rIns="91440" bIns="45720" anchor="t"/>
          <a:lstStyle/>
          <a:p>
            <a:pPr lvl="0" eaLnBrk="1" hangingPunct="1"/>
            <a:r>
              <a:rPr lang="zh-CN" altLang="en-US" sz="1400" b="1">
                <a:solidFill>
                  <a:srgbClr val="FF0000"/>
                </a:solidFill>
              </a:rPr>
              <a:t>最理想</a:t>
            </a:r>
            <a:r>
              <a:rPr lang="zh-CN" altLang="en-US" sz="1400" b="1"/>
              <a:t>的“原子经济”：反应物中原子全部转化为期望的最终产物。即原子利用率</a:t>
            </a:r>
            <a:r>
              <a:rPr lang="en-US" altLang="zh-CN" sz="1400" b="1"/>
              <a:t>100%. </a:t>
            </a:r>
            <a:endParaRPr lang="en-US" altLang="zh-CN" sz="1400" b="1"/>
          </a:p>
          <a:p>
            <a:pPr lvl="0" eaLnBrk="1" hangingPunct="1"/>
            <a:r>
              <a:rPr lang="zh-CN" altLang="en-US" b="1"/>
              <a:t>原子经济性是绿色化学的核心，它考虑的是在化学反应中究竟有多少原料的原子进入到产品中，这一标准既要求尽可能地节约不可再生能源，又要求最大限度地减少废弃物的排放。而最理想的原子经济反应是实现废物的“零排放”。</a:t>
            </a:r>
            <a:endParaRPr lang="zh-CN" altLang="en-US" b="1"/>
          </a:p>
          <a:p>
            <a:pPr lvl="0" eaLnBrk="1" hangingPunct="1"/>
            <a:r>
              <a:rPr lang="zh-CN" altLang="en-US" b="1"/>
              <a:t>请同学们计算一下制备环氧乙烷第一种方法的原子利用率</a:t>
            </a:r>
            <a:r>
              <a:rPr lang="en-US" altLang="zh-CN" b="1"/>
              <a:t>.</a:t>
            </a:r>
            <a:endParaRPr lang="en-US" altLang="zh-CN" b="1"/>
          </a:p>
          <a:p>
            <a:pPr lvl="0" eaLnBrk="1" hangingPunct="1"/>
            <a:r>
              <a:rPr lang="zh-CN" altLang="en-US" b="1"/>
              <a:t>你还能出原子利用率为</a:t>
            </a:r>
            <a:r>
              <a:rPr lang="en-US" altLang="zh-CN" b="1"/>
              <a:t>100%</a:t>
            </a:r>
            <a:r>
              <a:rPr lang="zh-CN" altLang="en-US" b="1"/>
              <a:t>的例子吗</a:t>
            </a:r>
            <a:r>
              <a:rPr lang="en-US" altLang="zh-CN" b="1"/>
              <a:t>?</a:t>
            </a:r>
            <a:endParaRPr lang="en-US" altLang="zh-CN" b="1"/>
          </a:p>
          <a:p>
            <a:pPr lvl="0" eaLnBrk="1" hangingPunct="1"/>
            <a:r>
              <a:rPr lang="zh-CN" altLang="en-US" b="1"/>
              <a:t>如果你是一位化学工作者，设计生产某化工产品，为了实现清洁生产、保护环境，你将从哪些方面考虑？</a:t>
            </a:r>
            <a:r>
              <a:rPr lang="zh-CN" altLang="en-US"/>
              <a:t> </a:t>
            </a:r>
            <a:endParaRPr lang="zh-CN" altLang="en-US" b="1"/>
          </a:p>
          <a:p>
            <a:pPr lvl="0" eaLnBrk="1" hangingPunct="1"/>
            <a:endParaRPr lang="zh-CN" altLang="en-US" sz="1400" b="1"/>
          </a:p>
          <a:p>
            <a:pPr lvl="0" eaLnBrk="1" hangingPunct="1"/>
            <a:endParaRPr lang="zh-CN" altLang="en-US" sz="1400" b="1"/>
          </a:p>
          <a:p>
            <a:pPr lvl="0" eaLnBrk="1" hangingPunct="1"/>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a:xfrm>
            <a:off x="838201"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10CE719-21D9-4494-BB72-9C6FBDCF7DAC}"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A06AF33-C805-4E92-89B8-926F01B03A0B}"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ctr" anchorCtr="0" compatLnSpc="1"/>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981200"/>
            <a:ext cx="508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97600" y="1981200"/>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97600" y="4114800"/>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页脚占位符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灯片编号占位符 7"/>
          <p:cNvSpPr>
            <a:spLocks noGrp="1"/>
          </p:cNvSpPr>
          <p:nvPr>
            <p:ph type="sldNum" sz="quarter" idx="12"/>
          </p:nvPr>
        </p:nvSpPr>
        <p:spPr/>
        <p:txBody>
          <a:bodyPr/>
          <a:lstStyle/>
          <a:p>
            <a:pPr lvl="0" eaLnBrk="1" hangingPunct="1">
              <a:buNone/>
            </a:pPr>
            <a:fld id="{9A0DB2DC-4C9A-4742-B13C-FB6460FD3503}" type="slidenum">
              <a:rPr lang="zh-CN" altLang="en-US"/>
            </a:fld>
            <a:endParaRPr lang="zh-CN" altLang="en-US">
              <a:latin typeface="Arial" panose="020B060402020202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838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838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1422400" y="838200"/>
            <a:ext cx="103632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22400" y="2101850"/>
            <a:ext cx="50800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705600" y="2101850"/>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705600" y="4235450"/>
            <a:ext cx="5080000" cy="1981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宋体" panose="02010600030101010101" pitchFamily="2" charset="-122"/>
              <a:cs typeface="+mn-cs"/>
            </a:endParaRPr>
          </a:p>
        </p:txBody>
      </p:sp>
      <p:sp>
        <p:nvSpPr>
          <p:cNvPr id="7" name="页脚占位符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2"/>
              </a:solidFill>
              <a:effectLst/>
              <a:uLnTx/>
              <a:uFillTx/>
              <a:latin typeface="+mn-lt"/>
              <a:ea typeface="宋体" panose="02010600030101010101" pitchFamily="2" charset="-122"/>
              <a:cs typeface="+mn-cs"/>
            </a:endParaRPr>
          </a:p>
        </p:txBody>
      </p:sp>
      <p:sp>
        <p:nvSpPr>
          <p:cNvPr id="8" name="灯片编号占位符 7"/>
          <p:cNvSpPr>
            <a:spLocks noGrp="1"/>
          </p:cNvSpPr>
          <p:nvPr>
            <p:ph type="sldNum" sz="quarter" idx="12"/>
          </p:nvPr>
        </p:nvSpPr>
        <p:spPr/>
        <p:txBody>
          <a:bodyPr/>
          <a:lstStyle/>
          <a:p>
            <a:pPr lvl="0" eaLnBrk="1" hangingPunct="1">
              <a:buNone/>
            </a:pPr>
            <a:fld id="{9A0DB2DC-4C9A-4742-B13C-FB6460FD3503}" type="slidenum">
              <a:rPr lang="en-US" altLang="zh-CN"/>
            </a:fld>
            <a:endParaRPr lang="en-US" altLang="zh-CN">
              <a:latin typeface="Arial" panose="020B0604020202020204" pitchFamily="34"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hasCustomPrompt="1"/>
          </p:nvPr>
        </p:nvSpPr>
        <p:spPr>
          <a:xfrm>
            <a:off x="609600" y="1600200"/>
            <a:ext cx="5384800" cy="453072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联机映像占位符 3"/>
          <p:cNvSpPr>
            <a:spLocks noGrp="1"/>
          </p:cNvSpPr>
          <p:nvPr>
            <p:ph type="clipArt" sz="half" idx="2"/>
          </p:nvPr>
        </p:nvSpPr>
        <p:spPr>
          <a:xfrm>
            <a:off x="6197600" y="1600200"/>
            <a:ext cx="5384800" cy="4530725"/>
          </a:xfr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ct val="0"/>
              </a:spcAft>
              <a:buClr>
                <a:schemeClr val="accent1"/>
              </a:buClr>
              <a:buSzPct val="80000"/>
              <a:buFont typeface="Wingdings 3" panose="05040102010807070707" pitchFamily="18" charset="2"/>
              <a:buChar char=""/>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8" name="日期占位符 4"/>
          <p:cNvSpPr>
            <a:spLocks noGrp="1"/>
          </p:cNvSpPr>
          <p:nvPr>
            <p:ph type="dt" sz="half" idx="12"/>
          </p:nvPr>
        </p:nvSpPr>
        <p:spPr>
          <a:xfrm>
            <a:off x="609600" y="6248400"/>
            <a:ext cx="2844800" cy="457200"/>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9" name="页脚占位符 5"/>
          <p:cNvSpPr>
            <a:spLocks noGrp="1"/>
          </p:cNvSpPr>
          <p:nvPr>
            <p:ph type="ftr" sz="quarter" idx="3"/>
          </p:nvPr>
        </p:nvSpPr>
        <p:spPr>
          <a:xfrm>
            <a:off x="4165600" y="6248400"/>
            <a:ext cx="3860800" cy="45720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20" name="灯片编号占位符 6"/>
          <p:cNvSpPr>
            <a:spLocks noGrp="1"/>
          </p:cNvSpPr>
          <p:nvPr>
            <p:ph type="sldNum" sz="quarter" idx="4"/>
          </p:nvPr>
        </p:nvSpPr>
        <p:spPr>
          <a:xfrm>
            <a:off x="8737600" y="6248400"/>
            <a:ext cx="2844800" cy="457200"/>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661F6E4-EA46-42D4-A36A-08F4DC0FCCB9}" type="slidenum">
              <a:rPr kumimoji="0" lang="en-US" altLang="zh-CN" sz="9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Content Placeholder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839789"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172201"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Picture Placeholder 2"/>
          <p:cNvSpPr>
            <a:spLocks noGrp="1" noChangeAspect="1"/>
          </p:cNvSpPr>
          <p:nvPr>
            <p:ph type="pic" idx="1"/>
          </p:nvPr>
        </p:nvSpPr>
        <p:spPr>
          <a:xfrm>
            <a:off x="5183188" y="987427"/>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image" Target="../media/image1.png"/><Relationship Id="rId3" Type="http://schemas.openxmlformats.org/officeDocument/2006/relationships/slideLayout" Target="../slideLayouts/slideLayout3.xml"/><Relationship Id="rId29" Type="http://schemas.openxmlformats.org/officeDocument/2006/relationships/tags" Target="../tags/tag5.xml"/><Relationship Id="rId28" Type="http://schemas.openxmlformats.org/officeDocument/2006/relationships/tags" Target="../tags/tag4.xml"/><Relationship Id="rId27" Type="http://schemas.openxmlformats.org/officeDocument/2006/relationships/tags" Target="../tags/tag3.xml"/><Relationship Id="rId26" Type="http://schemas.openxmlformats.org/officeDocument/2006/relationships/tags" Target="../tags/tag2.xml"/><Relationship Id="rId25" Type="http://schemas.openxmlformats.org/officeDocument/2006/relationships/tags" Target="../tags/tag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4" Type="http://schemas.openxmlformats.org/officeDocument/2006/relationships/theme" Target="../theme/theme2.xml"/><Relationship Id="rId23" Type="http://schemas.openxmlformats.org/officeDocument/2006/relationships/tags" Target="../tags/tag72.xml"/><Relationship Id="rId22" Type="http://schemas.openxmlformats.org/officeDocument/2006/relationships/image" Target="../media/image1.png"/><Relationship Id="rId21" Type="http://schemas.openxmlformats.org/officeDocument/2006/relationships/tags" Target="../tags/tag71.xml"/><Relationship Id="rId20" Type="http://schemas.openxmlformats.org/officeDocument/2006/relationships/tags" Target="../tags/tag70.xml"/><Relationship Id="rId2" Type="http://schemas.openxmlformats.org/officeDocument/2006/relationships/slideLayout" Target="../slideLayouts/slideLayout26.xml"/><Relationship Id="rId19" Type="http://schemas.openxmlformats.org/officeDocument/2006/relationships/tags" Target="../tags/tag69.xml"/><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en-US" altLang="zh-CN"/>
          </a:p>
        </p:txBody>
      </p:sp>
      <p:sp>
        <p:nvSpPr>
          <p:cNvPr id="1027" name="Text Placeholder 2"/>
          <p:cNvSpPr>
            <a:spLocks noGrp="1"/>
          </p:cNvSpPr>
          <p:nvPr>
            <p:ph type="body" idx="5"/>
          </p:nvPr>
        </p:nvSpPr>
        <p:spPr>
          <a:xfrm>
            <a:off x="838200" y="1825625"/>
            <a:ext cx="10515600" cy="4351338"/>
          </a:xfrm>
          <a:prstGeom prst="rect">
            <a:avLst/>
          </a:prstGeom>
          <a:noFill/>
          <a:ln w="9525">
            <a:noFill/>
          </a:ln>
        </p:spPr>
        <p:txBody>
          <a:bodyPr anchor="t"/>
          <a:lstStyle/>
          <a:p>
            <a:pPr lvl="0"/>
            <a:r>
              <a:rPr lang="zh-CN" altLang="en-US"/>
              <a:t>单击此处编辑母版文本样式</a:t>
            </a:r>
            <a:endParaRPr lang="zh-CN" altLang="en-US"/>
          </a:p>
          <a:p>
            <a:pPr lvl="1" indent="-227330"/>
            <a:r>
              <a:rPr lang="zh-CN" altLang="en-US"/>
              <a:t>第二级</a:t>
            </a:r>
            <a:endParaRPr lang="zh-CN" altLang="en-US"/>
          </a:p>
          <a:p>
            <a:pPr lvl="2" indent="-227330"/>
            <a:r>
              <a:rPr lang="zh-CN" altLang="en-US"/>
              <a:t>第三级</a:t>
            </a:r>
            <a:endParaRPr lang="zh-CN" altLang="en-US"/>
          </a:p>
          <a:p>
            <a:pPr lvl="3" indent="-227330"/>
            <a:r>
              <a:rPr lang="zh-CN" altLang="en-US"/>
              <a:t>第四级</a:t>
            </a:r>
            <a:endParaRPr lang="zh-CN" altLang="en-US"/>
          </a:p>
          <a:p>
            <a:pPr lvl="4" indent="-227330"/>
            <a:r>
              <a:rPr lang="zh-CN" altLang="en-US"/>
              <a:t>第五级</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0" hangingPunct="0">
              <a:buFontTx/>
              <a:buNone/>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0" hangingPunct="0">
              <a:buFontTx/>
              <a:buNone/>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200" noProof="1">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3DAD40-A53C-433C-8EC6-797ED4E8CC0E}" type="slidenum">
              <a:rPr kumimoji="0"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矩形 8"/>
          <p:cNvSpPr/>
          <p:nvPr userDrawn="1">
            <p:custDataLst>
              <p:tags r:id="rId25"/>
            </p:custDataLst>
          </p:nvPr>
        </p:nvSpPr>
        <p:spPr>
          <a:xfrm>
            <a:off x="855980" y="187325"/>
            <a:ext cx="3347085" cy="398780"/>
          </a:xfrm>
          <a:prstGeom prst="rect">
            <a:avLst/>
          </a:prstGeom>
          <a:ln>
            <a:noFill/>
          </a:ln>
        </p:spPr>
        <p:txBody>
          <a:bodyPr wrap="square">
            <a:spAutoFit/>
          </a:bodyPr>
          <a:p>
            <a:r>
              <a:rPr lang="zh-CN" altLang="en-US" sz="2000" b="1" kern="100">
                <a:solidFill>
                  <a:srgbClr val="3780D7"/>
                </a:solidFill>
                <a:latin typeface="微软雅黑" panose="020B0503020204020204" charset="-122"/>
                <a:ea typeface="微软雅黑" panose="020B0503020204020204" charset="-122"/>
                <a:cs typeface="Times New Roman" panose="02020603050405020304" pitchFamily="18" charset="0"/>
              </a:rPr>
              <a:t>化学与环境保护</a:t>
            </a:r>
            <a:endParaRPr lang="zh-CN" altLang="en-US" sz="20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7" name="组合 6"/>
          <p:cNvGrpSpPr/>
          <p:nvPr userDrawn="1"/>
        </p:nvGrpSpPr>
        <p:grpSpPr>
          <a:xfrm>
            <a:off x="143692" y="150495"/>
            <a:ext cx="666204" cy="470263"/>
            <a:chOff x="117566" y="1188720"/>
            <a:chExt cx="666204" cy="470263"/>
          </a:xfrm>
        </p:grpSpPr>
        <p:sp>
          <p:nvSpPr>
            <p:cNvPr id="8" name="箭头: V 形 6"/>
            <p:cNvSpPr/>
            <p:nvPr userDrawn="1">
              <p:custDataLst>
                <p:tags r:id="rId26"/>
              </p:custDataLst>
            </p:nvPr>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箭头: V 形 7"/>
            <p:cNvSpPr/>
            <p:nvPr userDrawn="1">
              <p:custDataLst>
                <p:tags r:id="rId27"/>
              </p:custDataLst>
            </p:nvPr>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cxnSp>
        <p:nvCxnSpPr>
          <p:cNvPr id="11" name="直接连接符 10"/>
          <p:cNvCxnSpPr/>
          <p:nvPr userDrawn="1">
            <p:custDataLst>
              <p:tags r:id="rId28"/>
            </p:custDataLst>
          </p:nvPr>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custDataLst>
              <p:tags r:id="rId29"/>
            </p:custDataLst>
          </p:nvPr>
        </p:nvPicPr>
        <p:blipFill>
          <a:blip r:embed="rId30">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
        <p:nvSpPr>
          <p:cNvPr id="9" name="矩形 8"/>
          <p:cNvSpPr/>
          <p:nvPr userDrawn="1">
            <p:custDataLst>
              <p:tags r:id="rId17"/>
            </p:custDataLst>
          </p:nvPr>
        </p:nvSpPr>
        <p:spPr>
          <a:xfrm>
            <a:off x="855980" y="187325"/>
            <a:ext cx="3347085" cy="398780"/>
          </a:xfrm>
          <a:prstGeom prst="rect">
            <a:avLst/>
          </a:prstGeom>
          <a:ln>
            <a:noFill/>
          </a:ln>
        </p:spPr>
        <p:txBody>
          <a:bodyPr wrap="square">
            <a:spAutoFit/>
          </a:bodyPr>
          <a:p>
            <a:r>
              <a:rPr lang="zh-CN" altLang="en-US" sz="2000" b="1" kern="100">
                <a:solidFill>
                  <a:srgbClr val="3780D7"/>
                </a:solidFill>
                <a:latin typeface="微软雅黑" panose="020B0503020204020204" charset="-122"/>
                <a:ea typeface="微软雅黑" panose="020B0503020204020204" charset="-122"/>
                <a:cs typeface="Times New Roman" panose="02020603050405020304" pitchFamily="18" charset="0"/>
              </a:rPr>
              <a:t>绿色化学</a:t>
            </a:r>
            <a:endParaRPr lang="zh-CN" altLang="en-US" sz="2000" b="1" kern="100">
              <a:solidFill>
                <a:srgbClr val="3780D7"/>
              </a:solidFill>
              <a:latin typeface="微软雅黑" panose="020B0503020204020204" charset="-122"/>
              <a:ea typeface="微软雅黑" panose="020B0503020204020204" charset="-122"/>
              <a:cs typeface="Times New Roman" panose="02020603050405020304" pitchFamily="18" charset="0"/>
            </a:endParaRPr>
          </a:p>
        </p:txBody>
      </p:sp>
      <p:grpSp>
        <p:nvGrpSpPr>
          <p:cNvPr id="7" name="组合 6"/>
          <p:cNvGrpSpPr/>
          <p:nvPr userDrawn="1"/>
        </p:nvGrpSpPr>
        <p:grpSpPr>
          <a:xfrm>
            <a:off x="143692" y="150495"/>
            <a:ext cx="666204" cy="470263"/>
            <a:chOff x="117566" y="1188720"/>
            <a:chExt cx="666204" cy="470263"/>
          </a:xfrm>
        </p:grpSpPr>
        <p:sp>
          <p:nvSpPr>
            <p:cNvPr id="8" name="箭头: V 形 6"/>
            <p:cNvSpPr/>
            <p:nvPr userDrawn="1">
              <p:custDataLst>
                <p:tags r:id="rId18"/>
              </p:custDataLst>
            </p:nvPr>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箭头: V 形 7"/>
            <p:cNvSpPr/>
            <p:nvPr userDrawn="1">
              <p:custDataLst>
                <p:tags r:id="rId19"/>
              </p:custDataLst>
            </p:nvPr>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cxnSp>
        <p:nvCxnSpPr>
          <p:cNvPr id="11" name="直接连接符 10"/>
          <p:cNvCxnSpPr/>
          <p:nvPr userDrawn="1">
            <p:custDataLst>
              <p:tags r:id="rId20"/>
            </p:custDataLst>
          </p:nvPr>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custDataLst>
              <p:tags r:id="rId21"/>
            </p:custDataLst>
          </p:nvPr>
        </p:nvPicPr>
        <p:blipFill>
          <a:blip r:embed="rId22">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ustDataLst>
      <p:tags r:id="rId23"/>
    </p:custData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tags" Target="../tags/tag7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75.xml"/><Relationship Id="rId2" Type="http://schemas.openxmlformats.org/officeDocument/2006/relationships/image" Target="../media/image25.png"/><Relationship Id="rId1" Type="http://schemas.openxmlformats.org/officeDocument/2006/relationships/tags" Target="../tags/tag7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25.png"/><Relationship Id="rId1" Type="http://schemas.openxmlformats.org/officeDocument/2006/relationships/tags" Target="../tags/tag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3" name="矩形 2"/>
          <p:cNvSpPr/>
          <p:nvPr/>
        </p:nvSpPr>
        <p:spPr>
          <a:xfrm>
            <a:off x="0" y="2685860"/>
            <a:ext cx="12192000" cy="768350"/>
          </a:xfrm>
          <a:prstGeom prst="rect">
            <a:avLst/>
          </a:prstGeom>
        </p:spPr>
        <p:txBody>
          <a:bodyPr wrap="square">
            <a:spAutoFit/>
          </a:bodyPr>
          <a:lstStyle/>
          <a:p>
            <a:pPr algn="ctr"/>
            <a:r>
              <a:rPr lang="zh-CN" altLang="en-US" sz="4400" kern="100" dirty="0">
                <a:solidFill>
                  <a:schemeClr val="bg1"/>
                </a:solidFill>
                <a:latin typeface="微软雅黑" panose="020B0503020204020204" charset="-122"/>
                <a:ea typeface="微软雅黑" panose="020B0503020204020204" charset="-122"/>
                <a:cs typeface="Times New Roman" panose="02020603050405020304" pitchFamily="18" charset="0"/>
                <a:sym typeface="+mn-ea"/>
              </a:rPr>
              <a:t>第八章：化学与可持续发展</a:t>
            </a:r>
            <a:endParaRPr lang="zh-CN" altLang="en-US" sz="4400" kern="100" dirty="0">
              <a:solidFill>
                <a:schemeClr val="bg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 name="矩形 3"/>
          <p:cNvSpPr/>
          <p:nvPr/>
        </p:nvSpPr>
        <p:spPr>
          <a:xfrm>
            <a:off x="3146425" y="3777615"/>
            <a:ext cx="6541135" cy="645160"/>
          </a:xfrm>
          <a:prstGeom prst="rect">
            <a:avLst/>
          </a:prstGeom>
          <a:effectLst/>
        </p:spPr>
        <p:txBody>
          <a:bodyPr wrap="square">
            <a:spAutoFit/>
          </a:bodyPr>
          <a:lstStyle/>
          <a:p>
            <a:r>
              <a:rPr lang="zh-CN" altLang="en-US" sz="3600" kern="100" dirty="0">
                <a:solidFill>
                  <a:schemeClr val="bg1"/>
                </a:solidFill>
                <a:latin typeface="微软雅黑" panose="020B0503020204020204" charset="-122"/>
                <a:ea typeface="微软雅黑" panose="020B0503020204020204" charset="-122"/>
                <a:cs typeface="Times New Roman" panose="02020603050405020304" pitchFamily="18" charset="0"/>
                <a:sym typeface="+mn-ea"/>
              </a:rPr>
              <a:t>第三节：环境保护与绿色化学</a:t>
            </a:r>
            <a:endParaRPr lang="zh-CN" altLang="en-US" sz="3600" b="1" kern="10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4"/>
            </p:custDataLst>
          </p:nvPr>
        </p:nvPicPr>
        <p:blipFill>
          <a:blip r:embed="rId5"/>
          <a:srcRect l="-1483" t="494"/>
          <a:stretch>
            <a:fillRect/>
          </a:stretch>
        </p:blipFill>
        <p:spPr>
          <a:xfrm>
            <a:off x="534670" y="387350"/>
            <a:ext cx="1173480" cy="1150620"/>
          </a:xfrm>
          <a:prstGeom prst="ellipse">
            <a:avLst/>
          </a:prstGeom>
        </p:spPr>
      </p:pic>
      <p:sp>
        <p:nvSpPr>
          <p:cNvPr id="12" name="文本框 11"/>
          <p:cNvSpPr txBox="1"/>
          <p:nvPr/>
        </p:nvSpPr>
        <p:spPr>
          <a:xfrm>
            <a:off x="3265676" y="880924"/>
            <a:ext cx="6144472" cy="584775"/>
          </a:xfrm>
          <a:prstGeom prst="rect">
            <a:avLst/>
          </a:prstGeom>
          <a:noFill/>
        </p:spPr>
        <p:txBody>
          <a:bodyPr wrap="square" rtlCol="0">
            <a:spAutoFit/>
          </a:bodyPr>
          <a:lstStyle/>
          <a:p>
            <a:r>
              <a:rPr lang="zh-CN" altLang="en-US" sz="3200">
                <a:solidFill>
                  <a:srgbClr val="3780D7"/>
                </a:solidFill>
              </a:rPr>
              <a:t>人教版高中化学高一年级必修一</a:t>
            </a:r>
            <a:endParaRPr lang="zh-CN" altLang="en-US" sz="3200">
              <a:solidFill>
                <a:srgbClr val="3780D7"/>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2027534"/>
          <p:cNvSpPr txBox="1"/>
          <p:nvPr/>
        </p:nvSpPr>
        <p:spPr>
          <a:xfrm>
            <a:off x="5269230" y="5402580"/>
            <a:ext cx="1526540" cy="737235"/>
          </a:xfrm>
          <a:prstGeom prst="rect">
            <a:avLst/>
          </a:prstGeom>
          <a:noFill/>
          <a:ln w="9525">
            <a:noFill/>
          </a:ln>
        </p:spPr>
        <p:txBody>
          <a:bodyPr wrap="square" anchor="t">
            <a:spAutoFit/>
          </a:bodyPr>
          <a:lstStyle/>
          <a:p>
            <a:pPr>
              <a:lnSpc>
                <a:spcPct val="150000"/>
              </a:lnSpc>
            </a:pPr>
            <a:r>
              <a:rPr lang="zh-CN" altLang="en-US" sz="2800" b="1">
                <a:latin typeface="微软雅黑" panose="020B0503020204020204" charset="-122"/>
                <a:ea typeface="微软雅黑" panose="020B0503020204020204" charset="-122"/>
                <a:cs typeface="微软雅黑" panose="020B0503020204020204" charset="-122"/>
              </a:rPr>
              <a:t>雾霾</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1431925" y="1664335"/>
            <a:ext cx="4701540" cy="3451225"/>
          </a:xfrm>
          <a:prstGeom prst="rect">
            <a:avLst/>
          </a:prstGeom>
        </p:spPr>
      </p:pic>
      <p:pic>
        <p:nvPicPr>
          <p:cNvPr id="6" name="图片 5"/>
          <p:cNvPicPr>
            <a:picLocks noChangeAspect="1"/>
          </p:cNvPicPr>
          <p:nvPr/>
        </p:nvPicPr>
        <p:blipFill>
          <a:blip r:embed="rId2"/>
          <a:stretch>
            <a:fillRect/>
          </a:stretch>
        </p:blipFill>
        <p:spPr>
          <a:xfrm>
            <a:off x="6072505" y="1724660"/>
            <a:ext cx="4752975" cy="3390900"/>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p:cTn id="7" dur="500" fill="hold"/>
                                        <p:tgtEl>
                                          <p:spTgt spid="5121"/>
                                        </p:tgtEl>
                                        <p:attrNameLst>
                                          <p:attrName>ppt_w</p:attrName>
                                        </p:attrNameLst>
                                      </p:cBhvr>
                                      <p:tavLst>
                                        <p:tav tm="0">
                                          <p:val>
                                            <p:fltVal val="0"/>
                                          </p:val>
                                        </p:tav>
                                        <p:tav tm="100000">
                                          <p:val>
                                            <p:strVal val="#ppt_w"/>
                                          </p:val>
                                        </p:tav>
                                      </p:tavLst>
                                    </p:anim>
                                    <p:anim calcmode="lin" valueType="num">
                                      <p:cBhvr>
                                        <p:cTn id="8" dur="500" fill="hold"/>
                                        <p:tgtEl>
                                          <p:spTgt spid="5121"/>
                                        </p:tgtEl>
                                        <p:attrNameLst>
                                          <p:attrName>ppt_h</p:attrName>
                                        </p:attrNameLst>
                                      </p:cBhvr>
                                      <p:tavLst>
                                        <p:tav tm="0">
                                          <p:val>
                                            <p:fltVal val="0"/>
                                          </p:val>
                                        </p:tav>
                                        <p:tav tm="100000">
                                          <p:val>
                                            <p:strVal val="#ppt_h"/>
                                          </p:val>
                                        </p:tav>
                                      </p:tavLst>
                                    </p:anim>
                                    <p:anim calcmode="lin" valueType="num">
                                      <p:cBhvr>
                                        <p:cTn id="9" dur="500" fill="hold"/>
                                        <p:tgtEl>
                                          <p:spTgt spid="5121"/>
                                        </p:tgtEl>
                                        <p:attrNameLst>
                                          <p:attrName>style.rotation</p:attrName>
                                        </p:attrNameLst>
                                      </p:cBhvr>
                                      <p:tavLst>
                                        <p:tav tm="0">
                                          <p:val>
                                            <p:fltVal val="360"/>
                                          </p:val>
                                        </p:tav>
                                        <p:tav tm="100000">
                                          <p:val>
                                            <p:fltVal val="0"/>
                                          </p:val>
                                        </p:tav>
                                      </p:tavLst>
                                    </p:anim>
                                    <p:animEffect transition="in" filter="fade">
                                      <p:cBhvr>
                                        <p:cTn id="10" dur="500"/>
                                        <p:tgtEl>
                                          <p:spTgt spid="51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占位符 45058"/>
          <p:cNvSpPr>
            <a:spLocks noGrp="1"/>
          </p:cNvSpPr>
          <p:nvPr/>
        </p:nvSpPr>
        <p:spPr>
          <a:xfrm>
            <a:off x="2814320" y="799465"/>
            <a:ext cx="5109845" cy="630555"/>
          </a:xfrm>
          <a:prstGeom prst="rect">
            <a:avLst/>
          </a:prstGeom>
          <a:noFill/>
          <a:ln w="9525">
            <a:noFill/>
          </a:ln>
        </p:spPr>
        <p:txBody>
          <a:bodyPr anchor="t"/>
          <a:lst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3300"/>
              </a:buClr>
              <a:buFont typeface="Wingdings" panose="05000000000000000000" pitchFamily="2" charset="2"/>
              <a:buNone/>
            </a:pPr>
            <a:r>
              <a:rPr lang="en-US" altLang="zh-CN" b="1">
                <a:latin typeface="微软雅黑" panose="020B0503020204020204" charset="-122"/>
                <a:ea typeface="微软雅黑" panose="020B0503020204020204" charset="-122"/>
                <a:cs typeface="微软雅黑" panose="020B0503020204020204" charset="-122"/>
              </a:rPr>
              <a:t>4</a:t>
            </a:r>
            <a:r>
              <a:rPr lang="zh-CN" altLang="en-US" b="1">
                <a:latin typeface="微软雅黑" panose="020B0503020204020204" charset="-122"/>
                <a:ea typeface="微软雅黑" panose="020B0503020204020204" charset="-122"/>
                <a:cs typeface="微软雅黑" panose="020B0503020204020204" charset="-122"/>
              </a:rPr>
              <a:t>、污水的处理过程</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5" name="文本占位符 45058"/>
          <p:cNvSpPr>
            <a:spLocks noGrp="1"/>
          </p:cNvSpPr>
          <p:nvPr/>
        </p:nvSpPr>
        <p:spPr>
          <a:xfrm>
            <a:off x="1498600" y="2066290"/>
            <a:ext cx="9281795" cy="4081145"/>
          </a:xfrm>
          <a:prstGeom prst="rect">
            <a:avLst/>
          </a:prstGeom>
          <a:noFill/>
          <a:ln w="9525">
            <a:noFill/>
          </a:ln>
        </p:spPr>
        <p:txBody>
          <a:bodyPr anchor="t"/>
          <a:lst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3300"/>
              </a:buClr>
              <a:buFont typeface="Wingdings" panose="05000000000000000000" pitchFamily="2" charset="2"/>
              <a:buNone/>
            </a:pPr>
            <a:r>
              <a:rPr lang="en-US" altLang="zh-CN" b="1">
                <a:latin typeface="微软雅黑" panose="020B0503020204020204" charset="-122"/>
                <a:ea typeface="微软雅黑" panose="020B0503020204020204" charset="-122"/>
                <a:cs typeface="微软雅黑" panose="020B0503020204020204" charset="-122"/>
              </a:rPr>
              <a:t>  </a:t>
            </a:r>
            <a:r>
              <a:rPr lang="en-US" altLang="zh-CN" b="1">
                <a:latin typeface="Calibri" panose="020F0502020204030204" pitchFamily="34" charset="0"/>
                <a:ea typeface="微软雅黑" panose="020B0503020204020204" charset="-122"/>
                <a:cs typeface="微软雅黑" panose="020B0503020204020204" charset="-122"/>
              </a:rPr>
              <a:t>①</a:t>
            </a:r>
            <a:r>
              <a:rPr lang="zh-CN" altLang="en-US" b="1">
                <a:latin typeface="微软雅黑" panose="020B0503020204020204" charset="-122"/>
                <a:ea typeface="微软雅黑" panose="020B0503020204020204" charset="-122"/>
                <a:cs typeface="微软雅黑" panose="020B0503020204020204" charset="-122"/>
              </a:rPr>
              <a:t>污水处理常用的有物理法、化学法、生物法等。如加入硫酸亚铁、硫酸铝、聚合氯化铝等混凝剂，可使污水中细小悬浮物等聚集成较大的颗粒，然后经沉淀、过滤除去，对其他溶解在水中的污染物，则要根据其化学性质采用中和法，氧化还原法和沉淀法等进行处理。</a:t>
            </a:r>
            <a:endParaRPr lang="zh-CN" altLang="en-US"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fill="hold"/>
                                        <p:tgtEl>
                                          <p:spTgt spid="45059"/>
                                        </p:tgtEl>
                                        <p:attrNameLst>
                                          <p:attrName>ppt_w</p:attrName>
                                        </p:attrNameLst>
                                      </p:cBhvr>
                                      <p:tavLst>
                                        <p:tav tm="0">
                                          <p:val>
                                            <p:fltVal val="0"/>
                                          </p:val>
                                        </p:tav>
                                        <p:tav tm="100000">
                                          <p:val>
                                            <p:strVal val="#ppt_w"/>
                                          </p:val>
                                        </p:tav>
                                      </p:tavLst>
                                    </p:anim>
                                    <p:anim calcmode="lin" valueType="num">
                                      <p:cBhvr>
                                        <p:cTn id="8" dur="500" fill="hold"/>
                                        <p:tgtEl>
                                          <p:spTgt spid="4505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文本框 2249738"/>
          <p:cNvSpPr txBox="1"/>
          <p:nvPr/>
        </p:nvSpPr>
        <p:spPr>
          <a:xfrm>
            <a:off x="937895" y="3480435"/>
            <a:ext cx="9909810" cy="1383665"/>
          </a:xfrm>
          <a:prstGeom prst="rect">
            <a:avLst/>
          </a:prstGeom>
          <a:noFill/>
          <a:ln w="9525">
            <a:noFill/>
          </a:ln>
        </p:spPr>
        <p:txBody>
          <a:bodyPr wrap="square" anchor="t">
            <a:spAutoFit/>
          </a:bodyPr>
          <a:lstStyle/>
          <a:p>
            <a:pPr>
              <a:lnSpc>
                <a:spcPct val="150000"/>
              </a:lnSpc>
            </a:pP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二级处理采用生物方法（又称微生物法）及某些化学方法，除去水中的可降解有机物等污染物，可达到排放标准。</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文本框 2249738"/>
          <p:cNvSpPr txBox="1"/>
          <p:nvPr/>
        </p:nvSpPr>
        <p:spPr>
          <a:xfrm>
            <a:off x="836295" y="1931035"/>
            <a:ext cx="12105640" cy="1383665"/>
          </a:xfrm>
          <a:prstGeom prst="rect">
            <a:avLst/>
          </a:prstGeom>
          <a:noFill/>
          <a:ln w="9525">
            <a:noFill/>
          </a:ln>
        </p:spPr>
        <p:txBody>
          <a:bodyPr wrap="square" anchor="t">
            <a:spAutoFit/>
          </a:bodyPr>
          <a:lstStyle/>
          <a:p>
            <a:pPr>
              <a:lnSpc>
                <a:spcPct val="150000"/>
              </a:lnSpc>
            </a:pPr>
            <a:r>
              <a:rPr lang="zh-CN" altLang="en-US" sz="2800" b="1">
                <a:solidFill>
                  <a:srgbClr val="FF0000"/>
                </a:solidFill>
                <a:latin typeface="微软雅黑" panose="020B0503020204020204" charset="-122"/>
                <a:ea typeface="微软雅黑" panose="020B0503020204020204" charset="-122"/>
                <a:sym typeface="+mn-ea"/>
              </a:rPr>
              <a:t>一级处理一般采用物理方法，用格栅间，沉淀池等除去污水中</a:t>
            </a:r>
            <a:endParaRPr lang="zh-CN" altLang="en-US" sz="2800" b="1">
              <a:solidFill>
                <a:srgbClr val="FF0000"/>
              </a:solidFill>
              <a:latin typeface="微软雅黑" panose="020B0503020204020204" charset="-122"/>
              <a:ea typeface="微软雅黑" panose="020B0503020204020204" charset="-122"/>
              <a:sym typeface="+mn-ea"/>
            </a:endParaRPr>
          </a:p>
          <a:p>
            <a:pPr>
              <a:lnSpc>
                <a:spcPct val="150000"/>
              </a:lnSpc>
            </a:pPr>
            <a:r>
              <a:rPr lang="zh-CN" altLang="en-US" sz="2800" b="1">
                <a:solidFill>
                  <a:srgbClr val="FF0000"/>
                </a:solidFill>
                <a:latin typeface="微软雅黑" panose="020B0503020204020204" charset="-122"/>
                <a:ea typeface="微软雅黑" panose="020B0503020204020204" charset="-122"/>
                <a:sym typeface="+mn-ea"/>
              </a:rPr>
              <a:t>不溶解的污染物。处理后不能排放，一般作为预处理。</a:t>
            </a:r>
            <a:endParaRPr lang="zh-CN" altLang="en-US" sz="2800" b="1">
              <a:solidFill>
                <a:srgbClr val="FF0000"/>
              </a:solidFill>
              <a:latin typeface="微软雅黑" panose="020B0503020204020204" charset="-122"/>
              <a:ea typeface="微软雅黑" panose="020B0503020204020204" charset="-122"/>
              <a:sym typeface="+mn-ea"/>
            </a:endParaRPr>
          </a:p>
        </p:txBody>
      </p:sp>
      <p:sp>
        <p:nvSpPr>
          <p:cNvPr id="3" name="文本框 2249738"/>
          <p:cNvSpPr txBox="1"/>
          <p:nvPr/>
        </p:nvSpPr>
        <p:spPr>
          <a:xfrm>
            <a:off x="937895" y="5001895"/>
            <a:ext cx="10363835" cy="1383665"/>
          </a:xfrm>
          <a:prstGeom prst="rect">
            <a:avLst/>
          </a:prstGeom>
          <a:noFill/>
          <a:ln w="9525">
            <a:noFill/>
          </a:ln>
        </p:spPr>
        <p:txBody>
          <a:bodyPr wrap="square" anchor="t">
            <a:spAutoFit/>
          </a:bodyPr>
          <a:lstStyle/>
          <a:p>
            <a:pPr>
              <a:lnSpc>
                <a:spcPct val="150000"/>
              </a:lnSpc>
            </a:pP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三级处理采用化学沉淀法、氧化还原法、离子交换法和反渗透法等对污水进行深度处理和净化。处理后可用于绿化和景观用水。</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658235" y="866775"/>
            <a:ext cx="2672080" cy="521970"/>
          </a:xfrm>
          <a:prstGeom prst="rect">
            <a:avLst/>
          </a:prstGeom>
          <a:noFill/>
          <a:ln w="9525">
            <a:noFill/>
          </a:ln>
        </p:spPr>
        <p:txBody>
          <a:bodyPr wrap="none">
            <a:spAutoFit/>
          </a:bodyPr>
          <a:lstStyle/>
          <a:p>
            <a:r>
              <a:rPr lang="zh-CN" altLang="en-US" sz="2800" b="1">
                <a:ea typeface="微软雅黑" panose="020B0503020204020204" charset="-122"/>
              </a:rPr>
              <a:t>②</a:t>
            </a:r>
            <a:r>
              <a:rPr lang="zh-CN" altLang="en-US" sz="2800" b="1">
                <a:latin typeface="微软雅黑" panose="020B0503020204020204" charset="-122"/>
                <a:ea typeface="微软雅黑" panose="020B0503020204020204" charset="-122"/>
              </a:rPr>
              <a:t>污水处理级别</a:t>
            </a:r>
            <a:endParaRPr lang="zh-CN" altLang="en-US" sz="2800" b="1">
              <a:latin typeface="微软雅黑" panose="020B0503020204020204" charset="-122"/>
              <a:ea typeface="微软雅黑" panose="020B050302020402020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53"/>
                                        </p:tgtEl>
                                        <p:attrNameLst>
                                          <p:attrName>style.visibility</p:attrName>
                                        </p:attrNameLst>
                                      </p:cBhvr>
                                      <p:to>
                                        <p:strVal val="visible"/>
                                      </p:to>
                                    </p:set>
                                    <p:anim calcmode="lin" valueType="num">
                                      <p:cBhvr>
                                        <p:cTn id="21" dur="1000" fill="hold"/>
                                        <p:tgtEl>
                                          <p:spTgt spid="6153"/>
                                        </p:tgtEl>
                                        <p:attrNameLst>
                                          <p:attrName>ppt_w</p:attrName>
                                        </p:attrNameLst>
                                      </p:cBhvr>
                                      <p:tavLst>
                                        <p:tav tm="0">
                                          <p:val>
                                            <p:strVal val="#ppt_w*0.70"/>
                                          </p:val>
                                        </p:tav>
                                        <p:tav tm="100000">
                                          <p:val>
                                            <p:strVal val="#ppt_w"/>
                                          </p:val>
                                        </p:tav>
                                      </p:tavLst>
                                    </p:anim>
                                    <p:anim calcmode="lin" valueType="num">
                                      <p:cBhvr>
                                        <p:cTn id="22" dur="1000" fill="hold"/>
                                        <p:tgtEl>
                                          <p:spTgt spid="6153"/>
                                        </p:tgtEl>
                                        <p:attrNameLst>
                                          <p:attrName>ppt_h</p:attrName>
                                        </p:attrNameLst>
                                      </p:cBhvr>
                                      <p:tavLst>
                                        <p:tav tm="0">
                                          <p:val>
                                            <p:strVal val="#ppt_h"/>
                                          </p:val>
                                        </p:tav>
                                        <p:tav tm="100000">
                                          <p:val>
                                            <p:strVal val="#ppt_h"/>
                                          </p:val>
                                        </p:tav>
                                      </p:tavLst>
                                    </p:anim>
                                    <p:animEffect transition="in" filter="fade">
                                      <p:cBhvr>
                                        <p:cTn id="23" dur="1000"/>
                                        <p:tgtEl>
                                          <p:spTgt spid="6153"/>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7"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00830" y="866775"/>
            <a:ext cx="3738880" cy="521970"/>
          </a:xfrm>
          <a:prstGeom prst="rect">
            <a:avLst/>
          </a:prstGeom>
          <a:noFill/>
          <a:ln w="9525">
            <a:noFill/>
          </a:ln>
        </p:spPr>
        <p:txBody>
          <a:bodyPr wrap="none">
            <a:spAutoFit/>
          </a:bodyPr>
          <a:lstStyle/>
          <a:p>
            <a:pPr algn="l"/>
            <a:r>
              <a:rPr lang="zh-CN" altLang="en-US" sz="2800" b="1">
                <a:solidFill>
                  <a:srgbClr val="FF0000"/>
                </a:solidFill>
                <a:effectLst/>
                <a:ea typeface="微软雅黑" panose="020B0503020204020204" charset="-122"/>
                <a:cs typeface="Times New Roman" panose="02020603050405020304" pitchFamily="18" charset="0"/>
                <a:sym typeface="Wingdings" panose="05000000000000000000" pitchFamily="2" charset="2"/>
              </a:rPr>
              <a:t>③</a:t>
            </a:r>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污水的一般处理过程</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5" name="文本框 4"/>
          <p:cNvSpPr txBox="1"/>
          <p:nvPr/>
        </p:nvSpPr>
        <p:spPr>
          <a:xfrm>
            <a:off x="3720465" y="4560570"/>
            <a:ext cx="567055" cy="1814830"/>
          </a:xfrm>
          <a:prstGeom prst="rect">
            <a:avLst/>
          </a:prstGeom>
          <a:noFill/>
          <a:ln w="9525">
            <a:noFill/>
          </a:ln>
        </p:spPr>
        <p:txBody>
          <a:bodyPr wrap="square">
            <a:spAutoFit/>
          </a:bodyPr>
          <a:lstStyle/>
          <a:p>
            <a:pPr algn="l"/>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深度处理</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6" name="文本框 5"/>
          <p:cNvSpPr txBox="1"/>
          <p:nvPr/>
        </p:nvSpPr>
        <p:spPr>
          <a:xfrm>
            <a:off x="2112010" y="3432175"/>
            <a:ext cx="1348740" cy="1383665"/>
          </a:xfrm>
          <a:prstGeom prst="rect">
            <a:avLst/>
          </a:prstGeom>
          <a:noFill/>
          <a:ln w="9525">
            <a:noFill/>
          </a:ln>
        </p:spPr>
        <p:txBody>
          <a:bodyPr wrap="square">
            <a:spAutoFit/>
          </a:bodyPr>
          <a:lstStyle/>
          <a:p>
            <a:pPr algn="l"/>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达到一定标准的水</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7" name="文本框 6"/>
          <p:cNvSpPr txBox="1"/>
          <p:nvPr/>
        </p:nvSpPr>
        <p:spPr>
          <a:xfrm>
            <a:off x="6277610" y="3860800"/>
            <a:ext cx="497840" cy="2245360"/>
          </a:xfrm>
          <a:prstGeom prst="rect">
            <a:avLst/>
          </a:prstGeom>
          <a:noFill/>
          <a:ln w="9525">
            <a:noFill/>
          </a:ln>
        </p:spPr>
        <p:txBody>
          <a:bodyPr wrap="square">
            <a:spAutoFit/>
          </a:bodyPr>
          <a:lstStyle/>
          <a:p>
            <a:pPr algn="l"/>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二次沉淀池</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8" name="文本框 7"/>
          <p:cNvSpPr txBox="1"/>
          <p:nvPr/>
        </p:nvSpPr>
        <p:spPr>
          <a:xfrm>
            <a:off x="8771255" y="4291965"/>
            <a:ext cx="547370" cy="1383665"/>
          </a:xfrm>
          <a:prstGeom prst="rect">
            <a:avLst/>
          </a:prstGeom>
          <a:noFill/>
          <a:ln w="9525">
            <a:noFill/>
          </a:ln>
        </p:spPr>
        <p:txBody>
          <a:bodyPr wrap="square">
            <a:spAutoFit/>
          </a:bodyPr>
          <a:lstStyle/>
          <a:p>
            <a:pPr algn="l"/>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曝气池</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9" name="文本框 8"/>
          <p:cNvSpPr txBox="1"/>
          <p:nvPr/>
        </p:nvSpPr>
        <p:spPr>
          <a:xfrm>
            <a:off x="8888730" y="1186815"/>
            <a:ext cx="556895" cy="2245360"/>
          </a:xfrm>
          <a:prstGeom prst="rect">
            <a:avLst/>
          </a:prstGeom>
          <a:noFill/>
          <a:ln w="9525">
            <a:noFill/>
          </a:ln>
        </p:spPr>
        <p:txBody>
          <a:bodyPr wrap="square">
            <a:spAutoFit/>
          </a:bodyPr>
          <a:lstStyle/>
          <a:p>
            <a:pPr algn="l"/>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初次沉淀池</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10" name="文本框 9"/>
          <p:cNvSpPr txBox="1"/>
          <p:nvPr/>
        </p:nvSpPr>
        <p:spPr>
          <a:xfrm>
            <a:off x="6187440" y="1388745"/>
            <a:ext cx="497840" cy="2245360"/>
          </a:xfrm>
          <a:prstGeom prst="rect">
            <a:avLst/>
          </a:prstGeom>
          <a:noFill/>
          <a:ln w="9525">
            <a:noFill/>
          </a:ln>
        </p:spPr>
        <p:txBody>
          <a:bodyPr wrap="square">
            <a:spAutoFit/>
          </a:bodyPr>
          <a:lstStyle/>
          <a:p>
            <a:pPr algn="l"/>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曝气沉淀池</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11" name="文本框 10"/>
          <p:cNvSpPr txBox="1"/>
          <p:nvPr/>
        </p:nvSpPr>
        <p:spPr>
          <a:xfrm>
            <a:off x="3837940" y="1511300"/>
            <a:ext cx="449580" cy="1383665"/>
          </a:xfrm>
          <a:prstGeom prst="rect">
            <a:avLst/>
          </a:prstGeom>
          <a:noFill/>
          <a:ln w="9525">
            <a:noFill/>
          </a:ln>
        </p:spPr>
        <p:txBody>
          <a:bodyPr wrap="square">
            <a:spAutoFit/>
          </a:bodyPr>
          <a:lstStyle/>
          <a:p>
            <a:pPr algn="l"/>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格栅间</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12" name="文本框 11"/>
          <p:cNvSpPr txBox="1"/>
          <p:nvPr/>
        </p:nvSpPr>
        <p:spPr>
          <a:xfrm>
            <a:off x="1073785" y="1511300"/>
            <a:ext cx="901700" cy="1814830"/>
          </a:xfrm>
          <a:prstGeom prst="rect">
            <a:avLst/>
          </a:prstGeom>
          <a:noFill/>
          <a:ln w="9525">
            <a:noFill/>
          </a:ln>
        </p:spPr>
        <p:txBody>
          <a:bodyPr wrap="square">
            <a:spAutoFit/>
          </a:bodyPr>
          <a:lstStyle/>
          <a:p>
            <a:pPr algn="l"/>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未经处理的污水</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14" name="右箭头 13"/>
          <p:cNvSpPr/>
          <p:nvPr/>
        </p:nvSpPr>
        <p:spPr>
          <a:xfrm>
            <a:off x="2382520" y="206629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7484110" y="206692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4933315" y="206692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手杖形箭头 17"/>
          <p:cNvSpPr/>
          <p:nvPr/>
        </p:nvSpPr>
        <p:spPr>
          <a:xfrm rot="5400000">
            <a:off x="8458835" y="3181350"/>
            <a:ext cx="2851785" cy="87820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右箭头 18"/>
          <p:cNvSpPr/>
          <p:nvPr/>
        </p:nvSpPr>
        <p:spPr>
          <a:xfrm rot="10800000">
            <a:off x="7484110" y="456057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rot="10800000">
            <a:off x="3461385" y="3881120"/>
            <a:ext cx="281686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rot="10800000">
            <a:off x="4305300" y="5046345"/>
            <a:ext cx="195389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rot="14160000">
            <a:off x="2873375" y="4747895"/>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 calcmode="lin" valueType="num">
                                      <p:cBhvr>
                                        <p:cTn id="25" dur="500" fill="hold"/>
                                        <p:tgtEl>
                                          <p:spTgt spid="14"/>
                                        </p:tgtEl>
                                        <p:attrNameLst>
                                          <p:attrName>style.rotation</p:attrName>
                                        </p:attrNameLst>
                                      </p:cBhvr>
                                      <p:tavLst>
                                        <p:tav tm="0">
                                          <p:val>
                                            <p:fltVal val="360"/>
                                          </p:val>
                                        </p:tav>
                                        <p:tav tm="100000">
                                          <p:val>
                                            <p:fltVal val="0"/>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style.rotation</p:attrName>
                                        </p:attrNameLst>
                                      </p:cBhvr>
                                      <p:tavLst>
                                        <p:tav tm="0">
                                          <p:val>
                                            <p:fltVal val="360"/>
                                          </p:val>
                                        </p:tav>
                                        <p:tav tm="100000">
                                          <p:val>
                                            <p:fltVal val="0"/>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strips(down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strVal val="#ppt_w*0.70"/>
                                          </p:val>
                                        </p:tav>
                                        <p:tav tm="100000">
                                          <p:val>
                                            <p:strVal val="#ppt_w"/>
                                          </p:val>
                                        </p:tav>
                                      </p:tavLst>
                                    </p:anim>
                                    <p:anim calcmode="lin" valueType="num">
                                      <p:cBhvr>
                                        <p:cTn id="75" dur="1000" fill="hold"/>
                                        <p:tgtEl>
                                          <p:spTgt spid="19"/>
                                        </p:tgtEl>
                                        <p:attrNameLst>
                                          <p:attrName>ppt_h</p:attrName>
                                        </p:attrNameLst>
                                      </p:cBhvr>
                                      <p:tavLst>
                                        <p:tav tm="0">
                                          <p:val>
                                            <p:strVal val="#ppt_h"/>
                                          </p:val>
                                        </p:tav>
                                        <p:tav tm="100000">
                                          <p:val>
                                            <p:strVal val="#ppt_h"/>
                                          </p:val>
                                        </p:tav>
                                      </p:tavLst>
                                    </p:anim>
                                    <p:animEffect transition="in" filter="fade">
                                      <p:cBhvr>
                                        <p:cTn id="76" dur="10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500" fill="hold"/>
                                        <p:tgtEl>
                                          <p:spTgt spid="7"/>
                                        </p:tgtEl>
                                        <p:attrNameLst>
                                          <p:attrName>ppt_x</p:attrName>
                                        </p:attrNameLst>
                                      </p:cBhvr>
                                      <p:tavLst>
                                        <p:tav tm="0">
                                          <p:val>
                                            <p:strVal val="#ppt_x"/>
                                          </p:val>
                                        </p:tav>
                                        <p:tav tm="100000">
                                          <p:val>
                                            <p:strVal val="#ppt_x"/>
                                          </p:val>
                                        </p:tav>
                                      </p:tavLst>
                                    </p:anim>
                                    <p:anim calcmode="lin" valueType="num">
                                      <p:cBhvr additive="base">
                                        <p:cTn id="8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strips(downLeft)">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7" presetClass="entr" presetSubtype="1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additive="base">
                                        <p:cTn id="98" dur="500" fill="hold"/>
                                        <p:tgtEl>
                                          <p:spTgt spid="5"/>
                                        </p:tgtEl>
                                        <p:attrNameLst>
                                          <p:attrName>ppt_x</p:attrName>
                                        </p:attrNameLst>
                                      </p:cBhvr>
                                      <p:tavLst>
                                        <p:tav tm="0">
                                          <p:val>
                                            <p:strVal val="#ppt_x"/>
                                          </p:val>
                                        </p:tav>
                                        <p:tav tm="100000">
                                          <p:val>
                                            <p:strVal val="#ppt_x"/>
                                          </p:val>
                                        </p:tav>
                                      </p:tavLst>
                                    </p:anim>
                                    <p:anim calcmode="lin" valueType="num">
                                      <p:cBhvr additive="base">
                                        <p:cTn id="9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p:cTn id="104" dur="1000" fill="hold"/>
                                        <p:tgtEl>
                                          <p:spTgt spid="23"/>
                                        </p:tgtEl>
                                        <p:attrNameLst>
                                          <p:attrName>ppt_w</p:attrName>
                                        </p:attrNameLst>
                                      </p:cBhvr>
                                      <p:tavLst>
                                        <p:tav tm="0">
                                          <p:val>
                                            <p:strVal val="#ppt_w*0.70"/>
                                          </p:val>
                                        </p:tav>
                                        <p:tav tm="100000">
                                          <p:val>
                                            <p:strVal val="#ppt_w"/>
                                          </p:val>
                                        </p:tav>
                                      </p:tavLst>
                                    </p:anim>
                                    <p:anim calcmode="lin" valueType="num">
                                      <p:cBhvr>
                                        <p:cTn id="105" dur="1000" fill="hold"/>
                                        <p:tgtEl>
                                          <p:spTgt spid="23"/>
                                        </p:tgtEl>
                                        <p:attrNameLst>
                                          <p:attrName>ppt_h</p:attrName>
                                        </p:attrNameLst>
                                      </p:cBhvr>
                                      <p:tavLst>
                                        <p:tav tm="0">
                                          <p:val>
                                            <p:strVal val="#ppt_h"/>
                                          </p:val>
                                        </p:tav>
                                        <p:tav tm="100000">
                                          <p:val>
                                            <p:strVal val="#ppt_h"/>
                                          </p:val>
                                        </p:tav>
                                      </p:tavLst>
                                    </p:anim>
                                    <p:animEffect transition="in" filter="fade">
                                      <p:cBhvr>
                                        <p:cTn id="10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P spid="15" grpId="0"/>
      <p:bldP spid="16" grpId="0"/>
      <p:bldP spid="18" grpId="0"/>
      <p:bldP spid="19"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文本框 22533"/>
          <p:cNvSpPr txBox="1"/>
          <p:nvPr/>
        </p:nvSpPr>
        <p:spPr>
          <a:xfrm>
            <a:off x="3667125" y="866775"/>
            <a:ext cx="1960880" cy="521970"/>
          </a:xfrm>
          <a:prstGeom prst="rect">
            <a:avLst/>
          </a:prstGeom>
          <a:noFill/>
          <a:ln w="9525">
            <a:noFill/>
          </a:ln>
        </p:spPr>
        <p:txBody>
          <a:bodyPr wrap="none">
            <a:spAutoFit/>
          </a:bodyPr>
          <a:lstStyle/>
          <a:p>
            <a:pPr algn="l"/>
            <a:r>
              <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rPr>
              <a:t>思考与讨论</a:t>
            </a:r>
            <a:endParaRPr lang="zh-CN" altLang="en-US" sz="2800" b="1">
              <a:solidFill>
                <a:srgbClr val="FF0000"/>
              </a:solidFill>
              <a:effectLst/>
              <a:latin typeface="微软雅黑" panose="020B0503020204020204" charset="-122"/>
              <a:ea typeface="微软雅黑" panose="020B0503020204020204" charset="-122"/>
              <a:cs typeface="Times New Roman" panose="02020603050405020304" pitchFamily="18" charset="0"/>
              <a:sym typeface="Wingdings" panose="05000000000000000000" pitchFamily="2" charset="2"/>
            </a:endParaRPr>
          </a:p>
        </p:txBody>
      </p:sp>
      <p:sp>
        <p:nvSpPr>
          <p:cNvPr id="29718" name="文本框 29717"/>
          <p:cNvSpPr txBox="1"/>
          <p:nvPr/>
        </p:nvSpPr>
        <p:spPr>
          <a:xfrm>
            <a:off x="737870" y="1467485"/>
            <a:ext cx="10067925" cy="1753235"/>
          </a:xfrm>
          <a:prstGeom prst="rect">
            <a:avLst/>
          </a:prstGeom>
          <a:noFill/>
          <a:ln w="9525">
            <a:noFill/>
          </a:ln>
        </p:spPr>
        <p:txBody>
          <a:bodyPr wrap="square">
            <a:spAutoFit/>
          </a:bodyPr>
          <a:lstStyle/>
          <a:p>
            <a:pPr>
              <a:lnSpc>
                <a:spcPct val="150000"/>
              </a:lnSpc>
            </a:pPr>
            <a:r>
              <a:rPr lang="zh-CN" altLang="en-US" sz="2400" b="1">
                <a:latin typeface="微软雅黑" panose="020B0503020204020204" charset="-122"/>
                <a:ea typeface="微软雅黑" panose="020B0503020204020204" charset="-122"/>
              </a:rPr>
              <a:t>（</a:t>
            </a:r>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）含硫氧化物和含氮氧化物是形成酸雨的主要物质。工业上常利用它们与一些物质发生反应加以控制、消除和回收利用。请举例说明这些方法所依据的化学反应和反应类型。</a:t>
            </a:r>
            <a:endParaRPr lang="en-US" altLang="zh-CN" sz="2400" b="1">
              <a:latin typeface="微软雅黑" panose="020B0503020204020204" charset="-122"/>
              <a:ea typeface="微软雅黑" panose="020B0503020204020204" charset="-122"/>
            </a:endParaRPr>
          </a:p>
        </p:txBody>
      </p:sp>
      <p:sp>
        <p:nvSpPr>
          <p:cNvPr id="29719" name="矩形 29718"/>
          <p:cNvSpPr/>
          <p:nvPr/>
        </p:nvSpPr>
        <p:spPr>
          <a:xfrm>
            <a:off x="737870" y="3220720"/>
            <a:ext cx="8947785" cy="2030095"/>
          </a:xfrm>
          <a:prstGeom prst="rect">
            <a:avLst/>
          </a:prstGeom>
          <a:noFill/>
          <a:ln w="9525">
            <a:noFill/>
          </a:ln>
        </p:spPr>
        <p:txBody>
          <a:bodyPr wrap="square">
            <a:spAutoFit/>
          </a:bodyPr>
          <a:lstStyle/>
          <a:p>
            <a:pPr>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含硫物质一般用石灰石</a:t>
            </a:r>
            <a:r>
              <a:rPr lang="en-US" altLang="zh-CN" sz="2800" b="1">
                <a:latin typeface="Times New Roman" panose="02020603050405020304" pitchFamily="18" charset="0"/>
                <a:ea typeface="微软雅黑" panose="020B0503020204020204" charset="-122"/>
                <a:cs typeface="Times New Roman" panose="02020603050405020304" pitchFamily="18" charset="0"/>
              </a:rPr>
              <a:t>-</a:t>
            </a:r>
            <a:r>
              <a:rPr lang="zh-CN" altLang="en-US" sz="2800" b="1">
                <a:latin typeface="Times New Roman" panose="02020603050405020304" pitchFamily="18" charset="0"/>
                <a:ea typeface="微软雅黑" panose="020B0503020204020204" charset="-122"/>
                <a:cs typeface="Times New Roman" panose="02020603050405020304" pitchFamily="18" charset="0"/>
              </a:rPr>
              <a:t>石膏法脱硫：</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SO</a:t>
            </a:r>
            <a:r>
              <a:rPr lang="zh-CN" altLang="en-US"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+Ca(OH)</a:t>
            </a:r>
            <a:r>
              <a:rPr lang="zh-CN" altLang="en-US"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==CaSO</a:t>
            </a:r>
            <a:r>
              <a:rPr lang="zh-CN" altLang="en-US"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+H</a:t>
            </a:r>
            <a:r>
              <a:rPr lang="zh-CN" altLang="en-US"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O非氧化还原反应</a:t>
            </a:r>
            <a:r>
              <a:rPr lang="zh-CN" altLang="en-US" sz="2800" b="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800" b="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800" b="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CaSO</a:t>
            </a:r>
            <a:r>
              <a:rPr lang="zh-CN" altLang="en-US"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+O</a:t>
            </a:r>
            <a:r>
              <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==CaSO</a:t>
            </a:r>
            <a:r>
              <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4</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氧化还原反应。</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6" name="组合 5"/>
          <p:cNvGrpSpPr/>
          <p:nvPr/>
        </p:nvGrpSpPr>
        <p:grpSpPr>
          <a:xfrm>
            <a:off x="857250" y="5250815"/>
            <a:ext cx="10881995" cy="1168400"/>
            <a:chOff x="1553" y="8368"/>
            <a:chExt cx="17137" cy="1840"/>
          </a:xfrm>
        </p:grpSpPr>
        <p:sp>
          <p:nvSpPr>
            <p:cNvPr id="3077" name="Text Box 11"/>
            <p:cNvSpPr txBox="1"/>
            <p:nvPr/>
          </p:nvSpPr>
          <p:spPr>
            <a:xfrm>
              <a:off x="1553" y="8368"/>
              <a:ext cx="17137" cy="1840"/>
            </a:xfrm>
            <a:prstGeom prst="rect">
              <a:avLst/>
            </a:prstGeom>
            <a:noFill/>
            <a:ln w="9525">
              <a:noFill/>
            </a:ln>
          </p:spPr>
          <p:txBody>
            <a:bodyPr wrap="square">
              <a:spAutoFit/>
            </a:bodyPr>
            <a:lstStyle/>
            <a:p>
              <a:pPr>
                <a:spcBef>
                  <a:spcPct val="50000"/>
                </a:spcBef>
              </a:pPr>
              <a:r>
                <a:rPr lang="zh-CN" altLang="en-US" sz="2800" b="1">
                  <a:latin typeface="Times New Roman" panose="02020603050405020304" pitchFamily="18" charset="0"/>
                  <a:ea typeface="微软雅黑" panose="020B0503020204020204" charset="-122"/>
                  <a:cs typeface="Times New Roman" panose="02020603050405020304" pitchFamily="18" charset="0"/>
                </a:rPr>
                <a:t>汽车尾气催化转化原理：</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a:p>
              <a:pPr>
                <a:spcBef>
                  <a:spcPct val="50000"/>
                </a:spcBef>
              </a:pP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                                2CO+2NO</a:t>
              </a:r>
              <a:r>
                <a:rPr lang="en-US" altLang="zh-CN" sz="2800" b="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=====2CO</a:t>
              </a:r>
              <a:r>
                <a:rPr lang="en-US" altLang="zh-CN" sz="2800" b="1" baseline="-2500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800" b="1"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+N</a:t>
              </a:r>
              <a:r>
                <a:rPr lang="en-US" altLang="zh-CN" sz="2800" b="1" baseline="-25000" smtClean="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氧化还原反应</a:t>
              </a:r>
              <a:endParaRPr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nvSpPr>
          <p:spPr>
            <a:xfrm>
              <a:off x="8382" y="8608"/>
              <a:ext cx="1968" cy="822"/>
            </a:xfrm>
            <a:prstGeom prst="rect">
              <a:avLst/>
            </a:prstGeom>
            <a:noFill/>
            <a:ln w="9525">
              <a:noFill/>
            </a:ln>
          </p:spPr>
          <p:txBody>
            <a:bodyPr wrap="none">
              <a:spAutoFit/>
            </a:bodyPr>
            <a:lstStyle/>
            <a:p>
              <a:r>
                <a:rPr lang="zh-CN" altLang="en-US" sz="2800" b="1">
                  <a:solidFill>
                    <a:srgbClr val="FF0000"/>
                  </a:solidFill>
                  <a:latin typeface="Times New Roman" panose="02020603050405020304" pitchFamily="18" charset="0"/>
                  <a:ea typeface="微软雅黑" panose="020B0503020204020204" charset="-122"/>
                </a:rPr>
                <a:t>催化剂</a:t>
              </a:r>
              <a:endParaRPr lang="zh-CN" altLang="en-US" sz="2800" b="1">
                <a:solidFill>
                  <a:srgbClr val="FF0000"/>
                </a:solidFill>
                <a:latin typeface="Times New Roman" panose="02020603050405020304" pitchFamily="18" charset="0"/>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500" fill="hold"/>
                                        <p:tgtEl>
                                          <p:spTgt spid="22534"/>
                                        </p:tgtEl>
                                        <p:attrNameLst>
                                          <p:attrName>ppt_w</p:attrName>
                                        </p:attrNameLst>
                                      </p:cBhvr>
                                      <p:tavLst>
                                        <p:tav tm="0">
                                          <p:val>
                                            <p:fltVal val="0"/>
                                          </p:val>
                                        </p:tav>
                                        <p:tav tm="100000">
                                          <p:val>
                                            <p:strVal val="#ppt_w"/>
                                          </p:val>
                                        </p:tav>
                                      </p:tavLst>
                                    </p:anim>
                                    <p:anim calcmode="lin" valueType="num">
                                      <p:cBhvr>
                                        <p:cTn id="8" dur="500" fill="hold"/>
                                        <p:tgtEl>
                                          <p:spTgt spid="225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9718"/>
                                        </p:tgtEl>
                                        <p:attrNameLst>
                                          <p:attrName>style.visibility</p:attrName>
                                        </p:attrNameLst>
                                      </p:cBhvr>
                                      <p:to>
                                        <p:strVal val="visible"/>
                                      </p:to>
                                    </p:set>
                                    <p:animEffect transition="in" filter="diamond(in)">
                                      <p:cBhvr>
                                        <p:cTn id="13" dur="2000"/>
                                        <p:tgtEl>
                                          <p:spTgt spid="297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719"/>
                                        </p:tgtEl>
                                        <p:attrNameLst>
                                          <p:attrName>style.visibility</p:attrName>
                                        </p:attrNameLst>
                                      </p:cBhvr>
                                      <p:to>
                                        <p:strVal val="visible"/>
                                      </p:to>
                                    </p:set>
                                    <p:anim calcmode="lin" valueType="num">
                                      <p:cBhvr additive="base">
                                        <p:cTn id="18" dur="500" fill="hold"/>
                                        <p:tgtEl>
                                          <p:spTgt spid="29719"/>
                                        </p:tgtEl>
                                        <p:attrNameLst>
                                          <p:attrName>ppt_x</p:attrName>
                                        </p:attrNameLst>
                                      </p:cBhvr>
                                      <p:tavLst>
                                        <p:tav tm="0">
                                          <p:val>
                                            <p:strVal val="#ppt_x"/>
                                          </p:val>
                                        </p:tav>
                                        <p:tav tm="100000">
                                          <p:val>
                                            <p:strVal val="#ppt_x"/>
                                          </p:val>
                                        </p:tav>
                                      </p:tavLst>
                                    </p:anim>
                                    <p:anim calcmode="lin" valueType="num">
                                      <p:cBhvr additive="base">
                                        <p:cTn id="19" dur="500" fill="hold"/>
                                        <p:tgtEl>
                                          <p:spTgt spid="297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9718" grpId="0"/>
      <p:bldP spid="297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8" name="文本框 29717"/>
          <p:cNvSpPr txBox="1"/>
          <p:nvPr/>
        </p:nvSpPr>
        <p:spPr>
          <a:xfrm>
            <a:off x="800100" y="1259205"/>
            <a:ext cx="10591800" cy="2676525"/>
          </a:xfrm>
          <a:prstGeom prst="rect">
            <a:avLst/>
          </a:prstGeom>
          <a:noFill/>
          <a:ln w="9525">
            <a:noFill/>
          </a:ln>
        </p:spPr>
        <p:txBody>
          <a:bodyPr wrap="square">
            <a:spAutoFit/>
          </a:bodyPr>
          <a:lstStyle/>
          <a:p>
            <a:pPr>
              <a:lnSpc>
                <a:spcPct val="150000"/>
              </a:lnSpc>
            </a:pPr>
            <a:r>
              <a:rPr lang="zh-CN" altLang="en-US" sz="2800" b="1">
                <a:latin typeface="微软雅黑" panose="020B0503020204020204" charset="-122"/>
                <a:ea typeface="微软雅黑" panose="020B0503020204020204" charset="-122"/>
              </a:rPr>
              <a:t>（</a:t>
            </a:r>
            <a:r>
              <a:rPr lang="en-US" altLang="zh-CN" sz="2800" b="1">
                <a:latin typeface="微软雅黑" panose="020B0503020204020204" charset="-122"/>
                <a:ea typeface="微软雅黑" panose="020B0503020204020204" charset="-122"/>
              </a:rPr>
              <a:t>2</a:t>
            </a:r>
            <a:r>
              <a:rPr lang="zh-CN" altLang="en-US" sz="2800" b="1">
                <a:latin typeface="微软雅黑" panose="020B0503020204020204" charset="-122"/>
                <a:ea typeface="微软雅黑" panose="020B0503020204020204" charset="-122"/>
              </a:rPr>
              <a:t>）含氮、磷元素的大量污水任意排入河流、湖泊和近海水域，会出现水华、赤潮等水体污染问题。你认为在城市和农村出现这种水体污染各有什么特点？请查阅资料，了解有关的污染及治理情况，并与同学交流。</a:t>
            </a:r>
            <a:endParaRPr lang="zh-CN" altLang="en-US" sz="2800" b="1">
              <a:latin typeface="微软雅黑" panose="020B0503020204020204" charset="-122"/>
              <a:ea typeface="微软雅黑" panose="020B0503020204020204" charset="-122"/>
            </a:endParaRPr>
          </a:p>
        </p:txBody>
      </p:sp>
      <p:grpSp>
        <p:nvGrpSpPr>
          <p:cNvPr id="6" name="组合 5"/>
          <p:cNvGrpSpPr/>
          <p:nvPr/>
        </p:nvGrpSpPr>
        <p:grpSpPr>
          <a:xfrm>
            <a:off x="3736340" y="3463925"/>
            <a:ext cx="7446645" cy="3196445"/>
            <a:chOff x="6600" y="3150"/>
            <a:chExt cx="11727" cy="6005"/>
          </a:xfrm>
        </p:grpSpPr>
        <p:sp>
          <p:nvSpPr>
            <p:cNvPr id="29719" name="矩形 29718"/>
            <p:cNvSpPr/>
            <p:nvPr/>
          </p:nvSpPr>
          <p:spPr>
            <a:xfrm>
              <a:off x="11023" y="7770"/>
              <a:ext cx="3237" cy="1385"/>
            </a:xfrm>
            <a:prstGeom prst="rect">
              <a:avLst/>
            </a:prstGeom>
            <a:noFill/>
            <a:ln w="9525">
              <a:noFill/>
            </a:ln>
          </p:spPr>
          <p:txBody>
            <a:bodyPr wrap="square">
              <a:spAutoFit/>
            </a:bodyPr>
            <a:lstStyle/>
            <a:p>
              <a:pPr>
                <a:lnSpc>
                  <a:spcPct val="150000"/>
                </a:lnSpc>
              </a:pP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水华和赤潮</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6600" y="3150"/>
              <a:ext cx="6000" cy="4500"/>
            </a:xfrm>
            <a:prstGeom prst="rect">
              <a:avLst/>
            </a:prstGeom>
          </p:spPr>
        </p:pic>
        <p:pic>
          <p:nvPicPr>
            <p:cNvPr id="5" name="图片 4"/>
            <p:cNvPicPr>
              <a:picLocks noChangeAspect="1"/>
            </p:cNvPicPr>
            <p:nvPr/>
          </p:nvPicPr>
          <p:blipFill>
            <a:blip r:embed="rId2"/>
            <a:stretch>
              <a:fillRect/>
            </a:stretch>
          </p:blipFill>
          <p:spPr>
            <a:xfrm>
              <a:off x="12600" y="3151"/>
              <a:ext cx="5727" cy="4499"/>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718"/>
                                        </p:tgtEl>
                                        <p:attrNameLst>
                                          <p:attrName>style.visibility</p:attrName>
                                        </p:attrNameLst>
                                      </p:cBhvr>
                                      <p:to>
                                        <p:strVal val="visible"/>
                                      </p:to>
                                    </p:set>
                                    <p:animEffect transition="in" filter="wheel(1)">
                                      <p:cBhvr>
                                        <p:cTn id="7" dur="2000"/>
                                        <p:tgtEl>
                                          <p:spTgt spid="297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文本框 40962"/>
          <p:cNvSpPr txBox="1"/>
          <p:nvPr/>
        </p:nvSpPr>
        <p:spPr>
          <a:xfrm>
            <a:off x="812800" y="1388745"/>
            <a:ext cx="10567035" cy="5631180"/>
          </a:xfrm>
          <a:prstGeom prst="rect">
            <a:avLst/>
          </a:prstGeom>
          <a:noFill/>
          <a:ln w="9525">
            <a:noFill/>
          </a:ln>
        </p:spPr>
        <p:txBody>
          <a:bodyPr wrap="square" anchor="t">
            <a:spAutoFit/>
          </a:bodyPr>
          <a:lstStyle/>
          <a:p>
            <a:pPr algn="l">
              <a:lnSpc>
                <a:spcPct val="150000"/>
              </a:lnSpc>
            </a:pPr>
            <a:r>
              <a:rPr lang="zh-CN" altLang="en-US" sz="2400" b="1">
                <a:effectLst>
                  <a:outerShdw blurRad="38100" dist="19050" dir="2700000" algn="tl" rotWithShape="0">
                    <a:schemeClr val="dk1">
                      <a:alpha val="40000"/>
                    </a:schemeClr>
                  </a:outerShdw>
                </a:effectLst>
                <a:latin typeface="Times New Roman" panose="02020603050405020304" pitchFamily="18" charset="0"/>
                <a:ea typeface="微软雅黑" panose="020B0503020204020204" charset="-122"/>
                <a:cs typeface="Times New Roman" panose="02020603050405020304" pitchFamily="18" charset="0"/>
              </a:rPr>
              <a:t>所谓水华（water blooms），</a:t>
            </a:r>
            <a:r>
              <a:rPr lang="zh-CN" altLang="en-US" sz="2400" b="1">
                <a:latin typeface="Times New Roman" panose="02020603050405020304" pitchFamily="18" charset="0"/>
                <a:ea typeface="微软雅黑" panose="020B0503020204020204" charset="-122"/>
                <a:cs typeface="Times New Roman" panose="02020603050405020304" pitchFamily="18" charset="0"/>
              </a:rPr>
              <a:t>就是淡水水体中藻类大量繁殖的一种自然生态现象，是水体富营养化的一种特征，主要由于生活及工农业生产中含有大量氮、磷的废污水进入水体后，</a:t>
            </a:r>
            <a:r>
              <a:rPr lang="zh-CN" altLang="en-US" sz="2400" b="1">
                <a:solidFill>
                  <a:srgbClr val="0070C0"/>
                </a:solidFill>
                <a:latin typeface="Times New Roman" panose="02020603050405020304" pitchFamily="18" charset="0"/>
                <a:ea typeface="微软雅黑" panose="020B0503020204020204" charset="-122"/>
                <a:cs typeface="Times New Roman" panose="02020603050405020304" pitchFamily="18" charset="0"/>
              </a:rPr>
              <a:t>蓝藻</a:t>
            </a:r>
            <a:r>
              <a:rPr lang="zh-CN" altLang="en-US" sz="2400" b="1">
                <a:latin typeface="Times New Roman" panose="02020603050405020304" pitchFamily="18" charset="0"/>
                <a:ea typeface="微软雅黑" panose="020B0503020204020204" charset="-122"/>
                <a:cs typeface="Times New Roman" panose="02020603050405020304" pitchFamily="18" charset="0"/>
              </a:rPr>
              <a:t>（严格意义上应称为蓝细菌）、</a:t>
            </a:r>
            <a:r>
              <a:rPr lang="zh-CN" altLang="en-US" sz="2400" b="1">
                <a:solidFill>
                  <a:srgbClr val="00B050"/>
                </a:solidFill>
                <a:latin typeface="Times New Roman" panose="02020603050405020304" pitchFamily="18" charset="0"/>
                <a:ea typeface="微软雅黑" panose="020B0503020204020204" charset="-122"/>
                <a:cs typeface="Times New Roman" panose="02020603050405020304" pitchFamily="18" charset="0"/>
              </a:rPr>
              <a:t>绿藻</a:t>
            </a:r>
            <a:r>
              <a:rPr lang="zh-CN" altLang="en-US" sz="2400" b="1">
                <a:latin typeface="Times New Roman" panose="02020603050405020304" pitchFamily="18" charset="0"/>
                <a:ea typeface="微软雅黑" panose="020B0503020204020204" charset="-122"/>
                <a:cs typeface="Times New Roman" panose="02020603050405020304" pitchFamily="18" charset="0"/>
              </a:rPr>
              <a:t>、硅藻等藻类成为水体中的优势种群，大量繁殖后使水体呈现</a:t>
            </a:r>
            <a:r>
              <a:rPr lang="zh-CN" altLang="en-US" sz="2400" b="1">
                <a:solidFill>
                  <a:srgbClr val="0070C0"/>
                </a:solidFill>
                <a:latin typeface="Times New Roman" panose="02020603050405020304" pitchFamily="18" charset="0"/>
                <a:ea typeface="微软雅黑" panose="020B0503020204020204" charset="-122"/>
                <a:cs typeface="Times New Roman" panose="02020603050405020304" pitchFamily="18" charset="0"/>
              </a:rPr>
              <a:t>蓝色</a:t>
            </a:r>
            <a:r>
              <a:rPr lang="zh-CN" altLang="en-US" sz="2400" b="1">
                <a:latin typeface="Times New Roman" panose="02020603050405020304" pitchFamily="18" charset="0"/>
                <a:ea typeface="微软雅黑" panose="020B0503020204020204" charset="-122"/>
                <a:cs typeface="Times New Roman" panose="02020603050405020304" pitchFamily="18" charset="0"/>
              </a:rPr>
              <a:t>或</a:t>
            </a:r>
            <a:r>
              <a:rPr lang="zh-CN" altLang="en-US" sz="2400" b="1">
                <a:solidFill>
                  <a:srgbClr val="00B050"/>
                </a:solidFill>
                <a:latin typeface="Times New Roman" panose="02020603050405020304" pitchFamily="18" charset="0"/>
                <a:ea typeface="微软雅黑" panose="020B0503020204020204" charset="-122"/>
                <a:cs typeface="Times New Roman" panose="02020603050405020304" pitchFamily="18" charset="0"/>
              </a:rPr>
              <a:t>绿色</a:t>
            </a:r>
            <a:r>
              <a:rPr lang="zh-CN" altLang="en-US" sz="2400" b="1">
                <a:latin typeface="Times New Roman" panose="02020603050405020304" pitchFamily="18" charset="0"/>
                <a:ea typeface="微软雅黑" panose="020B0503020204020204" charset="-122"/>
                <a:cs typeface="Times New Roman" panose="02020603050405020304" pitchFamily="18" charset="0"/>
              </a:rPr>
              <a:t>的一种现象。也有部分的水华现象是由浮游动物——腰鞭毛虫引起的。</a:t>
            </a:r>
            <a:endParaRPr lang="zh-CN" altLang="en-US" sz="2400" b="1">
              <a:latin typeface="Times New Roman" panose="02020603050405020304" pitchFamily="18" charset="0"/>
              <a:ea typeface="微软雅黑" panose="020B0503020204020204" charset="-122"/>
              <a:cs typeface="Times New Roman" panose="02020603050405020304" pitchFamily="18" charset="0"/>
            </a:endParaRPr>
          </a:p>
          <a:p>
            <a:pPr algn="l">
              <a:lnSpc>
                <a:spcPct val="150000"/>
              </a:lnSpc>
            </a:pPr>
            <a:r>
              <a:rPr lang="zh-CN" altLang="en-US" sz="2400" b="1">
                <a:latin typeface="Times New Roman" panose="02020603050405020304" pitchFamily="18" charset="0"/>
                <a:ea typeface="微软雅黑" panose="020B0503020204020204" charset="-122"/>
                <a:cs typeface="Times New Roman" panose="02020603050405020304" pitchFamily="18" charset="0"/>
                <a:sym typeface="+mn-ea"/>
              </a:rPr>
              <a:t>淡水中“水华”造成的最大危害是：饮用水源受到威胁，藻毒素通过食物链影响人类的健康，蓝藻“水华”的次生代谢产物MCRST能损害肝脏，具有促癌效应，直接威胁人类的健康和生存。此外，自来水厂的过滤装置被藻类“水华”填塞，漂浮在水面上的“水华”影响景观，并有难闻的臭味。</a:t>
            </a:r>
            <a:endParaRPr lang="zh-CN" altLang="en-US" sz="2400" b="1">
              <a:latin typeface="Times New Roman" panose="02020603050405020304" pitchFamily="18" charset="0"/>
              <a:ea typeface="微软雅黑" panose="020B0503020204020204" charset="-122"/>
              <a:cs typeface="Times New Roman" panose="02020603050405020304" pitchFamily="18" charset="0"/>
            </a:endParaRPr>
          </a:p>
          <a:p>
            <a:pPr algn="l">
              <a:lnSpc>
                <a:spcPct val="150000"/>
              </a:lnSpc>
            </a:pPr>
            <a:endParaRPr lang="zh-CN" altLang="en-US" sz="2400" b="1">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1000" fill="hold"/>
                                        <p:tgtEl>
                                          <p:spTgt spid="40963"/>
                                        </p:tgtEl>
                                        <p:attrNameLst>
                                          <p:attrName>ppt_x</p:attrName>
                                        </p:attrNameLst>
                                      </p:cBhvr>
                                      <p:tavLst>
                                        <p:tav tm="0">
                                          <p:val>
                                            <p:strVal val="#ppt_x-.2"/>
                                          </p:val>
                                        </p:tav>
                                        <p:tav tm="100000">
                                          <p:val>
                                            <p:strVal val="#ppt_x"/>
                                          </p:val>
                                        </p:tav>
                                      </p:tavLst>
                                    </p:anim>
                                    <p:anim calcmode="lin" valueType="num">
                                      <p:cBhvr>
                                        <p:cTn id="8" dur="1000" fill="hold"/>
                                        <p:tgtEl>
                                          <p:spTgt spid="409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2" name="文本框 21561"/>
          <p:cNvSpPr txBox="1"/>
          <p:nvPr/>
        </p:nvSpPr>
        <p:spPr>
          <a:xfrm>
            <a:off x="697865" y="1551305"/>
            <a:ext cx="10528935" cy="4523105"/>
          </a:xfrm>
          <a:prstGeom prst="rect">
            <a:avLst/>
          </a:prstGeom>
          <a:noFill/>
          <a:ln w="9525">
            <a:noFill/>
          </a:ln>
        </p:spPr>
        <p:txBody>
          <a:bodyPr wrap="square" anchor="t">
            <a:spAutoFit/>
          </a:bodyPr>
          <a:lstStyle/>
          <a:p>
            <a:pPr algn="l">
              <a:lnSpc>
                <a:spcPct val="150000"/>
              </a:lnSpc>
            </a:pPr>
            <a:r>
              <a:rPr lang="zh-CN" alt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charset="-122"/>
                <a:cs typeface="Times New Roman" panose="02020603050405020304" pitchFamily="18" charset="0"/>
                <a:sym typeface="+mn-ea"/>
              </a:rPr>
              <a:t>赤潮国际上也称其为“有害藻华”，又名红潮。</a:t>
            </a:r>
            <a:r>
              <a:rPr lang="zh-CN" altLang="en-US" sz="24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海洋中一些微藻、原生动物或细菌在一定环境条件下爆发性增殖或聚集达到某一水平，引起水体变色或对海洋中其他生物产生危害的一种生态异常现象。</a:t>
            </a:r>
            <a:endParaRPr lang="zh-CN" altLang="en-US" sz="24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algn="l">
              <a:lnSpc>
                <a:spcPct val="150000"/>
              </a:lnSpc>
            </a:pPr>
            <a:r>
              <a:rPr lang="zh-CN" altLang="en-US" sz="24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赤潮是在特定环境条件下产生的，相关因素很多，但其中一个极其重要的因素是海洋污染。大量含有各种含氮有机物的废污水排入海水中，促使海水富营养化。</a:t>
            </a:r>
            <a:endParaRPr lang="zh-CN" altLang="en-US" sz="24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algn="l">
              <a:lnSpc>
                <a:spcPct val="150000"/>
              </a:lnSpc>
            </a:pPr>
            <a:r>
              <a:rPr lang="zh-CN" altLang="en-US" sz="2400" b="1">
                <a:latin typeface="微软雅黑" panose="020B0503020204020204" charset="-122"/>
                <a:ea typeface="微软雅黑" panose="020B0503020204020204" charset="-122"/>
                <a:cs typeface="微软雅黑" panose="020B0503020204020204" charset="-122"/>
              </a:rPr>
              <a:t>水华和赤潮的治理：减少工业废水的排放，使用不含磷的洗衣粉，减少农业化肥农药的使用</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21564" name="文本框 21563"/>
          <p:cNvSpPr txBox="1"/>
          <p:nvPr/>
        </p:nvSpPr>
        <p:spPr>
          <a:xfrm>
            <a:off x="3243263" y="2541588"/>
            <a:ext cx="990600" cy="368300"/>
          </a:xfrm>
          <a:prstGeom prst="rect">
            <a:avLst/>
          </a:prstGeom>
          <a:noFill/>
          <a:ln w="9525">
            <a:noFill/>
          </a:ln>
        </p:spPr>
        <p:txBody>
          <a:bodyPr>
            <a:spAutoFit/>
          </a:bodyPr>
          <a:lstStyle/>
          <a:p>
            <a:pPr>
              <a:spcBef>
                <a:spcPct val="50000"/>
              </a:spcBef>
            </a:pPr>
            <a:endParaRPr>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562"/>
                                        </p:tgtEl>
                                        <p:attrNameLst>
                                          <p:attrName>style.visibility</p:attrName>
                                        </p:attrNameLst>
                                      </p:cBhvr>
                                      <p:to>
                                        <p:strVal val="visible"/>
                                      </p:to>
                                    </p:set>
                                    <p:animEffect transition="in" filter="wheel(1)">
                                      <p:cBhvr>
                                        <p:cTn id="7" dur="2000"/>
                                        <p:tgtEl>
                                          <p:spTgt spid="21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标题 10"/>
          <p:cNvSpPr>
            <a:spLocks noGrp="1"/>
          </p:cNvSpPr>
          <p:nvPr>
            <p:ph type="subTitle" idx="1"/>
          </p:nvPr>
        </p:nvSpPr>
        <p:spPr>
          <a:xfrm>
            <a:off x="706675" y="1755095"/>
            <a:ext cx="9799200" cy="1472400"/>
          </a:xfrm>
        </p:spPr>
        <p:txBody>
          <a:bodyPr vert="horz" wrap="square" lIns="91440" tIns="45720" rIns="91440" bIns="45720" numCol="1" rtlCol="0" anchor="t" anchorCtr="0" compatLnSpc="1">
            <a:noAutofit/>
          </a:bodyPr>
          <a:lstStyle/>
          <a:p>
            <a:pPr marL="0" marR="0" lvl="0" indent="0" algn="l" defTabSz="914400" rtl="0" eaLnBrk="0" fontAlgn="base" latinLnBrk="0" hangingPunct="0">
              <a:lnSpc>
                <a:spcPct val="150000"/>
              </a:lnSpc>
              <a:spcBef>
                <a:spcPct val="0"/>
              </a:spcBef>
              <a:spcAft>
                <a:spcPct val="0"/>
              </a:spcAft>
              <a:buClrTx/>
              <a:buSzTx/>
              <a:buNone/>
              <a:defRPr/>
            </a:pPr>
            <a:r>
              <a:rPr kumimoji="0" 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．绿色化学有关概念</a:t>
            </a:r>
            <a:endPar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26670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核心：利用化学原理从源头上减少和消除工业生产对环境造成的污     染。又称为</a:t>
            </a:r>
            <a:r>
              <a:rPr kumimoji="0" 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环境无害化学</a:t>
            </a:r>
            <a:r>
              <a:rPr kumimoji="0" 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环境友好化学</a:t>
            </a:r>
            <a:r>
              <a:rPr kumimoji="0" 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清洁化学</a:t>
            </a:r>
            <a:r>
              <a:rPr kumimoji="0" 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endParaRPr kumimoji="0" 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266700" algn="l"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绿色化学的理想在于不再使用有毒有害的物质，不再产生废物，不再处理废物，这是一门从源头上减少或消除污染的化学。</a:t>
            </a:r>
            <a:endParaRPr kumimoji="0" lang="zh-CN" altLang="en-US" b="1" i="0" u="none" strike="noStrike" kern="1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59105" y="921385"/>
            <a:ext cx="2316480" cy="521970"/>
          </a:xfrm>
          <a:prstGeom prst="rect">
            <a:avLst/>
          </a:prstGeom>
          <a:noFill/>
          <a:ln w="9525">
            <a:noFill/>
          </a:ln>
        </p:spPr>
        <p:txBody>
          <a:bodyPr wrap="none">
            <a:spAutoFit/>
          </a:bodyPr>
          <a:lstStyle/>
          <a:p>
            <a:pPr algn="l"/>
            <a:r>
              <a:rPr lang="zh-CN" altLang="en-US" sz="2800" b="1" kern="100" noProof="0" smtClean="0">
                <a:ln>
                  <a:noFill/>
                </a:ln>
                <a:effectLst/>
                <a:uLnTx/>
                <a:uFillTx/>
                <a:latin typeface="微软雅黑" panose="020B0503020204020204" charset="-122"/>
                <a:ea typeface="微软雅黑" panose="020B0503020204020204" charset="-122"/>
                <a:cs typeface="Times New Roman" panose="02020603050405020304"/>
                <a:sym typeface="+mn-ea"/>
              </a:rPr>
              <a:t>二、绿色化学</a:t>
            </a:r>
            <a:endParaRPr lang="zh-CN" altLang="en-US" sz="2800" b="1" kern="100" noProof="0" smtClean="0">
              <a:ln>
                <a:noFill/>
              </a:ln>
              <a:effectLst/>
              <a:uLnTx/>
              <a:uFillTx/>
              <a:latin typeface="微软雅黑" panose="020B0503020204020204" charset="-122"/>
              <a:ea typeface="微软雅黑" panose="020B0503020204020204" charset="-122"/>
              <a:cs typeface="Times New Roman" panose="02020603050405020304"/>
              <a:sym typeface="+mn-ea"/>
            </a:endParaRPr>
          </a:p>
        </p:txBody>
      </p:sp>
      <p:pic>
        <p:nvPicPr>
          <p:cNvPr id="4" name="图片 3"/>
          <p:cNvPicPr>
            <a:picLocks noChangeAspect="1"/>
          </p:cNvPicPr>
          <p:nvPr/>
        </p:nvPicPr>
        <p:blipFill>
          <a:blip r:embed="rId1"/>
          <a:stretch>
            <a:fillRect/>
          </a:stretch>
        </p:blipFill>
        <p:spPr>
          <a:xfrm>
            <a:off x="8572500" y="4358640"/>
            <a:ext cx="3143250" cy="2095500"/>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p:cTn id="20"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 calcmode="lin" valueType="num">
                                      <p:cBhvr>
                                        <p:cTn id="27" dur="1000" fill="hold"/>
                                        <p:tgtEl>
                                          <p:spTgt spid="11">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36905" y="971550"/>
            <a:ext cx="11158855" cy="53670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p:nvPr/>
        </p:nvSpPr>
        <p:spPr>
          <a:xfrm>
            <a:off x="360045" y="805180"/>
            <a:ext cx="3844290" cy="521970"/>
          </a:xfrm>
          <a:prstGeom prst="rect">
            <a:avLst/>
          </a:prstGeom>
          <a:noFill/>
          <a:ln w="9525">
            <a:noFill/>
          </a:ln>
        </p:spPr>
        <p:txBody>
          <a:bodyPr wrap="square">
            <a:spAutoFit/>
          </a:bodyPr>
          <a:lstStyle/>
          <a:p>
            <a:r>
              <a:rPr lang="zh-CN" altLang="en-US" sz="2800" b="1">
                <a:solidFill>
                  <a:srgbClr val="FF0066"/>
                </a:solidFill>
                <a:latin typeface="微软雅黑" panose="020B0503020204020204" charset="-122"/>
                <a:ea typeface="微软雅黑" panose="020B0503020204020204" charset="-122"/>
              </a:rPr>
              <a:t>一、化学与环境保护</a:t>
            </a:r>
            <a:endParaRPr lang="zh-CN" altLang="en-US" sz="2800" b="1">
              <a:solidFill>
                <a:srgbClr val="FF0066"/>
              </a:solidFill>
              <a:latin typeface="微软雅黑" panose="020B0503020204020204" charset="-122"/>
              <a:ea typeface="微软雅黑" panose="020B0503020204020204" charset="-122"/>
            </a:endParaRPr>
          </a:p>
        </p:txBody>
      </p:sp>
      <p:sp>
        <p:nvSpPr>
          <p:cNvPr id="45059" name="Rectangle 3"/>
          <p:cNvSpPr>
            <a:spLocks noRot="1"/>
          </p:cNvSpPr>
          <p:nvPr/>
        </p:nvSpPr>
        <p:spPr>
          <a:xfrm>
            <a:off x="800100" y="1852930"/>
            <a:ext cx="9144000" cy="690245"/>
          </a:xfrm>
          <a:prstGeom prst="rect">
            <a:avLst/>
          </a:prstGeom>
          <a:noFill/>
          <a:ln w="9525">
            <a:noFill/>
          </a:ln>
        </p:spPr>
        <p:txBody>
          <a:bodyPr/>
          <a:lstStyle/>
          <a:p>
            <a:pPr>
              <a:lnSpc>
                <a:spcPct val="80000"/>
              </a:lnSpc>
              <a:spcBef>
                <a:spcPct val="20000"/>
              </a:spcBef>
            </a:pP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 1.</a:t>
            </a:r>
            <a:r>
              <a:rPr lang="zh-CN" altLang="en-US" sz="3200" b="1">
                <a:solidFill>
                  <a:srgbClr val="000000"/>
                </a:solidFill>
                <a:latin typeface="微软雅黑" panose="020B0503020204020204" charset="-122"/>
                <a:ea typeface="微软雅黑" panose="020B0503020204020204" charset="-122"/>
                <a:cs typeface="微软雅黑" panose="020B0503020204020204" charset="-122"/>
              </a:rPr>
              <a:t>环境问题的含义</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pP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pP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a:p>
            <a:pPr>
              <a:lnSpc>
                <a:spcPct val="80000"/>
              </a:lnSpc>
              <a:spcBef>
                <a:spcPct val="20000"/>
              </a:spcBef>
            </a:pPr>
            <a:r>
              <a:rPr lang="en-US" altLang="zh-CN" sz="3200" b="1">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32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052" name="Text Box 4"/>
          <p:cNvSpPr txBox="1"/>
          <p:nvPr/>
        </p:nvSpPr>
        <p:spPr>
          <a:xfrm>
            <a:off x="1416050" y="6418263"/>
            <a:ext cx="2684463" cy="368300"/>
          </a:xfrm>
          <a:prstGeom prst="rect">
            <a:avLst/>
          </a:prstGeom>
          <a:noFill/>
          <a:ln w="9525">
            <a:noFill/>
          </a:ln>
        </p:spPr>
        <p:txBody>
          <a:bodyPr>
            <a:spAutoFit/>
          </a:bodyPr>
          <a:lstStyle/>
          <a:p>
            <a:endParaRPr lang="zh-CN" altLang="zh-CN">
              <a:solidFill>
                <a:srgbClr val="000000"/>
              </a:solidFill>
              <a:latin typeface="Arial" panose="020B0604020202020204" pitchFamily="34" charset="0"/>
            </a:endParaRPr>
          </a:p>
        </p:txBody>
      </p:sp>
      <p:sp>
        <p:nvSpPr>
          <p:cNvPr id="45061" name="Text Box 5"/>
          <p:cNvSpPr txBox="1"/>
          <p:nvPr/>
        </p:nvSpPr>
        <p:spPr>
          <a:xfrm>
            <a:off x="1524635" y="3068955"/>
            <a:ext cx="7482840" cy="521970"/>
          </a:xfrm>
          <a:prstGeom prst="rect">
            <a:avLst/>
          </a:prstGeom>
          <a:noFill/>
          <a:ln w="9525">
            <a:noFill/>
          </a:ln>
        </p:spPr>
        <p:txBody>
          <a:bodyPr wrap="square">
            <a:spAutoFit/>
          </a:bodyPr>
          <a:lstStyle/>
          <a:p>
            <a:pPr>
              <a:spcBef>
                <a:spcPct val="50000"/>
              </a:spcBef>
            </a:pPr>
            <a:r>
              <a:rPr lang="zh-CN" altLang="en-US" sz="2800" b="1">
                <a:solidFill>
                  <a:srgbClr val="000000"/>
                </a:solidFill>
                <a:latin typeface="微软雅黑" panose="020B0503020204020204" charset="-122"/>
                <a:ea typeface="微软雅黑" panose="020B0503020204020204" charset="-122"/>
              </a:rPr>
              <a:t>开发和利用自然资源造成的生态环境破坏</a:t>
            </a:r>
            <a:endParaRPr lang="zh-CN" altLang="en-US" sz="2800" b="1">
              <a:solidFill>
                <a:srgbClr val="000000"/>
              </a:solidFill>
              <a:latin typeface="微软雅黑" panose="020B0503020204020204" charset="-122"/>
              <a:ea typeface="微软雅黑" panose="020B0503020204020204" charset="-122"/>
            </a:endParaRPr>
          </a:p>
        </p:txBody>
      </p:sp>
      <p:sp>
        <p:nvSpPr>
          <p:cNvPr id="45062" name="AutoShape 6"/>
          <p:cNvSpPr/>
          <p:nvPr/>
        </p:nvSpPr>
        <p:spPr bwMode="auto">
          <a:xfrm>
            <a:off x="1157605" y="3168015"/>
            <a:ext cx="113665" cy="1772285"/>
          </a:xfrm>
          <a:prstGeom prst="leftBrace">
            <a:avLst>
              <a:gd name="adj1" fmla="val 79722"/>
              <a:gd name="adj2" fmla="val 50000"/>
            </a:avLst>
          </a:prstGeom>
          <a:noFill/>
          <a:ln w="9525">
            <a:solidFill>
              <a:srgbClr val="000066"/>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Verdana" panose="020B0604030504040204" pitchFamily="34" charset="0"/>
              <a:ea typeface="宋体" panose="02010600030101010101" pitchFamily="2" charset="-122"/>
              <a:cs typeface="+mn-cs"/>
            </a:endParaRPr>
          </a:p>
        </p:txBody>
      </p:sp>
      <p:sp>
        <p:nvSpPr>
          <p:cNvPr id="45063" name="Text Box 7"/>
          <p:cNvSpPr txBox="1"/>
          <p:nvPr/>
        </p:nvSpPr>
        <p:spPr>
          <a:xfrm>
            <a:off x="1524635" y="4440556"/>
            <a:ext cx="6814185" cy="521970"/>
          </a:xfrm>
          <a:prstGeom prst="rect">
            <a:avLst/>
          </a:prstGeom>
          <a:noFill/>
          <a:ln w="9525">
            <a:noFill/>
          </a:ln>
        </p:spPr>
        <p:txBody>
          <a:bodyPr wrap="square">
            <a:spAutoFit/>
          </a:bodyPr>
          <a:lstStyle/>
          <a:p>
            <a:r>
              <a:rPr lang="zh-CN" altLang="en-US" sz="2800" b="1">
                <a:solidFill>
                  <a:srgbClr val="000000"/>
                </a:solidFill>
                <a:latin typeface="微软雅黑" panose="020B0503020204020204" charset="-122"/>
                <a:ea typeface="微软雅黑" panose="020B0503020204020204" charset="-122"/>
              </a:rPr>
              <a:t>工农业生产和人类生活造成的环境污染</a:t>
            </a:r>
            <a:endParaRPr lang="zh-CN" altLang="en-US" sz="2800" b="1">
              <a:solidFill>
                <a:srgbClr val="000000"/>
              </a:solidFill>
              <a:latin typeface="微软雅黑" panose="020B0503020204020204" charset="-122"/>
              <a:ea typeface="微软雅黑" panose="020B0503020204020204" charset="-122"/>
            </a:endParaRPr>
          </a:p>
        </p:txBody>
      </p:sp>
      <p:sp>
        <p:nvSpPr>
          <p:cNvPr id="2056" name="Text Box 8"/>
          <p:cNvSpPr txBox="1"/>
          <p:nvPr/>
        </p:nvSpPr>
        <p:spPr>
          <a:xfrm>
            <a:off x="7372350" y="6502400"/>
            <a:ext cx="309880" cy="368300"/>
          </a:xfrm>
          <a:prstGeom prst="rect">
            <a:avLst/>
          </a:prstGeom>
          <a:noFill/>
          <a:ln w="9525">
            <a:noFill/>
          </a:ln>
        </p:spPr>
        <p:txBody>
          <a:bodyPr wrap="none">
            <a:spAutoFit/>
          </a:bodyPr>
          <a:lstStyle/>
          <a:p>
            <a:endParaRPr lang="zh-CN" altLang="zh-CN" b="1">
              <a:solidFill>
                <a:srgbClr val="000000"/>
              </a:solidFill>
              <a:latin typeface="Arial" panose="020B0604020202020204" pitchFamily="34" charset="0"/>
            </a:endParaRPr>
          </a:p>
        </p:txBody>
      </p:sp>
      <p:pic>
        <p:nvPicPr>
          <p:cNvPr id="3" name="图片 2"/>
          <p:cNvPicPr>
            <a:picLocks noChangeAspect="1"/>
          </p:cNvPicPr>
          <p:nvPr/>
        </p:nvPicPr>
        <p:blipFill>
          <a:blip r:embed="rId1"/>
          <a:stretch>
            <a:fillRect/>
          </a:stretch>
        </p:blipFill>
        <p:spPr>
          <a:xfrm>
            <a:off x="8450580" y="2314575"/>
            <a:ext cx="3408680" cy="29813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Effect transition="in" filter="barn(inVertical)">
                                      <p:cBhvr>
                                        <p:cTn id="13" dur="500"/>
                                        <p:tgtEl>
                                          <p:spTgt spid="45059"/>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5062"/>
                                        </p:tgtEl>
                                        <p:attrNameLst>
                                          <p:attrName>style.visibility</p:attrName>
                                        </p:attrNameLst>
                                      </p:cBhvr>
                                      <p:to>
                                        <p:strVal val="visible"/>
                                      </p:to>
                                    </p:set>
                                    <p:anim calcmode="lin" valueType="num">
                                      <p:cBhvr additive="base">
                                        <p:cTn id="18" dur="5000" fill="hold"/>
                                        <p:tgtEl>
                                          <p:spTgt spid="45062"/>
                                        </p:tgtEl>
                                        <p:attrNameLst>
                                          <p:attrName>ppt_x</p:attrName>
                                        </p:attrNameLst>
                                      </p:cBhvr>
                                      <p:tavLst>
                                        <p:tav tm="0">
                                          <p:val>
                                            <p:strVal val="#ppt_x"/>
                                          </p:val>
                                        </p:tav>
                                        <p:tav tm="100000">
                                          <p:val>
                                            <p:strVal val="#ppt_x"/>
                                          </p:val>
                                        </p:tav>
                                      </p:tavLst>
                                    </p:anim>
                                    <p:anim calcmode="lin" valueType="num">
                                      <p:cBhvr additive="base">
                                        <p:cTn id="19" dur="5000" fill="hold"/>
                                        <p:tgtEl>
                                          <p:spTgt spid="4506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5061"/>
                                        </p:tgtEl>
                                        <p:attrNameLst>
                                          <p:attrName>style.visibility</p:attrName>
                                        </p:attrNameLst>
                                      </p:cBhvr>
                                      <p:to>
                                        <p:strVal val="visible"/>
                                      </p:to>
                                    </p:set>
                                    <p:animEffect transition="in" filter="checkerboard(across)">
                                      <p:cBhvr>
                                        <p:cTn id="24" dur="500"/>
                                        <p:tgtEl>
                                          <p:spTgt spid="4506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5063"/>
                                        </p:tgtEl>
                                        <p:attrNameLst>
                                          <p:attrName>style.visibility</p:attrName>
                                        </p:attrNameLst>
                                      </p:cBhvr>
                                      <p:to>
                                        <p:strVal val="visible"/>
                                      </p:to>
                                    </p:set>
                                    <p:animEffect transition="in" filter="wheel(1)">
                                      <p:cBhvr>
                                        <p:cTn id="29" dur="20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45059" grpId="0"/>
      <p:bldP spid="45061" grpId="0"/>
      <p:bldP spid="45062" grpId="0"/>
      <p:bldP spid="450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body" sz="half" idx="4294967295"/>
          </p:nvPr>
        </p:nvSpPr>
        <p:spPr>
          <a:xfrm>
            <a:off x="467360" y="1924050"/>
            <a:ext cx="8686800" cy="1781810"/>
          </a:xfrm>
        </p:spPr>
        <p:txBody>
          <a:bodyPr vert="horz" wrap="square" lIns="91440" tIns="45720" rIns="91440" bIns="45720" anchor="t"/>
          <a:lstStyle/>
          <a:p>
            <a:pPr marL="0" indent="0" eaLnBrk="1" hangingPunct="1">
              <a:lnSpc>
                <a:spcPct val="150000"/>
              </a:lnSpc>
              <a:buClrTx/>
              <a:buSzTx/>
              <a:buFontTx/>
              <a:buNone/>
            </a:pPr>
            <a:r>
              <a:rPr lang="zh-CN" altLang="en-US" b="1">
                <a:latin typeface="微软雅黑" panose="020B0503020204020204" charset="-122"/>
                <a:ea typeface="微软雅黑" panose="020B0503020204020204" charset="-122"/>
                <a:cs typeface="微软雅黑" panose="020B0503020204020204" charset="-122"/>
              </a:rPr>
              <a:t>“原子经济”：反应物中原子全部转化为期望的最终产物</a:t>
            </a:r>
            <a:r>
              <a:rPr lang="en-US" altLang="zh-CN" b="1">
                <a:latin typeface="微软雅黑" panose="020B0503020204020204" charset="-122"/>
                <a:ea typeface="微软雅黑" panose="020B0503020204020204" charset="-122"/>
                <a:cs typeface="微软雅黑" panose="020B0503020204020204" charset="-122"/>
              </a:rPr>
              <a:t>,</a:t>
            </a:r>
            <a:r>
              <a:rPr lang="zh-CN" altLang="en-US" b="1">
                <a:latin typeface="微软雅黑" panose="020B0503020204020204" charset="-122"/>
                <a:ea typeface="微软雅黑" panose="020B0503020204020204" charset="-122"/>
                <a:cs typeface="微软雅黑" panose="020B0503020204020204" charset="-122"/>
              </a:rPr>
              <a:t>实现”零排放”，即原子利用率</a:t>
            </a:r>
            <a:r>
              <a:rPr lang="en-US" altLang="zh-CN" b="1">
                <a:latin typeface="微软雅黑" panose="020B0503020204020204" charset="-122"/>
                <a:ea typeface="微软雅黑" panose="020B0503020204020204" charset="-122"/>
                <a:cs typeface="微软雅黑" panose="020B0503020204020204" charset="-122"/>
              </a:rPr>
              <a:t>100%. </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11269" name="Text Box 5"/>
          <p:cNvSpPr txBox="1"/>
          <p:nvPr/>
        </p:nvSpPr>
        <p:spPr>
          <a:xfrm>
            <a:off x="747395" y="988060"/>
            <a:ext cx="6181090" cy="583565"/>
          </a:xfrm>
          <a:prstGeom prst="rect">
            <a:avLst/>
          </a:prstGeom>
          <a:noFill/>
          <a:ln w="9525">
            <a:noFill/>
          </a:ln>
        </p:spPr>
        <p:txBody>
          <a:bodyPr wrap="square">
            <a:spAutoFit/>
          </a:bodyPr>
          <a:lstStyle/>
          <a:p>
            <a:pPr>
              <a:spcBef>
                <a:spcPct val="50000"/>
              </a:spcBef>
            </a:pPr>
            <a:r>
              <a:rPr lang="en-US" altLang="zh-CN" sz="3200" b="1">
                <a:latin typeface="微软雅黑" panose="020B0503020204020204" charset="-122"/>
                <a:ea typeface="微软雅黑" panose="020B0503020204020204" charset="-122"/>
                <a:cs typeface="微软雅黑" panose="020B0503020204020204" charset="-122"/>
              </a:rPr>
              <a:t>2.</a:t>
            </a:r>
            <a:r>
              <a:rPr lang="zh-CN" altLang="en-US" sz="3200" b="1">
                <a:latin typeface="微软雅黑" panose="020B0503020204020204" charset="-122"/>
                <a:ea typeface="微软雅黑" panose="020B0503020204020204" charset="-122"/>
                <a:cs typeface="微软雅黑" panose="020B0503020204020204" charset="-122"/>
              </a:rPr>
              <a:t>绿色化学的原子经济性</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475105" y="4136390"/>
            <a:ext cx="2231390" cy="521970"/>
          </a:xfrm>
          <a:prstGeom prst="rect">
            <a:avLst/>
          </a:prstGeom>
          <a:noFill/>
          <a:ln w="9525">
            <a:noFill/>
          </a:ln>
        </p:spPr>
        <p:txBody>
          <a:bodyPr wrap="none">
            <a:spAutoFit/>
          </a:bodyPr>
          <a:lstStyle/>
          <a:p>
            <a:r>
              <a:rPr lang="zh-CN" altLang="en-US" sz="2800" b="1">
                <a:latin typeface="微软雅黑" panose="020B0503020204020204" charset="-122"/>
                <a:ea typeface="微软雅黑" panose="020B0503020204020204" charset="-122"/>
                <a:cs typeface="微软雅黑" panose="020B0503020204020204" charset="-122"/>
              </a:rPr>
              <a:t>原子利用率</a:t>
            </a:r>
            <a:r>
              <a:rPr lang="en-US" altLang="zh-CN" sz="2800" b="1">
                <a:latin typeface="微软雅黑" panose="020B0503020204020204" charset="-122"/>
                <a:ea typeface="微软雅黑" panose="020B0503020204020204" charset="-122"/>
                <a:cs typeface="微软雅黑" panose="020B0503020204020204" charset="-122"/>
              </a:rPr>
              <a:t>=</a:t>
            </a:r>
            <a:endParaRPr lang="en-US" altLang="zh-CN" sz="28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838575" y="3705860"/>
            <a:ext cx="4514850" cy="1383665"/>
          </a:xfrm>
          <a:prstGeom prst="rect">
            <a:avLst/>
          </a:prstGeom>
          <a:noFill/>
          <a:ln w="9525">
            <a:noFill/>
          </a:ln>
        </p:spPr>
        <p:txBody>
          <a:bodyPr wrap="none">
            <a:spAutoFit/>
          </a:bodyPr>
          <a:lstStyle/>
          <a:p>
            <a:pPr algn="l"/>
            <a:r>
              <a:rPr lang="zh-CN" altLang="en-US" sz="2800" b="1">
                <a:latin typeface="微软雅黑" panose="020B0503020204020204" charset="-122"/>
                <a:ea typeface="微软雅黑" panose="020B0503020204020204" charset="-122"/>
                <a:cs typeface="微软雅黑" panose="020B0503020204020204" charset="-122"/>
              </a:rPr>
              <a:t>期望产物的总质量</a:t>
            </a:r>
            <a:endParaRPr lang="zh-CN" altLang="en-US" sz="2800" b="1">
              <a:latin typeface="微软雅黑" panose="020B0503020204020204" charset="-122"/>
              <a:ea typeface="微软雅黑" panose="020B0503020204020204" charset="-122"/>
              <a:cs typeface="微软雅黑" panose="020B0503020204020204" charset="-122"/>
            </a:endParaRPr>
          </a:p>
          <a:p>
            <a:pPr algn="l"/>
            <a:r>
              <a:rPr lang="en-US" altLang="zh-CN" sz="2800" b="1">
                <a:latin typeface="微软雅黑" panose="020B0503020204020204" charset="-122"/>
                <a:ea typeface="微软雅黑" panose="020B0503020204020204" charset="-122"/>
                <a:cs typeface="微软雅黑" panose="020B0503020204020204" charset="-122"/>
              </a:rPr>
              <a:t>————————×100%</a:t>
            </a:r>
            <a:endParaRPr lang="en-US" altLang="zh-CN" sz="2800" b="1">
              <a:latin typeface="微软雅黑" panose="020B0503020204020204" charset="-122"/>
              <a:ea typeface="微软雅黑" panose="020B0503020204020204" charset="-122"/>
              <a:cs typeface="微软雅黑" panose="020B0503020204020204" charset="-122"/>
            </a:endParaRPr>
          </a:p>
          <a:p>
            <a:pPr algn="l"/>
            <a:r>
              <a:rPr lang="zh-CN" altLang="en-US" sz="2800" b="1">
                <a:latin typeface="微软雅黑" panose="020B0503020204020204" charset="-122"/>
                <a:ea typeface="微软雅黑" panose="020B0503020204020204" charset="-122"/>
                <a:cs typeface="微软雅黑" panose="020B0503020204020204" charset="-122"/>
              </a:rPr>
              <a:t>生成物总质量</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8855075" y="554990"/>
            <a:ext cx="3327400" cy="21564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heel(1)">
                                      <p:cBhvr>
                                        <p:cTn id="7" dur="20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22">
                                            <p:txEl>
                                              <p:pRg st="0" end="0"/>
                                            </p:txEl>
                                          </p:spTgt>
                                        </p:tgtEl>
                                        <p:attrNameLst>
                                          <p:attrName>style.visibility</p:attrName>
                                        </p:attrNameLst>
                                      </p:cBhvr>
                                      <p:to>
                                        <p:strVal val="visible"/>
                                      </p:to>
                                    </p:set>
                                    <p:animEffect transition="in" filter="box(in)">
                                      <p:cBhvr>
                                        <p:cTn id="12" dur="2000"/>
                                        <p:tgtEl>
                                          <p:spTgt spid="563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P spid="11269"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94150" y="723900"/>
            <a:ext cx="1960880" cy="521970"/>
          </a:xfrm>
          <a:prstGeom prst="rect">
            <a:avLst/>
          </a:prstGeom>
          <a:noFill/>
          <a:ln w="9525">
            <a:noFill/>
          </a:ln>
        </p:spPr>
        <p:txBody>
          <a:bodyPr wrap="none">
            <a:spAutoFit/>
          </a:bodyPr>
          <a:lstStyle/>
          <a:p>
            <a:pPr algn="l"/>
            <a:r>
              <a:rPr lang="zh-CN" altLang="en-US" sz="2800" b="1">
                <a:solidFill>
                  <a:srgbClr val="FF0000"/>
                </a:solidFill>
                <a:latin typeface="微软雅黑" panose="020B0503020204020204" charset="-122"/>
                <a:ea typeface="微软雅黑" panose="020B0503020204020204" charset="-122"/>
                <a:sym typeface="+mn-ea"/>
              </a:rPr>
              <a:t>思考与讨论</a:t>
            </a:r>
            <a:endParaRPr lang="zh-CN" altLang="en-US" sz="2800" b="1">
              <a:solidFill>
                <a:srgbClr val="FF0000"/>
              </a:solidFill>
              <a:latin typeface="微软雅黑" panose="020B0503020204020204" charset="-122"/>
              <a:ea typeface="微软雅黑" panose="020B0503020204020204" charset="-122"/>
              <a:sym typeface="+mn-ea"/>
            </a:endParaRPr>
          </a:p>
        </p:txBody>
      </p:sp>
      <p:grpSp>
        <p:nvGrpSpPr>
          <p:cNvPr id="2" name="组合 1"/>
          <p:cNvGrpSpPr/>
          <p:nvPr/>
        </p:nvGrpSpPr>
        <p:grpSpPr>
          <a:xfrm>
            <a:off x="1026160" y="1511935"/>
            <a:ext cx="10495280" cy="4615815"/>
            <a:chOff x="1616" y="2381"/>
            <a:chExt cx="16528" cy="7269"/>
          </a:xfrm>
        </p:grpSpPr>
        <p:sp>
          <p:nvSpPr>
            <p:cNvPr id="7" name="文本框 6"/>
            <p:cNvSpPr txBox="1"/>
            <p:nvPr/>
          </p:nvSpPr>
          <p:spPr>
            <a:xfrm>
              <a:off x="1616" y="2381"/>
              <a:ext cx="16528" cy="7269"/>
            </a:xfrm>
            <a:prstGeom prst="rect">
              <a:avLst/>
            </a:prstGeom>
            <a:noFill/>
            <a:ln w="9525">
              <a:noFill/>
            </a:ln>
          </p:spPr>
          <p:txBody>
            <a:bodyPr wrap="none">
              <a:spAutoFit/>
            </a:bodyPr>
            <a:lstStyle/>
            <a:p>
              <a:pPr algn="l">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以乙烯为原料生产环氧乙烷，过去主要使用的是氯代乙醇法，包括</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a:p>
              <a:pPr algn="l">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以下两步反应：</a:t>
              </a:r>
              <a:r>
                <a:rPr lang="en-US" altLang="zh-CN" sz="2800" b="1">
                  <a:latin typeface="Times New Roman" panose="02020603050405020304" pitchFamily="18" charset="0"/>
                  <a:ea typeface="微软雅黑" panose="020B0503020204020204" charset="-122"/>
                  <a:cs typeface="Times New Roman" panose="02020603050405020304" pitchFamily="18" charset="0"/>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+Cl</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O →ClCH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OH+HCl</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a:p>
              <a:pPr algn="l">
                <a:lnSpc>
                  <a:spcPct val="150000"/>
                </a:lnSpc>
              </a:pP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a:p>
              <a:pPr algn="l">
                <a:lnSpc>
                  <a:spcPct val="150000"/>
                </a:lnSpc>
              </a:pPr>
              <a:r>
                <a:rPr lang="en-US" altLang="zh-CN" sz="2800" b="1">
                  <a:latin typeface="Times New Roman" panose="02020603050405020304" pitchFamily="18" charset="0"/>
                  <a:ea typeface="微软雅黑" panose="020B0503020204020204" charset="-122"/>
                  <a:cs typeface="Times New Roman" panose="02020603050405020304" pitchFamily="18" charset="0"/>
                </a:rPr>
                <a:t>2ClCH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OH+Ca</a:t>
              </a:r>
              <a:r>
                <a:rPr lang="zh-CN" altLang="en-US" sz="2800" b="1">
                  <a:latin typeface="Times New Roman" panose="02020603050405020304" pitchFamily="18" charset="0"/>
                  <a:ea typeface="微软雅黑" panose="020B0503020204020204" charset="-122"/>
                  <a:cs typeface="Times New Roman" panose="02020603050405020304" pitchFamily="18" charset="0"/>
                </a:rPr>
                <a:t>（</a:t>
              </a:r>
              <a:r>
                <a:rPr lang="en-US" altLang="zh-CN" sz="2800" b="1">
                  <a:latin typeface="Times New Roman" panose="02020603050405020304" pitchFamily="18" charset="0"/>
                  <a:ea typeface="微软雅黑" panose="020B0503020204020204" charset="-122"/>
                  <a:cs typeface="Times New Roman" panose="02020603050405020304" pitchFamily="18" charset="0"/>
                </a:rPr>
                <a:t>OH</a:t>
              </a:r>
              <a:r>
                <a:rPr lang="zh-CN" altLang="en-US" sz="2800" b="1">
                  <a:latin typeface="Times New Roman" panose="02020603050405020304" pitchFamily="18" charset="0"/>
                  <a:ea typeface="微软雅黑" panose="020B0503020204020204" charset="-122"/>
                  <a:cs typeface="Times New Roman" panose="02020603050405020304" pitchFamily="18" charset="0"/>
                </a:rPr>
                <a:t>）</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                     +CaCl</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+2H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O</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a:p>
              <a:pPr algn="l">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总的反应可表示为：</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a:p>
              <a:pPr algn="l">
                <a:lnSpc>
                  <a:spcPct val="150000"/>
                </a:lnSpc>
              </a:pP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+Cl</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+Ca</a:t>
              </a: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OH</a:t>
              </a: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                     +CaCl</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O</a:t>
              </a:r>
              <a:endParaRPr lang="en-US" altLang="zh-CN" sz="2800" b="1">
                <a:latin typeface="Times New Roman" panose="02020603050405020304" pitchFamily="18" charset="0"/>
                <a:ea typeface="微软雅黑" panose="020B0503020204020204" charset="-122"/>
                <a:cs typeface="Times New Roman" panose="02020603050405020304" pitchFamily="18" charset="0"/>
                <a:sym typeface="+mn-ea"/>
              </a:endParaRPr>
            </a:p>
            <a:p>
              <a:pPr algn="l">
                <a:lnSpc>
                  <a:spcPct val="150000"/>
                </a:lnSpc>
              </a:pP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p:txBody>
        </p:sp>
        <p:pic>
          <p:nvPicPr>
            <p:cNvPr id="5" name="图片 4"/>
            <p:cNvPicPr>
              <a:picLocks noChangeAspect="1"/>
            </p:cNvPicPr>
            <p:nvPr>
              <p:custDataLst>
                <p:tags r:id="rId1"/>
              </p:custDataLst>
            </p:nvPr>
          </p:nvPicPr>
          <p:blipFill>
            <a:blip r:embed="rId2"/>
            <a:stretch>
              <a:fillRect/>
            </a:stretch>
          </p:blipFill>
          <p:spPr>
            <a:xfrm>
              <a:off x="9542" y="5313"/>
              <a:ext cx="2357" cy="1405"/>
            </a:xfrm>
            <a:prstGeom prst="rect">
              <a:avLst/>
            </a:prstGeom>
          </p:spPr>
        </p:pic>
        <p:pic>
          <p:nvPicPr>
            <p:cNvPr id="6" name="图片 5"/>
            <p:cNvPicPr>
              <a:picLocks noChangeAspect="1"/>
            </p:cNvPicPr>
            <p:nvPr>
              <p:custDataLst>
                <p:tags r:id="rId3"/>
              </p:custDataLst>
            </p:nvPr>
          </p:nvPicPr>
          <p:blipFill>
            <a:blip r:embed="rId2"/>
            <a:stretch>
              <a:fillRect/>
            </a:stretch>
          </p:blipFill>
          <p:spPr>
            <a:xfrm>
              <a:off x="9378" y="7108"/>
              <a:ext cx="2357" cy="1405"/>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9305" y="1296035"/>
            <a:ext cx="10256520" cy="4615180"/>
            <a:chOff x="1243" y="2041"/>
            <a:chExt cx="16152" cy="7268"/>
          </a:xfrm>
        </p:grpSpPr>
        <p:grpSp>
          <p:nvGrpSpPr>
            <p:cNvPr id="3" name="组合 2"/>
            <p:cNvGrpSpPr/>
            <p:nvPr/>
          </p:nvGrpSpPr>
          <p:grpSpPr>
            <a:xfrm>
              <a:off x="1243" y="2041"/>
              <a:ext cx="16152" cy="7268"/>
              <a:chOff x="1243" y="2041"/>
              <a:chExt cx="16152" cy="7268"/>
            </a:xfrm>
          </p:grpSpPr>
          <p:sp>
            <p:nvSpPr>
              <p:cNvPr id="2" name="文本框 1"/>
              <p:cNvSpPr txBox="1"/>
              <p:nvPr/>
            </p:nvSpPr>
            <p:spPr>
              <a:xfrm>
                <a:off x="1243" y="2041"/>
                <a:ext cx="16152" cy="7269"/>
              </a:xfrm>
              <a:prstGeom prst="rect">
                <a:avLst/>
              </a:prstGeom>
              <a:noFill/>
              <a:ln w="9525">
                <a:noFill/>
              </a:ln>
            </p:spPr>
            <p:txBody>
              <a:bodyPr wrap="square">
                <a:spAutoFit/>
              </a:bodyPr>
              <a:lstStyle/>
              <a:p>
                <a:pPr algn="l">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现代石油工业采用银做催化剂，可以实现一步完成：</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a:p>
                <a:pPr algn="l">
                  <a:lnSpc>
                    <a:spcPct val="150000"/>
                  </a:lnSpc>
                </a:pPr>
                <a:endParaRPr lang="en-US" altLang="zh-CN" sz="2800" b="1">
                  <a:latin typeface="Times New Roman" panose="02020603050405020304" pitchFamily="18" charset="0"/>
                  <a:ea typeface="微软雅黑" panose="020B0503020204020204" charset="-122"/>
                  <a:cs typeface="Times New Roman" panose="02020603050405020304" pitchFamily="18" charset="0"/>
                  <a:sym typeface="+mn-ea"/>
                </a:endParaRPr>
              </a:p>
              <a:p>
                <a:pPr algn="l">
                  <a:lnSpc>
                    <a:spcPct val="150000"/>
                  </a:lnSpc>
                </a:pP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CH2=CH2+O2→        2</a:t>
                </a:r>
                <a:endParaRPr lang="en-US" altLang="zh-CN" sz="2800" b="1">
                  <a:latin typeface="Times New Roman" panose="02020603050405020304" pitchFamily="18" charset="0"/>
                  <a:ea typeface="微软雅黑" panose="020B0503020204020204" charset="-122"/>
                  <a:cs typeface="Times New Roman" panose="02020603050405020304" pitchFamily="18" charset="0"/>
                  <a:sym typeface="+mn-ea"/>
                </a:endParaRPr>
              </a:p>
              <a:p>
                <a:pPr algn="l">
                  <a:lnSpc>
                    <a:spcPct val="150000"/>
                  </a:lnSpc>
                </a:pPr>
                <a:r>
                  <a:rPr lang="zh-CN" altLang="en-US" sz="2800" b="1">
                    <a:latin typeface="微软雅黑" panose="020B0503020204020204" charset="-122"/>
                    <a:ea typeface="微软雅黑" panose="020B0503020204020204" charset="-122"/>
                    <a:cs typeface="微软雅黑" panose="020B0503020204020204" charset="-122"/>
                  </a:rPr>
                  <a:t>试计算两种生产工艺的原子利用率。你还能举出其他原子利用率为</a:t>
                </a:r>
                <a:r>
                  <a:rPr lang="en-US" altLang="zh-CN" sz="2800" b="1">
                    <a:latin typeface="微软雅黑" panose="020B0503020204020204" charset="-122"/>
                    <a:ea typeface="微软雅黑" panose="020B0503020204020204" charset="-122"/>
                    <a:cs typeface="微软雅黑" panose="020B0503020204020204" charset="-122"/>
                  </a:rPr>
                  <a:t>100%</a:t>
                </a:r>
                <a:r>
                  <a:rPr lang="zh-CN" altLang="en-US" sz="2800" b="1">
                    <a:latin typeface="微软雅黑" panose="020B0503020204020204" charset="-122"/>
                    <a:ea typeface="微软雅黑" panose="020B0503020204020204" charset="-122"/>
                    <a:cs typeface="微软雅黑" panose="020B0503020204020204" charset="-122"/>
                  </a:rPr>
                  <a:t>的化学反应类型和实际例子吗？原子利用率和产率相同吗？请仔细分析和体会绿色化学对比研究和化工生产提出了哪些新的挑战</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custDataLst>
                  <p:tags r:id="rId1"/>
                </p:custDataLst>
              </p:nvPr>
            </p:nvPicPr>
            <p:blipFill>
              <a:blip r:embed="rId2"/>
              <a:stretch>
                <a:fillRect/>
              </a:stretch>
            </p:blipFill>
            <p:spPr>
              <a:xfrm>
                <a:off x="7168" y="3648"/>
                <a:ext cx="2357" cy="1405"/>
              </a:xfrm>
              <a:prstGeom prst="rect">
                <a:avLst/>
              </a:prstGeom>
            </p:spPr>
          </p:pic>
        </p:grpSp>
        <p:sp>
          <p:nvSpPr>
            <p:cNvPr id="9" name="文本框 8"/>
            <p:cNvSpPr txBox="1"/>
            <p:nvPr/>
          </p:nvSpPr>
          <p:spPr>
            <a:xfrm>
              <a:off x="4904" y="3807"/>
              <a:ext cx="972" cy="822"/>
            </a:xfrm>
            <a:prstGeom prst="rect">
              <a:avLst/>
            </a:prstGeom>
            <a:noFill/>
            <a:ln w="9525">
              <a:noFill/>
            </a:ln>
          </p:spPr>
          <p:txBody>
            <a:bodyPr wrap="none">
              <a:spAutoFit/>
            </a:bodyPr>
            <a:lstStyle/>
            <a:p>
              <a:r>
                <a:rPr lang="en-US" altLang="zh-CN" sz="2800" b="1">
                  <a:latin typeface="Times New Roman" panose="02020603050405020304" pitchFamily="18" charset="0"/>
                </a:rPr>
                <a:t>Ag</a:t>
              </a:r>
              <a:endParaRPr lang="en-US" altLang="zh-CN" sz="2800" b="1">
                <a:latin typeface="Times New Roman" panose="02020603050405020304" pitchFamily="18" charset="0"/>
              </a:endParaRP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95400" y="1681480"/>
            <a:ext cx="7497445" cy="521970"/>
          </a:xfrm>
          <a:prstGeom prst="rect">
            <a:avLst/>
          </a:prstGeom>
          <a:noFill/>
          <a:ln w="9525">
            <a:noFill/>
          </a:ln>
        </p:spPr>
        <p:txBody>
          <a:bodyPr wrap="none">
            <a:spAutoFit/>
          </a:bodyPr>
          <a:lstStyle/>
          <a:p>
            <a:pPr algn="l"/>
            <a:r>
              <a:rPr lang="zh-CN" altLang="en-US" sz="2800" b="1">
                <a:latin typeface="Times New Roman" panose="02020603050405020304" pitchFamily="18" charset="0"/>
                <a:ea typeface="微软雅黑" panose="020B0503020204020204" charset="-122"/>
                <a:cs typeface="Times New Roman" panose="02020603050405020304" pitchFamily="18" charset="0"/>
              </a:rPr>
              <a:t>根据原子利用率公式计算，第一种原子利用率</a:t>
            </a:r>
            <a:r>
              <a:rPr lang="en-US" altLang="zh-CN" sz="2800" b="1">
                <a:latin typeface="Times New Roman" panose="02020603050405020304" pitchFamily="18" charset="0"/>
                <a:ea typeface="微软雅黑" panose="020B0503020204020204" charset="-122"/>
                <a:cs typeface="Times New Roman" panose="02020603050405020304" pitchFamily="18" charset="0"/>
              </a:rPr>
              <a:t>=</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p:cNvSpPr txBox="1"/>
          <p:nvPr/>
        </p:nvSpPr>
        <p:spPr>
          <a:xfrm>
            <a:off x="1372235" y="2545715"/>
            <a:ext cx="8638540" cy="521970"/>
          </a:xfrm>
          <a:prstGeom prst="rect">
            <a:avLst/>
          </a:prstGeom>
          <a:noFill/>
          <a:ln w="9525">
            <a:noFill/>
          </a:ln>
        </p:spPr>
        <p:txBody>
          <a:bodyPr wrap="none">
            <a:spAutoFit/>
          </a:bodyPr>
          <a:lstStyle/>
          <a:p>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第二种方法只有一种生成物，所以原子利用率为</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100%</a:t>
            </a:r>
            <a:endParaRPr lang="en-US" altLang="zh-CN" sz="28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792845" y="1162050"/>
            <a:ext cx="3232150" cy="1383665"/>
          </a:xfrm>
          <a:prstGeom prst="rect">
            <a:avLst/>
          </a:prstGeom>
          <a:noFill/>
          <a:ln w="9525">
            <a:noFill/>
          </a:ln>
        </p:spPr>
        <p:txBody>
          <a:bodyPr wrap="none">
            <a:spAutoFit/>
          </a:bodyPr>
          <a:lstStyle/>
          <a:p>
            <a:pPr algn="l"/>
            <a:r>
              <a:rPr lang="en-US" altLang="zh-CN" sz="2800" b="1">
                <a:latin typeface="Times New Roman" panose="02020603050405020304" pitchFamily="18" charset="0"/>
              </a:rPr>
              <a:t>44</a:t>
            </a:r>
            <a:endParaRPr lang="en-US" altLang="zh-CN" sz="2800" b="1">
              <a:latin typeface="Times New Roman" panose="02020603050405020304" pitchFamily="18" charset="0"/>
            </a:endParaRPr>
          </a:p>
          <a:p>
            <a:pPr algn="l"/>
            <a:r>
              <a:rPr lang="en-US" altLang="zh-CN" sz="2800" b="1">
                <a:latin typeface="Times New Roman" panose="02020603050405020304" pitchFamily="18" charset="0"/>
              </a:rPr>
              <a:t>▁  ×100%=25.4% </a:t>
            </a:r>
            <a:endParaRPr lang="en-US" altLang="zh-CN" sz="2800" b="1">
              <a:latin typeface="Times New Roman" panose="02020603050405020304" pitchFamily="18" charset="0"/>
            </a:endParaRPr>
          </a:p>
          <a:p>
            <a:pPr algn="l"/>
            <a:r>
              <a:rPr lang="en-US" altLang="zh-CN" sz="2800" b="1">
                <a:latin typeface="Times New Roman" panose="02020603050405020304" pitchFamily="18" charset="0"/>
              </a:rPr>
              <a:t>173</a:t>
            </a:r>
            <a:endParaRPr lang="en-US" altLang="zh-CN" sz="2800" b="1">
              <a:latin typeface="Times New Roman" panose="02020603050405020304" pitchFamily="18" charset="0"/>
            </a:endParaRPr>
          </a:p>
        </p:txBody>
      </p:sp>
      <p:sp>
        <p:nvSpPr>
          <p:cNvPr id="5" name="文本框 4"/>
          <p:cNvSpPr txBox="1"/>
          <p:nvPr/>
        </p:nvSpPr>
        <p:spPr>
          <a:xfrm>
            <a:off x="1372235" y="3268980"/>
            <a:ext cx="8895080" cy="1383665"/>
          </a:xfrm>
          <a:prstGeom prst="rect">
            <a:avLst/>
          </a:prstGeom>
          <a:noFill/>
          <a:ln w="9525">
            <a:noFill/>
          </a:ln>
        </p:spPr>
        <p:txBody>
          <a:bodyPr wrap="none">
            <a:spAutoFit/>
          </a:bodyPr>
          <a:lstStyle/>
          <a:p>
            <a:pPr>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原子利用率</a:t>
            </a:r>
            <a:r>
              <a:rPr lang="en-US" altLang="zh-CN" sz="2800" b="1">
                <a:latin typeface="Times New Roman" panose="02020603050405020304" pitchFamily="18" charset="0"/>
                <a:ea typeface="微软雅黑" panose="020B0503020204020204" charset="-122"/>
                <a:cs typeface="Times New Roman" panose="02020603050405020304" pitchFamily="18" charset="0"/>
              </a:rPr>
              <a:t>100%</a:t>
            </a:r>
            <a:r>
              <a:rPr lang="zh-CN" altLang="en-US" sz="2800" b="1">
                <a:latin typeface="Times New Roman" panose="02020603050405020304" pitchFamily="18" charset="0"/>
                <a:ea typeface="微软雅黑" panose="020B0503020204020204" charset="-122"/>
                <a:cs typeface="Times New Roman" panose="02020603050405020304" pitchFamily="18" charset="0"/>
              </a:rPr>
              <a:t>的有化合反应，加成反应，加聚反应。</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a:p>
            <a:pPr>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rPr>
              <a:t>如：</a:t>
            </a:r>
            <a:r>
              <a:rPr lang="en-US" altLang="zh-CN" sz="2800" b="1">
                <a:latin typeface="Times New Roman" panose="02020603050405020304" pitchFamily="18" charset="0"/>
                <a:ea typeface="微软雅黑" panose="020B0503020204020204" charset="-122"/>
                <a:cs typeface="Times New Roman" panose="02020603050405020304" pitchFamily="18" charset="0"/>
              </a:rPr>
              <a:t>CaO+H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O=Ca(OH)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zh-CN" altLang="en-US" sz="2800" b="1">
                <a:latin typeface="Times New Roman" panose="02020603050405020304" pitchFamily="18" charset="0"/>
                <a:ea typeface="微软雅黑" panose="020B0503020204020204" charset="-122"/>
                <a:cs typeface="Times New Roman" panose="02020603050405020304" pitchFamily="18" charset="0"/>
              </a:rPr>
              <a:t>等</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1332865" y="4652645"/>
            <a:ext cx="9766300" cy="1383665"/>
          </a:xfrm>
          <a:prstGeom prst="rect">
            <a:avLst/>
          </a:prstGeom>
          <a:noFill/>
          <a:ln w="9525">
            <a:noFill/>
          </a:ln>
        </p:spPr>
        <p:txBody>
          <a:bodyPr wrap="square">
            <a:spAutoFit/>
          </a:bodyPr>
          <a:lstStyle/>
          <a:p>
            <a:pPr algn="l">
              <a:lnSpc>
                <a:spcPct val="150000"/>
              </a:lnSpc>
            </a:pP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原子利用率和产率是不同的，产率是指的是某种生成物的实际产量与理论产量的比值。</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6925" y="1466215"/>
            <a:ext cx="10994390" cy="2861310"/>
          </a:xfrm>
          <a:prstGeom prst="rect">
            <a:avLst/>
          </a:prstGeom>
          <a:noFill/>
          <a:ln w="9525">
            <a:noFill/>
          </a:ln>
        </p:spPr>
        <p:txBody>
          <a:bodyPr wrap="square">
            <a:spAutoFit/>
          </a:bodyPr>
          <a:lstStyle/>
          <a:p>
            <a:pPr algn="just">
              <a:lnSpc>
                <a:spcPct val="150000"/>
              </a:lnSpc>
            </a:pPr>
            <a:r>
              <a:rPr sz="2400" b="1">
                <a:latin typeface="微软雅黑" panose="020B0503020204020204" charset="-122"/>
                <a:ea typeface="微软雅黑" panose="020B0503020204020204" charset="-122"/>
                <a:cs typeface="微软雅黑" panose="020B0503020204020204" charset="-122"/>
              </a:rPr>
              <a:t>绿色化学是对传统化学的挑战，是对传统化学思维方式的更新和发展，因此，绿色化学的研究内容是从反应原料、反应条件、转化方法或开发绿色产品等角度进行研究，打破传统的化学反应，设计新的对环境友好的化学反应。包括：(1)使用无毒无害的原料；(2)利用可再生资源；(3)新型催化剂的开发研究；(4)不同反应介质的研究；(5)寻找新的转化方法；(6)设计对人类健康和环境安全的化学产品。</a:t>
            </a:r>
            <a:endParaRPr sz="24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96925" y="4619625"/>
            <a:ext cx="8561070" cy="1383665"/>
          </a:xfrm>
          <a:prstGeom prst="rect">
            <a:avLst/>
          </a:prstGeom>
          <a:noFill/>
          <a:ln w="9525">
            <a:noFill/>
          </a:ln>
        </p:spPr>
        <p:txBody>
          <a:bodyPr wrap="none">
            <a:spAutoFit/>
          </a:bodyPr>
          <a:lstStyle/>
          <a:p>
            <a:pPr>
              <a:lnSpc>
                <a:spcPct val="150000"/>
              </a:lnSpc>
            </a:pPr>
            <a:r>
              <a:rPr lang="zh-CN" altLang="zh-CN" sz="2800" b="1">
                <a:latin typeface="微软雅黑" panose="020B0503020204020204" charset="-122"/>
                <a:ea typeface="微软雅黑" panose="020B0503020204020204" charset="-122"/>
                <a:cs typeface="微软雅黑" panose="020B0503020204020204" charset="-122"/>
              </a:rPr>
              <a:t>阅读课本           </a:t>
            </a:r>
            <a:r>
              <a:rPr lang="zh-CN" altLang="en-US" sz="2800" b="1">
                <a:latin typeface="微软雅黑" panose="020B0503020204020204" charset="-122"/>
                <a:ea typeface="微软雅黑" panose="020B0503020204020204" charset="-122"/>
                <a:cs typeface="微软雅黑" panose="020B0503020204020204" charset="-122"/>
              </a:rPr>
              <a:t>科学、技术、社会</a:t>
            </a:r>
            <a:r>
              <a:rPr lang="en-US"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人工光合作用</a:t>
            </a:r>
            <a:endParaRPr lang="zh-CN" altLang="en-US" sz="28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800" b="1">
                <a:latin typeface="微软雅黑" panose="020B0503020204020204" charset="-122"/>
                <a:ea typeface="微软雅黑" panose="020B0503020204020204" charset="-122"/>
                <a:cs typeface="微软雅黑" panose="020B0503020204020204" charset="-122"/>
              </a:rPr>
              <a:t>                        化学与职业    </a:t>
            </a:r>
            <a:r>
              <a:rPr lang="en-US" altLang="zh-CN" sz="2800" b="1">
                <a:latin typeface="微软雅黑" panose="020B0503020204020204" charset="-122"/>
                <a:ea typeface="微软雅黑" panose="020B0503020204020204" charset="-122"/>
                <a:cs typeface="微软雅黑" panose="020B0503020204020204" charset="-122"/>
              </a:rPr>
              <a:t>------  </a:t>
            </a:r>
            <a:r>
              <a:rPr lang="zh-CN" altLang="en-US" sz="2800" b="1">
                <a:latin typeface="微软雅黑" panose="020B0503020204020204" charset="-122"/>
                <a:ea typeface="微软雅黑" panose="020B0503020204020204" charset="-122"/>
                <a:cs typeface="微软雅黑" panose="020B0503020204020204" charset="-122"/>
              </a:rPr>
              <a:t>环境保护工程师</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4098"/>
          <p:cNvSpPr txBox="1"/>
          <p:nvPr/>
        </p:nvSpPr>
        <p:spPr>
          <a:xfrm>
            <a:off x="4511675" y="692150"/>
            <a:ext cx="309880" cy="368300"/>
          </a:xfrm>
          <a:prstGeom prst="rect">
            <a:avLst/>
          </a:prstGeom>
          <a:noFill/>
          <a:ln w="9525">
            <a:noFill/>
          </a:ln>
        </p:spPr>
        <p:txBody>
          <a:bodyPr wrap="none">
            <a:spAutoFit/>
          </a:bodyPr>
          <a:lstStyle/>
          <a:p>
            <a:endParaRPr>
              <a:solidFill>
                <a:srgbClr val="FF0000"/>
              </a:solidFill>
              <a:latin typeface="Arial" panose="020B0604020202020204" pitchFamily="34" charset="0"/>
            </a:endParaRPr>
          </a:p>
        </p:txBody>
      </p:sp>
      <p:sp>
        <p:nvSpPr>
          <p:cNvPr id="4109" name="文本框 4108"/>
          <p:cNvSpPr txBox="1"/>
          <p:nvPr/>
        </p:nvSpPr>
        <p:spPr>
          <a:xfrm>
            <a:off x="768985" y="1496060"/>
            <a:ext cx="6827520" cy="583565"/>
          </a:xfrm>
          <a:prstGeom prst="rect">
            <a:avLst/>
          </a:prstGeom>
          <a:noFill/>
          <a:ln w="12700">
            <a:noFill/>
          </a:ln>
        </p:spPr>
        <p:txBody>
          <a:bodyPr wrap="square">
            <a:spAutoFit/>
          </a:bodyPr>
          <a:lstStyle/>
          <a:p>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、工业</a:t>
            </a:r>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三废</a:t>
            </a:r>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a:t>
            </a:r>
            <a:endParaRPr lang="en-US" altLang="zh-CN" sz="3200" b="1">
              <a:solidFill>
                <a:srgbClr val="FF0000"/>
              </a:solidFill>
              <a:latin typeface="微软雅黑" panose="020B0503020204020204" charset="-122"/>
              <a:ea typeface="微软雅黑" panose="020B0503020204020204" charset="-122"/>
              <a:cs typeface="微软雅黑" panose="020B0503020204020204" charset="-122"/>
            </a:endParaRPr>
          </a:p>
        </p:txBody>
      </p:sp>
      <p:grpSp>
        <p:nvGrpSpPr>
          <p:cNvPr id="3" name="组合 2"/>
          <p:cNvGrpSpPr/>
          <p:nvPr/>
        </p:nvGrpSpPr>
        <p:grpSpPr>
          <a:xfrm>
            <a:off x="1231265" y="2382520"/>
            <a:ext cx="5885180" cy="2029460"/>
            <a:chOff x="7788" y="5155"/>
            <a:chExt cx="9268" cy="3196"/>
          </a:xfrm>
        </p:grpSpPr>
        <p:sp>
          <p:nvSpPr>
            <p:cNvPr id="4" name="Text Box 10"/>
            <p:cNvSpPr txBox="1"/>
            <p:nvPr/>
          </p:nvSpPr>
          <p:spPr>
            <a:xfrm>
              <a:off x="7788" y="5155"/>
              <a:ext cx="9240" cy="1161"/>
            </a:xfrm>
            <a:prstGeom prst="rect">
              <a:avLst/>
            </a:prstGeom>
            <a:noFill/>
            <a:ln w="9525">
              <a:noFill/>
            </a:ln>
          </p:spPr>
          <p:txBody>
            <a:bodyPr>
              <a:spAutoFit/>
            </a:bodyPr>
            <a:lstStyle/>
            <a:p>
              <a:pPr>
                <a:lnSpc>
                  <a:spcPct val="150000"/>
                </a:lnSpc>
                <a:spcBef>
                  <a:spcPct val="50000"/>
                </a:spcBef>
              </a:pPr>
              <a:r>
                <a:rPr lang="zh-CN" altLang="en-US" sz="2800" b="1">
                  <a:solidFill>
                    <a:srgbClr val="000000"/>
                  </a:solidFill>
                  <a:latin typeface="微软雅黑" panose="020B0503020204020204" charset="-122"/>
                  <a:ea typeface="微软雅黑" panose="020B0503020204020204" charset="-122"/>
                </a:rPr>
                <a:t>废气（化学燃料燃烧及工厂废气）</a:t>
              </a:r>
              <a:endParaRPr lang="zh-CN" altLang="en-US" sz="2800" b="1">
                <a:solidFill>
                  <a:srgbClr val="000000"/>
                </a:solidFill>
                <a:latin typeface="微软雅黑" panose="020B0503020204020204" charset="-122"/>
                <a:ea typeface="微软雅黑" panose="020B0503020204020204" charset="-122"/>
              </a:endParaRPr>
            </a:p>
          </p:txBody>
        </p:sp>
        <p:sp>
          <p:nvSpPr>
            <p:cNvPr id="45067" name="Text Box 11"/>
            <p:cNvSpPr txBox="1"/>
            <p:nvPr/>
          </p:nvSpPr>
          <p:spPr>
            <a:xfrm>
              <a:off x="7816" y="6152"/>
              <a:ext cx="9240" cy="1161"/>
            </a:xfrm>
            <a:prstGeom prst="rect">
              <a:avLst/>
            </a:prstGeom>
            <a:noFill/>
            <a:ln w="9525">
              <a:noFill/>
            </a:ln>
          </p:spPr>
          <p:txBody>
            <a:bodyPr>
              <a:spAutoFit/>
            </a:bodyPr>
            <a:lstStyle/>
            <a:p>
              <a:pPr>
                <a:lnSpc>
                  <a:spcPct val="150000"/>
                </a:lnSpc>
                <a:spcBef>
                  <a:spcPct val="50000"/>
                </a:spcBef>
              </a:pPr>
              <a:r>
                <a:rPr lang="zh-CN" altLang="en-US" sz="2800" b="1">
                  <a:solidFill>
                    <a:srgbClr val="000000"/>
                  </a:solidFill>
                  <a:latin typeface="微软雅黑" panose="020B0503020204020204" charset="-122"/>
                  <a:ea typeface="微软雅黑" panose="020B0503020204020204" charset="-122"/>
                </a:rPr>
                <a:t>废水（工业废水、生活废水等）</a:t>
              </a:r>
              <a:endParaRPr lang="zh-CN" altLang="en-US" sz="2800" b="1">
                <a:solidFill>
                  <a:srgbClr val="000000"/>
                </a:solidFill>
                <a:latin typeface="微软雅黑" panose="020B0503020204020204" charset="-122"/>
                <a:ea typeface="微软雅黑" panose="020B0503020204020204" charset="-122"/>
              </a:endParaRPr>
            </a:p>
          </p:txBody>
        </p:sp>
        <p:sp>
          <p:nvSpPr>
            <p:cNvPr id="45068" name="Text Box 12"/>
            <p:cNvSpPr txBox="1"/>
            <p:nvPr/>
          </p:nvSpPr>
          <p:spPr>
            <a:xfrm>
              <a:off x="7788" y="7190"/>
              <a:ext cx="9240" cy="1161"/>
            </a:xfrm>
            <a:prstGeom prst="rect">
              <a:avLst/>
            </a:prstGeom>
            <a:noFill/>
            <a:ln w="9525">
              <a:noFill/>
            </a:ln>
          </p:spPr>
          <p:txBody>
            <a:bodyPr>
              <a:spAutoFit/>
            </a:bodyPr>
            <a:lstStyle/>
            <a:p>
              <a:pPr>
                <a:lnSpc>
                  <a:spcPct val="150000"/>
                </a:lnSpc>
                <a:spcBef>
                  <a:spcPct val="50000"/>
                </a:spcBef>
              </a:pPr>
              <a:r>
                <a:rPr lang="zh-CN" altLang="en-US" sz="2800" b="1">
                  <a:solidFill>
                    <a:srgbClr val="000000"/>
                  </a:solidFill>
                  <a:latin typeface="微软雅黑" panose="020B0503020204020204" charset="-122"/>
                  <a:ea typeface="微软雅黑" panose="020B0503020204020204" charset="-122"/>
                </a:rPr>
                <a:t>废渣（工业垃圾、生活垃圾等）</a:t>
              </a:r>
              <a:endParaRPr lang="zh-CN" altLang="en-US" sz="2800" b="1">
                <a:solidFill>
                  <a:srgbClr val="000000"/>
                </a:solidFill>
                <a:latin typeface="微软雅黑" panose="020B0503020204020204" charset="-122"/>
                <a:ea typeface="微软雅黑" panose="020B0503020204020204" charset="-122"/>
              </a:endParaRPr>
            </a:p>
          </p:txBody>
        </p:sp>
      </p:grpSp>
      <p:sp>
        <p:nvSpPr>
          <p:cNvPr id="6" name="文本框 5"/>
          <p:cNvSpPr txBox="1"/>
          <p:nvPr/>
        </p:nvSpPr>
        <p:spPr>
          <a:xfrm>
            <a:off x="1254760" y="4740275"/>
            <a:ext cx="6678930" cy="521970"/>
          </a:xfrm>
          <a:prstGeom prst="rect">
            <a:avLst/>
          </a:prstGeom>
          <a:noFill/>
          <a:ln w="9525">
            <a:noFill/>
          </a:ln>
        </p:spPr>
        <p:txBody>
          <a:bodyPr wrap="square">
            <a:spAutoFit/>
          </a:bodyPr>
          <a:lstStyle/>
          <a:p>
            <a:r>
              <a:rPr lang="zh-CN" altLang="en-US" sz="2800" b="1">
                <a:latin typeface="微软雅黑" panose="020B0503020204020204" charset="-122"/>
                <a:ea typeface="微软雅黑" panose="020B0503020204020204" charset="-122"/>
              </a:rPr>
              <a:t>化学在三废治理方面有非常重要的作用。</a:t>
            </a:r>
            <a:endParaRPr lang="zh-CN" altLang="en-US" sz="2800" b="1">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7559675" y="1983105"/>
            <a:ext cx="4143375" cy="30016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1000" fill="hold"/>
                                        <p:tgtEl>
                                          <p:spTgt spid="4109"/>
                                        </p:tgtEl>
                                        <p:attrNameLst>
                                          <p:attrName>ppt_x</p:attrName>
                                        </p:attrNameLst>
                                      </p:cBhvr>
                                      <p:tavLst>
                                        <p:tav tm="0">
                                          <p:val>
                                            <p:strVal val="#ppt_x-.2"/>
                                          </p:val>
                                        </p:tav>
                                        <p:tav tm="100000">
                                          <p:val>
                                            <p:strVal val="#ppt_x"/>
                                          </p:val>
                                        </p:tav>
                                      </p:tavLst>
                                    </p:anim>
                                    <p:anim calcmode="lin" valueType="num">
                                      <p:cBhvr>
                                        <p:cTn id="8" dur="1000" fill="hold"/>
                                        <p:tgtEl>
                                          <p:spTgt spid="4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9"/>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23620" y="1717040"/>
            <a:ext cx="4686300" cy="3067050"/>
          </a:xfrm>
          <a:prstGeom prst="rect">
            <a:avLst/>
          </a:prstGeom>
        </p:spPr>
      </p:pic>
      <p:pic>
        <p:nvPicPr>
          <p:cNvPr id="4" name="图片 3"/>
          <p:cNvPicPr>
            <a:picLocks noChangeAspect="1"/>
          </p:cNvPicPr>
          <p:nvPr/>
        </p:nvPicPr>
        <p:blipFill>
          <a:blip r:embed="rId2"/>
          <a:stretch>
            <a:fillRect/>
          </a:stretch>
        </p:blipFill>
        <p:spPr>
          <a:xfrm>
            <a:off x="5880100" y="1717040"/>
            <a:ext cx="4762500" cy="3095625"/>
          </a:xfrm>
          <a:prstGeom prst="rect">
            <a:avLst/>
          </a:prstGeom>
        </p:spPr>
      </p:pic>
      <p:sp>
        <p:nvSpPr>
          <p:cNvPr id="5" name="文本框 4"/>
          <p:cNvSpPr txBox="1"/>
          <p:nvPr/>
        </p:nvSpPr>
        <p:spPr>
          <a:xfrm>
            <a:off x="4933315" y="5568950"/>
            <a:ext cx="894080" cy="521970"/>
          </a:xfrm>
          <a:prstGeom prst="rect">
            <a:avLst/>
          </a:prstGeom>
          <a:noFill/>
          <a:ln w="9525">
            <a:noFill/>
          </a:ln>
        </p:spPr>
        <p:txBody>
          <a:bodyPr wrap="none">
            <a:spAutoFit/>
          </a:bodyPr>
          <a:lstStyle/>
          <a:p>
            <a:r>
              <a:rPr lang="zh-CN" altLang="en-US" sz="2800" b="1">
                <a:latin typeface="微软雅黑" panose="020B0503020204020204" charset="-122"/>
                <a:ea typeface="微软雅黑" panose="020B0503020204020204" charset="-122"/>
              </a:rPr>
              <a:t>废气</a:t>
            </a:r>
            <a:endParaRPr lang="zh-CN" altLang="en-US" sz="28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4098"/>
          <p:cNvSpPr txBox="1"/>
          <p:nvPr/>
        </p:nvSpPr>
        <p:spPr>
          <a:xfrm>
            <a:off x="4511675" y="692150"/>
            <a:ext cx="309880" cy="368300"/>
          </a:xfrm>
          <a:prstGeom prst="rect">
            <a:avLst/>
          </a:prstGeom>
          <a:noFill/>
          <a:ln w="9525">
            <a:noFill/>
          </a:ln>
        </p:spPr>
        <p:txBody>
          <a:bodyPr wrap="none">
            <a:spAutoFit/>
          </a:bodyPr>
          <a:lstStyle/>
          <a:p>
            <a:endParaRPr>
              <a:solidFill>
                <a:srgbClr val="FF0000"/>
              </a:solidFill>
              <a:latin typeface="Arial" panose="020B0604020202020204" pitchFamily="34" charset="0"/>
            </a:endParaRPr>
          </a:p>
        </p:txBody>
      </p:sp>
      <p:sp>
        <p:nvSpPr>
          <p:cNvPr id="7" name="矩形 6"/>
          <p:cNvSpPr/>
          <p:nvPr/>
        </p:nvSpPr>
        <p:spPr>
          <a:xfrm>
            <a:off x="4886960" y="5492750"/>
            <a:ext cx="894080" cy="521970"/>
          </a:xfrm>
          <a:prstGeom prst="rect">
            <a:avLst/>
          </a:prstGeom>
          <a:noFill/>
          <a:ln w="9525">
            <a:noFill/>
          </a:ln>
        </p:spPr>
        <p:txBody>
          <a:bodyPr wrap="none" anchor="t">
            <a:spAutoFit/>
          </a:bodyPr>
          <a:lstStyle/>
          <a:p>
            <a:pPr>
              <a:buFont typeface="Wingdings" panose="05000000000000000000" pitchFamily="2" charset="2"/>
            </a:pPr>
            <a:r>
              <a:rPr lang="zh-CN" altLang="en-US" sz="2800" b="1">
                <a:solidFill>
                  <a:srgbClr val="0000FF"/>
                </a:solidFill>
                <a:ea typeface="微软雅黑" panose="020B0503020204020204" charset="-122"/>
              </a:rPr>
              <a:t>废水</a:t>
            </a:r>
            <a:endParaRPr lang="zh-CN" altLang="en-US" sz="2800" b="1">
              <a:solidFill>
                <a:srgbClr val="0000FF"/>
              </a:solidFill>
              <a:ea typeface="微软雅黑" panose="020B0503020204020204" charset="-122"/>
            </a:endParaRPr>
          </a:p>
        </p:txBody>
      </p:sp>
      <p:pic>
        <p:nvPicPr>
          <p:cNvPr id="6" name="图片 5"/>
          <p:cNvPicPr>
            <a:picLocks noChangeAspect="1"/>
          </p:cNvPicPr>
          <p:nvPr/>
        </p:nvPicPr>
        <p:blipFill>
          <a:blip r:embed="rId1"/>
          <a:stretch>
            <a:fillRect/>
          </a:stretch>
        </p:blipFill>
        <p:spPr>
          <a:xfrm>
            <a:off x="872490" y="1632585"/>
            <a:ext cx="4810760" cy="3384550"/>
          </a:xfrm>
          <a:prstGeom prst="rect">
            <a:avLst/>
          </a:prstGeom>
        </p:spPr>
      </p:pic>
      <p:pic>
        <p:nvPicPr>
          <p:cNvPr id="10" name="图片 9"/>
          <p:cNvPicPr>
            <a:picLocks noChangeAspect="1"/>
          </p:cNvPicPr>
          <p:nvPr/>
        </p:nvPicPr>
        <p:blipFill>
          <a:blip r:embed="rId2"/>
          <a:stretch>
            <a:fillRect/>
          </a:stretch>
        </p:blipFill>
        <p:spPr>
          <a:xfrm>
            <a:off x="5781040" y="1632585"/>
            <a:ext cx="4762500" cy="33845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4098"/>
          <p:cNvSpPr txBox="1"/>
          <p:nvPr/>
        </p:nvSpPr>
        <p:spPr>
          <a:xfrm>
            <a:off x="4511675" y="692150"/>
            <a:ext cx="309880" cy="368300"/>
          </a:xfrm>
          <a:prstGeom prst="rect">
            <a:avLst/>
          </a:prstGeom>
          <a:noFill/>
          <a:ln w="9525">
            <a:noFill/>
          </a:ln>
        </p:spPr>
        <p:txBody>
          <a:bodyPr wrap="none">
            <a:spAutoFit/>
          </a:bodyPr>
          <a:lstStyle/>
          <a:p>
            <a:endParaRPr>
              <a:solidFill>
                <a:srgbClr val="FF0000"/>
              </a:solidFill>
              <a:latin typeface="Arial" panose="020B0604020202020204" pitchFamily="34" charset="0"/>
            </a:endParaRPr>
          </a:p>
        </p:txBody>
      </p:sp>
      <p:sp>
        <p:nvSpPr>
          <p:cNvPr id="3" name="矩形 2"/>
          <p:cNvSpPr/>
          <p:nvPr/>
        </p:nvSpPr>
        <p:spPr>
          <a:xfrm>
            <a:off x="4979670" y="5290820"/>
            <a:ext cx="894080" cy="737235"/>
          </a:xfrm>
          <a:prstGeom prst="rect">
            <a:avLst/>
          </a:prstGeom>
          <a:noFill/>
          <a:ln w="9525">
            <a:noFill/>
          </a:ln>
        </p:spPr>
        <p:txBody>
          <a:bodyPr wrap="none" anchor="t">
            <a:spAutoFit/>
          </a:bodyPr>
          <a:lstStyle/>
          <a:p>
            <a:pPr>
              <a:lnSpc>
                <a:spcPct val="150000"/>
              </a:lnSpc>
              <a:buFont typeface="Wingdings" panose="05000000000000000000" pitchFamily="2" charset="2"/>
            </a:pPr>
            <a:r>
              <a:rPr lang="zh-CN" altLang="en-US" sz="2800" b="1">
                <a:solidFill>
                  <a:srgbClr val="0000FF"/>
                </a:solidFill>
                <a:ea typeface="微软雅黑" panose="020B0503020204020204" charset="-122"/>
              </a:rPr>
              <a:t>废渣</a:t>
            </a:r>
            <a:endParaRPr lang="zh-CN" altLang="en-US" sz="2800" b="1">
              <a:solidFill>
                <a:srgbClr val="0000FF"/>
              </a:solidFill>
              <a:ea typeface="微软雅黑" panose="020B0503020204020204" charset="-122"/>
            </a:endParaRPr>
          </a:p>
        </p:txBody>
      </p:sp>
      <p:pic>
        <p:nvPicPr>
          <p:cNvPr id="4" name="图片 3"/>
          <p:cNvPicPr>
            <a:picLocks noChangeAspect="1"/>
          </p:cNvPicPr>
          <p:nvPr/>
        </p:nvPicPr>
        <p:blipFill>
          <a:blip r:embed="rId1"/>
          <a:stretch>
            <a:fillRect/>
          </a:stretch>
        </p:blipFill>
        <p:spPr>
          <a:xfrm>
            <a:off x="5873750" y="1875790"/>
            <a:ext cx="4221480" cy="2869565"/>
          </a:xfrm>
          <a:prstGeom prst="rect">
            <a:avLst/>
          </a:prstGeom>
        </p:spPr>
      </p:pic>
      <p:pic>
        <p:nvPicPr>
          <p:cNvPr id="6" name="图片 5"/>
          <p:cNvPicPr>
            <a:picLocks noChangeAspect="1"/>
          </p:cNvPicPr>
          <p:nvPr/>
        </p:nvPicPr>
        <p:blipFill>
          <a:blip r:embed="rId2"/>
          <a:stretch>
            <a:fillRect/>
          </a:stretch>
        </p:blipFill>
        <p:spPr>
          <a:xfrm>
            <a:off x="1344930" y="1807210"/>
            <a:ext cx="3745230" cy="29381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29585" y="866775"/>
            <a:ext cx="4415155" cy="521970"/>
          </a:xfrm>
          <a:prstGeom prst="rect">
            <a:avLst/>
          </a:prstGeom>
          <a:noFill/>
          <a:ln w="9525">
            <a:noFill/>
          </a:ln>
        </p:spPr>
        <p:txBody>
          <a:bodyPr wrap="none">
            <a:spAutoFit/>
          </a:bodyPr>
          <a:lstStyle/>
          <a:p>
            <a:r>
              <a:rPr lang="en-US" altLang="zh-CN" sz="2800" b="1">
                <a:latin typeface="微软雅黑" panose="020B0503020204020204" charset="-122"/>
                <a:ea typeface="微软雅黑" panose="020B0503020204020204" charset="-122"/>
              </a:rPr>
              <a:t>3.</a:t>
            </a:r>
            <a:r>
              <a:rPr lang="zh-CN" altLang="en-US" sz="2800" b="1">
                <a:latin typeface="微软雅黑" panose="020B0503020204020204" charset="-122"/>
                <a:ea typeface="微软雅黑" panose="020B0503020204020204" charset="-122"/>
              </a:rPr>
              <a:t>酸雨、雾霾、光化学烟雾</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a:off x="958215" y="1699895"/>
            <a:ext cx="10413365" cy="2030095"/>
          </a:xfrm>
          <a:prstGeom prst="rect">
            <a:avLst/>
          </a:prstGeom>
          <a:noFill/>
          <a:ln w="9525">
            <a:noFill/>
          </a:ln>
        </p:spPr>
        <p:txBody>
          <a:bodyPr wrap="square">
            <a:spAutoFit/>
          </a:bodyPr>
          <a:lstStyle/>
          <a:p>
            <a:pPr algn="l">
              <a:lnSpc>
                <a:spcPct val="150000"/>
              </a:lnSpc>
            </a:pP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由空气中的颗粒物、硫的氧化物</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(SO</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SO</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3</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、氮的氧化物</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(NO</a:t>
            </a: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NO</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sym typeface="+mn-ea"/>
              </a:rPr>
              <a:t>2</a:t>
            </a: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等</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800" b="1">
                <a:latin typeface="Times New Roman" panose="02020603050405020304" pitchFamily="18" charset="0"/>
                <a:ea typeface="微软雅黑" panose="020B0503020204020204" charset="-122"/>
                <a:cs typeface="Times New Roman" panose="02020603050405020304" pitchFamily="18" charset="0"/>
                <a:sym typeface="+mn-ea"/>
              </a:rPr>
              <a:t>CO</a:t>
            </a:r>
            <a:r>
              <a:rPr lang="zh-CN" altLang="en-US" sz="2800" b="1">
                <a:latin typeface="Times New Roman" panose="02020603050405020304" pitchFamily="18" charset="0"/>
                <a:ea typeface="微软雅黑" panose="020B0503020204020204" charset="-122"/>
                <a:cs typeface="Times New Roman" panose="02020603050405020304" pitchFamily="18" charset="0"/>
                <a:sym typeface="+mn-ea"/>
              </a:rPr>
              <a:t>、碳氢化合物、氟氯代烃等会形成酸雨、酸雾；臭氧层空洞；光化学烟雾；</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p:nvPr/>
        </p:nvSpPr>
        <p:spPr>
          <a:xfrm>
            <a:off x="958215" y="3834765"/>
            <a:ext cx="10789285" cy="2676525"/>
          </a:xfrm>
          <a:prstGeom prst="rect">
            <a:avLst/>
          </a:prstGeom>
          <a:noFill/>
          <a:ln w="9525">
            <a:noFill/>
          </a:ln>
        </p:spPr>
        <p:txBody>
          <a:bodyPr wrap="square">
            <a:spAutoFit/>
          </a:bodyPr>
          <a:lstStyle/>
          <a:p>
            <a:pPr algn="l">
              <a:lnSpc>
                <a:spcPct val="150000"/>
              </a:lnSpc>
            </a:pPr>
            <a:r>
              <a:rPr lang="en-US" altLang="zh-CN" sz="2800" b="1">
                <a:latin typeface="Times New Roman" panose="02020603050405020304" pitchFamily="18" charset="0"/>
                <a:ea typeface="微软雅黑" panose="020B0503020204020204" charset="-122"/>
                <a:cs typeface="Times New Roman" panose="02020603050405020304" pitchFamily="18" charset="0"/>
              </a:rPr>
              <a:t>雾霾，是雾和霾的组合词。雾霾是特定气候条件与人类活动相互作用的结果。高密度人口的经济及社会活动必然会排放大量细颗粒物（PM 2.5），一旦排放超过大气循环能力和承载度，细颗粒物浓度将持续积聚，此时如果受静稳天气等影响，极易出现大范围的雾霾。</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2289"/>
          <p:cNvSpPr/>
          <p:nvPr/>
        </p:nvSpPr>
        <p:spPr>
          <a:xfrm>
            <a:off x="4667885" y="5601970"/>
            <a:ext cx="1262380" cy="737235"/>
          </a:xfrm>
          <a:prstGeom prst="rect">
            <a:avLst/>
          </a:prstGeom>
          <a:noFill/>
          <a:ln w="9525">
            <a:noFill/>
          </a:ln>
        </p:spPr>
        <p:txBody>
          <a:bodyPr wrap="square" anchor="ctr">
            <a:spAutoFit/>
          </a:bodyPr>
          <a:lstStyle/>
          <a:p>
            <a:pPr>
              <a:lnSpc>
                <a:spcPct val="150000"/>
              </a:lnSpc>
            </a:pPr>
            <a:r>
              <a:rPr lang="zh-CN" altLang="en-US" sz="2800" b="1">
                <a:latin typeface="微软雅黑" panose="020B0503020204020204" charset="-122"/>
                <a:ea typeface="微软雅黑" panose="020B0503020204020204" charset="-122"/>
                <a:cs typeface="微软雅黑" panose="020B0503020204020204" charset="-122"/>
              </a:rPr>
              <a:t>酸雨</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988060" y="1595755"/>
            <a:ext cx="4166870" cy="3667125"/>
          </a:xfrm>
          <a:prstGeom prst="rect">
            <a:avLst/>
          </a:prstGeom>
        </p:spPr>
      </p:pic>
      <p:pic>
        <p:nvPicPr>
          <p:cNvPr id="4" name="图片 3"/>
          <p:cNvPicPr>
            <a:picLocks noChangeAspect="1"/>
          </p:cNvPicPr>
          <p:nvPr/>
        </p:nvPicPr>
        <p:blipFill>
          <a:blip r:embed="rId2"/>
          <a:stretch>
            <a:fillRect/>
          </a:stretch>
        </p:blipFill>
        <p:spPr>
          <a:xfrm>
            <a:off x="5930265" y="1665605"/>
            <a:ext cx="4286250" cy="36664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61510" y="5084445"/>
            <a:ext cx="2308860" cy="737235"/>
          </a:xfrm>
          <a:prstGeom prst="rect">
            <a:avLst/>
          </a:prstGeom>
          <a:noFill/>
          <a:ln w="9525">
            <a:noFill/>
          </a:ln>
        </p:spPr>
        <p:txBody>
          <a:bodyPr wrap="square">
            <a:spAutoFit/>
          </a:bodyPr>
          <a:lstStyle/>
          <a:p>
            <a:pPr algn="l">
              <a:lnSpc>
                <a:spcPct val="150000"/>
              </a:lnSpc>
            </a:pPr>
            <a:r>
              <a:rPr lang="zh-CN" altLang="en-US" sz="2800" b="1">
                <a:latin typeface="微软雅黑" panose="020B0503020204020204" charset="-122"/>
                <a:ea typeface="微软雅黑" panose="020B0503020204020204" charset="-122"/>
              </a:rPr>
              <a:t>光化学烟雾</a:t>
            </a:r>
            <a:endParaRPr lang="zh-CN" altLang="en-US" sz="2800" b="1">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1075055" y="1630680"/>
            <a:ext cx="4762500" cy="3181350"/>
          </a:xfrm>
          <a:prstGeom prst="rect">
            <a:avLst/>
          </a:prstGeom>
        </p:spPr>
      </p:pic>
      <p:pic>
        <p:nvPicPr>
          <p:cNvPr id="6" name="图片 5"/>
          <p:cNvPicPr>
            <a:picLocks noChangeAspect="1"/>
          </p:cNvPicPr>
          <p:nvPr/>
        </p:nvPicPr>
        <p:blipFill>
          <a:blip r:embed="rId2"/>
          <a:stretch>
            <a:fillRect/>
          </a:stretch>
        </p:blipFill>
        <p:spPr>
          <a:xfrm>
            <a:off x="6232525" y="1630680"/>
            <a:ext cx="4260215" cy="31813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UNIT_PLACING_PICTURE_USER_VIEWPORT" val="{&quot;height&quot;:9600,&quot;width&quot;:9600}"/>
</p:tagLst>
</file>

<file path=ppt/tags/tag74.xml><?xml version="1.0" encoding="utf-8"?>
<p:tagLst xmlns:p="http://schemas.openxmlformats.org/presentationml/2006/main">
  <p:tag name="KSO_WM_UNIT_PLACING_PICTURE_USER_VIEWPORT" val="{&quot;height&quot;:1405,&quot;width&quot;:2357}"/>
  <p:tag name="REFSHAPE" val="328080068"/>
</p:tagLst>
</file>

<file path=ppt/tags/tag75.xml><?xml version="1.0" encoding="utf-8"?>
<p:tagLst xmlns:p="http://schemas.openxmlformats.org/presentationml/2006/main">
  <p:tag name="KSO_WM_UNIT_PLACING_PICTURE_USER_VIEWPORT" val="{&quot;height&quot;:1405,&quot;width&quot;:2357}"/>
  <p:tag name="REFSHAPE" val="328080068"/>
</p:tagLst>
</file>

<file path=ppt/tags/tag76.xml><?xml version="1.0" encoding="utf-8"?>
<p:tagLst xmlns:p="http://schemas.openxmlformats.org/presentationml/2006/main">
  <p:tag name="KSO_WM_UNIT_PLACING_PICTURE_USER_VIEWPORT" val="{&quot;height&quot;:1405,&quot;width&quot;:2357}"/>
  <p:tag name="REFSHAPE" val="328080068"/>
</p:tagLst>
</file>

<file path=ppt/tags/tag77.xml><?xml version="1.0" encoding="utf-8"?>
<p:tagLst xmlns:p="http://schemas.openxmlformats.org/presentationml/2006/main">
  <p:tag name="AS_NET" val="4.0.30319.42000"/>
  <p:tag name="AS_OS" val="Microsoft Windows NT 6.1.7601 Service Pack 1"/>
  <p:tag name="AS_RELEASE_DATE" val="2020.05.14"/>
  <p:tag name="AS_TITLE" val="Aspose.Slides for .NET 4.0 Client Profile"/>
  <p:tag name="AS_VERSION" val="20.5"/>
  <p:tag name="KSO_WPP_MARK_KEY" val="637ce378-aefc-41cd-bdd5-58f583808edc"/>
  <p:tag name="COMMONDATA" val="eyJoZGlkIjoiMDU3MmZlYmFjZDdhYjg1ZmMyNjI5OTdiMjdmMmU2YzA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square">
        <a:spAutoFit/>
      </a:bodyPr>
      <a:lstStyle>
        <a:defPPr>
          <a:defRPr lang="en-US" altLang="zh-CN" sz="2800" b="1" dirty="0">
            <a:latin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2510</Words>
  <Application>WPS 演示</Application>
  <PresentationFormat>宽屏</PresentationFormat>
  <Paragraphs>150</Paragraphs>
  <Slides>24</Slides>
  <Notes>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24</vt:i4>
      </vt:variant>
    </vt:vector>
  </HeadingPairs>
  <TitlesOfParts>
    <vt:vector size="40" baseType="lpstr">
      <vt:lpstr>Arial</vt:lpstr>
      <vt:lpstr>宋体</vt:lpstr>
      <vt:lpstr>Wingdings</vt:lpstr>
      <vt:lpstr>Calibri</vt:lpstr>
      <vt:lpstr>Times New Roman</vt:lpstr>
      <vt:lpstr>Calibri Light</vt:lpstr>
      <vt:lpstr>Wingdings 3</vt:lpstr>
      <vt:lpstr>微软雅黑</vt:lpstr>
      <vt:lpstr>Verdana</vt:lpstr>
      <vt:lpstr>黑体</vt:lpstr>
      <vt:lpstr>Arial Unicode MS</vt:lpstr>
      <vt:lpstr>Times New Roman</vt:lpstr>
      <vt:lpstr>Symbol</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沈园</cp:lastModifiedBy>
  <cp:revision>1316</cp:revision>
  <dcterms:created xsi:type="dcterms:W3CDTF">2017-11-13T08:28:00Z</dcterms:created>
  <dcterms:modified xsi:type="dcterms:W3CDTF">2023-02-01T09:40:15Z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0FC20292AA4C4F2DAE8104F9E2706D2E</vt:lpwstr>
  </property>
</Properties>
</file>