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2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3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4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5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6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7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8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9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notesSlides/notesSlide10.xml" ContentType="application/vnd.openxmlformats-officedocument.presentationml.notesSlide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11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2" r:id="rId2"/>
    <p:sldId id="276" r:id="rId3"/>
    <p:sldId id="859" r:id="rId4"/>
    <p:sldId id="860" r:id="rId5"/>
    <p:sldId id="861" r:id="rId6"/>
    <p:sldId id="864" r:id="rId7"/>
    <p:sldId id="863" r:id="rId8"/>
    <p:sldId id="862" r:id="rId9"/>
    <p:sldId id="865" r:id="rId10"/>
    <p:sldId id="867" r:id="rId11"/>
    <p:sldId id="86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="" xmlns:p1710="http://schemas.microsoft.com/office/powerpoint/2017/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83" d="100"/>
          <a:sy n="83" d="100"/>
        </p:scale>
        <p:origin x="-96" y="-252"/>
      </p:cViewPr>
      <p:guideLst>
        <p:guide orient="horz" pos="22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2" Type="http://schemas.openxmlformats.org/officeDocument/2006/relationships/tags" Target="../tags/tag7.xml"/><Relationship Id="rId1" Type="http://schemas.openxmlformats.org/officeDocument/2006/relationships/theme" Target="../theme/theme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422CF-0D80-45B7-804E-B558B97AB2E8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8C390-5DFC-4387-A3E4-66C0935898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0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5" Type="http://schemas.openxmlformats.org/officeDocument/2006/relationships/slide" Target="../slides/slide10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slide" Target="../slides/slide4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5" Type="http://schemas.openxmlformats.org/officeDocument/2006/relationships/slide" Target="../slides/slide8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包图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图片包含 滑雪, 雪花  已生成高可信度的说明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tags" Target="../tags/tag36.xml"/><Relationship Id="rId3" Type="http://schemas.openxmlformats.org/officeDocument/2006/relationships/tags" Target="../tags/tag15.xml"/><Relationship Id="rId21" Type="http://schemas.openxmlformats.org/officeDocument/2006/relationships/tags" Target="../tags/tag31.xml"/><Relationship Id="rId34" Type="http://schemas.openxmlformats.org/officeDocument/2006/relationships/image" Target="../media/image4.jpe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tags" Target="../tags/tag35.xml"/><Relationship Id="rId33" Type="http://schemas.openxmlformats.org/officeDocument/2006/relationships/image" Target="../media/image3.png"/><Relationship Id="rId2" Type="http://schemas.openxmlformats.org/officeDocument/2006/relationships/tags" Target="../tags/tag14.xml"/><Relationship Id="rId16" Type="http://schemas.openxmlformats.org/officeDocument/2006/relationships/tags" Target="../tags/tag26.xml"/><Relationship Id="rId20" Type="http://schemas.openxmlformats.org/officeDocument/2006/relationships/tags" Target="../tags/tag30.xml"/><Relationship Id="rId29" Type="http://schemas.openxmlformats.org/officeDocument/2006/relationships/tags" Target="../tags/tag39.xml"/><Relationship Id="rId1" Type="http://schemas.openxmlformats.org/officeDocument/2006/relationships/tags" Target="../tags/tag13.xml"/><Relationship Id="rId6" Type="http://schemas.microsoft.com/office/2007/relationships/media" Target="../media/media1.mp3"/><Relationship Id="rId11" Type="http://schemas.openxmlformats.org/officeDocument/2006/relationships/tags" Target="../tags/tag21.xml"/><Relationship Id="rId24" Type="http://schemas.openxmlformats.org/officeDocument/2006/relationships/tags" Target="../tags/tag34.xml"/><Relationship Id="rId32" Type="http://schemas.openxmlformats.org/officeDocument/2006/relationships/notesSlide" Target="../notesSlides/notesSlide1.xml"/><Relationship Id="rId5" Type="http://schemas.openxmlformats.org/officeDocument/2006/relationships/tags" Target="../tags/tag16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tags" Target="../tags/tag38.xml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31" Type="http://schemas.openxmlformats.org/officeDocument/2006/relationships/slideLayout" Target="../slideLayouts/slideLayout1.xml"/><Relationship Id="rId4" Type="http://schemas.openxmlformats.org/officeDocument/2006/relationships/audio" Target="NULL" TargetMode="Externa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tags" Target="../tags/tag32.xml"/><Relationship Id="rId27" Type="http://schemas.openxmlformats.org/officeDocument/2006/relationships/tags" Target="../tags/tag37.xml"/><Relationship Id="rId30" Type="http://schemas.openxmlformats.org/officeDocument/2006/relationships/tags" Target="../tags/tag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tags" Target="../tags/tag276.xml"/><Relationship Id="rId18" Type="http://schemas.openxmlformats.org/officeDocument/2006/relationships/tags" Target="../tags/tag281.xml"/><Relationship Id="rId3" Type="http://schemas.openxmlformats.org/officeDocument/2006/relationships/tags" Target="../tags/tag266.xml"/><Relationship Id="rId21" Type="http://schemas.openxmlformats.org/officeDocument/2006/relationships/notesSlide" Target="../notesSlides/notesSlide10.xml"/><Relationship Id="rId7" Type="http://schemas.openxmlformats.org/officeDocument/2006/relationships/tags" Target="../tags/tag270.xml"/><Relationship Id="rId12" Type="http://schemas.openxmlformats.org/officeDocument/2006/relationships/tags" Target="../tags/tag275.xml"/><Relationship Id="rId17" Type="http://schemas.openxmlformats.org/officeDocument/2006/relationships/tags" Target="../tags/tag280.xml"/><Relationship Id="rId2" Type="http://schemas.openxmlformats.org/officeDocument/2006/relationships/tags" Target="../tags/tag265.xml"/><Relationship Id="rId16" Type="http://schemas.openxmlformats.org/officeDocument/2006/relationships/tags" Target="../tags/tag279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5" Type="http://schemas.openxmlformats.org/officeDocument/2006/relationships/tags" Target="../tags/tag268.xml"/><Relationship Id="rId15" Type="http://schemas.openxmlformats.org/officeDocument/2006/relationships/tags" Target="../tags/tag278.xml"/><Relationship Id="rId10" Type="http://schemas.openxmlformats.org/officeDocument/2006/relationships/tags" Target="../tags/tag273.xml"/><Relationship Id="rId19" Type="http://schemas.openxmlformats.org/officeDocument/2006/relationships/tags" Target="../tags/tag282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tags" Target="../tags/tag277.xml"/><Relationship Id="rId2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tags" Target="../tags/tag303.xml"/><Relationship Id="rId26" Type="http://schemas.openxmlformats.org/officeDocument/2006/relationships/image" Target="../media/image7.png"/><Relationship Id="rId3" Type="http://schemas.openxmlformats.org/officeDocument/2006/relationships/tags" Target="../tags/tag288.xml"/><Relationship Id="rId21" Type="http://schemas.openxmlformats.org/officeDocument/2006/relationships/tags" Target="../tags/tag306.xml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tags" Target="../tags/tag302.xml"/><Relationship Id="rId25" Type="http://schemas.openxmlformats.org/officeDocument/2006/relationships/image" Target="../media/image5.png"/><Relationship Id="rId2" Type="http://schemas.openxmlformats.org/officeDocument/2006/relationships/tags" Target="../tags/tag287.xml"/><Relationship Id="rId16" Type="http://schemas.openxmlformats.org/officeDocument/2006/relationships/tags" Target="../tags/tag301.xml"/><Relationship Id="rId20" Type="http://schemas.openxmlformats.org/officeDocument/2006/relationships/tags" Target="../tags/tag305.xml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notesSlide" Target="../notesSlides/notesSlide11.xml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295.xml"/><Relationship Id="rId19" Type="http://schemas.openxmlformats.org/officeDocument/2006/relationships/tags" Target="../tags/tag304.xml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tags" Target="../tags/tag30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9" Type="http://schemas.openxmlformats.org/officeDocument/2006/relationships/tags" Target="../tags/tag82.xml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tags" Target="../tags/tag77.xml"/><Relationship Id="rId42" Type="http://schemas.openxmlformats.org/officeDocument/2006/relationships/tags" Target="../tags/tag85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tags" Target="../tags/tag76.xml"/><Relationship Id="rId38" Type="http://schemas.openxmlformats.org/officeDocument/2006/relationships/tags" Target="../tags/tag81.xml"/><Relationship Id="rId46" Type="http://schemas.openxmlformats.org/officeDocument/2006/relationships/image" Target="../media/image5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tags" Target="../tags/tag72.xml"/><Relationship Id="rId41" Type="http://schemas.openxmlformats.org/officeDocument/2006/relationships/tags" Target="../tags/tag84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tags" Target="../tags/tag75.xml"/><Relationship Id="rId37" Type="http://schemas.openxmlformats.org/officeDocument/2006/relationships/tags" Target="../tags/tag80.xml"/><Relationship Id="rId40" Type="http://schemas.openxmlformats.org/officeDocument/2006/relationships/tags" Target="../tags/tag83.xml"/><Relationship Id="rId45" Type="http://schemas.openxmlformats.org/officeDocument/2006/relationships/notesSlide" Target="../notesSlides/notesSlide2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tags" Target="../tags/tag71.xml"/><Relationship Id="rId36" Type="http://schemas.openxmlformats.org/officeDocument/2006/relationships/tags" Target="../tags/tag79.xml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tags" Target="../tags/tag74.xml"/><Relationship Id="rId44" Type="http://schemas.openxmlformats.org/officeDocument/2006/relationships/slideLayout" Target="../slideLayouts/slideLayout1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tags" Target="../tags/tag70.xml"/><Relationship Id="rId30" Type="http://schemas.openxmlformats.org/officeDocument/2006/relationships/tags" Target="../tags/tag73.xml"/><Relationship Id="rId35" Type="http://schemas.openxmlformats.org/officeDocument/2006/relationships/tags" Target="../tags/tag78.xml"/><Relationship Id="rId43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tags" Target="../tags/tag102.xml"/><Relationship Id="rId18" Type="http://schemas.openxmlformats.org/officeDocument/2006/relationships/tags" Target="../tags/tag107.xml"/><Relationship Id="rId3" Type="http://schemas.openxmlformats.org/officeDocument/2006/relationships/tags" Target="../tags/tag92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17" Type="http://schemas.openxmlformats.org/officeDocument/2006/relationships/tags" Target="../tags/tag106.xml"/><Relationship Id="rId2" Type="http://schemas.openxmlformats.org/officeDocument/2006/relationships/tags" Target="../tags/tag91.xml"/><Relationship Id="rId16" Type="http://schemas.openxmlformats.org/officeDocument/2006/relationships/tags" Target="../tags/tag105.xml"/><Relationship Id="rId20" Type="http://schemas.openxmlformats.org/officeDocument/2006/relationships/tags" Target="../tags/tag109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24" Type="http://schemas.openxmlformats.org/officeDocument/2006/relationships/image" Target="../media/image6.png"/><Relationship Id="rId5" Type="http://schemas.openxmlformats.org/officeDocument/2006/relationships/tags" Target="../tags/tag94.xml"/><Relationship Id="rId15" Type="http://schemas.openxmlformats.org/officeDocument/2006/relationships/tags" Target="../tags/tag104.xml"/><Relationship Id="rId23" Type="http://schemas.openxmlformats.org/officeDocument/2006/relationships/image" Target="../media/image5.png"/><Relationship Id="rId10" Type="http://schemas.openxmlformats.org/officeDocument/2006/relationships/tags" Target="../tags/tag99.xml"/><Relationship Id="rId19" Type="http://schemas.openxmlformats.org/officeDocument/2006/relationships/tags" Target="../tags/tag108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tags" Target="../tags/tag103.xml"/><Relationship Id="rId2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tags" Target="../tags/tag130.xml"/><Relationship Id="rId3" Type="http://schemas.openxmlformats.org/officeDocument/2006/relationships/tags" Target="../tags/tag115.xml"/><Relationship Id="rId21" Type="http://schemas.openxmlformats.org/officeDocument/2006/relationships/tags" Target="../tags/tag133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tags" Target="../tags/tag129.xml"/><Relationship Id="rId25" Type="http://schemas.openxmlformats.org/officeDocument/2006/relationships/image" Target="../media/image5.png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tags" Target="../tags/tag132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122.xml"/><Relationship Id="rId19" Type="http://schemas.openxmlformats.org/officeDocument/2006/relationships/tags" Target="../tags/tag131.xml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Relationship Id="rId22" Type="http://schemas.openxmlformats.org/officeDocument/2006/relationships/tags" Target="../tags/tag1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3" Type="http://schemas.openxmlformats.org/officeDocument/2006/relationships/tags" Target="../tags/tag140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tags" Target="../tags/tag157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image" Target="../media/image5.png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tags" Target="../tags/tag178.xml"/><Relationship Id="rId26" Type="http://schemas.openxmlformats.org/officeDocument/2006/relationships/tags" Target="../tags/tag186.xml"/><Relationship Id="rId3" Type="http://schemas.openxmlformats.org/officeDocument/2006/relationships/tags" Target="../tags/tag163.xml"/><Relationship Id="rId21" Type="http://schemas.openxmlformats.org/officeDocument/2006/relationships/tags" Target="../tags/tag181.xml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tags" Target="../tags/tag177.xml"/><Relationship Id="rId25" Type="http://schemas.openxmlformats.org/officeDocument/2006/relationships/tags" Target="../tags/tag185.xml"/><Relationship Id="rId33" Type="http://schemas.openxmlformats.org/officeDocument/2006/relationships/image" Target="../media/image5.png"/><Relationship Id="rId2" Type="http://schemas.openxmlformats.org/officeDocument/2006/relationships/tags" Target="../tags/tag162.xml"/><Relationship Id="rId16" Type="http://schemas.openxmlformats.org/officeDocument/2006/relationships/tags" Target="../tags/tag176.xml"/><Relationship Id="rId20" Type="http://schemas.openxmlformats.org/officeDocument/2006/relationships/tags" Target="../tags/tag180.xml"/><Relationship Id="rId29" Type="http://schemas.openxmlformats.org/officeDocument/2006/relationships/tags" Target="../tags/tag189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24" Type="http://schemas.openxmlformats.org/officeDocument/2006/relationships/tags" Target="../tags/tag184.xml"/><Relationship Id="rId32" Type="http://schemas.openxmlformats.org/officeDocument/2006/relationships/notesSlide" Target="../notesSlides/notesSlide6.xml"/><Relationship Id="rId5" Type="http://schemas.openxmlformats.org/officeDocument/2006/relationships/tags" Target="../tags/tag165.xml"/><Relationship Id="rId15" Type="http://schemas.openxmlformats.org/officeDocument/2006/relationships/tags" Target="../tags/tag175.xml"/><Relationship Id="rId23" Type="http://schemas.openxmlformats.org/officeDocument/2006/relationships/tags" Target="../tags/tag183.xml"/><Relationship Id="rId28" Type="http://schemas.openxmlformats.org/officeDocument/2006/relationships/tags" Target="../tags/tag188.xml"/><Relationship Id="rId10" Type="http://schemas.openxmlformats.org/officeDocument/2006/relationships/tags" Target="../tags/tag170.xml"/><Relationship Id="rId19" Type="http://schemas.openxmlformats.org/officeDocument/2006/relationships/tags" Target="../tags/tag179.xml"/><Relationship Id="rId31" Type="http://schemas.openxmlformats.org/officeDocument/2006/relationships/slideLayout" Target="../slideLayouts/slideLayout1.xml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tags" Target="../tags/tag174.xml"/><Relationship Id="rId22" Type="http://schemas.openxmlformats.org/officeDocument/2006/relationships/tags" Target="../tags/tag182.xml"/><Relationship Id="rId27" Type="http://schemas.openxmlformats.org/officeDocument/2006/relationships/tags" Target="../tags/tag187.xml"/><Relationship Id="rId30" Type="http://schemas.openxmlformats.org/officeDocument/2006/relationships/tags" Target="../tags/tag19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image" Target="../media/image5.pn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tags" Target="../tags/tag230.xml"/><Relationship Id="rId18" Type="http://schemas.openxmlformats.org/officeDocument/2006/relationships/tags" Target="../tags/tag235.xml"/><Relationship Id="rId3" Type="http://schemas.openxmlformats.org/officeDocument/2006/relationships/tags" Target="../tags/tag220.xml"/><Relationship Id="rId21" Type="http://schemas.openxmlformats.org/officeDocument/2006/relationships/tags" Target="../tags/tag238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17" Type="http://schemas.openxmlformats.org/officeDocument/2006/relationships/tags" Target="../tags/tag234.xml"/><Relationship Id="rId2" Type="http://schemas.openxmlformats.org/officeDocument/2006/relationships/tags" Target="../tags/tag219.xml"/><Relationship Id="rId16" Type="http://schemas.openxmlformats.org/officeDocument/2006/relationships/tags" Target="../tags/tag233.xml"/><Relationship Id="rId20" Type="http://schemas.openxmlformats.org/officeDocument/2006/relationships/tags" Target="../tags/tag237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24" Type="http://schemas.openxmlformats.org/officeDocument/2006/relationships/image" Target="../media/image5.png"/><Relationship Id="rId5" Type="http://schemas.openxmlformats.org/officeDocument/2006/relationships/tags" Target="../tags/tag222.xml"/><Relationship Id="rId15" Type="http://schemas.openxmlformats.org/officeDocument/2006/relationships/tags" Target="../tags/tag232.xml"/><Relationship Id="rId23" Type="http://schemas.openxmlformats.org/officeDocument/2006/relationships/notesSlide" Target="../notesSlides/notesSlide8.xml"/><Relationship Id="rId10" Type="http://schemas.openxmlformats.org/officeDocument/2006/relationships/tags" Target="../tags/tag227.xml"/><Relationship Id="rId19" Type="http://schemas.openxmlformats.org/officeDocument/2006/relationships/tags" Target="../tags/tag236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tags" Target="../tags/tag231.xml"/><Relationship Id="rId2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18" Type="http://schemas.openxmlformats.org/officeDocument/2006/relationships/tags" Target="../tags/tag259.xml"/><Relationship Id="rId3" Type="http://schemas.openxmlformats.org/officeDocument/2006/relationships/tags" Target="../tags/tag244.xml"/><Relationship Id="rId21" Type="http://schemas.openxmlformats.org/officeDocument/2006/relationships/notesSlide" Target="../notesSlides/notesSlide9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17" Type="http://schemas.openxmlformats.org/officeDocument/2006/relationships/tags" Target="../tags/tag258.xml"/><Relationship Id="rId2" Type="http://schemas.openxmlformats.org/officeDocument/2006/relationships/tags" Target="../tags/tag243.xml"/><Relationship Id="rId16" Type="http://schemas.openxmlformats.org/officeDocument/2006/relationships/tags" Target="../tags/tag257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10" Type="http://schemas.openxmlformats.org/officeDocument/2006/relationships/tags" Target="../tags/tag251.xml"/><Relationship Id="rId19" Type="http://schemas.openxmlformats.org/officeDocument/2006/relationships/tags" Target="../tags/tag260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>
            <p:custDataLst>
              <p:tags r:id="rId1"/>
            </p:custDataLst>
          </p:nvPr>
        </p:nvSpPr>
        <p:spPr>
          <a:xfrm>
            <a:off x="4482465" y="2356485"/>
            <a:ext cx="223583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4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第三章</a:t>
            </a:r>
            <a:r>
              <a:rPr kumimoji="0" lang="en-US" altLang="zh-CN" sz="4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 </a:t>
            </a:r>
            <a:endParaRPr kumimoji="0" lang="zh-CN" altLang="en-US" sz="4800" b="1" i="0" kern="1200" cap="none" spc="0" normalizeH="0" baseline="0" noProof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6" name="组合 5"/>
            <p:cNvGrpSpPr/>
            <p:nvPr>
              <p:custDataLst>
                <p:tags r:id="rId21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5" name="矩形 4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6" name="矩形 35"/>
              <p:cNvSpPr/>
              <p:nvPr>
                <p:custDataLst>
                  <p:tags r:id="rId28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>
                <p:custDataLst>
                  <p:tags r:id="rId29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8" name="矩形 37"/>
              <p:cNvSpPr/>
              <p:nvPr>
                <p:custDataLst>
                  <p:tags r:id="rId30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9" name="组合 38"/>
            <p:cNvGrpSpPr/>
            <p:nvPr>
              <p:custDataLst>
                <p:tags r:id="rId22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40" name="矩形 39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24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" name="矩形 41"/>
              <p:cNvSpPr/>
              <p:nvPr>
                <p:custDataLst>
                  <p:tags r:id="rId25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 42"/>
              <p:cNvSpPr/>
              <p:nvPr>
                <p:custDataLst>
                  <p:tags r:id="rId26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44" name="组合 43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12192000" cy="228600"/>
            <a:chOff x="0" y="6629400"/>
            <a:chExt cx="12192000" cy="228600"/>
          </a:xfrm>
        </p:grpSpPr>
        <p:grpSp>
          <p:nvGrpSpPr>
            <p:cNvPr id="45" name="组合 44"/>
            <p:cNvGrpSpPr/>
            <p:nvPr>
              <p:custDataLst>
                <p:tags r:id="rId11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51" name="矩形 50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18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3" name="矩形 52"/>
              <p:cNvSpPr/>
              <p:nvPr>
                <p:custDataLst>
                  <p:tags r:id="rId19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4" name="矩形 53"/>
              <p:cNvSpPr/>
              <p:nvPr>
                <p:custDataLst>
                  <p:tags r:id="rId20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6" name="组合 45"/>
            <p:cNvGrpSpPr/>
            <p:nvPr>
              <p:custDataLst>
                <p:tags r:id="rId12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47" name="矩形 46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>
                <p:custDataLst>
                  <p:tags r:id="rId14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矩形 48"/>
              <p:cNvSpPr/>
              <p:nvPr>
                <p:custDataLst>
                  <p:tags r:id="rId15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" name="矩形 49"/>
              <p:cNvSpPr/>
              <p:nvPr>
                <p:custDataLst>
                  <p:tags r:id="rId16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55" name="Mark Pride - River Flows In You (Original Mix) - remix">
            <a:hlinkClick r:id="" action="ppaction://media"/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4977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25862" y="-304800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6312535" y="3985260"/>
            <a:ext cx="34905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b="1" noProof="0"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第一节 电离平衡</a:t>
            </a:r>
            <a:endParaRPr lang="zh-CN" altLang="en-US" sz="3600" b="1" noProof="0"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5742940" y="4927600"/>
            <a:ext cx="4745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 b="1" noProof="0" dirty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第</a:t>
            </a:r>
            <a:r>
              <a:rPr lang="en-US" altLang="zh-CN" sz="2800" b="1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2</a:t>
            </a:r>
            <a:r>
              <a:rPr lang="zh-CN" altLang="en-US" sz="2800" b="1" noProof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课时</a:t>
            </a:r>
            <a:r>
              <a:rPr lang="en-US" altLang="zh-CN" sz="2800" b="1" noProof="0" dirty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 </a:t>
            </a:r>
            <a:r>
              <a:rPr lang="zh-CN" sz="2800" b="1" noProof="0" dirty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弱电解质的电离平衡</a:t>
            </a:r>
            <a:endParaRPr lang="zh-CN" sz="2800" b="1" spc="-200" noProof="0" dirty="0">
              <a:solidFill>
                <a:srgbClr val="C00000"/>
              </a:solidFill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6718300" y="2356485"/>
            <a:ext cx="49333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800" b="1" noProof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  <a:sym typeface="+mn-ea"/>
              </a:rPr>
              <a:t>水溶液中的离子反应与平衡</a:t>
            </a:r>
            <a:endParaRPr lang="zh-CN" altLang="en-US" sz="4800" b="1" noProof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0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59410" y="694690"/>
            <a:ext cx="3785235" cy="564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0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8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9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355725" y="2197100"/>
            <a:ext cx="1001903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外因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980690" y="2197100"/>
            <a:ext cx="817118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电离平衡是动态平衡，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遵循勒夏特列原理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413510" y="2785110"/>
            <a:ext cx="97377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 latinLnBrk="1"/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4.</a:t>
            </a:r>
            <a:r>
              <a:rPr 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室温下，对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1L0.1mol/L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的氨水，以下说法正确的是（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      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</a:p>
          <a:p>
            <a:pPr indent="0" algn="l" fontAlgn="auto" latinLnBrk="1"/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A.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向溶液中加入少量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NH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4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Cl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固体，促进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NH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·H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O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的电离</a:t>
            </a:r>
          </a:p>
          <a:p>
            <a:pPr indent="0" algn="l" fontAlgn="auto" latinLnBrk="1"/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B.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降低溶液温度，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NH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3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·H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2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O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的电离平衡正向移动</a:t>
            </a:r>
          </a:p>
          <a:p>
            <a:pPr indent="0" algn="l" fontAlgn="auto" latinLnBrk="1"/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加水稀释，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NH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3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·H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2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O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的电离平衡正向移动，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c(OH</a:t>
            </a:r>
            <a:r>
              <a:rPr lang="en-US" altLang="zh-CN" sz="2800" b="1" baseline="30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-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)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增大</a:t>
            </a:r>
          </a:p>
          <a:p>
            <a:pPr indent="0" algn="l" fontAlgn="auto" latinLnBrk="1"/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D.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向溶液中加入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0.1mol/LNaOH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溶液，抑制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NH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3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·H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2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O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的电离，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c(OH</a:t>
            </a:r>
            <a:r>
              <a:rPr lang="en-US" altLang="zh-CN" sz="2800" b="1" baseline="30000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-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)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增大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楷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0348595" y="2785110"/>
            <a:ext cx="539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3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20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1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2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4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7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8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355725" y="2197100"/>
            <a:ext cx="1001903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外因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980690" y="2197100"/>
            <a:ext cx="817118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电离平衡是动态平衡，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遵循勒夏特列原理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524000" y="2785110"/>
            <a:ext cx="55118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 latinLnBrk="1"/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5.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在一定温度下，向冰醋酸中逐渐加水，过程中溶液的导电能力与加入水的物质的量的关系如图所示，则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A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、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B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、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、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D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四点中：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9040" y="2785110"/>
            <a:ext cx="4078605" cy="214058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1524000" y="4933315"/>
            <a:ext cx="100736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 latinLnBrk="1"/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(1)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醋酸的电离程度由大到小的顺序为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_____________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；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楷体" panose="02010609060101010101" charset="-122"/>
            </a:endParaRPr>
          </a:p>
          <a:p>
            <a:pPr indent="0" fontAlgn="auto" latinLnBrk="1"/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(2)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氢离子浓度由大到小的顺序为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_____________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7377430" y="4933315"/>
            <a:ext cx="2540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6664325" y="5353685"/>
            <a:ext cx="2540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＝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＞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34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40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41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42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43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35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36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37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38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39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弱电解质的电离平衡</a:t>
            </a: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1179195" y="2301875"/>
            <a:ext cx="1071499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3200" b="1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醋酸的电离方程式：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CH</a:t>
            </a:r>
            <a:r>
              <a:rPr lang="en-US" altLang="zh-CN" sz="3200" b="1" baseline="-25000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3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COOH                 </a:t>
            </a:r>
            <a:r>
              <a:rPr lang="en-US" altLang="zh-CN" sz="3200" b="1" smtClean="0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CH</a:t>
            </a:r>
            <a:r>
              <a:rPr lang="en-US" altLang="zh-CN" sz="3200" b="1" baseline="-25000" smtClean="0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3</a:t>
            </a:r>
            <a:r>
              <a:rPr lang="en-US" altLang="zh-CN" sz="3200" b="1" smtClean="0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COO</a:t>
            </a:r>
            <a:r>
              <a:rPr lang="en-US" altLang="zh-CN" sz="3200" b="1" baseline="30000" smtClean="0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- 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+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3600" b="1" baseline="30000">
                <a:solidFill>
                  <a:schemeClr val="tx1"/>
                </a:solidFill>
                <a:effectLst>
                  <a:outerShdw blurRad="38100" dist="38100" dir="2700000" algn="tl">
                    <a:schemeClr val="bg2"/>
                  </a:outerShdw>
                </a:effectLst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+</a:t>
            </a:r>
          </a:p>
        </p:txBody>
      </p:sp>
      <p:grpSp>
        <p:nvGrpSpPr>
          <p:cNvPr id="1073743025" name="组合 1073743024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7106285" y="2595245"/>
            <a:ext cx="1365885" cy="208915"/>
            <a:chOff x="6514" y="7530"/>
            <a:chExt cx="720" cy="110"/>
          </a:xfrm>
        </p:grpSpPr>
        <p:sp>
          <p:nvSpPr>
            <p:cNvPr id="1073743026" name="line1"/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6514" y="7570"/>
              <a:ext cx="72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073743027" name="line2"/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 flipH="1" flipV="1">
              <a:off x="7194" y="7530"/>
              <a:ext cx="40" cy="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073743028" name="line3"/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6514" y="7600"/>
              <a:ext cx="720" cy="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073743029" name="line4"/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6514" y="7600"/>
              <a:ext cx="40" cy="4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/>
            </a:p>
          </p:txBody>
        </p:sp>
      </p:grp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7106285" y="2230755"/>
            <a:ext cx="1328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</a:t>
            </a: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7287895" y="2727325"/>
            <a:ext cx="10102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结合</a:t>
            </a: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1235075" y="3308985"/>
            <a:ext cx="64674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一定温度下，若向纯水中加入适量的冰醋酸，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v</a:t>
            </a:r>
            <a:r>
              <a:rPr lang="zh-CN" altLang="en-US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电离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与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v</a:t>
            </a:r>
            <a:r>
              <a:rPr lang="zh-CN" altLang="en-US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结合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如何变化？</a:t>
            </a:r>
          </a:p>
        </p:txBody>
      </p:sp>
      <p:grpSp>
        <p:nvGrpSpPr>
          <p:cNvPr id="46" name="Group 13"/>
          <p:cNvGrpSpPr/>
          <p:nvPr>
            <p:custDataLst>
              <p:tags r:id="rId11"/>
            </p:custDataLst>
          </p:nvPr>
        </p:nvGrpSpPr>
        <p:grpSpPr>
          <a:xfrm>
            <a:off x="8298488" y="3454641"/>
            <a:ext cx="3705578" cy="2070135"/>
            <a:chOff x="2592" y="1680"/>
            <a:chExt cx="3120" cy="1743"/>
          </a:xfrm>
        </p:grpSpPr>
        <p:sp>
          <p:nvSpPr>
            <p:cNvPr id="47" name="Line 1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2976" y="1680"/>
              <a:ext cx="0" cy="13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"/>
            </a:p>
          </p:txBody>
        </p:sp>
        <p:sp>
          <p:nvSpPr>
            <p:cNvPr id="48" name="Line 1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2976" y="3037"/>
              <a:ext cx="22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zh-CN" altLang="en-US" sz="200"/>
            </a:p>
          </p:txBody>
        </p:sp>
        <p:sp>
          <p:nvSpPr>
            <p:cNvPr id="49" name="Text Box 16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184" y="2880"/>
              <a:ext cx="528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微软雅黑"/>
                </a:rPr>
                <a:t>时间</a:t>
              </a:r>
            </a:p>
          </p:txBody>
        </p:sp>
        <p:sp>
          <p:nvSpPr>
            <p:cNvPr id="50" name="Text Box 17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592" y="1690"/>
              <a:ext cx="240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微软雅黑"/>
                </a:rPr>
                <a:t>速率</a:t>
              </a:r>
            </a:p>
          </p:txBody>
        </p:sp>
      </p:grpSp>
      <p:sp>
        <p:nvSpPr>
          <p:cNvPr id="25" name="弧形 24"/>
          <p:cNvSpPr/>
          <p:nvPr>
            <p:custDataLst>
              <p:tags r:id="rId12"/>
            </p:custDataLst>
          </p:nvPr>
        </p:nvSpPr>
        <p:spPr>
          <a:xfrm rot="10800000">
            <a:off x="8754745" y="2884805"/>
            <a:ext cx="2260600" cy="1507490"/>
          </a:xfrm>
          <a:prstGeom prst="arc">
            <a:avLst>
              <a:gd name="adj1" fmla="val 16200000"/>
              <a:gd name="adj2" fmla="val 21173449"/>
            </a:avLst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3"/>
            </p:custDataLst>
          </p:nvPr>
        </p:nvSpPr>
        <p:spPr>
          <a:xfrm>
            <a:off x="8714740" y="3742690"/>
            <a:ext cx="79375" cy="7937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4"/>
            </p:custDataLst>
          </p:nvPr>
        </p:nvSpPr>
        <p:spPr>
          <a:xfrm>
            <a:off x="8714740" y="5028565"/>
            <a:ext cx="79375" cy="79375"/>
          </a:xfrm>
          <a:prstGeom prst="ellipse">
            <a:avLst/>
          </a:prstGeom>
          <a:solidFill>
            <a:srgbClr val="0070C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>
            <p:custDataLst>
              <p:tags r:id="rId15"/>
            </p:custDataLst>
          </p:nvPr>
        </p:nvCxnSpPr>
        <p:spPr>
          <a:xfrm>
            <a:off x="9885045" y="4392295"/>
            <a:ext cx="1247775" cy="127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ine 3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9851390" y="4392295"/>
            <a:ext cx="635" cy="669290"/>
          </a:xfrm>
          <a:prstGeom prst="line">
            <a:avLst/>
          </a:prstGeom>
          <a:noFill/>
          <a:ln w="28575" cmpd="sng">
            <a:solidFill>
              <a:srgbClr val="C00000"/>
            </a:solidFill>
            <a:prstDash val="sys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00"/>
          </a:p>
        </p:txBody>
      </p:sp>
      <p:sp>
        <p:nvSpPr>
          <p:cNvPr id="30" name="文本框 29"/>
          <p:cNvSpPr txBox="1"/>
          <p:nvPr>
            <p:custDataLst>
              <p:tags r:id="rId17"/>
            </p:custDataLst>
          </p:nvPr>
        </p:nvSpPr>
        <p:spPr>
          <a:xfrm>
            <a:off x="8895715" y="3773805"/>
            <a:ext cx="7283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7030A0"/>
                </a:solidFill>
              </a:rPr>
              <a:t>v</a:t>
            </a:r>
            <a:r>
              <a:rPr lang="zh-CN" altLang="en-US" sz="2000" b="1" baseline="-25000">
                <a:solidFill>
                  <a:srgbClr val="7030A0"/>
                </a:solidFill>
              </a:rPr>
              <a:t>电离</a:t>
            </a:r>
          </a:p>
        </p:txBody>
      </p:sp>
      <p:sp>
        <p:nvSpPr>
          <p:cNvPr id="31" name="文本框 30"/>
          <p:cNvSpPr txBox="1"/>
          <p:nvPr>
            <p:custDataLst>
              <p:tags r:id="rId18"/>
            </p:custDataLst>
          </p:nvPr>
        </p:nvSpPr>
        <p:spPr>
          <a:xfrm>
            <a:off x="8913495" y="4511040"/>
            <a:ext cx="806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0070C0"/>
                </a:solidFill>
              </a:rPr>
              <a:t>v</a:t>
            </a:r>
            <a:r>
              <a:rPr lang="zh-CN" altLang="en-US" sz="2000" b="1" baseline="-25000">
                <a:solidFill>
                  <a:srgbClr val="0070C0"/>
                </a:solidFill>
              </a:rPr>
              <a:t>结合</a:t>
            </a:r>
          </a:p>
        </p:txBody>
      </p:sp>
      <p:sp>
        <p:nvSpPr>
          <p:cNvPr id="32" name="文本框 31"/>
          <p:cNvSpPr txBox="1"/>
          <p:nvPr>
            <p:custDataLst>
              <p:tags r:id="rId19"/>
            </p:custDataLst>
          </p:nvPr>
        </p:nvSpPr>
        <p:spPr>
          <a:xfrm>
            <a:off x="9609455" y="5028565"/>
            <a:ext cx="456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9609455" y="3985895"/>
            <a:ext cx="167830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solidFill>
                  <a:srgbClr val="C00000"/>
                </a:solidFill>
                <a:sym typeface="+mn-ea"/>
              </a:rPr>
              <a:t>v</a:t>
            </a:r>
            <a:r>
              <a:rPr lang="zh-CN" altLang="en-US" sz="2000" b="1" baseline="-25000">
                <a:solidFill>
                  <a:srgbClr val="C00000"/>
                </a:solidFill>
                <a:sym typeface="+mn-ea"/>
              </a:rPr>
              <a:t>电离</a:t>
            </a:r>
            <a:r>
              <a:rPr lang="en-US" altLang="zh-CN" sz="2000" b="1">
                <a:solidFill>
                  <a:srgbClr val="C00000"/>
                </a:solidFill>
                <a:sym typeface="+mn-ea"/>
              </a:rPr>
              <a:t>=v</a:t>
            </a:r>
            <a:r>
              <a:rPr lang="zh-CN" altLang="en-US" sz="2000" b="1" baseline="-25000">
                <a:solidFill>
                  <a:srgbClr val="C00000"/>
                </a:solidFill>
                <a:sym typeface="+mn-ea"/>
              </a:rPr>
              <a:t>结合</a:t>
            </a:r>
            <a:endParaRPr lang="zh-CN" altLang="en-US" sz="2000" b="1" baseline="-25000">
              <a:solidFill>
                <a:srgbClr val="C00000"/>
              </a:solidFill>
            </a:endParaRPr>
          </a:p>
          <a:p>
            <a:pPr algn="ctr"/>
            <a:endParaRPr lang="zh-CN" altLang="en-US" sz="2000" b="1" baseline="-25000">
              <a:solidFill>
                <a:srgbClr val="C00000"/>
              </a:solidFill>
            </a:endParaRPr>
          </a:p>
        </p:txBody>
      </p:sp>
      <p:sp>
        <p:nvSpPr>
          <p:cNvPr id="34" name="弧形 33"/>
          <p:cNvSpPr/>
          <p:nvPr>
            <p:custDataLst>
              <p:tags r:id="rId21"/>
            </p:custDataLst>
          </p:nvPr>
        </p:nvSpPr>
        <p:spPr>
          <a:xfrm rot="10800000" flipV="1">
            <a:off x="8754745" y="4393565"/>
            <a:ext cx="2260600" cy="1619885"/>
          </a:xfrm>
          <a:prstGeom prst="arc">
            <a:avLst>
              <a:gd name="adj1" fmla="val 16200000"/>
              <a:gd name="adj2" fmla="val 21173449"/>
            </a:avLst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5" name="表格 34"/>
          <p:cNvGraphicFramePr>
            <a:graphicFrameLocks noGrp="1"/>
          </p:cNvGraphicFramePr>
          <p:nvPr>
            <p:custDataLst>
              <p:tags r:id="rId22"/>
            </p:custDataLst>
          </p:nvPr>
        </p:nvGraphicFramePr>
        <p:xfrm>
          <a:off x="1228725" y="4592320"/>
          <a:ext cx="720852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155"/>
                <a:gridCol w="1269873"/>
                <a:gridCol w="1269873"/>
                <a:gridCol w="1269873"/>
                <a:gridCol w="1269873"/>
                <a:gridCol w="1269873"/>
              </a:tblGrid>
              <a:tr h="376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24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醋酸分子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24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醋酸根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C</a:t>
                      </a:r>
                      <a:r>
                        <a:rPr lang="zh-CN" altLang="en-US" sz="24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氢离子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24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电离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</a:t>
                      </a:r>
                      <a:r>
                        <a:rPr lang="zh-CN" altLang="en-US" sz="24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结合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6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初始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变化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AE8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AE8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AE8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AE8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AE8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AE8CE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最终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表格 35"/>
          <p:cNvGraphicFramePr>
            <a:graphicFrameLocks noGrp="1"/>
          </p:cNvGraphicFramePr>
          <p:nvPr>
            <p:custDataLst>
              <p:tags r:id="rId23"/>
            </p:custDataLst>
          </p:nvPr>
        </p:nvGraphicFramePr>
        <p:xfrm>
          <a:off x="2087880" y="5061585"/>
          <a:ext cx="634936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873"/>
                <a:gridCol w="1269873"/>
                <a:gridCol w="1269873"/>
                <a:gridCol w="1269873"/>
                <a:gridCol w="1269873"/>
              </a:tblGrid>
              <a:tr h="3765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最大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最大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7" name="表格 36"/>
          <p:cNvGraphicFramePr>
            <a:graphicFrameLocks noGrp="1"/>
          </p:cNvGraphicFramePr>
          <p:nvPr>
            <p:custDataLst>
              <p:tags r:id="rId24"/>
            </p:custDataLst>
          </p:nvPr>
        </p:nvGraphicFramePr>
        <p:xfrm>
          <a:off x="2087880" y="5518785"/>
          <a:ext cx="634936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873"/>
                <a:gridCol w="1269873"/>
                <a:gridCol w="1269873"/>
                <a:gridCol w="1269873"/>
                <a:gridCol w="1269873"/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8" name="表格 37"/>
          <p:cNvGraphicFramePr>
            <a:graphicFrameLocks noGrp="1"/>
          </p:cNvGraphicFramePr>
          <p:nvPr>
            <p:custDataLst>
              <p:tags r:id="rId25"/>
            </p:custDataLst>
          </p:nvPr>
        </p:nvGraphicFramePr>
        <p:xfrm>
          <a:off x="2087880" y="5963920"/>
          <a:ext cx="6349365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873"/>
                <a:gridCol w="1269873"/>
                <a:gridCol w="1269873"/>
                <a:gridCol w="1269873"/>
                <a:gridCol w="1269873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不变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不变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不变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不变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不变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737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737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30" grpId="0"/>
      <p:bldP spid="31" grpId="0"/>
      <p:bldP spid="32" grpId="0"/>
      <p:bldP spid="33" grpId="0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1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8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9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0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2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6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弱电解质的电离平衡</a:t>
            </a:r>
          </a:p>
        </p:txBody>
      </p:sp>
      <p:sp>
        <p:nvSpPr>
          <p:cNvPr id="5" name="文本框 124930"/>
          <p:cNvSpPr/>
          <p:nvPr>
            <p:custDataLst>
              <p:tags r:id="rId6"/>
            </p:custDataLst>
          </p:nvPr>
        </p:nvSpPr>
        <p:spPr>
          <a:xfrm>
            <a:off x="1179100" y="2126977"/>
            <a:ext cx="10102353" cy="6324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altLang="en-US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1</a:t>
            </a:r>
            <a:r>
              <a:rPr lang="en-US" altLang="zh-CN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.</a:t>
            </a:r>
            <a:r>
              <a:rPr lang="zh-CN" altLang="en-US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定义</a:t>
            </a: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1365250" y="2759710"/>
            <a:ext cx="1016444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在一定条件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如温度、浓度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下，当</a:t>
            </a:r>
            <a:r>
              <a:rPr lang="zh-CN" altLang="en-US" sz="2800" b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电解质分子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电离成离子的速率和离子重新结合</a:t>
            </a:r>
            <a:r>
              <a:rPr lang="zh-CN" altLang="en-US" sz="2800" b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成分子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的速率相等时的状态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 </a:t>
            </a:r>
            <a:r>
              <a:rPr 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叫做电离平衡状态。</a:t>
            </a: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365250" y="4444365"/>
            <a:ext cx="99561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注意：</a:t>
            </a:r>
          </a:p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①多元弱酸在水溶液中存在多步电离平衡。</a:t>
            </a: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1365250" y="5497830"/>
            <a:ext cx="100145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②弱酸的酸式盐在水溶液中，也存在酸式酸根的电离平衡（强中有弱）。</a:t>
            </a:r>
          </a:p>
        </p:txBody>
      </p:sp>
      <p:pic>
        <p:nvPicPr>
          <p:cNvPr id="20" name="Picture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/>
          <a:stretch>
            <a:fillRect/>
          </a:stretch>
        </p:blipFill>
        <p:spPr>
          <a:xfrm flipH="1">
            <a:off x="11023600" y="10642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3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20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1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2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4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7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8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弱电解质的电离平衡</a:t>
            </a:r>
          </a:p>
        </p:txBody>
      </p:sp>
      <p:sp>
        <p:nvSpPr>
          <p:cNvPr id="5" name="文本框 124930"/>
          <p:cNvSpPr/>
          <p:nvPr>
            <p:custDataLst>
              <p:tags r:id="rId6"/>
            </p:custDataLst>
          </p:nvPr>
        </p:nvSpPr>
        <p:spPr>
          <a:xfrm>
            <a:off x="1179100" y="2126977"/>
            <a:ext cx="10102353" cy="6324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altLang="en-US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2</a:t>
            </a:r>
            <a:r>
              <a:rPr lang="en-US" altLang="zh-CN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.</a:t>
            </a:r>
            <a:r>
              <a:rPr lang="zh-CN" altLang="en-US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特征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1412875" y="2815590"/>
            <a:ext cx="112014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①逆②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动③等④定⑤变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2275205" y="2999740"/>
            <a:ext cx="762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弱电解质的电离是可逆的过程</a:t>
            </a:r>
          </a:p>
        </p:txBody>
      </p:sp>
      <p:sp>
        <p:nvSpPr>
          <p:cNvPr id="35" name="文本框 34"/>
          <p:cNvSpPr txBox="1"/>
          <p:nvPr>
            <p:custDataLst>
              <p:tags r:id="rId9"/>
            </p:custDataLst>
          </p:nvPr>
        </p:nvSpPr>
        <p:spPr>
          <a:xfrm>
            <a:off x="2275205" y="3648710"/>
            <a:ext cx="762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电离平衡是一种动态平衡</a:t>
            </a:r>
          </a:p>
        </p:txBody>
      </p:sp>
      <p:sp>
        <p:nvSpPr>
          <p:cNvPr id="36" name="文本框 35"/>
          <p:cNvSpPr txBox="1"/>
          <p:nvPr>
            <p:custDataLst>
              <p:tags r:id="rId10"/>
            </p:custDataLst>
          </p:nvPr>
        </p:nvSpPr>
        <p:spPr>
          <a:xfrm>
            <a:off x="2275205" y="4297680"/>
            <a:ext cx="762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——v</a:t>
            </a:r>
            <a:r>
              <a:rPr lang="zh-CN" altLang="en-US" sz="2800" b="1" baseline="-25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电离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与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v</a:t>
            </a:r>
            <a:r>
              <a:rPr lang="zh-CN" altLang="en-US" sz="2800" b="1" baseline="-25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结合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相等，且均不等于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</a:p>
        </p:txBody>
      </p:sp>
      <p:sp>
        <p:nvSpPr>
          <p:cNvPr id="37" name="文本框 36"/>
          <p:cNvSpPr txBox="1"/>
          <p:nvPr>
            <p:custDataLst>
              <p:tags r:id="rId11"/>
            </p:custDataLst>
          </p:nvPr>
        </p:nvSpPr>
        <p:spPr>
          <a:xfrm>
            <a:off x="2275205" y="4939665"/>
            <a:ext cx="9730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达到平衡时，溶液中各分子、离子的浓度恒定不变</a:t>
            </a: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2275205" y="5581650"/>
            <a:ext cx="9655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条件改变，电离平衡会发生移动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1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8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9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0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2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6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5" name="文本框 124930"/>
          <p:cNvSpPr/>
          <p:nvPr>
            <p:custDataLst>
              <p:tags r:id="rId6"/>
            </p:custDataLst>
          </p:nvPr>
        </p:nvSpPr>
        <p:spPr>
          <a:xfrm>
            <a:off x="1355630" y="4334237"/>
            <a:ext cx="10102353" cy="63246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en-US" altLang="en-US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2</a:t>
            </a:r>
            <a:r>
              <a:rPr lang="en-US" altLang="zh-CN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.</a:t>
            </a:r>
            <a:r>
              <a:rPr lang="zh-CN" altLang="en-US" sz="3200" b="1">
                <a:solidFill>
                  <a:schemeClr val="tx1"/>
                </a:solidFill>
                <a:uFillTx/>
                <a:latin typeface="宋体" panose="02010600030101010101" pitchFamily="2" charset="-122"/>
              </a:rPr>
              <a:t>内因</a:t>
            </a: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1708785" y="5059045"/>
            <a:ext cx="95586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电解质自身性质决定了其电离程度的大小。</a:t>
            </a: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1355725" y="2197100"/>
            <a:ext cx="6212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弱电解质电离的特点</a:t>
            </a: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1653540" y="290703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①电离方向粒子数增多</a:t>
            </a:r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1653540" y="3555365"/>
            <a:ext cx="706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②绝大多数弱电解质电离吸热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21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28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9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30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22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23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24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25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6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355725" y="2197100"/>
            <a:ext cx="1001903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外因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355725" y="2710815"/>
          <a:ext cx="1009904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635"/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426720">
                <a:tc gridSpan="9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外界条件对醋酸电离平衡</a:t>
                      </a:r>
                      <a:r>
                        <a:rPr lang="en-US" altLang="zh-CN"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CH</a:t>
                      </a:r>
                      <a:r>
                        <a:rPr lang="en-US" altLang="zh-CN" sz="2200" baseline="-25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en-US" altLang="zh-CN"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COOH</a:t>
                      </a:r>
                      <a:r>
                        <a:rPr lang="en-US" altLang="zh-CN"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Yu Gothic UI Semilight" panose="020B0400000000000000" charset="-128"/>
                          <a:ea typeface="Yu Gothic UI Semilight" panose="020B0400000000000000" charset="-128"/>
                          <a:sym typeface="+mn-ea"/>
                        </a:rPr>
                        <a:t>⇌</a:t>
                      </a:r>
                      <a:r>
                        <a:rPr lang="en-US" altLang="zh-CN" sz="22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CH</a:t>
                      </a:r>
                      <a:r>
                        <a:rPr lang="en-US" altLang="zh-CN" sz="2200" baseline="-250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en-US" altLang="zh-CN" sz="22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COO</a:t>
                      </a:r>
                      <a:r>
                        <a:rPr lang="en-US" altLang="zh-CN" sz="2200" baseline="3000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- </a:t>
                      </a:r>
                      <a:r>
                        <a:rPr lang="en-US" altLang="zh-CN" sz="2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+H</a:t>
                      </a:r>
                      <a:r>
                        <a:rPr lang="en-US" altLang="zh-CN" sz="2200" baseline="30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chemeClr val="bg2"/>
                            </a:outerShdw>
                          </a:effectLst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sym typeface="+mn-ea"/>
                        </a:rPr>
                        <a:t>+ </a:t>
                      </a:r>
                      <a:r>
                        <a:rPr lang="en-US" altLang="zh-CN" sz="2200" b="1">
                          <a:solidFill>
                            <a:schemeClr val="tx1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ΔH</a:t>
                      </a:r>
                      <a:r>
                        <a:rPr lang="zh-CN" altLang="en-US" sz="2200" b="1">
                          <a:solidFill>
                            <a:schemeClr val="tx1"/>
                          </a:solidFill>
                          <a:effectLst/>
                          <a:uFillTx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＞</a:t>
                      </a:r>
                      <a:r>
                        <a:rPr lang="en-US" altLang="zh-CN" sz="2200" b="1">
                          <a:solidFill>
                            <a:schemeClr val="tx1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0</a:t>
                      </a:r>
                      <a:r>
                        <a:rPr lang="zh-CN" altLang="en-US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的影响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改变条件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平衡移动方向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H</a:t>
                      </a:r>
                      <a:r>
                        <a:rPr lang="en-US" altLang="zh-CN" sz="2200" b="1" baseline="30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CH</a:t>
                      </a:r>
                      <a:r>
                        <a:rPr lang="en-US" altLang="zh-CN" sz="22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COO</a:t>
                      </a:r>
                      <a:r>
                        <a:rPr lang="en-US" altLang="zh-CN" sz="2200" b="1" baseline="30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CH</a:t>
                      </a:r>
                      <a:r>
                        <a:rPr lang="en-US" altLang="zh-CN" sz="2200" b="1" baseline="-25000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COOH</a:t>
                      </a:r>
                      <a:endParaRPr lang="en-US" altLang="zh-CN" sz="2200" b="1" baseline="-25000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电离程度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>
                          <a:solidFill>
                            <a:schemeClr val="tx1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7D4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7DD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chemeClr val="tx1"/>
                        </a:solidFill>
                        <a:uFillTx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C00000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200" b="1">
                        <a:solidFill>
                          <a:srgbClr val="0D30DE"/>
                        </a:solidFill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BEBE"/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2980690" y="2197100"/>
            <a:ext cx="817118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电离平衡是动态平衡，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遵循勒夏特列原理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3388360" y="3996690"/>
          <a:ext cx="806640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正向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表格 21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3388360" y="4423410"/>
          <a:ext cx="806640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426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正向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3388360" y="4850130"/>
          <a:ext cx="806640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426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逆向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表格 27"/>
          <p:cNvGraphicFramePr>
            <a:graphicFrameLocks noGrp="1"/>
          </p:cNvGraphicFramePr>
          <p:nvPr>
            <p:custDataLst>
              <p:tags r:id="rId12"/>
            </p:custDataLst>
          </p:nvPr>
        </p:nvGraphicFramePr>
        <p:xfrm>
          <a:off x="3388360" y="5282565"/>
          <a:ext cx="806640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逆向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9" name="表格 28"/>
          <p:cNvGraphicFramePr>
            <a:graphicFrameLocks noGrp="1"/>
          </p:cNvGraphicFramePr>
          <p:nvPr>
            <p:custDataLst>
              <p:tags r:id="rId13"/>
            </p:custDataLst>
          </p:nvPr>
        </p:nvGraphicFramePr>
        <p:xfrm>
          <a:off x="3388360" y="5703570"/>
          <a:ext cx="806640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表格 29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3388360" y="6120130"/>
          <a:ext cx="8066405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455"/>
                <a:gridCol w="967740"/>
                <a:gridCol w="968375"/>
                <a:gridCol w="967740"/>
                <a:gridCol w="968375"/>
                <a:gridCol w="967740"/>
                <a:gridCol w="968375"/>
                <a:gridCol w="103060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正向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C00000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增大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>
                          <a:solidFill>
                            <a:srgbClr val="0D30DE"/>
                          </a:solidFill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减小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文本框 19"/>
          <p:cNvSpPr txBox="1"/>
          <p:nvPr>
            <p:custDataLst>
              <p:tags r:id="rId15"/>
            </p:custDataLst>
          </p:nvPr>
        </p:nvSpPr>
        <p:spPr>
          <a:xfrm>
            <a:off x="1355725" y="3993515"/>
            <a:ext cx="20332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升高温度</a:t>
            </a:r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1355725" y="4414520"/>
            <a:ext cx="20332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加水稀释</a:t>
            </a:r>
          </a:p>
        </p:txBody>
      </p:sp>
      <p:sp>
        <p:nvSpPr>
          <p:cNvPr id="24" name="文本框 23"/>
          <p:cNvSpPr txBox="1"/>
          <p:nvPr>
            <p:custDataLst>
              <p:tags r:id="rId17"/>
            </p:custDataLst>
          </p:nvPr>
        </p:nvSpPr>
        <p:spPr>
          <a:xfrm>
            <a:off x="1355725" y="4855845"/>
            <a:ext cx="20326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加醋酸钠固体</a:t>
            </a:r>
          </a:p>
        </p:txBody>
      </p:sp>
      <p:sp>
        <p:nvSpPr>
          <p:cNvPr id="25" name="文本框 24"/>
          <p:cNvSpPr txBox="1"/>
          <p:nvPr>
            <p:custDataLst>
              <p:tags r:id="rId18"/>
            </p:custDataLst>
          </p:nvPr>
        </p:nvSpPr>
        <p:spPr>
          <a:xfrm>
            <a:off x="1355725" y="5273675"/>
            <a:ext cx="20332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通</a:t>
            </a:r>
            <a:r>
              <a:rPr lang="en-US" altLang="zh-CN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HCl</a:t>
            </a: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气体</a:t>
            </a:r>
          </a:p>
        </p:txBody>
      </p:sp>
      <p:sp>
        <p:nvSpPr>
          <p:cNvPr id="26" name="文本框 25"/>
          <p:cNvSpPr txBox="1"/>
          <p:nvPr>
            <p:custDataLst>
              <p:tags r:id="rId19"/>
            </p:custDataLst>
          </p:nvPr>
        </p:nvSpPr>
        <p:spPr>
          <a:xfrm>
            <a:off x="1355725" y="5715000"/>
            <a:ext cx="20332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加</a:t>
            </a:r>
            <a:r>
              <a:rPr lang="en-US" altLang="zh-CN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NaOH</a:t>
            </a: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固体</a:t>
            </a:r>
          </a:p>
        </p:txBody>
      </p:sp>
      <p:sp>
        <p:nvSpPr>
          <p:cNvPr id="31" name="文本框 30"/>
          <p:cNvSpPr txBox="1"/>
          <p:nvPr>
            <p:custDataLst>
              <p:tags r:id="rId20"/>
            </p:custDataLst>
          </p:nvPr>
        </p:nvSpPr>
        <p:spPr>
          <a:xfrm>
            <a:off x="1355725" y="6117590"/>
            <a:ext cx="20326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200" b="1"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加冰醋酸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  <p:bldP spid="20" grpId="0"/>
      <p:bldP spid="23" grpId="0"/>
      <p:bldP spid="24" grpId="0"/>
      <p:bldP spid="25" grpId="0"/>
      <p:bldP spid="26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2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9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0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1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3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6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355725" y="2197100"/>
            <a:ext cx="1001903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外因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980690" y="2197100"/>
            <a:ext cx="817118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电离平衡是动态平衡，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遵循勒夏特列原理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410970" y="27851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①温度</a:t>
            </a:r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1672590" y="3459480"/>
            <a:ext cx="99479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弱电解质的电离为吸热过程，升高温度，会促进弱电解质的电离，即电离平衡正向移动，电离程度增大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（越热越电离）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1410970" y="45650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②加水稀释</a:t>
            </a: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1672590" y="5239385"/>
            <a:ext cx="99961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电离方向粒子数减小，加水稀释，会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促进弱电解质的电离，即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电离平衡正向移动，电离程度增大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</a:rPr>
              <a:t>（越稀越电离）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2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9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20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21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3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6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355725" y="2197100"/>
            <a:ext cx="1001903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外因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980690" y="2197100"/>
            <a:ext cx="817118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电离平衡是动态平衡，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遵循勒夏特列原理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1410970" y="277876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③同离子效应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672590" y="3453130"/>
            <a:ext cx="99479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加入与弱电解质电离出相同离子的强电解质，</a:t>
            </a:r>
            <a:r>
              <a:rPr lang="zh-CN" altLang="en-US" sz="2800" b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将抑制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弱电解质的电离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即电离平衡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逆向</a:t>
            </a:r>
            <a:r>
              <a:rPr lang="zh-CN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移动，电离程度减小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1410970" y="45586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④离子反应效应</a:t>
            </a:r>
          </a:p>
        </p:txBody>
      </p: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1672590" y="5233035"/>
            <a:ext cx="99961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加入与弱电解质电离出的离子反应的物质，</a:t>
            </a:r>
            <a:r>
              <a:rPr lang="zh-CN" altLang="en-US" sz="2800" b="1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将促进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弱电解质的电离</a:t>
            </a:r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,</a:t>
            </a:r>
            <a:r>
              <a:rPr lang="zh-CN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即电离平衡正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向</a:t>
            </a:r>
            <a:r>
              <a:rPr lang="zh-CN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移动，电离程度增大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8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>
              <p:custDataLst>
                <p:tags r:id="rId10"/>
              </p:custDataLst>
            </p:nvPr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7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18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19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5"/>
                </p:custDataLst>
              </p:nvPr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1748740" y="547446"/>
            <a:ext cx="2468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弱电解质的电离平衡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电离平衡的影响因素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355725" y="2197100"/>
            <a:ext cx="10019030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外因</a:t>
            </a: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2980690" y="2197100"/>
            <a:ext cx="8171180" cy="39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电离平衡是动态平衡，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遵循勒夏特列原理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1410970" y="278511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⑤加入弱电解质本身</a:t>
            </a:r>
            <a:endParaRPr lang="en-US" altLang="zh-CN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1672590" y="3459480"/>
            <a:ext cx="9947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加入弱电解质本身，电离平衡正向移动，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但电离程度会减小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WU4NDFhYTE0ZjdlZWRiMWJkY2YxNGFjZTJlZTI3NWEifQ=="/>
  <p:tag name="ISPRING_PRESENTATION_TITLE" val="PowerPoint 演示文稿"/>
  <p:tag name="KSO_WPP_MARK_KEY" val="0d3fd48e-50d2-42f0-b309-3536b7867e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  <p:tag name="KSO_WM_UNIT_TABLE_BEAUTIFY" val="smartTable{153ec280-6357-42be-bd6e-b48bb03aeeab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  <p:tag name="KSO_WM_UNIT_TABLE_BEAUTIFY" val="smartTable{6e78ad28-aeee-498a-970a-868ca3a990b7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5"/>
</p:tagLst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自定义 2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r="http://schemas.openxmlformats.org/officeDocument/2006/relationships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r="http://schemas.openxmlformats.org/officeDocument/2006/relationships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826</Words>
  <Application>Microsoft Office PowerPoint</Application>
  <PresentationFormat>自定义</PresentationFormat>
  <Paragraphs>195</Paragraphs>
  <Slides>11</Slides>
  <Notes>11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雷志敏</cp:lastModifiedBy>
  <cp:revision>3</cp:revision>
  <cp:lastPrinted>2024-08-26T11:29:35Z</cp:lastPrinted>
  <dcterms:created xsi:type="dcterms:W3CDTF">2024-08-26T11:29:35Z</dcterms:created>
  <dcterms:modified xsi:type="dcterms:W3CDTF">2024-08-28T06:47:07Z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