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3"/>
    <p:sldId id="679" r:id="rId4"/>
    <p:sldId id="680" r:id="rId5"/>
    <p:sldId id="708" r:id="rId6"/>
    <p:sldId id="714" r:id="rId7"/>
    <p:sldId id="715" r:id="rId8"/>
    <p:sldId id="716" r:id="rId9"/>
    <p:sldId id="717" r:id="rId10"/>
    <p:sldId id="709" r:id="rId11"/>
    <p:sldId id="710" r:id="rId12"/>
    <p:sldId id="698" r:id="rId13"/>
    <p:sldId id="719" r:id="rId14"/>
    <p:sldId id="720" r:id="rId15"/>
    <p:sldId id="721" r:id="rId16"/>
    <p:sldId id="722" r:id="rId17"/>
    <p:sldId id="736" r:id="rId18"/>
    <p:sldId id="737" r:id="rId19"/>
    <p:sldId id="738" r:id="rId20"/>
    <p:sldId id="739" r:id="rId21"/>
    <p:sldId id="740" r:id="rId22"/>
    <p:sldId id="735" r:id="rId23"/>
    <p:sldId id="741" r:id="rId24"/>
    <p:sldId id="742" r:id="rId25"/>
    <p:sldId id="743" r:id="rId26"/>
    <p:sldId id="744" r:id="rId27"/>
    <p:sldId id="745" r:id="rId28"/>
    <p:sldId id="746" r:id="rId29"/>
    <p:sldId id="747" r:id="rId30"/>
  </p:sldIdLst>
  <p:sldSz cx="12192000" cy="6858000"/>
  <p:notesSz cx="9144000" cy="6858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9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9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79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4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2.xml"/><Relationship Id="rId10" Type="http://schemas.openxmlformats.org/officeDocument/2006/relationships/image" Target="../media/image45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oleObject" Target="../embeddings/oleObject10.bin"/><Relationship Id="rId5" Type="http://schemas.openxmlformats.org/officeDocument/2006/relationships/tags" Target="../tags/tag134.xml"/><Relationship Id="rId4" Type="http://schemas.openxmlformats.org/officeDocument/2006/relationships/image" Target="../media/image17.wmf"/><Relationship Id="rId3" Type="http://schemas.openxmlformats.org/officeDocument/2006/relationships/oleObject" Target="../embeddings/oleObject9.bin"/><Relationship Id="rId2" Type="http://schemas.openxmlformats.org/officeDocument/2006/relationships/tags" Target="../tags/tag133.xml"/><Relationship Id="rId12" Type="http://schemas.openxmlformats.org/officeDocument/2006/relationships/vmlDrawing" Target="../drawings/vmlDrawing5.v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8.xml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6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8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emf"/><Relationship Id="rId3" Type="http://schemas.openxmlformats.org/officeDocument/2006/relationships/oleObject" Target="../embeddings/oleObject11.bin"/><Relationship Id="rId2" Type="http://schemas.openxmlformats.org/officeDocument/2006/relationships/tags" Target="../tags/tag157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7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4.bin"/><Relationship Id="rId3" Type="http://schemas.openxmlformats.org/officeDocument/2006/relationships/image" Target="../media/image49.emf"/><Relationship Id="rId2" Type="http://schemas.openxmlformats.org/officeDocument/2006/relationships/oleObject" Target="../embeddings/oleObject13.bin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image" Target="../media/image53.png"/><Relationship Id="rId2" Type="http://schemas.openxmlformats.org/officeDocument/2006/relationships/tags" Target="../tags/tag164.xml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Relationship Id="rId3" Type="http://schemas.openxmlformats.org/officeDocument/2006/relationships/image" Target="../media/image53.png"/><Relationship Id="rId2" Type="http://schemas.openxmlformats.org/officeDocument/2006/relationships/tags" Target="../tags/tag166.xml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2.x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6.bin"/><Relationship Id="rId3" Type="http://schemas.openxmlformats.org/officeDocument/2006/relationships/image" Target="../media/image55.emf"/><Relationship Id="rId2" Type="http://schemas.openxmlformats.org/officeDocument/2006/relationships/oleObject" Target="../embeddings/oleObject15.bin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4.xml"/><Relationship Id="rId2" Type="http://schemas.openxmlformats.org/officeDocument/2006/relationships/image" Target="../media/image57.png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58.png"/><Relationship Id="rId2" Type="http://schemas.openxmlformats.org/officeDocument/2006/relationships/tags" Target="../tags/tag175.xml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9.xml"/><Relationship Id="rId7" Type="http://schemas.openxmlformats.org/officeDocument/2006/relationships/oleObject" Target="../embeddings/oleObject2.bin"/><Relationship Id="rId6" Type="http://schemas.openxmlformats.org/officeDocument/2006/relationships/tags" Target="../tags/tag98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0" Type="http://schemas.openxmlformats.org/officeDocument/2006/relationships/vmlDrawing" Target="../drawings/vmlDrawing1.v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oleObject" Target="../embeddings/oleObject4.bin"/><Relationship Id="rId5" Type="http://schemas.openxmlformats.org/officeDocument/2006/relationships/tags" Target="../tags/tag101.xml"/><Relationship Id="rId4" Type="http://schemas.openxmlformats.org/officeDocument/2006/relationships/image" Target="../media/image17.wmf"/><Relationship Id="rId3" Type="http://schemas.openxmlformats.org/officeDocument/2006/relationships/oleObject" Target="../embeddings/oleObject3.bin"/><Relationship Id="rId2" Type="http://schemas.openxmlformats.org/officeDocument/2006/relationships/tags" Target="../tags/tag100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2.xml"/><Relationship Id="rId10" Type="http://schemas.openxmlformats.org/officeDocument/2006/relationships/image" Target="../media/image21.sv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tags" Target="../tags/tag10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tags" Target="../tags/tag106.xml"/><Relationship Id="rId3" Type="http://schemas.openxmlformats.org/officeDocument/2006/relationships/image" Target="../media/image23.svg"/><Relationship Id="rId25" Type="http://schemas.openxmlformats.org/officeDocument/2006/relationships/vmlDrawing" Target="../drawings/vmlDrawing3.v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image" Target="../media/image31.wmf"/><Relationship Id="rId20" Type="http://schemas.openxmlformats.org/officeDocument/2006/relationships/oleObject" Target="../embeddings/oleObject5.bin"/><Relationship Id="rId2" Type="http://schemas.openxmlformats.org/officeDocument/2006/relationships/image" Target="../media/image22.png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image" Target="../media/image30.png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image" Target="../media/image29.svg"/><Relationship Id="rId11" Type="http://schemas.openxmlformats.org/officeDocument/2006/relationships/image" Target="../media/image28.png"/><Relationship Id="rId10" Type="http://schemas.openxmlformats.org/officeDocument/2006/relationships/tags" Target="../tags/tag10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wmf"/><Relationship Id="rId8" Type="http://schemas.openxmlformats.org/officeDocument/2006/relationships/oleObject" Target="../embeddings/oleObject6.bin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30.png"/><Relationship Id="rId3" Type="http://schemas.openxmlformats.org/officeDocument/2006/relationships/tags" Target="../tags/tag118.xml"/><Relationship Id="rId27" Type="http://schemas.openxmlformats.org/officeDocument/2006/relationships/vmlDrawing" Target="../drawings/vmlDrawing4.v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image" Target="../media/image36.svg"/><Relationship Id="rId22" Type="http://schemas.openxmlformats.org/officeDocument/2006/relationships/image" Target="../media/image35.png"/><Relationship Id="rId21" Type="http://schemas.openxmlformats.org/officeDocument/2006/relationships/tags" Target="../tags/tag127.xml"/><Relationship Id="rId20" Type="http://schemas.openxmlformats.org/officeDocument/2006/relationships/image" Target="../media/image23.svg"/><Relationship Id="rId2" Type="http://schemas.openxmlformats.org/officeDocument/2006/relationships/tags" Target="../tags/tag117.xml"/><Relationship Id="rId19" Type="http://schemas.openxmlformats.org/officeDocument/2006/relationships/image" Target="../media/image22.png"/><Relationship Id="rId18" Type="http://schemas.openxmlformats.org/officeDocument/2006/relationships/image" Target="../media/image34.wmf"/><Relationship Id="rId17" Type="http://schemas.openxmlformats.org/officeDocument/2006/relationships/oleObject" Target="../embeddings/oleObject8.bin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image" Target="../media/image33.wmf"/><Relationship Id="rId11" Type="http://schemas.openxmlformats.org/officeDocument/2006/relationships/oleObject" Target="../embeddings/oleObject7.bin"/><Relationship Id="rId10" Type="http://schemas.openxmlformats.org/officeDocument/2006/relationships/tags" Target="../tags/tag122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096000" y="3528695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化学平衡常数</a:t>
            </a:r>
            <a:endParaRPr lang="zh-CN" altLang="en-US" sz="3200" b="1" dirty="0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96000" y="25412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 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7480" t="36747" r="16652" b="37587"/>
          <a:stretch>
            <a:fillRect/>
          </a:stretch>
        </p:blipFill>
        <p:spPr>
          <a:xfrm>
            <a:off x="6096000" y="17780"/>
            <a:ext cx="2680335" cy="745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9457" name="文本框 24580"/>
          <p:cNvSpPr txBox="1"/>
          <p:nvPr/>
        </p:nvSpPr>
        <p:spPr>
          <a:xfrm>
            <a:off x="142875" y="893445"/>
            <a:ext cx="118922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例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2: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在容积不变的密闭容器中，将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2.0mol CO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和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10mol 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O(g)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混合加热到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830℃,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达到下列平衡：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CO(g)+H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O(g)⇌ CO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(g)+H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(g)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，此时该反应的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k=1.0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。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Arial" panose="020B0604020202020204" pitchFamily="34" charset="0"/>
              </a:rPr>
              <a:t>求达到平衡时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CO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Arial" panose="020B0604020202020204" pitchFamily="34" charset="0"/>
              </a:rPr>
              <a:t>转化为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Arial" panose="020B0604020202020204" pitchFamily="34" charset="0"/>
              </a:rPr>
              <a:t>CO</a:t>
            </a:r>
            <a:r>
              <a:rPr lang="en-US" altLang="zh-CN" sz="2800" b="1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Arial" panose="020B0604020202020204" pitchFamily="34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的转化率。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19473" name="文本框 19472"/>
          <p:cNvSpPr txBox="1"/>
          <p:nvPr/>
        </p:nvSpPr>
        <p:spPr>
          <a:xfrm>
            <a:off x="1920875" y="3889375"/>
            <a:ext cx="568325" cy="4432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290" b="1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起：</a:t>
            </a:r>
            <a:r>
              <a:rPr lang="en-US" altLang="zh-CN" sz="229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en-US" altLang="zh-CN" sz="2290" b="1" noProof="1">
              <a:latin typeface="Arial" panose="020B0604020202020204" pitchFamily="34" charset="0"/>
            </a:endParaRPr>
          </a:p>
        </p:txBody>
      </p:sp>
      <p:grpSp>
        <p:nvGrpSpPr>
          <p:cNvPr id="19475" name="组合 19474"/>
          <p:cNvGrpSpPr/>
          <p:nvPr/>
        </p:nvGrpSpPr>
        <p:grpSpPr>
          <a:xfrm>
            <a:off x="1516063" y="5571808"/>
            <a:ext cx="3051175" cy="708025"/>
            <a:chOff x="470" y="2939"/>
            <a:chExt cx="2013" cy="467"/>
          </a:xfrm>
        </p:grpSpPr>
        <p:sp>
          <p:nvSpPr>
            <p:cNvPr id="19476" name="文本框 19475"/>
            <p:cNvSpPr txBox="1"/>
            <p:nvPr/>
          </p:nvSpPr>
          <p:spPr>
            <a:xfrm>
              <a:off x="470" y="3024"/>
              <a:ext cx="851" cy="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675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K=</a:t>
              </a:r>
              <a:endParaRPr lang="en-US" altLang="zh-CN" sz="2675" noProof="1">
                <a:latin typeface="Arial" panose="020B0604020202020204" pitchFamily="34" charset="0"/>
              </a:endParaRPr>
            </a:p>
          </p:txBody>
        </p:sp>
        <p:sp>
          <p:nvSpPr>
            <p:cNvPr id="19461" name="直接连接符 19476"/>
            <p:cNvSpPr/>
            <p:nvPr/>
          </p:nvSpPr>
          <p:spPr>
            <a:xfrm>
              <a:off x="867" y="3181"/>
              <a:ext cx="12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478" name="文本框 19477"/>
            <p:cNvSpPr txBox="1"/>
            <p:nvPr/>
          </p:nvSpPr>
          <p:spPr>
            <a:xfrm>
              <a:off x="867" y="2939"/>
              <a:ext cx="1616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C(CO</a:t>
              </a:r>
              <a:r>
                <a:rPr lang="en-US" altLang="zh-CN" sz="1910" b="1" baseline="-25000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 ·C(H</a:t>
              </a:r>
              <a:r>
                <a:rPr lang="en-US" altLang="zh-CN" sz="1910" b="1" baseline="-25000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endParaRPr lang="en-US" altLang="zh-CN" sz="1910" b="1" noProof="1">
                <a:latin typeface="Arial" panose="020B0604020202020204" pitchFamily="34" charset="0"/>
              </a:endParaRPr>
            </a:p>
          </p:txBody>
        </p:sp>
        <p:sp>
          <p:nvSpPr>
            <p:cNvPr id="19479" name="文本框 19478"/>
            <p:cNvSpPr txBox="1"/>
            <p:nvPr/>
          </p:nvSpPr>
          <p:spPr>
            <a:xfrm>
              <a:off x="867" y="3152"/>
              <a:ext cx="1616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C(CO) ·C(H</a:t>
              </a:r>
              <a:r>
                <a:rPr lang="en-US" altLang="zh-CN" sz="1910" b="1" baseline="-25000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O)</a:t>
              </a:r>
              <a:endParaRPr lang="en-US" altLang="zh-CN" sz="1910" b="1" noProof="1">
                <a:latin typeface="Arial" panose="020B0604020202020204" pitchFamily="34" charset="0"/>
              </a:endParaRPr>
            </a:p>
          </p:txBody>
        </p:sp>
      </p:grpSp>
      <p:grpSp>
        <p:nvGrpSpPr>
          <p:cNvPr id="19480" name="组合 19479"/>
          <p:cNvGrpSpPr/>
          <p:nvPr/>
        </p:nvGrpSpPr>
        <p:grpSpPr>
          <a:xfrm>
            <a:off x="4051300" y="5644558"/>
            <a:ext cx="3474406" cy="769937"/>
            <a:chOff x="2143" y="2973"/>
            <a:chExt cx="2292" cy="508"/>
          </a:xfrm>
        </p:grpSpPr>
        <p:sp>
          <p:nvSpPr>
            <p:cNvPr id="19481" name="文本框 19480"/>
            <p:cNvSpPr txBox="1"/>
            <p:nvPr/>
          </p:nvSpPr>
          <p:spPr>
            <a:xfrm>
              <a:off x="2143" y="3039"/>
              <a:ext cx="255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=</a:t>
              </a:r>
              <a:endParaRPr lang="en-US" altLang="zh-CN" sz="1910" b="1" noProof="1">
                <a:latin typeface="Arial" panose="020B0604020202020204" pitchFamily="34" charset="0"/>
              </a:endParaRPr>
            </a:p>
          </p:txBody>
        </p:sp>
        <p:grpSp>
          <p:nvGrpSpPr>
            <p:cNvPr id="19466" name="组合 19481"/>
            <p:cNvGrpSpPr/>
            <p:nvPr/>
          </p:nvGrpSpPr>
          <p:grpSpPr>
            <a:xfrm>
              <a:off x="2313" y="2973"/>
              <a:ext cx="1945" cy="508"/>
              <a:chOff x="2313" y="2973"/>
              <a:chExt cx="1945" cy="508"/>
            </a:xfrm>
          </p:grpSpPr>
          <p:sp>
            <p:nvSpPr>
              <p:cNvPr id="19467" name="直接连接符 19482"/>
              <p:cNvSpPr/>
              <p:nvPr/>
            </p:nvSpPr>
            <p:spPr>
              <a:xfrm flipV="1">
                <a:off x="2483" y="3227"/>
                <a:ext cx="1329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9484" name="文本框 19483"/>
              <p:cNvSpPr txBox="1"/>
              <p:nvPr/>
            </p:nvSpPr>
            <p:spPr>
              <a:xfrm>
                <a:off x="2793" y="2973"/>
                <a:ext cx="539" cy="2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10" b="1" noProof="1"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(x/y)</a:t>
                </a:r>
                <a:r>
                  <a:rPr lang="en-US" altLang="zh-CN" sz="1910" b="1" baseline="30000" noProof="1"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2</a:t>
                </a:r>
                <a:endParaRPr lang="en-US" altLang="zh-CN" sz="1910" b="1" baseline="30000" noProof="1">
                  <a:latin typeface="Arial" panose="020B0604020202020204" pitchFamily="34" charset="0"/>
                </a:endParaRPr>
              </a:p>
            </p:txBody>
          </p:sp>
          <p:sp>
            <p:nvSpPr>
              <p:cNvPr id="19485" name="文本框 19484"/>
              <p:cNvSpPr txBox="1"/>
              <p:nvPr/>
            </p:nvSpPr>
            <p:spPr>
              <a:xfrm>
                <a:off x="2313" y="3227"/>
                <a:ext cx="1945" cy="2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10" b="1" err="1">
                    <a:latin typeface="Arial" panose="020B0604020202020204" pitchFamily="34" charset="0"/>
                    <a:ea typeface="宋体" panose="02010600030101010101" pitchFamily="2" charset="-122"/>
                    <a:sym typeface="+mn-ea"/>
                  </a:rPr>
                  <a:t>(2.0-</a:t>
                </a:r>
                <a:r>
                  <a:rPr lang="en-US" altLang="zh-CN" sz="1910" b="1" err="1">
                    <a:latin typeface="Arial" panose="020B0604020202020204" pitchFamily="34" charset="0"/>
                    <a:ea typeface="宋体" panose="02010600030101010101" pitchFamily="2" charset="-122"/>
                    <a:sym typeface="+mn-ea"/>
                  </a:rPr>
                  <a:t>x)/y·  (</a:t>
                </a:r>
                <a:r>
                  <a:rPr lang="en-US" altLang="zh-CN" sz="1910" b="1" err="1">
                    <a:latin typeface="Arial" panose="020B0604020202020204" pitchFamily="34" charset="0"/>
                    <a:ea typeface="宋体" panose="02010600030101010101" pitchFamily="2" charset="-122"/>
                    <a:sym typeface="+mn-ea"/>
                  </a:rPr>
                  <a:t>10-x)/y </a:t>
                </a:r>
                <a:r>
                  <a:rPr lang="en-US" altLang="zh-CN" sz="1910" b="1" noProof="1"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  <a:sym typeface="+mn-ea"/>
                  </a:rPr>
                  <a:t>)</a:t>
                </a:r>
                <a:endParaRPr lang="en-US" altLang="zh-CN" sz="1910" b="1" baseline="30000" noProof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486" name="文本框 19485"/>
            <p:cNvSpPr txBox="1"/>
            <p:nvPr/>
          </p:nvSpPr>
          <p:spPr>
            <a:xfrm>
              <a:off x="3897" y="3088"/>
              <a:ext cx="538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910" b="1" noProof="1"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=1</a:t>
              </a:r>
              <a:endParaRPr lang="en-US" altLang="zh-CN" sz="1910" b="1" noProof="1">
                <a:latin typeface="Arial" panose="020B0604020202020204" pitchFamily="34" charset="0"/>
              </a:endParaRPr>
            </a:p>
          </p:txBody>
        </p:sp>
      </p:grpSp>
      <p:sp>
        <p:nvSpPr>
          <p:cNvPr id="19487" name="文本框 19486"/>
          <p:cNvSpPr txBox="1"/>
          <p:nvPr/>
        </p:nvSpPr>
        <p:spPr>
          <a:xfrm>
            <a:off x="3476308" y="6414770"/>
            <a:ext cx="1976438" cy="3848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191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x=5/3</a:t>
            </a:r>
            <a:endParaRPr lang="en-US" altLang="zh-CN" sz="1910" b="1" noProof="1">
              <a:latin typeface="Arial" panose="020B0604020202020204" pitchFamily="34" charset="0"/>
            </a:endParaRPr>
          </a:p>
        </p:txBody>
      </p:sp>
      <p:grpSp>
        <p:nvGrpSpPr>
          <p:cNvPr id="19468" name="组合 19467"/>
          <p:cNvGrpSpPr/>
          <p:nvPr/>
        </p:nvGrpSpPr>
        <p:grpSpPr>
          <a:xfrm>
            <a:off x="2322061" y="2920683"/>
            <a:ext cx="5658636" cy="830262"/>
            <a:chOff x="1680" y="221"/>
            <a:chExt cx="3734" cy="548"/>
          </a:xfrm>
        </p:grpSpPr>
        <p:sp>
          <p:nvSpPr>
            <p:cNvPr id="19469" name="文本框 19468"/>
            <p:cNvSpPr txBox="1"/>
            <p:nvPr/>
          </p:nvSpPr>
          <p:spPr>
            <a:xfrm>
              <a:off x="1680" y="345"/>
              <a:ext cx="3734" cy="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algn="l"/>
              <a:r>
                <a:rPr lang="en-US" altLang="zh-CN" sz="2675" b="1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CO</a:t>
              </a:r>
              <a:r>
                <a:rPr lang="en-US" altLang="zh-CN" sz="2675" b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sym typeface="+mn-ea"/>
                </a:rPr>
                <a:t>(g)</a:t>
              </a:r>
              <a:r>
                <a:rPr lang="en-US" altLang="zh-CN" sz="2675" b="1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  + H</a:t>
              </a:r>
              <a:r>
                <a:rPr lang="en-US" altLang="zh-CN" sz="2675" b="1" baseline="-25000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2675" b="1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O(g)         CO</a:t>
              </a:r>
              <a:r>
                <a:rPr lang="en-US" altLang="zh-CN" sz="2675" b="1" baseline="-25000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2675" b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sym typeface="+mn-ea"/>
                </a:rPr>
                <a:t>(g)</a:t>
              </a:r>
              <a:r>
                <a:rPr lang="en-US" altLang="zh-CN" sz="2675" b="1" baseline="-25000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   </a:t>
              </a:r>
              <a:r>
                <a:rPr lang="en-US" altLang="zh-CN" sz="2675" b="1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+  H</a:t>
              </a:r>
              <a:r>
                <a:rPr lang="en-US" altLang="zh-CN" sz="2675" b="1" baseline="-25000" noProof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lang="en-US" altLang="zh-CN" sz="2675" b="1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sym typeface="+mn-ea"/>
                </a:rPr>
                <a:t>(g)</a:t>
              </a:r>
              <a:endParaRPr lang="en-US" altLang="zh-CN" sz="2675" b="1" noProof="1">
                <a:solidFill>
                  <a:srgbClr val="3333FF"/>
                </a:solidFill>
                <a:latin typeface="Times New Roman" panose="02020603050405020304" charset="0"/>
              </a:endParaRPr>
            </a:p>
          </p:txBody>
        </p:sp>
        <p:pic>
          <p:nvPicPr>
            <p:cNvPr id="19474" name="图片 194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6" y="381"/>
              <a:ext cx="480" cy="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1" name="文本框 19470"/>
            <p:cNvSpPr txBox="1"/>
            <p:nvPr/>
          </p:nvSpPr>
          <p:spPr>
            <a:xfrm>
              <a:off x="3205" y="221"/>
              <a:ext cx="603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910" b="1" noProof="1" dirty="0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催化剂</a:t>
              </a:r>
              <a:endParaRPr lang="zh-CN" altLang="en-US" sz="1910" b="1" noProof="1">
                <a:solidFill>
                  <a:srgbClr val="3333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2" name="文本框 19471"/>
            <p:cNvSpPr txBox="1"/>
            <p:nvPr/>
          </p:nvSpPr>
          <p:spPr>
            <a:xfrm>
              <a:off x="3301" y="567"/>
              <a:ext cx="357" cy="2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1400" b="1" dirty="0">
                  <a:solidFill>
                    <a:srgbClr val="3333FF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高温</a:t>
              </a:r>
              <a:endParaRPr lang="zh-CN" altLang="en-US" sz="1400" b="1" dirty="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文本框 1"/>
          <p:cNvSpPr txBox="1"/>
          <p:nvPr/>
        </p:nvSpPr>
        <p:spPr>
          <a:xfrm>
            <a:off x="1920875" y="4333875"/>
            <a:ext cx="683260" cy="4432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290" b="1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变：</a:t>
            </a:r>
            <a:r>
              <a:rPr lang="en-US" altLang="zh-CN" sz="2290" b="1" noProof="1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endParaRPr lang="en-US" altLang="zh-CN" sz="2290" b="1" noProof="1">
              <a:latin typeface="Arial" panose="020B0604020202020204" pitchFamily="34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920875" y="4995545"/>
            <a:ext cx="568325" cy="4432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290" b="1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平：</a:t>
            </a:r>
            <a:r>
              <a:rPr lang="en-US" altLang="zh-CN" sz="2285" b="1" noProof="1" err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lang="en-US" altLang="zh-CN" sz="2290" b="1" noProof="1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en-US" altLang="zh-CN" sz="2290" b="1" noProof="1"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050" y="2439670"/>
            <a:ext cx="11607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【解】设达到平衡时</a:t>
            </a:r>
            <a:r>
              <a:rPr lang="en-US" altLang="zh-CN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CO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转化为</a:t>
            </a:r>
            <a:r>
              <a:rPr lang="en-US" altLang="zh-CN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CO</a:t>
            </a:r>
            <a:r>
              <a:rPr lang="en-US" altLang="zh-CN" sz="2800" baseline="-250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的物质的量为</a:t>
            </a:r>
            <a:r>
              <a:rPr lang="en-US" altLang="zh-CN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x mol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，容器的容积为</a:t>
            </a:r>
            <a:r>
              <a:rPr lang="en-US" altLang="zh-CN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yL</a:t>
            </a:r>
            <a:endParaRPr lang="en-US" altLang="zh-CN" sz="2800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07050" y="3595370"/>
            <a:ext cx="246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·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34050" y="3722370"/>
            <a:ext cx="246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·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77848" y="4434840"/>
            <a:ext cx="1976438" cy="3848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91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转化率为</a:t>
            </a:r>
            <a:r>
              <a:rPr lang="en-US" altLang="zh-CN" sz="191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</a:t>
            </a:r>
            <a:endParaRPr lang="en-US" altLang="zh-CN" sz="1910" b="1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9657715" y="3938905"/>
                <a:ext cx="509270" cy="643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91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91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191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1910" b="1" i="1" noProof="1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 </m:t>
                      </m:r>
                      <m:r>
                        <a:rPr lang="en-US" altLang="zh-CN" sz="1910" b="1" i="1" noProof="1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𝑚𝑜𝑙</m:t>
                      </m:r>
                    </m:oMath>
                  </m:oMathPara>
                </a14:m>
                <a:endParaRPr lang="en-US" altLang="zh-CN" sz="1910" b="1" i="1" noProof="1"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15" y="3938905"/>
                <a:ext cx="509270" cy="643890"/>
              </a:xfrm>
              <a:prstGeom prst="rect">
                <a:avLst/>
              </a:prstGeom>
              <a:blipFill rotWithShape="1">
                <a:blip r:embed="rId3"/>
                <a:stretch>
                  <a:fillRect r="-45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2788285" y="3785870"/>
                <a:ext cx="592455" cy="5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𝟐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𝟎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285" y="3785870"/>
                <a:ext cx="592455" cy="5918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3845560" y="3785870"/>
                <a:ext cx="592455" cy="5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60" y="3785870"/>
                <a:ext cx="592455" cy="5918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5799455" y="3888105"/>
                <a:ext cx="592455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noProof="1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𝟎</m:t>
                      </m:r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455" y="3888105"/>
                <a:ext cx="592455" cy="3371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7037705" y="3889375"/>
                <a:ext cx="592455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noProof="1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𝟎</m:t>
                      </m:r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705" y="3889375"/>
                <a:ext cx="592455" cy="3371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2782570" y="437007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70" y="437007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3845560" y="434594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60" y="434594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5853430" y="432054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430" y="432054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7037705" y="431419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705" y="431419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2691765" y="4921250"/>
                <a:ext cx="579755" cy="5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𝟐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𝟎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765" y="4921250"/>
                <a:ext cx="579755" cy="591820"/>
              </a:xfrm>
              <a:prstGeom prst="rect">
                <a:avLst/>
              </a:prstGeom>
              <a:blipFill rotWithShape="1">
                <a:blip r:embed="rId8"/>
                <a:stretch>
                  <a:fillRect r="-31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/>
            </p:nvSpPr>
            <p:spPr>
              <a:xfrm>
                <a:off x="3845560" y="4921250"/>
                <a:ext cx="579755" cy="5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𝟏𝟎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60" y="4921250"/>
                <a:ext cx="579755" cy="591820"/>
              </a:xfrm>
              <a:prstGeom prst="rect">
                <a:avLst/>
              </a:prstGeom>
              <a:blipFill rotWithShape="1">
                <a:blip r:embed="rId9"/>
                <a:stretch>
                  <a:fillRect r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5853430" y="486410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430" y="486410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7012305" y="4864100"/>
                <a:ext cx="592455" cy="54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sz="1600" b="1" i="1" noProof="1">
                              <a:latin typeface="Cambria Math" panose="02040503050406030204" charset="0"/>
                              <a:ea typeface="宋体" panose="02010600030101010101" pitchFamily="2" charset="-122"/>
                              <a:cs typeface="Cambria Math" panose="02040503050406030204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CN" altLang="en-US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305" y="4864100"/>
                <a:ext cx="592455" cy="5486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/>
          <p:cNvCxnSpPr/>
          <p:nvPr/>
        </p:nvCxnSpPr>
        <p:spPr>
          <a:xfrm>
            <a:off x="9544050" y="4627245"/>
            <a:ext cx="93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9645015" y="4612005"/>
                <a:ext cx="509270" cy="384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910" b="1" i="1" noProof="1">
                          <a:latin typeface="Cambria Math" panose="02040503050406030204" charset="0"/>
                          <a:cs typeface="Cambria Math" panose="02040503050406030204" charset="0"/>
                        </a:rPr>
                        <m:t>𝟐</m:t>
                      </m:r>
                      <m:r>
                        <a:rPr lang="en-US" altLang="zh-CN" sz="1910" b="1" i="1" noProof="1"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altLang="zh-CN" sz="1910" b="1" i="1" noProof="1">
                          <a:latin typeface="Cambria Math" panose="02040503050406030204" charset="0"/>
                          <a:cs typeface="Cambria Math" panose="02040503050406030204" charset="0"/>
                        </a:rPr>
                        <m:t>𝟎</m:t>
                      </m:r>
                      <m:r>
                        <a:rPr lang="en-US" altLang="zh-CN" sz="1910" b="1" i="1" noProof="1">
                          <a:latin typeface="Cambria Math" panose="02040503050406030204" charset="0"/>
                          <a:ea typeface="宋体" panose="02010600030101010101" pitchFamily="2" charset="-122"/>
                          <a:cs typeface="Cambria Math" panose="02040503050406030204" charset="0"/>
                        </a:rPr>
                        <m:t>𝑚𝑜𝑙</m:t>
                      </m:r>
                    </m:oMath>
                  </m:oMathPara>
                </a14:m>
                <a:endParaRPr lang="en-US" altLang="zh-CN" sz="1910" b="1" i="1" noProof="1"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015" y="4612005"/>
                <a:ext cx="509270" cy="384810"/>
              </a:xfrm>
              <a:prstGeom prst="rect">
                <a:avLst/>
              </a:prstGeom>
              <a:blipFill rotWithShape="1">
                <a:blip r:embed="rId10"/>
                <a:stretch>
                  <a:fillRect r="-72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/>
          <p:cNvSpPr txBox="1"/>
          <p:nvPr/>
        </p:nvSpPr>
        <p:spPr>
          <a:xfrm>
            <a:off x="10476548" y="4434840"/>
            <a:ext cx="1976438" cy="3848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191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×100%</a:t>
            </a:r>
            <a:endParaRPr lang="en-US" altLang="zh-CN" sz="1910" b="1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194165" y="5128260"/>
            <a:ext cx="960120" cy="384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191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=83%</a:t>
            </a:r>
            <a:endParaRPr lang="en-US" altLang="zh-CN" sz="1910" b="1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65430" y="2439035"/>
            <a:ext cx="11332210" cy="1359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920875" y="3798570"/>
            <a:ext cx="5709285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997075" y="4320540"/>
            <a:ext cx="5709285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997075" y="4918710"/>
            <a:ext cx="5709285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610360" y="5481955"/>
            <a:ext cx="2698750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051300" y="5644515"/>
            <a:ext cx="3206115" cy="77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80740" y="6280150"/>
            <a:ext cx="94869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178165" y="4314190"/>
            <a:ext cx="1210945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544050" y="3963670"/>
            <a:ext cx="94869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544050" y="4471670"/>
            <a:ext cx="94869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476865" y="4377690"/>
            <a:ext cx="94869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9194165" y="4996815"/>
            <a:ext cx="94869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9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二、化学平衡常数的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6225" y="976630"/>
            <a:ext cx="4181475" cy="521970"/>
            <a:chOff x="616" y="579"/>
            <a:chExt cx="6585" cy="822"/>
          </a:xfrm>
        </p:grpSpPr>
        <p:sp>
          <p:nvSpPr>
            <p:cNvPr id="12" name="文本框 11"/>
            <p:cNvSpPr txBox="1"/>
            <p:nvPr/>
          </p:nvSpPr>
          <p:spPr>
            <a:xfrm>
              <a:off x="1453" y="579"/>
              <a:ext cx="57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判断平衡移动的方向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563370" y="1353185"/>
            <a:ext cx="5490210" cy="7308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mA(g) + nB(g) </a:t>
            </a:r>
            <a:r>
              <a:rPr lang="zh-CN" altLang="en-US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 </a:t>
            </a:r>
            <a:r>
              <a:rPr lang="en-US" altLang="zh-CN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pC(g) + qD(g)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198120" y="2127885"/>
            <a:ext cx="4852670" cy="2072640"/>
            <a:chOff x="447" y="3127"/>
            <a:chExt cx="7642" cy="326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447" y="3127"/>
              <a:ext cx="7642" cy="3265"/>
              <a:chOff x="5517" y="3401"/>
              <a:chExt cx="8111" cy="3811"/>
            </a:xfrm>
          </p:grpSpPr>
          <p:sp>
            <p:nvSpPr>
              <p:cNvPr id="26" name="心形 25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22" name="六边形 21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" name="六边形 23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27" name="心形 2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心形 2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" name="心形 2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1" name="心形 30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34" name="心形 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" name="心形 13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心形 14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" name="心形 15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 rot="0">
              <a:off x="1738" y="3876"/>
              <a:ext cx="5435" cy="1746"/>
              <a:chOff x="3385" y="7350"/>
              <a:chExt cx="5449" cy="174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422" y="7350"/>
                <a:ext cx="5412" cy="1746"/>
                <a:chOff x="3422" y="7350"/>
                <a:chExt cx="5412" cy="1746"/>
              </a:xfrm>
            </p:grpSpPr>
            <p:graphicFrame>
              <p:nvGraphicFramePr>
                <p:cNvPr id="19" name="对象 18"/>
                <p:cNvGraphicFramePr>
                  <a:graphicFrameLocks noChangeAspect="1"/>
                </p:cNvGraphicFramePr>
                <p:nvPr>
                  <p:custDataLst>
                    <p:tags r:id="rId2"/>
                  </p:custDataLst>
                </p:nvPr>
              </p:nvGraphicFramePr>
              <p:xfrm>
                <a:off x="3422" y="7350"/>
                <a:ext cx="5413" cy="17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" name="" r:id="rId3" imgW="1143000" imgH="444500" progId="Equation.3">
                        <p:embed/>
                      </p:oleObj>
                    </mc:Choice>
                    <mc:Fallback>
                      <p:oleObj name="" r:id="rId3" imgW="1143000" imgH="444500" progId="Equation.3">
                        <p:embed/>
                        <p:pic>
                          <p:nvPicPr>
                            <p:cNvPr id="0" name="图片 3082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422" y="7350"/>
                              <a:ext cx="5413" cy="1747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5" name="矩形 34"/>
                <p:cNvSpPr/>
                <p:nvPr/>
              </p:nvSpPr>
              <p:spPr>
                <a:xfrm>
                  <a:off x="3422" y="7402"/>
                  <a:ext cx="1256" cy="16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3385" y="7693"/>
                <a:ext cx="438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K=</a:t>
                </a:r>
                <a:endPara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3217" y="5477"/>
              <a:ext cx="3342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为平衡浓度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75" y="3291"/>
              <a:ext cx="2532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平衡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常数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165215" y="2171700"/>
            <a:ext cx="4852670" cy="1938020"/>
            <a:chOff x="10685" y="3123"/>
            <a:chExt cx="7642" cy="3052"/>
          </a:xfrm>
        </p:grpSpPr>
        <p:grpSp>
          <p:nvGrpSpPr>
            <p:cNvPr id="48" name="组合 47"/>
            <p:cNvGrpSpPr/>
            <p:nvPr/>
          </p:nvGrpSpPr>
          <p:grpSpPr>
            <a:xfrm rot="0">
              <a:off x="10685" y="3123"/>
              <a:ext cx="7642" cy="3053"/>
              <a:chOff x="5517" y="3401"/>
              <a:chExt cx="8111" cy="3811"/>
            </a:xfrm>
          </p:grpSpPr>
          <p:sp>
            <p:nvSpPr>
              <p:cNvPr id="49" name="心形 48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60" name="六边形 5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2" name="六边形 6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65" name="心形 64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心形 65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7" name="心形 66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8" name="心形 67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9" name="组合 68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70" name="心形 69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1" name="心形 70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2" name="心形 71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3" name="心形 72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aphicFrame>
          <p:nvGraphicFramePr>
            <p:cNvPr id="43013" name="对象 43012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12032" y="3647"/>
            <a:ext cx="5413" cy="1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" r:id="rId6" imgW="1143000" imgH="444500" progId="Equation.3">
                    <p:embed/>
                  </p:oleObj>
                </mc:Choice>
                <mc:Fallback>
                  <p:oleObj name="" r:id="rId6" imgW="1143000" imgH="444500" progId="Equation.3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032" y="3647"/>
                          <a:ext cx="5413" cy="174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" name="文本框 73"/>
            <p:cNvSpPr txBox="1"/>
            <p:nvPr/>
          </p:nvSpPr>
          <p:spPr>
            <a:xfrm>
              <a:off x="12585" y="5236"/>
              <a:ext cx="4464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为任一时刻浓度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0850" y="3286"/>
              <a:ext cx="197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浓度商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 rot="0">
            <a:off x="1119505" y="4325620"/>
            <a:ext cx="6039485" cy="2273935"/>
            <a:chOff x="1039" y="5316"/>
            <a:chExt cx="7398" cy="3465"/>
          </a:xfrm>
        </p:grpSpPr>
        <p:sp>
          <p:nvSpPr>
            <p:cNvPr id="77" name="图形 5" descr="资源 2"/>
            <p:cNvSpPr/>
            <p:nvPr/>
          </p:nvSpPr>
          <p:spPr>
            <a:xfrm>
              <a:off x="1039" y="5316"/>
              <a:ext cx="6181" cy="3224"/>
            </a:xfrm>
            <a:prstGeom prst="roundRect">
              <a:avLst>
                <a:gd name="adj" fmla="val 45130"/>
              </a:avLst>
            </a:prstGeom>
            <a:solidFill>
              <a:srgbClr val="FFACBF"/>
            </a:solidFill>
            <a:ln w="28575" cap="flat">
              <a:noFill/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图形 5" descr="资源 2"/>
            <p:cNvSpPr/>
            <p:nvPr/>
          </p:nvSpPr>
          <p:spPr>
            <a:xfrm>
              <a:off x="2509" y="5578"/>
              <a:ext cx="5928" cy="3203"/>
            </a:xfrm>
            <a:prstGeom prst="roundRect">
              <a:avLst>
                <a:gd name="adj" fmla="val 42803"/>
              </a:avLst>
            </a:prstGeom>
            <a:solidFill>
              <a:srgbClr val="FFACBF"/>
            </a:solidFill>
            <a:ln w="28575" cap="flat">
              <a:noFill/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图形 5" descr="资源 2"/>
            <p:cNvSpPr/>
            <p:nvPr/>
          </p:nvSpPr>
          <p:spPr>
            <a:xfrm>
              <a:off x="1225" y="5446"/>
              <a:ext cx="7091" cy="3203"/>
            </a:xfrm>
            <a:prstGeom prst="roundRect">
              <a:avLst>
                <a:gd name="adj" fmla="val 25600"/>
              </a:avLst>
            </a:prstGeom>
            <a:solidFill>
              <a:srgbClr val="FFFFFF"/>
            </a:solidFill>
            <a:ln w="28575" cap="flat">
              <a:solidFill>
                <a:srgbClr val="7F5861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422" y="5333"/>
              <a:ext cx="7006" cy="3142"/>
              <a:chOff x="-3867" y="9048"/>
              <a:chExt cx="9837" cy="4410"/>
            </a:xfrm>
            <a:solidFill>
              <a:srgbClr val="FDEEF1"/>
            </a:solidFill>
          </p:grpSpPr>
          <p:sp>
            <p:nvSpPr>
              <p:cNvPr id="81" name="图形 6"/>
              <p:cNvSpPr/>
              <p:nvPr/>
            </p:nvSpPr>
            <p:spPr>
              <a:xfrm>
                <a:off x="4711" y="9048"/>
                <a:ext cx="1259" cy="1337"/>
              </a:xfrm>
              <a:custGeom>
                <a:avLst/>
                <a:gdLst>
                  <a:gd name="connsiteX0" fmla="*/ 814002 w 1497696"/>
                  <a:gd name="connsiteY0" fmla="*/ 1589154 h 1589154"/>
                  <a:gd name="connsiteX1" fmla="*/ 810859 w 1497696"/>
                  <a:gd name="connsiteY1" fmla="*/ 1464758 h 1589154"/>
                  <a:gd name="connsiteX2" fmla="*/ 639409 w 1497696"/>
                  <a:gd name="connsiteY2" fmla="*/ 1219394 h 1589154"/>
                  <a:gd name="connsiteX3" fmla="*/ 251551 w 1497696"/>
                  <a:gd name="connsiteY3" fmla="*/ 885923 h 1589154"/>
                  <a:gd name="connsiteX4" fmla="*/ 22570 w 1497696"/>
                  <a:gd name="connsiteY4" fmla="*/ 520354 h 1589154"/>
                  <a:gd name="connsiteX5" fmla="*/ 127345 w 1497696"/>
                  <a:gd name="connsiteY5" fmla="*/ 114779 h 1589154"/>
                  <a:gd name="connsiteX6" fmla="*/ 376614 w 1497696"/>
                  <a:gd name="connsiteY6" fmla="*/ 9623 h 1589154"/>
                  <a:gd name="connsiteX7" fmla="*/ 1238055 w 1497696"/>
                  <a:gd name="connsiteY7" fmla="*/ 237176 h 1589154"/>
                  <a:gd name="connsiteX8" fmla="*/ 1492563 w 1497696"/>
                  <a:gd name="connsiteY8" fmla="*/ 659990 h 1589154"/>
                  <a:gd name="connsiteX9" fmla="*/ 1438461 w 1497696"/>
                  <a:gd name="connsiteY9" fmla="*/ 990508 h 1589154"/>
                  <a:gd name="connsiteX10" fmla="*/ 1046031 w 1497696"/>
                  <a:gd name="connsiteY10" fmla="*/ 1434373 h 1589154"/>
                  <a:gd name="connsiteX11" fmla="*/ 814002 w 1497696"/>
                  <a:gd name="connsiteY11" fmla="*/ 1589154 h 158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97696" h="1589154">
                    <a:moveTo>
                      <a:pt x="814002" y="1589154"/>
                    </a:moveTo>
                    <a:cubicBezTo>
                      <a:pt x="812669" y="1544006"/>
                      <a:pt x="817812" y="1504286"/>
                      <a:pt x="810859" y="1464758"/>
                    </a:cubicBezTo>
                    <a:cubicBezTo>
                      <a:pt x="791809" y="1356458"/>
                      <a:pt x="723610" y="1281687"/>
                      <a:pt x="639409" y="1219394"/>
                    </a:cubicBezTo>
                    <a:cubicBezTo>
                      <a:pt x="502440" y="1117381"/>
                      <a:pt x="367089" y="1013082"/>
                      <a:pt x="251551" y="885923"/>
                    </a:cubicBezTo>
                    <a:cubicBezTo>
                      <a:pt x="153444" y="778005"/>
                      <a:pt x="66480" y="662276"/>
                      <a:pt x="22570" y="520354"/>
                    </a:cubicBezTo>
                    <a:cubicBezTo>
                      <a:pt x="-25055" y="364525"/>
                      <a:pt x="-576" y="225079"/>
                      <a:pt x="127345" y="114779"/>
                    </a:cubicBezTo>
                    <a:cubicBezTo>
                      <a:pt x="198497" y="53438"/>
                      <a:pt x="284698" y="20958"/>
                      <a:pt x="376614" y="9623"/>
                    </a:cubicBezTo>
                    <a:cubicBezTo>
                      <a:pt x="693225" y="-28477"/>
                      <a:pt x="982404" y="46390"/>
                      <a:pt x="1238055" y="237176"/>
                    </a:cubicBezTo>
                    <a:cubicBezTo>
                      <a:pt x="1378359" y="341951"/>
                      <a:pt x="1466655" y="483968"/>
                      <a:pt x="1492563" y="659990"/>
                    </a:cubicBezTo>
                    <a:cubicBezTo>
                      <a:pt x="1509423" y="775433"/>
                      <a:pt x="1483038" y="885161"/>
                      <a:pt x="1438461" y="990508"/>
                    </a:cubicBezTo>
                    <a:cubicBezTo>
                      <a:pt x="1357689" y="1182246"/>
                      <a:pt x="1219386" y="1323883"/>
                      <a:pt x="1046031" y="1434373"/>
                    </a:cubicBezTo>
                    <a:cubicBezTo>
                      <a:pt x="968784" y="1483427"/>
                      <a:pt x="891155" y="1531242"/>
                      <a:pt x="814002" y="15891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rgbClr val="764953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图形 4"/>
              <p:cNvSpPr/>
              <p:nvPr/>
            </p:nvSpPr>
            <p:spPr>
              <a:xfrm>
                <a:off x="5088" y="9301"/>
                <a:ext cx="572" cy="632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图形 4"/>
              <p:cNvSpPr/>
              <p:nvPr/>
            </p:nvSpPr>
            <p:spPr>
              <a:xfrm rot="21420000">
                <a:off x="-3867" y="12857"/>
                <a:ext cx="310" cy="342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图形 4"/>
              <p:cNvSpPr/>
              <p:nvPr/>
            </p:nvSpPr>
            <p:spPr>
              <a:xfrm rot="1380000">
                <a:off x="-3472" y="13250"/>
                <a:ext cx="188" cy="208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85" name="矩形 84"/>
          <p:cNvSpPr/>
          <p:nvPr>
            <p:custDataLst>
              <p:tags r:id="rId7"/>
            </p:custDataLst>
          </p:nvPr>
        </p:nvSpPr>
        <p:spPr>
          <a:xfrm>
            <a:off x="1330960" y="5189220"/>
            <a:ext cx="79216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Q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＜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，反应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向正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方向进行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86" name="矩形 85"/>
          <p:cNvSpPr/>
          <p:nvPr>
            <p:custDataLst>
              <p:tags r:id="rId8"/>
            </p:custDataLst>
          </p:nvPr>
        </p:nvSpPr>
        <p:spPr>
          <a:xfrm>
            <a:off x="1735773" y="4638358"/>
            <a:ext cx="75152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Q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＝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，反应处于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平衡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状态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87" name="矩形 86"/>
          <p:cNvSpPr/>
          <p:nvPr>
            <p:custDataLst>
              <p:tags r:id="rId9"/>
            </p:custDataLst>
          </p:nvPr>
        </p:nvSpPr>
        <p:spPr>
          <a:xfrm>
            <a:off x="1735773" y="5717858"/>
            <a:ext cx="7732712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Q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＞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，反应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向逆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方向进行</a:t>
            </a:r>
            <a:endParaRPr lang="zh-CN" altLang="en-US" sz="32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5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二、化学平衡常数的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2"/>
            </p:custDataLst>
          </p:nvPr>
        </p:nvSpPr>
        <p:spPr>
          <a:xfrm>
            <a:off x="92075" y="1071245"/>
            <a:ext cx="1200721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高炉炼铁中发生的基本反应如下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 </a:t>
            </a:r>
            <a:r>
              <a:rPr lang="en-US" altLang="x-none" sz="2800" b="1" smtClean="0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x-none" sz="2800" b="1" err="1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FeO(s)+CO(g)  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altLang="x-none" sz="2800" b="1" err="1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Fe(s)+CO</a:t>
            </a:r>
            <a:r>
              <a:rPr lang="en-US" altLang="x-none" sz="2800" b="1" baseline="-25000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x-none" sz="2800" b="1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(</a:t>
            </a:r>
            <a:r>
              <a:rPr lang="zh-CN" altLang="en-US" sz="2800" b="1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条件省略</a:t>
            </a:r>
            <a:r>
              <a:rPr lang="en-US" altLang="x-none" sz="2800" b="1">
                <a:solidFill>
                  <a:srgbClr val="0000FF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en-US" altLang="x-none" sz="2800" b="1">
              <a:solidFill>
                <a:srgbClr val="0000FF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已知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1100℃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K=0.263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，某时刻测得高炉中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c(CO</a:t>
            </a:r>
            <a:r>
              <a:rPr lang="en-US" altLang="x-none" sz="2800" b="1" baseline="-25000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)=0.025mol·L</a:t>
            </a:r>
            <a:r>
              <a:rPr lang="en-US" altLang="x-none" sz="2800" b="1" baseline="30000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altLang="x-none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c(CO)=0.1mol·L</a:t>
            </a:r>
            <a:r>
              <a:rPr lang="en-US" altLang="x-none" sz="2800" b="1" baseline="30000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-1 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在这种情况下：</a:t>
            </a:r>
            <a:endParaRPr lang="zh-CN" altLang="en-US" sz="2800" b="1">
              <a:solidFill>
                <a:schemeClr val="tx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(1)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该反应是否处于平衡状态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_____(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填“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是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”或“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否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；</a:t>
            </a:r>
            <a:endParaRPr lang="zh-CN" altLang="en-US" sz="2800" b="1">
              <a:solidFill>
                <a:schemeClr val="tx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(2)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此时反应会向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______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进行？（填“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正向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”或“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逆向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”）；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(3)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此时化学反应速率是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ν</a:t>
            </a:r>
            <a:r>
              <a:rPr lang="zh-CN" alt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 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_____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ν</a:t>
            </a:r>
            <a:r>
              <a:rPr lang="zh-CN" alt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填“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大于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”、“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小于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”或“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等于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”</a:t>
            </a:r>
            <a:r>
              <a:rPr lang="en-US" altLang="x-none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3"/>
            </p:custDataLst>
          </p:nvPr>
        </p:nvSpPr>
        <p:spPr>
          <a:xfrm>
            <a:off x="1559593" y="5191493"/>
            <a:ext cx="851535" cy="5245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170" tIns="46990" rIns="90170" bIns="46990" anchor="t">
            <a:spAutoFit/>
          </a:bodyPr>
          <a:p>
            <a:pPr eaLnBrk="0" hangingPunct="0"/>
            <a:r>
              <a:rPr lang="en-US" altLang="x-none" sz="2800" b="1">
                <a:solidFill>
                  <a:srgbClr val="0000FF"/>
                </a:solidFill>
                <a:latin typeface="Times New Roman" panose="02020603050405020304" charset="0"/>
              </a:rPr>
              <a:t>Q</a:t>
            </a:r>
            <a:r>
              <a:rPr lang="en-US" altLang="x-none" sz="2800" b="1" baseline="-25000">
                <a:solidFill>
                  <a:srgbClr val="0000FF"/>
                </a:solidFill>
                <a:latin typeface="Times New Roman" panose="02020603050405020304" charset="0"/>
              </a:rPr>
              <a:t>c</a:t>
            </a:r>
            <a:r>
              <a:rPr lang="en-US" altLang="x-none" sz="2800" b="1">
                <a:solidFill>
                  <a:srgbClr val="0000FF"/>
                </a:solidFill>
                <a:latin typeface="Times New Roman" panose="02020603050405020304" charset="0"/>
              </a:rPr>
              <a:t> =</a:t>
            </a:r>
            <a:endParaRPr lang="en-US" altLang="x-none" sz="2800" b="1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367650" y="4975117"/>
            <a:ext cx="1884869" cy="957262"/>
            <a:chOff x="0" y="0"/>
            <a:chExt cx="2666" cy="603"/>
          </a:xfrm>
        </p:grpSpPr>
        <p:sp>
          <p:nvSpPr>
            <p:cNvPr id="47" name="文本框 46"/>
            <p:cNvSpPr txBox="1"/>
            <p:nvPr>
              <p:custDataLst>
                <p:tags r:id="rId5"/>
              </p:custDataLst>
            </p:nvPr>
          </p:nvSpPr>
          <p:spPr>
            <a:xfrm>
              <a:off x="0" y="0"/>
              <a:ext cx="2666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90170" tIns="46990" rIns="90170" bIns="46990">
              <a:spAutoFit/>
            </a:bodyPr>
            <a:p>
              <a:pPr eaLnBrk="0" hangingPunct="0"/>
              <a:r>
                <a:rPr lang="zh-CN" altLang="en-US" sz="3200">
                  <a:solidFill>
                    <a:srgbClr val="0000FF"/>
                  </a:solidFill>
                  <a:latin typeface="Times New Roman" panose="02020603050405020304" charset="0"/>
                </a:rPr>
                <a:t> 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</a:rPr>
                <a:t>c(CO</a:t>
              </a:r>
              <a:r>
                <a:rPr lang="en-US" altLang="x-none" sz="2400" b="1" baseline="-25000">
                  <a:solidFill>
                    <a:srgbClr val="0000FF"/>
                  </a:solidFill>
                  <a:latin typeface="Times New Roman" panose="02020603050405020304" charset="0"/>
                </a:rPr>
                <a:t>2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</a:rPr>
                <a:t>)</a:t>
              </a:r>
              <a:endParaRPr lang="en-US" altLang="x-none" sz="2400" b="1">
                <a:solidFill>
                  <a:srgbClr val="0000FF"/>
                </a:solidFill>
                <a:latin typeface="Times New Roman" panose="02020603050405020304" charset="0"/>
              </a:endParaRPr>
            </a:p>
            <a:p>
              <a:pPr eaLnBrk="0" hangingPunct="0"/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</a:rPr>
                <a:t>  c(CO)</a:t>
              </a:r>
              <a:endParaRPr lang="en-US" altLang="x-none" sz="2400" b="1">
                <a:solidFill>
                  <a:srgbClr val="0000FF"/>
                </a:solidFill>
                <a:latin typeface="Times New Roman" panose="02020603050405020304" charset="0"/>
              </a:endParaRPr>
            </a:p>
          </p:txBody>
        </p:sp>
        <p:sp>
          <p:nvSpPr>
            <p:cNvPr id="3" name="直接连接符 2"/>
            <p:cNvSpPr/>
            <p:nvPr>
              <p:custDataLst>
                <p:tags r:id="rId6"/>
              </p:custDataLst>
            </p:nvPr>
          </p:nvSpPr>
          <p:spPr>
            <a:xfrm>
              <a:off x="129" y="340"/>
              <a:ext cx="1543" cy="0"/>
            </a:xfrm>
            <a:prstGeom prst="line">
              <a:avLst/>
            </a:prstGeom>
            <a:ln w="38100" cap="flat" cmpd="sng">
              <a:solidFill>
                <a:srgbClr val="00002D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sz="1600"/>
            </a:p>
          </p:txBody>
        </p:sp>
      </p:grp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3549758" y="5191493"/>
            <a:ext cx="382905" cy="5245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170" tIns="46990" rIns="90170" bIns="46990" anchor="t">
            <a:spAutoFit/>
          </a:bodyPr>
          <a:p>
            <a:pPr eaLnBrk="0" hangingPunct="0"/>
            <a:r>
              <a:rPr lang="en-US" altLang="x-none" sz="2800" b="1">
                <a:solidFill>
                  <a:srgbClr val="0000FF"/>
                </a:solidFill>
                <a:latin typeface="Times New Roman" panose="02020603050405020304" charset="0"/>
              </a:rPr>
              <a:t>=</a:t>
            </a:r>
            <a:endParaRPr lang="en-US" altLang="x-none" sz="2800" b="1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grpSp>
        <p:nvGrpSpPr>
          <p:cNvPr id="50" name="组合 49"/>
          <p:cNvGrpSpPr/>
          <p:nvPr>
            <p:custDataLst>
              <p:tags r:id="rId8"/>
            </p:custDataLst>
          </p:nvPr>
        </p:nvGrpSpPr>
        <p:grpSpPr>
          <a:xfrm>
            <a:off x="3877177" y="4960440"/>
            <a:ext cx="2196022" cy="957262"/>
            <a:chOff x="0" y="0"/>
            <a:chExt cx="2666" cy="603"/>
          </a:xfrm>
        </p:grpSpPr>
        <p:sp>
          <p:nvSpPr>
            <p:cNvPr id="51" name="文本框 50"/>
            <p:cNvSpPr txBox="1"/>
            <p:nvPr>
              <p:custDataLst>
                <p:tags r:id="rId9"/>
              </p:custDataLst>
            </p:nvPr>
          </p:nvSpPr>
          <p:spPr>
            <a:xfrm>
              <a:off x="0" y="0"/>
              <a:ext cx="2666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90170" tIns="46990" rIns="90170" bIns="46990">
              <a:spAutoFit/>
            </a:bodyPr>
            <a:p>
              <a:pPr eaLnBrk="0" hangingPunct="0"/>
              <a:r>
                <a:rPr lang="zh-CN" altLang="en-US" sz="3200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0.025mol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ea typeface="Times New Roman" panose="02020603050405020304" charset="0"/>
                </a:rPr>
                <a:t>·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x-none" sz="2400" b="1" baseline="30000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-1</a:t>
              </a:r>
              <a:endParaRPr lang="en-US" altLang="x-none" sz="2400" b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eaLnBrk="0" hangingPunct="0"/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 0.1mol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ea typeface="Times New Roman" panose="02020603050405020304" charset="0"/>
                </a:rPr>
                <a:t>·</a:t>
              </a:r>
              <a:r>
                <a:rPr lang="en-US" altLang="x-none" sz="2400" b="1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x-none" sz="2400" b="1" baseline="30000">
                  <a:solidFill>
                    <a:srgbClr val="0000FF"/>
                  </a:solidFill>
                  <a:latin typeface="Times New Roman" panose="02020603050405020304" charset="0"/>
                  <a:cs typeface="Times New Roman" panose="02020603050405020304" charset="0"/>
                </a:rPr>
                <a:t>-1</a:t>
              </a:r>
              <a:endParaRPr lang="en-US" altLang="x-none" sz="2400" b="1" baseline="30000">
                <a:solidFill>
                  <a:srgbClr val="0000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直接连接符 51"/>
            <p:cNvSpPr/>
            <p:nvPr>
              <p:custDataLst>
                <p:tags r:id="rId10"/>
              </p:custDataLst>
            </p:nvPr>
          </p:nvSpPr>
          <p:spPr>
            <a:xfrm>
              <a:off x="269" y="344"/>
              <a:ext cx="1543" cy="0"/>
            </a:xfrm>
            <a:prstGeom prst="line">
              <a:avLst/>
            </a:prstGeom>
            <a:ln w="38100" cap="flat" cmpd="sng">
              <a:solidFill>
                <a:srgbClr val="00002D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sz="1600"/>
            </a:p>
          </p:txBody>
        </p:sp>
      </p:grpSp>
      <p:sp>
        <p:nvSpPr>
          <p:cNvPr id="53" name="矩形 52"/>
          <p:cNvSpPr/>
          <p:nvPr>
            <p:custDataLst>
              <p:tags r:id="rId11"/>
            </p:custDataLst>
          </p:nvPr>
        </p:nvSpPr>
        <p:spPr>
          <a:xfrm>
            <a:off x="3628820" y="6186232"/>
            <a:ext cx="1105431" cy="5257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90170" tIns="46990" rIns="90170" bIns="46990" anchor="t">
            <a:spAutoFit/>
          </a:bodyPr>
          <a:p>
            <a:pPr eaLnBrk="0" hangingPunct="0"/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</a:rPr>
              <a:t>=</a:t>
            </a:r>
            <a:r>
              <a:rPr lang="en-US" altLang="x-none" sz="2800" b="1" smtClean="0">
                <a:solidFill>
                  <a:srgbClr val="0000FF"/>
                </a:solidFill>
                <a:latin typeface="Times New Roman" panose="02020603050405020304" charset="0"/>
              </a:rPr>
              <a:t>0</a:t>
            </a:r>
            <a:r>
              <a:rPr lang="en-US" altLang="x-none" sz="2800" b="1">
                <a:solidFill>
                  <a:srgbClr val="0000FF"/>
                </a:solidFill>
                <a:latin typeface="Times New Roman" panose="02020603050405020304" charset="0"/>
              </a:rPr>
              <a:t>. 25</a:t>
            </a:r>
            <a:endParaRPr lang="en-US" altLang="x-none" sz="2800" b="1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6" name="矩形 5"/>
          <p:cNvSpPr/>
          <p:nvPr>
            <p:custDataLst>
              <p:tags r:id="rId12"/>
            </p:custDataLst>
          </p:nvPr>
        </p:nvSpPr>
        <p:spPr>
          <a:xfrm>
            <a:off x="4707616" y="3065441"/>
            <a:ext cx="5391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否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5" name="矩形 54"/>
          <p:cNvSpPr/>
          <p:nvPr>
            <p:custDataLst>
              <p:tags r:id="rId13"/>
            </p:custDataLst>
          </p:nvPr>
        </p:nvSpPr>
        <p:spPr>
          <a:xfrm>
            <a:off x="2856572" y="3745598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正向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矩形 55"/>
          <p:cNvSpPr/>
          <p:nvPr>
            <p:custDataLst>
              <p:tags r:id="rId14"/>
            </p:custDataLst>
          </p:nvPr>
        </p:nvSpPr>
        <p:spPr>
          <a:xfrm>
            <a:off x="4187617" y="4428951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大于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7" name="Text Box 4"/>
          <p:cNvSpPr txBox="1"/>
          <p:nvPr>
            <p:custDataLst>
              <p:tags r:id="rId15"/>
            </p:custDataLst>
          </p:nvPr>
        </p:nvSpPr>
        <p:spPr>
          <a:xfrm>
            <a:off x="7379335" y="5514975"/>
            <a:ext cx="402653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＜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 </a:t>
            </a: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endParaRPr lang="en-US" altLang="zh-CN" sz="2800" b="1" smtClean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反应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向正方向进行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5" grpId="0" bldLvl="0" animBg="1"/>
      <p:bldP spid="53" grpId="0" bldLvl="0" animBg="1"/>
      <p:bldP spid="6" grpId="0"/>
      <p:bldP spid="55" grpId="0"/>
      <p:bldP spid="5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二、化学平衡常数的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16" name="组合 115"/>
          <p:cNvGrpSpPr/>
          <p:nvPr/>
        </p:nvGrpSpPr>
        <p:grpSpPr>
          <a:xfrm rot="0">
            <a:off x="590550" y="1675765"/>
            <a:ext cx="9001125" cy="2132965"/>
            <a:chOff x="1039" y="5316"/>
            <a:chExt cx="7398" cy="3465"/>
          </a:xfrm>
        </p:grpSpPr>
        <p:sp>
          <p:nvSpPr>
            <p:cNvPr id="115" name="图形 5" descr="资源 2"/>
            <p:cNvSpPr/>
            <p:nvPr/>
          </p:nvSpPr>
          <p:spPr>
            <a:xfrm>
              <a:off x="1039" y="5316"/>
              <a:ext cx="6181" cy="3224"/>
            </a:xfrm>
            <a:prstGeom prst="roundRect">
              <a:avLst>
                <a:gd name="adj" fmla="val 45130"/>
              </a:avLst>
            </a:prstGeom>
            <a:solidFill>
              <a:srgbClr val="FFACBF"/>
            </a:solidFill>
            <a:ln w="28575" cap="flat">
              <a:noFill/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7" name="图形 5" descr="资源 2"/>
            <p:cNvSpPr/>
            <p:nvPr/>
          </p:nvSpPr>
          <p:spPr>
            <a:xfrm>
              <a:off x="2509" y="5578"/>
              <a:ext cx="5928" cy="3203"/>
            </a:xfrm>
            <a:prstGeom prst="roundRect">
              <a:avLst>
                <a:gd name="adj" fmla="val 42803"/>
              </a:avLst>
            </a:prstGeom>
            <a:solidFill>
              <a:srgbClr val="FFACBF"/>
            </a:solidFill>
            <a:ln w="28575" cap="flat">
              <a:noFill/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图形 5" descr="资源 2"/>
            <p:cNvSpPr/>
            <p:nvPr/>
          </p:nvSpPr>
          <p:spPr>
            <a:xfrm>
              <a:off x="1225" y="5446"/>
              <a:ext cx="7091" cy="3203"/>
            </a:xfrm>
            <a:prstGeom prst="roundRect">
              <a:avLst>
                <a:gd name="adj" fmla="val 25600"/>
              </a:avLst>
            </a:prstGeom>
            <a:solidFill>
              <a:srgbClr val="FFFFFF"/>
            </a:solidFill>
            <a:ln w="28575" cap="flat">
              <a:solidFill>
                <a:srgbClr val="7F5861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EAA86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422" y="5333"/>
              <a:ext cx="7006" cy="3142"/>
              <a:chOff x="-3867" y="9048"/>
              <a:chExt cx="9837" cy="4410"/>
            </a:xfrm>
            <a:solidFill>
              <a:srgbClr val="FDEEF1"/>
            </a:solidFill>
          </p:grpSpPr>
          <p:sp>
            <p:nvSpPr>
              <p:cNvPr id="6" name="图形 6"/>
              <p:cNvSpPr/>
              <p:nvPr/>
            </p:nvSpPr>
            <p:spPr>
              <a:xfrm>
                <a:off x="4711" y="9048"/>
                <a:ext cx="1259" cy="1337"/>
              </a:xfrm>
              <a:custGeom>
                <a:avLst/>
                <a:gdLst>
                  <a:gd name="connsiteX0" fmla="*/ 814002 w 1497696"/>
                  <a:gd name="connsiteY0" fmla="*/ 1589154 h 1589154"/>
                  <a:gd name="connsiteX1" fmla="*/ 810859 w 1497696"/>
                  <a:gd name="connsiteY1" fmla="*/ 1464758 h 1589154"/>
                  <a:gd name="connsiteX2" fmla="*/ 639409 w 1497696"/>
                  <a:gd name="connsiteY2" fmla="*/ 1219394 h 1589154"/>
                  <a:gd name="connsiteX3" fmla="*/ 251551 w 1497696"/>
                  <a:gd name="connsiteY3" fmla="*/ 885923 h 1589154"/>
                  <a:gd name="connsiteX4" fmla="*/ 22570 w 1497696"/>
                  <a:gd name="connsiteY4" fmla="*/ 520354 h 1589154"/>
                  <a:gd name="connsiteX5" fmla="*/ 127345 w 1497696"/>
                  <a:gd name="connsiteY5" fmla="*/ 114779 h 1589154"/>
                  <a:gd name="connsiteX6" fmla="*/ 376614 w 1497696"/>
                  <a:gd name="connsiteY6" fmla="*/ 9623 h 1589154"/>
                  <a:gd name="connsiteX7" fmla="*/ 1238055 w 1497696"/>
                  <a:gd name="connsiteY7" fmla="*/ 237176 h 1589154"/>
                  <a:gd name="connsiteX8" fmla="*/ 1492563 w 1497696"/>
                  <a:gd name="connsiteY8" fmla="*/ 659990 h 1589154"/>
                  <a:gd name="connsiteX9" fmla="*/ 1438461 w 1497696"/>
                  <a:gd name="connsiteY9" fmla="*/ 990508 h 1589154"/>
                  <a:gd name="connsiteX10" fmla="*/ 1046031 w 1497696"/>
                  <a:gd name="connsiteY10" fmla="*/ 1434373 h 1589154"/>
                  <a:gd name="connsiteX11" fmla="*/ 814002 w 1497696"/>
                  <a:gd name="connsiteY11" fmla="*/ 1589154 h 158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97696" h="1589154">
                    <a:moveTo>
                      <a:pt x="814002" y="1589154"/>
                    </a:moveTo>
                    <a:cubicBezTo>
                      <a:pt x="812669" y="1544006"/>
                      <a:pt x="817812" y="1504286"/>
                      <a:pt x="810859" y="1464758"/>
                    </a:cubicBezTo>
                    <a:cubicBezTo>
                      <a:pt x="791809" y="1356458"/>
                      <a:pt x="723610" y="1281687"/>
                      <a:pt x="639409" y="1219394"/>
                    </a:cubicBezTo>
                    <a:cubicBezTo>
                      <a:pt x="502440" y="1117381"/>
                      <a:pt x="367089" y="1013082"/>
                      <a:pt x="251551" y="885923"/>
                    </a:cubicBezTo>
                    <a:cubicBezTo>
                      <a:pt x="153444" y="778005"/>
                      <a:pt x="66480" y="662276"/>
                      <a:pt x="22570" y="520354"/>
                    </a:cubicBezTo>
                    <a:cubicBezTo>
                      <a:pt x="-25055" y="364525"/>
                      <a:pt x="-576" y="225079"/>
                      <a:pt x="127345" y="114779"/>
                    </a:cubicBezTo>
                    <a:cubicBezTo>
                      <a:pt x="198497" y="53438"/>
                      <a:pt x="284698" y="20958"/>
                      <a:pt x="376614" y="9623"/>
                    </a:cubicBezTo>
                    <a:cubicBezTo>
                      <a:pt x="693225" y="-28477"/>
                      <a:pt x="982404" y="46390"/>
                      <a:pt x="1238055" y="237176"/>
                    </a:cubicBezTo>
                    <a:cubicBezTo>
                      <a:pt x="1378359" y="341951"/>
                      <a:pt x="1466655" y="483968"/>
                      <a:pt x="1492563" y="659990"/>
                    </a:cubicBezTo>
                    <a:cubicBezTo>
                      <a:pt x="1509423" y="775433"/>
                      <a:pt x="1483038" y="885161"/>
                      <a:pt x="1438461" y="990508"/>
                    </a:cubicBezTo>
                    <a:cubicBezTo>
                      <a:pt x="1357689" y="1182246"/>
                      <a:pt x="1219386" y="1323883"/>
                      <a:pt x="1046031" y="1434373"/>
                    </a:cubicBezTo>
                    <a:cubicBezTo>
                      <a:pt x="968784" y="1483427"/>
                      <a:pt x="891155" y="1531242"/>
                      <a:pt x="814002" y="15891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rgbClr val="764953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" name="图形 4"/>
              <p:cNvSpPr/>
              <p:nvPr/>
            </p:nvSpPr>
            <p:spPr>
              <a:xfrm>
                <a:off x="5088" y="9301"/>
                <a:ext cx="572" cy="632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图形 4"/>
              <p:cNvSpPr/>
              <p:nvPr/>
            </p:nvSpPr>
            <p:spPr>
              <a:xfrm rot="21420000">
                <a:off x="-3867" y="12857"/>
                <a:ext cx="310" cy="342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图形 4"/>
              <p:cNvSpPr/>
              <p:nvPr/>
            </p:nvSpPr>
            <p:spPr>
              <a:xfrm rot="1380000">
                <a:off x="-3472" y="13250"/>
                <a:ext cx="188" cy="208"/>
              </a:xfrm>
              <a:custGeom>
                <a:avLst/>
                <a:gdLst>
                  <a:gd name="connsiteX0" fmla="*/ 479271 w 725385"/>
                  <a:gd name="connsiteY0" fmla="*/ 800867 h 800867"/>
                  <a:gd name="connsiteX1" fmla="*/ 243146 w 725385"/>
                  <a:gd name="connsiteY1" fmla="*/ 615606 h 800867"/>
                  <a:gd name="connsiteX2" fmla="*/ 96175 w 725385"/>
                  <a:gd name="connsiteY2" fmla="*/ 559504 h 800867"/>
                  <a:gd name="connsiteX3" fmla="*/ 3973 w 725385"/>
                  <a:gd name="connsiteY3" fmla="*/ 452348 h 800867"/>
                  <a:gd name="connsiteX4" fmla="*/ 81697 w 725385"/>
                  <a:gd name="connsiteY4" fmla="*/ 254799 h 800867"/>
                  <a:gd name="connsiteX5" fmla="*/ 272197 w 725385"/>
                  <a:gd name="connsiteY5" fmla="*/ 230415 h 800867"/>
                  <a:gd name="connsiteX6" fmla="*/ 348397 w 725385"/>
                  <a:gd name="connsiteY6" fmla="*/ 273087 h 800867"/>
                  <a:gd name="connsiteX7" fmla="*/ 354874 w 725385"/>
                  <a:gd name="connsiteY7" fmla="*/ 174313 h 800867"/>
                  <a:gd name="connsiteX8" fmla="*/ 486414 w 725385"/>
                  <a:gd name="connsiteY8" fmla="*/ 5816 h 800867"/>
                  <a:gd name="connsiteX9" fmla="*/ 719777 w 725385"/>
                  <a:gd name="connsiteY9" fmla="*/ 162788 h 800867"/>
                  <a:gd name="connsiteX10" fmla="*/ 649768 w 725385"/>
                  <a:gd name="connsiteY10" fmla="*/ 463206 h 800867"/>
                  <a:gd name="connsiteX11" fmla="*/ 487843 w 725385"/>
                  <a:gd name="connsiteY11" fmla="*/ 784103 h 800867"/>
                  <a:gd name="connsiteX12" fmla="*/ 479271 w 725385"/>
                  <a:gd name="connsiteY12" fmla="*/ 800867 h 8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5385" h="800867">
                    <a:moveTo>
                      <a:pt x="479271" y="800867"/>
                    </a:moveTo>
                    <a:cubicBezTo>
                      <a:pt x="429550" y="696092"/>
                      <a:pt x="340587" y="649991"/>
                      <a:pt x="243146" y="615606"/>
                    </a:cubicBezTo>
                    <a:cubicBezTo>
                      <a:pt x="193711" y="598080"/>
                      <a:pt x="142086" y="586269"/>
                      <a:pt x="96175" y="559504"/>
                    </a:cubicBezTo>
                    <a:cubicBezTo>
                      <a:pt x="53027" y="534453"/>
                      <a:pt x="14355" y="504068"/>
                      <a:pt x="3973" y="452348"/>
                    </a:cubicBezTo>
                    <a:cubicBezTo>
                      <a:pt x="-12315" y="370814"/>
                      <a:pt x="23023" y="305948"/>
                      <a:pt x="81697" y="254799"/>
                    </a:cubicBezTo>
                    <a:cubicBezTo>
                      <a:pt x="137799" y="205936"/>
                      <a:pt x="204379" y="204507"/>
                      <a:pt x="272197" y="230415"/>
                    </a:cubicBezTo>
                    <a:cubicBezTo>
                      <a:pt x="299005" y="241964"/>
                      <a:pt x="324542" y="256265"/>
                      <a:pt x="348397" y="273087"/>
                    </a:cubicBezTo>
                    <a:cubicBezTo>
                      <a:pt x="350588" y="238035"/>
                      <a:pt x="350874" y="206412"/>
                      <a:pt x="354874" y="174313"/>
                    </a:cubicBezTo>
                    <a:cubicBezTo>
                      <a:pt x="365161" y="94303"/>
                      <a:pt x="419073" y="23818"/>
                      <a:pt x="486414" y="5816"/>
                    </a:cubicBezTo>
                    <a:cubicBezTo>
                      <a:pt x="590523" y="-21807"/>
                      <a:pt x="700060" y="52012"/>
                      <a:pt x="719777" y="162788"/>
                    </a:cubicBezTo>
                    <a:cubicBezTo>
                      <a:pt x="739494" y="273563"/>
                      <a:pt x="705108" y="372338"/>
                      <a:pt x="649768" y="463206"/>
                    </a:cubicBezTo>
                    <a:cubicBezTo>
                      <a:pt x="587094" y="566171"/>
                      <a:pt x="530325" y="671232"/>
                      <a:pt x="487843" y="784103"/>
                    </a:cubicBezTo>
                    <a:cubicBezTo>
                      <a:pt x="486414" y="788485"/>
                      <a:pt x="483652" y="792485"/>
                      <a:pt x="479271" y="800867"/>
                    </a:cubicBezTo>
                    <a:close/>
                  </a:path>
                </a:pathLst>
              </a:custGeom>
              <a:solidFill>
                <a:srgbClr val="F0869C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43015" name="矩形 43014"/>
          <p:cNvSpPr/>
          <p:nvPr>
            <p:custDataLst>
              <p:tags r:id="rId2"/>
            </p:custDataLst>
          </p:nvPr>
        </p:nvSpPr>
        <p:spPr>
          <a:xfrm>
            <a:off x="922020" y="2016125"/>
            <a:ext cx="8416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若升高温度，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值增大，则正反应为吸热反应</a:t>
            </a:r>
            <a:endParaRPr lang="zh-CN" altLang="en-US" sz="32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14400" y="2700655"/>
            <a:ext cx="8416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若升高温度，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值减小，则正反应为放热反应</a:t>
            </a:r>
            <a:endParaRPr lang="zh-CN" altLang="en-US" sz="32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3825875" cy="521970"/>
            <a:chOff x="616" y="579"/>
            <a:chExt cx="6025" cy="822"/>
          </a:xfrm>
        </p:grpSpPr>
        <p:sp>
          <p:nvSpPr>
            <p:cNvPr id="10" name="文本框 9"/>
            <p:cNvSpPr txBox="1"/>
            <p:nvPr/>
          </p:nvSpPr>
          <p:spPr>
            <a:xfrm>
              <a:off x="1453" y="579"/>
              <a:ext cx="51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判断反应的</a:t>
              </a:r>
              <a:r>
                <a:rPr 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热效应</a:t>
              </a:r>
              <a:endParaRPr 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二、化学平衡常数的应用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184083" y="2382203"/>
          <a:ext cx="8991600" cy="1828800"/>
        </p:xfrm>
        <a:graphic>
          <a:graphicData uri="http://schemas.openxmlformats.org/drawingml/2006/table">
            <a:tbl>
              <a:tblPr/>
              <a:tblGrid>
                <a:gridCol w="2982595"/>
                <a:gridCol w="1954530"/>
                <a:gridCol w="2100262"/>
                <a:gridCol w="1954213"/>
              </a:tblGrid>
              <a:tr h="9271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Times New Roman" panose="02020603050405020304" charset="0"/>
                        </a:rPr>
                        <a:t>温度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/</a:t>
                      </a:r>
                      <a:r>
                        <a:rPr kumimoji="0" lang="zh-CN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℃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200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300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400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K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1.0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0.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86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0.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0" y="861060"/>
            <a:ext cx="12192635" cy="2272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0.5 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的密闭容器中，一定量的氮气与氢气进行如下反应：</a:t>
            </a:r>
            <a:endParaRPr 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 kJ·mol</a:t>
            </a:r>
            <a:r>
              <a:rPr 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，其化学平衡常数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与温度的关系如下表所示：</a:t>
            </a:r>
            <a:r>
              <a:rPr lang="en-US" sz="105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 </a:t>
            </a:r>
            <a:endParaRPr lang="zh-CN" altLang="en-US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4211320"/>
            <a:ext cx="1219263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711835" algn="l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请回答下列问题。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(1)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该反应的化学平衡常数表达式为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________________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a________(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填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“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大于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”“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小于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”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或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“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等于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”)0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6" name="Object 6"/>
          <p:cNvGraphicFramePr/>
          <p:nvPr/>
        </p:nvGraphicFramePr>
        <p:xfrm>
          <a:off x="5799773" y="4605338"/>
          <a:ext cx="33369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" r:id="rId3" imgW="3572510" imgH="991870" progId="Word.Document.8">
                  <p:embed/>
                </p:oleObj>
              </mc:Choice>
              <mc:Fallback>
                <p:oleObj name="" r:id="rId3" imgW="3572510" imgH="991870" progId="Word.Document.8">
                  <p:embed/>
                  <p:pic>
                    <p:nvPicPr>
                      <p:cNvPr id="0" name="图片 315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9773" y="4605338"/>
                        <a:ext cx="3336925" cy="923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/>
          <p:nvPr/>
        </p:nvGraphicFramePr>
        <p:xfrm>
          <a:off x="9137015" y="4967605"/>
          <a:ext cx="21986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" r:id="rId5" imgW="2385060" imgH="984250" progId="Word.Document.8">
                  <p:embed/>
                </p:oleObj>
              </mc:Choice>
              <mc:Fallback>
                <p:oleObj name="" r:id="rId5" imgW="2385060" imgH="984250" progId="Word.Document.8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37015" y="4967605"/>
                        <a:ext cx="2198688" cy="914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7190" y="139065"/>
            <a:ext cx="4660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二、化学平衡常数的应用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4201795"/>
            <a:ext cx="118706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711835" algn="l">
              <a:lnSpc>
                <a:spcPct val="150000"/>
              </a:lnSpc>
            </a:pP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(2)400 </a:t>
            </a:r>
            <a:r>
              <a:rPr lang="en-US" sz="2800" b="1">
                <a:latin typeface="宋体" panose="02010600030101010101" pitchFamily="2" charset="-122"/>
              </a:rPr>
              <a:t>℃</a:t>
            </a:r>
            <a:r>
              <a:rPr lang="zh-CN" sz="2800" b="1">
                <a:cs typeface="华文细黑" panose="02010600040101010101" pitchFamily="2" charset="-122"/>
              </a:rPr>
              <a:t>时，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2NH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3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(g)N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r>
              <a:rPr lang="zh-CN" sz="2800" b="1">
                <a:cs typeface="华文细黑" panose="02010600040101010101" pitchFamily="2" charset="-122"/>
              </a:rPr>
              <a:t>＋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3H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r>
              <a:rPr lang="zh-CN" sz="2800" b="1">
                <a:cs typeface="华文细黑" panose="02010600040101010101" pitchFamily="2" charset="-122"/>
              </a:rPr>
              <a:t>的化学平衡常数为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______</a:t>
            </a:r>
            <a:r>
              <a:rPr lang="zh-CN" sz="2800" b="1">
                <a:cs typeface="华文细黑" panose="02010600040101010101" pitchFamily="2" charset="-122"/>
              </a:rPr>
              <a:t>，测得氨气、氮气、氢气的物质的量分别为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3 mol</a:t>
            </a:r>
            <a:r>
              <a:rPr lang="zh-CN" sz="2800" b="1">
                <a:cs typeface="华文细黑" panose="02010600040101010101" pitchFamily="2" charset="-122"/>
              </a:rPr>
              <a:t>、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2 mol</a:t>
            </a:r>
            <a:r>
              <a:rPr lang="zh-CN" sz="2800" b="1">
                <a:cs typeface="华文细黑" panose="02010600040101010101" pitchFamily="2" charset="-122"/>
              </a:rPr>
              <a:t>、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1 mol</a:t>
            </a:r>
            <a:r>
              <a:rPr lang="zh-CN" sz="2800" b="1">
                <a:cs typeface="华文细黑" panose="02010600040101010101" pitchFamily="2" charset="-122"/>
              </a:rPr>
              <a:t>时，该反应的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v</a:t>
            </a:r>
            <a:r>
              <a:rPr lang="zh-CN" sz="2800" b="1" baseline="-25000">
                <a:cs typeface="华文细黑" panose="02010600040101010101" pitchFamily="2" charset="-122"/>
              </a:rPr>
              <a:t>正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(N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)_______(</a:t>
            </a:r>
            <a:r>
              <a:rPr lang="zh-CN" sz="2800" b="1">
                <a:cs typeface="华文细黑" panose="02010600040101010101" pitchFamily="2" charset="-122"/>
              </a:rPr>
              <a:t>填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“</a:t>
            </a:r>
            <a:r>
              <a:rPr lang="zh-CN" sz="2800" b="1">
                <a:cs typeface="华文细黑" panose="02010600040101010101" pitchFamily="2" charset="-122"/>
              </a:rPr>
              <a:t>大于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”“</a:t>
            </a:r>
            <a:r>
              <a:rPr lang="zh-CN" sz="2800" b="1">
                <a:cs typeface="华文细黑" panose="02010600040101010101" pitchFamily="2" charset="-122"/>
              </a:rPr>
              <a:t>小于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”</a:t>
            </a:r>
            <a:r>
              <a:rPr lang="zh-CN" sz="2800" b="1">
                <a:cs typeface="华文细黑" panose="02010600040101010101" pitchFamily="2" charset="-122"/>
              </a:rPr>
              <a:t>或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“</a:t>
            </a:r>
            <a:r>
              <a:rPr lang="zh-CN" sz="2800" b="1">
                <a:cs typeface="华文细黑" panose="02010600040101010101" pitchFamily="2" charset="-122"/>
              </a:rPr>
              <a:t>等于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”)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v</a:t>
            </a:r>
            <a:r>
              <a:rPr lang="zh-CN" sz="2800" b="1" baseline="-25000">
                <a:cs typeface="华文细黑" panose="02010600040101010101" pitchFamily="2" charset="-122"/>
              </a:rPr>
              <a:t>逆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(N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</a:t>
            </a:r>
            <a:r>
              <a:rPr lang="zh-CN" sz="2800" b="1">
                <a:cs typeface="华文细黑" panose="02010600040101010101" pitchFamily="2" charset="-122"/>
              </a:rPr>
              <a:t>。</a:t>
            </a:r>
            <a:endParaRPr lang="zh-CN" altLang="en-US"/>
          </a:p>
        </p:txBody>
      </p:sp>
      <p:graphicFrame>
        <p:nvGraphicFramePr>
          <p:cNvPr id="3" name="Object 6"/>
          <p:cNvGraphicFramePr/>
          <p:nvPr/>
        </p:nvGraphicFramePr>
        <p:xfrm>
          <a:off x="9393873" y="4284028"/>
          <a:ext cx="14112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" r:id="rId2" imgW="1530350" imgH="953770" progId="Word.Document.8">
                  <p:embed/>
                </p:oleObj>
              </mc:Choice>
              <mc:Fallback>
                <p:oleObj name="" r:id="rId2" imgW="1530350" imgH="953770" progId="Word.Document.8">
                  <p:embed/>
                  <p:pic>
                    <p:nvPicPr>
                      <p:cNvPr id="0" name="图片 317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93873" y="4284028"/>
                        <a:ext cx="1411287" cy="885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/>
          <p:nvPr/>
        </p:nvGraphicFramePr>
        <p:xfrm>
          <a:off x="391478" y="5649278"/>
          <a:ext cx="23241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" r:id="rId4" imgW="2491740" imgH="948055" progId="Word.Document.8">
                  <p:embed/>
                </p:oleObj>
              </mc:Choice>
              <mc:Fallback>
                <p:oleObj name="" r:id="rId4" imgW="2491740" imgH="948055" progId="Word.Document.8">
                  <p:embed/>
                  <p:pic>
                    <p:nvPicPr>
                      <p:cNvPr id="0" name="图片 316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478" y="5649278"/>
                        <a:ext cx="2324100" cy="885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184083" y="2382203"/>
          <a:ext cx="8991600" cy="1828800"/>
        </p:xfrm>
        <a:graphic>
          <a:graphicData uri="http://schemas.openxmlformats.org/drawingml/2006/table">
            <a:tbl>
              <a:tblPr/>
              <a:tblGrid>
                <a:gridCol w="2982595"/>
                <a:gridCol w="1954530"/>
                <a:gridCol w="2100262"/>
                <a:gridCol w="1954213"/>
              </a:tblGrid>
              <a:tr h="9271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Times New Roman" panose="02020603050405020304" charset="0"/>
                        </a:rPr>
                        <a:t>温度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/</a:t>
                      </a:r>
                      <a:r>
                        <a:rPr kumimoji="0" lang="zh-CN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℃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200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300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400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K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1.0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0.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86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0.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5</a:t>
                      </a:r>
                      <a:endParaRPr kumimoji="0" lang="zh-CN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0" y="861060"/>
            <a:ext cx="12192635" cy="2272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0.5 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的密闭容器中，一定量的氮气与氢气进行如下反应：</a:t>
            </a:r>
            <a:endParaRPr 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ΔH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 kJ·mol</a:t>
            </a:r>
            <a:r>
              <a:rPr 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，其化学平衡常数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与温度的关系如下表所示：</a:t>
            </a:r>
            <a:r>
              <a:rPr lang="en-US" sz="105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 </a:t>
            </a:r>
            <a:endParaRPr lang="zh-CN" altLang="en-US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805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三、速率常数与平衡常数的换算及应用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21945" y="1524635"/>
            <a:ext cx="75926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已知反应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aA(g)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bB(g)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cC(g)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endParaRPr 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反应速率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(A)·c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(B)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(C)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2403475" cy="521970"/>
            <a:chOff x="616" y="579"/>
            <a:chExt cx="3785" cy="822"/>
          </a:xfrm>
        </p:grpSpPr>
        <p:sp>
          <p:nvSpPr>
            <p:cNvPr id="2" name="文本框 1"/>
            <p:cNvSpPr txBox="1"/>
            <p:nvPr/>
          </p:nvSpPr>
          <p:spPr>
            <a:xfrm>
              <a:off x="1453" y="579"/>
              <a:ext cx="29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推导过程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76225" y="3168015"/>
            <a:ext cx="8890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当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时，反应达到平衡，即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(A)·c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(B)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(C)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55085" y="4242435"/>
            <a:ext cx="9359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400" b="1">
                <a:cs typeface="宋体" panose="02010600030101010101" pitchFamily="2" charset="-122"/>
              </a:rPr>
              <a:t>＝</a:t>
            </a:r>
            <a:r>
              <a:rPr lang="en-US" sz="2400" b="1" i="1">
                <a:latin typeface="Times New Roman" panose="02020603050405020304" charset="0"/>
                <a:cs typeface="宋体" panose="02010600030101010101" pitchFamily="2" charset="-122"/>
              </a:rPr>
              <a:t>K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7720" y="3950335"/>
            <a:ext cx="1935480" cy="1082675"/>
            <a:chOff x="2685" y="6933"/>
            <a:chExt cx="3048" cy="1705"/>
          </a:xfrm>
        </p:grpSpPr>
        <p:sp>
          <p:nvSpPr>
            <p:cNvPr id="11" name="文本框 10"/>
            <p:cNvSpPr txBox="1"/>
            <p:nvPr/>
          </p:nvSpPr>
          <p:spPr>
            <a:xfrm>
              <a:off x="2685" y="7816"/>
              <a:ext cx="287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</a:t>
              </a:r>
              <a:r>
                <a:rPr 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a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(A)·c</a:t>
              </a:r>
              <a:r>
                <a:rPr 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b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(B)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56" y="6933"/>
              <a:ext cx="147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</a:t>
              </a:r>
              <a:r>
                <a:rPr lang="en-US" sz="2800" b="1" baseline="30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c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(C)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685" y="7755"/>
              <a:ext cx="304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2743835" y="4241800"/>
            <a:ext cx="775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400" b="1">
                <a:cs typeface="宋体" panose="02010600030101010101" pitchFamily="2" charset="-122"/>
                <a:sym typeface="+mn-ea"/>
              </a:rPr>
              <a:t>＝</a:t>
            </a:r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219450" y="3949700"/>
            <a:ext cx="635635" cy="984250"/>
            <a:chOff x="4969" y="6504"/>
            <a:chExt cx="1001" cy="1550"/>
          </a:xfrm>
        </p:grpSpPr>
        <p:sp>
          <p:nvSpPr>
            <p:cNvPr id="16" name="文本框 15"/>
            <p:cNvSpPr txBox="1"/>
            <p:nvPr/>
          </p:nvSpPr>
          <p:spPr>
            <a:xfrm>
              <a:off x="4969" y="6504"/>
              <a:ext cx="96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正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06" y="7232"/>
              <a:ext cx="96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逆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4969" y="7326"/>
              <a:ext cx="88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27050" y="5254625"/>
            <a:ext cx="1692275" cy="521970"/>
            <a:chOff x="616" y="579"/>
            <a:chExt cx="2665" cy="822"/>
          </a:xfrm>
        </p:grpSpPr>
        <p:sp>
          <p:nvSpPr>
            <p:cNvPr id="21" name="文本框 20"/>
            <p:cNvSpPr txBox="1"/>
            <p:nvPr/>
          </p:nvSpPr>
          <p:spPr>
            <a:xfrm>
              <a:off x="1453" y="579"/>
              <a:ext cx="18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结论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2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98115" y="5407660"/>
            <a:ext cx="1828800" cy="1146810"/>
            <a:chOff x="5107" y="8854"/>
            <a:chExt cx="2880" cy="1806"/>
          </a:xfrm>
        </p:grpSpPr>
        <p:grpSp>
          <p:nvGrpSpPr>
            <p:cNvPr id="30" name="组合 29"/>
            <p:cNvGrpSpPr/>
            <p:nvPr/>
          </p:nvGrpSpPr>
          <p:grpSpPr>
            <a:xfrm rot="0">
              <a:off x="5107" y="8854"/>
              <a:ext cx="2880" cy="1806"/>
              <a:chOff x="5517" y="3401"/>
              <a:chExt cx="8111" cy="3811"/>
            </a:xfrm>
          </p:grpSpPr>
          <p:sp>
            <p:nvSpPr>
              <p:cNvPr id="31" name="心形 30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34" name="六边形 33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六边形 34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37" name="心形 3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8" name="心形 3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9" name="心形 3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0" name="心形 39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42" name="心形 41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3" name="心形 42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4" name="心形 43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5" name="心形 44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 rot="0">
              <a:off x="5362" y="9029"/>
              <a:ext cx="1946" cy="1550"/>
              <a:chOff x="5362" y="9029"/>
              <a:chExt cx="1946" cy="155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5362" y="9442"/>
                <a:ext cx="1474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marL="0" indent="0" algn="l"/>
                <a:r>
                  <a:rPr lang="en-US" sz="2400" b="1" i="1">
                    <a:latin typeface="Times New Roman" panose="02020603050405020304" charset="0"/>
                    <a:cs typeface="宋体" panose="02010600030101010101" pitchFamily="2" charset="-122"/>
                  </a:rPr>
                  <a:t>K</a:t>
                </a:r>
                <a:r>
                  <a:rPr lang="zh-CN" sz="2400" b="1">
                    <a:cs typeface="宋体" panose="02010600030101010101" pitchFamily="2" charset="-122"/>
                    <a:sym typeface="+mn-ea"/>
                  </a:rPr>
                  <a:t>＝</a:t>
                </a:r>
                <a:endParaRPr lang="zh-CN" altLang="en-US" sz="2400" b="1">
                  <a:cs typeface="宋体" panose="02010600030101010101" pitchFamily="2" charset="-122"/>
                  <a:sym typeface="+mn-ea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6308" y="9029"/>
                <a:ext cx="1001" cy="1550"/>
                <a:chOff x="4969" y="6504"/>
                <a:chExt cx="1001" cy="1550"/>
              </a:xfrm>
            </p:grpSpPr>
            <p:sp>
              <p:nvSpPr>
                <p:cNvPr id="25" name="文本框 24"/>
                <p:cNvSpPr txBox="1"/>
                <p:nvPr/>
              </p:nvSpPr>
              <p:spPr>
                <a:xfrm>
                  <a:off x="4969" y="6504"/>
                  <a:ext cx="964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k</a:t>
                  </a:r>
                  <a:r>
                    <a:rPr lang="zh-CN" sz="2800" b="1" baseline="-25000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正</a:t>
                  </a:r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5006" y="7232"/>
                  <a:ext cx="964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k</a:t>
                  </a:r>
                  <a:r>
                    <a:rPr lang="zh-CN" sz="2800" b="1" baseline="-25000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逆</a:t>
                  </a:r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cxnSp>
              <p:nvCxnSpPr>
                <p:cNvPr id="27" name="直接连接符 26"/>
                <p:cNvCxnSpPr/>
                <p:nvPr/>
              </p:nvCxnSpPr>
              <p:spPr>
                <a:xfrm>
                  <a:off x="4969" y="7326"/>
                  <a:ext cx="88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1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805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三、速率常数与平衡常数的换算及应用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86690" y="1009015"/>
            <a:ext cx="1692275" cy="521970"/>
            <a:chOff x="616" y="579"/>
            <a:chExt cx="2665" cy="822"/>
          </a:xfrm>
        </p:grpSpPr>
        <p:sp>
          <p:nvSpPr>
            <p:cNvPr id="21" name="文本框 20"/>
            <p:cNvSpPr txBox="1"/>
            <p:nvPr/>
          </p:nvSpPr>
          <p:spPr>
            <a:xfrm>
              <a:off x="1453" y="579"/>
              <a:ext cx="18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例题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2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6055" y="1319530"/>
            <a:ext cx="1200594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合成氨反应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(g)+3H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2NH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△H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＜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是人工固氮的主要手段，对人类生存和经济发展都有着重大意义。合成氨反应中正反应速率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)•c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，逆反应速率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(NH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为速率常数。平衡常数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与温度的关系如图。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100049" name="图片 100049" descr="@@@c568d4ef-db2f-4207-bf81-4e1d80b0ba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85" y="3387090"/>
            <a:ext cx="2964180" cy="33045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3996055"/>
            <a:ext cx="904938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表示正反应的平衡常数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与温度变化的曲线为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</a:t>
            </a:r>
            <a:r>
              <a:rPr lang="en-US" sz="2800" b="1" u="sng"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</a:t>
            </a:r>
            <a:endParaRPr lang="en-US" sz="2800" b="1" u="sng">
              <a:uFill>
                <a:solidFill>
                  <a:srgbClr val="000000"/>
                </a:solidFill>
              </a:u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indent="0" algn="l">
              <a:lnSpc>
                <a:spcPct val="150000"/>
              </a:lnSpc>
            </a:pP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填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或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②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平衡时，合成氨反应的平衡常数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K=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________</a:t>
            </a:r>
            <a:endParaRPr lang="en-US" alt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  <a:p>
            <a:pPr marL="0" indent="0" algn="l">
              <a:lnSpc>
                <a:spcPct val="150000"/>
              </a:lnSpc>
            </a:pP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用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8750" y="4075430"/>
            <a:ext cx="935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sz="2800" b="1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L</a:t>
            </a:r>
            <a:r>
              <a:rPr lang="en-US" sz="2800" b="1" baseline="-25000">
                <a:solidFill>
                  <a:srgbClr val="FF0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1</a:t>
            </a:r>
            <a:endParaRPr lang="en-US" sz="2800" b="1" baseline="-25000">
              <a:solidFill>
                <a:srgbClr val="FF0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08395" y="4908550"/>
            <a:ext cx="635635" cy="984250"/>
            <a:chOff x="4969" y="6504"/>
            <a:chExt cx="1001" cy="1550"/>
          </a:xfrm>
        </p:grpSpPr>
        <p:sp>
          <p:nvSpPr>
            <p:cNvPr id="16" name="文本框 15"/>
            <p:cNvSpPr txBox="1"/>
            <p:nvPr/>
          </p:nvSpPr>
          <p:spPr>
            <a:xfrm>
              <a:off x="4969" y="6504"/>
              <a:ext cx="96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zh-CN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正</a:t>
              </a:r>
              <a:endParaRPr lang="zh-CN" altLang="en-US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06" y="7232"/>
              <a:ext cx="96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zh-CN" sz="2800" b="1" baseline="-25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逆</a:t>
              </a:r>
              <a:endParaRPr lang="zh-CN" altLang="en-US" sz="2800" b="1" baseline="-2500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4969" y="7326"/>
              <a:ext cx="88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805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三、速率常数与平衡常数的换算及应用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754380"/>
            <a:ext cx="12190730" cy="2138045"/>
            <a:chOff x="0" y="1187"/>
            <a:chExt cx="19198" cy="3367"/>
          </a:xfrm>
        </p:grpSpPr>
        <p:sp>
          <p:nvSpPr>
            <p:cNvPr id="102" name="文本框 101"/>
            <p:cNvSpPr txBox="1"/>
            <p:nvPr/>
          </p:nvSpPr>
          <p:spPr>
            <a:xfrm>
              <a:off x="0" y="1358"/>
              <a:ext cx="19199" cy="3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l"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练：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1)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可发生二聚反应生成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4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，化学方程式为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2NO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            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4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，</a:t>
              </a:r>
              <a:endPara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 marL="0" indent="0" algn="l">
                <a:lnSpc>
                  <a:spcPct val="150000"/>
                </a:lnSpc>
              </a:pP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上述反应达到平衡后，升高温度可使体系颜色加深，</a:t>
              </a:r>
              <a:endPara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 marL="0" indent="0" algn="l">
                <a:lnSpc>
                  <a:spcPct val="150000"/>
                </a:lnSpc>
              </a:pP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则该反应的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ΔH________0(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填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“&gt;”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或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“&lt;”)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15200" y="1817"/>
              <a:ext cx="1310" cy="522"/>
              <a:chOff x="12628" y="5970"/>
              <a:chExt cx="1471" cy="682"/>
            </a:xfrm>
          </p:grpSpPr>
          <p:cxnSp>
            <p:nvCxnSpPr>
              <p:cNvPr id="2" name="直接连接符 1"/>
              <p:cNvCxnSpPr/>
              <p:nvPr/>
            </p:nvCxnSpPr>
            <p:spPr>
              <a:xfrm>
                <a:off x="12628" y="6210"/>
                <a:ext cx="1444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13885" y="5970"/>
                <a:ext cx="214" cy="2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>
                <a:off x="12639" y="6410"/>
                <a:ext cx="1444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2639" y="6412"/>
                <a:ext cx="214" cy="2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 rot="0">
              <a:off x="15400" y="1187"/>
              <a:ext cx="1028" cy="1680"/>
              <a:chOff x="4942" y="6374"/>
              <a:chExt cx="1028" cy="1680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4942" y="6374"/>
                <a:ext cx="964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k</a:t>
                </a:r>
                <a:r>
                  <a:rPr lang="zh-CN" sz="2800" b="1" baseline="-25000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正</a:t>
                </a:r>
                <a:endPara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006" y="7232"/>
                <a:ext cx="964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k</a:t>
                </a:r>
                <a:r>
                  <a:rPr lang="zh-CN" sz="2800" b="1" baseline="-25000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逆</a:t>
                </a:r>
                <a:endPara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2780665" y="23704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&lt;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805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三、速率常数与平衡常数的换算及应用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pic>
        <p:nvPicPr>
          <p:cNvPr id="49155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42230" y="3632200"/>
            <a:ext cx="4501515" cy="30556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02" name="文本框 101"/>
          <p:cNvSpPr txBox="1"/>
          <p:nvPr/>
        </p:nvSpPr>
        <p:spPr>
          <a:xfrm>
            <a:off x="0" y="1042035"/>
            <a:ext cx="1219073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610235" algn="l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练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（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）已知该反应的正反应速率方程为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·c</a:t>
            </a:r>
            <a:r>
              <a:rPr 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(NO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，逆反应速率方程为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·c(N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，其中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分别为正、逆反应的速率常数。则如图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(lg 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表示速率常数的对数；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表示温度的倒数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所示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四条斜线中，能表示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lg 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正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随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变化关系的是斜线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，能表示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lgk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逆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随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变化关系的是斜线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38295" y="2206625"/>
            <a:ext cx="560070" cy="994410"/>
            <a:chOff x="5046" y="5627"/>
            <a:chExt cx="882" cy="1566"/>
          </a:xfrm>
        </p:grpSpPr>
        <p:sp>
          <p:nvSpPr>
            <p:cNvPr id="3" name="文本框 2"/>
            <p:cNvSpPr txBox="1"/>
            <p:nvPr/>
          </p:nvSpPr>
          <p:spPr>
            <a:xfrm>
              <a:off x="5154" y="6371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T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5046" y="6371"/>
              <a:ext cx="82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5208" y="5627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1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42285" y="2931795"/>
            <a:ext cx="560070" cy="994410"/>
            <a:chOff x="5046" y="5627"/>
            <a:chExt cx="882" cy="1566"/>
          </a:xfrm>
        </p:grpSpPr>
        <p:sp>
          <p:nvSpPr>
            <p:cNvPr id="10" name="文本框 9"/>
            <p:cNvSpPr txBox="1"/>
            <p:nvPr/>
          </p:nvSpPr>
          <p:spPr>
            <a:xfrm>
              <a:off x="5154" y="6371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T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046" y="6371"/>
              <a:ext cx="82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5208" y="5627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1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472420" y="2931795"/>
            <a:ext cx="560070" cy="994410"/>
            <a:chOff x="5046" y="5627"/>
            <a:chExt cx="882" cy="1566"/>
          </a:xfrm>
        </p:grpSpPr>
        <p:sp>
          <p:nvSpPr>
            <p:cNvPr id="14" name="文本框 13"/>
            <p:cNvSpPr txBox="1"/>
            <p:nvPr/>
          </p:nvSpPr>
          <p:spPr>
            <a:xfrm>
              <a:off x="5154" y="6371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T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5046" y="6371"/>
              <a:ext cx="82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5208" y="5627"/>
              <a:ext cx="7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1</a:t>
              </a:r>
              <a:endParaRPr lang="en-US" altLang="zh-CN" sz="28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853555" y="3110230"/>
            <a:ext cx="539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③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19960" y="3735705"/>
            <a:ext cx="539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④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512695" cy="617855"/>
            <a:chOff x="219" y="1585"/>
            <a:chExt cx="3957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621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新课导入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graphicFrame>
        <p:nvGraphicFramePr>
          <p:cNvPr id="2" name="内容占位符 1"/>
          <p:cNvGraphicFramePr>
            <a:graphicFrameLocks noGrp="1"/>
          </p:cNvGraphicFramePr>
          <p:nvPr>
            <p:ph idx="1"/>
            <p:custDataLst>
              <p:tags r:id="rId2"/>
            </p:custDataLst>
          </p:nvPr>
        </p:nvGraphicFramePr>
        <p:xfrm>
          <a:off x="1426139" y="2028825"/>
          <a:ext cx="8305165" cy="3952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305"/>
                <a:gridCol w="986155"/>
                <a:gridCol w="986155"/>
                <a:gridCol w="1003935"/>
                <a:gridCol w="1080135"/>
                <a:gridCol w="1009650"/>
                <a:gridCol w="926465"/>
                <a:gridCol w="1777365"/>
              </a:tblGrid>
              <a:tr h="703580">
                <a:tc rowSpan="2">
                  <a:txBody>
                    <a:bodyPr wrap="square"/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序号</a:t>
                      </a:r>
                      <a:endParaRPr lang="zh-CN" altLang="en-US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vert="horz" anchor="ctr">
                    <a:solidFill>
                      <a:schemeClr val="bg1"/>
                    </a:solidFill>
                  </a:tcPr>
                </a:tc>
                <a:tc gridSpan="3">
                  <a:txBody>
                    <a:bodyPr wrap="square"/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起始时的浓度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（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×10</a:t>
                      </a:r>
                      <a:r>
                        <a:rPr lang="zh-CN" altLang="en-US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－</a:t>
                      </a:r>
                      <a:r>
                        <a:rPr lang="en-US" altLang="zh-CN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3 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mol·L</a:t>
                      </a:r>
                      <a:r>
                        <a:rPr lang="en-US" altLang="zh-CN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-1</a:t>
                      </a:r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）</a:t>
                      </a:r>
                      <a:endParaRPr lang="zh-CN" altLang="en-US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 wrap="square"/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平衡时的浓度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（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×10</a:t>
                      </a:r>
                      <a:r>
                        <a:rPr lang="zh-CN" altLang="en-US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－</a:t>
                      </a:r>
                      <a:r>
                        <a:rPr lang="en-US" altLang="zh-CN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3 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mol·L</a:t>
                      </a:r>
                      <a:r>
                        <a:rPr lang="en-US" altLang="zh-CN" sz="2400" b="1" baseline="30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-1</a:t>
                      </a:r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）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 wrap="square"/>
                    <a:p>
                      <a:pPr algn="ctr"/>
                      <a:r>
                        <a:rPr lang="zh-CN" altLang="en-US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平衡时</a:t>
                      </a:r>
                      <a:endParaRPr lang="zh-CN" altLang="en-US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387350">
                <a:tc vMerge="1">
                  <a:tcPr/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</a:t>
                      </a:r>
                      <a:r>
                        <a:rPr lang="en-US" altLang="zh-CN" sz="2400" b="1" baseline="-25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c(I</a:t>
                      </a:r>
                      <a:r>
                        <a:rPr lang="en-US" altLang="zh-CN" sz="2400" b="1" baseline="-25000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c(HI)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</a:t>
                      </a:r>
                      <a:r>
                        <a:rPr lang="en-US" altLang="zh-CN" sz="2400" b="1" baseline="-25000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c(I</a:t>
                      </a:r>
                      <a:r>
                        <a:rPr lang="en-US" altLang="zh-CN" sz="2400" b="1" baseline="-25000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)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c(HI)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 vMerge="1">
                  <a:tcPr/>
                </a:tc>
              </a:tr>
              <a:tr h="463550"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11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97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6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944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5.617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594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12.70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solidFill>
                            <a:srgbClr val="0000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48.37</a:t>
                      </a:r>
                      <a:endParaRPr lang="en-US" altLang="zh-CN" sz="2400" b="1" smtClean="0">
                        <a:solidFill>
                          <a:srgbClr val="0000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402590"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12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28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9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964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3.841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</a:t>
                      </a: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524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16.87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solidFill>
                            <a:srgbClr val="0000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48.62</a:t>
                      </a:r>
                      <a:endParaRPr lang="en-US" altLang="zh-CN" sz="2400" b="1" smtClean="0">
                        <a:solidFill>
                          <a:srgbClr val="0000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447040"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3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12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01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8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403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4.580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0.973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14.86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solidFill>
                            <a:srgbClr val="0000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49.54</a:t>
                      </a:r>
                      <a:endParaRPr lang="en-US" altLang="zh-CN" sz="2400" b="1" smtClean="0">
                        <a:solidFill>
                          <a:srgbClr val="0000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490220"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15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20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1.696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1.696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11.81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solidFill>
                            <a:srgbClr val="0000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48.49</a:t>
                      </a:r>
                      <a:endParaRPr lang="en-US" altLang="zh-CN" sz="2400" b="1" smtClean="0">
                        <a:solidFill>
                          <a:srgbClr val="0000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447675"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5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 smtClean="0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12</a:t>
                      </a:r>
                      <a:r>
                        <a:rPr lang="en-US" altLang="zh-CN" sz="2400" b="1" smtClean="0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 smtClean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87</a:t>
                      </a:r>
                      <a:endParaRPr lang="en-US" altLang="zh-CN" sz="2400" b="1" smtClean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1.433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1.433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10.00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smtClean="0">
                          <a:solidFill>
                            <a:srgbClr val="0000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48.70</a:t>
                      </a:r>
                      <a:endParaRPr lang="en-US" altLang="zh-CN" sz="2400" b="1" smtClean="0">
                        <a:solidFill>
                          <a:srgbClr val="0000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  <a:tr h="435610"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6</a:t>
                      </a:r>
                      <a:endParaRPr lang="en-US" altLang="zh-CN" sz="24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</a:t>
                      </a:r>
                      <a:endParaRPr lang="en-US" altLang="zh-CN" sz="24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37</a:t>
                      </a:r>
                      <a:r>
                        <a:rPr lang="en-US" altLang="zh-CN" sz="24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.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77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4.213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ea"/>
                        </a:rPr>
                        <a:t>4.213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kern="120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29.34</a:t>
                      </a:r>
                      <a:endParaRPr lang="en-US" altLang="zh-CN" sz="2400" b="1" kern="120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en-US" altLang="zh-CN" sz="2400" b="1" smtClean="0">
                          <a:solidFill>
                            <a:srgbClr val="293EFF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48.50</a:t>
                      </a:r>
                      <a:endParaRPr lang="en-US" altLang="zh-CN" sz="2400" b="1" smtClean="0">
                        <a:solidFill>
                          <a:srgbClr val="293EFF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8580" marR="68580" marT="34290" marB="34290" vert="horz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2905652" y="2028845"/>
            <a:ext cx="1485000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5988418" y="2029004"/>
            <a:ext cx="1485000" cy="0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322070" y="956310"/>
            <a:ext cx="7917180" cy="952500"/>
            <a:chOff x="1958" y="1567"/>
            <a:chExt cx="12468" cy="1500"/>
          </a:xfrm>
        </p:grpSpPr>
        <p:sp>
          <p:nvSpPr>
            <p:cNvPr id="18" name="文本框 28"/>
            <p:cNvSpPr txBox="1"/>
            <p:nvPr>
              <p:custDataLst>
                <p:tags r:id="rId5"/>
              </p:custDataLst>
            </p:nvPr>
          </p:nvSpPr>
          <p:spPr>
            <a:xfrm>
              <a:off x="1958" y="1567"/>
              <a:ext cx="1246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latin typeface="Times New Roman Regular" panose="02020603050405020304" charset="0"/>
                  <a:cs typeface="Times New Roman Regular" panose="02020603050405020304" charset="0"/>
                </a:rPr>
                <a:t> </a:t>
              </a:r>
              <a:r>
                <a:rPr lang="en-US" altLang="zh-CN" sz="2800" b="1">
                  <a:latin typeface="Times New Roman Regular" panose="02020603050405020304" charset="0"/>
                  <a:cs typeface="Times New Roman Regular" panose="02020603050405020304" charset="0"/>
                </a:rPr>
                <a:t> 457.6 ℃</a:t>
              </a:r>
              <a:r>
                <a:rPr lang="zh-CN" altLang="en-US" sz="2800" b="1">
                  <a:latin typeface="Times New Roman Regular" panose="02020603050405020304" charset="0"/>
                  <a:cs typeface="Times New Roman Regular" panose="02020603050405020304" charset="0"/>
                </a:rPr>
                <a:t>，在容积不变的密闭容器中发生反应：</a:t>
              </a:r>
              <a:endParaRPr lang="zh-CN" altLang="en-US" sz="2800" b="1">
                <a:latin typeface="Times New Roman Regular" panose="02020603050405020304" charset="0"/>
                <a:cs typeface="Times New Roman Regular" panose="02020603050405020304" charset="0"/>
              </a:endParaRPr>
            </a:p>
            <a:p>
              <a:pPr algn="ctr"/>
              <a:r>
                <a:rPr lang="en-US" altLang="zh-CN" sz="2800" b="1">
                  <a:latin typeface="Times New Roman Regular" panose="02020603050405020304" charset="0"/>
                  <a:cs typeface="Times New Roman Regular" panose="02020603050405020304" charset="0"/>
                </a:rPr>
                <a:t>   H</a:t>
              </a:r>
              <a:r>
                <a:rPr lang="en-US" altLang="zh-CN" sz="2800" b="1" baseline="-25000">
                  <a:latin typeface="Times New Roman Regular" panose="02020603050405020304" charset="0"/>
                  <a:cs typeface="Times New Roman Regular" panose="02020603050405020304" charset="0"/>
                </a:rPr>
                <a:t>2</a:t>
              </a:r>
              <a:r>
                <a:rPr lang="en-US" altLang="zh-CN" sz="2800" b="1">
                  <a:latin typeface="Times New Roman Regular" panose="02020603050405020304" charset="0"/>
                  <a:cs typeface="Times New Roman Regular" panose="02020603050405020304" charset="0"/>
                </a:rPr>
                <a:t>(g) + I</a:t>
              </a:r>
              <a:r>
                <a:rPr lang="en-US" altLang="zh-CN" sz="2800" b="1" baseline="-25000">
                  <a:latin typeface="Times New Roman Regular" panose="02020603050405020304" charset="0"/>
                  <a:cs typeface="Times New Roman Regular" panose="02020603050405020304" charset="0"/>
                </a:rPr>
                <a:t>2</a:t>
              </a:r>
              <a:r>
                <a:rPr lang="en-US" altLang="zh-CN" sz="2800" b="1"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(g)</a:t>
              </a:r>
              <a:r>
                <a:rPr lang="en-US" altLang="zh-CN" sz="2800" b="1">
                  <a:latin typeface="Times New Roman Regular" panose="02020603050405020304" charset="0"/>
                  <a:cs typeface="Times New Roman Regular" panose="02020603050405020304" charset="0"/>
                </a:rPr>
                <a:t>        2HI(g)</a:t>
              </a:r>
              <a:endParaRPr lang="zh-CN" altLang="en-US" sz="2800" b="1">
                <a:latin typeface="Times New Roman Regular" panose="02020603050405020304" charset="0"/>
                <a:cs typeface="Times New Roman Regular" panose="02020603050405020304" charset="0"/>
              </a:endParaRPr>
            </a:p>
          </p:txBody>
        </p:sp>
        <p:grpSp>
          <p:nvGrpSpPr>
            <p:cNvPr id="30" name="Group 3"/>
            <p:cNvGrpSpPr/>
            <p:nvPr>
              <p:custDataLst>
                <p:tags r:id="rId6"/>
              </p:custDataLst>
            </p:nvPr>
          </p:nvGrpSpPr>
          <p:grpSpPr>
            <a:xfrm rot="0">
              <a:off x="8629" y="2493"/>
              <a:ext cx="678" cy="361"/>
              <a:chOff x="1882" y="2205"/>
              <a:chExt cx="408" cy="136"/>
            </a:xfrm>
          </p:grpSpPr>
          <p:sp>
            <p:nvSpPr>
              <p:cNvPr id="31" name="Line 4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882" y="2251"/>
                <a:ext cx="408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Line 5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 flipV="1">
                <a:off x="2245" y="2205"/>
                <a:ext cx="45" cy="4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Line 6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1882" y="2296"/>
                <a:ext cx="408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4" name="Line 7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882" y="2296"/>
                <a:ext cx="91" cy="45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299022" name="文本框 299021"/>
          <p:cNvSpPr txBox="1"/>
          <p:nvPr>
            <p:custDataLst>
              <p:tags r:id="rId11"/>
            </p:custDataLst>
          </p:nvPr>
        </p:nvSpPr>
        <p:spPr>
          <a:xfrm>
            <a:off x="2905574" y="148320"/>
            <a:ext cx="830199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 smtClean="0">
                <a:latin typeface="Times New Roman Regular" panose="02020603050405020304" charset="0"/>
                <a:cs typeface="黑体" panose="02010600030101010101" pitchFamily="2" charset="-122"/>
                <a:sym typeface="+mn-ea"/>
              </a:rPr>
              <a:t>化学平衡</a:t>
            </a:r>
            <a:r>
              <a:rPr lang="zh-CN" altLang="en-US" sz="2800" b="1">
                <a:latin typeface="Times New Roman Regular" panose="02020603050405020304" charset="0"/>
                <a:cs typeface="黑体" panose="02010600030101010101" pitchFamily="2" charset="-122"/>
                <a:sym typeface="+mn-ea"/>
              </a:rPr>
              <a:t>，反应物和生成物的浓度之间有什么关系？</a:t>
            </a:r>
            <a:endParaRPr lang="zh-CN" altLang="en-US" sz="2800" b="1">
              <a:latin typeface="Times New Roman Regular" panose="02020603050405020304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12"/>
            </p:custDataLst>
          </p:nvPr>
        </p:nvGrpSpPr>
        <p:grpSpPr>
          <a:xfrm>
            <a:off x="7970520" y="2338107"/>
            <a:ext cx="1996440" cy="920750"/>
            <a:chOff x="7960" y="6754"/>
            <a:chExt cx="3144" cy="1450"/>
          </a:xfrm>
        </p:grpSpPr>
        <p:sp>
          <p:nvSpPr>
            <p:cNvPr id="25" name="Text Box 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960" y="7479"/>
              <a:ext cx="3144" cy="72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  <a:defRPr/>
              </a:pPr>
              <a:r>
                <a:rPr lang="en-US" altLang="zh-CN" sz="24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C</a:t>
              </a:r>
              <a:r>
                <a:rPr lang="en-US" altLang="zh-CN" sz="20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(H</a:t>
              </a:r>
              <a:r>
                <a:rPr lang="en-US" altLang="zh-CN" sz="2000" b="1" baseline="-25000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0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)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·C</a:t>
              </a:r>
              <a:r>
                <a:rPr lang="en-US" altLang="zh-CN" sz="20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(I</a:t>
              </a:r>
              <a:r>
                <a:rPr lang="en-US" altLang="zh-CN" sz="2000" b="1" baseline="-25000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000" b="1">
                  <a:solidFill>
                    <a:srgbClr val="FF0000"/>
                  </a:solidFill>
                  <a:latin typeface="Times New Roman Regular" panose="02020603050405020304" charset="0"/>
                  <a:cs typeface="Times New Roman Regular" panose="02020603050405020304" charset="0"/>
                  <a:sym typeface="+mn-ea"/>
                </a:rPr>
                <a:t>)</a:t>
              </a:r>
              <a:endParaRPr lang="en-US" altLang="zh-CN" sz="20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14"/>
              </p:custDataLst>
            </p:nvPr>
          </p:nvCxnSpPr>
          <p:spPr>
            <a:xfrm>
              <a:off x="8001" y="7479"/>
              <a:ext cx="2787" cy="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737" y="6754"/>
              <a:ext cx="2051" cy="72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  <a:defRPr/>
              </a:pPr>
              <a:r>
                <a:rPr lang="en-US" altLang="zh-CN" sz="24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</a:t>
              </a:r>
              <a:r>
                <a:rPr lang="en-US" altLang="zh-CN" sz="2400" b="1" baseline="3000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0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(HI)</a:t>
              </a:r>
              <a:endParaRPr lang="en-US" altLang="zh-CN" sz="20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138947" y="6101139"/>
            <a:ext cx="1191409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</a:t>
            </a:r>
            <a:r>
              <a:rPr lang="zh-CN" altLang="en-US" sz="2400" b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科学家们通过大量数据验证，上述计算得出的定值称为化学平衡常数，用</a:t>
            </a:r>
            <a:r>
              <a:rPr lang="en-US" altLang="zh-CN" sz="2400" b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K</a:t>
            </a:r>
            <a:r>
              <a:rPr lang="zh-CN" altLang="en-US" sz="2400" b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来表示。</a:t>
            </a:r>
            <a:endParaRPr lang="zh-CN" altLang="en-US" sz="2400" b="1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805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三、速率常数与平衡常数的换算及应用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862330"/>
            <a:ext cx="12192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练：（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3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）图中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D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四点的纵坐标分别为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＋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1.5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＋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0.5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0.5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1.5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，则温度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T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时化学平衡常数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K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________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。已知温度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T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时，某时刻恒容密闭容器中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NO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、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N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O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4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浓度均为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0.2 mol·L</a:t>
            </a:r>
            <a:r>
              <a:rPr lang="zh-CN" altLang="en-US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alt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，此时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v</a:t>
            </a:r>
            <a:r>
              <a:rPr lang="zh-CN" altLang="en-US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正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____v</a:t>
            </a:r>
            <a:r>
              <a:rPr lang="zh-CN" altLang="en-US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逆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填“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&gt;”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或“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&lt;”)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09875" y="2977515"/>
            <a:ext cx="5309235" cy="360426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6048375" y="161607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10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44560" y="2364740"/>
            <a:ext cx="385445" cy="4781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lvl="0" indent="0" algn="l" defTabSz="912495">
              <a:lnSpc>
                <a:spcPct val="90000"/>
              </a:lnSpc>
              <a:spcBef>
                <a:spcPts val="1000"/>
              </a:spcBef>
              <a:buFont typeface="Arial" panose="020B0604020202020204"/>
              <a:tabLst>
                <a:tab pos="5738495" algn="l"/>
                <a:tab pos="5741670" algn="l"/>
                <a:tab pos="8074025" algn="l"/>
              </a:tabLst>
            </a:pPr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&gt;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160020" y="1612900"/>
            <a:ext cx="117189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711835" algn="l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当把化学平衡常数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表达式中各物质的浓度用该物质的分压来表示时，就得到该反应的压强平衡常数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，其表达式的意义相同。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3523615" cy="521970"/>
            <a:chOff x="616" y="579"/>
            <a:chExt cx="5549" cy="822"/>
          </a:xfrm>
        </p:grpSpPr>
        <p:sp>
          <p:nvSpPr>
            <p:cNvPr id="4" name="文本框 3"/>
            <p:cNvSpPr txBox="1"/>
            <p:nvPr/>
          </p:nvSpPr>
          <p:spPr>
            <a:xfrm>
              <a:off x="1453" y="579"/>
              <a:ext cx="471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压强平衡常数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52500" y="3285490"/>
            <a:ext cx="5280660" cy="859790"/>
            <a:chOff x="1500" y="6431"/>
            <a:chExt cx="8316" cy="1354"/>
          </a:xfrm>
        </p:grpSpPr>
        <p:sp>
          <p:nvSpPr>
            <p:cNvPr id="6" name="文本框 5"/>
            <p:cNvSpPr txBox="1"/>
            <p:nvPr/>
          </p:nvSpPr>
          <p:spPr>
            <a:xfrm>
              <a:off x="1884" y="6666"/>
              <a:ext cx="765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K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仅适用于</a:t>
              </a:r>
              <a:r>
                <a:rPr 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气相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发生的反应。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0">
              <a:off x="1500" y="6431"/>
              <a:ext cx="8317" cy="1354"/>
              <a:chOff x="3336926" y="2274888"/>
              <a:chExt cx="5510212" cy="2303462"/>
            </a:xfrm>
          </p:grpSpPr>
          <p:sp>
            <p:nvSpPr>
              <p:cNvPr id="22" name="Freeform 19"/>
              <p:cNvSpPr/>
              <p:nvPr/>
            </p:nvSpPr>
            <p:spPr bwMode="auto">
              <a:xfrm>
                <a:off x="5792788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6013451" y="2330450"/>
                <a:ext cx="157163" cy="131763"/>
              </a:xfrm>
              <a:custGeom>
                <a:avLst/>
                <a:gdLst>
                  <a:gd name="T0" fmla="*/ 18 w 37"/>
                  <a:gd name="T1" fmla="*/ 31 h 31"/>
                  <a:gd name="T2" fmla="*/ 19 w 37"/>
                  <a:gd name="T3" fmla="*/ 31 h 31"/>
                  <a:gd name="T4" fmla="*/ 19 w 37"/>
                  <a:gd name="T5" fmla="*/ 31 h 31"/>
                  <a:gd name="T6" fmla="*/ 19 w 37"/>
                  <a:gd name="T7" fmla="*/ 31 h 31"/>
                  <a:gd name="T8" fmla="*/ 35 w 37"/>
                  <a:gd name="T9" fmla="*/ 16 h 31"/>
                  <a:gd name="T10" fmla="*/ 37 w 37"/>
                  <a:gd name="T11" fmla="*/ 10 h 31"/>
                  <a:gd name="T12" fmla="*/ 26 w 37"/>
                  <a:gd name="T13" fmla="*/ 0 h 31"/>
                  <a:gd name="T14" fmla="*/ 19 w 37"/>
                  <a:gd name="T15" fmla="*/ 4 h 31"/>
                  <a:gd name="T16" fmla="*/ 19 w 37"/>
                  <a:gd name="T17" fmla="*/ 4 h 31"/>
                  <a:gd name="T18" fmla="*/ 19 w 37"/>
                  <a:gd name="T19" fmla="*/ 4 h 31"/>
                  <a:gd name="T20" fmla="*/ 19 w 37"/>
                  <a:gd name="T21" fmla="*/ 4 h 31"/>
                  <a:gd name="T22" fmla="*/ 11 w 37"/>
                  <a:gd name="T23" fmla="*/ 0 h 31"/>
                  <a:gd name="T24" fmla="*/ 1 w 37"/>
                  <a:gd name="T25" fmla="*/ 10 h 31"/>
                  <a:gd name="T26" fmla="*/ 2 w 37"/>
                  <a:gd name="T27" fmla="*/ 16 h 31"/>
                  <a:gd name="T28" fmla="*/ 18 w 37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1">
                    <a:moveTo>
                      <a:pt x="18" y="31"/>
                    </a:moveTo>
                    <a:cubicBezTo>
                      <a:pt x="18" y="31"/>
                      <a:pt x="18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7" y="26"/>
                      <a:pt x="32" y="21"/>
                      <a:pt x="35" y="16"/>
                    </a:cubicBezTo>
                    <a:cubicBezTo>
                      <a:pt x="37" y="13"/>
                      <a:pt x="37" y="10"/>
                      <a:pt x="37" y="10"/>
                    </a:cubicBezTo>
                    <a:cubicBezTo>
                      <a:pt x="37" y="4"/>
                      <a:pt x="32" y="0"/>
                      <a:pt x="26" y="0"/>
                    </a:cubicBezTo>
                    <a:cubicBezTo>
                      <a:pt x="23" y="0"/>
                      <a:pt x="21" y="1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1"/>
                      <a:pt x="14" y="0"/>
                      <a:pt x="11" y="0"/>
                    </a:cubicBezTo>
                    <a:cubicBezTo>
                      <a:pt x="5" y="0"/>
                      <a:pt x="1" y="4"/>
                      <a:pt x="1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6238876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6523038" y="2373313"/>
                <a:ext cx="388938" cy="17463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3 h 4"/>
                  <a:gd name="T18" fmla="*/ 77 w 92"/>
                  <a:gd name="T19" fmla="*/ 4 h 4"/>
                  <a:gd name="T20" fmla="*/ 63 w 92"/>
                  <a:gd name="T21" fmla="*/ 4 h 4"/>
                  <a:gd name="T22" fmla="*/ 46 w 92"/>
                  <a:gd name="T23" fmla="*/ 4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1"/>
                      <a:pt x="85" y="1"/>
                      <a:pt x="88" y="1"/>
                    </a:cubicBezTo>
                    <a:cubicBezTo>
                      <a:pt x="90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3"/>
                      <a:pt x="88" y="3"/>
                    </a:cubicBezTo>
                    <a:cubicBezTo>
                      <a:pt x="85" y="3"/>
                      <a:pt x="82" y="3"/>
                      <a:pt x="77" y="4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4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7031038" y="2317750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5 h 29"/>
                  <a:gd name="T4" fmla="*/ 0 w 25"/>
                  <a:gd name="T5" fmla="*/ 15 h 29"/>
                  <a:gd name="T6" fmla="*/ 0 w 25"/>
                  <a:gd name="T7" fmla="*/ 15 h 29"/>
                  <a:gd name="T8" fmla="*/ 12 w 25"/>
                  <a:gd name="T9" fmla="*/ 28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5 h 29"/>
                  <a:gd name="T16" fmla="*/ 22 w 25"/>
                  <a:gd name="T17" fmla="*/ 15 h 29"/>
                  <a:gd name="T18" fmla="*/ 22 w 25"/>
                  <a:gd name="T19" fmla="*/ 15 h 29"/>
                  <a:gd name="T20" fmla="*/ 22 w 25"/>
                  <a:gd name="T21" fmla="*/ 15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2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21"/>
                      <a:pt x="8" y="26"/>
                      <a:pt x="12" y="28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6"/>
                      <a:pt x="25" y="21"/>
                    </a:cubicBezTo>
                    <a:cubicBezTo>
                      <a:pt x="25" y="19"/>
                      <a:pt x="24" y="16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4" y="13"/>
                      <a:pt x="25" y="11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2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6937376" y="2347913"/>
                <a:ext cx="55563" cy="63500"/>
              </a:xfrm>
              <a:custGeom>
                <a:avLst/>
                <a:gdLst>
                  <a:gd name="T0" fmla="*/ 0 w 13"/>
                  <a:gd name="T1" fmla="*/ 8 h 15"/>
                  <a:gd name="T2" fmla="*/ 0 w 13"/>
                  <a:gd name="T3" fmla="*/ 8 h 15"/>
                  <a:gd name="T4" fmla="*/ 0 w 13"/>
                  <a:gd name="T5" fmla="*/ 8 h 15"/>
                  <a:gd name="T6" fmla="*/ 0 w 13"/>
                  <a:gd name="T7" fmla="*/ 8 h 15"/>
                  <a:gd name="T8" fmla="*/ 6 w 13"/>
                  <a:gd name="T9" fmla="*/ 15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8 h 15"/>
                  <a:gd name="T16" fmla="*/ 12 w 13"/>
                  <a:gd name="T17" fmla="*/ 8 h 15"/>
                  <a:gd name="T18" fmla="*/ 12 w 13"/>
                  <a:gd name="T19" fmla="*/ 8 h 15"/>
                  <a:gd name="T20" fmla="*/ 12 w 13"/>
                  <a:gd name="T21" fmla="*/ 8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1"/>
                      <a:pt x="4" y="13"/>
                      <a:pt x="6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3" y="6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5272088" y="2368550"/>
                <a:ext cx="388938" cy="22225"/>
              </a:xfrm>
              <a:custGeom>
                <a:avLst/>
                <a:gdLst>
                  <a:gd name="T0" fmla="*/ 92 w 92"/>
                  <a:gd name="T1" fmla="*/ 3 h 5"/>
                  <a:gd name="T2" fmla="*/ 46 w 92"/>
                  <a:gd name="T3" fmla="*/ 4 h 5"/>
                  <a:gd name="T4" fmla="*/ 29 w 92"/>
                  <a:gd name="T5" fmla="*/ 5 h 5"/>
                  <a:gd name="T6" fmla="*/ 15 w 92"/>
                  <a:gd name="T7" fmla="*/ 4 h 5"/>
                  <a:gd name="T8" fmla="*/ 4 w 92"/>
                  <a:gd name="T9" fmla="*/ 3 h 5"/>
                  <a:gd name="T10" fmla="*/ 0 w 92"/>
                  <a:gd name="T11" fmla="*/ 3 h 5"/>
                  <a:gd name="T12" fmla="*/ 0 w 92"/>
                  <a:gd name="T13" fmla="*/ 2 h 5"/>
                  <a:gd name="T14" fmla="*/ 0 w 92"/>
                  <a:gd name="T15" fmla="*/ 2 h 5"/>
                  <a:gd name="T16" fmla="*/ 4 w 92"/>
                  <a:gd name="T17" fmla="*/ 2 h 5"/>
                  <a:gd name="T18" fmla="*/ 15 w 92"/>
                  <a:gd name="T19" fmla="*/ 1 h 5"/>
                  <a:gd name="T20" fmla="*/ 29 w 92"/>
                  <a:gd name="T21" fmla="*/ 0 h 5"/>
                  <a:gd name="T22" fmla="*/ 46 w 92"/>
                  <a:gd name="T23" fmla="*/ 1 h 5"/>
                  <a:gd name="T24" fmla="*/ 92 w 92"/>
                  <a:gd name="T25" fmla="*/ 2 h 5"/>
                  <a:gd name="T26" fmla="*/ 92 w 92"/>
                  <a:gd name="T27" fmla="*/ 2 h 5"/>
                  <a:gd name="T28" fmla="*/ 92 w 92"/>
                  <a:gd name="T2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">
                    <a:moveTo>
                      <a:pt x="92" y="3"/>
                    </a:moveTo>
                    <a:cubicBezTo>
                      <a:pt x="92" y="3"/>
                      <a:pt x="69" y="4"/>
                      <a:pt x="46" y="4"/>
                    </a:cubicBezTo>
                    <a:cubicBezTo>
                      <a:pt x="40" y="4"/>
                      <a:pt x="35" y="4"/>
                      <a:pt x="29" y="5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4"/>
                      <a:pt x="7" y="3"/>
                      <a:pt x="4" y="3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2"/>
                    </a:cubicBezTo>
                    <a:cubicBezTo>
                      <a:pt x="7" y="1"/>
                      <a:pt x="10" y="1"/>
                      <a:pt x="15" y="1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1"/>
                      <a:pt x="46" y="1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3"/>
                      <a:pt x="92" y="3"/>
                      <a:pt x="92" y="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5046663" y="2317750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5 h 29"/>
                  <a:gd name="T4" fmla="*/ 25 w 25"/>
                  <a:gd name="T5" fmla="*/ 15 h 29"/>
                  <a:gd name="T6" fmla="*/ 25 w 25"/>
                  <a:gd name="T7" fmla="*/ 14 h 29"/>
                  <a:gd name="T8" fmla="*/ 13 w 25"/>
                  <a:gd name="T9" fmla="*/ 2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5 h 29"/>
                  <a:gd name="T16" fmla="*/ 3 w 25"/>
                  <a:gd name="T17" fmla="*/ 15 h 29"/>
                  <a:gd name="T18" fmla="*/ 3 w 25"/>
                  <a:gd name="T19" fmla="*/ 15 h 29"/>
                  <a:gd name="T20" fmla="*/ 3 w 25"/>
                  <a:gd name="T21" fmla="*/ 15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8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1" y="8"/>
                      <a:pt x="17" y="4"/>
                      <a:pt x="13" y="2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1"/>
                      <a:pt x="1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6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8"/>
                    </a:cubicBezTo>
                    <a:cubicBezTo>
                      <a:pt x="17" y="26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5191126" y="2347913"/>
                <a:ext cx="55563" cy="63500"/>
              </a:xfrm>
              <a:custGeom>
                <a:avLst/>
                <a:gdLst>
                  <a:gd name="T0" fmla="*/ 13 w 13"/>
                  <a:gd name="T1" fmla="*/ 8 h 15"/>
                  <a:gd name="T2" fmla="*/ 13 w 13"/>
                  <a:gd name="T3" fmla="*/ 8 h 15"/>
                  <a:gd name="T4" fmla="*/ 13 w 13"/>
                  <a:gd name="T5" fmla="*/ 8 h 15"/>
                  <a:gd name="T6" fmla="*/ 13 w 13"/>
                  <a:gd name="T7" fmla="*/ 8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8 h 15"/>
                  <a:gd name="T16" fmla="*/ 1 w 13"/>
                  <a:gd name="T17" fmla="*/ 8 h 15"/>
                  <a:gd name="T18" fmla="*/ 1 w 13"/>
                  <a:gd name="T19" fmla="*/ 8 h 15"/>
                  <a:gd name="T20" fmla="*/ 1 w 13"/>
                  <a:gd name="T21" fmla="*/ 8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5 h 15"/>
                  <a:gd name="T28" fmla="*/ 13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5"/>
                    </a:cubicBezTo>
                    <a:cubicBezTo>
                      <a:pt x="9" y="13"/>
                      <a:pt x="11" y="11"/>
                      <a:pt x="13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5792788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9"/>
              <p:cNvSpPr/>
              <p:nvPr/>
            </p:nvSpPr>
            <p:spPr bwMode="auto">
              <a:xfrm>
                <a:off x="6013451" y="4441825"/>
                <a:ext cx="157163" cy="136525"/>
              </a:xfrm>
              <a:custGeom>
                <a:avLst/>
                <a:gdLst>
                  <a:gd name="T0" fmla="*/ 18 w 37"/>
                  <a:gd name="T1" fmla="*/ 32 h 32"/>
                  <a:gd name="T2" fmla="*/ 19 w 37"/>
                  <a:gd name="T3" fmla="*/ 32 h 32"/>
                  <a:gd name="T4" fmla="*/ 19 w 37"/>
                  <a:gd name="T5" fmla="*/ 32 h 32"/>
                  <a:gd name="T6" fmla="*/ 19 w 37"/>
                  <a:gd name="T7" fmla="*/ 32 h 32"/>
                  <a:gd name="T8" fmla="*/ 35 w 37"/>
                  <a:gd name="T9" fmla="*/ 17 h 32"/>
                  <a:gd name="T10" fmla="*/ 37 w 37"/>
                  <a:gd name="T11" fmla="*/ 11 h 32"/>
                  <a:gd name="T12" fmla="*/ 26 w 37"/>
                  <a:gd name="T13" fmla="*/ 0 h 32"/>
                  <a:gd name="T14" fmla="*/ 19 w 37"/>
                  <a:gd name="T15" fmla="*/ 4 h 32"/>
                  <a:gd name="T16" fmla="*/ 19 w 37"/>
                  <a:gd name="T17" fmla="*/ 4 h 32"/>
                  <a:gd name="T18" fmla="*/ 19 w 37"/>
                  <a:gd name="T19" fmla="*/ 4 h 32"/>
                  <a:gd name="T20" fmla="*/ 19 w 37"/>
                  <a:gd name="T21" fmla="*/ 4 h 32"/>
                  <a:gd name="T22" fmla="*/ 11 w 37"/>
                  <a:gd name="T23" fmla="*/ 0 h 32"/>
                  <a:gd name="T24" fmla="*/ 1 w 37"/>
                  <a:gd name="T25" fmla="*/ 11 h 32"/>
                  <a:gd name="T26" fmla="*/ 2 w 37"/>
                  <a:gd name="T27" fmla="*/ 17 h 32"/>
                  <a:gd name="T28" fmla="*/ 18 w 37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2">
                    <a:moveTo>
                      <a:pt x="18" y="32"/>
                    </a:move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7" y="27"/>
                      <a:pt x="32" y="22"/>
                      <a:pt x="35" y="17"/>
                    </a:cubicBezTo>
                    <a:cubicBezTo>
                      <a:pt x="37" y="13"/>
                      <a:pt x="37" y="11"/>
                      <a:pt x="37" y="11"/>
                    </a:cubicBezTo>
                    <a:cubicBezTo>
                      <a:pt x="37" y="5"/>
                      <a:pt x="32" y="0"/>
                      <a:pt x="26" y="0"/>
                    </a:cubicBezTo>
                    <a:cubicBezTo>
                      <a:pt x="23" y="0"/>
                      <a:pt x="21" y="2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4" y="0"/>
                      <a:pt x="11" y="0"/>
                    </a:cubicBezTo>
                    <a:cubicBezTo>
                      <a:pt x="5" y="0"/>
                      <a:pt x="1" y="5"/>
                      <a:pt x="1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6238876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31"/>
              <p:cNvSpPr/>
              <p:nvPr/>
            </p:nvSpPr>
            <p:spPr bwMode="auto">
              <a:xfrm>
                <a:off x="6523038" y="4489450"/>
                <a:ext cx="388938" cy="15875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2 h 4"/>
                  <a:gd name="T18" fmla="*/ 77 w 92"/>
                  <a:gd name="T19" fmla="*/ 3 h 4"/>
                  <a:gd name="T20" fmla="*/ 63 w 92"/>
                  <a:gd name="T21" fmla="*/ 4 h 4"/>
                  <a:gd name="T22" fmla="*/ 46 w 92"/>
                  <a:gd name="T23" fmla="*/ 3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0"/>
                      <a:pt x="85" y="1"/>
                      <a:pt x="88" y="1"/>
                    </a:cubicBezTo>
                    <a:cubicBezTo>
                      <a:pt x="90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2"/>
                      <a:pt x="88" y="2"/>
                    </a:cubicBezTo>
                    <a:cubicBezTo>
                      <a:pt x="85" y="3"/>
                      <a:pt x="82" y="3"/>
                      <a:pt x="77" y="3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3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7031038" y="4433888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4 h 29"/>
                  <a:gd name="T4" fmla="*/ 0 w 25"/>
                  <a:gd name="T5" fmla="*/ 14 h 29"/>
                  <a:gd name="T6" fmla="*/ 0 w 25"/>
                  <a:gd name="T7" fmla="*/ 15 h 29"/>
                  <a:gd name="T8" fmla="*/ 12 w 25"/>
                  <a:gd name="T9" fmla="*/ 27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4 h 29"/>
                  <a:gd name="T16" fmla="*/ 22 w 25"/>
                  <a:gd name="T17" fmla="*/ 14 h 29"/>
                  <a:gd name="T18" fmla="*/ 22 w 25"/>
                  <a:gd name="T19" fmla="*/ 14 h 29"/>
                  <a:gd name="T20" fmla="*/ 22 w 25"/>
                  <a:gd name="T21" fmla="*/ 14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1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4" y="21"/>
                      <a:pt x="8" y="25"/>
                      <a:pt x="12" y="27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5"/>
                      <a:pt x="25" y="21"/>
                    </a:cubicBezTo>
                    <a:cubicBezTo>
                      <a:pt x="25" y="18"/>
                      <a:pt x="24" y="16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4" y="13"/>
                      <a:pt x="25" y="10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1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" name="Freeform 33"/>
              <p:cNvSpPr/>
              <p:nvPr/>
            </p:nvSpPr>
            <p:spPr bwMode="auto">
              <a:xfrm>
                <a:off x="6937376" y="4464050"/>
                <a:ext cx="55563" cy="63500"/>
              </a:xfrm>
              <a:custGeom>
                <a:avLst/>
                <a:gdLst>
                  <a:gd name="T0" fmla="*/ 0 w 13"/>
                  <a:gd name="T1" fmla="*/ 7 h 15"/>
                  <a:gd name="T2" fmla="*/ 0 w 13"/>
                  <a:gd name="T3" fmla="*/ 7 h 15"/>
                  <a:gd name="T4" fmla="*/ 0 w 13"/>
                  <a:gd name="T5" fmla="*/ 7 h 15"/>
                  <a:gd name="T6" fmla="*/ 0 w 13"/>
                  <a:gd name="T7" fmla="*/ 7 h 15"/>
                  <a:gd name="T8" fmla="*/ 6 w 13"/>
                  <a:gd name="T9" fmla="*/ 14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7 h 15"/>
                  <a:gd name="T16" fmla="*/ 12 w 13"/>
                  <a:gd name="T17" fmla="*/ 7 h 15"/>
                  <a:gd name="T18" fmla="*/ 12 w 13"/>
                  <a:gd name="T19" fmla="*/ 7 h 15"/>
                  <a:gd name="T20" fmla="*/ 12 w 13"/>
                  <a:gd name="T21" fmla="*/ 7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3"/>
                      <a:pt x="6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9"/>
                      <a:pt x="13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5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34"/>
              <p:cNvSpPr/>
              <p:nvPr/>
            </p:nvSpPr>
            <p:spPr bwMode="auto">
              <a:xfrm>
                <a:off x="5272088" y="4484688"/>
                <a:ext cx="388938" cy="17463"/>
              </a:xfrm>
              <a:custGeom>
                <a:avLst/>
                <a:gdLst>
                  <a:gd name="T0" fmla="*/ 92 w 92"/>
                  <a:gd name="T1" fmla="*/ 2 h 4"/>
                  <a:gd name="T2" fmla="*/ 46 w 92"/>
                  <a:gd name="T3" fmla="*/ 4 h 4"/>
                  <a:gd name="T4" fmla="*/ 29 w 92"/>
                  <a:gd name="T5" fmla="*/ 4 h 4"/>
                  <a:gd name="T6" fmla="*/ 15 w 92"/>
                  <a:gd name="T7" fmla="*/ 4 h 4"/>
                  <a:gd name="T8" fmla="*/ 4 w 92"/>
                  <a:gd name="T9" fmla="*/ 3 h 4"/>
                  <a:gd name="T10" fmla="*/ 0 w 92"/>
                  <a:gd name="T11" fmla="*/ 2 h 4"/>
                  <a:gd name="T12" fmla="*/ 0 w 92"/>
                  <a:gd name="T13" fmla="*/ 2 h 4"/>
                  <a:gd name="T14" fmla="*/ 0 w 92"/>
                  <a:gd name="T15" fmla="*/ 2 h 4"/>
                  <a:gd name="T16" fmla="*/ 4 w 92"/>
                  <a:gd name="T17" fmla="*/ 1 h 4"/>
                  <a:gd name="T18" fmla="*/ 15 w 92"/>
                  <a:gd name="T19" fmla="*/ 0 h 4"/>
                  <a:gd name="T20" fmla="*/ 29 w 92"/>
                  <a:gd name="T21" fmla="*/ 0 h 4"/>
                  <a:gd name="T22" fmla="*/ 46 w 92"/>
                  <a:gd name="T23" fmla="*/ 0 h 4"/>
                  <a:gd name="T24" fmla="*/ 92 w 92"/>
                  <a:gd name="T25" fmla="*/ 2 h 4"/>
                  <a:gd name="T26" fmla="*/ 92 w 92"/>
                  <a:gd name="T27" fmla="*/ 2 h 4"/>
                  <a:gd name="T28" fmla="*/ 92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92" y="2"/>
                    </a:moveTo>
                    <a:cubicBezTo>
                      <a:pt x="92" y="2"/>
                      <a:pt x="69" y="3"/>
                      <a:pt x="46" y="4"/>
                    </a:cubicBezTo>
                    <a:cubicBezTo>
                      <a:pt x="40" y="4"/>
                      <a:pt x="35" y="4"/>
                      <a:pt x="29" y="4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3"/>
                      <a:pt x="7" y="3"/>
                      <a:pt x="4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1"/>
                    </a:cubicBezTo>
                    <a:cubicBezTo>
                      <a:pt x="7" y="1"/>
                      <a:pt x="10" y="1"/>
                      <a:pt x="15" y="0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0"/>
                      <a:pt x="46" y="0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5046663" y="4433888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4 h 29"/>
                  <a:gd name="T4" fmla="*/ 25 w 25"/>
                  <a:gd name="T5" fmla="*/ 14 h 29"/>
                  <a:gd name="T6" fmla="*/ 25 w 25"/>
                  <a:gd name="T7" fmla="*/ 14 h 29"/>
                  <a:gd name="T8" fmla="*/ 13 w 25"/>
                  <a:gd name="T9" fmla="*/ 1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4 h 29"/>
                  <a:gd name="T16" fmla="*/ 3 w 25"/>
                  <a:gd name="T17" fmla="*/ 14 h 29"/>
                  <a:gd name="T18" fmla="*/ 3 w 25"/>
                  <a:gd name="T19" fmla="*/ 14 h 29"/>
                  <a:gd name="T20" fmla="*/ 3 w 25"/>
                  <a:gd name="T21" fmla="*/ 14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7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1" y="8"/>
                      <a:pt x="17" y="4"/>
                      <a:pt x="13" y="1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1"/>
                    </a:cubicBezTo>
                    <a:cubicBezTo>
                      <a:pt x="0" y="25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7"/>
                    </a:cubicBezTo>
                    <a:cubicBezTo>
                      <a:pt x="17" y="25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36"/>
              <p:cNvSpPr/>
              <p:nvPr/>
            </p:nvSpPr>
            <p:spPr bwMode="auto">
              <a:xfrm>
                <a:off x="5191126" y="4464050"/>
                <a:ext cx="55563" cy="63500"/>
              </a:xfrm>
              <a:custGeom>
                <a:avLst/>
                <a:gdLst>
                  <a:gd name="T0" fmla="*/ 13 w 13"/>
                  <a:gd name="T1" fmla="*/ 7 h 15"/>
                  <a:gd name="T2" fmla="*/ 13 w 13"/>
                  <a:gd name="T3" fmla="*/ 7 h 15"/>
                  <a:gd name="T4" fmla="*/ 13 w 13"/>
                  <a:gd name="T5" fmla="*/ 7 h 15"/>
                  <a:gd name="T6" fmla="*/ 13 w 13"/>
                  <a:gd name="T7" fmla="*/ 7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7 h 15"/>
                  <a:gd name="T16" fmla="*/ 1 w 13"/>
                  <a:gd name="T17" fmla="*/ 7 h 15"/>
                  <a:gd name="T18" fmla="*/ 1 w 13"/>
                  <a:gd name="T19" fmla="*/ 7 h 15"/>
                  <a:gd name="T20" fmla="*/ 1 w 13"/>
                  <a:gd name="T21" fmla="*/ 7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4 h 15"/>
                  <a:gd name="T28" fmla="*/ 13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4"/>
                    </a:cubicBezTo>
                    <a:cubicBezTo>
                      <a:pt x="9" y="13"/>
                      <a:pt x="11" y="11"/>
                      <a:pt x="13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37"/>
              <p:cNvSpPr>
                <a:spLocks noChangeArrowheads="1"/>
              </p:cNvSpPr>
              <p:nvPr/>
            </p:nvSpPr>
            <p:spPr bwMode="auto">
              <a:xfrm>
                <a:off x="8786813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38"/>
              <p:cNvSpPr/>
              <p:nvPr/>
            </p:nvSpPr>
            <p:spPr bwMode="auto">
              <a:xfrm>
                <a:off x="7272338" y="2365375"/>
                <a:ext cx="1562100" cy="2139950"/>
              </a:xfrm>
              <a:custGeom>
                <a:avLst/>
                <a:gdLst>
                  <a:gd name="T0" fmla="*/ 0 w 984"/>
                  <a:gd name="T1" fmla="*/ 0 h 1348"/>
                  <a:gd name="T2" fmla="*/ 0 w 984"/>
                  <a:gd name="T3" fmla="*/ 5 h 1348"/>
                  <a:gd name="T4" fmla="*/ 973 w 984"/>
                  <a:gd name="T5" fmla="*/ 10 h 1348"/>
                  <a:gd name="T6" fmla="*/ 973 w 984"/>
                  <a:gd name="T7" fmla="*/ 1338 h 1348"/>
                  <a:gd name="T8" fmla="*/ 0 w 984"/>
                  <a:gd name="T9" fmla="*/ 1338 h 1348"/>
                  <a:gd name="T10" fmla="*/ 0 w 984"/>
                  <a:gd name="T11" fmla="*/ 1340 h 1348"/>
                  <a:gd name="T12" fmla="*/ 984 w 984"/>
                  <a:gd name="T13" fmla="*/ 1348 h 1348"/>
                  <a:gd name="T14" fmla="*/ 984 w 984"/>
                  <a:gd name="T15" fmla="*/ 0 h 1348"/>
                  <a:gd name="T16" fmla="*/ 0 w 984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4" h="1348">
                    <a:moveTo>
                      <a:pt x="0" y="0"/>
                    </a:moveTo>
                    <a:lnTo>
                      <a:pt x="0" y="5"/>
                    </a:lnTo>
                    <a:lnTo>
                      <a:pt x="973" y="10"/>
                    </a:lnTo>
                    <a:lnTo>
                      <a:pt x="973" y="1338"/>
                    </a:lnTo>
                    <a:lnTo>
                      <a:pt x="0" y="1338"/>
                    </a:lnTo>
                    <a:lnTo>
                      <a:pt x="0" y="1340"/>
                    </a:lnTo>
                    <a:lnTo>
                      <a:pt x="984" y="1348"/>
                    </a:lnTo>
                    <a:lnTo>
                      <a:pt x="9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39"/>
              <p:cNvSpPr/>
              <p:nvPr/>
            </p:nvSpPr>
            <p:spPr bwMode="auto">
              <a:xfrm>
                <a:off x="7196138" y="2292350"/>
                <a:ext cx="1560513" cy="2209800"/>
              </a:xfrm>
              <a:custGeom>
                <a:avLst/>
                <a:gdLst>
                  <a:gd name="T0" fmla="*/ 0 w 983"/>
                  <a:gd name="T1" fmla="*/ 43 h 1392"/>
                  <a:gd name="T2" fmla="*/ 0 w 983"/>
                  <a:gd name="T3" fmla="*/ 54 h 1392"/>
                  <a:gd name="T4" fmla="*/ 970 w 983"/>
                  <a:gd name="T5" fmla="*/ 11 h 1392"/>
                  <a:gd name="T6" fmla="*/ 970 w 983"/>
                  <a:gd name="T7" fmla="*/ 1338 h 1392"/>
                  <a:gd name="T8" fmla="*/ 0 w 983"/>
                  <a:gd name="T9" fmla="*/ 1381 h 1392"/>
                  <a:gd name="T10" fmla="*/ 0 w 983"/>
                  <a:gd name="T11" fmla="*/ 1392 h 1392"/>
                  <a:gd name="T12" fmla="*/ 983 w 983"/>
                  <a:gd name="T13" fmla="*/ 1349 h 1392"/>
                  <a:gd name="T14" fmla="*/ 983 w 983"/>
                  <a:gd name="T15" fmla="*/ 0 h 1392"/>
                  <a:gd name="T16" fmla="*/ 0 w 983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3" h="1392">
                    <a:moveTo>
                      <a:pt x="0" y="43"/>
                    </a:moveTo>
                    <a:lnTo>
                      <a:pt x="0" y="54"/>
                    </a:lnTo>
                    <a:lnTo>
                      <a:pt x="970" y="11"/>
                    </a:lnTo>
                    <a:lnTo>
                      <a:pt x="970" y="1338"/>
                    </a:lnTo>
                    <a:lnTo>
                      <a:pt x="0" y="1381"/>
                    </a:lnTo>
                    <a:lnTo>
                      <a:pt x="0" y="1392"/>
                    </a:lnTo>
                    <a:lnTo>
                      <a:pt x="983" y="1349"/>
                    </a:lnTo>
                    <a:lnTo>
                      <a:pt x="983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40"/>
              <p:cNvSpPr>
                <a:spLocks noChangeArrowheads="1"/>
              </p:cNvSpPr>
              <p:nvPr/>
            </p:nvSpPr>
            <p:spPr bwMode="auto">
              <a:xfrm>
                <a:off x="3336926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3349626" y="2365375"/>
                <a:ext cx="1574800" cy="2139950"/>
              </a:xfrm>
              <a:custGeom>
                <a:avLst/>
                <a:gdLst>
                  <a:gd name="T0" fmla="*/ 984 w 992"/>
                  <a:gd name="T1" fmla="*/ 0 h 1348"/>
                  <a:gd name="T2" fmla="*/ 989 w 992"/>
                  <a:gd name="T3" fmla="*/ 5 h 1348"/>
                  <a:gd name="T4" fmla="*/ 14 w 992"/>
                  <a:gd name="T5" fmla="*/ 10 h 1348"/>
                  <a:gd name="T6" fmla="*/ 14 w 992"/>
                  <a:gd name="T7" fmla="*/ 1338 h 1348"/>
                  <a:gd name="T8" fmla="*/ 984 w 992"/>
                  <a:gd name="T9" fmla="*/ 1338 h 1348"/>
                  <a:gd name="T10" fmla="*/ 992 w 992"/>
                  <a:gd name="T11" fmla="*/ 1343 h 1348"/>
                  <a:gd name="T12" fmla="*/ 0 w 992"/>
                  <a:gd name="T13" fmla="*/ 1348 h 1348"/>
                  <a:gd name="T14" fmla="*/ 0 w 992"/>
                  <a:gd name="T15" fmla="*/ 0 h 1348"/>
                  <a:gd name="T16" fmla="*/ 984 w 992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2" h="1348">
                    <a:moveTo>
                      <a:pt x="984" y="0"/>
                    </a:moveTo>
                    <a:lnTo>
                      <a:pt x="989" y="5"/>
                    </a:lnTo>
                    <a:lnTo>
                      <a:pt x="14" y="10"/>
                    </a:lnTo>
                    <a:lnTo>
                      <a:pt x="14" y="1338"/>
                    </a:lnTo>
                    <a:lnTo>
                      <a:pt x="984" y="1338"/>
                    </a:lnTo>
                    <a:lnTo>
                      <a:pt x="992" y="1343"/>
                    </a:lnTo>
                    <a:lnTo>
                      <a:pt x="0" y="1348"/>
                    </a:lnTo>
                    <a:lnTo>
                      <a:pt x="0" y="0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42"/>
              <p:cNvSpPr/>
              <p:nvPr/>
            </p:nvSpPr>
            <p:spPr bwMode="auto">
              <a:xfrm>
                <a:off x="3427413" y="2292350"/>
                <a:ext cx="1563688" cy="2209800"/>
              </a:xfrm>
              <a:custGeom>
                <a:avLst/>
                <a:gdLst>
                  <a:gd name="T0" fmla="*/ 985 w 985"/>
                  <a:gd name="T1" fmla="*/ 43 h 1392"/>
                  <a:gd name="T2" fmla="*/ 985 w 985"/>
                  <a:gd name="T3" fmla="*/ 54 h 1392"/>
                  <a:gd name="T4" fmla="*/ 13 w 985"/>
                  <a:gd name="T5" fmla="*/ 11 h 1392"/>
                  <a:gd name="T6" fmla="*/ 13 w 985"/>
                  <a:gd name="T7" fmla="*/ 1338 h 1392"/>
                  <a:gd name="T8" fmla="*/ 985 w 985"/>
                  <a:gd name="T9" fmla="*/ 1381 h 1392"/>
                  <a:gd name="T10" fmla="*/ 985 w 985"/>
                  <a:gd name="T11" fmla="*/ 1392 h 1392"/>
                  <a:gd name="T12" fmla="*/ 0 w 985"/>
                  <a:gd name="T13" fmla="*/ 1349 h 1392"/>
                  <a:gd name="T14" fmla="*/ 0 w 985"/>
                  <a:gd name="T15" fmla="*/ 0 h 1392"/>
                  <a:gd name="T16" fmla="*/ 985 w 985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5" h="1392">
                    <a:moveTo>
                      <a:pt x="985" y="43"/>
                    </a:moveTo>
                    <a:lnTo>
                      <a:pt x="985" y="54"/>
                    </a:lnTo>
                    <a:lnTo>
                      <a:pt x="13" y="11"/>
                    </a:lnTo>
                    <a:lnTo>
                      <a:pt x="13" y="1338"/>
                    </a:lnTo>
                    <a:lnTo>
                      <a:pt x="985" y="1381"/>
                    </a:lnTo>
                    <a:lnTo>
                      <a:pt x="985" y="1392"/>
                    </a:lnTo>
                    <a:lnTo>
                      <a:pt x="0" y="1349"/>
                    </a:lnTo>
                    <a:lnTo>
                      <a:pt x="0" y="0"/>
                    </a:lnTo>
                    <a:lnTo>
                      <a:pt x="985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526540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76630"/>
            <a:ext cx="2406015" cy="521970"/>
            <a:chOff x="616" y="579"/>
            <a:chExt cx="3789" cy="822"/>
          </a:xfrm>
        </p:grpSpPr>
        <p:sp>
          <p:nvSpPr>
            <p:cNvPr id="4" name="文本框 3"/>
            <p:cNvSpPr txBox="1"/>
            <p:nvPr/>
          </p:nvSpPr>
          <p:spPr>
            <a:xfrm>
              <a:off x="1453" y="579"/>
              <a:ext cx="295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计算方法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102" name="文本框 101"/>
          <p:cNvSpPr txBox="1"/>
          <p:nvPr/>
        </p:nvSpPr>
        <p:spPr>
          <a:xfrm>
            <a:off x="-690880" y="4741545"/>
            <a:ext cx="1230185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711835" algn="l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第四步：根据平衡常数计算公式代入计算。</a:t>
            </a:r>
            <a:endParaRPr lang="zh-CN" altLang="en-US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770380"/>
            <a:ext cx="12039600" cy="521970"/>
            <a:chOff x="0" y="2788"/>
            <a:chExt cx="18960" cy="822"/>
          </a:xfrm>
        </p:grpSpPr>
        <p:sp>
          <p:nvSpPr>
            <p:cNvPr id="2" name="文本框 1"/>
            <p:cNvSpPr txBox="1"/>
            <p:nvPr/>
          </p:nvSpPr>
          <p:spPr>
            <a:xfrm>
              <a:off x="0" y="2788"/>
              <a:ext cx="253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第一步：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404" y="2788"/>
              <a:ext cx="1655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根据</a:t>
              </a:r>
              <a:r>
                <a:rPr lang="zh-CN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三段式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法计算平衡体系中各组分的物质的量或物质的量浓度。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0" y="2564130"/>
            <a:ext cx="8732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第二步：计算各气体组分的物质的量分数或体积分数。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697230" y="3148330"/>
            <a:ext cx="908812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711835" algn="l">
              <a:lnSpc>
                <a:spcPct val="150000"/>
              </a:lnSpc>
            </a:pP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第三步：根据分压计算公式求出各气体物质的分压。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6530" y="4135120"/>
            <a:ext cx="10393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某气体的分压＝气体总压强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×</a:t>
            </a:r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该气体的体积分数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</a:t>
            </a:r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或物质的量分数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-635" y="1612900"/>
            <a:ext cx="42570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(1)</a:t>
            </a:r>
            <a:r>
              <a:rPr lang="zh-CN" altLang="en-US" sz="2800" b="1">
                <a:latin typeface="Times New Roman" panose="02020603050405020304" charset="0"/>
                <a:cs typeface="华文细黑" panose="02010600040101010101" pitchFamily="2" charset="-122"/>
              </a:rPr>
              <a:t>已知：</a:t>
            </a:r>
            <a:r>
              <a:rPr lang="zh-CN" sz="2800" b="1">
                <a:cs typeface="华文细黑" panose="02010600040101010101" pitchFamily="2" charset="-122"/>
              </a:rPr>
              <a:t>平衡总压为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P</a:t>
            </a:r>
            <a:r>
              <a:rPr lang="zh-CN" altLang="en-US" sz="2800" b="1" baseline="-25000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平</a:t>
            </a:r>
            <a:endParaRPr lang="zh-CN" altLang="en-US" sz="2800" b="1" baseline="-25000">
              <a:latin typeface="Times New Roman" panose="02020603050405020304" charset="0"/>
              <a:cs typeface="华文细黑" panose="020106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7815" y="976630"/>
            <a:ext cx="3128010" cy="521970"/>
            <a:chOff x="616" y="579"/>
            <a:chExt cx="4926" cy="822"/>
          </a:xfrm>
        </p:grpSpPr>
        <p:sp>
          <p:nvSpPr>
            <p:cNvPr id="4" name="文本框 3"/>
            <p:cNvSpPr txBox="1"/>
            <p:nvPr/>
          </p:nvSpPr>
          <p:spPr>
            <a:xfrm>
              <a:off x="1453" y="579"/>
              <a:ext cx="40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K</a:t>
              </a:r>
              <a:r>
                <a:rPr lang="en-US" sz="2800" b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zh-CN" sz="2800" b="1">
                  <a:cs typeface="华文细黑" panose="02010600040101010101" pitchFamily="2" charset="-122"/>
                  <a:sym typeface="+mn-ea"/>
                </a:rPr>
                <a:t>的计算模板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59790" y="2279015"/>
            <a:ext cx="6913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N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r>
              <a:rPr lang="zh-CN" sz="2800" b="1">
                <a:cs typeface="华文细黑" panose="02010600040101010101" pitchFamily="2" charset="-122"/>
              </a:rPr>
              <a:t>　＋　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3H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   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zh-CN" sz="2800" b="1">
                <a:cs typeface="华文细黑" panose="02010600040101010101" pitchFamily="2" charset="-122"/>
              </a:rPr>
              <a:t>　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2NH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3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471170" y="2885440"/>
            <a:ext cx="86112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n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</a:t>
            </a:r>
            <a:r>
              <a:rPr lang="zh-CN" sz="2800" b="1">
                <a:cs typeface="华文细黑" panose="02010600040101010101" pitchFamily="2" charset="-122"/>
              </a:rPr>
              <a:t>平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a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                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b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         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c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3881120"/>
            <a:ext cx="1435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</a:t>
            </a:r>
            <a:r>
              <a:rPr lang="zh-CN" sz="2800" b="1">
                <a:cs typeface="华文细黑" panose="02010600040101010101" pitchFamily="2" charset="-122"/>
              </a:rPr>
              <a:t>分压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60920" y="2887345"/>
            <a:ext cx="1435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2800">
                <a:solidFill>
                  <a:srgbClr val="FF0000"/>
                </a:solidFill>
              </a:rPr>
              <a:t>第三段</a:t>
            </a:r>
            <a:endParaRPr lang="zh-CN" altLang="en-US" sz="2800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435735" y="3650615"/>
            <a:ext cx="1890395" cy="983615"/>
            <a:chOff x="2261" y="5749"/>
            <a:chExt cx="2977" cy="1549"/>
          </a:xfrm>
        </p:grpSpPr>
        <p:grpSp>
          <p:nvGrpSpPr>
            <p:cNvPr id="14" name="组合 13"/>
            <p:cNvGrpSpPr/>
            <p:nvPr/>
          </p:nvGrpSpPr>
          <p:grpSpPr>
            <a:xfrm>
              <a:off x="2261" y="5749"/>
              <a:ext cx="1766" cy="1549"/>
              <a:chOff x="2685" y="6933"/>
              <a:chExt cx="1766" cy="1549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2685" y="7660"/>
                <a:ext cx="176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a+b+c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256" y="6933"/>
                <a:ext cx="56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a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2685" y="7755"/>
                <a:ext cx="1632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/>
            <p:cNvSpPr txBox="1"/>
            <p:nvPr/>
          </p:nvSpPr>
          <p:spPr>
            <a:xfrm>
              <a:off x="3893" y="6238"/>
              <a:ext cx="134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indent="0" algn="l" fontAlgn="auto"/>
              <a:r>
                <a:rPr lang="en-US" sz="2800" b="1" i="1">
                  <a:latin typeface="Arial" panose="020B0604020202020204" pitchFamily="34" charset="0"/>
                  <a:cs typeface="华文细黑" panose="02010600040101010101" pitchFamily="2" charset="-122"/>
                  <a:sym typeface="+mn-ea"/>
                </a:rPr>
                <a:t>×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zh-CN" altLang="en-US" sz="2800" b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平</a:t>
              </a:r>
              <a:endParaRPr lang="zh-CN" altLang="en-US" sz="2800" b="1" baseline="-25000">
                <a:latin typeface="Times New Roman" panose="02020603050405020304" charset="0"/>
                <a:cs typeface="华文细黑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52850" y="3658870"/>
            <a:ext cx="1890395" cy="983615"/>
            <a:chOff x="2261" y="5749"/>
            <a:chExt cx="2977" cy="1549"/>
          </a:xfrm>
        </p:grpSpPr>
        <p:grpSp>
          <p:nvGrpSpPr>
            <p:cNvPr id="18" name="组合 17"/>
            <p:cNvGrpSpPr/>
            <p:nvPr/>
          </p:nvGrpSpPr>
          <p:grpSpPr>
            <a:xfrm>
              <a:off x="2261" y="5749"/>
              <a:ext cx="1766" cy="1549"/>
              <a:chOff x="2685" y="6933"/>
              <a:chExt cx="1766" cy="1549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2685" y="7660"/>
                <a:ext cx="176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a+b+c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256" y="6933"/>
                <a:ext cx="599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b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685" y="7755"/>
                <a:ext cx="1632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3893" y="6238"/>
              <a:ext cx="134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indent="0" algn="l" fontAlgn="auto"/>
              <a:r>
                <a:rPr lang="en-US" sz="2800" b="1" i="1">
                  <a:latin typeface="Arial" panose="020B0604020202020204" pitchFamily="34" charset="0"/>
                  <a:cs typeface="华文细黑" panose="02010600040101010101" pitchFamily="2" charset="-122"/>
                  <a:sym typeface="+mn-ea"/>
                </a:rPr>
                <a:t>×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zh-CN" altLang="en-US" sz="2800" b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平</a:t>
              </a:r>
              <a:endParaRPr lang="zh-CN" altLang="en-US" sz="2800" b="1" baseline="-25000">
                <a:latin typeface="Times New Roman" panose="02020603050405020304" charset="0"/>
                <a:cs typeface="华文细黑" panose="0201060004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97245" y="3666490"/>
            <a:ext cx="1890395" cy="983615"/>
            <a:chOff x="2261" y="5749"/>
            <a:chExt cx="2977" cy="1549"/>
          </a:xfrm>
        </p:grpSpPr>
        <p:grpSp>
          <p:nvGrpSpPr>
            <p:cNvPr id="24" name="组合 23"/>
            <p:cNvGrpSpPr/>
            <p:nvPr/>
          </p:nvGrpSpPr>
          <p:grpSpPr>
            <a:xfrm>
              <a:off x="2261" y="5749"/>
              <a:ext cx="1766" cy="1549"/>
              <a:chOff x="2685" y="6933"/>
              <a:chExt cx="1766" cy="1549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2685" y="7660"/>
                <a:ext cx="176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a+b+c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256" y="6933"/>
                <a:ext cx="537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c</a:t>
                </a:r>
                <a:endPara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2685" y="7755"/>
                <a:ext cx="1632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文本框 27"/>
            <p:cNvSpPr txBox="1"/>
            <p:nvPr/>
          </p:nvSpPr>
          <p:spPr>
            <a:xfrm>
              <a:off x="3893" y="6238"/>
              <a:ext cx="134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indent="0" algn="l" fontAlgn="auto"/>
              <a:r>
                <a:rPr lang="en-US" sz="2800" b="1" i="1">
                  <a:latin typeface="Arial" panose="020B0604020202020204" pitchFamily="34" charset="0"/>
                  <a:cs typeface="华文细黑" panose="02010600040101010101" pitchFamily="2" charset="-122"/>
                  <a:sym typeface="+mn-ea"/>
                </a:rPr>
                <a:t>×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zh-CN" altLang="en-US" sz="2800" b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平</a:t>
              </a:r>
              <a:endParaRPr lang="zh-CN" altLang="en-US" sz="2800" b="1" baseline="-25000">
                <a:latin typeface="Times New Roman" panose="02020603050405020304" charset="0"/>
                <a:cs typeface="华文细黑" panose="02010600040101010101" pitchFamily="2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619760" y="5544185"/>
            <a:ext cx="906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K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p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endParaRPr lang="zh-CN" altLang="en-US" sz="2800"/>
          </a:p>
        </p:txBody>
      </p:sp>
      <p:cxnSp>
        <p:nvCxnSpPr>
          <p:cNvPr id="30" name="直接连接符 29"/>
          <p:cNvCxnSpPr>
            <a:stCxn id="29" idx="3"/>
          </p:cNvCxnSpPr>
          <p:nvPr/>
        </p:nvCxnSpPr>
        <p:spPr>
          <a:xfrm>
            <a:off x="1526540" y="5805170"/>
            <a:ext cx="43929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1204595" y="5681345"/>
            <a:ext cx="3051810" cy="983615"/>
            <a:chOff x="12934" y="8320"/>
            <a:chExt cx="4806" cy="1549"/>
          </a:xfrm>
        </p:grpSpPr>
        <p:grpSp>
          <p:nvGrpSpPr>
            <p:cNvPr id="31" name="组合 30"/>
            <p:cNvGrpSpPr/>
            <p:nvPr/>
          </p:nvGrpSpPr>
          <p:grpSpPr>
            <a:xfrm>
              <a:off x="13678" y="8320"/>
              <a:ext cx="2977" cy="1549"/>
              <a:chOff x="2261" y="5749"/>
              <a:chExt cx="2977" cy="1549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2261" y="5749"/>
                <a:ext cx="1766" cy="1549"/>
                <a:chOff x="2685" y="6933"/>
                <a:chExt cx="1766" cy="1549"/>
              </a:xfrm>
            </p:grpSpPr>
            <p:sp>
              <p:nvSpPr>
                <p:cNvPr id="33" name="文本框 32"/>
                <p:cNvSpPr txBox="1"/>
                <p:nvPr/>
              </p:nvSpPr>
              <p:spPr>
                <a:xfrm>
                  <a:off x="2685" y="7660"/>
                  <a:ext cx="1766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a+b+c</a:t>
                  </a:r>
                  <a:endPara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3256" y="6933"/>
                  <a:ext cx="568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a</a:t>
                  </a:r>
                  <a:endParaRPr 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endParaRPr>
                </a:p>
              </p:txBody>
            </p:sp>
            <p:cxnSp>
              <p:nvCxnSpPr>
                <p:cNvPr id="35" name="直接连接符 34"/>
                <p:cNvCxnSpPr/>
                <p:nvPr/>
              </p:nvCxnSpPr>
              <p:spPr>
                <a:xfrm>
                  <a:off x="2685" y="7755"/>
                  <a:ext cx="1632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文本框 35"/>
              <p:cNvSpPr txBox="1"/>
              <p:nvPr/>
            </p:nvSpPr>
            <p:spPr>
              <a:xfrm>
                <a:off x="3893" y="6238"/>
                <a:ext cx="1345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 fontAlgn="auto"/>
                <a:r>
                  <a:rPr lang="en-US" sz="2800" b="1" i="1">
                    <a:latin typeface="Arial" panose="020B0604020202020204" pitchFamily="34" charset="0"/>
                    <a:cs typeface="华文细黑" panose="02010600040101010101" pitchFamily="2" charset="-122"/>
                    <a:sym typeface="+mn-ea"/>
                  </a:rPr>
                  <a:t>×</a:t>
                </a:r>
                <a:r>
                  <a:rPr lang="en-US" sz="2800" b="1" i="1">
                    <a:latin typeface="Times New Roman" panose="02020603050405020304" charset="0"/>
                    <a:cs typeface="华文细黑" panose="02010600040101010101" pitchFamily="2" charset="-122"/>
                    <a:sym typeface="+mn-ea"/>
                  </a:rPr>
                  <a:t>P</a:t>
                </a:r>
                <a:r>
                  <a:rPr lang="zh-CN" altLang="en-US" sz="2800" b="1" baseline="-25000">
                    <a:latin typeface="Times New Roman" panose="02020603050405020304" charset="0"/>
                    <a:cs typeface="华文细黑" panose="02010600040101010101" pitchFamily="2" charset="-122"/>
                    <a:sym typeface="+mn-ea"/>
                  </a:rPr>
                  <a:t>平</a:t>
                </a:r>
                <a:endParaRPr lang="zh-CN" altLang="en-US" sz="2800" b="1" baseline="-25000">
                  <a:latin typeface="Times New Roman" panose="02020603050405020304" charset="0"/>
                  <a:cs typeface="华文细黑" panose="02010600040101010101" pitchFamily="2" charset="-122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12934" y="8875"/>
              <a:ext cx="48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</a:rPr>
                <a:t>                     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）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08375" y="5706110"/>
            <a:ext cx="3051810" cy="983615"/>
            <a:chOff x="5525" y="8986"/>
            <a:chExt cx="4806" cy="1549"/>
          </a:xfrm>
        </p:grpSpPr>
        <p:sp>
          <p:nvSpPr>
            <p:cNvPr id="38" name="文本框 37"/>
            <p:cNvSpPr txBox="1"/>
            <p:nvPr/>
          </p:nvSpPr>
          <p:spPr>
            <a:xfrm>
              <a:off x="8071" y="9413"/>
              <a:ext cx="1589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711835"/>
              <a:r>
                <a:rPr lang="en-US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3</a:t>
              </a:r>
              <a:endParaRPr lang="zh-CN" altLang="en-US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525" y="8986"/>
              <a:ext cx="4806" cy="1549"/>
              <a:chOff x="12964" y="8320"/>
              <a:chExt cx="4806" cy="1549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3678" y="8320"/>
                <a:ext cx="2977" cy="1549"/>
                <a:chOff x="2261" y="5749"/>
                <a:chExt cx="2977" cy="1549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>
                  <a:off x="2261" y="5749"/>
                  <a:ext cx="1766" cy="1549"/>
                  <a:chOff x="2685" y="6933"/>
                  <a:chExt cx="1766" cy="1549"/>
                </a:xfrm>
              </p:grpSpPr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2685" y="7660"/>
                    <a:ext cx="1766" cy="8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l"/>
                    <a:r>
                      <a:rPr 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rPr>
                      <a:t>a+b+c</a:t>
                    </a:r>
                    <a:endPara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3256" y="6933"/>
                    <a:ext cx="599" cy="8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p>
                    <a:pPr algn="l"/>
                    <a:r>
                      <a:rPr 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rPr>
                      <a:t>b</a:t>
                    </a:r>
                    <a:endPara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2685" y="7755"/>
                    <a:ext cx="163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6" name="文本框 45"/>
                <p:cNvSpPr txBox="1"/>
                <p:nvPr/>
              </p:nvSpPr>
              <p:spPr>
                <a:xfrm>
                  <a:off x="3893" y="6238"/>
                  <a:ext cx="1345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indent="0" algn="l" fontAlgn="auto"/>
                  <a:r>
                    <a:rPr lang="en-US" sz="2800" b="1" i="1">
                      <a:latin typeface="Arial" panose="020B0604020202020204" pitchFamily="34" charset="0"/>
                      <a:cs typeface="华文细黑" panose="02010600040101010101" pitchFamily="2" charset="-122"/>
                      <a:sym typeface="+mn-ea"/>
                    </a:rPr>
                    <a:t>×</a:t>
                  </a:r>
                  <a:r>
                    <a:rPr lang="en-US" sz="2800" b="1" i="1">
                      <a:latin typeface="Times New Roman" panose="02020603050405020304" charset="0"/>
                      <a:cs typeface="华文细黑" panose="02010600040101010101" pitchFamily="2" charset="-122"/>
                      <a:sym typeface="+mn-ea"/>
                    </a:rPr>
                    <a:t>P</a:t>
                  </a:r>
                  <a:r>
                    <a:rPr lang="zh-CN" altLang="en-US" sz="2800" b="1" baseline="-25000">
                      <a:latin typeface="Times New Roman" panose="02020603050405020304" charset="0"/>
                      <a:cs typeface="华文细黑" panose="02010600040101010101" pitchFamily="2" charset="-122"/>
                      <a:sym typeface="+mn-ea"/>
                    </a:rPr>
                    <a:t>平</a:t>
                  </a:r>
                  <a:endParaRPr lang="zh-CN" altLang="en-US" sz="2800" b="1" baseline="-25000">
                    <a:latin typeface="Times New Roman" panose="02020603050405020304" charset="0"/>
                    <a:cs typeface="华文细黑" panose="02010600040101010101" pitchFamily="2" charset="-122"/>
                  </a:endParaRPr>
                </a:p>
              </p:txBody>
            </p:sp>
          </p:grpSp>
          <p:sp>
            <p:nvSpPr>
              <p:cNvPr id="47" name="文本框 46"/>
              <p:cNvSpPr txBox="1"/>
              <p:nvPr/>
            </p:nvSpPr>
            <p:spPr>
              <a:xfrm>
                <a:off x="12964" y="8858"/>
                <a:ext cx="480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                     </a:t>
                </a:r>
                <a:r>
                  <a:rPr lang="zh-CN" altLang="en-US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）</a:t>
                </a:r>
                <a:endPara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2400300" y="4820920"/>
            <a:ext cx="3051810" cy="983615"/>
            <a:chOff x="5495" y="8986"/>
            <a:chExt cx="4806" cy="1549"/>
          </a:xfrm>
        </p:grpSpPr>
        <p:sp>
          <p:nvSpPr>
            <p:cNvPr id="56" name="文本框 55"/>
            <p:cNvSpPr txBox="1"/>
            <p:nvPr/>
          </p:nvSpPr>
          <p:spPr>
            <a:xfrm>
              <a:off x="8022" y="9223"/>
              <a:ext cx="1679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711835"/>
              <a:r>
                <a:rPr lang="en-US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 2</a:t>
              </a:r>
              <a:endParaRPr lang="zh-CN" altLang="en-US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5495" y="8986"/>
              <a:ext cx="4806" cy="1549"/>
              <a:chOff x="12934" y="8320"/>
              <a:chExt cx="4806" cy="1549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13678" y="8320"/>
                <a:ext cx="2977" cy="1549"/>
                <a:chOff x="2261" y="5749"/>
                <a:chExt cx="2977" cy="1549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2261" y="5749"/>
                  <a:ext cx="1766" cy="1549"/>
                  <a:chOff x="2685" y="6933"/>
                  <a:chExt cx="1766" cy="1549"/>
                </a:xfrm>
              </p:grpSpPr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2685" y="7660"/>
                    <a:ext cx="1766" cy="8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l"/>
                    <a:r>
                      <a:rPr 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rPr>
                      <a:t>a+b+c</a:t>
                    </a:r>
                    <a:endPara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  <p:sp>
                <p:nvSpPr>
                  <p:cNvPr id="61" name="文本框 60"/>
                  <p:cNvSpPr txBox="1"/>
                  <p:nvPr/>
                </p:nvSpPr>
                <p:spPr>
                  <a:xfrm>
                    <a:off x="3256" y="6933"/>
                    <a:ext cx="537" cy="8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p>
                    <a:pPr algn="l"/>
                    <a:r>
                      <a:rPr 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ea"/>
                      </a:rPr>
                      <a:t>c</a:t>
                    </a:r>
                    <a:endPara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  <p:cxnSp>
                <p:nvCxnSpPr>
                  <p:cNvPr id="62" name="直接连接符 61"/>
                  <p:cNvCxnSpPr/>
                  <p:nvPr/>
                </p:nvCxnSpPr>
                <p:spPr>
                  <a:xfrm>
                    <a:off x="2685" y="7755"/>
                    <a:ext cx="163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文本框 62"/>
                <p:cNvSpPr txBox="1"/>
                <p:nvPr/>
              </p:nvSpPr>
              <p:spPr>
                <a:xfrm>
                  <a:off x="3893" y="6238"/>
                  <a:ext cx="1345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indent="0" algn="l" fontAlgn="auto"/>
                  <a:r>
                    <a:rPr lang="en-US" sz="2800" b="1" i="1">
                      <a:latin typeface="Arial" panose="020B0604020202020204" pitchFamily="34" charset="0"/>
                      <a:cs typeface="华文细黑" panose="02010600040101010101" pitchFamily="2" charset="-122"/>
                      <a:sym typeface="+mn-ea"/>
                    </a:rPr>
                    <a:t>×</a:t>
                  </a:r>
                  <a:r>
                    <a:rPr lang="en-US" sz="2800" b="1" i="1">
                      <a:latin typeface="Times New Roman" panose="02020603050405020304" charset="0"/>
                      <a:cs typeface="华文细黑" panose="02010600040101010101" pitchFamily="2" charset="-122"/>
                      <a:sym typeface="+mn-ea"/>
                    </a:rPr>
                    <a:t>P</a:t>
                  </a:r>
                  <a:r>
                    <a:rPr lang="zh-CN" altLang="en-US" sz="2800" b="1" baseline="-25000">
                      <a:latin typeface="Times New Roman" panose="02020603050405020304" charset="0"/>
                      <a:cs typeface="华文细黑" panose="02010600040101010101" pitchFamily="2" charset="-122"/>
                      <a:sym typeface="+mn-ea"/>
                    </a:rPr>
                    <a:t>平</a:t>
                  </a:r>
                  <a:endParaRPr lang="zh-CN" altLang="en-US" sz="2800" b="1" baseline="-25000">
                    <a:latin typeface="Times New Roman" panose="02020603050405020304" charset="0"/>
                    <a:cs typeface="华文细黑" panose="02010600040101010101" pitchFamily="2" charset="-122"/>
                  </a:endParaRPr>
                </a:p>
              </p:txBody>
            </p:sp>
          </p:grpSp>
          <p:sp>
            <p:nvSpPr>
              <p:cNvPr id="64" name="文本框 63"/>
              <p:cNvSpPr txBox="1"/>
              <p:nvPr/>
            </p:nvSpPr>
            <p:spPr>
              <a:xfrm>
                <a:off x="12934" y="8876"/>
                <a:ext cx="480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（</a:t>
                </a:r>
                <a:r>
                  <a:rPr lang="en-US" altLang="zh-CN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                     </a:t>
                </a:r>
                <a:r>
                  <a:rPr lang="zh-CN" altLang="en-US" sz="2800" b="1">
                    <a:latin typeface="宋体" panose="02010600030101010101" pitchFamily="2" charset="-122"/>
                    <a:ea typeface="宋体" panose="02010600030101010101" pitchFamily="2" charset="-122"/>
                  </a:rPr>
                  <a:t>）</a:t>
                </a:r>
                <a:endPara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2" grpId="1"/>
      <p:bldP spid="5" grpId="0"/>
      <p:bldP spid="6" grpId="0"/>
      <p:bldP spid="10" grpId="0"/>
      <p:bldP spid="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423545" y="1612900"/>
            <a:ext cx="81610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/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(2)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已知：恒温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恒容，初始压强为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P</a:t>
            </a:r>
            <a:r>
              <a:rPr lang="en-US" alt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0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，转换率为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α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7815" y="976630"/>
            <a:ext cx="3128010" cy="521970"/>
            <a:chOff x="616" y="579"/>
            <a:chExt cx="4926" cy="822"/>
          </a:xfrm>
        </p:grpSpPr>
        <p:sp>
          <p:nvSpPr>
            <p:cNvPr id="4" name="文本框 3"/>
            <p:cNvSpPr txBox="1"/>
            <p:nvPr/>
          </p:nvSpPr>
          <p:spPr>
            <a:xfrm>
              <a:off x="1453" y="579"/>
              <a:ext cx="40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K</a:t>
              </a:r>
              <a:r>
                <a:rPr lang="en-US" sz="2800" b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zh-CN" sz="2800" b="1">
                  <a:cs typeface="华文细黑" panose="02010600040101010101" pitchFamily="2" charset="-122"/>
                  <a:sym typeface="+mn-ea"/>
                </a:rPr>
                <a:t>的计算模板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24890" y="227901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711835" algn="l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2NO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r>
              <a:rPr lang="zh-CN" sz="2800" b="1">
                <a:cs typeface="华文细黑" panose="02010600040101010101" pitchFamily="2" charset="-122"/>
              </a:rPr>
              <a:t>　</a:t>
            </a:r>
            <a:r>
              <a:rPr lang="en-US" altLang="zh-CN" sz="2800" b="1">
                <a:cs typeface="华文细黑" panose="02010600040101010101" pitchFamily="2" charset="-122"/>
              </a:rPr>
              <a:t>  </a:t>
            </a:r>
            <a:r>
              <a:rPr lang="zh-CN" altLang="en-US" sz="28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</a:t>
            </a:r>
            <a:r>
              <a:rPr lang="en-US" altLang="zh-CN" sz="2800" b="1">
                <a:cs typeface="华文细黑" panose="02010600040101010101" pitchFamily="2" charset="-122"/>
              </a:rPr>
              <a:t>  </a:t>
            </a:r>
            <a:r>
              <a:rPr lang="zh-CN" sz="2800" b="1">
                <a:cs typeface="华文细黑" panose="02010600040101010101" pitchFamily="2" charset="-122"/>
              </a:rPr>
              <a:t>　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N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4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(g)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471170" y="2885440"/>
            <a:ext cx="86112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p(</a:t>
            </a:r>
            <a:r>
              <a:rPr lang="zh-CN" altLang="en-US" sz="2800" b="1">
                <a:latin typeface="Times New Roman" panose="02020603050405020304" charset="0"/>
                <a:cs typeface="华文细黑" panose="02010600040101010101" pitchFamily="2" charset="-122"/>
              </a:rPr>
              <a:t>起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en-US" sz="2800" b="1" i="1" baseline="-25000">
                <a:latin typeface="Times New Roman" panose="02020603050405020304" charset="0"/>
                <a:cs typeface="华文细黑" panose="02010600040101010101" pitchFamily="2" charset="-122"/>
              </a:rPr>
              <a:t>0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                    0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471170" y="3491865"/>
            <a:ext cx="2260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p(</a:t>
            </a:r>
            <a:r>
              <a:rPr lang="zh-CN" altLang="en-US" sz="2800" b="1">
                <a:latin typeface="Times New Roman" panose="02020603050405020304" charset="0"/>
                <a:cs typeface="华文细黑" panose="02010600040101010101" pitchFamily="2" charset="-122"/>
              </a:rPr>
              <a:t>转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9570" y="3484245"/>
            <a:ext cx="1276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P</a:t>
            </a:r>
            <a:r>
              <a:rPr lang="en-US" sz="2800" b="1" i="1" baseline="-25000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0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α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88485" y="3198495"/>
            <a:ext cx="1553210" cy="994410"/>
            <a:chOff x="6651" y="5037"/>
            <a:chExt cx="2446" cy="1566"/>
          </a:xfrm>
        </p:grpSpPr>
        <p:sp>
          <p:nvSpPr>
            <p:cNvPr id="10" name="文本框 9"/>
            <p:cNvSpPr txBox="1"/>
            <p:nvPr/>
          </p:nvSpPr>
          <p:spPr>
            <a:xfrm>
              <a:off x="7087" y="5366"/>
              <a:ext cx="2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en-US" sz="2800" b="1" i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0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α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      </a:t>
              </a:r>
              <a:endParaRPr lang="zh-CN" altLang="en-US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651" y="5037"/>
              <a:ext cx="883" cy="1566"/>
              <a:chOff x="5046" y="5627"/>
              <a:chExt cx="883" cy="1566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5154" y="6371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2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5046" y="6371"/>
                <a:ext cx="829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>
                <a:off x="5208" y="5627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1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-471170" y="4303395"/>
            <a:ext cx="2260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p(</a:t>
            </a:r>
            <a:r>
              <a:rPr lang="zh-CN" altLang="en-US" sz="2800" b="1">
                <a:latin typeface="Times New Roman" panose="02020603050405020304" charset="0"/>
                <a:cs typeface="华文细黑" panose="02010600040101010101" pitchFamily="2" charset="-122"/>
              </a:rPr>
              <a:t>平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26540" y="4315460"/>
            <a:ext cx="1767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P</a:t>
            </a:r>
            <a:r>
              <a:rPr lang="en-US" sz="28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0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P</a:t>
            </a:r>
            <a:r>
              <a:rPr lang="en-US" sz="2800" b="1" i="1" baseline="-25000">
                <a:latin typeface="Times New Roman" panose="02020603050405020304" charset="0"/>
                <a:cs typeface="华文细黑" panose="02010600040101010101" pitchFamily="2" charset="-122"/>
                <a:sym typeface="+mn-ea"/>
              </a:rPr>
              <a:t>0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α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454525" y="4032250"/>
            <a:ext cx="1553210" cy="994410"/>
            <a:chOff x="6651" y="5037"/>
            <a:chExt cx="2446" cy="1566"/>
          </a:xfrm>
        </p:grpSpPr>
        <p:sp>
          <p:nvSpPr>
            <p:cNvPr id="20" name="文本框 19"/>
            <p:cNvSpPr txBox="1"/>
            <p:nvPr/>
          </p:nvSpPr>
          <p:spPr>
            <a:xfrm>
              <a:off x="7087" y="5366"/>
              <a:ext cx="2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en-US" sz="2800" b="1" i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0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α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      </a:t>
              </a:r>
              <a:endParaRPr lang="zh-CN" altLang="en-US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651" y="5037"/>
              <a:ext cx="883" cy="1566"/>
              <a:chOff x="5046" y="5627"/>
              <a:chExt cx="883" cy="156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5154" y="6371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2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5046" y="6371"/>
                <a:ext cx="829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/>
            </p:nvSpPr>
            <p:spPr>
              <a:xfrm>
                <a:off x="5208" y="5627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1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619760" y="5808345"/>
            <a:ext cx="906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K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p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=</a:t>
            </a:r>
            <a:endParaRPr lang="zh-CN" altLang="en-US" sz="2800"/>
          </a:p>
        </p:txBody>
      </p:sp>
      <p:cxnSp>
        <p:nvCxnSpPr>
          <p:cNvPr id="30" name="直接连接符 29"/>
          <p:cNvCxnSpPr>
            <a:stCxn id="29" idx="3"/>
          </p:cNvCxnSpPr>
          <p:nvPr/>
        </p:nvCxnSpPr>
        <p:spPr>
          <a:xfrm>
            <a:off x="1526540" y="6069330"/>
            <a:ext cx="25425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435735" y="6069330"/>
            <a:ext cx="3051810" cy="588645"/>
            <a:chOff x="2404" y="9436"/>
            <a:chExt cx="4806" cy="927"/>
          </a:xfrm>
        </p:grpSpPr>
        <p:sp>
          <p:nvSpPr>
            <p:cNvPr id="25" name="文本框 24"/>
            <p:cNvSpPr txBox="1"/>
            <p:nvPr/>
          </p:nvSpPr>
          <p:spPr>
            <a:xfrm>
              <a:off x="2818" y="9541"/>
              <a:ext cx="27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P</a:t>
              </a:r>
              <a:r>
                <a:rPr lang="en-US" sz="2800" b="1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0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en-US" sz="2800" b="1" i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0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α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      </a:t>
              </a:r>
              <a:endParaRPr lang="zh-CN" altLang="en-US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04" y="9507"/>
              <a:ext cx="48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</a:rPr>
                <a:t>               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）</a:t>
              </a:r>
              <a:endParaRPr lang="en-US" altLang="zh-CN" sz="2800" b="1" baseline="30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4118" y="9436"/>
              <a:ext cx="1679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711835"/>
              <a:r>
                <a:rPr lang="en-US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 2</a:t>
              </a:r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741170" y="5156835"/>
            <a:ext cx="1553210" cy="994410"/>
            <a:chOff x="6651" y="5037"/>
            <a:chExt cx="2446" cy="1566"/>
          </a:xfrm>
        </p:grpSpPr>
        <p:sp>
          <p:nvSpPr>
            <p:cNvPr id="31" name="文本框 30"/>
            <p:cNvSpPr txBox="1"/>
            <p:nvPr/>
          </p:nvSpPr>
          <p:spPr>
            <a:xfrm>
              <a:off x="7087" y="5366"/>
              <a:ext cx="2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</a:t>
              </a:r>
              <a:r>
                <a:rPr lang="en-US" sz="2800" b="1" i="1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P</a:t>
              </a:r>
              <a:r>
                <a:rPr lang="en-US" sz="2800" b="1" i="1" baseline="-25000">
                  <a:latin typeface="Times New Roman" panose="02020603050405020304" charset="0"/>
                  <a:cs typeface="华文细黑" panose="02010600040101010101" pitchFamily="2" charset="-122"/>
                  <a:sym typeface="+mn-ea"/>
                </a:rPr>
                <a:t>0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α</a:t>
              </a:r>
              <a:r>
                <a:rPr 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      </a:t>
              </a:r>
              <a:endParaRPr lang="zh-CN" altLang="en-US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651" y="5037"/>
              <a:ext cx="883" cy="1566"/>
              <a:chOff x="5046" y="5627"/>
              <a:chExt cx="883" cy="1566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5154" y="6371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2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5046" y="6371"/>
                <a:ext cx="829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5208" y="5627"/>
                <a:ext cx="72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1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2" grpId="1"/>
      <p:bldP spid="2" grpId="0"/>
      <p:bldP spid="5" grpId="0"/>
      <p:bldP spid="16" grpId="0"/>
      <p:bldP spid="6" grpId="1"/>
      <p:bldP spid="7" grpId="0"/>
      <p:bldP spid="17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844550"/>
            <a:ext cx="12192000" cy="2694305"/>
            <a:chOff x="0" y="1330"/>
            <a:chExt cx="19200" cy="4243"/>
          </a:xfrm>
        </p:grpSpPr>
        <p:sp>
          <p:nvSpPr>
            <p:cNvPr id="102" name="文本框 101"/>
            <p:cNvSpPr txBox="1"/>
            <p:nvPr/>
          </p:nvSpPr>
          <p:spPr>
            <a:xfrm>
              <a:off x="0" y="1358"/>
              <a:ext cx="19200" cy="42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l" fontAlgn="auto">
                <a:lnSpc>
                  <a:spcPct val="150000"/>
                </a:lnSpc>
              </a:pP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例：工业生产硫酸过程中发生的一个反应为：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SO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＋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2(g)      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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SO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；将组成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物质的量分数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为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2m% SO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、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m% 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和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q% 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的气体通入反应器，在温度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t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、压强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p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条件下进行反应。平衡时，若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SO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转化率为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α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，则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SO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压强为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_________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，平衡常数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K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p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＝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__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__________________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4919" y="1474"/>
              <a:ext cx="1746" cy="1294"/>
              <a:chOff x="14764" y="1477"/>
              <a:chExt cx="1746" cy="1294"/>
            </a:xfrm>
          </p:grpSpPr>
          <p:grpSp>
            <p:nvGrpSpPr>
              <p:cNvPr id="7" name="组合 6"/>
              <p:cNvGrpSpPr/>
              <p:nvPr/>
            </p:nvGrpSpPr>
            <p:grpSpPr>
              <a:xfrm rot="0">
                <a:off x="15200" y="1818"/>
                <a:ext cx="1310" cy="522"/>
                <a:chOff x="12628" y="5970"/>
                <a:chExt cx="1471" cy="682"/>
              </a:xfrm>
            </p:grpSpPr>
            <p:cxnSp>
              <p:nvCxnSpPr>
                <p:cNvPr id="2" name="直接连接符 1"/>
                <p:cNvCxnSpPr/>
                <p:nvPr/>
              </p:nvCxnSpPr>
              <p:spPr>
                <a:xfrm>
                  <a:off x="12628" y="6210"/>
                  <a:ext cx="1444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直接连接符 3"/>
                <p:cNvCxnSpPr/>
                <p:nvPr/>
              </p:nvCxnSpPr>
              <p:spPr>
                <a:xfrm>
                  <a:off x="13885" y="5970"/>
                  <a:ext cx="214" cy="2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直接连接符 4"/>
                <p:cNvCxnSpPr/>
                <p:nvPr/>
              </p:nvCxnSpPr>
              <p:spPr>
                <a:xfrm>
                  <a:off x="12639" y="6410"/>
                  <a:ext cx="1444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接连接符 5"/>
                <p:cNvCxnSpPr/>
                <p:nvPr/>
              </p:nvCxnSpPr>
              <p:spPr>
                <a:xfrm>
                  <a:off x="12639" y="6412"/>
                  <a:ext cx="214" cy="2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0">
                <a:off x="14764" y="1477"/>
                <a:ext cx="1732" cy="1294"/>
                <a:chOff x="4306" y="6663"/>
                <a:chExt cx="1732" cy="1294"/>
              </a:xfrm>
            </p:grpSpPr>
            <p:sp>
              <p:nvSpPr>
                <p:cNvPr id="16" name="文本框 15"/>
                <p:cNvSpPr txBox="1"/>
                <p:nvPr/>
              </p:nvSpPr>
              <p:spPr>
                <a:xfrm>
                  <a:off x="4306" y="6663"/>
                  <a:ext cx="1732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zh-CN" altLang="en-US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钒催化剂</a:t>
                  </a:r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5006" y="7232"/>
                  <a:ext cx="60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zh-CN" altLang="en-US" sz="2400">
                      <a:latin typeface="PingFang SC" panose="020B0400000000000000" charset="-122"/>
                      <a:ea typeface="PingFang SC" panose="020B0400000000000000" charset="-122"/>
                      <a:sym typeface="+mn-ea"/>
                    </a:rPr>
                    <a:t>Δ</a:t>
                  </a:r>
                  <a:endParaRPr lang="zh-CN" altLang="en-US" sz="2400" b="1">
                    <a:latin typeface="PingFang SC" panose="020B0400000000000000" charset="-122"/>
                    <a:ea typeface="PingFang SC" panose="020B0400000000000000" charset="-122"/>
                    <a:cs typeface="Times New Roman Regular" panose="02020603050405020304" charset="0"/>
                    <a:sym typeface="+mn-ea"/>
                  </a:endParaRPr>
                </a:p>
              </p:txBody>
            </p:sp>
          </p:grpSp>
        </p:grpSp>
        <p:grpSp>
          <p:nvGrpSpPr>
            <p:cNvPr id="21" name="组合 20"/>
            <p:cNvGrpSpPr/>
            <p:nvPr/>
          </p:nvGrpSpPr>
          <p:grpSpPr>
            <a:xfrm rot="0">
              <a:off x="13222" y="1330"/>
              <a:ext cx="571" cy="1392"/>
              <a:chOff x="5153" y="5627"/>
              <a:chExt cx="829" cy="181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5154" y="6371"/>
                <a:ext cx="721" cy="1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2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5153" y="6574"/>
                <a:ext cx="829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/>
            </p:nvSpPr>
            <p:spPr>
              <a:xfrm>
                <a:off x="5208" y="5627"/>
                <a:ext cx="721" cy="1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</a:rPr>
                  <a:t>1</a:t>
                </a:r>
                <a:endParaRPr lang="en-US" altLang="zh-CN" sz="28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endParaRPr>
              </a:p>
            </p:txBody>
          </p:sp>
        </p:grpSp>
      </p:grpSp>
      <p:graphicFrame>
        <p:nvGraphicFramePr>
          <p:cNvPr id="12" name="Object 6"/>
          <p:cNvGraphicFramePr/>
          <p:nvPr/>
        </p:nvGraphicFramePr>
        <p:xfrm>
          <a:off x="905193" y="2967038"/>
          <a:ext cx="2967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" r:id="rId2" imgW="3177540" imgH="991870" progId="Word.Document.8">
                  <p:embed/>
                </p:oleObj>
              </mc:Choice>
              <mc:Fallback>
                <p:oleObj name="" r:id="rId2" imgW="3177540" imgH="991870" progId="Word.Document.8">
                  <p:embed/>
                  <p:pic>
                    <p:nvPicPr>
                      <p:cNvPr id="0" name="图片 316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5193" y="2967038"/>
                        <a:ext cx="2967037" cy="923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/>
          <p:nvPr/>
        </p:nvGraphicFramePr>
        <p:xfrm>
          <a:off x="4987608" y="2967038"/>
          <a:ext cx="416242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" r:id="rId4" imgW="4666615" imgH="2595245" progId="Word.Document.8">
                  <p:embed/>
                </p:oleObj>
              </mc:Choice>
              <mc:Fallback>
                <p:oleObj name="" r:id="rId4" imgW="4666615" imgH="2595245" progId="Word.Document.8">
                  <p:embed/>
                  <p:pic>
                    <p:nvPicPr>
                      <p:cNvPr id="0" name="图片 315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7608" y="2967038"/>
                        <a:ext cx="4162425" cy="230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626100" y="2237105"/>
            <a:ext cx="1108710" cy="821690"/>
            <a:chOff x="14764" y="1477"/>
            <a:chExt cx="1746" cy="1294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15200" y="1818"/>
              <a:ext cx="1310" cy="522"/>
              <a:chOff x="12628" y="5970"/>
              <a:chExt cx="1471" cy="682"/>
            </a:xfrm>
          </p:grpSpPr>
          <p:cxnSp>
            <p:nvCxnSpPr>
              <p:cNvPr id="2" name="直接连接符 1"/>
              <p:cNvCxnSpPr/>
              <p:nvPr/>
            </p:nvCxnSpPr>
            <p:spPr>
              <a:xfrm>
                <a:off x="12628" y="6210"/>
                <a:ext cx="1444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>
                <a:off x="13885" y="5970"/>
                <a:ext cx="214" cy="2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/>
            </p:nvCxnSpPr>
            <p:spPr>
              <a:xfrm>
                <a:off x="12639" y="6410"/>
                <a:ext cx="1444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2639" y="6412"/>
                <a:ext cx="214" cy="2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 rot="0">
              <a:off x="14764" y="1477"/>
              <a:ext cx="1732" cy="1294"/>
              <a:chOff x="4306" y="6663"/>
              <a:chExt cx="1732" cy="129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4306" y="6663"/>
                <a:ext cx="1732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  <a:sym typeface="+mn-ea"/>
                  </a:rPr>
                  <a:t>钒催化剂</a:t>
                </a:r>
                <a:endParaRPr lang="zh-CN" altLang="en-US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006" y="7232"/>
                <a:ext cx="608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400">
                    <a:latin typeface="PingFang SC" panose="020B0400000000000000" charset="-122"/>
                    <a:ea typeface="PingFang SC" panose="020B0400000000000000" charset="-122"/>
                    <a:sym typeface="+mn-ea"/>
                  </a:rPr>
                  <a:t>Δ</a:t>
                </a:r>
                <a:endParaRPr lang="zh-CN" altLang="en-US" sz="2400" b="1">
                  <a:latin typeface="PingFang SC" panose="020B0400000000000000" charset="-122"/>
                  <a:ea typeface="PingFang SC" panose="020B0400000000000000" charset="-122"/>
                  <a:cs typeface="Times New Roman Regular" panose="02020603050405020304" charset="0"/>
                  <a:sym typeface="+mn-ea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102235" y="1009650"/>
            <a:ext cx="1137348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11835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解析：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假设原气体的物质的量为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100 mol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，则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的物质的量分别为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2m mol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 mol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 mol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，则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2m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3m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100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的平衡转化率为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α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，则有下列关系：　　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　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＋　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              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endParaRPr 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711835"/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  </a:t>
            </a:r>
            <a:endParaRPr lang="en-US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 rot="0">
            <a:off x="4196715" y="2162810"/>
            <a:ext cx="538480" cy="801370"/>
            <a:chOff x="5046" y="5739"/>
            <a:chExt cx="848" cy="1262"/>
          </a:xfrm>
        </p:grpSpPr>
        <p:sp>
          <p:nvSpPr>
            <p:cNvPr id="22" name="文本框 21"/>
            <p:cNvSpPr txBox="1"/>
            <p:nvPr/>
          </p:nvSpPr>
          <p:spPr>
            <a:xfrm>
              <a:off x="5173" y="6276"/>
              <a:ext cx="72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2</a:t>
              </a:r>
              <a:endParaRPr lang="en-US" altLang="zh-CN" sz="24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046" y="6371"/>
              <a:ext cx="82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5154" y="5739"/>
              <a:ext cx="72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</a:rPr>
                <a:t>1</a:t>
              </a:r>
              <a:endParaRPr lang="en-US" altLang="zh-CN" sz="2400" b="1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22960" y="4459605"/>
            <a:ext cx="6942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平：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2m(1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α)     m(1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α)                 2mα</a:t>
            </a:r>
            <a:endParaRPr lang="en-US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235" y="2847975"/>
            <a:ext cx="7177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711835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起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：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2m               m                         0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2960" y="3653790"/>
            <a:ext cx="69132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转：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    2mα            mα                       2mα</a:t>
            </a:r>
            <a:endParaRPr lang="en-US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0190" y="5161915"/>
            <a:ext cx="11373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平衡时气体的总物质的量为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总</a:t>
            </a:r>
            <a:r>
              <a:rPr lang="en-US" sz="2800" b="1" baseline="-250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[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2m(1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α)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m(1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－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α)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2mα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＋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q</a:t>
            </a:r>
            <a:r>
              <a:rPr 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] mol</a:t>
            </a:r>
            <a:r>
              <a:rPr lang="zh-CN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0" y="5864225"/>
            <a:ext cx="43351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则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3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的物质的量分数为：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089400" y="5684520"/>
            <a:ext cx="2010410" cy="911225"/>
            <a:chOff x="6440" y="8952"/>
            <a:chExt cx="3166" cy="1435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6440" y="9774"/>
              <a:ext cx="13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6533" y="9565"/>
              <a:ext cx="120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</a:t>
              </a:r>
              <a:r>
                <a:rPr 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总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endParaRPr lang="zh-CN" altLang="en-US" sz="2800" baseline="-2500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495" y="8952"/>
              <a:ext cx="1443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SO</a:t>
              </a:r>
              <a:r>
                <a:rPr lang="en-US" altLang="zh-CN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endParaRPr lang="zh-CN" altLang="en-US" sz="2800" baseline="-250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638" y="9411"/>
              <a:ext cx="1969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4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  <a:sym typeface="+mn-ea"/>
                </a:rPr>
                <a:t>×100%</a:t>
              </a:r>
              <a:endParaRPr lang="en-US" altLang="en-US" sz="2400" b="1" baseline="-2500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5909310" y="5911850"/>
            <a:ext cx="539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448425" y="5684520"/>
            <a:ext cx="5379720" cy="1043940"/>
            <a:chOff x="10155" y="8952"/>
            <a:chExt cx="8472" cy="1644"/>
          </a:xfrm>
        </p:grpSpPr>
        <p:cxnSp>
          <p:nvCxnSpPr>
            <p:cNvPr id="42" name="直接连接符 41"/>
            <p:cNvCxnSpPr>
              <a:stCxn id="41" idx="3"/>
            </p:cNvCxnSpPr>
            <p:nvPr/>
          </p:nvCxnSpPr>
          <p:spPr>
            <a:xfrm>
              <a:off x="10155" y="9721"/>
              <a:ext cx="847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10414" y="9774"/>
              <a:ext cx="760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2mα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q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2229" y="8952"/>
              <a:ext cx="270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 </a:t>
              </a:r>
              <a:endParaRPr lang="en-US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14" grpId="0"/>
      <p:bldP spid="14" grpId="1"/>
      <p:bldP spid="25" grpId="0"/>
      <p:bldP spid="25" grpId="1"/>
      <p:bldP spid="26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350" y="1278890"/>
            <a:ext cx="43351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则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SO</a:t>
            </a:r>
            <a:r>
              <a:rPr 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3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的物质的量分数为：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22750" y="1099185"/>
            <a:ext cx="2010410" cy="911225"/>
            <a:chOff x="6440" y="8952"/>
            <a:chExt cx="3166" cy="1435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6440" y="9774"/>
              <a:ext cx="13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6533" y="9565"/>
              <a:ext cx="120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</a:t>
              </a:r>
              <a:r>
                <a:rPr 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总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endParaRPr lang="zh-CN" altLang="en-US" sz="2800" baseline="-250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95" y="8952"/>
              <a:ext cx="1443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n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(</a:t>
              </a:r>
              <a:r>
                <a:rPr lang="en-US" altLang="zh-CN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SO</a:t>
              </a:r>
              <a:r>
                <a:rPr lang="en-US" altLang="zh-CN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sz="2800" b="1" baseline="-250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endParaRPr lang="zh-CN" altLang="en-US" sz="2800" baseline="-250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638" y="9411"/>
              <a:ext cx="1969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2400" b="1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  <a:sym typeface="+mn-ea"/>
                </a:rPr>
                <a:t>×100%</a:t>
              </a:r>
              <a:endParaRPr lang="en-US" altLang="en-US" sz="2400" b="1" baseline="-25000"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042660" y="1329055"/>
            <a:ext cx="539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＝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48780" y="1149985"/>
            <a:ext cx="5379720" cy="1043940"/>
            <a:chOff x="10365" y="8952"/>
            <a:chExt cx="8472" cy="1644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0365" y="9774"/>
              <a:ext cx="847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0414" y="9774"/>
              <a:ext cx="760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2mα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＋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q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229" y="8952"/>
              <a:ext cx="270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2m(1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α) </a:t>
              </a:r>
              <a:endParaRPr lang="en-US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42660" y="2482215"/>
            <a:ext cx="3883660" cy="1118870"/>
            <a:chOff x="9516" y="3909"/>
            <a:chExt cx="6116" cy="1762"/>
          </a:xfrm>
        </p:grpSpPr>
        <p:sp>
          <p:nvSpPr>
            <p:cNvPr id="14" name="文本框 13"/>
            <p:cNvSpPr txBox="1"/>
            <p:nvPr/>
          </p:nvSpPr>
          <p:spPr>
            <a:xfrm>
              <a:off x="9516" y="4379"/>
              <a:ext cx="84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＝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0628" y="3909"/>
              <a:ext cx="5004" cy="1762"/>
              <a:chOff x="10628" y="3909"/>
              <a:chExt cx="5004" cy="1762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10628" y="3909"/>
                <a:ext cx="2664" cy="1763"/>
                <a:chOff x="11070" y="8925"/>
                <a:chExt cx="2664" cy="1763"/>
              </a:xfrm>
            </p:grpSpPr>
            <p:cxnSp>
              <p:nvCxnSpPr>
                <p:cNvPr id="48" name="直接连接符 47"/>
                <p:cNvCxnSpPr/>
                <p:nvPr/>
              </p:nvCxnSpPr>
              <p:spPr>
                <a:xfrm>
                  <a:off x="11070" y="9774"/>
                  <a:ext cx="2664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文本框 48"/>
                <p:cNvSpPr txBox="1"/>
                <p:nvPr/>
              </p:nvSpPr>
              <p:spPr>
                <a:xfrm>
                  <a:off x="11248" y="9866"/>
                  <a:ext cx="2468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100</a:t>
                  </a:r>
                  <a:r>
                    <a:rPr lang="zh-CN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－</a:t>
                  </a:r>
                  <a:r>
                    <a:rPr lang="en-US" altLang="zh-CN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m</a:t>
                  </a:r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α</a:t>
                  </a:r>
                  <a:endParaRPr lang="zh-CN" altLang="en-US" sz="2800" b="1">
                    <a:solidFill>
                      <a:schemeClr val="tx1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50" name="文本框 49"/>
                <p:cNvSpPr txBox="1"/>
                <p:nvPr/>
              </p:nvSpPr>
              <p:spPr>
                <a:xfrm>
                  <a:off x="11573" y="8925"/>
                  <a:ext cx="1487" cy="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sz="2800" b="1">
                      <a:latin typeface="Times New Roman Regular" panose="02020603050405020304" charset="0"/>
                      <a:ea typeface="宋体" panose="02010600030101010101" pitchFamily="2" charset="-122"/>
                      <a:cs typeface="Times New Roman Regular" panose="02020603050405020304" charset="0"/>
                      <a:sym typeface="+mn-ea"/>
                    </a:rPr>
                    <a:t>2mα </a:t>
                  </a:r>
                  <a:endParaRPr lang="en-US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sp>
            <p:nvSpPr>
              <p:cNvPr id="15" name="文本框 14"/>
              <p:cNvSpPr txBox="1"/>
              <p:nvPr/>
            </p:nvSpPr>
            <p:spPr>
              <a:xfrm>
                <a:off x="13384" y="4379"/>
                <a:ext cx="2249" cy="82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sz="2800" b="1">
                    <a:latin typeface="Times New Roman Bold" panose="02020603050405020304" charset="0"/>
                    <a:ea typeface="宋体" panose="02010600030101010101" pitchFamily="2" charset="-122"/>
                    <a:cs typeface="Times New Roman Bold" panose="02020603050405020304" charset="0"/>
                    <a:sym typeface="+mn-ea"/>
                  </a:rPr>
                  <a:t>×100%</a:t>
                </a:r>
                <a:endParaRPr lang="en-US" altLang="en-US" sz="2800" b="1" baseline="-25000">
                  <a:latin typeface="Times New Roman Bold" panose="02020603050405020304" charset="0"/>
                  <a:ea typeface="宋体" panose="02010600030101010101" pitchFamily="2" charset="-122"/>
                  <a:cs typeface="Times New Roman Bold" panose="02020603050405020304" charset="0"/>
                  <a:sym typeface="+mn-ea"/>
                </a:endParaRPr>
              </a:p>
            </p:txBody>
          </p:sp>
        </p:grpSp>
      </p:grpSp>
      <p:sp>
        <p:nvSpPr>
          <p:cNvPr id="102" name="文本框 101"/>
          <p:cNvSpPr txBox="1"/>
          <p:nvPr/>
        </p:nvSpPr>
        <p:spPr>
          <a:xfrm>
            <a:off x="466090" y="3949065"/>
            <a:ext cx="3246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SO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3</a:t>
            </a:r>
            <a:r>
              <a:rPr lang="zh-CN" sz="2800" b="1">
                <a:cs typeface="华文细黑" panose="02010600040101010101" pitchFamily="2" charset="-122"/>
              </a:rPr>
              <a:t>的分压</a:t>
            </a:r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(SO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3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</a:t>
            </a:r>
            <a:r>
              <a:rPr lang="en-US" altLang="zh-CN" sz="2800" b="1">
                <a:latin typeface="Times New Roman" panose="02020603050405020304" charset="0"/>
                <a:cs typeface="华文细黑" panose="02010600040101010101" pitchFamily="2" charset="-122"/>
              </a:rPr>
              <a:t>=</a:t>
            </a:r>
            <a:endParaRPr lang="en-US" altLang="zh-CN" sz="2800" b="1">
              <a:latin typeface="Times New Roman" panose="02020603050405020304" charset="0"/>
              <a:cs typeface="华文细黑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0">
            <a:off x="3482340" y="3650615"/>
            <a:ext cx="1691640" cy="1119505"/>
            <a:chOff x="11070" y="8925"/>
            <a:chExt cx="2664" cy="176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11070" y="9774"/>
              <a:ext cx="266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11248" y="9866"/>
              <a:ext cx="24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100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573" y="8925"/>
              <a:ext cx="179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2mα</a:t>
              </a:r>
              <a:r>
                <a:rPr 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 </a:t>
              </a:r>
              <a:endParaRPr lang="en-US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859780" y="3974465"/>
            <a:ext cx="1428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(SO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)=</a:t>
            </a:r>
            <a:endParaRPr lang="en-US" altLang="en-US" sz="2800" b="1">
              <a:latin typeface="Times New Roman" panose="02020603050405020304" charset="0"/>
              <a:cs typeface="华文细黑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 rot="0">
            <a:off x="7288530" y="3648075"/>
            <a:ext cx="1733550" cy="1148715"/>
            <a:chOff x="11070" y="8879"/>
            <a:chExt cx="2730" cy="1809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11070" y="9774"/>
              <a:ext cx="266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11248" y="9866"/>
              <a:ext cx="24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100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164" y="8879"/>
              <a:ext cx="263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2m(1-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r>
                <a:rPr 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 </a:t>
              </a:r>
              <a:endParaRPr lang="en-US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9281795" y="3974465"/>
            <a:ext cx="1428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(O</a:t>
            </a:r>
            <a:r>
              <a:rPr lang="en-US" sz="2800" b="1" baseline="-25000">
                <a:latin typeface="Times New Roman" panose="02020603050405020304" charset="0"/>
                <a:cs typeface="华文细黑" panose="02010600040101010101" pitchFamily="2" charset="-122"/>
              </a:rPr>
              <a:t>2</a:t>
            </a:r>
            <a:r>
              <a:rPr lang="en-US" sz="2800" b="1">
                <a:latin typeface="Times New Roman" panose="02020603050405020304" charset="0"/>
                <a:cs typeface="华文细黑" panose="02010600040101010101" pitchFamily="2" charset="-122"/>
              </a:rPr>
              <a:t>)=</a:t>
            </a:r>
            <a:endParaRPr lang="en-US" altLang="en-US" sz="2800" b="1">
              <a:latin typeface="Times New Roman" panose="02020603050405020304" charset="0"/>
              <a:cs typeface="华文细黑" panose="0201060004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 rot="0">
            <a:off x="10436860" y="3661410"/>
            <a:ext cx="1692910" cy="1148715"/>
            <a:chOff x="11070" y="8879"/>
            <a:chExt cx="2666" cy="1809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11070" y="9774"/>
              <a:ext cx="2664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1248" y="9866"/>
              <a:ext cx="24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100</a:t>
              </a:r>
              <a:r>
                <a:rPr 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－</a:t>
              </a:r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</a:t>
              </a:r>
              <a:endPara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380" y="8879"/>
              <a:ext cx="23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m(1-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α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)</a:t>
              </a:r>
              <a:r>
                <a:rPr 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 </a:t>
              </a:r>
              <a:endParaRPr lang="en-US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466090" y="551116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711835" algn="l"/>
            <a:r>
              <a:rPr lang="en-US" sz="2800" b="1" i="1">
                <a:solidFill>
                  <a:srgbClr val="0000FF"/>
                </a:solidFill>
                <a:latin typeface="Times New Roman" panose="02020603050405020304" charset="0"/>
                <a:cs typeface="华文细黑" panose="02010600040101010101" pitchFamily="2" charset="-122"/>
              </a:rPr>
              <a:t>K</a:t>
            </a:r>
            <a:r>
              <a:rPr lang="en-US" sz="2800" b="1" baseline="-25000">
                <a:solidFill>
                  <a:srgbClr val="0000FF"/>
                </a:solidFill>
                <a:latin typeface="Times New Roman" panose="02020603050405020304" charset="0"/>
                <a:cs typeface="华文细黑" panose="02010600040101010101" pitchFamily="2" charset="-122"/>
              </a:rPr>
              <a:t>p</a:t>
            </a:r>
            <a:r>
              <a:rPr lang="zh-CN" sz="2800" b="1">
                <a:solidFill>
                  <a:srgbClr val="0000FF"/>
                </a:solidFill>
                <a:cs typeface="华文细黑" panose="02010600040101010101" pitchFamily="2" charset="-122"/>
              </a:rPr>
              <a:t>＝</a:t>
            </a:r>
            <a:endParaRPr lang="zh-CN" altLang="en-US"/>
          </a:p>
        </p:txBody>
      </p:sp>
      <p:pic>
        <p:nvPicPr>
          <p:cNvPr id="53" name="图片 52" descr="图片1"/>
          <p:cNvPicPr>
            <a:picLocks noChangeAspect="1"/>
          </p:cNvPicPr>
          <p:nvPr/>
        </p:nvPicPr>
        <p:blipFill>
          <a:blip r:embed="rId2"/>
          <a:srcRect l="5001" r="39274" b="48522"/>
          <a:stretch>
            <a:fillRect/>
          </a:stretch>
        </p:blipFill>
        <p:spPr>
          <a:xfrm>
            <a:off x="1933575" y="4853305"/>
            <a:ext cx="6240145" cy="1945640"/>
          </a:xfrm>
          <a:prstGeom prst="rect">
            <a:avLst/>
          </a:prstGeom>
        </p:spPr>
      </p:pic>
      <p:pic>
        <p:nvPicPr>
          <p:cNvPr id="54" name="图片 53" descr="图片1"/>
          <p:cNvPicPr>
            <a:picLocks noChangeAspect="1"/>
          </p:cNvPicPr>
          <p:nvPr/>
        </p:nvPicPr>
        <p:blipFill>
          <a:blip r:embed="rId2"/>
          <a:srcRect l="5460" t="57375" r="62268" b="11678"/>
          <a:stretch>
            <a:fillRect/>
          </a:stretch>
        </p:blipFill>
        <p:spPr>
          <a:xfrm>
            <a:off x="8012430" y="5411470"/>
            <a:ext cx="3613785" cy="11696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7" grpId="0"/>
      <p:bldP spid="33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四、压强平衡常数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526540" cy="85979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47635" y="3678555"/>
            <a:ext cx="4444365" cy="29165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" name="矩形 1"/>
          <p:cNvSpPr/>
          <p:nvPr>
            <p:custDataLst>
              <p:tags r:id="rId4"/>
            </p:custDataLst>
          </p:nvPr>
        </p:nvSpPr>
        <p:spPr>
          <a:xfrm>
            <a:off x="0" y="807085"/>
            <a:ext cx="12011660" cy="20300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5pPr>
          </a:lstStyle>
          <a:p>
            <a:pPr marL="0" lvl="0" indent="0" hangingPunct="0">
              <a:lnSpc>
                <a:spcPct val="150000"/>
              </a:lnSpc>
            </a:pPr>
            <a:r>
              <a:rPr lang="zh-CN" altLang="en-US" sz="2800" b="1">
                <a:ea typeface="宋体" panose="02010600030101010101" pitchFamily="2" charset="-122"/>
              </a:rPr>
              <a:t>练</a:t>
            </a:r>
            <a:r>
              <a:rPr lang="en-US" altLang="zh-CN" sz="2800" b="1">
                <a:ea typeface="宋体" panose="02010600030101010101" pitchFamily="2" charset="-122"/>
              </a:rPr>
              <a:t>1</a:t>
            </a:r>
            <a:r>
              <a:rPr lang="zh-CN" altLang="zh-CN" sz="2800" b="1">
                <a:ea typeface="宋体" panose="02010600030101010101" pitchFamily="2" charset="-122"/>
              </a:rPr>
              <a:t>．一定量的</a:t>
            </a:r>
            <a:r>
              <a:rPr lang="en-US" altLang="zh-CN" sz="2800" b="1">
                <a:ea typeface="宋体" panose="02010600030101010101" pitchFamily="2" charset="-122"/>
              </a:rPr>
              <a:t>CO</a:t>
            </a:r>
            <a:r>
              <a:rPr lang="en-US" altLang="zh-CN" sz="2800" b="1" baseline="-25000">
                <a:ea typeface="宋体" panose="02010600030101010101" pitchFamily="2" charset="-122"/>
              </a:rPr>
              <a:t>2</a:t>
            </a:r>
            <a:r>
              <a:rPr lang="zh-CN" altLang="zh-CN" sz="2800" b="1">
                <a:ea typeface="宋体" panose="02010600030101010101" pitchFamily="2" charset="-122"/>
              </a:rPr>
              <a:t>与足量的</a:t>
            </a:r>
            <a:r>
              <a:rPr lang="en-US" altLang="zh-CN" sz="2800" b="1">
                <a:ea typeface="宋体" panose="02010600030101010101" pitchFamily="2" charset="-122"/>
              </a:rPr>
              <a:t>C</a:t>
            </a:r>
            <a:r>
              <a:rPr lang="zh-CN" altLang="zh-CN" sz="2800" b="1">
                <a:ea typeface="宋体" panose="02010600030101010101" pitchFamily="2" charset="-122"/>
              </a:rPr>
              <a:t>在恒压密闭容器中发生反应：</a:t>
            </a:r>
            <a:r>
              <a:rPr lang="en-US" altLang="zh-CN" sz="2800" b="1">
                <a:ea typeface="宋体" panose="02010600030101010101" pitchFamily="2" charset="-122"/>
              </a:rPr>
              <a:t>C(s)</a:t>
            </a:r>
            <a:r>
              <a:rPr lang="zh-CN" altLang="zh-CN" sz="2800" b="1">
                <a:ea typeface="宋体" panose="02010600030101010101" pitchFamily="2" charset="-122"/>
              </a:rPr>
              <a:t>＋</a:t>
            </a:r>
            <a:r>
              <a:rPr lang="en-US" altLang="zh-CN" sz="2800" b="1">
                <a:ea typeface="宋体" panose="02010600030101010101" pitchFamily="2" charset="-122"/>
              </a:rPr>
              <a:t>CO</a:t>
            </a:r>
            <a:r>
              <a:rPr lang="en-US" altLang="zh-CN" sz="2800" b="1" baseline="-25000">
                <a:ea typeface="宋体" panose="02010600030101010101" pitchFamily="2" charset="-122"/>
              </a:rPr>
              <a:t>2</a:t>
            </a:r>
            <a:r>
              <a:rPr lang="en-US" altLang="zh-CN" sz="2800" b="1">
                <a:ea typeface="宋体" panose="02010600030101010101" pitchFamily="2" charset="-122"/>
              </a:rPr>
              <a:t>(g)</a:t>
            </a:r>
            <a:r>
              <a:rPr lang="zh-CN" altLang="zh-CN" sz="2800" b="1">
                <a:ea typeface="MS Mincho" panose="02020609040205080304" pitchFamily="49" charset="-128"/>
              </a:rPr>
              <a:t>⇌</a:t>
            </a:r>
            <a:r>
              <a:rPr lang="en-US" altLang="zh-CN" sz="2800" b="1">
                <a:ea typeface="宋体" panose="02010600030101010101" pitchFamily="2" charset="-122"/>
              </a:rPr>
              <a:t>2CO(g)</a:t>
            </a:r>
            <a:r>
              <a:rPr lang="zh-CN" altLang="zh-CN" sz="2800" b="1">
                <a:ea typeface="宋体" panose="02010600030101010101" pitchFamily="2" charset="-122"/>
              </a:rPr>
              <a:t>　</a:t>
            </a:r>
            <a:r>
              <a:rPr lang="en-US" altLang="zh-CN" sz="2800" b="1">
                <a:ea typeface="宋体" panose="02010600030101010101" pitchFamily="2" charset="-122"/>
              </a:rPr>
              <a:t>ΔH</a:t>
            </a:r>
            <a:r>
              <a:rPr lang="zh-CN" altLang="zh-CN" sz="2800" b="1">
                <a:ea typeface="宋体" panose="02010600030101010101" pitchFamily="2" charset="-122"/>
              </a:rPr>
              <a:t>＝＋</a:t>
            </a:r>
            <a:r>
              <a:rPr lang="en-US" altLang="zh-CN" sz="2800" b="1">
                <a:ea typeface="宋体" panose="02010600030101010101" pitchFamily="2" charset="-122"/>
              </a:rPr>
              <a:t>173 kJ·mol</a:t>
            </a:r>
            <a:r>
              <a:rPr lang="zh-CN" altLang="zh-CN" sz="2800" b="1" baseline="30000">
                <a:ea typeface="宋体" panose="02010600030101010101" pitchFamily="2" charset="-122"/>
              </a:rPr>
              <a:t>－</a:t>
            </a:r>
            <a:r>
              <a:rPr lang="en-US" altLang="zh-CN" sz="2800" b="1" baseline="30000">
                <a:ea typeface="宋体" panose="02010600030101010101" pitchFamily="2" charset="-122"/>
              </a:rPr>
              <a:t>1</a:t>
            </a:r>
            <a:r>
              <a:rPr lang="zh-CN" altLang="zh-CN" sz="2800" b="1">
                <a:ea typeface="宋体" panose="02010600030101010101" pitchFamily="2" charset="-122"/>
              </a:rPr>
              <a:t>，若压强为</a:t>
            </a:r>
            <a:r>
              <a:rPr lang="en-US" altLang="zh-CN" sz="2800" b="1">
                <a:ea typeface="宋体" panose="02010600030101010101" pitchFamily="2" charset="-122"/>
              </a:rPr>
              <a:t>p kPa</a:t>
            </a:r>
            <a:r>
              <a:rPr lang="zh-CN" altLang="zh-CN" sz="2800" b="1">
                <a:ea typeface="宋体" panose="02010600030101010101" pitchFamily="2" charset="-122"/>
              </a:rPr>
              <a:t>，平衡时体系中气体体积分数与温度的关系如图所示，回答下列问题：</a:t>
            </a:r>
            <a:endParaRPr lang="zh-CN" altLang="zh-CN" sz="1800" b="1">
              <a:ea typeface="宋体" panose="02010600030101010101" pitchFamily="2" charset="-122"/>
            </a:endParaRPr>
          </a:p>
        </p:txBody>
      </p:sp>
      <p:sp>
        <p:nvSpPr>
          <p:cNvPr id="5" name="Rectangle 1"/>
          <p:cNvSpPr/>
          <p:nvPr>
            <p:custDataLst>
              <p:tags r:id="rId5"/>
            </p:custDataLst>
          </p:nvPr>
        </p:nvSpPr>
        <p:spPr>
          <a:xfrm>
            <a:off x="141605" y="2737485"/>
            <a:ext cx="7792085" cy="138366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00" b="0" i="0" u="none" baseline="0">
                <a:solidFill>
                  <a:srgbClr val="000000"/>
                </a:solidFill>
                <a:effectLst/>
                <a:latin typeface="Times New Roman" panose="02020603050405020304" charset="0"/>
                <a:ea typeface="微软雅黑" panose="020B0503020204020204" charset="-122"/>
              </a:defRPr>
            </a:lvl5pPr>
          </a:lstStyle>
          <a:p>
            <a:pPr marL="0" lvl="0" indent="0"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(1)650 ℃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的平衡转化率为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__________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0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0" lvl="0" indent="0"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(2)t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℃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时平衡常数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en-US" altLang="zh-CN" sz="2800" b="1" baseline="-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__________</a:t>
            </a:r>
            <a:endParaRPr lang="en-US" altLang="zh-CN" sz="44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082415" y="3401060"/>
            <a:ext cx="936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sz="2800" b="1">
                <a:solidFill>
                  <a:srgbClr val="1D41D5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0.5p</a:t>
            </a:r>
            <a:endParaRPr lang="en-US" altLang="en-US" sz="2800" b="1">
              <a:solidFill>
                <a:srgbClr val="1D41D5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58790" y="283718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>
                <a:solidFill>
                  <a:srgbClr val="1D41D5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+mn-ea"/>
              </a:rPr>
              <a:t>25%</a:t>
            </a:r>
            <a:endParaRPr lang="en-US" altLang="en-US" sz="2800" b="1">
              <a:solidFill>
                <a:srgbClr val="1D41D5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43011" name="矩形 43010"/>
          <p:cNvSpPr/>
          <p:nvPr>
            <p:custDataLst>
              <p:tags r:id="rId2"/>
            </p:custDataLst>
          </p:nvPr>
        </p:nvSpPr>
        <p:spPr>
          <a:xfrm>
            <a:off x="1234440" y="1143635"/>
            <a:ext cx="9723755" cy="233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对于一般的可逆反应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                  mA(g) + nB(g)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⇌ </a:t>
            </a: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pC(g) + qD(g)</a:t>
            </a:r>
            <a:endParaRPr lang="en-US" altLang="zh-CN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>
              <a:lnSpc>
                <a:spcPct val="130000"/>
              </a:lnSpc>
            </a:pP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</a:t>
            </a:r>
            <a:r>
              <a:rPr lang="zh-CN" altLang="en-US" sz="2800" b="1">
                <a:solidFill>
                  <a:srgbClr val="0000FF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任意时刻时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                                 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43013" name="对象 4301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141470" y="2685098"/>
          <a:ext cx="3436938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4" imgW="1143000" imgH="444500" progId="Equation.3">
                  <p:embed/>
                </p:oleObj>
              </mc:Choice>
              <mc:Fallback>
                <p:oleObj name="" r:id="rId4" imgW="1143000" imgH="444500" progId="Equation.3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1470" y="2685098"/>
                        <a:ext cx="3436938" cy="11096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矩形 36"/>
          <p:cNvSpPr/>
          <p:nvPr/>
        </p:nvSpPr>
        <p:spPr>
          <a:xfrm>
            <a:off x="4141470" y="2696210"/>
            <a:ext cx="797560" cy="107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726680" y="3041650"/>
            <a:ext cx="196405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称为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浓度商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7710" y="3794760"/>
            <a:ext cx="623887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当该反应在一定温度下达到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化学平衡时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150360" y="4556760"/>
            <a:ext cx="6267448" cy="1108710"/>
            <a:chOff x="3422" y="7350"/>
            <a:chExt cx="9896" cy="1746"/>
          </a:xfrm>
        </p:grpSpPr>
        <p:grpSp>
          <p:nvGrpSpPr>
            <p:cNvPr id="41" name="组合 40"/>
            <p:cNvGrpSpPr/>
            <p:nvPr/>
          </p:nvGrpSpPr>
          <p:grpSpPr>
            <a:xfrm>
              <a:off x="3422" y="7350"/>
              <a:ext cx="5412" cy="1746"/>
              <a:chOff x="3422" y="7350"/>
              <a:chExt cx="5412" cy="1746"/>
            </a:xfrm>
          </p:grpSpPr>
          <p:graphicFrame>
            <p:nvGraphicFramePr>
              <p:cNvPr id="42" name="对象 41"/>
              <p:cNvGraphicFramePr>
                <a:graphicFrameLocks noChangeAspect="1"/>
              </p:cNvGraphicFramePr>
              <p:nvPr>
                <p:custDataLst>
                  <p:tags r:id="rId6"/>
                </p:custDataLst>
              </p:nvPr>
            </p:nvGraphicFramePr>
            <p:xfrm>
              <a:off x="3422" y="7350"/>
              <a:ext cx="5413" cy="17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" name="" r:id="rId7" imgW="1143000" imgH="444500" progId="Equation.3">
                      <p:embed/>
                    </p:oleObj>
                  </mc:Choice>
                  <mc:Fallback>
                    <p:oleObj name="" r:id="rId7" imgW="1143000" imgH="444500" progId="Equation.3">
                      <p:embed/>
                      <p:pic>
                        <p:nvPicPr>
                          <p:cNvPr id="0" name="图片 3082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3422" y="7350"/>
                            <a:ext cx="5413" cy="1747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矩形 43"/>
              <p:cNvSpPr/>
              <p:nvPr/>
            </p:nvSpPr>
            <p:spPr>
              <a:xfrm>
                <a:off x="3422" y="7402"/>
                <a:ext cx="1256" cy="1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8933" y="7693"/>
              <a:ext cx="438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=K</a:t>
              </a:r>
              <a:endPara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475105" y="5776595"/>
            <a:ext cx="8468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是常数，称为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化学平衡常数，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简称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平衡常数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bldLvl="0" animBg="1"/>
      <p:bldP spid="39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498850" y="2756535"/>
            <a:ext cx="4175760" cy="1600200"/>
            <a:chOff x="5510" y="4341"/>
            <a:chExt cx="6576" cy="2520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5510" y="4341"/>
              <a:ext cx="6577" cy="2520"/>
              <a:chOff x="5517" y="3401"/>
              <a:chExt cx="8111" cy="3811"/>
            </a:xfrm>
          </p:grpSpPr>
          <p:sp>
            <p:nvSpPr>
              <p:cNvPr id="26" name="心形 25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22" name="六边形 21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" name="六边形 23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27" name="心形 26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心形 27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9" name="心形 28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1" name="心形 30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34" name="心形 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心形 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" name="心形 1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" name="心形 2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5976" y="4767"/>
              <a:ext cx="5435" cy="1746"/>
              <a:chOff x="3385" y="7350"/>
              <a:chExt cx="5449" cy="1746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3422" y="7350"/>
                <a:ext cx="5412" cy="1746"/>
                <a:chOff x="3422" y="7350"/>
                <a:chExt cx="5412" cy="1746"/>
              </a:xfrm>
            </p:grpSpPr>
            <p:graphicFrame>
              <p:nvGraphicFramePr>
                <p:cNvPr id="5" name="对象 4"/>
                <p:cNvGraphicFramePr>
                  <a:graphicFrameLocks noChangeAspect="1"/>
                </p:cNvGraphicFramePr>
                <p:nvPr>
                  <p:custDataLst>
                    <p:tags r:id="rId2"/>
                  </p:custDataLst>
                </p:nvPr>
              </p:nvGraphicFramePr>
              <p:xfrm>
                <a:off x="3422" y="7350"/>
                <a:ext cx="5413" cy="17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" name="" r:id="rId3" imgW="1143000" imgH="444500" progId="Equation.3">
                        <p:embed/>
                      </p:oleObj>
                    </mc:Choice>
                    <mc:Fallback>
                      <p:oleObj name="" r:id="rId3" imgW="1143000" imgH="444500" progId="Equation.3">
                        <p:embed/>
                        <p:pic>
                          <p:nvPicPr>
                            <p:cNvPr id="0" name="图片 3082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422" y="7350"/>
                              <a:ext cx="5413" cy="1747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" name="矩形 6"/>
                <p:cNvSpPr/>
                <p:nvPr/>
              </p:nvSpPr>
              <p:spPr>
                <a:xfrm>
                  <a:off x="3422" y="7402"/>
                  <a:ext cx="1256" cy="16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sp>
            <p:nvSpPr>
              <p:cNvPr id="9" name="文本框 8"/>
              <p:cNvSpPr txBox="1"/>
              <p:nvPr/>
            </p:nvSpPr>
            <p:spPr>
              <a:xfrm>
                <a:off x="3385" y="7693"/>
                <a:ext cx="438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K=</a:t>
                </a:r>
                <a:endPara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2438400" y="1593850"/>
            <a:ext cx="5490210" cy="7308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mA(g) + nB(g) </a:t>
            </a:r>
            <a:r>
              <a:rPr lang="zh-CN" altLang="en-US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⇌ </a:t>
            </a:r>
            <a:r>
              <a:rPr lang="en-US" altLang="zh-CN" sz="3200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pC(g) + qD(g)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413125" y="4784090"/>
            <a:ext cx="4175760" cy="1600200"/>
            <a:chOff x="5503" y="7191"/>
            <a:chExt cx="6576" cy="2520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5503" y="7191"/>
              <a:ext cx="6577" cy="2520"/>
              <a:chOff x="5517" y="3401"/>
              <a:chExt cx="8111" cy="3811"/>
            </a:xfrm>
          </p:grpSpPr>
          <p:sp>
            <p:nvSpPr>
              <p:cNvPr id="13" name="心形 12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6" name="六边形 15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" name="六边形 16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45" name="心形 44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心形 18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0" name="心形 29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心形 47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50" name="心形 49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1" name="心形 50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2" name="心形 51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" name="心形 52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aphicFrame>
          <p:nvGraphicFramePr>
            <p:cNvPr id="32" name="对象 31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6013" y="7478"/>
            <a:ext cx="5413" cy="1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" name="" r:id="rId6" imgW="1143000" imgH="444500" progId="Equation.3">
                    <p:embed/>
                  </p:oleObj>
                </mc:Choice>
                <mc:Fallback>
                  <p:oleObj name="" r:id="rId6" imgW="1143000" imgH="444500" progId="Equation.3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013" y="7478"/>
                          <a:ext cx="5413" cy="174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文本框 56"/>
          <p:cNvSpPr txBox="1"/>
          <p:nvPr/>
        </p:nvSpPr>
        <p:spPr>
          <a:xfrm>
            <a:off x="8592185" y="3320415"/>
            <a:ext cx="21221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为平衡浓度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592185" y="5270500"/>
            <a:ext cx="28346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为任一时刻浓度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75590" y="1071880"/>
            <a:ext cx="4537075" cy="521970"/>
            <a:chOff x="616" y="579"/>
            <a:chExt cx="7145" cy="822"/>
          </a:xfrm>
        </p:grpSpPr>
        <p:sp>
          <p:nvSpPr>
            <p:cNvPr id="60" name="文本框 59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化学平衡常数的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表达式</a:t>
              </a:r>
              <a:endParaRPr lang="zh-CN" altLang="en-US" sz="2800" b="1" kern="100" dirty="0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67360" y="2607310"/>
            <a:ext cx="3165475" cy="521970"/>
            <a:chOff x="736" y="5110"/>
            <a:chExt cx="4985" cy="822"/>
          </a:xfrm>
        </p:grpSpPr>
        <p:sp>
          <p:nvSpPr>
            <p:cNvPr id="62" name="文本框 61"/>
            <p:cNvSpPr txBox="1"/>
            <p:nvPr/>
          </p:nvSpPr>
          <p:spPr>
            <a:xfrm>
              <a:off x="1507" y="5110"/>
              <a:ext cx="4215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化学平衡常数：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63" name="图片 62" descr="6194440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6" y="5110"/>
              <a:ext cx="798" cy="798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535305" y="4748530"/>
            <a:ext cx="2115185" cy="531495"/>
            <a:chOff x="2628" y="7892"/>
            <a:chExt cx="3331" cy="837"/>
          </a:xfrm>
        </p:grpSpPr>
        <p:sp>
          <p:nvSpPr>
            <p:cNvPr id="65" name="文本框 64"/>
            <p:cNvSpPr txBox="1"/>
            <p:nvPr/>
          </p:nvSpPr>
          <p:spPr>
            <a:xfrm>
              <a:off x="3427" y="7892"/>
              <a:ext cx="2532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浓度商：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66" name="图片 65" descr="6194507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28" y="7931"/>
              <a:ext cx="799" cy="799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 rot="0">
            <a:off x="4612640" y="6062345"/>
            <a:ext cx="1535430" cy="685800"/>
            <a:chOff x="5517" y="3401"/>
            <a:chExt cx="8111" cy="3811"/>
          </a:xfrm>
        </p:grpSpPr>
        <p:sp>
          <p:nvSpPr>
            <p:cNvPr id="26" name="心形 25"/>
            <p:cNvSpPr/>
            <p:nvPr/>
          </p:nvSpPr>
          <p:spPr>
            <a:xfrm>
              <a:off x="12458" y="6236"/>
              <a:ext cx="1171" cy="976"/>
            </a:xfrm>
            <a:prstGeom prst="heart">
              <a:avLst/>
            </a:prstGeom>
            <a:solidFill>
              <a:srgbClr val="E36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5517" y="3401"/>
              <a:ext cx="1164" cy="1020"/>
            </a:xfrm>
            <a:custGeom>
              <a:avLst/>
              <a:gdLst>
                <a:gd name="connsiteX0" fmla="*/ 574 w 1164"/>
                <a:gd name="connsiteY0" fmla="*/ 214 h 1019"/>
                <a:gd name="connsiteX1" fmla="*/ 586 w 1164"/>
                <a:gd name="connsiteY1" fmla="*/ 1020 h 1019"/>
                <a:gd name="connsiteX2" fmla="*/ 574 w 1164"/>
                <a:gd name="connsiteY2" fmla="*/ 214 h 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" h="1020">
                  <a:moveTo>
                    <a:pt x="574" y="214"/>
                  </a:moveTo>
                  <a:cubicBezTo>
                    <a:pt x="815" y="-348"/>
                    <a:pt x="1766" y="297"/>
                    <a:pt x="586" y="1020"/>
                  </a:cubicBezTo>
                  <a:cubicBezTo>
                    <a:pt x="-594" y="297"/>
                    <a:pt x="333" y="-348"/>
                    <a:pt x="574" y="214"/>
                  </a:cubicBezTo>
                  <a:close/>
                </a:path>
              </a:pathLst>
            </a:custGeom>
            <a:solidFill>
              <a:srgbClr val="E36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 rot="0">
              <a:off x="5620" y="3604"/>
              <a:ext cx="7952" cy="3485"/>
              <a:chOff x="5650" y="3464"/>
              <a:chExt cx="8124" cy="3704"/>
            </a:xfrm>
          </p:grpSpPr>
          <p:sp>
            <p:nvSpPr>
              <p:cNvPr id="27" name="六边形 26"/>
              <p:cNvSpPr/>
              <p:nvPr/>
            </p:nvSpPr>
            <p:spPr>
              <a:xfrm>
                <a:off x="5650" y="3464"/>
                <a:ext cx="8125" cy="3705"/>
              </a:xfrm>
              <a:prstGeom prst="hexagon">
                <a:avLst>
                  <a:gd name="adj" fmla="val 4554"/>
                  <a:gd name="vf" fmla="val 115470"/>
                </a:avLst>
              </a:prstGeom>
              <a:solidFill>
                <a:srgbClr val="FEE5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六边形 27"/>
              <p:cNvSpPr/>
              <p:nvPr/>
            </p:nvSpPr>
            <p:spPr>
              <a:xfrm>
                <a:off x="5761" y="3600"/>
                <a:ext cx="7882" cy="3413"/>
              </a:xfrm>
              <a:prstGeom prst="hexagon">
                <a:avLst>
                  <a:gd name="adj" fmla="val 4567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tl" rotWithShape="0">
                  <a:srgbClr val="FB8B7C">
                    <a:alpha val="7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>
              <a:off x="5890" y="6264"/>
              <a:ext cx="738" cy="568"/>
              <a:chOff x="5906" y="6267"/>
              <a:chExt cx="830" cy="638"/>
            </a:xfrm>
          </p:grpSpPr>
          <p:sp>
            <p:nvSpPr>
              <p:cNvPr id="32" name="心形 31"/>
              <p:cNvSpPr/>
              <p:nvPr/>
            </p:nvSpPr>
            <p:spPr>
              <a:xfrm rot="1080000">
                <a:off x="6005" y="6662"/>
                <a:ext cx="206" cy="206"/>
              </a:xfrm>
              <a:prstGeom prst="heart">
                <a:avLst/>
              </a:prstGeom>
              <a:solidFill>
                <a:srgbClr val="FE9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心形 32"/>
              <p:cNvSpPr/>
              <p:nvPr/>
            </p:nvSpPr>
            <p:spPr>
              <a:xfrm rot="1320000">
                <a:off x="6313" y="6465"/>
                <a:ext cx="206" cy="206"/>
              </a:xfrm>
              <a:prstGeom prst="heart">
                <a:avLst/>
              </a:prstGeom>
              <a:solidFill>
                <a:srgbClr val="F9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4" name="心形 33"/>
              <p:cNvSpPr/>
              <p:nvPr/>
            </p:nvSpPr>
            <p:spPr>
              <a:xfrm rot="1080000">
                <a:off x="5906" y="6267"/>
                <a:ext cx="206" cy="206"/>
              </a:xfrm>
              <a:prstGeom prst="heart">
                <a:avLst/>
              </a:prstGeom>
              <a:solidFill>
                <a:srgbClr val="FAD2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心形 34"/>
              <p:cNvSpPr/>
              <p:nvPr/>
            </p:nvSpPr>
            <p:spPr>
              <a:xfrm rot="2340000">
                <a:off x="6572" y="6741"/>
                <a:ext cx="164" cy="164"/>
              </a:xfrm>
              <a:prstGeom prst="heart">
                <a:avLst/>
              </a:prstGeom>
              <a:solidFill>
                <a:srgbClr val="FBD4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rot="0" flipH="1">
              <a:off x="12521" y="6264"/>
              <a:ext cx="738" cy="568"/>
              <a:chOff x="5906" y="6267"/>
              <a:chExt cx="830" cy="638"/>
            </a:xfrm>
          </p:grpSpPr>
          <p:sp>
            <p:nvSpPr>
              <p:cNvPr id="37" name="心形 36"/>
              <p:cNvSpPr/>
              <p:nvPr/>
            </p:nvSpPr>
            <p:spPr>
              <a:xfrm rot="1080000">
                <a:off x="6005" y="6662"/>
                <a:ext cx="206" cy="206"/>
              </a:xfrm>
              <a:prstGeom prst="heart">
                <a:avLst/>
              </a:prstGeom>
              <a:solidFill>
                <a:srgbClr val="FE9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 rot="1320000">
                <a:off x="6313" y="6465"/>
                <a:ext cx="206" cy="206"/>
              </a:xfrm>
              <a:prstGeom prst="heart">
                <a:avLst/>
              </a:prstGeom>
              <a:solidFill>
                <a:srgbClr val="F9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" name="心形 38"/>
              <p:cNvSpPr/>
              <p:nvPr/>
            </p:nvSpPr>
            <p:spPr>
              <a:xfrm rot="1080000">
                <a:off x="5906" y="6267"/>
                <a:ext cx="206" cy="206"/>
              </a:xfrm>
              <a:prstGeom prst="heart">
                <a:avLst/>
              </a:prstGeom>
              <a:solidFill>
                <a:srgbClr val="FAD2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心形 39"/>
              <p:cNvSpPr/>
              <p:nvPr/>
            </p:nvSpPr>
            <p:spPr>
              <a:xfrm rot="2340000">
                <a:off x="6572" y="6741"/>
                <a:ext cx="164" cy="164"/>
              </a:xfrm>
              <a:prstGeom prst="heart">
                <a:avLst/>
              </a:prstGeom>
              <a:solidFill>
                <a:srgbClr val="FBD4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75590" y="1540510"/>
            <a:ext cx="111982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      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化学平衡常数是表明化学反应限度的一个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特征值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，通常情况下，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只受温度影响。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5590" y="2632075"/>
            <a:ext cx="111982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      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当反应中有关物质的浓度商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等于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平衡常数时，表明反应达到限度，即达到化学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平衡状态。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75590" y="1071880"/>
            <a:ext cx="4181475" cy="521970"/>
            <a:chOff x="616" y="579"/>
            <a:chExt cx="6585" cy="822"/>
          </a:xfrm>
        </p:grpSpPr>
        <p:sp>
          <p:nvSpPr>
            <p:cNvPr id="16" name="文本框 15"/>
            <p:cNvSpPr txBox="1"/>
            <p:nvPr/>
          </p:nvSpPr>
          <p:spPr>
            <a:xfrm>
              <a:off x="1453" y="579"/>
              <a:ext cx="57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化学平衡常数的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意义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13380" y="6124575"/>
            <a:ext cx="10100945" cy="521970"/>
          </a:xfrm>
          <a:prstGeom prst="rect">
            <a:avLst/>
          </a:prstGeom>
          <a:noFill/>
          <a:ln w="31750" cmpd="sng">
            <a:noFill/>
            <a:prstDash val="dashDot"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一般来说，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K&gt;10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5</a:t>
            </a:r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时，反应就进行得基本完全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7085" y="4064000"/>
            <a:ext cx="9607550" cy="1694815"/>
            <a:chOff x="298" y="6291"/>
            <a:chExt cx="15130" cy="2669"/>
          </a:xfrm>
        </p:grpSpPr>
        <p:sp>
          <p:nvSpPr>
            <p:cNvPr id="38915" name="矩形 38914"/>
            <p:cNvSpPr/>
            <p:nvPr>
              <p:custDataLst>
                <p:tags r:id="rId3"/>
              </p:custDataLst>
            </p:nvPr>
          </p:nvSpPr>
          <p:spPr>
            <a:xfrm>
              <a:off x="985" y="6489"/>
              <a:ext cx="13947" cy="2179"/>
            </a:xfrm>
            <a:prstGeom prst="rect">
              <a:avLst/>
            </a:prstGeom>
            <a:noFill/>
            <a:ln w="31750" cmpd="sng">
              <a:noFill/>
              <a:prstDash val="dashDot"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值越大，反应进行得越完全，反应物平衡转化率越高；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值越小，反应进行越不完全，反应物平衡转化率越低。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298" y="6291"/>
              <a:ext cx="15130" cy="2669"/>
              <a:chOff x="3260726" y="2274888"/>
              <a:chExt cx="5665787" cy="2298700"/>
            </a:xfrm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913765"/>
            <a:ext cx="1822450" cy="736600"/>
            <a:chOff x="11288" y="9"/>
            <a:chExt cx="2870" cy="1160"/>
          </a:xfrm>
        </p:grpSpPr>
        <p:sp>
          <p:nvSpPr>
            <p:cNvPr id="19" name="文本框 18"/>
            <p:cNvSpPr txBox="1"/>
            <p:nvPr/>
          </p:nvSpPr>
          <p:spPr>
            <a:xfrm>
              <a:off x="12190" y="281"/>
              <a:ext cx="1968" cy="7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90000"/>
                </a:lnSpc>
                <a:tabLst>
                  <a:tab pos="3330575" algn="l"/>
                </a:tabLst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Songti SC Regular" panose="02010600040101010101" charset="-122"/>
                  <a:cs typeface="Times New Roman Regular" panose="02020603050405020304" charset="0"/>
                  <a:sym typeface="+mn-ea"/>
                </a:rPr>
                <a:t>微提醒</a:t>
              </a:r>
              <a:endPara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Songti SC Regular" panose="02010600040101010101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23" name="图片 22" descr="2026889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8" y="9"/>
              <a:ext cx="1160" cy="116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82040" y="1755140"/>
            <a:ext cx="11468735" cy="521970"/>
            <a:chOff x="1704" y="2764"/>
            <a:chExt cx="18061" cy="822"/>
          </a:xfrm>
        </p:grpSpPr>
        <p:sp>
          <p:nvSpPr>
            <p:cNvPr id="14338" name="矩形 39938"/>
            <p:cNvSpPr/>
            <p:nvPr>
              <p:custDataLst>
                <p:tags r:id="rId4"/>
              </p:custDataLst>
            </p:nvPr>
          </p:nvSpPr>
          <p:spPr>
            <a:xfrm>
              <a:off x="2637" y="2764"/>
              <a:ext cx="171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平衡常数必须指明</a:t>
              </a:r>
              <a:r>
                <a:rPr lang="zh-CN" altLang="en-US" sz="2800" b="1">
                  <a:solidFill>
                    <a:srgbClr val="0000FF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温度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，反应必须达到平衡状态。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56" name="图片 55" descr="1952605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04" y="2800"/>
              <a:ext cx="754" cy="754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073150" y="2293620"/>
            <a:ext cx="10754360" cy="1383665"/>
            <a:chOff x="1690" y="3612"/>
            <a:chExt cx="16936" cy="2179"/>
          </a:xfrm>
        </p:grpSpPr>
        <p:sp>
          <p:nvSpPr>
            <p:cNvPr id="14339" name="矩形 39939"/>
            <p:cNvSpPr/>
            <p:nvPr>
              <p:custDataLst>
                <p:tags r:id="rId7"/>
              </p:custDataLst>
            </p:nvPr>
          </p:nvSpPr>
          <p:spPr>
            <a:xfrm>
              <a:off x="2558" y="3612"/>
              <a:ext cx="16068" cy="21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平衡常数表示反应进行的程度，</a:t>
              </a:r>
              <a:r>
                <a:rPr lang="zh-CN" altLang="en-US" sz="2800" b="1">
                  <a:solidFill>
                    <a:srgbClr val="0000FF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不表示  反应的快慢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，   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即速率大，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值不一定大。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57" name="图片 56" descr="19526159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90" y="3889"/>
              <a:ext cx="768" cy="76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769620" y="3695700"/>
            <a:ext cx="11543030" cy="537845"/>
            <a:chOff x="1342" y="5690"/>
            <a:chExt cx="18178" cy="847"/>
          </a:xfrm>
        </p:grpSpPr>
        <p:sp>
          <p:nvSpPr>
            <p:cNvPr id="39941" name="矩形 39940"/>
            <p:cNvSpPr/>
            <p:nvPr>
              <p:custDataLst>
                <p:tags r:id="rId10"/>
              </p:custDataLst>
            </p:nvPr>
          </p:nvSpPr>
          <p:spPr>
            <a:xfrm>
              <a:off x="1342" y="5690"/>
              <a:ext cx="1817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        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在进行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值的计算时，</a:t>
              </a:r>
              <a:r>
                <a:rPr lang="zh-CN" altLang="en-US" sz="2800" b="1">
                  <a:solidFill>
                    <a:srgbClr val="0000FF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纯固体、纯液体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不作考虑，表达式中不需表达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49" y="5717"/>
              <a:ext cx="821" cy="821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624330" y="4578033"/>
            <a:ext cx="7902725" cy="776287"/>
            <a:chOff x="300" y="2568"/>
            <a:chExt cx="4713" cy="489"/>
          </a:xfrm>
        </p:grpSpPr>
        <p:sp>
          <p:nvSpPr>
            <p:cNvPr id="10" name="矩形 39942"/>
            <p:cNvSpPr/>
            <p:nvPr>
              <p:custDataLst>
                <p:tags r:id="rId13"/>
              </p:custDataLst>
            </p:nvPr>
          </p:nvSpPr>
          <p:spPr>
            <a:xfrm>
              <a:off x="793" y="2678"/>
              <a:ext cx="168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Fe</a:t>
              </a:r>
              <a:r>
                <a:rPr lang="en-US" altLang="zh-CN" sz="2800" baseline="-250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</a:t>
              </a:r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</a:t>
              </a:r>
              <a:r>
                <a:rPr lang="en-US" altLang="zh-CN" sz="2800" baseline="-250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4</a:t>
              </a:r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(s) + 4H</a:t>
              </a:r>
              <a:r>
                <a:rPr lang="en-US" altLang="zh-CN" sz="2800" baseline="-250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(g) </a:t>
              </a:r>
              <a:endParaRPr lang="en-US" altLang="zh-CN" sz="2800">
                <a:solidFill>
                  <a:srgbClr val="3333CC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11" name="图片 3994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2698" y="2750"/>
              <a:ext cx="636" cy="3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39944"/>
            <p:cNvSpPr/>
            <p:nvPr>
              <p:custDataLst>
                <p:tags r:id="rId16"/>
              </p:custDataLst>
            </p:nvPr>
          </p:nvSpPr>
          <p:spPr>
            <a:xfrm>
              <a:off x="2743" y="2568"/>
              <a:ext cx="50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</a:rPr>
                <a:t>高温</a:t>
              </a:r>
              <a:endParaRPr lang="zh-CN" altLang="en-US" sz="2400">
                <a:solidFill>
                  <a:srgbClr val="3333CC"/>
                </a:solidFill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39945"/>
            <p:cNvSpPr/>
            <p:nvPr>
              <p:custDataLst>
                <p:tags r:id="rId17"/>
              </p:custDataLst>
            </p:nvPr>
          </p:nvSpPr>
          <p:spPr>
            <a:xfrm>
              <a:off x="3356" y="2675"/>
              <a:ext cx="165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3Fe(s) + 4H</a:t>
              </a:r>
              <a:r>
                <a:rPr lang="en-US" altLang="zh-CN" sz="2800" baseline="-250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2</a:t>
              </a:r>
              <a:r>
                <a:rPr lang="en-US" altLang="zh-CN" sz="2800">
                  <a:solidFill>
                    <a:srgbClr val="3333CC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O(g)</a:t>
              </a:r>
              <a:r>
                <a:rPr lang="en-US" altLang="zh-CN" sz="280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endParaRPr lang="en-US" altLang="zh-CN" sz="28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4" name="矩形 39946"/>
            <p:cNvSpPr/>
            <p:nvPr>
              <p:custDataLst>
                <p:tags r:id="rId18"/>
              </p:custDataLst>
            </p:nvPr>
          </p:nvSpPr>
          <p:spPr>
            <a:xfrm>
              <a:off x="300" y="2614"/>
              <a:ext cx="53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800">
                  <a:solidFill>
                    <a:srgbClr val="0000FF"/>
                  </a:solidFill>
                  <a:latin typeface="Times New Roman Regular" panose="02020603050405020304" charset="0"/>
                  <a:ea typeface="宋体" panose="02010600030101010101" pitchFamily="2" charset="-122"/>
                </a:rPr>
                <a:t>如：</a:t>
              </a:r>
              <a:endParaRPr lang="zh-CN" altLang="en-US" sz="2800">
                <a:solidFill>
                  <a:srgbClr val="0000FF"/>
                </a:solidFill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15" name="对象 14"/>
          <p:cNvGraphicFramePr>
            <a:graphicFrameLocks noChangeAspect="1"/>
          </p:cNvGraphicFramePr>
          <p:nvPr>
            <p:custDataLst>
              <p:tags r:id="rId19"/>
            </p:custDataLst>
          </p:nvPr>
        </p:nvGraphicFramePr>
        <p:xfrm>
          <a:off x="4413250" y="5485765"/>
          <a:ext cx="2427288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20" imgW="939800" imgH="457200" progId="Equation.3">
                  <p:embed/>
                </p:oleObj>
              </mc:Choice>
              <mc:Fallback>
                <p:oleObj name="" r:id="rId20" imgW="939800" imgH="4572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413250" y="5485765"/>
                        <a:ext cx="2427288" cy="1181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>
            <p:custDataLst>
              <p:tags r:id="rId22"/>
            </p:custDataLst>
          </p:nvPr>
        </p:nvSpPr>
        <p:spPr>
          <a:xfrm>
            <a:off x="2243138" y="5562283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</a:rPr>
              <a:t>一定温度下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</a:endParaRPr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40971" name="组合 40970"/>
          <p:cNvGrpSpPr/>
          <p:nvPr/>
        </p:nvGrpSpPr>
        <p:grpSpPr>
          <a:xfrm>
            <a:off x="3218815" y="3802380"/>
            <a:ext cx="2954338" cy="522288"/>
            <a:chOff x="1156" y="1541"/>
            <a:chExt cx="1861" cy="329"/>
          </a:xfrm>
        </p:grpSpPr>
        <p:sp>
          <p:nvSpPr>
            <p:cNvPr id="15371" name="矩形 40971"/>
            <p:cNvSpPr/>
            <p:nvPr>
              <p:custDataLst>
                <p:tags r:id="rId2"/>
              </p:custDataLst>
            </p:nvPr>
          </p:nvSpPr>
          <p:spPr>
            <a:xfrm>
              <a:off x="1156" y="1541"/>
              <a:ext cx="186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N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+3H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         2NH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3</a:t>
              </a:r>
              <a:endPara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15372" name="图片 4097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925" y="1597"/>
              <a:ext cx="498" cy="24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0974" name="组合 40973"/>
          <p:cNvGrpSpPr/>
          <p:nvPr/>
        </p:nvGrpSpPr>
        <p:grpSpPr>
          <a:xfrm>
            <a:off x="3218815" y="4860290"/>
            <a:ext cx="2954338" cy="522288"/>
            <a:chOff x="2608" y="2131"/>
            <a:chExt cx="1861" cy="329"/>
          </a:xfrm>
        </p:grpSpPr>
        <p:sp>
          <p:nvSpPr>
            <p:cNvPr id="15374" name="矩形 40974"/>
            <p:cNvSpPr/>
            <p:nvPr>
              <p:custDataLst>
                <p:tags r:id="rId5"/>
              </p:custDataLst>
            </p:nvPr>
          </p:nvSpPr>
          <p:spPr>
            <a:xfrm>
              <a:off x="2608" y="2131"/>
              <a:ext cx="186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2NH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3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         N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+3H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endPara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15375" name="图片 4097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163" y="2191"/>
              <a:ext cx="498" cy="241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40977" name="对象 4097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7028815" y="3573780"/>
          <a:ext cx="2808288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8" imgW="1358900" imgH="457200" progId="Equation.3">
                  <p:embed/>
                </p:oleObj>
              </mc:Choice>
              <mc:Fallback>
                <p:oleObj name="" r:id="rId8" imgW="1358900" imgH="457200" progId="Equation.3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8815" y="3573780"/>
                        <a:ext cx="2808288" cy="9445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8" name="对象 40977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6952615" y="4640580"/>
          <a:ext cx="2951163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1" imgW="1371600" imgH="457200" progId="Equation.3">
                  <p:embed/>
                </p:oleObj>
              </mc:Choice>
              <mc:Fallback>
                <p:oleObj name="" r:id="rId11" imgW="1371600" imgH="4572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52615" y="4640580"/>
                        <a:ext cx="2951163" cy="984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9" name="矩形 40978"/>
          <p:cNvSpPr/>
          <p:nvPr>
            <p:custDataLst>
              <p:tags r:id="rId13"/>
            </p:custDataLst>
          </p:nvPr>
        </p:nvSpPr>
        <p:spPr>
          <a:xfrm>
            <a:off x="1037590" y="3697605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-简" panose="02010600040101010101" charset="-122"/>
              </a:rPr>
              <a:t>某温度下</a:t>
            </a:r>
            <a:endParaRPr lang="zh-CN" altLang="en-US" sz="2800" b="1">
              <a:latin typeface="Times New Roman" panose="02020603050405020304" charset="0"/>
              <a:ea typeface="宋体-简" panose="02010600040101010101" charset="-122"/>
            </a:endParaRPr>
          </a:p>
        </p:txBody>
      </p:sp>
      <p:grpSp>
        <p:nvGrpSpPr>
          <p:cNvPr id="40980" name="组合 40979"/>
          <p:cNvGrpSpPr/>
          <p:nvPr/>
        </p:nvGrpSpPr>
        <p:grpSpPr>
          <a:xfrm>
            <a:off x="2914015" y="5918200"/>
            <a:ext cx="3597275" cy="522288"/>
            <a:chOff x="884" y="2933"/>
            <a:chExt cx="2266" cy="329"/>
          </a:xfrm>
        </p:grpSpPr>
        <p:sp>
          <p:nvSpPr>
            <p:cNvPr id="15380" name="矩形 40980"/>
            <p:cNvSpPr/>
            <p:nvPr>
              <p:custDataLst>
                <p:tags r:id="rId14"/>
              </p:custDataLst>
            </p:nvPr>
          </p:nvSpPr>
          <p:spPr>
            <a:xfrm>
              <a:off x="884" y="2933"/>
              <a:ext cx="226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1/2N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+3/2H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2</a:t>
              </a:r>
              <a:r>
                <a:rPr lang="en-US" altLang="zh-CN" sz="2800" b="1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          NH</a:t>
              </a:r>
              <a:r>
                <a:rPr lang="en-US" altLang="zh-CN" sz="2800" b="1" baseline="-25000">
                  <a:solidFill>
                    <a:srgbClr val="3333CC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3</a:t>
              </a:r>
              <a:endParaRPr lang="en-US" altLang="zh-CN" sz="2800" b="1" baseline="-25000">
                <a:solidFill>
                  <a:srgbClr val="3333CC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15381" name="图片 4098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65" y="3012"/>
              <a:ext cx="498" cy="241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40983" name="对象 4098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6724015" y="5783580"/>
          <a:ext cx="338613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7" imgW="1637665" imgH="431800" progId="Equation.3">
                  <p:embed/>
                </p:oleObj>
              </mc:Choice>
              <mc:Fallback>
                <p:oleObj name="" r:id="rId17" imgW="1637665" imgH="431800" progId="Equation.3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24015" y="5783580"/>
                        <a:ext cx="3386138" cy="892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0" y="913765"/>
            <a:ext cx="1822450" cy="736600"/>
            <a:chOff x="11288" y="9"/>
            <a:chExt cx="2870" cy="1160"/>
          </a:xfrm>
        </p:grpSpPr>
        <p:sp>
          <p:nvSpPr>
            <p:cNvPr id="19" name="文本框 18"/>
            <p:cNvSpPr txBox="1"/>
            <p:nvPr/>
          </p:nvSpPr>
          <p:spPr>
            <a:xfrm>
              <a:off x="12190" y="281"/>
              <a:ext cx="1968" cy="7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90000"/>
                </a:lnSpc>
                <a:tabLst>
                  <a:tab pos="3330575" algn="l"/>
                </a:tabLst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Songti SC Regular" panose="02010600040101010101" charset="-122"/>
                  <a:cs typeface="Times New Roman Regular" panose="02020603050405020304" charset="0"/>
                  <a:sym typeface="+mn-ea"/>
                </a:rPr>
                <a:t>微提醒</a:t>
              </a:r>
              <a:endPara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Songti SC Regular" panose="02010600040101010101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23" name="图片 22" descr="20268898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288" y="9"/>
              <a:ext cx="1160" cy="11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2686685"/>
            <a:ext cx="10583545" cy="607695"/>
            <a:chOff x="1634" y="2519"/>
            <a:chExt cx="16667" cy="957"/>
          </a:xfrm>
        </p:grpSpPr>
        <p:sp>
          <p:nvSpPr>
            <p:cNvPr id="40970" name="矩形 40969"/>
            <p:cNvSpPr/>
            <p:nvPr>
              <p:custDataLst>
                <p:tags r:id="rId21"/>
              </p:custDataLst>
            </p:nvPr>
          </p:nvSpPr>
          <p:spPr>
            <a:xfrm>
              <a:off x="2399" y="2519"/>
              <a:ext cx="15902" cy="9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平衡常数的表达式与方程式的书写有关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  <p:pic>
          <p:nvPicPr>
            <p:cNvPr id="59" name="图片 58" descr="19526277"/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634" y="2596"/>
              <a:ext cx="880" cy="88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2914015" y="1020445"/>
            <a:ext cx="8858250" cy="1715135"/>
            <a:chOff x="4589" y="1607"/>
            <a:chExt cx="13950" cy="2701"/>
          </a:xfrm>
        </p:grpSpPr>
        <p:sp>
          <p:nvSpPr>
            <p:cNvPr id="2" name="矩形 1"/>
            <p:cNvSpPr/>
            <p:nvPr>
              <p:custDataLst>
                <p:tags r:id="rId24"/>
              </p:custDataLst>
            </p:nvPr>
          </p:nvSpPr>
          <p:spPr>
            <a:xfrm>
              <a:off x="4791" y="1607"/>
              <a:ext cx="13391" cy="2585"/>
            </a:xfrm>
            <a:prstGeom prst="rect">
              <a:avLst/>
            </a:prstGeom>
            <a:noFill/>
            <a:ln w="31750" cmpd="sng">
              <a:noFill/>
              <a:prstDash val="dashDot"/>
            </a:ln>
          </p:spPr>
          <p:txBody>
            <a:bodyPr wrap="square" anchor="t">
              <a:spAutoFit/>
            </a:bodyPr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方程式的系数扩大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n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倍，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变为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en-US" altLang="zh-CN" sz="2800" b="1" baseline="3000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n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，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Δ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H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变为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n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Δ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H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；</a:t>
              </a:r>
              <a:endParaRPr lang="zh-CN" altLang="en-US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正反应与逆反应</a:t>
              </a:r>
              <a:r>
                <a:rPr lang="en-US" altLang="zh-CN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K</a:t>
              </a:r>
              <a:r>
                <a:rPr lang="zh-CN" altLang="en-US" sz="2800" b="1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</a:rPr>
                <a:t>值互为倒数，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Δ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H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互为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相反数；</a:t>
              </a:r>
              <a:endParaRPr lang="zh-CN" altLang="en-US" sz="2800">
                <a:latin typeface="PingFang SC" panose="020B0400000000000000" charset="-122"/>
                <a:ea typeface="PingFang SC" panose="020B0400000000000000" charset="-122"/>
                <a:sym typeface="+mn-ea"/>
              </a:endParaRPr>
            </a:p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方程式想加减，Δ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H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想加减，</a:t>
              </a:r>
              <a:r>
                <a:rPr lang="en-US" altLang="zh-CN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K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值相</a:t>
              </a:r>
              <a:r>
                <a:rPr lang="zh-CN" altLang="en-US" sz="2800">
                  <a:latin typeface="PingFang SC" panose="020B0400000000000000" charset="-122"/>
                  <a:ea typeface="PingFang SC" panose="020B0400000000000000" charset="-122"/>
                  <a:sym typeface="+mn-ea"/>
                </a:rPr>
                <a:t>乘除。</a:t>
              </a:r>
              <a:endParaRPr lang="zh-CN" altLang="en-US" sz="2800">
                <a:latin typeface="PingFang SC" panose="020B0400000000000000" charset="-122"/>
                <a:ea typeface="PingFang SC" panose="020B0400000000000000" charset="-122"/>
                <a:sym typeface="+mn-ea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0">
              <a:off x="4589" y="1632"/>
              <a:ext cx="13951" cy="2676"/>
              <a:chOff x="3336926" y="2274888"/>
              <a:chExt cx="5510212" cy="2303462"/>
            </a:xfrm>
          </p:grpSpPr>
          <p:sp>
            <p:nvSpPr>
              <p:cNvPr id="26" name="Freeform 19"/>
              <p:cNvSpPr/>
              <p:nvPr/>
            </p:nvSpPr>
            <p:spPr bwMode="auto">
              <a:xfrm>
                <a:off x="5792788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7" name="Freeform 20"/>
              <p:cNvSpPr/>
              <p:nvPr/>
            </p:nvSpPr>
            <p:spPr bwMode="auto">
              <a:xfrm>
                <a:off x="6013451" y="2330450"/>
                <a:ext cx="157163" cy="131763"/>
              </a:xfrm>
              <a:custGeom>
                <a:avLst/>
                <a:gdLst>
                  <a:gd name="T0" fmla="*/ 18 w 37"/>
                  <a:gd name="T1" fmla="*/ 31 h 31"/>
                  <a:gd name="T2" fmla="*/ 19 w 37"/>
                  <a:gd name="T3" fmla="*/ 31 h 31"/>
                  <a:gd name="T4" fmla="*/ 19 w 37"/>
                  <a:gd name="T5" fmla="*/ 31 h 31"/>
                  <a:gd name="T6" fmla="*/ 19 w 37"/>
                  <a:gd name="T7" fmla="*/ 31 h 31"/>
                  <a:gd name="T8" fmla="*/ 35 w 37"/>
                  <a:gd name="T9" fmla="*/ 16 h 31"/>
                  <a:gd name="T10" fmla="*/ 37 w 37"/>
                  <a:gd name="T11" fmla="*/ 10 h 31"/>
                  <a:gd name="T12" fmla="*/ 26 w 37"/>
                  <a:gd name="T13" fmla="*/ 0 h 31"/>
                  <a:gd name="T14" fmla="*/ 19 w 37"/>
                  <a:gd name="T15" fmla="*/ 4 h 31"/>
                  <a:gd name="T16" fmla="*/ 19 w 37"/>
                  <a:gd name="T17" fmla="*/ 4 h 31"/>
                  <a:gd name="T18" fmla="*/ 19 w 37"/>
                  <a:gd name="T19" fmla="*/ 4 h 31"/>
                  <a:gd name="T20" fmla="*/ 19 w 37"/>
                  <a:gd name="T21" fmla="*/ 4 h 31"/>
                  <a:gd name="T22" fmla="*/ 11 w 37"/>
                  <a:gd name="T23" fmla="*/ 0 h 31"/>
                  <a:gd name="T24" fmla="*/ 1 w 37"/>
                  <a:gd name="T25" fmla="*/ 10 h 31"/>
                  <a:gd name="T26" fmla="*/ 2 w 37"/>
                  <a:gd name="T27" fmla="*/ 16 h 31"/>
                  <a:gd name="T28" fmla="*/ 18 w 37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1">
                    <a:moveTo>
                      <a:pt x="18" y="31"/>
                    </a:moveTo>
                    <a:cubicBezTo>
                      <a:pt x="18" y="31"/>
                      <a:pt x="18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7" y="26"/>
                      <a:pt x="32" y="21"/>
                      <a:pt x="35" y="16"/>
                    </a:cubicBezTo>
                    <a:cubicBezTo>
                      <a:pt x="37" y="13"/>
                      <a:pt x="37" y="10"/>
                      <a:pt x="37" y="10"/>
                    </a:cubicBezTo>
                    <a:cubicBezTo>
                      <a:pt x="37" y="4"/>
                      <a:pt x="32" y="0"/>
                      <a:pt x="26" y="0"/>
                    </a:cubicBezTo>
                    <a:cubicBezTo>
                      <a:pt x="23" y="0"/>
                      <a:pt x="21" y="1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1"/>
                      <a:pt x="14" y="0"/>
                      <a:pt x="11" y="0"/>
                    </a:cubicBezTo>
                    <a:cubicBezTo>
                      <a:pt x="5" y="0"/>
                      <a:pt x="1" y="4"/>
                      <a:pt x="1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8" name="Freeform 21"/>
              <p:cNvSpPr/>
              <p:nvPr/>
            </p:nvSpPr>
            <p:spPr bwMode="auto">
              <a:xfrm>
                <a:off x="6238876" y="2330450"/>
                <a:ext cx="152400" cy="131763"/>
              </a:xfrm>
              <a:custGeom>
                <a:avLst/>
                <a:gdLst>
                  <a:gd name="T0" fmla="*/ 18 w 36"/>
                  <a:gd name="T1" fmla="*/ 31 h 31"/>
                  <a:gd name="T2" fmla="*/ 18 w 36"/>
                  <a:gd name="T3" fmla="*/ 31 h 31"/>
                  <a:gd name="T4" fmla="*/ 18 w 36"/>
                  <a:gd name="T5" fmla="*/ 31 h 31"/>
                  <a:gd name="T6" fmla="*/ 18 w 36"/>
                  <a:gd name="T7" fmla="*/ 31 h 31"/>
                  <a:gd name="T8" fmla="*/ 34 w 36"/>
                  <a:gd name="T9" fmla="*/ 16 h 31"/>
                  <a:gd name="T10" fmla="*/ 36 w 36"/>
                  <a:gd name="T11" fmla="*/ 10 h 31"/>
                  <a:gd name="T12" fmla="*/ 26 w 36"/>
                  <a:gd name="T13" fmla="*/ 0 h 31"/>
                  <a:gd name="T14" fmla="*/ 18 w 36"/>
                  <a:gd name="T15" fmla="*/ 4 h 31"/>
                  <a:gd name="T16" fmla="*/ 18 w 36"/>
                  <a:gd name="T17" fmla="*/ 4 h 31"/>
                  <a:gd name="T18" fmla="*/ 18 w 36"/>
                  <a:gd name="T19" fmla="*/ 4 h 31"/>
                  <a:gd name="T20" fmla="*/ 18 w 36"/>
                  <a:gd name="T21" fmla="*/ 4 h 31"/>
                  <a:gd name="T22" fmla="*/ 10 w 36"/>
                  <a:gd name="T23" fmla="*/ 0 h 31"/>
                  <a:gd name="T24" fmla="*/ 0 w 36"/>
                  <a:gd name="T25" fmla="*/ 10 h 31"/>
                  <a:gd name="T26" fmla="*/ 2 w 36"/>
                  <a:gd name="T27" fmla="*/ 16 h 31"/>
                  <a:gd name="T28" fmla="*/ 18 w 36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1">
                    <a:moveTo>
                      <a:pt x="18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6" y="26"/>
                      <a:pt x="31" y="21"/>
                      <a:pt x="34" y="16"/>
                    </a:cubicBezTo>
                    <a:cubicBezTo>
                      <a:pt x="36" y="13"/>
                      <a:pt x="36" y="10"/>
                      <a:pt x="36" y="10"/>
                    </a:cubicBezTo>
                    <a:cubicBezTo>
                      <a:pt x="36" y="4"/>
                      <a:pt x="31" y="0"/>
                      <a:pt x="26" y="0"/>
                    </a:cubicBezTo>
                    <a:cubicBezTo>
                      <a:pt x="23" y="0"/>
                      <a:pt x="20" y="1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1"/>
                      <a:pt x="13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3"/>
                      <a:pt x="2" y="16"/>
                    </a:cubicBezTo>
                    <a:cubicBezTo>
                      <a:pt x="5" y="21"/>
                      <a:pt x="10" y="26"/>
                      <a:pt x="18" y="31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9" name="Freeform 22"/>
              <p:cNvSpPr/>
              <p:nvPr/>
            </p:nvSpPr>
            <p:spPr bwMode="auto">
              <a:xfrm>
                <a:off x="6523038" y="2373313"/>
                <a:ext cx="388938" cy="17463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3 h 4"/>
                  <a:gd name="T18" fmla="*/ 77 w 92"/>
                  <a:gd name="T19" fmla="*/ 4 h 4"/>
                  <a:gd name="T20" fmla="*/ 63 w 92"/>
                  <a:gd name="T21" fmla="*/ 4 h 4"/>
                  <a:gd name="T22" fmla="*/ 46 w 92"/>
                  <a:gd name="T23" fmla="*/ 4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1"/>
                      <a:pt x="85" y="1"/>
                      <a:pt x="88" y="1"/>
                    </a:cubicBezTo>
                    <a:cubicBezTo>
                      <a:pt x="90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3"/>
                      <a:pt x="88" y="3"/>
                    </a:cubicBezTo>
                    <a:cubicBezTo>
                      <a:pt x="85" y="3"/>
                      <a:pt x="82" y="3"/>
                      <a:pt x="77" y="4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4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0" name="Freeform 23"/>
              <p:cNvSpPr/>
              <p:nvPr/>
            </p:nvSpPr>
            <p:spPr bwMode="auto">
              <a:xfrm>
                <a:off x="7031038" y="2317750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5 h 29"/>
                  <a:gd name="T4" fmla="*/ 0 w 25"/>
                  <a:gd name="T5" fmla="*/ 15 h 29"/>
                  <a:gd name="T6" fmla="*/ 0 w 25"/>
                  <a:gd name="T7" fmla="*/ 15 h 29"/>
                  <a:gd name="T8" fmla="*/ 12 w 25"/>
                  <a:gd name="T9" fmla="*/ 28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5 h 29"/>
                  <a:gd name="T16" fmla="*/ 22 w 25"/>
                  <a:gd name="T17" fmla="*/ 15 h 29"/>
                  <a:gd name="T18" fmla="*/ 22 w 25"/>
                  <a:gd name="T19" fmla="*/ 15 h 29"/>
                  <a:gd name="T20" fmla="*/ 22 w 25"/>
                  <a:gd name="T21" fmla="*/ 15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2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21"/>
                      <a:pt x="8" y="26"/>
                      <a:pt x="12" y="28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6"/>
                      <a:pt x="25" y="21"/>
                    </a:cubicBezTo>
                    <a:cubicBezTo>
                      <a:pt x="25" y="19"/>
                      <a:pt x="24" y="16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4" y="13"/>
                      <a:pt x="25" y="11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2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1" name="Freeform 24"/>
              <p:cNvSpPr/>
              <p:nvPr/>
            </p:nvSpPr>
            <p:spPr bwMode="auto">
              <a:xfrm>
                <a:off x="6937376" y="2347913"/>
                <a:ext cx="55563" cy="63500"/>
              </a:xfrm>
              <a:custGeom>
                <a:avLst/>
                <a:gdLst>
                  <a:gd name="T0" fmla="*/ 0 w 13"/>
                  <a:gd name="T1" fmla="*/ 8 h 15"/>
                  <a:gd name="T2" fmla="*/ 0 w 13"/>
                  <a:gd name="T3" fmla="*/ 8 h 15"/>
                  <a:gd name="T4" fmla="*/ 0 w 13"/>
                  <a:gd name="T5" fmla="*/ 8 h 15"/>
                  <a:gd name="T6" fmla="*/ 0 w 13"/>
                  <a:gd name="T7" fmla="*/ 8 h 15"/>
                  <a:gd name="T8" fmla="*/ 6 w 13"/>
                  <a:gd name="T9" fmla="*/ 15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8 h 15"/>
                  <a:gd name="T16" fmla="*/ 12 w 13"/>
                  <a:gd name="T17" fmla="*/ 8 h 15"/>
                  <a:gd name="T18" fmla="*/ 12 w 13"/>
                  <a:gd name="T19" fmla="*/ 8 h 15"/>
                  <a:gd name="T20" fmla="*/ 12 w 13"/>
                  <a:gd name="T21" fmla="*/ 8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1"/>
                      <a:pt x="4" y="13"/>
                      <a:pt x="6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3" y="6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2" name="Freeform 25"/>
              <p:cNvSpPr/>
              <p:nvPr/>
            </p:nvSpPr>
            <p:spPr bwMode="auto">
              <a:xfrm>
                <a:off x="5272088" y="2368550"/>
                <a:ext cx="388938" cy="22225"/>
              </a:xfrm>
              <a:custGeom>
                <a:avLst/>
                <a:gdLst>
                  <a:gd name="T0" fmla="*/ 92 w 92"/>
                  <a:gd name="T1" fmla="*/ 3 h 5"/>
                  <a:gd name="T2" fmla="*/ 46 w 92"/>
                  <a:gd name="T3" fmla="*/ 4 h 5"/>
                  <a:gd name="T4" fmla="*/ 29 w 92"/>
                  <a:gd name="T5" fmla="*/ 5 h 5"/>
                  <a:gd name="T6" fmla="*/ 15 w 92"/>
                  <a:gd name="T7" fmla="*/ 4 h 5"/>
                  <a:gd name="T8" fmla="*/ 4 w 92"/>
                  <a:gd name="T9" fmla="*/ 3 h 5"/>
                  <a:gd name="T10" fmla="*/ 0 w 92"/>
                  <a:gd name="T11" fmla="*/ 3 h 5"/>
                  <a:gd name="T12" fmla="*/ 0 w 92"/>
                  <a:gd name="T13" fmla="*/ 2 h 5"/>
                  <a:gd name="T14" fmla="*/ 0 w 92"/>
                  <a:gd name="T15" fmla="*/ 2 h 5"/>
                  <a:gd name="T16" fmla="*/ 4 w 92"/>
                  <a:gd name="T17" fmla="*/ 2 h 5"/>
                  <a:gd name="T18" fmla="*/ 15 w 92"/>
                  <a:gd name="T19" fmla="*/ 1 h 5"/>
                  <a:gd name="T20" fmla="*/ 29 w 92"/>
                  <a:gd name="T21" fmla="*/ 0 h 5"/>
                  <a:gd name="T22" fmla="*/ 46 w 92"/>
                  <a:gd name="T23" fmla="*/ 1 h 5"/>
                  <a:gd name="T24" fmla="*/ 92 w 92"/>
                  <a:gd name="T25" fmla="*/ 2 h 5"/>
                  <a:gd name="T26" fmla="*/ 92 w 92"/>
                  <a:gd name="T27" fmla="*/ 2 h 5"/>
                  <a:gd name="T28" fmla="*/ 92 w 92"/>
                  <a:gd name="T2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">
                    <a:moveTo>
                      <a:pt x="92" y="3"/>
                    </a:moveTo>
                    <a:cubicBezTo>
                      <a:pt x="92" y="3"/>
                      <a:pt x="69" y="4"/>
                      <a:pt x="46" y="4"/>
                    </a:cubicBezTo>
                    <a:cubicBezTo>
                      <a:pt x="40" y="4"/>
                      <a:pt x="35" y="4"/>
                      <a:pt x="29" y="5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4"/>
                      <a:pt x="7" y="3"/>
                      <a:pt x="4" y="3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2"/>
                    </a:cubicBezTo>
                    <a:cubicBezTo>
                      <a:pt x="7" y="1"/>
                      <a:pt x="10" y="1"/>
                      <a:pt x="15" y="1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1"/>
                      <a:pt x="46" y="1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3"/>
                      <a:pt x="92" y="3"/>
                      <a:pt x="92" y="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3" name="Freeform 26"/>
              <p:cNvSpPr/>
              <p:nvPr/>
            </p:nvSpPr>
            <p:spPr bwMode="auto">
              <a:xfrm>
                <a:off x="5046663" y="2317750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5 h 29"/>
                  <a:gd name="T4" fmla="*/ 25 w 25"/>
                  <a:gd name="T5" fmla="*/ 15 h 29"/>
                  <a:gd name="T6" fmla="*/ 25 w 25"/>
                  <a:gd name="T7" fmla="*/ 14 h 29"/>
                  <a:gd name="T8" fmla="*/ 13 w 25"/>
                  <a:gd name="T9" fmla="*/ 2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5 h 29"/>
                  <a:gd name="T16" fmla="*/ 3 w 25"/>
                  <a:gd name="T17" fmla="*/ 15 h 29"/>
                  <a:gd name="T18" fmla="*/ 3 w 25"/>
                  <a:gd name="T19" fmla="*/ 15 h 29"/>
                  <a:gd name="T20" fmla="*/ 3 w 25"/>
                  <a:gd name="T21" fmla="*/ 15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8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1" y="8"/>
                      <a:pt x="17" y="4"/>
                      <a:pt x="13" y="2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1"/>
                      <a:pt x="1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6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8"/>
                    </a:cubicBezTo>
                    <a:cubicBezTo>
                      <a:pt x="17" y="26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4" name="Freeform 27"/>
              <p:cNvSpPr/>
              <p:nvPr/>
            </p:nvSpPr>
            <p:spPr bwMode="auto">
              <a:xfrm>
                <a:off x="5191126" y="2347913"/>
                <a:ext cx="55563" cy="63500"/>
              </a:xfrm>
              <a:custGeom>
                <a:avLst/>
                <a:gdLst>
                  <a:gd name="T0" fmla="*/ 13 w 13"/>
                  <a:gd name="T1" fmla="*/ 8 h 15"/>
                  <a:gd name="T2" fmla="*/ 13 w 13"/>
                  <a:gd name="T3" fmla="*/ 8 h 15"/>
                  <a:gd name="T4" fmla="*/ 13 w 13"/>
                  <a:gd name="T5" fmla="*/ 8 h 15"/>
                  <a:gd name="T6" fmla="*/ 13 w 13"/>
                  <a:gd name="T7" fmla="*/ 8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8 h 15"/>
                  <a:gd name="T16" fmla="*/ 1 w 13"/>
                  <a:gd name="T17" fmla="*/ 8 h 15"/>
                  <a:gd name="T18" fmla="*/ 1 w 13"/>
                  <a:gd name="T19" fmla="*/ 8 h 15"/>
                  <a:gd name="T20" fmla="*/ 1 w 13"/>
                  <a:gd name="T21" fmla="*/ 8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5 h 15"/>
                  <a:gd name="T28" fmla="*/ 13 w 1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5"/>
                    </a:cubicBezTo>
                    <a:cubicBezTo>
                      <a:pt x="9" y="13"/>
                      <a:pt x="11" y="11"/>
                      <a:pt x="13" y="8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5" name="Freeform 28"/>
              <p:cNvSpPr/>
              <p:nvPr/>
            </p:nvSpPr>
            <p:spPr bwMode="auto">
              <a:xfrm>
                <a:off x="5792788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5" name="Freeform 29"/>
              <p:cNvSpPr/>
              <p:nvPr/>
            </p:nvSpPr>
            <p:spPr bwMode="auto">
              <a:xfrm>
                <a:off x="6013451" y="4441825"/>
                <a:ext cx="157163" cy="136525"/>
              </a:xfrm>
              <a:custGeom>
                <a:avLst/>
                <a:gdLst>
                  <a:gd name="T0" fmla="*/ 18 w 37"/>
                  <a:gd name="T1" fmla="*/ 32 h 32"/>
                  <a:gd name="T2" fmla="*/ 19 w 37"/>
                  <a:gd name="T3" fmla="*/ 32 h 32"/>
                  <a:gd name="T4" fmla="*/ 19 w 37"/>
                  <a:gd name="T5" fmla="*/ 32 h 32"/>
                  <a:gd name="T6" fmla="*/ 19 w 37"/>
                  <a:gd name="T7" fmla="*/ 32 h 32"/>
                  <a:gd name="T8" fmla="*/ 35 w 37"/>
                  <a:gd name="T9" fmla="*/ 17 h 32"/>
                  <a:gd name="T10" fmla="*/ 37 w 37"/>
                  <a:gd name="T11" fmla="*/ 11 h 32"/>
                  <a:gd name="T12" fmla="*/ 26 w 37"/>
                  <a:gd name="T13" fmla="*/ 0 h 32"/>
                  <a:gd name="T14" fmla="*/ 19 w 37"/>
                  <a:gd name="T15" fmla="*/ 4 h 32"/>
                  <a:gd name="T16" fmla="*/ 19 w 37"/>
                  <a:gd name="T17" fmla="*/ 4 h 32"/>
                  <a:gd name="T18" fmla="*/ 19 w 37"/>
                  <a:gd name="T19" fmla="*/ 4 h 32"/>
                  <a:gd name="T20" fmla="*/ 19 w 37"/>
                  <a:gd name="T21" fmla="*/ 4 h 32"/>
                  <a:gd name="T22" fmla="*/ 11 w 37"/>
                  <a:gd name="T23" fmla="*/ 0 h 32"/>
                  <a:gd name="T24" fmla="*/ 1 w 37"/>
                  <a:gd name="T25" fmla="*/ 11 h 32"/>
                  <a:gd name="T26" fmla="*/ 2 w 37"/>
                  <a:gd name="T27" fmla="*/ 17 h 32"/>
                  <a:gd name="T28" fmla="*/ 18 w 37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32">
                    <a:moveTo>
                      <a:pt x="18" y="32"/>
                    </a:move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7" y="27"/>
                      <a:pt x="32" y="22"/>
                      <a:pt x="35" y="17"/>
                    </a:cubicBezTo>
                    <a:cubicBezTo>
                      <a:pt x="37" y="13"/>
                      <a:pt x="37" y="11"/>
                      <a:pt x="37" y="11"/>
                    </a:cubicBezTo>
                    <a:cubicBezTo>
                      <a:pt x="37" y="5"/>
                      <a:pt x="32" y="0"/>
                      <a:pt x="26" y="0"/>
                    </a:cubicBezTo>
                    <a:cubicBezTo>
                      <a:pt x="23" y="0"/>
                      <a:pt x="21" y="2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4" y="0"/>
                      <a:pt x="11" y="0"/>
                    </a:cubicBezTo>
                    <a:cubicBezTo>
                      <a:pt x="5" y="0"/>
                      <a:pt x="1" y="5"/>
                      <a:pt x="1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7" name="Freeform 30"/>
              <p:cNvSpPr/>
              <p:nvPr/>
            </p:nvSpPr>
            <p:spPr bwMode="auto">
              <a:xfrm>
                <a:off x="6238876" y="4441825"/>
                <a:ext cx="152400" cy="136525"/>
              </a:xfrm>
              <a:custGeom>
                <a:avLst/>
                <a:gdLst>
                  <a:gd name="T0" fmla="*/ 18 w 36"/>
                  <a:gd name="T1" fmla="*/ 32 h 32"/>
                  <a:gd name="T2" fmla="*/ 18 w 36"/>
                  <a:gd name="T3" fmla="*/ 32 h 32"/>
                  <a:gd name="T4" fmla="*/ 18 w 36"/>
                  <a:gd name="T5" fmla="*/ 32 h 32"/>
                  <a:gd name="T6" fmla="*/ 18 w 36"/>
                  <a:gd name="T7" fmla="*/ 32 h 32"/>
                  <a:gd name="T8" fmla="*/ 34 w 36"/>
                  <a:gd name="T9" fmla="*/ 17 h 32"/>
                  <a:gd name="T10" fmla="*/ 36 w 36"/>
                  <a:gd name="T11" fmla="*/ 11 h 32"/>
                  <a:gd name="T12" fmla="*/ 26 w 36"/>
                  <a:gd name="T13" fmla="*/ 0 h 32"/>
                  <a:gd name="T14" fmla="*/ 18 w 36"/>
                  <a:gd name="T15" fmla="*/ 4 h 32"/>
                  <a:gd name="T16" fmla="*/ 18 w 36"/>
                  <a:gd name="T17" fmla="*/ 4 h 32"/>
                  <a:gd name="T18" fmla="*/ 18 w 36"/>
                  <a:gd name="T19" fmla="*/ 4 h 32"/>
                  <a:gd name="T20" fmla="*/ 18 w 36"/>
                  <a:gd name="T21" fmla="*/ 4 h 32"/>
                  <a:gd name="T22" fmla="*/ 10 w 36"/>
                  <a:gd name="T23" fmla="*/ 0 h 32"/>
                  <a:gd name="T24" fmla="*/ 0 w 36"/>
                  <a:gd name="T25" fmla="*/ 11 h 32"/>
                  <a:gd name="T26" fmla="*/ 2 w 36"/>
                  <a:gd name="T27" fmla="*/ 17 h 32"/>
                  <a:gd name="T28" fmla="*/ 18 w 3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2">
                    <a:moveTo>
                      <a:pt x="18" y="32"/>
                    </a:move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6" y="27"/>
                      <a:pt x="31" y="22"/>
                      <a:pt x="34" y="17"/>
                    </a:cubicBezTo>
                    <a:cubicBezTo>
                      <a:pt x="36" y="13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6" y="0"/>
                    </a:cubicBezTo>
                    <a:cubicBezTo>
                      <a:pt x="23" y="0"/>
                      <a:pt x="20" y="2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3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3"/>
                      <a:pt x="2" y="17"/>
                    </a:cubicBezTo>
                    <a:cubicBezTo>
                      <a:pt x="5" y="22"/>
                      <a:pt x="10" y="27"/>
                      <a:pt x="18" y="3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8" name="Freeform 31"/>
              <p:cNvSpPr/>
              <p:nvPr/>
            </p:nvSpPr>
            <p:spPr bwMode="auto">
              <a:xfrm>
                <a:off x="6523038" y="4489450"/>
                <a:ext cx="388938" cy="15875"/>
              </a:xfrm>
              <a:custGeom>
                <a:avLst/>
                <a:gdLst>
                  <a:gd name="T0" fmla="*/ 0 w 92"/>
                  <a:gd name="T1" fmla="*/ 2 h 4"/>
                  <a:gd name="T2" fmla="*/ 46 w 92"/>
                  <a:gd name="T3" fmla="*/ 0 h 4"/>
                  <a:gd name="T4" fmla="*/ 63 w 92"/>
                  <a:gd name="T5" fmla="*/ 0 h 4"/>
                  <a:gd name="T6" fmla="*/ 77 w 92"/>
                  <a:gd name="T7" fmla="*/ 0 h 4"/>
                  <a:gd name="T8" fmla="*/ 88 w 92"/>
                  <a:gd name="T9" fmla="*/ 1 h 4"/>
                  <a:gd name="T10" fmla="*/ 92 w 92"/>
                  <a:gd name="T11" fmla="*/ 2 h 4"/>
                  <a:gd name="T12" fmla="*/ 92 w 92"/>
                  <a:gd name="T13" fmla="*/ 2 h 4"/>
                  <a:gd name="T14" fmla="*/ 92 w 92"/>
                  <a:gd name="T15" fmla="*/ 2 h 4"/>
                  <a:gd name="T16" fmla="*/ 88 w 92"/>
                  <a:gd name="T17" fmla="*/ 2 h 4"/>
                  <a:gd name="T18" fmla="*/ 77 w 92"/>
                  <a:gd name="T19" fmla="*/ 3 h 4"/>
                  <a:gd name="T20" fmla="*/ 63 w 92"/>
                  <a:gd name="T21" fmla="*/ 4 h 4"/>
                  <a:gd name="T22" fmla="*/ 46 w 92"/>
                  <a:gd name="T23" fmla="*/ 3 h 4"/>
                  <a:gd name="T24" fmla="*/ 0 w 92"/>
                  <a:gd name="T25" fmla="*/ 2 h 4"/>
                  <a:gd name="T26" fmla="*/ 0 w 92"/>
                  <a:gd name="T27" fmla="*/ 2 h 4"/>
                  <a:gd name="T28" fmla="*/ 0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0" y="2"/>
                    </a:moveTo>
                    <a:cubicBezTo>
                      <a:pt x="0" y="2"/>
                      <a:pt x="23" y="1"/>
                      <a:pt x="46" y="0"/>
                    </a:cubicBezTo>
                    <a:cubicBezTo>
                      <a:pt x="52" y="0"/>
                      <a:pt x="57" y="0"/>
                      <a:pt x="63" y="0"/>
                    </a:cubicBezTo>
                    <a:cubicBezTo>
                      <a:pt x="68" y="0"/>
                      <a:pt x="73" y="0"/>
                      <a:pt x="77" y="0"/>
                    </a:cubicBezTo>
                    <a:cubicBezTo>
                      <a:pt x="82" y="0"/>
                      <a:pt x="85" y="1"/>
                      <a:pt x="88" y="1"/>
                    </a:cubicBezTo>
                    <a:cubicBezTo>
                      <a:pt x="90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0" y="2"/>
                      <a:pt x="88" y="2"/>
                    </a:cubicBezTo>
                    <a:cubicBezTo>
                      <a:pt x="85" y="3"/>
                      <a:pt x="82" y="3"/>
                      <a:pt x="77" y="3"/>
                    </a:cubicBezTo>
                    <a:cubicBezTo>
                      <a:pt x="73" y="4"/>
                      <a:pt x="68" y="4"/>
                      <a:pt x="63" y="4"/>
                    </a:cubicBezTo>
                    <a:cubicBezTo>
                      <a:pt x="57" y="4"/>
                      <a:pt x="52" y="4"/>
                      <a:pt x="46" y="3"/>
                    </a:cubicBezTo>
                    <a:cubicBezTo>
                      <a:pt x="23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9" name="Freeform 32"/>
              <p:cNvSpPr/>
              <p:nvPr/>
            </p:nvSpPr>
            <p:spPr bwMode="auto">
              <a:xfrm>
                <a:off x="7031038" y="4433888"/>
                <a:ext cx="106363" cy="123825"/>
              </a:xfrm>
              <a:custGeom>
                <a:avLst/>
                <a:gdLst>
                  <a:gd name="T0" fmla="*/ 0 w 25"/>
                  <a:gd name="T1" fmla="*/ 14 h 29"/>
                  <a:gd name="T2" fmla="*/ 0 w 25"/>
                  <a:gd name="T3" fmla="*/ 14 h 29"/>
                  <a:gd name="T4" fmla="*/ 0 w 25"/>
                  <a:gd name="T5" fmla="*/ 14 h 29"/>
                  <a:gd name="T6" fmla="*/ 0 w 25"/>
                  <a:gd name="T7" fmla="*/ 15 h 29"/>
                  <a:gd name="T8" fmla="*/ 12 w 25"/>
                  <a:gd name="T9" fmla="*/ 27 h 29"/>
                  <a:gd name="T10" fmla="*/ 17 w 25"/>
                  <a:gd name="T11" fmla="*/ 29 h 29"/>
                  <a:gd name="T12" fmla="*/ 25 w 25"/>
                  <a:gd name="T13" fmla="*/ 21 h 29"/>
                  <a:gd name="T14" fmla="*/ 22 w 25"/>
                  <a:gd name="T15" fmla="*/ 14 h 29"/>
                  <a:gd name="T16" fmla="*/ 22 w 25"/>
                  <a:gd name="T17" fmla="*/ 14 h 29"/>
                  <a:gd name="T18" fmla="*/ 22 w 25"/>
                  <a:gd name="T19" fmla="*/ 14 h 29"/>
                  <a:gd name="T20" fmla="*/ 22 w 25"/>
                  <a:gd name="T21" fmla="*/ 14 h 29"/>
                  <a:gd name="T22" fmla="*/ 25 w 25"/>
                  <a:gd name="T23" fmla="*/ 8 h 29"/>
                  <a:gd name="T24" fmla="*/ 17 w 25"/>
                  <a:gd name="T25" fmla="*/ 0 h 29"/>
                  <a:gd name="T26" fmla="*/ 12 w 25"/>
                  <a:gd name="T27" fmla="*/ 1 h 29"/>
                  <a:gd name="T28" fmla="*/ 0 w 25"/>
                  <a:gd name="T2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4" y="21"/>
                      <a:pt x="8" y="25"/>
                      <a:pt x="12" y="27"/>
                    </a:cubicBezTo>
                    <a:cubicBezTo>
                      <a:pt x="15" y="29"/>
                      <a:pt x="17" y="29"/>
                      <a:pt x="17" y="29"/>
                    </a:cubicBezTo>
                    <a:cubicBezTo>
                      <a:pt x="22" y="29"/>
                      <a:pt x="25" y="25"/>
                      <a:pt x="25" y="21"/>
                    </a:cubicBezTo>
                    <a:cubicBezTo>
                      <a:pt x="25" y="18"/>
                      <a:pt x="24" y="16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4" y="13"/>
                      <a:pt x="25" y="10"/>
                      <a:pt x="25" y="8"/>
                    </a:cubicBezTo>
                    <a:cubicBezTo>
                      <a:pt x="25" y="4"/>
                      <a:pt x="22" y="0"/>
                      <a:pt x="17" y="0"/>
                    </a:cubicBezTo>
                    <a:cubicBezTo>
                      <a:pt x="17" y="0"/>
                      <a:pt x="15" y="0"/>
                      <a:pt x="12" y="1"/>
                    </a:cubicBezTo>
                    <a:cubicBezTo>
                      <a:pt x="8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0" name="Freeform 33"/>
              <p:cNvSpPr/>
              <p:nvPr/>
            </p:nvSpPr>
            <p:spPr bwMode="auto">
              <a:xfrm>
                <a:off x="6937376" y="4464050"/>
                <a:ext cx="55563" cy="63500"/>
              </a:xfrm>
              <a:custGeom>
                <a:avLst/>
                <a:gdLst>
                  <a:gd name="T0" fmla="*/ 0 w 13"/>
                  <a:gd name="T1" fmla="*/ 7 h 15"/>
                  <a:gd name="T2" fmla="*/ 0 w 13"/>
                  <a:gd name="T3" fmla="*/ 7 h 15"/>
                  <a:gd name="T4" fmla="*/ 0 w 13"/>
                  <a:gd name="T5" fmla="*/ 7 h 15"/>
                  <a:gd name="T6" fmla="*/ 0 w 13"/>
                  <a:gd name="T7" fmla="*/ 7 h 15"/>
                  <a:gd name="T8" fmla="*/ 6 w 13"/>
                  <a:gd name="T9" fmla="*/ 14 h 15"/>
                  <a:gd name="T10" fmla="*/ 9 w 13"/>
                  <a:gd name="T11" fmla="*/ 15 h 15"/>
                  <a:gd name="T12" fmla="*/ 13 w 13"/>
                  <a:gd name="T13" fmla="*/ 11 h 15"/>
                  <a:gd name="T14" fmla="*/ 12 w 13"/>
                  <a:gd name="T15" fmla="*/ 7 h 15"/>
                  <a:gd name="T16" fmla="*/ 12 w 13"/>
                  <a:gd name="T17" fmla="*/ 7 h 15"/>
                  <a:gd name="T18" fmla="*/ 12 w 13"/>
                  <a:gd name="T19" fmla="*/ 7 h 15"/>
                  <a:gd name="T20" fmla="*/ 12 w 13"/>
                  <a:gd name="T21" fmla="*/ 7 h 15"/>
                  <a:gd name="T22" fmla="*/ 13 w 13"/>
                  <a:gd name="T23" fmla="*/ 4 h 15"/>
                  <a:gd name="T24" fmla="*/ 9 w 13"/>
                  <a:gd name="T25" fmla="*/ 0 h 15"/>
                  <a:gd name="T26" fmla="*/ 6 w 13"/>
                  <a:gd name="T27" fmla="*/ 1 h 15"/>
                  <a:gd name="T28" fmla="*/ 0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3"/>
                      <a:pt x="6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5"/>
                      <a:pt x="13" y="13"/>
                      <a:pt x="13" y="11"/>
                    </a:cubicBezTo>
                    <a:cubicBezTo>
                      <a:pt x="13" y="9"/>
                      <a:pt x="13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5"/>
                      <a:pt x="13" y="4"/>
                    </a:cubicBezTo>
                    <a:cubicBezTo>
                      <a:pt x="13" y="2"/>
                      <a:pt x="11" y="0"/>
                      <a:pt x="9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1" name="Freeform 34"/>
              <p:cNvSpPr/>
              <p:nvPr/>
            </p:nvSpPr>
            <p:spPr bwMode="auto">
              <a:xfrm>
                <a:off x="5272088" y="4484688"/>
                <a:ext cx="388938" cy="17463"/>
              </a:xfrm>
              <a:custGeom>
                <a:avLst/>
                <a:gdLst>
                  <a:gd name="T0" fmla="*/ 92 w 92"/>
                  <a:gd name="T1" fmla="*/ 2 h 4"/>
                  <a:gd name="T2" fmla="*/ 46 w 92"/>
                  <a:gd name="T3" fmla="*/ 4 h 4"/>
                  <a:gd name="T4" fmla="*/ 29 w 92"/>
                  <a:gd name="T5" fmla="*/ 4 h 4"/>
                  <a:gd name="T6" fmla="*/ 15 w 92"/>
                  <a:gd name="T7" fmla="*/ 4 h 4"/>
                  <a:gd name="T8" fmla="*/ 4 w 92"/>
                  <a:gd name="T9" fmla="*/ 3 h 4"/>
                  <a:gd name="T10" fmla="*/ 0 w 92"/>
                  <a:gd name="T11" fmla="*/ 2 h 4"/>
                  <a:gd name="T12" fmla="*/ 0 w 92"/>
                  <a:gd name="T13" fmla="*/ 2 h 4"/>
                  <a:gd name="T14" fmla="*/ 0 w 92"/>
                  <a:gd name="T15" fmla="*/ 2 h 4"/>
                  <a:gd name="T16" fmla="*/ 4 w 92"/>
                  <a:gd name="T17" fmla="*/ 1 h 4"/>
                  <a:gd name="T18" fmla="*/ 15 w 92"/>
                  <a:gd name="T19" fmla="*/ 0 h 4"/>
                  <a:gd name="T20" fmla="*/ 29 w 92"/>
                  <a:gd name="T21" fmla="*/ 0 h 4"/>
                  <a:gd name="T22" fmla="*/ 46 w 92"/>
                  <a:gd name="T23" fmla="*/ 0 h 4"/>
                  <a:gd name="T24" fmla="*/ 92 w 92"/>
                  <a:gd name="T25" fmla="*/ 2 h 4"/>
                  <a:gd name="T26" fmla="*/ 92 w 92"/>
                  <a:gd name="T27" fmla="*/ 2 h 4"/>
                  <a:gd name="T28" fmla="*/ 92 w 92"/>
                  <a:gd name="T2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4">
                    <a:moveTo>
                      <a:pt x="92" y="2"/>
                    </a:moveTo>
                    <a:cubicBezTo>
                      <a:pt x="92" y="2"/>
                      <a:pt x="69" y="3"/>
                      <a:pt x="46" y="4"/>
                    </a:cubicBezTo>
                    <a:cubicBezTo>
                      <a:pt x="40" y="4"/>
                      <a:pt x="35" y="4"/>
                      <a:pt x="29" y="4"/>
                    </a:cubicBezTo>
                    <a:cubicBezTo>
                      <a:pt x="24" y="4"/>
                      <a:pt x="19" y="4"/>
                      <a:pt x="15" y="4"/>
                    </a:cubicBezTo>
                    <a:cubicBezTo>
                      <a:pt x="10" y="3"/>
                      <a:pt x="7" y="3"/>
                      <a:pt x="4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4" y="1"/>
                    </a:cubicBezTo>
                    <a:cubicBezTo>
                      <a:pt x="7" y="1"/>
                      <a:pt x="10" y="1"/>
                      <a:pt x="15" y="0"/>
                    </a:cubicBezTo>
                    <a:cubicBezTo>
                      <a:pt x="19" y="0"/>
                      <a:pt x="24" y="0"/>
                      <a:pt x="29" y="0"/>
                    </a:cubicBezTo>
                    <a:cubicBezTo>
                      <a:pt x="35" y="0"/>
                      <a:pt x="40" y="0"/>
                      <a:pt x="46" y="0"/>
                    </a:cubicBezTo>
                    <a:cubicBezTo>
                      <a:pt x="69" y="1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2"/>
                      <a:pt x="92" y="2"/>
                      <a:pt x="92" y="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2" name="Freeform 35"/>
              <p:cNvSpPr/>
              <p:nvPr/>
            </p:nvSpPr>
            <p:spPr bwMode="auto">
              <a:xfrm>
                <a:off x="5046663" y="4433888"/>
                <a:ext cx="106363" cy="123825"/>
              </a:xfrm>
              <a:custGeom>
                <a:avLst/>
                <a:gdLst>
                  <a:gd name="T0" fmla="*/ 25 w 25"/>
                  <a:gd name="T1" fmla="*/ 15 h 29"/>
                  <a:gd name="T2" fmla="*/ 25 w 25"/>
                  <a:gd name="T3" fmla="*/ 14 h 29"/>
                  <a:gd name="T4" fmla="*/ 25 w 25"/>
                  <a:gd name="T5" fmla="*/ 14 h 29"/>
                  <a:gd name="T6" fmla="*/ 25 w 25"/>
                  <a:gd name="T7" fmla="*/ 14 h 29"/>
                  <a:gd name="T8" fmla="*/ 13 w 25"/>
                  <a:gd name="T9" fmla="*/ 1 h 29"/>
                  <a:gd name="T10" fmla="*/ 8 w 25"/>
                  <a:gd name="T11" fmla="*/ 0 h 29"/>
                  <a:gd name="T12" fmla="*/ 0 w 25"/>
                  <a:gd name="T13" fmla="*/ 8 h 29"/>
                  <a:gd name="T14" fmla="*/ 3 w 25"/>
                  <a:gd name="T15" fmla="*/ 14 h 29"/>
                  <a:gd name="T16" fmla="*/ 3 w 25"/>
                  <a:gd name="T17" fmla="*/ 14 h 29"/>
                  <a:gd name="T18" fmla="*/ 3 w 25"/>
                  <a:gd name="T19" fmla="*/ 14 h 29"/>
                  <a:gd name="T20" fmla="*/ 3 w 25"/>
                  <a:gd name="T21" fmla="*/ 14 h 29"/>
                  <a:gd name="T22" fmla="*/ 0 w 25"/>
                  <a:gd name="T23" fmla="*/ 21 h 29"/>
                  <a:gd name="T24" fmla="*/ 8 w 25"/>
                  <a:gd name="T25" fmla="*/ 29 h 29"/>
                  <a:gd name="T26" fmla="*/ 13 w 25"/>
                  <a:gd name="T27" fmla="*/ 27 h 29"/>
                  <a:gd name="T28" fmla="*/ 25 w 25"/>
                  <a:gd name="T2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9">
                    <a:moveTo>
                      <a:pt x="25" y="15"/>
                    </a:moveTo>
                    <a:cubicBezTo>
                      <a:pt x="25" y="15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1" y="8"/>
                      <a:pt x="17" y="4"/>
                      <a:pt x="13" y="1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1"/>
                    </a:cubicBezTo>
                    <a:cubicBezTo>
                      <a:pt x="0" y="25"/>
                      <a:pt x="3" y="29"/>
                      <a:pt x="8" y="29"/>
                    </a:cubicBezTo>
                    <a:cubicBezTo>
                      <a:pt x="8" y="29"/>
                      <a:pt x="10" y="29"/>
                      <a:pt x="13" y="27"/>
                    </a:cubicBezTo>
                    <a:cubicBezTo>
                      <a:pt x="17" y="25"/>
                      <a:pt x="21" y="21"/>
                      <a:pt x="25" y="15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3" name="Freeform 36"/>
              <p:cNvSpPr/>
              <p:nvPr/>
            </p:nvSpPr>
            <p:spPr bwMode="auto">
              <a:xfrm>
                <a:off x="5191126" y="4464050"/>
                <a:ext cx="55563" cy="63500"/>
              </a:xfrm>
              <a:custGeom>
                <a:avLst/>
                <a:gdLst>
                  <a:gd name="T0" fmla="*/ 13 w 13"/>
                  <a:gd name="T1" fmla="*/ 7 h 15"/>
                  <a:gd name="T2" fmla="*/ 13 w 13"/>
                  <a:gd name="T3" fmla="*/ 7 h 15"/>
                  <a:gd name="T4" fmla="*/ 13 w 13"/>
                  <a:gd name="T5" fmla="*/ 7 h 15"/>
                  <a:gd name="T6" fmla="*/ 13 w 13"/>
                  <a:gd name="T7" fmla="*/ 7 h 15"/>
                  <a:gd name="T8" fmla="*/ 7 w 13"/>
                  <a:gd name="T9" fmla="*/ 1 h 15"/>
                  <a:gd name="T10" fmla="*/ 4 w 13"/>
                  <a:gd name="T11" fmla="*/ 0 h 15"/>
                  <a:gd name="T12" fmla="*/ 0 w 13"/>
                  <a:gd name="T13" fmla="*/ 4 h 15"/>
                  <a:gd name="T14" fmla="*/ 1 w 13"/>
                  <a:gd name="T15" fmla="*/ 7 h 15"/>
                  <a:gd name="T16" fmla="*/ 1 w 13"/>
                  <a:gd name="T17" fmla="*/ 7 h 15"/>
                  <a:gd name="T18" fmla="*/ 1 w 13"/>
                  <a:gd name="T19" fmla="*/ 7 h 15"/>
                  <a:gd name="T20" fmla="*/ 1 w 13"/>
                  <a:gd name="T21" fmla="*/ 7 h 15"/>
                  <a:gd name="T22" fmla="*/ 0 w 13"/>
                  <a:gd name="T23" fmla="*/ 11 h 15"/>
                  <a:gd name="T24" fmla="*/ 4 w 13"/>
                  <a:gd name="T25" fmla="*/ 15 h 15"/>
                  <a:gd name="T26" fmla="*/ 7 w 13"/>
                  <a:gd name="T27" fmla="*/ 14 h 15"/>
                  <a:gd name="T28" fmla="*/ 13 w 13"/>
                  <a:gd name="T2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5"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1" y="4"/>
                      <a:pt x="9" y="2"/>
                      <a:pt x="7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ubicBezTo>
                      <a:pt x="4" y="15"/>
                      <a:pt x="5" y="15"/>
                      <a:pt x="7" y="14"/>
                    </a:cubicBezTo>
                    <a:cubicBezTo>
                      <a:pt x="9" y="13"/>
                      <a:pt x="11" y="11"/>
                      <a:pt x="13" y="7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8786813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5" name="Freeform 38"/>
              <p:cNvSpPr/>
              <p:nvPr/>
            </p:nvSpPr>
            <p:spPr bwMode="auto">
              <a:xfrm>
                <a:off x="7272338" y="2365375"/>
                <a:ext cx="1562100" cy="2139950"/>
              </a:xfrm>
              <a:custGeom>
                <a:avLst/>
                <a:gdLst>
                  <a:gd name="T0" fmla="*/ 0 w 984"/>
                  <a:gd name="T1" fmla="*/ 0 h 1348"/>
                  <a:gd name="T2" fmla="*/ 0 w 984"/>
                  <a:gd name="T3" fmla="*/ 5 h 1348"/>
                  <a:gd name="T4" fmla="*/ 973 w 984"/>
                  <a:gd name="T5" fmla="*/ 10 h 1348"/>
                  <a:gd name="T6" fmla="*/ 973 w 984"/>
                  <a:gd name="T7" fmla="*/ 1338 h 1348"/>
                  <a:gd name="T8" fmla="*/ 0 w 984"/>
                  <a:gd name="T9" fmla="*/ 1338 h 1348"/>
                  <a:gd name="T10" fmla="*/ 0 w 984"/>
                  <a:gd name="T11" fmla="*/ 1340 h 1348"/>
                  <a:gd name="T12" fmla="*/ 984 w 984"/>
                  <a:gd name="T13" fmla="*/ 1348 h 1348"/>
                  <a:gd name="T14" fmla="*/ 984 w 984"/>
                  <a:gd name="T15" fmla="*/ 0 h 1348"/>
                  <a:gd name="T16" fmla="*/ 0 w 984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4" h="1348">
                    <a:moveTo>
                      <a:pt x="0" y="0"/>
                    </a:moveTo>
                    <a:lnTo>
                      <a:pt x="0" y="5"/>
                    </a:lnTo>
                    <a:lnTo>
                      <a:pt x="973" y="10"/>
                    </a:lnTo>
                    <a:lnTo>
                      <a:pt x="973" y="1338"/>
                    </a:lnTo>
                    <a:lnTo>
                      <a:pt x="0" y="1338"/>
                    </a:lnTo>
                    <a:lnTo>
                      <a:pt x="0" y="1340"/>
                    </a:lnTo>
                    <a:lnTo>
                      <a:pt x="984" y="1348"/>
                    </a:lnTo>
                    <a:lnTo>
                      <a:pt x="9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7196138" y="2292350"/>
                <a:ext cx="1560513" cy="2209800"/>
              </a:xfrm>
              <a:custGeom>
                <a:avLst/>
                <a:gdLst>
                  <a:gd name="T0" fmla="*/ 0 w 983"/>
                  <a:gd name="T1" fmla="*/ 43 h 1392"/>
                  <a:gd name="T2" fmla="*/ 0 w 983"/>
                  <a:gd name="T3" fmla="*/ 54 h 1392"/>
                  <a:gd name="T4" fmla="*/ 970 w 983"/>
                  <a:gd name="T5" fmla="*/ 11 h 1392"/>
                  <a:gd name="T6" fmla="*/ 970 w 983"/>
                  <a:gd name="T7" fmla="*/ 1338 h 1392"/>
                  <a:gd name="T8" fmla="*/ 0 w 983"/>
                  <a:gd name="T9" fmla="*/ 1381 h 1392"/>
                  <a:gd name="T10" fmla="*/ 0 w 983"/>
                  <a:gd name="T11" fmla="*/ 1392 h 1392"/>
                  <a:gd name="T12" fmla="*/ 983 w 983"/>
                  <a:gd name="T13" fmla="*/ 1349 h 1392"/>
                  <a:gd name="T14" fmla="*/ 983 w 983"/>
                  <a:gd name="T15" fmla="*/ 0 h 1392"/>
                  <a:gd name="T16" fmla="*/ 0 w 983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3" h="1392">
                    <a:moveTo>
                      <a:pt x="0" y="43"/>
                    </a:moveTo>
                    <a:lnTo>
                      <a:pt x="0" y="54"/>
                    </a:lnTo>
                    <a:lnTo>
                      <a:pt x="970" y="11"/>
                    </a:lnTo>
                    <a:lnTo>
                      <a:pt x="970" y="1338"/>
                    </a:lnTo>
                    <a:lnTo>
                      <a:pt x="0" y="1381"/>
                    </a:lnTo>
                    <a:lnTo>
                      <a:pt x="0" y="1392"/>
                    </a:lnTo>
                    <a:lnTo>
                      <a:pt x="983" y="1349"/>
                    </a:lnTo>
                    <a:lnTo>
                      <a:pt x="983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8" name="Oval 40"/>
              <p:cNvSpPr>
                <a:spLocks noChangeArrowheads="1"/>
              </p:cNvSpPr>
              <p:nvPr/>
            </p:nvSpPr>
            <p:spPr bwMode="auto">
              <a:xfrm>
                <a:off x="3336926" y="2274888"/>
                <a:ext cx="60325" cy="60325"/>
              </a:xfrm>
              <a:prstGeom prst="ellipse">
                <a:avLst/>
              </a:pr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3349626" y="2365375"/>
                <a:ext cx="1574800" cy="2139950"/>
              </a:xfrm>
              <a:custGeom>
                <a:avLst/>
                <a:gdLst>
                  <a:gd name="T0" fmla="*/ 984 w 992"/>
                  <a:gd name="T1" fmla="*/ 0 h 1348"/>
                  <a:gd name="T2" fmla="*/ 989 w 992"/>
                  <a:gd name="T3" fmla="*/ 5 h 1348"/>
                  <a:gd name="T4" fmla="*/ 14 w 992"/>
                  <a:gd name="T5" fmla="*/ 10 h 1348"/>
                  <a:gd name="T6" fmla="*/ 14 w 992"/>
                  <a:gd name="T7" fmla="*/ 1338 h 1348"/>
                  <a:gd name="T8" fmla="*/ 984 w 992"/>
                  <a:gd name="T9" fmla="*/ 1338 h 1348"/>
                  <a:gd name="T10" fmla="*/ 992 w 992"/>
                  <a:gd name="T11" fmla="*/ 1343 h 1348"/>
                  <a:gd name="T12" fmla="*/ 0 w 992"/>
                  <a:gd name="T13" fmla="*/ 1348 h 1348"/>
                  <a:gd name="T14" fmla="*/ 0 w 992"/>
                  <a:gd name="T15" fmla="*/ 0 h 1348"/>
                  <a:gd name="T16" fmla="*/ 984 w 992"/>
                  <a:gd name="T17" fmla="*/ 0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2" h="1348">
                    <a:moveTo>
                      <a:pt x="984" y="0"/>
                    </a:moveTo>
                    <a:lnTo>
                      <a:pt x="989" y="5"/>
                    </a:lnTo>
                    <a:lnTo>
                      <a:pt x="14" y="10"/>
                    </a:lnTo>
                    <a:lnTo>
                      <a:pt x="14" y="1338"/>
                    </a:lnTo>
                    <a:lnTo>
                      <a:pt x="984" y="1338"/>
                    </a:lnTo>
                    <a:lnTo>
                      <a:pt x="992" y="1343"/>
                    </a:lnTo>
                    <a:lnTo>
                      <a:pt x="0" y="1348"/>
                    </a:lnTo>
                    <a:lnTo>
                      <a:pt x="0" y="0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3427413" y="2292350"/>
                <a:ext cx="1563688" cy="2209800"/>
              </a:xfrm>
              <a:custGeom>
                <a:avLst/>
                <a:gdLst>
                  <a:gd name="T0" fmla="*/ 985 w 985"/>
                  <a:gd name="T1" fmla="*/ 43 h 1392"/>
                  <a:gd name="T2" fmla="*/ 985 w 985"/>
                  <a:gd name="T3" fmla="*/ 54 h 1392"/>
                  <a:gd name="T4" fmla="*/ 13 w 985"/>
                  <a:gd name="T5" fmla="*/ 11 h 1392"/>
                  <a:gd name="T6" fmla="*/ 13 w 985"/>
                  <a:gd name="T7" fmla="*/ 1338 h 1392"/>
                  <a:gd name="T8" fmla="*/ 985 w 985"/>
                  <a:gd name="T9" fmla="*/ 1381 h 1392"/>
                  <a:gd name="T10" fmla="*/ 985 w 985"/>
                  <a:gd name="T11" fmla="*/ 1392 h 1392"/>
                  <a:gd name="T12" fmla="*/ 0 w 985"/>
                  <a:gd name="T13" fmla="*/ 1349 h 1392"/>
                  <a:gd name="T14" fmla="*/ 0 w 985"/>
                  <a:gd name="T15" fmla="*/ 0 h 1392"/>
                  <a:gd name="T16" fmla="*/ 985 w 985"/>
                  <a:gd name="T17" fmla="*/ 43 h 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5" h="1392">
                    <a:moveTo>
                      <a:pt x="985" y="43"/>
                    </a:moveTo>
                    <a:lnTo>
                      <a:pt x="985" y="54"/>
                    </a:lnTo>
                    <a:lnTo>
                      <a:pt x="13" y="11"/>
                    </a:lnTo>
                    <a:lnTo>
                      <a:pt x="13" y="1338"/>
                    </a:lnTo>
                    <a:lnTo>
                      <a:pt x="985" y="1381"/>
                    </a:lnTo>
                    <a:lnTo>
                      <a:pt x="985" y="1392"/>
                    </a:lnTo>
                    <a:lnTo>
                      <a:pt x="0" y="1349"/>
                    </a:lnTo>
                    <a:lnTo>
                      <a:pt x="0" y="0"/>
                    </a:lnTo>
                    <a:lnTo>
                      <a:pt x="985" y="43"/>
                    </a:ln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</p:grpSp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8434" name="矩形 4"/>
          <p:cNvSpPr>
            <a:spLocks noChangeArrowheads="1"/>
          </p:cNvSpPr>
          <p:nvPr/>
        </p:nvSpPr>
        <p:spPr bwMode="auto">
          <a:xfrm>
            <a:off x="101600" y="956945"/>
            <a:ext cx="11080115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fontAlgn="base">
              <a:lnSpc>
                <a:spcPct val="150000"/>
              </a:lnSpc>
            </a:pP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例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1.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在某温度下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将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H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和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I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各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0.01mol/L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的气态混合物充入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10L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密闭容器中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充分反应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达到平衡后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测得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c(H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)=0.008mol/L.</a:t>
            </a:r>
            <a:endParaRPr lang="en-US" altLang="zh-CN" sz="2800" b="1" strike="noStrike" noProof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1704658" y="2558415"/>
            <a:ext cx="7904163" cy="1740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fontAlgn="base"/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                                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H</a:t>
            </a:r>
            <a:r>
              <a:rPr lang="en-US" altLang="zh-CN" sz="2675" b="1" strike="noStrike" baseline="-250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2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(g)  + I</a:t>
            </a:r>
            <a:r>
              <a:rPr lang="en-US" altLang="zh-CN" sz="2675" b="1" strike="noStrike" baseline="-250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2</a:t>
            </a:r>
            <a:r>
              <a:rPr lang="en-US" altLang="zh-CN" sz="2675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(g) </a:t>
            </a:r>
            <a:r>
              <a:rPr lang="en-US" altLang="zh-CN" sz="2675" b="1" strike="noStrike" baseline="-250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 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⇌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2HI</a:t>
            </a:r>
            <a:r>
              <a:rPr lang="en-US" altLang="zh-CN" sz="2675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(g)  </a:t>
            </a:r>
            <a:endParaRPr lang="en-US" altLang="zh-CN" sz="2675" b="1" strike="noStrike" noProof="1">
              <a:latin typeface="Times New Roman" panose="02020603050405020304" charset="0"/>
            </a:endParaRPr>
          </a:p>
          <a:p>
            <a:pPr fontAlgn="base"/>
            <a:r>
              <a:rPr lang="zh-CN" altLang="en-US" sz="2675" b="1" strike="noStrike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始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（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mol/L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）          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0.010    0.010         0</a:t>
            </a:r>
            <a:endParaRPr lang="en-US" altLang="zh-CN" sz="2675" b="1" strike="noStrike" noProof="1">
              <a:latin typeface="Times New Roman" panose="02020603050405020304" charset="0"/>
            </a:endParaRPr>
          </a:p>
          <a:p>
            <a:pPr fontAlgn="base"/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变（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mol/L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）  </a:t>
            </a:r>
            <a:endParaRPr lang="en-US" altLang="zh-CN" sz="2675" b="1" strike="noStrike" noProof="1">
              <a:latin typeface="Times New Roman" panose="02020603050405020304" charset="0"/>
            </a:endParaRPr>
          </a:p>
          <a:p>
            <a:pPr fontAlgn="base"/>
            <a:r>
              <a:rPr lang="zh-CN" altLang="en-US" sz="2675" b="1" strike="noStrike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平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（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mol/L</a:t>
            </a:r>
            <a:r>
              <a:rPr lang="zh-CN" altLang="en-US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）          </a:t>
            </a:r>
            <a:r>
              <a:rPr lang="en-US" altLang="zh-CN" sz="2675" b="1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0.0080 </a:t>
            </a:r>
            <a:endParaRPr lang="en-US" altLang="zh-CN" sz="2675" b="1" strike="noStrike" noProof="1">
              <a:latin typeface="Times New Roman" panose="02020603050405020304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573520" y="3372803"/>
            <a:ext cx="1374140" cy="503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fontAlgn="base"/>
            <a:r>
              <a:rPr lang="en-US" altLang="zh-CN" sz="2675" b="1" strike="noStrike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   0.0040</a:t>
            </a:r>
            <a:endParaRPr lang="zh-CN" altLang="en-US" sz="2675" strike="noStrike" noProof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455795" y="3372803"/>
            <a:ext cx="1289050" cy="503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fontAlgn="base"/>
            <a:r>
              <a:rPr lang="en-US" altLang="zh-CN" sz="2675" b="1" strike="noStrike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0.0020  </a:t>
            </a:r>
            <a:endParaRPr lang="zh-CN" altLang="en-US" sz="2675" strike="noStrike" noProof="1">
              <a:solidFill>
                <a:srgbClr val="FF000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598795" y="3372803"/>
            <a:ext cx="1289050" cy="503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fontAlgn="base"/>
            <a:r>
              <a:rPr lang="en-US" altLang="zh-CN" sz="2675" b="1" strike="noStrike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0.0020  </a:t>
            </a:r>
            <a:endParaRPr lang="zh-CN" altLang="en-US" sz="2675" strike="noStrike" noProof="1">
              <a:solidFill>
                <a:srgbClr val="FF0000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657658" y="3803015"/>
            <a:ext cx="1289050" cy="503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fontAlgn="base"/>
            <a:r>
              <a:rPr lang="en-US" altLang="zh-CN" sz="2675" b="1" strike="noStrike" noProof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  0.0040</a:t>
            </a:r>
            <a:endParaRPr lang="zh-CN" altLang="en-US" sz="2675" strike="noStrike" noProof="1">
              <a:solidFill>
                <a:srgbClr val="0000FF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538470" y="3803015"/>
            <a:ext cx="1203960" cy="503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fontAlgn="base"/>
            <a:r>
              <a:rPr lang="en-US" altLang="zh-CN" sz="2675" b="1" strike="noStrike" noProof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 0.0080</a:t>
            </a:r>
            <a:endParaRPr lang="zh-CN" altLang="en-US" sz="2675" strike="noStrike" noProof="1">
              <a:solidFill>
                <a:srgbClr val="0000FF"/>
              </a:solidFill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1826895" y="4298315"/>
            <a:ext cx="6592888" cy="1146175"/>
            <a:chOff x="2925" y="2500"/>
            <a:chExt cx="2553" cy="756"/>
          </a:xfrm>
        </p:grpSpPr>
        <p:sp>
          <p:nvSpPr>
            <p:cNvPr id="19464" name="Text Box 13"/>
            <p:cNvSpPr txBox="1">
              <a:spLocks noChangeArrowheads="1"/>
            </p:cNvSpPr>
            <p:nvPr/>
          </p:nvSpPr>
          <p:spPr bwMode="auto">
            <a:xfrm>
              <a:off x="2925" y="2750"/>
              <a:ext cx="330" cy="3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r>
                <a:rPr lang="en-US" altLang="zh-CN" sz="3055" b="1" noProof="1"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K=</a:t>
              </a:r>
              <a:endParaRPr lang="en-US" altLang="zh-CN" sz="3055" b="1" noProof="1">
                <a:latin typeface="Times New Roman" panose="02020603050405020304" charset="0"/>
              </a:endParaRPr>
            </a:p>
          </p:txBody>
        </p:sp>
        <p:grpSp>
          <p:nvGrpSpPr>
            <p:cNvPr id="17419" name="Group 14"/>
            <p:cNvGrpSpPr/>
            <p:nvPr/>
          </p:nvGrpSpPr>
          <p:grpSpPr>
            <a:xfrm>
              <a:off x="3198" y="2500"/>
              <a:ext cx="2280" cy="756"/>
              <a:chOff x="3152" y="2455"/>
              <a:chExt cx="2280" cy="756"/>
            </a:xfrm>
          </p:grpSpPr>
          <p:sp>
            <p:nvSpPr>
              <p:cNvPr id="19466" name="Text Box 15"/>
              <p:cNvSpPr txBox="1">
                <a:spLocks noChangeArrowheads="1"/>
              </p:cNvSpPr>
              <p:nvPr/>
            </p:nvSpPr>
            <p:spPr bwMode="auto">
              <a:xfrm>
                <a:off x="3182" y="2485"/>
                <a:ext cx="580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  C</a:t>
                </a:r>
                <a:r>
                  <a:rPr lang="en-US" altLang="zh-CN" sz="3055" b="1" baseline="30000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2</a:t>
                </a:r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(HI)</a:t>
                </a:r>
                <a:endParaRPr lang="en-US" altLang="zh-CN" sz="3055" b="1" noProof="1">
                  <a:latin typeface="Times New Roman" panose="02020603050405020304" charset="0"/>
                </a:endParaRPr>
              </a:p>
            </p:txBody>
          </p:sp>
          <p:sp>
            <p:nvSpPr>
              <p:cNvPr id="19467" name="Line 16"/>
              <p:cNvSpPr>
                <a:spLocks noChangeShapeType="1"/>
              </p:cNvSpPr>
              <p:nvPr/>
            </p:nvSpPr>
            <p:spPr bwMode="auto">
              <a:xfrm>
                <a:off x="3198" y="2840"/>
                <a:ext cx="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p>
                <a:pPr fontAlgn="base"/>
                <a:endParaRPr lang="zh-CN" altLang="en-US" sz="3055" b="1" strike="noStrike" noProof="1">
                  <a:latin typeface="Times New Roman" panose="02020603050405020304" charset="0"/>
                </a:endParaRPr>
              </a:p>
            </p:txBody>
          </p:sp>
          <p:sp>
            <p:nvSpPr>
              <p:cNvPr id="19468" name="Text Box 17"/>
              <p:cNvSpPr txBox="1">
                <a:spLocks noChangeArrowheads="1"/>
              </p:cNvSpPr>
              <p:nvPr/>
            </p:nvSpPr>
            <p:spPr bwMode="auto">
              <a:xfrm>
                <a:off x="3152" y="2840"/>
                <a:ext cx="800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C(H</a:t>
                </a:r>
                <a:r>
                  <a:rPr lang="en-US" altLang="zh-CN" sz="3055" b="1" baseline="-25000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2</a:t>
                </a:r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).C(I</a:t>
                </a:r>
                <a:r>
                  <a:rPr lang="en-US" altLang="zh-CN" sz="3055" b="1" baseline="-25000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2</a:t>
                </a:r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lang="en-US" altLang="zh-CN" sz="3055" b="1" noProof="1">
                  <a:latin typeface="Times New Roman" panose="02020603050405020304" charset="0"/>
                </a:endParaRPr>
              </a:p>
            </p:txBody>
          </p:sp>
          <p:sp>
            <p:nvSpPr>
              <p:cNvPr id="19469" name="Text Box 18"/>
              <p:cNvSpPr txBox="1">
                <a:spLocks noChangeArrowheads="1"/>
              </p:cNvSpPr>
              <p:nvPr/>
            </p:nvSpPr>
            <p:spPr bwMode="auto">
              <a:xfrm>
                <a:off x="3969" y="2704"/>
                <a:ext cx="157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=</a:t>
                </a:r>
                <a:endParaRPr lang="en-US" altLang="zh-CN" sz="3055" b="1" noProof="1">
                  <a:latin typeface="Times New Roman" panose="02020603050405020304" charset="0"/>
                </a:endParaRPr>
              </a:p>
            </p:txBody>
          </p:sp>
          <p:sp>
            <p:nvSpPr>
              <p:cNvPr id="19470" name="Text Box 19"/>
              <p:cNvSpPr txBox="1">
                <a:spLocks noChangeArrowheads="1"/>
              </p:cNvSpPr>
              <p:nvPr/>
            </p:nvSpPr>
            <p:spPr bwMode="auto">
              <a:xfrm>
                <a:off x="4120" y="2455"/>
                <a:ext cx="634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(0.0040)</a:t>
                </a:r>
                <a:r>
                  <a:rPr lang="en-US" altLang="zh-CN" sz="3055" b="1" baseline="30000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2</a:t>
                </a:r>
                <a:endParaRPr lang="en-US" altLang="zh-CN" sz="3055" b="1" baseline="30000" noProof="1">
                  <a:latin typeface="Times New Roman" panose="02020603050405020304" charset="0"/>
                </a:endParaRPr>
              </a:p>
            </p:txBody>
          </p:sp>
          <p:sp>
            <p:nvSpPr>
              <p:cNvPr id="19471" name="Line 20"/>
              <p:cNvSpPr>
                <a:spLocks noChangeShapeType="1"/>
              </p:cNvSpPr>
              <p:nvPr/>
            </p:nvSpPr>
            <p:spPr bwMode="auto">
              <a:xfrm>
                <a:off x="4241" y="2840"/>
                <a:ext cx="7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p>
                <a:pPr fontAlgn="base"/>
                <a:endParaRPr lang="zh-CN" altLang="en-US" sz="3055" b="1" strike="noStrike" noProof="1">
                  <a:latin typeface="Times New Roman" panose="02020603050405020304" charset="0"/>
                </a:endParaRPr>
              </a:p>
            </p:txBody>
          </p:sp>
          <p:sp>
            <p:nvSpPr>
              <p:cNvPr id="19472" name="Text Box 21"/>
              <p:cNvSpPr txBox="1">
                <a:spLocks noChangeArrowheads="1"/>
              </p:cNvSpPr>
              <p:nvPr/>
            </p:nvSpPr>
            <p:spPr bwMode="auto">
              <a:xfrm>
                <a:off x="4120" y="2795"/>
                <a:ext cx="807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(0.0080)</a:t>
                </a:r>
                <a:r>
                  <a:rPr lang="en-US" altLang="zh-CN" sz="3055" b="1" baseline="30000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2</a:t>
                </a:r>
                <a:endParaRPr lang="en-US" altLang="zh-CN" sz="3055" b="1" baseline="30000" noProof="1">
                  <a:latin typeface="Times New Roman" panose="02020603050405020304" charset="0"/>
                </a:endParaRPr>
              </a:p>
            </p:txBody>
          </p:sp>
          <p:sp>
            <p:nvSpPr>
              <p:cNvPr id="19473" name="Text Box 22"/>
              <p:cNvSpPr txBox="1">
                <a:spLocks noChangeArrowheads="1"/>
              </p:cNvSpPr>
              <p:nvPr/>
            </p:nvSpPr>
            <p:spPr bwMode="auto">
              <a:xfrm>
                <a:off x="5012" y="2704"/>
                <a:ext cx="420" cy="3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p>
                <a:r>
                  <a:rPr lang="en-US" altLang="zh-CN" sz="3055" b="1" noProof="1"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=0.25</a:t>
                </a:r>
                <a:endParaRPr lang="en-US" altLang="zh-CN" sz="3055" b="1" noProof="1">
                  <a:latin typeface="Times New Roman" panose="02020603050405020304" charset="0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101600" y="2283460"/>
            <a:ext cx="35306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base"/>
            <a:r>
              <a:rPr lang="en-GB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(1)</a:t>
            </a:r>
            <a:r>
              <a:rPr lang="zh-CN" altLang="en-GB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求反应的平衡常数</a:t>
            </a:r>
            <a:r>
              <a:rPr lang="en-GB" altLang="zh-CN" sz="28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.</a:t>
            </a:r>
            <a:endParaRPr lang="en-GB" altLang="zh-CN" sz="2800" b="1" strike="noStrike" noProof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10" grpId="0"/>
      <p:bldP spid="1945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475105" y="16065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化学平衡常数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8434" name="矩形 4"/>
          <p:cNvSpPr>
            <a:spLocks noChangeArrowheads="1"/>
          </p:cNvSpPr>
          <p:nvPr/>
        </p:nvSpPr>
        <p:spPr bwMode="auto">
          <a:xfrm>
            <a:off x="0" y="956945"/>
            <a:ext cx="11946890" cy="3107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fontAlgn="base"/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例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1.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在某温度下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将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H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和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I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各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0.01mol/L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的气态混合物充入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10L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密闭容器中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充分反应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达到平衡后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,</a:t>
            </a:r>
            <a:r>
              <a:rPr lang="zh-CN" altLang="en-US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测得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c(H</a:t>
            </a:r>
            <a:r>
              <a:rPr lang="en-US" altLang="zh-CN" sz="2800" b="1" strike="noStrike" baseline="-25000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</a:t>
            </a:r>
            <a:r>
              <a:rPr lang="en-US" altLang="zh-CN" sz="2800" b="1" strike="noStrike" noProof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)=0.008mol/L.</a:t>
            </a:r>
            <a:endParaRPr lang="en-US" altLang="zh-CN" sz="2800" b="1" strike="noStrike" noProof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 fontAlgn="base"/>
            <a:r>
              <a:rPr lang="en-GB" altLang="zh-CN" sz="2800" b="1" strike="noStrike" noProof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(1)</a:t>
            </a:r>
            <a:r>
              <a:rPr lang="zh-CN" altLang="en-GB" sz="2800" b="1" strike="noStrike" noProof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求反应的平衡常数</a:t>
            </a:r>
            <a:r>
              <a:rPr lang="en-GB" altLang="zh-CN" sz="2800" b="1" strike="noStrike" noProof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.</a:t>
            </a:r>
            <a:endParaRPr lang="en-GB" altLang="zh-CN" sz="2800" b="1" strike="noStrike" noProof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 fontAlgn="base"/>
            <a:r>
              <a:rPr lang="en-GB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(2)</a:t>
            </a:r>
            <a:r>
              <a:rPr lang="zh-CN" altLang="en-GB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在上述温度下</a:t>
            </a:r>
            <a:r>
              <a:rPr lang="en-GB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将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各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0.20mol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的气态混合物充入该密闭容器中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试求达到平衡时各物质的浓度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</a:t>
            </a:r>
            <a:endParaRPr lang="en-US" altLang="zh-CN" sz="2800" b="1">
              <a:solidFill>
                <a:srgbClr val="1115BB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fontAlgn="base"/>
            <a:endParaRPr lang="en-GB" altLang="zh-CN" sz="2800" b="1" strike="noStrike" noProof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 fontAlgn="base"/>
            <a:endParaRPr lang="en-US" altLang="zh-CN" sz="2800" b="1" strike="noStrike" noProof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0481" name="矩形 1"/>
          <p:cNvSpPr/>
          <p:nvPr/>
        </p:nvSpPr>
        <p:spPr>
          <a:xfrm>
            <a:off x="506095" y="3228658"/>
            <a:ext cx="8332788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GB" altLang="zh-CN" sz="2000" b="1">
                <a:latin typeface="Times New Roman" panose="02020603050405020304" charset="0"/>
                <a:ea typeface="宋体" panose="02010600030101010101" pitchFamily="2" charset="-122"/>
              </a:rPr>
              <a:t>(2)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根据题意：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c(H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)=0.020mol/L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 c(I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)=0.020mol/L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482" name="矩形 2"/>
          <p:cNvSpPr/>
          <p:nvPr/>
        </p:nvSpPr>
        <p:spPr>
          <a:xfrm>
            <a:off x="6538595" y="3228658"/>
            <a:ext cx="317754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设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的变化浓度为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xmol•L</a:t>
            </a:r>
            <a:r>
              <a:rPr lang="en-US" altLang="zh-CN" sz="2000" b="1" baseline="30000">
                <a:latin typeface="Times New Roman" panose="02020603050405020304" charset="0"/>
                <a:ea typeface="宋体" panose="02010600030101010101" pitchFamily="2" charset="-122"/>
              </a:rPr>
              <a:t>-1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483" name="矩形 3"/>
          <p:cNvSpPr/>
          <p:nvPr/>
        </p:nvSpPr>
        <p:spPr>
          <a:xfrm>
            <a:off x="966470" y="3627120"/>
            <a:ext cx="7902575" cy="1322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                                 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2          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+           I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2           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⇌    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2HI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                   始        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0.020              0.020               0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                   变 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                   平 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40095" y="4255770"/>
            <a:ext cx="436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2x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77858" y="4255770"/>
            <a:ext cx="309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x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25645" y="4255770"/>
            <a:ext cx="309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x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40095" y="4576445"/>
            <a:ext cx="436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2x</a:t>
            </a:r>
            <a:endParaRPr lang="en-US" altLang="zh-CN" sz="20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5583" y="4562158"/>
            <a:ext cx="102933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 0.020-x</a:t>
            </a:r>
            <a:endParaRPr lang="en-US" altLang="zh-CN" sz="20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65283" y="4578033"/>
            <a:ext cx="102933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 0.020-x</a:t>
            </a:r>
            <a:endParaRPr lang="en-US" altLang="zh-CN" sz="20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6470" y="4949508"/>
            <a:ext cx="31813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K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只随温度发生变化，因此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2" name="Group 41"/>
          <p:cNvGrpSpPr/>
          <p:nvPr/>
        </p:nvGrpSpPr>
        <p:grpSpPr>
          <a:xfrm>
            <a:off x="1058545" y="5346383"/>
            <a:ext cx="6254750" cy="846137"/>
            <a:chOff x="2925" y="2590"/>
            <a:chExt cx="2435" cy="558"/>
          </a:xfrm>
        </p:grpSpPr>
        <p:sp>
          <p:nvSpPr>
            <p:cNvPr id="18444" name="Text Box 42"/>
            <p:cNvSpPr txBox="1"/>
            <p:nvPr/>
          </p:nvSpPr>
          <p:spPr>
            <a:xfrm>
              <a:off x="2925" y="2750"/>
              <a:ext cx="330" cy="2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2000" b="1">
                  <a:latin typeface="Times New Roman" panose="02020603050405020304" charset="0"/>
                  <a:ea typeface="宋体" panose="02010600030101010101" pitchFamily="2" charset="-122"/>
                </a:rPr>
                <a:t>K=</a:t>
              </a:r>
              <a:endParaRPr lang="en-US" altLang="zh-CN" sz="2000" b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18445" name="Group 43"/>
            <p:cNvGrpSpPr/>
            <p:nvPr/>
          </p:nvGrpSpPr>
          <p:grpSpPr>
            <a:xfrm>
              <a:off x="3198" y="2590"/>
              <a:ext cx="2162" cy="558"/>
              <a:chOff x="3152" y="2545"/>
              <a:chExt cx="2162" cy="558"/>
            </a:xfrm>
          </p:grpSpPr>
          <p:sp>
            <p:nvSpPr>
              <p:cNvPr id="18446" name="Text Box 44"/>
              <p:cNvSpPr txBox="1"/>
              <p:nvPr/>
            </p:nvSpPr>
            <p:spPr>
              <a:xfrm>
                <a:off x="3157" y="2545"/>
                <a:ext cx="407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  C</a:t>
                </a:r>
                <a:r>
                  <a:rPr lang="en-US" altLang="zh-CN" sz="2000" b="1" baseline="30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(HI)</a:t>
                </a:r>
                <a:endParaRPr lang="en-US" altLang="zh-CN" sz="2000" b="1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495" name="Line 45"/>
              <p:cNvSpPr>
                <a:spLocks noChangeShapeType="1"/>
              </p:cNvSpPr>
              <p:nvPr/>
            </p:nvSpPr>
            <p:spPr bwMode="auto">
              <a:xfrm>
                <a:off x="3198" y="2840"/>
                <a:ext cx="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p>
                <a:pPr fontAlgn="base"/>
                <a:endParaRPr lang="zh-CN" altLang="en-US" sz="2675" b="1" strike="noStrike" noProof="1">
                  <a:latin typeface="Times New Roman" panose="02020603050405020304" charset="0"/>
                </a:endParaRPr>
              </a:p>
            </p:txBody>
          </p:sp>
          <p:sp>
            <p:nvSpPr>
              <p:cNvPr id="18448" name="Text Box 46"/>
              <p:cNvSpPr txBox="1"/>
              <p:nvPr/>
            </p:nvSpPr>
            <p:spPr>
              <a:xfrm>
                <a:off x="3152" y="2840"/>
                <a:ext cx="552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C(H</a:t>
                </a:r>
                <a:r>
                  <a:rPr lang="en-US" altLang="zh-CN" sz="2000" b="1" baseline="-25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).C(I</a:t>
                </a:r>
                <a:r>
                  <a:rPr lang="en-US" altLang="zh-CN" sz="2000" b="1" baseline="-25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)</a:t>
                </a:r>
                <a:endParaRPr lang="en-US" altLang="zh-CN" sz="2000" b="1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49" name="Text Box 47"/>
              <p:cNvSpPr txBox="1"/>
              <p:nvPr/>
            </p:nvSpPr>
            <p:spPr>
              <a:xfrm>
                <a:off x="3969" y="2704"/>
                <a:ext cx="128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=</a:t>
                </a:r>
                <a:endParaRPr lang="en-US" altLang="zh-CN" sz="2000" b="1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0" name="Text Box 48"/>
              <p:cNvSpPr txBox="1"/>
              <p:nvPr/>
            </p:nvSpPr>
            <p:spPr>
              <a:xfrm>
                <a:off x="4340" y="2577"/>
                <a:ext cx="650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  (2x)</a:t>
                </a:r>
                <a:r>
                  <a:rPr lang="en-US" altLang="zh-CN" sz="2000" b="1" baseline="30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sz="2000" b="1" baseline="300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499" name="Line 49"/>
              <p:cNvSpPr>
                <a:spLocks noChangeShapeType="1"/>
              </p:cNvSpPr>
              <p:nvPr/>
            </p:nvSpPr>
            <p:spPr bwMode="auto">
              <a:xfrm>
                <a:off x="4241" y="2840"/>
                <a:ext cx="7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p>
                <a:pPr fontAlgn="base"/>
                <a:endParaRPr lang="zh-CN" altLang="en-US" sz="2675" b="1" strike="noStrike" noProof="1">
                  <a:latin typeface="Times New Roman" panose="02020603050405020304" charset="0"/>
                </a:endParaRPr>
              </a:p>
            </p:txBody>
          </p:sp>
          <p:sp>
            <p:nvSpPr>
              <p:cNvPr id="18452" name="Text Box 50"/>
              <p:cNvSpPr txBox="1"/>
              <p:nvPr/>
            </p:nvSpPr>
            <p:spPr>
              <a:xfrm>
                <a:off x="4254" y="2840"/>
                <a:ext cx="736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(0.020-x)</a:t>
                </a:r>
                <a:r>
                  <a:rPr lang="en-US" altLang="zh-CN" sz="2000" b="1" baseline="30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sz="2000" b="1" baseline="300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53" name="Text Box 51"/>
              <p:cNvSpPr txBox="1"/>
              <p:nvPr/>
            </p:nvSpPr>
            <p:spPr>
              <a:xfrm>
                <a:off x="5012" y="2704"/>
                <a:ext cx="302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=0.25</a:t>
                </a:r>
                <a:endParaRPr lang="en-US" altLang="zh-CN" sz="2000" b="1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3" name="Text Box 53"/>
          <p:cNvSpPr txBox="1"/>
          <p:nvPr/>
        </p:nvSpPr>
        <p:spPr>
          <a:xfrm>
            <a:off x="912495" y="6246495"/>
            <a:ext cx="2312988" cy="3984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解得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x=0.0040mol/L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8" name="Text Box 46"/>
          <p:cNvSpPr txBox="1"/>
          <p:nvPr/>
        </p:nvSpPr>
        <p:spPr>
          <a:xfrm>
            <a:off x="3644583" y="6246495"/>
            <a:ext cx="2859087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C(H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)=C(I</a:t>
            </a:r>
            <a:r>
              <a:rPr lang="en-US" altLang="zh-CN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)=0.016mol/L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9" name="Text Box 46"/>
          <p:cNvSpPr txBox="1"/>
          <p:nvPr/>
        </p:nvSpPr>
        <p:spPr>
          <a:xfrm>
            <a:off x="7021195" y="6246495"/>
            <a:ext cx="23241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C(HI)=0.0080mol/L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10" grpId="0"/>
      <p:bldP spid="11" grpId="0"/>
      <p:bldP spid="23" grpId="0"/>
      <p:bldP spid="48" grpId="0"/>
      <p:bldP spid="49" grpId="0"/>
      <p:bldP spid="20482" grpId="0"/>
      <p:bldP spid="20481" grpId="0"/>
      <p:bldP spid="2048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AS_UNIQUEID" val="326"/>
</p:tagLst>
</file>

<file path=ppt/tags/tag101.xml><?xml version="1.0" encoding="utf-8"?>
<p:tagLst xmlns:p="http://schemas.openxmlformats.org/presentationml/2006/main">
  <p:tag name="AS_UNIQUEID" val="32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AS_UNIQUEID" val="283"/>
</p:tagLst>
</file>

<file path=ppt/tags/tag104.xml><?xml version="1.0" encoding="utf-8"?>
<p:tagLst xmlns:p="http://schemas.openxmlformats.org/presentationml/2006/main">
  <p:tag name="AS_UNIQUEID" val="283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AS_UNIQUEID" val="293"/>
</p:tagLst>
</file>

<file path=ppt/tags/tag107.xml><?xml version="1.0" encoding="utf-8"?>
<p:tagLst xmlns:p="http://schemas.openxmlformats.org/presentationml/2006/main">
  <p:tag name="AS_UNIQUEID" val="294"/>
</p:tagLst>
</file>

<file path=ppt/tags/tag108.xml><?xml version="1.0" encoding="utf-8"?>
<p:tagLst xmlns:p="http://schemas.openxmlformats.org/presentationml/2006/main">
  <p:tag name="AS_UNIQUEID" val="295"/>
</p:tagLst>
</file>

<file path=ppt/tags/tag109.xml><?xml version="1.0" encoding="utf-8"?>
<p:tagLst xmlns:p="http://schemas.openxmlformats.org/presentationml/2006/main">
  <p:tag name="AS_UNIQUEID" val="296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AS_UNIQUEID" val="297"/>
</p:tagLst>
</file>

<file path=ppt/tags/tag111.xml><?xml version="1.0" encoding="utf-8"?>
<p:tagLst xmlns:p="http://schemas.openxmlformats.org/presentationml/2006/main">
  <p:tag name="AS_UNIQUEID" val="298"/>
</p:tagLst>
</file>

<file path=ppt/tags/tag112.xml><?xml version="1.0" encoding="utf-8"?>
<p:tagLst xmlns:p="http://schemas.openxmlformats.org/presentationml/2006/main">
  <p:tag name="AS_UNIQUEID" val="299"/>
</p:tagLst>
</file>

<file path=ppt/tags/tag113.xml><?xml version="1.0" encoding="utf-8"?>
<p:tagLst xmlns:p="http://schemas.openxmlformats.org/presentationml/2006/main">
  <p:tag name="AS_UNIQUEID" val="300"/>
</p:tagLst>
</file>

<file path=ppt/tags/tag114.xml><?xml version="1.0" encoding="utf-8"?>
<p:tagLst xmlns:p="http://schemas.openxmlformats.org/presentationml/2006/main">
  <p:tag name="AS_UNIQUEID" val="301"/>
</p:tagLst>
</file>

<file path=ppt/tags/tag115.xml><?xml version="1.0" encoding="utf-8"?>
<p:tagLst xmlns:p="http://schemas.openxmlformats.org/presentationml/2006/main">
  <p:tag name="AS_UNIQUEID" val="302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AS_UNIQUEID" val="311"/>
</p:tagLst>
</file>

<file path=ppt/tags/tag118.xml><?xml version="1.0" encoding="utf-8"?>
<p:tagLst xmlns:p="http://schemas.openxmlformats.org/presentationml/2006/main">
  <p:tag name="AS_UNIQUEID" val="312"/>
</p:tagLst>
</file>

<file path=ppt/tags/tag119.xml><?xml version="1.0" encoding="utf-8"?>
<p:tagLst xmlns:p="http://schemas.openxmlformats.org/presentationml/2006/main">
  <p:tag name="AS_UNIQUEID" val="313"/>
</p:tagLst>
</file>

<file path=ppt/tags/tag12.xml><?xml version="1.0" encoding="utf-8"?>
<p:tagLst xmlns:p="http://schemas.openxmlformats.org/presentationml/2006/main">
  <p:tag name="AS_UNIQUEID" val="150"/>
</p:tagLst>
</file>

<file path=ppt/tags/tag120.xml><?xml version="1.0" encoding="utf-8"?>
<p:tagLst xmlns:p="http://schemas.openxmlformats.org/presentationml/2006/main">
  <p:tag name="AS_UNIQUEID" val="314"/>
</p:tagLst>
</file>

<file path=ppt/tags/tag121.xml><?xml version="1.0" encoding="utf-8"?>
<p:tagLst xmlns:p="http://schemas.openxmlformats.org/presentationml/2006/main">
  <p:tag name="AS_UNIQUEID" val="315"/>
</p:tagLst>
</file>

<file path=ppt/tags/tag122.xml><?xml version="1.0" encoding="utf-8"?>
<p:tagLst xmlns:p="http://schemas.openxmlformats.org/presentationml/2006/main">
  <p:tag name="AS_UNIQUEID" val="316"/>
</p:tagLst>
</file>

<file path=ppt/tags/tag123.xml><?xml version="1.0" encoding="utf-8"?>
<p:tagLst xmlns:p="http://schemas.openxmlformats.org/presentationml/2006/main">
  <p:tag name="AS_UNIQUEID" val="317"/>
</p:tagLst>
</file>

<file path=ppt/tags/tag124.xml><?xml version="1.0" encoding="utf-8"?>
<p:tagLst xmlns:p="http://schemas.openxmlformats.org/presentationml/2006/main">
  <p:tag name="AS_UNIQUEID" val="318"/>
</p:tagLst>
</file>

<file path=ppt/tags/tag125.xml><?xml version="1.0" encoding="utf-8"?>
<p:tagLst xmlns:p="http://schemas.openxmlformats.org/presentationml/2006/main">
  <p:tag name="AS_UNIQUEID" val="319"/>
</p:tagLst>
</file>

<file path=ppt/tags/tag126.xml><?xml version="1.0" encoding="utf-8"?>
<p:tagLst xmlns:p="http://schemas.openxmlformats.org/presentationml/2006/main">
  <p:tag name="AS_UNIQUEID" val="320"/>
</p:tagLst>
</file>

<file path=ppt/tags/tag127.xml><?xml version="1.0" encoding="utf-8"?>
<p:tagLst xmlns:p="http://schemas.openxmlformats.org/presentationml/2006/main">
  <p:tag name="AS_UNIQUEID" val="310"/>
</p:tagLst>
</file>

<file path=ppt/tags/tag128.xml><?xml version="1.0" encoding="utf-8"?>
<p:tagLst xmlns:p="http://schemas.openxmlformats.org/presentationml/2006/main">
  <p:tag name="AS_UNIQUEID" val="310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AS_UNIQUEID" val="151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AS_UNIQUEID" val="326"/>
</p:tagLst>
</file>

<file path=ppt/tags/tag134.xml><?xml version="1.0" encoding="utf-8"?>
<p:tagLst xmlns:p="http://schemas.openxmlformats.org/presentationml/2006/main">
  <p:tag name="AS_UNIQUEID" val="326"/>
</p:tagLst>
</file>

<file path=ppt/tags/tag135.xml><?xml version="1.0" encoding="utf-8"?>
<p:tagLst xmlns:p="http://schemas.openxmlformats.org/presentationml/2006/main">
  <p:tag name="AS_UNIQUEID" val="327"/>
</p:tagLst>
</file>

<file path=ppt/tags/tag136.xml><?xml version="1.0" encoding="utf-8"?>
<p:tagLst xmlns:p="http://schemas.openxmlformats.org/presentationml/2006/main">
  <p:tag name="AS_UNIQUEID" val="328"/>
</p:tagLst>
</file>

<file path=ppt/tags/tag137.xml><?xml version="1.0" encoding="utf-8"?>
<p:tagLst xmlns:p="http://schemas.openxmlformats.org/presentationml/2006/main">
  <p:tag name="AS_UNIQUEID" val="329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AS_UNIQUEID" val="1686"/>
</p:tagLst>
</file>

<file path=ppt/tags/tag14.xml><?xml version="1.0" encoding="utf-8"?>
<p:tagLst xmlns:p="http://schemas.openxmlformats.org/presentationml/2006/main">
  <p:tag name="AS_UNIQUEID" val="152"/>
</p:tagLst>
</file>

<file path=ppt/tags/tag140.xml><?xml version="1.0" encoding="utf-8"?>
<p:tagLst xmlns:p="http://schemas.openxmlformats.org/presentationml/2006/main">
  <p:tag name="AS_UNIQUEID" val="1687"/>
</p:tagLst>
</file>

<file path=ppt/tags/tag141.xml><?xml version="1.0" encoding="utf-8"?>
<p:tagLst xmlns:p="http://schemas.openxmlformats.org/presentationml/2006/main">
  <p:tag name="AS_UNIQUEID" val="1688"/>
</p:tagLst>
</file>

<file path=ppt/tags/tag142.xml><?xml version="1.0" encoding="utf-8"?>
<p:tagLst xmlns:p="http://schemas.openxmlformats.org/presentationml/2006/main">
  <p:tag name="AS_UNIQUEID" val="1689"/>
</p:tagLst>
</file>

<file path=ppt/tags/tag143.xml><?xml version="1.0" encoding="utf-8"?>
<p:tagLst xmlns:p="http://schemas.openxmlformats.org/presentationml/2006/main">
  <p:tag name="AS_UNIQUEID" val="1690"/>
</p:tagLst>
</file>

<file path=ppt/tags/tag144.xml><?xml version="1.0" encoding="utf-8"?>
<p:tagLst xmlns:p="http://schemas.openxmlformats.org/presentationml/2006/main">
  <p:tag name="AS_UNIQUEID" val="1691"/>
</p:tagLst>
</file>

<file path=ppt/tags/tag145.xml><?xml version="1.0" encoding="utf-8"?>
<p:tagLst xmlns:p="http://schemas.openxmlformats.org/presentationml/2006/main">
  <p:tag name="AS_UNIQUEID" val="1692"/>
</p:tagLst>
</file>

<file path=ppt/tags/tag146.xml><?xml version="1.0" encoding="utf-8"?>
<p:tagLst xmlns:p="http://schemas.openxmlformats.org/presentationml/2006/main">
  <p:tag name="AS_UNIQUEID" val="1693"/>
</p:tagLst>
</file>

<file path=ppt/tags/tag147.xml><?xml version="1.0" encoding="utf-8"?>
<p:tagLst xmlns:p="http://schemas.openxmlformats.org/presentationml/2006/main">
  <p:tag name="AS_UNIQUEID" val="1694"/>
</p:tagLst>
</file>

<file path=ppt/tags/tag148.xml><?xml version="1.0" encoding="utf-8"?>
<p:tagLst xmlns:p="http://schemas.openxmlformats.org/presentationml/2006/main">
  <p:tag name="AS_UNIQUEID" val="1695"/>
</p:tagLst>
</file>

<file path=ppt/tags/tag149.xml><?xml version="1.0" encoding="utf-8"?>
<p:tagLst xmlns:p="http://schemas.openxmlformats.org/presentationml/2006/main">
  <p:tag name="AS_UNIQUEID" val="1696"/>
</p:tagLst>
</file>

<file path=ppt/tags/tag15.xml><?xml version="1.0" encoding="utf-8"?>
<p:tagLst xmlns:p="http://schemas.openxmlformats.org/presentationml/2006/main">
  <p:tag name="AS_UNIQUEID" val="153"/>
</p:tagLst>
</file>

<file path=ppt/tags/tag150.xml><?xml version="1.0" encoding="utf-8"?>
<p:tagLst xmlns:p="http://schemas.openxmlformats.org/presentationml/2006/main">
  <p:tag name="AS_UNIQUEID" val="1697"/>
</p:tagLst>
</file>

<file path=ppt/tags/tag151.xml><?xml version="1.0" encoding="utf-8"?>
<p:tagLst xmlns:p="http://schemas.openxmlformats.org/presentationml/2006/main">
  <p:tag name="AS_UNIQUEID" val="1698"/>
</p:tagLst>
</file>

<file path=ppt/tags/tag152.xml><?xml version="1.0" encoding="utf-8"?>
<p:tagLst xmlns:p="http://schemas.openxmlformats.org/presentationml/2006/main">
  <p:tag name="AS_UNIQUEID" val="1699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AS_UNIQUEID" val="328"/>
</p:tagLst>
</file>

<file path=ppt/tags/tag155.xml><?xml version="1.0" encoding="utf-8"?>
<p:tagLst xmlns:p="http://schemas.openxmlformats.org/presentationml/2006/main">
  <p:tag name="AS_UNIQUEID" val="328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UNIT_TABLE_BEAUTIFY" val="smartTable{a073b9dc-8652-4cc6-b641-29e478d233a1}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UNIT_TABLE_BEAUTIFY" val="smartTable{a073b9dc-8652-4cc6-b641-29e478d233a1}"/>
</p:tagLst>
</file>

<file path=ppt/tags/tag16.xml><?xml version="1.0" encoding="utf-8"?>
<p:tagLst xmlns:p="http://schemas.openxmlformats.org/presentationml/2006/main">
  <p:tag name="AS_UNIQUEID" val="154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AS_UNIQUEID" val="289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AS_UNIQUEID" val="289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AS_UNIQUEID" val="155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AS_UNIQUEID" val="2947"/>
</p:tagLst>
</file>

<file path=ppt/tags/tag176.xml><?xml version="1.0" encoding="utf-8"?>
<p:tagLst xmlns:p="http://schemas.openxmlformats.org/presentationml/2006/main">
  <p:tag name="AS_UNIQUEID" val="2948"/>
</p:tagLst>
</file>

<file path=ppt/tags/tag177.xml><?xml version="1.0" encoding="utf-8"?>
<p:tagLst xmlns:p="http://schemas.openxmlformats.org/presentationml/2006/main">
  <p:tag name="AS_UNIQUEID" val="2949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9.xml><?xml version="1.0" encoding="utf-8"?>
<p:tagLst xmlns:p="http://schemas.openxmlformats.org/presentationml/2006/main">
  <p:tag name="COMMONDATA" val="eyJoZGlkIjoiMDZkOGMwYTc2YTIwN2FmMTBmZTcxMGQzODZkYWNlNDQifQ=="/>
  <p:tag name="KSO_WPP_MARK_KEY" val="0ce0d586-51c8-4c24-8412-3e0309e8f887"/>
  <p:tag name="commondata" val="eyJoZGlkIjoiODUyMzU0ODY2YmRlNGM0ZTE0YzhhNjMwNTRhZmFkZjMifQ=="/>
</p:tagLst>
</file>

<file path=ppt/tags/tag18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AS_UNIQUEID" val="15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1.xml><?xml version="1.0" encoding="utf-8"?>
<p:tagLst xmlns:p="http://schemas.openxmlformats.org/presentationml/2006/main">
  <p:tag name="AS_UNIQUEID" val="159"/>
</p:tagLst>
</file>

<file path=ppt/tags/tag22.xml><?xml version="1.0" encoding="utf-8"?>
<p:tagLst xmlns:p="http://schemas.openxmlformats.org/presentationml/2006/main">
  <p:tag name="AS_UNIQUEID" val="160"/>
</p:tagLst>
</file>

<file path=ppt/tags/tag23.xml><?xml version="1.0" encoding="utf-8"?>
<p:tagLst xmlns:p="http://schemas.openxmlformats.org/presentationml/2006/main">
  <p:tag name="AS_UNIQUEID" val="161"/>
</p:tagLst>
</file>

<file path=ppt/tags/tag24.xml><?xml version="1.0" encoding="utf-8"?>
<p:tagLst xmlns:p="http://schemas.openxmlformats.org/presentationml/2006/main">
  <p:tag name="AS_UNIQUEID" val="162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AS_UNIQUEID" val="1359"/>
  <p:tag name="KSO_WM_UNIT_TABLE_BEAUTIFY" val="smartTable{0310fb5d-34ee-4b80-a156-404fcaa7d1a1}"/>
  <p:tag name="TABLE_ENDDRAG_ORIGIN_RECT" val="690*316"/>
  <p:tag name="TABLE_ENDDRAG_RECT" val="29*142*690*316"/>
</p:tagLst>
</file>

<file path=ppt/tags/tag81.xml><?xml version="1.0" encoding="utf-8"?>
<p:tagLst xmlns:p="http://schemas.openxmlformats.org/presentationml/2006/main">
  <p:tag name="AS_UNIQUEID" val="1361"/>
</p:tagLst>
</file>

<file path=ppt/tags/tag82.xml><?xml version="1.0" encoding="utf-8"?>
<p:tagLst xmlns:p="http://schemas.openxmlformats.org/presentationml/2006/main">
  <p:tag name="AS_UNIQUEID" val="1362"/>
</p:tagLst>
</file>

<file path=ppt/tags/tag83.xml><?xml version="1.0" encoding="utf-8"?>
<p:tagLst xmlns:p="http://schemas.openxmlformats.org/presentationml/2006/main">
  <p:tag name="AS_UNIQUEID" val="1360"/>
</p:tagLst>
</file>

<file path=ppt/tags/tag84.xml><?xml version="1.0" encoding="utf-8"?>
<p:tagLst xmlns:p="http://schemas.openxmlformats.org/presentationml/2006/main">
  <p:tag name="AS_UNIQUEID" val="1363"/>
</p:tagLst>
</file>

<file path=ppt/tags/tag85.xml><?xml version="1.0" encoding="utf-8"?>
<p:tagLst xmlns:p="http://schemas.openxmlformats.org/presentationml/2006/main">
  <p:tag name="AS_UNIQUEID" val="1364"/>
</p:tagLst>
</file>

<file path=ppt/tags/tag86.xml><?xml version="1.0" encoding="utf-8"?>
<p:tagLst xmlns:p="http://schemas.openxmlformats.org/presentationml/2006/main">
  <p:tag name="AS_UNIQUEID" val="1365"/>
</p:tagLst>
</file>

<file path=ppt/tags/tag87.xml><?xml version="1.0" encoding="utf-8"?>
<p:tagLst xmlns:p="http://schemas.openxmlformats.org/presentationml/2006/main">
  <p:tag name="AS_UNIQUEID" val="1366"/>
</p:tagLst>
</file>

<file path=ppt/tags/tag88.xml><?xml version="1.0" encoding="utf-8"?>
<p:tagLst xmlns:p="http://schemas.openxmlformats.org/presentationml/2006/main">
  <p:tag name="AS_UNIQUEID" val="1367"/>
</p:tagLst>
</file>

<file path=ppt/tags/tag89.xml><?xml version="1.0" encoding="utf-8"?>
<p:tagLst xmlns:p="http://schemas.openxmlformats.org/presentationml/2006/main">
  <p:tag name="AS_UNIQUEID" val="1376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377"/>
</p:tagLst>
</file>

<file path=ppt/tags/tag91.xml><?xml version="1.0" encoding="utf-8"?>
<p:tagLst xmlns:p="http://schemas.openxmlformats.org/presentationml/2006/main">
  <p:tag name="AS_UNIQUEID" val="1378"/>
</p:tagLst>
</file>

<file path=ppt/tags/tag92.xml><?xml version="1.0" encoding="utf-8"?>
<p:tagLst xmlns:p="http://schemas.openxmlformats.org/presentationml/2006/main">
  <p:tag name="AS_UNIQUEID" val="1379"/>
</p:tagLst>
</file>

<file path=ppt/tags/tag93.xml><?xml version="1.0" encoding="utf-8"?>
<p:tagLst xmlns:p="http://schemas.openxmlformats.org/presentationml/2006/main">
  <p:tag name="AS_UNIQUEID" val="1380"/>
</p:tagLst>
</file>

<file path=ppt/tags/tag94.xml><?xml version="1.0" encoding="utf-8"?>
<p:tagLst xmlns:p="http://schemas.openxmlformats.org/presentationml/2006/main">
  <p:tag name="AS_UNIQUEID" val="13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AS_UNIQUEID" val="324"/>
</p:tagLst>
</file>

<file path=ppt/tags/tag97.xml><?xml version="1.0" encoding="utf-8"?>
<p:tagLst xmlns:p="http://schemas.openxmlformats.org/presentationml/2006/main">
  <p:tag name="AS_UNIQUEID" val="326"/>
</p:tagLst>
</file>

<file path=ppt/tags/tag98.xml><?xml version="1.0" encoding="utf-8"?>
<p:tagLst xmlns:p="http://schemas.openxmlformats.org/presentationml/2006/main">
  <p:tag name="AS_UNIQUEID" val="32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6087</Words>
  <Application>WPS 演示</Application>
  <PresentationFormat>宽屏</PresentationFormat>
  <Paragraphs>847</Paragraphs>
  <Slides>28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16</vt:i4>
      </vt:variant>
      <vt:variant>
        <vt:lpstr>幻灯片标题</vt:lpstr>
      </vt:variant>
      <vt:variant>
        <vt:i4>28</vt:i4>
      </vt:variant>
    </vt:vector>
  </HeadingPairs>
  <TitlesOfParts>
    <vt:vector size="69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楷体</vt:lpstr>
      <vt:lpstr>华康魏碑W7</vt:lpstr>
      <vt:lpstr>宋体-简</vt:lpstr>
      <vt:lpstr>Gill Sans</vt:lpstr>
      <vt:lpstr>Songti SC Regular</vt:lpstr>
      <vt:lpstr>PingFang SC</vt:lpstr>
      <vt:lpstr>Arial Unicode MS</vt:lpstr>
      <vt:lpstr>Cambria Math</vt:lpstr>
      <vt:lpstr>华文细黑</vt:lpstr>
      <vt:lpstr>Courier New</vt:lpstr>
      <vt:lpstr>Times New Roman Bold</vt:lpstr>
      <vt:lpstr>Arial</vt:lpstr>
      <vt:lpstr>MS Mincho</vt:lpstr>
      <vt:lpstr>汉仪蝶语体简</vt:lpstr>
      <vt:lpstr>Yu Gothic UI</vt:lpstr>
      <vt:lpstr>Office 主题​​</vt:lpstr>
      <vt:lpstr>Equation.3</vt:lpstr>
      <vt:lpstr>Equation.3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289</cp:revision>
  <dcterms:created xsi:type="dcterms:W3CDTF">2023-08-13T02:31:00Z</dcterms:created>
  <dcterms:modified xsi:type="dcterms:W3CDTF">2024-08-26T12:14:58Z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0825C610C4A519020C05D6649FAF3C31</vt:lpwstr>
  </property>
</Properties>
</file>