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heme/theme2.xml" ContentType="application/vnd.openxmlformats-officedocument.them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3.xml" ContentType="application/vnd.openxmlformats-officedocument.presentationml.notesSlide+xml"/>
  <Override PartName="/ppt/tags/tag1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510" r:id="rId2"/>
    <p:sldId id="488" r:id="rId3"/>
    <p:sldId id="518" r:id="rId4"/>
    <p:sldId id="291" r:id="rId5"/>
    <p:sldId id="257" r:id="rId6"/>
    <p:sldId id="507" r:id="rId7"/>
    <p:sldId id="538" r:id="rId8"/>
    <p:sldId id="298" r:id="rId9"/>
    <p:sldId id="521" r:id="rId10"/>
    <p:sldId id="539" r:id="rId11"/>
    <p:sldId id="530" r:id="rId12"/>
    <p:sldId id="531" r:id="rId13"/>
    <p:sldId id="532" r:id="rId14"/>
    <p:sldId id="540" r:id="rId15"/>
    <p:sldId id="541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89" d="100"/>
          <a:sy n="89" d="100"/>
        </p:scale>
        <p:origin x="56" y="2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4C017-05C1-4337-A61F-7B6C83E990BC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E5857-C059-4067-A17F-2590A613F9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778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zh-CN" sz="1200" dirty="0"/>
              <a:t>10</a:t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94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zh-CN" sz="1200" dirty="0"/>
              <a:t>12</a:t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225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zh-CN" sz="1200" dirty="0"/>
              <a:t>14</a:t>
            </a:fld>
            <a:endParaRPr lang="en-US" alt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2615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 hasCustomPrompt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 hasCustomPrompt="1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 hasCustomPrompt="1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888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6"/>
          <p:cNvGrpSpPr/>
          <p:nvPr userDrawn="1"/>
        </p:nvGrpSpPr>
        <p:grpSpPr>
          <a:xfrm>
            <a:off x="4002088" y="6045200"/>
            <a:ext cx="8189912" cy="812800"/>
            <a:chOff x="4001597" y="5613400"/>
            <a:chExt cx="8190403" cy="1244600"/>
          </a:xfrm>
        </p:grpSpPr>
        <p:sp>
          <p:nvSpPr>
            <p:cNvPr id="3" name="任意多边形: 形状 8"/>
            <p:cNvSpPr/>
            <p:nvPr>
              <p:custDataLst>
                <p:tags r:id="rId4"/>
              </p:custDataLst>
            </p:nvPr>
          </p:nvSpPr>
          <p:spPr>
            <a:xfrm>
              <a:off x="4001597" y="5613400"/>
              <a:ext cx="8190403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1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5"/>
              </p:custDataLst>
            </p:nvPr>
          </p:nvSpPr>
          <p:spPr>
            <a:xfrm>
              <a:off x="5816218" y="5948859"/>
              <a:ext cx="6375782" cy="909141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94326"/>
            <a:ext cx="10515600" cy="540484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BE6FA12-D831-4412-AC51-98BCA0D674A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+mn-cs"/>
              </a:rPr>
              <a:t>2025/2/13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微软雅黑" panose="020B0503020204020204" pitchFamily="34" charset="-122"/>
              </a:rPr>
              <a:t>‹#›</a:t>
            </a:fld>
            <a:endParaRPr lang="zh-CN" altLang="en-US" dirty="0"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456512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2025/2/13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143692" y="150495"/>
            <a:ext cx="666204" cy="470263"/>
            <a:chOff x="117566" y="1188720"/>
            <a:chExt cx="666204" cy="470263"/>
          </a:xfrm>
        </p:grpSpPr>
        <p:sp>
          <p:nvSpPr>
            <p:cNvPr id="7" name="箭头: V 形 6"/>
            <p:cNvSpPr/>
            <p:nvPr userDrawn="1"/>
          </p:nvSpPr>
          <p:spPr>
            <a:xfrm>
              <a:off x="117566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箭头: V 形 7"/>
            <p:cNvSpPr/>
            <p:nvPr userDrawn="1"/>
          </p:nvSpPr>
          <p:spPr>
            <a:xfrm>
              <a:off x="457199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接连接符 10"/>
          <p:cNvCxnSpPr/>
          <p:nvPr userDrawn="1"/>
        </p:nvCxnSpPr>
        <p:spPr>
          <a:xfrm>
            <a:off x="940526" y="640443"/>
            <a:ext cx="11251474" cy="0"/>
          </a:xfrm>
          <a:prstGeom prst="line">
            <a:avLst/>
          </a:prstGeom>
          <a:ln>
            <a:solidFill>
              <a:srgbClr val="3DA1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32" y="-54990"/>
            <a:ext cx="1053221" cy="675748"/>
          </a:xfrm>
          <a:prstGeom prst="rect">
            <a:avLst/>
          </a:prstGeom>
        </p:spPr>
      </p:pic>
    </p:spTree>
    <p:custDataLst>
      <p:tags r:id="rId1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5" Type="http://schemas.openxmlformats.org/officeDocument/2006/relationships/tags" Target="../tags/tag113.xml"/><Relationship Id="rId10" Type="http://schemas.openxmlformats.org/officeDocument/2006/relationships/tags" Target="../tags/tag118.xml"/><Relationship Id="rId4" Type="http://schemas.openxmlformats.org/officeDocument/2006/relationships/tags" Target="../tags/tag112.xml"/><Relationship Id="rId9" Type="http://schemas.openxmlformats.org/officeDocument/2006/relationships/tags" Target="../tags/tag1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../media/image22.png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24.xm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83.xml"/><Relationship Id="rId18" Type="http://schemas.openxmlformats.org/officeDocument/2006/relationships/tags" Target="../tags/tag88.xml"/><Relationship Id="rId26" Type="http://schemas.openxmlformats.org/officeDocument/2006/relationships/tags" Target="../tags/tag96.xml"/><Relationship Id="rId21" Type="http://schemas.openxmlformats.org/officeDocument/2006/relationships/tags" Target="../tags/tag91.xml"/><Relationship Id="rId34" Type="http://schemas.openxmlformats.org/officeDocument/2006/relationships/image" Target="../media/image9.jpeg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tags" Target="../tags/tag87.xml"/><Relationship Id="rId25" Type="http://schemas.openxmlformats.org/officeDocument/2006/relationships/tags" Target="../tags/tag95.xml"/><Relationship Id="rId33" Type="http://schemas.openxmlformats.org/officeDocument/2006/relationships/image" Target="../media/image8.jpeg"/><Relationship Id="rId2" Type="http://schemas.openxmlformats.org/officeDocument/2006/relationships/tags" Target="../tags/tag72.xml"/><Relationship Id="rId16" Type="http://schemas.openxmlformats.org/officeDocument/2006/relationships/tags" Target="../tags/tag86.xml"/><Relationship Id="rId20" Type="http://schemas.openxmlformats.org/officeDocument/2006/relationships/tags" Target="../tags/tag90.xml"/><Relationship Id="rId29" Type="http://schemas.openxmlformats.org/officeDocument/2006/relationships/tags" Target="../tags/tag99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24" Type="http://schemas.openxmlformats.org/officeDocument/2006/relationships/tags" Target="../tags/tag94.xml"/><Relationship Id="rId32" Type="http://schemas.openxmlformats.org/officeDocument/2006/relationships/slideLayout" Target="../slideLayouts/slideLayout7.xml"/><Relationship Id="rId37" Type="http://schemas.openxmlformats.org/officeDocument/2006/relationships/image" Target="../media/image12.jpeg"/><Relationship Id="rId5" Type="http://schemas.openxmlformats.org/officeDocument/2006/relationships/tags" Target="../tags/tag75.xml"/><Relationship Id="rId15" Type="http://schemas.openxmlformats.org/officeDocument/2006/relationships/tags" Target="../tags/tag85.xml"/><Relationship Id="rId23" Type="http://schemas.openxmlformats.org/officeDocument/2006/relationships/tags" Target="../tags/tag93.xml"/><Relationship Id="rId28" Type="http://schemas.openxmlformats.org/officeDocument/2006/relationships/tags" Target="../tags/tag98.xml"/><Relationship Id="rId36" Type="http://schemas.openxmlformats.org/officeDocument/2006/relationships/image" Target="../media/image11.jpeg"/><Relationship Id="rId10" Type="http://schemas.openxmlformats.org/officeDocument/2006/relationships/tags" Target="../tags/tag80.xml"/><Relationship Id="rId19" Type="http://schemas.openxmlformats.org/officeDocument/2006/relationships/tags" Target="../tags/tag89.xml"/><Relationship Id="rId31" Type="http://schemas.openxmlformats.org/officeDocument/2006/relationships/tags" Target="../tags/tag101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Relationship Id="rId22" Type="http://schemas.openxmlformats.org/officeDocument/2006/relationships/tags" Target="../tags/tag92.xml"/><Relationship Id="rId27" Type="http://schemas.openxmlformats.org/officeDocument/2006/relationships/tags" Target="../tags/tag97.xml"/><Relationship Id="rId30" Type="http://schemas.openxmlformats.org/officeDocument/2006/relationships/tags" Target="../tags/tag100.xml"/><Relationship Id="rId35" Type="http://schemas.openxmlformats.org/officeDocument/2006/relationships/image" Target="../media/image10.png"/><Relationship Id="rId8" Type="http://schemas.openxmlformats.org/officeDocument/2006/relationships/tags" Target="../tags/tag78.xml"/><Relationship Id="rId3" Type="http://schemas.openxmlformats.org/officeDocument/2006/relationships/tags" Target="../tags/tag7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04.xml"/><Relationship Id="rId7" Type="http://schemas.openxmlformats.org/officeDocument/2006/relationships/slideLayout" Target="../slideLayouts/slideLayout1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8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421884" y="5507051"/>
            <a:ext cx="616395" cy="616395"/>
            <a:chOff x="3059832" y="3339719"/>
            <a:chExt cx="3607562" cy="3607562"/>
          </a:xfrm>
        </p:grpSpPr>
        <p:sp>
          <p:nvSpPr>
            <p:cNvPr id="24" name="椭圆 2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6223791" y="18571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4" name="椭圆 3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780D7"/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417233" y="5641679"/>
            <a:ext cx="179386" cy="179386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9" name="椭圆 38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1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4372991" y="7210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44" name="椭圆 4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0" y="2201658"/>
            <a:ext cx="12192000" cy="3014630"/>
          </a:xfrm>
          <a:prstGeom prst="rect">
            <a:avLst/>
          </a:prstGeom>
          <a:solidFill>
            <a:srgbClr val="3780D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9732709" y="1484573"/>
            <a:ext cx="616395" cy="616395"/>
            <a:chOff x="3059832" y="3339719"/>
            <a:chExt cx="3607562" cy="3607562"/>
          </a:xfrm>
        </p:grpSpPr>
        <p:sp>
          <p:nvSpPr>
            <p:cNvPr id="54" name="椭圆 5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0" y="2685860"/>
            <a:ext cx="12192000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第一章  原子结构和性质</a:t>
            </a:r>
          </a:p>
        </p:txBody>
      </p:sp>
      <p:sp>
        <p:nvSpPr>
          <p:cNvPr id="4" name="矩形 3"/>
          <p:cNvSpPr/>
          <p:nvPr/>
        </p:nvSpPr>
        <p:spPr>
          <a:xfrm>
            <a:off x="3962456" y="3777112"/>
            <a:ext cx="5638702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CN" altLang="en-US" sz="3600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第一节   原子结构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12192000" cy="1311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80998" y="146276"/>
            <a:ext cx="1805497" cy="1833354"/>
            <a:chOff x="702328" y="1302545"/>
            <a:chExt cx="1805497" cy="1833354"/>
          </a:xfrm>
        </p:grpSpPr>
        <p:sp>
          <p:nvSpPr>
            <p:cNvPr id="87" name="椭圆 86"/>
            <p:cNvSpPr/>
            <p:nvPr/>
          </p:nvSpPr>
          <p:spPr>
            <a:xfrm>
              <a:off x="1702773" y="1302545"/>
              <a:ext cx="668877" cy="66887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8" name="椭圆 87"/>
            <p:cNvSpPr/>
            <p:nvPr/>
          </p:nvSpPr>
          <p:spPr>
            <a:xfrm>
              <a:off x="1849319" y="2264885"/>
              <a:ext cx="658506" cy="65850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9" name="椭圆 88"/>
            <p:cNvSpPr/>
            <p:nvPr/>
          </p:nvSpPr>
          <p:spPr>
            <a:xfrm>
              <a:off x="857708" y="2337395"/>
              <a:ext cx="798504" cy="79850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2225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90" name="椭圆 89"/>
            <p:cNvSpPr/>
            <p:nvPr/>
          </p:nvSpPr>
          <p:spPr>
            <a:xfrm>
              <a:off x="702328" y="1359500"/>
              <a:ext cx="1482936" cy="148293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9" y="4034233"/>
            <a:ext cx="2901523" cy="18616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670" y="2863966"/>
            <a:ext cx="2901523" cy="24726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733" y="509331"/>
            <a:ext cx="715648" cy="7156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rcRect l="-1483" t="494"/>
          <a:stretch>
            <a:fillRect/>
          </a:stretch>
        </p:blipFill>
        <p:spPr>
          <a:xfrm>
            <a:off x="534670" y="387350"/>
            <a:ext cx="1173480" cy="1150620"/>
          </a:xfrm>
          <a:prstGeom prst="ellipse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845539" y="875339"/>
            <a:ext cx="7173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3780D7"/>
                </a:solidFill>
              </a:rPr>
              <a:t>人教版高中化学高二年级选择性必修二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7C5B547-A043-D3D6-1F50-E9D965E7036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61694" y="4496700"/>
            <a:ext cx="7106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第一课时    原子结构   能层和能级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5"/>
          <p:cNvSpPr txBox="1"/>
          <p:nvPr/>
        </p:nvSpPr>
        <p:spPr>
          <a:xfrm>
            <a:off x="871538" y="641350"/>
            <a:ext cx="353695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宋体" panose="02010600030101010101" pitchFamily="2" charset="-122"/>
              </a:rPr>
              <a:t>、能层（电子层）</a:t>
            </a:r>
          </a:p>
        </p:txBody>
      </p:sp>
      <p:sp>
        <p:nvSpPr>
          <p:cNvPr id="13316" name="Text Box 6"/>
          <p:cNvSpPr txBox="1"/>
          <p:nvPr/>
        </p:nvSpPr>
        <p:spPr>
          <a:xfrm>
            <a:off x="2279650" y="1177925"/>
            <a:ext cx="9434513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chemeClr val="tx2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</a:rPr>
              <a:t>在多电子的原子核外电子的能量是不同的，按电子的能量差异，可以将核外电子分成不同的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能层</a:t>
            </a:r>
            <a:r>
              <a:rPr lang="zh-CN" altLang="en-US" sz="2400" b="1" dirty="0">
                <a:latin typeface="宋体" panose="02010600030101010101" pitchFamily="2" charset="-122"/>
              </a:rPr>
              <a:t>。</a:t>
            </a: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982663" y="1181100"/>
            <a:ext cx="2198688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  概念：</a:t>
            </a:r>
          </a:p>
        </p:txBody>
      </p:sp>
      <p:sp>
        <p:nvSpPr>
          <p:cNvPr id="13323" name="TextBox 20"/>
          <p:cNvSpPr txBox="1">
            <a:spLocks noChangeArrowheads="1"/>
          </p:cNvSpPr>
          <p:nvPr/>
        </p:nvSpPr>
        <p:spPr bwMode="auto">
          <a:xfrm>
            <a:off x="998538" y="2008188"/>
            <a:ext cx="621982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  能层的表示方法及容纳的最多电子数</a:t>
            </a:r>
          </a:p>
        </p:txBody>
      </p:sp>
      <p:sp>
        <p:nvSpPr>
          <p:cNvPr id="14" name="Text Box 4"/>
          <p:cNvSpPr txBox="1"/>
          <p:nvPr/>
        </p:nvSpPr>
        <p:spPr>
          <a:xfrm>
            <a:off x="816772" y="85725"/>
            <a:ext cx="396081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rgbClr val="0000FF"/>
                </a:solidFill>
                <a:latin typeface="黑体" panose="02010609060101010101" charset="-122"/>
                <a:ea typeface="楷体_GB2312" pitchFamily="1" charset="-122"/>
              </a:rPr>
              <a:t>一、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1" charset="-122"/>
              </a:rPr>
              <a:t>能层与能级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6205538" y="4062413"/>
            <a:ext cx="1800225" cy="2889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 b="1" dirty="0">
              <a:latin typeface="Arial" panose="020B0604020202020204" pitchFamily="34" charset="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334963" y="2576513"/>
          <a:ext cx="11595100" cy="2119312"/>
        </p:xfrm>
        <a:graphic>
          <a:graphicData uri="http://schemas.openxmlformats.org/drawingml/2006/table">
            <a:tbl>
              <a:tblPr firstRow="1" firstCol="1" bandRow="1"/>
              <a:tblGrid>
                <a:gridCol w="1858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5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4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9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43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77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80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8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能层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四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五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8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符号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     K</a:t>
                      </a:r>
                      <a:r>
                        <a:rPr lang="zh-CN" sz="2400" b="1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666666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666666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  L</a:t>
                      </a:r>
                      <a:r>
                        <a:rPr lang="zh-CN" sz="2400" b="1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666666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666666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    M</a:t>
                      </a:r>
                      <a:r>
                        <a:rPr lang="zh-CN" sz="2400" b="1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666666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666666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    N</a:t>
                      </a:r>
                      <a:r>
                        <a:rPr lang="zh-CN" sz="2400" b="1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666666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666666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587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最多电子数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2400" b="1" baseline="30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8</a:t>
                      </a:r>
                      <a:r>
                        <a:rPr lang="zh-CN" sz="2400" b="1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666666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666666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18</a:t>
                      </a:r>
                      <a:endParaRPr lang="en-US" altLang="zh-CN" sz="2400" b="1" baseline="30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32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666666"/>
                          </a:solidFill>
                        </a:u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50</a:t>
                      </a:r>
                      <a:endParaRPr lang="en-US" altLang="zh-CN" sz="2400" b="1" baseline="30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72</a:t>
                      </a:r>
                      <a:endParaRPr lang="en-US" altLang="zh-CN" sz="2400" b="1" baseline="30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98</a:t>
                      </a:r>
                      <a:endParaRPr lang="en-US" altLang="zh-CN" sz="2400" b="1" baseline="30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>
          <a:xfrm>
            <a:off x="2335213" y="3927475"/>
            <a:ext cx="10795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ctr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kumimoji="0" lang="en-US" altLang="zh-CN" sz="2400" b="1" kern="1200" cap="none" spc="0" normalizeH="0" baseline="0" noProof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2×1</a:t>
            </a:r>
            <a:r>
              <a:rPr kumimoji="0" lang="en-US" altLang="zh-CN" sz="2400" b="1" kern="1200" cap="none" spc="0" normalizeH="0" baseline="30000" noProof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</a:p>
        </p:txBody>
      </p:sp>
      <p:sp>
        <p:nvSpPr>
          <p:cNvPr id="15" name="文本框 14"/>
          <p:cNvSpPr txBox="1"/>
          <p:nvPr>
            <p:custDataLst>
              <p:tags r:id="rId2"/>
            </p:custDataLst>
          </p:nvPr>
        </p:nvSpPr>
        <p:spPr>
          <a:xfrm>
            <a:off x="3613150" y="4025900"/>
            <a:ext cx="14668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kumimoji="0" lang="en-US" altLang="zh-CN" sz="24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2×2</a:t>
            </a:r>
            <a:r>
              <a:rPr kumimoji="0" lang="en-US" altLang="zh-CN" sz="2400" b="1" kern="1200" cap="none" spc="0" normalizeH="0" baseline="30000" noProof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kumimoji="0" lang="zh-CN" sz="24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rgbClr val="666666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　</a:t>
            </a:r>
            <a:endParaRPr kumimoji="0" lang="zh-CN" altLang="en-US" sz="2400" b="1" kern="1200" cap="none" spc="0" normalizeH="0" baseline="0" noProof="0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>
                <a:solidFill>
                  <a:srgbClr val="666666"/>
                </a:solidFill>
              </a:u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3"/>
            </p:custDataLst>
          </p:nvPr>
        </p:nvSpPr>
        <p:spPr>
          <a:xfrm>
            <a:off x="4978400" y="3919538"/>
            <a:ext cx="10779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ctr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kumimoji="0" lang="en-US" altLang="zh-CN" sz="24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2×3</a:t>
            </a:r>
            <a:r>
              <a:rPr kumimoji="0" lang="en-US" altLang="zh-CN" sz="2400" b="1" kern="1200" cap="none" spc="0" normalizeH="0" baseline="30000" noProof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</a:p>
        </p:txBody>
      </p:sp>
      <p:sp>
        <p:nvSpPr>
          <p:cNvPr id="17" name="文本框 16"/>
          <p:cNvSpPr txBox="1"/>
          <p:nvPr>
            <p:custDataLst>
              <p:tags r:id="rId4"/>
            </p:custDataLst>
          </p:nvPr>
        </p:nvSpPr>
        <p:spPr>
          <a:xfrm>
            <a:off x="6450013" y="4035425"/>
            <a:ext cx="10795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kumimoji="0" lang="en-US" altLang="zh-CN" sz="24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2×4</a:t>
            </a:r>
            <a:r>
              <a:rPr kumimoji="0" lang="en-US" altLang="zh-CN" sz="2400" b="1" kern="1200" cap="none" spc="0" normalizeH="0" baseline="30000" noProof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</a:p>
        </p:txBody>
      </p:sp>
      <p:sp>
        <p:nvSpPr>
          <p:cNvPr id="18" name="文本框 17"/>
          <p:cNvSpPr txBox="1"/>
          <p:nvPr>
            <p:custDataLst>
              <p:tags r:id="rId5"/>
            </p:custDataLst>
          </p:nvPr>
        </p:nvSpPr>
        <p:spPr>
          <a:xfrm>
            <a:off x="7921625" y="3927475"/>
            <a:ext cx="10795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ctr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kumimoji="0" lang="en-US" altLang="zh-CN" sz="2400" b="1" kern="1200" cap="none" spc="0" normalizeH="0" baseline="0" noProof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2×5</a:t>
            </a:r>
            <a:r>
              <a:rPr kumimoji="0" lang="en-US" altLang="zh-CN" sz="2400" b="1" kern="1200" cap="none" spc="0" normalizeH="0" baseline="30000" noProof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</a:p>
        </p:txBody>
      </p:sp>
      <p:sp>
        <p:nvSpPr>
          <p:cNvPr id="20" name="文本框 19"/>
          <p:cNvSpPr txBox="1"/>
          <p:nvPr>
            <p:custDataLst>
              <p:tags r:id="rId6"/>
            </p:custDataLst>
          </p:nvPr>
        </p:nvSpPr>
        <p:spPr>
          <a:xfrm>
            <a:off x="9304338" y="3919538"/>
            <a:ext cx="10779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ctr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kumimoji="0" lang="en-US" altLang="zh-CN" sz="24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2×6</a:t>
            </a:r>
            <a:r>
              <a:rPr kumimoji="0" lang="en-US" altLang="zh-CN" sz="2400" b="1" kern="1200" cap="none" spc="0" normalizeH="0" baseline="30000" noProof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</a:p>
        </p:txBody>
      </p:sp>
      <p:sp>
        <p:nvSpPr>
          <p:cNvPr id="21" name="文本框 20"/>
          <p:cNvSpPr txBox="1"/>
          <p:nvPr>
            <p:custDataLst>
              <p:tags r:id="rId7"/>
            </p:custDataLst>
          </p:nvPr>
        </p:nvSpPr>
        <p:spPr>
          <a:xfrm>
            <a:off x="10685463" y="4025900"/>
            <a:ext cx="10795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kumimoji="0" lang="en-US" altLang="zh-CN" sz="24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2×7</a:t>
            </a:r>
            <a:r>
              <a:rPr kumimoji="0" lang="en-US" altLang="zh-CN" sz="2400" b="1" kern="1200" cap="none" spc="0" normalizeH="0" baseline="30000" noProof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</a:p>
        </p:txBody>
      </p:sp>
      <p:sp>
        <p:nvSpPr>
          <p:cNvPr id="23" name="Text Box 15"/>
          <p:cNvSpPr txBox="1"/>
          <p:nvPr>
            <p:custDataLst>
              <p:tags r:id="rId8"/>
            </p:custDataLst>
          </p:nvPr>
        </p:nvSpPr>
        <p:spPr>
          <a:xfrm>
            <a:off x="804863" y="4862513"/>
            <a:ext cx="20208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①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数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量规律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：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 Box 15"/>
          <p:cNvSpPr txBox="1"/>
          <p:nvPr>
            <p:custDataLst>
              <p:tags r:id="rId9"/>
            </p:custDataLst>
          </p:nvPr>
        </p:nvSpPr>
        <p:spPr>
          <a:xfrm>
            <a:off x="825500" y="5697538"/>
            <a:ext cx="2090738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②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能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量规律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：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" name="文本框 24"/>
          <p:cNvSpPr txBox="1"/>
          <p:nvPr>
            <p:custDataLst>
              <p:tags r:id="rId10"/>
            </p:custDataLst>
          </p:nvPr>
        </p:nvSpPr>
        <p:spPr>
          <a:xfrm>
            <a:off x="2711450" y="4862513"/>
            <a:ext cx="660717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每层容纳的电子数不超过</a:t>
            </a:r>
            <a:r>
              <a:rPr kumimoji="0" lang="en-US" sz="24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2n</a:t>
            </a:r>
            <a:r>
              <a:rPr kumimoji="0" lang="en-US" sz="2400" b="1" kern="1200" cap="none" spc="0" normalizeH="0" baseline="3000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</a:t>
            </a:r>
            <a:r>
              <a:rPr kumimoji="0" lang="zh-CN" altLang="en-US" sz="2400" b="1" kern="12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（</a:t>
            </a:r>
            <a:r>
              <a:rPr kumimoji="0" lang="en-US" altLang="zh-CN" sz="2400" b="1" kern="12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n</a:t>
            </a:r>
            <a:r>
              <a:rPr kumimoji="0" lang="zh-CN" altLang="en-US" sz="2400" b="1" kern="12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为能层序数）。</a:t>
            </a:r>
            <a:endParaRPr kumimoji="0" lang="en-US" altLang="en-US" sz="2400" b="1" kern="1200" cap="none" spc="0" normalizeH="0" baseline="30000" noProof="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6" name="矩形 25"/>
          <p:cNvSpPr>
            <a:spLocks noChangeAspect="1"/>
          </p:cNvSpPr>
          <p:nvPr>
            <p:custDataLst>
              <p:tags r:id="rId11"/>
            </p:custDataLst>
          </p:nvPr>
        </p:nvSpPr>
        <p:spPr>
          <a:xfrm>
            <a:off x="2727325" y="5345113"/>
            <a:ext cx="85217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9335" algn="l"/>
                <a:tab pos="1850390" algn="l"/>
                <a:tab pos="2538095" algn="l"/>
                <a:tab pos="3221990" algn="l"/>
              </a:tabLst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能层越高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电子的能量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越高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9335" algn="l"/>
                <a:tab pos="1850390" algn="l"/>
                <a:tab pos="2538095" algn="l"/>
                <a:tab pos="3221990" algn="l"/>
              </a:tabLst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能量的高低顺序为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(K)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(L)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(M)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(N)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(O)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(P)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(Q)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7" grpId="0"/>
      <p:bldP spid="13323" grpId="0"/>
      <p:bldP spid="14" grpId="0"/>
      <p:bldP spid="5" grpId="0" animBg="1"/>
      <p:bldP spid="13" grpId="0"/>
      <p:bldP spid="15" grpId="0"/>
      <p:bldP spid="16" grpId="0"/>
      <p:bldP spid="17" grpId="0"/>
      <p:bldP spid="18" grpId="0"/>
      <p:bldP spid="20" grpId="0"/>
      <p:bldP spid="21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338" y="3032125"/>
            <a:ext cx="3611562" cy="3611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625" y="155575"/>
            <a:ext cx="3838575" cy="2876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911225" y="2349500"/>
            <a:ext cx="5616575" cy="954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同一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能层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的电子，能量可以不同，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还可以把它们分成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能级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731840" y="115092"/>
            <a:ext cx="40005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、能级（电子亚层）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77875" y="795338"/>
            <a:ext cx="11510963" cy="1136650"/>
            <a:chOff x="-745396" y="795405"/>
            <a:chExt cx="11509256" cy="1135788"/>
          </a:xfrm>
        </p:grpSpPr>
        <p:sp>
          <p:nvSpPr>
            <p:cNvPr id="18510" name="Text Box 7"/>
            <p:cNvSpPr txBox="1"/>
            <p:nvPr/>
          </p:nvSpPr>
          <p:spPr>
            <a:xfrm>
              <a:off x="467525" y="840581"/>
              <a:ext cx="10296335" cy="10906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0000FF"/>
                  </a:solidFill>
                  <a:latin typeface="宋体" panose="02010600030101010101" pitchFamily="2" charset="-122"/>
                </a:rPr>
                <a:t>    </a:t>
              </a:r>
              <a:r>
                <a:rPr lang="zh-CN" altLang="en-US" sz="2400" b="1" dirty="0">
                  <a:latin typeface="宋体" panose="02010600030101010101" pitchFamily="2" charset="-122"/>
                </a:rPr>
                <a:t>在多电子原子中，同一能层的电子，能量可以不同，还可以把它们</a:t>
              </a:r>
              <a:endParaRPr lang="en-US" altLang="zh-CN" sz="2400" b="1" dirty="0">
                <a:latin typeface="宋体" panose="02010600030101010101" pitchFamily="2" charset="-122"/>
              </a:endParaRPr>
            </a:p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latin typeface="宋体" panose="02010600030101010101" pitchFamily="2" charset="-122"/>
                </a:rPr>
                <a:t>    </a:t>
              </a:r>
              <a:r>
                <a:rPr lang="zh-CN" altLang="en-US" sz="2400" b="1" dirty="0">
                  <a:latin typeface="宋体" panose="02010600030101010101" pitchFamily="2" charset="-122"/>
                </a:rPr>
                <a:t>分成</a:t>
              </a:r>
              <a:r>
                <a:rPr lang="zh-CN" altLang="en-US" sz="2400" b="1" dirty="0">
                  <a:solidFill>
                    <a:srgbClr val="FF0000"/>
                  </a:solidFill>
                  <a:latin typeface="宋体" panose="02010600030101010101" pitchFamily="2" charset="-122"/>
                </a:rPr>
                <a:t>能级</a:t>
              </a:r>
              <a:r>
                <a:rPr lang="zh-CN" altLang="en-US" sz="2400" b="1" dirty="0">
                  <a:latin typeface="宋体" panose="02010600030101010101" pitchFamily="2" charset="-122"/>
                </a:rPr>
                <a:t>。每一能层中，能级符号顺序为</a:t>
              </a:r>
              <a:r>
                <a:rPr lang="en-US" altLang="zh-CN" sz="2400" b="1" dirty="0">
                  <a:latin typeface="宋体" panose="02010600030101010101" pitchFamily="2" charset="-122"/>
                </a:rPr>
                <a:t>ns</a:t>
              </a:r>
              <a:r>
                <a:rPr lang="zh-CN" altLang="en-US" sz="2400" b="1" dirty="0">
                  <a:latin typeface="宋体" panose="02010600030101010101" pitchFamily="2" charset="-122"/>
                </a:rPr>
                <a:t>、</a:t>
              </a:r>
              <a:r>
                <a:rPr lang="en-US" altLang="zh-CN" sz="2400" b="1" dirty="0">
                  <a:latin typeface="宋体" panose="02010600030101010101" pitchFamily="2" charset="-122"/>
                </a:rPr>
                <a:t> np</a:t>
              </a:r>
              <a:r>
                <a:rPr lang="zh-CN" altLang="en-US" sz="2400" b="1" dirty="0">
                  <a:latin typeface="宋体" panose="02010600030101010101" pitchFamily="2" charset="-122"/>
                </a:rPr>
                <a:t>、</a:t>
              </a:r>
              <a:r>
                <a:rPr lang="en-US" altLang="zh-CN" sz="2400" b="1" dirty="0">
                  <a:latin typeface="宋体" panose="02010600030101010101" pitchFamily="2" charset="-122"/>
                </a:rPr>
                <a:t>nd</a:t>
              </a:r>
              <a:r>
                <a:rPr lang="zh-CN" altLang="en-US" sz="2400" b="1" dirty="0">
                  <a:latin typeface="宋体" panose="02010600030101010101" pitchFamily="2" charset="-122"/>
                </a:rPr>
                <a:t>、</a:t>
              </a:r>
              <a:r>
                <a:rPr lang="en-US" altLang="zh-CN" sz="2400" b="1" dirty="0">
                  <a:latin typeface="宋体" panose="02010600030101010101" pitchFamily="2" charset="-122"/>
                </a:rPr>
                <a:t>nf  ...... ,</a:t>
              </a:r>
            </a:p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latin typeface="宋体" panose="02010600030101010101" pitchFamily="2" charset="-122"/>
                </a:rPr>
                <a:t>    </a:t>
              </a:r>
              <a:r>
                <a:rPr lang="zh-CN" altLang="en-US" sz="2400" b="1" dirty="0">
                  <a:latin typeface="宋体" panose="02010600030101010101" pitchFamily="2" charset="-122"/>
                </a:rPr>
                <a:t>能量依次增加。</a:t>
              </a:r>
            </a:p>
          </p:txBody>
        </p:sp>
        <p:sp>
          <p:nvSpPr>
            <p:cNvPr id="18511" name="TextBox 3"/>
            <p:cNvSpPr txBox="1"/>
            <p:nvPr/>
          </p:nvSpPr>
          <p:spPr>
            <a:xfrm>
              <a:off x="-745396" y="795405"/>
              <a:ext cx="2809008" cy="46196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latin typeface="宋体" panose="02010600030101010101" pitchFamily="2" charset="-122"/>
                </a:rPr>
                <a:t>（</a:t>
              </a:r>
              <a:r>
                <a:rPr lang="en-US" altLang="zh-CN" sz="2400" b="1" dirty="0">
                  <a:latin typeface="宋体" panose="02010600030101010101" pitchFamily="2" charset="-122"/>
                </a:rPr>
                <a:t>1</a:t>
              </a:r>
              <a:r>
                <a:rPr lang="zh-CN" altLang="en-US" sz="2400" b="1" dirty="0">
                  <a:latin typeface="宋体" panose="02010600030101010101" pitchFamily="2" charset="-122"/>
                </a:rPr>
                <a:t>）概念：</a:t>
              </a:r>
            </a:p>
          </p:txBody>
        </p:sp>
      </p:grpSp>
      <p:sp>
        <p:nvSpPr>
          <p:cNvPr id="6149" name="TextBox 4"/>
          <p:cNvSpPr txBox="1"/>
          <p:nvPr/>
        </p:nvSpPr>
        <p:spPr>
          <a:xfrm>
            <a:off x="809625" y="1949450"/>
            <a:ext cx="3589338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宋体" panose="02010600030101010101" pitchFamily="2" charset="-122"/>
              </a:rPr>
              <a:t>）能层与能级的关系 </a:t>
            </a:r>
          </a:p>
        </p:txBody>
      </p:sp>
      <p:graphicFrame>
        <p:nvGraphicFramePr>
          <p:cNvPr id="16391" name="Group 7"/>
          <p:cNvGraphicFramePr>
            <a:graphicFrameLocks noGrp="1"/>
          </p:cNvGraphicFramePr>
          <p:nvPr/>
        </p:nvGraphicFramePr>
        <p:xfrm>
          <a:off x="407988" y="2559050"/>
          <a:ext cx="10225087" cy="3116265"/>
        </p:xfrm>
        <a:graphic>
          <a:graphicData uri="http://schemas.openxmlformats.org/drawingml/2006/table">
            <a:tbl>
              <a:tblPr/>
              <a:tblGrid>
                <a:gridCol w="2348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8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18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00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82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18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00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82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180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821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1001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040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7015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kumimoji="0" 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1" charset="-122"/>
                        </a:rPr>
                        <a:t>能层符号</a:t>
                      </a:r>
                      <a:endParaRPr kumimoji="0" 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1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5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 pitchFamily="1" charset="-122"/>
                        </a:rPr>
                        <a:t>能层序数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1" charset="-122"/>
                        </a:rPr>
                        <a:t>(n)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1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5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1" charset="-122"/>
                        </a:rPr>
                        <a:t>能级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1" charset="-122"/>
                        </a:rPr>
                        <a:t>(l)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1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3s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3p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3d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4s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4p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4f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5s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5d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…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4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kumimoji="0" 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1" charset="-122"/>
                        </a:rPr>
                        <a:t>最多容纳电子数</a:t>
                      </a:r>
                      <a:endParaRPr kumimoji="0" 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14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…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8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18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32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…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3503613" y="4437063"/>
            <a:ext cx="5186362" cy="266700"/>
            <a:chOff x="2428873" y="4214813"/>
            <a:chExt cx="4591398" cy="266761"/>
          </a:xfrm>
        </p:grpSpPr>
        <p:sp>
          <p:nvSpPr>
            <p:cNvPr id="18507" name="左大括号 12"/>
            <p:cNvSpPr/>
            <p:nvPr/>
          </p:nvSpPr>
          <p:spPr>
            <a:xfrm rot="5400000">
              <a:off x="2710784" y="3932902"/>
              <a:ext cx="266761" cy="830583"/>
            </a:xfrm>
            <a:prstGeom prst="leftBrace">
              <a:avLst>
                <a:gd name="adj1" fmla="val 8317"/>
                <a:gd name="adj2" fmla="val 50000"/>
              </a:avLst>
            </a:prstGeom>
            <a:noFill/>
            <a:ln w="19050" cap="flat" cmpd="sng">
              <a:solidFill>
                <a:srgbClr val="4472C4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b="1" dirty="0">
                <a:latin typeface="Verdana" panose="020B060403050404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8508" name="左大括号 13"/>
            <p:cNvSpPr/>
            <p:nvPr/>
          </p:nvSpPr>
          <p:spPr>
            <a:xfrm rot="5400000">
              <a:off x="4103850" y="3682413"/>
              <a:ext cx="236591" cy="1301388"/>
            </a:xfrm>
            <a:prstGeom prst="leftBrace">
              <a:avLst>
                <a:gd name="adj1" fmla="val 8301"/>
                <a:gd name="adj2" fmla="val 50000"/>
              </a:avLst>
            </a:prstGeom>
            <a:noFill/>
            <a:ln w="19050" cap="flat" cmpd="sng">
              <a:solidFill>
                <a:srgbClr val="4472C4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b="1" dirty="0">
                <a:latin typeface="Verdana" panose="020B060403050404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8509" name="左大括号 14"/>
            <p:cNvSpPr/>
            <p:nvPr/>
          </p:nvSpPr>
          <p:spPr>
            <a:xfrm rot="5400000">
              <a:off x="6034852" y="3465985"/>
              <a:ext cx="236591" cy="1734247"/>
            </a:xfrm>
            <a:prstGeom prst="leftBrace">
              <a:avLst>
                <a:gd name="adj1" fmla="val 8280"/>
                <a:gd name="adj2" fmla="val 50000"/>
              </a:avLst>
            </a:prstGeom>
            <a:noFill/>
            <a:ln w="19050" cap="flat" cmpd="sng">
              <a:solidFill>
                <a:srgbClr val="4472C4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b="1" dirty="0">
                <a:latin typeface="Verdana" panose="020B060403050404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6221" name="TextBox 11"/>
          <p:cNvSpPr txBox="1"/>
          <p:nvPr/>
        </p:nvSpPr>
        <p:spPr>
          <a:xfrm>
            <a:off x="982663" y="5832475"/>
            <a:ext cx="628967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华文新魏" pitchFamily="2" charset="-122"/>
                <a:ea typeface="华文新魏" pitchFamily="2" charset="-122"/>
              </a:rPr>
              <a:t>总结由上述表格我们可得到什么规律？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2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657" name="Group 3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07115"/>
              </p:ext>
            </p:extLst>
          </p:nvPr>
        </p:nvGraphicFramePr>
        <p:xfrm>
          <a:off x="1558925" y="829473"/>
          <a:ext cx="9144000" cy="2879726"/>
        </p:xfrm>
        <a:graphic>
          <a:graphicData uri="http://schemas.openxmlformats.org/drawingml/2006/table">
            <a:tbl>
              <a:tblPr/>
              <a:tblGrid>
                <a:gridCol w="115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7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75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75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1753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1" charset="-122"/>
                        </a:rPr>
                        <a:t>能层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1" charset="-122"/>
                        </a:rPr>
                        <a:t>能级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…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72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1" charset="-122"/>
                        </a:rPr>
                        <a:t>最多容纳电子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…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13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0544" name="Group 161"/>
          <p:cNvGrpSpPr/>
          <p:nvPr/>
        </p:nvGrpSpPr>
        <p:grpSpPr>
          <a:xfrm>
            <a:off x="2819400" y="1669260"/>
            <a:ext cx="7364413" cy="457200"/>
            <a:chOff x="817" y="841"/>
            <a:chExt cx="4639" cy="288"/>
          </a:xfrm>
        </p:grpSpPr>
        <p:sp>
          <p:nvSpPr>
            <p:cNvPr id="20577" name="Rectangle 143"/>
            <p:cNvSpPr/>
            <p:nvPr/>
          </p:nvSpPr>
          <p:spPr>
            <a:xfrm>
              <a:off x="817" y="841"/>
              <a:ext cx="28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1s</a:t>
              </a:r>
            </a:p>
          </p:txBody>
        </p:sp>
        <p:sp>
          <p:nvSpPr>
            <p:cNvPr id="20578" name="Rectangle 144"/>
            <p:cNvSpPr/>
            <p:nvPr/>
          </p:nvSpPr>
          <p:spPr>
            <a:xfrm>
              <a:off x="1249" y="841"/>
              <a:ext cx="28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2s</a:t>
              </a:r>
            </a:p>
          </p:txBody>
        </p:sp>
        <p:sp>
          <p:nvSpPr>
            <p:cNvPr id="20579" name="Rectangle 145"/>
            <p:cNvSpPr/>
            <p:nvPr/>
          </p:nvSpPr>
          <p:spPr>
            <a:xfrm>
              <a:off x="1633" y="841"/>
              <a:ext cx="31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2p</a:t>
              </a:r>
            </a:p>
          </p:txBody>
        </p:sp>
        <p:sp>
          <p:nvSpPr>
            <p:cNvPr id="20580" name="Rectangle 146"/>
            <p:cNvSpPr/>
            <p:nvPr/>
          </p:nvSpPr>
          <p:spPr>
            <a:xfrm>
              <a:off x="2017" y="841"/>
              <a:ext cx="28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3s</a:t>
              </a:r>
            </a:p>
          </p:txBody>
        </p:sp>
        <p:sp>
          <p:nvSpPr>
            <p:cNvPr id="20581" name="Rectangle 147"/>
            <p:cNvSpPr/>
            <p:nvPr/>
          </p:nvSpPr>
          <p:spPr>
            <a:xfrm>
              <a:off x="2401" y="841"/>
              <a:ext cx="31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3p</a:t>
              </a:r>
            </a:p>
          </p:txBody>
        </p:sp>
        <p:sp>
          <p:nvSpPr>
            <p:cNvPr id="20582" name="Rectangle 148"/>
            <p:cNvSpPr/>
            <p:nvPr/>
          </p:nvSpPr>
          <p:spPr>
            <a:xfrm>
              <a:off x="2785" y="841"/>
              <a:ext cx="31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3d</a:t>
              </a:r>
            </a:p>
          </p:txBody>
        </p:sp>
        <p:sp>
          <p:nvSpPr>
            <p:cNvPr id="20583" name="Rectangle 149"/>
            <p:cNvSpPr/>
            <p:nvPr/>
          </p:nvSpPr>
          <p:spPr>
            <a:xfrm>
              <a:off x="3217" y="841"/>
              <a:ext cx="28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4s</a:t>
              </a:r>
            </a:p>
          </p:txBody>
        </p:sp>
        <p:sp>
          <p:nvSpPr>
            <p:cNvPr id="20584" name="Rectangle 150"/>
            <p:cNvSpPr/>
            <p:nvPr/>
          </p:nvSpPr>
          <p:spPr>
            <a:xfrm>
              <a:off x="3553" y="841"/>
              <a:ext cx="31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4p</a:t>
              </a:r>
            </a:p>
          </p:txBody>
        </p:sp>
        <p:sp>
          <p:nvSpPr>
            <p:cNvPr id="20585" name="Rectangle 151"/>
            <p:cNvSpPr/>
            <p:nvPr/>
          </p:nvSpPr>
          <p:spPr>
            <a:xfrm>
              <a:off x="3937" y="841"/>
              <a:ext cx="31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4d</a:t>
              </a:r>
            </a:p>
          </p:txBody>
        </p:sp>
        <p:sp>
          <p:nvSpPr>
            <p:cNvPr id="20586" name="Rectangle 152"/>
            <p:cNvSpPr/>
            <p:nvPr/>
          </p:nvSpPr>
          <p:spPr>
            <a:xfrm>
              <a:off x="4369" y="841"/>
              <a:ext cx="27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4f</a:t>
              </a:r>
            </a:p>
          </p:txBody>
        </p:sp>
        <p:sp>
          <p:nvSpPr>
            <p:cNvPr id="20587" name="Rectangle 153"/>
            <p:cNvSpPr/>
            <p:nvPr/>
          </p:nvSpPr>
          <p:spPr>
            <a:xfrm>
              <a:off x="4753" y="841"/>
              <a:ext cx="28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5s</a:t>
              </a:r>
            </a:p>
          </p:txBody>
        </p:sp>
        <p:sp>
          <p:nvSpPr>
            <p:cNvPr id="20588" name="Rectangle 154"/>
            <p:cNvSpPr/>
            <p:nvPr/>
          </p:nvSpPr>
          <p:spPr>
            <a:xfrm>
              <a:off x="5137" y="841"/>
              <a:ext cx="31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5d</a:t>
              </a:r>
            </a:p>
          </p:txBody>
        </p:sp>
      </p:grpSp>
      <p:grpSp>
        <p:nvGrpSpPr>
          <p:cNvPr id="3" name="Group 362"/>
          <p:cNvGrpSpPr/>
          <p:nvPr/>
        </p:nvGrpSpPr>
        <p:grpSpPr>
          <a:xfrm>
            <a:off x="2852738" y="2399510"/>
            <a:ext cx="7491412" cy="533400"/>
            <a:chOff x="837" y="1017"/>
            <a:chExt cx="4719" cy="336"/>
          </a:xfrm>
        </p:grpSpPr>
        <p:sp>
          <p:nvSpPr>
            <p:cNvPr id="20565" name="Text Box 313"/>
            <p:cNvSpPr txBox="1"/>
            <p:nvPr/>
          </p:nvSpPr>
          <p:spPr>
            <a:xfrm>
              <a:off x="837" y="1026"/>
              <a:ext cx="40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zh-CN" dirty="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0566" name="Text Box 314"/>
            <p:cNvSpPr txBox="1"/>
            <p:nvPr/>
          </p:nvSpPr>
          <p:spPr>
            <a:xfrm>
              <a:off x="1245" y="1026"/>
              <a:ext cx="40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zh-CN" dirty="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0567" name="Text Box 315"/>
            <p:cNvSpPr txBox="1"/>
            <p:nvPr/>
          </p:nvSpPr>
          <p:spPr>
            <a:xfrm>
              <a:off x="1654" y="1026"/>
              <a:ext cx="40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zh-CN" dirty="0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0568" name="Text Box 316"/>
            <p:cNvSpPr txBox="1"/>
            <p:nvPr/>
          </p:nvSpPr>
          <p:spPr>
            <a:xfrm>
              <a:off x="2062" y="1026"/>
              <a:ext cx="40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zh-CN" dirty="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0569" name="Text Box 317"/>
            <p:cNvSpPr txBox="1"/>
            <p:nvPr/>
          </p:nvSpPr>
          <p:spPr>
            <a:xfrm>
              <a:off x="2425" y="1026"/>
              <a:ext cx="40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zh-CN" dirty="0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0570" name="Text Box 318"/>
            <p:cNvSpPr txBox="1"/>
            <p:nvPr/>
          </p:nvSpPr>
          <p:spPr>
            <a:xfrm>
              <a:off x="2789" y="1026"/>
              <a:ext cx="40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zh-CN" dirty="0"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20571" name="Text Box 319"/>
            <p:cNvSpPr txBox="1"/>
            <p:nvPr/>
          </p:nvSpPr>
          <p:spPr>
            <a:xfrm>
              <a:off x="3241" y="1026"/>
              <a:ext cx="40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zh-CN" dirty="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0572" name="Text Box 320"/>
            <p:cNvSpPr txBox="1"/>
            <p:nvPr/>
          </p:nvSpPr>
          <p:spPr>
            <a:xfrm>
              <a:off x="3604" y="1026"/>
              <a:ext cx="40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zh-CN" dirty="0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0573" name="Text Box 321"/>
            <p:cNvSpPr txBox="1"/>
            <p:nvPr/>
          </p:nvSpPr>
          <p:spPr>
            <a:xfrm>
              <a:off x="4330" y="1017"/>
              <a:ext cx="40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zh-CN" dirty="0">
                  <a:latin typeface="Times New Roman" panose="02020603050405020304" pitchFamily="18" charset="0"/>
                </a:rPr>
                <a:t>14</a:t>
              </a:r>
            </a:p>
          </p:txBody>
        </p:sp>
        <p:sp>
          <p:nvSpPr>
            <p:cNvPr id="20574" name="Text Box 323"/>
            <p:cNvSpPr txBox="1"/>
            <p:nvPr/>
          </p:nvSpPr>
          <p:spPr>
            <a:xfrm>
              <a:off x="3923" y="1018"/>
              <a:ext cx="40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zh-CN" dirty="0"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20575" name="Text Box 324"/>
            <p:cNvSpPr txBox="1"/>
            <p:nvPr/>
          </p:nvSpPr>
          <p:spPr>
            <a:xfrm>
              <a:off x="4784" y="1017"/>
              <a:ext cx="40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zh-CN" dirty="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0576" name="Text Box 325"/>
            <p:cNvSpPr txBox="1"/>
            <p:nvPr/>
          </p:nvSpPr>
          <p:spPr>
            <a:xfrm>
              <a:off x="5147" y="1017"/>
              <a:ext cx="40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zh-CN" dirty="0">
                  <a:latin typeface="Times New Roman" panose="02020603050405020304" pitchFamily="18" charset="0"/>
                </a:rPr>
                <a:t>6</a:t>
              </a:r>
            </a:p>
          </p:txBody>
        </p:sp>
      </p:grpSp>
      <p:sp>
        <p:nvSpPr>
          <p:cNvPr id="269658" name="Text Box 346"/>
          <p:cNvSpPr txBox="1"/>
          <p:nvPr/>
        </p:nvSpPr>
        <p:spPr>
          <a:xfrm>
            <a:off x="695325" y="4007648"/>
            <a:ext cx="11102975" cy="350837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zh-CN" b="1" dirty="0">
                <a:latin typeface="宋体" panose="02010600030101010101" pitchFamily="2" charset="-122"/>
              </a:rPr>
              <a:t>① </a:t>
            </a:r>
            <a:r>
              <a:rPr lang="zh-CN" altLang="en-US" b="1" dirty="0">
                <a:latin typeface="Times New Roman" panose="02020603050405020304" pitchFamily="18" charset="0"/>
              </a:rPr>
              <a:t>每一能层中能级符号的顺序是</a:t>
            </a:r>
            <a:r>
              <a:rPr lang="en-US" altLang="zh-CN" b="1" dirty="0">
                <a:latin typeface="Times New Roman" panose="02020603050405020304" pitchFamily="18" charset="0"/>
              </a:rPr>
              <a:t>ns</a:t>
            </a:r>
            <a:r>
              <a:rPr lang="zh-CN" altLang="en-US" b="1" dirty="0">
                <a:latin typeface="Times New Roman" panose="02020603050405020304" pitchFamily="18" charset="0"/>
              </a:rPr>
              <a:t>、</a:t>
            </a:r>
            <a:r>
              <a:rPr lang="en-US" altLang="zh-CN" b="1" dirty="0">
                <a:latin typeface="Times New Roman" panose="02020603050405020304" pitchFamily="18" charset="0"/>
              </a:rPr>
              <a:t>np</a:t>
            </a:r>
            <a:r>
              <a:rPr lang="zh-CN" altLang="en-US" b="1" dirty="0">
                <a:latin typeface="Times New Roman" panose="02020603050405020304" pitchFamily="18" charset="0"/>
              </a:rPr>
              <a:t>、</a:t>
            </a:r>
            <a:r>
              <a:rPr lang="en-US" altLang="zh-CN" b="1" dirty="0">
                <a:latin typeface="Times New Roman" panose="02020603050405020304" pitchFamily="18" charset="0"/>
              </a:rPr>
              <a:t>nd</a:t>
            </a:r>
            <a:r>
              <a:rPr lang="zh-CN" altLang="en-US" b="1" dirty="0">
                <a:latin typeface="Times New Roman" panose="02020603050405020304" pitchFamily="18" charset="0"/>
              </a:rPr>
              <a:t>、</a:t>
            </a:r>
            <a:r>
              <a:rPr lang="en-US" altLang="zh-CN" b="1" dirty="0">
                <a:latin typeface="Times New Roman" panose="02020603050405020304" pitchFamily="18" charset="0"/>
              </a:rPr>
              <a:t>nf …… (n</a:t>
            </a:r>
            <a:r>
              <a:rPr lang="zh-CN" altLang="en-US" b="1" dirty="0">
                <a:latin typeface="Times New Roman" panose="02020603050405020304" pitchFamily="18" charset="0"/>
              </a:rPr>
              <a:t>代表能层</a:t>
            </a:r>
            <a:r>
              <a:rPr lang="en-US" altLang="zh-CN" b="1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69659" name="Text Box 347"/>
          <p:cNvSpPr txBox="1"/>
          <p:nvPr/>
        </p:nvSpPr>
        <p:spPr>
          <a:xfrm>
            <a:off x="708025" y="4437860"/>
            <a:ext cx="9650413" cy="5238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b="1" dirty="0">
                <a:latin typeface="Arial" panose="020B0604020202020204" pitchFamily="34" charset="0"/>
              </a:rPr>
              <a:t>② </a:t>
            </a:r>
            <a:r>
              <a:rPr lang="zh-CN" altLang="en-US" b="1" dirty="0">
                <a:latin typeface="Times New Roman" panose="02020603050405020304" pitchFamily="18" charset="0"/>
              </a:rPr>
              <a:t>任一能层的能级总从</a:t>
            </a:r>
            <a:r>
              <a:rPr lang="en-US" altLang="zh-CN" b="1" dirty="0">
                <a:latin typeface="Times New Roman" panose="02020603050405020304" pitchFamily="18" charset="0"/>
              </a:rPr>
              <a:t>s</a:t>
            </a:r>
            <a:r>
              <a:rPr lang="zh-CN" altLang="en-US" b="1" dirty="0">
                <a:latin typeface="Times New Roman" panose="02020603050405020304" pitchFamily="18" charset="0"/>
              </a:rPr>
              <a:t>能级开始，</a:t>
            </a:r>
            <a:r>
              <a:rPr lang="zh-CN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能级数</a:t>
            </a:r>
            <a:r>
              <a:rPr lang="en-US" altLang="zh-CN" b="1" dirty="0">
                <a:solidFill>
                  <a:schemeClr val="tx2"/>
                </a:solidFill>
                <a:latin typeface="Times New Roman" panose="02020603050405020304" pitchFamily="18" charset="0"/>
              </a:rPr>
              <a:t>=</a:t>
            </a:r>
            <a:r>
              <a:rPr lang="zh-CN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能层序数</a:t>
            </a:r>
            <a:r>
              <a:rPr lang="zh-CN" altLang="en-US" b="1" dirty="0"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269660" name="Text Box 348"/>
          <p:cNvSpPr txBox="1"/>
          <p:nvPr/>
        </p:nvSpPr>
        <p:spPr>
          <a:xfrm>
            <a:off x="708025" y="5761835"/>
            <a:ext cx="10788650" cy="9112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zh-CN" b="1" dirty="0">
                <a:latin typeface="Arial" panose="020B0604020202020204" pitchFamily="34" charset="0"/>
              </a:rPr>
              <a:t>④ </a:t>
            </a:r>
            <a:r>
              <a:rPr lang="zh-CN" altLang="en-US" b="1" dirty="0">
                <a:latin typeface="Times New Roman" panose="02020603050405020304" pitchFamily="18" charset="0"/>
              </a:rPr>
              <a:t>以</a:t>
            </a:r>
            <a:r>
              <a:rPr lang="en-US" altLang="zh-CN" b="1" dirty="0">
                <a:latin typeface="Times New Roman" panose="02020603050405020304" pitchFamily="18" charset="0"/>
              </a:rPr>
              <a:t>s</a:t>
            </a:r>
            <a:r>
              <a:rPr lang="zh-CN" altLang="en-US" b="1" dirty="0">
                <a:latin typeface="Times New Roman" panose="02020603050405020304" pitchFamily="18" charset="0"/>
              </a:rPr>
              <a:t>、</a:t>
            </a:r>
            <a:r>
              <a:rPr lang="en-US" altLang="zh-CN" b="1" dirty="0">
                <a:latin typeface="Times New Roman" panose="02020603050405020304" pitchFamily="18" charset="0"/>
              </a:rPr>
              <a:t>p</a:t>
            </a:r>
            <a:r>
              <a:rPr lang="zh-CN" altLang="en-US" b="1" dirty="0">
                <a:latin typeface="Times New Roman" panose="02020603050405020304" pitchFamily="18" charset="0"/>
              </a:rPr>
              <a:t>、</a:t>
            </a:r>
            <a:r>
              <a:rPr lang="en-US" altLang="zh-CN" b="1" dirty="0">
                <a:latin typeface="Times New Roman" panose="02020603050405020304" pitchFamily="18" charset="0"/>
              </a:rPr>
              <a:t>d</a:t>
            </a:r>
            <a:r>
              <a:rPr lang="zh-CN" altLang="en-US" b="1" dirty="0">
                <a:latin typeface="Times New Roman" panose="02020603050405020304" pitchFamily="18" charset="0"/>
              </a:rPr>
              <a:t>、</a:t>
            </a:r>
            <a:r>
              <a:rPr lang="en-US" altLang="zh-CN" b="1" dirty="0">
                <a:latin typeface="Times New Roman" panose="02020603050405020304" pitchFamily="18" charset="0"/>
              </a:rPr>
              <a:t>f …… </a:t>
            </a:r>
            <a:r>
              <a:rPr lang="zh-CN" altLang="en-US" b="1" dirty="0">
                <a:latin typeface="Times New Roman" panose="02020603050405020304" pitchFamily="18" charset="0"/>
              </a:rPr>
              <a:t>排序的各能级可容纳的最多电子数依次</a:t>
            </a:r>
          </a:p>
          <a:p>
            <a:pPr marL="0" lvl="0" indent="0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zh-CN" altLang="en-US" b="1" dirty="0">
                <a:latin typeface="Times New Roman" panose="02020603050405020304" pitchFamily="18" charset="0"/>
              </a:rPr>
              <a:t>     为</a:t>
            </a:r>
            <a:r>
              <a:rPr lang="en-US" altLang="zh-CN" b="1" dirty="0">
                <a:latin typeface="Times New Roman" panose="02020603050405020304" pitchFamily="18" charset="0"/>
              </a:rPr>
              <a:t>1</a:t>
            </a:r>
            <a:r>
              <a:rPr lang="zh-CN" altLang="en-US" b="1" dirty="0">
                <a:latin typeface="Times New Roman" panose="02020603050405020304" pitchFamily="18" charset="0"/>
              </a:rPr>
              <a:t>、</a:t>
            </a:r>
            <a:r>
              <a:rPr lang="en-US" altLang="zh-CN" b="1" dirty="0">
                <a:latin typeface="Times New Roman" panose="02020603050405020304" pitchFamily="18" charset="0"/>
              </a:rPr>
              <a:t>3</a:t>
            </a:r>
            <a:r>
              <a:rPr lang="zh-CN" altLang="en-US" b="1" dirty="0">
                <a:latin typeface="Times New Roman" panose="02020603050405020304" pitchFamily="18" charset="0"/>
              </a:rPr>
              <a:t>、</a:t>
            </a:r>
            <a:r>
              <a:rPr lang="en-US" altLang="zh-CN" b="1" dirty="0">
                <a:latin typeface="Times New Roman" panose="02020603050405020304" pitchFamily="18" charset="0"/>
              </a:rPr>
              <a:t>5</a:t>
            </a:r>
            <a:r>
              <a:rPr lang="zh-CN" altLang="en-US" b="1" dirty="0">
                <a:latin typeface="Times New Roman" panose="02020603050405020304" pitchFamily="18" charset="0"/>
              </a:rPr>
              <a:t>、</a:t>
            </a:r>
            <a:r>
              <a:rPr lang="en-US" altLang="zh-CN" b="1" dirty="0">
                <a:latin typeface="Times New Roman" panose="02020603050405020304" pitchFamily="18" charset="0"/>
              </a:rPr>
              <a:t>7 …… </a:t>
            </a:r>
            <a:r>
              <a:rPr lang="zh-CN" altLang="en-US" b="1" dirty="0">
                <a:latin typeface="Times New Roman" panose="02020603050405020304" pitchFamily="18" charset="0"/>
              </a:rPr>
              <a:t>的二倍。</a:t>
            </a:r>
          </a:p>
        </p:txBody>
      </p:sp>
      <p:sp>
        <p:nvSpPr>
          <p:cNvPr id="269661" name="Text Box 349"/>
          <p:cNvSpPr txBox="1"/>
          <p:nvPr/>
        </p:nvSpPr>
        <p:spPr>
          <a:xfrm>
            <a:off x="715963" y="5028410"/>
            <a:ext cx="64087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b="1" dirty="0">
                <a:latin typeface="Arial" panose="020B0604020202020204" pitchFamily="34" charset="0"/>
              </a:rPr>
              <a:t>③ </a:t>
            </a:r>
            <a:r>
              <a:rPr lang="zh-CN" altLang="en-US" b="1" dirty="0">
                <a:latin typeface="Times New Roman" panose="02020603050405020304" pitchFamily="18" charset="0"/>
              </a:rPr>
              <a:t>各能级所在能层的取值</a:t>
            </a:r>
          </a:p>
        </p:txBody>
      </p:sp>
      <p:sp>
        <p:nvSpPr>
          <p:cNvPr id="269662" name="Text Box 350"/>
          <p:cNvSpPr txBox="1"/>
          <p:nvPr/>
        </p:nvSpPr>
        <p:spPr>
          <a:xfrm>
            <a:off x="4876800" y="5012535"/>
            <a:ext cx="2376488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b="1" dirty="0">
                <a:solidFill>
                  <a:srgbClr val="3333CC"/>
                </a:solidFill>
                <a:latin typeface="Times New Roman" panose="02020603050405020304" pitchFamily="18" charset="0"/>
              </a:rPr>
              <a:t>ns→n≥1</a:t>
            </a:r>
            <a:r>
              <a:rPr lang="zh-CN" altLang="en-US" b="1" dirty="0">
                <a:solidFill>
                  <a:srgbClr val="3333CC"/>
                </a:solidFill>
                <a:latin typeface="Times New Roman" panose="02020603050405020304" pitchFamily="18" charset="0"/>
              </a:rPr>
              <a:t>；</a:t>
            </a:r>
          </a:p>
        </p:txBody>
      </p:sp>
      <p:sp>
        <p:nvSpPr>
          <p:cNvPr id="269663" name="Text Box 351"/>
          <p:cNvSpPr txBox="1"/>
          <p:nvPr/>
        </p:nvSpPr>
        <p:spPr>
          <a:xfrm>
            <a:off x="6315075" y="4977610"/>
            <a:ext cx="2376488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b="1" dirty="0">
                <a:solidFill>
                  <a:srgbClr val="3333CC"/>
                </a:solidFill>
                <a:latin typeface="Times New Roman" panose="02020603050405020304" pitchFamily="18" charset="0"/>
              </a:rPr>
              <a:t>np→n≥2</a:t>
            </a:r>
            <a:r>
              <a:rPr lang="zh-CN" altLang="en-US" b="1" dirty="0">
                <a:solidFill>
                  <a:srgbClr val="3333CC"/>
                </a:solidFill>
                <a:latin typeface="Times New Roman" panose="02020603050405020304" pitchFamily="18" charset="0"/>
              </a:rPr>
              <a:t>；</a:t>
            </a:r>
          </a:p>
        </p:txBody>
      </p:sp>
      <p:sp>
        <p:nvSpPr>
          <p:cNvPr id="269664" name="Text Box 352"/>
          <p:cNvSpPr txBox="1"/>
          <p:nvPr/>
        </p:nvSpPr>
        <p:spPr>
          <a:xfrm>
            <a:off x="7827963" y="4977610"/>
            <a:ext cx="2376487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b="1" dirty="0">
                <a:solidFill>
                  <a:srgbClr val="3333CC"/>
                </a:solidFill>
                <a:latin typeface="Times New Roman" panose="02020603050405020304" pitchFamily="18" charset="0"/>
              </a:rPr>
              <a:t>nd→n≥3</a:t>
            </a:r>
            <a:r>
              <a:rPr lang="zh-CN" altLang="en-US" b="1" dirty="0">
                <a:solidFill>
                  <a:srgbClr val="3333CC"/>
                </a:solidFill>
                <a:latin typeface="Times New Roman" panose="02020603050405020304" pitchFamily="18" charset="0"/>
              </a:rPr>
              <a:t>；</a:t>
            </a:r>
          </a:p>
        </p:txBody>
      </p:sp>
      <p:sp>
        <p:nvSpPr>
          <p:cNvPr id="269666" name="Text Box 354"/>
          <p:cNvSpPr txBox="1"/>
          <p:nvPr/>
        </p:nvSpPr>
        <p:spPr>
          <a:xfrm>
            <a:off x="9348788" y="5025235"/>
            <a:ext cx="1368425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b="1" dirty="0">
                <a:solidFill>
                  <a:srgbClr val="3333CC"/>
                </a:solidFill>
                <a:latin typeface="Times New Roman" panose="02020603050405020304" pitchFamily="18" charset="0"/>
              </a:rPr>
              <a:t>······</a:t>
            </a:r>
          </a:p>
        </p:txBody>
      </p:sp>
      <p:grpSp>
        <p:nvGrpSpPr>
          <p:cNvPr id="4" name="Group 363"/>
          <p:cNvGrpSpPr/>
          <p:nvPr/>
        </p:nvGrpSpPr>
        <p:grpSpPr>
          <a:xfrm>
            <a:off x="2709863" y="2988473"/>
            <a:ext cx="7778750" cy="720725"/>
            <a:chOff x="747" y="1388"/>
            <a:chExt cx="4900" cy="454"/>
          </a:xfrm>
        </p:grpSpPr>
        <p:sp>
          <p:nvSpPr>
            <p:cNvPr id="20556" name="Rectangle 79"/>
            <p:cNvSpPr/>
            <p:nvPr/>
          </p:nvSpPr>
          <p:spPr>
            <a:xfrm>
              <a:off x="3151" y="1388"/>
              <a:ext cx="1542" cy="454"/>
            </a:xfrm>
            <a:prstGeom prst="rect">
              <a:avLst/>
            </a:prstGeom>
            <a:solidFill>
              <a:srgbClr val="CCEC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0557" name="Rectangle 80"/>
            <p:cNvSpPr/>
            <p:nvPr/>
          </p:nvSpPr>
          <p:spPr>
            <a:xfrm>
              <a:off x="1972" y="1388"/>
              <a:ext cx="1179" cy="454"/>
            </a:xfrm>
            <a:prstGeom prst="rect">
              <a:avLst/>
            </a:prstGeom>
            <a:solidFill>
              <a:srgbClr val="66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0558" name="Rectangle 81"/>
            <p:cNvSpPr/>
            <p:nvPr/>
          </p:nvSpPr>
          <p:spPr>
            <a:xfrm>
              <a:off x="747" y="1388"/>
              <a:ext cx="454" cy="454"/>
            </a:xfrm>
            <a:prstGeom prst="rect">
              <a:avLst/>
            </a:prstGeom>
            <a:solidFill>
              <a:srgbClr val="66FF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0559" name="Rectangle 82"/>
            <p:cNvSpPr/>
            <p:nvPr/>
          </p:nvSpPr>
          <p:spPr>
            <a:xfrm>
              <a:off x="1201" y="1388"/>
              <a:ext cx="771" cy="454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0560" name="Text Box 326"/>
            <p:cNvSpPr txBox="1"/>
            <p:nvPr/>
          </p:nvSpPr>
          <p:spPr>
            <a:xfrm>
              <a:off x="838" y="1434"/>
              <a:ext cx="40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zh-CN" dirty="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0561" name="Text Box 327"/>
            <p:cNvSpPr txBox="1"/>
            <p:nvPr/>
          </p:nvSpPr>
          <p:spPr>
            <a:xfrm>
              <a:off x="1473" y="1434"/>
              <a:ext cx="40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zh-CN" dirty="0"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0562" name="Text Box 340"/>
            <p:cNvSpPr txBox="1"/>
            <p:nvPr/>
          </p:nvSpPr>
          <p:spPr>
            <a:xfrm>
              <a:off x="2336" y="1434"/>
              <a:ext cx="40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zh-CN" dirty="0">
                  <a:latin typeface="Times New Roman" panose="02020603050405020304" pitchFamily="18" charset="0"/>
                </a:rPr>
                <a:t>18</a:t>
              </a:r>
            </a:p>
          </p:txBody>
        </p:sp>
        <p:sp>
          <p:nvSpPr>
            <p:cNvPr id="20563" name="Text Box 341"/>
            <p:cNvSpPr txBox="1"/>
            <p:nvPr/>
          </p:nvSpPr>
          <p:spPr>
            <a:xfrm>
              <a:off x="3787" y="1434"/>
              <a:ext cx="40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zh-CN" dirty="0">
                  <a:latin typeface="Times New Roman" panose="02020603050405020304" pitchFamily="18" charset="0"/>
                </a:rPr>
                <a:t>32</a:t>
              </a:r>
            </a:p>
          </p:txBody>
        </p:sp>
        <p:sp>
          <p:nvSpPr>
            <p:cNvPr id="20564" name="Text Box 355"/>
            <p:cNvSpPr txBox="1"/>
            <p:nvPr/>
          </p:nvSpPr>
          <p:spPr>
            <a:xfrm>
              <a:off x="4921" y="1434"/>
              <a:ext cx="72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zh-CN" dirty="0">
                  <a:latin typeface="Arial" panose="020B0604020202020204" pitchFamily="34" charset="0"/>
                </a:rPr>
                <a:t>2n</a:t>
              </a:r>
              <a:r>
                <a:rPr lang="en-US" altLang="zh-CN" baseline="30000" dirty="0">
                  <a:latin typeface="Arial" panose="020B0604020202020204" pitchFamily="34" charset="0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9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9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9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9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9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9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9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9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658" grpId="0"/>
      <p:bldP spid="269659" grpId="0"/>
      <p:bldP spid="269660" grpId="0"/>
      <p:bldP spid="269661" grpId="0"/>
      <p:bldP spid="269662" grpId="0"/>
      <p:bldP spid="269663" grpId="0"/>
      <p:bldP spid="269664" grpId="0"/>
      <p:bldP spid="2696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lum bright="6000" contrast="12000"/>
          </a:blip>
          <a:stretch>
            <a:fillRect/>
          </a:stretch>
        </p:blipFill>
        <p:spPr>
          <a:xfrm>
            <a:off x="192088" y="2276475"/>
            <a:ext cx="6972300" cy="2736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椭圆 2"/>
          <p:cNvSpPr/>
          <p:nvPr>
            <p:custDataLst>
              <p:tags r:id="rId2"/>
            </p:custDataLst>
          </p:nvPr>
        </p:nvSpPr>
        <p:spPr>
          <a:xfrm>
            <a:off x="7350125" y="3081338"/>
            <a:ext cx="3876675" cy="5397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相同能层</a:t>
            </a:r>
          </a:p>
        </p:txBody>
      </p:sp>
      <p:sp>
        <p:nvSpPr>
          <p:cNvPr id="4" name="椭圆 3"/>
          <p:cNvSpPr/>
          <p:nvPr>
            <p:custDataLst>
              <p:tags r:id="rId3"/>
            </p:custDataLst>
          </p:nvPr>
        </p:nvSpPr>
        <p:spPr>
          <a:xfrm>
            <a:off x="7329488" y="1784350"/>
            <a:ext cx="4248150" cy="68421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ns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np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kumimoji="0" lang="en-US" altLang="zh-CN" sz="28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nd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kumimoji="0" lang="en-US" altLang="zh-CN" sz="28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nf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椭圆 4"/>
          <p:cNvSpPr/>
          <p:nvPr>
            <p:custDataLst>
              <p:tags r:id="rId4"/>
            </p:custDataLst>
          </p:nvPr>
        </p:nvSpPr>
        <p:spPr>
          <a:xfrm>
            <a:off x="7350125" y="3927475"/>
            <a:ext cx="3876675" cy="6111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符号相同的能级</a:t>
            </a:r>
          </a:p>
        </p:txBody>
      </p:sp>
      <p:sp>
        <p:nvSpPr>
          <p:cNvPr id="6" name="椭圆 5"/>
          <p:cNvSpPr/>
          <p:nvPr>
            <p:custDataLst>
              <p:tags r:id="rId5"/>
            </p:custDataLst>
          </p:nvPr>
        </p:nvSpPr>
        <p:spPr>
          <a:xfrm>
            <a:off x="7261225" y="5178425"/>
            <a:ext cx="4356100" cy="68421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1s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＜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2s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＜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3s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＜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4s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箭头连接符 6"/>
          <p:cNvCxnSpPr>
            <a:stCxn id="3" idx="0"/>
          </p:cNvCxnSpPr>
          <p:nvPr>
            <p:custDataLst>
              <p:tags r:id="rId6"/>
            </p:custDataLst>
          </p:nvPr>
        </p:nvCxnSpPr>
        <p:spPr>
          <a:xfrm flipH="1" flipV="1">
            <a:off x="9274175" y="2468563"/>
            <a:ext cx="14288" cy="6127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>
            <p:custDataLst>
              <p:tags r:id="rId7"/>
            </p:custDataLst>
          </p:nvPr>
        </p:nvCxnSpPr>
        <p:spPr>
          <a:xfrm flipH="1">
            <a:off x="9288463" y="4538663"/>
            <a:ext cx="0" cy="6397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9274175" y="2562225"/>
            <a:ext cx="16383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不同能级</a:t>
            </a: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9290050" y="4613275"/>
            <a:ext cx="16383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不同能层</a:t>
            </a:r>
          </a:p>
        </p:txBody>
      </p:sp>
      <p:sp>
        <p:nvSpPr>
          <p:cNvPr id="12" name="矩形 11"/>
          <p:cNvSpPr/>
          <p:nvPr>
            <p:custDataLst>
              <p:tags r:id="rId10"/>
            </p:custDataLst>
          </p:nvPr>
        </p:nvSpPr>
        <p:spPr>
          <a:xfrm>
            <a:off x="7485063" y="908050"/>
            <a:ext cx="3775075" cy="52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能层或能级的能量关系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/>
      <p:bldP spid="10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1225" y="952500"/>
            <a:ext cx="11042650" cy="2306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tabLst>
                <a:tab pos="1028700" algn="l"/>
                <a:tab pos="1851025" algn="l"/>
                <a:tab pos="2538095" algn="l"/>
                <a:tab pos="322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1028700" algn="l"/>
                <a:tab pos="1851025" algn="l"/>
                <a:tab pos="2538095" algn="l"/>
                <a:tab pos="322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tabLst>
                <a:tab pos="1028700" algn="l"/>
                <a:tab pos="1851025" algn="l"/>
                <a:tab pos="2538095" algn="l"/>
                <a:tab pos="322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tabLst>
                <a:tab pos="1028700" algn="l"/>
                <a:tab pos="1851025" algn="l"/>
                <a:tab pos="2538095" algn="l"/>
                <a:tab pos="322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tabLst>
                <a:tab pos="1028700" algn="l"/>
                <a:tab pos="1851025" algn="l"/>
                <a:tab pos="2538095" algn="l"/>
                <a:tab pos="322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  <a:tab pos="1851025" algn="l"/>
                <a:tab pos="2538095" algn="l"/>
                <a:tab pos="322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  <a:tab pos="1851025" algn="l"/>
                <a:tab pos="2538095" algn="l"/>
                <a:tab pos="322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  <a:tab pos="1851025" algn="l"/>
                <a:tab pos="2538095" algn="l"/>
                <a:tab pos="322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  <a:tab pos="1851025" algn="l"/>
                <a:tab pos="2538095" algn="l"/>
                <a:tab pos="322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1851025" algn="l"/>
                <a:tab pos="2538095" algn="l"/>
                <a:tab pos="3222625" algn="l"/>
              </a:tabLst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已知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为能层序数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下列有关认识正确的是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1851025" algn="l"/>
                <a:tab pos="2538095" algn="l"/>
                <a:tab pos="3222625" algn="l"/>
              </a:tabLst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A.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各能层含有的电子数为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1851025" algn="l"/>
                <a:tab pos="2538095" algn="l"/>
                <a:tab pos="3222625" algn="l"/>
              </a:tabLst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B.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各能层的能级都是从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能级开始至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能级结束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1851025" algn="l"/>
                <a:tab pos="2538095" algn="l"/>
                <a:tab pos="3222625" algn="l"/>
              </a:tabLst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C.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各能层含有的能级数为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-1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1851025" algn="l"/>
                <a:tab pos="2538095" algn="l"/>
                <a:tab pos="3222625" algn="l"/>
              </a:tabLst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D.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各能级最多容纳的电子数按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的顺序依次为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倍</a:t>
            </a:r>
          </a:p>
        </p:txBody>
      </p:sp>
      <p:pic>
        <p:nvPicPr>
          <p:cNvPr id="23555" name="Picture 9" descr="课堂训练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25" y="246063"/>
            <a:ext cx="3117850" cy="717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6" name="Text Box 2"/>
          <p:cNvSpPr txBox="1"/>
          <p:nvPr/>
        </p:nvSpPr>
        <p:spPr>
          <a:xfrm>
            <a:off x="911225" y="3328988"/>
            <a:ext cx="7775575" cy="968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</a:rPr>
              <a:t>、以下能级符号正确的是（      ）</a:t>
            </a:r>
          </a:p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   A</a:t>
            </a:r>
            <a:r>
              <a:rPr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</a:rPr>
              <a:t>6s   B</a:t>
            </a:r>
            <a:r>
              <a:rPr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</a:rPr>
              <a:t>2d   C</a:t>
            </a:r>
            <a:r>
              <a:rPr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</a:rPr>
              <a:t>3f   D</a:t>
            </a:r>
            <a:r>
              <a:rPr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</a:rPr>
              <a:t>7p</a:t>
            </a:r>
          </a:p>
        </p:txBody>
      </p:sp>
      <p:sp>
        <p:nvSpPr>
          <p:cNvPr id="23557" name="Text Box 3"/>
          <p:cNvSpPr txBox="1"/>
          <p:nvPr/>
        </p:nvSpPr>
        <p:spPr>
          <a:xfrm>
            <a:off x="911225" y="4270375"/>
            <a:ext cx="8497888" cy="968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</a:rPr>
              <a:t>、若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n</a:t>
            </a:r>
            <a:r>
              <a:rPr lang="en-US" altLang="zh-CN" sz="2400" b="1" dirty="0">
                <a:latin typeface="Times New Roman" panose="02020603050405020304" pitchFamily="18" charset="0"/>
              </a:rPr>
              <a:t>=3</a:t>
            </a:r>
            <a:r>
              <a:rPr lang="zh-CN" altLang="en-US" sz="2400" b="1" dirty="0">
                <a:latin typeface="Times New Roman" panose="02020603050405020304" pitchFamily="18" charset="0"/>
              </a:rPr>
              <a:t>，以下能级符号错误的是（      ）</a:t>
            </a:r>
          </a:p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   A</a:t>
            </a:r>
            <a:r>
              <a:rPr lang="zh-CN" altLang="en-US" sz="2400" b="1" dirty="0">
                <a:latin typeface="Times New Roman" panose="02020603050405020304" pitchFamily="18" charset="0"/>
              </a:rPr>
              <a:t>．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n </a:t>
            </a:r>
            <a:r>
              <a:rPr lang="en-US" altLang="zh-CN" sz="2400" b="1" dirty="0">
                <a:latin typeface="Times New Roman" panose="02020603050405020304" pitchFamily="18" charset="0"/>
              </a:rPr>
              <a:t>p  B</a:t>
            </a:r>
            <a:r>
              <a:rPr lang="zh-CN" altLang="en-US" sz="2400" b="1" dirty="0">
                <a:latin typeface="Times New Roman" panose="02020603050405020304" pitchFamily="18" charset="0"/>
              </a:rPr>
              <a:t>．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n </a:t>
            </a:r>
            <a:r>
              <a:rPr lang="en-US" altLang="zh-CN" sz="2400" b="1" dirty="0">
                <a:latin typeface="Times New Roman" panose="02020603050405020304" pitchFamily="18" charset="0"/>
              </a:rPr>
              <a:t>f     C</a:t>
            </a:r>
            <a:r>
              <a:rPr lang="zh-CN" altLang="en-US" sz="2400" b="1" dirty="0">
                <a:latin typeface="Times New Roman" panose="02020603050405020304" pitchFamily="18" charset="0"/>
              </a:rPr>
              <a:t>．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n </a:t>
            </a:r>
            <a:r>
              <a:rPr lang="en-US" altLang="zh-CN" sz="2400" b="1" dirty="0">
                <a:latin typeface="Times New Roman" panose="02020603050405020304" pitchFamily="18" charset="0"/>
              </a:rPr>
              <a:t>d  D</a:t>
            </a:r>
            <a:r>
              <a:rPr lang="zh-CN" altLang="en-US" sz="2400" b="1" dirty="0">
                <a:latin typeface="Times New Roman" panose="02020603050405020304" pitchFamily="18" charset="0"/>
              </a:rPr>
              <a:t>．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n </a:t>
            </a:r>
            <a:r>
              <a:rPr lang="en-US" altLang="zh-CN" sz="2400" b="1" dirty="0">
                <a:latin typeface="Times New Roman" panose="02020603050405020304" pitchFamily="18" charset="0"/>
              </a:rPr>
              <a:t>s </a:t>
            </a:r>
          </a:p>
        </p:txBody>
      </p:sp>
      <p:sp>
        <p:nvSpPr>
          <p:cNvPr id="23558" name="Text Box 7"/>
          <p:cNvSpPr txBox="1"/>
          <p:nvPr/>
        </p:nvSpPr>
        <p:spPr>
          <a:xfrm>
            <a:off x="911225" y="5248275"/>
            <a:ext cx="8893175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4</a:t>
            </a:r>
            <a:r>
              <a:rPr lang="zh-CN" altLang="en-US" sz="2400" b="1" dirty="0">
                <a:latin typeface="Times New Roman" panose="02020603050405020304" pitchFamily="18" charset="0"/>
              </a:rPr>
              <a:t>、下列各电子能层中，不包含 </a:t>
            </a:r>
            <a:r>
              <a:rPr lang="en-US" altLang="zh-CN" sz="2400" b="1" dirty="0">
                <a:latin typeface="Times New Roman" panose="02020603050405020304" pitchFamily="18" charset="0"/>
              </a:rPr>
              <a:t>d </a:t>
            </a:r>
            <a:r>
              <a:rPr lang="zh-CN" altLang="en-US" sz="2400" b="1" dirty="0">
                <a:latin typeface="Times New Roman" panose="02020603050405020304" pitchFamily="18" charset="0"/>
              </a:rPr>
              <a:t>能级的是 （        ）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   A</a:t>
            </a:r>
            <a:r>
              <a:rPr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</a:rPr>
              <a:t>N</a:t>
            </a:r>
            <a:r>
              <a:rPr lang="zh-CN" altLang="en-US" sz="2400" b="1" dirty="0">
                <a:latin typeface="Times New Roman" panose="02020603050405020304" pitchFamily="18" charset="0"/>
              </a:rPr>
              <a:t>能层   </a:t>
            </a:r>
            <a:r>
              <a:rPr lang="en-US" altLang="zh-CN" sz="2400" b="1" dirty="0">
                <a:latin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</a:rPr>
              <a:t>M</a:t>
            </a:r>
            <a:r>
              <a:rPr lang="zh-CN" altLang="en-US" sz="2400" b="1" dirty="0">
                <a:latin typeface="Times New Roman" panose="02020603050405020304" pitchFamily="18" charset="0"/>
              </a:rPr>
              <a:t>能层   </a:t>
            </a:r>
            <a:r>
              <a:rPr lang="en-US" altLang="zh-CN" sz="2400" b="1" dirty="0">
                <a:latin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</a:rPr>
              <a:t>L</a:t>
            </a:r>
            <a:r>
              <a:rPr lang="zh-CN" altLang="en-US" sz="2400" b="1" dirty="0">
                <a:latin typeface="Times New Roman" panose="02020603050405020304" pitchFamily="18" charset="0"/>
              </a:rPr>
              <a:t>能层    </a:t>
            </a:r>
            <a:r>
              <a:rPr lang="en-US" altLang="zh-CN" sz="2400" b="1" dirty="0">
                <a:latin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</a:rPr>
              <a:t>K</a:t>
            </a:r>
            <a:r>
              <a:rPr lang="zh-CN" altLang="en-US" sz="2400" b="1" dirty="0">
                <a:latin typeface="Times New Roman" panose="02020603050405020304" pitchFamily="18" charset="0"/>
              </a:rPr>
              <a:t>能层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9"/>
          <p:cNvSpPr>
            <a:spLocks noGrp="1" noRot="1" noChangeArrowheads="1"/>
          </p:cNvSpPr>
          <p:nvPr>
            <p:ph type="title"/>
          </p:nvPr>
        </p:nvSpPr>
        <p:spPr>
          <a:xfrm>
            <a:off x="1054100" y="50003"/>
            <a:ext cx="9290050" cy="1143000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引   言</a:t>
            </a:r>
            <a:b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------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世上万物，神奇莫测</a:t>
            </a:r>
          </a:p>
        </p:txBody>
      </p:sp>
      <p:sp>
        <p:nvSpPr>
          <p:cNvPr id="267294" name="Text Box 30"/>
          <p:cNvSpPr txBox="1"/>
          <p:nvPr/>
        </p:nvSpPr>
        <p:spPr>
          <a:xfrm>
            <a:off x="2063750" y="2586038"/>
            <a:ext cx="589915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Times New Roman" panose="02020603050405020304" pitchFamily="18" charset="0"/>
              </a:rPr>
              <a:t>化学研究的是构成宏观物体的物质。</a:t>
            </a:r>
          </a:p>
        </p:txBody>
      </p:sp>
      <p:sp>
        <p:nvSpPr>
          <p:cNvPr id="267295" name="Text Box 31"/>
          <p:cNvSpPr txBox="1"/>
          <p:nvPr/>
        </p:nvSpPr>
        <p:spPr>
          <a:xfrm>
            <a:off x="2871788" y="3441700"/>
            <a:ext cx="648176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6600CC"/>
                </a:solidFill>
                <a:latin typeface="Times New Roman" panose="02020603050405020304" pitchFamily="18" charset="0"/>
              </a:rPr>
              <a:t>研究物质的组成与结构</a:t>
            </a:r>
          </a:p>
        </p:txBody>
      </p:sp>
      <p:sp>
        <p:nvSpPr>
          <p:cNvPr id="267296" name="Text Box 32"/>
          <p:cNvSpPr txBox="1"/>
          <p:nvPr/>
        </p:nvSpPr>
        <p:spPr>
          <a:xfrm>
            <a:off x="2871788" y="4133850"/>
            <a:ext cx="6121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6600CC"/>
                </a:solidFill>
                <a:latin typeface="Times New Roman" panose="02020603050405020304" pitchFamily="18" charset="0"/>
              </a:rPr>
              <a:t>研究物质的性质与变化</a:t>
            </a:r>
          </a:p>
        </p:txBody>
      </p:sp>
      <p:sp>
        <p:nvSpPr>
          <p:cNvPr id="267299" name="AutoShape 35"/>
          <p:cNvSpPr/>
          <p:nvPr/>
        </p:nvSpPr>
        <p:spPr>
          <a:xfrm>
            <a:off x="2351088" y="3681413"/>
            <a:ext cx="360362" cy="792162"/>
          </a:xfrm>
          <a:prstGeom prst="leftBrace">
            <a:avLst>
              <a:gd name="adj1" fmla="val 18318"/>
              <a:gd name="adj2" fmla="val 50000"/>
            </a:avLst>
          </a:prstGeom>
          <a:noFill/>
          <a:ln w="85725" cap="flat" cmpd="sng">
            <a:solidFill>
              <a:srgbClr val="66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6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94" grpId="0"/>
      <p:bldP spid="267295" grpId="0"/>
      <p:bldP spid="2672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/>
          <p:nvPr/>
        </p:nvSpPr>
        <p:spPr>
          <a:xfrm>
            <a:off x="1487488" y="2014538"/>
            <a:ext cx="9145587" cy="2973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   1</a:t>
            </a:r>
            <a:r>
              <a:rPr lang="zh-CN" altLang="en-US" sz="2400" b="1" dirty="0">
                <a:latin typeface="Times New Roman" panose="02020603050405020304" pitchFamily="18" charset="0"/>
              </a:rPr>
              <a:t>、铁易生锈，真金不怕火炼等事例说明了什么问题？为什么？</a:t>
            </a:r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    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O</a:t>
            </a:r>
            <a:r>
              <a:rPr lang="en-US" altLang="zh-CN" sz="2400" b="1" baseline="-25000" dirty="0">
                <a:solidFill>
                  <a:schemeClr val="hlink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和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O</a:t>
            </a:r>
            <a:r>
              <a:rPr lang="en-US" altLang="zh-CN" sz="2400" b="1" baseline="-25000" dirty="0">
                <a:solidFill>
                  <a:schemeClr val="hlink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是同素异形体，空气中的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O</a:t>
            </a:r>
            <a:r>
              <a:rPr lang="en-US" altLang="zh-CN" sz="2400" b="1" baseline="-25000" dirty="0">
                <a:solidFill>
                  <a:schemeClr val="hlink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是须臾不能离开的，</a:t>
            </a:r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        而空气中的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O</a:t>
            </a:r>
            <a:r>
              <a:rPr lang="en-US" altLang="zh-CN" sz="2400" b="1" baseline="-25000" dirty="0">
                <a:solidFill>
                  <a:schemeClr val="hlink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多于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1.2mg/L</a:t>
            </a: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则有害；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CO</a:t>
            </a: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易燃，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CO</a:t>
            </a:r>
            <a:r>
              <a:rPr lang="en-US" altLang="zh-CN" sz="2400" b="1" baseline="-25000" dirty="0">
                <a:solidFill>
                  <a:schemeClr val="hlink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却能灭火。</a:t>
            </a:r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         这又说明了什么问题？为什么？</a:t>
            </a:r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    </a:t>
            </a:r>
            <a:r>
              <a:rPr lang="en-US" altLang="zh-CN" sz="2400" b="1" dirty="0">
                <a:latin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</a:rPr>
              <a:t>、分子式为</a:t>
            </a:r>
            <a:r>
              <a:rPr lang="en-US" altLang="zh-CN" sz="2400" b="1" dirty="0">
                <a:latin typeface="Times New Roman" panose="02020603050405020304" pitchFamily="18" charset="0"/>
              </a:rPr>
              <a:t>C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H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6</a:t>
            </a:r>
            <a:r>
              <a:rPr lang="en-US" altLang="zh-CN" sz="2400" b="1" dirty="0">
                <a:latin typeface="Times New Roman" panose="02020603050405020304" pitchFamily="18" charset="0"/>
              </a:rPr>
              <a:t>O</a:t>
            </a:r>
            <a:r>
              <a:rPr lang="zh-CN" altLang="en-US" sz="2400" b="1" dirty="0">
                <a:latin typeface="Times New Roman" panose="02020603050405020304" pitchFamily="18" charset="0"/>
              </a:rPr>
              <a:t>的物质可能有图示两种结构，如右图，前者</a:t>
            </a:r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         与水互溶而后者不能。这又说明了什么问题？</a:t>
            </a:r>
          </a:p>
        </p:txBody>
      </p:sp>
      <p:sp>
        <p:nvSpPr>
          <p:cNvPr id="6147" name="Text Box 5"/>
          <p:cNvSpPr txBox="1"/>
          <p:nvPr/>
        </p:nvSpPr>
        <p:spPr>
          <a:xfrm>
            <a:off x="1200150" y="5084763"/>
            <a:ext cx="10009188" cy="10525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、图示鲍鱼及其剖面图，图中标出了它的两层不同结构的壳。</a:t>
            </a:r>
            <a:endParaRPr lang="en-US" altLang="zh-CN" sz="24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             </a:t>
            </a: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你能说出这两层壳的功用是什么？为什么？        </a:t>
            </a:r>
          </a:p>
        </p:txBody>
      </p:sp>
      <p:graphicFrame>
        <p:nvGraphicFramePr>
          <p:cNvPr id="717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79942"/>
              </p:ext>
            </p:extLst>
          </p:nvPr>
        </p:nvGraphicFramePr>
        <p:xfrm>
          <a:off x="829473" y="-91285"/>
          <a:ext cx="1871662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460500" imgH="990600" progId="Photoshop.Image.7">
                  <p:embed/>
                </p:oleObj>
              </mc:Choice>
              <mc:Fallback>
                <p:oleObj r:id="rId2" imgW="1460500" imgH="990600" progId="Photoshop.Image.7">
                  <p:embed/>
                  <p:pic>
                    <p:nvPicPr>
                      <p:cNvPr id="7172" name="Object 1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29473" y="-91285"/>
                        <a:ext cx="1871662" cy="1177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7"/>
          <p:cNvSpPr txBox="1"/>
          <p:nvPr/>
        </p:nvSpPr>
        <p:spPr>
          <a:xfrm>
            <a:off x="2722567" y="144463"/>
            <a:ext cx="2087562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3200" b="1" dirty="0">
                <a:latin typeface="Arial" panose="020B0604020202020204" pitchFamily="34" charset="0"/>
              </a:rPr>
              <a:t>引言</a:t>
            </a:r>
          </a:p>
        </p:txBody>
      </p:sp>
      <p:graphicFrame>
        <p:nvGraphicFramePr>
          <p:cNvPr id="183304" name="Object 8"/>
          <p:cNvGraphicFramePr>
            <a:graphicFrameLocks noChangeAspect="1"/>
          </p:cNvGraphicFramePr>
          <p:nvPr/>
        </p:nvGraphicFramePr>
        <p:xfrm>
          <a:off x="766763" y="1041400"/>
          <a:ext cx="2617787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568700" imgH="1244600" progId="Photoshop.Image.7">
                  <p:embed/>
                </p:oleObj>
              </mc:Choice>
              <mc:Fallback>
                <p:oleObj r:id="rId4" imgW="3568700" imgH="1244600" progId="Photoshop.Image.7">
                  <p:embed/>
                  <p:pic>
                    <p:nvPicPr>
                      <p:cNvPr id="183304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6763" y="1041400"/>
                        <a:ext cx="2617787" cy="9128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/>
          </p:cNvSpPr>
          <p:nvPr>
            <p:ph idx="1"/>
          </p:nvPr>
        </p:nvSpPr>
        <p:spPr>
          <a:xfrm>
            <a:off x="839788" y="588967"/>
            <a:ext cx="10728325" cy="1871663"/>
          </a:xfrm>
          <a:ln/>
        </p:spPr>
        <p:txBody>
          <a:bodyPr vert="horz" wrap="square" lIns="91440" tIns="45720" rIns="91440" bIns="45720" anchor="t" anchorCtr="0"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、原子的组成与结构决定性质：铁易生锈、钠易与一些物质反应。</a:t>
            </a:r>
          </a:p>
          <a:p>
            <a:pPr algn="r" eaLnBrk="1" hangingPunct="1"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-----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第一章  原子结构与性质</a:t>
            </a:r>
          </a:p>
          <a:p>
            <a:pPr eaLnBrk="1" hangingPunct="1">
              <a:buFontTx/>
              <a:buNone/>
            </a:pP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47109" name="Rectangle 5"/>
          <p:cNvSpPr>
            <a:spLocks noRot="1"/>
          </p:cNvSpPr>
          <p:nvPr/>
        </p:nvSpPr>
        <p:spPr>
          <a:xfrm>
            <a:off x="876300" y="1773238"/>
            <a:ext cx="10728325" cy="25923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zh-CN" b="1" dirty="0">
                <a:latin typeface="Arial" panose="020B0604020202020204" pitchFamily="34" charset="0"/>
              </a:rPr>
              <a:t>2</a:t>
            </a:r>
            <a:r>
              <a:rPr lang="zh-CN" altLang="en-US" b="1" dirty="0">
                <a:latin typeface="Arial" panose="020B0604020202020204" pitchFamily="34" charset="0"/>
              </a:rPr>
              <a:t>、分子的组成与结构决定性质：</a:t>
            </a:r>
          </a:p>
          <a:p>
            <a:pPr marL="342900" lvl="0" indent="-342900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b="1" dirty="0">
                <a:latin typeface="Arial" panose="020B0604020202020204" pitchFamily="34" charset="0"/>
              </a:rPr>
              <a:t>           对氨基苯磺酰胺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（磺胺药）</a:t>
            </a:r>
            <a:r>
              <a:rPr lang="zh-CN" altLang="en-US" b="1" dirty="0">
                <a:latin typeface="Arial" panose="020B0604020202020204" pitchFamily="34" charset="0"/>
              </a:rPr>
              <a:t>和对氨基苯甲酸</a:t>
            </a:r>
          </a:p>
          <a:p>
            <a:pPr marL="342900" lvl="0" indent="-342900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b="1" dirty="0">
                <a:latin typeface="Arial" panose="020B0604020202020204" pitchFamily="34" charset="0"/>
              </a:rPr>
              <a:t>   </a:t>
            </a:r>
            <a:r>
              <a:rPr lang="en-US" altLang="zh-CN" b="1" dirty="0">
                <a:solidFill>
                  <a:srgbClr val="3333CC"/>
                </a:solidFill>
                <a:latin typeface="Arial" panose="020B0604020202020204" pitchFamily="34" charset="0"/>
              </a:rPr>
              <a:t>21</a:t>
            </a:r>
            <a:r>
              <a:rPr lang="zh-CN" altLang="en-US" b="1" dirty="0">
                <a:solidFill>
                  <a:srgbClr val="3333CC"/>
                </a:solidFill>
                <a:latin typeface="Arial" panose="020B0604020202020204" pitchFamily="34" charset="0"/>
              </a:rPr>
              <a:t>世纪化学的重要课题：模拟生物体中酶的结构创造具有酶的性质的物质。</a:t>
            </a:r>
          </a:p>
          <a:p>
            <a:pPr marL="342900" lvl="0" indent="-342900" algn="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-----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第二章  分子结构与性质</a:t>
            </a:r>
          </a:p>
        </p:txBody>
      </p:sp>
      <p:sp>
        <p:nvSpPr>
          <p:cNvPr id="47111" name="Rectangle 7"/>
          <p:cNvSpPr>
            <a:spLocks noRot="1"/>
          </p:cNvSpPr>
          <p:nvPr/>
        </p:nvSpPr>
        <p:spPr>
          <a:xfrm>
            <a:off x="862013" y="4437063"/>
            <a:ext cx="10887075" cy="21605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zh-CN" b="1" dirty="0">
                <a:latin typeface="Arial" panose="020B0604020202020204" pitchFamily="34" charset="0"/>
              </a:rPr>
              <a:t>3</a:t>
            </a:r>
            <a:r>
              <a:rPr lang="zh-CN" altLang="en-US" b="1" dirty="0">
                <a:latin typeface="Arial" panose="020B0604020202020204" pitchFamily="34" charset="0"/>
              </a:rPr>
              <a:t>、 晶体的组成与结构决定性质：</a:t>
            </a:r>
            <a:endParaRPr lang="en-US" altLang="zh-CN" b="1" dirty="0">
              <a:latin typeface="Arial" panose="020B0604020202020204" pitchFamily="34" charset="0"/>
            </a:endParaRPr>
          </a:p>
          <a:p>
            <a:pPr marL="342900" lvl="0" indent="-342900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zh-CN" b="1" dirty="0">
                <a:solidFill>
                  <a:srgbClr val="3333CC"/>
                </a:solidFill>
                <a:latin typeface="Arial" panose="020B0604020202020204" pitchFamily="34" charset="0"/>
              </a:rPr>
              <a:t>        </a:t>
            </a:r>
            <a:r>
              <a:rPr lang="zh-CN" altLang="en-US" b="1" dirty="0">
                <a:solidFill>
                  <a:srgbClr val="3333CC"/>
                </a:solidFill>
                <a:latin typeface="Arial" panose="020B0604020202020204" pitchFamily="34" charset="0"/>
              </a:rPr>
              <a:t>金刚石和石墨             方解石和霰石</a:t>
            </a:r>
          </a:p>
          <a:p>
            <a:pPr marL="342900" lvl="0" indent="-342900" algn="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     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-----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第三章  晶体结构与性质</a:t>
            </a:r>
            <a:endParaRPr lang="zh-CN" altLang="en-US" b="1" dirty="0">
              <a:solidFill>
                <a:srgbClr val="3333CC"/>
              </a:solidFill>
              <a:latin typeface="Arial" panose="020B0604020202020204" pitchFamily="34" charset="0"/>
            </a:endParaRPr>
          </a:p>
          <a:p>
            <a:pPr marL="342900" lvl="0" indent="-342900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n-US" altLang="zh-CN" b="1" dirty="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nimBg="1"/>
      <p:bldP spid="47109" grpId="0" build="p"/>
      <p:bldP spid="471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0" name="Group 14"/>
          <p:cNvGrpSpPr/>
          <p:nvPr/>
        </p:nvGrpSpPr>
        <p:grpSpPr>
          <a:xfrm>
            <a:off x="2495550" y="1125538"/>
            <a:ext cx="3455988" cy="3449637"/>
            <a:chOff x="884" y="1480"/>
            <a:chExt cx="2177" cy="2173"/>
          </a:xfrm>
        </p:grpSpPr>
        <p:sp>
          <p:nvSpPr>
            <p:cNvPr id="9223" name="Text Box 4"/>
            <p:cNvSpPr txBox="1"/>
            <p:nvPr/>
          </p:nvSpPr>
          <p:spPr>
            <a:xfrm>
              <a:off x="884" y="2341"/>
              <a:ext cx="1496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zh-CN" altLang="en-US" sz="3600" b="1" dirty="0">
                  <a:latin typeface="Arial" panose="020B0604020202020204" pitchFamily="34" charset="0"/>
                  <a:ea typeface="楷体_GB2312" pitchFamily="1" charset="-122"/>
                </a:rPr>
                <a:t>分子结构</a:t>
              </a:r>
            </a:p>
          </p:txBody>
        </p:sp>
        <p:sp>
          <p:nvSpPr>
            <p:cNvPr id="9224" name="Text Box 5"/>
            <p:cNvSpPr txBox="1"/>
            <p:nvPr/>
          </p:nvSpPr>
          <p:spPr>
            <a:xfrm>
              <a:off x="884" y="1480"/>
              <a:ext cx="1496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zh-CN" altLang="en-US" sz="3600" b="1" dirty="0">
                  <a:latin typeface="Arial" panose="020B0604020202020204" pitchFamily="34" charset="0"/>
                  <a:ea typeface="楷体_GB2312" pitchFamily="1" charset="-122"/>
                </a:rPr>
                <a:t>原子结构</a:t>
              </a:r>
            </a:p>
          </p:txBody>
        </p:sp>
        <p:sp>
          <p:nvSpPr>
            <p:cNvPr id="9225" name="Text Box 6"/>
            <p:cNvSpPr txBox="1"/>
            <p:nvPr/>
          </p:nvSpPr>
          <p:spPr>
            <a:xfrm>
              <a:off x="885" y="3249"/>
              <a:ext cx="1496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zh-CN" altLang="en-US" sz="3600" b="1" dirty="0">
                  <a:latin typeface="Arial" panose="020B0604020202020204" pitchFamily="34" charset="0"/>
                  <a:ea typeface="楷体_GB2312" pitchFamily="1" charset="-122"/>
                </a:rPr>
                <a:t>晶体结构</a:t>
              </a:r>
            </a:p>
          </p:txBody>
        </p:sp>
        <p:sp>
          <p:nvSpPr>
            <p:cNvPr id="9226" name="AutoShape 7"/>
            <p:cNvSpPr/>
            <p:nvPr/>
          </p:nvSpPr>
          <p:spPr>
            <a:xfrm>
              <a:off x="2109" y="1706"/>
              <a:ext cx="363" cy="1815"/>
            </a:xfrm>
            <a:prstGeom prst="rightBrace">
              <a:avLst>
                <a:gd name="adj1" fmla="val 41666"/>
                <a:gd name="adj2" fmla="val 50000"/>
              </a:avLst>
            </a:prstGeom>
            <a:noFill/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9227" name="Text Box 8"/>
            <p:cNvSpPr txBox="1"/>
            <p:nvPr/>
          </p:nvSpPr>
          <p:spPr>
            <a:xfrm>
              <a:off x="2518" y="2205"/>
              <a:ext cx="543" cy="862"/>
            </a:xfrm>
            <a:prstGeom prst="rect">
              <a:avLst/>
            </a:prstGeom>
            <a:solidFill>
              <a:srgbClr val="CC99FF"/>
            </a:solidFill>
            <a:ln w="9525" cap="flat" cmpd="sng">
              <a:solidFill>
                <a:srgbClr val="CC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zh-CN" altLang="en-US" sz="4400" b="1" dirty="0">
                  <a:latin typeface="Arial" panose="020B0604020202020204" pitchFamily="34" charset="0"/>
                  <a:ea typeface="楷体_GB2312" pitchFamily="1" charset="-122"/>
                </a:rPr>
                <a:t>结构</a:t>
              </a:r>
            </a:p>
          </p:txBody>
        </p:sp>
      </p:grpSp>
      <p:sp>
        <p:nvSpPr>
          <p:cNvPr id="4105" name="Text Box 9"/>
          <p:cNvSpPr txBox="1"/>
          <p:nvPr/>
        </p:nvSpPr>
        <p:spPr>
          <a:xfrm>
            <a:off x="8689975" y="2276475"/>
            <a:ext cx="862013" cy="1368425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rgbClr val="CC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4400" b="1" dirty="0">
                <a:latin typeface="Arial" panose="020B0604020202020204" pitchFamily="34" charset="0"/>
                <a:ea typeface="楷体_GB2312" pitchFamily="1" charset="-122"/>
              </a:rPr>
              <a:t>性质</a:t>
            </a:r>
          </a:p>
        </p:txBody>
      </p:sp>
      <p:grpSp>
        <p:nvGrpSpPr>
          <p:cNvPr id="4111" name="Group 15"/>
          <p:cNvGrpSpPr/>
          <p:nvPr/>
        </p:nvGrpSpPr>
        <p:grpSpPr>
          <a:xfrm>
            <a:off x="6024563" y="2205038"/>
            <a:ext cx="2592387" cy="1079500"/>
            <a:chOff x="3107" y="2160"/>
            <a:chExt cx="1633" cy="680"/>
          </a:xfrm>
        </p:grpSpPr>
        <p:sp>
          <p:nvSpPr>
            <p:cNvPr id="9221" name="AutoShape 10"/>
            <p:cNvSpPr/>
            <p:nvPr/>
          </p:nvSpPr>
          <p:spPr>
            <a:xfrm>
              <a:off x="3107" y="2478"/>
              <a:ext cx="1633" cy="362"/>
            </a:xfrm>
            <a:prstGeom prst="rightArrow">
              <a:avLst>
                <a:gd name="adj1" fmla="val 50000"/>
                <a:gd name="adj2" fmla="val 112776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9222" name="Text Box 11"/>
            <p:cNvSpPr txBox="1"/>
            <p:nvPr/>
          </p:nvSpPr>
          <p:spPr>
            <a:xfrm>
              <a:off x="3424" y="2160"/>
              <a:ext cx="771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zh-CN" altLang="en-US" sz="3600" b="1" dirty="0">
                  <a:solidFill>
                    <a:srgbClr val="FF3300"/>
                  </a:solidFill>
                  <a:latin typeface="Arial" panose="020B0604020202020204" pitchFamily="34" charset="0"/>
                  <a:ea typeface="楷体_GB2312" pitchFamily="1" charset="-122"/>
                </a:rPr>
                <a:t>决定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0"/>
          <p:cNvSpPr txBox="1"/>
          <p:nvPr/>
        </p:nvSpPr>
        <p:spPr>
          <a:xfrm>
            <a:off x="3635375" y="607222"/>
            <a:ext cx="6696075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第一节    原子结构</a:t>
            </a:r>
          </a:p>
        </p:txBody>
      </p:sp>
      <p:sp>
        <p:nvSpPr>
          <p:cNvPr id="10243" name="Text Box 20"/>
          <p:cNvSpPr txBox="1"/>
          <p:nvPr/>
        </p:nvSpPr>
        <p:spPr>
          <a:xfrm>
            <a:off x="2857500" y="-36512"/>
            <a:ext cx="6696075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3200" b="1" dirty="0">
                <a:solidFill>
                  <a:srgbClr val="990033"/>
                </a:solidFill>
                <a:latin typeface="楷体_GB2312" pitchFamily="1" charset="-122"/>
                <a:ea typeface="楷体_GB2312" pitchFamily="1" charset="-122"/>
              </a:rPr>
              <a:t>第一章    原子结构与性质</a:t>
            </a:r>
          </a:p>
        </p:txBody>
      </p:sp>
      <p:cxnSp>
        <p:nvCxnSpPr>
          <p:cNvPr id="25" name="直接箭头连接符 24"/>
          <p:cNvCxnSpPr/>
          <p:nvPr>
            <p:custDataLst>
              <p:tags r:id="rId1"/>
            </p:custDataLst>
          </p:nvPr>
        </p:nvCxnSpPr>
        <p:spPr>
          <a:xfrm>
            <a:off x="938213" y="4025900"/>
            <a:ext cx="10404475" cy="1588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7"/>
          <p:cNvSpPr txBox="1"/>
          <p:nvPr>
            <p:custDataLst>
              <p:tags r:id="rId2"/>
            </p:custDataLst>
          </p:nvPr>
        </p:nvSpPr>
        <p:spPr>
          <a:xfrm>
            <a:off x="1066800" y="3654425"/>
            <a:ext cx="976313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1803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  <p:sp>
        <p:nvSpPr>
          <p:cNvPr id="27" name="TextBox 10"/>
          <p:cNvSpPr txBox="1"/>
          <p:nvPr>
            <p:custDataLst>
              <p:tags r:id="rId3"/>
            </p:custDataLst>
          </p:nvPr>
        </p:nvSpPr>
        <p:spPr>
          <a:xfrm>
            <a:off x="1093788" y="4035425"/>
            <a:ext cx="868362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道尔顿</a:t>
            </a:r>
          </a:p>
        </p:txBody>
      </p:sp>
      <p:sp>
        <p:nvSpPr>
          <p:cNvPr id="28" name="TextBox 11"/>
          <p:cNvSpPr txBox="1"/>
          <p:nvPr>
            <p:custDataLst>
              <p:tags r:id="rId4"/>
            </p:custDataLst>
          </p:nvPr>
        </p:nvSpPr>
        <p:spPr>
          <a:xfrm>
            <a:off x="2832100" y="3654425"/>
            <a:ext cx="974725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1904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  <p:sp>
        <p:nvSpPr>
          <p:cNvPr id="29" name="TextBox 12"/>
          <p:cNvSpPr txBox="1"/>
          <p:nvPr>
            <p:custDataLst>
              <p:tags r:id="rId5"/>
            </p:custDataLst>
          </p:nvPr>
        </p:nvSpPr>
        <p:spPr>
          <a:xfrm>
            <a:off x="5227638" y="3654425"/>
            <a:ext cx="974725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1911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  <p:sp>
        <p:nvSpPr>
          <p:cNvPr id="30" name="TextBox 13"/>
          <p:cNvSpPr txBox="1"/>
          <p:nvPr>
            <p:custDataLst>
              <p:tags r:id="rId6"/>
            </p:custDataLst>
          </p:nvPr>
        </p:nvSpPr>
        <p:spPr>
          <a:xfrm>
            <a:off x="7513638" y="3654425"/>
            <a:ext cx="976312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1913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  <p:sp>
        <p:nvSpPr>
          <p:cNvPr id="31" name="TextBox 14"/>
          <p:cNvSpPr txBox="1"/>
          <p:nvPr>
            <p:custDataLst>
              <p:tags r:id="rId7"/>
            </p:custDataLst>
          </p:nvPr>
        </p:nvSpPr>
        <p:spPr>
          <a:xfrm>
            <a:off x="9288463" y="3654425"/>
            <a:ext cx="1768475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1926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1935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  <p:sp>
        <p:nvSpPr>
          <p:cNvPr id="32" name="TextBox 15"/>
          <p:cNvSpPr txBox="1"/>
          <p:nvPr>
            <p:custDataLst>
              <p:tags r:id="rId8"/>
            </p:custDataLst>
          </p:nvPr>
        </p:nvSpPr>
        <p:spPr>
          <a:xfrm>
            <a:off x="2886075" y="4035425"/>
            <a:ext cx="868363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汤姆孙</a:t>
            </a:r>
          </a:p>
        </p:txBody>
      </p:sp>
      <p:sp>
        <p:nvSpPr>
          <p:cNvPr id="33" name="TextBox 16"/>
          <p:cNvSpPr txBox="1"/>
          <p:nvPr>
            <p:custDataLst>
              <p:tags r:id="rId9"/>
            </p:custDataLst>
          </p:nvPr>
        </p:nvSpPr>
        <p:spPr>
          <a:xfrm>
            <a:off x="5281613" y="4035425"/>
            <a:ext cx="868362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卢瑟福</a:t>
            </a:r>
          </a:p>
        </p:txBody>
      </p:sp>
      <p:sp>
        <p:nvSpPr>
          <p:cNvPr id="34" name="TextBox 17"/>
          <p:cNvSpPr txBox="1"/>
          <p:nvPr>
            <p:custDataLst>
              <p:tags r:id="rId10"/>
            </p:custDataLst>
          </p:nvPr>
        </p:nvSpPr>
        <p:spPr>
          <a:xfrm>
            <a:off x="7683500" y="4035425"/>
            <a:ext cx="64135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波尔</a:t>
            </a:r>
          </a:p>
        </p:txBody>
      </p:sp>
      <p:sp>
        <p:nvSpPr>
          <p:cNvPr id="35" name="TextBox 19"/>
          <p:cNvSpPr txBox="1"/>
          <p:nvPr>
            <p:custDataLst>
              <p:tags r:id="rId11"/>
            </p:custDataLst>
          </p:nvPr>
        </p:nvSpPr>
        <p:spPr>
          <a:xfrm>
            <a:off x="9744075" y="4035425"/>
            <a:ext cx="868363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薛定谔</a:t>
            </a:r>
          </a:p>
        </p:txBody>
      </p:sp>
      <p:sp>
        <p:nvSpPr>
          <p:cNvPr id="36" name="矩形 35"/>
          <p:cNvSpPr/>
          <p:nvPr>
            <p:custDataLst>
              <p:tags r:id="rId12"/>
            </p:custDataLst>
          </p:nvPr>
        </p:nvSpPr>
        <p:spPr>
          <a:xfrm>
            <a:off x="1303338" y="4506913"/>
            <a:ext cx="458788" cy="108108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1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/>
              </a:rPr>
              <a:t>提出</a:t>
            </a:r>
            <a:r>
              <a:rPr kumimoji="0" lang="en-US" altLang="en-US" sz="1800" b="1" i="0" u="none" strike="noStrike" kern="1200" cap="none" spc="15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/>
              </a:rPr>
              <a:t>原子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矩形 36"/>
          <p:cNvSpPr/>
          <p:nvPr>
            <p:custDataLst>
              <p:tags r:id="rId13"/>
            </p:custDataLst>
          </p:nvPr>
        </p:nvSpPr>
        <p:spPr>
          <a:xfrm>
            <a:off x="3095625" y="4506913"/>
            <a:ext cx="460375" cy="1004887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确认电子</a:t>
            </a:r>
          </a:p>
        </p:txBody>
      </p:sp>
      <p:sp>
        <p:nvSpPr>
          <p:cNvPr id="38" name="TextBox 27"/>
          <p:cNvSpPr txBox="1"/>
          <p:nvPr>
            <p:custDataLst>
              <p:tags r:id="rId14"/>
            </p:custDataLst>
          </p:nvPr>
        </p:nvSpPr>
        <p:spPr>
          <a:xfrm>
            <a:off x="862013" y="2930525"/>
            <a:ext cx="1325562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实心球模型</a:t>
            </a:r>
          </a:p>
        </p:txBody>
      </p:sp>
      <p:sp>
        <p:nvSpPr>
          <p:cNvPr id="39" name="TextBox 28"/>
          <p:cNvSpPr txBox="1"/>
          <p:nvPr>
            <p:custDataLst>
              <p:tags r:id="rId15"/>
            </p:custDataLst>
          </p:nvPr>
        </p:nvSpPr>
        <p:spPr>
          <a:xfrm>
            <a:off x="2424113" y="3216275"/>
            <a:ext cx="1782762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葡萄干面包模型</a:t>
            </a:r>
          </a:p>
        </p:txBody>
      </p:sp>
      <p:sp>
        <p:nvSpPr>
          <p:cNvPr id="40" name="TextBox 29"/>
          <p:cNvSpPr txBox="1"/>
          <p:nvPr>
            <p:custDataLst>
              <p:tags r:id="rId16"/>
            </p:custDataLst>
          </p:nvPr>
        </p:nvSpPr>
        <p:spPr>
          <a:xfrm>
            <a:off x="5051425" y="2987675"/>
            <a:ext cx="1325563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行星式模型</a:t>
            </a:r>
          </a:p>
        </p:txBody>
      </p:sp>
      <p:pic>
        <p:nvPicPr>
          <p:cNvPr id="41" name="Picture 4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935038" y="1731963"/>
            <a:ext cx="1193800" cy="119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Picture 4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2816225" y="1825625"/>
            <a:ext cx="1016000" cy="1008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" name="Picture 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5216525" y="1825625"/>
            <a:ext cx="1008063" cy="1008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" name="矩形 43"/>
          <p:cNvSpPr/>
          <p:nvPr>
            <p:custDataLst>
              <p:tags r:id="rId20"/>
            </p:custDataLst>
          </p:nvPr>
        </p:nvSpPr>
        <p:spPr>
          <a:xfrm>
            <a:off x="7450138" y="3213100"/>
            <a:ext cx="1096962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分层模型</a:t>
            </a:r>
          </a:p>
        </p:txBody>
      </p:sp>
      <p:pic>
        <p:nvPicPr>
          <p:cNvPr id="45" name="图片 44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9661525" y="1825625"/>
            <a:ext cx="1041400" cy="1008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" name="矩形 45"/>
          <p:cNvSpPr/>
          <p:nvPr>
            <p:custDataLst>
              <p:tags r:id="rId22"/>
            </p:custDataLst>
          </p:nvPr>
        </p:nvSpPr>
        <p:spPr>
          <a:xfrm>
            <a:off x="9275763" y="3098800"/>
            <a:ext cx="178435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现代电子云模型</a:t>
            </a:r>
          </a:p>
        </p:txBody>
      </p:sp>
      <p:sp>
        <p:nvSpPr>
          <p:cNvPr id="47" name="矩形 46"/>
          <p:cNvSpPr/>
          <p:nvPr>
            <p:custDataLst>
              <p:tags r:id="rId23"/>
            </p:custDataLst>
          </p:nvPr>
        </p:nvSpPr>
        <p:spPr>
          <a:xfrm>
            <a:off x="7778750" y="4506913"/>
            <a:ext cx="458788" cy="1919287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提出电子分层运动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>
            <p:custDataLst>
              <p:tags r:id="rId24"/>
            </p:custDataLst>
          </p:nvPr>
        </p:nvSpPr>
        <p:spPr>
          <a:xfrm>
            <a:off x="9953625" y="4506913"/>
            <a:ext cx="458788" cy="2376487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提出电子没有确定轨道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4703763" y="4402138"/>
            <a:ext cx="2097087" cy="1443037"/>
            <a:chOff x="4780497" y="4157663"/>
            <a:chExt cx="2098110" cy="1442828"/>
          </a:xfrm>
        </p:grpSpPr>
        <p:sp>
          <p:nvSpPr>
            <p:cNvPr id="10272" name="矩形 49"/>
            <p:cNvSpPr/>
            <p:nvPr>
              <p:custDataLst>
                <p:tags r:id="rId28"/>
              </p:custDataLst>
            </p:nvPr>
          </p:nvSpPr>
          <p:spPr>
            <a:xfrm>
              <a:off x="4780497" y="4353996"/>
              <a:ext cx="461665" cy="124649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确认原子核</a:t>
              </a:r>
            </a:p>
          </p:txBody>
        </p:sp>
        <p:sp>
          <p:nvSpPr>
            <p:cNvPr id="10273" name="矩形 50"/>
            <p:cNvSpPr/>
            <p:nvPr>
              <p:custDataLst>
                <p:tags r:id="rId29"/>
              </p:custDataLst>
            </p:nvPr>
          </p:nvSpPr>
          <p:spPr>
            <a:xfrm>
              <a:off x="5563035" y="4353996"/>
              <a:ext cx="461665" cy="1015663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发现质子</a:t>
              </a:r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74" name="矩形 51"/>
            <p:cNvSpPr/>
            <p:nvPr>
              <p:custDataLst>
                <p:tags r:id="rId30"/>
              </p:custDataLst>
            </p:nvPr>
          </p:nvSpPr>
          <p:spPr>
            <a:xfrm>
              <a:off x="6416942" y="4353996"/>
              <a:ext cx="461665" cy="1015663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预测中子</a:t>
              </a:r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75" name="AutoShape 2"/>
            <p:cNvSpPr/>
            <p:nvPr>
              <p:custDataLst>
                <p:tags r:id="rId31"/>
              </p:custDataLst>
            </p:nvPr>
          </p:nvSpPr>
          <p:spPr>
            <a:xfrm rot="5400000">
              <a:off x="5705587" y="3437663"/>
              <a:ext cx="180000" cy="1620000"/>
            </a:xfrm>
            <a:prstGeom prst="leftBrace">
              <a:avLst>
                <a:gd name="adj1" fmla="val 60541"/>
                <a:gd name="adj2" fmla="val 50000"/>
              </a:avLst>
            </a:pr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55" name="图片 54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37" cstate="print"/>
          <a:srcRect l="20115" t="2858" r="18282" b="4162"/>
          <a:stretch>
            <a:fillRect/>
          </a:stretch>
        </p:blipFill>
        <p:spPr>
          <a:xfrm>
            <a:off x="7608168" y="1825143"/>
            <a:ext cx="1000125" cy="1008380"/>
          </a:xfrm>
          <a:prstGeom prst="ellipse">
            <a:avLst/>
          </a:prstGeom>
        </p:spPr>
      </p:pic>
      <p:sp>
        <p:nvSpPr>
          <p:cNvPr id="56" name="文本框 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8738" y="1060450"/>
            <a:ext cx="4032250" cy="64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人类对原子的认识</a:t>
            </a:r>
          </a:p>
        </p:txBody>
      </p:sp>
      <p:sp>
        <p:nvSpPr>
          <p:cNvPr id="57" name="文本框 2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90988" y="1133475"/>
            <a:ext cx="2892425" cy="460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方正兰亭超细黑简体" pitchFamily="2" charset="-122"/>
              </a:rPr>
              <a:t>——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方正兰亭超细黑简体" pitchFamily="2" charset="-122"/>
              </a:rPr>
              <a:t>漫长且无止境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4" grpId="0"/>
      <p:bldP spid="46" grpId="0"/>
      <p:bldP spid="47" grpId="0"/>
      <p:bldP spid="48" grpId="0"/>
      <p:bldP spid="56" grpId="0" animBg="1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46125" y="4084638"/>
            <a:ext cx="3108325" cy="828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丹麦物理学家玻尔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N.Bohr,1885~1962)</a:t>
            </a:r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33603" y="651724"/>
            <a:ext cx="2858121" cy="3312369"/>
          </a:xfrm>
          <a:prstGeom prst="ellipse">
            <a:avLst/>
          </a:prstGeom>
          <a:solidFill>
            <a:srgbClr val="92D050"/>
          </a:solidFill>
        </p:spPr>
      </p:pic>
      <p:grpSp>
        <p:nvGrpSpPr>
          <p:cNvPr id="7" name="组合 6"/>
          <p:cNvGrpSpPr/>
          <p:nvPr/>
        </p:nvGrpSpPr>
        <p:grpSpPr>
          <a:xfrm>
            <a:off x="4135438" y="882650"/>
            <a:ext cx="3095625" cy="3470275"/>
            <a:chOff x="4548243" y="1664080"/>
            <a:chExt cx="3095509" cy="3470035"/>
          </a:xfrm>
        </p:grpSpPr>
        <p:sp>
          <p:nvSpPr>
            <p:cNvPr id="18" name="Text Box 2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383237" y="4672185"/>
              <a:ext cx="1425522" cy="4619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玻尔模型</a:t>
              </a:r>
              <a:endPara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pic>
          <p:nvPicPr>
            <p:cNvPr id="11272" name="图片 23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4548243" y="1664080"/>
              <a:ext cx="3095509" cy="284844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7615238" y="576263"/>
            <a:ext cx="4327525" cy="4706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构造原理：即从氢开始，随核电荷数递增，新增电子填入原子核外“壳层”的顺序，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电子只能在原子核外具有</a:t>
            </a:r>
            <a:r>
              <a:rPr lang="zh-CN" altLang="en-US" sz="2400" b="1" dirty="0">
                <a:solidFill>
                  <a:srgbClr val="A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特定能量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的“</a:t>
            </a:r>
            <a:r>
              <a:rPr lang="zh-CN" altLang="en-US" sz="2400" b="1" dirty="0">
                <a:solidFill>
                  <a:srgbClr val="A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壳层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”中运动。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由此开启了用原子结构解释元素周期律的篇章。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5年后，玻尔的“壳层”落实为“能层”与“能级”，厘清了核外电子的可能状态，复杂的原子光谱得以诠释。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zh-CN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119063" y="5373688"/>
            <a:ext cx="12457112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1936年，德国科学家马德隆发表了以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原子光谱事实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为依据的完整的构造原理。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 txBox="1"/>
          <p:nvPr/>
        </p:nvSpPr>
        <p:spPr>
          <a:xfrm>
            <a:off x="1004888" y="698500"/>
            <a:ext cx="7308850" cy="457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原子：</a:t>
            </a:r>
            <a:r>
              <a:rPr lang="zh-CN" altLang="en-US" sz="2400" b="1" dirty="0">
                <a:latin typeface="Arial" panose="020B0604020202020204" pitchFamily="34" charset="0"/>
              </a:rPr>
              <a:t>是</a:t>
            </a:r>
            <a:r>
              <a:rPr lang="zh-CN" altLang="en-US" sz="2400" b="1" dirty="0">
                <a:latin typeface="Times New Roman" panose="02020603050405020304" pitchFamily="18" charset="0"/>
              </a:rPr>
              <a:t>化学变化中最小的粒子</a:t>
            </a:r>
          </a:p>
        </p:txBody>
      </p:sp>
      <p:sp>
        <p:nvSpPr>
          <p:cNvPr id="58372" name="Rectangle 4"/>
          <p:cNvSpPr/>
          <p:nvPr/>
        </p:nvSpPr>
        <p:spPr>
          <a:xfrm>
            <a:off x="996950" y="1149350"/>
            <a:ext cx="539273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化学反应的实质：</a:t>
            </a:r>
            <a:r>
              <a:rPr lang="zh-CN" altLang="en-US" sz="2400" b="1" dirty="0">
                <a:latin typeface="Arial" panose="020B0604020202020204" pitchFamily="34" charset="0"/>
              </a:rPr>
              <a:t>是原子的重新组合。</a:t>
            </a:r>
          </a:p>
        </p:txBody>
      </p:sp>
      <p:grpSp>
        <p:nvGrpSpPr>
          <p:cNvPr id="12292" name="Group 6"/>
          <p:cNvGrpSpPr/>
          <p:nvPr/>
        </p:nvGrpSpPr>
        <p:grpSpPr>
          <a:xfrm>
            <a:off x="811217" y="-227807"/>
            <a:ext cx="2735262" cy="762000"/>
            <a:chOff x="144" y="0"/>
            <a:chExt cx="1584" cy="480"/>
          </a:xfrm>
        </p:grpSpPr>
        <p:grpSp>
          <p:nvGrpSpPr>
            <p:cNvPr id="12306" name="Group 7"/>
            <p:cNvGrpSpPr/>
            <p:nvPr/>
          </p:nvGrpSpPr>
          <p:grpSpPr>
            <a:xfrm>
              <a:off x="144" y="34"/>
              <a:ext cx="1584" cy="446"/>
              <a:chOff x="616" y="1267"/>
              <a:chExt cx="1762" cy="446"/>
            </a:xfrm>
          </p:grpSpPr>
          <p:pic>
            <p:nvPicPr>
              <p:cNvPr id="12308" name="Picture 8" descr="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6" y="1267"/>
                <a:ext cx="1762" cy="44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2309" name="Rectangle 9"/>
              <p:cNvSpPr/>
              <p:nvPr/>
            </p:nvSpPr>
            <p:spPr>
              <a:xfrm>
                <a:off x="1057" y="1304"/>
                <a:ext cx="1196" cy="25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307" name="Text Box 10"/>
            <p:cNvSpPr txBox="1"/>
            <p:nvPr/>
          </p:nvSpPr>
          <p:spPr>
            <a:xfrm>
              <a:off x="524" y="0"/>
              <a:ext cx="1012" cy="462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latin typeface="隶书" pitchFamily="49" charset="-122"/>
                  <a:ea typeface="隶书" pitchFamily="49" charset="-122"/>
                </a:rPr>
                <a:t>知识回顾</a:t>
              </a:r>
            </a:p>
          </p:txBody>
        </p:sp>
      </p:grpSp>
      <p:sp>
        <p:nvSpPr>
          <p:cNvPr id="58379" name="Text Box 11"/>
          <p:cNvSpPr txBox="1"/>
          <p:nvPr/>
        </p:nvSpPr>
        <p:spPr>
          <a:xfrm>
            <a:off x="1033463" y="1643063"/>
            <a:ext cx="2895600" cy="457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原子结构：</a:t>
            </a:r>
          </a:p>
        </p:txBody>
      </p:sp>
      <p:graphicFrame>
        <p:nvGraphicFramePr>
          <p:cNvPr id="58380" name="Object 12"/>
          <p:cNvGraphicFramePr>
            <a:graphicFrameLocks noChangeAspect="1"/>
          </p:cNvGraphicFramePr>
          <p:nvPr/>
        </p:nvGraphicFramePr>
        <p:xfrm>
          <a:off x="3359150" y="1557338"/>
          <a:ext cx="569913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01600" imgH="203200" progId="Equation.3">
                  <p:embed/>
                </p:oleObj>
              </mc:Choice>
              <mc:Fallback>
                <p:oleObj r:id="rId4" imgW="101600" imgH="203200" progId="Equation.3">
                  <p:embed/>
                  <p:pic>
                    <p:nvPicPr>
                      <p:cNvPr id="58380" name="Object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59150" y="1557338"/>
                        <a:ext cx="569913" cy="1368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1" name="Text Box 13"/>
          <p:cNvSpPr txBox="1"/>
          <p:nvPr/>
        </p:nvSpPr>
        <p:spPr>
          <a:xfrm>
            <a:off x="2733675" y="1989138"/>
            <a:ext cx="914400" cy="457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原子</a:t>
            </a:r>
          </a:p>
        </p:txBody>
      </p:sp>
      <p:sp>
        <p:nvSpPr>
          <p:cNvPr id="58382" name="Text Box 14"/>
          <p:cNvSpPr txBox="1"/>
          <p:nvPr/>
        </p:nvSpPr>
        <p:spPr>
          <a:xfrm>
            <a:off x="3738563" y="1736725"/>
            <a:ext cx="1524000" cy="457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原子核</a:t>
            </a:r>
          </a:p>
        </p:txBody>
      </p:sp>
      <p:sp>
        <p:nvSpPr>
          <p:cNvPr id="58383" name="Text Box 15"/>
          <p:cNvSpPr txBox="1"/>
          <p:nvPr/>
        </p:nvSpPr>
        <p:spPr>
          <a:xfrm>
            <a:off x="3738563" y="2327275"/>
            <a:ext cx="2016125" cy="457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核外电子</a:t>
            </a:r>
            <a:r>
              <a:rPr lang="en-US" altLang="zh-CN" sz="2400" b="1" dirty="0">
                <a:latin typeface="Times New Roman" panose="02020603050405020304" pitchFamily="18" charset="0"/>
              </a:rPr>
              <a:t>(-)</a:t>
            </a:r>
          </a:p>
        </p:txBody>
      </p:sp>
      <p:graphicFrame>
        <p:nvGraphicFramePr>
          <p:cNvPr id="58384" name="Object 16"/>
          <p:cNvGraphicFramePr>
            <a:graphicFrameLocks noChangeAspect="1"/>
          </p:cNvGraphicFramePr>
          <p:nvPr/>
        </p:nvGraphicFramePr>
        <p:xfrm>
          <a:off x="4697413" y="1438275"/>
          <a:ext cx="531812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01600" imgH="203200" progId="Equation.3">
                  <p:embed/>
                </p:oleObj>
              </mc:Choice>
              <mc:Fallback>
                <p:oleObj r:id="rId6" imgW="101600" imgH="203200" progId="Equation.3">
                  <p:embed/>
                  <p:pic>
                    <p:nvPicPr>
                      <p:cNvPr id="58384" name="Object 1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97413" y="1438275"/>
                        <a:ext cx="531812" cy="1152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5" name="Text Box 17"/>
          <p:cNvSpPr txBox="1"/>
          <p:nvPr/>
        </p:nvSpPr>
        <p:spPr>
          <a:xfrm>
            <a:off x="5051425" y="1481138"/>
            <a:ext cx="2736850" cy="15684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质子</a:t>
            </a:r>
            <a:r>
              <a:rPr lang="en-US" altLang="zh-CN" sz="2400" b="1" dirty="0">
                <a:latin typeface="Times New Roman" panose="02020603050405020304" pitchFamily="18" charset="0"/>
              </a:rPr>
              <a:t>(+)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中子</a:t>
            </a:r>
            <a:r>
              <a:rPr lang="en-US" altLang="zh-CN" sz="2400" b="1" dirty="0">
                <a:latin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</a:rPr>
              <a:t>不带电）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58386" name="Text Box 18"/>
          <p:cNvSpPr txBox="1"/>
          <p:nvPr/>
        </p:nvSpPr>
        <p:spPr>
          <a:xfrm>
            <a:off x="1096963" y="2892425"/>
            <a:ext cx="6121400" cy="461963"/>
          </a:xfrm>
          <a:prstGeom prst="rect">
            <a:avLst/>
          </a:prstGeom>
          <a:noFill/>
          <a:ln w="28575" cap="flat" cmpd="sng">
            <a:solidFill>
              <a:schemeClr val="hlink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latin typeface="新宋体" panose="02010609030101010101" charset="-122"/>
                <a:ea typeface="新宋体" panose="02010609030101010101" charset="-122"/>
              </a:rPr>
              <a:t>核电荷数（</a:t>
            </a:r>
            <a:r>
              <a:rPr lang="en-US" altLang="zh-CN" sz="2400" b="1" dirty="0">
                <a:latin typeface="新宋体" panose="02010609030101010101" charset="-122"/>
                <a:ea typeface="新宋体" panose="02010609030101010101" charset="-122"/>
              </a:rPr>
              <a:t>z</a:t>
            </a:r>
            <a:r>
              <a:rPr lang="zh-CN" altLang="en-US" sz="2400" b="1" dirty="0">
                <a:latin typeface="新宋体" panose="02010609030101010101" charset="-122"/>
                <a:ea typeface="新宋体" panose="02010609030101010101" charset="-122"/>
              </a:rPr>
              <a:t>）</a:t>
            </a:r>
            <a:r>
              <a:rPr lang="en-US" altLang="zh-CN" sz="2400" b="1" dirty="0">
                <a:latin typeface="新宋体" panose="02010609030101010101" charset="-122"/>
                <a:ea typeface="新宋体" panose="02010609030101010101" charset="-122"/>
              </a:rPr>
              <a:t>= </a:t>
            </a:r>
            <a:r>
              <a:rPr lang="zh-CN" altLang="en-US" sz="2400" b="1" dirty="0">
                <a:latin typeface="新宋体" panose="02010609030101010101" charset="-122"/>
                <a:ea typeface="新宋体" panose="02010609030101010101" charset="-122"/>
              </a:rPr>
              <a:t>核内质子数</a:t>
            </a:r>
            <a:r>
              <a:rPr lang="en-US" altLang="zh-CN" sz="2400" b="1" dirty="0">
                <a:latin typeface="新宋体" panose="02010609030101010101" charset="-122"/>
                <a:ea typeface="新宋体" panose="02010609030101010101" charset="-122"/>
              </a:rPr>
              <a:t>= </a:t>
            </a:r>
            <a:r>
              <a:rPr lang="zh-CN" altLang="en-US" sz="2400" b="1" dirty="0">
                <a:latin typeface="新宋体" panose="02010609030101010101" charset="-122"/>
                <a:ea typeface="新宋体" panose="02010609030101010101" charset="-122"/>
              </a:rPr>
              <a:t>核外电子数</a:t>
            </a:r>
          </a:p>
        </p:txBody>
      </p:sp>
      <p:sp>
        <p:nvSpPr>
          <p:cNvPr id="58387" name="Text Box 19"/>
          <p:cNvSpPr txBox="1"/>
          <p:nvPr/>
        </p:nvSpPr>
        <p:spPr>
          <a:xfrm>
            <a:off x="1096963" y="3540125"/>
            <a:ext cx="6108700" cy="461963"/>
          </a:xfrm>
          <a:prstGeom prst="rect">
            <a:avLst/>
          </a:prstGeom>
          <a:noFill/>
          <a:ln w="31750" cap="flat" cmpd="sng">
            <a:solidFill>
              <a:srgbClr val="3366FF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质量数（</a:t>
            </a:r>
            <a:r>
              <a:rPr lang="en-US" altLang="zh-CN" sz="2400" b="1" dirty="0">
                <a:latin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</a:rPr>
              <a:t>） </a:t>
            </a:r>
            <a:r>
              <a:rPr lang="en-US" altLang="zh-CN" sz="2400" b="1" dirty="0">
                <a:latin typeface="Times New Roman" panose="02020603050405020304" pitchFamily="18" charset="0"/>
              </a:rPr>
              <a:t>= </a:t>
            </a:r>
            <a:r>
              <a:rPr lang="zh-CN" altLang="en-US" sz="2400" b="1" dirty="0">
                <a:latin typeface="Times New Roman" panose="02020603050405020304" pitchFamily="18" charset="0"/>
              </a:rPr>
              <a:t>质子数（</a:t>
            </a:r>
            <a:r>
              <a:rPr lang="en-US" altLang="zh-CN" sz="2400" b="1" dirty="0">
                <a:latin typeface="Times New Roman" panose="02020603050405020304" pitchFamily="18" charset="0"/>
              </a:rPr>
              <a:t>Z</a:t>
            </a:r>
            <a:r>
              <a:rPr lang="zh-CN" altLang="en-US" sz="2400" b="1" dirty="0">
                <a:latin typeface="Times New Roman" panose="02020603050405020304" pitchFamily="18" charset="0"/>
              </a:rPr>
              <a:t>） </a:t>
            </a:r>
            <a:r>
              <a:rPr lang="en-US" altLang="zh-CN" sz="2400" b="1" dirty="0">
                <a:latin typeface="Times New Roman" panose="02020603050405020304" pitchFamily="18" charset="0"/>
              </a:rPr>
              <a:t>+ </a:t>
            </a:r>
            <a:r>
              <a:rPr lang="zh-CN" altLang="en-US" sz="2400" b="1" dirty="0">
                <a:latin typeface="Times New Roman" panose="02020603050405020304" pitchFamily="18" charset="0"/>
              </a:rPr>
              <a:t>中子数（</a:t>
            </a:r>
            <a:r>
              <a:rPr lang="en-US" altLang="zh-CN" sz="2400" b="1" dirty="0">
                <a:latin typeface="Times New Roman" panose="02020603050405020304" pitchFamily="18" charset="0"/>
              </a:rPr>
              <a:t>N</a:t>
            </a:r>
            <a:r>
              <a:rPr lang="zh-CN" altLang="en-US" sz="2400" b="1" dirty="0"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58388" name="Text Box 20"/>
          <p:cNvSpPr txBox="1"/>
          <p:nvPr/>
        </p:nvSpPr>
        <p:spPr>
          <a:xfrm>
            <a:off x="1004888" y="4079875"/>
            <a:ext cx="3457575" cy="457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原子核外电子排布：</a:t>
            </a:r>
          </a:p>
        </p:txBody>
      </p:sp>
      <p:sp>
        <p:nvSpPr>
          <p:cNvPr id="58390" name="Rectangle 22"/>
          <p:cNvSpPr>
            <a:spLocks noRot="1"/>
          </p:cNvSpPr>
          <p:nvPr/>
        </p:nvSpPr>
        <p:spPr>
          <a:xfrm>
            <a:off x="1323975" y="4608513"/>
            <a:ext cx="10117138" cy="23764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20000"/>
              </a:spcBef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(1)</a:t>
            </a:r>
            <a:r>
              <a:rPr lang="zh-CN" altLang="en-US" sz="2400" b="1" dirty="0">
                <a:latin typeface="Times New Roman" panose="02020603050405020304" pitchFamily="18" charset="0"/>
              </a:rPr>
              <a:t>核外电子总是尽量先排布在能量较低的电子层；</a:t>
            </a:r>
          </a:p>
          <a:p>
            <a:pPr marL="0" lvl="0" indent="0" eaLnBrk="1" hangingPunct="1">
              <a:spcBef>
                <a:spcPct val="20000"/>
              </a:spcBef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(2)</a:t>
            </a:r>
            <a:r>
              <a:rPr lang="zh-CN" altLang="en-US" sz="2400" b="1" dirty="0">
                <a:latin typeface="Times New Roman" panose="02020603050405020304" pitchFamily="18" charset="0"/>
              </a:rPr>
              <a:t>原子核外各电子层最多容纳</a:t>
            </a:r>
            <a:r>
              <a:rPr lang="en-US" altLang="zh-CN" sz="2400" b="1" dirty="0">
                <a:latin typeface="Times New Roman" panose="02020603050405020304" pitchFamily="18" charset="0"/>
              </a:rPr>
              <a:t>2n</a:t>
            </a:r>
            <a:r>
              <a:rPr lang="en-US" altLang="zh-CN" sz="2400" b="1" baseline="30000" dirty="0"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</a:rPr>
              <a:t>个电子。</a:t>
            </a:r>
          </a:p>
          <a:p>
            <a:pPr marL="0" lvl="0" indent="0" eaLnBrk="1" hangingPunct="1">
              <a:spcBef>
                <a:spcPct val="20000"/>
              </a:spcBef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(3)</a:t>
            </a:r>
            <a:r>
              <a:rPr lang="zh-CN" altLang="en-US" sz="2400" b="1" dirty="0">
                <a:latin typeface="Times New Roman" panose="02020603050405020304" pitchFamily="18" charset="0"/>
              </a:rPr>
              <a:t>原子最外层电子数目不能超过</a:t>
            </a:r>
            <a:r>
              <a:rPr lang="en-US" altLang="zh-CN" sz="2400" b="1" dirty="0">
                <a:latin typeface="Times New Roman" panose="02020603050405020304" pitchFamily="18" charset="0"/>
              </a:rPr>
              <a:t>8</a:t>
            </a:r>
            <a:r>
              <a:rPr lang="zh-CN" altLang="en-US" sz="2400" b="1" dirty="0">
                <a:latin typeface="Times New Roman" panose="02020603050405020304" pitchFamily="18" charset="0"/>
              </a:rPr>
              <a:t>个</a:t>
            </a:r>
            <a:r>
              <a:rPr lang="en-US" altLang="zh-CN" sz="2400" b="1" dirty="0">
                <a:latin typeface="Times New Roman" panose="02020603050405020304" pitchFamily="18" charset="0"/>
              </a:rPr>
              <a:t>(K</a:t>
            </a:r>
            <a:r>
              <a:rPr lang="zh-CN" altLang="en-US" sz="2400" b="1" dirty="0">
                <a:latin typeface="Times New Roman" panose="02020603050405020304" pitchFamily="18" charset="0"/>
              </a:rPr>
              <a:t>层为最外层时不能超过</a:t>
            </a:r>
            <a:r>
              <a:rPr lang="en-US" altLang="zh-CN" sz="2400" b="1" dirty="0"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</a:rPr>
              <a:t>个电子</a:t>
            </a:r>
            <a:r>
              <a:rPr lang="en-US" altLang="zh-CN" sz="2400" b="1" dirty="0">
                <a:latin typeface="Times New Roman" panose="02020603050405020304" pitchFamily="18" charset="0"/>
              </a:rPr>
              <a:t>)</a:t>
            </a:r>
            <a:r>
              <a:rPr lang="zh-CN" altLang="en-US" sz="2400" b="1" dirty="0">
                <a:latin typeface="Times New Roman" panose="02020603050405020304" pitchFamily="18" charset="0"/>
              </a:rPr>
              <a:t>。</a:t>
            </a:r>
          </a:p>
          <a:p>
            <a:pPr marL="0" lvl="0" indent="0" eaLnBrk="1" hangingPunct="1">
              <a:spcBef>
                <a:spcPct val="20000"/>
              </a:spcBef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(4)</a:t>
            </a:r>
            <a:r>
              <a:rPr lang="zh-CN" altLang="en-US" sz="2400" b="1" dirty="0">
                <a:latin typeface="Times New Roman" panose="02020603050405020304" pitchFamily="18" charset="0"/>
              </a:rPr>
              <a:t>次外层电子数目不能超过</a:t>
            </a:r>
            <a:r>
              <a:rPr lang="en-US" altLang="zh-CN" sz="2400" b="1" dirty="0">
                <a:latin typeface="Times New Roman" panose="02020603050405020304" pitchFamily="18" charset="0"/>
              </a:rPr>
              <a:t>18</a:t>
            </a:r>
            <a:r>
              <a:rPr lang="zh-CN" altLang="en-US" sz="2400" b="1" dirty="0">
                <a:latin typeface="Times New Roman" panose="02020603050405020304" pitchFamily="18" charset="0"/>
              </a:rPr>
              <a:t>个</a:t>
            </a:r>
            <a:r>
              <a:rPr lang="en-US" altLang="zh-CN" sz="2400" b="1" dirty="0">
                <a:latin typeface="Times New Roman" panose="02020603050405020304" pitchFamily="18" charset="0"/>
              </a:rPr>
              <a:t>(K</a:t>
            </a:r>
            <a:r>
              <a:rPr lang="zh-CN" altLang="en-US" sz="2400" b="1" dirty="0">
                <a:latin typeface="Times New Roman" panose="02020603050405020304" pitchFamily="18" charset="0"/>
              </a:rPr>
              <a:t>层为次外层时不能超过</a:t>
            </a:r>
            <a:r>
              <a:rPr lang="en-US" altLang="zh-CN" sz="2400" b="1" dirty="0"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</a:rPr>
              <a:t>个</a:t>
            </a:r>
            <a:r>
              <a:rPr lang="en-US" altLang="zh-CN" sz="2400" b="1" dirty="0">
                <a:latin typeface="Times New Roman" panose="02020603050405020304" pitchFamily="18" charset="0"/>
              </a:rPr>
              <a:t>)</a:t>
            </a:r>
            <a:r>
              <a:rPr lang="zh-CN" altLang="en-US" sz="2400" b="1" dirty="0">
                <a:latin typeface="Times New Roman" panose="02020603050405020304" pitchFamily="18" charset="0"/>
              </a:rPr>
              <a:t>，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20000"/>
              </a:spcBef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    </a:t>
            </a:r>
            <a:r>
              <a:rPr lang="zh-CN" altLang="en-US" sz="2400" b="1" dirty="0">
                <a:latin typeface="Times New Roman" panose="02020603050405020304" pitchFamily="18" charset="0"/>
              </a:rPr>
              <a:t>倒数第三层电子数目不能超过</a:t>
            </a:r>
            <a:r>
              <a:rPr lang="en-US" altLang="zh-CN" sz="2400" b="1" dirty="0">
                <a:latin typeface="Times New Roman" panose="02020603050405020304" pitchFamily="18" charset="0"/>
              </a:rPr>
              <a:t>32</a:t>
            </a:r>
            <a:r>
              <a:rPr lang="zh-CN" altLang="en-US" sz="2400" b="1" dirty="0">
                <a:latin typeface="Times New Roman" panose="02020603050405020304" pitchFamily="18" charset="0"/>
              </a:rPr>
              <a:t>个。    </a:t>
            </a:r>
          </a:p>
          <a:p>
            <a:pPr marL="0" lvl="0" indent="0" eaLnBrk="1" hangingPunct="1">
              <a:spcBef>
                <a:spcPct val="20000"/>
              </a:spcBef>
              <a:buFontTx/>
              <a:buNone/>
            </a:pP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pic>
        <p:nvPicPr>
          <p:cNvPr id="21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680325" y="736604"/>
            <a:ext cx="4221163" cy="4067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58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58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58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58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58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/>
      <p:bldP spid="58372" grpId="0"/>
      <p:bldP spid="58379" grpId="0"/>
      <p:bldP spid="58381" grpId="0"/>
      <p:bldP spid="58382" grpId="0"/>
      <p:bldP spid="58383" grpId="0"/>
      <p:bldP spid="58385" grpId="0"/>
      <p:bldP spid="58386" grpId="0" animBg="1"/>
      <p:bldP spid="58387" grpId="0" animBg="1"/>
      <p:bldP spid="58388" grpId="0"/>
      <p:bldP spid="5839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/>
          <p:nvPr/>
        </p:nvSpPr>
        <p:spPr>
          <a:xfrm>
            <a:off x="479425" y="620713"/>
            <a:ext cx="11161713" cy="40243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</a:rPr>
              <a:t>全国</a:t>
            </a:r>
            <a:r>
              <a:rPr lang="en-US" altLang="zh-CN" sz="2400" b="1" dirty="0">
                <a:latin typeface="Times New Roman" panose="02020603050405020304" pitchFamily="18" charset="0"/>
              </a:rPr>
              <a:t>)</a:t>
            </a:r>
            <a:r>
              <a:rPr lang="zh-CN" altLang="en-US" sz="2400" b="1" dirty="0">
                <a:latin typeface="Times New Roman" panose="02020603050405020304" pitchFamily="18" charset="0"/>
              </a:rPr>
              <a:t>短周期元素</a:t>
            </a:r>
            <a:r>
              <a:rPr lang="en-US" altLang="zh-CN" sz="2400" b="1" dirty="0">
                <a:latin typeface="Times New Roman" panose="02020603050405020304" pitchFamily="18" charset="0"/>
              </a:rPr>
              <a:t>W</a:t>
            </a:r>
            <a:r>
              <a:rPr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</a:rPr>
              <a:t>Y</a:t>
            </a:r>
            <a:r>
              <a:rPr lang="zh-CN" altLang="en-US" sz="2400" b="1" dirty="0">
                <a:latin typeface="Times New Roman" panose="02020603050405020304" pitchFamily="18" charset="0"/>
              </a:rPr>
              <a:t>和</a:t>
            </a:r>
            <a:r>
              <a:rPr lang="en-US" altLang="zh-CN" sz="2400" b="1" dirty="0">
                <a:latin typeface="Times New Roman" panose="02020603050405020304" pitchFamily="18" charset="0"/>
              </a:rPr>
              <a:t>Z</a:t>
            </a:r>
            <a:r>
              <a:rPr lang="zh-CN" altLang="en-US" sz="2400" b="1" dirty="0">
                <a:latin typeface="Times New Roman" panose="02020603050405020304" pitchFamily="18" charset="0"/>
              </a:rPr>
              <a:t>的原子序数依次增大。元素</a:t>
            </a:r>
            <a:r>
              <a:rPr lang="en-US" altLang="zh-CN" sz="2400" b="1" dirty="0">
                <a:latin typeface="Times New Roman" panose="02020603050405020304" pitchFamily="18" charset="0"/>
              </a:rPr>
              <a:t>W</a:t>
            </a:r>
            <a:r>
              <a:rPr lang="zh-CN" altLang="en-US" sz="2400" b="1" dirty="0">
                <a:latin typeface="Times New Roman" panose="02020603050405020304" pitchFamily="18" charset="0"/>
              </a:rPr>
              <a:t>是制备一种高效电池的重要材料，</a:t>
            </a:r>
            <a:r>
              <a:rPr lang="en-US" altLang="zh-CN" sz="2400" b="1" dirty="0">
                <a:latin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</a:rPr>
              <a:t>原子的最外层电子数是内层电子数的</a:t>
            </a:r>
            <a:r>
              <a:rPr lang="en-US" altLang="zh-CN" sz="2400" b="1" dirty="0"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</a:rPr>
              <a:t>倍，元素</a:t>
            </a:r>
            <a:r>
              <a:rPr lang="en-US" altLang="zh-CN" sz="2400" b="1" dirty="0">
                <a:latin typeface="Times New Roman" panose="02020603050405020304" pitchFamily="18" charset="0"/>
              </a:rPr>
              <a:t>Y</a:t>
            </a:r>
            <a:r>
              <a:rPr lang="zh-CN" altLang="en-US" sz="2400" b="1" dirty="0">
                <a:latin typeface="Times New Roman" panose="02020603050405020304" pitchFamily="18" charset="0"/>
              </a:rPr>
              <a:t>是地壳中含量最丰富的金属元素，</a:t>
            </a:r>
            <a:r>
              <a:rPr lang="en-US" altLang="zh-CN" sz="2400" b="1" dirty="0">
                <a:latin typeface="Times New Roman" panose="02020603050405020304" pitchFamily="18" charset="0"/>
              </a:rPr>
              <a:t>Z</a:t>
            </a:r>
            <a:r>
              <a:rPr lang="zh-CN" altLang="en-US" sz="2400" b="1" dirty="0">
                <a:latin typeface="Times New Roman" panose="02020603050405020304" pitchFamily="18" charset="0"/>
              </a:rPr>
              <a:t>原子的最外层电子数是其电子层数的</a:t>
            </a:r>
            <a:r>
              <a:rPr lang="en-US" altLang="zh-CN" sz="2400" b="1" dirty="0"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</a:rPr>
              <a:t>倍。下列说法错误</a:t>
            </a:r>
          </a:p>
          <a:p>
            <a:pPr marL="0" lvl="0" indent="0" eaLnBrk="1" hangingPunct="1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的是</a:t>
            </a:r>
            <a:r>
              <a:rPr lang="en-US" altLang="zh-CN" sz="2400" b="1" dirty="0">
                <a:latin typeface="Times New Roman" panose="02020603050405020304" pitchFamily="18" charset="0"/>
              </a:rPr>
              <a:t>(        )</a:t>
            </a:r>
          </a:p>
          <a:p>
            <a:pPr marL="0" lvl="0" indent="0" eaLnBrk="1" hangingPunct="1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   A. </a:t>
            </a:r>
            <a:r>
              <a:rPr lang="zh-CN" altLang="en-US" sz="2400" b="1" dirty="0">
                <a:latin typeface="Times New Roman" panose="02020603050405020304" pitchFamily="18" charset="0"/>
              </a:rPr>
              <a:t>元素</a:t>
            </a:r>
            <a:r>
              <a:rPr lang="en-US" altLang="zh-CN" sz="2400" b="1" dirty="0">
                <a:latin typeface="Times New Roman" panose="02020603050405020304" pitchFamily="18" charset="0"/>
              </a:rPr>
              <a:t>W</a:t>
            </a:r>
            <a:r>
              <a:rPr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</a:rPr>
              <a:t>的氯化物中，各原子均满足</a:t>
            </a:r>
            <a:r>
              <a:rPr lang="en-US" altLang="zh-CN" sz="2400" b="1" dirty="0">
                <a:latin typeface="Times New Roman" panose="02020603050405020304" pitchFamily="18" charset="0"/>
              </a:rPr>
              <a:t>8</a:t>
            </a:r>
            <a:r>
              <a:rPr lang="zh-CN" altLang="en-US" sz="2400" b="1" dirty="0">
                <a:latin typeface="Times New Roman" panose="02020603050405020304" pitchFamily="18" charset="0"/>
              </a:rPr>
              <a:t>电子的稳定结构</a:t>
            </a:r>
          </a:p>
          <a:p>
            <a:pPr marL="0" lvl="0" indent="0" eaLnBrk="1" hangingPunct="1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    </a:t>
            </a:r>
            <a:r>
              <a:rPr lang="en-US" altLang="zh-CN" sz="2400" b="1" dirty="0">
                <a:latin typeface="Times New Roman" panose="02020603050405020304" pitchFamily="18" charset="0"/>
              </a:rPr>
              <a:t>B. </a:t>
            </a:r>
            <a:r>
              <a:rPr lang="zh-CN" altLang="en-US" sz="2400" b="1" dirty="0">
                <a:latin typeface="Times New Roman" panose="02020603050405020304" pitchFamily="18" charset="0"/>
              </a:rPr>
              <a:t>元素</a:t>
            </a:r>
            <a:r>
              <a:rPr lang="en-US" altLang="zh-CN" sz="2400" b="1" dirty="0">
                <a:latin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</a:rPr>
              <a:t>与氢形成的原子比为</a:t>
            </a:r>
            <a:r>
              <a:rPr lang="en-US" altLang="zh-CN" sz="2400" b="1" dirty="0">
                <a:latin typeface="Times New Roman" panose="02020603050405020304" pitchFamily="18" charset="0"/>
              </a:rPr>
              <a:t>1︰1</a:t>
            </a:r>
            <a:r>
              <a:rPr lang="zh-CN" altLang="en-US" sz="2400" b="1" dirty="0">
                <a:latin typeface="Times New Roman" panose="02020603050405020304" pitchFamily="18" charset="0"/>
              </a:rPr>
              <a:t>的化合物有很多种</a:t>
            </a:r>
          </a:p>
          <a:p>
            <a:pPr marL="0" lvl="0" indent="0" eaLnBrk="1" hangingPunct="1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    </a:t>
            </a:r>
            <a:r>
              <a:rPr lang="en-US" altLang="zh-CN" sz="2400" b="1" dirty="0">
                <a:latin typeface="Times New Roman" panose="02020603050405020304" pitchFamily="18" charset="0"/>
              </a:rPr>
              <a:t>C. </a:t>
            </a:r>
            <a:r>
              <a:rPr lang="zh-CN" altLang="en-US" sz="2400" b="1" dirty="0">
                <a:latin typeface="Times New Roman" panose="02020603050405020304" pitchFamily="18" charset="0"/>
              </a:rPr>
              <a:t>元素</a:t>
            </a:r>
            <a:r>
              <a:rPr lang="en-US" altLang="zh-CN" sz="2400" b="1" dirty="0">
                <a:latin typeface="Times New Roman" panose="02020603050405020304" pitchFamily="18" charset="0"/>
              </a:rPr>
              <a:t>Y</a:t>
            </a:r>
            <a:r>
              <a:rPr lang="zh-CN" altLang="en-US" sz="2400" b="1" dirty="0">
                <a:latin typeface="Times New Roman" panose="02020603050405020304" pitchFamily="18" charset="0"/>
              </a:rPr>
              <a:t>的单质与氢氧化钠溶液或盐酸反应均有氢气生成</a:t>
            </a:r>
          </a:p>
          <a:p>
            <a:pPr marL="0" lvl="0" indent="0" eaLnBrk="1" hangingPunct="1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    </a:t>
            </a:r>
            <a:r>
              <a:rPr lang="en-US" altLang="zh-CN" sz="2400" b="1" dirty="0">
                <a:latin typeface="Times New Roman" panose="02020603050405020304" pitchFamily="18" charset="0"/>
              </a:rPr>
              <a:t>D. </a:t>
            </a:r>
            <a:r>
              <a:rPr lang="zh-CN" altLang="en-US" sz="2400" b="1" dirty="0">
                <a:latin typeface="Times New Roman" panose="02020603050405020304" pitchFamily="18" charset="0"/>
              </a:rPr>
              <a:t>元素</a:t>
            </a:r>
            <a:r>
              <a:rPr lang="en-US" altLang="zh-CN" sz="2400" b="1" dirty="0">
                <a:latin typeface="Times New Roman" panose="02020603050405020304" pitchFamily="18" charset="0"/>
              </a:rPr>
              <a:t>Z</a:t>
            </a:r>
            <a:r>
              <a:rPr lang="zh-CN" altLang="en-US" sz="2400" b="1" dirty="0">
                <a:latin typeface="Times New Roman" panose="02020603050405020304" pitchFamily="18" charset="0"/>
              </a:rPr>
              <a:t>可与元素</a:t>
            </a:r>
            <a:r>
              <a:rPr lang="en-US" altLang="zh-CN" sz="2400" b="1" dirty="0">
                <a:latin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</a:rPr>
              <a:t>形成共价化合物</a:t>
            </a:r>
            <a:r>
              <a:rPr lang="en-US" altLang="zh-CN" sz="2400" b="1" dirty="0">
                <a:latin typeface="Times New Roman" panose="02020603050405020304" pitchFamily="18" charset="0"/>
              </a:rPr>
              <a:t>XZ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 </a:t>
            </a:r>
          </a:p>
        </p:txBody>
      </p:sp>
      <p:pic>
        <p:nvPicPr>
          <p:cNvPr id="2" name="Picture 5" descr="课堂训练">
            <a:extLst>
              <a:ext uri="{FF2B5EF4-FFF2-40B4-BE49-F238E27FC236}">
                <a16:creationId xmlns:a16="http://schemas.microsoft.com/office/drawing/2014/main" id="{F8CA6510-77E3-C443-7D13-F973ACAEE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72" y="-70644"/>
            <a:ext cx="3117850" cy="717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TljNWRhMDAxYjE3MzdiNTA1YmZjNDYwMDViYTA0ZjA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7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8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7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1"/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2"/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3"/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4"/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5"/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6"/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7"/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3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4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5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0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1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600,&quot;width&quot;:9600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5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5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5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5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5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5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6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6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6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6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6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6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6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6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6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7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7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7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7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7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7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7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78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1440</Words>
  <Application>Microsoft Office PowerPoint</Application>
  <PresentationFormat>宽屏</PresentationFormat>
  <Paragraphs>251</Paragraphs>
  <Slides>15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32" baseType="lpstr">
      <vt:lpstr>等线</vt:lpstr>
      <vt:lpstr>方正粗黑宋简体</vt:lpstr>
      <vt:lpstr>黑体</vt:lpstr>
      <vt:lpstr>华文新魏</vt:lpstr>
      <vt:lpstr>楷体_GB2312</vt:lpstr>
      <vt:lpstr>隶书</vt:lpstr>
      <vt:lpstr>宋体</vt:lpstr>
      <vt:lpstr>微软雅黑</vt:lpstr>
      <vt:lpstr>新宋体</vt:lpstr>
      <vt:lpstr>Arial</vt:lpstr>
      <vt:lpstr>Times New Roman</vt:lpstr>
      <vt:lpstr>Verdana</vt:lpstr>
      <vt:lpstr>Wingdings</vt:lpstr>
      <vt:lpstr>Wingdings 2</vt:lpstr>
      <vt:lpstr>Office 主题​​</vt:lpstr>
      <vt:lpstr>Photoshop.Image.7</vt:lpstr>
      <vt:lpstr>Equation.3</vt:lpstr>
      <vt:lpstr>PowerPoint 演示文稿</vt:lpstr>
      <vt:lpstr>引   言                            ------世上万物，神奇莫测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gouxueping</cp:lastModifiedBy>
  <cp:revision>332</cp:revision>
  <dcterms:created xsi:type="dcterms:W3CDTF">2019-06-19T02:08:00Z</dcterms:created>
  <dcterms:modified xsi:type="dcterms:W3CDTF">2025-02-13T05:12:55Z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0E556855C42E4432A87928260E546C60</vt:lpwstr>
  </property>
</Properties>
</file>