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2.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510" r:id="rId2"/>
    <p:sldId id="542" r:id="rId3"/>
    <p:sldId id="547" r:id="rId4"/>
    <p:sldId id="551" r:id="rId5"/>
    <p:sldId id="552" r:id="rId6"/>
    <p:sldId id="553" r:id="rId7"/>
    <p:sldId id="550" r:id="rId8"/>
    <p:sldId id="300" r:id="rId9"/>
    <p:sldId id="307" r:id="rId10"/>
    <p:sldId id="308" r:id="rId11"/>
    <p:sldId id="310" r:id="rId12"/>
    <p:sldId id="311" r:id="rId13"/>
    <p:sldId id="309" r:id="rId14"/>
    <p:sldId id="312"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89" d="100"/>
          <a:sy n="89" d="100"/>
        </p:scale>
        <p:origin x="56" y="29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4C017-05C1-4337-A61F-7B6C83E990BC}" type="datetimeFigureOut">
              <a:rPr lang="zh-CN" altLang="en-US" smtClean="0"/>
              <a:t>2025/2/13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E5857-C059-4067-A17F-2590A613F962}" type="slidenum">
              <a:rPr lang="zh-CN" altLang="en-US" smtClean="0"/>
              <a:t>‹#›</a:t>
            </a:fld>
            <a:endParaRPr lang="zh-CN" altLang="en-US"/>
          </a:p>
        </p:txBody>
      </p:sp>
    </p:spTree>
    <p:extLst>
      <p:ext uri="{BB962C8B-B14F-4D97-AF65-F5344CB8AC3E}">
        <p14:creationId xmlns:p14="http://schemas.microsoft.com/office/powerpoint/2010/main" val="315577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1146713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2025/2/13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custDataLst>
              <p:tags r:id="rId1"/>
            </p:custDataLst>
          </p:nvPr>
        </p:nvSpPr>
        <p:spPr>
          <a:xfrm>
            <a:off x="8610600" y="6356350"/>
            <a:ext cx="2743200" cy="365125"/>
          </a:xfrm>
          <a:prstGeom prst="rect">
            <a:avLst/>
          </a:prstGeom>
        </p:spPr>
        <p:txBody>
          <a:bodyPr/>
          <a:lstStyle/>
          <a:p>
            <a:fld id="{5B1685D5-6393-4BB9-BC95-031BFE8394B6}"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xmlns:p14="http://schemas.microsoft.com/office/powerpoint/2010/main" val="315888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2025/2/13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2025/2/13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2025/2/13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2025/2/13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2025/2/13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2025/2/13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2025/2/13</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grpSp>
        <p:nvGrpSpPr>
          <p:cNvPr id="9" name="组合 8"/>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6.xml"/><Relationship Id="rId7"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s>
</file>

<file path=ppt/slides/_rels/slide2.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10.jpeg"/><Relationship Id="rId5" Type="http://schemas.openxmlformats.org/officeDocument/2006/relationships/tags" Target="../tags/tag82.xml"/><Relationship Id="rId10" Type="http://schemas.openxmlformats.org/officeDocument/2006/relationships/image" Target="../media/image9.jpeg"/><Relationship Id="rId4" Type="http://schemas.openxmlformats.org/officeDocument/2006/relationships/tags" Target="../tags/tag81.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1.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7.xml"/><Relationship Id="rId5" Type="http://schemas.openxmlformats.org/officeDocument/2006/relationships/tags" Target="../tags/tag89.xml"/><Relationship Id="rId4" Type="http://schemas.openxmlformats.org/officeDocument/2006/relationships/tags" Target="../tags/tag88.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2.xml"/><Relationship Id="rId7" Type="http://schemas.openxmlformats.org/officeDocument/2006/relationships/image" Target="../media/image12.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7.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10" Type="http://schemas.openxmlformats.org/officeDocument/2006/relationships/notesSlide" Target="../notesSlides/notesSlide1.xml"/><Relationship Id="rId4" Type="http://schemas.openxmlformats.org/officeDocument/2006/relationships/tags" Target="../tags/tag98.xml"/><Relationship Id="rId9"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421884" y="5507051"/>
            <a:ext cx="616395" cy="616395"/>
            <a:chOff x="3059832" y="3339719"/>
            <a:chExt cx="3607562" cy="3607562"/>
          </a:xfrm>
        </p:grpSpPr>
        <p:sp>
          <p:nvSpPr>
            <p:cNvPr id="24" name="椭圆 2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2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33" name="组合 32"/>
          <p:cNvGrpSpPr/>
          <p:nvPr/>
        </p:nvGrpSpPr>
        <p:grpSpPr>
          <a:xfrm>
            <a:off x="6223791" y="1857139"/>
            <a:ext cx="292233" cy="292233"/>
            <a:chOff x="3059832" y="3339719"/>
            <a:chExt cx="3607562" cy="3607562"/>
          </a:xfrm>
          <a:solidFill>
            <a:schemeClr val="accent1">
              <a:lumMod val="75000"/>
            </a:schemeClr>
          </a:solidFill>
        </p:grpSpPr>
        <p:sp>
          <p:nvSpPr>
            <p:cNvPr id="34" name="椭圆 3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nvGrpSpPr>
            <p:cNvPr id="35" name="组合 3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3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sp>
            <p:nvSpPr>
              <p:cNvPr id="37" name="椭圆 3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grpSp>
      <p:grpSp>
        <p:nvGrpSpPr>
          <p:cNvPr id="38" name="组合 37"/>
          <p:cNvGrpSpPr/>
          <p:nvPr/>
        </p:nvGrpSpPr>
        <p:grpSpPr>
          <a:xfrm>
            <a:off x="417233" y="5641679"/>
            <a:ext cx="179386" cy="179386"/>
            <a:chOff x="3059832" y="3339719"/>
            <a:chExt cx="3607562" cy="3607562"/>
          </a:xfrm>
          <a:solidFill>
            <a:schemeClr val="accent1">
              <a:lumMod val="75000"/>
            </a:schemeClr>
          </a:solidFill>
        </p:grpSpPr>
        <p:sp>
          <p:nvSpPr>
            <p:cNvPr id="39" name="椭圆 38"/>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1"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2" name="椭圆 4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43" name="组合 42"/>
          <p:cNvGrpSpPr/>
          <p:nvPr/>
        </p:nvGrpSpPr>
        <p:grpSpPr>
          <a:xfrm>
            <a:off x="4372991" y="721039"/>
            <a:ext cx="292233" cy="292233"/>
            <a:chOff x="3059832" y="3339719"/>
            <a:chExt cx="3607562" cy="3607562"/>
          </a:xfrm>
          <a:solidFill>
            <a:schemeClr val="accent1">
              <a:lumMod val="75000"/>
            </a:schemeClr>
          </a:solidFill>
        </p:grpSpPr>
        <p:sp>
          <p:nvSpPr>
            <p:cNvPr id="44" name="椭圆 4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7" name="椭圆 4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2" name="矩形 1"/>
          <p:cNvSpPr/>
          <p:nvPr/>
        </p:nvSpPr>
        <p:spPr>
          <a:xfrm>
            <a:off x="0" y="2201658"/>
            <a:ext cx="12192000" cy="3014630"/>
          </a:xfrm>
          <a:prstGeom prst="rect">
            <a:avLst/>
          </a:prstGeom>
          <a:solidFill>
            <a:srgbClr val="3780D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9732709" y="1484573"/>
            <a:ext cx="616395" cy="616395"/>
            <a:chOff x="3059832" y="3339719"/>
            <a:chExt cx="3607562" cy="3607562"/>
          </a:xfrm>
        </p:grpSpPr>
        <p:sp>
          <p:nvSpPr>
            <p:cNvPr id="54" name="椭圆 5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5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3" name="矩形 2"/>
          <p:cNvSpPr/>
          <p:nvPr/>
        </p:nvSpPr>
        <p:spPr>
          <a:xfrm>
            <a:off x="0" y="2685860"/>
            <a:ext cx="12192000" cy="768350"/>
          </a:xfrm>
          <a:prstGeom prst="rect">
            <a:avLst/>
          </a:prstGeom>
        </p:spPr>
        <p:txBody>
          <a:bodyPr wrap="square">
            <a:spAutoFit/>
          </a:bodyPr>
          <a:lstStyle/>
          <a:p>
            <a:pPr algn="ctr"/>
            <a:r>
              <a:rPr lang="zh-CN" altLang="en-US" sz="4400" kern="100" dirty="0">
                <a:solidFill>
                  <a:schemeClr val="bg1"/>
                </a:solidFill>
                <a:latin typeface="微软雅黑" panose="020B0503020204020204" charset="-122"/>
                <a:ea typeface="微软雅黑" panose="020B0503020204020204" charset="-122"/>
                <a:cs typeface="Times New Roman" panose="02020603050405020304" pitchFamily="18" charset="0"/>
                <a:sym typeface="+mn-ea"/>
              </a:rPr>
              <a:t>第一章  原子结构和性质</a:t>
            </a:r>
          </a:p>
        </p:txBody>
      </p:sp>
      <p:sp>
        <p:nvSpPr>
          <p:cNvPr id="4" name="矩形 3"/>
          <p:cNvSpPr/>
          <p:nvPr/>
        </p:nvSpPr>
        <p:spPr>
          <a:xfrm>
            <a:off x="3871613" y="3646535"/>
            <a:ext cx="5638702" cy="646331"/>
          </a:xfrm>
          <a:prstGeom prst="rect">
            <a:avLst/>
          </a:prstGeom>
          <a:effectLst/>
        </p:spPr>
        <p:txBody>
          <a:bodyPr wrap="square">
            <a:spAutoFit/>
          </a:bodyPr>
          <a:lstStyle/>
          <a:p>
            <a:r>
              <a:rPr lang="zh-CN" altLang="en-US" sz="3600" kern="100" dirty="0">
                <a:solidFill>
                  <a:schemeClr val="bg1"/>
                </a:solidFill>
                <a:latin typeface="微软雅黑" panose="020B0503020204020204" charset="-122"/>
                <a:ea typeface="微软雅黑" panose="020B0503020204020204" charset="-122"/>
                <a:cs typeface="Times New Roman" panose="02020603050405020304" pitchFamily="18" charset="0"/>
                <a:sym typeface="+mn-ea"/>
              </a:rPr>
              <a:t>第一节   原子结构</a:t>
            </a:r>
          </a:p>
        </p:txBody>
      </p:sp>
      <p:sp>
        <p:nvSpPr>
          <p:cNvPr id="7" name="矩形 6"/>
          <p:cNvSpPr/>
          <p:nvPr/>
        </p:nvSpPr>
        <p:spPr>
          <a:xfrm>
            <a:off x="0" y="0"/>
            <a:ext cx="12192000" cy="1311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80998" y="146276"/>
            <a:ext cx="1805497" cy="1833354"/>
            <a:chOff x="702328" y="1302545"/>
            <a:chExt cx="1805497" cy="1833354"/>
          </a:xfrm>
        </p:grpSpPr>
        <p:sp>
          <p:nvSpPr>
            <p:cNvPr id="87" name="椭圆 86"/>
            <p:cNvSpPr/>
            <p:nvPr/>
          </p:nvSpPr>
          <p:spPr>
            <a:xfrm>
              <a:off x="1702773" y="1302545"/>
              <a:ext cx="668877" cy="668877"/>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8" name="椭圆 87"/>
            <p:cNvSpPr/>
            <p:nvPr/>
          </p:nvSpPr>
          <p:spPr>
            <a:xfrm>
              <a:off x="1849319" y="2264885"/>
              <a:ext cx="658506" cy="65850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9" name="椭圆 88"/>
            <p:cNvSpPr/>
            <p:nvPr/>
          </p:nvSpPr>
          <p:spPr>
            <a:xfrm>
              <a:off x="857708" y="2337395"/>
              <a:ext cx="798504" cy="798504"/>
            </a:xfrm>
            <a:prstGeom prst="ellipse">
              <a:avLst/>
            </a:pr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0" name="椭圆 89"/>
            <p:cNvSpPr/>
            <p:nvPr/>
          </p:nvSpPr>
          <p:spPr>
            <a:xfrm>
              <a:off x="702328" y="1359500"/>
              <a:ext cx="1482936" cy="148293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29" y="4034233"/>
            <a:ext cx="2901523" cy="1861622"/>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7349" y="2863966"/>
            <a:ext cx="2901523" cy="24726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2733" y="509331"/>
            <a:ext cx="715648" cy="715648"/>
          </a:xfrm>
          <a:prstGeom prst="rect">
            <a:avLst/>
          </a:prstGeom>
        </p:spPr>
      </p:pic>
      <p:pic>
        <p:nvPicPr>
          <p:cNvPr id="6" name="图片 5"/>
          <p:cNvPicPr>
            <a:picLocks noChangeAspect="1"/>
          </p:cNvPicPr>
          <p:nvPr>
            <p:custDataLst>
              <p:tags r:id="rId1"/>
            </p:custDataLst>
          </p:nvPr>
        </p:nvPicPr>
        <p:blipFill>
          <a:blip r:embed="rId7"/>
          <a:srcRect l="-1483" t="494"/>
          <a:stretch>
            <a:fillRect/>
          </a:stretch>
        </p:blipFill>
        <p:spPr>
          <a:xfrm>
            <a:off x="534670" y="387350"/>
            <a:ext cx="1173480" cy="1150620"/>
          </a:xfrm>
          <a:prstGeom prst="ellipse">
            <a:avLst/>
          </a:prstGeom>
        </p:spPr>
      </p:pic>
      <p:sp>
        <p:nvSpPr>
          <p:cNvPr id="12" name="文本框 11"/>
          <p:cNvSpPr txBox="1"/>
          <p:nvPr/>
        </p:nvSpPr>
        <p:spPr>
          <a:xfrm>
            <a:off x="2845539" y="875339"/>
            <a:ext cx="7173610" cy="584775"/>
          </a:xfrm>
          <a:prstGeom prst="rect">
            <a:avLst/>
          </a:prstGeom>
          <a:noFill/>
        </p:spPr>
        <p:txBody>
          <a:bodyPr wrap="square" rtlCol="0">
            <a:spAutoFit/>
          </a:bodyPr>
          <a:lstStyle/>
          <a:p>
            <a:r>
              <a:rPr lang="zh-CN" altLang="en-US" sz="3200" dirty="0">
                <a:solidFill>
                  <a:srgbClr val="3780D7"/>
                </a:solidFill>
              </a:rPr>
              <a:t>人教版高中化学高二年级选择性必修二</a:t>
            </a:r>
          </a:p>
        </p:txBody>
      </p:sp>
      <p:sp>
        <p:nvSpPr>
          <p:cNvPr id="5" name="文本框 4">
            <a:extLst>
              <a:ext uri="{FF2B5EF4-FFF2-40B4-BE49-F238E27FC236}">
                <a16:creationId xmlns:a16="http://schemas.microsoft.com/office/drawing/2014/main" id="{DADF10C6-00F0-F3EC-42FC-D01D0F24C6B4}"/>
              </a:ext>
            </a:extLst>
          </p:cNvPr>
          <p:cNvSpPr txBox="1"/>
          <p:nvPr>
            <p:custDataLst>
              <p:tags r:id="rId2"/>
            </p:custDataLst>
          </p:nvPr>
        </p:nvSpPr>
        <p:spPr>
          <a:xfrm>
            <a:off x="4372991" y="4521356"/>
            <a:ext cx="7568097" cy="646331"/>
          </a:xfrm>
          <a:prstGeom prst="rect">
            <a:avLst/>
          </a:prstGeom>
          <a:noFill/>
        </p:spPr>
        <p:txBody>
          <a:bodyPr wrap="none" rtlCol="0">
            <a:spAutoFit/>
          </a:bodyPr>
          <a:lstStyle/>
          <a:p>
            <a:r>
              <a:rPr lang="zh-CN" altLang="en-US" sz="3600" dirty="0">
                <a:solidFill>
                  <a:schemeClr val="bg1"/>
                </a:solidFill>
                <a:latin typeface="+mn-ea"/>
              </a:rPr>
              <a:t>第二课时    基态与激发态   原子光谱</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gtEl>
                                        <p:attrNameLst>
                                          <p:attrName>ppt_y</p:attrName>
                                        </p:attrNameLst>
                                      </p:cBhvr>
                                      <p:tavLst>
                                        <p:tav tm="0">
                                          <p:val>
                                            <p:strVal val="#ppt_y"/>
                                          </p:val>
                                        </p:tav>
                                        <p:tav tm="100000">
                                          <p:val>
                                            <p:strVal val="#ppt_y"/>
                                          </p:val>
                                        </p:tav>
                                      </p:tavLst>
                                    </p:anim>
                                    <p:anim calcmode="lin" valueType="num">
                                      <p:cBhvr>
                                        <p:cTn id="3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05123" y="869881"/>
            <a:ext cx="11412000" cy="3323987"/>
          </a:xfrm>
          <a:prstGeom prst="rect">
            <a:avLst/>
          </a:prstGeom>
        </p:spPr>
        <p:txBody>
          <a:bodyPr wrap="square">
            <a:spAutoFit/>
          </a:bodyPr>
          <a:lstStyle/>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2.</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下列关于同一种原子中的基态和激发态说法中，正确的是</a:t>
            </a:r>
            <a:endParaRPr lang="zh-CN" altLang="zh-CN" sz="2800"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A.</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基态时的能量比激发态时高</a:t>
            </a:r>
            <a:endParaRPr lang="zh-CN" altLang="zh-CN" sz="2800"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B.</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激发态时比较稳定</a:t>
            </a:r>
            <a:endParaRPr lang="zh-CN" altLang="zh-CN" sz="2800"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C.</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由基态转化为激发态过程中吸收能量</a:t>
            </a:r>
            <a:endParaRPr lang="zh-CN" altLang="zh-CN" sz="2800"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D.</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电子仅在激发态跃迁到基态时才会产生原子光谱</a:t>
            </a:r>
            <a:endParaRPr lang="zh-CN" altLang="zh-CN" sz="2800" kern="100">
              <a:effectLst/>
              <a:latin typeface="黑体" panose="02010609060101010101" pitchFamily="49" charset="-122"/>
              <a:ea typeface="黑体" panose="02010609060101010101" pitchFamily="49" charset="-122"/>
              <a:cs typeface="Courier New" panose="02070309020205020404" pitchFamily="49" charset="0"/>
            </a:endParaRPr>
          </a:p>
        </p:txBody>
      </p:sp>
      <p:sp>
        <p:nvSpPr>
          <p:cNvPr id="3" name="TextBox 9"/>
          <p:cNvSpPr txBox="1"/>
          <p:nvPr>
            <p:custDataLst>
              <p:tags r:id="rId2"/>
            </p:custDataLst>
          </p:nvPr>
        </p:nvSpPr>
        <p:spPr>
          <a:xfrm>
            <a:off x="9688224" y="869881"/>
            <a:ext cx="756000" cy="784830"/>
          </a:xfrm>
          <a:prstGeom prst="rect">
            <a:avLst/>
          </a:prstGeom>
          <a:noFill/>
        </p:spPr>
        <p:txBody>
          <a:bodyPr wrap="square" rtlCol="0">
            <a:spAutoFit/>
          </a:bodyPr>
          <a:lstStyle/>
          <a:p>
            <a:r>
              <a:rPr lang="en-US" altLang="zh-CN" sz="4500">
                <a:solidFill>
                  <a:srgbClr val="C00000"/>
                </a:solidFill>
                <a:latin typeface="黑体" panose="02010609060101010101" pitchFamily="49" charset="-122"/>
                <a:ea typeface="黑体" panose="02010609060101010101" pitchFamily="49" charset="-122"/>
              </a:rPr>
              <a:t>C</a:t>
            </a:r>
            <a:endParaRPr lang="zh-CN" altLang="en-US" sz="4500">
              <a:solidFill>
                <a:srgbClr val="C00000"/>
              </a:solidFill>
              <a:latin typeface="黑体" panose="02010609060101010101" pitchFamily="49" charset="-122"/>
              <a:ea typeface="黑体" panose="02010609060101010101" pitchFamily="49" charset="-122"/>
            </a:endParaRPr>
          </a:p>
        </p:txBody>
      </p:sp>
      <p:sp>
        <p:nvSpPr>
          <p:cNvPr id="4" name="文本框 3"/>
          <p:cNvSpPr txBox="1"/>
          <p:nvPr>
            <p:custDataLst>
              <p:tags r:id="rId3"/>
            </p:custDataLst>
          </p:nvPr>
        </p:nvSpPr>
        <p:spPr>
          <a:xfrm>
            <a:off x="4910455" y="172085"/>
            <a:ext cx="1961515" cy="583565"/>
          </a:xfrm>
          <a:prstGeom prst="rect">
            <a:avLst/>
          </a:prstGeom>
          <a:noFill/>
        </p:spPr>
        <p:txBody>
          <a:bodyPr wrap="square" rtlCol="0">
            <a:spAutoFit/>
          </a:bodyPr>
          <a:lstStyle/>
          <a:p>
            <a:r>
              <a:rPr lang="zh-CN" altLang="en-US" sz="3200" b="1">
                <a:solidFill>
                  <a:srgbClr val="002060"/>
                </a:solidFill>
                <a:latin typeface="微软雅黑" panose="020B0503020204020204" charset="-122"/>
                <a:ea typeface="微软雅黑" panose="020B0503020204020204" charset="-122"/>
              </a:rPr>
              <a:t>针对训练</a:t>
            </a:r>
          </a:p>
        </p:txBody>
      </p:sp>
    </p:spTree>
    <p:extLst>
      <p:ext uri="{BB962C8B-B14F-4D97-AF65-F5344CB8AC3E}">
        <p14:creationId xmlns:p14="http://schemas.microsoft.com/office/powerpoint/2010/main" val="832788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15634" y="948381"/>
            <a:ext cx="11412000" cy="4616648"/>
          </a:xfrm>
          <a:prstGeom prst="rect">
            <a:avLst/>
          </a:prstGeom>
        </p:spPr>
        <p:txBody>
          <a:bodyPr wrap="square">
            <a:spAutoFit/>
          </a:bodyPr>
          <a:lstStyle/>
          <a:p>
            <a:pPr>
              <a:lnSpc>
                <a:spcPct val="150000"/>
              </a:lnSpc>
              <a:spcAft>
                <a:spcPct val="0"/>
              </a:spcAft>
            </a:pPr>
            <a:r>
              <a:rPr lang="en-US" altLang="zh-CN" sz="2800" b="1" kern="100">
                <a:latin typeface="黑体" panose="02010609060101010101" pitchFamily="49" charset="-122"/>
                <a:ea typeface="黑体" panose="02010609060101010101" pitchFamily="49" charset="-122"/>
                <a:cs typeface="Courier New" panose="02070309020205020404" pitchFamily="49" charset="0"/>
              </a:rPr>
              <a:t>3.</a:t>
            </a:r>
            <a:r>
              <a:rPr lang="zh-CN" altLang="zh-CN" sz="2800" b="1" kern="100">
                <a:latin typeface="黑体" panose="02010609060101010101" pitchFamily="49" charset="-122"/>
                <a:ea typeface="黑体" panose="02010609060101010101" pitchFamily="49" charset="-122"/>
                <a:cs typeface="Times New Roman" panose="02020603050405020304" pitchFamily="18" charset="0"/>
              </a:rPr>
              <a:t>对焰色试验的描述正确的是</a:t>
            </a:r>
            <a:endParaRPr lang="zh-CN" altLang="zh-CN" sz="2800" b="1"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b="1" kern="100">
                <a:latin typeface="黑体" panose="02010609060101010101" pitchFamily="49" charset="-122"/>
                <a:ea typeface="黑体" panose="02010609060101010101" pitchFamily="49" charset="-122"/>
                <a:cs typeface="Courier New" panose="02070309020205020404" pitchFamily="49" charset="0"/>
              </a:rPr>
              <a:t>A.</a:t>
            </a:r>
            <a:r>
              <a:rPr lang="zh-CN" altLang="zh-CN" sz="2800" b="1" kern="100">
                <a:latin typeface="黑体" panose="02010609060101010101" pitchFamily="49" charset="-122"/>
                <a:ea typeface="黑体" panose="02010609060101010101" pitchFamily="49" charset="-122"/>
                <a:cs typeface="Times New Roman" panose="02020603050405020304" pitchFamily="18" charset="0"/>
              </a:rPr>
              <a:t>焰色试验只是金属单质特有的性质</a:t>
            </a:r>
            <a:endParaRPr lang="zh-CN" altLang="zh-CN" sz="2800" b="1"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b="1" kern="100">
                <a:latin typeface="黑体" panose="02010609060101010101" pitchFamily="49" charset="-122"/>
                <a:ea typeface="黑体" panose="02010609060101010101" pitchFamily="49" charset="-122"/>
                <a:cs typeface="Courier New" panose="02070309020205020404" pitchFamily="49" charset="0"/>
              </a:rPr>
              <a:t>B.</a:t>
            </a:r>
            <a:r>
              <a:rPr lang="zh-CN" altLang="zh-CN" sz="2800" b="1" kern="100">
                <a:latin typeface="黑体" panose="02010609060101010101" pitchFamily="49" charset="-122"/>
                <a:ea typeface="黑体" panose="02010609060101010101" pitchFamily="49" charset="-122"/>
                <a:cs typeface="Times New Roman" panose="02020603050405020304" pitchFamily="18" charset="0"/>
              </a:rPr>
              <a:t>焰色试验是</a:t>
            </a:r>
            <a:r>
              <a:rPr lang="zh-CN" altLang="en-US" sz="2800" b="1" kern="100">
                <a:latin typeface="黑体" panose="02010609060101010101" pitchFamily="49" charset="-122"/>
                <a:ea typeface="黑体" panose="02010609060101010101" pitchFamily="49" charset="-122"/>
                <a:cs typeface="Times New Roman" panose="02020603050405020304" pitchFamily="18" charset="0"/>
              </a:rPr>
              <a:t>物理</a:t>
            </a:r>
            <a:r>
              <a:rPr lang="zh-CN" altLang="zh-CN" sz="2800" b="1" kern="100">
                <a:latin typeface="黑体" panose="02010609060101010101" pitchFamily="49" charset="-122"/>
                <a:ea typeface="黑体" panose="02010609060101010101" pitchFamily="49" charset="-122"/>
                <a:cs typeface="Times New Roman" panose="02020603050405020304" pitchFamily="18" charset="0"/>
              </a:rPr>
              <a:t>变化</a:t>
            </a:r>
            <a:endParaRPr lang="zh-CN" altLang="zh-CN" sz="2800" b="1"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b="1" kern="100">
                <a:latin typeface="黑体" panose="02010609060101010101" pitchFamily="49" charset="-122"/>
                <a:ea typeface="黑体" panose="02010609060101010101" pitchFamily="49" charset="-122"/>
                <a:cs typeface="Courier New" panose="02070309020205020404" pitchFamily="49" charset="0"/>
              </a:rPr>
              <a:t>C.</a:t>
            </a:r>
            <a:r>
              <a:rPr lang="zh-CN" altLang="zh-CN" sz="2800" b="1" kern="100">
                <a:latin typeface="黑体" panose="02010609060101010101" pitchFamily="49" charset="-122"/>
                <a:ea typeface="黑体" panose="02010609060101010101" pitchFamily="49" charset="-122"/>
                <a:cs typeface="Times New Roman" panose="02020603050405020304" pitchFamily="18" charset="0"/>
              </a:rPr>
              <a:t>焰色试验是金属原子从基态跃迁到激发态时，将能量以光的形式表现</a:t>
            </a:r>
            <a:endParaRPr lang="en-US" altLang="zh-CN" sz="2800" b="1" kern="100">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spcAft>
                <a:spcPct val="0"/>
              </a:spcAft>
            </a:pPr>
            <a:r>
              <a:rPr lang="en-US" altLang="zh-CN" sz="2800" b="1" kern="100">
                <a:latin typeface="黑体" panose="02010609060101010101" pitchFamily="49" charset="-122"/>
                <a:ea typeface="黑体" panose="02010609060101010101" pitchFamily="49" charset="-122"/>
                <a:cs typeface="Times New Roman" panose="02020603050405020304" pitchFamily="18" charset="0"/>
              </a:rPr>
              <a:t>  </a:t>
            </a:r>
            <a:r>
              <a:rPr lang="zh-CN" altLang="zh-CN" sz="2800" b="1" kern="100">
                <a:latin typeface="黑体" panose="02010609060101010101" pitchFamily="49" charset="-122"/>
                <a:ea typeface="黑体" panose="02010609060101010101" pitchFamily="49" charset="-122"/>
                <a:cs typeface="Times New Roman" panose="02020603050405020304" pitchFamily="18" charset="0"/>
              </a:rPr>
              <a:t>出来</a:t>
            </a:r>
            <a:endParaRPr lang="zh-CN" altLang="zh-CN" sz="2800" b="1"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b="1" kern="100">
                <a:latin typeface="黑体" panose="02010609060101010101" pitchFamily="49" charset="-122"/>
                <a:ea typeface="黑体" panose="02010609060101010101" pitchFamily="49" charset="-122"/>
                <a:cs typeface="Courier New" panose="02070309020205020404" pitchFamily="49" charset="0"/>
              </a:rPr>
              <a:t>D.</a:t>
            </a:r>
            <a:r>
              <a:rPr lang="zh-CN" altLang="zh-CN" sz="2800" b="1" kern="100">
                <a:latin typeface="黑体" panose="02010609060101010101" pitchFamily="49" charset="-122"/>
                <a:ea typeface="黑体" panose="02010609060101010101" pitchFamily="49" charset="-122"/>
                <a:cs typeface="Times New Roman" panose="02020603050405020304" pitchFamily="18" charset="0"/>
              </a:rPr>
              <a:t>焰色试验是金属原子或离子从较高能量的激发态跃迁到较低能量的激</a:t>
            </a:r>
            <a:endParaRPr lang="en-US" altLang="zh-CN" sz="2800" b="1" kern="100">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spcAft>
                <a:spcPct val="0"/>
              </a:spcAft>
            </a:pPr>
            <a:r>
              <a:rPr lang="en-US" altLang="zh-CN" sz="2800" b="1" kern="100">
                <a:latin typeface="黑体" panose="02010609060101010101" pitchFamily="49" charset="-122"/>
                <a:ea typeface="黑体" panose="02010609060101010101" pitchFamily="49" charset="-122"/>
                <a:cs typeface="Times New Roman" panose="02020603050405020304" pitchFamily="18" charset="0"/>
              </a:rPr>
              <a:t>  </a:t>
            </a:r>
            <a:r>
              <a:rPr lang="zh-CN" altLang="zh-CN" sz="2800" b="1" kern="100">
                <a:latin typeface="黑体" panose="02010609060101010101" pitchFamily="49" charset="-122"/>
                <a:ea typeface="黑体" panose="02010609060101010101" pitchFamily="49" charset="-122"/>
                <a:cs typeface="Times New Roman" panose="02020603050405020304" pitchFamily="18" charset="0"/>
              </a:rPr>
              <a:t>发态或基态时，将能量以光的形式表现出来的现象</a:t>
            </a:r>
            <a:endParaRPr lang="zh-CN" altLang="zh-CN" sz="2800" b="1" kern="100">
              <a:effectLst/>
              <a:latin typeface="黑体" panose="02010609060101010101" pitchFamily="49" charset="-122"/>
              <a:ea typeface="黑体" panose="02010609060101010101" pitchFamily="49" charset="-122"/>
              <a:cs typeface="Courier New" panose="02070309020205020404" pitchFamily="49" charset="0"/>
            </a:endParaRPr>
          </a:p>
        </p:txBody>
      </p:sp>
      <p:sp>
        <p:nvSpPr>
          <p:cNvPr id="3" name="文本框 2"/>
          <p:cNvSpPr txBox="1"/>
          <p:nvPr>
            <p:custDataLst>
              <p:tags r:id="rId2"/>
            </p:custDataLst>
          </p:nvPr>
        </p:nvSpPr>
        <p:spPr>
          <a:xfrm>
            <a:off x="4910455" y="172085"/>
            <a:ext cx="1961515" cy="583565"/>
          </a:xfrm>
          <a:prstGeom prst="rect">
            <a:avLst/>
          </a:prstGeom>
          <a:noFill/>
        </p:spPr>
        <p:txBody>
          <a:bodyPr wrap="square" rtlCol="0">
            <a:spAutoFit/>
          </a:bodyPr>
          <a:lstStyle/>
          <a:p>
            <a:r>
              <a:rPr lang="zh-CN" altLang="en-US" sz="3200" b="1">
                <a:solidFill>
                  <a:srgbClr val="002060"/>
                </a:solidFill>
                <a:latin typeface="微软雅黑" panose="020B0503020204020204" charset="-122"/>
                <a:ea typeface="微软雅黑" panose="020B0503020204020204" charset="-122"/>
              </a:rPr>
              <a:t>针对训练</a:t>
            </a:r>
          </a:p>
        </p:txBody>
      </p:sp>
      <p:sp>
        <p:nvSpPr>
          <p:cNvPr id="4" name="TextBox 9"/>
          <p:cNvSpPr txBox="1"/>
          <p:nvPr>
            <p:custDataLst>
              <p:tags r:id="rId3"/>
            </p:custDataLst>
          </p:nvPr>
        </p:nvSpPr>
        <p:spPr>
          <a:xfrm>
            <a:off x="5338262" y="948381"/>
            <a:ext cx="1105900" cy="784830"/>
          </a:xfrm>
          <a:prstGeom prst="rect">
            <a:avLst/>
          </a:prstGeom>
          <a:noFill/>
        </p:spPr>
        <p:txBody>
          <a:bodyPr wrap="square" rtlCol="0">
            <a:spAutoFit/>
          </a:bodyPr>
          <a:lstStyle/>
          <a:p>
            <a:r>
              <a:rPr lang="en-US" altLang="zh-CN" sz="4500">
                <a:solidFill>
                  <a:srgbClr val="C00000"/>
                </a:solidFill>
                <a:latin typeface="黑体" panose="02010609060101010101" pitchFamily="49" charset="-122"/>
                <a:ea typeface="黑体" panose="02010609060101010101" pitchFamily="49" charset="-122"/>
              </a:rPr>
              <a:t>B D</a:t>
            </a:r>
            <a:endParaRPr lang="zh-CN" altLang="en-US" sz="4500">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3997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02368" y="833782"/>
            <a:ext cx="11466640" cy="3896131"/>
          </a:xfrm>
          <a:prstGeom prst="rect">
            <a:avLst/>
          </a:prstGeom>
        </p:spPr>
        <p:txBody>
          <a:bodyPr wrap="square">
            <a:spAutoFit/>
          </a:bodyPr>
          <a:lstStyle/>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4.</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对充有氖气的霓虹灯管通电，灯管发出红色光。产生这一现象的主要原因是</a:t>
            </a:r>
            <a:endParaRPr lang="zh-CN" altLang="zh-CN" sz="2800"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A.</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电子由激发态向基态跃迁时以光的形式释放能量</a:t>
            </a:r>
            <a:endParaRPr lang="zh-CN" altLang="zh-CN" sz="2800"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B.</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电子由基态向激发态跃迁时吸收除红光以外的光线</a:t>
            </a:r>
            <a:endParaRPr lang="zh-CN" altLang="zh-CN" sz="2800"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C.</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氖原子获得电子后转变成发出红光的物质</a:t>
            </a:r>
            <a:endParaRPr lang="zh-CN" altLang="zh-CN" sz="2800"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D.</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在电流的作用下，氖原子与构成灯管的物质发生反应</a:t>
            </a:r>
            <a:endParaRPr lang="zh-CN" altLang="zh-CN" sz="2800" kern="100">
              <a:effectLst/>
              <a:latin typeface="黑体" panose="02010609060101010101" pitchFamily="49" charset="-122"/>
              <a:ea typeface="黑体" panose="02010609060101010101" pitchFamily="49" charset="-122"/>
              <a:cs typeface="Courier New" panose="02070309020205020404" pitchFamily="49" charset="0"/>
            </a:endParaRPr>
          </a:p>
        </p:txBody>
      </p:sp>
      <p:sp>
        <p:nvSpPr>
          <p:cNvPr id="3" name="TextBox 9"/>
          <p:cNvSpPr txBox="1"/>
          <p:nvPr>
            <p:custDataLst>
              <p:tags r:id="rId2"/>
            </p:custDataLst>
          </p:nvPr>
        </p:nvSpPr>
        <p:spPr>
          <a:xfrm>
            <a:off x="1807780" y="1401322"/>
            <a:ext cx="756000" cy="784830"/>
          </a:xfrm>
          <a:prstGeom prst="rect">
            <a:avLst/>
          </a:prstGeom>
          <a:noFill/>
        </p:spPr>
        <p:txBody>
          <a:bodyPr wrap="square" rtlCol="0">
            <a:spAutoFit/>
          </a:bodyPr>
          <a:lstStyle/>
          <a:p>
            <a:r>
              <a:rPr lang="en-US" altLang="zh-CN" sz="4500">
                <a:solidFill>
                  <a:srgbClr val="C00000"/>
                </a:solidFill>
                <a:latin typeface="黑体" panose="02010609060101010101" pitchFamily="49" charset="-122"/>
                <a:ea typeface="黑体" panose="02010609060101010101" pitchFamily="49" charset="-122"/>
              </a:rPr>
              <a:t>A</a:t>
            </a:r>
            <a:endParaRPr lang="zh-CN" altLang="en-US" sz="4500">
              <a:solidFill>
                <a:srgbClr val="C00000"/>
              </a:solidFill>
              <a:latin typeface="黑体" panose="02010609060101010101" pitchFamily="49" charset="-122"/>
              <a:ea typeface="黑体" panose="02010609060101010101" pitchFamily="49" charset="-122"/>
            </a:endParaRPr>
          </a:p>
        </p:txBody>
      </p:sp>
      <p:sp>
        <p:nvSpPr>
          <p:cNvPr id="4" name="文本框 3"/>
          <p:cNvSpPr txBox="1"/>
          <p:nvPr>
            <p:custDataLst>
              <p:tags r:id="rId3"/>
            </p:custDataLst>
          </p:nvPr>
        </p:nvSpPr>
        <p:spPr>
          <a:xfrm>
            <a:off x="4910455" y="172085"/>
            <a:ext cx="1961515" cy="583565"/>
          </a:xfrm>
          <a:prstGeom prst="rect">
            <a:avLst/>
          </a:prstGeom>
          <a:noFill/>
        </p:spPr>
        <p:txBody>
          <a:bodyPr wrap="square" rtlCol="0">
            <a:spAutoFit/>
          </a:bodyPr>
          <a:lstStyle/>
          <a:p>
            <a:r>
              <a:rPr lang="zh-CN" altLang="en-US" sz="3200" b="1">
                <a:solidFill>
                  <a:srgbClr val="002060"/>
                </a:solidFill>
                <a:latin typeface="微软雅黑" panose="020B0503020204020204" charset="-122"/>
                <a:ea typeface="微软雅黑" panose="020B0503020204020204" charset="-122"/>
              </a:rPr>
              <a:t>针对训练</a:t>
            </a:r>
          </a:p>
        </p:txBody>
      </p:sp>
    </p:spTree>
    <p:extLst>
      <p:ext uri="{BB962C8B-B14F-4D97-AF65-F5344CB8AC3E}">
        <p14:creationId xmlns:p14="http://schemas.microsoft.com/office/powerpoint/2010/main" val="2218516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89206" y="789844"/>
            <a:ext cx="11412000" cy="3625608"/>
          </a:xfrm>
          <a:prstGeom prst="rect">
            <a:avLst/>
          </a:prstGeom>
        </p:spPr>
        <p:txBody>
          <a:bodyPr wrap="square">
            <a:spAutoFit/>
          </a:bodyPr>
          <a:lstStyle/>
          <a:p>
            <a:pPr>
              <a:lnSpc>
                <a:spcPct val="13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5.</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以下现象与核外电子的跃迁有关的是</a:t>
            </a:r>
            <a:endParaRPr lang="zh-CN" altLang="zh-CN" sz="2800" kern="100">
              <a:latin typeface="黑体" panose="02010609060101010101" pitchFamily="49" charset="-122"/>
              <a:ea typeface="黑体" panose="02010609060101010101" pitchFamily="49" charset="-122"/>
              <a:cs typeface="Courier New" panose="02070309020205020404" pitchFamily="49" charset="0"/>
            </a:endParaRPr>
          </a:p>
          <a:p>
            <a:pPr>
              <a:lnSpc>
                <a:spcPct val="130000"/>
              </a:lnSpc>
              <a:spcAft>
                <a:spcPct val="0"/>
              </a:spcAft>
            </a:pPr>
            <a:r>
              <a:rPr lang="en-US" altLang="zh-CN" sz="2800" kern="100">
                <a:latin typeface="黑体" panose="02010609060101010101" pitchFamily="49" charset="-122"/>
                <a:ea typeface="黑体" panose="02010609060101010101" pitchFamily="49" charset="-122"/>
                <a:cs typeface="Times New Roman" panose="02020603050405020304" pitchFamily="18" charset="0"/>
              </a:rPr>
              <a:t>①</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霓虹灯发出有色光　</a:t>
            </a:r>
            <a:r>
              <a:rPr lang="en-US" altLang="zh-CN" sz="2800" kern="100">
                <a:latin typeface="黑体" panose="02010609060101010101" pitchFamily="49" charset="-122"/>
                <a:ea typeface="黑体" panose="02010609060101010101" pitchFamily="49" charset="-122"/>
                <a:cs typeface="Times New Roman" panose="02020603050405020304" pitchFamily="18" charset="0"/>
              </a:rPr>
              <a:t>②</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棱镜分光　</a:t>
            </a:r>
            <a:r>
              <a:rPr lang="en-US" altLang="zh-CN" sz="2800" kern="100">
                <a:latin typeface="黑体" panose="02010609060101010101" pitchFamily="49" charset="-122"/>
                <a:ea typeface="黑体" panose="02010609060101010101" pitchFamily="49" charset="-122"/>
                <a:cs typeface="Times New Roman" panose="02020603050405020304" pitchFamily="18" charset="0"/>
              </a:rPr>
              <a:t>③</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激光器产生激光　</a:t>
            </a:r>
            <a:r>
              <a:rPr lang="en-US" altLang="zh-CN" sz="2800" kern="100">
                <a:latin typeface="黑体" panose="02010609060101010101" pitchFamily="49" charset="-122"/>
                <a:ea typeface="黑体" panose="02010609060101010101" pitchFamily="49" charset="-122"/>
                <a:cs typeface="Times New Roman" panose="02020603050405020304" pitchFamily="18" charset="0"/>
              </a:rPr>
              <a:t>④</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石油蒸馏　</a:t>
            </a:r>
            <a:r>
              <a:rPr lang="en-US" altLang="zh-CN" sz="2800" kern="100">
                <a:latin typeface="黑体" panose="02010609060101010101" pitchFamily="49" charset="-122"/>
                <a:ea typeface="黑体" panose="02010609060101010101" pitchFamily="49" charset="-122"/>
                <a:cs typeface="Times New Roman" panose="02020603050405020304" pitchFamily="18" charset="0"/>
              </a:rPr>
              <a:t>⑤</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凸透镜聚光　</a:t>
            </a:r>
            <a:r>
              <a:rPr lang="en-US" altLang="zh-CN" sz="2800" kern="100">
                <a:latin typeface="黑体" panose="02010609060101010101" pitchFamily="49" charset="-122"/>
                <a:ea typeface="黑体" panose="02010609060101010101" pitchFamily="49" charset="-122"/>
                <a:cs typeface="Times New Roman" panose="02020603050405020304" pitchFamily="18" charset="0"/>
              </a:rPr>
              <a:t>⑥</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燃放的焰火，在夜空中呈现五彩缤纷的礼花　</a:t>
            </a:r>
            <a:endParaRPr lang="en-US" altLang="zh-CN" sz="2800" kern="100">
              <a:latin typeface="黑体" panose="02010609060101010101" pitchFamily="49" charset="-122"/>
              <a:ea typeface="黑体" panose="02010609060101010101" pitchFamily="49" charset="-122"/>
              <a:cs typeface="Times New Roman" panose="02020603050405020304" pitchFamily="18" charset="0"/>
            </a:endParaRPr>
          </a:p>
          <a:p>
            <a:pPr>
              <a:lnSpc>
                <a:spcPct val="130000"/>
              </a:lnSpc>
              <a:spcAft>
                <a:spcPct val="0"/>
              </a:spcAft>
            </a:pPr>
            <a:r>
              <a:rPr lang="en-US" altLang="zh-CN" sz="2800" kern="100">
                <a:latin typeface="黑体" panose="02010609060101010101" pitchFamily="49" charset="-122"/>
                <a:ea typeface="黑体" panose="02010609060101010101" pitchFamily="49" charset="-122"/>
                <a:cs typeface="Times New Roman" panose="02020603050405020304" pitchFamily="18" charset="0"/>
              </a:rPr>
              <a:t>⑦</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日光灯通电发光　</a:t>
            </a:r>
            <a:r>
              <a:rPr lang="en-US" altLang="zh-CN" sz="2800" kern="100">
                <a:latin typeface="黑体" panose="02010609060101010101" pitchFamily="49" charset="-122"/>
                <a:ea typeface="黑体" panose="02010609060101010101" pitchFamily="49" charset="-122"/>
                <a:cs typeface="Times New Roman" panose="02020603050405020304" pitchFamily="18" charset="0"/>
              </a:rPr>
              <a:t>⑧</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冷却结晶</a:t>
            </a:r>
            <a:endParaRPr lang="zh-CN" altLang="zh-CN" sz="2800"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A.</a:t>
            </a:r>
            <a:r>
              <a:rPr lang="en-US" altLang="zh-CN" sz="2800" kern="100">
                <a:latin typeface="黑体" panose="02010609060101010101" pitchFamily="49" charset="-122"/>
                <a:ea typeface="黑体" panose="02010609060101010101" pitchFamily="49" charset="-122"/>
                <a:cs typeface="Times New Roman" panose="02020603050405020304" pitchFamily="18" charset="0"/>
              </a:rPr>
              <a:t>①③⑥⑦</a:t>
            </a:r>
            <a:r>
              <a:rPr lang="en-US" altLang="zh-CN" sz="2800" kern="100">
                <a:latin typeface="黑体" panose="02010609060101010101" pitchFamily="49" charset="-122"/>
                <a:ea typeface="黑体" panose="02010609060101010101" pitchFamily="49" charset="-122"/>
                <a:cs typeface="Courier New" panose="02070309020205020404" pitchFamily="49" charset="0"/>
              </a:rPr>
              <a:t>  			B.</a:t>
            </a:r>
            <a:r>
              <a:rPr lang="en-US" altLang="zh-CN" sz="2800" kern="100">
                <a:latin typeface="黑体" panose="02010609060101010101" pitchFamily="49" charset="-122"/>
                <a:ea typeface="黑体" panose="02010609060101010101" pitchFamily="49" charset="-122"/>
                <a:cs typeface="Times New Roman" panose="02020603050405020304" pitchFamily="18" charset="0"/>
              </a:rPr>
              <a:t>②④⑤⑧</a:t>
            </a:r>
            <a:endParaRPr lang="zh-CN" altLang="zh-CN" sz="2800"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C.</a:t>
            </a:r>
            <a:r>
              <a:rPr lang="en-US" altLang="zh-CN" sz="2800" kern="100">
                <a:latin typeface="黑体" panose="02010609060101010101" pitchFamily="49" charset="-122"/>
                <a:ea typeface="黑体" panose="02010609060101010101" pitchFamily="49" charset="-122"/>
                <a:cs typeface="Times New Roman" panose="02020603050405020304" pitchFamily="18" charset="0"/>
              </a:rPr>
              <a:t>①③⑤⑥⑦</a:t>
            </a:r>
            <a:r>
              <a:rPr lang="en-US" altLang="zh-CN" sz="2800" kern="100">
                <a:latin typeface="黑体" panose="02010609060101010101" pitchFamily="49" charset="-122"/>
                <a:ea typeface="黑体" panose="02010609060101010101" pitchFamily="49" charset="-122"/>
                <a:cs typeface="Courier New" panose="02070309020205020404" pitchFamily="49" charset="0"/>
              </a:rPr>
              <a:t>  			D.</a:t>
            </a:r>
            <a:r>
              <a:rPr lang="en-US" altLang="zh-CN" sz="2800" kern="100">
                <a:latin typeface="黑体" panose="02010609060101010101" pitchFamily="49" charset="-122"/>
                <a:ea typeface="黑体" panose="02010609060101010101" pitchFamily="49" charset="-122"/>
                <a:cs typeface="Times New Roman" panose="02020603050405020304" pitchFamily="18" charset="0"/>
              </a:rPr>
              <a:t>①②③⑤⑥⑦</a:t>
            </a:r>
            <a:endParaRPr lang="zh-CN" altLang="zh-CN" sz="2800" kern="100">
              <a:effectLst/>
              <a:latin typeface="黑体" panose="02010609060101010101" pitchFamily="49" charset="-122"/>
              <a:ea typeface="黑体" panose="02010609060101010101" pitchFamily="49" charset="-122"/>
              <a:cs typeface="Courier New" panose="02070309020205020404" pitchFamily="49" charset="0"/>
            </a:endParaRPr>
          </a:p>
        </p:txBody>
      </p:sp>
      <p:sp>
        <p:nvSpPr>
          <p:cNvPr id="3" name="TextBox 9"/>
          <p:cNvSpPr txBox="1"/>
          <p:nvPr>
            <p:custDataLst>
              <p:tags r:id="rId2"/>
            </p:custDataLst>
          </p:nvPr>
        </p:nvSpPr>
        <p:spPr>
          <a:xfrm>
            <a:off x="6871970" y="665956"/>
            <a:ext cx="756000" cy="784830"/>
          </a:xfrm>
          <a:prstGeom prst="rect">
            <a:avLst/>
          </a:prstGeom>
          <a:noFill/>
        </p:spPr>
        <p:txBody>
          <a:bodyPr wrap="square" rtlCol="0">
            <a:spAutoFit/>
          </a:bodyPr>
          <a:lstStyle/>
          <a:p>
            <a:r>
              <a:rPr lang="en-US" altLang="zh-CN" sz="4500">
                <a:solidFill>
                  <a:srgbClr val="C00000"/>
                </a:solidFill>
                <a:latin typeface="黑体" panose="02010609060101010101" pitchFamily="49" charset="-122"/>
                <a:ea typeface="黑体" panose="02010609060101010101" pitchFamily="49" charset="-122"/>
              </a:rPr>
              <a:t>A</a:t>
            </a:r>
            <a:endParaRPr lang="zh-CN" altLang="en-US" sz="4500">
              <a:solidFill>
                <a:srgbClr val="C00000"/>
              </a:solidFill>
              <a:latin typeface="黑体" panose="02010609060101010101" pitchFamily="49" charset="-122"/>
              <a:ea typeface="黑体" panose="02010609060101010101" pitchFamily="49" charset="-122"/>
            </a:endParaRPr>
          </a:p>
        </p:txBody>
      </p:sp>
      <p:sp>
        <p:nvSpPr>
          <p:cNvPr id="4" name="矩形 3"/>
          <p:cNvSpPr/>
          <p:nvPr>
            <p:custDataLst>
              <p:tags r:id="rId3"/>
            </p:custDataLst>
          </p:nvPr>
        </p:nvSpPr>
        <p:spPr>
          <a:xfrm>
            <a:off x="389207" y="4449646"/>
            <a:ext cx="9074982" cy="461665"/>
          </a:xfrm>
          <a:prstGeom prst="rect">
            <a:avLst/>
          </a:prstGeom>
        </p:spPr>
        <p:txBody>
          <a:bodyPr wrap="square">
            <a:spAutoFit/>
          </a:bodyPr>
          <a:lstStyle/>
          <a:p>
            <a:r>
              <a:rPr lang="zh-CN" altLang="en-US" sz="2400" b="1" kern="100">
                <a:solidFill>
                  <a:srgbClr val="FF0000"/>
                </a:solidFill>
                <a:latin typeface="Times New Roman" panose="02020603050405020304" pitchFamily="18" charset="0"/>
                <a:cs typeface="Times New Roman" panose="02020603050405020304" pitchFamily="18" charset="0"/>
              </a:rPr>
              <a:t>→</a:t>
            </a:r>
            <a:r>
              <a:rPr lang="zh-CN" altLang="zh-CN" sz="2400" b="1" kern="100">
                <a:solidFill>
                  <a:srgbClr val="FF0000"/>
                </a:solidFill>
                <a:latin typeface="Times New Roman" panose="02020603050405020304" pitchFamily="18" charset="0"/>
                <a:cs typeface="Times New Roman" panose="02020603050405020304" pitchFamily="18" charset="0"/>
              </a:rPr>
              <a:t>棱镜分光是由于不同色彩的光在玻璃中的折射率不同引起的</a:t>
            </a:r>
            <a:endParaRPr lang="zh-CN" altLang="en-US" sz="2400" b="1">
              <a:solidFill>
                <a:srgbClr val="FF0000"/>
              </a:solidFill>
            </a:endParaRPr>
          </a:p>
        </p:txBody>
      </p:sp>
      <p:sp>
        <p:nvSpPr>
          <p:cNvPr id="5" name="矩形 4"/>
          <p:cNvSpPr/>
          <p:nvPr>
            <p:custDataLst>
              <p:tags r:id="rId4"/>
            </p:custDataLst>
          </p:nvPr>
        </p:nvSpPr>
        <p:spPr>
          <a:xfrm>
            <a:off x="389207" y="4969273"/>
            <a:ext cx="7639111" cy="461665"/>
          </a:xfrm>
          <a:prstGeom prst="rect">
            <a:avLst/>
          </a:prstGeom>
        </p:spPr>
        <p:txBody>
          <a:bodyPr wrap="square">
            <a:spAutoFit/>
          </a:bodyPr>
          <a:lstStyle/>
          <a:p>
            <a:r>
              <a:rPr lang="zh-CN" altLang="en-US" sz="2400" b="1" kern="100">
                <a:solidFill>
                  <a:srgbClr val="FF0000"/>
                </a:solidFill>
                <a:latin typeface="Times New Roman" panose="02020603050405020304" pitchFamily="18" charset="0"/>
                <a:cs typeface="Times New Roman" panose="02020603050405020304" pitchFamily="18" charset="0"/>
              </a:rPr>
              <a:t>→</a:t>
            </a:r>
            <a:r>
              <a:rPr lang="zh-CN" altLang="zh-CN" sz="2400" b="1" kern="100">
                <a:solidFill>
                  <a:srgbClr val="FF0000"/>
                </a:solidFill>
                <a:latin typeface="Times New Roman" panose="02020603050405020304" pitchFamily="18" charset="0"/>
                <a:cs typeface="Times New Roman" panose="02020603050405020304" pitchFamily="18" charset="0"/>
              </a:rPr>
              <a:t>石油蒸馏是利用石油中各成分的沸点不同加以分离</a:t>
            </a:r>
            <a:endParaRPr lang="zh-CN" altLang="en-US" sz="2400" b="1">
              <a:solidFill>
                <a:srgbClr val="FF0000"/>
              </a:solidFill>
            </a:endParaRPr>
          </a:p>
        </p:txBody>
      </p:sp>
      <p:sp>
        <p:nvSpPr>
          <p:cNvPr id="6" name="矩形 5"/>
          <p:cNvSpPr/>
          <p:nvPr>
            <p:custDataLst>
              <p:tags r:id="rId5"/>
            </p:custDataLst>
          </p:nvPr>
        </p:nvSpPr>
        <p:spPr>
          <a:xfrm>
            <a:off x="389207" y="5488901"/>
            <a:ext cx="4823756" cy="461665"/>
          </a:xfrm>
          <a:prstGeom prst="rect">
            <a:avLst/>
          </a:prstGeom>
        </p:spPr>
        <p:txBody>
          <a:bodyPr wrap="none">
            <a:spAutoFit/>
          </a:bodyPr>
          <a:lstStyle/>
          <a:p>
            <a:r>
              <a:rPr lang="zh-CN" altLang="en-US" sz="2400" b="1" kern="100">
                <a:solidFill>
                  <a:srgbClr val="FF0000"/>
                </a:solidFill>
                <a:latin typeface="Times New Roman" panose="02020603050405020304" pitchFamily="18" charset="0"/>
                <a:cs typeface="Times New Roman" panose="02020603050405020304" pitchFamily="18" charset="0"/>
              </a:rPr>
              <a:t>→</a:t>
            </a:r>
            <a:r>
              <a:rPr lang="zh-CN" altLang="zh-CN" sz="2400" b="1" kern="100">
                <a:solidFill>
                  <a:srgbClr val="FF0000"/>
                </a:solidFill>
                <a:latin typeface="Times New Roman" panose="02020603050405020304" pitchFamily="18" charset="0"/>
                <a:cs typeface="Times New Roman" panose="02020603050405020304" pitchFamily="18" charset="0"/>
              </a:rPr>
              <a:t>凸透镜聚光是由光的折射形成的</a:t>
            </a:r>
            <a:endParaRPr lang="zh-CN" altLang="en-US" sz="2400" b="1">
              <a:solidFill>
                <a:srgbClr val="FF0000"/>
              </a:solidFill>
            </a:endParaRPr>
          </a:p>
        </p:txBody>
      </p:sp>
      <p:sp>
        <p:nvSpPr>
          <p:cNvPr id="7" name="矩形 6"/>
          <p:cNvSpPr/>
          <p:nvPr>
            <p:custDataLst>
              <p:tags r:id="rId6"/>
            </p:custDataLst>
          </p:nvPr>
        </p:nvSpPr>
        <p:spPr>
          <a:xfrm>
            <a:off x="389206" y="5950566"/>
            <a:ext cx="8801713" cy="461665"/>
          </a:xfrm>
          <a:prstGeom prst="rect">
            <a:avLst/>
          </a:prstGeom>
        </p:spPr>
        <p:txBody>
          <a:bodyPr wrap="square">
            <a:spAutoFit/>
          </a:bodyPr>
          <a:lstStyle/>
          <a:p>
            <a:r>
              <a:rPr lang="zh-CN" altLang="en-US" sz="2400" b="1" kern="100">
                <a:solidFill>
                  <a:srgbClr val="FF0000"/>
                </a:solidFill>
                <a:latin typeface="Times New Roman" panose="02020603050405020304" pitchFamily="18" charset="0"/>
                <a:cs typeface="Times New Roman" panose="02020603050405020304" pitchFamily="18" charset="0"/>
              </a:rPr>
              <a:t>→</a:t>
            </a:r>
            <a:r>
              <a:rPr lang="zh-CN" altLang="zh-CN" sz="2400" b="1" kern="100">
                <a:solidFill>
                  <a:srgbClr val="FF0000"/>
                </a:solidFill>
                <a:latin typeface="Times New Roman" panose="02020603050405020304" pitchFamily="18" charset="0"/>
                <a:cs typeface="Times New Roman" panose="02020603050405020304" pitchFamily="18" charset="0"/>
              </a:rPr>
              <a:t>冷却结晶，是由于温度降低，物质的溶解度减小，析出溶质</a:t>
            </a:r>
            <a:endParaRPr lang="zh-CN" altLang="en-US" sz="2400" b="1">
              <a:solidFill>
                <a:srgbClr val="FF0000"/>
              </a:solidFill>
            </a:endParaRPr>
          </a:p>
        </p:txBody>
      </p:sp>
      <p:sp>
        <p:nvSpPr>
          <p:cNvPr id="8" name="文本框 7"/>
          <p:cNvSpPr txBox="1"/>
          <p:nvPr>
            <p:custDataLst>
              <p:tags r:id="rId7"/>
            </p:custDataLst>
          </p:nvPr>
        </p:nvSpPr>
        <p:spPr>
          <a:xfrm>
            <a:off x="4910455" y="172085"/>
            <a:ext cx="1961515" cy="583565"/>
          </a:xfrm>
          <a:prstGeom prst="rect">
            <a:avLst/>
          </a:prstGeom>
          <a:noFill/>
        </p:spPr>
        <p:txBody>
          <a:bodyPr wrap="square" rtlCol="0">
            <a:spAutoFit/>
          </a:bodyPr>
          <a:lstStyle/>
          <a:p>
            <a:r>
              <a:rPr lang="zh-CN" altLang="en-US" sz="3200" b="1">
                <a:solidFill>
                  <a:srgbClr val="002060"/>
                </a:solidFill>
                <a:latin typeface="微软雅黑" panose="020B0503020204020204" charset="-122"/>
                <a:ea typeface="微软雅黑" panose="020B0503020204020204" charset="-122"/>
              </a:rPr>
              <a:t>针对训练</a:t>
            </a:r>
          </a:p>
        </p:txBody>
      </p:sp>
    </p:spTree>
    <p:extLst>
      <p:ext uri="{BB962C8B-B14F-4D97-AF65-F5344CB8AC3E}">
        <p14:creationId xmlns:p14="http://schemas.microsoft.com/office/powerpoint/2010/main" val="3537061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391321" y="880382"/>
            <a:ext cx="11409359" cy="3323026"/>
          </a:xfrm>
          <a:prstGeom prst="rect">
            <a:avLst/>
          </a:prstGeom>
        </p:spPr>
        <p:txBody>
          <a:bodyPr wrap="square">
            <a:spAutoFit/>
          </a:bodyPr>
          <a:lstStyle/>
          <a:p>
            <a:pPr>
              <a:lnSpc>
                <a:spcPct val="150000"/>
              </a:lnSpc>
            </a:pPr>
            <a:r>
              <a:rPr lang="en-US" altLang="zh-CN" sz="2799" b="1" kern="100">
                <a:latin typeface="黑体" panose="02010609060101010101" pitchFamily="49" charset="-122"/>
                <a:ea typeface="黑体" panose="02010609060101010101" pitchFamily="49" charset="-122"/>
                <a:cs typeface="Courier New" panose="02070309020205020404" pitchFamily="49" charset="0"/>
              </a:rPr>
              <a:t>6.(1)1861</a:t>
            </a:r>
            <a:r>
              <a:rPr lang="zh-CN" altLang="zh-CN" sz="2799" b="1" kern="100">
                <a:latin typeface="黑体" panose="02010609060101010101" pitchFamily="49" charset="-122"/>
                <a:ea typeface="黑体" panose="02010609060101010101" pitchFamily="49" charset="-122"/>
                <a:cs typeface="Times New Roman" panose="02020603050405020304" pitchFamily="18" charset="0"/>
              </a:rPr>
              <a:t>年德国人基尔霍夫</a:t>
            </a:r>
            <a:r>
              <a:rPr lang="en-US" altLang="zh-CN" sz="2799" b="1" kern="100">
                <a:latin typeface="黑体" panose="02010609060101010101" pitchFamily="49" charset="-122"/>
                <a:ea typeface="黑体" panose="02010609060101010101" pitchFamily="49" charset="-122"/>
                <a:cs typeface="Courier New" panose="02070309020205020404" pitchFamily="49" charset="0"/>
              </a:rPr>
              <a:t>(G.R.Kirchhoff)</a:t>
            </a:r>
            <a:r>
              <a:rPr lang="zh-CN" altLang="zh-CN" sz="2799" b="1" kern="100">
                <a:latin typeface="黑体" panose="02010609060101010101" pitchFamily="49" charset="-122"/>
                <a:ea typeface="黑体" panose="02010609060101010101" pitchFamily="49" charset="-122"/>
                <a:cs typeface="Times New Roman" panose="02020603050405020304" pitchFamily="18" charset="0"/>
              </a:rPr>
              <a:t>和本生</a:t>
            </a:r>
            <a:r>
              <a:rPr lang="en-US" altLang="zh-CN" sz="2799" b="1" kern="100">
                <a:latin typeface="黑体" panose="02010609060101010101" pitchFamily="49" charset="-122"/>
                <a:ea typeface="黑体" panose="02010609060101010101" pitchFamily="49" charset="-122"/>
                <a:cs typeface="Courier New" panose="02070309020205020404" pitchFamily="49" charset="0"/>
              </a:rPr>
              <a:t>(R.W.Bunsen)</a:t>
            </a:r>
            <a:r>
              <a:rPr lang="zh-CN" altLang="zh-CN" sz="2799" b="1" kern="100">
                <a:latin typeface="黑体" panose="02010609060101010101" pitchFamily="49" charset="-122"/>
                <a:ea typeface="黑体" panose="02010609060101010101" pitchFamily="49" charset="-122"/>
                <a:cs typeface="Times New Roman" panose="02020603050405020304" pitchFamily="18" charset="0"/>
              </a:rPr>
              <a:t>研究锂云母的某谱时，发现在深红区有一新线，从而发现了铷元素，他们研究的是</a:t>
            </a:r>
            <a:r>
              <a:rPr lang="en-US" altLang="zh-CN" sz="2799" b="1" kern="100">
                <a:latin typeface="黑体" panose="02010609060101010101" pitchFamily="49" charset="-122"/>
                <a:ea typeface="黑体" panose="02010609060101010101" pitchFamily="49" charset="-122"/>
                <a:cs typeface="Courier New" panose="02070309020205020404" pitchFamily="49" charset="0"/>
              </a:rPr>
              <a:t>_________</a:t>
            </a:r>
            <a:r>
              <a:rPr lang="zh-CN" altLang="zh-CN" sz="2799" b="1" kern="100">
                <a:latin typeface="黑体" panose="02010609060101010101" pitchFamily="49" charset="-122"/>
                <a:ea typeface="黑体" panose="02010609060101010101" pitchFamily="49" charset="-122"/>
                <a:cs typeface="Times New Roman" panose="02020603050405020304" pitchFamily="18" charset="0"/>
              </a:rPr>
              <a:t>。</a:t>
            </a:r>
            <a:endParaRPr lang="zh-CN" altLang="zh-CN" sz="2799" b="1" kern="100">
              <a:latin typeface="黑体" panose="02010609060101010101" pitchFamily="49" charset="-122"/>
              <a:ea typeface="黑体" panose="02010609060101010101" pitchFamily="49" charset="-122"/>
              <a:cs typeface="Courier New" panose="02070309020205020404" pitchFamily="49" charset="0"/>
            </a:endParaRPr>
          </a:p>
          <a:p>
            <a:pPr>
              <a:lnSpc>
                <a:spcPct val="150000"/>
              </a:lnSpc>
            </a:pPr>
            <a:r>
              <a:rPr lang="en-US" altLang="zh-CN" sz="2799" b="1" kern="100">
                <a:latin typeface="黑体" panose="02010609060101010101" pitchFamily="49" charset="-122"/>
                <a:ea typeface="黑体" panose="02010609060101010101" pitchFamily="49" charset="-122"/>
                <a:cs typeface="Courier New" panose="02070309020205020404" pitchFamily="49" charset="0"/>
              </a:rPr>
              <a:t>(2)</a:t>
            </a:r>
            <a:r>
              <a:rPr lang="zh-CN" altLang="zh-CN" sz="2799" b="1" kern="100">
                <a:latin typeface="黑体" panose="02010609060101010101" pitchFamily="49" charset="-122"/>
                <a:ea typeface="黑体" panose="02010609060101010101" pitchFamily="49" charset="-122"/>
                <a:cs typeface="Times New Roman" panose="02020603050405020304" pitchFamily="18" charset="0"/>
              </a:rPr>
              <a:t>含有钾元素的盐的焰色试验为</a:t>
            </a:r>
            <a:r>
              <a:rPr lang="en-US" altLang="zh-CN" sz="2799" b="1" kern="100">
                <a:latin typeface="黑体" panose="02010609060101010101" pitchFamily="49" charset="-122"/>
                <a:ea typeface="黑体" panose="02010609060101010101" pitchFamily="49" charset="-122"/>
                <a:cs typeface="Courier New" panose="02070309020205020404" pitchFamily="49" charset="0"/>
              </a:rPr>
              <a:t>____</a:t>
            </a:r>
            <a:r>
              <a:rPr lang="zh-CN" altLang="zh-CN" sz="2799" b="1" kern="100">
                <a:latin typeface="黑体" panose="02010609060101010101" pitchFamily="49" charset="-122"/>
                <a:ea typeface="黑体" panose="02010609060101010101" pitchFamily="49" charset="-122"/>
                <a:cs typeface="Times New Roman" panose="02020603050405020304" pitchFamily="18" charset="0"/>
              </a:rPr>
              <a:t>色。许多金属盐都可以发生焰色试验，其原因是</a:t>
            </a:r>
            <a:r>
              <a:rPr lang="en-US" altLang="zh-CN" sz="2799" b="1" kern="100">
                <a:latin typeface="黑体" panose="02010609060101010101" pitchFamily="49" charset="-122"/>
                <a:ea typeface="黑体" panose="02010609060101010101" pitchFamily="49" charset="-122"/>
                <a:cs typeface="Courier New" panose="02070309020205020404" pitchFamily="49" charset="0"/>
              </a:rPr>
              <a:t>___________________________________________</a:t>
            </a:r>
            <a:r>
              <a:rPr lang="zh-CN" altLang="zh-CN" sz="2799" b="1" kern="100">
                <a:latin typeface="黑体" panose="02010609060101010101" pitchFamily="49" charset="-122"/>
                <a:ea typeface="黑体" panose="02010609060101010101" pitchFamily="49" charset="-122"/>
                <a:cs typeface="Times New Roman" panose="02020603050405020304" pitchFamily="18" charset="0"/>
              </a:rPr>
              <a:t>。</a:t>
            </a:r>
            <a:endParaRPr lang="zh-CN" altLang="zh-CN" sz="2799" b="1" kern="100">
              <a:latin typeface="黑体" panose="02010609060101010101" pitchFamily="49" charset="-122"/>
              <a:ea typeface="黑体" panose="02010609060101010101" pitchFamily="49" charset="-122"/>
              <a:cs typeface="Courier New" panose="02070309020205020404" pitchFamily="49" charset="0"/>
            </a:endParaRPr>
          </a:p>
        </p:txBody>
      </p:sp>
      <p:sp>
        <p:nvSpPr>
          <p:cNvPr id="3" name="矩形 2"/>
          <p:cNvSpPr/>
          <p:nvPr>
            <p:custDataLst>
              <p:tags r:id="rId2"/>
            </p:custDataLst>
          </p:nvPr>
        </p:nvSpPr>
        <p:spPr>
          <a:xfrm>
            <a:off x="1589165" y="2245255"/>
            <a:ext cx="1620582" cy="523099"/>
          </a:xfrm>
          <a:prstGeom prst="rect">
            <a:avLst/>
          </a:prstGeom>
        </p:spPr>
        <p:txBody>
          <a:bodyPr wrap="none">
            <a:spAutoFit/>
          </a:bodyPr>
          <a:lstStyle/>
          <a:p>
            <a:r>
              <a:rPr lang="zh-CN" altLang="zh-CN" sz="2799" b="1" kern="100">
                <a:solidFill>
                  <a:srgbClr val="C00000"/>
                </a:solidFill>
                <a:latin typeface="黑体" panose="02010609060101010101" pitchFamily="49" charset="-122"/>
                <a:ea typeface="黑体" panose="02010609060101010101" pitchFamily="49" charset="-122"/>
                <a:cs typeface="Times New Roman" panose="02020603050405020304" pitchFamily="18" charset="0"/>
              </a:rPr>
              <a:t>原子光谱</a:t>
            </a:r>
            <a:endParaRPr lang="zh-CN" altLang="en-US" sz="2799" b="1">
              <a:latin typeface="黑体" panose="02010609060101010101" pitchFamily="49" charset="-122"/>
              <a:ea typeface="黑体" panose="02010609060101010101" pitchFamily="49" charset="-122"/>
            </a:endParaRPr>
          </a:p>
        </p:txBody>
      </p:sp>
      <p:sp>
        <p:nvSpPr>
          <p:cNvPr id="4" name="矩形 3"/>
          <p:cNvSpPr/>
          <p:nvPr>
            <p:custDataLst>
              <p:tags r:id="rId3"/>
            </p:custDataLst>
          </p:nvPr>
        </p:nvSpPr>
        <p:spPr>
          <a:xfrm>
            <a:off x="5619405" y="2815652"/>
            <a:ext cx="543613" cy="523099"/>
          </a:xfrm>
          <a:prstGeom prst="rect">
            <a:avLst/>
          </a:prstGeom>
        </p:spPr>
        <p:txBody>
          <a:bodyPr wrap="none">
            <a:spAutoFit/>
          </a:bodyPr>
          <a:lstStyle/>
          <a:p>
            <a:r>
              <a:rPr lang="zh-CN" altLang="zh-CN" sz="2799" b="1" kern="100">
                <a:solidFill>
                  <a:srgbClr val="C00000"/>
                </a:solidFill>
                <a:latin typeface="黑体" panose="02010609060101010101" pitchFamily="49" charset="-122"/>
                <a:ea typeface="黑体" panose="02010609060101010101" pitchFamily="49" charset="-122"/>
                <a:cs typeface="Times New Roman" panose="02020603050405020304" pitchFamily="18" charset="0"/>
              </a:rPr>
              <a:t>紫</a:t>
            </a:r>
            <a:endParaRPr lang="zh-CN" altLang="en-US" sz="2799" b="1">
              <a:latin typeface="黑体" panose="02010609060101010101" pitchFamily="49" charset="-122"/>
              <a:ea typeface="黑体" panose="02010609060101010101" pitchFamily="49" charset="-122"/>
            </a:endParaRPr>
          </a:p>
        </p:txBody>
      </p:sp>
      <p:sp>
        <p:nvSpPr>
          <p:cNvPr id="5" name="矩形 4"/>
          <p:cNvSpPr/>
          <p:nvPr>
            <p:custDataLst>
              <p:tags r:id="rId4"/>
            </p:custDataLst>
          </p:nvPr>
        </p:nvSpPr>
        <p:spPr>
          <a:xfrm>
            <a:off x="3026979" y="3512946"/>
            <a:ext cx="8607973" cy="1126206"/>
          </a:xfrm>
          <a:prstGeom prst="rect">
            <a:avLst/>
          </a:prstGeom>
        </p:spPr>
        <p:txBody>
          <a:bodyPr wrap="square">
            <a:spAutoFit/>
          </a:bodyPr>
          <a:lstStyle/>
          <a:p>
            <a:pPr>
              <a:lnSpc>
                <a:spcPct val="120000"/>
              </a:lnSpc>
            </a:pPr>
            <a:r>
              <a:rPr lang="zh-CN" altLang="zh-CN" sz="2799" b="1" kern="100">
                <a:solidFill>
                  <a:srgbClr val="C00000"/>
                </a:solidFill>
                <a:latin typeface="黑体" panose="02010609060101010101" pitchFamily="49" charset="-122"/>
                <a:ea typeface="黑体" panose="02010609060101010101" pitchFamily="49" charset="-122"/>
                <a:cs typeface="Times New Roman" panose="02020603050405020304" pitchFamily="18" charset="0"/>
              </a:rPr>
              <a:t>电子从能量较高的激发态跃迁到能量较低的基态时，</a:t>
            </a:r>
            <a:endParaRPr lang="en-US" altLang="zh-CN" sz="2799" b="1" kern="10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a:lnSpc>
                <a:spcPct val="120000"/>
              </a:lnSpc>
            </a:pPr>
            <a:r>
              <a:rPr lang="zh-CN" altLang="zh-CN" sz="2799" b="1" kern="100">
                <a:solidFill>
                  <a:srgbClr val="C00000"/>
                </a:solidFill>
                <a:latin typeface="黑体" panose="02010609060101010101" pitchFamily="49" charset="-122"/>
                <a:ea typeface="黑体" panose="02010609060101010101" pitchFamily="49" charset="-122"/>
                <a:cs typeface="Times New Roman" panose="02020603050405020304" pitchFamily="18" charset="0"/>
              </a:rPr>
              <a:t>以一定波长</a:t>
            </a:r>
            <a:r>
              <a:rPr lang="en-US" altLang="zh-CN" sz="2799" b="1" kern="100">
                <a:solidFill>
                  <a:srgbClr val="C00000"/>
                </a:solidFill>
                <a:latin typeface="黑体" panose="02010609060101010101" pitchFamily="49" charset="-122"/>
                <a:ea typeface="黑体" panose="02010609060101010101" pitchFamily="49" charset="-122"/>
                <a:cs typeface="Courier New" panose="02070309020205020404" pitchFamily="49" charset="0"/>
              </a:rPr>
              <a:t>(</a:t>
            </a:r>
            <a:r>
              <a:rPr lang="zh-CN" altLang="zh-CN" sz="2799" b="1" kern="100">
                <a:solidFill>
                  <a:srgbClr val="C00000"/>
                </a:solidFill>
                <a:latin typeface="黑体" panose="02010609060101010101" pitchFamily="49" charset="-122"/>
                <a:ea typeface="黑体" panose="02010609060101010101" pitchFamily="49" charset="-122"/>
                <a:cs typeface="Times New Roman" panose="02020603050405020304" pitchFamily="18" charset="0"/>
              </a:rPr>
              <a:t>可见光区域</a:t>
            </a:r>
            <a:r>
              <a:rPr lang="en-US" altLang="zh-CN" sz="2799" b="1" kern="100">
                <a:solidFill>
                  <a:srgbClr val="C00000"/>
                </a:solidFill>
                <a:latin typeface="黑体" panose="02010609060101010101" pitchFamily="49" charset="-122"/>
                <a:ea typeface="黑体" panose="02010609060101010101" pitchFamily="49" charset="-122"/>
                <a:cs typeface="Courier New" panose="02070309020205020404" pitchFamily="49" charset="0"/>
              </a:rPr>
              <a:t>)</a:t>
            </a:r>
            <a:r>
              <a:rPr lang="zh-CN" altLang="zh-CN" sz="2799" b="1" kern="100">
                <a:solidFill>
                  <a:srgbClr val="C00000"/>
                </a:solidFill>
                <a:latin typeface="黑体" panose="02010609060101010101" pitchFamily="49" charset="-122"/>
                <a:ea typeface="黑体" panose="02010609060101010101" pitchFamily="49" charset="-122"/>
                <a:cs typeface="Times New Roman" panose="02020603050405020304" pitchFamily="18" charset="0"/>
              </a:rPr>
              <a:t>光的形式释放能量</a:t>
            </a:r>
            <a:endParaRPr lang="zh-CN" altLang="zh-CN" sz="2799" b="1" kern="100">
              <a:latin typeface="黑体" panose="02010609060101010101" pitchFamily="49" charset="-122"/>
              <a:ea typeface="黑体" panose="02010609060101010101" pitchFamily="49" charset="-122"/>
              <a:cs typeface="Courier New" panose="02070309020205020404" pitchFamily="49" charset="0"/>
            </a:endParaRPr>
          </a:p>
        </p:txBody>
      </p:sp>
      <p:sp>
        <p:nvSpPr>
          <p:cNvPr id="6" name="文本框 5"/>
          <p:cNvSpPr txBox="1"/>
          <p:nvPr>
            <p:custDataLst>
              <p:tags r:id="rId5"/>
            </p:custDataLst>
          </p:nvPr>
        </p:nvSpPr>
        <p:spPr>
          <a:xfrm>
            <a:off x="4910455" y="172085"/>
            <a:ext cx="1961515" cy="583565"/>
          </a:xfrm>
          <a:prstGeom prst="rect">
            <a:avLst/>
          </a:prstGeom>
          <a:noFill/>
        </p:spPr>
        <p:txBody>
          <a:bodyPr wrap="square" rtlCol="0">
            <a:spAutoFit/>
          </a:bodyPr>
          <a:lstStyle/>
          <a:p>
            <a:r>
              <a:rPr lang="zh-CN" altLang="en-US" sz="3200" b="1">
                <a:solidFill>
                  <a:srgbClr val="002060"/>
                </a:solidFill>
                <a:latin typeface="微软雅黑" panose="020B0503020204020204" charset="-122"/>
                <a:ea typeface="微软雅黑" panose="020B0503020204020204" charset="-122"/>
              </a:rPr>
              <a:t>针对训练</a:t>
            </a:r>
          </a:p>
        </p:txBody>
      </p:sp>
      <p:pic>
        <p:nvPicPr>
          <p:cNvPr id="8" name="New picture"/>
          <p:cNvPicPr/>
          <p:nvPr>
            <p:custDataLst>
              <p:tags r:id="rId6"/>
            </p:custDataLst>
          </p:nvPr>
        </p:nvPicPr>
        <p:blipFill>
          <a:blip r:embed="rId8"/>
          <a:stretch>
            <a:fillRect/>
          </a:stretch>
        </p:blipFill>
        <p:spPr>
          <a:xfrm>
            <a:off x="11252200" y="10960100"/>
            <a:ext cx="317500" cy="241300"/>
          </a:xfrm>
          <a:prstGeom prst="cube">
            <a:avLst/>
          </a:prstGeom>
        </p:spPr>
      </p:pic>
    </p:spTree>
    <p:extLst>
      <p:ext uri="{BB962C8B-B14F-4D97-AF65-F5344CB8AC3E}">
        <p14:creationId xmlns:p14="http://schemas.microsoft.com/office/powerpoint/2010/main" val="735985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p:nvPr/>
        </p:nvSpPr>
        <p:spPr>
          <a:xfrm>
            <a:off x="766763" y="184150"/>
            <a:ext cx="7993062" cy="522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b="1" dirty="0">
                <a:solidFill>
                  <a:srgbClr val="0000FF"/>
                </a:solidFill>
                <a:latin typeface="楷体_GB2312" pitchFamily="1" charset="-122"/>
                <a:ea typeface="楷体_GB2312" pitchFamily="1" charset="-122"/>
              </a:rPr>
              <a:t>二、基态与激发态、原子光谱</a:t>
            </a:r>
          </a:p>
        </p:txBody>
      </p:sp>
      <p:sp>
        <p:nvSpPr>
          <p:cNvPr id="307219" name="Text Box 19"/>
          <p:cNvSpPr txBox="1"/>
          <p:nvPr>
            <p:custDataLst>
              <p:tags r:id="rId1"/>
            </p:custDataLst>
          </p:nvPr>
        </p:nvSpPr>
        <p:spPr>
          <a:xfrm>
            <a:off x="2424113" y="1916113"/>
            <a:ext cx="8367712"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0000FF"/>
                </a:solidFill>
                <a:latin typeface="宋体" panose="02010600030101010101" pitchFamily="2" charset="-122"/>
              </a:rPr>
              <a:t>基态原子</a:t>
            </a:r>
            <a:r>
              <a:rPr lang="en-US" altLang="zh-CN" b="1" dirty="0">
                <a:solidFill>
                  <a:srgbClr val="0000FF"/>
                </a:solidFill>
                <a:latin typeface="宋体" panose="02010600030101010101" pitchFamily="2" charset="-122"/>
              </a:rPr>
              <a:t>:</a:t>
            </a:r>
            <a:r>
              <a:rPr lang="en-US" altLang="zh-CN" b="1" dirty="0">
                <a:solidFill>
                  <a:srgbClr val="0000CC"/>
                </a:solidFill>
                <a:latin typeface="宋体" panose="02010600030101010101" pitchFamily="2" charset="-122"/>
              </a:rPr>
              <a:t> </a:t>
            </a:r>
            <a:r>
              <a:rPr lang="zh-CN" altLang="en-US" b="1" dirty="0">
                <a:solidFill>
                  <a:schemeClr val="tx2"/>
                </a:solidFill>
                <a:latin typeface="宋体" panose="02010600030101010101" pitchFamily="2" charset="-122"/>
              </a:rPr>
              <a:t>处于最低能量的原子</a:t>
            </a:r>
            <a:r>
              <a:rPr lang="zh-CN" altLang="en-US" b="1" dirty="0">
                <a:solidFill>
                  <a:srgbClr val="0000CC"/>
                </a:solidFill>
                <a:latin typeface="宋体" panose="02010600030101010101" pitchFamily="2" charset="-122"/>
              </a:rPr>
              <a:t> </a:t>
            </a:r>
            <a:r>
              <a:rPr lang="en-US" altLang="zh-CN" b="1" dirty="0">
                <a:solidFill>
                  <a:srgbClr val="0000FF"/>
                </a:solidFill>
                <a:latin typeface="黑体" panose="02010609060101010101" charset="-122"/>
                <a:ea typeface="黑体" panose="02010609060101010101" charset="-122"/>
              </a:rPr>
              <a:t>(</a:t>
            </a:r>
            <a:r>
              <a:rPr lang="zh-CN" altLang="en-US" b="1" dirty="0">
                <a:solidFill>
                  <a:srgbClr val="0000FF"/>
                </a:solidFill>
                <a:latin typeface="黑体" panose="02010609060101010101" charset="-122"/>
                <a:ea typeface="黑体" panose="02010609060101010101" charset="-122"/>
              </a:rPr>
              <a:t>稳定</a:t>
            </a:r>
            <a:r>
              <a:rPr lang="en-US" altLang="zh-CN" b="1" dirty="0">
                <a:solidFill>
                  <a:srgbClr val="0000FF"/>
                </a:solidFill>
                <a:latin typeface="黑体" panose="02010609060101010101" charset="-122"/>
                <a:ea typeface="黑体" panose="02010609060101010101" charset="-122"/>
              </a:rPr>
              <a:t>)</a:t>
            </a:r>
          </a:p>
        </p:txBody>
      </p:sp>
      <p:sp>
        <p:nvSpPr>
          <p:cNvPr id="307220" name="Text Box 20"/>
          <p:cNvSpPr txBox="1"/>
          <p:nvPr>
            <p:custDataLst>
              <p:tags r:id="rId2"/>
            </p:custDataLst>
          </p:nvPr>
        </p:nvSpPr>
        <p:spPr>
          <a:xfrm>
            <a:off x="4200525" y="2651125"/>
            <a:ext cx="1371600" cy="946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6600FF"/>
                </a:solidFill>
                <a:latin typeface="Arial" panose="020B0604020202020204" pitchFamily="34" charset="0"/>
                <a:ea typeface="楷体_GB2312" pitchFamily="1" charset="-122"/>
              </a:rPr>
              <a:t>电子放出能量</a:t>
            </a:r>
          </a:p>
        </p:txBody>
      </p:sp>
      <p:sp>
        <p:nvSpPr>
          <p:cNvPr id="307222" name="Text Box 22"/>
          <p:cNvSpPr txBox="1"/>
          <p:nvPr>
            <p:custDataLst>
              <p:tags r:id="rId3"/>
            </p:custDataLst>
          </p:nvPr>
        </p:nvSpPr>
        <p:spPr>
          <a:xfrm>
            <a:off x="6108700" y="2651125"/>
            <a:ext cx="1371600" cy="946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6600FF"/>
                </a:solidFill>
                <a:latin typeface="Arial" panose="020B0604020202020204" pitchFamily="34" charset="0"/>
                <a:ea typeface="楷体_GB2312" pitchFamily="1" charset="-122"/>
              </a:rPr>
              <a:t>电子吸收能量</a:t>
            </a:r>
          </a:p>
        </p:txBody>
      </p:sp>
      <p:grpSp>
        <p:nvGrpSpPr>
          <p:cNvPr id="2" name="Group 23"/>
          <p:cNvGrpSpPr/>
          <p:nvPr>
            <p:custDataLst>
              <p:tags r:id="rId4"/>
            </p:custDataLst>
          </p:nvPr>
        </p:nvGrpSpPr>
        <p:grpSpPr>
          <a:xfrm>
            <a:off x="1755775" y="3846513"/>
            <a:ext cx="8748713" cy="1022350"/>
            <a:chOff x="0" y="0"/>
            <a:chExt cx="5511" cy="644"/>
          </a:xfrm>
        </p:grpSpPr>
        <p:sp>
          <p:nvSpPr>
            <p:cNvPr id="24591" name="Text Box 24"/>
            <p:cNvSpPr txBox="1"/>
            <p:nvPr>
              <p:custDataLst>
                <p:tags r:id="rId11"/>
              </p:custDataLst>
            </p:nvPr>
          </p:nvSpPr>
          <p:spPr>
            <a:xfrm>
              <a:off x="0" y="0"/>
              <a:ext cx="5511" cy="59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0000FF"/>
                  </a:solidFill>
                  <a:latin typeface="宋体" panose="02010600030101010101" pitchFamily="2" charset="-122"/>
                </a:rPr>
                <a:t>激发态原子</a:t>
              </a:r>
              <a:r>
                <a:rPr lang="en-US" altLang="zh-CN" b="1" dirty="0">
                  <a:solidFill>
                    <a:srgbClr val="0000FF"/>
                  </a:solidFill>
                  <a:latin typeface="宋体" panose="02010600030101010101" pitchFamily="2" charset="-122"/>
                </a:rPr>
                <a:t>:</a:t>
              </a:r>
              <a:r>
                <a:rPr lang="zh-CN" altLang="en-US" b="1" dirty="0">
                  <a:solidFill>
                    <a:schemeClr val="tx2"/>
                  </a:solidFill>
                  <a:latin typeface="宋体" panose="02010600030101010101" pitchFamily="2" charset="-122"/>
                </a:rPr>
                <a:t>基态原子的电子吸收能量后电子会跃迁到较高的能级</a:t>
              </a:r>
              <a:r>
                <a:rPr lang="en-US" altLang="zh-CN" b="1" dirty="0">
                  <a:solidFill>
                    <a:schemeClr val="tx2"/>
                  </a:solidFill>
                  <a:latin typeface="宋体" panose="02010600030101010101" pitchFamily="2" charset="-122"/>
                </a:rPr>
                <a:t>,</a:t>
              </a:r>
              <a:r>
                <a:rPr lang="zh-CN" altLang="en-US" b="1" dirty="0">
                  <a:solidFill>
                    <a:schemeClr val="tx2"/>
                  </a:solidFill>
                  <a:latin typeface="宋体" panose="02010600030101010101" pitchFamily="2" charset="-122"/>
                </a:rPr>
                <a:t>变为激发态原子。</a:t>
              </a:r>
              <a:endParaRPr lang="zh-CN" altLang="en-US" dirty="0">
                <a:solidFill>
                  <a:schemeClr val="tx2"/>
                </a:solidFill>
                <a:latin typeface="宋体" panose="02010600030101010101" pitchFamily="2" charset="-122"/>
              </a:endParaRPr>
            </a:p>
          </p:txBody>
        </p:sp>
        <p:sp>
          <p:nvSpPr>
            <p:cNvPr id="24592" name="Text Box 25"/>
            <p:cNvSpPr txBox="1"/>
            <p:nvPr/>
          </p:nvSpPr>
          <p:spPr>
            <a:xfrm>
              <a:off x="4083" y="317"/>
              <a:ext cx="1253" cy="32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b="1" dirty="0">
                  <a:solidFill>
                    <a:srgbClr val="0000FF"/>
                  </a:solidFill>
                  <a:latin typeface="黑体" panose="02010609060101010101" charset="-122"/>
                  <a:ea typeface="黑体" panose="02010609060101010101" charset="-122"/>
                </a:rPr>
                <a:t>(</a:t>
              </a:r>
              <a:r>
                <a:rPr lang="zh-CN" altLang="en-US" b="1" dirty="0">
                  <a:solidFill>
                    <a:srgbClr val="0000FF"/>
                  </a:solidFill>
                  <a:latin typeface="黑体" panose="02010609060101010101" charset="-122"/>
                  <a:ea typeface="黑体" panose="02010609060101010101" charset="-122"/>
                </a:rPr>
                <a:t>不稳定</a:t>
              </a:r>
              <a:r>
                <a:rPr lang="en-US" altLang="zh-CN" b="1" dirty="0">
                  <a:solidFill>
                    <a:srgbClr val="0000FF"/>
                  </a:solidFill>
                  <a:latin typeface="黑体" panose="02010609060101010101" charset="-122"/>
                  <a:ea typeface="黑体" panose="02010609060101010101" charset="-122"/>
                </a:rPr>
                <a:t>)</a:t>
              </a:r>
            </a:p>
          </p:txBody>
        </p:sp>
      </p:grpSp>
      <p:sp>
        <p:nvSpPr>
          <p:cNvPr id="307227" name="Text Box 27"/>
          <p:cNvSpPr txBox="1"/>
          <p:nvPr/>
        </p:nvSpPr>
        <p:spPr>
          <a:xfrm>
            <a:off x="1055688" y="1012825"/>
            <a:ext cx="3516312"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b="1" dirty="0">
                <a:latin typeface="Times New Roman" panose="02020603050405020304" pitchFamily="18" charset="0"/>
                <a:ea typeface="黑体" panose="02010609060101010101" charset="-122"/>
              </a:rPr>
              <a:t>1</a:t>
            </a:r>
            <a:r>
              <a:rPr lang="zh-CN" altLang="en-US" b="1" dirty="0">
                <a:latin typeface="Times New Roman" panose="02020603050405020304" pitchFamily="18" charset="0"/>
                <a:ea typeface="黑体" panose="02010609060101010101" charset="-122"/>
              </a:rPr>
              <a:t>、基态与激发态</a:t>
            </a:r>
            <a:r>
              <a:rPr lang="en-US" altLang="zh-CN" b="1" dirty="0">
                <a:latin typeface="Times New Roman" panose="02020603050405020304" pitchFamily="18" charset="0"/>
                <a:ea typeface="黑体" panose="02010609060101010101" charset="-122"/>
              </a:rPr>
              <a:t>:</a:t>
            </a:r>
          </a:p>
        </p:txBody>
      </p:sp>
      <p:sp>
        <p:nvSpPr>
          <p:cNvPr id="307228" name="Text Box 28"/>
          <p:cNvSpPr txBox="1"/>
          <p:nvPr>
            <p:custDataLst>
              <p:tags r:id="rId5"/>
            </p:custDataLst>
          </p:nvPr>
        </p:nvSpPr>
        <p:spPr>
          <a:xfrm rot="-10800000" flipV="1">
            <a:off x="5284788" y="2271713"/>
            <a:ext cx="719137" cy="15557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sz="9600" dirty="0">
                <a:latin typeface="Arial" panose="020B0604020202020204" pitchFamily="34" charset="0"/>
              </a:rPr>
              <a:t>↓</a:t>
            </a:r>
          </a:p>
        </p:txBody>
      </p:sp>
      <p:sp>
        <p:nvSpPr>
          <p:cNvPr id="307229" name="Text Box 29"/>
          <p:cNvSpPr txBox="1"/>
          <p:nvPr>
            <p:custDataLst>
              <p:tags r:id="rId6"/>
            </p:custDataLst>
          </p:nvPr>
        </p:nvSpPr>
        <p:spPr>
          <a:xfrm flipV="1">
            <a:off x="5608638" y="2506663"/>
            <a:ext cx="774700" cy="15700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sz="9600" dirty="0">
                <a:latin typeface="Arial" panose="020B0604020202020204" pitchFamily="34" charset="0"/>
              </a:rPr>
              <a:t>↓</a:t>
            </a:r>
          </a:p>
        </p:txBody>
      </p:sp>
      <p:sp>
        <p:nvSpPr>
          <p:cNvPr id="307230" name="Line 30"/>
          <p:cNvSpPr/>
          <p:nvPr>
            <p:custDataLst>
              <p:tags r:id="rId7"/>
            </p:custDataLst>
          </p:nvPr>
        </p:nvSpPr>
        <p:spPr>
          <a:xfrm>
            <a:off x="7335838" y="3154363"/>
            <a:ext cx="1143000" cy="4762"/>
          </a:xfrm>
          <a:prstGeom prst="line">
            <a:avLst/>
          </a:prstGeom>
          <a:ln w="76200" cap="flat" cmpd="sng">
            <a:solidFill>
              <a:srgbClr val="FF00FF"/>
            </a:solidFill>
            <a:prstDash val="sysDot"/>
            <a:headEnd type="none" w="med" len="med"/>
            <a:tailEnd type="none" w="med" len="med"/>
          </a:ln>
        </p:spPr>
      </p:sp>
      <p:sp>
        <p:nvSpPr>
          <p:cNvPr id="307231" name="Line 31"/>
          <p:cNvSpPr/>
          <p:nvPr>
            <p:custDataLst>
              <p:tags r:id="rId8"/>
            </p:custDataLst>
          </p:nvPr>
        </p:nvSpPr>
        <p:spPr>
          <a:xfrm>
            <a:off x="3230563" y="3082925"/>
            <a:ext cx="1143000" cy="4763"/>
          </a:xfrm>
          <a:prstGeom prst="line">
            <a:avLst/>
          </a:prstGeom>
          <a:ln w="76200" cap="flat" cmpd="sng">
            <a:solidFill>
              <a:srgbClr val="FF00FF"/>
            </a:solidFill>
            <a:prstDash val="sysDot"/>
            <a:headEnd type="none" w="med" len="med"/>
            <a:tailEnd type="none" w="med" len="med"/>
          </a:ln>
        </p:spPr>
      </p:sp>
      <p:sp>
        <p:nvSpPr>
          <p:cNvPr id="307232" name="Text Box 32"/>
          <p:cNvSpPr txBox="1"/>
          <p:nvPr>
            <p:custDataLst>
              <p:tags r:id="rId9"/>
            </p:custDataLst>
          </p:nvPr>
        </p:nvSpPr>
        <p:spPr>
          <a:xfrm>
            <a:off x="1547813" y="2789238"/>
            <a:ext cx="2116137" cy="654050"/>
          </a:xfrm>
          <a:prstGeom prst="rect">
            <a:avLst/>
          </a:prstGeom>
          <a:solidFill>
            <a:srgbClr val="FF0000"/>
          </a:solidFill>
          <a:ln w="12700" cap="flat" cmpd="sng">
            <a:solidFill>
              <a:srgbClr val="0000FF"/>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3600" b="1" dirty="0">
                <a:solidFill>
                  <a:schemeClr val="bg1"/>
                </a:solidFill>
                <a:latin typeface="Times New Roman" panose="02020603050405020304" pitchFamily="18" charset="0"/>
                <a:ea typeface="黑体" panose="02010609060101010101" charset="-122"/>
              </a:rPr>
              <a:t>发射光谱</a:t>
            </a:r>
          </a:p>
        </p:txBody>
      </p:sp>
      <p:sp>
        <p:nvSpPr>
          <p:cNvPr id="307233" name="Text Box 33"/>
          <p:cNvSpPr txBox="1"/>
          <p:nvPr>
            <p:custDataLst>
              <p:tags r:id="rId10"/>
            </p:custDataLst>
          </p:nvPr>
        </p:nvSpPr>
        <p:spPr>
          <a:xfrm>
            <a:off x="7983538" y="2722563"/>
            <a:ext cx="2116137" cy="654050"/>
          </a:xfrm>
          <a:prstGeom prst="rect">
            <a:avLst/>
          </a:prstGeom>
          <a:solidFill>
            <a:srgbClr val="FF0000"/>
          </a:solidFill>
          <a:ln w="12700" cap="flat" cmpd="sng">
            <a:solidFill>
              <a:srgbClr val="0000FF"/>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3600" b="1" dirty="0">
                <a:solidFill>
                  <a:schemeClr val="bg1"/>
                </a:solidFill>
                <a:latin typeface="Times New Roman" panose="02020603050405020304" pitchFamily="18" charset="0"/>
                <a:ea typeface="黑体" panose="02010609060101010101" charset="-122"/>
              </a:rPr>
              <a:t>吸收光谱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7">
                                            <p:txEl>
                                              <p:pRg st="0" end="0"/>
                                            </p:txEl>
                                          </p:spTgt>
                                        </p:tgtEl>
                                        <p:attrNameLst>
                                          <p:attrName>style.visibility</p:attrName>
                                        </p:attrNameLst>
                                      </p:cBhvr>
                                      <p:to>
                                        <p:strVal val="visible"/>
                                      </p:to>
                                    </p:set>
                                    <p:anim calcmode="lin" valueType="num">
                                      <p:cBhvr additive="base">
                                        <p:cTn id="7" dur="500" fill="hold"/>
                                        <p:tgtEl>
                                          <p:spTgt spid="307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19"/>
                                        </p:tgtEl>
                                        <p:attrNameLst>
                                          <p:attrName>style.visibility</p:attrName>
                                        </p:attrNameLst>
                                      </p:cBhvr>
                                      <p:to>
                                        <p:strVal val="visible"/>
                                      </p:to>
                                    </p:set>
                                    <p:anim calcmode="lin" valueType="num">
                                      <p:cBhvr additive="base">
                                        <p:cTn id="13" dur="500" fill="hold"/>
                                        <p:tgtEl>
                                          <p:spTgt spid="307219"/>
                                        </p:tgtEl>
                                        <p:attrNameLst>
                                          <p:attrName>ppt_x</p:attrName>
                                        </p:attrNameLst>
                                      </p:cBhvr>
                                      <p:tavLst>
                                        <p:tav tm="0">
                                          <p:val>
                                            <p:strVal val="#ppt_x"/>
                                          </p:val>
                                        </p:tav>
                                        <p:tav tm="100000">
                                          <p:val>
                                            <p:strVal val="#ppt_x"/>
                                          </p:val>
                                        </p:tav>
                                      </p:tavLst>
                                    </p:anim>
                                    <p:anim calcmode="lin" valueType="num">
                                      <p:cBhvr additive="base">
                                        <p:cTn id="14" dur="500" fill="hold"/>
                                        <p:tgtEl>
                                          <p:spTgt spid="3072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grpId="0" nodeType="clickEffect">
                                  <p:stCondLst>
                                    <p:cond delay="0"/>
                                  </p:stCondLst>
                                  <p:childTnLst>
                                    <p:set>
                                      <p:cBhvr>
                                        <p:cTn id="24" dur="1" fill="hold">
                                          <p:stCondLst>
                                            <p:cond delay="0"/>
                                          </p:stCondLst>
                                        </p:cTn>
                                        <p:tgtEl>
                                          <p:spTgt spid="307228"/>
                                        </p:tgtEl>
                                        <p:attrNameLst>
                                          <p:attrName>style.visibility</p:attrName>
                                        </p:attrNameLst>
                                      </p:cBhvr>
                                      <p:to>
                                        <p:strVal val="visible"/>
                                      </p:to>
                                    </p:set>
                                    <p:anim calcmode="lin" valueType="num">
                                      <p:cBhvr>
                                        <p:cTn id="25" dur="500" fill="hold"/>
                                        <p:tgtEl>
                                          <p:spTgt spid="307228"/>
                                        </p:tgtEl>
                                        <p:attrNameLst>
                                          <p:attrName>ppt_x</p:attrName>
                                        </p:attrNameLst>
                                      </p:cBhvr>
                                      <p:tavLst>
                                        <p:tav tm="0">
                                          <p:val>
                                            <p:strVal val="#ppt_x"/>
                                          </p:val>
                                        </p:tav>
                                        <p:tav tm="100000">
                                          <p:val>
                                            <p:strVal val="#ppt_x"/>
                                          </p:val>
                                        </p:tav>
                                      </p:tavLst>
                                    </p:anim>
                                    <p:anim calcmode="lin" valueType="num">
                                      <p:cBhvr>
                                        <p:cTn id="26" dur="500" fill="hold"/>
                                        <p:tgtEl>
                                          <p:spTgt spid="307228"/>
                                        </p:tgtEl>
                                        <p:attrNameLst>
                                          <p:attrName>ppt_y</p:attrName>
                                        </p:attrNameLst>
                                      </p:cBhvr>
                                      <p:tavLst>
                                        <p:tav tm="0">
                                          <p:val>
                                            <p:strVal val="#ppt_y-#ppt_h/2"/>
                                          </p:val>
                                        </p:tav>
                                        <p:tav tm="100000">
                                          <p:val>
                                            <p:strVal val="#ppt_y"/>
                                          </p:val>
                                        </p:tav>
                                      </p:tavLst>
                                    </p:anim>
                                    <p:anim calcmode="lin" valueType="num">
                                      <p:cBhvr>
                                        <p:cTn id="27" dur="500" fill="hold"/>
                                        <p:tgtEl>
                                          <p:spTgt spid="307228"/>
                                        </p:tgtEl>
                                        <p:attrNameLst>
                                          <p:attrName>ppt_w</p:attrName>
                                        </p:attrNameLst>
                                      </p:cBhvr>
                                      <p:tavLst>
                                        <p:tav tm="0">
                                          <p:val>
                                            <p:strVal val="#ppt_w"/>
                                          </p:val>
                                        </p:tav>
                                        <p:tav tm="100000">
                                          <p:val>
                                            <p:strVal val="#ppt_w"/>
                                          </p:val>
                                        </p:tav>
                                      </p:tavLst>
                                    </p:anim>
                                    <p:anim calcmode="lin" valueType="num">
                                      <p:cBhvr>
                                        <p:cTn id="28" dur="500" fill="hold"/>
                                        <p:tgtEl>
                                          <p:spTgt spid="30722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7222"/>
                                        </p:tgtEl>
                                        <p:attrNameLst>
                                          <p:attrName>style.visibility</p:attrName>
                                        </p:attrNameLst>
                                      </p:cBhvr>
                                      <p:to>
                                        <p:strVal val="visible"/>
                                      </p:to>
                                    </p:set>
                                    <p:anim calcmode="lin" valueType="num">
                                      <p:cBhvr additive="base">
                                        <p:cTn id="33" dur="500" fill="hold"/>
                                        <p:tgtEl>
                                          <p:spTgt spid="307222"/>
                                        </p:tgtEl>
                                        <p:attrNameLst>
                                          <p:attrName>ppt_x</p:attrName>
                                        </p:attrNameLst>
                                      </p:cBhvr>
                                      <p:tavLst>
                                        <p:tav tm="0">
                                          <p:val>
                                            <p:strVal val="#ppt_x"/>
                                          </p:val>
                                        </p:tav>
                                        <p:tav tm="100000">
                                          <p:val>
                                            <p:strVal val="#ppt_x"/>
                                          </p:val>
                                        </p:tav>
                                      </p:tavLst>
                                    </p:anim>
                                    <p:anim calcmode="lin" valueType="num">
                                      <p:cBhvr additive="base">
                                        <p:cTn id="34" dur="500" fill="hold"/>
                                        <p:tgtEl>
                                          <p:spTgt spid="3072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307229"/>
                                        </p:tgtEl>
                                        <p:attrNameLst>
                                          <p:attrName>style.visibility</p:attrName>
                                        </p:attrNameLst>
                                      </p:cBhvr>
                                      <p:to>
                                        <p:strVal val="visible"/>
                                      </p:to>
                                    </p:set>
                                    <p:anim calcmode="lin" valueType="num">
                                      <p:cBhvr>
                                        <p:cTn id="39" dur="500" fill="hold"/>
                                        <p:tgtEl>
                                          <p:spTgt spid="307229"/>
                                        </p:tgtEl>
                                        <p:attrNameLst>
                                          <p:attrName>ppt_x</p:attrName>
                                        </p:attrNameLst>
                                      </p:cBhvr>
                                      <p:tavLst>
                                        <p:tav tm="0">
                                          <p:val>
                                            <p:strVal val="#ppt_x"/>
                                          </p:val>
                                        </p:tav>
                                        <p:tav tm="100000">
                                          <p:val>
                                            <p:strVal val="#ppt_x"/>
                                          </p:val>
                                        </p:tav>
                                      </p:tavLst>
                                    </p:anim>
                                    <p:anim calcmode="lin" valueType="num">
                                      <p:cBhvr>
                                        <p:cTn id="40" dur="500" fill="hold"/>
                                        <p:tgtEl>
                                          <p:spTgt spid="307229"/>
                                        </p:tgtEl>
                                        <p:attrNameLst>
                                          <p:attrName>ppt_y</p:attrName>
                                        </p:attrNameLst>
                                      </p:cBhvr>
                                      <p:tavLst>
                                        <p:tav tm="0">
                                          <p:val>
                                            <p:strVal val="#ppt_y+#ppt_h/2"/>
                                          </p:val>
                                        </p:tav>
                                        <p:tav tm="100000">
                                          <p:val>
                                            <p:strVal val="#ppt_y"/>
                                          </p:val>
                                        </p:tav>
                                      </p:tavLst>
                                    </p:anim>
                                    <p:anim calcmode="lin" valueType="num">
                                      <p:cBhvr>
                                        <p:cTn id="41" dur="500" fill="hold"/>
                                        <p:tgtEl>
                                          <p:spTgt spid="307229"/>
                                        </p:tgtEl>
                                        <p:attrNameLst>
                                          <p:attrName>ppt_w</p:attrName>
                                        </p:attrNameLst>
                                      </p:cBhvr>
                                      <p:tavLst>
                                        <p:tav tm="0">
                                          <p:val>
                                            <p:strVal val="#ppt_w"/>
                                          </p:val>
                                        </p:tav>
                                        <p:tav tm="100000">
                                          <p:val>
                                            <p:strVal val="#ppt_w"/>
                                          </p:val>
                                        </p:tav>
                                      </p:tavLst>
                                    </p:anim>
                                    <p:anim calcmode="lin" valueType="num">
                                      <p:cBhvr>
                                        <p:cTn id="42" dur="500" fill="hold"/>
                                        <p:tgtEl>
                                          <p:spTgt spid="307229"/>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07220"/>
                                        </p:tgtEl>
                                        <p:attrNameLst>
                                          <p:attrName>style.visibility</p:attrName>
                                        </p:attrNameLst>
                                      </p:cBhvr>
                                      <p:to>
                                        <p:strVal val="visible"/>
                                      </p:to>
                                    </p:set>
                                    <p:anim calcmode="lin" valueType="num">
                                      <p:cBhvr additive="base">
                                        <p:cTn id="47" dur="500" fill="hold"/>
                                        <p:tgtEl>
                                          <p:spTgt spid="307220"/>
                                        </p:tgtEl>
                                        <p:attrNameLst>
                                          <p:attrName>ppt_x</p:attrName>
                                        </p:attrNameLst>
                                      </p:cBhvr>
                                      <p:tavLst>
                                        <p:tav tm="0">
                                          <p:val>
                                            <p:strVal val="#ppt_x"/>
                                          </p:val>
                                        </p:tav>
                                        <p:tav tm="100000">
                                          <p:val>
                                            <p:strVal val="#ppt_x"/>
                                          </p:val>
                                        </p:tav>
                                      </p:tavLst>
                                    </p:anim>
                                    <p:anim calcmode="lin" valueType="num">
                                      <p:cBhvr additive="base">
                                        <p:cTn id="48" dur="500" fill="hold"/>
                                        <p:tgtEl>
                                          <p:spTgt spid="3072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4" fill="hold" nodeType="clickEffect">
                                  <p:stCondLst>
                                    <p:cond delay="0"/>
                                  </p:stCondLst>
                                  <p:childTnLst>
                                    <p:set>
                                      <p:cBhvr>
                                        <p:cTn id="52" dur="1" fill="hold">
                                          <p:stCondLst>
                                            <p:cond delay="0"/>
                                          </p:stCondLst>
                                        </p:cTn>
                                        <p:tgtEl>
                                          <p:spTgt spid="307230"/>
                                        </p:tgtEl>
                                        <p:attrNameLst>
                                          <p:attrName>style.visibility</p:attrName>
                                        </p:attrNameLst>
                                      </p:cBhvr>
                                      <p:to>
                                        <p:strVal val="visible"/>
                                      </p:to>
                                    </p:set>
                                    <p:anim calcmode="lin" valueType="num">
                                      <p:cBhvr>
                                        <p:cTn id="53" dur="500" fill="hold"/>
                                        <p:tgtEl>
                                          <p:spTgt spid="307230"/>
                                        </p:tgtEl>
                                        <p:attrNameLst>
                                          <p:attrName>ppt_x</p:attrName>
                                        </p:attrNameLst>
                                      </p:cBhvr>
                                      <p:tavLst>
                                        <p:tav tm="0">
                                          <p:val>
                                            <p:strVal val="#ppt_x"/>
                                          </p:val>
                                        </p:tav>
                                        <p:tav tm="100000">
                                          <p:val>
                                            <p:strVal val="#ppt_x"/>
                                          </p:val>
                                        </p:tav>
                                      </p:tavLst>
                                    </p:anim>
                                    <p:anim calcmode="lin" valueType="num">
                                      <p:cBhvr>
                                        <p:cTn id="54" dur="500" fill="hold"/>
                                        <p:tgtEl>
                                          <p:spTgt spid="307230"/>
                                        </p:tgtEl>
                                        <p:attrNameLst>
                                          <p:attrName>ppt_y</p:attrName>
                                        </p:attrNameLst>
                                      </p:cBhvr>
                                      <p:tavLst>
                                        <p:tav tm="0">
                                          <p:val>
                                            <p:strVal val="#ppt_y+#ppt_h/2"/>
                                          </p:val>
                                        </p:tav>
                                        <p:tav tm="100000">
                                          <p:val>
                                            <p:strVal val="#ppt_y"/>
                                          </p:val>
                                        </p:tav>
                                      </p:tavLst>
                                    </p:anim>
                                    <p:anim calcmode="lin" valueType="num">
                                      <p:cBhvr>
                                        <p:cTn id="55" dur="500" fill="hold"/>
                                        <p:tgtEl>
                                          <p:spTgt spid="307230"/>
                                        </p:tgtEl>
                                        <p:attrNameLst>
                                          <p:attrName>ppt_w</p:attrName>
                                        </p:attrNameLst>
                                      </p:cBhvr>
                                      <p:tavLst>
                                        <p:tav tm="0">
                                          <p:val>
                                            <p:strVal val="#ppt_w"/>
                                          </p:val>
                                        </p:tav>
                                        <p:tav tm="100000">
                                          <p:val>
                                            <p:strVal val="#ppt_w"/>
                                          </p:val>
                                        </p:tav>
                                      </p:tavLst>
                                    </p:anim>
                                    <p:anim calcmode="lin" valueType="num">
                                      <p:cBhvr>
                                        <p:cTn id="56" dur="500" fill="hold"/>
                                        <p:tgtEl>
                                          <p:spTgt spid="307230"/>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7233"/>
                                        </p:tgtEl>
                                        <p:attrNameLst>
                                          <p:attrName>style.visibility</p:attrName>
                                        </p:attrNameLst>
                                      </p:cBhvr>
                                      <p:to>
                                        <p:strVal val="visible"/>
                                      </p:to>
                                    </p:set>
                                    <p:anim calcmode="lin" valueType="num">
                                      <p:cBhvr additive="base">
                                        <p:cTn id="61" dur="500" fill="hold"/>
                                        <p:tgtEl>
                                          <p:spTgt spid="307233"/>
                                        </p:tgtEl>
                                        <p:attrNameLst>
                                          <p:attrName>ppt_x</p:attrName>
                                        </p:attrNameLst>
                                      </p:cBhvr>
                                      <p:tavLst>
                                        <p:tav tm="0">
                                          <p:val>
                                            <p:strVal val="#ppt_x"/>
                                          </p:val>
                                        </p:tav>
                                        <p:tav tm="100000">
                                          <p:val>
                                            <p:strVal val="#ppt_x"/>
                                          </p:val>
                                        </p:tav>
                                      </p:tavLst>
                                    </p:anim>
                                    <p:anim calcmode="lin" valueType="num">
                                      <p:cBhvr additive="base">
                                        <p:cTn id="62" dur="500" fill="hold"/>
                                        <p:tgtEl>
                                          <p:spTgt spid="3072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4" fill="hold" nodeType="clickEffect">
                                  <p:stCondLst>
                                    <p:cond delay="0"/>
                                  </p:stCondLst>
                                  <p:childTnLst>
                                    <p:set>
                                      <p:cBhvr>
                                        <p:cTn id="66" dur="1" fill="hold">
                                          <p:stCondLst>
                                            <p:cond delay="0"/>
                                          </p:stCondLst>
                                        </p:cTn>
                                        <p:tgtEl>
                                          <p:spTgt spid="307231"/>
                                        </p:tgtEl>
                                        <p:attrNameLst>
                                          <p:attrName>style.visibility</p:attrName>
                                        </p:attrNameLst>
                                      </p:cBhvr>
                                      <p:to>
                                        <p:strVal val="visible"/>
                                      </p:to>
                                    </p:set>
                                    <p:anim calcmode="lin" valueType="num">
                                      <p:cBhvr>
                                        <p:cTn id="67" dur="500" fill="hold"/>
                                        <p:tgtEl>
                                          <p:spTgt spid="307231"/>
                                        </p:tgtEl>
                                        <p:attrNameLst>
                                          <p:attrName>ppt_x</p:attrName>
                                        </p:attrNameLst>
                                      </p:cBhvr>
                                      <p:tavLst>
                                        <p:tav tm="0">
                                          <p:val>
                                            <p:strVal val="#ppt_x"/>
                                          </p:val>
                                        </p:tav>
                                        <p:tav tm="100000">
                                          <p:val>
                                            <p:strVal val="#ppt_x"/>
                                          </p:val>
                                        </p:tav>
                                      </p:tavLst>
                                    </p:anim>
                                    <p:anim calcmode="lin" valueType="num">
                                      <p:cBhvr>
                                        <p:cTn id="68" dur="500" fill="hold"/>
                                        <p:tgtEl>
                                          <p:spTgt spid="307231"/>
                                        </p:tgtEl>
                                        <p:attrNameLst>
                                          <p:attrName>ppt_y</p:attrName>
                                        </p:attrNameLst>
                                      </p:cBhvr>
                                      <p:tavLst>
                                        <p:tav tm="0">
                                          <p:val>
                                            <p:strVal val="#ppt_y+#ppt_h/2"/>
                                          </p:val>
                                        </p:tav>
                                        <p:tav tm="100000">
                                          <p:val>
                                            <p:strVal val="#ppt_y"/>
                                          </p:val>
                                        </p:tav>
                                      </p:tavLst>
                                    </p:anim>
                                    <p:anim calcmode="lin" valueType="num">
                                      <p:cBhvr>
                                        <p:cTn id="69" dur="500" fill="hold"/>
                                        <p:tgtEl>
                                          <p:spTgt spid="307231"/>
                                        </p:tgtEl>
                                        <p:attrNameLst>
                                          <p:attrName>ppt_w</p:attrName>
                                        </p:attrNameLst>
                                      </p:cBhvr>
                                      <p:tavLst>
                                        <p:tav tm="0">
                                          <p:val>
                                            <p:strVal val="#ppt_w"/>
                                          </p:val>
                                        </p:tav>
                                        <p:tav tm="100000">
                                          <p:val>
                                            <p:strVal val="#ppt_w"/>
                                          </p:val>
                                        </p:tav>
                                      </p:tavLst>
                                    </p:anim>
                                    <p:anim calcmode="lin" valueType="num">
                                      <p:cBhvr>
                                        <p:cTn id="70" dur="500" fill="hold"/>
                                        <p:tgtEl>
                                          <p:spTgt spid="307231"/>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07232"/>
                                        </p:tgtEl>
                                        <p:attrNameLst>
                                          <p:attrName>style.visibility</p:attrName>
                                        </p:attrNameLst>
                                      </p:cBhvr>
                                      <p:to>
                                        <p:strVal val="visible"/>
                                      </p:to>
                                    </p:set>
                                    <p:anim calcmode="lin" valueType="num">
                                      <p:cBhvr additive="base">
                                        <p:cTn id="75" dur="500" fill="hold"/>
                                        <p:tgtEl>
                                          <p:spTgt spid="307232"/>
                                        </p:tgtEl>
                                        <p:attrNameLst>
                                          <p:attrName>ppt_x</p:attrName>
                                        </p:attrNameLst>
                                      </p:cBhvr>
                                      <p:tavLst>
                                        <p:tav tm="0">
                                          <p:val>
                                            <p:strVal val="#ppt_x"/>
                                          </p:val>
                                        </p:tav>
                                        <p:tav tm="100000">
                                          <p:val>
                                            <p:strVal val="#ppt_x"/>
                                          </p:val>
                                        </p:tav>
                                      </p:tavLst>
                                    </p:anim>
                                    <p:anim calcmode="lin" valueType="num">
                                      <p:cBhvr additive="base">
                                        <p:cTn id="76" dur="500" fill="hold"/>
                                        <p:tgtEl>
                                          <p:spTgt spid="307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9" grpId="0"/>
      <p:bldP spid="307220" grpId="0"/>
      <p:bldP spid="307222" grpId="0"/>
      <p:bldP spid="307228" grpId="0"/>
      <p:bldP spid="307229" grpId="0"/>
      <p:bldP spid="307232" grpId="0" animBg="1"/>
      <p:bldP spid="3072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p:cNvSpPr txBox="1"/>
          <p:nvPr/>
        </p:nvSpPr>
        <p:spPr>
          <a:xfrm>
            <a:off x="681038" y="125413"/>
            <a:ext cx="6300787"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latin typeface="黑体" panose="02010609060101010101" charset="-122"/>
                <a:ea typeface="黑体" panose="02010609060101010101" charset="-122"/>
              </a:rPr>
              <a:t>2</a:t>
            </a:r>
            <a:r>
              <a:rPr lang="zh-CN" altLang="en-US" b="1" dirty="0">
                <a:latin typeface="黑体" panose="02010609060101010101" charset="-122"/>
                <a:ea typeface="黑体" panose="02010609060101010101" charset="-122"/>
              </a:rPr>
              <a:t>、光谱与光谱分析</a:t>
            </a:r>
          </a:p>
        </p:txBody>
      </p:sp>
      <p:sp>
        <p:nvSpPr>
          <p:cNvPr id="317443" name="Text Box 3"/>
          <p:cNvSpPr txBox="1"/>
          <p:nvPr/>
        </p:nvSpPr>
        <p:spPr>
          <a:xfrm>
            <a:off x="695325" y="692150"/>
            <a:ext cx="11233150" cy="2032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C00000"/>
                </a:solidFill>
                <a:latin typeface="Arial" panose="020B0604020202020204" pitchFamily="34" charset="0"/>
              </a:rPr>
              <a:t>（</a:t>
            </a:r>
            <a:r>
              <a:rPr lang="en-US" altLang="zh-CN" b="1" dirty="0">
                <a:solidFill>
                  <a:srgbClr val="C00000"/>
                </a:solidFill>
                <a:latin typeface="Arial" panose="020B0604020202020204" pitchFamily="34" charset="0"/>
              </a:rPr>
              <a:t>1</a:t>
            </a:r>
            <a:r>
              <a:rPr lang="zh-CN" altLang="en-US" b="1" dirty="0">
                <a:solidFill>
                  <a:srgbClr val="C00000"/>
                </a:solidFill>
                <a:latin typeface="Arial" panose="020B0604020202020204" pitchFamily="34" charset="0"/>
              </a:rPr>
              <a:t>）原子光谱：</a:t>
            </a:r>
            <a:r>
              <a:rPr lang="zh-CN" altLang="en-US" b="1" dirty="0">
                <a:latin typeface="Arial" panose="020B0604020202020204" pitchFamily="34" charset="0"/>
              </a:rPr>
              <a:t>不同元素的原子发生跃迁时会吸收或放出不同的光，可以用光谱仪摄取各种元素的电子吸收光谱或发射光谱。</a:t>
            </a:r>
          </a:p>
          <a:p>
            <a:pPr marL="0" lvl="0" indent="0" eaLnBrk="1" hangingPunct="1">
              <a:lnSpc>
                <a:spcPct val="100000"/>
              </a:lnSpc>
              <a:spcBef>
                <a:spcPct val="50000"/>
              </a:spcBef>
              <a:buFontTx/>
              <a:buNone/>
            </a:pPr>
            <a:r>
              <a:rPr lang="zh-CN" altLang="en-US" b="1" dirty="0">
                <a:solidFill>
                  <a:srgbClr val="C00000"/>
                </a:solidFill>
                <a:latin typeface="Arial" panose="020B0604020202020204" pitchFamily="34" charset="0"/>
              </a:rPr>
              <a:t>（</a:t>
            </a:r>
            <a:r>
              <a:rPr lang="en-US" altLang="zh-CN" b="1" dirty="0">
                <a:solidFill>
                  <a:srgbClr val="C00000"/>
                </a:solidFill>
                <a:latin typeface="Arial" panose="020B0604020202020204" pitchFamily="34" charset="0"/>
              </a:rPr>
              <a:t>2</a:t>
            </a:r>
            <a:r>
              <a:rPr lang="zh-CN" altLang="en-US" b="1" dirty="0">
                <a:solidFill>
                  <a:srgbClr val="C00000"/>
                </a:solidFill>
                <a:latin typeface="Arial" panose="020B0604020202020204" pitchFamily="34" charset="0"/>
              </a:rPr>
              <a:t>）光谱分析：</a:t>
            </a:r>
            <a:r>
              <a:rPr lang="zh-CN" altLang="en-US" b="1" dirty="0">
                <a:latin typeface="Arial" panose="020B0604020202020204" pitchFamily="34" charset="0"/>
              </a:rPr>
              <a:t>在现代化学中，常利用原子光谱上的特征谱线来鉴定元素，称为光谱分析。</a:t>
            </a:r>
          </a:p>
        </p:txBody>
      </p:sp>
      <p:grpSp>
        <p:nvGrpSpPr>
          <p:cNvPr id="2" name="Group 4"/>
          <p:cNvGrpSpPr/>
          <p:nvPr/>
        </p:nvGrpSpPr>
        <p:grpSpPr>
          <a:xfrm>
            <a:off x="1127125" y="2724150"/>
            <a:ext cx="9793288" cy="2668588"/>
            <a:chOff x="0" y="2592"/>
            <a:chExt cx="5760" cy="1374"/>
          </a:xfrm>
        </p:grpSpPr>
        <p:grpSp>
          <p:nvGrpSpPr>
            <p:cNvPr id="25608" name="Group 5"/>
            <p:cNvGrpSpPr/>
            <p:nvPr/>
          </p:nvGrpSpPr>
          <p:grpSpPr>
            <a:xfrm>
              <a:off x="2784" y="2592"/>
              <a:ext cx="2976" cy="1335"/>
              <a:chOff x="793" y="2795"/>
              <a:chExt cx="4083" cy="1197"/>
            </a:xfrm>
          </p:grpSpPr>
          <p:pic>
            <p:nvPicPr>
              <p:cNvPr id="25611" name="Picture 6" descr="图 1-6 锂、氦、汞的吸收光谱"/>
              <p:cNvPicPr>
                <a:picLocks noChangeAspect="1"/>
              </p:cNvPicPr>
              <p:nvPr/>
            </p:nvPicPr>
            <p:blipFill>
              <a:blip r:embed="rId2"/>
              <a:stretch>
                <a:fillRect/>
              </a:stretch>
            </p:blipFill>
            <p:spPr>
              <a:xfrm>
                <a:off x="793" y="2795"/>
                <a:ext cx="4083" cy="953"/>
              </a:xfrm>
              <a:prstGeom prst="rect">
                <a:avLst/>
              </a:prstGeom>
              <a:noFill/>
              <a:ln w="9525">
                <a:noFill/>
              </a:ln>
            </p:spPr>
          </p:pic>
          <p:sp>
            <p:nvSpPr>
              <p:cNvPr id="25612" name="Text Box 7"/>
              <p:cNvSpPr txBox="1"/>
              <p:nvPr/>
            </p:nvSpPr>
            <p:spPr>
              <a:xfrm>
                <a:off x="1202" y="3793"/>
                <a:ext cx="2993" cy="19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zh-CN" altLang="en-US" sz="2200" b="1" dirty="0">
                    <a:solidFill>
                      <a:schemeClr val="hlink"/>
                    </a:solidFill>
                    <a:latin typeface="Arial" panose="020B0604020202020204" pitchFamily="34" charset="0"/>
                  </a:rPr>
                  <a:t>锂、氦、汞的吸收光谱</a:t>
                </a:r>
              </a:p>
            </p:txBody>
          </p:sp>
        </p:grpSp>
        <p:pic>
          <p:nvPicPr>
            <p:cNvPr id="25609" name="Picture 8" descr="pic_243535"/>
            <p:cNvPicPr>
              <a:picLocks noChangeAspect="1"/>
            </p:cNvPicPr>
            <p:nvPr/>
          </p:nvPicPr>
          <p:blipFill>
            <a:blip r:embed="rId3"/>
            <a:stretch>
              <a:fillRect/>
            </a:stretch>
          </p:blipFill>
          <p:spPr>
            <a:xfrm>
              <a:off x="0" y="2592"/>
              <a:ext cx="2688" cy="1104"/>
            </a:xfrm>
            <a:prstGeom prst="rect">
              <a:avLst/>
            </a:prstGeom>
            <a:noFill/>
            <a:ln w="9525">
              <a:noFill/>
            </a:ln>
          </p:spPr>
        </p:pic>
        <p:sp>
          <p:nvSpPr>
            <p:cNvPr id="25610" name="Text Box 9"/>
            <p:cNvSpPr txBox="1"/>
            <p:nvPr/>
          </p:nvSpPr>
          <p:spPr>
            <a:xfrm>
              <a:off x="240" y="3744"/>
              <a:ext cx="2352" cy="22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200" b="1" dirty="0">
                  <a:solidFill>
                    <a:schemeClr val="hlink"/>
                  </a:solidFill>
                  <a:latin typeface="Arial" panose="020B0604020202020204" pitchFamily="34" charset="0"/>
                </a:rPr>
                <a:t>锂、氦、汞的发射光谱</a:t>
              </a:r>
            </a:p>
          </p:txBody>
        </p:sp>
      </p:grpSp>
      <p:sp>
        <p:nvSpPr>
          <p:cNvPr id="317452" name="Text Box 12"/>
          <p:cNvSpPr txBox="1">
            <a:spLocks noChangeArrowheads="1"/>
          </p:cNvSpPr>
          <p:nvPr/>
        </p:nvSpPr>
        <p:spPr bwMode="auto">
          <a:xfrm>
            <a:off x="1735138" y="5516563"/>
            <a:ext cx="2921000" cy="1016000"/>
          </a:xfrm>
          <a:prstGeom prst="rect">
            <a:avLst/>
          </a:prstGeom>
          <a:solidFill>
            <a:schemeClr val="accent1">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特征</a:t>
            </a:r>
            <a:r>
              <a:rPr kumimoji="0" lang="en-US" altLang="zh-CN" sz="24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a:t>
            </a:r>
            <a:r>
              <a:rPr kumimoji="0" lang="zh-CN" altLang="en-US" sz="24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暗背景</a:t>
            </a:r>
            <a:r>
              <a:rPr kumimoji="0" lang="en-US" altLang="zh-CN" sz="24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 </a:t>
            </a:r>
            <a:r>
              <a:rPr kumimoji="0" lang="zh-CN" altLang="en-US" sz="24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亮线</a:t>
            </a:r>
            <a:r>
              <a:rPr kumimoji="0" lang="en-US" altLang="zh-CN" sz="24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  </a:t>
            </a:r>
          </a:p>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        </a:t>
            </a:r>
            <a:r>
              <a:rPr kumimoji="0" lang="zh-CN" altLang="en-US" sz="24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rPr>
              <a:t>线状不连续</a:t>
            </a:r>
          </a:p>
        </p:txBody>
      </p:sp>
      <p:sp>
        <p:nvSpPr>
          <p:cNvPr id="317453" name="Text Box 13"/>
          <p:cNvSpPr txBox="1">
            <a:spLocks noChangeArrowheads="1"/>
          </p:cNvSpPr>
          <p:nvPr/>
        </p:nvSpPr>
        <p:spPr bwMode="auto">
          <a:xfrm>
            <a:off x="7199313" y="5516563"/>
            <a:ext cx="3073400" cy="1016000"/>
          </a:xfrm>
          <a:prstGeom prst="rect">
            <a:avLst/>
          </a:prstGeom>
          <a:solidFill>
            <a:schemeClr val="accent1">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特征</a:t>
            </a:r>
            <a:r>
              <a:rPr kumimoji="0" lang="en-US" altLang="zh-CN" sz="24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mn-cs"/>
              </a:rPr>
              <a:t>:</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亮背景</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 </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暗线</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p>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rgbClr val="CC0000"/>
                </a:solidFill>
                <a:effectLst/>
                <a:uLnTx/>
                <a:uFillTx/>
                <a:latin typeface="Arial" panose="020B0604020202020204" pitchFamily="34" charset="0"/>
                <a:ea typeface="宋体" panose="02010600030101010101" pitchFamily="2" charset="-122"/>
                <a:cs typeface="+mn-cs"/>
              </a:rPr>
              <a:t>         </a:t>
            </a:r>
            <a:r>
              <a:rPr kumimoji="0" lang="zh-CN" altLang="en-US" sz="2400" b="1" i="0" u="none" strike="noStrike" kern="1200" cap="none" spc="0" normalizeH="0" baseline="0" noProof="0" dirty="0">
                <a:ln>
                  <a:noFill/>
                </a:ln>
                <a:solidFill>
                  <a:schemeClr val="tx2"/>
                </a:solidFill>
                <a:effectLst/>
                <a:uLnTx/>
                <a:uFillTx/>
                <a:latin typeface="Arial" panose="020B0604020202020204" pitchFamily="34" charset="0"/>
                <a:ea typeface="宋体" panose="02010600030101010101" pitchFamily="2" charset="-122"/>
                <a:cs typeface="+mn-cs"/>
              </a:rPr>
              <a:t>线状不连续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42"/>
                                        </p:tgtEl>
                                        <p:attrNameLst>
                                          <p:attrName>style.visibility</p:attrName>
                                        </p:attrNameLst>
                                      </p:cBhvr>
                                      <p:to>
                                        <p:strVal val="visible"/>
                                      </p:to>
                                    </p:set>
                                    <p:animEffect transition="in" filter="blinds(horizontal)">
                                      <p:cBhvr>
                                        <p:cTn id="7" dur="500"/>
                                        <p:tgtEl>
                                          <p:spTgt spid="3174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443"/>
                                        </p:tgtEl>
                                        <p:attrNameLst>
                                          <p:attrName>style.visibility</p:attrName>
                                        </p:attrNameLst>
                                      </p:cBhvr>
                                      <p:to>
                                        <p:strVal val="visible"/>
                                      </p:to>
                                    </p:set>
                                    <p:animEffect transition="in" filter="blinds(horizontal)">
                                      <p:cBhvr>
                                        <p:cTn id="12" dur="500"/>
                                        <p:tgtEl>
                                          <p:spTgt spid="31744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17452"/>
                                        </p:tgtEl>
                                        <p:attrNameLst>
                                          <p:attrName>style.visibility</p:attrName>
                                        </p:attrNameLst>
                                      </p:cBhvr>
                                      <p:to>
                                        <p:strVal val="visible"/>
                                      </p:to>
                                    </p:set>
                                    <p:anim calcmode="lin" valueType="num">
                                      <p:cBhvr additive="base">
                                        <p:cTn id="23" dur="500" fill="hold"/>
                                        <p:tgtEl>
                                          <p:spTgt spid="317452"/>
                                        </p:tgtEl>
                                        <p:attrNameLst>
                                          <p:attrName>ppt_x</p:attrName>
                                        </p:attrNameLst>
                                      </p:cBhvr>
                                      <p:tavLst>
                                        <p:tav tm="0">
                                          <p:val>
                                            <p:strVal val="0-#ppt_w/2"/>
                                          </p:val>
                                        </p:tav>
                                        <p:tav tm="100000">
                                          <p:val>
                                            <p:strVal val="#ppt_x"/>
                                          </p:val>
                                        </p:tav>
                                      </p:tavLst>
                                    </p:anim>
                                    <p:anim calcmode="lin" valueType="num">
                                      <p:cBhvr additive="base">
                                        <p:cTn id="24" dur="500" fill="hold"/>
                                        <p:tgtEl>
                                          <p:spTgt spid="31745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17453"/>
                                        </p:tgtEl>
                                        <p:attrNameLst>
                                          <p:attrName>style.visibility</p:attrName>
                                        </p:attrNameLst>
                                      </p:cBhvr>
                                      <p:to>
                                        <p:strVal val="visible"/>
                                      </p:to>
                                    </p:set>
                                    <p:anim calcmode="lin" valueType="num">
                                      <p:cBhvr additive="base">
                                        <p:cTn id="29" dur="500" fill="hold"/>
                                        <p:tgtEl>
                                          <p:spTgt spid="317453"/>
                                        </p:tgtEl>
                                        <p:attrNameLst>
                                          <p:attrName>ppt_x</p:attrName>
                                        </p:attrNameLst>
                                      </p:cBhvr>
                                      <p:tavLst>
                                        <p:tav tm="0">
                                          <p:val>
                                            <p:strVal val="0-#ppt_w/2"/>
                                          </p:val>
                                        </p:tav>
                                        <p:tav tm="100000">
                                          <p:val>
                                            <p:strVal val="#ppt_x"/>
                                          </p:val>
                                        </p:tav>
                                      </p:tavLst>
                                    </p:anim>
                                    <p:anim calcmode="lin" valueType="num">
                                      <p:cBhvr additive="base">
                                        <p:cTn id="30" dur="500" fill="hold"/>
                                        <p:tgtEl>
                                          <p:spTgt spid="3174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p:bldP spid="317443" grpId="0"/>
      <p:bldP spid="317452" grpId="0" animBg="1"/>
      <p:bldP spid="3174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8"/>
          <p:cNvSpPr txBox="1"/>
          <p:nvPr>
            <p:custDataLst>
              <p:tags r:id="rId1"/>
            </p:custDataLst>
          </p:nvPr>
        </p:nvSpPr>
        <p:spPr>
          <a:xfrm>
            <a:off x="736600" y="134938"/>
            <a:ext cx="4135438" cy="5222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zh-CN" b="1" dirty="0">
                <a:solidFill>
                  <a:srgbClr val="000000"/>
                </a:solidFill>
                <a:latin typeface="黑体" panose="02010609060101010101" charset="-122"/>
                <a:ea typeface="黑体" panose="02010609060101010101" charset="-122"/>
              </a:rPr>
              <a:t>3</a:t>
            </a:r>
            <a:r>
              <a:rPr lang="zh-CN" altLang="en-US" b="1" dirty="0">
                <a:solidFill>
                  <a:srgbClr val="000000"/>
                </a:solidFill>
                <a:latin typeface="黑体" panose="02010609060101010101" charset="-122"/>
                <a:ea typeface="黑体" panose="02010609060101010101" charset="-122"/>
              </a:rPr>
              <a:t>、原子光谱的应用</a:t>
            </a:r>
          </a:p>
        </p:txBody>
      </p:sp>
      <p:pic>
        <p:nvPicPr>
          <p:cNvPr id="26627" name="Picture 2"/>
          <p:cNvPicPr>
            <a:picLocks noChangeAspect="1"/>
          </p:cNvPicPr>
          <p:nvPr>
            <p:custDataLst>
              <p:tags r:id="rId2"/>
            </p:custDataLst>
          </p:nvPr>
        </p:nvPicPr>
        <p:blipFill>
          <a:blip r:embed="rId9"/>
          <a:stretch>
            <a:fillRect/>
          </a:stretch>
        </p:blipFill>
        <p:spPr>
          <a:xfrm>
            <a:off x="8093075" y="1573213"/>
            <a:ext cx="3343275" cy="2686050"/>
          </a:xfrm>
          <a:prstGeom prst="rect">
            <a:avLst/>
          </a:prstGeom>
          <a:noFill/>
          <a:ln w="9525">
            <a:noFill/>
          </a:ln>
        </p:spPr>
      </p:pic>
      <p:pic>
        <p:nvPicPr>
          <p:cNvPr id="26628" name="Picture 4"/>
          <p:cNvPicPr>
            <a:picLocks noChangeAspect="1"/>
          </p:cNvPicPr>
          <p:nvPr>
            <p:custDataLst>
              <p:tags r:id="rId3"/>
            </p:custDataLst>
          </p:nvPr>
        </p:nvPicPr>
        <p:blipFill>
          <a:blip r:embed="rId10"/>
          <a:srcRect t="6068" r="31194" b="5875"/>
          <a:stretch>
            <a:fillRect/>
          </a:stretch>
        </p:blipFill>
        <p:spPr>
          <a:xfrm>
            <a:off x="4141788" y="1573213"/>
            <a:ext cx="3735387" cy="2686050"/>
          </a:xfrm>
          <a:prstGeom prst="rect">
            <a:avLst/>
          </a:prstGeom>
          <a:noFill/>
          <a:ln w="9525">
            <a:noFill/>
          </a:ln>
        </p:spPr>
      </p:pic>
      <p:grpSp>
        <p:nvGrpSpPr>
          <p:cNvPr id="26629" name="组合 20"/>
          <p:cNvGrpSpPr/>
          <p:nvPr/>
        </p:nvGrpSpPr>
        <p:grpSpPr>
          <a:xfrm>
            <a:off x="428625" y="1573213"/>
            <a:ext cx="3568700" cy="2686050"/>
            <a:chOff x="1421667" y="3303712"/>
            <a:chExt cx="2431765" cy="2106300"/>
          </a:xfrm>
        </p:grpSpPr>
        <p:pic>
          <p:nvPicPr>
            <p:cNvPr id="26633" name="Picture 6" descr="https://bkimg.cdn.bcebos.com/pic/c2fdfc039245d68845b0bb42a5c27d1ed31b24a1?x-bce-process=image/watermark,image_d2F0ZXIvYmFpa2U5Mg==,g_7,xp_5,yp_5"/>
            <p:cNvPicPr>
              <a:picLocks noChangeAspect="1"/>
            </p:cNvPicPr>
            <p:nvPr>
              <p:custDataLst>
                <p:tags r:id="rId6"/>
              </p:custDataLst>
            </p:nvPr>
          </p:nvPicPr>
          <p:blipFill>
            <a:blip r:embed="rId11"/>
            <a:srcRect b="10135"/>
            <a:stretch>
              <a:fillRect/>
            </a:stretch>
          </p:blipFill>
          <p:spPr>
            <a:xfrm>
              <a:off x="1509592" y="3303712"/>
              <a:ext cx="2343840" cy="2106300"/>
            </a:xfrm>
            <a:prstGeom prst="rect">
              <a:avLst/>
            </a:prstGeom>
            <a:noFill/>
            <a:ln w="9525">
              <a:noFill/>
            </a:ln>
          </p:spPr>
        </p:pic>
        <p:sp>
          <p:nvSpPr>
            <p:cNvPr id="26634" name="文本框 16"/>
            <p:cNvSpPr txBox="1"/>
            <p:nvPr>
              <p:custDataLst>
                <p:tags r:id="rId7"/>
              </p:custDataLst>
            </p:nvPr>
          </p:nvSpPr>
          <p:spPr>
            <a:xfrm>
              <a:off x="1421667" y="3322714"/>
              <a:ext cx="1585302" cy="43682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en-US" altLang="zh-CN" sz="3600" b="1" dirty="0">
                  <a:solidFill>
                    <a:schemeClr val="bg1"/>
                  </a:solidFill>
                  <a:latin typeface="Times New Roman" panose="02020603050405020304" pitchFamily="18" charset="0"/>
                  <a:cs typeface="Times New Roman" panose="02020603050405020304" pitchFamily="18" charset="0"/>
                </a:rPr>
                <a:t>He </a:t>
              </a:r>
              <a:r>
                <a:rPr lang="zh-CN" altLang="en-US" sz="3600" b="1" dirty="0">
                  <a:solidFill>
                    <a:schemeClr val="bg1"/>
                  </a:solidFill>
                  <a:latin typeface="Times New Roman" panose="02020603050405020304" pitchFamily="18" charset="0"/>
                  <a:cs typeface="Times New Roman" panose="02020603050405020304" pitchFamily="18" charset="0"/>
                </a:rPr>
                <a:t>氦</a:t>
              </a:r>
              <a:endParaRPr lang="zh-CN" altLang="en-US" sz="3600" b="1" dirty="0">
                <a:solidFill>
                  <a:schemeClr val="bg1"/>
                </a:solidFill>
                <a:latin typeface="Times New Roman" panose="02020603050405020304" pitchFamily="18" charset="0"/>
                <a:ea typeface="Times New Roman" panose="02020603050405020304" pitchFamily="18" charset="0"/>
              </a:endParaRPr>
            </a:p>
          </p:txBody>
        </p:sp>
      </p:grpSp>
      <p:sp>
        <p:nvSpPr>
          <p:cNvPr id="8" name="文本框 7"/>
          <p:cNvSpPr txBox="1"/>
          <p:nvPr>
            <p:custDataLst>
              <p:tags r:id="rId4"/>
            </p:custDataLst>
          </p:nvPr>
        </p:nvSpPr>
        <p:spPr>
          <a:xfrm>
            <a:off x="1271588" y="4543425"/>
            <a:ext cx="10550525" cy="831850"/>
          </a:xfrm>
          <a:prstGeom prst="rect">
            <a:avLst/>
          </a:prstGeom>
          <a:noFill/>
        </p:spPr>
        <p:txBody>
          <a:bodyPr>
            <a:spAutoFit/>
          </a:bodyPr>
          <a:lstStyle/>
          <a:p>
            <a:pPr marR="0" defTabSz="914400">
              <a:buClrTx/>
              <a:buSzTx/>
              <a:buFontTx/>
              <a:buNone/>
              <a:defRPr/>
            </a:pPr>
            <a:r>
              <a:rPr kumimoji="0" lang="en-US" altLang="zh-CN" sz="2400" b="1" kern="1200" cap="none" spc="0" normalizeH="0" baseline="0" noProof="0" dirty="0">
                <a:latin typeface="宋体" panose="02010600030101010101" pitchFamily="2" charset="-122"/>
                <a:ea typeface="宋体" panose="02010600030101010101" pitchFamily="2" charset="-122"/>
                <a:cs typeface="+mn-ea"/>
              </a:rPr>
              <a:t>    </a:t>
            </a:r>
            <a:r>
              <a:rPr kumimoji="0" lang="zh-CN" altLang="en-US" sz="2400" b="1" kern="1200" cap="none" spc="0" normalizeH="0" baseline="0" noProof="0" dirty="0">
                <a:latin typeface="宋体" panose="02010600030101010101" pitchFamily="2" charset="-122"/>
                <a:ea typeface="宋体" panose="02010600030101010101" pitchFamily="2" charset="-122"/>
                <a:cs typeface="+mn-ea"/>
              </a:rPr>
              <a:t>一种元素有一种原子光谱，一种原子光谱对应着一种元素，</a:t>
            </a:r>
            <a:endParaRPr kumimoji="0" lang="en-US" altLang="zh-CN" sz="2400" b="1" kern="1200" cap="none" spc="0" normalizeH="0" baseline="0" noProof="0" dirty="0">
              <a:latin typeface="宋体" panose="02010600030101010101" pitchFamily="2" charset="-122"/>
              <a:ea typeface="宋体" panose="02010600030101010101" pitchFamily="2" charset="-122"/>
              <a:cs typeface="+mn-ea"/>
            </a:endParaRPr>
          </a:p>
          <a:p>
            <a:pPr marR="0" defTabSz="914400">
              <a:buClrTx/>
              <a:buSzTx/>
              <a:buFontTx/>
              <a:buNone/>
              <a:defRPr/>
            </a:pPr>
            <a:r>
              <a:rPr kumimoji="0" sz="2400" b="1" kern="1200" cap="none" spc="0" normalizeH="0" baseline="0" noProof="0" dirty="0" err="1">
                <a:latin typeface="宋体" panose="02010600030101010101" pitchFamily="2" charset="-122"/>
                <a:ea typeface="宋体" panose="02010600030101010101" pitchFamily="2" charset="-122"/>
                <a:cs typeface="+mn-ea"/>
              </a:rPr>
              <a:t>所以，可以用光谱分析法鉴定元素</a:t>
            </a:r>
            <a:r>
              <a:rPr kumimoji="0" sz="2400" b="1" kern="1200" cap="none" spc="0" normalizeH="0" baseline="0" noProof="0" dirty="0">
                <a:latin typeface="宋体" panose="02010600030101010101" pitchFamily="2" charset="-122"/>
                <a:ea typeface="宋体" panose="02010600030101010101" pitchFamily="2" charset="-122"/>
                <a:cs typeface="+mn-ea"/>
              </a:rPr>
              <a:t>。</a:t>
            </a:r>
          </a:p>
        </p:txBody>
      </p:sp>
      <p:sp>
        <p:nvSpPr>
          <p:cNvPr id="10" name="文本框 9"/>
          <p:cNvSpPr txBox="1"/>
          <p:nvPr>
            <p:custDataLst>
              <p:tags r:id="rId5"/>
            </p:custDataLst>
          </p:nvPr>
        </p:nvSpPr>
        <p:spPr>
          <a:xfrm>
            <a:off x="1090613" y="5614988"/>
            <a:ext cx="9837737" cy="461962"/>
          </a:xfrm>
          <a:prstGeom prst="rect">
            <a:avLst/>
          </a:prstGeom>
          <a:solidFill>
            <a:srgbClr val="1E0EF0"/>
          </a:solidFill>
          <a:ln w="15875" cap="flat" cmpd="sng">
            <a:solidFill>
              <a:srgbClr val="1E0EF0"/>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zh-CN" sz="2400" b="1" dirty="0">
                <a:solidFill>
                  <a:schemeClr val="bg1"/>
                </a:solidFill>
                <a:latin typeface="Arial" panose="020B0604020202020204" pitchFamily="34" charset="0"/>
              </a:rPr>
              <a:t> </a:t>
            </a:r>
            <a:r>
              <a:rPr lang="zh-CN" altLang="en-US" sz="2400" b="1" dirty="0">
                <a:solidFill>
                  <a:schemeClr val="bg1"/>
                </a:solidFill>
                <a:latin typeface="Arial" panose="020B0604020202020204" pitchFamily="34" charset="0"/>
              </a:rPr>
              <a:t>同种元素发射光谱中的彩色亮线和吸收光谱中的暗线处于</a:t>
            </a:r>
            <a:r>
              <a:rPr lang="zh-CN" altLang="en-US" sz="2400" b="1" dirty="0">
                <a:solidFill>
                  <a:srgbClr val="FFFF00"/>
                </a:solidFill>
                <a:latin typeface="Arial" panose="020B0604020202020204" pitchFamily="34" charset="0"/>
              </a:rPr>
              <a:t>相同位置</a:t>
            </a:r>
            <a:r>
              <a:rPr lang="zh-CN" altLang="en-US" sz="2400" b="1" dirty="0">
                <a:solidFill>
                  <a:schemeClr val="bg1"/>
                </a:solidFill>
                <a:latin typeface="Arial" panose="020B0604020202020204" pitchFamily="34" charset="0"/>
              </a:rPr>
              <a:t>。</a:t>
            </a:r>
          </a:p>
        </p:txBody>
      </p:sp>
      <p:sp>
        <p:nvSpPr>
          <p:cNvPr id="26632" name="矩形 1"/>
          <p:cNvSpPr/>
          <p:nvPr/>
        </p:nvSpPr>
        <p:spPr>
          <a:xfrm>
            <a:off x="869950" y="836613"/>
            <a:ext cx="2505075" cy="4619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en-US" sz="2400" b="1" dirty="0">
                <a:solidFill>
                  <a:srgbClr val="000000"/>
                </a:solidFill>
                <a:latin typeface="Times New Roman" panose="02020603050405020304" pitchFamily="18" charset="0"/>
                <a:cs typeface="Times New Roman" panose="02020603050405020304" pitchFamily="18" charset="0"/>
              </a:rPr>
              <a:t>（</a:t>
            </a:r>
            <a:r>
              <a:rPr lang="en-US" altLang="zh-CN" sz="2400" b="1" dirty="0">
                <a:solidFill>
                  <a:srgbClr val="000000"/>
                </a:solidFill>
                <a:latin typeface="Times New Roman" panose="02020603050405020304" pitchFamily="18" charset="0"/>
                <a:cs typeface="Times New Roman" panose="02020603050405020304" pitchFamily="18" charset="0"/>
              </a:rPr>
              <a:t>1</a:t>
            </a:r>
            <a:r>
              <a:rPr lang="zh-CN" altLang="en-US" sz="2400" b="1" dirty="0">
                <a:solidFill>
                  <a:srgbClr val="000000"/>
                </a:solidFill>
                <a:latin typeface="Times New Roman" panose="02020603050405020304" pitchFamily="18" charset="0"/>
                <a:cs typeface="Times New Roman" panose="02020603050405020304" pitchFamily="18" charset="0"/>
              </a:rPr>
              <a:t>）发现新元素</a:t>
            </a:r>
            <a:endParaRPr lang="zh-CN" altLang="en-US" sz="2400" b="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8"/>
          <p:cNvSpPr txBox="1"/>
          <p:nvPr>
            <p:custDataLst>
              <p:tags r:id="rId1"/>
            </p:custDataLst>
          </p:nvPr>
        </p:nvSpPr>
        <p:spPr>
          <a:xfrm>
            <a:off x="623888" y="273050"/>
            <a:ext cx="7140575"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en-US" sz="2400" b="1" dirty="0">
                <a:solidFill>
                  <a:srgbClr val="000000"/>
                </a:solidFill>
                <a:latin typeface="Times New Roman" panose="02020603050405020304" pitchFamily="18" charset="0"/>
                <a:cs typeface="Times New Roman" panose="02020603050405020304" pitchFamily="18" charset="0"/>
              </a:rPr>
              <a:t>（</a:t>
            </a:r>
            <a:r>
              <a:rPr lang="en-US" altLang="zh-CN" sz="2400" b="1" dirty="0">
                <a:solidFill>
                  <a:srgbClr val="000000"/>
                </a:solidFill>
                <a:latin typeface="Times New Roman" panose="02020603050405020304" pitchFamily="18" charset="0"/>
                <a:cs typeface="Times New Roman" panose="02020603050405020304" pitchFamily="18" charset="0"/>
              </a:rPr>
              <a:t>2</a:t>
            </a:r>
            <a:r>
              <a:rPr lang="zh-CN" altLang="en-US" sz="2400" b="1" dirty="0">
                <a:solidFill>
                  <a:srgbClr val="000000"/>
                </a:solidFill>
                <a:latin typeface="Times New Roman" panose="02020603050405020304" pitchFamily="18" charset="0"/>
                <a:cs typeface="Times New Roman" panose="02020603050405020304" pitchFamily="18" charset="0"/>
              </a:rPr>
              <a:t>）检验元素</a:t>
            </a:r>
            <a:endParaRPr lang="zh-CN" altLang="en-US" sz="2400" b="1" dirty="0">
              <a:solidFill>
                <a:srgbClr val="000000"/>
              </a:solidFill>
              <a:latin typeface="Times New Roman" panose="02020603050405020304" pitchFamily="18" charset="0"/>
              <a:ea typeface="Times New Roman" panose="02020603050405020304" pitchFamily="18" charset="0"/>
            </a:endParaRPr>
          </a:p>
        </p:txBody>
      </p:sp>
      <p:pic>
        <p:nvPicPr>
          <p:cNvPr id="27651" name="Picture 2"/>
          <p:cNvPicPr>
            <a:picLocks noChangeAspect="1"/>
          </p:cNvPicPr>
          <p:nvPr>
            <p:custDataLst>
              <p:tags r:id="rId2"/>
            </p:custDataLst>
          </p:nvPr>
        </p:nvPicPr>
        <p:blipFill>
          <a:blip r:embed="rId7"/>
          <a:stretch>
            <a:fillRect/>
          </a:stretch>
        </p:blipFill>
        <p:spPr>
          <a:xfrm>
            <a:off x="1512888" y="847725"/>
            <a:ext cx="9571037" cy="3017838"/>
          </a:xfrm>
          <a:prstGeom prst="rect">
            <a:avLst/>
          </a:prstGeom>
          <a:noFill/>
          <a:ln w="9525">
            <a:noFill/>
          </a:ln>
        </p:spPr>
      </p:pic>
      <p:sp>
        <p:nvSpPr>
          <p:cNvPr id="27652" name="文本框 16"/>
          <p:cNvSpPr txBox="1"/>
          <p:nvPr>
            <p:custDataLst>
              <p:tags r:id="rId3"/>
            </p:custDataLst>
          </p:nvPr>
        </p:nvSpPr>
        <p:spPr>
          <a:xfrm>
            <a:off x="727075" y="1125538"/>
            <a:ext cx="785813" cy="18145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zh-CN" altLang="en-US" b="1" dirty="0">
                <a:solidFill>
                  <a:srgbClr val="1E0EF0"/>
                </a:solidFill>
                <a:latin typeface="微软雅黑" panose="020B0503020204020204" pitchFamily="34" charset="-122"/>
                <a:ea typeface="微软雅黑" panose="020B0503020204020204" pitchFamily="34" charset="-122"/>
              </a:rPr>
              <a:t>焰色试验</a:t>
            </a:r>
          </a:p>
        </p:txBody>
      </p:sp>
      <p:sp>
        <p:nvSpPr>
          <p:cNvPr id="6" name="文本框 5"/>
          <p:cNvSpPr txBox="1"/>
          <p:nvPr>
            <p:custDataLst>
              <p:tags r:id="rId4"/>
            </p:custDataLst>
          </p:nvPr>
        </p:nvSpPr>
        <p:spPr>
          <a:xfrm>
            <a:off x="550863" y="4237038"/>
            <a:ext cx="10945812" cy="1200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en-US" altLang="zh-CN" sz="2400" b="1" dirty="0">
                <a:latin typeface="宋体" panose="02010600030101010101" pitchFamily="2" charset="-122"/>
              </a:rPr>
              <a:t>    </a:t>
            </a:r>
            <a:r>
              <a:rPr lang="zh-CN" altLang="en-US" sz="2400" b="1" dirty="0">
                <a:latin typeface="宋体" panose="02010600030101010101" pitchFamily="2" charset="-122"/>
              </a:rPr>
              <a:t>基态原子吸收能量，电子从基态跃迁到激发态后，电子从较高能量的激发态跃迁到较低能量的激发态乃至基态时，将能量以光的形式释放出来。碱金属及碱土金属的能级差正好对应于可见光范围，于是我们就看到了各种色彩。 </a:t>
            </a:r>
          </a:p>
        </p:txBody>
      </p:sp>
      <p:sp>
        <p:nvSpPr>
          <p:cNvPr id="7" name="文本框 6"/>
          <p:cNvSpPr txBox="1"/>
          <p:nvPr>
            <p:custDataLst>
              <p:tags r:id="rId5"/>
            </p:custDataLst>
          </p:nvPr>
        </p:nvSpPr>
        <p:spPr>
          <a:xfrm>
            <a:off x="3432175" y="5661025"/>
            <a:ext cx="6096000" cy="522288"/>
          </a:xfrm>
          <a:prstGeom prst="rect">
            <a:avLst/>
          </a:prstGeom>
          <a:noFill/>
        </p:spPr>
        <p:txBody>
          <a:bodyPr>
            <a:spAutoFit/>
          </a:bodyPr>
          <a:lstStyle/>
          <a:p>
            <a:pPr marR="0" defTabSz="914400">
              <a:buClrTx/>
              <a:buSzTx/>
              <a:buFontTx/>
              <a:buNone/>
              <a:defRPr/>
            </a:pPr>
            <a:r>
              <a:rPr kumimoji="0" lang="zh-CN" altLang="zh-CN" sz="2800" b="1" kern="100" cap="none" spc="0" normalizeH="0" baseline="0" noProof="0">
                <a:solidFill>
                  <a:srgbClr val="1E0EF0"/>
                </a:solidFill>
                <a:latin typeface="Times New Roman" panose="02020603050405020304"/>
                <a:ea typeface="宋体" panose="02010600030101010101" pitchFamily="2" charset="-122"/>
                <a:cs typeface="Times New Roman" panose="02020603050405020304" pitchFamily="18" charset="0"/>
                <a:sym typeface="+mn-ea"/>
              </a:rPr>
              <a:t>焰色试验属于发射光谱。</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8"/>
          <p:cNvSpPr txBox="1"/>
          <p:nvPr>
            <p:custDataLst>
              <p:tags r:id="rId1"/>
            </p:custDataLst>
          </p:nvPr>
        </p:nvSpPr>
        <p:spPr>
          <a:xfrm>
            <a:off x="623888" y="90486"/>
            <a:ext cx="10253662"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en-US" sz="2400" b="1" dirty="0">
                <a:solidFill>
                  <a:srgbClr val="000000"/>
                </a:solidFill>
                <a:latin typeface="Times New Roman" panose="02020603050405020304" pitchFamily="18" charset="0"/>
                <a:cs typeface="Times New Roman" panose="02020603050405020304" pitchFamily="18" charset="0"/>
              </a:rPr>
              <a:t>（</a:t>
            </a:r>
            <a:r>
              <a:rPr lang="en-US" altLang="zh-CN" sz="2400" b="1" dirty="0">
                <a:solidFill>
                  <a:srgbClr val="000000"/>
                </a:solidFill>
                <a:latin typeface="Times New Roman" panose="02020603050405020304" pitchFamily="18" charset="0"/>
                <a:cs typeface="Times New Roman" panose="02020603050405020304" pitchFamily="18" charset="0"/>
              </a:rPr>
              <a:t>3</a:t>
            </a:r>
            <a:r>
              <a:rPr lang="zh-CN" altLang="en-US" sz="2400" b="1" dirty="0">
                <a:solidFill>
                  <a:srgbClr val="000000"/>
                </a:solidFill>
                <a:latin typeface="Times New Roman" panose="02020603050405020304" pitchFamily="18" charset="0"/>
                <a:cs typeface="Times New Roman" panose="02020603050405020304" pitchFamily="18" charset="0"/>
              </a:rPr>
              <a:t>）焰火、激光、荧光、LED灯光</a:t>
            </a:r>
            <a:endParaRPr lang="zh-CN" altLang="en-US" sz="2400" b="1" dirty="0">
              <a:solidFill>
                <a:srgbClr val="000000"/>
              </a:solidFill>
              <a:latin typeface="Times New Roman" panose="02020603050405020304" pitchFamily="18" charset="0"/>
              <a:ea typeface="Times New Roman" panose="02020603050405020304" pitchFamily="18" charset="0"/>
            </a:endParaRPr>
          </a:p>
        </p:txBody>
      </p:sp>
      <p:pic>
        <p:nvPicPr>
          <p:cNvPr id="28675" name="Picture 4"/>
          <p:cNvPicPr>
            <a:picLocks noChangeAspect="1"/>
          </p:cNvPicPr>
          <p:nvPr>
            <p:custDataLst>
              <p:tags r:id="rId2"/>
            </p:custDataLst>
          </p:nvPr>
        </p:nvPicPr>
        <p:blipFill>
          <a:blip r:embed="rId7"/>
          <a:srcRect b="6236"/>
          <a:stretch>
            <a:fillRect/>
          </a:stretch>
        </p:blipFill>
        <p:spPr>
          <a:xfrm>
            <a:off x="369888" y="1341438"/>
            <a:ext cx="3914775" cy="2722562"/>
          </a:xfrm>
          <a:prstGeom prst="rect">
            <a:avLst/>
          </a:prstGeom>
          <a:noFill/>
          <a:ln w="9525">
            <a:noFill/>
          </a:ln>
        </p:spPr>
      </p:pic>
      <p:pic>
        <p:nvPicPr>
          <p:cNvPr id="28676" name="Picture 2"/>
          <p:cNvPicPr>
            <a:picLocks noChangeAspect="1"/>
          </p:cNvPicPr>
          <p:nvPr>
            <p:custDataLst>
              <p:tags r:id="rId3"/>
            </p:custDataLst>
          </p:nvPr>
        </p:nvPicPr>
        <p:blipFill>
          <a:blip r:embed="rId8"/>
          <a:srcRect b="8765"/>
          <a:stretch>
            <a:fillRect/>
          </a:stretch>
        </p:blipFill>
        <p:spPr>
          <a:xfrm>
            <a:off x="8070850" y="1341438"/>
            <a:ext cx="3948113" cy="2720975"/>
          </a:xfrm>
          <a:prstGeom prst="rect">
            <a:avLst/>
          </a:prstGeom>
          <a:noFill/>
          <a:ln w="9525">
            <a:noFill/>
          </a:ln>
        </p:spPr>
      </p:pic>
      <p:pic>
        <p:nvPicPr>
          <p:cNvPr id="28677" name="Picture 3"/>
          <p:cNvPicPr>
            <a:picLocks noChangeAspect="1"/>
          </p:cNvPicPr>
          <p:nvPr>
            <p:custDataLst>
              <p:tags r:id="rId4"/>
            </p:custDataLst>
          </p:nvPr>
        </p:nvPicPr>
        <p:blipFill>
          <a:blip r:embed="rId9"/>
          <a:stretch>
            <a:fillRect/>
          </a:stretch>
        </p:blipFill>
        <p:spPr>
          <a:xfrm>
            <a:off x="4362450" y="1341438"/>
            <a:ext cx="3629025" cy="2720975"/>
          </a:xfrm>
          <a:prstGeom prst="rect">
            <a:avLst/>
          </a:prstGeom>
          <a:noFill/>
          <a:ln w="9525">
            <a:noFill/>
          </a:ln>
        </p:spPr>
      </p:pic>
      <p:sp>
        <p:nvSpPr>
          <p:cNvPr id="73" name="文本框 72"/>
          <p:cNvSpPr txBox="1"/>
          <p:nvPr>
            <p:custDataLst>
              <p:tags r:id="rId5"/>
            </p:custDataLst>
          </p:nvPr>
        </p:nvSpPr>
        <p:spPr>
          <a:xfrm>
            <a:off x="860425" y="4365625"/>
            <a:ext cx="10634663" cy="18049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457200" eaLnBrk="1" hangingPunct="1">
              <a:lnSpc>
                <a:spcPct val="120000"/>
              </a:lnSpc>
              <a:spcBef>
                <a:spcPct val="0"/>
              </a:spcBef>
              <a:buFontTx/>
              <a:buNone/>
            </a:pPr>
            <a:r>
              <a:rPr lang="zh-CN" altLang="en-US" sz="2400" b="1" dirty="0">
                <a:latin typeface="宋体" panose="02010600030101010101" pitchFamily="2" charset="-122"/>
                <a:cs typeface="Times New Roman" panose="02020603050405020304" pitchFamily="18" charset="0"/>
              </a:rPr>
              <a:t>充有氖气的霓虹灯能发出红光：通电后在电场作用下，放电管里氖原子中的电子吸收能量后跃迁到能量较高的能级，且处在能量较高的能级上的电子会很快地以光的形式释放能量而跃迁回能量较低的能级上，该光的波长恰好处于可见光区域中的红色波段。</a:t>
            </a:r>
            <a:endParaRPr lang="zh-CN" altLang="en-US" sz="2400" b="1" dirty="0">
              <a:latin typeface="宋体" panose="02010600030101010101" pitchFamily="2" charset="-122"/>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p:nvPr/>
        </p:nvSpPr>
        <p:spPr>
          <a:xfrm>
            <a:off x="1847850" y="917575"/>
            <a:ext cx="8820150" cy="22272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latin typeface="Times New Roman" panose="02020603050405020304" pitchFamily="18" charset="0"/>
              </a:rPr>
              <a:t>下图是锂、氦、汞的吸收光谱和发射光谱。其中图</a:t>
            </a:r>
            <a:r>
              <a:rPr lang="en-US" altLang="zh-CN" b="1" dirty="0">
                <a:latin typeface="Times New Roman" panose="02020603050405020304" pitchFamily="18" charset="0"/>
              </a:rPr>
              <a:t>_______</a:t>
            </a:r>
            <a:r>
              <a:rPr lang="zh-CN" altLang="en-US" b="1" dirty="0">
                <a:latin typeface="Times New Roman" panose="02020603050405020304" pitchFamily="18" charset="0"/>
              </a:rPr>
              <a:t>是原子由基态转化为激发态时的吸收光谱，图</a:t>
            </a:r>
            <a:r>
              <a:rPr lang="en-US" altLang="zh-CN" b="1" dirty="0">
                <a:latin typeface="Times New Roman" panose="02020603050405020304" pitchFamily="18" charset="0"/>
              </a:rPr>
              <a:t>_______</a:t>
            </a:r>
            <a:r>
              <a:rPr lang="zh-CN" altLang="en-US" b="1" dirty="0">
                <a:latin typeface="Times New Roman" panose="02020603050405020304" pitchFamily="18" charset="0"/>
              </a:rPr>
              <a:t>是原子由激发态转化为基态时的发射光谱。不同元素的原子光谱上的特征谱线不同，请在下图中用线段将同种元素的吸收光谱和发射光谱连接。</a:t>
            </a:r>
          </a:p>
        </p:txBody>
      </p:sp>
      <p:pic>
        <p:nvPicPr>
          <p:cNvPr id="29699" name="Picture 3"/>
          <p:cNvPicPr>
            <a:picLocks noChangeAspect="1"/>
          </p:cNvPicPr>
          <p:nvPr/>
        </p:nvPicPr>
        <p:blipFill>
          <a:blip r:embed="rId2"/>
          <a:stretch>
            <a:fillRect/>
          </a:stretch>
        </p:blipFill>
        <p:spPr>
          <a:xfrm>
            <a:off x="1631950" y="3357563"/>
            <a:ext cx="8964613" cy="3095625"/>
          </a:xfrm>
          <a:prstGeom prst="rect">
            <a:avLst/>
          </a:prstGeom>
          <a:noFill/>
          <a:ln w="9525">
            <a:noFill/>
          </a:ln>
        </p:spPr>
      </p:pic>
      <p:sp>
        <p:nvSpPr>
          <p:cNvPr id="329732" name="Text Box 4"/>
          <p:cNvSpPr txBox="1"/>
          <p:nvPr/>
        </p:nvSpPr>
        <p:spPr>
          <a:xfrm>
            <a:off x="1847850" y="1265238"/>
            <a:ext cx="2592388"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solidFill>
                  <a:srgbClr val="FF0000"/>
                </a:solidFill>
                <a:latin typeface="Arial" panose="020B0604020202020204" pitchFamily="34" charset="0"/>
              </a:rPr>
              <a:t>①③⑤</a:t>
            </a:r>
          </a:p>
        </p:txBody>
      </p:sp>
      <p:sp>
        <p:nvSpPr>
          <p:cNvPr id="329733" name="Text Box 5"/>
          <p:cNvSpPr txBox="1"/>
          <p:nvPr/>
        </p:nvSpPr>
        <p:spPr>
          <a:xfrm>
            <a:off x="1847850" y="1757363"/>
            <a:ext cx="2592388"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solidFill>
                  <a:srgbClr val="FF0000"/>
                </a:solidFill>
                <a:latin typeface="Arial" panose="020B0604020202020204" pitchFamily="34" charset="0"/>
              </a:rPr>
              <a:t>②④⑥</a:t>
            </a:r>
          </a:p>
        </p:txBody>
      </p:sp>
      <p:sp>
        <p:nvSpPr>
          <p:cNvPr id="329734" name="Line 6"/>
          <p:cNvSpPr/>
          <p:nvPr/>
        </p:nvSpPr>
        <p:spPr>
          <a:xfrm>
            <a:off x="5519738" y="3716338"/>
            <a:ext cx="1069975" cy="2159000"/>
          </a:xfrm>
          <a:prstGeom prst="line">
            <a:avLst/>
          </a:prstGeom>
          <a:ln w="28575" cap="flat" cmpd="sng">
            <a:solidFill>
              <a:srgbClr val="0000FF"/>
            </a:solidFill>
            <a:prstDash val="solid"/>
            <a:headEnd type="none" w="med" len="med"/>
            <a:tailEnd type="none" w="med" len="med"/>
          </a:ln>
        </p:spPr>
      </p:sp>
      <p:sp>
        <p:nvSpPr>
          <p:cNvPr id="329735" name="Line 7"/>
          <p:cNvSpPr/>
          <p:nvPr/>
        </p:nvSpPr>
        <p:spPr>
          <a:xfrm flipV="1">
            <a:off x="5664200" y="4797425"/>
            <a:ext cx="936625" cy="0"/>
          </a:xfrm>
          <a:prstGeom prst="line">
            <a:avLst/>
          </a:prstGeom>
          <a:ln w="28575" cap="flat" cmpd="sng">
            <a:solidFill>
              <a:srgbClr val="006600"/>
            </a:solidFill>
            <a:prstDash val="solid"/>
            <a:headEnd type="none" w="med" len="med"/>
            <a:tailEnd type="none" w="med" len="med"/>
          </a:ln>
        </p:spPr>
      </p:sp>
      <p:sp>
        <p:nvSpPr>
          <p:cNvPr id="329736" name="Line 8"/>
          <p:cNvSpPr/>
          <p:nvPr/>
        </p:nvSpPr>
        <p:spPr>
          <a:xfrm flipV="1">
            <a:off x="5664200" y="3644900"/>
            <a:ext cx="874713" cy="2159000"/>
          </a:xfrm>
          <a:prstGeom prst="line">
            <a:avLst/>
          </a:prstGeom>
          <a:ln w="28575" cap="flat" cmpd="sng">
            <a:solidFill>
              <a:srgbClr val="FF0000"/>
            </a:solidFill>
            <a:prstDash val="solid"/>
            <a:headEnd type="none" w="med" len="med"/>
            <a:tailEnd type="none" w="med" len="med"/>
          </a:ln>
        </p:spPr>
      </p:sp>
      <p:pic>
        <p:nvPicPr>
          <p:cNvPr id="29705" name="Picture 9" descr="课堂训练"/>
          <p:cNvPicPr>
            <a:picLocks noChangeAspect="1"/>
          </p:cNvPicPr>
          <p:nvPr/>
        </p:nvPicPr>
        <p:blipFill>
          <a:blip r:embed="rId3"/>
          <a:stretch>
            <a:fillRect/>
          </a:stretch>
        </p:blipFill>
        <p:spPr>
          <a:xfrm>
            <a:off x="731834" y="24603"/>
            <a:ext cx="3117850" cy="7175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9732"/>
                                        </p:tgtEl>
                                        <p:attrNameLst>
                                          <p:attrName>style.visibility</p:attrName>
                                        </p:attrNameLst>
                                      </p:cBhvr>
                                      <p:to>
                                        <p:strVal val="visible"/>
                                      </p:to>
                                    </p:set>
                                    <p:anim calcmode="lin" valueType="num">
                                      <p:cBhvr additive="base">
                                        <p:cTn id="7" dur="500" fill="hold"/>
                                        <p:tgtEl>
                                          <p:spTgt spid="329732"/>
                                        </p:tgtEl>
                                        <p:attrNameLst>
                                          <p:attrName>ppt_x</p:attrName>
                                        </p:attrNameLst>
                                      </p:cBhvr>
                                      <p:tavLst>
                                        <p:tav tm="0">
                                          <p:val>
                                            <p:strVal val="#ppt_x"/>
                                          </p:val>
                                        </p:tav>
                                        <p:tav tm="100000">
                                          <p:val>
                                            <p:strVal val="#ppt_x"/>
                                          </p:val>
                                        </p:tav>
                                      </p:tavLst>
                                    </p:anim>
                                    <p:anim calcmode="lin" valueType="num">
                                      <p:cBhvr additive="base">
                                        <p:cTn id="8" dur="500" fill="hold"/>
                                        <p:tgtEl>
                                          <p:spTgt spid="3297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9733"/>
                                        </p:tgtEl>
                                        <p:attrNameLst>
                                          <p:attrName>style.visibility</p:attrName>
                                        </p:attrNameLst>
                                      </p:cBhvr>
                                      <p:to>
                                        <p:strVal val="visible"/>
                                      </p:to>
                                    </p:set>
                                    <p:anim calcmode="lin" valueType="num">
                                      <p:cBhvr additive="base">
                                        <p:cTn id="13" dur="500" fill="hold"/>
                                        <p:tgtEl>
                                          <p:spTgt spid="329733"/>
                                        </p:tgtEl>
                                        <p:attrNameLst>
                                          <p:attrName>ppt_x</p:attrName>
                                        </p:attrNameLst>
                                      </p:cBhvr>
                                      <p:tavLst>
                                        <p:tav tm="0">
                                          <p:val>
                                            <p:strVal val="#ppt_x"/>
                                          </p:val>
                                        </p:tav>
                                        <p:tav tm="100000">
                                          <p:val>
                                            <p:strVal val="#ppt_x"/>
                                          </p:val>
                                        </p:tav>
                                      </p:tavLst>
                                    </p:anim>
                                    <p:anim calcmode="lin" valueType="num">
                                      <p:cBhvr additive="base">
                                        <p:cTn id="14" dur="500" fill="hold"/>
                                        <p:tgtEl>
                                          <p:spTgt spid="3297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nodeType="clickEffect">
                                  <p:stCondLst>
                                    <p:cond delay="0"/>
                                  </p:stCondLst>
                                  <p:childTnLst>
                                    <p:set>
                                      <p:cBhvr>
                                        <p:cTn id="18" dur="1" fill="hold">
                                          <p:stCondLst>
                                            <p:cond delay="0"/>
                                          </p:stCondLst>
                                        </p:cTn>
                                        <p:tgtEl>
                                          <p:spTgt spid="329734"/>
                                        </p:tgtEl>
                                        <p:attrNameLst>
                                          <p:attrName>style.visibility</p:attrName>
                                        </p:attrNameLst>
                                      </p:cBhvr>
                                      <p:to>
                                        <p:strVal val="visible"/>
                                      </p:to>
                                    </p:set>
                                    <p:anim calcmode="lin" valueType="num">
                                      <p:cBhvr>
                                        <p:cTn id="19" dur="500" fill="hold"/>
                                        <p:tgtEl>
                                          <p:spTgt spid="329734"/>
                                        </p:tgtEl>
                                        <p:attrNameLst>
                                          <p:attrName>ppt_x</p:attrName>
                                        </p:attrNameLst>
                                      </p:cBhvr>
                                      <p:tavLst>
                                        <p:tav tm="0">
                                          <p:val>
                                            <p:strVal val="#ppt_x"/>
                                          </p:val>
                                        </p:tav>
                                        <p:tav tm="100000">
                                          <p:val>
                                            <p:strVal val="#ppt_x"/>
                                          </p:val>
                                        </p:tav>
                                      </p:tavLst>
                                    </p:anim>
                                    <p:anim calcmode="lin" valueType="num">
                                      <p:cBhvr>
                                        <p:cTn id="20" dur="500" fill="hold"/>
                                        <p:tgtEl>
                                          <p:spTgt spid="329734"/>
                                        </p:tgtEl>
                                        <p:attrNameLst>
                                          <p:attrName>ppt_y</p:attrName>
                                        </p:attrNameLst>
                                      </p:cBhvr>
                                      <p:tavLst>
                                        <p:tav tm="0">
                                          <p:val>
                                            <p:strVal val="#ppt_y-#ppt_h/2"/>
                                          </p:val>
                                        </p:tav>
                                        <p:tav tm="100000">
                                          <p:val>
                                            <p:strVal val="#ppt_y"/>
                                          </p:val>
                                        </p:tav>
                                      </p:tavLst>
                                    </p:anim>
                                    <p:anim calcmode="lin" valueType="num">
                                      <p:cBhvr>
                                        <p:cTn id="21" dur="500" fill="hold"/>
                                        <p:tgtEl>
                                          <p:spTgt spid="329734"/>
                                        </p:tgtEl>
                                        <p:attrNameLst>
                                          <p:attrName>ppt_w</p:attrName>
                                        </p:attrNameLst>
                                      </p:cBhvr>
                                      <p:tavLst>
                                        <p:tav tm="0">
                                          <p:val>
                                            <p:strVal val="#ppt_w"/>
                                          </p:val>
                                        </p:tav>
                                        <p:tav tm="100000">
                                          <p:val>
                                            <p:strVal val="#ppt_w"/>
                                          </p:val>
                                        </p:tav>
                                      </p:tavLst>
                                    </p:anim>
                                    <p:anim calcmode="lin" valueType="num">
                                      <p:cBhvr>
                                        <p:cTn id="22" dur="500" fill="hold"/>
                                        <p:tgtEl>
                                          <p:spTgt spid="32973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329735"/>
                                        </p:tgtEl>
                                        <p:attrNameLst>
                                          <p:attrName>style.visibility</p:attrName>
                                        </p:attrNameLst>
                                      </p:cBhvr>
                                      <p:to>
                                        <p:strVal val="visible"/>
                                      </p:to>
                                    </p:set>
                                    <p:anim calcmode="lin" valueType="num">
                                      <p:cBhvr>
                                        <p:cTn id="27" dur="500" fill="hold"/>
                                        <p:tgtEl>
                                          <p:spTgt spid="329735"/>
                                        </p:tgtEl>
                                        <p:attrNameLst>
                                          <p:attrName>ppt_x</p:attrName>
                                        </p:attrNameLst>
                                      </p:cBhvr>
                                      <p:tavLst>
                                        <p:tav tm="0">
                                          <p:val>
                                            <p:strVal val="#ppt_x-#ppt_w/2"/>
                                          </p:val>
                                        </p:tav>
                                        <p:tav tm="100000">
                                          <p:val>
                                            <p:strVal val="#ppt_x"/>
                                          </p:val>
                                        </p:tav>
                                      </p:tavLst>
                                    </p:anim>
                                    <p:anim calcmode="lin" valueType="num">
                                      <p:cBhvr>
                                        <p:cTn id="28" dur="500" fill="hold"/>
                                        <p:tgtEl>
                                          <p:spTgt spid="329735"/>
                                        </p:tgtEl>
                                        <p:attrNameLst>
                                          <p:attrName>ppt_y</p:attrName>
                                        </p:attrNameLst>
                                      </p:cBhvr>
                                      <p:tavLst>
                                        <p:tav tm="0">
                                          <p:val>
                                            <p:strVal val="#ppt_y"/>
                                          </p:val>
                                        </p:tav>
                                        <p:tav tm="100000">
                                          <p:val>
                                            <p:strVal val="#ppt_y"/>
                                          </p:val>
                                        </p:tav>
                                      </p:tavLst>
                                    </p:anim>
                                    <p:anim calcmode="lin" valueType="num">
                                      <p:cBhvr>
                                        <p:cTn id="29" dur="500" fill="hold"/>
                                        <p:tgtEl>
                                          <p:spTgt spid="329735"/>
                                        </p:tgtEl>
                                        <p:attrNameLst>
                                          <p:attrName>ppt_w</p:attrName>
                                        </p:attrNameLst>
                                      </p:cBhvr>
                                      <p:tavLst>
                                        <p:tav tm="0">
                                          <p:val>
                                            <p:fltVal val="0"/>
                                          </p:val>
                                        </p:tav>
                                        <p:tav tm="100000">
                                          <p:val>
                                            <p:strVal val="#ppt_w"/>
                                          </p:val>
                                        </p:tav>
                                      </p:tavLst>
                                    </p:anim>
                                    <p:anim calcmode="lin" valueType="num">
                                      <p:cBhvr>
                                        <p:cTn id="30" dur="500" fill="hold"/>
                                        <p:tgtEl>
                                          <p:spTgt spid="329735"/>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329736"/>
                                        </p:tgtEl>
                                        <p:attrNameLst>
                                          <p:attrName>style.visibility</p:attrName>
                                        </p:attrNameLst>
                                      </p:cBhvr>
                                      <p:to>
                                        <p:strVal val="visible"/>
                                      </p:to>
                                    </p:set>
                                    <p:anim calcmode="lin" valueType="num">
                                      <p:cBhvr>
                                        <p:cTn id="35" dur="500" fill="hold"/>
                                        <p:tgtEl>
                                          <p:spTgt spid="329736"/>
                                        </p:tgtEl>
                                        <p:attrNameLst>
                                          <p:attrName>ppt_x</p:attrName>
                                        </p:attrNameLst>
                                      </p:cBhvr>
                                      <p:tavLst>
                                        <p:tav tm="0">
                                          <p:val>
                                            <p:strVal val="#ppt_x"/>
                                          </p:val>
                                        </p:tav>
                                        <p:tav tm="100000">
                                          <p:val>
                                            <p:strVal val="#ppt_x"/>
                                          </p:val>
                                        </p:tav>
                                      </p:tavLst>
                                    </p:anim>
                                    <p:anim calcmode="lin" valueType="num">
                                      <p:cBhvr>
                                        <p:cTn id="36" dur="500" fill="hold"/>
                                        <p:tgtEl>
                                          <p:spTgt spid="329736"/>
                                        </p:tgtEl>
                                        <p:attrNameLst>
                                          <p:attrName>ppt_y</p:attrName>
                                        </p:attrNameLst>
                                      </p:cBhvr>
                                      <p:tavLst>
                                        <p:tav tm="0">
                                          <p:val>
                                            <p:strVal val="#ppt_y+#ppt_h/2"/>
                                          </p:val>
                                        </p:tav>
                                        <p:tav tm="100000">
                                          <p:val>
                                            <p:strVal val="#ppt_y"/>
                                          </p:val>
                                        </p:tav>
                                      </p:tavLst>
                                    </p:anim>
                                    <p:anim calcmode="lin" valueType="num">
                                      <p:cBhvr>
                                        <p:cTn id="37" dur="500" fill="hold"/>
                                        <p:tgtEl>
                                          <p:spTgt spid="329736"/>
                                        </p:tgtEl>
                                        <p:attrNameLst>
                                          <p:attrName>ppt_w</p:attrName>
                                        </p:attrNameLst>
                                      </p:cBhvr>
                                      <p:tavLst>
                                        <p:tav tm="0">
                                          <p:val>
                                            <p:strVal val="#ppt_w"/>
                                          </p:val>
                                        </p:tav>
                                        <p:tav tm="100000">
                                          <p:val>
                                            <p:strVal val="#ppt_w"/>
                                          </p:val>
                                        </p:tav>
                                      </p:tavLst>
                                    </p:anim>
                                    <p:anim calcmode="lin" valueType="num">
                                      <p:cBhvr>
                                        <p:cTn id="38" dur="500" fill="hold"/>
                                        <p:tgtEl>
                                          <p:spTgt spid="3297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2" grpId="0"/>
      <p:bldP spid="3297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4910455" y="172085"/>
            <a:ext cx="1961515" cy="583565"/>
          </a:xfrm>
          <a:prstGeom prst="rect">
            <a:avLst/>
          </a:prstGeom>
          <a:noFill/>
        </p:spPr>
        <p:txBody>
          <a:bodyPr wrap="square" rtlCol="0">
            <a:spAutoFit/>
          </a:bodyPr>
          <a:lstStyle/>
          <a:p>
            <a:r>
              <a:rPr lang="zh-CN" altLang="en-US" sz="3200" b="1">
                <a:solidFill>
                  <a:srgbClr val="002060"/>
                </a:solidFill>
                <a:latin typeface="微软雅黑" panose="020B0503020204020204" charset="-122"/>
                <a:ea typeface="微软雅黑" panose="020B0503020204020204" charset="-122"/>
              </a:rPr>
              <a:t>针对训练</a:t>
            </a:r>
          </a:p>
        </p:txBody>
      </p:sp>
      <p:sp>
        <p:nvSpPr>
          <p:cNvPr id="13" name="矩形 12"/>
          <p:cNvSpPr/>
          <p:nvPr>
            <p:custDataLst>
              <p:tags r:id="rId2"/>
            </p:custDataLst>
          </p:nvPr>
        </p:nvSpPr>
        <p:spPr>
          <a:xfrm>
            <a:off x="488107" y="650429"/>
            <a:ext cx="11120877" cy="4615815"/>
          </a:xfrm>
          <a:prstGeom prst="rect">
            <a:avLst/>
          </a:prstGeom>
        </p:spPr>
        <p:txBody>
          <a:bodyPr>
            <a:spAutoFit/>
          </a:bodyPr>
          <a:lstStyle/>
          <a:p>
            <a:pPr>
              <a:lnSpc>
                <a:spcPct val="150000"/>
              </a:lnSpc>
              <a:spcAft>
                <a:spcPct val="0"/>
              </a:spcAft>
              <a:tabLst>
                <a:tab pos="2250440" algn="l"/>
              </a:tabLst>
            </a:pPr>
            <a:r>
              <a:rPr lang="zh-CN" altLang="zh-CN" sz="2800" b="1" kern="100">
                <a:solidFill>
                  <a:srgbClr val="FF0000"/>
                </a:solidFill>
                <a:latin typeface="Times New Roman" panose="02020603050405020304" pitchFamily="18" charset="0"/>
                <a:ea typeface="方正中等线简体" panose="03000509000000000000" pitchFamily="65" charset="-122"/>
                <a:cs typeface="Times New Roman" panose="02020603050405020304" pitchFamily="18" charset="0"/>
              </a:rPr>
              <a:t>判断正误</a:t>
            </a:r>
            <a:endParaRPr lang="zh-CN" altLang="zh-CN" sz="1050" b="1" kern="100">
              <a:solidFill>
                <a:srgbClr val="FF0000"/>
              </a:solidFill>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ct val="0"/>
              </a:spcAft>
              <a:tabLst>
                <a:tab pos="2250440" algn="l"/>
              </a:tabLst>
            </a:pP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光</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辐射</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是电子跃迁释放能量的重要形式之一</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b="1" kern="10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ct val="0"/>
              </a:spcAft>
              <a:tabLst>
                <a:tab pos="2250440" algn="l"/>
              </a:tabLst>
            </a:pP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霓虹灯光、激光、萤光都与原子核外电子跃迁吸收能量有关</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b="1" kern="10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ct val="0"/>
              </a:spcAft>
              <a:tabLst>
                <a:tab pos="2250440" algn="l"/>
              </a:tabLst>
            </a:pP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产生激光的前提是原子要处于激发态</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b="1" kern="10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ct val="0"/>
              </a:spcAft>
              <a:tabLst>
                <a:tab pos="2250440" algn="l"/>
              </a:tabLst>
            </a:pP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电子跃迁时只吸收能量</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b="1" kern="10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ct val="0"/>
              </a:spcAft>
              <a:tabLst>
                <a:tab pos="2250440" algn="l"/>
              </a:tabLst>
            </a:pP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同一原子处于激发态时的能量一定高于基态时的能量</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b="1" kern="10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ct val="0"/>
              </a:spcAft>
              <a:tabLst>
                <a:tab pos="2250440" algn="l"/>
              </a:tabLst>
            </a:pP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激发态原子的能量较高，极易失去电子，表现出较强的还原性</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b="1"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custDataLst>
              <p:tags r:id="rId3"/>
            </p:custDataLst>
          </p:nvPr>
        </p:nvSpPr>
        <p:spPr>
          <a:xfrm>
            <a:off x="8147079" y="1406158"/>
            <a:ext cx="640715" cy="645160"/>
          </a:xfrm>
          <a:prstGeom prst="rect">
            <a:avLst/>
          </a:prstGeom>
        </p:spPr>
        <p:txBody>
          <a:bodyPr wrap="none">
            <a:spAutoFit/>
          </a:bodyPr>
          <a:lstStyle/>
          <a:p>
            <a:pPr defTabSz="1219200"/>
            <a:r>
              <a:rPr lang="en-US" altLang="zh-CN" sz="3600" b="1" kern="10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p>
        </p:txBody>
      </p:sp>
      <p:sp>
        <p:nvSpPr>
          <p:cNvPr id="6" name="矩形 5"/>
          <p:cNvSpPr/>
          <p:nvPr>
            <p:custDataLst>
              <p:tags r:id="rId4"/>
            </p:custDataLst>
          </p:nvPr>
        </p:nvSpPr>
        <p:spPr>
          <a:xfrm>
            <a:off x="10372253" y="2009056"/>
            <a:ext cx="640715" cy="645160"/>
          </a:xfrm>
          <a:prstGeom prst="rect">
            <a:avLst/>
          </a:prstGeom>
        </p:spPr>
        <p:txBody>
          <a:bodyPr wrap="none">
            <a:spAutoFit/>
          </a:bodyPr>
          <a:lstStyle/>
          <a:p>
            <a:pPr defTabSz="1219200"/>
            <a:r>
              <a:rPr lang="en-US" altLang="zh-CN" sz="3600" b="1" kern="10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p>
        </p:txBody>
      </p:sp>
      <p:sp>
        <p:nvSpPr>
          <p:cNvPr id="7" name="矩形 6"/>
          <p:cNvSpPr/>
          <p:nvPr>
            <p:custDataLst>
              <p:tags r:id="rId5"/>
            </p:custDataLst>
          </p:nvPr>
        </p:nvSpPr>
        <p:spPr>
          <a:xfrm>
            <a:off x="6836077" y="2678654"/>
            <a:ext cx="640715" cy="645160"/>
          </a:xfrm>
          <a:prstGeom prst="rect">
            <a:avLst/>
          </a:prstGeom>
        </p:spPr>
        <p:txBody>
          <a:bodyPr wrap="none">
            <a:spAutoFit/>
          </a:bodyPr>
          <a:lstStyle/>
          <a:p>
            <a:pPr defTabSz="1219200"/>
            <a:r>
              <a:rPr lang="en-US" altLang="zh-CN" sz="3600" b="1" kern="10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p>
        </p:txBody>
      </p:sp>
      <p:sp>
        <p:nvSpPr>
          <p:cNvPr id="8" name="矩形 7"/>
          <p:cNvSpPr/>
          <p:nvPr>
            <p:custDataLst>
              <p:tags r:id="rId6"/>
            </p:custDataLst>
          </p:nvPr>
        </p:nvSpPr>
        <p:spPr>
          <a:xfrm>
            <a:off x="4700220" y="3295675"/>
            <a:ext cx="640715" cy="645160"/>
          </a:xfrm>
          <a:prstGeom prst="rect">
            <a:avLst/>
          </a:prstGeom>
        </p:spPr>
        <p:txBody>
          <a:bodyPr wrap="none">
            <a:spAutoFit/>
          </a:bodyPr>
          <a:lstStyle/>
          <a:p>
            <a:pPr defTabSz="1219200"/>
            <a:r>
              <a:rPr lang="en-US" altLang="zh-CN" sz="3600" b="1" kern="10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p>
        </p:txBody>
      </p:sp>
      <p:sp>
        <p:nvSpPr>
          <p:cNvPr id="9" name="矩形 8"/>
          <p:cNvSpPr/>
          <p:nvPr>
            <p:custDataLst>
              <p:tags r:id="rId7"/>
            </p:custDataLst>
          </p:nvPr>
        </p:nvSpPr>
        <p:spPr>
          <a:xfrm>
            <a:off x="9316516" y="3942006"/>
            <a:ext cx="640715" cy="645160"/>
          </a:xfrm>
          <a:prstGeom prst="rect">
            <a:avLst/>
          </a:prstGeom>
        </p:spPr>
        <p:txBody>
          <a:bodyPr wrap="none">
            <a:spAutoFit/>
          </a:bodyPr>
          <a:lstStyle/>
          <a:p>
            <a:pPr defTabSz="1219200"/>
            <a:r>
              <a:rPr lang="en-US" altLang="zh-CN" sz="3600" b="1" kern="10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p>
        </p:txBody>
      </p:sp>
      <p:sp>
        <p:nvSpPr>
          <p:cNvPr id="19" name="矩形 18"/>
          <p:cNvSpPr/>
          <p:nvPr>
            <p:custDataLst>
              <p:tags r:id="rId8"/>
            </p:custDataLst>
          </p:nvPr>
        </p:nvSpPr>
        <p:spPr>
          <a:xfrm>
            <a:off x="10734034" y="4592554"/>
            <a:ext cx="640715" cy="645160"/>
          </a:xfrm>
          <a:prstGeom prst="rect">
            <a:avLst/>
          </a:prstGeom>
        </p:spPr>
        <p:txBody>
          <a:bodyPr wrap="none">
            <a:spAutoFit/>
          </a:bodyPr>
          <a:lstStyle/>
          <a:p>
            <a:pPr defTabSz="1219200"/>
            <a:r>
              <a:rPr lang="en-US" altLang="zh-CN" sz="3600" b="1" kern="10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p>
        </p:txBody>
      </p:sp>
    </p:spTree>
    <p:extLst>
      <p:ext uri="{BB962C8B-B14F-4D97-AF65-F5344CB8AC3E}">
        <p14:creationId xmlns:p14="http://schemas.microsoft.com/office/powerpoint/2010/main" val="760299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504820" y="853834"/>
            <a:ext cx="11412000" cy="2031325"/>
          </a:xfrm>
          <a:prstGeom prst="rect">
            <a:avLst/>
          </a:prstGeom>
        </p:spPr>
        <p:txBody>
          <a:bodyPr wrap="square">
            <a:spAutoFit/>
          </a:bodyPr>
          <a:lstStyle/>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1.</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元素</a:t>
            </a:r>
            <a:r>
              <a:rPr lang="en-US" altLang="zh-CN" sz="2800" kern="100">
                <a:latin typeface="黑体" panose="02010609060101010101" pitchFamily="49" charset="-122"/>
                <a:ea typeface="黑体" panose="02010609060101010101" pitchFamily="49" charset="-122"/>
                <a:cs typeface="Times New Roman" panose="02020603050405020304" pitchFamily="18" charset="0"/>
              </a:rPr>
              <a:t>Na</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的焰色试验呈黄色，从能量变化的角度其光谱类型属于</a:t>
            </a:r>
          </a:p>
          <a:p>
            <a:pPr>
              <a:lnSpc>
                <a:spcPct val="150000"/>
              </a:lnSpc>
              <a:spcAft>
                <a:spcPct val="0"/>
              </a:spcAft>
            </a:pPr>
            <a:r>
              <a:rPr lang="en-US" altLang="zh-CN" sz="2800" kern="100">
                <a:latin typeface="黑体" panose="02010609060101010101" pitchFamily="49" charset="-122"/>
                <a:ea typeface="黑体" panose="02010609060101010101" pitchFamily="49" charset="-122"/>
                <a:cs typeface="Courier New" panose="02070309020205020404" pitchFamily="49" charset="0"/>
              </a:rPr>
              <a:t>A.</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发射光谱</a:t>
            </a:r>
            <a:r>
              <a:rPr lang="en-US" altLang="zh-CN" sz="2800" kern="100">
                <a:latin typeface="黑体" panose="02010609060101010101" pitchFamily="49" charset="-122"/>
                <a:ea typeface="黑体" panose="02010609060101010101" pitchFamily="49" charset="-122"/>
                <a:cs typeface="Times New Roman" panose="02020603050405020304" pitchFamily="18" charset="0"/>
              </a:rPr>
              <a:t>  		B.</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吸收光谱</a:t>
            </a:r>
          </a:p>
          <a:p>
            <a:pPr>
              <a:lnSpc>
                <a:spcPct val="150000"/>
              </a:lnSpc>
              <a:spcAft>
                <a:spcPct val="0"/>
              </a:spcAft>
            </a:pPr>
            <a:r>
              <a:rPr lang="en-US" altLang="zh-CN" sz="2800" kern="100">
                <a:latin typeface="黑体" panose="02010609060101010101" pitchFamily="49" charset="-122"/>
                <a:ea typeface="黑体" panose="02010609060101010101" pitchFamily="49" charset="-122"/>
                <a:cs typeface="Times New Roman" panose="02020603050405020304" pitchFamily="18" charset="0"/>
              </a:rPr>
              <a:t>C.</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连续光谱</a:t>
            </a:r>
            <a:r>
              <a:rPr lang="en-US" altLang="zh-CN" sz="2800" kern="100">
                <a:latin typeface="黑体" panose="02010609060101010101" pitchFamily="49" charset="-122"/>
                <a:ea typeface="黑体" panose="02010609060101010101" pitchFamily="49" charset="-122"/>
                <a:cs typeface="Times New Roman" panose="02020603050405020304" pitchFamily="18" charset="0"/>
              </a:rPr>
              <a:t>  		D.</a:t>
            </a:r>
            <a:r>
              <a:rPr lang="zh-CN" altLang="zh-CN" sz="2800" kern="100">
                <a:latin typeface="黑体" panose="02010609060101010101" pitchFamily="49" charset="-122"/>
                <a:ea typeface="黑体" panose="02010609060101010101" pitchFamily="49" charset="-122"/>
                <a:cs typeface="Times New Roman" panose="02020603050405020304" pitchFamily="18" charset="0"/>
              </a:rPr>
              <a:t>线状光谱</a:t>
            </a:r>
          </a:p>
        </p:txBody>
      </p:sp>
      <p:sp>
        <p:nvSpPr>
          <p:cNvPr id="5" name="TextBox 9"/>
          <p:cNvSpPr txBox="1"/>
          <p:nvPr>
            <p:custDataLst>
              <p:tags r:id="rId2"/>
            </p:custDataLst>
          </p:nvPr>
        </p:nvSpPr>
        <p:spPr>
          <a:xfrm>
            <a:off x="10531300" y="853834"/>
            <a:ext cx="756000" cy="784830"/>
          </a:xfrm>
          <a:prstGeom prst="rect">
            <a:avLst/>
          </a:prstGeom>
          <a:noFill/>
        </p:spPr>
        <p:txBody>
          <a:bodyPr wrap="square" rtlCol="0">
            <a:spAutoFit/>
          </a:bodyPr>
          <a:lstStyle/>
          <a:p>
            <a:r>
              <a:rPr lang="en-US" altLang="zh-CN" sz="4500">
                <a:solidFill>
                  <a:srgbClr val="C00000"/>
                </a:solidFill>
                <a:latin typeface="黑体" panose="02010609060101010101" pitchFamily="49" charset="-122"/>
                <a:ea typeface="黑体" panose="02010609060101010101" pitchFamily="49" charset="-122"/>
              </a:rPr>
              <a:t>A</a:t>
            </a:r>
            <a:endParaRPr lang="zh-CN" altLang="en-US" sz="4500">
              <a:solidFill>
                <a:srgbClr val="C00000"/>
              </a:solidFill>
              <a:latin typeface="黑体" panose="02010609060101010101" pitchFamily="49" charset="-122"/>
              <a:ea typeface="黑体" panose="02010609060101010101" pitchFamily="49" charset="-122"/>
            </a:endParaRPr>
          </a:p>
        </p:txBody>
      </p:sp>
      <p:sp>
        <p:nvSpPr>
          <p:cNvPr id="6" name="文本框 5"/>
          <p:cNvSpPr txBox="1"/>
          <p:nvPr>
            <p:custDataLst>
              <p:tags r:id="rId3"/>
            </p:custDataLst>
          </p:nvPr>
        </p:nvSpPr>
        <p:spPr>
          <a:xfrm>
            <a:off x="4910455" y="172085"/>
            <a:ext cx="1961515" cy="583565"/>
          </a:xfrm>
          <a:prstGeom prst="rect">
            <a:avLst/>
          </a:prstGeom>
          <a:noFill/>
        </p:spPr>
        <p:txBody>
          <a:bodyPr wrap="square" rtlCol="0">
            <a:spAutoFit/>
          </a:bodyPr>
          <a:lstStyle/>
          <a:p>
            <a:r>
              <a:rPr lang="zh-CN" altLang="en-US" sz="3200" b="1">
                <a:solidFill>
                  <a:srgbClr val="002060"/>
                </a:solidFill>
                <a:latin typeface="微软雅黑" panose="020B0503020204020204" charset="-122"/>
                <a:ea typeface="微软雅黑" panose="020B0503020204020204" charset="-122"/>
              </a:rPr>
              <a:t>针对训练</a:t>
            </a:r>
          </a:p>
        </p:txBody>
      </p:sp>
    </p:spTree>
    <p:extLst>
      <p:ext uri="{BB962C8B-B14F-4D97-AF65-F5344CB8AC3E}">
        <p14:creationId xmlns:p14="http://schemas.microsoft.com/office/powerpoint/2010/main" val="3496552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TljNWRhMDAxYjE3MzdiNTA1YmZjNDYwMDViYTA0ZjA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AS_UNIQUEID" val="2195"/>
</p:tagLst>
</file>

<file path=ppt/tags/tag101.xml><?xml version="1.0" encoding="utf-8"?>
<p:tagLst xmlns:a="http://schemas.openxmlformats.org/drawingml/2006/main" xmlns:r="http://schemas.openxmlformats.org/officeDocument/2006/relationships" xmlns:p="http://schemas.openxmlformats.org/presentationml/2006/main">
  <p:tag name="AS_UNIQUEID" val="2196"/>
</p:tagLst>
</file>

<file path=ppt/tags/tag102.xml><?xml version="1.0" encoding="utf-8"?>
<p:tagLst xmlns:a="http://schemas.openxmlformats.org/drawingml/2006/main" xmlns:r="http://schemas.openxmlformats.org/officeDocument/2006/relationships" xmlns:p="http://schemas.openxmlformats.org/presentationml/2006/main">
  <p:tag name="AS_UNIQUEID" val="2197"/>
</p:tagLst>
</file>

<file path=ppt/tags/tag103.xml><?xml version="1.0" encoding="utf-8"?>
<p:tagLst xmlns:a="http://schemas.openxmlformats.org/drawingml/2006/main" xmlns:r="http://schemas.openxmlformats.org/officeDocument/2006/relationships" xmlns:p="http://schemas.openxmlformats.org/presentationml/2006/main">
  <p:tag name="AS_UNIQUEID" val="2187"/>
</p:tagLst>
</file>

<file path=ppt/tags/tag104.xml><?xml version="1.0" encoding="utf-8"?>
<p:tagLst xmlns:a="http://schemas.openxmlformats.org/drawingml/2006/main" xmlns:r="http://schemas.openxmlformats.org/officeDocument/2006/relationships" xmlns:p="http://schemas.openxmlformats.org/presentationml/2006/main">
  <p:tag name="AS_UNIQUEID" val="2188"/>
</p:tagLst>
</file>

<file path=ppt/tags/tag105.xml><?xml version="1.0" encoding="utf-8"?>
<p:tagLst xmlns:a="http://schemas.openxmlformats.org/drawingml/2006/main" xmlns:r="http://schemas.openxmlformats.org/officeDocument/2006/relationships" xmlns:p="http://schemas.openxmlformats.org/presentationml/2006/main">
  <p:tag name="AS_UNIQUEID" val="2199"/>
</p:tagLst>
</file>

<file path=ppt/tags/tag106.xml><?xml version="1.0" encoding="utf-8"?>
<p:tagLst xmlns:a="http://schemas.openxmlformats.org/drawingml/2006/main" xmlns:r="http://schemas.openxmlformats.org/officeDocument/2006/relationships" xmlns:p="http://schemas.openxmlformats.org/presentationml/2006/main">
  <p:tag name="AS_UNIQUEID" val="2200"/>
</p:tagLst>
</file>

<file path=ppt/tags/tag107.xml><?xml version="1.0" encoding="utf-8"?>
<p:tagLst xmlns:a="http://schemas.openxmlformats.org/drawingml/2006/main" xmlns:r="http://schemas.openxmlformats.org/officeDocument/2006/relationships" xmlns:p="http://schemas.openxmlformats.org/presentationml/2006/main">
  <p:tag name="AS_UNIQUEID" val="2201"/>
</p:tagLst>
</file>

<file path=ppt/tags/tag108.xml><?xml version="1.0" encoding="utf-8"?>
<p:tagLst xmlns:a="http://schemas.openxmlformats.org/drawingml/2006/main" xmlns:r="http://schemas.openxmlformats.org/officeDocument/2006/relationships" xmlns:p="http://schemas.openxmlformats.org/presentationml/2006/main">
  <p:tag name="AS_UNIQUEID" val="2203"/>
</p:tagLst>
</file>

<file path=ppt/tags/tag109.xml><?xml version="1.0" encoding="utf-8"?>
<p:tagLst xmlns:a="http://schemas.openxmlformats.org/drawingml/2006/main" xmlns:r="http://schemas.openxmlformats.org/officeDocument/2006/relationships" xmlns:p="http://schemas.openxmlformats.org/presentationml/2006/main">
  <p:tag name="AS_UNIQUEID" val="2204"/>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AS_UNIQUEID" val="2205"/>
</p:tagLst>
</file>

<file path=ppt/tags/tag111.xml><?xml version="1.0" encoding="utf-8"?>
<p:tagLst xmlns:a="http://schemas.openxmlformats.org/drawingml/2006/main" xmlns:r="http://schemas.openxmlformats.org/officeDocument/2006/relationships" xmlns:p="http://schemas.openxmlformats.org/presentationml/2006/main">
  <p:tag name="AS_UNIQUEID" val="2207"/>
</p:tagLst>
</file>

<file path=ppt/tags/tag112.xml><?xml version="1.0" encoding="utf-8"?>
<p:tagLst xmlns:a="http://schemas.openxmlformats.org/drawingml/2006/main" xmlns:r="http://schemas.openxmlformats.org/officeDocument/2006/relationships" xmlns:p="http://schemas.openxmlformats.org/presentationml/2006/main">
  <p:tag name="AS_UNIQUEID" val="2208"/>
</p:tagLst>
</file>

<file path=ppt/tags/tag113.xml><?xml version="1.0" encoding="utf-8"?>
<p:tagLst xmlns:a="http://schemas.openxmlformats.org/drawingml/2006/main" xmlns:r="http://schemas.openxmlformats.org/officeDocument/2006/relationships" xmlns:p="http://schemas.openxmlformats.org/presentationml/2006/main">
  <p:tag name="AS_UNIQUEID" val="2209"/>
</p:tagLst>
</file>

<file path=ppt/tags/tag114.xml><?xml version="1.0" encoding="utf-8"?>
<p:tagLst xmlns:a="http://schemas.openxmlformats.org/drawingml/2006/main" xmlns:r="http://schemas.openxmlformats.org/officeDocument/2006/relationships" xmlns:p="http://schemas.openxmlformats.org/presentationml/2006/main">
  <p:tag name="AS_UNIQUEID" val="2211"/>
</p:tagLst>
</file>

<file path=ppt/tags/tag115.xml><?xml version="1.0" encoding="utf-8"?>
<p:tagLst xmlns:a="http://schemas.openxmlformats.org/drawingml/2006/main" xmlns:r="http://schemas.openxmlformats.org/officeDocument/2006/relationships" xmlns:p="http://schemas.openxmlformats.org/presentationml/2006/main">
  <p:tag name="AS_UNIQUEID" val="2212"/>
</p:tagLst>
</file>

<file path=ppt/tags/tag116.xml><?xml version="1.0" encoding="utf-8"?>
<p:tagLst xmlns:a="http://schemas.openxmlformats.org/drawingml/2006/main" xmlns:r="http://schemas.openxmlformats.org/officeDocument/2006/relationships" xmlns:p="http://schemas.openxmlformats.org/presentationml/2006/main">
  <p:tag name="AS_UNIQUEID" val="2213"/>
</p:tagLst>
</file>

<file path=ppt/tags/tag117.xml><?xml version="1.0" encoding="utf-8"?>
<p:tagLst xmlns:a="http://schemas.openxmlformats.org/drawingml/2006/main" xmlns:r="http://schemas.openxmlformats.org/officeDocument/2006/relationships" xmlns:p="http://schemas.openxmlformats.org/presentationml/2006/main">
  <p:tag name="AS_UNIQUEID" val="2215"/>
</p:tagLst>
</file>

<file path=ppt/tags/tag118.xml><?xml version="1.0" encoding="utf-8"?>
<p:tagLst xmlns:a="http://schemas.openxmlformats.org/drawingml/2006/main" xmlns:r="http://schemas.openxmlformats.org/officeDocument/2006/relationships" xmlns:p="http://schemas.openxmlformats.org/presentationml/2006/main">
  <p:tag name="AS_UNIQUEID" val="2216"/>
</p:tagLst>
</file>

<file path=ppt/tags/tag119.xml><?xml version="1.0" encoding="utf-8"?>
<p:tagLst xmlns:a="http://schemas.openxmlformats.org/drawingml/2006/main" xmlns:r="http://schemas.openxmlformats.org/officeDocument/2006/relationships" xmlns:p="http://schemas.openxmlformats.org/presentationml/2006/main">
  <p:tag name="AS_UNIQUEID" val="2217"/>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AS_UNIQUEID" val="2218"/>
</p:tagLst>
</file>

<file path=ppt/tags/tag121.xml><?xml version="1.0" encoding="utf-8"?>
<p:tagLst xmlns:a="http://schemas.openxmlformats.org/drawingml/2006/main" xmlns:r="http://schemas.openxmlformats.org/officeDocument/2006/relationships" xmlns:p="http://schemas.openxmlformats.org/presentationml/2006/main">
  <p:tag name="AS_UNIQUEID" val="2219"/>
</p:tagLst>
</file>

<file path=ppt/tags/tag122.xml><?xml version="1.0" encoding="utf-8"?>
<p:tagLst xmlns:a="http://schemas.openxmlformats.org/drawingml/2006/main" xmlns:r="http://schemas.openxmlformats.org/officeDocument/2006/relationships" xmlns:p="http://schemas.openxmlformats.org/presentationml/2006/main">
  <p:tag name="AS_UNIQUEID" val="2220"/>
</p:tagLst>
</file>

<file path=ppt/tags/tag123.xml><?xml version="1.0" encoding="utf-8"?>
<p:tagLst xmlns:a="http://schemas.openxmlformats.org/drawingml/2006/main" xmlns:r="http://schemas.openxmlformats.org/officeDocument/2006/relationships" xmlns:p="http://schemas.openxmlformats.org/presentationml/2006/main">
  <p:tag name="AS_UNIQUEID" val="2221"/>
</p:tagLst>
</file>

<file path=ppt/tags/tag124.xml><?xml version="1.0" encoding="utf-8"?>
<p:tagLst xmlns:a="http://schemas.openxmlformats.org/drawingml/2006/main" xmlns:r="http://schemas.openxmlformats.org/officeDocument/2006/relationships" xmlns:p="http://schemas.openxmlformats.org/presentationml/2006/main">
  <p:tag name="AS_UNIQUEID" val="2223"/>
</p:tagLst>
</file>

<file path=ppt/tags/tag125.xml><?xml version="1.0" encoding="utf-8"?>
<p:tagLst xmlns:a="http://schemas.openxmlformats.org/drawingml/2006/main" xmlns:r="http://schemas.openxmlformats.org/officeDocument/2006/relationships" xmlns:p="http://schemas.openxmlformats.org/presentationml/2006/main">
  <p:tag name="AS_UNIQUEID" val="2224"/>
</p:tagLst>
</file>

<file path=ppt/tags/tag126.xml><?xml version="1.0" encoding="utf-8"?>
<p:tagLst xmlns:a="http://schemas.openxmlformats.org/drawingml/2006/main" xmlns:r="http://schemas.openxmlformats.org/officeDocument/2006/relationships" xmlns:p="http://schemas.openxmlformats.org/presentationml/2006/main">
  <p:tag name="AS_UNIQUEID" val="2225"/>
</p:tagLst>
</file>

<file path=ppt/tags/tag127.xml><?xml version="1.0" encoding="utf-8"?>
<p:tagLst xmlns:a="http://schemas.openxmlformats.org/drawingml/2006/main" xmlns:r="http://schemas.openxmlformats.org/officeDocument/2006/relationships" xmlns:p="http://schemas.openxmlformats.org/presentationml/2006/main">
  <p:tag name="AS_UNIQUEID" val="2226"/>
</p:tagLst>
</file>

<file path=ppt/tags/tag128.xml><?xml version="1.0" encoding="utf-8"?>
<p:tagLst xmlns:a="http://schemas.openxmlformats.org/drawingml/2006/main" xmlns:r="http://schemas.openxmlformats.org/officeDocument/2006/relationships" xmlns:p="http://schemas.openxmlformats.org/presentationml/2006/main">
  <p:tag name="AS_UNIQUEID" val="2227"/>
</p:tagLst>
</file>

<file path=ppt/tags/tag129.xml><?xml version="1.0" encoding="utf-8"?>
<p:tagLst xmlns:a="http://schemas.openxmlformats.org/drawingml/2006/main" xmlns:r="http://schemas.openxmlformats.org/officeDocument/2006/relationships" xmlns:p="http://schemas.openxmlformats.org/presentationml/2006/main">
  <p:tag name="AS_UNIQUEID" val="2229"/>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AS_UNIQUEID" val="1955"/>
</p:tagLst>
</file>

<file path=ppt/tags/tag6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600,&quot;width&quot;:9600}"/>
</p:tagLst>
</file>

<file path=ppt/tags/tag66.xml><?xml version="1.0" encoding="utf-8"?>
<p:tagLst xmlns:a="http://schemas.openxmlformats.org/drawingml/2006/main" xmlns:r="http://schemas.openxmlformats.org/officeDocument/2006/relationships" xmlns:p="http://schemas.openxmlformats.org/presentationml/2006/main">
  <p:tag name="AS_UNIQUEID" val="1975"/>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232.5,&quot;left&quot;:121.87503937007872,&quot;top&quot;:150.87503937007872,&quot;width&quot;:727.8749606299212}"/>
</p:tagLst>
</file>

<file path=ppt/tags/tag68.xml><?xml version="1.0" encoding="utf-8"?>
<p:tagLst xmlns:a="http://schemas.openxmlformats.org/drawingml/2006/main" xmlns:r="http://schemas.openxmlformats.org/officeDocument/2006/relationships" xmlns:p="http://schemas.openxmlformats.org/presentationml/2006/main">
  <p:tag name="KSO_WM_DIAGRAM_VIRTUALLY_FRAME" val="{&quot;height&quot;:232.5,&quot;left&quot;:121.87503937007872,&quot;top&quot;:150.87503937007872,&quot;width&quot;:727.8749606299212}"/>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232.5,&quot;left&quot;:121.87503937007872,&quot;top&quot;:150.87503937007872,&quot;width&quot;:727.874960629921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232.5,&quot;left&quot;:121.87503937007872,&quot;top&quot;:150.87503937007872,&quot;width&quot;:727.8749606299212}"/>
</p:tagLst>
</file>

<file path=ppt/tags/tag71.xml><?xml version="1.0" encoding="utf-8"?>
<p:tagLst xmlns:a="http://schemas.openxmlformats.org/drawingml/2006/main" xmlns:r="http://schemas.openxmlformats.org/officeDocument/2006/relationships" xmlns:p="http://schemas.openxmlformats.org/presentationml/2006/main">
  <p:tag name="KSO_WM_DIAGRAM_VIRTUALLY_FRAME" val="{&quot;height&quot;:232.5,&quot;left&quot;:121.87503937007872,&quot;top&quot;:150.87503937007872,&quot;width&quot;:727.8749606299212}"/>
</p:tagLst>
</file>

<file path=ppt/tags/tag72.xml><?xml version="1.0" encoding="utf-8"?>
<p:tagLst xmlns:a="http://schemas.openxmlformats.org/drawingml/2006/main" xmlns:r="http://schemas.openxmlformats.org/officeDocument/2006/relationships" xmlns:p="http://schemas.openxmlformats.org/presentationml/2006/main">
  <p:tag name="KSO_WM_DIAGRAM_VIRTUALLY_FRAME" val="{&quot;height&quot;:232.5,&quot;left&quot;:121.87503937007872,&quot;top&quot;:150.87503937007872,&quot;width&quot;:727.8749606299212}"/>
</p:tagLst>
</file>

<file path=ppt/tags/tag73.xml><?xml version="1.0" encoding="utf-8"?>
<p:tagLst xmlns:a="http://schemas.openxmlformats.org/drawingml/2006/main" xmlns:r="http://schemas.openxmlformats.org/officeDocument/2006/relationships" xmlns:p="http://schemas.openxmlformats.org/presentationml/2006/main">
  <p:tag name="KSO_WM_DIAGRAM_VIRTUALLY_FRAME" val="{&quot;height&quot;:232.5,&quot;left&quot;:121.87503937007872,&quot;top&quot;:150.87503937007872,&quot;width&quot;:727.8749606299212}"/>
</p:tagLst>
</file>

<file path=ppt/tags/tag74.xml><?xml version="1.0" encoding="utf-8"?>
<p:tagLst xmlns:a="http://schemas.openxmlformats.org/drawingml/2006/main" xmlns:r="http://schemas.openxmlformats.org/officeDocument/2006/relationships" xmlns:p="http://schemas.openxmlformats.org/presentationml/2006/main">
  <p:tag name="KSO_WM_DIAGRAM_VIRTUALLY_FRAME" val="{&quot;height&quot;:232.5,&quot;left&quot;:121.87503937007872,&quot;top&quot;:150.87503937007872,&quot;width&quot;:727.8749606299212}"/>
</p:tagLst>
</file>

<file path=ppt/tags/tag75.xml><?xml version="1.0" encoding="utf-8"?>
<p:tagLst xmlns:a="http://schemas.openxmlformats.org/drawingml/2006/main" xmlns:r="http://schemas.openxmlformats.org/officeDocument/2006/relationships" xmlns:p="http://schemas.openxmlformats.org/presentationml/2006/main">
  <p:tag name="KSO_WM_DIAGRAM_VIRTUALLY_FRAME" val="{&quot;height&quot;:232.5,&quot;left&quot;:121.87503937007872,&quot;top&quot;:150.87503937007872,&quot;width&quot;:727.8749606299212}"/>
</p:tagLst>
</file>

<file path=ppt/tags/tag76.xml><?xml version="1.0" encoding="utf-8"?>
<p:tagLst xmlns:a="http://schemas.openxmlformats.org/drawingml/2006/main" xmlns:r="http://schemas.openxmlformats.org/officeDocument/2006/relationships" xmlns:p="http://schemas.openxmlformats.org/presentationml/2006/main">
  <p:tag name="KSO_WM_DIAGRAM_VIRTUALLY_FRAME" val="{&quot;height&quot;:232.5,&quot;left&quot;:121.87503937007872,&quot;top&quot;:150.87503937007872,&quot;width&quot;:727.8749606299212}"/>
</p:tagLst>
</file>

<file path=ppt/tags/tag77.xml><?xml version="1.0" encoding="utf-8"?>
<p:tagLst xmlns:a="http://schemas.openxmlformats.org/drawingml/2006/main" xmlns:r="http://schemas.openxmlformats.org/officeDocument/2006/relationships" xmlns:p="http://schemas.openxmlformats.org/presentationml/2006/main">
  <p:tag name="KSO_WM_DIAGRAM_VIRTUALLY_FRAME" val="{&quot;height&quot;:232.5,&quot;left&quot;:121.87503937007872,&quot;top&quot;:150.87503937007872,&quot;width&quot;:727.8749606299212}"/>
</p:tagLst>
</file>

<file path=ppt/tags/tag78.xml><?xml version="1.0" encoding="utf-8"?>
<p:tagLst xmlns:a="http://schemas.openxmlformats.org/drawingml/2006/main" xmlns:r="http://schemas.openxmlformats.org/officeDocument/2006/relationships" xmlns:p="http://schemas.openxmlformats.org/presentationml/2006/main">
  <p:tag name="AS_UNIQUEID" val="2202"/>
</p:tagLst>
</file>

<file path=ppt/tags/tag79.xml><?xml version="1.0" encoding="utf-8"?>
<p:tagLst xmlns:a="http://schemas.openxmlformats.org/drawingml/2006/main" xmlns:r="http://schemas.openxmlformats.org/officeDocument/2006/relationships" xmlns:p="http://schemas.openxmlformats.org/presentationml/2006/main">
  <p:tag name="AS_UNIQUEID" val="2203"/>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AS_UNIQUEID" val="2204"/>
</p:tagLst>
</file>

<file path=ppt/tags/tag81.xml><?xml version="1.0" encoding="utf-8"?>
<p:tagLst xmlns:a="http://schemas.openxmlformats.org/drawingml/2006/main" xmlns:r="http://schemas.openxmlformats.org/officeDocument/2006/relationships" xmlns:p="http://schemas.openxmlformats.org/presentationml/2006/main">
  <p:tag name="AS_UNIQUEID" val="2198"/>
</p:tagLst>
</file>

<file path=ppt/tags/tag82.xml><?xml version="1.0" encoding="utf-8"?>
<p:tagLst xmlns:a="http://schemas.openxmlformats.org/drawingml/2006/main" xmlns:r="http://schemas.openxmlformats.org/officeDocument/2006/relationships" xmlns:p="http://schemas.openxmlformats.org/presentationml/2006/main">
  <p:tag name="AS_UNIQUEID" val="1060"/>
</p:tagLst>
</file>

<file path=ppt/tags/tag83.xml><?xml version="1.0" encoding="utf-8"?>
<p:tagLst xmlns:a="http://schemas.openxmlformats.org/drawingml/2006/main" xmlns:r="http://schemas.openxmlformats.org/officeDocument/2006/relationships" xmlns:p="http://schemas.openxmlformats.org/presentationml/2006/main">
  <p:tag name="AS_UNIQUEID" val="2206"/>
</p:tagLst>
</file>

<file path=ppt/tags/tag84.xml><?xml version="1.0" encoding="utf-8"?>
<p:tagLst xmlns:a="http://schemas.openxmlformats.org/drawingml/2006/main" xmlns:r="http://schemas.openxmlformats.org/officeDocument/2006/relationships" xmlns:p="http://schemas.openxmlformats.org/presentationml/2006/main">
  <p:tag name="AS_UNIQUEID" val="2207"/>
</p:tagLst>
</file>

<file path=ppt/tags/tag85.xml><?xml version="1.0" encoding="utf-8"?>
<p:tagLst xmlns:a="http://schemas.openxmlformats.org/drawingml/2006/main" xmlns:r="http://schemas.openxmlformats.org/officeDocument/2006/relationships" xmlns:p="http://schemas.openxmlformats.org/presentationml/2006/main">
  <p:tag name="AS_UNIQUEID" val="2209"/>
</p:tagLst>
</file>

<file path=ppt/tags/tag86.xml><?xml version="1.0" encoding="utf-8"?>
<p:tagLst xmlns:a="http://schemas.openxmlformats.org/drawingml/2006/main" xmlns:r="http://schemas.openxmlformats.org/officeDocument/2006/relationships" xmlns:p="http://schemas.openxmlformats.org/presentationml/2006/main">
  <p:tag name="AS_UNIQUEID" val="1661"/>
</p:tagLst>
</file>

<file path=ppt/tags/tag87.xml><?xml version="1.0" encoding="utf-8"?>
<p:tagLst xmlns:a="http://schemas.openxmlformats.org/drawingml/2006/main" xmlns:r="http://schemas.openxmlformats.org/officeDocument/2006/relationships" xmlns:p="http://schemas.openxmlformats.org/presentationml/2006/main">
  <p:tag name="AS_UNIQUEID" val="1662"/>
</p:tagLst>
</file>

<file path=ppt/tags/tag88.xml><?xml version="1.0" encoding="utf-8"?>
<p:tagLst xmlns:a="http://schemas.openxmlformats.org/drawingml/2006/main" xmlns:r="http://schemas.openxmlformats.org/officeDocument/2006/relationships" xmlns:p="http://schemas.openxmlformats.org/presentationml/2006/main">
  <p:tag name="AS_UNIQUEID" val="2210"/>
</p:tagLst>
</file>

<file path=ppt/tags/tag89.xml><?xml version="1.0" encoding="utf-8"?>
<p:tagLst xmlns:a="http://schemas.openxmlformats.org/drawingml/2006/main" xmlns:r="http://schemas.openxmlformats.org/officeDocument/2006/relationships" xmlns:p="http://schemas.openxmlformats.org/presentationml/2006/main">
  <p:tag name="AS_UNIQUEID" val="221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AS_UNIQUEID" val="2213"/>
</p:tagLst>
</file>

<file path=ppt/tags/tag91.xml><?xml version="1.0" encoding="utf-8"?>
<p:tagLst xmlns:a="http://schemas.openxmlformats.org/drawingml/2006/main" xmlns:r="http://schemas.openxmlformats.org/officeDocument/2006/relationships" xmlns:p="http://schemas.openxmlformats.org/presentationml/2006/main">
  <p:tag name="AS_UNIQUEID" val="1670"/>
</p:tagLst>
</file>

<file path=ppt/tags/tag92.xml><?xml version="1.0" encoding="utf-8"?>
<p:tagLst xmlns:a="http://schemas.openxmlformats.org/drawingml/2006/main" xmlns:r="http://schemas.openxmlformats.org/officeDocument/2006/relationships" xmlns:p="http://schemas.openxmlformats.org/presentationml/2006/main">
  <p:tag name="AS_UNIQUEID" val="1674"/>
</p:tagLst>
</file>

<file path=ppt/tags/tag93.xml><?xml version="1.0" encoding="utf-8"?>
<p:tagLst xmlns:a="http://schemas.openxmlformats.org/drawingml/2006/main" xmlns:r="http://schemas.openxmlformats.org/officeDocument/2006/relationships" xmlns:p="http://schemas.openxmlformats.org/presentationml/2006/main">
  <p:tag name="AS_UNIQUEID" val="2214"/>
</p:tagLst>
</file>

<file path=ppt/tags/tag94.xml><?xml version="1.0" encoding="utf-8"?>
<p:tagLst xmlns:a="http://schemas.openxmlformats.org/drawingml/2006/main" xmlns:r="http://schemas.openxmlformats.org/officeDocument/2006/relationships" xmlns:p="http://schemas.openxmlformats.org/presentationml/2006/main">
  <p:tag name="AS_UNIQUEID" val="1683"/>
</p:tagLst>
</file>

<file path=ppt/tags/tag95.xml><?xml version="1.0" encoding="utf-8"?>
<p:tagLst xmlns:a="http://schemas.openxmlformats.org/drawingml/2006/main" xmlns:r="http://schemas.openxmlformats.org/officeDocument/2006/relationships" xmlns:p="http://schemas.openxmlformats.org/presentationml/2006/main">
  <p:tag name="AS_UNIQUEID" val="2190"/>
</p:tagLst>
</file>

<file path=ppt/tags/tag96.xml><?xml version="1.0" encoding="utf-8"?>
<p:tagLst xmlns:a="http://schemas.openxmlformats.org/drawingml/2006/main" xmlns:r="http://schemas.openxmlformats.org/officeDocument/2006/relationships" xmlns:p="http://schemas.openxmlformats.org/presentationml/2006/main">
  <p:tag name="AS_UNIQUEID" val="2191"/>
</p:tagLst>
</file>

<file path=ppt/tags/tag97.xml><?xml version="1.0" encoding="utf-8"?>
<p:tagLst xmlns:a="http://schemas.openxmlformats.org/drawingml/2006/main" xmlns:r="http://schemas.openxmlformats.org/officeDocument/2006/relationships" xmlns:p="http://schemas.openxmlformats.org/presentationml/2006/main">
  <p:tag name="AS_UNIQUEID" val="2192"/>
</p:tagLst>
</file>

<file path=ppt/tags/tag98.xml><?xml version="1.0" encoding="utf-8"?>
<p:tagLst xmlns:a="http://schemas.openxmlformats.org/drawingml/2006/main" xmlns:r="http://schemas.openxmlformats.org/officeDocument/2006/relationships" xmlns:p="http://schemas.openxmlformats.org/presentationml/2006/main">
  <p:tag name="AS_UNIQUEID" val="2193"/>
</p:tagLst>
</file>

<file path=ppt/tags/tag99.xml><?xml version="1.0" encoding="utf-8"?>
<p:tagLst xmlns:a="http://schemas.openxmlformats.org/drawingml/2006/main" xmlns:r="http://schemas.openxmlformats.org/officeDocument/2006/relationships" xmlns:p="http://schemas.openxmlformats.org/presentationml/2006/main">
  <p:tag name="AS_UNIQUEID" val="2194"/>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1072</Words>
  <Application>Microsoft Office PowerPoint</Application>
  <PresentationFormat>宽屏</PresentationFormat>
  <Paragraphs>99</Paragraphs>
  <Slides>14</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等线</vt:lpstr>
      <vt:lpstr>黑体</vt:lpstr>
      <vt:lpstr>华文细黑</vt:lpstr>
      <vt:lpstr>楷体_GB2312</vt:lpstr>
      <vt:lpstr>宋体</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gouxueping</cp:lastModifiedBy>
  <cp:revision>314</cp:revision>
  <dcterms:created xsi:type="dcterms:W3CDTF">2019-06-19T02:08:00Z</dcterms:created>
  <dcterms:modified xsi:type="dcterms:W3CDTF">2025-02-13T03:37:02Z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0E556855C42E4432A87928260E546C60</vt:lpwstr>
  </property>
</Properties>
</file>