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7" r:id="rId3"/>
    <p:sldId id="322" r:id="rId4"/>
    <p:sldId id="323" r:id="rId5"/>
    <p:sldId id="324" r:id="rId6"/>
    <p:sldId id="325" r:id="rId7"/>
    <p:sldId id="326" r:id="rId8"/>
    <p:sldId id="328" r:id="rId9"/>
    <p:sldId id="329" r:id="rId10"/>
    <p:sldId id="330" r:id="rId11"/>
    <p:sldId id="331" r:id="rId12"/>
    <p:sldId id="332" r:id="rId13"/>
    <p:sldId id="333" r:id="rId14"/>
    <p:sldId id="334" r:id="rId15"/>
    <p:sldId id="335" r:id="rId16"/>
    <p:sldId id="336" r:id="rId17"/>
    <p:sldId id="337" r:id="rId18"/>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7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0" clrIdx="0"/>
  <p:cmAuthor id="2" name="作者" initials="A" lastIdx="0" clrIdx="1"/>
  <p:cmAuthor id="0" name="幸全" initials="" lastIdx="0" clrIdx="0"/>
  <p:cmAuthor id="3" name="pylchj" initials="p" lastIdx="0" clrIdx="2"/>
  <p:cmAuthor id="4" name="Administrator" initials="A" lastIdx="0" clrIdx="2"/>
  <p:cmAuthor id="6" name="ZYD" initials="Z"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4" d="100"/>
          <a:sy n="74" d="100"/>
        </p:scale>
        <p:origin x="630" y="78"/>
      </p:cViewPr>
      <p:guideLst>
        <p:guide orient="horz" pos="2159"/>
        <p:guide pos="378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340.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grpSp>
        <p:nvGrpSpPr>
          <p:cNvPr id="9" name="组合 8"/>
          <p:cNvGrpSpPr/>
          <p:nvPr userDrawn="1"/>
        </p:nvGrpSpPr>
        <p:grpSpPr>
          <a:xfrm>
            <a:off x="143692" y="150495"/>
            <a:ext cx="666204" cy="470263"/>
            <a:chOff x="117566" y="1188720"/>
            <a:chExt cx="666204" cy="470263"/>
          </a:xfrm>
        </p:grpSpPr>
        <p:sp>
          <p:nvSpPr>
            <p:cNvPr id="7" name="箭头: V 形 6"/>
            <p:cNvSpPr/>
            <p:nvPr userDrawn="1"/>
          </p:nvSpPr>
          <p:spPr>
            <a:xfrm>
              <a:off x="117566"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p:cNvSpPr/>
            <p:nvPr userDrawn="1"/>
          </p:nvSpPr>
          <p:spPr>
            <a:xfrm>
              <a:off x="457199"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userDrawn="1"/>
        </p:nvCxnSpPr>
        <p:spPr>
          <a:xfrm>
            <a:off x="940526" y="640443"/>
            <a:ext cx="11251474" cy="0"/>
          </a:xfrm>
          <a:prstGeom prst="line">
            <a:avLst/>
          </a:prstGeom>
          <a:ln>
            <a:solidFill>
              <a:srgbClr val="3DA1D2"/>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088432" y="-54990"/>
            <a:ext cx="1053221" cy="675748"/>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4.xml"/><Relationship Id="rId5" Type="http://schemas.openxmlformats.org/officeDocument/2006/relationships/image" Target="../media/image5.png"/><Relationship Id="rId4" Type="http://schemas.openxmlformats.org/officeDocument/2006/relationships/tags" Target="../tags/tag6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image" Target="../media/image18.png"/><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2" Type="http://schemas.openxmlformats.org/officeDocument/2006/relationships/slideLayout" Target="../slideLayouts/slideLayout7.xml"/><Relationship Id="rId11" Type="http://schemas.openxmlformats.org/officeDocument/2006/relationships/tags" Target="../tags/tag211.xml"/><Relationship Id="rId10" Type="http://schemas.openxmlformats.org/officeDocument/2006/relationships/tags" Target="../tags/tag210.xml"/><Relationship Id="rId1" Type="http://schemas.openxmlformats.org/officeDocument/2006/relationships/tags" Target="../tags/tag202.xml"/></Relationships>
</file>

<file path=ppt/slides/_rels/slide11.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tags" Target="../tags/tag219.xml"/><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7" Type="http://schemas.openxmlformats.org/officeDocument/2006/relationships/slideLayout" Target="../slideLayouts/slideLayout7.xml"/><Relationship Id="rId26" Type="http://schemas.openxmlformats.org/officeDocument/2006/relationships/tags" Target="../tags/tag236.xml"/><Relationship Id="rId25" Type="http://schemas.openxmlformats.org/officeDocument/2006/relationships/tags" Target="../tags/tag235.xml"/><Relationship Id="rId24" Type="http://schemas.openxmlformats.org/officeDocument/2006/relationships/tags" Target="../tags/tag234.xml"/><Relationship Id="rId23" Type="http://schemas.openxmlformats.org/officeDocument/2006/relationships/tags" Target="../tags/tag233.xml"/><Relationship Id="rId22" Type="http://schemas.openxmlformats.org/officeDocument/2006/relationships/tags" Target="../tags/tag232.xml"/><Relationship Id="rId21" Type="http://schemas.openxmlformats.org/officeDocument/2006/relationships/tags" Target="../tags/tag231.xml"/><Relationship Id="rId20" Type="http://schemas.openxmlformats.org/officeDocument/2006/relationships/tags" Target="../tags/tag230.xml"/><Relationship Id="rId2" Type="http://schemas.openxmlformats.org/officeDocument/2006/relationships/tags" Target="../tags/tag213.xml"/><Relationship Id="rId19" Type="http://schemas.openxmlformats.org/officeDocument/2006/relationships/tags" Target="../tags/tag229.xml"/><Relationship Id="rId18" Type="http://schemas.openxmlformats.org/officeDocument/2006/relationships/tags" Target="../tags/tag228.xml"/><Relationship Id="rId17" Type="http://schemas.openxmlformats.org/officeDocument/2006/relationships/tags" Target="../tags/tag227.xml"/><Relationship Id="rId16" Type="http://schemas.openxmlformats.org/officeDocument/2006/relationships/tags" Target="../tags/tag226.xml"/><Relationship Id="rId15" Type="http://schemas.openxmlformats.org/officeDocument/2006/relationships/tags" Target="../tags/tag225.xml"/><Relationship Id="rId14" Type="http://schemas.openxmlformats.org/officeDocument/2006/relationships/tags" Target="../tags/tag224.xml"/><Relationship Id="rId13" Type="http://schemas.openxmlformats.org/officeDocument/2006/relationships/image" Target="../media/image23.png"/><Relationship Id="rId12" Type="http://schemas.openxmlformats.org/officeDocument/2006/relationships/tags" Target="../tags/tag223.xml"/><Relationship Id="rId11" Type="http://schemas.openxmlformats.org/officeDocument/2006/relationships/tags" Target="../tags/tag222.xml"/><Relationship Id="rId10" Type="http://schemas.openxmlformats.org/officeDocument/2006/relationships/tags" Target="../tags/tag221.xml"/><Relationship Id="rId1" Type="http://schemas.openxmlformats.org/officeDocument/2006/relationships/tags" Target="../tags/tag212.xml"/></Relationships>
</file>

<file path=ppt/slides/_rels/slide12.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tags" Target="../tags/tag242.xml"/><Relationship Id="rId51" Type="http://schemas.openxmlformats.org/officeDocument/2006/relationships/vmlDrawing" Target="../drawings/vmlDrawing1.vml"/><Relationship Id="rId50" Type="http://schemas.openxmlformats.org/officeDocument/2006/relationships/slideLayout" Target="../slideLayouts/slideLayout7.xml"/><Relationship Id="rId5" Type="http://schemas.openxmlformats.org/officeDocument/2006/relationships/tags" Target="../tags/tag241.xml"/><Relationship Id="rId49" Type="http://schemas.openxmlformats.org/officeDocument/2006/relationships/tags" Target="../tags/tag280.xml"/><Relationship Id="rId48" Type="http://schemas.openxmlformats.org/officeDocument/2006/relationships/tags" Target="../tags/tag279.xml"/><Relationship Id="rId47" Type="http://schemas.openxmlformats.org/officeDocument/2006/relationships/tags" Target="../tags/tag278.xml"/><Relationship Id="rId46" Type="http://schemas.openxmlformats.org/officeDocument/2006/relationships/tags" Target="../tags/tag277.xml"/><Relationship Id="rId45" Type="http://schemas.openxmlformats.org/officeDocument/2006/relationships/tags" Target="../tags/tag276.xml"/><Relationship Id="rId44" Type="http://schemas.openxmlformats.org/officeDocument/2006/relationships/tags" Target="../tags/tag275.xml"/><Relationship Id="rId43" Type="http://schemas.openxmlformats.org/officeDocument/2006/relationships/tags" Target="../tags/tag274.xml"/><Relationship Id="rId42" Type="http://schemas.openxmlformats.org/officeDocument/2006/relationships/tags" Target="../tags/tag273.xml"/><Relationship Id="rId41" Type="http://schemas.openxmlformats.org/officeDocument/2006/relationships/tags" Target="../tags/tag272.xml"/><Relationship Id="rId40" Type="http://schemas.openxmlformats.org/officeDocument/2006/relationships/tags" Target="../tags/tag271.xml"/><Relationship Id="rId4" Type="http://schemas.openxmlformats.org/officeDocument/2006/relationships/tags" Target="../tags/tag240.xml"/><Relationship Id="rId39" Type="http://schemas.openxmlformats.org/officeDocument/2006/relationships/tags" Target="../tags/tag270.xml"/><Relationship Id="rId38" Type="http://schemas.openxmlformats.org/officeDocument/2006/relationships/tags" Target="../tags/tag269.xml"/><Relationship Id="rId37" Type="http://schemas.openxmlformats.org/officeDocument/2006/relationships/image" Target="../media/image26.png"/><Relationship Id="rId36" Type="http://schemas.openxmlformats.org/officeDocument/2006/relationships/tags" Target="../tags/tag268.xml"/><Relationship Id="rId35" Type="http://schemas.openxmlformats.org/officeDocument/2006/relationships/tags" Target="../tags/tag267.xml"/><Relationship Id="rId34" Type="http://schemas.openxmlformats.org/officeDocument/2006/relationships/tags" Target="../tags/tag266.xml"/><Relationship Id="rId33" Type="http://schemas.openxmlformats.org/officeDocument/2006/relationships/tags" Target="../tags/tag265.xml"/><Relationship Id="rId32" Type="http://schemas.openxmlformats.org/officeDocument/2006/relationships/tags" Target="../tags/tag264.xml"/><Relationship Id="rId31" Type="http://schemas.openxmlformats.org/officeDocument/2006/relationships/tags" Target="../tags/tag263.xml"/><Relationship Id="rId30" Type="http://schemas.openxmlformats.org/officeDocument/2006/relationships/tags" Target="../tags/tag262.xml"/><Relationship Id="rId3" Type="http://schemas.openxmlformats.org/officeDocument/2006/relationships/tags" Target="../tags/tag239.xml"/><Relationship Id="rId29" Type="http://schemas.openxmlformats.org/officeDocument/2006/relationships/image" Target="../media/image25.wmf"/><Relationship Id="rId28" Type="http://schemas.openxmlformats.org/officeDocument/2006/relationships/oleObject" Target="../embeddings/oleObject2.bin"/><Relationship Id="rId27" Type="http://schemas.openxmlformats.org/officeDocument/2006/relationships/tags" Target="../tags/tag261.xml"/><Relationship Id="rId26" Type="http://schemas.openxmlformats.org/officeDocument/2006/relationships/tags" Target="../tags/tag260.xml"/><Relationship Id="rId25" Type="http://schemas.openxmlformats.org/officeDocument/2006/relationships/tags" Target="../tags/tag259.xml"/><Relationship Id="rId24" Type="http://schemas.openxmlformats.org/officeDocument/2006/relationships/tags" Target="../tags/tag258.xml"/><Relationship Id="rId23" Type="http://schemas.openxmlformats.org/officeDocument/2006/relationships/tags" Target="../tags/tag257.xml"/><Relationship Id="rId22" Type="http://schemas.openxmlformats.org/officeDocument/2006/relationships/tags" Target="../tags/tag256.xml"/><Relationship Id="rId21" Type="http://schemas.openxmlformats.org/officeDocument/2006/relationships/tags" Target="../tags/tag255.xml"/><Relationship Id="rId20" Type="http://schemas.openxmlformats.org/officeDocument/2006/relationships/tags" Target="../tags/tag254.xml"/><Relationship Id="rId2" Type="http://schemas.openxmlformats.org/officeDocument/2006/relationships/tags" Target="../tags/tag238.xml"/><Relationship Id="rId19" Type="http://schemas.openxmlformats.org/officeDocument/2006/relationships/tags" Target="../tags/tag253.xml"/><Relationship Id="rId18" Type="http://schemas.openxmlformats.org/officeDocument/2006/relationships/tags" Target="../tags/tag252.xml"/><Relationship Id="rId17" Type="http://schemas.openxmlformats.org/officeDocument/2006/relationships/image" Target="../media/image24.wmf"/><Relationship Id="rId16" Type="http://schemas.openxmlformats.org/officeDocument/2006/relationships/oleObject" Target="../embeddings/oleObject1.bin"/><Relationship Id="rId15" Type="http://schemas.openxmlformats.org/officeDocument/2006/relationships/tags" Target="../tags/tag251.xml"/><Relationship Id="rId14" Type="http://schemas.openxmlformats.org/officeDocument/2006/relationships/tags" Target="../tags/tag250.xml"/><Relationship Id="rId13" Type="http://schemas.openxmlformats.org/officeDocument/2006/relationships/tags" Target="../tags/tag249.xml"/><Relationship Id="rId12" Type="http://schemas.openxmlformats.org/officeDocument/2006/relationships/tags" Target="../tags/tag24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tags" Target="../tags/tag237.xml"/></Relationships>
</file>

<file path=ppt/slides/_rels/slide13.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image" Target="../media/image28.png"/><Relationship Id="rId7" Type="http://schemas.openxmlformats.org/officeDocument/2006/relationships/tags" Target="../tags/tag286.xml"/><Relationship Id="rId6" Type="http://schemas.openxmlformats.org/officeDocument/2006/relationships/image" Target="../media/image27.png"/><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9" Type="http://schemas.openxmlformats.org/officeDocument/2006/relationships/slideLayout" Target="../slideLayouts/slideLayout7.xml"/><Relationship Id="rId18" Type="http://schemas.openxmlformats.org/officeDocument/2006/relationships/tags" Target="../tags/tag294.xml"/><Relationship Id="rId17" Type="http://schemas.openxmlformats.org/officeDocument/2006/relationships/tags" Target="../tags/tag293.xml"/><Relationship Id="rId16" Type="http://schemas.openxmlformats.org/officeDocument/2006/relationships/tags" Target="../tags/tag292.xml"/><Relationship Id="rId15" Type="http://schemas.openxmlformats.org/officeDocument/2006/relationships/tags" Target="../tags/tag291.xml"/><Relationship Id="rId14" Type="http://schemas.openxmlformats.org/officeDocument/2006/relationships/tags" Target="../tags/tag290.xml"/><Relationship Id="rId13" Type="http://schemas.openxmlformats.org/officeDocument/2006/relationships/image" Target="../media/image30.png"/><Relationship Id="rId12" Type="http://schemas.openxmlformats.org/officeDocument/2006/relationships/tags" Target="../tags/tag289.xml"/><Relationship Id="rId11" Type="http://schemas.openxmlformats.org/officeDocument/2006/relationships/image" Target="../media/image29.png"/><Relationship Id="rId10" Type="http://schemas.openxmlformats.org/officeDocument/2006/relationships/tags" Target="../tags/tag288.xml"/><Relationship Id="rId1" Type="http://schemas.openxmlformats.org/officeDocument/2006/relationships/tags" Target="../tags/tag281.xml"/></Relationships>
</file>

<file path=ppt/slides/_rels/slide14.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tags" Target="../tags/tag299.xml"/><Relationship Id="rId7" Type="http://schemas.openxmlformats.org/officeDocument/2006/relationships/image" Target="../media/image33.png"/><Relationship Id="rId6" Type="http://schemas.openxmlformats.org/officeDocument/2006/relationships/tags" Target="../tags/tag298.xml"/><Relationship Id="rId5" Type="http://schemas.openxmlformats.org/officeDocument/2006/relationships/image" Target="../media/image32.png"/><Relationship Id="rId4" Type="http://schemas.openxmlformats.org/officeDocument/2006/relationships/tags" Target="../tags/tag297.xml"/><Relationship Id="rId3" Type="http://schemas.openxmlformats.org/officeDocument/2006/relationships/tags" Target="../tags/tag296.xml"/><Relationship Id="rId25" Type="http://schemas.openxmlformats.org/officeDocument/2006/relationships/slideLayout" Target="../slideLayouts/slideLayout7.xml"/><Relationship Id="rId24" Type="http://schemas.openxmlformats.org/officeDocument/2006/relationships/tags" Target="../tags/tag312.xml"/><Relationship Id="rId23" Type="http://schemas.openxmlformats.org/officeDocument/2006/relationships/tags" Target="../tags/tag311.xml"/><Relationship Id="rId22" Type="http://schemas.openxmlformats.org/officeDocument/2006/relationships/tags" Target="../tags/tag310.xml"/><Relationship Id="rId21" Type="http://schemas.openxmlformats.org/officeDocument/2006/relationships/tags" Target="../tags/tag309.xml"/><Relationship Id="rId20" Type="http://schemas.openxmlformats.org/officeDocument/2006/relationships/image" Target="../media/image36.jpeg"/><Relationship Id="rId2" Type="http://schemas.openxmlformats.org/officeDocument/2006/relationships/image" Target="../media/image31.jpeg"/><Relationship Id="rId19" Type="http://schemas.openxmlformats.org/officeDocument/2006/relationships/tags" Target="../tags/tag308.xml"/><Relationship Id="rId18" Type="http://schemas.openxmlformats.org/officeDocument/2006/relationships/tags" Target="../tags/tag307.xml"/><Relationship Id="rId17" Type="http://schemas.openxmlformats.org/officeDocument/2006/relationships/tags" Target="../tags/tag306.xml"/><Relationship Id="rId16" Type="http://schemas.openxmlformats.org/officeDocument/2006/relationships/image" Target="../media/image35.jpeg"/><Relationship Id="rId15" Type="http://schemas.openxmlformats.org/officeDocument/2006/relationships/tags" Target="../tags/tag305.xml"/><Relationship Id="rId14" Type="http://schemas.openxmlformats.org/officeDocument/2006/relationships/tags" Target="../tags/tag304.xml"/><Relationship Id="rId13" Type="http://schemas.openxmlformats.org/officeDocument/2006/relationships/tags" Target="../tags/tag303.xml"/><Relationship Id="rId12" Type="http://schemas.openxmlformats.org/officeDocument/2006/relationships/image" Target="../media/image34.jpeg"/><Relationship Id="rId11" Type="http://schemas.openxmlformats.org/officeDocument/2006/relationships/tags" Target="../tags/tag302.xml"/><Relationship Id="rId10" Type="http://schemas.openxmlformats.org/officeDocument/2006/relationships/tags" Target="../tags/tag301.xml"/><Relationship Id="rId1" Type="http://schemas.openxmlformats.org/officeDocument/2006/relationships/tags" Target="../tags/tag295.xml"/></Relationships>
</file>

<file path=ppt/slides/_rels/slide15.xml.rels><?xml version="1.0" encoding="UTF-8" standalone="yes"?>
<Relationships xmlns="http://schemas.openxmlformats.org/package/2006/relationships"><Relationship Id="rId9" Type="http://schemas.openxmlformats.org/officeDocument/2006/relationships/tags" Target="../tags/tag318.xml"/><Relationship Id="rId8" Type="http://schemas.openxmlformats.org/officeDocument/2006/relationships/image" Target="../media/image38.jpeg"/><Relationship Id="rId7" Type="http://schemas.openxmlformats.org/officeDocument/2006/relationships/tags" Target="../tags/tag317.xml"/><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image" Target="NULL" TargetMode="External"/><Relationship Id="rId3" Type="http://schemas.openxmlformats.org/officeDocument/2006/relationships/image" Target="../media/image37.png"/><Relationship Id="rId24" Type="http://schemas.openxmlformats.org/officeDocument/2006/relationships/slideLayout" Target="../slideLayouts/slideLayout7.xml"/><Relationship Id="rId23" Type="http://schemas.openxmlformats.org/officeDocument/2006/relationships/tags" Target="../tags/tag329.xml"/><Relationship Id="rId22" Type="http://schemas.openxmlformats.org/officeDocument/2006/relationships/tags" Target="../tags/tag328.xml"/><Relationship Id="rId21" Type="http://schemas.openxmlformats.org/officeDocument/2006/relationships/tags" Target="../tags/tag327.xml"/><Relationship Id="rId20" Type="http://schemas.openxmlformats.org/officeDocument/2006/relationships/tags" Target="../tags/tag326.xml"/><Relationship Id="rId2" Type="http://schemas.openxmlformats.org/officeDocument/2006/relationships/tags" Target="../tags/tag314.xml"/><Relationship Id="rId19" Type="http://schemas.openxmlformats.org/officeDocument/2006/relationships/image" Target="../media/image41.jpeg"/><Relationship Id="rId18" Type="http://schemas.openxmlformats.org/officeDocument/2006/relationships/tags" Target="../tags/tag325.xml"/><Relationship Id="rId17" Type="http://schemas.openxmlformats.org/officeDocument/2006/relationships/image" Target="../media/image40.jpeg"/><Relationship Id="rId16" Type="http://schemas.openxmlformats.org/officeDocument/2006/relationships/tags" Target="../tags/tag324.xml"/><Relationship Id="rId15" Type="http://schemas.openxmlformats.org/officeDocument/2006/relationships/tags" Target="../tags/tag323.xml"/><Relationship Id="rId14" Type="http://schemas.openxmlformats.org/officeDocument/2006/relationships/tags" Target="../tags/tag322.xml"/><Relationship Id="rId13" Type="http://schemas.openxmlformats.org/officeDocument/2006/relationships/tags" Target="../tags/tag321.xml"/><Relationship Id="rId12" Type="http://schemas.openxmlformats.org/officeDocument/2006/relationships/tags" Target="../tags/tag320.xml"/><Relationship Id="rId11" Type="http://schemas.openxmlformats.org/officeDocument/2006/relationships/image" Target="../media/image39.jpeg"/><Relationship Id="rId10" Type="http://schemas.openxmlformats.org/officeDocument/2006/relationships/tags" Target="../tags/tag319.xml"/><Relationship Id="rId1" Type="http://schemas.openxmlformats.org/officeDocument/2006/relationships/tags" Target="../tags/tag313.xml"/></Relationships>
</file>

<file path=ppt/slides/_rels/slide16.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tags" Target="../tags/tag332.xml"/><Relationship Id="rId4" Type="http://schemas.microsoft.com/office/2007/relationships/hdphoto" Target="../media/image43.wdp"/><Relationship Id="rId3" Type="http://schemas.openxmlformats.org/officeDocument/2006/relationships/image" Target="../media/image42.png"/><Relationship Id="rId2" Type="http://schemas.openxmlformats.org/officeDocument/2006/relationships/tags" Target="../tags/tag331.xml"/><Relationship Id="rId13" Type="http://schemas.openxmlformats.org/officeDocument/2006/relationships/slideLayout" Target="../slideLayouts/slideLayout7.xml"/><Relationship Id="rId12" Type="http://schemas.openxmlformats.org/officeDocument/2006/relationships/tags" Target="../tags/tag339.xml"/><Relationship Id="rId11" Type="http://schemas.openxmlformats.org/officeDocument/2006/relationships/tags" Target="../tags/tag338.xml"/><Relationship Id="rId10" Type="http://schemas.openxmlformats.org/officeDocument/2006/relationships/tags" Target="../tags/tag337.xml"/><Relationship Id="rId1" Type="http://schemas.openxmlformats.org/officeDocument/2006/relationships/tags" Target="../tags/tag330.xml"/></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71.xml"/><Relationship Id="rId7" Type="http://schemas.openxmlformats.org/officeDocument/2006/relationships/image" Target="../media/image6.jpeg"/><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3" Type="http://schemas.openxmlformats.org/officeDocument/2006/relationships/slideLayout" Target="../slideLayouts/slideLayout7.xml"/><Relationship Id="rId22" Type="http://schemas.openxmlformats.org/officeDocument/2006/relationships/tags" Target="../tags/tag82.xml"/><Relationship Id="rId21" Type="http://schemas.openxmlformats.org/officeDocument/2006/relationships/tags" Target="../tags/tag81.xml"/><Relationship Id="rId20" Type="http://schemas.openxmlformats.org/officeDocument/2006/relationships/tags" Target="../tags/tag80.xml"/><Relationship Id="rId2" Type="http://schemas.openxmlformats.org/officeDocument/2006/relationships/tags" Target="../tags/tag66.xml"/><Relationship Id="rId19" Type="http://schemas.openxmlformats.org/officeDocument/2006/relationships/tags" Target="../tags/tag79.xml"/><Relationship Id="rId18" Type="http://schemas.openxmlformats.org/officeDocument/2006/relationships/tags" Target="../tags/tag78.xml"/><Relationship Id="rId17" Type="http://schemas.openxmlformats.org/officeDocument/2006/relationships/tags" Target="../tags/tag77.xml"/><Relationship Id="rId16" Type="http://schemas.openxmlformats.org/officeDocument/2006/relationships/tags" Target="../tags/tag76.xml"/><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image" Target="../media/image9.jpeg"/><Relationship Id="rId12" Type="http://schemas.openxmlformats.org/officeDocument/2006/relationships/tags" Target="../tags/tag73.xml"/><Relationship Id="rId11" Type="http://schemas.openxmlformats.org/officeDocument/2006/relationships/image" Target="../media/image8.png"/><Relationship Id="rId10" Type="http://schemas.openxmlformats.org/officeDocument/2006/relationships/tags" Target="../tags/tag72.xml"/><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image" Target="../media/image8.png"/><Relationship Id="rId4" Type="http://schemas.openxmlformats.org/officeDocument/2006/relationships/tags" Target="../tags/tag86.xml"/><Relationship Id="rId3" Type="http://schemas.openxmlformats.org/officeDocument/2006/relationships/tags" Target="../tags/tag85.xml"/><Relationship Id="rId23" Type="http://schemas.openxmlformats.org/officeDocument/2006/relationships/slideLayout" Target="../slideLayouts/slideLayout7.xml"/><Relationship Id="rId22" Type="http://schemas.openxmlformats.org/officeDocument/2006/relationships/tags" Target="../tags/tag102.xml"/><Relationship Id="rId21" Type="http://schemas.openxmlformats.org/officeDocument/2006/relationships/tags" Target="../tags/tag101.xml"/><Relationship Id="rId20" Type="http://schemas.openxmlformats.org/officeDocument/2006/relationships/image" Target="../media/image6.jpeg"/><Relationship Id="rId2" Type="http://schemas.openxmlformats.org/officeDocument/2006/relationships/tags" Target="../tags/tag84.xml"/><Relationship Id="rId19" Type="http://schemas.openxmlformats.org/officeDocument/2006/relationships/tags" Target="../tags/tag100.xml"/><Relationship Id="rId18" Type="http://schemas.openxmlformats.org/officeDocument/2006/relationships/tags" Target="../tags/tag99.xml"/><Relationship Id="rId17" Type="http://schemas.openxmlformats.org/officeDocument/2006/relationships/tags" Target="../tags/tag98.xml"/><Relationship Id="rId16" Type="http://schemas.openxmlformats.org/officeDocument/2006/relationships/tags" Target="../tags/tag97.xml"/><Relationship Id="rId15" Type="http://schemas.openxmlformats.org/officeDocument/2006/relationships/tags" Target="../tags/tag96.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tags" Target="../tags/tag83.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s>
</file>

<file path=ppt/slides/_rels/slide5.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image" Target="../media/image12.png"/><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image" Target="../media/image11.png"/><Relationship Id="rId3" Type="http://schemas.openxmlformats.org/officeDocument/2006/relationships/tags" Target="../tags/tag108.xml"/><Relationship Id="rId23" Type="http://schemas.openxmlformats.org/officeDocument/2006/relationships/slideLayout" Target="../slideLayouts/slideLayout7.xml"/><Relationship Id="rId22" Type="http://schemas.openxmlformats.org/officeDocument/2006/relationships/tags" Target="../tags/tag125.xml"/><Relationship Id="rId21" Type="http://schemas.openxmlformats.org/officeDocument/2006/relationships/tags" Target="../tags/tag124.xml"/><Relationship Id="rId20" Type="http://schemas.openxmlformats.org/officeDocument/2006/relationships/tags" Target="../tags/tag123.xml"/><Relationship Id="rId2" Type="http://schemas.openxmlformats.org/officeDocument/2006/relationships/image" Target="../media/image10.png"/><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7.xml"/></Relationships>
</file>

<file path=ppt/slides/_rels/slide6.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0" Type="http://schemas.openxmlformats.org/officeDocument/2006/relationships/slideLayout" Target="../slideLayouts/slideLayout7.xml"/><Relationship Id="rId2" Type="http://schemas.openxmlformats.org/officeDocument/2006/relationships/tags" Target="../tags/tag127.xml"/><Relationship Id="rId19" Type="http://schemas.openxmlformats.org/officeDocument/2006/relationships/tags" Target="../tags/tag144.xml"/><Relationship Id="rId18" Type="http://schemas.openxmlformats.org/officeDocument/2006/relationships/tags" Target="../tags/tag143.xml"/><Relationship Id="rId17" Type="http://schemas.openxmlformats.org/officeDocument/2006/relationships/tags" Target="../tags/tag142.xml"/><Relationship Id="rId16" Type="http://schemas.openxmlformats.org/officeDocument/2006/relationships/tags" Target="../tags/tag141.xml"/><Relationship Id="rId15" Type="http://schemas.openxmlformats.org/officeDocument/2006/relationships/tags" Target="../tags/tag140.xml"/><Relationship Id="rId14" Type="http://schemas.openxmlformats.org/officeDocument/2006/relationships/tags" Target="../tags/tag139.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tags" Target="../tags/tag126.xml"/></Relationships>
</file>

<file path=ppt/slides/_rels/slide7.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150.xml"/><Relationship Id="rId7" Type="http://schemas.openxmlformats.org/officeDocument/2006/relationships/image" Target="../media/image14.png"/><Relationship Id="rId6" Type="http://schemas.openxmlformats.org/officeDocument/2006/relationships/tags" Target="../tags/tag149.xml"/><Relationship Id="rId5" Type="http://schemas.openxmlformats.org/officeDocument/2006/relationships/image" Target="../media/image13.png"/><Relationship Id="rId4" Type="http://schemas.openxmlformats.org/officeDocument/2006/relationships/tags" Target="../tags/tag148.xml"/><Relationship Id="rId3" Type="http://schemas.openxmlformats.org/officeDocument/2006/relationships/tags" Target="../tags/tag147.xml"/><Relationship Id="rId23" Type="http://schemas.openxmlformats.org/officeDocument/2006/relationships/slideLayout" Target="../slideLayouts/slideLayout7.xml"/><Relationship Id="rId22" Type="http://schemas.openxmlformats.org/officeDocument/2006/relationships/tags" Target="../tags/tag162.xml"/><Relationship Id="rId21" Type="http://schemas.openxmlformats.org/officeDocument/2006/relationships/tags" Target="../tags/tag161.xml"/><Relationship Id="rId20" Type="http://schemas.openxmlformats.org/officeDocument/2006/relationships/tags" Target="../tags/tag160.xml"/><Relationship Id="rId2" Type="http://schemas.openxmlformats.org/officeDocument/2006/relationships/tags" Target="../tags/tag146.xml"/><Relationship Id="rId19" Type="http://schemas.openxmlformats.org/officeDocument/2006/relationships/tags" Target="../tags/tag159.xml"/><Relationship Id="rId18" Type="http://schemas.openxmlformats.org/officeDocument/2006/relationships/tags" Target="../tags/tag158.xml"/><Relationship Id="rId17" Type="http://schemas.openxmlformats.org/officeDocument/2006/relationships/tags" Target="../tags/tag157.xml"/><Relationship Id="rId16" Type="http://schemas.openxmlformats.org/officeDocument/2006/relationships/tags" Target="../tags/tag156.xml"/><Relationship Id="rId15" Type="http://schemas.openxmlformats.org/officeDocument/2006/relationships/tags" Target="../tags/tag155.xml"/><Relationship Id="rId14" Type="http://schemas.openxmlformats.org/officeDocument/2006/relationships/tags" Target="../tags/tag154.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image" Target="../media/image16.jpeg"/><Relationship Id="rId10" Type="http://schemas.openxmlformats.org/officeDocument/2006/relationships/tags" Target="../tags/tag151.xml"/><Relationship Id="rId1" Type="http://schemas.openxmlformats.org/officeDocument/2006/relationships/tags" Target="../tags/tag145.xml"/></Relationships>
</file>

<file path=ppt/slides/_rels/slide8.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image" Target="../media/image17.png"/><Relationship Id="rId4" Type="http://schemas.openxmlformats.org/officeDocument/2006/relationships/tags" Target="../tags/tag166.xml"/><Relationship Id="rId3" Type="http://schemas.openxmlformats.org/officeDocument/2006/relationships/tags" Target="../tags/tag165.xml"/><Relationship Id="rId21" Type="http://schemas.openxmlformats.org/officeDocument/2006/relationships/slideLayout" Target="../slideLayouts/slideLayout7.xml"/><Relationship Id="rId20" Type="http://schemas.openxmlformats.org/officeDocument/2006/relationships/tags" Target="../tags/tag180.xml"/><Relationship Id="rId2" Type="http://schemas.openxmlformats.org/officeDocument/2006/relationships/tags" Target="../tags/tag164.xml"/><Relationship Id="rId19" Type="http://schemas.openxmlformats.org/officeDocument/2006/relationships/tags" Target="../tags/tag179.xml"/><Relationship Id="rId18" Type="http://schemas.openxmlformats.org/officeDocument/2006/relationships/tags" Target="../tags/tag178.xml"/><Relationship Id="rId17" Type="http://schemas.openxmlformats.org/officeDocument/2006/relationships/tags" Target="../tags/tag177.xml"/><Relationship Id="rId16" Type="http://schemas.openxmlformats.org/officeDocument/2006/relationships/tags" Target="../tags/tag176.xml"/><Relationship Id="rId15" Type="http://schemas.openxmlformats.org/officeDocument/2006/relationships/tags" Target="../tags/tag175.xml"/><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image" Target="../media/image18.png"/><Relationship Id="rId10" Type="http://schemas.openxmlformats.org/officeDocument/2006/relationships/tags" Target="../tags/tag171.xml"/><Relationship Id="rId1" Type="http://schemas.openxmlformats.org/officeDocument/2006/relationships/tags" Target="../tags/tag163.xml"/></Relationships>
</file>

<file path=ppt/slides/_rels/slide9.xml.rels><?xml version="1.0" encoding="UTF-8" standalone="yes"?>
<Relationships xmlns="http://schemas.openxmlformats.org/package/2006/relationships"><Relationship Id="rId9" Type="http://schemas.openxmlformats.org/officeDocument/2006/relationships/image" Target="NULL" TargetMode="External"/><Relationship Id="rId8" Type="http://schemas.openxmlformats.org/officeDocument/2006/relationships/image" Target="../media/image21.png"/><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microsoft.com/office/2007/relationships/hdphoto" Target="../media/image20.wdp"/><Relationship Id="rId3" Type="http://schemas.openxmlformats.org/officeDocument/2006/relationships/image" Target="../media/image19.png"/><Relationship Id="rId27" Type="http://schemas.openxmlformats.org/officeDocument/2006/relationships/slideLayout" Target="../slideLayouts/slideLayout7.xml"/><Relationship Id="rId26" Type="http://schemas.openxmlformats.org/officeDocument/2006/relationships/tags" Target="../tags/tag201.xml"/><Relationship Id="rId25" Type="http://schemas.openxmlformats.org/officeDocument/2006/relationships/tags" Target="../tags/tag200.xml"/><Relationship Id="rId24" Type="http://schemas.openxmlformats.org/officeDocument/2006/relationships/tags" Target="../tags/tag199.xml"/><Relationship Id="rId23" Type="http://schemas.openxmlformats.org/officeDocument/2006/relationships/tags" Target="../tags/tag198.xml"/><Relationship Id="rId22" Type="http://schemas.openxmlformats.org/officeDocument/2006/relationships/tags" Target="../tags/tag197.xml"/><Relationship Id="rId21" Type="http://schemas.openxmlformats.org/officeDocument/2006/relationships/tags" Target="../tags/tag196.xml"/><Relationship Id="rId20" Type="http://schemas.openxmlformats.org/officeDocument/2006/relationships/tags" Target="../tags/tag195.xml"/><Relationship Id="rId2" Type="http://schemas.openxmlformats.org/officeDocument/2006/relationships/tags" Target="../tags/tag182.xml"/><Relationship Id="rId19" Type="http://schemas.openxmlformats.org/officeDocument/2006/relationships/tags" Target="../tags/tag194.xml"/><Relationship Id="rId18" Type="http://schemas.openxmlformats.org/officeDocument/2006/relationships/tags" Target="../tags/tag193.xml"/><Relationship Id="rId17" Type="http://schemas.openxmlformats.org/officeDocument/2006/relationships/tags" Target="../tags/tag192.xml"/><Relationship Id="rId16" Type="http://schemas.openxmlformats.org/officeDocument/2006/relationships/tags" Target="../tags/tag191.xml"/><Relationship Id="rId15" Type="http://schemas.openxmlformats.org/officeDocument/2006/relationships/tags" Target="../tags/tag190.xml"/><Relationship Id="rId14" Type="http://schemas.openxmlformats.org/officeDocument/2006/relationships/tags" Target="../tags/tag189.xml"/><Relationship Id="rId13" Type="http://schemas.openxmlformats.org/officeDocument/2006/relationships/image" Target="../media/image22.png"/><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tags" Target="../tags/tag1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421884" y="5507051"/>
            <a:ext cx="616395" cy="616395"/>
            <a:chOff x="3059832" y="3339719"/>
            <a:chExt cx="3607562" cy="3607562"/>
          </a:xfrm>
        </p:grpSpPr>
        <p:sp>
          <p:nvSpPr>
            <p:cNvPr id="24" name="椭圆 2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5" name="组合 2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33" name="组合 32"/>
          <p:cNvGrpSpPr/>
          <p:nvPr/>
        </p:nvGrpSpPr>
        <p:grpSpPr>
          <a:xfrm>
            <a:off x="6223791" y="1857139"/>
            <a:ext cx="292233" cy="292233"/>
            <a:chOff x="3059832" y="3339719"/>
            <a:chExt cx="3607562" cy="3607562"/>
          </a:xfrm>
          <a:solidFill>
            <a:schemeClr val="accent1">
              <a:lumMod val="75000"/>
            </a:schemeClr>
          </a:solidFill>
        </p:grpSpPr>
        <p:sp>
          <p:nvSpPr>
            <p:cNvPr id="34" name="椭圆 3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nvGrpSpPr>
            <p:cNvPr id="35" name="组合 3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3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sp>
            <p:nvSpPr>
              <p:cNvPr id="37" name="椭圆 3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grpSp>
      <p:grpSp>
        <p:nvGrpSpPr>
          <p:cNvPr id="38" name="组合 37"/>
          <p:cNvGrpSpPr/>
          <p:nvPr/>
        </p:nvGrpSpPr>
        <p:grpSpPr>
          <a:xfrm>
            <a:off x="417233" y="5641679"/>
            <a:ext cx="179386" cy="179386"/>
            <a:chOff x="3059832" y="3339719"/>
            <a:chExt cx="3607562" cy="3607562"/>
          </a:xfrm>
          <a:solidFill>
            <a:schemeClr val="accent1">
              <a:lumMod val="75000"/>
            </a:schemeClr>
          </a:solidFill>
        </p:grpSpPr>
        <p:sp>
          <p:nvSpPr>
            <p:cNvPr id="39" name="椭圆 38"/>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0" name="组合 39"/>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1"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2" name="椭圆 4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43" name="组合 42"/>
          <p:cNvGrpSpPr/>
          <p:nvPr/>
        </p:nvGrpSpPr>
        <p:grpSpPr>
          <a:xfrm>
            <a:off x="4372991" y="721039"/>
            <a:ext cx="292233" cy="292233"/>
            <a:chOff x="3059832" y="3339719"/>
            <a:chExt cx="3607562" cy="3607562"/>
          </a:xfrm>
          <a:solidFill>
            <a:schemeClr val="accent1">
              <a:lumMod val="75000"/>
            </a:schemeClr>
          </a:solidFill>
        </p:grpSpPr>
        <p:sp>
          <p:nvSpPr>
            <p:cNvPr id="44" name="椭圆 4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4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7" name="椭圆 4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2" name="矩形 1"/>
          <p:cNvSpPr/>
          <p:nvPr/>
        </p:nvSpPr>
        <p:spPr>
          <a:xfrm>
            <a:off x="0" y="2201658"/>
            <a:ext cx="12192000" cy="3014630"/>
          </a:xfrm>
          <a:prstGeom prst="rect">
            <a:avLst/>
          </a:prstGeom>
          <a:solidFill>
            <a:srgbClr val="3780D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9732709" y="1484573"/>
            <a:ext cx="616395" cy="616395"/>
            <a:chOff x="3059832" y="3339719"/>
            <a:chExt cx="3607562" cy="3607562"/>
          </a:xfrm>
        </p:grpSpPr>
        <p:sp>
          <p:nvSpPr>
            <p:cNvPr id="54" name="椭圆 5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5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57" name="椭圆 5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3" name="矩形 2"/>
          <p:cNvSpPr/>
          <p:nvPr/>
        </p:nvSpPr>
        <p:spPr>
          <a:xfrm>
            <a:off x="0" y="2685860"/>
            <a:ext cx="12192000" cy="829945"/>
          </a:xfrm>
          <a:prstGeom prst="rect">
            <a:avLst/>
          </a:prstGeom>
        </p:spPr>
        <p:txBody>
          <a:bodyPr wrap="square">
            <a:spAutoFit/>
          </a:bodyPr>
          <a:lstStyle/>
          <a:p>
            <a:pPr algn="ctr"/>
            <a:r>
              <a:rPr lang="zh-CN" altLang="en-US" sz="4800" b="1" kern="100" dirty="0">
                <a:solidFill>
                  <a:schemeClr val="bg1"/>
                </a:solidFill>
                <a:latin typeface="微软雅黑" panose="020B0503020204020204" charset="-122"/>
                <a:ea typeface="微软雅黑" panose="020B0503020204020204" charset="-122"/>
                <a:cs typeface="Times New Roman" panose="02020603050405020304" pitchFamily="18" charset="0"/>
              </a:rPr>
              <a:t>第三章</a:t>
            </a:r>
            <a:r>
              <a:rPr lang="zh-CN" altLang="en-US" sz="4800" b="1" kern="100" dirty="0" smtClean="0">
                <a:solidFill>
                  <a:schemeClr val="bg1"/>
                </a:solidFill>
                <a:latin typeface="微软雅黑" panose="020B0503020204020204" charset="-122"/>
                <a:ea typeface="微软雅黑" panose="020B0503020204020204" charset="-122"/>
                <a:cs typeface="Times New Roman" panose="02020603050405020304" pitchFamily="18" charset="0"/>
              </a:rPr>
              <a:t>：晶体结构与性质</a:t>
            </a:r>
            <a:endParaRPr lang="zh-CN" altLang="en-US" sz="4800"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4" name="矩形 3"/>
          <p:cNvSpPr/>
          <p:nvPr/>
        </p:nvSpPr>
        <p:spPr>
          <a:xfrm>
            <a:off x="3016568" y="3777615"/>
            <a:ext cx="6158865" cy="645160"/>
          </a:xfrm>
          <a:prstGeom prst="rect">
            <a:avLst/>
          </a:prstGeom>
          <a:effectLst/>
        </p:spPr>
        <p:txBody>
          <a:bodyPr wrap="square">
            <a:spAutoFit/>
          </a:bodyPr>
          <a:lstStyle/>
          <a:p>
            <a:r>
              <a:rPr lang="zh-CN" altLang="en-US" sz="3600" b="1" kern="100" dirty="0" smtClean="0">
                <a:solidFill>
                  <a:schemeClr val="bg1"/>
                </a:solidFill>
                <a:latin typeface="微软雅黑" panose="020B0503020204020204" charset="-122"/>
                <a:ea typeface="微软雅黑" panose="020B0503020204020204" charset="-122"/>
                <a:cs typeface="Times New Roman" panose="02020603050405020304" pitchFamily="18" charset="0"/>
              </a:rPr>
              <a:t>第三节：</a:t>
            </a:r>
            <a:r>
              <a:rPr lang="zh-CN" altLang="en-US" sz="3600" b="1" kern="100" dirty="0" smtClean="0">
                <a:solidFill>
                  <a:schemeClr val="bg1"/>
                </a:solidFill>
                <a:latin typeface="微软雅黑" panose="020B0503020204020204" charset="-122"/>
                <a:ea typeface="微软雅黑" panose="020B0503020204020204" charset="-122"/>
                <a:cs typeface="Times New Roman" panose="02020603050405020304" pitchFamily="18" charset="0"/>
                <a:sym typeface="+mn-ea"/>
              </a:rPr>
              <a:t>金属晶体与离子晶体</a:t>
            </a:r>
            <a:endParaRPr lang="zh-CN" altLang="en-US" sz="36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7" name="矩形 6"/>
          <p:cNvSpPr/>
          <p:nvPr/>
        </p:nvSpPr>
        <p:spPr>
          <a:xfrm>
            <a:off x="0" y="0"/>
            <a:ext cx="12191365" cy="1311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80998" y="146276"/>
            <a:ext cx="1805497" cy="1833354"/>
            <a:chOff x="702328" y="1302545"/>
            <a:chExt cx="1805497" cy="1833354"/>
          </a:xfrm>
        </p:grpSpPr>
        <p:sp>
          <p:nvSpPr>
            <p:cNvPr id="87" name="椭圆 86"/>
            <p:cNvSpPr/>
            <p:nvPr/>
          </p:nvSpPr>
          <p:spPr>
            <a:xfrm>
              <a:off x="1702773" y="1302545"/>
              <a:ext cx="668877" cy="668877"/>
            </a:xfrm>
            <a:prstGeom prst="ellipse">
              <a:avLst/>
            </a:prstGeom>
            <a:gradFill flip="none" rotWithShape="1">
              <a:gsLst>
                <a:gs pos="0">
                  <a:schemeClr val="bg1"/>
                </a:gs>
                <a:gs pos="36000">
                  <a:schemeClr val="bg1"/>
                </a:gs>
                <a:gs pos="100000">
                  <a:srgbClr val="C7C7C7"/>
                </a:gs>
              </a:gsLst>
              <a:lin ang="13500000" scaled="1"/>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8" name="椭圆 87"/>
            <p:cNvSpPr/>
            <p:nvPr/>
          </p:nvSpPr>
          <p:spPr>
            <a:xfrm>
              <a:off x="1849319" y="2264885"/>
              <a:ext cx="658506" cy="65850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9" name="椭圆 88"/>
            <p:cNvSpPr/>
            <p:nvPr/>
          </p:nvSpPr>
          <p:spPr>
            <a:xfrm>
              <a:off x="857708" y="2337395"/>
              <a:ext cx="798504" cy="798504"/>
            </a:xfrm>
            <a:prstGeom prst="ellipse">
              <a:avLst/>
            </a:prstGeom>
            <a:gradFill flip="none" rotWithShape="1">
              <a:gsLst>
                <a:gs pos="0">
                  <a:schemeClr val="bg1"/>
                </a:gs>
                <a:gs pos="36000">
                  <a:schemeClr val="bg1"/>
                </a:gs>
                <a:gs pos="100000">
                  <a:srgbClr val="C7C7C7"/>
                </a:gs>
              </a:gsLst>
              <a:lin ang="13500000" scaled="1"/>
            </a:gradFill>
            <a:ln w="2222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0" name="椭圆 89"/>
            <p:cNvSpPr/>
            <p:nvPr/>
          </p:nvSpPr>
          <p:spPr>
            <a:xfrm>
              <a:off x="702328" y="1359500"/>
              <a:ext cx="1482936" cy="148293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5029" y="4034233"/>
            <a:ext cx="2901523" cy="1861622"/>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349" y="2863966"/>
            <a:ext cx="2901523" cy="2472624"/>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2733" y="509331"/>
            <a:ext cx="715648" cy="715648"/>
          </a:xfrm>
          <a:prstGeom prst="rect">
            <a:avLst/>
          </a:prstGeom>
        </p:spPr>
      </p:pic>
      <p:pic>
        <p:nvPicPr>
          <p:cNvPr id="6" name="图片 5"/>
          <p:cNvPicPr>
            <a:picLocks noChangeAspect="1"/>
          </p:cNvPicPr>
          <p:nvPr>
            <p:custDataLst>
              <p:tags r:id="rId4"/>
            </p:custDataLst>
          </p:nvPr>
        </p:nvPicPr>
        <p:blipFill>
          <a:blip r:embed="rId5"/>
          <a:srcRect l="-1483" t="494"/>
          <a:stretch>
            <a:fillRect/>
          </a:stretch>
        </p:blipFill>
        <p:spPr>
          <a:xfrm>
            <a:off x="534670" y="387350"/>
            <a:ext cx="1173480" cy="1150620"/>
          </a:xfrm>
          <a:prstGeom prst="ellipse">
            <a:avLst/>
          </a:prstGeom>
        </p:spPr>
      </p:pic>
      <p:sp>
        <p:nvSpPr>
          <p:cNvPr id="12" name="文本框 11"/>
          <p:cNvSpPr txBox="1"/>
          <p:nvPr/>
        </p:nvSpPr>
        <p:spPr>
          <a:xfrm>
            <a:off x="3472180" y="894080"/>
            <a:ext cx="5558155" cy="583565"/>
          </a:xfrm>
          <a:prstGeom prst="rect">
            <a:avLst/>
          </a:prstGeom>
          <a:noFill/>
        </p:spPr>
        <p:txBody>
          <a:bodyPr wrap="square" rtlCol="0">
            <a:spAutoFit/>
          </a:bodyPr>
          <a:lstStyle/>
          <a:p>
            <a:r>
              <a:rPr lang="zh-CN" altLang="en-US" sz="3200" dirty="0">
                <a:solidFill>
                  <a:srgbClr val="3780D7"/>
                </a:solidFill>
              </a:rPr>
              <a:t>人教版高中</a:t>
            </a:r>
            <a:r>
              <a:rPr lang="zh-CN" altLang="en-US" sz="3200" dirty="0" smtClean="0">
                <a:solidFill>
                  <a:srgbClr val="3780D7"/>
                </a:solidFill>
              </a:rPr>
              <a:t>化学选择性必修</a:t>
            </a:r>
            <a:r>
              <a:rPr lang="en-US" altLang="zh-CN" sz="3200" dirty="0" smtClean="0">
                <a:solidFill>
                  <a:srgbClr val="3780D7"/>
                </a:solidFill>
              </a:rPr>
              <a:t>2</a:t>
            </a:r>
            <a:endParaRPr lang="en-US" altLang="zh-CN" sz="3200" dirty="0" smtClean="0">
              <a:solidFill>
                <a:srgbClr val="3780D7"/>
              </a:solidFill>
            </a:endParaRPr>
          </a:p>
        </p:txBody>
      </p:sp>
      <p:sp>
        <p:nvSpPr>
          <p:cNvPr id="5" name="矩形 4"/>
          <p:cNvSpPr/>
          <p:nvPr>
            <p:custDataLst>
              <p:tags r:id="rId6"/>
            </p:custDataLst>
          </p:nvPr>
        </p:nvSpPr>
        <p:spPr>
          <a:xfrm>
            <a:off x="3744913" y="4516120"/>
            <a:ext cx="4702175" cy="460375"/>
          </a:xfrm>
          <a:prstGeom prst="rect">
            <a:avLst/>
          </a:prstGeom>
          <a:ln>
            <a:noFill/>
          </a:ln>
        </p:spPr>
        <p:txBody>
          <a:bodyPr wrap="square">
            <a:spAutoFit/>
          </a:bodyPr>
          <a:p>
            <a:r>
              <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第</a:t>
            </a:r>
            <a:r>
              <a:rPr lang="en-US" altLang="zh-CN"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3</a:t>
            </a:r>
            <a:r>
              <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rPr>
              <a:t>课时：过渡晶体与混合型晶体</a:t>
            </a:r>
            <a:endParaRPr lang="zh-CN" altLang="en-US" sz="2400" b="1"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3"/>
                                        </p:tgtEl>
                                        <p:attrNameLst>
                                          <p:attrName>ppt_y</p:attrName>
                                        </p:attrNameLst>
                                      </p:cBhvr>
                                      <p:tavLst>
                                        <p:tav tm="0">
                                          <p:val>
                                            <p:strVal val="#ppt_y"/>
                                          </p:val>
                                        </p:tav>
                                        <p:tav tm="100000">
                                          <p:val>
                                            <p:strVal val="#ppt_y"/>
                                          </p:val>
                                        </p:tav>
                                      </p:tavLst>
                                    </p:anim>
                                    <p:anim calcmode="lin" valueType="num">
                                      <p:cBhvr>
                                        <p:cTn id="3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custDataLst>
              <p:tags r:id="rId1"/>
            </p:custDataLst>
          </p:nvPr>
        </p:nvSpPr>
        <p:spPr>
          <a:xfrm>
            <a:off x="711405" y="2705729"/>
            <a:ext cx="6264695" cy="723271"/>
          </a:xfrm>
          <a:prstGeom prst="rect">
            <a:avLst/>
          </a:prstGeom>
          <a:noFill/>
        </p:spPr>
        <p:txBody>
          <a:bodyPr wrap="square" lIns="121917" tIns="60958" rIns="121917" bIns="60958" rtlCol="0" anchor="t">
            <a:spAutoFit/>
          </a:bodyPr>
          <a:lstStyle/>
          <a:p>
            <a:pPr>
              <a:lnSpc>
                <a:spcPct val="150000"/>
              </a:lnSpc>
              <a:tabLst>
                <a:tab pos="1372235" algn="l"/>
                <a:tab pos="2466975" algn="l"/>
                <a:tab pos="3383915" algn="l"/>
                <a:tab pos="4295775" algn="l"/>
              </a:tabLst>
            </a:pPr>
            <a:r>
              <a:rPr lang="zh-CN" altLang="zh-CN" sz="2600">
                <a:solidFill>
                  <a:srgbClr val="000000"/>
                </a:solidFill>
                <a:latin typeface="微软雅黑" panose="020B0503020204020204" charset="-122"/>
                <a:ea typeface="微软雅黑" panose="020B0503020204020204" charset="-122"/>
                <a:cs typeface="Times New Roman" panose="02020603050405020304" pitchFamily="18" charset="0"/>
                <a:sym typeface="+mn-ea"/>
              </a:rPr>
              <a:t>所以石墨的</a:t>
            </a:r>
            <a:r>
              <a:rPr lang="zh-CN" altLang="zh-CN" sz="2600">
                <a:uFill>
                  <a:solidFill>
                    <a:srgbClr val="000000"/>
                  </a:solidFill>
                </a:uFill>
                <a:latin typeface="微软雅黑" panose="020B0503020204020204" charset="-122"/>
                <a:ea typeface="微软雅黑" panose="020B0503020204020204" charset="-122"/>
                <a:cs typeface="Times New Roman" panose="02020603050405020304" pitchFamily="18" charset="0"/>
                <a:sym typeface="+mn-ea"/>
              </a:rPr>
              <a:t>导电性只能沿</a:t>
            </a:r>
            <a:r>
              <a:rPr lang="zh-CN" altLang="zh-CN" sz="2600">
                <a:solidFill>
                  <a:srgbClr val="C00000"/>
                </a:solidFill>
                <a:uFill>
                  <a:solidFill>
                    <a:srgbClr val="000000"/>
                  </a:solidFill>
                </a:uFill>
                <a:latin typeface="微软雅黑" panose="020B0503020204020204" charset="-122"/>
                <a:ea typeface="微软雅黑" panose="020B0503020204020204" charset="-122"/>
                <a:cs typeface="Times New Roman" panose="02020603050405020304" pitchFamily="18" charset="0"/>
                <a:sym typeface="+mn-ea"/>
              </a:rPr>
              <a:t>石墨平面方向</a:t>
            </a:r>
            <a:r>
              <a:rPr lang="zh-CN" altLang="zh-CN" sz="2600">
                <a:uFill>
                  <a:solidFill>
                    <a:srgbClr val="000000"/>
                  </a:solidFill>
                </a:uFill>
                <a:latin typeface="微软雅黑" panose="020B0503020204020204" charset="-122"/>
                <a:ea typeface="微软雅黑" panose="020B0503020204020204" charset="-122"/>
                <a:cs typeface="Times New Roman" panose="02020603050405020304" pitchFamily="18" charset="0"/>
                <a:sym typeface="+mn-ea"/>
              </a:rPr>
              <a:t>。</a:t>
            </a:r>
            <a:endParaRPr lang="zh-CN" altLang="en-US" sz="2600">
              <a:latin typeface="微软雅黑" panose="020B0503020204020204" charset="-122"/>
              <a:ea typeface="微软雅黑" panose="020B0503020204020204" charset="-122"/>
            </a:endParaRPr>
          </a:p>
        </p:txBody>
      </p:sp>
      <p:sp>
        <p:nvSpPr>
          <p:cNvPr id="3" name="文本框 3"/>
          <p:cNvSpPr txBox="1"/>
          <p:nvPr>
            <p:custDataLst>
              <p:tags r:id="rId2"/>
            </p:custDataLst>
          </p:nvPr>
        </p:nvSpPr>
        <p:spPr>
          <a:xfrm>
            <a:off x="711405" y="1180165"/>
            <a:ext cx="7272807" cy="1323435"/>
          </a:xfrm>
          <a:prstGeom prst="rect">
            <a:avLst/>
          </a:prstGeom>
          <a:noFill/>
        </p:spPr>
        <p:txBody>
          <a:bodyPr wrap="square" lIns="121917" tIns="60958" rIns="121917" bIns="60958" rtlCol="0" anchor="t">
            <a:spAutoFit/>
          </a:bodyPr>
          <a:lstStyle/>
          <a:p>
            <a:pPr>
              <a:lnSpc>
                <a:spcPct val="150000"/>
              </a:lnSpc>
            </a:pPr>
            <a:r>
              <a:rPr lang="zh-CN" altLang="zh-CN" sz="2600">
                <a:solidFill>
                  <a:srgbClr val="000000"/>
                </a:solidFill>
                <a:latin typeface="微软雅黑" panose="020B0503020204020204" charset="-122"/>
                <a:ea typeface="微软雅黑" panose="020B0503020204020204" charset="-122"/>
                <a:cs typeface="Times New Roman" panose="02020603050405020304" pitchFamily="18" charset="0"/>
                <a:sym typeface="+mn-ea"/>
              </a:rPr>
              <a:t>由于相邻碳原子平面之间相隔较远，电子不能从一个平面跳跃到另一个平面。</a:t>
            </a:r>
            <a:endParaRPr lang="zh-CN" altLang="en-US" sz="2600">
              <a:latin typeface="微软雅黑" panose="020B0503020204020204" charset="-122"/>
              <a:ea typeface="微软雅黑" panose="020B0503020204020204" charset="-122"/>
            </a:endParaRPr>
          </a:p>
        </p:txBody>
      </p:sp>
      <p:grpSp>
        <p:nvGrpSpPr>
          <p:cNvPr id="7" name="组合 27"/>
          <p:cNvGrpSpPr/>
          <p:nvPr>
            <p:custDataLst>
              <p:tags r:id="rId3"/>
            </p:custDataLst>
          </p:nvPr>
        </p:nvGrpSpPr>
        <p:grpSpPr>
          <a:xfrm>
            <a:off x="8175372" y="1104587"/>
            <a:ext cx="2880320" cy="2798025"/>
            <a:chOff x="3516" y="1220"/>
            <a:chExt cx="3638" cy="3595"/>
          </a:xfrm>
        </p:grpSpPr>
        <p:pic>
          <p:nvPicPr>
            <p:cNvPr id="8" name="图片 7"/>
            <p:cNvPicPr>
              <a:picLocks noChangeAspect="1"/>
            </p:cNvPicPr>
            <p:nvPr>
              <p:custDataLst>
                <p:tags r:id="rId4"/>
              </p:custDataLst>
            </p:nvPr>
          </p:nvPicPr>
          <p:blipFill>
            <a:blip r:embed="rId5">
              <a:clrChange>
                <a:clrFrom>
                  <a:srgbClr val="FFFFFF"/>
                </a:clrFrom>
                <a:clrTo>
                  <a:srgbClr val="FFFFFF">
                    <a:alpha val="0"/>
                  </a:srgbClr>
                </a:clrTo>
              </a:clrChange>
            </a:blip>
            <a:srcRect l="25378" t="16520" r="6168" b="6206"/>
            <a:stretch>
              <a:fillRect/>
            </a:stretch>
          </p:blipFill>
          <p:spPr>
            <a:xfrm>
              <a:off x="3516" y="1220"/>
              <a:ext cx="3638" cy="3595"/>
            </a:xfrm>
            <a:prstGeom prst="rect">
              <a:avLst/>
            </a:prstGeom>
          </p:spPr>
        </p:pic>
        <p:cxnSp>
          <p:nvCxnSpPr>
            <p:cNvPr id="9" name="直接连接符 8"/>
            <p:cNvCxnSpPr/>
            <p:nvPr>
              <p:custDataLst>
                <p:tags r:id="rId6"/>
              </p:custDataLst>
            </p:nvPr>
          </p:nvCxnSpPr>
          <p:spPr>
            <a:xfrm flipH="1">
              <a:off x="4629" y="1637"/>
              <a:ext cx="1" cy="2830"/>
            </a:xfrm>
            <a:prstGeom prst="line">
              <a:avLst/>
            </a:prstGeom>
            <a:ln w="3175" cmpd="sng">
              <a:solidFill>
                <a:srgbClr val="EE7228"/>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flipH="1">
              <a:off x="5313" y="1844"/>
              <a:ext cx="0" cy="2592"/>
            </a:xfrm>
            <a:prstGeom prst="line">
              <a:avLst/>
            </a:prstGeom>
            <a:ln w="3175" cmpd="sng">
              <a:solidFill>
                <a:srgbClr val="EE7228"/>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4184" y="1815"/>
              <a:ext cx="33" cy="2247"/>
            </a:xfrm>
            <a:prstGeom prst="line">
              <a:avLst/>
            </a:prstGeom>
            <a:ln w="3175" cmpd="sng">
              <a:solidFill>
                <a:srgbClr val="EE7228"/>
              </a:solidFill>
              <a:prstDash val="sysDash"/>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custDataLst>
              <p:tags r:id="rId9"/>
            </p:custDataLst>
          </p:nvPr>
        </p:nvSpPr>
        <p:spPr>
          <a:xfrm>
            <a:off x="423545" y="4268470"/>
            <a:ext cx="11121390" cy="1814830"/>
          </a:xfrm>
          <a:prstGeom prst="rect">
            <a:avLst/>
          </a:prstGeom>
          <a:noFill/>
        </p:spPr>
        <p:txBody>
          <a:bodyPr wrap="square" rtlCol="0" anchor="t">
            <a:spAutoFit/>
          </a:bodyPr>
          <a:lstStyle/>
          <a:p>
            <a:pPr indent="0" fontAlgn="auto">
              <a:lnSpc>
                <a:spcPct val="100000"/>
              </a:lnSpc>
            </a:pPr>
            <a:r>
              <a:rPr lang="zh-CN" altLang="en-US" sz="2800" b="1" smtClean="0">
                <a:solidFill>
                  <a:srgbClr val="000000"/>
                </a:solidFill>
                <a:latin typeface="微软雅黑" panose="020B0503020204020204" charset="-122"/>
                <a:ea typeface="微软雅黑" panose="020B0503020204020204" charset="-122"/>
                <a:cs typeface="微软雅黑" panose="020B0503020204020204" charset="-122"/>
                <a:sym typeface="+mn-ea"/>
              </a:rPr>
              <a:t>石墨</a:t>
            </a:r>
            <a:r>
              <a:rPr lang="zh-CN" altLang="en-US" sz="2800" b="1" smtClean="0">
                <a:solidFill>
                  <a:prstClr val="black"/>
                </a:solidFill>
                <a:latin typeface="微软雅黑" panose="020B0503020204020204" charset="-122"/>
                <a:ea typeface="微软雅黑" panose="020B0503020204020204" charset="-122"/>
                <a:cs typeface="微软雅黑" panose="020B0503020204020204" charset="-122"/>
                <a:sym typeface="+mn-ea"/>
              </a:rPr>
              <a:t>在</a:t>
            </a:r>
            <a:r>
              <a:rPr lang="zh-CN" altLang="en-US" sz="2800" b="1">
                <a:solidFill>
                  <a:prstClr val="black"/>
                </a:solidFill>
                <a:latin typeface="微软雅黑" panose="020B0503020204020204" charset="-122"/>
                <a:ea typeface="微软雅黑" panose="020B0503020204020204" charset="-122"/>
                <a:cs typeface="微软雅黑" panose="020B0503020204020204" charset="-122"/>
                <a:sym typeface="+mn-ea"/>
              </a:rPr>
              <a:t>同一平面</a:t>
            </a:r>
            <a:r>
              <a:rPr lang="en-US" altLang="zh-CN" sz="2800" b="1">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prstClr val="black"/>
                </a:solidFill>
                <a:latin typeface="微软雅黑" panose="020B0503020204020204" charset="-122"/>
                <a:ea typeface="微软雅黑" panose="020B0503020204020204" charset="-122"/>
                <a:cs typeface="微软雅黑" panose="020B0503020204020204" charset="-122"/>
                <a:sym typeface="+mn-ea"/>
              </a:rPr>
              <a:t>同</a:t>
            </a:r>
            <a:r>
              <a:rPr lang="zh-CN" altLang="zh-CN" sz="2800" b="1" smtClean="0">
                <a:solidFill>
                  <a:srgbClr val="000000"/>
                </a:solidFill>
                <a:latin typeface="微软雅黑" panose="020B0503020204020204" charset="-122"/>
                <a:ea typeface="微软雅黑" panose="020B0503020204020204" charset="-122"/>
                <a:cs typeface="微软雅黑" panose="020B0503020204020204" charset="-122"/>
                <a:sym typeface="+mn-ea"/>
              </a:rPr>
              <a:t>层</a:t>
            </a:r>
            <a:r>
              <a:rPr lang="zh-CN"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中</a:t>
            </a:r>
            <a:r>
              <a:rPr lang="en-US" altLang="zh-CN" sz="2800" b="1">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每个碳原子均剩余一个未参与杂化的含</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个电子的</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p</a:t>
            </a:r>
            <a:r>
              <a:rPr lang="zh-CN" altLang="zh-CN" sz="2800" b="1" smtClean="0">
                <a:solidFill>
                  <a:srgbClr val="000000"/>
                </a:solidFill>
                <a:latin typeface="微软雅黑" panose="020B0503020204020204" charset="-122"/>
                <a:ea typeface="微软雅黑" panose="020B0503020204020204" charset="-122"/>
                <a:cs typeface="微软雅黑" panose="020B0503020204020204" charset="-122"/>
                <a:sym typeface="+mn-ea"/>
              </a:rPr>
              <a:t>轨道</a:t>
            </a:r>
            <a:r>
              <a:rPr lang="zh-CN" altLang="en-US" sz="2800" b="1"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zh-CN" sz="2800" b="1" smtClean="0">
                <a:solidFill>
                  <a:srgbClr val="000000"/>
                </a:solidFill>
                <a:latin typeface="微软雅黑" panose="020B0503020204020204" charset="-122"/>
                <a:ea typeface="微软雅黑" panose="020B0503020204020204" charset="-122"/>
                <a:cs typeface="微软雅黑" panose="020B0503020204020204" charset="-122"/>
                <a:sym typeface="+mn-ea"/>
              </a:rPr>
              <a:t>所有</a:t>
            </a:r>
            <a:r>
              <a:rPr lang="zh-CN"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的</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p</a:t>
            </a:r>
            <a:r>
              <a:rPr lang="zh-CN"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轨道</a:t>
            </a:r>
            <a:r>
              <a:rPr lang="zh-CN"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平行</a:t>
            </a:r>
            <a:r>
              <a:rPr lang="zh-CN" altLang="zh-CN" sz="2800" b="1">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重叠，形成离域π</a:t>
            </a:r>
            <a:r>
              <a:rPr lang="zh-CN" altLang="zh-CN" sz="2800" b="1" smtClean="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键</a:t>
            </a:r>
            <a:r>
              <a:rPr lang="zh-CN" altLang="en-US" sz="2800" b="1"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zh-CN" sz="2800" b="1" smtClean="0">
                <a:solidFill>
                  <a:srgbClr val="120EB7"/>
                </a:solidFill>
                <a:latin typeface="微软雅黑" panose="020B0503020204020204" charset="-122"/>
                <a:ea typeface="微软雅黑" panose="020B0503020204020204" charset="-122"/>
                <a:cs typeface="微软雅黑" panose="020B0503020204020204" charset="-122"/>
                <a:sym typeface="+mn-ea"/>
              </a:rPr>
              <a:t>这些</a:t>
            </a:r>
            <a:r>
              <a:rPr lang="en-US" altLang="zh-CN" sz="2800" b="1">
                <a:solidFill>
                  <a:srgbClr val="120EB7"/>
                </a:solidFill>
                <a:latin typeface="微软雅黑" panose="020B0503020204020204" charset="-122"/>
                <a:ea typeface="微软雅黑" panose="020B0503020204020204" charset="-122"/>
                <a:cs typeface="微软雅黑" panose="020B0503020204020204" charset="-122"/>
                <a:sym typeface="+mn-ea"/>
              </a:rPr>
              <a:t>p</a:t>
            </a:r>
            <a:r>
              <a:rPr lang="zh-CN" altLang="zh-CN" sz="2800" b="1">
                <a:solidFill>
                  <a:srgbClr val="120EB7"/>
                </a:solidFill>
                <a:latin typeface="微软雅黑" panose="020B0503020204020204" charset="-122"/>
                <a:ea typeface="微软雅黑" panose="020B0503020204020204" charset="-122"/>
                <a:cs typeface="微软雅黑" panose="020B0503020204020204" charset="-122"/>
                <a:sym typeface="+mn-ea"/>
              </a:rPr>
              <a:t>轨道中的电子可在整个层平面中运动</a:t>
            </a:r>
            <a:r>
              <a:rPr lang="zh-CN" altLang="en-US" sz="2800" b="1" smtClean="0">
                <a:solidFill>
                  <a:srgbClr val="120EB7"/>
                </a:solidFill>
                <a:latin typeface="微软雅黑" panose="020B0503020204020204" charset="-122"/>
                <a:ea typeface="微软雅黑" panose="020B0503020204020204" charset="-122"/>
                <a:cs typeface="微软雅黑" panose="020B0503020204020204" charset="-122"/>
                <a:sym typeface="+mn-ea"/>
              </a:rPr>
              <a:t>。</a:t>
            </a:r>
            <a:endParaRPr lang="zh-CN" altLang="en-US" sz="2800" b="1" smtClean="0">
              <a:solidFill>
                <a:srgbClr val="000000"/>
              </a:solidFill>
              <a:latin typeface="微软雅黑" panose="020B0503020204020204" charset="-122"/>
              <a:ea typeface="微软雅黑" panose="020B0503020204020204" charset="-122"/>
              <a:cs typeface="微软雅黑" panose="020B0503020204020204" charset="-122"/>
              <a:sym typeface="+mn-ea"/>
            </a:endParaRPr>
          </a:p>
          <a:p>
            <a:pPr indent="0" fontAlgn="auto">
              <a:lnSpc>
                <a:spcPct val="100000"/>
              </a:lnSpc>
            </a:pPr>
            <a:r>
              <a:rPr lang="zh-CN"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因此石墨能导电</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类似金属晶体的</a:t>
            </a:r>
            <a:r>
              <a:rPr lang="zh-CN" altLang="zh-CN" sz="2800" b="1" smtClean="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导电性</a:t>
            </a:r>
            <a:r>
              <a:rPr lang="en-US" altLang="zh-CN" sz="2800" b="1" smtClean="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a:t>
            </a:r>
            <a:r>
              <a:rPr lang="zh-CN" altLang="en-US" sz="2800" b="1" smtClean="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a:t>
            </a:r>
            <a:endParaRPr lang="zh-CN" altLang="en-US" sz="2800" b="1" smtClean="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endParaRPr>
          </a:p>
        </p:txBody>
      </p:sp>
      <p:sp>
        <p:nvSpPr>
          <p:cNvPr id="4" name="矩形 3"/>
          <p:cNvSpPr/>
          <p:nvPr userDrawn="1">
            <p:custDataLst>
              <p:tags r:id="rId10"/>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混合型晶体——石墨</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p:cNvSpPr txBox="1"/>
          <p:nvPr>
            <p:custDataLst>
              <p:tags r:id="rId1"/>
            </p:custDataLst>
          </p:nvPr>
        </p:nvSpPr>
        <p:spPr>
          <a:xfrm>
            <a:off x="168275" y="5120005"/>
            <a:ext cx="11904980" cy="1464322"/>
          </a:xfrm>
          <a:prstGeom prst="roundRect">
            <a:avLst/>
          </a:prstGeom>
          <a:solidFill>
            <a:schemeClr val="accent4">
              <a:lumMod val="20000"/>
              <a:lumOff val="80000"/>
            </a:schemeClr>
          </a:solidFill>
          <a:ln>
            <a:solidFill>
              <a:srgbClr val="1A808E"/>
            </a:solidFill>
          </a:ln>
        </p:spPr>
        <p:txBody>
          <a:bodyPr wrap="square" lIns="121917" tIns="60958" rIns="121917" bIns="60958" rtlCol="0" anchor="t">
            <a:spAutoFit/>
          </a:bodyPr>
          <a:lstStyle/>
          <a:p>
            <a:pPr>
              <a:lnSpc>
                <a:spcPct val="150000"/>
              </a:lnSpc>
            </a:pPr>
            <a:r>
              <a:rPr lang="zh-CN" altLang="en-US" sz="2600">
                <a:solidFill>
                  <a:srgbClr val="002060"/>
                </a:solidFill>
                <a:latin typeface="微软雅黑" panose="020B0503020204020204" charset="-122"/>
                <a:ea typeface="微软雅黑" panose="020B0503020204020204" charset="-122"/>
              </a:rPr>
              <a:t>石墨晶体内既有</a:t>
            </a:r>
            <a:r>
              <a:rPr lang="zh-CN" altLang="en-US" sz="2600" b="1">
                <a:solidFill>
                  <a:srgbClr val="FF0000"/>
                </a:solidFill>
                <a:latin typeface="微软雅黑" panose="020B0503020204020204" charset="-122"/>
                <a:ea typeface="微软雅黑" panose="020B0503020204020204" charset="-122"/>
              </a:rPr>
              <a:t>共价键</a:t>
            </a:r>
            <a:r>
              <a:rPr lang="zh-CN" altLang="en-US" sz="2600">
                <a:solidFill>
                  <a:srgbClr val="002060"/>
                </a:solidFill>
                <a:latin typeface="微软雅黑" panose="020B0503020204020204" charset="-122"/>
                <a:ea typeface="微软雅黑" panose="020B0503020204020204" charset="-122"/>
              </a:rPr>
              <a:t>，又有</a:t>
            </a:r>
            <a:r>
              <a:rPr lang="zh-CN" altLang="en-US" sz="2600" b="1">
                <a:solidFill>
                  <a:srgbClr val="002060"/>
                </a:solidFill>
                <a:latin typeface="微软雅黑" panose="020B0503020204020204" charset="-122"/>
                <a:ea typeface="微软雅黑" panose="020B0503020204020204" charset="-122"/>
              </a:rPr>
              <a:t>类似金属键</a:t>
            </a:r>
            <a:r>
              <a:rPr lang="zh-CN" altLang="en-US" sz="2600">
                <a:solidFill>
                  <a:srgbClr val="002060"/>
                </a:solidFill>
                <a:latin typeface="微软雅黑" panose="020B0503020204020204" charset="-122"/>
                <a:ea typeface="微软雅黑" panose="020B0503020204020204" charset="-122"/>
              </a:rPr>
              <a:t>的非定域键（</a:t>
            </a:r>
            <a:r>
              <a:rPr lang="en-US" altLang="zh-CN" sz="2600" b="1">
                <a:solidFill>
                  <a:srgbClr val="151CB1"/>
                </a:solidFill>
                <a:latin typeface="微软雅黑" panose="020B0503020204020204" charset="-122"/>
                <a:ea typeface="微软雅黑" panose="020B0503020204020204" charset="-122"/>
                <a:cs typeface="微软雅黑" panose="020B0503020204020204" charset="-122"/>
                <a:sym typeface="+mn-ea"/>
              </a:rPr>
              <a:t>π</a:t>
            </a:r>
            <a:r>
              <a:rPr lang="zh-CN" altLang="en-US" sz="2600" b="1">
                <a:solidFill>
                  <a:srgbClr val="151CB1"/>
                </a:solidFill>
                <a:latin typeface="微软雅黑" panose="020B0503020204020204" charset="-122"/>
                <a:ea typeface="微软雅黑" panose="020B0503020204020204" charset="-122"/>
                <a:cs typeface="微软雅黑" panose="020B0503020204020204" charset="-122"/>
                <a:sym typeface="+mn-ea"/>
              </a:rPr>
              <a:t>键</a:t>
            </a:r>
            <a:r>
              <a:rPr lang="zh-CN" altLang="en-US" sz="2600">
                <a:solidFill>
                  <a:srgbClr val="002060"/>
                </a:solidFill>
                <a:latin typeface="微软雅黑" panose="020B0503020204020204" charset="-122"/>
                <a:ea typeface="微软雅黑" panose="020B0503020204020204" charset="-122"/>
              </a:rPr>
              <a:t>），还有</a:t>
            </a:r>
            <a:r>
              <a:rPr lang="zh-CN" altLang="en-US" sz="2600" b="1">
                <a:solidFill>
                  <a:srgbClr val="FF0000"/>
                </a:solidFill>
                <a:latin typeface="微软雅黑" panose="020B0503020204020204" charset="-122"/>
                <a:ea typeface="微软雅黑" panose="020B0503020204020204" charset="-122"/>
              </a:rPr>
              <a:t>范德华力</a:t>
            </a:r>
            <a:r>
              <a:rPr lang="zh-CN" altLang="en-US" sz="2600">
                <a:solidFill>
                  <a:srgbClr val="002060"/>
                </a:solidFill>
                <a:latin typeface="微软雅黑" panose="020B0503020204020204" charset="-122"/>
                <a:ea typeface="微软雅黑" panose="020B0503020204020204" charset="-122"/>
              </a:rPr>
              <a:t>，因此称为</a:t>
            </a:r>
            <a:r>
              <a:rPr lang="zh-CN" altLang="en-US" sz="2600" b="1">
                <a:solidFill>
                  <a:srgbClr val="C00000"/>
                </a:solidFill>
                <a:latin typeface="微软雅黑" panose="020B0503020204020204" charset="-122"/>
                <a:ea typeface="微软雅黑" panose="020B0503020204020204" charset="-122"/>
              </a:rPr>
              <a:t>混合型晶体</a:t>
            </a:r>
            <a:r>
              <a:rPr lang="zh-CN" altLang="en-US" sz="2600">
                <a:solidFill>
                  <a:srgbClr val="002060"/>
                </a:solidFill>
                <a:latin typeface="微软雅黑" panose="020B0503020204020204" charset="-122"/>
                <a:ea typeface="微软雅黑" panose="020B0503020204020204" charset="-122"/>
              </a:rPr>
              <a:t>，兼具共价晶体、分子晶体和金属晶体的特征。</a:t>
            </a:r>
            <a:endParaRPr lang="zh-CN" altLang="en-US" sz="2600">
              <a:solidFill>
                <a:srgbClr val="002060"/>
              </a:solidFill>
              <a:latin typeface="微软雅黑" panose="020B0503020204020204" charset="-122"/>
              <a:ea typeface="微软雅黑" panose="020B0503020204020204" charset="-122"/>
            </a:endParaRPr>
          </a:p>
        </p:txBody>
      </p:sp>
      <p:sp>
        <p:nvSpPr>
          <p:cNvPr id="7" name="文本框 6"/>
          <p:cNvSpPr txBox="1"/>
          <p:nvPr>
            <p:custDataLst>
              <p:tags r:id="rId2"/>
            </p:custDataLst>
          </p:nvPr>
        </p:nvSpPr>
        <p:spPr>
          <a:xfrm>
            <a:off x="2159847" y="4130464"/>
            <a:ext cx="1710690" cy="625475"/>
          </a:xfrm>
          <a:prstGeom prst="rect">
            <a:avLst/>
          </a:prstGeom>
          <a:noFill/>
        </p:spPr>
        <p:txBody>
          <a:bodyPr wrap="none" rtlCol="0">
            <a:spAutoFit/>
          </a:bodyPr>
          <a:lstStyle/>
          <a:p>
            <a:pPr algn="ctr">
              <a:lnSpc>
                <a:spcPct val="130000"/>
              </a:lnSpc>
            </a:pPr>
            <a:r>
              <a:rPr lang="zh-CN" altLang="en-US" sz="2665" b="1">
                <a:latin typeface="隶书" panose="02010509060101010101" pitchFamily="49" charset="-122"/>
                <a:ea typeface="隶书" panose="02010509060101010101" pitchFamily="49" charset="-122"/>
                <a:cs typeface="黑体" panose="02010609060101010101" pitchFamily="49" charset="-122"/>
                <a:sym typeface="+mn-ea"/>
              </a:rPr>
              <a:t> </a:t>
            </a:r>
            <a:r>
              <a:rPr lang="zh-CN" altLang="en-US" sz="2665" b="1">
                <a:latin typeface="微软雅黑" panose="020B0503020204020204" charset="-122"/>
                <a:ea typeface="微软雅黑" panose="020B0503020204020204" charset="-122"/>
                <a:cs typeface="黑体" panose="02010609060101010101" pitchFamily="49" charset="-122"/>
                <a:sym typeface="+mn-ea"/>
              </a:rPr>
              <a:t>范德华力</a:t>
            </a:r>
            <a:endParaRPr lang="zh-CN" altLang="en-US" sz="2665" b="1">
              <a:latin typeface="微软雅黑" panose="020B0503020204020204" charset="-122"/>
              <a:ea typeface="微软雅黑" panose="020B0503020204020204" charset="-122"/>
              <a:cs typeface="黑体" panose="02010609060101010101" pitchFamily="49" charset="-122"/>
              <a:sym typeface="+mn-ea"/>
            </a:endParaRPr>
          </a:p>
        </p:txBody>
      </p:sp>
      <p:grpSp>
        <p:nvGrpSpPr>
          <p:cNvPr id="2" name="组合 1"/>
          <p:cNvGrpSpPr/>
          <p:nvPr>
            <p:custDataLst>
              <p:tags r:id="rId3"/>
            </p:custDataLst>
          </p:nvPr>
        </p:nvGrpSpPr>
        <p:grpSpPr>
          <a:xfrm>
            <a:off x="1028913" y="1755564"/>
            <a:ext cx="690033" cy="2584027"/>
            <a:chOff x="10391" y="4251"/>
            <a:chExt cx="815" cy="3052"/>
          </a:xfrm>
        </p:grpSpPr>
        <p:sp>
          <p:nvSpPr>
            <p:cNvPr id="3" name="文本框 2"/>
            <p:cNvSpPr txBox="1"/>
            <p:nvPr>
              <p:custDataLst>
                <p:tags r:id="rId4"/>
              </p:custDataLst>
            </p:nvPr>
          </p:nvSpPr>
          <p:spPr>
            <a:xfrm>
              <a:off x="10415" y="4251"/>
              <a:ext cx="755" cy="3016"/>
            </a:xfrm>
            <a:prstGeom prst="rect">
              <a:avLst/>
            </a:prstGeom>
            <a:noFill/>
            <a:ln>
              <a:solidFill>
                <a:srgbClr val="FF0000"/>
              </a:solidFill>
            </a:ln>
          </p:spPr>
          <p:txBody>
            <a:bodyPr wrap="square" rtlCol="0">
              <a:spAutoFit/>
            </a:bodyPr>
            <a:lstStyle/>
            <a:p>
              <a:r>
                <a:rPr lang="zh-CN" altLang="en-US" sz="3200" b="1">
                  <a:latin typeface="微软雅黑" panose="020B0503020204020204" charset="-122"/>
                  <a:ea typeface="微软雅黑" panose="020B0503020204020204" charset="-122"/>
                  <a:cs typeface="Times New Roman" panose="02020603050405020304" pitchFamily="18" charset="0"/>
                </a:rPr>
                <a:t>混合型晶体</a:t>
              </a:r>
              <a:endParaRPr lang="zh-CN" altLang="en-US" sz="3200" b="1">
                <a:latin typeface="微软雅黑" panose="020B0503020204020204" charset="-122"/>
                <a:ea typeface="微软雅黑" panose="020B0503020204020204" charset="-122"/>
                <a:cs typeface="Times New Roman" panose="02020603050405020304" pitchFamily="18" charset="0"/>
              </a:endParaRPr>
            </a:p>
          </p:txBody>
        </p:sp>
        <p:sp>
          <p:nvSpPr>
            <p:cNvPr id="6" name="圆角矩形 5"/>
            <p:cNvSpPr/>
            <p:nvPr>
              <p:custDataLst>
                <p:tags r:id="rId5"/>
              </p:custDataLst>
            </p:nvPr>
          </p:nvSpPr>
          <p:spPr>
            <a:xfrm>
              <a:off x="10391" y="4251"/>
              <a:ext cx="815" cy="3052"/>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solidFill>
                <a:latin typeface="隶书" panose="02010509060101010101" pitchFamily="49" charset="-122"/>
                <a:ea typeface="隶书" panose="02010509060101010101" pitchFamily="49" charset="-122"/>
              </a:endParaRPr>
            </a:p>
          </p:txBody>
        </p:sp>
      </p:grpSp>
      <p:cxnSp>
        <p:nvCxnSpPr>
          <p:cNvPr id="25" name="直接箭头连接符 24"/>
          <p:cNvCxnSpPr/>
          <p:nvPr>
            <p:custDataLst>
              <p:tags r:id="rId6"/>
            </p:custDataLst>
          </p:nvPr>
        </p:nvCxnSpPr>
        <p:spPr>
          <a:xfrm flipH="1">
            <a:off x="3749252" y="1781598"/>
            <a:ext cx="1087755" cy="13970"/>
          </a:xfrm>
          <a:prstGeom prst="straightConnector1">
            <a:avLst/>
          </a:prstGeom>
          <a:ln w="38100">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10" name="右大括号 9"/>
          <p:cNvSpPr/>
          <p:nvPr>
            <p:custDataLst>
              <p:tags r:id="rId7"/>
            </p:custDataLst>
          </p:nvPr>
        </p:nvSpPr>
        <p:spPr>
          <a:xfrm flipH="1">
            <a:off x="1962786" y="1556597"/>
            <a:ext cx="353060" cy="2843107"/>
          </a:xfrm>
          <a:prstGeom prst="rightBrace">
            <a:avLst>
              <a:gd name="adj1" fmla="val 22166"/>
              <a:gd name="adj2" fmla="val 50000"/>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a:lstStyle/>
          <a:p>
            <a:endParaRPr lang="zh-CN" altLang="en-US" sz="2400"/>
          </a:p>
        </p:txBody>
      </p:sp>
      <p:cxnSp>
        <p:nvCxnSpPr>
          <p:cNvPr id="11" name="直接箭头连接符 10"/>
          <p:cNvCxnSpPr/>
          <p:nvPr>
            <p:custDataLst>
              <p:tags r:id="rId8"/>
            </p:custDataLst>
          </p:nvPr>
        </p:nvCxnSpPr>
        <p:spPr>
          <a:xfrm flipV="1">
            <a:off x="6569499" y="2024803"/>
            <a:ext cx="369993" cy="99907"/>
          </a:xfrm>
          <a:prstGeom prst="straightConnector1">
            <a:avLst/>
          </a:prstGeom>
          <a:ln w="38100">
            <a:solidFill>
              <a:srgbClr val="00B0F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9"/>
            </p:custDataLst>
          </p:nvPr>
        </p:nvSpPr>
        <p:spPr>
          <a:xfrm>
            <a:off x="4808855" y="1297305"/>
            <a:ext cx="1868170" cy="829945"/>
          </a:xfrm>
          <a:prstGeom prst="rect">
            <a:avLst/>
          </a:prstGeom>
          <a:noFill/>
          <a:ln w="3175">
            <a:solidFill>
              <a:srgbClr val="FF0000"/>
            </a:solidFill>
          </a:ln>
        </p:spPr>
        <p:txBody>
          <a:bodyPr wrap="square" rtlCol="0">
            <a:spAutoFit/>
          </a:bodyPr>
          <a:lstStyle/>
          <a:p>
            <a:pPr indent="0" algn="ctr" fontAlgn="auto"/>
            <a:r>
              <a:rPr lang="zh-CN" altLang="en-US" sz="2400" b="1">
                <a:latin typeface="微软雅黑" panose="020B0503020204020204" charset="-122"/>
                <a:ea typeface="微软雅黑" panose="020B0503020204020204" charset="-122"/>
                <a:cs typeface="黑体" panose="02010609060101010101" pitchFamily="49" charset="-122"/>
                <a:sym typeface="+mn-ea"/>
              </a:rPr>
              <a:t>层内碳原子之间</a:t>
            </a:r>
            <a:endParaRPr lang="zh-CN" altLang="en-US" sz="2400" b="1">
              <a:latin typeface="微软雅黑" panose="020B0503020204020204" charset="-122"/>
              <a:ea typeface="微软雅黑" panose="020B0503020204020204" charset="-122"/>
              <a:cs typeface="黑体" panose="02010609060101010101" pitchFamily="49" charset="-122"/>
            </a:endParaRPr>
          </a:p>
        </p:txBody>
      </p:sp>
      <p:sp>
        <p:nvSpPr>
          <p:cNvPr id="8" name="文本框 7"/>
          <p:cNvSpPr txBox="1"/>
          <p:nvPr>
            <p:custDataLst>
              <p:tags r:id="rId10"/>
            </p:custDataLst>
          </p:nvPr>
        </p:nvSpPr>
        <p:spPr>
          <a:xfrm>
            <a:off x="4822190" y="2339975"/>
            <a:ext cx="2551430" cy="1308735"/>
          </a:xfrm>
          <a:prstGeom prst="rect">
            <a:avLst/>
          </a:prstGeom>
          <a:noFill/>
          <a:ln w="3175">
            <a:solidFill>
              <a:srgbClr val="FF0000"/>
            </a:solidFill>
          </a:ln>
        </p:spPr>
        <p:txBody>
          <a:bodyPr wrap="square" rtlCol="0">
            <a:spAutoFit/>
          </a:bodyPr>
          <a:lstStyle/>
          <a:p>
            <a:pPr algn="ctr">
              <a:lnSpc>
                <a:spcPct val="110000"/>
              </a:lnSpc>
            </a:pPr>
            <a:r>
              <a:rPr lang="zh-CN" altLang="en-US" sz="2400" b="1">
                <a:latin typeface="微软雅黑" panose="020B0503020204020204" charset="-122"/>
                <a:ea typeface="微软雅黑" panose="020B0503020204020204" charset="-122"/>
                <a:cs typeface="黑体" panose="02010609060101010101" pitchFamily="49" charset="-122"/>
                <a:sym typeface="+mn-ea"/>
              </a:rPr>
              <a:t>未参与杂化的轨道上的电子可在层内运动</a:t>
            </a:r>
            <a:endParaRPr lang="zh-CN" altLang="en-US" sz="2400" b="1">
              <a:latin typeface="微软雅黑" panose="020B0503020204020204" charset="-122"/>
              <a:ea typeface="微软雅黑" panose="020B0503020204020204" charset="-122"/>
              <a:cs typeface="黑体" panose="02010609060101010101" pitchFamily="49" charset="-122"/>
              <a:sym typeface="+mn-ea"/>
            </a:endParaRPr>
          </a:p>
        </p:txBody>
      </p:sp>
      <p:sp>
        <p:nvSpPr>
          <p:cNvPr id="9" name="文本框 8"/>
          <p:cNvSpPr txBox="1"/>
          <p:nvPr>
            <p:custDataLst>
              <p:tags r:id="rId11"/>
            </p:custDataLst>
          </p:nvPr>
        </p:nvSpPr>
        <p:spPr>
          <a:xfrm>
            <a:off x="4674023" y="3988435"/>
            <a:ext cx="2397760" cy="911860"/>
          </a:xfrm>
          <a:prstGeom prst="rect">
            <a:avLst/>
          </a:prstGeom>
          <a:noFill/>
          <a:ln w="3175">
            <a:solidFill>
              <a:srgbClr val="FF0000"/>
            </a:solidFill>
          </a:ln>
        </p:spPr>
        <p:txBody>
          <a:bodyPr wrap="square" rtlCol="0">
            <a:spAutoFit/>
          </a:bodyPr>
          <a:lstStyle/>
          <a:p>
            <a:pPr indent="0" algn="ctr" fontAlgn="auto"/>
            <a:r>
              <a:rPr lang="zh-CN" altLang="en-US" sz="2665" b="1">
                <a:latin typeface="微软雅黑" panose="020B0503020204020204" charset="-122"/>
                <a:ea typeface="微软雅黑" panose="020B0503020204020204" charset="-122"/>
                <a:cs typeface="黑体" panose="02010609060101010101" pitchFamily="49" charset="-122"/>
                <a:sym typeface="+mn-ea"/>
              </a:rPr>
              <a:t>层与层碳原子</a:t>
            </a:r>
            <a:endParaRPr lang="zh-CN" altLang="en-US" sz="2665" b="1">
              <a:latin typeface="微软雅黑" panose="020B0503020204020204" charset="-122"/>
              <a:ea typeface="微软雅黑" panose="020B0503020204020204" charset="-122"/>
              <a:cs typeface="黑体" panose="02010609060101010101" pitchFamily="49" charset="-122"/>
              <a:sym typeface="+mn-ea"/>
            </a:endParaRPr>
          </a:p>
          <a:p>
            <a:pPr indent="0" algn="ctr" fontAlgn="auto"/>
            <a:r>
              <a:rPr lang="zh-CN" altLang="en-US" sz="2665" b="1">
                <a:latin typeface="微软雅黑" panose="020B0503020204020204" charset="-122"/>
                <a:ea typeface="微软雅黑" panose="020B0503020204020204" charset="-122"/>
                <a:cs typeface="黑体" panose="02010609060101010101" pitchFamily="49" charset="-122"/>
                <a:sym typeface="+mn-ea"/>
              </a:rPr>
              <a:t>之间</a:t>
            </a:r>
            <a:endParaRPr lang="zh-CN" altLang="en-US" sz="2665" b="1">
              <a:latin typeface="微软雅黑" panose="020B0503020204020204" charset="-122"/>
              <a:ea typeface="微软雅黑" panose="020B0503020204020204" charset="-122"/>
              <a:cs typeface="黑体" panose="02010609060101010101" pitchFamily="49" charset="-122"/>
              <a:sym typeface="+mn-ea"/>
            </a:endParaRPr>
          </a:p>
        </p:txBody>
      </p:sp>
      <p:pic>
        <p:nvPicPr>
          <p:cNvPr id="12" name="图片 11"/>
          <p:cNvPicPr>
            <a:picLocks noChangeAspect="1"/>
          </p:cNvPicPr>
          <p:nvPr>
            <p:custDataLst>
              <p:tags r:id="rId12"/>
            </p:custDataLst>
          </p:nvPr>
        </p:nvPicPr>
        <p:blipFill>
          <a:blip r:embed="rId13"/>
          <a:srcRect t="12137"/>
          <a:stretch>
            <a:fillRect/>
          </a:stretch>
        </p:blipFill>
        <p:spPr>
          <a:xfrm rot="10800000">
            <a:off x="7676939" y="1297517"/>
            <a:ext cx="3522980" cy="3640667"/>
          </a:xfrm>
          <a:prstGeom prst="rect">
            <a:avLst/>
          </a:prstGeom>
        </p:spPr>
      </p:pic>
      <p:sp>
        <p:nvSpPr>
          <p:cNvPr id="20" name="文本框 19"/>
          <p:cNvSpPr txBox="1"/>
          <p:nvPr>
            <p:custDataLst>
              <p:tags r:id="rId14"/>
            </p:custDataLst>
          </p:nvPr>
        </p:nvSpPr>
        <p:spPr>
          <a:xfrm>
            <a:off x="8768293" y="688764"/>
            <a:ext cx="2513753" cy="1159509"/>
          </a:xfrm>
          <a:prstGeom prst="wedgeRectCallout">
            <a:avLst>
              <a:gd name="adj1" fmla="val 11199"/>
              <a:gd name="adj2" fmla="val 86609"/>
            </a:avLst>
          </a:prstGeom>
          <a:solidFill>
            <a:srgbClr val="0070C0"/>
          </a:solidFill>
        </p:spPr>
        <p:txBody>
          <a:bodyPr wrap="square" rtlCol="0" anchor="t">
            <a:spAutoFit/>
          </a:bodyPr>
          <a:lstStyle/>
          <a:p>
            <a:pPr algn="ctr">
              <a:lnSpc>
                <a:spcPct val="130000"/>
              </a:lnSpc>
            </a:pPr>
            <a:r>
              <a:rPr lang="zh-CN" altLang="en-US" sz="2665" b="1">
                <a:solidFill>
                  <a:srgbClr val="FFFF00"/>
                </a:solidFill>
                <a:latin typeface="微软雅黑" panose="020B0503020204020204" charset="-122"/>
                <a:ea typeface="微软雅黑" panose="020B0503020204020204" charset="-122"/>
                <a:cs typeface="微软雅黑" panose="020B0503020204020204" charset="-122"/>
                <a:sym typeface="+mn-ea"/>
              </a:rPr>
              <a:t>成键的 </a:t>
            </a:r>
            <a:r>
              <a:rPr lang="en-US" altLang="zh-CN" sz="2665" b="1">
                <a:solidFill>
                  <a:srgbClr val="FFFF00"/>
                </a:solidFill>
                <a:latin typeface="微软雅黑" panose="020B0503020204020204" charset="-122"/>
                <a:ea typeface="微软雅黑" panose="020B0503020204020204" charset="-122"/>
                <a:cs typeface="微软雅黑" panose="020B0503020204020204" charset="-122"/>
                <a:sym typeface="+mn-ea"/>
              </a:rPr>
              <a:t>sp</a:t>
            </a:r>
            <a:r>
              <a:rPr lang="en-US" altLang="zh-CN" sz="2665" b="1" baseline="30000">
                <a:solidFill>
                  <a:srgbClr val="FFFF00"/>
                </a:solidFill>
                <a:latin typeface="微软雅黑" panose="020B0503020204020204" charset="-122"/>
                <a:ea typeface="微软雅黑" panose="020B0503020204020204" charset="-122"/>
                <a:cs typeface="微软雅黑" panose="020B0503020204020204" charset="-122"/>
                <a:sym typeface="+mn-ea"/>
              </a:rPr>
              <a:t>2</a:t>
            </a:r>
            <a:r>
              <a:rPr lang="zh-CN" altLang="en-US" sz="2665" b="1">
                <a:solidFill>
                  <a:srgbClr val="FFFF00"/>
                </a:solidFill>
                <a:latin typeface="微软雅黑" panose="020B0503020204020204" charset="-122"/>
                <a:ea typeface="微软雅黑" panose="020B0503020204020204" charset="-122"/>
                <a:cs typeface="微软雅黑" panose="020B0503020204020204" charset="-122"/>
                <a:sym typeface="+mn-ea"/>
              </a:rPr>
              <a:t>杂化轨道</a:t>
            </a:r>
            <a:endParaRPr lang="zh-CN" altLang="en-US" sz="2665" b="1">
              <a:solidFill>
                <a:srgbClr val="FFFF00"/>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custDataLst>
              <p:tags r:id="rId15"/>
            </p:custDataLst>
          </p:nvPr>
        </p:nvSpPr>
        <p:spPr>
          <a:xfrm>
            <a:off x="6866679" y="1060450"/>
            <a:ext cx="1871133" cy="911859"/>
          </a:xfrm>
          <a:prstGeom prst="wedgeRectCallout">
            <a:avLst>
              <a:gd name="adj1" fmla="val 22126"/>
              <a:gd name="adj2" fmla="val 75337"/>
            </a:avLst>
          </a:prstGeom>
          <a:solidFill>
            <a:srgbClr val="0070C0"/>
          </a:solidFill>
        </p:spPr>
        <p:txBody>
          <a:bodyPr wrap="square" rtlCol="0" anchor="t">
            <a:spAutoFit/>
          </a:bodyPr>
          <a:lstStyle/>
          <a:p>
            <a:pPr algn="ctr"/>
            <a:r>
              <a:rPr lang="zh-CN" altLang="en-US" sz="2665" b="1">
                <a:solidFill>
                  <a:srgbClr val="FFFF00"/>
                </a:solidFill>
                <a:latin typeface="微软雅黑" panose="020B0503020204020204" charset="-122"/>
                <a:ea typeface="微软雅黑" panose="020B0503020204020204" charset="-122"/>
                <a:cs typeface="微软雅黑" panose="020B0503020204020204" charset="-122"/>
                <a:sym typeface="+mn-ea"/>
              </a:rPr>
              <a:t> π 键的</a:t>
            </a:r>
            <a:r>
              <a:rPr lang="en-US" altLang="zh-CN" sz="2665" b="1">
                <a:solidFill>
                  <a:srgbClr val="FFFF00"/>
                </a:solidFill>
                <a:latin typeface="微软雅黑" panose="020B0503020204020204" charset="-122"/>
                <a:ea typeface="微软雅黑" panose="020B0503020204020204" charset="-122"/>
                <a:cs typeface="微软雅黑" panose="020B0503020204020204" charset="-122"/>
                <a:sym typeface="+mn-ea"/>
              </a:rPr>
              <a:t>p</a:t>
            </a:r>
            <a:r>
              <a:rPr lang="zh-CN" altLang="en-US" sz="2665" b="1">
                <a:solidFill>
                  <a:srgbClr val="FFFF00"/>
                </a:solidFill>
                <a:latin typeface="微软雅黑" panose="020B0503020204020204" charset="-122"/>
                <a:ea typeface="微软雅黑" panose="020B0503020204020204" charset="-122"/>
                <a:cs typeface="微软雅黑" panose="020B0503020204020204" charset="-122"/>
                <a:sym typeface="+mn-ea"/>
              </a:rPr>
              <a:t>轨道</a:t>
            </a:r>
            <a:endParaRPr lang="zh-CN" altLang="en-US" sz="2665" b="1">
              <a:solidFill>
                <a:srgbClr val="FFFF00"/>
              </a:solidFill>
              <a:latin typeface="微软雅黑" panose="020B0503020204020204" charset="-122"/>
              <a:ea typeface="微软雅黑" panose="020B0503020204020204" charset="-122"/>
              <a:cs typeface="微软雅黑" panose="020B0503020204020204" charset="-122"/>
              <a:sym typeface="+mn-ea"/>
            </a:endParaRPr>
          </a:p>
        </p:txBody>
      </p:sp>
      <p:cxnSp>
        <p:nvCxnSpPr>
          <p:cNvPr id="22" name="直接箭头连接符 21"/>
          <p:cNvCxnSpPr>
            <a:stCxn id="9" idx="3"/>
          </p:cNvCxnSpPr>
          <p:nvPr>
            <p:custDataLst>
              <p:tags r:id="rId16"/>
            </p:custDataLst>
          </p:nvPr>
        </p:nvCxnSpPr>
        <p:spPr>
          <a:xfrm flipV="1">
            <a:off x="7071783" y="3782062"/>
            <a:ext cx="959274" cy="662338"/>
          </a:xfrm>
          <a:prstGeom prst="straightConnector1">
            <a:avLst/>
          </a:prstGeom>
          <a:ln w="38100">
            <a:solidFill>
              <a:srgbClr val="00B0F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4" name="文本框 23"/>
          <p:cNvSpPr txBox="1"/>
          <p:nvPr>
            <p:custDataLst>
              <p:tags r:id="rId17"/>
            </p:custDataLst>
          </p:nvPr>
        </p:nvSpPr>
        <p:spPr>
          <a:xfrm>
            <a:off x="2482639" y="1525270"/>
            <a:ext cx="1200150" cy="501650"/>
          </a:xfrm>
          <a:prstGeom prst="rect">
            <a:avLst/>
          </a:prstGeom>
          <a:noFill/>
          <a:ln>
            <a:solidFill>
              <a:srgbClr val="FF0000"/>
            </a:solidFill>
          </a:ln>
        </p:spPr>
        <p:txBody>
          <a:bodyPr wrap="none" rtlCol="0" anchor="t">
            <a:spAutoFit/>
          </a:bodyPr>
          <a:lstStyle/>
          <a:p>
            <a:r>
              <a:rPr lang="zh-CN" altLang="en-US" sz="2665" b="1">
                <a:latin typeface="微软雅黑" panose="020B0503020204020204" charset="-122"/>
                <a:ea typeface="微软雅黑" panose="020B0503020204020204" charset="-122"/>
                <a:cs typeface="黑体" panose="02010609060101010101" pitchFamily="49" charset="-122"/>
                <a:sym typeface="+mn-ea"/>
              </a:rPr>
              <a:t>共价键</a:t>
            </a:r>
            <a:endParaRPr lang="zh-CN" altLang="en-US" sz="2665" b="1">
              <a:latin typeface="微软雅黑" panose="020B0503020204020204" charset="-122"/>
              <a:ea typeface="微软雅黑" panose="020B0503020204020204" charset="-122"/>
              <a:cs typeface="黑体" panose="02010609060101010101" pitchFamily="49" charset="-122"/>
              <a:sym typeface="+mn-ea"/>
            </a:endParaRPr>
          </a:p>
        </p:txBody>
      </p:sp>
      <p:sp>
        <p:nvSpPr>
          <p:cNvPr id="28" name="文本框 27"/>
          <p:cNvSpPr txBox="1"/>
          <p:nvPr>
            <p:custDataLst>
              <p:tags r:id="rId18"/>
            </p:custDataLst>
          </p:nvPr>
        </p:nvSpPr>
        <p:spPr>
          <a:xfrm>
            <a:off x="2315845" y="2374265"/>
            <a:ext cx="1734185" cy="1076325"/>
          </a:xfrm>
          <a:prstGeom prst="rect">
            <a:avLst/>
          </a:prstGeom>
          <a:noFill/>
          <a:ln>
            <a:solidFill>
              <a:srgbClr val="FF0000"/>
            </a:solidFill>
          </a:ln>
        </p:spPr>
        <p:txBody>
          <a:bodyPr wrap="square" rtlCol="0" anchor="t">
            <a:spAutoFit/>
          </a:bodyPr>
          <a:lstStyle/>
          <a:p>
            <a:pPr algn="ctr">
              <a:lnSpc>
                <a:spcPct val="120000"/>
              </a:lnSpc>
            </a:pPr>
            <a:r>
              <a:rPr lang="zh-CN" altLang="en-US" sz="2665" b="1">
                <a:latin typeface="微软雅黑" panose="020B0503020204020204" charset="-122"/>
                <a:ea typeface="微软雅黑" panose="020B0503020204020204" charset="-122"/>
                <a:cs typeface="Times New Roman" panose="02020603050405020304" pitchFamily="18" charset="0"/>
                <a:sym typeface="+mn-ea"/>
              </a:rPr>
              <a:t>有金属键的性质</a:t>
            </a:r>
            <a:endParaRPr lang="zh-CN" altLang="en-US" sz="2665" b="1">
              <a:latin typeface="微软雅黑" panose="020B0503020204020204" charset="-122"/>
              <a:ea typeface="微软雅黑" panose="020B0503020204020204" charset="-122"/>
              <a:cs typeface="Times New Roman" panose="02020603050405020304" pitchFamily="18" charset="0"/>
              <a:sym typeface="+mn-ea"/>
            </a:endParaRPr>
          </a:p>
        </p:txBody>
      </p:sp>
      <p:cxnSp>
        <p:nvCxnSpPr>
          <p:cNvPr id="29" name="直接箭头连接符 28"/>
          <p:cNvCxnSpPr/>
          <p:nvPr>
            <p:custDataLst>
              <p:tags r:id="rId19"/>
            </p:custDataLst>
          </p:nvPr>
        </p:nvCxnSpPr>
        <p:spPr>
          <a:xfrm flipH="1" flipV="1">
            <a:off x="3778039" y="4503843"/>
            <a:ext cx="856615" cy="5080"/>
          </a:xfrm>
          <a:prstGeom prst="straightConnector1">
            <a:avLst/>
          </a:prstGeom>
          <a:ln w="38100">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custDataLst>
              <p:tags r:id="rId20"/>
            </p:custDataLst>
          </p:nvPr>
        </p:nvCxnSpPr>
        <p:spPr>
          <a:xfrm flipV="1">
            <a:off x="7397539" y="2501477"/>
            <a:ext cx="818727" cy="419100"/>
          </a:xfrm>
          <a:prstGeom prst="straightConnector1">
            <a:avLst/>
          </a:prstGeom>
          <a:ln w="38100">
            <a:solidFill>
              <a:srgbClr val="00B0F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21"/>
            </p:custDataLst>
          </p:nvPr>
        </p:nvSpPr>
        <p:spPr>
          <a:xfrm>
            <a:off x="3733800" y="1295400"/>
            <a:ext cx="1024890" cy="398780"/>
          </a:xfrm>
          <a:prstGeom prst="rect">
            <a:avLst/>
          </a:prstGeom>
          <a:noFill/>
        </p:spPr>
        <p:txBody>
          <a:bodyPr wrap="square" rtlCol="0" anchor="t">
            <a:spAutoFit/>
          </a:bodyPr>
          <a:lstStyle/>
          <a:p>
            <a:r>
              <a:rPr lang="zh-CN" altLang="en-US" sz="2000" b="1" smtClean="0">
                <a:latin typeface="微软雅黑" panose="020B0503020204020204" charset="-122"/>
                <a:ea typeface="微软雅黑" panose="020B0503020204020204" charset="-122"/>
                <a:sym typeface="+mn-ea"/>
              </a:rPr>
              <a:t>熔点高</a:t>
            </a:r>
            <a:endParaRPr lang="zh-CN" altLang="en-US" sz="2000" b="1" smtClean="0">
              <a:latin typeface="微软雅黑" panose="020B0503020204020204" charset="-122"/>
              <a:ea typeface="微软雅黑" panose="020B0503020204020204" charset="-122"/>
              <a:sym typeface="+mn-ea"/>
            </a:endParaRPr>
          </a:p>
        </p:txBody>
      </p:sp>
      <p:sp>
        <p:nvSpPr>
          <p:cNvPr id="23" name="文本框 22"/>
          <p:cNvSpPr txBox="1"/>
          <p:nvPr>
            <p:custDataLst>
              <p:tags r:id="rId22"/>
            </p:custDataLst>
          </p:nvPr>
        </p:nvSpPr>
        <p:spPr>
          <a:xfrm>
            <a:off x="4018915" y="2648585"/>
            <a:ext cx="836930" cy="460375"/>
          </a:xfrm>
          <a:prstGeom prst="rect">
            <a:avLst/>
          </a:prstGeom>
          <a:noFill/>
        </p:spPr>
        <p:txBody>
          <a:bodyPr wrap="square" rtlCol="0" anchor="t">
            <a:spAutoFit/>
          </a:bodyPr>
          <a:lstStyle/>
          <a:p>
            <a:r>
              <a:rPr lang="zh-CN" altLang="en-US" sz="2400" b="1" smtClean="0">
                <a:latin typeface="微软雅黑" panose="020B0503020204020204" charset="-122"/>
                <a:ea typeface="微软雅黑" panose="020B0503020204020204" charset="-122"/>
                <a:sym typeface="+mn-ea"/>
              </a:rPr>
              <a:t>导电</a:t>
            </a:r>
            <a:endParaRPr lang="zh-CN" altLang="en-US" sz="2400" b="1" smtClean="0">
              <a:latin typeface="微软雅黑" panose="020B0503020204020204" charset="-122"/>
              <a:ea typeface="微软雅黑" panose="020B0503020204020204" charset="-122"/>
              <a:sym typeface="+mn-ea"/>
            </a:endParaRPr>
          </a:p>
        </p:txBody>
      </p:sp>
      <p:cxnSp>
        <p:nvCxnSpPr>
          <p:cNvPr id="26" name="直接箭头连接符 25"/>
          <p:cNvCxnSpPr/>
          <p:nvPr>
            <p:custDataLst>
              <p:tags r:id="rId23"/>
            </p:custDataLst>
          </p:nvPr>
        </p:nvCxnSpPr>
        <p:spPr>
          <a:xfrm flipH="1">
            <a:off x="4073877" y="3140621"/>
            <a:ext cx="723900" cy="10160"/>
          </a:xfrm>
          <a:prstGeom prst="straightConnector1">
            <a:avLst/>
          </a:prstGeom>
          <a:ln w="38100">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7" name="文本框 26"/>
          <p:cNvSpPr txBox="1"/>
          <p:nvPr>
            <p:custDataLst>
              <p:tags r:id="rId24"/>
            </p:custDataLst>
          </p:nvPr>
        </p:nvSpPr>
        <p:spPr>
          <a:xfrm>
            <a:off x="3870325" y="3961765"/>
            <a:ext cx="1244600" cy="460375"/>
          </a:xfrm>
          <a:prstGeom prst="rect">
            <a:avLst/>
          </a:prstGeom>
          <a:noFill/>
        </p:spPr>
        <p:txBody>
          <a:bodyPr wrap="square" rtlCol="0" anchor="t">
            <a:spAutoFit/>
          </a:bodyPr>
          <a:lstStyle/>
          <a:p>
            <a:r>
              <a:rPr lang="zh-CN" altLang="en-US" sz="2400" b="1" smtClean="0">
                <a:latin typeface="微软雅黑" panose="020B0503020204020204" charset="-122"/>
                <a:ea typeface="微软雅黑" panose="020B0503020204020204" charset="-122"/>
                <a:sym typeface="+mn-ea"/>
              </a:rPr>
              <a:t>质软</a:t>
            </a:r>
            <a:endParaRPr lang="zh-CN" altLang="en-US" sz="2400" b="1" smtClean="0">
              <a:latin typeface="微软雅黑" panose="020B0503020204020204" charset="-122"/>
              <a:ea typeface="微软雅黑" panose="020B0503020204020204" charset="-122"/>
              <a:sym typeface="+mn-ea"/>
            </a:endParaRPr>
          </a:p>
        </p:txBody>
      </p:sp>
      <p:sp>
        <p:nvSpPr>
          <p:cNvPr id="31" name="矩形 30"/>
          <p:cNvSpPr/>
          <p:nvPr userDrawn="1">
            <p:custDataLst>
              <p:tags r:id="rId25"/>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混合型晶体——石墨</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2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bldLvl="0" animBg="1"/>
      <p:bldP spid="8" grpId="0" bldLvl="0" animBg="1"/>
      <p:bldP spid="9" grpId="0" bldLvl="0" animBg="1"/>
      <p:bldP spid="20" grpId="0" bldLvl="0" animBg="1"/>
      <p:bldP spid="21" grpId="0" bldLvl="0" animBg="1"/>
      <p:bldP spid="24" grpId="0" bldLvl="0" animBg="1"/>
      <p:bldP spid="28" grpId="0" bldLvl="0" animBg="1"/>
      <p:bldP spid="13" grpId="0"/>
      <p:bldP spid="23"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7"/>
          <p:cNvSpPr txBox="1"/>
          <p:nvPr>
            <p:custDataLst>
              <p:tags r:id="rId1"/>
            </p:custDataLst>
          </p:nvPr>
        </p:nvSpPr>
        <p:spPr>
          <a:xfrm>
            <a:off x="922655" y="3658870"/>
            <a:ext cx="9003030" cy="691515"/>
          </a:xfrm>
          <a:prstGeom prst="rect">
            <a:avLst/>
          </a:prstGeom>
          <a:noFill/>
        </p:spPr>
        <p:txBody>
          <a:bodyPr wrap="square" rtlCol="0">
            <a:spAutoFit/>
          </a:bodyPr>
          <a:lstStyle/>
          <a:p>
            <a:pPr algn="l">
              <a:lnSpc>
                <a:spcPct val="150000"/>
              </a:lnSpc>
            </a:pPr>
            <a:r>
              <a:rPr lang="en-US" altLang="zh-CN" sz="2600" smtClean="0">
                <a:latin typeface="Times New Roman" panose="02020603050405020304" pitchFamily="18" charset="0"/>
                <a:ea typeface="微软雅黑" panose="020B0503020204020204" charset="-122"/>
                <a:cs typeface="Times New Roman" panose="02020603050405020304" pitchFamily="18" charset="0"/>
                <a:sym typeface="+mn-ea"/>
              </a:rPr>
              <a:t>(1)</a:t>
            </a:r>
            <a:r>
              <a:rPr lang="zh-CN" altLang="en-US" sz="2600" smtClean="0">
                <a:latin typeface="Times New Roman" panose="02020603050405020304" pitchFamily="18" charset="0"/>
                <a:ea typeface="微软雅黑" panose="020B0503020204020204" charset="-122"/>
                <a:cs typeface="Times New Roman" panose="02020603050405020304" pitchFamily="18" charset="0"/>
                <a:sym typeface="+mn-ea"/>
              </a:rPr>
              <a:t>石墨所有</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碳原子均采取</a:t>
            </a:r>
            <a:r>
              <a:rPr lang="en-US" altLang="zh-CN" sz="2600">
                <a:latin typeface="Times New Roman" panose="02020603050405020304" pitchFamily="18" charset="0"/>
                <a:ea typeface="Times New Roman" panose="02020603050405020304" pitchFamily="18" charset="0"/>
                <a:cs typeface="Times New Roman" panose="02020603050405020304" pitchFamily="18" charset="0"/>
                <a:sym typeface="+mn-ea"/>
              </a:rPr>
              <a:t>_______</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，形成</a:t>
            </a:r>
            <a:r>
              <a:rPr lang="en-US" altLang="zh-CN" sz="2600" smtClean="0">
                <a:latin typeface="Times New Roman" panose="02020603050405020304" pitchFamily="18" charset="0"/>
                <a:ea typeface="Times New Roman" panose="02020603050405020304" pitchFamily="18" charset="0"/>
                <a:cs typeface="Times New Roman" panose="02020603050405020304" pitchFamily="18" charset="0"/>
                <a:sym typeface="+mn-ea"/>
              </a:rPr>
              <a:t>____________  </a:t>
            </a:r>
            <a:r>
              <a:rPr lang="zh-CN" altLang="en-US" sz="2600" smtClean="0">
                <a:latin typeface="Times New Roman" panose="02020603050405020304" pitchFamily="18" charset="0"/>
                <a:ea typeface="微软雅黑" panose="020B0503020204020204" charset="-122"/>
                <a:cs typeface="Times New Roman" panose="02020603050405020304" pitchFamily="18" charset="0"/>
                <a:sym typeface="+mn-ea"/>
              </a:rPr>
              <a:t>结构</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2"/>
          <p:cNvSpPr txBox="1"/>
          <p:nvPr>
            <p:custDataLst>
              <p:tags r:id="rId2"/>
            </p:custDataLst>
          </p:nvPr>
        </p:nvSpPr>
        <p:spPr>
          <a:xfrm>
            <a:off x="922606" y="4977335"/>
            <a:ext cx="6907660" cy="692497"/>
          </a:xfrm>
          <a:prstGeom prst="rect">
            <a:avLst/>
          </a:prstGeom>
          <a:noFill/>
        </p:spPr>
        <p:txBody>
          <a:bodyPr wrap="none" rtlCol="0">
            <a:spAutoFit/>
          </a:bodyPr>
          <a:lstStyle/>
          <a:p>
            <a:pPr algn="l">
              <a:lnSpc>
                <a:spcPct val="150000"/>
              </a:lnSpc>
            </a:pPr>
            <a:r>
              <a:rPr lang="en-US" altLang="zh-CN" sz="2600" smtClean="0">
                <a:latin typeface="Times New Roman" panose="02020603050405020304" pitchFamily="18" charset="0"/>
                <a:ea typeface="微软雅黑" panose="020B0503020204020204" charset="-122"/>
                <a:cs typeface="Times New Roman" panose="02020603050405020304" pitchFamily="18" charset="0"/>
                <a:sym typeface="+mn-ea"/>
              </a:rPr>
              <a:t>(2)</a:t>
            </a:r>
            <a:r>
              <a:rPr lang="zh-CN" altLang="en-US" sz="2600" smtClean="0">
                <a:latin typeface="Times New Roman" panose="02020603050405020304" pitchFamily="18" charset="0"/>
                <a:ea typeface="微软雅黑" panose="020B0503020204020204" charset="-122"/>
                <a:cs typeface="Times New Roman" panose="02020603050405020304" pitchFamily="18" charset="0"/>
                <a:sym typeface="+mn-ea"/>
              </a:rPr>
              <a:t>石墨中碳</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原子与碳碳键个数比为</a:t>
            </a:r>
            <a:r>
              <a:rPr lang="en-US" altLang="zh-CN" sz="2600" smtClean="0">
                <a:latin typeface="Times New Roman" panose="02020603050405020304" pitchFamily="18" charset="0"/>
                <a:ea typeface="Times New Roman" panose="02020603050405020304" pitchFamily="18" charset="0"/>
                <a:cs typeface="Times New Roman" panose="02020603050405020304" pitchFamily="18" charset="0"/>
                <a:sym typeface="+mn-ea"/>
              </a:rPr>
              <a:t>________</a:t>
            </a:r>
            <a:r>
              <a:rPr lang="zh-CN" altLang="en-US" sz="2600" smtClean="0">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altLang="zh-CN" sz="2600">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4" name="文本框 4"/>
          <p:cNvSpPr txBox="1"/>
          <p:nvPr>
            <p:custDataLst>
              <p:tags r:id="rId3"/>
            </p:custDataLst>
          </p:nvPr>
        </p:nvSpPr>
        <p:spPr>
          <a:xfrm>
            <a:off x="4675628" y="3590983"/>
            <a:ext cx="1258678" cy="621517"/>
          </a:xfrm>
          <a:prstGeom prst="rect">
            <a:avLst/>
          </a:prstGeom>
          <a:noFill/>
        </p:spPr>
        <p:txBody>
          <a:bodyPr wrap="none" rtlCol="0">
            <a:spAutoFit/>
          </a:bodyPr>
          <a:lstStyle/>
          <a:p>
            <a:pPr algn="l">
              <a:lnSpc>
                <a:spcPct val="150000"/>
              </a:lnSpc>
            </a:pPr>
            <a:r>
              <a:rPr lang="en-US" altLang="zh-CN" sz="26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sp</a:t>
            </a:r>
            <a:r>
              <a:rPr lang="en-US" altLang="zh-CN" sz="2600" baseline="300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2</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杂化</a:t>
            </a:r>
            <a:endPar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5"/>
          <p:cNvSpPr txBox="1"/>
          <p:nvPr>
            <p:custDataLst>
              <p:tags r:id="rId4"/>
            </p:custDataLst>
          </p:nvPr>
        </p:nvSpPr>
        <p:spPr>
          <a:xfrm>
            <a:off x="6787123" y="3627321"/>
            <a:ext cx="2420728" cy="692497"/>
          </a:xfrm>
          <a:prstGeom prst="rect">
            <a:avLst/>
          </a:prstGeom>
          <a:noFill/>
        </p:spPr>
        <p:txBody>
          <a:bodyPr wrap="square" rtlCol="0">
            <a:spAutoFit/>
          </a:bodyPr>
          <a:lstStyle/>
          <a:p>
            <a:pPr algn="l">
              <a:lnSpc>
                <a:spcPct val="150000"/>
              </a:lnSpc>
            </a:pP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平面六元并环</a:t>
            </a:r>
            <a:endPar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文本框 6"/>
          <p:cNvSpPr txBox="1"/>
          <p:nvPr>
            <p:custDataLst>
              <p:tags r:id="rId5"/>
            </p:custDataLst>
          </p:nvPr>
        </p:nvSpPr>
        <p:spPr>
          <a:xfrm>
            <a:off x="1282646" y="4316176"/>
            <a:ext cx="8714740" cy="692497"/>
          </a:xfrm>
          <a:prstGeom prst="rect">
            <a:avLst/>
          </a:prstGeom>
          <a:noFill/>
        </p:spPr>
        <p:txBody>
          <a:bodyPr wrap="square" rtlCol="0">
            <a:spAutoFit/>
          </a:bodyPr>
          <a:lstStyle/>
          <a:p>
            <a:pPr algn="l">
              <a:lnSpc>
                <a:spcPct val="150000"/>
              </a:lnSpc>
            </a:pPr>
            <a:r>
              <a:rPr lang="zh-CN" altLang="en-US" sz="2600" smtClean="0">
                <a:latin typeface="Times New Roman" panose="02020603050405020304" pitchFamily="18" charset="0"/>
                <a:ea typeface="微软雅黑" panose="020B0503020204020204" charset="-122"/>
                <a:cs typeface="Times New Roman" panose="02020603050405020304" pitchFamily="18" charset="0"/>
                <a:sym typeface="+mn-ea"/>
              </a:rPr>
              <a:t>金刚石</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中</a:t>
            </a:r>
            <a:r>
              <a:rPr lang="zh-CN" altLang="en-US" sz="2600" smtClean="0">
                <a:latin typeface="Times New Roman" panose="02020603050405020304" pitchFamily="18" charset="0"/>
                <a:ea typeface="微软雅黑" panose="020B0503020204020204" charset="-122"/>
                <a:cs typeface="Times New Roman" panose="02020603050405020304" pitchFamily="18" charset="0"/>
                <a:sym typeface="+mn-ea"/>
              </a:rPr>
              <a:t>碳</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原子均采取</a:t>
            </a:r>
            <a:r>
              <a:rPr lang="en-US" altLang="zh-CN" sz="2600">
                <a:latin typeface="Times New Roman" panose="02020603050405020304" pitchFamily="18" charset="0"/>
                <a:ea typeface="Times New Roman" panose="02020603050405020304" pitchFamily="18" charset="0"/>
                <a:cs typeface="Times New Roman" panose="02020603050405020304" pitchFamily="18" charset="0"/>
                <a:sym typeface="+mn-ea"/>
              </a:rPr>
              <a:t>_______</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，形成</a:t>
            </a:r>
            <a:r>
              <a:rPr lang="en-US" altLang="zh-CN" sz="2600">
                <a:latin typeface="Times New Roman" panose="02020603050405020304" pitchFamily="18" charset="0"/>
                <a:ea typeface="Times New Roman" panose="02020603050405020304" pitchFamily="18" charset="0"/>
                <a:cs typeface="Times New Roman" panose="02020603050405020304" pitchFamily="18" charset="0"/>
                <a:sym typeface="+mn-ea"/>
              </a:rPr>
              <a:t>____________</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结构</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7"/>
          <p:cNvSpPr txBox="1"/>
          <p:nvPr>
            <p:custDataLst>
              <p:tags r:id="rId6"/>
            </p:custDataLst>
          </p:nvPr>
        </p:nvSpPr>
        <p:spPr>
          <a:xfrm>
            <a:off x="4624163" y="4248500"/>
            <a:ext cx="1258678" cy="621517"/>
          </a:xfrm>
          <a:prstGeom prst="rect">
            <a:avLst/>
          </a:prstGeom>
          <a:noFill/>
        </p:spPr>
        <p:txBody>
          <a:bodyPr wrap="none" rtlCol="0">
            <a:spAutoFit/>
          </a:bodyPr>
          <a:lstStyle/>
          <a:p>
            <a:pPr algn="l">
              <a:lnSpc>
                <a:spcPct val="150000"/>
              </a:lnSpc>
            </a:pPr>
            <a:r>
              <a:rPr lang="en-US" altLang="zh-CN" sz="26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sp</a:t>
            </a:r>
            <a:r>
              <a:rPr lang="en-US" altLang="zh-CN" sz="2600" baseline="300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3</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杂化</a:t>
            </a:r>
            <a:endPar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0" name="文本框 8"/>
          <p:cNvSpPr txBox="1"/>
          <p:nvPr>
            <p:custDataLst>
              <p:tags r:id="rId7"/>
            </p:custDataLst>
          </p:nvPr>
        </p:nvSpPr>
        <p:spPr>
          <a:xfrm>
            <a:off x="6876912" y="4287464"/>
            <a:ext cx="1518364" cy="621517"/>
          </a:xfrm>
          <a:prstGeom prst="rect">
            <a:avLst/>
          </a:prstGeom>
          <a:noFill/>
        </p:spPr>
        <p:txBody>
          <a:bodyPr wrap="none" rtlCol="0">
            <a:spAutoFit/>
          </a:bodyPr>
          <a:lstStyle/>
          <a:p>
            <a:pPr algn="l">
              <a:lnSpc>
                <a:spcPct val="150000"/>
              </a:lnSpc>
            </a:pP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三维骨架</a:t>
            </a:r>
            <a:endPar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1" name="文本框 9"/>
          <p:cNvSpPr txBox="1"/>
          <p:nvPr>
            <p:custDataLst>
              <p:tags r:id="rId8"/>
            </p:custDataLst>
          </p:nvPr>
        </p:nvSpPr>
        <p:spPr>
          <a:xfrm>
            <a:off x="6179190" y="4944981"/>
            <a:ext cx="851515" cy="621517"/>
          </a:xfrm>
          <a:prstGeom prst="rect">
            <a:avLst/>
          </a:prstGeom>
          <a:noFill/>
        </p:spPr>
        <p:txBody>
          <a:bodyPr wrap="none" rtlCol="0">
            <a:spAutoFit/>
          </a:bodyPr>
          <a:lstStyle/>
          <a:p>
            <a:pPr algn="l">
              <a:lnSpc>
                <a:spcPct val="150000"/>
              </a:lnSpc>
            </a:pPr>
            <a:r>
              <a:rPr lang="en-US" altLang="zh-CN" sz="26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2</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6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3</a:t>
            </a:r>
            <a:endParaRPr lang="en-US" altLang="zh-CN" sz="26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22" name="文本框 10"/>
          <p:cNvSpPr txBox="1"/>
          <p:nvPr>
            <p:custDataLst>
              <p:tags r:id="rId9"/>
            </p:custDataLst>
          </p:nvPr>
        </p:nvSpPr>
        <p:spPr>
          <a:xfrm>
            <a:off x="1282646" y="5666190"/>
            <a:ext cx="6853158" cy="617477"/>
          </a:xfrm>
          <a:prstGeom prst="rect">
            <a:avLst/>
          </a:prstGeom>
          <a:noFill/>
        </p:spPr>
        <p:txBody>
          <a:bodyPr wrap="none" rtlCol="0">
            <a:spAutoFit/>
          </a:bodyPr>
          <a:lstStyle/>
          <a:p>
            <a:pPr algn="l">
              <a:lnSpc>
                <a:spcPct val="150000"/>
              </a:lnSpc>
            </a:pP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金刚石中碳原子与碳碳键个数比为</a:t>
            </a:r>
            <a:r>
              <a:rPr lang="en-US" altLang="zh-CN" sz="2600" smtClean="0">
                <a:latin typeface="Times New Roman" panose="02020603050405020304" pitchFamily="18" charset="0"/>
                <a:ea typeface="Times New Roman" panose="02020603050405020304" pitchFamily="18" charset="0"/>
                <a:cs typeface="Times New Roman" panose="02020603050405020304" pitchFamily="18" charset="0"/>
                <a:sym typeface="+mn-ea"/>
              </a:rPr>
              <a:t>________</a:t>
            </a:r>
            <a:r>
              <a:rPr lang="zh-CN" altLang="en-US" sz="2600" smtClean="0">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altLang="zh-CN" sz="2600">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23" name="文本框 11"/>
          <p:cNvSpPr txBox="1"/>
          <p:nvPr>
            <p:custDataLst>
              <p:tags r:id="rId10"/>
            </p:custDataLst>
          </p:nvPr>
        </p:nvSpPr>
        <p:spPr>
          <a:xfrm>
            <a:off x="6541665" y="5660158"/>
            <a:ext cx="851515" cy="621517"/>
          </a:xfrm>
          <a:prstGeom prst="rect">
            <a:avLst/>
          </a:prstGeom>
          <a:noFill/>
        </p:spPr>
        <p:txBody>
          <a:bodyPr wrap="none" rtlCol="0">
            <a:spAutoFit/>
          </a:bodyPr>
          <a:lstStyle/>
          <a:p>
            <a:pPr algn="l">
              <a:lnSpc>
                <a:spcPct val="150000"/>
              </a:lnSpc>
            </a:pPr>
            <a:r>
              <a:rPr lang="en-US" altLang="zh-CN" sz="26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1</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6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2</a:t>
            </a:r>
            <a:endParaRPr lang="en-US" altLang="zh-CN" sz="26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27" name="矩形 26"/>
          <p:cNvSpPr/>
          <p:nvPr>
            <p:custDataLst>
              <p:tags r:id="rId11"/>
            </p:custDataLst>
          </p:nvPr>
        </p:nvSpPr>
        <p:spPr>
          <a:xfrm>
            <a:off x="479376" y="447660"/>
            <a:ext cx="3689776" cy="677084"/>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nSpc>
                <a:spcPct val="150000"/>
              </a:lnSpc>
              <a:spcAft>
                <a:spcPct val="0"/>
              </a:spcAft>
            </a:pPr>
            <a:r>
              <a:rPr lang="en-US" altLang="zh-CN" b="1" kern="100" smtClean="0">
                <a:latin typeface="+mj-ea"/>
                <a:ea typeface="+mj-ea"/>
              </a:rPr>
              <a:t>2</a:t>
            </a:r>
            <a:r>
              <a:rPr lang="zh-CN" altLang="en-US" b="1" kern="100" smtClean="0">
                <a:solidFill>
                  <a:prstClr val="black"/>
                </a:solidFill>
                <a:latin typeface="幼圆" panose="02010509060101010101" pitchFamily="49" charset="-122"/>
                <a:ea typeface="幼圆" panose="02010509060101010101" pitchFamily="49" charset="-122"/>
                <a:cs typeface="Courier New" panose="02070309020205020404" pitchFamily="49" charset="0"/>
              </a:rPr>
              <a:t>．</a:t>
            </a:r>
            <a:r>
              <a:rPr lang="zh-CN" altLang="zh-CN" b="1" kern="100" smtClean="0">
                <a:latin typeface="+mj-ea"/>
                <a:ea typeface="+mj-ea"/>
                <a:cs typeface="Times New Roman" panose="02020603050405020304" pitchFamily="18" charset="0"/>
              </a:rPr>
              <a:t>石墨</a:t>
            </a:r>
            <a:r>
              <a:rPr lang="zh-CN" altLang="zh-CN" b="1" kern="100">
                <a:latin typeface="+mj-ea"/>
                <a:ea typeface="+mj-ea"/>
                <a:cs typeface="Times New Roman" panose="02020603050405020304" pitchFamily="18" charset="0"/>
              </a:rPr>
              <a:t>与金刚石的比较</a:t>
            </a:r>
            <a:endParaRPr lang="zh-CN" altLang="zh-CN" b="1" kern="100">
              <a:effectLst/>
              <a:latin typeface="+mj-ea"/>
              <a:ea typeface="+mj-ea"/>
              <a:cs typeface="Courier New" panose="02070309020205020404" pitchFamily="49" charset="0"/>
            </a:endParaRPr>
          </a:p>
        </p:txBody>
      </p:sp>
      <p:grpSp>
        <p:nvGrpSpPr>
          <p:cNvPr id="8" name="组合 7"/>
          <p:cNvGrpSpPr/>
          <p:nvPr>
            <p:custDataLst>
              <p:tags r:id="rId12"/>
            </p:custDataLst>
          </p:nvPr>
        </p:nvGrpSpPr>
        <p:grpSpPr>
          <a:xfrm>
            <a:off x="4193902" y="1090042"/>
            <a:ext cx="2232248" cy="2389720"/>
            <a:chOff x="6611522" y="970856"/>
            <a:chExt cx="2232248" cy="2389720"/>
          </a:xfrm>
        </p:grpSpPr>
        <p:sp>
          <p:nvSpPr>
            <p:cNvPr id="33" name="TextBox 32"/>
            <p:cNvSpPr txBox="1"/>
            <p:nvPr>
              <p:custDataLst>
                <p:tags r:id="rId13"/>
              </p:custDataLst>
            </p:nvPr>
          </p:nvSpPr>
          <p:spPr>
            <a:xfrm>
              <a:off x="6611522" y="2960466"/>
              <a:ext cx="2232248" cy="400110"/>
            </a:xfrm>
            <a:prstGeom prst="rect">
              <a:avLst/>
            </a:prstGeom>
            <a:noFill/>
          </p:spPr>
          <p:txBody>
            <a:bodyPr wrap="square" rtlCol="0">
              <a:spAutoFit/>
            </a:bodyPr>
            <a:lstStyle/>
            <a:p>
              <a:r>
                <a:rPr lang="zh-CN" altLang="en-US" sz="2000" smtClean="0">
                  <a:latin typeface="微软雅黑" panose="020B0503020204020204" charset="-122"/>
                  <a:ea typeface="微软雅黑" panose="020B0503020204020204" charset="-122"/>
                </a:rPr>
                <a:t>金刚石的晶体结构</a:t>
              </a:r>
              <a:endParaRPr lang="zh-CN" altLang="en-US" sz="2000">
                <a:latin typeface="微软雅黑" panose="020B0503020204020204" charset="-122"/>
                <a:ea typeface="微软雅黑" panose="020B0503020204020204" charset="-122"/>
              </a:endParaRPr>
            </a:p>
          </p:txBody>
        </p:sp>
        <p:grpSp>
          <p:nvGrpSpPr>
            <p:cNvPr id="28" name="Group 5"/>
            <p:cNvGrpSpPr>
              <a:grpSpLocks noChangeAspect="1"/>
            </p:cNvGrpSpPr>
            <p:nvPr>
              <p:custDataLst>
                <p:tags r:id="rId14"/>
              </p:custDataLst>
            </p:nvPr>
          </p:nvGrpSpPr>
          <p:grpSpPr>
            <a:xfrm>
              <a:off x="6795317" y="970856"/>
              <a:ext cx="1851035" cy="1859073"/>
              <a:chOff x="0" y="0"/>
              <a:chExt cx="2310" cy="2279"/>
            </a:xfrm>
          </p:grpSpPr>
          <p:graphicFrame>
            <p:nvGraphicFramePr>
              <p:cNvPr id="29" name="Object 6"/>
              <p:cNvGraphicFramePr>
                <a:graphicFrameLocks noChangeAspect="1"/>
              </p:cNvGraphicFramePr>
              <p:nvPr>
                <p:custDataLst>
                  <p:tags r:id="rId15"/>
                </p:custDataLst>
              </p:nvPr>
            </p:nvGraphicFramePr>
            <p:xfrm>
              <a:off x="66" y="834"/>
              <a:ext cx="2195" cy="1320"/>
            </p:xfrm>
            <a:graphic>
              <a:graphicData uri="http://schemas.openxmlformats.org/presentationml/2006/ole">
                <mc:AlternateContent xmlns:mc="http://schemas.openxmlformats.org/markup-compatibility/2006">
                  <mc:Choice xmlns:v="urn:schemas-microsoft-com:vml" Requires="v">
                    <p:oleObj spid="_x0000_s1038" name="" r:id="rId16" imgW="1549400" imgH="932180" progId="">
                      <p:embed/>
                    </p:oleObj>
                  </mc:Choice>
                  <mc:Fallback>
                    <p:oleObj name="" r:id="rId16" imgW="1549400" imgH="932180" progId="">
                      <p:embed/>
                      <p:pic>
                        <p:nvPicPr>
                          <p:cNvPr id="0" name="OLE substitute image"/>
                          <p:cNvPicPr/>
                          <p:nvPr/>
                        </p:nvPicPr>
                        <p:blipFill>
                          <a:blip r:embed="rId17">
                            <a:extLst>
                              <a:ext uri="{28A0092B-C50C-407E-A947-70E740481C1C}">
                                <a14:useLocalDpi xmlns:a14="http://schemas.microsoft.com/office/drawing/2010/main" val="0"/>
                              </a:ext>
                            </a:extLst>
                          </a:blip>
                          <a:stretch>
                            <a:fillRect/>
                          </a:stretch>
                        </p:blipFill>
                        <p:spPr>
                          <a:xfrm>
                            <a:off x="66" y="834"/>
                            <a:ext cx="2195" cy="1320"/>
                          </a:xfrm>
                          <a:prstGeom prst="rect">
                            <a:avLst/>
                          </a:prstGeom>
                          <a:noFill/>
                          <a:ln>
                            <a:noFill/>
                          </a:ln>
                          <a:effectLst/>
                        </p:spPr>
                      </p:pic>
                    </p:oleObj>
                  </mc:Fallback>
                </mc:AlternateContent>
              </a:graphicData>
            </a:graphic>
          </p:graphicFrame>
          <p:sp>
            <p:nvSpPr>
              <p:cNvPr id="31" name="Oval 7"/>
              <p:cNvSpPr>
                <a:spLocks noChangeAspect="1" noChangeArrowheads="1"/>
              </p:cNvSpPr>
              <p:nvPr>
                <p:custDataLst>
                  <p:tags r:id="rId18"/>
                </p:custDataLst>
              </p:nvPr>
            </p:nvSpPr>
            <p:spPr bwMode="auto">
              <a:xfrm>
                <a:off x="2065" y="1447"/>
                <a:ext cx="245"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32" name="Oval 8"/>
              <p:cNvSpPr>
                <a:spLocks noChangeAspect="1" noChangeArrowheads="1"/>
              </p:cNvSpPr>
              <p:nvPr>
                <p:custDataLst>
                  <p:tags r:id="rId19"/>
                </p:custDataLst>
              </p:nvPr>
            </p:nvSpPr>
            <p:spPr bwMode="auto">
              <a:xfrm>
                <a:off x="1558" y="1324"/>
                <a:ext cx="245"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35" name="Oval 9"/>
              <p:cNvSpPr>
                <a:spLocks noChangeAspect="1" noChangeArrowheads="1"/>
              </p:cNvSpPr>
              <p:nvPr>
                <p:custDataLst>
                  <p:tags r:id="rId20"/>
                </p:custDataLst>
              </p:nvPr>
            </p:nvSpPr>
            <p:spPr bwMode="auto">
              <a:xfrm>
                <a:off x="1292" y="1730"/>
                <a:ext cx="245"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36" name="Oval 10"/>
              <p:cNvSpPr>
                <a:spLocks noChangeAspect="1" noChangeArrowheads="1"/>
              </p:cNvSpPr>
              <p:nvPr>
                <p:custDataLst>
                  <p:tags r:id="rId21"/>
                </p:custDataLst>
              </p:nvPr>
            </p:nvSpPr>
            <p:spPr bwMode="auto">
              <a:xfrm>
                <a:off x="1042" y="1423"/>
                <a:ext cx="244"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37" name="Oval 11"/>
              <p:cNvSpPr>
                <a:spLocks noChangeAspect="1" noChangeArrowheads="1"/>
              </p:cNvSpPr>
              <p:nvPr>
                <p:custDataLst>
                  <p:tags r:id="rId22"/>
                </p:custDataLst>
              </p:nvPr>
            </p:nvSpPr>
            <p:spPr bwMode="auto">
              <a:xfrm>
                <a:off x="767" y="1659"/>
                <a:ext cx="245"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38" name="Oval 12"/>
              <p:cNvSpPr>
                <a:spLocks noChangeAspect="1" noChangeArrowheads="1"/>
              </p:cNvSpPr>
              <p:nvPr>
                <p:custDataLst>
                  <p:tags r:id="rId23"/>
                </p:custDataLst>
              </p:nvPr>
            </p:nvSpPr>
            <p:spPr bwMode="auto">
              <a:xfrm>
                <a:off x="257" y="1773"/>
                <a:ext cx="245"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39" name="Oval 13"/>
              <p:cNvSpPr>
                <a:spLocks noChangeAspect="1" noChangeArrowheads="1"/>
              </p:cNvSpPr>
              <p:nvPr>
                <p:custDataLst>
                  <p:tags r:id="rId24"/>
                </p:custDataLst>
              </p:nvPr>
            </p:nvSpPr>
            <p:spPr bwMode="auto">
              <a:xfrm>
                <a:off x="510" y="1313"/>
                <a:ext cx="244" cy="244"/>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40" name="Oval 14"/>
              <p:cNvSpPr>
                <a:spLocks noChangeAspect="1" noChangeArrowheads="1"/>
              </p:cNvSpPr>
              <p:nvPr>
                <p:custDataLst>
                  <p:tags r:id="rId25"/>
                </p:custDataLst>
              </p:nvPr>
            </p:nvSpPr>
            <p:spPr bwMode="auto">
              <a:xfrm>
                <a:off x="0" y="1435"/>
                <a:ext cx="245"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41" name="Oval 15"/>
              <p:cNvSpPr>
                <a:spLocks noChangeAspect="1" noChangeArrowheads="1"/>
              </p:cNvSpPr>
              <p:nvPr>
                <p:custDataLst>
                  <p:tags r:id="rId26"/>
                </p:custDataLst>
              </p:nvPr>
            </p:nvSpPr>
            <p:spPr bwMode="auto">
              <a:xfrm>
                <a:off x="501" y="2034"/>
                <a:ext cx="245"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graphicFrame>
            <p:nvGraphicFramePr>
              <p:cNvPr id="42" name="Object 16"/>
              <p:cNvGraphicFramePr>
                <a:graphicFrameLocks noChangeAspect="1"/>
              </p:cNvGraphicFramePr>
              <p:nvPr>
                <p:custDataLst>
                  <p:tags r:id="rId27"/>
                </p:custDataLst>
              </p:nvPr>
            </p:nvGraphicFramePr>
            <p:xfrm>
              <a:off x="597" y="90"/>
              <a:ext cx="1155" cy="1127"/>
            </p:xfrm>
            <a:graphic>
              <a:graphicData uri="http://schemas.openxmlformats.org/presentationml/2006/ole">
                <mc:AlternateContent xmlns:mc="http://schemas.openxmlformats.org/markup-compatibility/2006">
                  <mc:Choice xmlns:v="urn:schemas-microsoft-com:vml" Requires="v">
                    <p:oleObj spid="_x0000_s1039" name="" r:id="rId28" imgW="815340" imgH="795020" progId="">
                      <p:embed/>
                    </p:oleObj>
                  </mc:Choice>
                  <mc:Fallback>
                    <p:oleObj name="" r:id="rId28" imgW="815340" imgH="795020" progId="">
                      <p:embed/>
                      <p:pic>
                        <p:nvPicPr>
                          <p:cNvPr id="0" name="OLE substitute image"/>
                          <p:cNvPicPr/>
                          <p:nvPr/>
                        </p:nvPicPr>
                        <p:blipFill>
                          <a:blip r:embed="rId29">
                            <a:extLst>
                              <a:ext uri="{28A0092B-C50C-407E-A947-70E740481C1C}">
                                <a14:useLocalDpi xmlns:a14="http://schemas.microsoft.com/office/drawing/2010/main" val="0"/>
                              </a:ext>
                            </a:extLst>
                          </a:blip>
                          <a:stretch>
                            <a:fillRect/>
                          </a:stretch>
                        </p:blipFill>
                        <p:spPr>
                          <a:xfrm>
                            <a:off x="597" y="90"/>
                            <a:ext cx="1155" cy="1127"/>
                          </a:xfrm>
                          <a:prstGeom prst="rect">
                            <a:avLst/>
                          </a:prstGeom>
                          <a:noFill/>
                          <a:ln>
                            <a:noFill/>
                          </a:ln>
                          <a:effectLst/>
                        </p:spPr>
                      </p:pic>
                    </p:oleObj>
                  </mc:Fallback>
                </mc:AlternateContent>
              </a:graphicData>
            </a:graphic>
          </p:graphicFrame>
          <p:sp>
            <p:nvSpPr>
              <p:cNvPr id="43" name="Oval 17"/>
              <p:cNvSpPr>
                <a:spLocks noChangeAspect="1" noChangeArrowheads="1"/>
              </p:cNvSpPr>
              <p:nvPr>
                <p:custDataLst>
                  <p:tags r:id="rId30"/>
                </p:custDataLst>
              </p:nvPr>
            </p:nvSpPr>
            <p:spPr bwMode="auto">
              <a:xfrm>
                <a:off x="1046" y="0"/>
                <a:ext cx="244"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44" name="Oval 18"/>
              <p:cNvSpPr>
                <a:spLocks noChangeAspect="1" noChangeArrowheads="1"/>
              </p:cNvSpPr>
              <p:nvPr>
                <p:custDataLst>
                  <p:tags r:id="rId31"/>
                </p:custDataLst>
              </p:nvPr>
            </p:nvSpPr>
            <p:spPr bwMode="auto">
              <a:xfrm>
                <a:off x="1046" y="571"/>
                <a:ext cx="244"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45" name="Oval 19"/>
              <p:cNvSpPr>
                <a:spLocks noChangeAspect="1" noChangeArrowheads="1"/>
              </p:cNvSpPr>
              <p:nvPr>
                <p:custDataLst>
                  <p:tags r:id="rId32"/>
                </p:custDataLst>
              </p:nvPr>
            </p:nvSpPr>
            <p:spPr bwMode="auto">
              <a:xfrm>
                <a:off x="1579" y="749"/>
                <a:ext cx="245" cy="244"/>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46" name="Oval 20"/>
              <p:cNvSpPr>
                <a:spLocks noChangeAspect="1" noChangeArrowheads="1"/>
              </p:cNvSpPr>
              <p:nvPr>
                <p:custDataLst>
                  <p:tags r:id="rId33"/>
                </p:custDataLst>
              </p:nvPr>
            </p:nvSpPr>
            <p:spPr bwMode="auto">
              <a:xfrm>
                <a:off x="796" y="1010"/>
                <a:ext cx="245" cy="24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sp>
            <p:nvSpPr>
              <p:cNvPr id="47" name="Oval 21"/>
              <p:cNvSpPr>
                <a:spLocks noChangeAspect="1" noChangeArrowheads="1"/>
              </p:cNvSpPr>
              <p:nvPr>
                <p:custDataLst>
                  <p:tags r:id="rId34"/>
                </p:custDataLst>
              </p:nvPr>
            </p:nvSpPr>
            <p:spPr bwMode="auto">
              <a:xfrm>
                <a:off x="528" y="719"/>
                <a:ext cx="245" cy="244"/>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6000"/>
              </a:p>
            </p:txBody>
          </p:sp>
        </p:grpSp>
      </p:grpSp>
      <p:grpSp>
        <p:nvGrpSpPr>
          <p:cNvPr id="9" name="组合 8"/>
          <p:cNvGrpSpPr/>
          <p:nvPr>
            <p:custDataLst>
              <p:tags r:id="rId35"/>
            </p:custDataLst>
          </p:nvPr>
        </p:nvGrpSpPr>
        <p:grpSpPr>
          <a:xfrm>
            <a:off x="490981" y="1177567"/>
            <a:ext cx="3362996" cy="2279359"/>
            <a:chOff x="1453900" y="1056083"/>
            <a:chExt cx="3362996" cy="2279359"/>
          </a:xfrm>
        </p:grpSpPr>
        <p:pic>
          <p:nvPicPr>
            <p:cNvPr id="48" name="Picture 2" descr="W203"/>
            <p:cNvPicPr>
              <a:picLocks noChangeAspect="1" noChangeArrowheads="1"/>
            </p:cNvPicPr>
            <p:nvPr>
              <p:custDataLst>
                <p:tags r:id="rId36"/>
              </p:custDataLst>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245661" y="1056083"/>
              <a:ext cx="1779474" cy="187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文本框 48"/>
            <p:cNvSpPr txBox="1"/>
            <p:nvPr>
              <p:custDataLst>
                <p:tags r:id="rId38"/>
              </p:custDataLst>
            </p:nvPr>
          </p:nvSpPr>
          <p:spPr>
            <a:xfrm>
              <a:off x="1453900" y="2935332"/>
              <a:ext cx="3362996" cy="400110"/>
            </a:xfrm>
            <a:prstGeom prst="rect">
              <a:avLst/>
            </a:prstGeom>
            <a:noFill/>
          </p:spPr>
          <p:txBody>
            <a:bodyPr wrap="square" rtlCol="0">
              <a:spAutoFit/>
            </a:bodyPr>
            <a:lstStyle/>
            <a:p>
              <a:pPr algn="ctr"/>
              <a:r>
                <a:rPr lang="zh-CN" altLang="en-US" sz="2000" smtClean="0">
                  <a:solidFill>
                    <a:srgbClr val="111111"/>
                  </a:solidFill>
                  <a:latin typeface="Times New Roman" panose="02020603050405020304" pitchFamily="18" charset="0"/>
                  <a:ea typeface="微软雅黑" panose="020B0503020204020204" charset="-122"/>
                  <a:cs typeface="Times New Roman" panose="02020603050405020304" pitchFamily="18" charset="0"/>
                </a:rPr>
                <a:t>石墨晶体中的二维平面结构</a:t>
              </a:r>
              <a:endParaRPr lang="zh-CN" altLang="en-US" sz="2000" smtClean="0">
                <a:solidFill>
                  <a:srgbClr val="111111"/>
                </a:solidFill>
                <a:latin typeface="Times New Roman" panose="02020603050405020304" pitchFamily="18" charset="0"/>
                <a:ea typeface="微软雅黑" panose="020B0503020204020204" charset="-122"/>
                <a:cs typeface="Times New Roman" panose="02020603050405020304" pitchFamily="18" charset="0"/>
              </a:endParaRPr>
            </a:p>
          </p:txBody>
        </p:sp>
      </p:grpSp>
      <p:sp>
        <p:nvSpPr>
          <p:cNvPr id="26" name="文本框 12"/>
          <p:cNvSpPr txBox="1"/>
          <p:nvPr>
            <p:custDataLst>
              <p:tags r:id="rId39"/>
            </p:custDataLst>
          </p:nvPr>
        </p:nvSpPr>
        <p:spPr>
          <a:xfrm>
            <a:off x="6874510" y="1252855"/>
            <a:ext cx="5083810" cy="1891665"/>
          </a:xfrm>
          <a:prstGeom prst="rect">
            <a:avLst/>
          </a:prstGeom>
          <a:noFill/>
        </p:spPr>
        <p:txBody>
          <a:bodyPr wrap="square" rtlCol="0">
            <a:spAutoFit/>
          </a:bodyPr>
          <a:lstStyle/>
          <a:p>
            <a:pPr>
              <a:lnSpc>
                <a:spcPct val="150000"/>
              </a:lnSpc>
            </a:pPr>
            <a:r>
              <a:rPr lang="en-US" altLang="zh-CN" sz="2600" smtClean="0">
                <a:latin typeface="Times New Roman" panose="02020603050405020304" pitchFamily="18" charset="0"/>
                <a:ea typeface="微软雅黑" panose="020B0503020204020204" charset="-122"/>
                <a:cs typeface="Times New Roman" panose="02020603050405020304" pitchFamily="18" charset="0"/>
                <a:sym typeface="+mn-ea"/>
              </a:rPr>
              <a:t>(3)</a:t>
            </a:r>
            <a:r>
              <a:rPr lang="zh-CN" altLang="en-US" sz="2600" smtClean="0">
                <a:latin typeface="Times New Roman" panose="02020603050405020304" pitchFamily="18" charset="0"/>
                <a:ea typeface="微软雅黑" panose="020B0503020204020204" charset="-122"/>
                <a:cs typeface="Times New Roman" panose="02020603050405020304" pitchFamily="18" charset="0"/>
                <a:sym typeface="+mn-ea"/>
              </a:rPr>
              <a:t>质量</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相同的金刚石与石墨，</a:t>
            </a:r>
            <a:endParaRPr lang="zh-CN" altLang="en-US" sz="2600">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50000"/>
              </a:lnSpc>
            </a:pP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两者碳原子的个数比为</a:t>
            </a:r>
            <a:r>
              <a:rPr lang="en-US" altLang="zh-CN" sz="2600" smtClean="0">
                <a:latin typeface="Times New Roman" panose="02020603050405020304" pitchFamily="18" charset="0"/>
                <a:ea typeface="Times New Roman" panose="02020603050405020304" pitchFamily="18" charset="0"/>
                <a:cs typeface="Times New Roman" panose="02020603050405020304" pitchFamily="18" charset="0"/>
                <a:sym typeface="+mn-ea"/>
              </a:rPr>
              <a:t>_______</a:t>
            </a:r>
            <a:r>
              <a:rPr lang="zh-CN" altLang="en-US" sz="2600" smtClean="0">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altLang="zh-CN" sz="2600">
              <a:latin typeface="Times New Roman" panose="02020603050405020304" pitchFamily="18" charset="0"/>
              <a:ea typeface="Times New Roman" panose="02020603050405020304" pitchFamily="18" charset="0"/>
              <a:cs typeface="Times New Roman" panose="02020603050405020304" pitchFamily="18" charset="0"/>
              <a:sym typeface="+mn-ea"/>
            </a:endParaRPr>
          </a:p>
          <a:p>
            <a:pPr algn="l">
              <a:lnSpc>
                <a:spcPct val="150000"/>
              </a:lnSpc>
            </a:pPr>
            <a:r>
              <a:rPr lang="zh-CN" altLang="en-US" sz="2600" smtClean="0">
                <a:latin typeface="Times New Roman" panose="02020603050405020304" pitchFamily="18" charset="0"/>
                <a:ea typeface="微软雅黑" panose="020B0503020204020204" charset="-122"/>
                <a:cs typeface="Times New Roman" panose="02020603050405020304" pitchFamily="18" charset="0"/>
                <a:sym typeface="+mn-ea"/>
              </a:rPr>
              <a:t>两者</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碳碳键的个数比为</a:t>
            </a:r>
            <a:r>
              <a:rPr lang="en-US" altLang="zh-CN" sz="2600" smtClean="0">
                <a:latin typeface="Times New Roman" panose="02020603050405020304" pitchFamily="18" charset="0"/>
                <a:ea typeface="Times New Roman" panose="02020603050405020304" pitchFamily="18" charset="0"/>
                <a:cs typeface="Times New Roman" panose="02020603050405020304" pitchFamily="18" charset="0"/>
                <a:sym typeface="+mn-ea"/>
              </a:rPr>
              <a:t>_______</a:t>
            </a:r>
            <a:r>
              <a:rPr lang="zh-CN" altLang="en-US" sz="2600" smtClean="0">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altLang="zh-CN" sz="2600">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10" name="文本框 13"/>
          <p:cNvSpPr txBox="1"/>
          <p:nvPr>
            <p:custDataLst>
              <p:tags r:id="rId40"/>
            </p:custDataLst>
          </p:nvPr>
        </p:nvSpPr>
        <p:spPr>
          <a:xfrm>
            <a:off x="10366057" y="1748562"/>
            <a:ext cx="843280" cy="691515"/>
          </a:xfrm>
          <a:prstGeom prst="rect">
            <a:avLst/>
          </a:prstGeom>
          <a:noFill/>
        </p:spPr>
        <p:txBody>
          <a:bodyPr wrap="none" rtlCol="0">
            <a:spAutoFit/>
          </a:bodyPr>
          <a:lstStyle/>
          <a:p>
            <a:pPr algn="l">
              <a:lnSpc>
                <a:spcPct val="150000"/>
              </a:lnSpc>
            </a:pPr>
            <a:r>
              <a:rPr lang="en-US" altLang="zh-CN" sz="26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1</a:t>
            </a:r>
            <a:r>
              <a:rPr lang="zh-CN" altLang="en-US" sz="2600" b="1">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6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1</a:t>
            </a:r>
            <a:endParaRPr lang="en-US" altLang="zh-CN" sz="26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11" name="文本框 15"/>
          <p:cNvSpPr txBox="1"/>
          <p:nvPr>
            <p:custDataLst>
              <p:tags r:id="rId41"/>
            </p:custDataLst>
          </p:nvPr>
        </p:nvSpPr>
        <p:spPr>
          <a:xfrm>
            <a:off x="10408412" y="2370079"/>
            <a:ext cx="843280" cy="691515"/>
          </a:xfrm>
          <a:prstGeom prst="rect">
            <a:avLst/>
          </a:prstGeom>
          <a:noFill/>
        </p:spPr>
        <p:txBody>
          <a:bodyPr wrap="none" rtlCol="0">
            <a:spAutoFit/>
          </a:bodyPr>
          <a:lstStyle/>
          <a:p>
            <a:pPr algn="l">
              <a:lnSpc>
                <a:spcPct val="150000"/>
              </a:lnSpc>
            </a:pPr>
            <a:r>
              <a:rPr lang="en-US" altLang="zh-CN" sz="26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4</a:t>
            </a:r>
            <a:r>
              <a:rPr lang="zh-CN" altLang="en-US" sz="2600" b="1">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6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3</a:t>
            </a:r>
            <a:endParaRPr lang="en-US" altLang="zh-CN" sz="26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24" name="椭圆 23"/>
          <p:cNvSpPr/>
          <p:nvPr>
            <p:custDataLst>
              <p:tags r:id="rId42"/>
            </p:custDataLst>
          </p:nvPr>
        </p:nvSpPr>
        <p:spPr>
          <a:xfrm>
            <a:off x="2230120" y="2081530"/>
            <a:ext cx="300990" cy="267970"/>
          </a:xfrm>
          <a:prstGeom prst="ellipse">
            <a:avLst/>
          </a:prstGeom>
          <a:noFill/>
          <a:ln w="28575">
            <a:solidFill>
              <a:srgbClr val="00B05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5" name="直接连接符 24"/>
          <p:cNvCxnSpPr/>
          <p:nvPr>
            <p:custDataLst>
              <p:tags r:id="rId43"/>
            </p:custDataLst>
          </p:nvPr>
        </p:nvCxnSpPr>
        <p:spPr>
          <a:xfrm flipH="1" flipV="1">
            <a:off x="2469957" y="2298911"/>
            <a:ext cx="2022475" cy="1577340"/>
          </a:xfrm>
          <a:prstGeom prst="line">
            <a:avLst/>
          </a:prstGeom>
          <a:ln w="34925">
            <a:solidFill>
              <a:srgbClr val="00B050"/>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44"/>
            </p:custDataLst>
          </p:nvPr>
        </p:nvCxnSpPr>
        <p:spPr>
          <a:xfrm flipH="1" flipV="1">
            <a:off x="5408102" y="1849966"/>
            <a:ext cx="182245" cy="2661920"/>
          </a:xfrm>
          <a:prstGeom prst="line">
            <a:avLst/>
          </a:prstGeom>
          <a:ln w="34925">
            <a:solidFill>
              <a:srgbClr val="120EB7"/>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3" name="椭圆 12"/>
          <p:cNvSpPr/>
          <p:nvPr>
            <p:custDataLst>
              <p:tags r:id="rId45"/>
            </p:custDataLst>
          </p:nvPr>
        </p:nvSpPr>
        <p:spPr>
          <a:xfrm>
            <a:off x="5098883" y="1418513"/>
            <a:ext cx="439420" cy="431800"/>
          </a:xfrm>
          <a:prstGeom prst="ellipse">
            <a:avLst/>
          </a:prstGeom>
          <a:noFill/>
          <a:ln w="28575">
            <a:solidFill>
              <a:srgbClr val="120EB7"/>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509" name="矩形 6"/>
          <p:cNvSpPr/>
          <p:nvPr>
            <p:custDataLst>
              <p:tags r:id="rId46"/>
            </p:custDataLst>
          </p:nvPr>
        </p:nvSpPr>
        <p:spPr>
          <a:xfrm>
            <a:off x="7592695" y="4899025"/>
            <a:ext cx="5506085" cy="1948180"/>
          </a:xfrm>
          <a:prstGeom prst="rect">
            <a:avLst/>
          </a:prstGeom>
          <a:noFill/>
          <a:ln w="9525">
            <a:noFill/>
          </a:ln>
        </p:spPr>
        <p:txBody>
          <a:bodyPr wrap="square" anchor="ctr">
            <a:noAutofit/>
          </a:bodyPr>
          <a:lstStyle>
            <a:lvl1pPr marL="342900" indent="-342900" algn="l" defTabSz="914400" rtl="0" eaLnBrk="0" fontAlgn="base" hangingPunct="0">
              <a:lnSpc>
                <a:spcPct val="100000"/>
              </a:lnSpc>
              <a:spcBef>
                <a:spcPct val="20000"/>
              </a:spcBef>
              <a:spcAft>
                <a:spcPct val="0"/>
              </a:spcAft>
              <a:buClrTx/>
              <a:buSzTx/>
              <a:buFontTx/>
              <a:buChar char="•"/>
              <a:defRPr kumimoji="0" sz="320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sz="280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Tx/>
              <a:buChar char="•"/>
              <a:defRPr kumimoji="0" sz="240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Tx/>
              <a:buChar char="–"/>
              <a:defRPr kumimoji="0" sz="200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Tx/>
              <a:buChar char="»"/>
              <a:defRPr kumimoji="0" sz="2000" u="none" kern="1200" baseline="0">
                <a:solidFill>
                  <a:schemeClr val="tx1"/>
                </a:solidFill>
                <a:effectLst/>
                <a:latin typeface="+mn-lt"/>
                <a:ea typeface="+mn-ea"/>
                <a:cs typeface="+mn-cs"/>
              </a:defRPr>
            </a:lvl5pPr>
          </a:lstStyle>
          <a:p>
            <a:pPr marL="0" lvl="0" indent="266700">
              <a:spcBef>
                <a:spcPct val="0"/>
              </a:spcBef>
              <a:buNone/>
            </a:pPr>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石墨中</a:t>
            </a:r>
            <a:r>
              <a:rPr lang="en-US" altLang="zh-CN" sz="2400" b="1">
                <a:solidFill>
                  <a:srgbClr val="0000FF"/>
                </a:solidFill>
                <a:latin typeface="微软雅黑" panose="020B0503020204020204" charset="-122"/>
                <a:ea typeface="微软雅黑" panose="020B0503020204020204" charset="-122"/>
                <a:cs typeface="微软雅黑" panose="020B0503020204020204" charset="-122"/>
              </a:rPr>
              <a:t>C</a:t>
            </a:r>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原子以</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sp</a:t>
            </a:r>
            <a:r>
              <a:rPr lang="en-US" altLang="zh-CN" sz="2400" b="1" baseline="30000">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杂化；</a:t>
            </a:r>
            <a:endParaRPr lang="zh-CN" altLang="en-US" sz="2400" b="1">
              <a:solidFill>
                <a:srgbClr val="0000FF"/>
              </a:solidFill>
              <a:latin typeface="微软雅黑" panose="020B0503020204020204" charset="-122"/>
              <a:ea typeface="微软雅黑" panose="020B0503020204020204" charset="-122"/>
              <a:cs typeface="微软雅黑" panose="020B0503020204020204" charset="-122"/>
            </a:endParaRPr>
          </a:p>
          <a:p>
            <a:pPr marL="0" lvl="0" indent="266700">
              <a:spcBef>
                <a:spcPct val="0"/>
              </a:spcBef>
              <a:buNone/>
            </a:pPr>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石墨晶体中最小环为</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六</a:t>
            </a:r>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元环，</a:t>
            </a:r>
            <a:endParaRPr lang="zh-CN" altLang="en-US" sz="2400" b="1">
              <a:solidFill>
                <a:srgbClr val="0000FF"/>
              </a:solidFill>
              <a:latin typeface="微软雅黑" panose="020B0503020204020204" charset="-122"/>
              <a:ea typeface="微软雅黑" panose="020B0503020204020204" charset="-122"/>
              <a:cs typeface="微软雅黑" panose="020B0503020204020204" charset="-122"/>
            </a:endParaRPr>
          </a:p>
          <a:p>
            <a:pPr marL="0" lvl="0" indent="266700">
              <a:spcBef>
                <a:spcPct val="0"/>
              </a:spcBef>
              <a:buNone/>
            </a:pP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６个原子共平面，</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marL="0" lvl="0" indent="266700">
              <a:spcBef>
                <a:spcPct val="0"/>
              </a:spcBef>
              <a:buNone/>
            </a:pPr>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平均含有个</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6×1/3=2</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个</a:t>
            </a:r>
            <a:r>
              <a:rPr lang="en-US" altLang="zh-CN" sz="2400" b="1">
                <a:solidFill>
                  <a:srgbClr val="0000FF"/>
                </a:solidFill>
                <a:latin typeface="微软雅黑" panose="020B0503020204020204" charset="-122"/>
                <a:ea typeface="微软雅黑" panose="020B0503020204020204" charset="-122"/>
                <a:cs typeface="微软雅黑" panose="020B0503020204020204" charset="-122"/>
              </a:rPr>
              <a:t>C</a:t>
            </a:r>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原子，</a:t>
            </a:r>
            <a:endParaRPr lang="zh-CN" altLang="en-US" sz="2400" b="1">
              <a:solidFill>
                <a:srgbClr val="0000FF"/>
              </a:solidFill>
              <a:latin typeface="微软雅黑" panose="020B0503020204020204" charset="-122"/>
              <a:ea typeface="微软雅黑" panose="020B0503020204020204" charset="-122"/>
              <a:cs typeface="微软雅黑" panose="020B0503020204020204" charset="-122"/>
            </a:endParaRPr>
          </a:p>
          <a:p>
            <a:pPr marL="0" lvl="0" indent="266700">
              <a:spcBef>
                <a:spcPct val="0"/>
              </a:spcBef>
              <a:buNone/>
            </a:pP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6×1/2=3</a:t>
            </a:r>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个</a:t>
            </a:r>
            <a:r>
              <a:rPr lang="en-US" altLang="zh-CN" sz="2400" b="1">
                <a:solidFill>
                  <a:srgbClr val="0000FF"/>
                </a:solidFill>
                <a:latin typeface="微软雅黑" panose="020B0503020204020204" charset="-122"/>
                <a:ea typeface="微软雅黑" panose="020B0503020204020204" charset="-122"/>
                <a:cs typeface="微软雅黑" panose="020B0503020204020204" charset="-122"/>
              </a:rPr>
              <a:t>C-C</a:t>
            </a:r>
            <a:r>
              <a:rPr lang="zh-CN" altLang="en-US" sz="2400" b="1">
                <a:solidFill>
                  <a:srgbClr val="0000FF"/>
                </a:solidFill>
                <a:latin typeface="微软雅黑" panose="020B0503020204020204" charset="-122"/>
                <a:ea typeface="微软雅黑" panose="020B0503020204020204" charset="-122"/>
                <a:cs typeface="微软雅黑" panose="020B0503020204020204" charset="-122"/>
              </a:rPr>
              <a:t>键 ；</a:t>
            </a:r>
            <a:endParaRPr lang="zh-CN" altLang="en-US" sz="2400" b="1">
              <a:solidFill>
                <a:srgbClr val="0000FF"/>
              </a:solidFill>
              <a:latin typeface="微软雅黑" panose="020B0503020204020204" charset="-122"/>
              <a:ea typeface="微软雅黑" panose="020B0503020204020204" charset="-122"/>
              <a:cs typeface="微软雅黑" panose="020B0503020204020204" charset="-122"/>
            </a:endParaRPr>
          </a:p>
        </p:txBody>
      </p:sp>
      <p:sp>
        <p:nvSpPr>
          <p:cNvPr id="30" name="文本框 29"/>
          <p:cNvSpPr txBox="1"/>
          <p:nvPr>
            <p:custDataLst>
              <p:tags r:id="rId47"/>
            </p:custDataLst>
          </p:nvPr>
        </p:nvSpPr>
        <p:spPr>
          <a:xfrm>
            <a:off x="4088130" y="556260"/>
            <a:ext cx="6096000" cy="521970"/>
          </a:xfrm>
          <a:prstGeom prst="rect">
            <a:avLst/>
          </a:prstGeom>
          <a:noFill/>
        </p:spPr>
        <p:txBody>
          <a:bodyPr wrap="square" rtlCol="0" anchor="t">
            <a:spAutoFit/>
          </a:bodyPr>
          <a:lstStyle/>
          <a:p>
            <a:r>
              <a:rPr lang="zh-CN" altLang="en-US" sz="2800" b="1" smtClean="0">
                <a:latin typeface="微软雅黑" panose="020B0503020204020204" charset="-122"/>
                <a:ea typeface="微软雅黑" panose="020B0503020204020204" charset="-122"/>
                <a:cs typeface="Times New Roman" panose="02020603050405020304" pitchFamily="18" charset="0"/>
                <a:sym typeface="+mn-ea"/>
              </a:rPr>
              <a:t>石墨比金刚石质软，熔点高，更稳定</a:t>
            </a:r>
            <a:endParaRPr lang="zh-CN" altLang="en-US" sz="2800" b="1" smtClean="0">
              <a:latin typeface="微软雅黑" panose="020B0503020204020204" charset="-122"/>
              <a:ea typeface="微软雅黑" panose="020B0503020204020204" charset="-122"/>
              <a:cs typeface="Times New Roman" panose="02020603050405020304" pitchFamily="18" charset="0"/>
              <a:sym typeface="+mn-ea"/>
            </a:endParaRPr>
          </a:p>
        </p:txBody>
      </p:sp>
      <p:sp>
        <p:nvSpPr>
          <p:cNvPr id="50" name="矩形 49"/>
          <p:cNvSpPr/>
          <p:nvPr userDrawn="1">
            <p:custDataLst>
              <p:tags r:id="rId48"/>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混合型晶体——石墨</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4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50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20" grpId="0"/>
      <p:bldP spid="21" grpId="0"/>
      <p:bldP spid="23" grpId="0"/>
      <p:bldP spid="10" grpId="0"/>
      <p:bldP spid="11" grpId="0"/>
      <p:bldP spid="2150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p:nvPr>
            <p:custDataLst>
              <p:tags r:id="rId1"/>
            </p:custDataLst>
          </p:nvPr>
        </p:nvSpPr>
        <p:spPr>
          <a:xfrm>
            <a:off x="93980" y="654050"/>
            <a:ext cx="12004040" cy="521970"/>
          </a:xfrm>
          <a:prstGeom prst="rect">
            <a:avLst/>
          </a:prstGeom>
          <a:noFill/>
          <a:ln w="9525">
            <a:noFill/>
          </a:ln>
        </p:spPr>
        <p:txBody>
          <a:bodyPr wrap="square">
            <a:spAutoFit/>
          </a:bodyPr>
          <a:lstStyle/>
          <a:p>
            <a:r>
              <a:rPr lang="en-US" altLang="zh-CN" sz="2800" b="1">
                <a:solidFill>
                  <a:srgbClr val="0000CC"/>
                </a:solidFill>
                <a:latin typeface="微软雅黑" panose="020B0503020204020204" charset="-122"/>
                <a:ea typeface="微软雅黑" panose="020B0503020204020204" charset="-122"/>
                <a:cs typeface="微软雅黑" panose="020B0503020204020204" charset="-122"/>
              </a:rPr>
              <a:t>【</a:t>
            </a:r>
            <a:r>
              <a:rPr lang="zh-CN" altLang="en-US" sz="2800" b="1">
                <a:solidFill>
                  <a:srgbClr val="0000CC"/>
                </a:solidFill>
                <a:latin typeface="微软雅黑" panose="020B0503020204020204" charset="-122"/>
                <a:ea typeface="微软雅黑" panose="020B0503020204020204" charset="-122"/>
                <a:cs typeface="微软雅黑" panose="020B0503020204020204" charset="-122"/>
              </a:rPr>
              <a:t>问题</a:t>
            </a:r>
            <a:r>
              <a:rPr lang="en-US" altLang="zh-CN" sz="2800" b="1">
                <a:solidFill>
                  <a:srgbClr val="0000CC"/>
                </a:solidFill>
                <a:latin typeface="微软雅黑" panose="020B0503020204020204" charset="-122"/>
                <a:ea typeface="微软雅黑" panose="020B0503020204020204" charset="-122"/>
                <a:cs typeface="微软雅黑" panose="020B0503020204020204" charset="-122"/>
              </a:rPr>
              <a:t>】</a:t>
            </a:r>
            <a:r>
              <a:rPr lang="zh-CN" altLang="en-US" sz="2800" b="1">
                <a:solidFill>
                  <a:srgbClr val="111111"/>
                </a:solidFill>
                <a:latin typeface="微软雅黑" panose="020B0503020204020204" charset="-122"/>
                <a:ea typeface="微软雅黑" panose="020B0503020204020204" charset="-122"/>
                <a:cs typeface="微软雅黑" panose="020B0503020204020204" charset="-122"/>
              </a:rPr>
              <a:t>通过对过渡型晶体、混合型晶体的讨论，你对晶体类型有何认识？</a:t>
            </a:r>
            <a:endParaRPr lang="zh-CN" altLang="en-US" sz="2800" b="1" baseline="30000">
              <a:solidFill>
                <a:srgbClr val="111111"/>
              </a:solidFill>
              <a:latin typeface="微软雅黑" panose="020B0503020204020204" charset="-122"/>
              <a:ea typeface="微软雅黑" panose="020B0503020204020204" charset="-122"/>
              <a:cs typeface="微软雅黑" panose="020B0503020204020204" charset="-122"/>
            </a:endParaRPr>
          </a:p>
        </p:txBody>
      </p:sp>
      <p:sp>
        <p:nvSpPr>
          <p:cNvPr id="4" name="文本框 7176"/>
          <p:cNvSpPr txBox="1"/>
          <p:nvPr>
            <p:custDataLst>
              <p:tags r:id="rId2"/>
            </p:custDataLst>
          </p:nvPr>
        </p:nvSpPr>
        <p:spPr>
          <a:xfrm>
            <a:off x="93980" y="1372235"/>
            <a:ext cx="11785600" cy="1168400"/>
          </a:xfrm>
          <a:prstGeom prst="rect">
            <a:avLst/>
          </a:prstGeom>
          <a:noFill/>
          <a:ln w="9525">
            <a:noFill/>
          </a:ln>
        </p:spPr>
        <p:txBody>
          <a:bodyPr wrap="square">
            <a:spAutoFit/>
          </a:bodyPr>
          <a:lstStyle/>
          <a:p>
            <a:pPr eaLnBrk="1" hangingPunct="1">
              <a:spcBef>
                <a:spcPct val="50000"/>
              </a:spcBef>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    对事物的简单分类，尽管条理鲜明，但可能只是概括了最典型的事实。</a:t>
            </a:r>
            <a:endParaRPr lang="en-US" altLang="zh-CN" sz="2800" b="1">
              <a:solidFill>
                <a:srgbClr val="FF0000"/>
              </a:solidFill>
              <a:latin typeface="微软雅黑" panose="020B0503020204020204" charset="-122"/>
              <a:ea typeface="微软雅黑" panose="020B0503020204020204" charset="-122"/>
              <a:cs typeface="微软雅黑" panose="020B0503020204020204" charset="-122"/>
            </a:endParaRPr>
          </a:p>
          <a:p>
            <a:pPr eaLnBrk="1" hangingPunct="1">
              <a:spcBef>
                <a:spcPct val="50000"/>
              </a:spcBef>
            </a:pP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许多晶体不能被简单的归类到四种晶体的某一类。</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5361" name="文本框 258049"/>
          <p:cNvSpPr txBox="1">
            <a:spLocks noChangeArrowheads="1"/>
          </p:cNvSpPr>
          <p:nvPr>
            <p:custDataLst>
              <p:tags r:id="rId3"/>
            </p:custDataLst>
          </p:nvPr>
        </p:nvSpPr>
        <p:spPr bwMode="auto">
          <a:xfrm>
            <a:off x="331152" y="3265889"/>
            <a:ext cx="1131159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1500">
                <a:solidFill>
                  <a:schemeClr val="tx1"/>
                </a:solidFill>
                <a:latin typeface="Arial" panose="020B0604020202020204" pitchFamily="34" charset="0"/>
                <a:ea typeface="宋体" panose="02010600030101010101" pitchFamily="2" charset="-122"/>
              </a:defRPr>
            </a:lvl1pPr>
            <a:lvl2pPr>
              <a:defRPr sz="1500">
                <a:solidFill>
                  <a:schemeClr val="tx1"/>
                </a:solidFill>
                <a:latin typeface="Arial" panose="020B0604020202020204" pitchFamily="34" charset="0"/>
                <a:ea typeface="宋体" panose="02010600030101010101" pitchFamily="2" charset="-122"/>
              </a:defRPr>
            </a:lvl2pPr>
            <a:lvl3pPr>
              <a:defRPr sz="1500">
                <a:solidFill>
                  <a:schemeClr val="tx1"/>
                </a:solidFill>
                <a:latin typeface="Arial" panose="020B0604020202020204" pitchFamily="34" charset="0"/>
                <a:ea typeface="宋体" panose="02010600030101010101" pitchFamily="2" charset="-122"/>
              </a:defRPr>
            </a:lvl3pPr>
            <a:lvl4pPr>
              <a:defRPr sz="1500">
                <a:solidFill>
                  <a:schemeClr val="tx1"/>
                </a:solidFill>
                <a:latin typeface="Arial" panose="020B0604020202020204" pitchFamily="34" charset="0"/>
                <a:ea typeface="宋体" panose="02010600030101010101" pitchFamily="2" charset="-122"/>
              </a:defRPr>
            </a:lvl4pPr>
            <a:lvl5pPr>
              <a:defRPr sz="1500">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1500">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1500">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1500">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1500">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2600" b="1" smtClean="0">
                <a:latin typeface="微软雅黑" panose="020B0503020204020204" charset="-122"/>
                <a:ea typeface="微软雅黑" panose="020B0503020204020204" charset="-122"/>
                <a:cs typeface="微软雅黑" panose="020B0503020204020204" charset="-122"/>
              </a:rPr>
              <a:t>    一</a:t>
            </a:r>
            <a:r>
              <a:rPr lang="zh-CN" altLang="en-US" sz="2600" b="1">
                <a:latin typeface="微软雅黑" panose="020B0503020204020204" charset="-122"/>
                <a:ea typeface="微软雅黑" panose="020B0503020204020204" charset="-122"/>
                <a:cs typeface="微软雅黑" panose="020B0503020204020204" charset="-122"/>
              </a:rPr>
              <a:t>种结晶形碳</a:t>
            </a:r>
            <a:r>
              <a:rPr lang="en-US" altLang="zh-CN" sz="2600" b="1">
                <a:latin typeface="微软雅黑" panose="020B0503020204020204" charset="-122"/>
                <a:ea typeface="微软雅黑" panose="020B0503020204020204" charset="-122"/>
                <a:cs typeface="微软雅黑" panose="020B0503020204020204" charset="-122"/>
              </a:rPr>
              <a:t>,</a:t>
            </a:r>
            <a:r>
              <a:rPr lang="zh-CN" altLang="en-US" sz="2600" b="1">
                <a:latin typeface="微软雅黑" panose="020B0503020204020204" charset="-122"/>
                <a:ea typeface="微软雅黑" panose="020B0503020204020204" charset="-122"/>
                <a:cs typeface="微软雅黑" panose="020B0503020204020204" charset="-122"/>
                <a:sym typeface="+mn-ea"/>
              </a:rPr>
              <a:t>灰黑色，成叶片状、鳞片状和致密块状。</a:t>
            </a:r>
            <a:r>
              <a:rPr lang="zh-CN" altLang="en-US" sz="2600" b="1">
                <a:latin typeface="微软雅黑" panose="020B0503020204020204" charset="-122"/>
                <a:ea typeface="微软雅黑" panose="020B0503020204020204" charset="-122"/>
                <a:cs typeface="微软雅黑" panose="020B0503020204020204" charset="-122"/>
              </a:rPr>
              <a:t>质软</a:t>
            </a:r>
            <a:r>
              <a:rPr lang="en-US" altLang="zh-CN" sz="2600" b="1">
                <a:latin typeface="微软雅黑" panose="020B0503020204020204" charset="-122"/>
                <a:ea typeface="微软雅黑" panose="020B0503020204020204" charset="-122"/>
                <a:cs typeface="微软雅黑" panose="020B0503020204020204" charset="-122"/>
              </a:rPr>
              <a:t>,</a:t>
            </a:r>
            <a:r>
              <a:rPr lang="zh-CN" altLang="en-US" sz="2600" b="1">
                <a:latin typeface="微软雅黑" panose="020B0503020204020204" charset="-122"/>
                <a:ea typeface="微软雅黑" panose="020B0503020204020204" charset="-122"/>
                <a:cs typeface="微软雅黑" panose="020B0503020204020204" charset="-122"/>
              </a:rPr>
              <a:t>具滑腻感，能导电。化学性质不活泼</a:t>
            </a:r>
            <a:r>
              <a:rPr lang="zh-CN" altLang="en-US" sz="2600" b="1">
                <a:latin typeface="微软雅黑" panose="020B0503020204020204" charset="-122"/>
                <a:ea typeface="微软雅黑" panose="020B0503020204020204" charset="-122"/>
                <a:cs typeface="微软雅黑" panose="020B0503020204020204" charset="-122"/>
                <a:sym typeface="+mn-ea"/>
              </a:rPr>
              <a:t>，</a:t>
            </a:r>
            <a:r>
              <a:rPr lang="zh-CN" altLang="en-US" sz="2600" b="1">
                <a:latin typeface="微软雅黑" panose="020B0503020204020204" charset="-122"/>
                <a:ea typeface="微软雅黑" panose="020B0503020204020204" charset="-122"/>
                <a:cs typeface="微软雅黑" panose="020B0503020204020204" charset="-122"/>
              </a:rPr>
              <a:t>耐腐蚀，在空气或氧气中强热可以燃烧</a:t>
            </a:r>
            <a:r>
              <a:rPr lang="zh-CN" altLang="en-US" sz="2600" b="1" smtClean="0">
                <a:latin typeface="微软雅黑" panose="020B0503020204020204" charset="-122"/>
                <a:ea typeface="微软雅黑" panose="020B0503020204020204" charset="-122"/>
                <a:cs typeface="微软雅黑" panose="020B0503020204020204" charset="-122"/>
              </a:rPr>
              <a:t>生成</a:t>
            </a:r>
            <a:r>
              <a:rPr lang="en-US" altLang="zh-CN" sz="2600" b="1" smtClean="0">
                <a:latin typeface="微软雅黑" panose="020B0503020204020204" charset="-122"/>
                <a:ea typeface="微软雅黑" panose="020B0503020204020204" charset="-122"/>
                <a:cs typeface="微软雅黑" panose="020B0503020204020204" charset="-122"/>
              </a:rPr>
              <a:t>CO</a:t>
            </a:r>
            <a:r>
              <a:rPr lang="en-US" altLang="zh-CN" sz="2600" b="1" baseline="-25000" smtClean="0">
                <a:latin typeface="微软雅黑" panose="020B0503020204020204" charset="-122"/>
                <a:ea typeface="微软雅黑" panose="020B0503020204020204" charset="-122"/>
                <a:cs typeface="微软雅黑" panose="020B0503020204020204" charset="-122"/>
              </a:rPr>
              <a:t>2</a:t>
            </a:r>
            <a:r>
              <a:rPr lang="zh-CN" altLang="en-US" sz="2600" b="1" smtClean="0">
                <a:latin typeface="微软雅黑" panose="020B0503020204020204" charset="-122"/>
                <a:ea typeface="微软雅黑" panose="020B0503020204020204" charset="-122"/>
                <a:cs typeface="微软雅黑" panose="020B0503020204020204" charset="-122"/>
              </a:rPr>
              <a:t>。</a:t>
            </a:r>
            <a:r>
              <a:rPr lang="zh-CN" altLang="en-US" sz="2600" b="1">
                <a:latin typeface="微软雅黑" panose="020B0503020204020204" charset="-122"/>
                <a:ea typeface="微软雅黑" panose="020B0503020204020204" charset="-122"/>
                <a:cs typeface="微软雅黑" panose="020B0503020204020204" charset="-122"/>
              </a:rPr>
              <a:t>石墨可用作润滑剂，可用于制造坩埚</a:t>
            </a:r>
            <a:r>
              <a:rPr lang="zh-CN" altLang="en-US" sz="2600" b="1">
                <a:latin typeface="微软雅黑" panose="020B0503020204020204" charset="-122"/>
                <a:ea typeface="微软雅黑" panose="020B0503020204020204" charset="-122"/>
                <a:cs typeface="微软雅黑" panose="020B0503020204020204" charset="-122"/>
                <a:sym typeface="+mn-ea"/>
              </a:rPr>
              <a:t>、</a:t>
            </a:r>
            <a:r>
              <a:rPr lang="zh-CN" altLang="en-US" sz="2600" b="1">
                <a:latin typeface="微软雅黑" panose="020B0503020204020204" charset="-122"/>
                <a:ea typeface="微软雅黑" panose="020B0503020204020204" charset="-122"/>
                <a:cs typeface="微软雅黑" panose="020B0503020204020204" charset="-122"/>
              </a:rPr>
              <a:t>电极、铅笔芯等。</a:t>
            </a:r>
            <a:r>
              <a:rPr lang="zh-CN" altLang="en-US" sz="2600" b="1">
                <a:latin typeface="方正古隶简体" pitchFamily="65" charset="-122"/>
                <a:ea typeface="方正古隶简体" pitchFamily="65" charset="-122"/>
              </a:rPr>
              <a:t> </a:t>
            </a:r>
            <a:endParaRPr lang="zh-CN" altLang="en-US" sz="2600" b="1">
              <a:latin typeface="方正古隶简体" pitchFamily="65" charset="-122"/>
              <a:ea typeface="方正古隶简体" pitchFamily="65" charset="-122"/>
            </a:endParaRPr>
          </a:p>
        </p:txBody>
      </p:sp>
      <p:sp>
        <p:nvSpPr>
          <p:cNvPr id="6" name="TextBox 24"/>
          <p:cNvSpPr>
            <a:spLocks noChangeArrowheads="1"/>
          </p:cNvSpPr>
          <p:nvPr>
            <p:custDataLst>
              <p:tags r:id="rId4"/>
            </p:custDataLst>
          </p:nvPr>
        </p:nvSpPr>
        <p:spPr bwMode="auto">
          <a:xfrm>
            <a:off x="29210" y="2655570"/>
            <a:ext cx="2393315" cy="492125"/>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indent="0" algn="ctr" fontAlgn="auto"/>
            <a:r>
              <a:rPr lang="zh-CN" altLang="en-US" sz="3200" b="1">
                <a:solidFill>
                  <a:srgbClr val="0070C0"/>
                </a:solidFill>
                <a:latin typeface="Times New Roman" panose="02020603050405020304" pitchFamily="18" charset="0"/>
                <a:ea typeface="微软雅黑" panose="020B0503020204020204" charset="-122"/>
              </a:rPr>
              <a:t>石墨用途</a:t>
            </a:r>
            <a:endParaRPr lang="zh-CN" altLang="en-US" sz="3200" b="1">
              <a:solidFill>
                <a:srgbClr val="0070C0"/>
              </a:solidFill>
              <a:latin typeface="Times New Roman" panose="02020603050405020304" pitchFamily="18" charset="0"/>
              <a:ea typeface="微软雅黑" panose="020B0503020204020204" charset="-122"/>
            </a:endParaRPr>
          </a:p>
        </p:txBody>
      </p:sp>
      <p:pic>
        <p:nvPicPr>
          <p:cNvPr id="3" name="图片 2"/>
          <p:cNvPicPr>
            <a:picLocks noChangeAspect="1"/>
          </p:cNvPicPr>
          <p:nvPr>
            <p:custDataLst>
              <p:tags r:id="rId5"/>
            </p:custDataLst>
          </p:nvPr>
        </p:nvPicPr>
        <p:blipFill>
          <a:blip r:embed="rId6"/>
          <a:stretch>
            <a:fillRect/>
          </a:stretch>
        </p:blipFill>
        <p:spPr>
          <a:xfrm>
            <a:off x="4246245" y="5034915"/>
            <a:ext cx="2195830" cy="1452880"/>
          </a:xfrm>
          <a:prstGeom prst="rect">
            <a:avLst/>
          </a:prstGeom>
        </p:spPr>
      </p:pic>
      <p:pic>
        <p:nvPicPr>
          <p:cNvPr id="5" name="图片 4"/>
          <p:cNvPicPr>
            <a:picLocks noChangeAspect="1"/>
          </p:cNvPicPr>
          <p:nvPr>
            <p:custDataLst>
              <p:tags r:id="rId7"/>
            </p:custDataLst>
          </p:nvPr>
        </p:nvPicPr>
        <p:blipFill>
          <a:blip r:embed="rId8"/>
          <a:stretch>
            <a:fillRect/>
          </a:stretch>
        </p:blipFill>
        <p:spPr>
          <a:xfrm>
            <a:off x="640080" y="4912995"/>
            <a:ext cx="2441575" cy="1945005"/>
          </a:xfrm>
          <a:prstGeom prst="rect">
            <a:avLst/>
          </a:prstGeom>
        </p:spPr>
      </p:pic>
      <p:sp>
        <p:nvSpPr>
          <p:cNvPr id="11" name="下箭头 10"/>
          <p:cNvSpPr/>
          <p:nvPr>
            <p:custDataLst>
              <p:tags r:id="rId9"/>
            </p:custDataLst>
          </p:nvPr>
        </p:nvSpPr>
        <p:spPr>
          <a:xfrm rot="4200000">
            <a:off x="3425190" y="5326150"/>
            <a:ext cx="401955" cy="1012825"/>
          </a:xfrm>
          <a:prstGeom prst="downArrow">
            <a:avLst>
              <a:gd name="adj1" fmla="val 41606"/>
              <a:gd name="adj2" fmla="val 50000"/>
            </a:avLst>
          </a:prstGeom>
          <a:gradFill>
            <a:gsLst>
              <a:gs pos="0">
                <a:srgbClr val="FFC000"/>
              </a:gs>
              <a:gs pos="100000">
                <a:srgbClr val="FF33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pic>
        <p:nvPicPr>
          <p:cNvPr id="8" name="图片 7"/>
          <p:cNvPicPr>
            <a:picLocks noChangeAspect="1"/>
          </p:cNvPicPr>
          <p:nvPr>
            <p:custDataLst>
              <p:tags r:id="rId10"/>
            </p:custDataLst>
          </p:nvPr>
        </p:nvPicPr>
        <p:blipFill>
          <a:blip r:embed="rId11"/>
          <a:stretch>
            <a:fillRect/>
          </a:stretch>
        </p:blipFill>
        <p:spPr>
          <a:xfrm>
            <a:off x="9656445" y="4461280"/>
            <a:ext cx="2362835" cy="1732915"/>
          </a:xfrm>
          <a:prstGeom prst="rect">
            <a:avLst/>
          </a:prstGeom>
        </p:spPr>
      </p:pic>
      <p:pic>
        <p:nvPicPr>
          <p:cNvPr id="9" name="图片 8"/>
          <p:cNvPicPr>
            <a:picLocks noChangeAspect="1"/>
          </p:cNvPicPr>
          <p:nvPr>
            <p:custDataLst>
              <p:tags r:id="rId12"/>
            </p:custDataLst>
          </p:nvPr>
        </p:nvPicPr>
        <p:blipFill>
          <a:blip r:embed="rId13"/>
          <a:stretch>
            <a:fillRect/>
          </a:stretch>
        </p:blipFill>
        <p:spPr>
          <a:xfrm>
            <a:off x="6894196" y="4827040"/>
            <a:ext cx="2366011" cy="1637665"/>
          </a:xfrm>
          <a:prstGeom prst="rect">
            <a:avLst/>
          </a:prstGeom>
        </p:spPr>
      </p:pic>
      <p:sp>
        <p:nvSpPr>
          <p:cNvPr id="7" name="文本框 6"/>
          <p:cNvSpPr txBox="1"/>
          <p:nvPr>
            <p:custDataLst>
              <p:tags r:id="rId14"/>
            </p:custDataLst>
          </p:nvPr>
        </p:nvSpPr>
        <p:spPr>
          <a:xfrm>
            <a:off x="10125776" y="6194362"/>
            <a:ext cx="1678175" cy="460375"/>
          </a:xfrm>
          <a:prstGeom prst="rect">
            <a:avLst/>
          </a:prstGeom>
          <a:noFill/>
        </p:spPr>
        <p:txBody>
          <a:bodyPr wrap="square" rtlCol="0" anchor="t">
            <a:spAutoFit/>
          </a:bodyPr>
          <a:lstStyle/>
          <a:p>
            <a:r>
              <a:rPr lang="zh-CN" altLang="zh-CN" sz="2400" b="1"/>
              <a:t>石墨电极</a:t>
            </a:r>
            <a:endParaRPr lang="en-US" altLang="zh-CN" sz="2400" b="1"/>
          </a:p>
        </p:txBody>
      </p:sp>
      <p:sp>
        <p:nvSpPr>
          <p:cNvPr id="10" name="文本框 9"/>
          <p:cNvSpPr txBox="1"/>
          <p:nvPr>
            <p:custDataLst>
              <p:tags r:id="rId15"/>
            </p:custDataLst>
          </p:nvPr>
        </p:nvSpPr>
        <p:spPr>
          <a:xfrm>
            <a:off x="7366000" y="6374535"/>
            <a:ext cx="1939925" cy="460375"/>
          </a:xfrm>
          <a:prstGeom prst="rect">
            <a:avLst/>
          </a:prstGeom>
          <a:noFill/>
        </p:spPr>
        <p:txBody>
          <a:bodyPr wrap="square" rtlCol="0" anchor="t">
            <a:spAutoFit/>
          </a:bodyPr>
          <a:lstStyle/>
          <a:p>
            <a:r>
              <a:rPr lang="zh-CN" altLang="zh-CN" sz="2400" b="1"/>
              <a:t>石墨坩埚</a:t>
            </a:r>
            <a:endParaRPr lang="en-US" altLang="zh-CN" sz="2400" b="1"/>
          </a:p>
        </p:txBody>
      </p:sp>
      <p:sp>
        <p:nvSpPr>
          <p:cNvPr id="12" name="下箭头 11"/>
          <p:cNvSpPr/>
          <p:nvPr>
            <p:custDataLst>
              <p:tags r:id="rId16"/>
            </p:custDataLst>
          </p:nvPr>
        </p:nvSpPr>
        <p:spPr>
          <a:xfrm rot="17040000">
            <a:off x="6168390" y="4849266"/>
            <a:ext cx="401955" cy="1012825"/>
          </a:xfrm>
          <a:prstGeom prst="downArrow">
            <a:avLst>
              <a:gd name="adj1" fmla="val 41606"/>
              <a:gd name="adj2" fmla="val 50000"/>
            </a:avLst>
          </a:prstGeom>
          <a:gradFill>
            <a:gsLst>
              <a:gs pos="0">
                <a:srgbClr val="FFC000"/>
              </a:gs>
              <a:gs pos="100000">
                <a:srgbClr val="FF33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13" name="矩形 12"/>
          <p:cNvSpPr/>
          <p:nvPr userDrawn="1">
            <p:custDataLst>
              <p:tags r:id="rId17"/>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混合型晶体——石墨</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wd">
                                    <p:tmPct val="10000"/>
                                  </p:iterate>
                                  <p:childTnLst>
                                    <p:set>
                                      <p:cBhvr>
                                        <p:cTn id="16" dur="1" fill="hold">
                                          <p:stCondLst>
                                            <p:cond delay="0"/>
                                          </p:stCondLst>
                                        </p:cTn>
                                        <p:tgtEl>
                                          <p:spTgt spid="15361"/>
                                        </p:tgtEl>
                                        <p:attrNameLst>
                                          <p:attrName>style.visibility</p:attrName>
                                        </p:attrNameLst>
                                      </p:cBhvr>
                                      <p:to>
                                        <p:strVal val="visible"/>
                                      </p:to>
                                    </p:set>
                                    <p:animEffect transition="in" filter="wipe(up)">
                                      <p:cBhvr>
                                        <p:cTn id="17" dur="500"/>
                                        <p:tgtEl>
                                          <p:spTgt spid="1536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500"/>
                                        <p:tgtEl>
                                          <p:spTgt spid="5"/>
                                        </p:tgtEl>
                                      </p:cBhvr>
                                    </p:animEffect>
                                  </p:childTnLst>
                                </p:cTn>
                              </p:par>
                              <p:par>
                                <p:cTn id="36" presetID="22" presetClass="entr" presetSubtype="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500"/>
                                        <p:tgtEl>
                                          <p:spTgt spid="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500"/>
                                        <p:tgtEl>
                                          <p:spTgt spid="10"/>
                                        </p:tgtEl>
                                      </p:cBhvr>
                                    </p:animEffect>
                                  </p:childTnLst>
                                </p:cTn>
                              </p:par>
                              <p:par>
                                <p:cTn id="42" presetID="22" presetClass="entr" presetSubtype="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p:bldP spid="11" grpId="0" bldLvl="0" animBg="1"/>
      <p:bldP spid="7" grpId="0"/>
      <p:bldP spid="10" grpId="0"/>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9" descr="images70"/>
          <p:cNvPicPr>
            <a:picLocks noGrp="1" noChangeAspect="1"/>
          </p:cNvPicPr>
          <p:nvPr>
            <p:custDataLst>
              <p:tags r:id="rId1"/>
            </p:custDataLst>
          </p:nvPr>
        </p:nvPicPr>
        <p:blipFill>
          <a:blip r:embed="rId2"/>
          <a:stretch>
            <a:fillRect/>
          </a:stretch>
        </p:blipFill>
        <p:spPr>
          <a:xfrm>
            <a:off x="4844207" y="843598"/>
            <a:ext cx="2898793" cy="2529643"/>
          </a:xfrm>
          <a:prstGeom prst="rect">
            <a:avLst/>
          </a:prstGeom>
        </p:spPr>
      </p:pic>
      <p:sp>
        <p:nvSpPr>
          <p:cNvPr id="28676" name="Rectangle 10"/>
          <p:cNvSpPr/>
          <p:nvPr>
            <p:custDataLst>
              <p:tags r:id="rId3"/>
            </p:custDataLst>
          </p:nvPr>
        </p:nvSpPr>
        <p:spPr>
          <a:xfrm>
            <a:off x="6096440" y="3426268"/>
            <a:ext cx="792088" cy="604837"/>
          </a:xfrm>
          <a:prstGeom prst="rect">
            <a:avLst/>
          </a:prstGeom>
          <a:noFill/>
          <a:ln w="9525">
            <a:noFill/>
          </a:ln>
        </p:spPr>
        <p:txBody>
          <a:bodyPr anchor="t" anchorCtr="0"/>
          <a:lstStyle/>
          <a:p>
            <a:pPr marL="342900" indent="-342900">
              <a:spcBef>
                <a:spcPct val="20000"/>
              </a:spcBef>
            </a:pPr>
            <a:r>
              <a:rPr lang="en-US" altLang="zh-CN" sz="2600">
                <a:latin typeface="Times New Roman" panose="02020603050405020304" pitchFamily="18" charset="0"/>
                <a:ea typeface="Times New Roman" panose="02020603050405020304" pitchFamily="18" charset="0"/>
                <a:cs typeface="Times New Roman" panose="02020603050405020304" pitchFamily="18" charset="0"/>
              </a:rPr>
              <a:t>C</a:t>
            </a:r>
            <a:r>
              <a:rPr lang="en-US" altLang="zh-CN" sz="2600" baseline="-25000">
                <a:latin typeface="Times New Roman" panose="02020603050405020304" pitchFamily="18" charset="0"/>
                <a:ea typeface="Times New Roman" panose="02020603050405020304" pitchFamily="18" charset="0"/>
                <a:cs typeface="Times New Roman" panose="02020603050405020304" pitchFamily="18" charset="0"/>
              </a:rPr>
              <a:t>70</a:t>
            </a:r>
            <a:endParaRPr lang="en-US" altLang="zh-CN" sz="2600" baseline="-2500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8677" name="Picture 11"/>
          <p:cNvPicPr>
            <a:picLocks noChangeAspect="1"/>
          </p:cNvPicPr>
          <p:nvPr>
            <p:custDataLst>
              <p:tags r:id="rId4"/>
            </p:custDataLst>
          </p:nvPr>
        </p:nvPicPr>
        <p:blipFill>
          <a:blip r:embed="rId5"/>
          <a:stretch>
            <a:fillRect/>
          </a:stretch>
        </p:blipFill>
        <p:spPr>
          <a:xfrm>
            <a:off x="8211052" y="843598"/>
            <a:ext cx="2844316" cy="2530125"/>
          </a:xfrm>
          <a:prstGeom prst="rect">
            <a:avLst/>
          </a:prstGeom>
          <a:noFill/>
          <a:ln w="9525">
            <a:noFill/>
          </a:ln>
        </p:spPr>
      </p:pic>
      <p:pic>
        <p:nvPicPr>
          <p:cNvPr id="28678" name="Picture 12"/>
          <p:cNvPicPr>
            <a:picLocks noChangeAspect="1"/>
          </p:cNvPicPr>
          <p:nvPr>
            <p:custDataLst>
              <p:tags r:id="rId6"/>
            </p:custDataLst>
          </p:nvPr>
        </p:nvPicPr>
        <p:blipFill>
          <a:blip r:embed="rId7"/>
          <a:stretch>
            <a:fillRect/>
          </a:stretch>
        </p:blipFill>
        <p:spPr>
          <a:xfrm>
            <a:off x="1775520" y="4092103"/>
            <a:ext cx="2782735" cy="2030898"/>
          </a:xfrm>
          <a:prstGeom prst="rect">
            <a:avLst/>
          </a:prstGeom>
          <a:noFill/>
          <a:ln w="9525">
            <a:noFill/>
          </a:ln>
        </p:spPr>
      </p:pic>
      <p:sp>
        <p:nvSpPr>
          <p:cNvPr id="28679" name="Rectangle 13"/>
          <p:cNvSpPr/>
          <p:nvPr>
            <p:custDataLst>
              <p:tags r:id="rId8"/>
            </p:custDataLst>
          </p:nvPr>
        </p:nvSpPr>
        <p:spPr>
          <a:xfrm>
            <a:off x="2547374" y="6204535"/>
            <a:ext cx="1046187" cy="604838"/>
          </a:xfrm>
          <a:prstGeom prst="rect">
            <a:avLst/>
          </a:prstGeom>
          <a:noFill/>
          <a:ln w="9525">
            <a:noFill/>
          </a:ln>
        </p:spPr>
        <p:txBody>
          <a:bodyPr anchor="t" anchorCtr="0"/>
          <a:lstStyle/>
          <a:p>
            <a:pPr marL="342900" indent="-342900">
              <a:spcBef>
                <a:spcPct val="20000"/>
              </a:spcBef>
            </a:pPr>
            <a:r>
              <a:rPr lang="en-US" altLang="zh-CN" sz="2600" smtClean="0">
                <a:latin typeface="Times New Roman" panose="02020603050405020304" pitchFamily="18" charset="0"/>
                <a:ea typeface="Times New Roman" panose="02020603050405020304" pitchFamily="18" charset="0"/>
                <a:cs typeface="Times New Roman" panose="02020603050405020304" pitchFamily="18" charset="0"/>
              </a:rPr>
              <a:t>  C</a:t>
            </a:r>
            <a:r>
              <a:rPr lang="en-US" altLang="zh-CN" sz="2600" baseline="-25000" smtClean="0">
                <a:latin typeface="Times New Roman" panose="02020603050405020304" pitchFamily="18" charset="0"/>
                <a:ea typeface="Times New Roman" panose="02020603050405020304" pitchFamily="18" charset="0"/>
                <a:cs typeface="Times New Roman" panose="02020603050405020304" pitchFamily="18" charset="0"/>
              </a:rPr>
              <a:t>540</a:t>
            </a:r>
            <a:endParaRPr lang="en-US" altLang="zh-CN" sz="2600" baseline="-250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680" name="Rectangle 14"/>
          <p:cNvSpPr/>
          <p:nvPr>
            <p:custDataLst>
              <p:tags r:id="rId9"/>
            </p:custDataLst>
          </p:nvPr>
        </p:nvSpPr>
        <p:spPr>
          <a:xfrm>
            <a:off x="9268936" y="3426267"/>
            <a:ext cx="936104" cy="604837"/>
          </a:xfrm>
          <a:prstGeom prst="rect">
            <a:avLst/>
          </a:prstGeom>
          <a:noFill/>
          <a:ln w="9525">
            <a:noFill/>
          </a:ln>
        </p:spPr>
        <p:txBody>
          <a:bodyPr anchor="t" anchorCtr="0"/>
          <a:lstStyle/>
          <a:p>
            <a:pPr marL="342900" indent="-342900">
              <a:spcBef>
                <a:spcPct val="20000"/>
              </a:spcBef>
            </a:pPr>
            <a:r>
              <a:rPr lang="en-US" altLang="zh-CN" sz="2600">
                <a:latin typeface="Times New Roman" panose="02020603050405020304" pitchFamily="18" charset="0"/>
                <a:ea typeface="Times New Roman" panose="02020603050405020304" pitchFamily="18" charset="0"/>
                <a:cs typeface="Times New Roman" panose="02020603050405020304" pitchFamily="18" charset="0"/>
              </a:rPr>
              <a:t>C</a:t>
            </a:r>
            <a:r>
              <a:rPr lang="en-US" altLang="zh-CN" sz="2600" baseline="-25000">
                <a:latin typeface="Times New Roman" panose="02020603050405020304" pitchFamily="18" charset="0"/>
                <a:ea typeface="Times New Roman" panose="02020603050405020304" pitchFamily="18" charset="0"/>
                <a:cs typeface="Times New Roman" panose="02020603050405020304" pitchFamily="18" charset="0"/>
              </a:rPr>
              <a:t>240</a:t>
            </a:r>
            <a:endParaRPr lang="en-US" altLang="zh-CN" sz="2600" baseline="-2500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组合 7"/>
          <p:cNvGrpSpPr/>
          <p:nvPr>
            <p:custDataLst>
              <p:tags r:id="rId10"/>
            </p:custDataLst>
          </p:nvPr>
        </p:nvGrpSpPr>
        <p:grpSpPr>
          <a:xfrm>
            <a:off x="5078705" y="4282259"/>
            <a:ext cx="3132348" cy="2470917"/>
            <a:chOff x="4018266" y="3550836"/>
            <a:chExt cx="2493616" cy="3245088"/>
          </a:xfrm>
        </p:grpSpPr>
        <p:pic>
          <p:nvPicPr>
            <p:cNvPr id="25609" name="图片 2"/>
            <p:cNvPicPr>
              <a:picLocks noChangeAspect="1"/>
            </p:cNvPicPr>
            <p:nvPr>
              <p:custDataLst>
                <p:tags r:id="rId11"/>
              </p:custDataLst>
            </p:nvPr>
          </p:nvPicPr>
          <p:blipFill>
            <a:blip r:embed="rId12"/>
            <a:stretch>
              <a:fillRect/>
            </a:stretch>
          </p:blipFill>
          <p:spPr>
            <a:xfrm>
              <a:off x="4018266" y="3550836"/>
              <a:ext cx="2493616" cy="2165164"/>
            </a:xfrm>
            <a:prstGeom prst="rect">
              <a:avLst/>
            </a:prstGeom>
            <a:noFill/>
            <a:ln w="9525">
              <a:noFill/>
            </a:ln>
          </p:spPr>
        </p:pic>
        <p:sp>
          <p:nvSpPr>
            <p:cNvPr id="25610" name="TextBox 4"/>
            <p:cNvSpPr txBox="1"/>
            <p:nvPr>
              <p:custDataLst>
                <p:tags r:id="rId13"/>
              </p:custDataLst>
            </p:nvPr>
          </p:nvSpPr>
          <p:spPr>
            <a:xfrm>
              <a:off x="4865486" y="6149192"/>
              <a:ext cx="1277648" cy="646732"/>
            </a:xfrm>
            <a:prstGeom prst="rect">
              <a:avLst/>
            </a:prstGeom>
            <a:noFill/>
            <a:ln w="9525">
              <a:noFill/>
            </a:ln>
          </p:spPr>
          <p:txBody>
            <a:bodyPr wrap="square" anchor="t" anchorCtr="0">
              <a:spAutoFit/>
            </a:bodyPr>
            <a:lstStyle/>
            <a:p>
              <a:pPr algn="ctr"/>
              <a:r>
                <a:rPr lang="zh-CN" altLang="en-US" sz="2600">
                  <a:latin typeface="Times New Roman" panose="02020603050405020304" pitchFamily="18" charset="0"/>
                  <a:ea typeface="微软雅黑" panose="020B0503020204020204" charset="-122"/>
                  <a:cs typeface="Times New Roman" panose="02020603050405020304" pitchFamily="18" charset="0"/>
                </a:rPr>
                <a:t>碳纳米管</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 name="组合 6"/>
          <p:cNvGrpSpPr/>
          <p:nvPr>
            <p:custDataLst>
              <p:tags r:id="rId14"/>
            </p:custDataLst>
          </p:nvPr>
        </p:nvGrpSpPr>
        <p:grpSpPr>
          <a:xfrm>
            <a:off x="8499083" y="4168928"/>
            <a:ext cx="2808313" cy="2584248"/>
            <a:chOff x="6571225" y="3808822"/>
            <a:chExt cx="2017987" cy="3366209"/>
          </a:xfrm>
        </p:grpSpPr>
        <p:pic>
          <p:nvPicPr>
            <p:cNvPr id="25612" name="图片 3"/>
            <p:cNvPicPr>
              <a:picLocks noChangeAspect="1"/>
            </p:cNvPicPr>
            <p:nvPr>
              <p:custDataLst>
                <p:tags r:id="rId15"/>
              </p:custDataLst>
            </p:nvPr>
          </p:nvPicPr>
          <p:blipFill>
            <a:blip r:embed="rId16"/>
            <a:stretch>
              <a:fillRect/>
            </a:stretch>
          </p:blipFill>
          <p:spPr>
            <a:xfrm>
              <a:off x="6571225" y="3808822"/>
              <a:ext cx="2017987" cy="1925390"/>
            </a:xfrm>
            <a:prstGeom prst="rect">
              <a:avLst/>
            </a:prstGeom>
            <a:noFill/>
            <a:ln w="9525">
              <a:noFill/>
            </a:ln>
          </p:spPr>
        </p:pic>
        <p:sp>
          <p:nvSpPr>
            <p:cNvPr id="25613" name="TextBox 5"/>
            <p:cNvSpPr txBox="1"/>
            <p:nvPr>
              <p:custDataLst>
                <p:tags r:id="rId17"/>
              </p:custDataLst>
            </p:nvPr>
          </p:nvSpPr>
          <p:spPr>
            <a:xfrm>
              <a:off x="6985172" y="6533581"/>
              <a:ext cx="1324314" cy="641450"/>
            </a:xfrm>
            <a:prstGeom prst="rect">
              <a:avLst/>
            </a:prstGeom>
            <a:noFill/>
            <a:ln w="9525">
              <a:noFill/>
            </a:ln>
          </p:spPr>
          <p:txBody>
            <a:bodyPr wrap="square" anchor="t" anchorCtr="0">
              <a:spAutoFit/>
            </a:bodyPr>
            <a:lstStyle/>
            <a:p>
              <a:pPr algn="ctr"/>
              <a:r>
                <a:rPr lang="zh-CN" altLang="en-US" sz="2600">
                  <a:latin typeface="Times New Roman" panose="02020603050405020304" pitchFamily="18" charset="0"/>
                  <a:ea typeface="微软雅黑" panose="020B0503020204020204" charset="-122"/>
                  <a:cs typeface="Times New Roman" panose="02020603050405020304" pitchFamily="18" charset="0"/>
                </a:rPr>
                <a:t>单层石墨片</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4" name="组合 3"/>
          <p:cNvGrpSpPr/>
          <p:nvPr>
            <p:custDataLst>
              <p:tags r:id="rId18"/>
            </p:custDataLst>
          </p:nvPr>
        </p:nvGrpSpPr>
        <p:grpSpPr>
          <a:xfrm>
            <a:off x="1751104" y="843598"/>
            <a:ext cx="2819400" cy="3187507"/>
            <a:chOff x="1184224" y="129454"/>
            <a:chExt cx="2819400" cy="3187507"/>
          </a:xfrm>
        </p:grpSpPr>
        <p:pic>
          <p:nvPicPr>
            <p:cNvPr id="82946" name="Picture 2" descr="https://pic2.zhimg.com/50/v2-521b7fc57bb0a49c1eebec6bb410efac_720w.jpg?source=1940ef5c"/>
            <p:cNvPicPr>
              <a:picLocks noChangeAspect="1" noChangeArrowheads="1"/>
            </p:cNvPicPr>
            <p:nvPr>
              <p:custDataLst>
                <p:tags r:id="rId19"/>
              </p:custDataLst>
            </p:nvPr>
          </p:nvPicPr>
          <p:blipFill>
            <a:blip r:embed="rId20"/>
            <a:stretch>
              <a:fillRect/>
            </a:stretch>
          </p:blipFill>
          <p:spPr bwMode="auto">
            <a:xfrm>
              <a:off x="1184224" y="129454"/>
              <a:ext cx="2819400" cy="2809876"/>
            </a:xfrm>
            <a:prstGeom prst="rect">
              <a:avLst/>
            </a:prstGeom>
            <a:noFill/>
          </p:spPr>
        </p:pic>
        <p:sp>
          <p:nvSpPr>
            <p:cNvPr id="5" name="Rectangle 10"/>
            <p:cNvSpPr/>
            <p:nvPr>
              <p:custDataLst>
                <p:tags r:id="rId21"/>
              </p:custDataLst>
            </p:nvPr>
          </p:nvSpPr>
          <p:spPr>
            <a:xfrm>
              <a:off x="2357064" y="2712124"/>
              <a:ext cx="792088" cy="604837"/>
            </a:xfrm>
            <a:prstGeom prst="rect">
              <a:avLst/>
            </a:prstGeom>
            <a:noFill/>
            <a:ln w="9525">
              <a:noFill/>
            </a:ln>
          </p:spPr>
          <p:txBody>
            <a:bodyPr anchor="t" anchorCtr="0"/>
            <a:lstStyle/>
            <a:p>
              <a:pPr marL="342900" indent="-342900">
                <a:spcBef>
                  <a:spcPct val="20000"/>
                </a:spcBef>
              </a:pPr>
              <a:r>
                <a:rPr lang="en-US" altLang="zh-CN" sz="260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altLang="zh-CN" sz="2600" baseline="-25000" smtClean="0">
                  <a:latin typeface="Times New Roman" panose="02020603050405020304" pitchFamily="18" charset="0"/>
                  <a:ea typeface="Times New Roman" panose="02020603050405020304" pitchFamily="18" charset="0"/>
                  <a:cs typeface="Times New Roman" panose="02020603050405020304" pitchFamily="18" charset="0"/>
                </a:rPr>
                <a:t>60</a:t>
              </a:r>
              <a:endParaRPr lang="en-US" altLang="zh-CN" sz="2600" baseline="-25000">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0" name="TextBox 19"/>
          <p:cNvSpPr txBox="1"/>
          <p:nvPr>
            <p:custDataLst>
              <p:tags r:id="rId22"/>
            </p:custDataLst>
          </p:nvPr>
        </p:nvSpPr>
        <p:spPr>
          <a:xfrm>
            <a:off x="760994" y="1188755"/>
            <a:ext cx="504056" cy="2092881"/>
          </a:xfrm>
          <a:prstGeom prst="rect">
            <a:avLst/>
          </a:prstGeom>
          <a:noFill/>
        </p:spPr>
        <p:txBody>
          <a:bodyPr wrap="square" rtlCol="0">
            <a:spAutoFit/>
          </a:bodyPr>
          <a:lstStyle/>
          <a:p>
            <a:r>
              <a:rPr lang="zh-CN" altLang="en-US" sz="2600" smtClean="0">
                <a:latin typeface="Times New Roman" panose="02020603050405020304" pitchFamily="18" charset="0"/>
                <a:ea typeface="微软雅黑" panose="020B0503020204020204" charset="-122"/>
                <a:cs typeface="Times New Roman" panose="02020603050405020304" pitchFamily="18" charset="0"/>
              </a:rPr>
              <a:t>几种碳单质</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sp>
        <p:nvSpPr>
          <p:cNvPr id="9" name="矩形 8"/>
          <p:cNvSpPr/>
          <p:nvPr userDrawn="1">
            <p:custDataLst>
              <p:tags r:id="rId23"/>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混合型晶体——石墨</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2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fade">
                                      <p:cBhvr>
                                        <p:cTn id="7" dur="500"/>
                                        <p:tgtEl>
                                          <p:spTgt spid="28675"/>
                                        </p:tgtEl>
                                      </p:cBhvr>
                                    </p:animEffect>
                                    <p:anim calcmode="lin" valueType="num">
                                      <p:cBhvr>
                                        <p:cTn id="8" dur="500" fill="hold"/>
                                        <p:tgtEl>
                                          <p:spTgt spid="28675"/>
                                        </p:tgtEl>
                                        <p:attrNameLst>
                                          <p:attrName>ppt_x</p:attrName>
                                        </p:attrNameLst>
                                      </p:cBhvr>
                                      <p:tavLst>
                                        <p:tav tm="0">
                                          <p:val>
                                            <p:strVal val="#ppt_x"/>
                                          </p:val>
                                        </p:tav>
                                        <p:tav tm="100000">
                                          <p:val>
                                            <p:strVal val="#ppt_x"/>
                                          </p:val>
                                        </p:tav>
                                      </p:tavLst>
                                    </p:anim>
                                    <p:anim calcmode="lin" valueType="num">
                                      <p:cBhvr>
                                        <p:cTn id="9" dur="500" fill="hold"/>
                                        <p:tgtEl>
                                          <p:spTgt spid="286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fade">
                                      <p:cBhvr>
                                        <p:cTn id="12" dur="500"/>
                                        <p:tgtEl>
                                          <p:spTgt spid="28677"/>
                                        </p:tgtEl>
                                      </p:cBhvr>
                                    </p:animEffect>
                                    <p:anim calcmode="lin" valueType="num">
                                      <p:cBhvr>
                                        <p:cTn id="13" dur="500" fill="hold"/>
                                        <p:tgtEl>
                                          <p:spTgt spid="28677"/>
                                        </p:tgtEl>
                                        <p:attrNameLst>
                                          <p:attrName>ppt_x</p:attrName>
                                        </p:attrNameLst>
                                      </p:cBhvr>
                                      <p:tavLst>
                                        <p:tav tm="0">
                                          <p:val>
                                            <p:strVal val="#ppt_x"/>
                                          </p:val>
                                        </p:tav>
                                        <p:tav tm="100000">
                                          <p:val>
                                            <p:strVal val="#ppt_x"/>
                                          </p:val>
                                        </p:tav>
                                      </p:tavLst>
                                    </p:anim>
                                    <p:anim calcmode="lin" valueType="num">
                                      <p:cBhvr>
                                        <p:cTn id="14" dur="500" fill="hold"/>
                                        <p:tgtEl>
                                          <p:spTgt spid="286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fade">
                                      <p:cBhvr>
                                        <p:cTn id="17" dur="500"/>
                                        <p:tgtEl>
                                          <p:spTgt spid="28678"/>
                                        </p:tgtEl>
                                      </p:cBhvr>
                                    </p:animEffect>
                                    <p:anim calcmode="lin" valueType="num">
                                      <p:cBhvr>
                                        <p:cTn id="18" dur="500" fill="hold"/>
                                        <p:tgtEl>
                                          <p:spTgt spid="28678"/>
                                        </p:tgtEl>
                                        <p:attrNameLst>
                                          <p:attrName>ppt_x</p:attrName>
                                        </p:attrNameLst>
                                      </p:cBhvr>
                                      <p:tavLst>
                                        <p:tav tm="0">
                                          <p:val>
                                            <p:strVal val="#ppt_x"/>
                                          </p:val>
                                        </p:tav>
                                        <p:tav tm="100000">
                                          <p:val>
                                            <p:strVal val="#ppt_x"/>
                                          </p:val>
                                        </p:tav>
                                      </p:tavLst>
                                    </p:anim>
                                    <p:anim calcmode="lin" valueType="num">
                                      <p:cBhvr>
                                        <p:cTn id="19" dur="500" fill="hold"/>
                                        <p:tgtEl>
                                          <p:spTgt spid="2867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676"/>
                                        </p:tgtEl>
                                        <p:attrNameLst>
                                          <p:attrName>style.visibility</p:attrName>
                                        </p:attrNameLst>
                                      </p:cBhvr>
                                      <p:to>
                                        <p:strVal val="visible"/>
                                      </p:to>
                                    </p:set>
                                    <p:animEffect transition="in" filter="fade">
                                      <p:cBhvr>
                                        <p:cTn id="32" dur="500"/>
                                        <p:tgtEl>
                                          <p:spTgt spid="28676"/>
                                        </p:tgtEl>
                                      </p:cBhvr>
                                    </p:animEffect>
                                    <p:anim calcmode="lin" valueType="num">
                                      <p:cBhvr>
                                        <p:cTn id="33" dur="500" fill="hold"/>
                                        <p:tgtEl>
                                          <p:spTgt spid="28676"/>
                                        </p:tgtEl>
                                        <p:attrNameLst>
                                          <p:attrName>ppt_x</p:attrName>
                                        </p:attrNameLst>
                                      </p:cBhvr>
                                      <p:tavLst>
                                        <p:tav tm="0">
                                          <p:val>
                                            <p:strVal val="#ppt_x"/>
                                          </p:val>
                                        </p:tav>
                                        <p:tav tm="100000">
                                          <p:val>
                                            <p:strVal val="#ppt_x"/>
                                          </p:val>
                                        </p:tav>
                                      </p:tavLst>
                                    </p:anim>
                                    <p:anim calcmode="lin" valueType="num">
                                      <p:cBhvr>
                                        <p:cTn id="34" dur="500" fill="hold"/>
                                        <p:tgtEl>
                                          <p:spTgt spid="2867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680"/>
                                        </p:tgtEl>
                                        <p:attrNameLst>
                                          <p:attrName>style.visibility</p:attrName>
                                        </p:attrNameLst>
                                      </p:cBhvr>
                                      <p:to>
                                        <p:strVal val="visible"/>
                                      </p:to>
                                    </p:set>
                                    <p:animEffect transition="in" filter="fade">
                                      <p:cBhvr>
                                        <p:cTn id="37" dur="500"/>
                                        <p:tgtEl>
                                          <p:spTgt spid="28680"/>
                                        </p:tgtEl>
                                      </p:cBhvr>
                                    </p:animEffect>
                                    <p:anim calcmode="lin" valueType="num">
                                      <p:cBhvr>
                                        <p:cTn id="38" dur="500" fill="hold"/>
                                        <p:tgtEl>
                                          <p:spTgt spid="28680"/>
                                        </p:tgtEl>
                                        <p:attrNameLst>
                                          <p:attrName>ppt_x</p:attrName>
                                        </p:attrNameLst>
                                      </p:cBhvr>
                                      <p:tavLst>
                                        <p:tav tm="0">
                                          <p:val>
                                            <p:strVal val="#ppt_x"/>
                                          </p:val>
                                        </p:tav>
                                        <p:tav tm="100000">
                                          <p:val>
                                            <p:strVal val="#ppt_x"/>
                                          </p:val>
                                        </p:tav>
                                      </p:tavLst>
                                    </p:anim>
                                    <p:anim calcmode="lin" valueType="num">
                                      <p:cBhvr>
                                        <p:cTn id="39" dur="500" fill="hold"/>
                                        <p:tgtEl>
                                          <p:spTgt spid="2868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8679"/>
                                        </p:tgtEl>
                                        <p:attrNameLst>
                                          <p:attrName>style.visibility</p:attrName>
                                        </p:attrNameLst>
                                      </p:cBhvr>
                                      <p:to>
                                        <p:strVal val="visible"/>
                                      </p:to>
                                    </p:set>
                                    <p:animEffect transition="in" filter="fade">
                                      <p:cBhvr>
                                        <p:cTn id="42" dur="500"/>
                                        <p:tgtEl>
                                          <p:spTgt spid="28679"/>
                                        </p:tgtEl>
                                      </p:cBhvr>
                                    </p:animEffect>
                                    <p:anim calcmode="lin" valueType="num">
                                      <p:cBhvr>
                                        <p:cTn id="43" dur="500" fill="hold"/>
                                        <p:tgtEl>
                                          <p:spTgt spid="28679"/>
                                        </p:tgtEl>
                                        <p:attrNameLst>
                                          <p:attrName>ppt_x</p:attrName>
                                        </p:attrNameLst>
                                      </p:cBhvr>
                                      <p:tavLst>
                                        <p:tav tm="0">
                                          <p:val>
                                            <p:strVal val="#ppt_x"/>
                                          </p:val>
                                        </p:tav>
                                        <p:tav tm="100000">
                                          <p:val>
                                            <p:strVal val="#ppt_x"/>
                                          </p:val>
                                        </p:tav>
                                      </p:tavLst>
                                    </p:anim>
                                    <p:anim calcmode="lin" valueType="num">
                                      <p:cBhvr>
                                        <p:cTn id="44" dur="500" fill="hold"/>
                                        <p:tgtEl>
                                          <p:spTgt spid="286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9" grpId="0"/>
      <p:bldP spid="286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287653" y="2315661"/>
            <a:ext cx="2156203" cy="2653578"/>
            <a:chOff x="541139" y="1439676"/>
            <a:chExt cx="2156203" cy="2653578"/>
          </a:xfrm>
        </p:grpSpPr>
        <p:pic>
          <p:nvPicPr>
            <p:cNvPr id="3" name="Picture 1" descr="全1.TIF"/>
            <p:cNvPicPr>
              <a:picLocks noChangeAspect="1" noChangeArrowheads="1"/>
            </p:cNvPicPr>
            <p:nvPr>
              <p:custDataLst>
                <p:tags r:id="rId2"/>
              </p:custDataLst>
            </p:nvPr>
          </p:nvPicPr>
          <p:blipFill>
            <a:blip r:embed="rId3" r:link="rId4">
              <a:extLst>
                <a:ext uri="{28A0092B-C50C-407E-A947-70E740481C1C}">
                  <a14:useLocalDpi xmlns:a14="http://schemas.microsoft.com/office/drawing/2010/main" val="0"/>
                </a:ext>
              </a:extLst>
            </a:blip>
            <a:stretch>
              <a:fillRect/>
            </a:stretch>
          </p:blipFill>
          <p:spPr bwMode="auto">
            <a:xfrm>
              <a:off x="541139" y="1439676"/>
              <a:ext cx="2156203" cy="2037117"/>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custDataLst>
                <p:tags r:id="rId5"/>
              </p:custDataLst>
            </p:nvPr>
          </p:nvSpPr>
          <p:spPr>
            <a:xfrm>
              <a:off x="1080470" y="3631589"/>
              <a:ext cx="938077" cy="461665"/>
            </a:xfrm>
            <a:prstGeom prst="rect">
              <a:avLst/>
            </a:prstGeom>
          </p:spPr>
          <p:txBody>
            <a:bodyPr wrap="none">
              <a:spAutoFit/>
            </a:bodyPr>
            <a:lstStyle/>
            <a:p>
              <a:r>
                <a:rPr lang="en-US" altLang="zh-CN" sz="2400" smtClean="0">
                  <a:latin typeface="Times New Roman" panose="02020603050405020304" pitchFamily="18" charset="0"/>
                  <a:ea typeface="华文新魏" panose="02010800040101010101" charset="-122"/>
                  <a:cs typeface="Times New Roman" panose="02020603050405020304" pitchFamily="18" charset="0"/>
                </a:rPr>
                <a:t>SiO</a:t>
              </a:r>
              <a:r>
                <a:rPr lang="en-US" altLang="zh-CN" sz="2400" baseline="-25000" smtClean="0">
                  <a:latin typeface="Times New Roman" panose="02020603050405020304" pitchFamily="18" charset="0"/>
                  <a:ea typeface="华文新魏" panose="02010800040101010101" charset="-122"/>
                  <a:cs typeface="Times New Roman" panose="02020603050405020304" pitchFamily="18" charset="0"/>
                </a:rPr>
                <a:t>4</a:t>
              </a:r>
              <a:r>
                <a:rPr lang="en-US" altLang="zh-CN" sz="2400" baseline="30000" smtClean="0">
                  <a:latin typeface="Times New Roman" panose="02020603050405020304" pitchFamily="18" charset="0"/>
                  <a:ea typeface="华文新魏" panose="02010800040101010101" charset="-122"/>
                  <a:cs typeface="Times New Roman" panose="02020603050405020304" pitchFamily="18" charset="0"/>
                </a:rPr>
                <a:t>4-</a:t>
              </a:r>
              <a:endParaRPr lang="zh-CN" altLang="en-US" sz="2400">
                <a:latin typeface="Times New Roman" panose="02020603050405020304" pitchFamily="18" charset="0"/>
                <a:ea typeface="华文新魏" panose="02010800040101010101" charset="-122"/>
                <a:cs typeface="Times New Roman" panose="02020603050405020304" pitchFamily="18" charset="0"/>
              </a:endParaRPr>
            </a:p>
          </p:txBody>
        </p:sp>
      </p:grpSp>
      <p:grpSp>
        <p:nvGrpSpPr>
          <p:cNvPr id="23" name="组合 22"/>
          <p:cNvGrpSpPr/>
          <p:nvPr>
            <p:custDataLst>
              <p:tags r:id="rId6"/>
            </p:custDataLst>
          </p:nvPr>
        </p:nvGrpSpPr>
        <p:grpSpPr>
          <a:xfrm>
            <a:off x="2737759" y="2193741"/>
            <a:ext cx="2969111" cy="2729906"/>
            <a:chOff x="2529734" y="1663607"/>
            <a:chExt cx="2969111" cy="2729906"/>
          </a:xfrm>
        </p:grpSpPr>
        <p:pic>
          <p:nvPicPr>
            <p:cNvPr id="8" name="图片 7"/>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529734" y="1663607"/>
              <a:ext cx="2969111" cy="2715133"/>
            </a:xfrm>
            <a:prstGeom prst="rect">
              <a:avLst/>
            </a:prstGeom>
          </p:spPr>
        </p:pic>
        <p:sp>
          <p:nvSpPr>
            <p:cNvPr id="11" name="矩形 10"/>
            <p:cNvSpPr/>
            <p:nvPr>
              <p:custDataLst>
                <p:tags r:id="rId9"/>
              </p:custDataLst>
            </p:nvPr>
          </p:nvSpPr>
          <p:spPr>
            <a:xfrm>
              <a:off x="3332138" y="3933138"/>
              <a:ext cx="1020445" cy="460375"/>
            </a:xfrm>
            <a:prstGeom prst="rect">
              <a:avLst/>
            </a:prstGeom>
            <a:solidFill>
              <a:schemeClr val="bg1"/>
            </a:solidFill>
          </p:spPr>
          <p:txBody>
            <a:bodyPr wrap="none">
              <a:spAutoFit/>
            </a:bodyPr>
            <a:lstStyle/>
            <a:p>
              <a:r>
                <a:rPr lang="en-US" altLang="zh-CN" sz="2400" smtClean="0">
                  <a:latin typeface="Times New Roman" panose="02020603050405020304" pitchFamily="18" charset="0"/>
                  <a:ea typeface="华文新魏" panose="02010800040101010101" charset="-122"/>
                  <a:cs typeface="Times New Roman" panose="02020603050405020304" pitchFamily="18" charset="0"/>
                </a:rPr>
                <a:t>Si</a:t>
              </a:r>
              <a:r>
                <a:rPr lang="en-US" altLang="zh-CN" sz="2400" baseline="-25000" smtClean="0">
                  <a:latin typeface="Times New Roman" panose="02020603050405020304" pitchFamily="18" charset="0"/>
                  <a:ea typeface="华文新魏" panose="02010800040101010101" charset="-122"/>
                  <a:cs typeface="Times New Roman" panose="02020603050405020304" pitchFamily="18" charset="0"/>
                </a:rPr>
                <a:t>2</a:t>
              </a:r>
              <a:r>
                <a:rPr lang="en-US" altLang="zh-CN" sz="2400" smtClean="0">
                  <a:latin typeface="Times New Roman" panose="02020603050405020304" pitchFamily="18" charset="0"/>
                  <a:ea typeface="华文新魏" panose="02010800040101010101" charset="-122"/>
                  <a:cs typeface="Times New Roman" panose="02020603050405020304" pitchFamily="18" charset="0"/>
                </a:rPr>
                <a:t>O</a:t>
              </a:r>
              <a:r>
                <a:rPr lang="en-US" altLang="zh-CN" sz="2400" baseline="-25000" smtClean="0">
                  <a:latin typeface="Times New Roman" panose="02020603050405020304" pitchFamily="18" charset="0"/>
                  <a:ea typeface="华文新魏" panose="02010800040101010101" charset="-122"/>
                  <a:cs typeface="Times New Roman" panose="02020603050405020304" pitchFamily="18" charset="0"/>
                </a:rPr>
                <a:t>7</a:t>
              </a:r>
              <a:r>
                <a:rPr lang="en-US" altLang="zh-CN" sz="2400" baseline="30000" smtClean="0">
                  <a:latin typeface="Times New Roman" panose="02020603050405020304" pitchFamily="18" charset="0"/>
                  <a:ea typeface="华文新魏" panose="02010800040101010101" charset="-122"/>
                  <a:cs typeface="Times New Roman" panose="02020603050405020304" pitchFamily="18" charset="0"/>
                </a:rPr>
                <a:t>6-</a:t>
              </a:r>
              <a:endParaRPr lang="zh-CN" altLang="en-US" sz="2400">
                <a:latin typeface="Times New Roman" panose="02020603050405020304" pitchFamily="18" charset="0"/>
                <a:ea typeface="华文新魏" panose="02010800040101010101" charset="-122"/>
                <a:cs typeface="Times New Roman" panose="02020603050405020304" pitchFamily="18" charset="0"/>
              </a:endParaRPr>
            </a:p>
          </p:txBody>
        </p:sp>
      </p:grpSp>
      <p:pic>
        <p:nvPicPr>
          <p:cNvPr id="2" name="Picture 3" descr="H:\新建文件夹\91.jpg"/>
          <p:cNvPicPr>
            <a:picLocks noChangeAspect="1" noChangeArrowheads="1"/>
          </p:cNvPicPr>
          <p:nvPr>
            <p:custDataLst>
              <p:tags r:id="rId10"/>
            </p:custDataLst>
          </p:nvPr>
        </p:nvPicPr>
        <p:blipFill>
          <a:blip r:embed="rId11">
            <a:extLst>
              <a:ext uri="{28A0092B-C50C-407E-A947-70E740481C1C}">
                <a14:useLocalDpi xmlns:a14="http://schemas.microsoft.com/office/drawing/2010/main" val="0"/>
              </a:ext>
            </a:extLst>
          </a:blip>
          <a:srcRect l="37599" t="25924" r="9412" b="66882"/>
          <a:stretch>
            <a:fillRect/>
          </a:stretch>
        </p:blipFill>
        <p:spPr bwMode="auto">
          <a:xfrm>
            <a:off x="287653" y="5157328"/>
            <a:ext cx="5504810" cy="10562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新建文件夹\91.jpg"/>
          <p:cNvPicPr>
            <a:picLocks noChangeAspect="1" noChangeArrowheads="1"/>
          </p:cNvPicPr>
          <p:nvPr>
            <p:custDataLst>
              <p:tags r:id="rId12"/>
            </p:custDataLst>
          </p:nvPr>
        </p:nvPicPr>
        <p:blipFill>
          <a:blip r:embed="rId11">
            <a:extLst>
              <a:ext uri="{28A0092B-C50C-407E-A947-70E740481C1C}">
                <a14:useLocalDpi xmlns:a14="http://schemas.microsoft.com/office/drawing/2010/main" val="0"/>
              </a:ext>
            </a:extLst>
          </a:blip>
          <a:srcRect l="36387" t="36464" r="10498" b="53145"/>
          <a:stretch>
            <a:fillRect/>
          </a:stretch>
        </p:blipFill>
        <p:spPr bwMode="auto">
          <a:xfrm>
            <a:off x="5811031" y="4995905"/>
            <a:ext cx="5517931" cy="1525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0"/>
          <p:cNvSpPr txBox="1"/>
          <p:nvPr>
            <p:custDataLst>
              <p:tags r:id="rId13"/>
            </p:custDataLst>
          </p:nvPr>
        </p:nvSpPr>
        <p:spPr>
          <a:xfrm>
            <a:off x="1996006" y="6275173"/>
            <a:ext cx="888478" cy="460375"/>
          </a:xfrm>
          <a:prstGeom prst="rect">
            <a:avLst/>
          </a:prstGeom>
          <a:noFill/>
        </p:spPr>
        <p:txBody>
          <a:bodyPr wrap="square" rtlCol="0">
            <a:spAutoFit/>
          </a:bodyPr>
          <a:lstStyle/>
          <a:p>
            <a:r>
              <a:rPr lang="zh-CN" altLang="en-US" sz="2400" b="1" smtClean="0">
                <a:latin typeface="微软雅黑" panose="020B0503020204020204" charset="-122"/>
                <a:ea typeface="微软雅黑" panose="020B0503020204020204" charset="-122"/>
              </a:rPr>
              <a:t>单链</a:t>
            </a:r>
            <a:endParaRPr lang="zh-CN" altLang="en-US" sz="2400" b="1" smtClean="0">
              <a:latin typeface="微软雅黑" panose="020B0503020204020204" charset="-122"/>
              <a:ea typeface="微软雅黑" panose="020B0503020204020204" charset="-122"/>
            </a:endParaRPr>
          </a:p>
        </p:txBody>
      </p:sp>
      <p:sp>
        <p:nvSpPr>
          <p:cNvPr id="20" name="TextBox 12"/>
          <p:cNvSpPr txBox="1"/>
          <p:nvPr>
            <p:custDataLst>
              <p:tags r:id="rId14"/>
            </p:custDataLst>
          </p:nvPr>
        </p:nvSpPr>
        <p:spPr>
          <a:xfrm>
            <a:off x="8073838" y="6324271"/>
            <a:ext cx="864096" cy="460375"/>
          </a:xfrm>
          <a:prstGeom prst="rect">
            <a:avLst/>
          </a:prstGeom>
          <a:noFill/>
        </p:spPr>
        <p:txBody>
          <a:bodyPr wrap="square" rtlCol="0">
            <a:spAutoFit/>
          </a:bodyPr>
          <a:lstStyle/>
          <a:p>
            <a:r>
              <a:rPr lang="zh-CN" altLang="en-US" sz="2400" b="1" smtClean="0">
                <a:latin typeface="微软雅黑" panose="020B0503020204020204" charset="-122"/>
                <a:ea typeface="微软雅黑" panose="020B0503020204020204" charset="-122"/>
              </a:rPr>
              <a:t>双链</a:t>
            </a:r>
            <a:endParaRPr lang="zh-CN" altLang="en-US" sz="2400" b="1" smtClean="0">
              <a:latin typeface="微软雅黑" panose="020B0503020204020204" charset="-122"/>
              <a:ea typeface="微软雅黑" panose="020B0503020204020204" charset="-122"/>
            </a:endParaRPr>
          </a:p>
        </p:txBody>
      </p:sp>
      <p:grpSp>
        <p:nvGrpSpPr>
          <p:cNvPr id="22" name="组合 21"/>
          <p:cNvGrpSpPr/>
          <p:nvPr>
            <p:custDataLst>
              <p:tags r:id="rId15"/>
            </p:custDataLst>
          </p:nvPr>
        </p:nvGrpSpPr>
        <p:grpSpPr>
          <a:xfrm>
            <a:off x="6031253" y="2178501"/>
            <a:ext cx="4850897" cy="2890793"/>
            <a:chOff x="5921850" y="1658333"/>
            <a:chExt cx="4850897" cy="2890793"/>
          </a:xfrm>
        </p:grpSpPr>
        <p:pic>
          <p:nvPicPr>
            <p:cNvPr id="13" name="Picture 3" descr="H:\新建文件夹\91.jpg"/>
            <p:cNvPicPr>
              <a:picLocks noChangeAspect="1" noChangeArrowheads="1"/>
            </p:cNvPicPr>
            <p:nvPr>
              <p:custDataLst>
                <p:tags r:id="rId16"/>
              </p:custDataLst>
            </p:nvPr>
          </p:nvPicPr>
          <p:blipFill>
            <a:blip r:embed="rId17">
              <a:extLst>
                <a:ext uri="{28A0092B-C50C-407E-A947-70E740481C1C}">
                  <a14:useLocalDpi xmlns:a14="http://schemas.microsoft.com/office/drawing/2010/main" val="0"/>
                </a:ext>
              </a:extLst>
            </a:blip>
            <a:srcRect l="15778" t="23223" r="67528" b="64605"/>
            <a:stretch>
              <a:fillRect/>
            </a:stretch>
          </p:blipFill>
          <p:spPr bwMode="auto">
            <a:xfrm>
              <a:off x="5921850" y="1658333"/>
              <a:ext cx="2538744" cy="26162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新建文件夹\91.jpg"/>
            <p:cNvPicPr>
              <a:picLocks noChangeAspect="1" noChangeArrowheads="1"/>
            </p:cNvPicPr>
            <p:nvPr>
              <p:custDataLst>
                <p:tags r:id="rId18"/>
              </p:custDataLst>
            </p:nvPr>
          </p:nvPicPr>
          <p:blipFill>
            <a:blip r:embed="rId19">
              <a:extLst>
                <a:ext uri="{28A0092B-C50C-407E-A947-70E740481C1C}">
                  <a14:useLocalDpi xmlns:a14="http://schemas.microsoft.com/office/drawing/2010/main" val="0"/>
                </a:ext>
              </a:extLst>
            </a:blip>
            <a:srcRect l="15342" t="35180" r="68572" b="52257"/>
            <a:stretch>
              <a:fillRect/>
            </a:stretch>
          </p:blipFill>
          <p:spPr bwMode="auto">
            <a:xfrm>
              <a:off x="8396483" y="1658333"/>
              <a:ext cx="2376264" cy="2622858"/>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custDataLst>
                <p:tags r:id="rId20"/>
              </p:custDataLst>
            </p:nvPr>
          </p:nvSpPr>
          <p:spPr>
            <a:xfrm>
              <a:off x="7813009" y="4088751"/>
              <a:ext cx="2432050" cy="460375"/>
            </a:xfrm>
            <a:prstGeom prst="rect">
              <a:avLst/>
            </a:prstGeom>
          </p:spPr>
          <p:txBody>
            <a:bodyPr wrap="none">
              <a:spAutoFit/>
            </a:bodyPr>
            <a:lstStyle/>
            <a:p>
              <a:r>
                <a:rPr lang="zh-CN" altLang="en-US" sz="2400" b="1">
                  <a:latin typeface="微软雅黑" panose="020B0503020204020204" charset="-122"/>
                  <a:ea typeface="微软雅黑" panose="020B0503020204020204" charset="-122"/>
                  <a:cs typeface="微软雅黑" panose="020B0503020204020204" charset="-122"/>
                </a:rPr>
                <a:t>六元环</a:t>
              </a:r>
              <a:r>
                <a:rPr lang="en-US" altLang="zh-CN" sz="2400" b="1" smtClean="0">
                  <a:latin typeface="微软雅黑" panose="020B0503020204020204" charset="-122"/>
                  <a:ea typeface="微软雅黑" panose="020B0503020204020204" charset="-122"/>
                  <a:cs typeface="微软雅黑" panose="020B0503020204020204" charset="-122"/>
                </a:rPr>
                <a:t>(SiO</a:t>
              </a:r>
              <a:r>
                <a:rPr lang="en-US" altLang="zh-CN" sz="2400" b="1" baseline="-25000" smtClean="0">
                  <a:latin typeface="微软雅黑" panose="020B0503020204020204" charset="-122"/>
                  <a:ea typeface="微软雅黑" panose="020B0503020204020204" charset="-122"/>
                  <a:cs typeface="微软雅黑" panose="020B0503020204020204" charset="-122"/>
                </a:rPr>
                <a:t>3</a:t>
              </a:r>
              <a:r>
                <a:rPr lang="en-US" altLang="zh-CN" sz="2400" b="1" smtClean="0">
                  <a:latin typeface="微软雅黑" panose="020B0503020204020204" charset="-122"/>
                  <a:ea typeface="微软雅黑" panose="020B0503020204020204" charset="-122"/>
                  <a:cs typeface="微软雅黑" panose="020B0503020204020204" charset="-122"/>
                </a:rPr>
                <a:t>)</a:t>
              </a:r>
              <a:r>
                <a:rPr lang="en-US" altLang="zh-CN" sz="2400" b="1" baseline="-25000" smtClean="0">
                  <a:latin typeface="微软雅黑" panose="020B0503020204020204" charset="-122"/>
                  <a:ea typeface="微软雅黑" panose="020B0503020204020204" charset="-122"/>
                  <a:cs typeface="微软雅黑" panose="020B0503020204020204" charset="-122"/>
                </a:rPr>
                <a:t>6</a:t>
              </a:r>
              <a:r>
                <a:rPr lang="en-US" altLang="zh-CN" sz="2400" b="1" baseline="30000" smtClean="0">
                  <a:latin typeface="微软雅黑" panose="020B0503020204020204" charset="-122"/>
                  <a:ea typeface="微软雅黑" panose="020B0503020204020204" charset="-122"/>
                  <a:cs typeface="微软雅黑" panose="020B0503020204020204" charset="-122"/>
                </a:rPr>
                <a:t>12-</a:t>
              </a:r>
              <a:endParaRPr lang="zh-CN" altLang="en-US" sz="2400" b="1">
                <a:latin typeface="微软雅黑" panose="020B0503020204020204" charset="-122"/>
                <a:ea typeface="微软雅黑" panose="020B0503020204020204" charset="-122"/>
                <a:cs typeface="微软雅黑" panose="020B0503020204020204" charset="-122"/>
              </a:endParaRPr>
            </a:p>
          </p:txBody>
        </p:sp>
      </p:grpSp>
      <p:sp>
        <p:nvSpPr>
          <p:cNvPr id="10" name="文本框 11"/>
          <p:cNvSpPr txBox="1"/>
          <p:nvPr>
            <p:custDataLst>
              <p:tags r:id="rId21"/>
            </p:custDataLst>
          </p:nvPr>
        </p:nvSpPr>
        <p:spPr>
          <a:xfrm>
            <a:off x="287867" y="669078"/>
            <a:ext cx="11463867" cy="1568450"/>
          </a:xfrm>
          <a:prstGeom prst="rect">
            <a:avLst/>
          </a:prstGeom>
          <a:noFill/>
        </p:spPr>
        <p:txBody>
          <a:bodyPr wrap="square" rtlCol="0">
            <a:spAutoFit/>
          </a:bodyPr>
          <a:lstStyle>
            <a:lvl1pPr>
              <a:defRPr>
                <a:latin typeface="Times New Roman" panose="02020603050405020304" pitchFamily="18" charset="0"/>
                <a:ea typeface="黑体" panose="02010609060101010101" pitchFamily="49" charset="-122"/>
                <a:cs typeface="Times New Roman" panose="02020603050405020304" pitchFamily="18" charset="0"/>
              </a:defRPr>
            </a:lvl1pPr>
          </a:lstStyle>
          <a:p>
            <a:pPr>
              <a:lnSpc>
                <a:spcPct val="100000"/>
              </a:lnSpc>
            </a:pP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硅酸盐是地壳岩石的主要成分。硅酸盐的阴离子结构丰富多样，既有有限数目的硅氧四面体构建的简单阴离子，</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如</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SiO</a:t>
            </a:r>
            <a:r>
              <a:rPr lang="en-US" altLang="zh-CN" sz="2400" b="1" baseline="-25000">
                <a:solidFill>
                  <a:srgbClr val="FF0000"/>
                </a:solidFill>
                <a:latin typeface="微软雅黑" panose="020B0503020204020204" charset="-122"/>
                <a:ea typeface="微软雅黑" panose="020B0503020204020204" charset="-122"/>
                <a:cs typeface="微软雅黑" panose="020B0503020204020204" charset="-122"/>
              </a:rPr>
              <a:t>4</a:t>
            </a:r>
            <a:r>
              <a:rPr lang="en-US" altLang="zh-CN" sz="2400" b="1" baseline="30000">
                <a:solidFill>
                  <a:srgbClr val="FF0000"/>
                </a:solidFill>
                <a:latin typeface="微软雅黑" panose="020B0503020204020204" charset="-122"/>
                <a:ea typeface="微软雅黑" panose="020B0503020204020204" charset="-122"/>
                <a:cs typeface="微软雅黑" panose="020B0503020204020204" charset="-122"/>
              </a:rPr>
              <a:t>4</a:t>
            </a:r>
            <a:r>
              <a:rPr lang="zh-CN" altLang="en-US" sz="2400" b="1" baseline="300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Si</a:t>
            </a:r>
            <a:r>
              <a:rPr lang="en-US" altLang="zh-CN" sz="2400" b="1" baseline="-25000">
                <a:solidFill>
                  <a:srgbClr val="FF0000"/>
                </a:solidFill>
                <a:latin typeface="微软雅黑" panose="020B0503020204020204" charset="-122"/>
                <a:ea typeface="微软雅黑" panose="020B0503020204020204" charset="-122"/>
                <a:cs typeface="微软雅黑" panose="020B0503020204020204" charset="-122"/>
              </a:rPr>
              <a:t>2</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O</a:t>
            </a:r>
            <a:r>
              <a:rPr lang="en-US" altLang="zh-CN" sz="2400" b="1" baseline="-25000">
                <a:solidFill>
                  <a:srgbClr val="FF0000"/>
                </a:solidFill>
                <a:latin typeface="微软雅黑" panose="020B0503020204020204" charset="-122"/>
                <a:ea typeface="微软雅黑" panose="020B0503020204020204" charset="-122"/>
                <a:cs typeface="微软雅黑" panose="020B0503020204020204" charset="-122"/>
              </a:rPr>
              <a:t>7</a:t>
            </a:r>
            <a:r>
              <a:rPr lang="en-US" altLang="zh-CN" sz="2400" b="1" baseline="30000">
                <a:solidFill>
                  <a:srgbClr val="FF0000"/>
                </a:solidFill>
                <a:latin typeface="微软雅黑" panose="020B0503020204020204" charset="-122"/>
                <a:ea typeface="微软雅黑" panose="020B0503020204020204" charset="-122"/>
                <a:cs typeface="微软雅黑" panose="020B0503020204020204" charset="-122"/>
              </a:rPr>
              <a:t>6</a:t>
            </a:r>
            <a:r>
              <a:rPr lang="zh-CN" altLang="en-US" sz="2400" b="1" baseline="300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(SiO</a:t>
            </a:r>
            <a:r>
              <a:rPr lang="en-US" altLang="zh-CN" sz="2400" b="1" baseline="-25000">
                <a:solidFill>
                  <a:srgbClr val="FF0000"/>
                </a:solidFill>
                <a:latin typeface="微软雅黑" panose="020B0503020204020204" charset="-122"/>
                <a:ea typeface="微软雅黑" panose="020B0503020204020204" charset="-122"/>
                <a:cs typeface="微软雅黑" panose="020B0503020204020204" charset="-122"/>
              </a:rPr>
              <a:t>3</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a:t>
            </a:r>
            <a:r>
              <a:rPr lang="en-US" altLang="zh-CN" sz="2400" b="1" baseline="-25000">
                <a:solidFill>
                  <a:srgbClr val="FF0000"/>
                </a:solidFill>
                <a:latin typeface="微软雅黑" panose="020B0503020204020204" charset="-122"/>
                <a:ea typeface="微软雅黑" panose="020B0503020204020204" charset="-122"/>
                <a:cs typeface="微软雅黑" panose="020B0503020204020204" charset="-122"/>
              </a:rPr>
              <a:t>6</a:t>
            </a:r>
            <a:r>
              <a:rPr lang="en-US" altLang="zh-CN" sz="2400" b="1" baseline="30000">
                <a:solidFill>
                  <a:srgbClr val="FF0000"/>
                </a:solidFill>
                <a:latin typeface="微软雅黑" panose="020B0503020204020204" charset="-122"/>
                <a:ea typeface="微软雅黑" panose="020B0503020204020204" charset="-122"/>
                <a:cs typeface="微软雅黑" panose="020B0503020204020204" charset="-122"/>
              </a:rPr>
              <a:t>12</a:t>
            </a:r>
            <a:r>
              <a:rPr lang="zh-CN" altLang="en-US" sz="2400" b="1" baseline="300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（六元环）等</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，也有以</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硅氧四面体为结构单元</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构成一维、二维、三维无限伸展的共价键骨架。金属离子则以离子键与阴离子或阴离子骨架结合。部分</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Si</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被</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Al</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取代则得到铝硅酸盐。</a:t>
            </a:r>
            <a:endParaRPr lang="zh-CN" altLang="en-US" sz="2400" b="1">
              <a:solidFill>
                <a:srgbClr val="002060"/>
              </a:solidFill>
              <a:latin typeface="微软雅黑" panose="020B0503020204020204" charset="-122"/>
              <a:ea typeface="微软雅黑" panose="020B0503020204020204" charset="-122"/>
              <a:cs typeface="微软雅黑" panose="020B0503020204020204" charset="-122"/>
            </a:endParaRPr>
          </a:p>
        </p:txBody>
      </p:sp>
      <p:sp>
        <p:nvSpPr>
          <p:cNvPr id="12" name="矩形 11"/>
          <p:cNvSpPr/>
          <p:nvPr userDrawn="1">
            <p:custDataLst>
              <p:tags r:id="rId22"/>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资料卡片——硅酸盐</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206868" y="821115"/>
            <a:ext cx="11750182" cy="1383665"/>
          </a:xfrm>
          <a:prstGeom prst="rect">
            <a:avLst/>
          </a:prstGeom>
        </p:spPr>
        <p:txBody>
          <a:bodyPr wrap="square">
            <a:spAutoFit/>
          </a:bodyPr>
          <a:lstStyle/>
          <a:p>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①</a:t>
            </a:r>
            <a:r>
              <a:rPr lang="zh-CN" altLang="en-US" sz="2800" b="1">
                <a:latin typeface="微软雅黑" panose="020B0503020204020204" charset="-122"/>
                <a:ea typeface="微软雅黑" panose="020B0503020204020204" charset="-122"/>
                <a:cs typeface="微软雅黑" panose="020B0503020204020204" charset="-122"/>
              </a:rPr>
              <a:t>纳米晶体是晶体颗粒尺寸在纳米（10</a:t>
            </a:r>
            <a:r>
              <a:rPr lang="en-US" altLang="zh-CN" sz="2800" b="1" baseline="30000">
                <a:latin typeface="微软雅黑" panose="020B0503020204020204" charset="-122"/>
                <a:ea typeface="微软雅黑" panose="020B0503020204020204" charset="-122"/>
                <a:cs typeface="微软雅黑" panose="020B0503020204020204" charset="-122"/>
              </a:rPr>
              <a:t>-9</a:t>
            </a:r>
            <a:r>
              <a:rPr lang="zh-CN" altLang="en-US" sz="2800" b="1">
                <a:latin typeface="微软雅黑" panose="020B0503020204020204" charset="-122"/>
                <a:ea typeface="微软雅黑" panose="020B0503020204020204" charset="-122"/>
                <a:cs typeface="微软雅黑" panose="020B0503020204020204" charset="-122"/>
              </a:rPr>
              <a:t>m)量级的</a:t>
            </a:r>
            <a:r>
              <a:rPr lang="zh-CN" altLang="en-US" sz="2800" b="1" smtClean="0">
                <a:latin typeface="微软雅黑" panose="020B0503020204020204" charset="-122"/>
                <a:ea typeface="微软雅黑" panose="020B0503020204020204" charset="-122"/>
                <a:cs typeface="微软雅黑" panose="020B0503020204020204" charset="-122"/>
              </a:rPr>
              <a:t>晶体。</a:t>
            </a:r>
            <a:endParaRPr lang="zh-CN" altLang="en-US" sz="2800" b="1" smtClean="0">
              <a:latin typeface="微软雅黑" panose="020B0503020204020204" charset="-122"/>
              <a:ea typeface="微软雅黑" panose="020B0503020204020204" charset="-122"/>
              <a:cs typeface="微软雅黑" panose="020B0503020204020204" charset="-122"/>
            </a:endParaRPr>
          </a:p>
          <a:p>
            <a:r>
              <a:rPr lang="zh-CN" altLang="en-US" sz="2800" b="1">
                <a:solidFill>
                  <a:srgbClr val="1703DB"/>
                </a:solidFill>
                <a:latin typeface="微软雅黑" panose="020B0503020204020204" charset="-122"/>
                <a:ea typeface="微软雅黑" panose="020B0503020204020204" charset="-122"/>
                <a:cs typeface="微软雅黑" panose="020B0503020204020204" charset="-122"/>
                <a:sym typeface="+mn-ea"/>
              </a:rPr>
              <a:t>纳米晶体相对于通常的晶体,</a:t>
            </a:r>
            <a:r>
              <a:rPr lang="zh-CN" altLang="en-US" sz="2800" b="1">
                <a:latin typeface="微软雅黑" panose="020B0503020204020204" charset="-122"/>
                <a:ea typeface="微软雅黑" panose="020B0503020204020204" charset="-122"/>
                <a:cs typeface="微软雅黑" panose="020B0503020204020204" charset="-122"/>
              </a:rPr>
              <a:t>在声、光、电、磁、热等性能上常会呈现新的</a:t>
            </a:r>
            <a:r>
              <a:rPr lang="zh-CN" altLang="en-US" sz="2800" b="1" smtClean="0">
                <a:solidFill>
                  <a:srgbClr val="000099"/>
                </a:solidFill>
                <a:latin typeface="微软雅黑" panose="020B0503020204020204" charset="-122"/>
                <a:ea typeface="微软雅黑" panose="020B0503020204020204" charset="-122"/>
                <a:cs typeface="微软雅黑" panose="020B0503020204020204" charset="-122"/>
              </a:rPr>
              <a:t>特性，</a:t>
            </a:r>
            <a:r>
              <a:rPr lang="zh-CN" altLang="en-US" sz="2800" b="1">
                <a:solidFill>
                  <a:srgbClr val="1703DB"/>
                </a:solidFill>
                <a:latin typeface="微软雅黑" panose="020B0503020204020204" charset="-122"/>
                <a:ea typeface="微软雅黑" panose="020B0503020204020204" charset="-122"/>
                <a:cs typeface="微软雅黑" panose="020B0503020204020204" charset="-122"/>
                <a:sym typeface="+mn-ea"/>
              </a:rPr>
              <a:t>有广阔的应用前景</a:t>
            </a:r>
            <a:r>
              <a:rPr lang="zh-CN" altLang="en-US" sz="2800" b="1" smtClean="0">
                <a:solidFill>
                  <a:srgbClr val="000099"/>
                </a:solidFill>
                <a:latin typeface="微软雅黑" panose="020B0503020204020204" charset="-122"/>
                <a:ea typeface="微软雅黑" panose="020B0503020204020204" charset="-122"/>
                <a:cs typeface="微软雅黑" panose="020B0503020204020204" charset="-122"/>
              </a:rPr>
              <a:t>。</a:t>
            </a:r>
            <a:endParaRPr lang="zh-CN" altLang="en-US" sz="2800">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14857" y="2724252"/>
            <a:ext cx="6111310" cy="2072960"/>
          </a:xfrm>
          <a:prstGeom prst="rect">
            <a:avLst/>
          </a:prstGeom>
        </p:spPr>
      </p:pic>
      <p:sp>
        <p:nvSpPr>
          <p:cNvPr id="6" name="矩形 5"/>
          <p:cNvSpPr/>
          <p:nvPr>
            <p:custDataLst>
              <p:tags r:id="rId5"/>
            </p:custDataLst>
          </p:nvPr>
        </p:nvSpPr>
        <p:spPr>
          <a:xfrm>
            <a:off x="137018" y="2204874"/>
            <a:ext cx="10680297" cy="521970"/>
          </a:xfrm>
          <a:prstGeom prst="rect">
            <a:avLst/>
          </a:prstGeom>
        </p:spPr>
        <p:txBody>
          <a:bodyPr wrap="square">
            <a:spAutoFit/>
          </a:bodyPr>
          <a:lstStyle/>
          <a:p>
            <a:r>
              <a:rPr lang="zh-CN" altLang="en-US" sz="2800" b="1" smtClean="0">
                <a:solidFill>
                  <a:srgbClr val="FF0000"/>
                </a:solidFill>
                <a:latin typeface="微软雅黑" panose="020B0503020204020204" charset="-122"/>
                <a:ea typeface="微软雅黑" panose="020B0503020204020204" charset="-122"/>
                <a:cs typeface="微软雅黑" panose="020B0503020204020204" charset="-122"/>
              </a:rPr>
              <a:t>②</a:t>
            </a:r>
            <a:r>
              <a:rPr lang="zh-CN" altLang="en-US" sz="2800" b="1" smtClean="0">
                <a:latin typeface="微软雅黑" panose="020B0503020204020204" charset="-122"/>
                <a:ea typeface="微软雅黑" panose="020B0503020204020204" charset="-122"/>
                <a:cs typeface="微软雅黑" panose="020B0503020204020204" charset="-122"/>
              </a:rPr>
              <a:t>金属铅晶体的熔点</a:t>
            </a:r>
            <a:r>
              <a:rPr lang="en-US" altLang="zh-CN" sz="2800" b="1" smtClean="0">
                <a:latin typeface="微软雅黑" panose="020B0503020204020204" charset="-122"/>
                <a:ea typeface="微软雅黑" panose="020B0503020204020204" charset="-122"/>
                <a:cs typeface="微软雅黑" panose="020B0503020204020204" charset="-122"/>
              </a:rPr>
              <a:t>328</a:t>
            </a:r>
            <a:r>
              <a:rPr lang="en-US" altLang="zh-CN" sz="2800" b="1" baseline="30000" smtClean="0">
                <a:latin typeface="微软雅黑" panose="020B0503020204020204" charset="-122"/>
                <a:ea typeface="微软雅黑" panose="020B0503020204020204" charset="-122"/>
                <a:cs typeface="微软雅黑" panose="020B0503020204020204" charset="-122"/>
              </a:rPr>
              <a:t>0</a:t>
            </a:r>
            <a:r>
              <a:rPr lang="en-US" altLang="zh-CN" sz="2800" b="1" smtClean="0">
                <a:latin typeface="微软雅黑" panose="020B0503020204020204" charset="-122"/>
                <a:ea typeface="微软雅黑" panose="020B0503020204020204" charset="-122"/>
                <a:cs typeface="微软雅黑" panose="020B0503020204020204" charset="-122"/>
              </a:rPr>
              <a:t>C</a:t>
            </a:r>
            <a:r>
              <a:rPr lang="zh-CN" altLang="en-US" sz="2800" b="1" smtClean="0">
                <a:latin typeface="微软雅黑" panose="020B0503020204020204" charset="-122"/>
                <a:ea typeface="微软雅黑" panose="020B0503020204020204" charset="-122"/>
                <a:cs typeface="微软雅黑" panose="020B0503020204020204" charset="-122"/>
              </a:rPr>
              <a:t>。但纳米铅晶体大小与熔点的关系如图</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7" name="矩形 6"/>
          <p:cNvSpPr/>
          <p:nvPr>
            <p:custDataLst>
              <p:tags r:id="rId6"/>
            </p:custDataLst>
          </p:nvPr>
        </p:nvSpPr>
        <p:spPr>
          <a:xfrm>
            <a:off x="7513320" y="2933700"/>
            <a:ext cx="4224655" cy="1641475"/>
          </a:xfrm>
          <a:prstGeom prst="rect">
            <a:avLst/>
          </a:prstGeom>
        </p:spPr>
        <p:txBody>
          <a:bodyPr wrap="square">
            <a:spAutoFit/>
          </a:bodyPr>
          <a:lstStyle/>
          <a:p>
            <a:pPr lvl="0" defTabSz="914400">
              <a:lnSpc>
                <a:spcPct val="120000"/>
              </a:lnSpc>
              <a:defRPr/>
            </a:pPr>
            <a:r>
              <a:rPr lang="zh-CN" altLang="en-US" sz="2800" b="1">
                <a:latin typeface="微软雅黑" panose="020B0503020204020204" charset="-122"/>
                <a:ea typeface="微软雅黑" panose="020B0503020204020204" charset="-122"/>
                <a:cs typeface="微软雅黑" panose="020B0503020204020204" charset="-122"/>
              </a:rPr>
              <a:t>由此可见，晶体颗粒小于</a:t>
            </a:r>
            <a:r>
              <a:rPr lang="en-US" altLang="zh-CN" sz="2800" b="1">
                <a:solidFill>
                  <a:srgbClr val="000099"/>
                </a:solidFill>
                <a:latin typeface="微软雅黑" panose="020B0503020204020204" charset="-122"/>
                <a:ea typeface="微软雅黑" panose="020B0503020204020204" charset="-122"/>
                <a:cs typeface="微软雅黑" panose="020B0503020204020204" charset="-122"/>
              </a:rPr>
              <a:t>200 </a:t>
            </a:r>
            <a:r>
              <a:rPr lang="en-US" altLang="zh-CN" sz="2800" b="1" i="1">
                <a:solidFill>
                  <a:srgbClr val="000099"/>
                </a:solidFill>
                <a:latin typeface="微软雅黑" panose="020B0503020204020204" charset="-122"/>
                <a:ea typeface="微软雅黑" panose="020B0503020204020204" charset="-122"/>
                <a:cs typeface="微软雅黑" panose="020B0503020204020204" charset="-122"/>
              </a:rPr>
              <a:t>nm</a:t>
            </a:r>
            <a:r>
              <a:rPr lang="en-US" altLang="zh-CN" sz="2800" b="1">
                <a:solidFill>
                  <a:srgbClr val="000099"/>
                </a:solidFill>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时，</a:t>
            </a:r>
            <a:r>
              <a:rPr lang="zh-CN" altLang="en-US" sz="2800" b="1">
                <a:solidFill>
                  <a:srgbClr val="000099"/>
                </a:solidFill>
                <a:latin typeface="微软雅黑" panose="020B0503020204020204" charset="-122"/>
                <a:ea typeface="微软雅黑" panose="020B0503020204020204" charset="-122"/>
                <a:cs typeface="微软雅黑" panose="020B0503020204020204" charset="-122"/>
              </a:rPr>
              <a:t>晶粒越小，</a:t>
            </a:r>
            <a:r>
              <a:rPr lang="zh-CN" altLang="en-US" sz="2800" b="1" smtClean="0">
                <a:solidFill>
                  <a:srgbClr val="000099"/>
                </a:solidFill>
                <a:latin typeface="微软雅黑" panose="020B0503020204020204" charset="-122"/>
                <a:ea typeface="微软雅黑" panose="020B0503020204020204" charset="-122"/>
                <a:cs typeface="微软雅黑" panose="020B0503020204020204" charset="-122"/>
              </a:rPr>
              <a:t>金属</a:t>
            </a:r>
            <a:r>
              <a:rPr lang="zh-CN" altLang="en-US" sz="2800" b="1">
                <a:solidFill>
                  <a:srgbClr val="000099"/>
                </a:solidFill>
                <a:latin typeface="微软雅黑" panose="020B0503020204020204" charset="-122"/>
                <a:ea typeface="微软雅黑" panose="020B0503020204020204" charset="-122"/>
                <a:cs typeface="微软雅黑" panose="020B0503020204020204" charset="-122"/>
              </a:rPr>
              <a:t>铅的熔点越低</a:t>
            </a:r>
            <a:r>
              <a:rPr lang="zh-CN" altLang="en-US" sz="2800" b="1" smtClean="0">
                <a:latin typeface="微软雅黑" panose="020B0503020204020204" charset="-122"/>
                <a:ea typeface="微软雅黑" panose="020B0503020204020204" charset="-122"/>
                <a:cs typeface="微软雅黑" panose="020B0503020204020204" charset="-122"/>
              </a:rPr>
              <a:t>。</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8" name="矩形 7"/>
          <p:cNvSpPr/>
          <p:nvPr>
            <p:custDataLst>
              <p:tags r:id="rId7"/>
            </p:custDataLst>
          </p:nvPr>
        </p:nvSpPr>
        <p:spPr>
          <a:xfrm>
            <a:off x="207010" y="5726430"/>
            <a:ext cx="8232140" cy="953135"/>
          </a:xfrm>
          <a:prstGeom prst="rect">
            <a:avLst/>
          </a:prstGeom>
        </p:spPr>
        <p:txBody>
          <a:bodyPr wrap="square">
            <a:spAutoFit/>
          </a:bodyPr>
          <a:lstStyle/>
          <a:p>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③</a:t>
            </a:r>
            <a:r>
              <a:rPr lang="en-US" altLang="zh-CN" sz="2800" b="1">
                <a:latin typeface="微软雅黑" panose="020B0503020204020204" charset="-122"/>
                <a:ea typeface="微软雅黑" panose="020B0503020204020204" charset="-122"/>
                <a:cs typeface="微软雅黑" panose="020B0503020204020204" charset="-122"/>
              </a:rPr>
              <a:t>纳米晶体为什么会有不同于大块晶体的特性呢?</a:t>
            </a:r>
            <a:endParaRPr lang="en-US" altLang="zh-CN" sz="2800" b="1">
              <a:latin typeface="微软雅黑" panose="020B0503020204020204" charset="-122"/>
              <a:ea typeface="微软雅黑" panose="020B0503020204020204" charset="-122"/>
              <a:cs typeface="微软雅黑" panose="020B0503020204020204" charset="-122"/>
            </a:endParaRPr>
          </a:p>
          <a:p>
            <a:r>
              <a:rPr lang="en-US" altLang="zh-CN" sz="2800" b="1">
                <a:latin typeface="微软雅黑" panose="020B0503020204020204" charset="-122"/>
                <a:ea typeface="微软雅黑" panose="020B0503020204020204" charset="-122"/>
                <a:cs typeface="微软雅黑" panose="020B0503020204020204" charset="-122"/>
              </a:rPr>
              <a:t>   </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9" name="矩形 8"/>
          <p:cNvSpPr/>
          <p:nvPr>
            <p:custDataLst>
              <p:tags r:id="rId8"/>
            </p:custDataLst>
          </p:nvPr>
        </p:nvSpPr>
        <p:spPr>
          <a:xfrm>
            <a:off x="206893" y="4641373"/>
            <a:ext cx="11192828" cy="1124585"/>
          </a:xfrm>
          <a:prstGeom prst="rect">
            <a:avLst/>
          </a:prstGeom>
        </p:spPr>
        <p:txBody>
          <a:bodyPr wrap="square">
            <a:spAutoFit/>
          </a:bodyPr>
          <a:lstStyle/>
          <a:p>
            <a:pPr lvl="0" defTabSz="914400">
              <a:lnSpc>
                <a:spcPct val="120000"/>
              </a:lnSpc>
              <a:defRPr/>
            </a:pPr>
            <a:r>
              <a:rPr lang="zh-CN" altLang="en-US" sz="2800" b="1" smtClean="0">
                <a:latin typeface="微软雅黑" panose="020B0503020204020204" charset="-122"/>
                <a:ea typeface="微软雅黑" panose="020B0503020204020204" charset="-122"/>
                <a:cs typeface="微软雅黑" panose="020B0503020204020204" charset="-122"/>
              </a:rPr>
              <a:t>我们通常说纯物质有</a:t>
            </a:r>
            <a:r>
              <a:rPr lang="zh-CN" altLang="en-US" sz="2800" b="1" smtClean="0">
                <a:solidFill>
                  <a:srgbClr val="FF0000"/>
                </a:solidFill>
                <a:latin typeface="微软雅黑" panose="020B0503020204020204" charset="-122"/>
                <a:ea typeface="微软雅黑" panose="020B0503020204020204" charset="-122"/>
                <a:cs typeface="微软雅黑" panose="020B0503020204020204" charset="-122"/>
              </a:rPr>
              <a:t>固定的熔点，</a:t>
            </a:r>
            <a:r>
              <a:rPr lang="zh-CN" altLang="en-US" sz="2800" b="1" smtClean="0">
                <a:latin typeface="微软雅黑" panose="020B0503020204020204" charset="-122"/>
                <a:ea typeface="微软雅黑" panose="020B0503020204020204" charset="-122"/>
                <a:cs typeface="微软雅黑" panose="020B0503020204020204" charset="-122"/>
              </a:rPr>
              <a:t>但当纯物质晶体的颗粒小于</a:t>
            </a:r>
            <a:r>
              <a:rPr lang="en-US" altLang="zh-CN" sz="2800" b="1" smtClean="0">
                <a:latin typeface="微软雅黑" panose="020B0503020204020204" charset="-122"/>
                <a:ea typeface="微软雅黑" panose="020B0503020204020204" charset="-122"/>
                <a:cs typeface="微软雅黑" panose="020B0503020204020204" charset="-122"/>
              </a:rPr>
              <a:t>200 </a:t>
            </a:r>
            <a:r>
              <a:rPr lang="en-US" altLang="zh-CN" sz="2800" b="1" i="1" smtClean="0">
                <a:latin typeface="微软雅黑" panose="020B0503020204020204" charset="-122"/>
                <a:ea typeface="微软雅黑" panose="020B0503020204020204" charset="-122"/>
                <a:cs typeface="微软雅黑" panose="020B0503020204020204" charset="-122"/>
              </a:rPr>
              <a:t>nm</a:t>
            </a:r>
            <a:r>
              <a:rPr lang="en-US" altLang="zh-CN" sz="2800" b="1" smtClean="0">
                <a:latin typeface="微软雅黑" panose="020B0503020204020204" charset="-122"/>
                <a:ea typeface="微软雅黑" panose="020B0503020204020204" charset="-122"/>
                <a:cs typeface="微软雅黑" panose="020B0503020204020204" charset="-122"/>
              </a:rPr>
              <a:t> </a:t>
            </a:r>
            <a:r>
              <a:rPr lang="zh-CN" altLang="en-US" sz="2800" b="1" smtClean="0">
                <a:latin typeface="微软雅黑" panose="020B0503020204020204" charset="-122"/>
                <a:ea typeface="微软雅黑" panose="020B0503020204020204" charset="-122"/>
                <a:cs typeface="微软雅黑" panose="020B0503020204020204" charset="-122"/>
              </a:rPr>
              <a:t>（或者</a:t>
            </a:r>
            <a:r>
              <a:rPr lang="en-US" altLang="zh-CN" sz="2800" b="1" smtClean="0">
                <a:latin typeface="微软雅黑" panose="020B0503020204020204" charset="-122"/>
                <a:ea typeface="微软雅黑" panose="020B0503020204020204" charset="-122"/>
                <a:cs typeface="微软雅黑" panose="020B0503020204020204" charset="-122"/>
              </a:rPr>
              <a:t>250 </a:t>
            </a:r>
            <a:r>
              <a:rPr lang="en-US" altLang="zh-CN" sz="2800" b="1" i="1" smtClean="0">
                <a:latin typeface="微软雅黑" panose="020B0503020204020204" charset="-122"/>
                <a:ea typeface="微软雅黑" panose="020B0503020204020204" charset="-122"/>
                <a:cs typeface="微软雅黑" panose="020B0503020204020204" charset="-122"/>
              </a:rPr>
              <a:t>nm</a:t>
            </a:r>
            <a:r>
              <a:rPr lang="en-US" altLang="zh-CN" sz="2800" b="1" smtClean="0">
                <a:latin typeface="微软雅黑" panose="020B0503020204020204" charset="-122"/>
                <a:ea typeface="微软雅黑" panose="020B0503020204020204" charset="-122"/>
                <a:cs typeface="微软雅黑" panose="020B0503020204020204" charset="-122"/>
              </a:rPr>
              <a:t> </a:t>
            </a:r>
            <a:r>
              <a:rPr lang="zh-CN" altLang="en-US" sz="2800" b="1" smtClean="0">
                <a:latin typeface="微软雅黑" panose="020B0503020204020204" charset="-122"/>
                <a:ea typeface="微软雅黑" panose="020B0503020204020204" charset="-122"/>
                <a:cs typeface="微软雅黑" panose="020B0503020204020204" charset="-122"/>
              </a:rPr>
              <a:t>）时，其熔点会发生</a:t>
            </a:r>
            <a:r>
              <a:rPr lang="zh-CN" altLang="en-US" sz="2800" b="1" smtClean="0">
                <a:solidFill>
                  <a:srgbClr val="FF0000"/>
                </a:solidFill>
                <a:latin typeface="微软雅黑" panose="020B0503020204020204" charset="-122"/>
                <a:ea typeface="微软雅黑" panose="020B0503020204020204" charset="-122"/>
                <a:cs typeface="微软雅黑" panose="020B0503020204020204" charset="-122"/>
              </a:rPr>
              <a:t>变化</a:t>
            </a:r>
            <a:r>
              <a:rPr lang="zh-CN" altLang="en-US" sz="2800" b="1" smtClean="0">
                <a:latin typeface="微软雅黑" panose="020B0503020204020204" charset="-122"/>
                <a:ea typeface="微软雅黑" panose="020B0503020204020204" charset="-122"/>
                <a:cs typeface="微软雅黑" panose="020B0503020204020204" charset="-122"/>
              </a:rPr>
              <a:t>。</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3" name="矩形 2"/>
          <p:cNvSpPr/>
          <p:nvPr>
            <p:custDataLst>
              <p:tags r:id="rId9"/>
            </p:custDataLst>
          </p:nvPr>
        </p:nvSpPr>
        <p:spPr>
          <a:xfrm>
            <a:off x="9271000" y="708025"/>
            <a:ext cx="2466975" cy="521970"/>
          </a:xfrm>
          <a:prstGeom prst="rect">
            <a:avLst/>
          </a:prstGeom>
          <a:solidFill>
            <a:srgbClr val="FFFF00"/>
          </a:solidFill>
          <a:ln>
            <a:solidFill>
              <a:srgbClr val="FF0000"/>
            </a:solidFill>
          </a:ln>
        </p:spPr>
        <p:txBody>
          <a:bodyPr wrap="square">
            <a:spAutoFit/>
          </a:bodyPr>
          <a:lstStyle/>
          <a:p>
            <a:pPr algn="ctr"/>
            <a:r>
              <a:rPr lang="en-US" altLang="zh-CN" sz="2800" b="1" smtClean="0">
                <a:solidFill>
                  <a:schemeClr val="tx1"/>
                </a:solidFill>
                <a:latin typeface="微软雅黑" panose="020B0503020204020204" charset="-122"/>
                <a:ea typeface="微软雅黑" panose="020B0503020204020204" charset="-122"/>
                <a:cs typeface="Times New Roman" panose="02020603050405020304" pitchFamily="18" charset="0"/>
              </a:rPr>
              <a:t>1nm=10</a:t>
            </a:r>
            <a:r>
              <a:rPr lang="en-US" altLang="zh-CN" sz="2800" b="1" baseline="30000" smtClean="0">
                <a:solidFill>
                  <a:schemeClr val="tx1"/>
                </a:solidFill>
                <a:latin typeface="微软雅黑" panose="020B0503020204020204" charset="-122"/>
                <a:ea typeface="微软雅黑" panose="020B0503020204020204" charset="-122"/>
                <a:cs typeface="Times New Roman" panose="02020603050405020304" pitchFamily="18" charset="0"/>
              </a:rPr>
              <a:t>-9</a:t>
            </a:r>
            <a:r>
              <a:rPr lang="en-US" altLang="zh-CN" sz="2800" b="1" smtClean="0">
                <a:solidFill>
                  <a:schemeClr val="tx1"/>
                </a:solidFill>
                <a:latin typeface="微软雅黑" panose="020B0503020204020204" charset="-122"/>
                <a:ea typeface="微软雅黑" panose="020B0503020204020204" charset="-122"/>
                <a:cs typeface="Times New Roman" panose="02020603050405020304" pitchFamily="18" charset="0"/>
              </a:rPr>
              <a:t>m</a:t>
            </a:r>
            <a:endParaRPr lang="en-US" altLang="zh-CN" sz="2800" b="1" smtClean="0">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2" name="文本框 1"/>
          <p:cNvSpPr txBox="1"/>
          <p:nvPr>
            <p:custDataLst>
              <p:tags r:id="rId10"/>
            </p:custDataLst>
          </p:nvPr>
        </p:nvSpPr>
        <p:spPr>
          <a:xfrm>
            <a:off x="579755" y="6191885"/>
            <a:ext cx="5020945" cy="521970"/>
          </a:xfrm>
          <a:prstGeom prst="rect">
            <a:avLst/>
          </a:prstGeom>
          <a:noFill/>
        </p:spPr>
        <p:txBody>
          <a:bodyPr wrap="square" rtlCol="0" anchor="t">
            <a:spAutoFit/>
          </a:bodyPr>
          <a:lstStyle/>
          <a:p>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主要原因是晶体的表面积增大</a:t>
            </a:r>
            <a:endPar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2" name="矩形 11"/>
          <p:cNvSpPr/>
          <p:nvPr userDrawn="1">
            <p:custDataLst>
              <p:tags r:id="rId11"/>
            </p:custDataLst>
          </p:nvPr>
        </p:nvSpPr>
        <p:spPr>
          <a:xfrm>
            <a:off x="1057910" y="111760"/>
            <a:ext cx="43707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科学•技术•社会——纳米晶体</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3" grpId="0" bldLvl="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a:off x="4517390" y="2206625"/>
            <a:ext cx="2877820" cy="2209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b="1"/>
              <a:t>晶体</a:t>
            </a:r>
            <a:endParaRPr lang="zh-CN" altLang="en-US" sz="6000" b="1"/>
          </a:p>
        </p:txBody>
      </p:sp>
      <p:sp>
        <p:nvSpPr>
          <p:cNvPr id="21" name="文本框 20"/>
          <p:cNvSpPr txBox="1"/>
          <p:nvPr>
            <p:custDataLst>
              <p:tags r:id="rId2"/>
            </p:custDataLst>
          </p:nvPr>
        </p:nvSpPr>
        <p:spPr>
          <a:xfrm>
            <a:off x="2925445" y="2000250"/>
            <a:ext cx="1785620" cy="521970"/>
          </a:xfrm>
          <a:prstGeom prst="rect">
            <a:avLst/>
          </a:prstGeom>
          <a:solidFill>
            <a:srgbClr val="F7FD9D"/>
          </a:solidFill>
          <a:ln w="25400">
            <a:noFill/>
          </a:ln>
        </p:spPr>
        <p:txBody>
          <a:bodyPr wrap="square">
            <a:spAutoFit/>
          </a:bodyPr>
          <a:lstStyle/>
          <a:p>
            <a:pPr marL="0" indent="0" algn="ctr"/>
            <a:r>
              <a:rPr lang="zh-CN" altLang="en-US" sz="2800" b="1">
                <a:latin typeface="微软雅黑" panose="020B0503020204020204" charset="-122"/>
                <a:ea typeface="微软雅黑" panose="020B0503020204020204" charset="-122"/>
                <a:cs typeface="宋体" panose="02010600030101010101" pitchFamily="2" charset="-122"/>
              </a:rPr>
              <a:t>分子晶体</a:t>
            </a:r>
            <a:endParaRPr lang="zh-CN" altLang="en-US" sz="2800" b="1">
              <a:latin typeface="微软雅黑" panose="020B0503020204020204" charset="-122"/>
              <a:ea typeface="微软雅黑" panose="020B0503020204020204" charset="-122"/>
              <a:cs typeface="宋体" panose="02010600030101010101" pitchFamily="2" charset="-122"/>
            </a:endParaRPr>
          </a:p>
        </p:txBody>
      </p:sp>
      <p:sp>
        <p:nvSpPr>
          <p:cNvPr id="4" name="文本框 3"/>
          <p:cNvSpPr txBox="1"/>
          <p:nvPr>
            <p:custDataLst>
              <p:tags r:id="rId3"/>
            </p:custDataLst>
          </p:nvPr>
        </p:nvSpPr>
        <p:spPr>
          <a:xfrm>
            <a:off x="7170420" y="2000250"/>
            <a:ext cx="1785620" cy="521970"/>
          </a:xfrm>
          <a:prstGeom prst="rect">
            <a:avLst/>
          </a:prstGeom>
          <a:solidFill>
            <a:srgbClr val="F7FD9D"/>
          </a:solidFill>
          <a:ln w="25400">
            <a:noFill/>
          </a:ln>
        </p:spPr>
        <p:txBody>
          <a:bodyPr wrap="square">
            <a:spAutoFit/>
          </a:bodyPr>
          <a:lstStyle/>
          <a:p>
            <a:pPr marL="0" indent="0" algn="ctr"/>
            <a:r>
              <a:rPr lang="zh-CN" altLang="en-US" sz="2800" b="1">
                <a:latin typeface="微软雅黑" panose="020B0503020204020204" charset="-122"/>
                <a:ea typeface="微软雅黑" panose="020B0503020204020204" charset="-122"/>
                <a:cs typeface="宋体" panose="02010600030101010101" pitchFamily="2" charset="-122"/>
              </a:rPr>
              <a:t>共价晶体</a:t>
            </a:r>
            <a:endParaRPr lang="zh-CN" altLang="en-US" sz="2800" b="1">
              <a:latin typeface="微软雅黑" panose="020B0503020204020204" charset="-122"/>
              <a:ea typeface="微软雅黑" panose="020B0503020204020204" charset="-122"/>
              <a:cs typeface="宋体" panose="02010600030101010101" pitchFamily="2" charset="-122"/>
            </a:endParaRPr>
          </a:p>
        </p:txBody>
      </p:sp>
      <p:sp>
        <p:nvSpPr>
          <p:cNvPr id="5" name="文本框 4"/>
          <p:cNvSpPr txBox="1"/>
          <p:nvPr>
            <p:custDataLst>
              <p:tags r:id="rId4"/>
            </p:custDataLst>
          </p:nvPr>
        </p:nvSpPr>
        <p:spPr>
          <a:xfrm>
            <a:off x="2925445" y="4018280"/>
            <a:ext cx="1785620" cy="521970"/>
          </a:xfrm>
          <a:prstGeom prst="rect">
            <a:avLst/>
          </a:prstGeom>
          <a:solidFill>
            <a:srgbClr val="F7FD9D"/>
          </a:solidFill>
          <a:ln w="25400">
            <a:noFill/>
          </a:ln>
        </p:spPr>
        <p:txBody>
          <a:bodyPr wrap="square">
            <a:spAutoFit/>
          </a:bodyPr>
          <a:lstStyle/>
          <a:p>
            <a:pPr marL="0" indent="0" algn="ctr"/>
            <a:r>
              <a:rPr lang="zh-CN" altLang="en-US" sz="2800" b="1">
                <a:latin typeface="微软雅黑" panose="020B0503020204020204" charset="-122"/>
                <a:ea typeface="微软雅黑" panose="020B0503020204020204" charset="-122"/>
                <a:cs typeface="宋体" panose="02010600030101010101" pitchFamily="2" charset="-122"/>
              </a:rPr>
              <a:t>离子晶体</a:t>
            </a:r>
            <a:endParaRPr lang="zh-CN" altLang="en-US" sz="2800" b="1">
              <a:latin typeface="微软雅黑" panose="020B0503020204020204" charset="-122"/>
              <a:ea typeface="微软雅黑" panose="020B0503020204020204" charset="-122"/>
              <a:cs typeface="宋体" panose="02010600030101010101" pitchFamily="2" charset="-122"/>
            </a:endParaRPr>
          </a:p>
        </p:txBody>
      </p:sp>
      <p:sp>
        <p:nvSpPr>
          <p:cNvPr id="6" name="文本框 5"/>
          <p:cNvSpPr txBox="1"/>
          <p:nvPr>
            <p:custDataLst>
              <p:tags r:id="rId5"/>
            </p:custDataLst>
          </p:nvPr>
        </p:nvSpPr>
        <p:spPr>
          <a:xfrm>
            <a:off x="7170420" y="4018280"/>
            <a:ext cx="1785620" cy="521970"/>
          </a:xfrm>
          <a:prstGeom prst="rect">
            <a:avLst/>
          </a:prstGeom>
          <a:solidFill>
            <a:srgbClr val="F7FD9D"/>
          </a:solidFill>
          <a:ln w="25400">
            <a:noFill/>
          </a:ln>
        </p:spPr>
        <p:txBody>
          <a:bodyPr wrap="square">
            <a:spAutoFit/>
          </a:bodyPr>
          <a:lstStyle/>
          <a:p>
            <a:pPr marL="0" indent="0" algn="ctr"/>
            <a:r>
              <a:rPr lang="zh-CN" altLang="en-US" sz="2800" b="1">
                <a:latin typeface="微软雅黑" panose="020B0503020204020204" charset="-122"/>
                <a:ea typeface="微软雅黑" panose="020B0503020204020204" charset="-122"/>
                <a:cs typeface="宋体" panose="02010600030101010101" pitchFamily="2" charset="-122"/>
              </a:rPr>
              <a:t>金属晶体</a:t>
            </a:r>
            <a:endParaRPr lang="zh-CN" altLang="en-US" sz="2800" b="1">
              <a:latin typeface="微软雅黑" panose="020B0503020204020204" charset="-122"/>
              <a:ea typeface="微软雅黑" panose="020B0503020204020204" charset="-122"/>
              <a:cs typeface="宋体" panose="02010600030101010101" pitchFamily="2" charset="-122"/>
            </a:endParaRPr>
          </a:p>
        </p:txBody>
      </p:sp>
      <p:pic>
        <p:nvPicPr>
          <p:cNvPr id="7" name="图片 6" descr="360截图20220522102245123"/>
          <p:cNvPicPr>
            <a:picLocks noChangeAspect="1"/>
          </p:cNvPicPr>
          <p:nvPr>
            <p:custDataLst>
              <p:tags r:id="rId6"/>
            </p:custDataLst>
          </p:nvPr>
        </p:nvPicPr>
        <p:blipFill>
          <a:blip r:embed="rId7"/>
          <a:stretch>
            <a:fillRect/>
          </a:stretch>
        </p:blipFill>
        <p:spPr>
          <a:xfrm>
            <a:off x="9327092" y="1122045"/>
            <a:ext cx="2343573" cy="1823720"/>
          </a:xfrm>
          <a:prstGeom prst="rect">
            <a:avLst/>
          </a:prstGeom>
        </p:spPr>
      </p:pic>
      <p:pic>
        <p:nvPicPr>
          <p:cNvPr id="8" name="图片 7"/>
          <p:cNvPicPr>
            <a:picLocks noChangeAspect="1"/>
          </p:cNvPicPr>
          <p:nvPr>
            <p:custDataLst>
              <p:tags r:id="rId8"/>
            </p:custDataLst>
          </p:nvPr>
        </p:nvPicPr>
        <p:blipFill>
          <a:blip r:embed="rId9"/>
          <a:stretch>
            <a:fillRect/>
          </a:stretch>
        </p:blipFill>
        <p:spPr>
          <a:xfrm>
            <a:off x="525780" y="885190"/>
            <a:ext cx="2059940" cy="1830705"/>
          </a:xfrm>
          <a:prstGeom prst="rect">
            <a:avLst/>
          </a:prstGeom>
        </p:spPr>
      </p:pic>
      <p:pic>
        <p:nvPicPr>
          <p:cNvPr id="20" name="图片 19" descr="图片1"/>
          <p:cNvPicPr>
            <a:picLocks noChangeAspect="1"/>
          </p:cNvPicPr>
          <p:nvPr>
            <p:custDataLst>
              <p:tags r:id="rId10"/>
            </p:custDataLst>
          </p:nvPr>
        </p:nvPicPr>
        <p:blipFill>
          <a:blip r:embed="rId11"/>
          <a:stretch>
            <a:fillRect/>
          </a:stretch>
        </p:blipFill>
        <p:spPr>
          <a:xfrm>
            <a:off x="525992" y="2945765"/>
            <a:ext cx="2399453" cy="1680633"/>
          </a:xfrm>
          <a:prstGeom prst="rect">
            <a:avLst/>
          </a:prstGeom>
        </p:spPr>
      </p:pic>
      <p:pic>
        <p:nvPicPr>
          <p:cNvPr id="9" name="图片 8" descr="360截图20220522102437793"/>
          <p:cNvPicPr>
            <a:picLocks noChangeAspect="1"/>
          </p:cNvPicPr>
          <p:nvPr>
            <p:custDataLst>
              <p:tags r:id="rId12"/>
            </p:custDataLst>
          </p:nvPr>
        </p:nvPicPr>
        <p:blipFill>
          <a:blip r:embed="rId13"/>
          <a:stretch>
            <a:fillRect/>
          </a:stretch>
        </p:blipFill>
        <p:spPr>
          <a:xfrm>
            <a:off x="8419889" y="4540250"/>
            <a:ext cx="3465407" cy="1612900"/>
          </a:xfrm>
          <a:prstGeom prst="rect">
            <a:avLst/>
          </a:prstGeom>
        </p:spPr>
      </p:pic>
      <p:sp>
        <p:nvSpPr>
          <p:cNvPr id="10" name="文本框 9"/>
          <p:cNvSpPr txBox="1"/>
          <p:nvPr>
            <p:custDataLst>
              <p:tags r:id="rId14"/>
            </p:custDataLst>
          </p:nvPr>
        </p:nvSpPr>
        <p:spPr>
          <a:xfrm>
            <a:off x="9785207" y="4859443"/>
            <a:ext cx="689607" cy="460375"/>
          </a:xfrm>
          <a:prstGeom prst="rect">
            <a:avLst/>
          </a:prstGeom>
          <a:noFill/>
        </p:spPr>
        <p:txBody>
          <a:bodyPr wrap="square" rtlCol="0">
            <a:spAutoFit/>
          </a:bodyPr>
          <a:lstStyle/>
          <a:p>
            <a:r>
              <a:rPr lang="en-US" altLang="zh-CN" sz="2400">
                <a:solidFill>
                  <a:srgbClr val="FF0000"/>
                </a:solidFill>
                <a:latin typeface="Times New Roman" panose="02020603050405020304" pitchFamily="18" charset="0"/>
                <a:cs typeface="Times New Roman" panose="02020603050405020304" pitchFamily="18" charset="0"/>
              </a:rPr>
              <a:t>Fe</a:t>
            </a:r>
            <a:endParaRPr lang="en-US" altLang="zh-CN" sz="2400">
              <a:solidFill>
                <a:srgbClr val="FF0000"/>
              </a:solidFill>
              <a:latin typeface="Times New Roman" panose="02020603050405020304" pitchFamily="18" charset="0"/>
              <a:cs typeface="Times New Roman" panose="02020603050405020304" pitchFamily="18" charset="0"/>
            </a:endParaRPr>
          </a:p>
        </p:txBody>
      </p:sp>
      <p:sp>
        <p:nvSpPr>
          <p:cNvPr id="11" name="文本框 14"/>
          <p:cNvSpPr txBox="1"/>
          <p:nvPr>
            <p:custDataLst>
              <p:tags r:id="rId15"/>
            </p:custDataLst>
          </p:nvPr>
        </p:nvSpPr>
        <p:spPr>
          <a:xfrm>
            <a:off x="3054985" y="1022350"/>
            <a:ext cx="2244725" cy="891540"/>
          </a:xfrm>
          <a:prstGeom prst="rect">
            <a:avLst/>
          </a:prstGeom>
          <a:solidFill>
            <a:srgbClr val="92D050"/>
          </a:solidFill>
          <a:ln>
            <a:solidFill>
              <a:srgbClr val="0000FF"/>
            </a:solidFill>
          </a:ln>
        </p:spPr>
        <p:txBody>
          <a:bodyPr wrap="square" rtlCol="0">
            <a:spAutoFit/>
          </a:bodyPr>
          <a:lstStyle/>
          <a:p>
            <a:pPr algn="ctr"/>
            <a:r>
              <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rPr>
              <a:t>共价键</a:t>
            </a:r>
            <a:endPar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ctr"/>
            <a:r>
              <a:rPr lang="zh-CN" altLang="en-US" sz="2600" b="1">
                <a:solidFill>
                  <a:srgbClr val="151CB1"/>
                </a:solidFill>
                <a:highlight>
                  <a:srgbClr val="00FF00"/>
                </a:highlight>
                <a:latin typeface="Times New Roman" panose="02020603050405020304" pitchFamily="18" charset="0"/>
                <a:ea typeface="微软雅黑" panose="020B0503020204020204" charset="-122"/>
                <a:cs typeface="Times New Roman" panose="02020603050405020304" pitchFamily="18" charset="0"/>
              </a:rPr>
              <a:t>分子间作用力</a:t>
            </a:r>
            <a:endParaRPr lang="zh-CN" altLang="en-US" sz="2600" b="1">
              <a:solidFill>
                <a:srgbClr val="151CB1"/>
              </a:solidFill>
              <a:highlight>
                <a:srgbClr val="00FF00"/>
              </a:highlight>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4"/>
          <p:cNvSpPr txBox="1"/>
          <p:nvPr>
            <p:custDataLst>
              <p:tags r:id="rId16"/>
            </p:custDataLst>
          </p:nvPr>
        </p:nvSpPr>
        <p:spPr>
          <a:xfrm>
            <a:off x="3288030" y="3526790"/>
            <a:ext cx="1294765" cy="491490"/>
          </a:xfrm>
          <a:prstGeom prst="rect">
            <a:avLst/>
          </a:prstGeom>
          <a:solidFill>
            <a:srgbClr val="92D050"/>
          </a:solidFill>
          <a:ln>
            <a:solidFill>
              <a:srgbClr val="0000FF"/>
            </a:solidFill>
          </a:ln>
        </p:spPr>
        <p:txBody>
          <a:bodyPr wrap="square" rtlCol="0">
            <a:spAutoFit/>
          </a:bodyPr>
          <a:lstStyle/>
          <a:p>
            <a:pPr algn="ctr"/>
            <a:r>
              <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rPr>
              <a:t>离子键</a:t>
            </a:r>
            <a:endPar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3" name="文本框 14"/>
          <p:cNvSpPr txBox="1"/>
          <p:nvPr>
            <p:custDataLst>
              <p:tags r:id="rId17"/>
            </p:custDataLst>
          </p:nvPr>
        </p:nvSpPr>
        <p:spPr>
          <a:xfrm>
            <a:off x="7395210" y="1508760"/>
            <a:ext cx="1294765" cy="491490"/>
          </a:xfrm>
          <a:prstGeom prst="rect">
            <a:avLst/>
          </a:prstGeom>
          <a:solidFill>
            <a:srgbClr val="92D050"/>
          </a:solidFill>
          <a:ln>
            <a:solidFill>
              <a:srgbClr val="0000FF"/>
            </a:solidFill>
          </a:ln>
        </p:spPr>
        <p:txBody>
          <a:bodyPr wrap="square" rtlCol="0">
            <a:spAutoFit/>
          </a:bodyPr>
          <a:lstStyle/>
          <a:p>
            <a:pPr algn="ctr"/>
            <a:r>
              <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rPr>
              <a:t>共价键</a:t>
            </a:r>
            <a:endPar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2" name="文本框 14"/>
          <p:cNvSpPr txBox="1"/>
          <p:nvPr>
            <p:custDataLst>
              <p:tags r:id="rId18"/>
            </p:custDataLst>
          </p:nvPr>
        </p:nvSpPr>
        <p:spPr>
          <a:xfrm>
            <a:off x="7395210" y="3526790"/>
            <a:ext cx="1294765" cy="491490"/>
          </a:xfrm>
          <a:prstGeom prst="rect">
            <a:avLst/>
          </a:prstGeom>
          <a:solidFill>
            <a:srgbClr val="92D050"/>
          </a:solidFill>
          <a:ln>
            <a:solidFill>
              <a:srgbClr val="0000FF"/>
            </a:solidFill>
          </a:ln>
        </p:spPr>
        <p:txBody>
          <a:bodyPr wrap="square" rtlCol="0">
            <a:spAutoFit/>
          </a:bodyPr>
          <a:lstStyle/>
          <a:p>
            <a:pPr algn="ctr"/>
            <a:r>
              <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rPr>
              <a:t>金属键</a:t>
            </a:r>
            <a:endPar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3" name="文本框 22"/>
          <p:cNvSpPr txBox="1"/>
          <p:nvPr>
            <p:custDataLst>
              <p:tags r:id="rId19"/>
            </p:custDataLst>
          </p:nvPr>
        </p:nvSpPr>
        <p:spPr>
          <a:xfrm>
            <a:off x="247650" y="4856480"/>
            <a:ext cx="8086090" cy="521970"/>
          </a:xfrm>
          <a:prstGeom prst="rect">
            <a:avLst/>
          </a:prstGeom>
          <a:noFill/>
        </p:spPr>
        <p:txBody>
          <a:bodyPr wrap="square" rtlCol="0">
            <a:spAutoFit/>
          </a:bodyPr>
          <a:lstStyle/>
          <a:p>
            <a:r>
              <a:rPr lang="en-US" altLang="zh-CN" sz="2800" b="1" smtClean="0">
                <a:latin typeface="华文楷体" panose="02010600040101010101" charset="-122"/>
                <a:ea typeface="华文楷体" panose="02010600040101010101" charset="-122"/>
                <a:sym typeface="+mn-ea"/>
              </a:rPr>
              <a:t>【</a:t>
            </a:r>
            <a:r>
              <a:rPr lang="zh-CN" altLang="en-US" sz="2800" b="1" smtClean="0">
                <a:latin typeface="华文楷体" panose="02010600040101010101" charset="-122"/>
                <a:ea typeface="华文楷体" panose="02010600040101010101" charset="-122"/>
                <a:sym typeface="+mn-ea"/>
              </a:rPr>
              <a:t>思考与讨论</a:t>
            </a:r>
            <a:r>
              <a:rPr lang="en-US" altLang="zh-CN" sz="2800" b="1" smtClean="0">
                <a:latin typeface="华文楷体" panose="02010600040101010101" charset="-122"/>
                <a:ea typeface="华文楷体" panose="02010600040101010101" charset="-122"/>
                <a:sym typeface="+mn-ea"/>
              </a:rPr>
              <a:t>】</a:t>
            </a:r>
            <a:r>
              <a:rPr lang="zh-CN" altLang="en-US" sz="2800" b="1" smtClean="0">
                <a:solidFill>
                  <a:schemeClr val="tx1"/>
                </a:solidFill>
                <a:latin typeface="华文楷体" panose="02010600040101010101" charset="-122"/>
                <a:ea typeface="华文楷体" panose="02010600040101010101" charset="-122"/>
                <a:cs typeface="Times New Roman" panose="02020603050405020304" pitchFamily="18" charset="0"/>
              </a:rPr>
              <a:t>晶体类型之间存在绝对的界限吗？</a:t>
            </a:r>
            <a:endParaRPr lang="zh-CN" altLang="en-US" sz="2800" b="1" smtClean="0">
              <a:solidFill>
                <a:schemeClr val="tx1"/>
              </a:solidFill>
              <a:latin typeface="华文楷体" panose="02010600040101010101" charset="-122"/>
              <a:ea typeface="华文楷体" panose="02010600040101010101" charset="-122"/>
              <a:cs typeface="Times New Roman" panose="02020603050405020304" pitchFamily="18" charset="0"/>
            </a:endParaRPr>
          </a:p>
        </p:txBody>
      </p:sp>
      <p:sp>
        <p:nvSpPr>
          <p:cNvPr id="24" name="Text Box 2"/>
          <p:cNvSpPr txBox="1"/>
          <p:nvPr>
            <p:custDataLst>
              <p:tags r:id="rId20"/>
            </p:custDataLst>
          </p:nvPr>
        </p:nvSpPr>
        <p:spPr>
          <a:xfrm>
            <a:off x="995045" y="5320030"/>
            <a:ext cx="8955405" cy="1038860"/>
          </a:xfrm>
          <a:prstGeom prst="rect">
            <a:avLst/>
          </a:prstGeom>
          <a:noFill/>
          <a:ln w="12700">
            <a:noFill/>
          </a:ln>
        </p:spPr>
        <p:txBody>
          <a:bodyPr wrap="square">
            <a:spAutoFit/>
          </a:bodyPr>
          <a:lstStyle/>
          <a:p>
            <a:pPr>
              <a:lnSpc>
                <a:spcPct val="110000"/>
              </a:lnSpc>
            </a:pPr>
            <a:r>
              <a:rPr lang="zh-CN" altLang="en-US" sz="2800" b="1">
                <a:solidFill>
                  <a:srgbClr val="0000FF"/>
                </a:solidFill>
                <a:latin typeface="华文楷体" panose="02010600040101010101" charset="-122"/>
                <a:ea typeface="华文楷体" panose="02010600040101010101" charset="-122"/>
                <a:cs typeface="华文楷体" panose="02010600040101010101" charset="-122"/>
              </a:rPr>
              <a:t>事实上，纯粹的典型晶体是不多的，</a:t>
            </a:r>
            <a:endParaRPr lang="zh-CN" altLang="en-US" sz="2800" b="1">
              <a:solidFill>
                <a:srgbClr val="0000FF"/>
              </a:solidFill>
              <a:latin typeface="华文楷体" panose="02010600040101010101" charset="-122"/>
              <a:ea typeface="华文楷体" panose="02010600040101010101" charset="-122"/>
              <a:cs typeface="华文楷体" panose="02010600040101010101" charset="-122"/>
            </a:endParaRPr>
          </a:p>
          <a:p>
            <a:pPr>
              <a:lnSpc>
                <a:spcPct val="110000"/>
              </a:lnSpc>
            </a:pPr>
            <a:r>
              <a:rPr lang="zh-CN" sz="2800" b="1">
                <a:latin typeface="华文楷体" panose="02010600040101010101" charset="-122"/>
                <a:ea typeface="华文楷体" panose="02010600040101010101" charset="-122"/>
                <a:cs typeface="华文楷体" panose="02010600040101010101" charset="-122"/>
                <a:sym typeface="+mn-ea"/>
              </a:rPr>
              <a:t>大多数晶体是</a:t>
            </a:r>
            <a:r>
              <a:rPr lang="zh-CN" altLang="en-US" sz="2800" b="1">
                <a:latin typeface="华文楷体" panose="02010600040101010101" charset="-122"/>
                <a:ea typeface="华文楷体" panose="02010600040101010101" charset="-122"/>
                <a:cs typeface="华文楷体" panose="02010600040101010101" charset="-122"/>
                <a:sym typeface="+mn-ea"/>
              </a:rPr>
              <a:t>典型晶体之间的</a:t>
            </a:r>
            <a:r>
              <a:rPr lang="zh-CN" sz="2800" b="1">
                <a:latin typeface="华文楷体" panose="02010600040101010101" charset="-122"/>
                <a:ea typeface="华文楷体" panose="02010600040101010101" charset="-122"/>
                <a:cs typeface="华文楷体" panose="02010600040101010101" charset="-122"/>
                <a:sym typeface="+mn-ea"/>
              </a:rPr>
              <a:t>晶体</a:t>
            </a:r>
            <a:r>
              <a:rPr lang="en-US" altLang="zh-CN" sz="2800" b="1">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过渡晶体</a:t>
            </a:r>
            <a:r>
              <a:rPr lang="zh-CN" altLang="en-US" sz="2800" b="1">
                <a:latin typeface="华文楷体" panose="02010600040101010101" charset="-122"/>
                <a:ea typeface="华文楷体" panose="02010600040101010101" charset="-122"/>
                <a:cs typeface="华文楷体" panose="02010600040101010101" charset="-122"/>
                <a:sym typeface="+mn-ea"/>
              </a:rPr>
              <a:t>。</a:t>
            </a:r>
            <a:endPar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3" name="矩形 2"/>
          <p:cNvSpPr/>
          <p:nvPr userDrawn="1">
            <p:custDataLst>
              <p:tags r:id="rId21"/>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过渡晶体</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p:tgtEl>
                                          <p:spTgt spid="24"/>
                                        </p:tgtEl>
                                        <p:attrNameLst>
                                          <p:attrName>ppt_y</p:attrName>
                                        </p:attrNameLst>
                                      </p:cBhvr>
                                      <p:tavLst>
                                        <p:tav tm="0">
                                          <p:val>
                                            <p:strVal val="#ppt_y+#ppt_h*1.125000"/>
                                          </p:val>
                                        </p:tav>
                                        <p:tav tm="100000">
                                          <p:val>
                                            <p:strVal val="#ppt_y"/>
                                          </p:val>
                                        </p:tav>
                                      </p:tavLst>
                                    </p:anim>
                                    <p:animEffect transition="in" filter="wipe(up)">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22" grpId="0" bldLvl="0" animBg="1"/>
      <p:bldP spid="21" grpId="0" bldLvl="0" animBg="1"/>
      <p:bldP spid="4" grpId="0" bldLvl="0" animBg="1"/>
      <p:bldP spid="5" grpId="0" bldLvl="0" animBg="1"/>
      <p:bldP spid="6" grpId="0" bldLvl="0" animBg="1"/>
      <p:bldP spid="10"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custDataLst>
              <p:tags r:id="rId1"/>
            </p:custDataLst>
          </p:nvPr>
        </p:nvSpPr>
        <p:spPr>
          <a:xfrm>
            <a:off x="4431030" y="2551430"/>
            <a:ext cx="2877820" cy="2209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000" b="1"/>
              <a:t>晶体</a:t>
            </a:r>
            <a:endParaRPr lang="zh-CN" altLang="en-US" sz="6000" b="1"/>
          </a:p>
        </p:txBody>
      </p:sp>
      <p:sp>
        <p:nvSpPr>
          <p:cNvPr id="21" name="文本框 20"/>
          <p:cNvSpPr txBox="1"/>
          <p:nvPr>
            <p:custDataLst>
              <p:tags r:id="rId2"/>
            </p:custDataLst>
          </p:nvPr>
        </p:nvSpPr>
        <p:spPr>
          <a:xfrm>
            <a:off x="3201670" y="2560320"/>
            <a:ext cx="1785620" cy="521970"/>
          </a:xfrm>
          <a:prstGeom prst="rect">
            <a:avLst/>
          </a:prstGeom>
          <a:solidFill>
            <a:srgbClr val="F7FD9D"/>
          </a:solidFill>
          <a:ln w="25400">
            <a:noFill/>
          </a:ln>
        </p:spPr>
        <p:txBody>
          <a:bodyPr wrap="square">
            <a:spAutoFit/>
          </a:bodyPr>
          <a:lstStyle/>
          <a:p>
            <a:pPr marL="0" indent="0" algn="ctr"/>
            <a:r>
              <a:rPr lang="zh-CN" altLang="en-US" sz="2800" b="1">
                <a:latin typeface="微软雅黑" panose="020B0503020204020204" charset="-122"/>
                <a:ea typeface="微软雅黑" panose="020B0503020204020204" charset="-122"/>
                <a:cs typeface="宋体" panose="02010600030101010101" pitchFamily="2" charset="-122"/>
              </a:rPr>
              <a:t>共价晶体</a:t>
            </a:r>
            <a:endParaRPr lang="zh-CN" altLang="en-US" sz="2800" b="1">
              <a:latin typeface="微软雅黑" panose="020B0503020204020204" charset="-122"/>
              <a:ea typeface="微软雅黑" panose="020B0503020204020204" charset="-122"/>
              <a:cs typeface="宋体" panose="02010600030101010101" pitchFamily="2" charset="-122"/>
            </a:endParaRPr>
          </a:p>
        </p:txBody>
      </p:sp>
      <p:sp>
        <p:nvSpPr>
          <p:cNvPr id="5" name="文本框 4"/>
          <p:cNvSpPr txBox="1"/>
          <p:nvPr>
            <p:custDataLst>
              <p:tags r:id="rId3"/>
            </p:custDataLst>
          </p:nvPr>
        </p:nvSpPr>
        <p:spPr>
          <a:xfrm>
            <a:off x="3201670" y="4187825"/>
            <a:ext cx="1785620" cy="521970"/>
          </a:xfrm>
          <a:prstGeom prst="rect">
            <a:avLst/>
          </a:prstGeom>
          <a:solidFill>
            <a:srgbClr val="F7FD9D"/>
          </a:solidFill>
          <a:ln w="25400">
            <a:noFill/>
          </a:ln>
        </p:spPr>
        <p:txBody>
          <a:bodyPr wrap="square">
            <a:spAutoFit/>
          </a:bodyPr>
          <a:lstStyle/>
          <a:p>
            <a:pPr marL="0" indent="0" algn="ctr"/>
            <a:r>
              <a:rPr lang="zh-CN" altLang="en-US" sz="2800" b="1">
                <a:latin typeface="微软雅黑" panose="020B0503020204020204" charset="-122"/>
                <a:ea typeface="微软雅黑" panose="020B0503020204020204" charset="-122"/>
                <a:cs typeface="宋体" panose="02010600030101010101" pitchFamily="2" charset="-122"/>
              </a:rPr>
              <a:t>离子晶体</a:t>
            </a:r>
            <a:endParaRPr lang="zh-CN" altLang="en-US" sz="2800" b="1">
              <a:latin typeface="微软雅黑" panose="020B0503020204020204" charset="-122"/>
              <a:ea typeface="微软雅黑" panose="020B0503020204020204" charset="-122"/>
              <a:cs typeface="宋体" panose="02010600030101010101" pitchFamily="2" charset="-122"/>
            </a:endParaRPr>
          </a:p>
        </p:txBody>
      </p:sp>
      <p:pic>
        <p:nvPicPr>
          <p:cNvPr id="20" name="图片 19" descr="图片1"/>
          <p:cNvPicPr>
            <a:picLocks noChangeAspect="1"/>
          </p:cNvPicPr>
          <p:nvPr>
            <p:custDataLst>
              <p:tags r:id="rId4"/>
            </p:custDataLst>
          </p:nvPr>
        </p:nvPicPr>
        <p:blipFill>
          <a:blip r:embed="rId5"/>
          <a:stretch>
            <a:fillRect/>
          </a:stretch>
        </p:blipFill>
        <p:spPr>
          <a:xfrm>
            <a:off x="439632" y="3290570"/>
            <a:ext cx="2399453" cy="1680633"/>
          </a:xfrm>
          <a:prstGeom prst="rect">
            <a:avLst/>
          </a:prstGeom>
        </p:spPr>
      </p:pic>
      <p:sp>
        <p:nvSpPr>
          <p:cNvPr id="11" name="文本框 14"/>
          <p:cNvSpPr txBox="1"/>
          <p:nvPr>
            <p:custDataLst>
              <p:tags r:id="rId6"/>
            </p:custDataLst>
          </p:nvPr>
        </p:nvSpPr>
        <p:spPr>
          <a:xfrm>
            <a:off x="3201670" y="1853565"/>
            <a:ext cx="1294765" cy="491490"/>
          </a:xfrm>
          <a:prstGeom prst="rect">
            <a:avLst/>
          </a:prstGeom>
          <a:solidFill>
            <a:srgbClr val="92D050"/>
          </a:solidFill>
          <a:ln>
            <a:solidFill>
              <a:srgbClr val="0000FF"/>
            </a:solidFill>
          </a:ln>
        </p:spPr>
        <p:txBody>
          <a:bodyPr wrap="square" rtlCol="0">
            <a:spAutoFit/>
          </a:bodyPr>
          <a:lstStyle/>
          <a:p>
            <a:pPr algn="ctr"/>
            <a:r>
              <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rPr>
              <a:t>共价键</a:t>
            </a:r>
            <a:endPar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4"/>
          <p:cNvSpPr txBox="1"/>
          <p:nvPr>
            <p:custDataLst>
              <p:tags r:id="rId7"/>
            </p:custDataLst>
          </p:nvPr>
        </p:nvSpPr>
        <p:spPr>
          <a:xfrm>
            <a:off x="3201670" y="4925695"/>
            <a:ext cx="1294765" cy="491490"/>
          </a:xfrm>
          <a:prstGeom prst="rect">
            <a:avLst/>
          </a:prstGeom>
          <a:solidFill>
            <a:srgbClr val="92D050"/>
          </a:solidFill>
          <a:ln>
            <a:solidFill>
              <a:srgbClr val="0000FF"/>
            </a:solidFill>
          </a:ln>
        </p:spPr>
        <p:txBody>
          <a:bodyPr wrap="square" rtlCol="0">
            <a:spAutoFit/>
          </a:bodyPr>
          <a:lstStyle/>
          <a:p>
            <a:pPr algn="ctr"/>
            <a:r>
              <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rPr>
              <a:t>离子键</a:t>
            </a:r>
            <a:endPar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cxnSp>
        <p:nvCxnSpPr>
          <p:cNvPr id="29" name="直接箭头连接符 28"/>
          <p:cNvCxnSpPr/>
          <p:nvPr>
            <p:custDataLst>
              <p:tags r:id="rId8"/>
            </p:custDataLst>
          </p:nvPr>
        </p:nvCxnSpPr>
        <p:spPr>
          <a:xfrm flipV="1">
            <a:off x="3590078" y="1440815"/>
            <a:ext cx="906145" cy="412750"/>
          </a:xfrm>
          <a:prstGeom prst="straightConnector1">
            <a:avLst/>
          </a:prstGeom>
          <a:ln w="920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9"/>
            </p:custDataLst>
          </p:nvPr>
        </p:nvSpPr>
        <p:spPr>
          <a:xfrm>
            <a:off x="4431030" y="5713730"/>
            <a:ext cx="4004310" cy="829945"/>
          </a:xfrm>
          <a:prstGeom prst="rect">
            <a:avLst/>
          </a:prstGeom>
          <a:noFill/>
        </p:spPr>
        <p:txBody>
          <a:bodyPr wrap="square" rtlCol="0" anchor="t">
            <a:spAutoFit/>
          </a:bodyPr>
          <a:lstStyle/>
          <a:p>
            <a:r>
              <a:rPr lang="zh-CN" altLang="en-US" sz="2400" b="1">
                <a:solidFill>
                  <a:schemeClr val="tx1"/>
                </a:solidFill>
                <a:sym typeface="+mn-ea"/>
              </a:rPr>
              <a:t>电负性差值</a:t>
            </a:r>
            <a:r>
              <a:rPr lang="zh-CN" altLang="en-US" sz="2400" b="1" noProof="0">
                <a:ln>
                  <a:noFill/>
                </a:ln>
                <a:solidFill>
                  <a:srgbClr val="00A5A9"/>
                </a:solidFill>
                <a:effectLst/>
                <a:uLnTx/>
                <a:uFillTx/>
                <a:latin typeface="Times New Roman" panose="02020603050405020304"/>
                <a:ea typeface="微软雅黑" panose="020B0503020204020204" charset="-122"/>
                <a:sym typeface="+mn-ea"/>
              </a:rPr>
              <a:t>大于</a:t>
            </a:r>
            <a:r>
              <a:rPr lang="en-US" altLang="zh-CN" sz="2400" b="1">
                <a:solidFill>
                  <a:srgbClr val="00A5A9"/>
                </a:solidFill>
                <a:sym typeface="+mn-ea"/>
              </a:rPr>
              <a:t>1.7</a:t>
            </a:r>
            <a:r>
              <a:rPr lang="zh-CN" altLang="en-US" sz="2400" b="1" noProof="0">
                <a:ln>
                  <a:noFill/>
                </a:ln>
                <a:solidFill>
                  <a:srgbClr val="151CB1"/>
                </a:solidFill>
                <a:effectLst/>
                <a:uLnTx/>
                <a:uFillTx/>
                <a:latin typeface="Times New Roman" panose="02020603050405020304"/>
                <a:ea typeface="微软雅黑" panose="020B0503020204020204" charset="-122"/>
                <a:sym typeface="+mn-ea"/>
              </a:rPr>
              <a:t>通常</a:t>
            </a:r>
            <a:r>
              <a:rPr lang="zh-CN" altLang="en-US" sz="2400" b="1" noProof="0">
                <a:ln>
                  <a:noFill/>
                </a:ln>
                <a:solidFill>
                  <a:prstClr val="black"/>
                </a:solidFill>
                <a:effectLst/>
                <a:uLnTx/>
                <a:uFillTx/>
                <a:latin typeface="Times New Roman" panose="02020603050405020304"/>
                <a:ea typeface="微软雅黑" panose="020B0503020204020204" charset="-122"/>
                <a:sym typeface="+mn-ea"/>
              </a:rPr>
              <a:t>形成</a:t>
            </a:r>
            <a:r>
              <a:rPr lang="zh-CN" altLang="en-US" sz="2400" b="1" noProof="0">
                <a:ln>
                  <a:noFill/>
                </a:ln>
                <a:solidFill>
                  <a:srgbClr val="FF0000"/>
                </a:solidFill>
                <a:effectLst/>
                <a:uLnTx/>
                <a:uFillTx/>
                <a:latin typeface="Times New Roman" panose="02020603050405020304"/>
                <a:ea typeface="微软雅黑" panose="020B0503020204020204" charset="-122"/>
                <a:sym typeface="+mn-ea"/>
              </a:rPr>
              <a:t>离子键。</a:t>
            </a:r>
            <a:endParaRPr lang="zh-CN" altLang="en-US" sz="2400" b="1" noProof="0">
              <a:ln>
                <a:noFill/>
              </a:ln>
              <a:solidFill>
                <a:srgbClr val="FF0000"/>
              </a:solidFill>
              <a:effectLst/>
              <a:uLnTx/>
              <a:uFillTx/>
              <a:latin typeface="Times New Roman" panose="02020603050405020304"/>
              <a:ea typeface="微软雅黑" panose="020B0503020204020204" charset="-122"/>
              <a:sym typeface="+mn-ea"/>
            </a:endParaRPr>
          </a:p>
        </p:txBody>
      </p:sp>
      <p:sp>
        <p:nvSpPr>
          <p:cNvPr id="25" name="文本框 24"/>
          <p:cNvSpPr txBox="1"/>
          <p:nvPr>
            <p:custDataLst>
              <p:tags r:id="rId10"/>
            </p:custDataLst>
          </p:nvPr>
        </p:nvSpPr>
        <p:spPr>
          <a:xfrm>
            <a:off x="4431030" y="772795"/>
            <a:ext cx="4004310" cy="829945"/>
          </a:xfrm>
          <a:prstGeom prst="rect">
            <a:avLst/>
          </a:prstGeom>
          <a:noFill/>
        </p:spPr>
        <p:txBody>
          <a:bodyPr wrap="square" rtlCol="0" anchor="t">
            <a:spAutoFit/>
          </a:bodyPr>
          <a:lstStyle/>
          <a:p>
            <a:r>
              <a:rPr lang="zh-CN" altLang="en-US" sz="2400" b="1">
                <a:solidFill>
                  <a:schemeClr val="tx1"/>
                </a:solidFill>
                <a:sym typeface="+mn-ea"/>
              </a:rPr>
              <a:t>电负性差值</a:t>
            </a:r>
            <a:r>
              <a:rPr lang="zh-CN" altLang="en-US" sz="2400" b="1" noProof="0">
                <a:ln>
                  <a:noFill/>
                </a:ln>
                <a:solidFill>
                  <a:srgbClr val="00A5A9"/>
                </a:solidFill>
                <a:effectLst/>
                <a:uLnTx/>
                <a:uFillTx/>
                <a:latin typeface="Times New Roman" panose="02020603050405020304"/>
                <a:ea typeface="微软雅黑" panose="020B0503020204020204" charset="-122"/>
                <a:sym typeface="+mn-ea"/>
              </a:rPr>
              <a:t>小于</a:t>
            </a:r>
            <a:r>
              <a:rPr lang="en-US" altLang="zh-CN" sz="2400" b="1" noProof="0">
                <a:ln>
                  <a:noFill/>
                </a:ln>
                <a:solidFill>
                  <a:srgbClr val="00A5A9"/>
                </a:solidFill>
                <a:effectLst/>
                <a:uLnTx/>
                <a:uFillTx/>
                <a:latin typeface="Times New Roman" panose="02020603050405020304"/>
                <a:ea typeface="微软雅黑" panose="020B0503020204020204" charset="-122"/>
                <a:sym typeface="+mn-ea"/>
              </a:rPr>
              <a:t>1.7</a:t>
            </a:r>
            <a:r>
              <a:rPr lang="zh-CN" altLang="en-US" sz="2400" b="1" noProof="0">
                <a:ln>
                  <a:noFill/>
                </a:ln>
                <a:solidFill>
                  <a:srgbClr val="151CB1"/>
                </a:solidFill>
                <a:effectLst/>
                <a:uLnTx/>
                <a:uFillTx/>
                <a:latin typeface="Times New Roman" panose="02020603050405020304"/>
                <a:ea typeface="微软雅黑" panose="020B0503020204020204" charset="-122"/>
                <a:sym typeface="+mn-ea"/>
              </a:rPr>
              <a:t>通常</a:t>
            </a:r>
            <a:r>
              <a:rPr lang="zh-CN" altLang="en-US" sz="2400" b="1" noProof="0">
                <a:ln>
                  <a:noFill/>
                </a:ln>
                <a:solidFill>
                  <a:prstClr val="black"/>
                </a:solidFill>
                <a:effectLst/>
                <a:uLnTx/>
                <a:uFillTx/>
                <a:latin typeface="Times New Roman" panose="02020603050405020304"/>
                <a:ea typeface="微软雅黑" panose="020B0503020204020204" charset="-122"/>
                <a:sym typeface="+mn-ea"/>
              </a:rPr>
              <a:t>形成</a:t>
            </a:r>
            <a:r>
              <a:rPr lang="zh-CN" altLang="en-US" sz="2400" b="1" noProof="0">
                <a:ln>
                  <a:noFill/>
                </a:ln>
                <a:solidFill>
                  <a:srgbClr val="FF0000"/>
                </a:solidFill>
                <a:effectLst/>
                <a:uLnTx/>
                <a:uFillTx/>
                <a:latin typeface="Times New Roman" panose="02020603050405020304"/>
                <a:ea typeface="微软雅黑" panose="020B0503020204020204" charset="-122"/>
                <a:sym typeface="+mn-ea"/>
              </a:rPr>
              <a:t>共价键。</a:t>
            </a:r>
            <a:endParaRPr lang="zh-CN" altLang="en-US" sz="2400" b="1" noProof="0">
              <a:ln>
                <a:noFill/>
              </a:ln>
              <a:solidFill>
                <a:srgbClr val="FF0000"/>
              </a:solidFill>
              <a:effectLst/>
              <a:uLnTx/>
              <a:uFillTx/>
              <a:latin typeface="Times New Roman" panose="02020603050405020304"/>
              <a:ea typeface="微软雅黑" panose="020B0503020204020204" charset="-122"/>
              <a:sym typeface="+mn-ea"/>
            </a:endParaRPr>
          </a:p>
        </p:txBody>
      </p:sp>
      <p:cxnSp>
        <p:nvCxnSpPr>
          <p:cNvPr id="26" name="直接箭头连接符 25"/>
          <p:cNvCxnSpPr/>
          <p:nvPr>
            <p:custDataLst>
              <p:tags r:id="rId11"/>
            </p:custDataLst>
          </p:nvPr>
        </p:nvCxnSpPr>
        <p:spPr>
          <a:xfrm>
            <a:off x="3538008" y="5581650"/>
            <a:ext cx="892810" cy="416560"/>
          </a:xfrm>
          <a:prstGeom prst="straightConnector1">
            <a:avLst/>
          </a:prstGeom>
          <a:ln w="920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custDataLst>
              <p:tags r:id="rId12"/>
            </p:custDataLst>
          </p:nvPr>
        </p:nvCxnSpPr>
        <p:spPr>
          <a:xfrm flipV="1">
            <a:off x="7468658" y="2002155"/>
            <a:ext cx="1014730" cy="3711575"/>
          </a:xfrm>
          <a:prstGeom prst="straightConnector1">
            <a:avLst/>
          </a:prstGeom>
          <a:ln w="9207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custDataLst>
              <p:tags r:id="rId13"/>
            </p:custDataLst>
          </p:nvPr>
        </p:nvCxnSpPr>
        <p:spPr>
          <a:xfrm>
            <a:off x="7394998" y="1186180"/>
            <a:ext cx="1099185" cy="740410"/>
          </a:xfrm>
          <a:prstGeom prst="straightConnector1">
            <a:avLst/>
          </a:prstGeom>
          <a:ln w="9207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0" name="文本框 29"/>
          <p:cNvSpPr txBox="1"/>
          <p:nvPr>
            <p:custDataLst>
              <p:tags r:id="rId14"/>
            </p:custDataLst>
          </p:nvPr>
        </p:nvSpPr>
        <p:spPr>
          <a:xfrm>
            <a:off x="8435340" y="1440815"/>
            <a:ext cx="3637280" cy="829945"/>
          </a:xfrm>
          <a:prstGeom prst="rect">
            <a:avLst/>
          </a:prstGeom>
          <a:solidFill>
            <a:srgbClr val="00B0F0"/>
          </a:solidFill>
          <a:ln w="25400">
            <a:noFill/>
          </a:ln>
        </p:spPr>
        <p:txBody>
          <a:bodyPr wrap="square">
            <a:spAutoFit/>
          </a:bodyPr>
          <a:lstStyle/>
          <a:p>
            <a:pPr marL="0" indent="0" algn="l"/>
            <a:r>
              <a:rPr lang="zh-CN" altLang="en-US" sz="2400" b="1">
                <a:latin typeface="微软雅黑" panose="020B0503020204020204" charset="-122"/>
                <a:ea typeface="微软雅黑" panose="020B0503020204020204" charset="-122"/>
                <a:cs typeface="宋体" panose="02010600030101010101" pitchFamily="2" charset="-122"/>
              </a:rPr>
              <a:t>化学键既不是纯粹的离子键，也不是纯粹的共价键</a:t>
            </a:r>
            <a:endParaRPr lang="zh-CN" altLang="en-US" sz="2400" b="1">
              <a:latin typeface="微软雅黑" panose="020B0503020204020204" charset="-122"/>
              <a:ea typeface="微软雅黑" panose="020B0503020204020204" charset="-122"/>
              <a:cs typeface="宋体" panose="02010600030101010101" pitchFamily="2" charset="-122"/>
            </a:endParaRPr>
          </a:p>
        </p:txBody>
      </p:sp>
      <p:cxnSp>
        <p:nvCxnSpPr>
          <p:cNvPr id="32" name="直接箭头连接符 31"/>
          <p:cNvCxnSpPr/>
          <p:nvPr>
            <p:custDataLst>
              <p:tags r:id="rId15"/>
            </p:custDataLst>
          </p:nvPr>
        </p:nvCxnSpPr>
        <p:spPr>
          <a:xfrm flipV="1">
            <a:off x="5034068" y="3650615"/>
            <a:ext cx="3352800" cy="33020"/>
          </a:xfrm>
          <a:prstGeom prst="straightConnector1">
            <a:avLst/>
          </a:prstGeom>
          <a:ln w="920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3" name="文本框 32"/>
          <p:cNvSpPr txBox="1"/>
          <p:nvPr>
            <p:custDataLst>
              <p:tags r:id="rId16"/>
            </p:custDataLst>
          </p:nvPr>
        </p:nvSpPr>
        <p:spPr>
          <a:xfrm>
            <a:off x="8494395" y="3239135"/>
            <a:ext cx="2998470" cy="829945"/>
          </a:xfrm>
          <a:prstGeom prst="rect">
            <a:avLst/>
          </a:prstGeom>
          <a:gradFill>
            <a:gsLst>
              <a:gs pos="19000">
                <a:srgbClr val="FFB9B9"/>
              </a:gs>
              <a:gs pos="64000">
                <a:srgbClr val="FF8F8E"/>
              </a:gs>
              <a:gs pos="44000">
                <a:srgbClr val="FE9E9F"/>
              </a:gs>
              <a:gs pos="84000">
                <a:srgbClr val="FF7373"/>
              </a:gs>
            </a:gsLst>
            <a:lin scaled="1"/>
          </a:gradFill>
          <a:ln w="25400">
            <a:noFill/>
          </a:ln>
        </p:spPr>
        <p:txBody>
          <a:bodyPr wrap="square">
            <a:spAutoFit/>
          </a:bodyPr>
          <a:lstStyle/>
          <a:p>
            <a:pPr marL="0" indent="0" algn="l"/>
            <a:r>
              <a:rPr lang="zh-CN" altLang="en-US" sz="2400" b="1">
                <a:latin typeface="微软雅黑" panose="020B0503020204020204" charset="-122"/>
                <a:ea typeface="微软雅黑" panose="020B0503020204020204" charset="-122"/>
                <a:cs typeface="宋体" panose="02010600030101010101" pitchFamily="2" charset="-122"/>
              </a:rPr>
              <a:t>离子晶体与共价晶体之间的存在</a:t>
            </a:r>
            <a:r>
              <a:rPr lang="zh-CN" altLang="en-US" sz="2400" b="1">
                <a:highlight>
                  <a:srgbClr val="FFFF00"/>
                </a:highlight>
                <a:latin typeface="微软雅黑" panose="020B0503020204020204" charset="-122"/>
                <a:ea typeface="微软雅黑" panose="020B0503020204020204" charset="-122"/>
                <a:cs typeface="宋体" panose="02010600030101010101" pitchFamily="2" charset="-122"/>
              </a:rPr>
              <a:t>过渡晶体</a:t>
            </a:r>
            <a:endParaRPr lang="zh-CN" altLang="en-US" sz="2400" b="1">
              <a:highlight>
                <a:srgbClr val="FFFF00"/>
              </a:highlight>
              <a:latin typeface="微软雅黑" panose="020B0503020204020204" charset="-122"/>
              <a:ea typeface="微软雅黑" panose="020B0503020204020204" charset="-122"/>
              <a:cs typeface="宋体" panose="02010600030101010101" pitchFamily="2" charset="-122"/>
            </a:endParaRPr>
          </a:p>
        </p:txBody>
      </p:sp>
      <p:sp>
        <p:nvSpPr>
          <p:cNvPr id="35" name="文本框 34"/>
          <p:cNvSpPr txBox="1"/>
          <p:nvPr>
            <p:custDataLst>
              <p:tags r:id="rId17"/>
            </p:custDataLst>
          </p:nvPr>
        </p:nvSpPr>
        <p:spPr>
          <a:xfrm>
            <a:off x="4431030" y="2986405"/>
            <a:ext cx="670560" cy="1271270"/>
          </a:xfrm>
          <a:prstGeom prst="roundRect">
            <a:avLst/>
          </a:prstGeom>
          <a:gradFill>
            <a:gsLst>
              <a:gs pos="19000">
                <a:srgbClr val="FFB9B9"/>
              </a:gs>
              <a:gs pos="64000">
                <a:srgbClr val="FF8F8E"/>
              </a:gs>
              <a:gs pos="44000">
                <a:srgbClr val="FE9E9F"/>
              </a:gs>
              <a:gs pos="84000">
                <a:srgbClr val="FF7373"/>
              </a:gs>
            </a:gsLst>
            <a:lin scaled="1"/>
          </a:gradFill>
          <a:ln w="25400">
            <a:noFill/>
          </a:ln>
        </p:spPr>
        <p:txBody>
          <a:bodyPr wrap="square">
            <a:noAutofit/>
          </a:bodyPr>
          <a:lstStyle/>
          <a:p>
            <a:pPr marL="0" indent="0" algn="l"/>
            <a:endParaRPr lang="zh-CN" altLang="en-US" sz="2400" b="1">
              <a:highlight>
                <a:srgbClr val="FFFF00"/>
              </a:highlight>
              <a:latin typeface="微软雅黑" panose="020B0503020204020204" charset="-122"/>
              <a:ea typeface="微软雅黑" panose="020B0503020204020204" charset="-122"/>
              <a:cs typeface="宋体" panose="02010600030101010101" pitchFamily="2" charset="-122"/>
            </a:endParaRPr>
          </a:p>
          <a:p>
            <a:pPr marL="0" indent="0" algn="l"/>
            <a:endParaRPr lang="zh-CN" altLang="en-US" sz="2400" b="1">
              <a:highlight>
                <a:srgbClr val="FFFF00"/>
              </a:highlight>
              <a:latin typeface="微软雅黑" panose="020B0503020204020204" charset="-122"/>
              <a:ea typeface="微软雅黑" panose="020B0503020204020204" charset="-122"/>
              <a:cs typeface="宋体" panose="02010600030101010101" pitchFamily="2" charset="-122"/>
            </a:endParaRPr>
          </a:p>
        </p:txBody>
      </p:sp>
      <p:sp>
        <p:nvSpPr>
          <p:cNvPr id="36" name="文本框 35"/>
          <p:cNvSpPr txBox="1"/>
          <p:nvPr>
            <p:custDataLst>
              <p:tags r:id="rId18"/>
            </p:custDataLst>
          </p:nvPr>
        </p:nvSpPr>
        <p:spPr>
          <a:xfrm>
            <a:off x="8494395" y="4070350"/>
            <a:ext cx="3421380" cy="829945"/>
          </a:xfrm>
          <a:prstGeom prst="rect">
            <a:avLst/>
          </a:prstGeom>
          <a:solidFill>
            <a:srgbClr val="FFFF00"/>
          </a:solidFill>
          <a:ln w="25400">
            <a:gradFill>
              <a:gsLst>
                <a:gs pos="100000">
                  <a:srgbClr val="E06A6D"/>
                </a:gs>
                <a:gs pos="0">
                  <a:srgbClr val="FDB0BA"/>
                </a:gs>
              </a:gsLst>
              <a:lin ang="5400000" scaled="1"/>
            </a:gradFill>
          </a:ln>
        </p:spPr>
        <p:txBody>
          <a:bodyPr wrap="square">
            <a:spAutoFit/>
          </a:bodyPr>
          <a:lstStyle/>
          <a:p>
            <a:pPr marL="0" indent="0" algn="l"/>
            <a:r>
              <a:rPr lang="zh-CN" altLang="en-US" sz="2400" b="1">
                <a:latin typeface="微软雅黑" panose="020B0503020204020204" charset="-122"/>
                <a:ea typeface="微软雅黑" panose="020B0503020204020204" charset="-122"/>
                <a:cs typeface="宋体" panose="02010600030101010101" pitchFamily="2" charset="-122"/>
              </a:rPr>
              <a:t>既不是纯粹的离子晶体，也不是纯粹的共价晶体</a:t>
            </a:r>
            <a:endParaRPr lang="zh-CN" altLang="en-US" sz="2400" b="1">
              <a:latin typeface="微软雅黑" panose="020B0503020204020204" charset="-122"/>
              <a:ea typeface="微软雅黑" panose="020B0503020204020204" charset="-122"/>
              <a:cs typeface="宋体" panose="02010600030101010101" pitchFamily="2" charset="-122"/>
            </a:endParaRPr>
          </a:p>
        </p:txBody>
      </p:sp>
      <p:pic>
        <p:nvPicPr>
          <p:cNvPr id="7" name="图片 6" descr="360截图20220522102245123"/>
          <p:cNvPicPr>
            <a:picLocks noChangeAspect="1"/>
          </p:cNvPicPr>
          <p:nvPr>
            <p:custDataLst>
              <p:tags r:id="rId19"/>
            </p:custDataLst>
          </p:nvPr>
        </p:nvPicPr>
        <p:blipFill>
          <a:blip r:embed="rId20"/>
          <a:stretch>
            <a:fillRect/>
          </a:stretch>
        </p:blipFill>
        <p:spPr>
          <a:xfrm>
            <a:off x="711412" y="1011555"/>
            <a:ext cx="2343573" cy="1823720"/>
          </a:xfrm>
          <a:prstGeom prst="rect">
            <a:avLst/>
          </a:prstGeom>
        </p:spPr>
      </p:pic>
      <p:sp>
        <p:nvSpPr>
          <p:cNvPr id="4" name="矩形 3"/>
          <p:cNvSpPr/>
          <p:nvPr userDrawn="1">
            <p:custDataLst>
              <p:tags r:id="rId21"/>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过渡晶体</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linds(horizontal)">
                                      <p:cBhvr>
                                        <p:cTn id="47" dur="500"/>
                                        <p:tgtEl>
                                          <p:spTgt spid="35"/>
                                        </p:tgtEl>
                                      </p:cBhvr>
                                    </p:animEffect>
                                  </p:childTnLst>
                                </p:cTn>
                              </p:par>
                              <p:par>
                                <p:cTn id="48" presetID="1" presetClass="entr" presetSubtype="0" fill="hold" grpId="1"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linds(horizontal)">
                                      <p:cBhvr>
                                        <p:cTn id="54" dur="500"/>
                                        <p:tgtEl>
                                          <p:spTgt spid="33"/>
                                        </p:tgtEl>
                                      </p:cBhvr>
                                    </p:animEffec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linds(horizontal)">
                                      <p:cBhvr>
                                        <p:cTn id="63" dur="500"/>
                                        <p:tgtEl>
                                          <p:spTgt spid="36"/>
                                        </p:tgtEl>
                                      </p:cBhvr>
                                    </p:animEffect>
                                  </p:childTnLst>
                                </p:cTn>
                              </p:par>
                              <p:par>
                                <p:cTn id="64" presetID="1"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21" grpId="0" bldLvl="0" animBg="1"/>
      <p:bldP spid="5" grpId="0" bldLvl="0" animBg="1"/>
      <p:bldP spid="25" grpId="0"/>
      <p:bldP spid="3" grpId="0"/>
      <p:bldP spid="30" grpId="0" bldLvl="0" animBg="1"/>
      <p:bldP spid="33" grpId="0" bldLvl="0" animBg="1"/>
      <p:bldP spid="33" grpId="1" bldLvl="0" animBg="1"/>
      <p:bldP spid="35" grpId="0" bldLvl="0" animBg="1"/>
      <p:bldP spid="35" grpId="1" bldLvl="0" animBg="1"/>
      <p:bldP spid="3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970405" y="861060"/>
            <a:ext cx="7558405" cy="1320800"/>
          </a:xfrm>
          <a:prstGeom prst="rect">
            <a:avLst/>
          </a:prstGeom>
          <a:solidFill>
            <a:srgbClr val="92D050"/>
          </a:solidFill>
        </p:spPr>
        <p:txBody>
          <a:bodyPr wrap="square" lIns="121917" tIns="60958" rIns="121917" bIns="60958" rtlCol="0" anchor="t">
            <a:spAutoFit/>
          </a:bodyPr>
          <a:lstStyle/>
          <a:p>
            <a:pPr>
              <a:lnSpc>
                <a:spcPct val="150000"/>
              </a:lnSpc>
            </a:pPr>
            <a:r>
              <a:rPr lang="zh-CN" altLang="en-US" sz="2600" b="1" smtClean="0">
                <a:solidFill>
                  <a:schemeClr val="accent5">
                    <a:lumMod val="10000"/>
                  </a:schemeClr>
                </a:solidFill>
                <a:latin typeface="Times New Roman" panose="02020603050405020304" pitchFamily="18" charset="0"/>
                <a:ea typeface="微软雅黑" panose="020B0503020204020204" charset="-122"/>
                <a:cs typeface="Times New Roman" panose="02020603050405020304" pitchFamily="18" charset="0"/>
              </a:rPr>
              <a:t>近代</a:t>
            </a:r>
            <a:r>
              <a:rPr lang="zh-CN" altLang="en-US" sz="2600" b="1">
                <a:solidFill>
                  <a:schemeClr val="accent5">
                    <a:lumMod val="10000"/>
                  </a:schemeClr>
                </a:solidFill>
                <a:latin typeface="Times New Roman" panose="02020603050405020304" pitchFamily="18" charset="0"/>
                <a:ea typeface="微软雅黑" panose="020B0503020204020204" charset="-122"/>
                <a:cs typeface="Times New Roman" panose="02020603050405020304" pitchFamily="18" charset="0"/>
              </a:rPr>
              <a:t>实验表明，纯粹的离子键是不存在的，绝大多数离子键都不是典型的，只是</a:t>
            </a:r>
            <a:r>
              <a:rPr lang="zh-CN" altLang="en-US" sz="2600" b="1">
                <a:solidFill>
                  <a:srgbClr val="0000FF"/>
                </a:solidFill>
                <a:latin typeface="Times New Roman" panose="02020603050405020304" pitchFamily="18" charset="0"/>
                <a:ea typeface="微软雅黑" panose="020B0503020204020204" charset="-122"/>
                <a:cs typeface="Times New Roman" panose="02020603050405020304" pitchFamily="18" charset="0"/>
              </a:rPr>
              <a:t>离子性占优势</a:t>
            </a:r>
            <a:r>
              <a:rPr lang="zh-CN" altLang="en-US" sz="2600" b="1">
                <a:solidFill>
                  <a:schemeClr val="accent5">
                    <a:lumMod val="10000"/>
                  </a:schemeClr>
                </a:solidFill>
                <a:latin typeface="Times New Roman" panose="02020603050405020304" pitchFamily="18" charset="0"/>
                <a:ea typeface="微软雅黑" panose="020B0503020204020204" charset="-122"/>
                <a:cs typeface="Times New Roman" panose="02020603050405020304" pitchFamily="18" charset="0"/>
              </a:rPr>
              <a:t>而已。</a:t>
            </a:r>
            <a:endParaRPr lang="zh-CN" altLang="en-US" sz="2600" b="1">
              <a:solidFill>
                <a:schemeClr val="accent5">
                  <a:lumMod val="10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0" name="文本框 9"/>
          <p:cNvSpPr txBox="1"/>
          <p:nvPr>
            <p:custDataLst>
              <p:tags r:id="rId2"/>
            </p:custDataLst>
          </p:nvPr>
        </p:nvSpPr>
        <p:spPr>
          <a:xfrm>
            <a:off x="479376" y="2393304"/>
            <a:ext cx="11233248" cy="3121025"/>
          </a:xfrm>
          <a:prstGeom prst="rect">
            <a:avLst/>
          </a:prstGeom>
          <a:noFill/>
        </p:spPr>
        <p:txBody>
          <a:bodyPr wrap="square" lIns="121917" tIns="60958" rIns="121917" bIns="60958" rtlCol="0" anchor="t">
            <a:spAutoFit/>
          </a:bodyPr>
          <a:lstStyle/>
          <a:p>
            <a:pPr>
              <a:lnSpc>
                <a:spcPct val="150000"/>
              </a:lnSpc>
            </a:pPr>
            <a:r>
              <a:rPr lang="en-US" altLang="zh-CN" sz="2600" b="1">
                <a:latin typeface="Times New Roman" panose="02020603050405020304" pitchFamily="18" charset="0"/>
                <a:ea typeface="微软雅黑" panose="020B0503020204020204" charset="-122"/>
                <a:cs typeface="Times New Roman" panose="02020603050405020304" pitchFamily="18" charset="0"/>
              </a:rPr>
              <a:t>    </a:t>
            </a:r>
            <a:r>
              <a:rPr lang="zh-CN" altLang="en-US" sz="2600" b="1">
                <a:latin typeface="Times New Roman" panose="02020603050405020304" pitchFamily="18" charset="0"/>
                <a:ea typeface="微软雅黑" panose="020B0503020204020204" charset="-122"/>
                <a:cs typeface="Times New Roman" panose="02020603050405020304" pitchFamily="18" charset="0"/>
              </a:rPr>
              <a:t>例如</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：铯</a:t>
            </a:r>
            <a:r>
              <a:rPr lang="zh-CN" altLang="en-US" sz="2600" b="1">
                <a:latin typeface="Times New Roman" panose="02020603050405020304" pitchFamily="18" charset="0"/>
                <a:ea typeface="微软雅黑" panose="020B0503020204020204" charset="-122"/>
                <a:cs typeface="Times New Roman" panose="02020603050405020304" pitchFamily="18" charset="0"/>
              </a:rPr>
              <a:t>的电负性为0</a:t>
            </a:r>
            <a:r>
              <a:rPr lang="en-US" altLang="zh-CN" sz="2600" b="1">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7，</a:t>
            </a:r>
            <a:r>
              <a:rPr lang="zh-CN" altLang="en-US" sz="2600" b="1">
                <a:latin typeface="Times New Roman" panose="02020603050405020304" pitchFamily="18" charset="0"/>
                <a:ea typeface="微软雅黑" panose="020B0503020204020204" charset="-122"/>
                <a:cs typeface="Times New Roman" panose="02020603050405020304" pitchFamily="18" charset="0"/>
              </a:rPr>
              <a:t>而氟的电负性</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为</a:t>
            </a:r>
            <a:r>
              <a:rPr lang="en-US" altLang="zh-CN" sz="2600" b="1" smtClean="0">
                <a:latin typeface="Times New Roman" panose="02020603050405020304" pitchFamily="18" charset="0"/>
                <a:ea typeface="微软雅黑" panose="020B0503020204020204" charset="-122"/>
                <a:cs typeface="Times New Roman" panose="02020603050405020304" pitchFamily="18" charset="0"/>
              </a:rPr>
              <a:t>4</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a:t>
            </a:r>
            <a:r>
              <a:rPr lang="en-US" altLang="zh-CN" sz="2600" b="1" smtClean="0">
                <a:latin typeface="Times New Roman" panose="02020603050405020304" pitchFamily="18" charset="0"/>
                <a:ea typeface="微软雅黑" panose="020B0503020204020204" charset="-122"/>
                <a:cs typeface="Times New Roman" panose="02020603050405020304" pitchFamily="18" charset="0"/>
              </a:rPr>
              <a:t>0</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a:t>
            </a:r>
            <a:r>
              <a:rPr lang="zh-CN" altLang="en-US" sz="2600" b="1">
                <a:latin typeface="Times New Roman" panose="02020603050405020304" pitchFamily="18" charset="0"/>
                <a:ea typeface="微软雅黑" panose="020B0503020204020204" charset="-122"/>
                <a:cs typeface="Times New Roman" panose="02020603050405020304" pitchFamily="18" charset="0"/>
              </a:rPr>
              <a:t>两者之差是所有元素中</a:t>
            </a:r>
            <a:r>
              <a:rPr lang="zh-CN" altLang="en-US" sz="2600" b="1">
                <a:solidFill>
                  <a:srgbClr val="0000FF"/>
                </a:solidFill>
                <a:latin typeface="Times New Roman" panose="02020603050405020304" pitchFamily="18" charset="0"/>
                <a:ea typeface="微软雅黑" panose="020B0503020204020204" charset="-122"/>
                <a:cs typeface="Times New Roman" panose="02020603050405020304" pitchFamily="18" charset="0"/>
              </a:rPr>
              <a:t>电负性差值最大</a:t>
            </a:r>
            <a:r>
              <a:rPr lang="zh-CN" altLang="en-US" sz="2600" b="1">
                <a:latin typeface="Times New Roman" panose="02020603050405020304" pitchFamily="18" charset="0"/>
                <a:ea typeface="微软雅黑" panose="020B0503020204020204" charset="-122"/>
                <a:cs typeface="Times New Roman" panose="02020603050405020304" pitchFamily="18" charset="0"/>
              </a:rPr>
              <a:t>的，因此氟化</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铯</a:t>
            </a:r>
            <a:r>
              <a:rPr lang="en-US" altLang="zh-CN" sz="2600" b="1" smtClean="0">
                <a:latin typeface="Times New Roman" panose="02020603050405020304" pitchFamily="18" charset="0"/>
                <a:ea typeface="微软雅黑" panose="020B0503020204020204" charset="-122"/>
                <a:cs typeface="Times New Roman" panose="02020603050405020304" pitchFamily="18" charset="0"/>
              </a:rPr>
              <a:t>(</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CsF</a:t>
            </a:r>
            <a:r>
              <a:rPr lang="en-US" altLang="zh-CN" sz="2600" b="1" smtClean="0">
                <a:latin typeface="Times New Roman" panose="02020603050405020304" pitchFamily="18" charset="0"/>
                <a:ea typeface="微软雅黑" panose="020B0503020204020204" charset="-122"/>
                <a:cs typeface="Times New Roman" panose="02020603050405020304" pitchFamily="18" charset="0"/>
              </a:rPr>
              <a:t>)</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是</a:t>
            </a:r>
            <a:r>
              <a:rPr lang="zh-CN" altLang="en-US" sz="2600" b="1">
                <a:latin typeface="Times New Roman" panose="02020603050405020304" pitchFamily="18" charset="0"/>
                <a:ea typeface="微软雅黑" panose="020B0503020204020204" charset="-122"/>
                <a:cs typeface="Times New Roman" panose="02020603050405020304" pitchFamily="18" charset="0"/>
              </a:rPr>
              <a:t>典型的离子晶体。</a:t>
            </a:r>
            <a:endParaRPr lang="zh-CN" altLang="en-US" sz="2600" b="1">
              <a:latin typeface="Times New Roman" panose="02020603050405020304" pitchFamily="18" charset="0"/>
              <a:ea typeface="微软雅黑" panose="020B0503020204020204" charset="-122"/>
              <a:cs typeface="Times New Roman" panose="02020603050405020304" pitchFamily="18" charset="0"/>
            </a:endParaRPr>
          </a:p>
          <a:p>
            <a:pPr>
              <a:lnSpc>
                <a:spcPct val="150000"/>
              </a:lnSpc>
            </a:pPr>
            <a:r>
              <a:rPr lang="en-US" altLang="zh-CN" sz="2600" b="1" smtClean="0">
                <a:latin typeface="Times New Roman" panose="02020603050405020304" pitchFamily="18" charset="0"/>
                <a:ea typeface="微软雅黑" panose="020B0503020204020204" charset="-122"/>
                <a:cs typeface="Times New Roman" panose="02020603050405020304" pitchFamily="18" charset="0"/>
              </a:rPr>
              <a:t>    </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但Cs</a:t>
            </a:r>
            <a:r>
              <a:rPr lang="zh-CN" altLang="en-US" sz="2600" b="1" baseline="30000" smtClean="0">
                <a:latin typeface="Times New Roman" panose="02020603050405020304" pitchFamily="18" charset="0"/>
                <a:ea typeface="微软雅黑" panose="020B0503020204020204" charset="-122"/>
                <a:cs typeface="Times New Roman" panose="02020603050405020304" pitchFamily="18" charset="0"/>
              </a:rPr>
              <a:t>﹢</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与F</a:t>
            </a:r>
            <a:r>
              <a:rPr lang="en-US" altLang="zh-CN" sz="2600" b="1" baseline="30000" smtClean="0">
                <a:latin typeface="Times New Roman" panose="02020603050405020304" pitchFamily="18" charset="0"/>
                <a:ea typeface="微软雅黑" panose="020B0503020204020204" charset="-122"/>
                <a:cs typeface="Times New Roman" panose="02020603050405020304" pitchFamily="18" charset="0"/>
              </a:rPr>
              <a:t>﹣</a:t>
            </a:r>
            <a:r>
              <a:rPr lang="zh-CN" altLang="en-US" sz="2600" b="1" smtClean="0">
                <a:latin typeface="Times New Roman" panose="02020603050405020304" pitchFamily="18" charset="0"/>
                <a:ea typeface="微软雅黑" panose="020B0503020204020204" charset="-122"/>
                <a:cs typeface="Times New Roman" panose="02020603050405020304" pitchFamily="18" charset="0"/>
              </a:rPr>
              <a:t>的</a:t>
            </a:r>
            <a:r>
              <a:rPr lang="zh-CN" altLang="en-US" sz="2600" b="1">
                <a:latin typeface="Times New Roman" panose="02020603050405020304" pitchFamily="18" charset="0"/>
                <a:ea typeface="微软雅黑" panose="020B0503020204020204" charset="-122"/>
                <a:cs typeface="Times New Roman" panose="02020603050405020304" pitchFamily="18" charset="0"/>
              </a:rPr>
              <a:t>结合也不完全是纯静电作用，仍有部分共价性质。其</a:t>
            </a:r>
            <a:r>
              <a:rPr lang="zh-CN" altLang="en-US" sz="2600" b="1">
                <a:solidFill>
                  <a:srgbClr val="0000FF"/>
                </a:solidFill>
                <a:latin typeface="Times New Roman" panose="02020603050405020304" pitchFamily="18" charset="0"/>
                <a:ea typeface="微软雅黑" panose="020B0503020204020204" charset="-122"/>
                <a:cs typeface="Times New Roman" panose="02020603050405020304" pitchFamily="18" charset="0"/>
              </a:rPr>
              <a:t>离子键成分也只是92%</a:t>
            </a:r>
            <a:r>
              <a:rPr lang="zh-CN" altLang="en-US" sz="2600" b="1">
                <a:latin typeface="Times New Roman" panose="02020603050405020304" pitchFamily="18" charset="0"/>
                <a:ea typeface="微软雅黑" panose="020B0503020204020204" charset="-122"/>
                <a:cs typeface="Times New Roman" panose="02020603050405020304" pitchFamily="18" charset="0"/>
              </a:rPr>
              <a:t>，其余</a:t>
            </a:r>
            <a:r>
              <a:rPr lang="zh-CN" altLang="en-US" sz="2600" b="1">
                <a:solidFill>
                  <a:srgbClr val="0000FF"/>
                </a:solidFill>
                <a:latin typeface="Times New Roman" panose="02020603050405020304" pitchFamily="18" charset="0"/>
                <a:ea typeface="微软雅黑" panose="020B0503020204020204" charset="-122"/>
                <a:cs typeface="Times New Roman" panose="02020603050405020304" pitchFamily="18" charset="0"/>
              </a:rPr>
              <a:t>8%为共价键</a:t>
            </a:r>
            <a:r>
              <a:rPr lang="zh-CN" altLang="en-US" sz="2600" b="1">
                <a:latin typeface="Times New Roman" panose="02020603050405020304" pitchFamily="18" charset="0"/>
                <a:ea typeface="微软雅黑" panose="020B0503020204020204" charset="-122"/>
                <a:cs typeface="Times New Roman" panose="02020603050405020304" pitchFamily="18" charset="0"/>
              </a:rPr>
              <a:t>成分。这说明即便是像铯和氟这样典型的金属和典型的非金属形成化学键时，</a:t>
            </a:r>
            <a:r>
              <a:rPr lang="zh-CN" altLang="en-US" sz="2600" b="1">
                <a:solidFill>
                  <a:srgbClr val="00B0F0"/>
                </a:solidFill>
                <a:latin typeface="Times New Roman" panose="02020603050405020304" pitchFamily="18" charset="0"/>
                <a:ea typeface="微软雅黑" panose="020B0503020204020204" charset="-122"/>
                <a:cs typeface="Times New Roman" panose="02020603050405020304" pitchFamily="18" charset="0"/>
              </a:rPr>
              <a:t>成键原子轨道之间依然有部分重叠</a:t>
            </a:r>
            <a:r>
              <a:rPr lang="zh-CN" altLang="en-US" sz="2600" b="1">
                <a:latin typeface="Times New Roman" panose="02020603050405020304" pitchFamily="18" charset="0"/>
                <a:ea typeface="微软雅黑" panose="020B0503020204020204" charset="-122"/>
                <a:cs typeface="Times New Roman" panose="02020603050405020304" pitchFamily="18" charset="0"/>
              </a:rPr>
              <a:t>。</a:t>
            </a:r>
            <a:endParaRPr lang="zh-CN" altLang="en-US" sz="2600" b="1">
              <a:latin typeface="Times New Roman" panose="02020603050405020304" pitchFamily="18" charset="0"/>
              <a:ea typeface="微软雅黑" panose="020B0503020204020204" charset="-122"/>
              <a:cs typeface="Times New Roman" panose="02020603050405020304" pitchFamily="18" charset="0"/>
            </a:endParaRPr>
          </a:p>
        </p:txBody>
      </p:sp>
      <p:sp>
        <p:nvSpPr>
          <p:cNvPr id="3" name="矩形 2"/>
          <p:cNvSpPr/>
          <p:nvPr userDrawn="1">
            <p:custDataLst>
              <p:tags r:id="rId3"/>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过渡晶体</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460375" y="1558502"/>
            <a:ext cx="7285567" cy="1522307"/>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7821507" y="1572472"/>
            <a:ext cx="3492500" cy="741680"/>
          </a:xfrm>
          <a:prstGeom prst="rect">
            <a:avLst/>
          </a:prstGeom>
        </p:spPr>
      </p:pic>
      <p:sp>
        <p:nvSpPr>
          <p:cNvPr id="10" name="文本框 9"/>
          <p:cNvSpPr txBox="1"/>
          <p:nvPr>
            <p:custDataLst>
              <p:tags r:id="rId5"/>
            </p:custDataLst>
          </p:nvPr>
        </p:nvSpPr>
        <p:spPr>
          <a:xfrm>
            <a:off x="7820660" y="1572260"/>
            <a:ext cx="3539490" cy="1522730"/>
          </a:xfrm>
          <a:prstGeom prst="rect">
            <a:avLst/>
          </a:prstGeom>
          <a:noFill/>
          <a:ln w="25400">
            <a:solidFill>
              <a:srgbClr val="00B050"/>
            </a:solidFill>
          </a:ln>
        </p:spPr>
        <p:txBody>
          <a:bodyPr wrap="square" rtlCol="0" anchor="t">
            <a:noAutofit/>
          </a:bodyPr>
          <a:lstStyle/>
          <a:p>
            <a:endParaRPr lang="zh-CN" sz="2400">
              <a:solidFill>
                <a:srgbClr val="FF0000"/>
              </a:solidFill>
              <a:effectLst/>
              <a:latin typeface="Times New Roman" panose="02020603050405020304" pitchFamily="18" charset="0"/>
              <a:cs typeface="Times New Roman" panose="02020603050405020304" pitchFamily="18" charset="0"/>
              <a:sym typeface="+mn-ea"/>
            </a:endParaRPr>
          </a:p>
          <a:p>
            <a:endParaRPr lang="zh-CN" sz="2400">
              <a:solidFill>
                <a:srgbClr val="FF0000"/>
              </a:solidFill>
              <a:effectLst/>
              <a:latin typeface="Times New Roman" panose="02020603050405020304" pitchFamily="18" charset="0"/>
              <a:cs typeface="Times New Roman" panose="02020603050405020304" pitchFamily="18" charset="0"/>
              <a:sym typeface="+mn-ea"/>
            </a:endParaRPr>
          </a:p>
          <a:p>
            <a:r>
              <a:rPr lang="zh-CN" sz="2400">
                <a:solidFill>
                  <a:srgbClr val="FF0000"/>
                </a:solidFill>
                <a:effectLst/>
                <a:latin typeface="Times New Roman" panose="02020603050405020304" pitchFamily="18" charset="0"/>
                <a:cs typeface="Times New Roman" panose="02020603050405020304" pitchFamily="18" charset="0"/>
                <a:sym typeface="+mn-ea"/>
              </a:rPr>
              <a:t>离子键成分的百分数更小，</a:t>
            </a:r>
            <a:r>
              <a:rPr lang="zh-CN" sz="2400" b="1">
                <a:solidFill>
                  <a:srgbClr val="000000"/>
                </a:solidFill>
                <a:effectLst/>
                <a:latin typeface="微软雅黑" panose="020B0503020204020204" charset="-122"/>
                <a:ea typeface="微软雅黑" panose="020B0503020204020204" charset="-122"/>
                <a:cs typeface="微软雅黑" panose="020B0503020204020204" charset="-122"/>
                <a:sym typeface="+mn-ea"/>
              </a:rPr>
              <a:t>共价键不再贯穿整个晶体</a:t>
            </a:r>
            <a:r>
              <a:rPr lang="zh-CN" sz="2400">
                <a:solidFill>
                  <a:srgbClr val="FF0000"/>
                </a:solidFill>
                <a:effectLst/>
                <a:latin typeface="Times New Roman" panose="02020603050405020304" pitchFamily="18" charset="0"/>
                <a:cs typeface="Times New Roman" panose="02020603050405020304" pitchFamily="18" charset="0"/>
                <a:sym typeface="+mn-ea"/>
              </a:rPr>
              <a:t>，</a:t>
            </a:r>
            <a:endParaRPr lang="zh-CN" altLang="en-US" sz="2400">
              <a:solidFill>
                <a:srgbClr val="FF0000"/>
              </a:solidFill>
              <a:effectLst/>
              <a:latin typeface="Times New Roman" panose="02020603050405020304" pitchFamily="18" charset="0"/>
              <a:cs typeface="Times New Roman" panose="02020603050405020304" pitchFamily="18" charset="0"/>
              <a:sym typeface="+mn-ea"/>
            </a:endParaRPr>
          </a:p>
        </p:txBody>
      </p:sp>
      <p:pic>
        <p:nvPicPr>
          <p:cNvPr id="11" name="图片 10"/>
          <p:cNvPicPr>
            <a:picLocks noChangeAspect="1"/>
          </p:cNvPicPr>
          <p:nvPr>
            <p:custDataLst>
              <p:tags r:id="rId6"/>
            </p:custDataLst>
          </p:nvPr>
        </p:nvPicPr>
        <p:blipFill>
          <a:blip r:embed="rId7"/>
          <a:stretch>
            <a:fillRect/>
          </a:stretch>
        </p:blipFill>
        <p:spPr>
          <a:xfrm>
            <a:off x="2552488" y="1572472"/>
            <a:ext cx="2358813" cy="1522307"/>
          </a:xfrm>
          <a:prstGeom prst="rect">
            <a:avLst/>
          </a:prstGeom>
        </p:spPr>
      </p:pic>
      <p:grpSp>
        <p:nvGrpSpPr>
          <p:cNvPr id="26" name="组合 25"/>
          <p:cNvGrpSpPr/>
          <p:nvPr>
            <p:custDataLst>
              <p:tags r:id="rId8"/>
            </p:custDataLst>
          </p:nvPr>
        </p:nvGrpSpPr>
        <p:grpSpPr>
          <a:xfrm>
            <a:off x="1161203" y="3035300"/>
            <a:ext cx="3749886" cy="3115733"/>
            <a:chOff x="1358" y="588"/>
            <a:chExt cx="4429" cy="3680"/>
          </a:xfrm>
        </p:grpSpPr>
        <p:cxnSp>
          <p:nvCxnSpPr>
            <p:cNvPr id="29" name="直接箭头连接符 28"/>
            <p:cNvCxnSpPr/>
            <p:nvPr>
              <p:custDataLst>
                <p:tags r:id="rId9"/>
              </p:custDataLst>
            </p:nvPr>
          </p:nvCxnSpPr>
          <p:spPr>
            <a:xfrm>
              <a:off x="4493" y="588"/>
              <a:ext cx="4" cy="2700"/>
            </a:xfrm>
            <a:prstGeom prst="straightConnector1">
              <a:avLst/>
            </a:prstGeom>
            <a:ln w="920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10"/>
              </p:custDataLst>
            </p:nvPr>
          </p:nvSpPr>
          <p:spPr>
            <a:xfrm>
              <a:off x="1358" y="3288"/>
              <a:ext cx="4429" cy="980"/>
            </a:xfrm>
            <a:prstGeom prst="rect">
              <a:avLst/>
            </a:prstGeom>
            <a:solidFill>
              <a:srgbClr val="00B0F0"/>
            </a:solidFill>
            <a:ln>
              <a:solidFill>
                <a:srgbClr val="FF0000"/>
              </a:solidFill>
            </a:ln>
          </p:spPr>
          <p:txBody>
            <a:bodyPr wrap="square" rtlCol="0">
              <a:spAutoFit/>
            </a:bodyPr>
            <a:lstStyle/>
            <a:p>
              <a:pPr>
                <a:spcBef>
                  <a:spcPct val="0"/>
                </a:spcBef>
              </a:pPr>
              <a:r>
                <a:rPr lang="en-US" altLang="zh-CN" sz="2400" b="1">
                  <a:latin typeface="微软雅黑" panose="020B0503020204020204" charset="-122"/>
                  <a:ea typeface="微软雅黑" panose="020B0503020204020204" charset="-122"/>
                  <a:cs typeface="微软雅黑" panose="020B0503020204020204" charset="-122"/>
                </a:rPr>
                <a:t>离子键的百分数大于50%,</a:t>
              </a:r>
              <a:endParaRPr lang="en-US" altLang="zh-CN" sz="2400" b="1">
                <a:latin typeface="微软雅黑" panose="020B0503020204020204" charset="-122"/>
                <a:ea typeface="微软雅黑" panose="020B0503020204020204" charset="-122"/>
                <a:cs typeface="微软雅黑" panose="020B0503020204020204" charset="-122"/>
              </a:endParaRPr>
            </a:p>
            <a:p>
              <a:pPr>
                <a:spcBef>
                  <a:spcPct val="0"/>
                </a:spcBef>
              </a:pPr>
              <a:r>
                <a:rPr lang="en-US" altLang="zh-CN" sz="2400" b="1">
                  <a:latin typeface="微软雅黑" panose="020B0503020204020204" charset="-122"/>
                  <a:ea typeface="微软雅黑" panose="020B0503020204020204" charset="-122"/>
                  <a:cs typeface="微软雅黑" panose="020B0503020204020204" charset="-122"/>
                </a:rPr>
                <a:t>当作离子晶体处理</a:t>
              </a:r>
              <a:endParaRPr lang="en-US" altLang="zh-CN" sz="2400" b="1">
                <a:latin typeface="微软雅黑" panose="020B0503020204020204" charset="-122"/>
                <a:ea typeface="微软雅黑" panose="020B0503020204020204" charset="-122"/>
                <a:cs typeface="微软雅黑" panose="020B0503020204020204" charset="-122"/>
              </a:endParaRPr>
            </a:p>
          </p:txBody>
        </p:sp>
      </p:grpSp>
      <p:sp>
        <p:nvSpPr>
          <p:cNvPr id="2" name="矩形 1"/>
          <p:cNvSpPr/>
          <p:nvPr>
            <p:custDataLst>
              <p:tags r:id="rId11"/>
            </p:custDataLst>
          </p:nvPr>
        </p:nvSpPr>
        <p:spPr>
          <a:xfrm>
            <a:off x="4978400" y="1581785"/>
            <a:ext cx="2775585" cy="1475105"/>
          </a:xfrm>
          <a:prstGeom prst="rect">
            <a:avLst/>
          </a:prstGeom>
          <a:noFill/>
          <a:ln w="3810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Times New Roman" panose="02020603050405020304" pitchFamily="18" charset="0"/>
              <a:ea typeface="宋体" panose="02010600030101010101" pitchFamily="2" charset="-122"/>
            </a:endParaRPr>
          </a:p>
        </p:txBody>
      </p:sp>
      <p:grpSp>
        <p:nvGrpSpPr>
          <p:cNvPr id="27" name="组合 26"/>
          <p:cNvGrpSpPr/>
          <p:nvPr>
            <p:custDataLst>
              <p:tags r:id="rId12"/>
            </p:custDataLst>
          </p:nvPr>
        </p:nvGrpSpPr>
        <p:grpSpPr>
          <a:xfrm>
            <a:off x="5831628" y="3078480"/>
            <a:ext cx="4678680" cy="3068319"/>
            <a:chOff x="6910" y="-2448"/>
            <a:chExt cx="5526" cy="3624"/>
          </a:xfrm>
        </p:grpSpPr>
        <p:cxnSp>
          <p:nvCxnSpPr>
            <p:cNvPr id="13" name="直接箭头连接符 12"/>
            <p:cNvCxnSpPr/>
            <p:nvPr>
              <p:custDataLst>
                <p:tags r:id="rId13"/>
              </p:custDataLst>
            </p:nvPr>
          </p:nvCxnSpPr>
          <p:spPr>
            <a:xfrm flipH="1">
              <a:off x="7565" y="-2448"/>
              <a:ext cx="45" cy="2648"/>
            </a:xfrm>
            <a:prstGeom prst="straightConnector1">
              <a:avLst/>
            </a:prstGeom>
            <a:ln w="85725">
              <a:solidFill>
                <a:srgbClr val="CC00FF">
                  <a:alpha val="94000"/>
                </a:srgbClr>
              </a:solidFill>
              <a:tailEnd type="arrow"/>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14"/>
              </p:custDataLst>
            </p:nvPr>
          </p:nvSpPr>
          <p:spPr>
            <a:xfrm>
              <a:off x="6910" y="196"/>
              <a:ext cx="5526" cy="980"/>
            </a:xfrm>
            <a:prstGeom prst="rect">
              <a:avLst/>
            </a:prstGeom>
            <a:solidFill>
              <a:srgbClr val="00B0F0"/>
            </a:solidFill>
            <a:ln w="34925">
              <a:solidFill>
                <a:srgbClr val="CC00FF"/>
              </a:solidFill>
            </a:ln>
          </p:spPr>
          <p:txBody>
            <a:bodyPr wrap="square" rtlCol="0">
              <a:spAutoFit/>
            </a:bodyPr>
            <a:lstStyle/>
            <a:p>
              <a:pPr>
                <a:spcBef>
                  <a:spcPct val="0"/>
                </a:spcBef>
              </a:pPr>
              <a:r>
                <a:rPr lang="en-US" altLang="zh-CN" sz="2400" b="1">
                  <a:solidFill>
                    <a:srgbClr val="002060"/>
                  </a:solidFill>
                  <a:sym typeface="+mn-ea"/>
                </a:rPr>
                <a:t>离子键的百分数</a:t>
              </a:r>
              <a:r>
                <a:rPr lang="zh-CN" altLang="en-US" sz="2400" b="1">
                  <a:solidFill>
                    <a:srgbClr val="002060"/>
                  </a:solidFill>
                  <a:sym typeface="+mn-ea"/>
                </a:rPr>
                <a:t>小</a:t>
              </a:r>
              <a:r>
                <a:rPr lang="en-US" altLang="zh-CN" sz="2400" b="1">
                  <a:solidFill>
                    <a:srgbClr val="002060"/>
                  </a:solidFill>
                  <a:sym typeface="+mn-ea"/>
                </a:rPr>
                <a:t>于50%</a:t>
              </a:r>
              <a:r>
                <a:rPr lang="zh-CN" altLang="en-US" sz="2400" b="1">
                  <a:solidFill>
                    <a:srgbClr val="002060"/>
                  </a:solidFill>
                  <a:sym typeface="+mn-ea"/>
                </a:rPr>
                <a:t>，</a:t>
              </a:r>
              <a:endParaRPr lang="zh-CN" altLang="en-US" sz="2400" b="1">
                <a:solidFill>
                  <a:srgbClr val="002060"/>
                </a:solidFill>
                <a:sym typeface="+mn-ea"/>
              </a:endParaRPr>
            </a:p>
            <a:p>
              <a:pPr>
                <a:spcBef>
                  <a:spcPct val="0"/>
                </a:spcBef>
              </a:pPr>
              <a:r>
                <a:rPr lang="zh-CN" altLang="en-US" sz="2400" b="1">
                  <a:solidFill>
                    <a:srgbClr val="002060"/>
                  </a:solidFill>
                </a:rPr>
                <a:t>偏向共价晶体</a:t>
              </a:r>
              <a:r>
                <a:rPr lang="en-US" altLang="zh-CN" sz="2400" b="1">
                  <a:solidFill>
                    <a:srgbClr val="002060"/>
                  </a:solidFill>
                </a:rPr>
                <a:t>,当作</a:t>
              </a:r>
              <a:r>
                <a:rPr lang="zh-CN" altLang="en-US" sz="2400" b="1">
                  <a:solidFill>
                    <a:srgbClr val="002060"/>
                  </a:solidFill>
                </a:rPr>
                <a:t>共价</a:t>
              </a:r>
              <a:r>
                <a:rPr lang="en-US" altLang="zh-CN" sz="2400" b="1">
                  <a:solidFill>
                    <a:srgbClr val="002060"/>
                  </a:solidFill>
                </a:rPr>
                <a:t>晶体处理</a:t>
              </a:r>
              <a:endParaRPr lang="en-US" altLang="zh-CN" sz="2400" b="1">
                <a:solidFill>
                  <a:srgbClr val="002060"/>
                </a:solidFill>
              </a:endParaRPr>
            </a:p>
          </p:txBody>
        </p:sp>
      </p:grpSp>
      <p:sp>
        <p:nvSpPr>
          <p:cNvPr id="6" name="文本框 5"/>
          <p:cNvSpPr txBox="1"/>
          <p:nvPr>
            <p:custDataLst>
              <p:tags r:id="rId15"/>
            </p:custDataLst>
          </p:nvPr>
        </p:nvSpPr>
        <p:spPr>
          <a:xfrm>
            <a:off x="94615" y="981075"/>
            <a:ext cx="9012555" cy="607695"/>
          </a:xfrm>
          <a:prstGeom prst="rect">
            <a:avLst/>
          </a:prstGeom>
          <a:noFill/>
        </p:spPr>
        <p:txBody>
          <a:bodyPr wrap="square" rtlCol="0" anchor="t">
            <a:spAutoFit/>
          </a:bodyPr>
          <a:lstStyle/>
          <a:p>
            <a:pPr algn="l">
              <a:lnSpc>
                <a:spcPct val="120000"/>
              </a:lnSpc>
              <a:spcBef>
                <a:spcPct val="0"/>
              </a:spcBef>
            </a:pP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sz="2800" b="1">
                <a:solidFill>
                  <a:srgbClr val="000000"/>
                </a:solidFill>
                <a:latin typeface="微软雅黑" panose="020B0503020204020204" charset="-122"/>
                <a:ea typeface="微软雅黑" panose="020B0503020204020204" charset="-122"/>
                <a:cs typeface="微软雅黑" panose="020B0503020204020204" charset="-122"/>
                <a:sym typeface="+mn-ea"/>
              </a:rPr>
              <a:t>第三周期元素的</a:t>
            </a:r>
            <a:r>
              <a:rPr lang="zh-CN" sz="2800" b="1">
                <a:solidFill>
                  <a:srgbClr val="C00000"/>
                </a:solidFill>
                <a:latin typeface="微软雅黑" panose="020B0503020204020204" charset="-122"/>
                <a:ea typeface="微软雅黑" panose="020B0503020204020204" charset="-122"/>
                <a:cs typeface="微软雅黑" panose="020B0503020204020204" charset="-122"/>
                <a:sym typeface="+mn-ea"/>
              </a:rPr>
              <a:t>氧化物</a:t>
            </a:r>
            <a:r>
              <a:rPr lang="zh-CN" sz="2800" b="1">
                <a:solidFill>
                  <a:srgbClr val="002060"/>
                </a:solidFill>
                <a:latin typeface="微软雅黑" panose="020B0503020204020204" charset="-122"/>
                <a:ea typeface="微软雅黑" panose="020B0503020204020204" charset="-122"/>
                <a:cs typeface="微软雅黑" panose="020B0503020204020204" charset="-122"/>
                <a:sym typeface="+mn-ea"/>
              </a:rPr>
              <a:t>中，</a:t>
            </a:r>
            <a:r>
              <a:rPr lang="zh-CN" sz="2800" b="1">
                <a:solidFill>
                  <a:srgbClr val="000000"/>
                </a:solidFill>
                <a:latin typeface="微软雅黑" panose="020B0503020204020204" charset="-122"/>
                <a:ea typeface="微软雅黑" panose="020B0503020204020204" charset="-122"/>
                <a:cs typeface="微软雅黑" panose="020B0503020204020204" charset="-122"/>
                <a:sym typeface="+mn-ea"/>
              </a:rPr>
              <a:t>化学键中</a:t>
            </a:r>
            <a:r>
              <a:rPr lang="zh-CN" sz="2800" b="1">
                <a:solidFill>
                  <a:srgbClr val="CC00FF"/>
                </a:solidFill>
                <a:latin typeface="微软雅黑" panose="020B0503020204020204" charset="-122"/>
                <a:ea typeface="微软雅黑" panose="020B0503020204020204" charset="-122"/>
                <a:cs typeface="微软雅黑" panose="020B0503020204020204" charset="-122"/>
                <a:sym typeface="+mn-ea"/>
              </a:rPr>
              <a:t>离子键的百分数</a:t>
            </a:r>
            <a:endParaRPr lang="zh-CN" sz="2800" b="1">
              <a:solidFill>
                <a:srgbClr val="CC00FF"/>
              </a:solidFill>
              <a:latin typeface="微软雅黑" panose="020B0503020204020204" charset="-122"/>
              <a:ea typeface="微软雅黑" panose="020B0503020204020204" charset="-122"/>
              <a:cs typeface="微软雅黑" panose="020B0503020204020204" charset="-122"/>
              <a:sym typeface="+mn-ea"/>
            </a:endParaRPr>
          </a:p>
        </p:txBody>
      </p:sp>
      <p:sp>
        <p:nvSpPr>
          <p:cNvPr id="20" name="左大括号 19"/>
          <p:cNvSpPr/>
          <p:nvPr>
            <p:custDataLst>
              <p:tags r:id="rId16"/>
            </p:custDataLst>
          </p:nvPr>
        </p:nvSpPr>
        <p:spPr>
          <a:xfrm rot="16200000">
            <a:off x="4939665" y="736600"/>
            <a:ext cx="360045" cy="5133340"/>
          </a:xfrm>
          <a:prstGeom prst="leftBrac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 b="1">
              <a:latin typeface="微软雅黑" panose="020B0503020204020204" charset="-122"/>
              <a:ea typeface="微软雅黑" panose="020B0503020204020204" charset="-122"/>
            </a:endParaRPr>
          </a:p>
        </p:txBody>
      </p:sp>
      <p:grpSp>
        <p:nvGrpSpPr>
          <p:cNvPr id="21" name="组合 20"/>
          <p:cNvGrpSpPr/>
          <p:nvPr>
            <p:custDataLst>
              <p:tags r:id="rId17"/>
            </p:custDataLst>
          </p:nvPr>
        </p:nvGrpSpPr>
        <p:grpSpPr>
          <a:xfrm>
            <a:off x="9106323" y="3327400"/>
            <a:ext cx="1844040" cy="1288626"/>
            <a:chOff x="9109" y="-2190"/>
            <a:chExt cx="2178" cy="1522"/>
          </a:xfrm>
        </p:grpSpPr>
        <p:cxnSp>
          <p:nvCxnSpPr>
            <p:cNvPr id="22" name="直接箭头连接符 21"/>
            <p:cNvCxnSpPr/>
            <p:nvPr>
              <p:custDataLst>
                <p:tags r:id="rId18"/>
              </p:custDataLst>
            </p:nvPr>
          </p:nvCxnSpPr>
          <p:spPr>
            <a:xfrm>
              <a:off x="10137" y="-2190"/>
              <a:ext cx="1" cy="989"/>
            </a:xfrm>
            <a:prstGeom prst="straightConnector1">
              <a:avLst/>
            </a:prstGeom>
            <a:ln w="12700" cmpd="sng">
              <a:solidFill>
                <a:schemeClr val="accent6">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19"/>
              </p:custDataLst>
            </p:nvPr>
          </p:nvSpPr>
          <p:spPr>
            <a:xfrm>
              <a:off x="9109" y="-1212"/>
              <a:ext cx="2178" cy="544"/>
            </a:xfrm>
            <a:prstGeom prst="rect">
              <a:avLst/>
            </a:prstGeom>
            <a:noFill/>
            <a:ln w="34925">
              <a:solidFill>
                <a:schemeClr val="accent6">
                  <a:lumMod val="75000"/>
                </a:schemeClr>
              </a:solidFill>
            </a:ln>
          </p:spPr>
          <p:txBody>
            <a:bodyPr wrap="square" rtlCol="0">
              <a:spAutoFit/>
            </a:bodyPr>
            <a:lstStyle/>
            <a:p>
              <a:pPr>
                <a:spcBef>
                  <a:spcPct val="0"/>
                </a:spcBef>
              </a:pPr>
              <a:r>
                <a:rPr lang="zh-CN" sz="2400" b="1">
                  <a:solidFill>
                    <a:srgbClr val="FF0000"/>
                  </a:solidFill>
                  <a:effectLst/>
                  <a:latin typeface="Times New Roman" panose="02020603050405020304" pitchFamily="18" charset="0"/>
                  <a:cs typeface="Times New Roman" panose="02020603050405020304" pitchFamily="18" charset="0"/>
                  <a:sym typeface="+mn-ea"/>
                </a:rPr>
                <a:t>是分子晶体</a:t>
              </a:r>
              <a:endParaRPr lang="en-US" altLang="zh-CN" sz="2400" b="1">
                <a:solidFill>
                  <a:srgbClr val="002060"/>
                </a:solidFill>
              </a:endParaRPr>
            </a:p>
          </p:txBody>
        </p:sp>
      </p:grpSp>
      <p:sp>
        <p:nvSpPr>
          <p:cNvPr id="31" name="文本框 30"/>
          <p:cNvSpPr txBox="1"/>
          <p:nvPr>
            <p:custDataLst>
              <p:tags r:id="rId20"/>
            </p:custDataLst>
          </p:nvPr>
        </p:nvSpPr>
        <p:spPr>
          <a:xfrm>
            <a:off x="432435" y="3415030"/>
            <a:ext cx="4678045" cy="1714500"/>
          </a:xfrm>
          <a:prstGeom prst="rect">
            <a:avLst/>
          </a:prstGeom>
          <a:solidFill>
            <a:srgbClr val="92D050"/>
          </a:solidFill>
        </p:spPr>
        <p:txBody>
          <a:bodyPr wrap="square" rtlCol="0" anchor="t">
            <a:spAutoFit/>
          </a:bodyPr>
          <a:lstStyle/>
          <a:p>
            <a:pPr>
              <a:lnSpc>
                <a:spcPct val="110000"/>
              </a:lnSpc>
            </a:pPr>
            <a:r>
              <a:rPr lang="zh-CN" altLang="en-US" sz="2400" b="1">
                <a:latin typeface="微软雅黑" panose="020B0503020204020204" charset="-122"/>
                <a:ea typeface="微软雅黑" panose="020B0503020204020204" charset="-122"/>
                <a:cs typeface="微软雅黑" panose="020B0503020204020204" charset="-122"/>
                <a:sym typeface="+mn-ea"/>
              </a:rPr>
              <a:t>一般</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当电负性的差值△χ</a:t>
            </a:r>
            <a:r>
              <a:rPr lang="en-US" altLang="zh-CN" sz="24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&gt;1.7时，离子键的百分数大于50%。可认为是离子晶体。</a:t>
            </a:r>
            <a:r>
              <a:rPr lang="zh-CN" sz="2400" b="1">
                <a:solidFill>
                  <a:srgbClr val="00000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电负性</a:t>
            </a:r>
            <a:r>
              <a:rPr lang="zh-CN" sz="2400" b="1">
                <a:solidFill>
                  <a:srgbClr val="FF000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差值越大</a:t>
            </a:r>
            <a:r>
              <a:rPr lang="zh-CN" sz="2400" b="1">
                <a:solidFill>
                  <a:srgbClr val="00000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，离子键的</a:t>
            </a:r>
            <a:r>
              <a:rPr lang="zh-CN" sz="2400" b="1">
                <a:solidFill>
                  <a:srgbClr val="FF0000"/>
                </a:solidFill>
                <a:effectLst/>
                <a:highlight>
                  <a:srgbClr val="FFFF00"/>
                </a:highlight>
                <a:latin typeface="微软雅黑" panose="020B0503020204020204" charset="-122"/>
                <a:ea typeface="微软雅黑" panose="020B0503020204020204" charset="-122"/>
                <a:cs typeface="微软雅黑" panose="020B0503020204020204" charset="-122"/>
                <a:sym typeface="+mn-ea"/>
              </a:rPr>
              <a:t>百分数越大</a:t>
            </a:r>
            <a:r>
              <a:rPr lang="zh-CN" sz="2400" b="1">
                <a:solidFill>
                  <a:srgbClr val="000000"/>
                </a:solidFill>
                <a:effectLst/>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7" name="矩形 6"/>
          <p:cNvSpPr/>
          <p:nvPr userDrawn="1">
            <p:custDataLst>
              <p:tags r:id="rId21"/>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过渡晶体</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up)">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linds(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up)">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bldLvl="0" animBg="1"/>
      <p:bldP spid="31" grpId="0" bldLvl="0" animBg="1"/>
      <p:bldP spid="2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6746875" y="1600835"/>
            <a:ext cx="3662680" cy="3982720"/>
            <a:chOff x="6956" y="3046"/>
            <a:chExt cx="5768" cy="6272"/>
          </a:xfrm>
        </p:grpSpPr>
        <p:sp>
          <p:nvSpPr>
            <p:cNvPr id="6" name="任意多边形: 形状 40"/>
            <p:cNvSpPr/>
            <p:nvPr>
              <p:custDataLst>
                <p:tags r:id="rId2"/>
              </p:custDataLst>
            </p:nvPr>
          </p:nvSpPr>
          <p:spPr>
            <a:xfrm rot="1980000">
              <a:off x="10850" y="5224"/>
              <a:ext cx="1875" cy="3300"/>
            </a:xfrm>
            <a:custGeom>
              <a:avLst/>
              <a:gdLst>
                <a:gd name="connsiteX0" fmla="*/ 1394523 w 1509968"/>
                <a:gd name="connsiteY0" fmla="*/ 0 h 2657725"/>
                <a:gd name="connsiteX1" fmla="*/ 1414961 w 1509968"/>
                <a:gd name="connsiteY1" fmla="*/ 56307 h 2657725"/>
                <a:gd name="connsiteX2" fmla="*/ 1509968 w 1509968"/>
                <a:gd name="connsiteY2" fmla="*/ 689944 h 2657725"/>
                <a:gd name="connsiteX3" fmla="*/ 578265 w 1509968"/>
                <a:gd name="connsiteY3" fmla="*/ 2456845 h 2657725"/>
                <a:gd name="connsiteX4" fmla="*/ 563631 w 1509968"/>
                <a:gd name="connsiteY4" fmla="*/ 2465810 h 2657725"/>
                <a:gd name="connsiteX5" fmla="*/ 667600 w 1509968"/>
                <a:gd name="connsiteY5" fmla="*/ 2657725 h 2657725"/>
                <a:gd name="connsiteX6" fmla="*/ 459187 w 1509968"/>
                <a:gd name="connsiteY6" fmla="*/ 2529790 h 2657725"/>
                <a:gd name="connsiteX7" fmla="*/ 454763 w 1509968"/>
                <a:gd name="connsiteY7" fmla="*/ 2532499 h 2657725"/>
                <a:gd name="connsiteX8" fmla="*/ 250021 w 1509968"/>
                <a:gd name="connsiteY8" fmla="*/ 2401392 h 2657725"/>
                <a:gd name="connsiteX9" fmla="*/ 54592 w 1509968"/>
                <a:gd name="connsiteY9" fmla="*/ 2281428 h 2657725"/>
                <a:gd name="connsiteX10" fmla="*/ 54248 w 1509968"/>
                <a:gd name="connsiteY10" fmla="*/ 2276029 h 2657725"/>
                <a:gd name="connsiteX11" fmla="*/ 21352 w 1509968"/>
                <a:gd name="connsiteY11" fmla="*/ 2254964 h 2657725"/>
                <a:gd name="connsiteX12" fmla="*/ 21352 w 1509968"/>
                <a:gd name="connsiteY12" fmla="*/ 1760210 h 2657725"/>
                <a:gd name="connsiteX13" fmla="*/ 0 w 1509968"/>
                <a:gd name="connsiteY13" fmla="*/ 1425410 h 2657725"/>
                <a:gd name="connsiteX14" fmla="*/ 57691 w 1509968"/>
                <a:gd name="connsiteY14" fmla="*/ 1531900 h 2657725"/>
                <a:gd name="connsiteX15" fmla="*/ 87423 w 1509968"/>
                <a:gd name="connsiteY15" fmla="*/ 1509121 h 2657725"/>
                <a:gd name="connsiteX16" fmla="*/ 474352 w 1509968"/>
                <a:gd name="connsiteY16" fmla="*/ 668545 h 2657725"/>
                <a:gd name="connsiteX17" fmla="*/ 426550 w 1509968"/>
                <a:gd name="connsiteY17" fmla="*/ 344613 h 2657725"/>
                <a:gd name="connsiteX18" fmla="*/ 421160 w 1509968"/>
                <a:gd name="connsiteY18" fmla="*/ 329525 h 2657725"/>
                <a:gd name="connsiteX19" fmla="*/ 1008853 w 1509968"/>
                <a:gd name="connsiteY19" fmla="*/ 421784 h 2657725"/>
                <a:gd name="connsiteX20" fmla="*/ 1015449 w 1509968"/>
                <a:gd name="connsiteY20" fmla="*/ 427631 h 265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9968" h="2657725">
                  <a:moveTo>
                    <a:pt x="1394523" y="0"/>
                  </a:moveTo>
                  <a:lnTo>
                    <a:pt x="1414961" y="56307"/>
                  </a:lnTo>
                  <a:cubicBezTo>
                    <a:pt x="1476706" y="256473"/>
                    <a:pt x="1509968" y="469292"/>
                    <a:pt x="1509968" y="689944"/>
                  </a:cubicBezTo>
                  <a:cubicBezTo>
                    <a:pt x="1509968" y="1425453"/>
                    <a:pt x="1140388" y="2073923"/>
                    <a:pt x="578265" y="2456845"/>
                  </a:cubicBezTo>
                  <a:lnTo>
                    <a:pt x="563631" y="2465810"/>
                  </a:lnTo>
                  <a:lnTo>
                    <a:pt x="667600" y="2657725"/>
                  </a:lnTo>
                  <a:lnTo>
                    <a:pt x="459187" y="2529790"/>
                  </a:lnTo>
                  <a:lnTo>
                    <a:pt x="454763" y="2532499"/>
                  </a:lnTo>
                  <a:lnTo>
                    <a:pt x="250021" y="2401392"/>
                  </a:lnTo>
                  <a:lnTo>
                    <a:pt x="54592" y="2281428"/>
                  </a:lnTo>
                  <a:lnTo>
                    <a:pt x="54248" y="2276029"/>
                  </a:lnTo>
                  <a:lnTo>
                    <a:pt x="21352" y="2254964"/>
                  </a:lnTo>
                  <a:lnTo>
                    <a:pt x="21352" y="1760210"/>
                  </a:lnTo>
                  <a:lnTo>
                    <a:pt x="0" y="1425410"/>
                  </a:lnTo>
                  <a:lnTo>
                    <a:pt x="57691" y="1531900"/>
                  </a:lnTo>
                  <a:lnTo>
                    <a:pt x="87423" y="1509121"/>
                  </a:lnTo>
                  <a:cubicBezTo>
                    <a:pt x="323730" y="1309323"/>
                    <a:pt x="474352" y="1006955"/>
                    <a:pt x="474352" y="668545"/>
                  </a:cubicBezTo>
                  <a:cubicBezTo>
                    <a:pt x="474352" y="555742"/>
                    <a:pt x="457616" y="446943"/>
                    <a:pt x="426550" y="344613"/>
                  </a:cubicBezTo>
                  <a:lnTo>
                    <a:pt x="421160" y="329525"/>
                  </a:lnTo>
                  <a:lnTo>
                    <a:pt x="1008853" y="421784"/>
                  </a:lnTo>
                  <a:lnTo>
                    <a:pt x="1015449" y="427631"/>
                  </a:ln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endParaRPr lang="zh-CN" altLang="en-US">
                <a:latin typeface="微软雅黑" panose="020B0503020204020204" charset="-122"/>
                <a:ea typeface="微软雅黑" panose="020B0503020204020204" charset="-122"/>
              </a:endParaRPr>
            </a:p>
          </p:txBody>
        </p:sp>
        <p:sp>
          <p:nvSpPr>
            <p:cNvPr id="7" name="任意多边形: 形状 44"/>
            <p:cNvSpPr/>
            <p:nvPr>
              <p:custDataLst>
                <p:tags r:id="rId3"/>
              </p:custDataLst>
            </p:nvPr>
          </p:nvSpPr>
          <p:spPr>
            <a:xfrm rot="5633995">
              <a:off x="6909" y="3974"/>
              <a:ext cx="3052" cy="2958"/>
            </a:xfrm>
            <a:custGeom>
              <a:avLst/>
              <a:gdLst>
                <a:gd name="connsiteX0" fmla="*/ 0 w 1937956"/>
                <a:gd name="connsiteY0" fmla="*/ 291842 h 1878313"/>
                <a:gd name="connsiteX1" fmla="*/ 483891 w 1937956"/>
                <a:gd name="connsiteY1" fmla="*/ 50468 h 1878313"/>
                <a:gd name="connsiteX2" fmla="*/ 571603 w 1937956"/>
                <a:gd name="connsiteY2" fmla="*/ 3307 h 1878313"/>
                <a:gd name="connsiteX3" fmla="*/ 574833 w 1937956"/>
                <a:gd name="connsiteY3" fmla="*/ 5104 h 1878313"/>
                <a:gd name="connsiteX4" fmla="*/ 585066 w 1937956"/>
                <a:gd name="connsiteY4" fmla="*/ 0 h 1878313"/>
                <a:gd name="connsiteX5" fmla="*/ 1105059 w 1937956"/>
                <a:gd name="connsiteY5" fmla="*/ 288962 h 1878313"/>
                <a:gd name="connsiteX6" fmla="*/ 977564 w 1937956"/>
                <a:gd name="connsiteY6" fmla="*/ 289295 h 1878313"/>
                <a:gd name="connsiteX7" fmla="*/ 987882 w 1937956"/>
                <a:gd name="connsiteY7" fmla="*/ 354107 h 1878313"/>
                <a:gd name="connsiteX8" fmla="*/ 1414458 w 1937956"/>
                <a:gd name="connsiteY8" fmla="*/ 923102 h 1878313"/>
                <a:gd name="connsiteX9" fmla="*/ 1903691 w 1937956"/>
                <a:gd name="connsiteY9" fmla="*/ 1031546 h 1878313"/>
                <a:gd name="connsiteX10" fmla="*/ 1914118 w 1937956"/>
                <a:gd name="connsiteY10" fmla="*/ 1030261 h 1878313"/>
                <a:gd name="connsiteX11" fmla="*/ 1700110 w 1937956"/>
                <a:gd name="connsiteY11" fmla="*/ 1476802 h 1878313"/>
                <a:gd name="connsiteX12" fmla="*/ 1694200 w 1937956"/>
                <a:gd name="connsiteY12" fmla="*/ 1480460 h 1878313"/>
                <a:gd name="connsiteX13" fmla="*/ 1937956 w 1937956"/>
                <a:gd name="connsiteY13" fmla="*/ 1874210 h 1878313"/>
                <a:gd name="connsiteX14" fmla="*/ 1818618 w 1937956"/>
                <a:gd name="connsiteY14" fmla="*/ 1878313 h 1878313"/>
                <a:gd name="connsiteX15" fmla="*/ 1021076 w 1937956"/>
                <a:gd name="connsiteY15" fmla="*/ 1664560 h 1878313"/>
                <a:gd name="connsiteX16" fmla="*/ 161057 w 1937956"/>
                <a:gd name="connsiteY16" fmla="*/ 345134 h 1878313"/>
                <a:gd name="connsiteX17" fmla="*/ 158815 w 1937956"/>
                <a:gd name="connsiteY17" fmla="*/ 291428 h 18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954" h="1878313">
                  <a:moveTo>
                    <a:pt x="0" y="291842"/>
                  </a:moveTo>
                  <a:lnTo>
                    <a:pt x="483891" y="50468"/>
                  </a:lnTo>
                  <a:lnTo>
                    <a:pt x="571603" y="3307"/>
                  </a:lnTo>
                  <a:lnTo>
                    <a:pt x="574833" y="5104"/>
                  </a:lnTo>
                  <a:lnTo>
                    <a:pt x="585066" y="0"/>
                  </a:lnTo>
                  <a:lnTo>
                    <a:pt x="1105059" y="288962"/>
                  </a:lnTo>
                  <a:lnTo>
                    <a:pt x="977564" y="289295"/>
                  </a:lnTo>
                  <a:lnTo>
                    <a:pt x="987882" y="354107"/>
                  </a:lnTo>
                  <a:cubicBezTo>
                    <a:pt x="1039185" y="585756"/>
                    <a:pt x="1187790" y="796940"/>
                    <a:pt x="1414458" y="923102"/>
                  </a:cubicBezTo>
                  <a:cubicBezTo>
                    <a:pt x="1569888" y="1009614"/>
                    <a:pt x="1739952" y="1043863"/>
                    <a:pt x="1903691" y="1031546"/>
                  </a:cubicBezTo>
                  <a:lnTo>
                    <a:pt x="1914118" y="1030261"/>
                  </a:lnTo>
                  <a:lnTo>
                    <a:pt x="1700110" y="1476802"/>
                  </a:lnTo>
                  <a:lnTo>
                    <a:pt x="1694200" y="1480460"/>
                  </a:lnTo>
                  <a:lnTo>
                    <a:pt x="1937956" y="1874210"/>
                  </a:lnTo>
                  <a:lnTo>
                    <a:pt x="1818618" y="1878313"/>
                  </a:lnTo>
                  <a:cubicBezTo>
                    <a:pt x="1548237" y="1874601"/>
                    <a:pt x="1274438" y="1805580"/>
                    <a:pt x="1021076" y="1664560"/>
                  </a:cubicBezTo>
                  <a:cubicBezTo>
                    <a:pt x="514354" y="1382522"/>
                    <a:pt x="209316" y="879240"/>
                    <a:pt x="161057" y="345134"/>
                  </a:cubicBezTo>
                  <a:lnTo>
                    <a:pt x="158815" y="291428"/>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 name="任意多边形: 形状 42"/>
            <p:cNvSpPr/>
            <p:nvPr>
              <p:custDataLst>
                <p:tags r:id="rId4"/>
              </p:custDataLst>
            </p:nvPr>
          </p:nvSpPr>
          <p:spPr>
            <a:xfrm rot="11535269">
              <a:off x="9330" y="3046"/>
              <a:ext cx="3170" cy="2905"/>
            </a:xfrm>
            <a:custGeom>
              <a:avLst/>
              <a:gdLst>
                <a:gd name="connsiteX0" fmla="*/ 1586244 w 2553243"/>
                <a:gd name="connsiteY0" fmla="*/ 2202786 h 2339320"/>
                <a:gd name="connsiteX1" fmla="*/ 259527 w 2553243"/>
                <a:gd name="connsiteY1" fmla="*/ 603220 h 2339320"/>
                <a:gd name="connsiteX2" fmla="*/ 234257 w 2553243"/>
                <a:gd name="connsiteY2" fmla="*/ 369528 h 2339320"/>
                <a:gd name="connsiteX3" fmla="*/ 0 w 2553243"/>
                <a:gd name="connsiteY3" fmla="*/ 370138 h 2339320"/>
                <a:gd name="connsiteX4" fmla="*/ 620600 w 2553243"/>
                <a:gd name="connsiteY4" fmla="*/ 60571 h 2339320"/>
                <a:gd name="connsiteX5" fmla="*/ 727283 w 2553243"/>
                <a:gd name="connsiteY5" fmla="*/ 4563 h 2339320"/>
                <a:gd name="connsiteX6" fmla="*/ 729896 w 2553243"/>
                <a:gd name="connsiteY6" fmla="*/ 6052 h 2339320"/>
                <a:gd name="connsiteX7" fmla="*/ 742029 w 2553243"/>
                <a:gd name="connsiteY7" fmla="*/ 0 h 2339320"/>
                <a:gd name="connsiteX8" fmla="*/ 1401526 w 2553243"/>
                <a:gd name="connsiteY8" fmla="*/ 366486 h 2339320"/>
                <a:gd name="connsiteX9" fmla="*/ 1260799 w 2553243"/>
                <a:gd name="connsiteY9" fmla="*/ 366853 h 2339320"/>
                <a:gd name="connsiteX10" fmla="*/ 1261777 w 2553243"/>
                <a:gd name="connsiteY10" fmla="*/ 379460 h 2339320"/>
                <a:gd name="connsiteX11" fmla="*/ 1934156 w 2553243"/>
                <a:gd name="connsiteY11" fmla="*/ 1243755 h 2339320"/>
                <a:gd name="connsiteX12" fmla="*/ 2351514 w 2553243"/>
                <a:gd name="connsiteY12" fmla="*/ 1310301 h 2339320"/>
                <a:gd name="connsiteX13" fmla="*/ 2401225 w 2553243"/>
                <a:gd name="connsiteY13" fmla="*/ 1305495 h 2339320"/>
                <a:gd name="connsiteX14" fmla="*/ 2200439 w 2553243"/>
                <a:gd name="connsiteY14" fmla="*/ 1835587 h 2339320"/>
                <a:gd name="connsiteX15" fmla="*/ 2193363 w 2553243"/>
                <a:gd name="connsiteY15" fmla="*/ 1840845 h 2339320"/>
                <a:gd name="connsiteX16" fmla="*/ 2553243 w 2553243"/>
                <a:gd name="connsiteY16" fmla="*/ 2325053 h 2339320"/>
                <a:gd name="connsiteX17" fmla="*/ 2414790 w 2553243"/>
                <a:gd name="connsiteY17" fmla="*/ 2337560 h 2339320"/>
                <a:gd name="connsiteX18" fmla="*/ 1586244 w 2553243"/>
                <a:gd name="connsiteY18" fmla="*/ 2202786 h 23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3243" h="2339320">
                  <a:moveTo>
                    <a:pt x="1586244" y="2202786"/>
                  </a:moveTo>
                  <a:cubicBezTo>
                    <a:pt x="869990" y="1931486"/>
                    <a:pt x="388266" y="1309683"/>
                    <a:pt x="259527" y="603220"/>
                  </a:cubicBezTo>
                  <a:lnTo>
                    <a:pt x="234257" y="369528"/>
                  </a:lnTo>
                  <a:lnTo>
                    <a:pt x="0" y="370138"/>
                  </a:lnTo>
                  <a:lnTo>
                    <a:pt x="620600" y="60571"/>
                  </a:lnTo>
                  <a:lnTo>
                    <a:pt x="727283" y="4563"/>
                  </a:lnTo>
                  <a:lnTo>
                    <a:pt x="729896" y="6052"/>
                  </a:lnTo>
                  <a:lnTo>
                    <a:pt x="742029" y="0"/>
                  </a:lnTo>
                  <a:lnTo>
                    <a:pt x="1401526" y="366486"/>
                  </a:lnTo>
                  <a:lnTo>
                    <a:pt x="1260799" y="366853"/>
                  </a:lnTo>
                  <a:lnTo>
                    <a:pt x="1261777" y="379460"/>
                  </a:lnTo>
                  <a:cubicBezTo>
                    <a:pt x="1309873" y="760792"/>
                    <a:pt x="1556615" y="1100751"/>
                    <a:pt x="1934156" y="1243755"/>
                  </a:cubicBezTo>
                  <a:cubicBezTo>
                    <a:pt x="2071444" y="1295756"/>
                    <a:pt x="2213030" y="1316791"/>
                    <a:pt x="2351514" y="1310301"/>
                  </a:cubicBezTo>
                  <a:lnTo>
                    <a:pt x="2401225" y="1305495"/>
                  </a:lnTo>
                  <a:lnTo>
                    <a:pt x="2200439" y="1835587"/>
                  </a:lnTo>
                  <a:lnTo>
                    <a:pt x="2193363" y="1840845"/>
                  </a:lnTo>
                  <a:lnTo>
                    <a:pt x="2553243" y="2325053"/>
                  </a:lnTo>
                  <a:lnTo>
                    <a:pt x="2414790" y="2337560"/>
                  </a:lnTo>
                  <a:cubicBezTo>
                    <a:pt x="2140165" y="2348839"/>
                    <a:pt x="1859102" y="2306138"/>
                    <a:pt x="1586244" y="2202786"/>
                  </a:cubicBez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 name="任意多边形: 形状 43"/>
            <p:cNvSpPr/>
            <p:nvPr>
              <p:custDataLst>
                <p:tags r:id="rId5"/>
              </p:custDataLst>
            </p:nvPr>
          </p:nvSpPr>
          <p:spPr>
            <a:xfrm>
              <a:off x="8081" y="6510"/>
              <a:ext cx="2829" cy="2808"/>
            </a:xfrm>
            <a:custGeom>
              <a:avLst/>
              <a:gdLst>
                <a:gd name="connsiteX0" fmla="*/ 1401526 w 2278261"/>
                <a:gd name="connsiteY0" fmla="*/ 366486 h 2261048"/>
                <a:gd name="connsiteX1" fmla="*/ 1316187 w 2278261"/>
                <a:gd name="connsiteY1" fmla="*/ 366709 h 2261048"/>
                <a:gd name="connsiteX2" fmla="*/ 1318738 w 2278261"/>
                <a:gd name="connsiteY2" fmla="*/ 382590 h 2261048"/>
                <a:gd name="connsiteX3" fmla="*/ 1781966 w 2278261"/>
                <a:gd name="connsiteY3" fmla="*/ 1055256 h 2261048"/>
                <a:gd name="connsiteX4" fmla="*/ 2177140 w 2278261"/>
                <a:gd name="connsiteY4" fmla="*/ 1205101 h 2261048"/>
                <a:gd name="connsiteX5" fmla="*/ 2278261 w 2278261"/>
                <a:gd name="connsiteY5" fmla="*/ 1216058 h 2261048"/>
                <a:gd name="connsiteX6" fmla="*/ 1916170 w 2278261"/>
                <a:gd name="connsiteY6" fmla="*/ 1785474 h 2261048"/>
                <a:gd name="connsiteX7" fmla="*/ 1908175 w 2278261"/>
                <a:gd name="connsiteY7" fmla="*/ 1789187 h 2261048"/>
                <a:gd name="connsiteX8" fmla="*/ 2127349 w 2278261"/>
                <a:gd name="connsiteY8" fmla="*/ 2261048 h 2261048"/>
                <a:gd name="connsiteX9" fmla="*/ 1983482 w 2278261"/>
                <a:gd name="connsiteY9" fmla="*/ 2244543 h 2261048"/>
                <a:gd name="connsiteX10" fmla="*/ 1199517 w 2278261"/>
                <a:gd name="connsiteY10" fmla="*/ 1944458 h 2261048"/>
                <a:gd name="connsiteX11" fmla="*/ 239578 w 2278261"/>
                <a:gd name="connsiteY11" fmla="*/ 415120 h 2261048"/>
                <a:gd name="connsiteX12" fmla="*/ 236302 w 2278261"/>
                <a:gd name="connsiteY12" fmla="*/ 369523 h 2261048"/>
                <a:gd name="connsiteX13" fmla="*/ 0 w 2278261"/>
                <a:gd name="connsiteY13" fmla="*/ 370138 h 2261048"/>
                <a:gd name="connsiteX14" fmla="*/ 703437 w 2278261"/>
                <a:gd name="connsiteY14" fmla="*/ 19250 h 2261048"/>
                <a:gd name="connsiteX15" fmla="*/ 737308 w 2278261"/>
                <a:gd name="connsiteY15" fmla="*/ 931 h 2261048"/>
                <a:gd name="connsiteX16" fmla="*/ 738662 w 2278261"/>
                <a:gd name="connsiteY16" fmla="*/ 1680 h 2261048"/>
                <a:gd name="connsiteX17" fmla="*/ 742029 w 2278261"/>
                <a:gd name="connsiteY17" fmla="*/ 0 h 22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78261" h="2261048">
                  <a:moveTo>
                    <a:pt x="1401526" y="366486"/>
                  </a:moveTo>
                  <a:lnTo>
                    <a:pt x="1316187" y="366709"/>
                  </a:lnTo>
                  <a:lnTo>
                    <a:pt x="1318738" y="382590"/>
                  </a:lnTo>
                  <a:cubicBezTo>
                    <a:pt x="1375324" y="652182"/>
                    <a:pt x="1534204" y="897705"/>
                    <a:pt x="1781966" y="1055256"/>
                  </a:cubicBezTo>
                  <a:cubicBezTo>
                    <a:pt x="1905846" y="1134031"/>
                    <a:pt x="2040220" y="1183356"/>
                    <a:pt x="2177140" y="1205101"/>
                  </a:cubicBezTo>
                  <a:lnTo>
                    <a:pt x="2278261" y="1216058"/>
                  </a:lnTo>
                  <a:lnTo>
                    <a:pt x="1916170" y="1785474"/>
                  </a:lnTo>
                  <a:lnTo>
                    <a:pt x="1908175" y="1789187"/>
                  </a:lnTo>
                  <a:lnTo>
                    <a:pt x="2127349" y="2261048"/>
                  </a:lnTo>
                  <a:lnTo>
                    <a:pt x="1983482" y="2244543"/>
                  </a:lnTo>
                  <a:cubicBezTo>
                    <a:pt x="1712281" y="2199865"/>
                    <a:pt x="1445729" y="2101024"/>
                    <a:pt x="1199517" y="1944458"/>
                  </a:cubicBezTo>
                  <a:cubicBezTo>
                    <a:pt x="645539" y="1592185"/>
                    <a:pt x="312533" y="1022717"/>
                    <a:pt x="239578" y="415120"/>
                  </a:cubicBezTo>
                  <a:lnTo>
                    <a:pt x="236302" y="369523"/>
                  </a:lnTo>
                  <a:lnTo>
                    <a:pt x="0" y="370138"/>
                  </a:lnTo>
                  <a:lnTo>
                    <a:pt x="703437" y="19250"/>
                  </a:lnTo>
                  <a:lnTo>
                    <a:pt x="737308" y="931"/>
                  </a:lnTo>
                  <a:lnTo>
                    <a:pt x="738662" y="1680"/>
                  </a:lnTo>
                  <a:lnTo>
                    <a:pt x="742029" y="0"/>
                  </a:lnTo>
                  <a:close/>
                </a:path>
              </a:pathLst>
            </a:cu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5" name="文本框 54"/>
            <p:cNvSpPr txBox="1"/>
            <p:nvPr>
              <p:custDataLst>
                <p:tags r:id="rId6"/>
              </p:custDataLst>
            </p:nvPr>
          </p:nvSpPr>
          <p:spPr>
            <a:xfrm rot="1980000">
              <a:off x="7964" y="4987"/>
              <a:ext cx="759" cy="82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rPr>
                <a:t>1</a:t>
              </a:r>
              <a:endParaRPr kumimoji="0" lang="zh-CN" altLang="en-US" sz="28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endParaRPr>
            </a:p>
          </p:txBody>
        </p:sp>
        <p:sp>
          <p:nvSpPr>
            <p:cNvPr id="56" name="文本框 55"/>
            <p:cNvSpPr txBox="1"/>
            <p:nvPr>
              <p:custDataLst>
                <p:tags r:id="rId7"/>
              </p:custDataLst>
            </p:nvPr>
          </p:nvSpPr>
          <p:spPr>
            <a:xfrm rot="1980000">
              <a:off x="10552" y="3834"/>
              <a:ext cx="759" cy="82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2800" b="1">
                  <a:solidFill>
                    <a:sysClr val="window" lastClr="FFFFFF"/>
                  </a:solidFill>
                  <a:latin typeface="微软雅黑" panose="020B0503020204020204" charset="-122"/>
                  <a:ea typeface="微软雅黑" panose="020B0503020204020204" charset="-122"/>
                </a:rPr>
                <a:t>2</a:t>
              </a:r>
              <a:endParaRPr kumimoji="0" lang="zh-CN" altLang="en-US" sz="28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endParaRPr>
            </a:p>
          </p:txBody>
        </p:sp>
        <p:sp>
          <p:nvSpPr>
            <p:cNvPr id="59" name="文本框 58"/>
            <p:cNvSpPr txBox="1"/>
            <p:nvPr>
              <p:custDataLst>
                <p:tags r:id="rId8"/>
              </p:custDataLst>
            </p:nvPr>
          </p:nvSpPr>
          <p:spPr>
            <a:xfrm rot="1980000">
              <a:off x="11597" y="6372"/>
              <a:ext cx="759" cy="82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rPr>
                <a:t>3</a:t>
              </a:r>
              <a:endParaRPr kumimoji="0" lang="zh-CN" altLang="en-US" sz="28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endParaRPr>
            </a:p>
          </p:txBody>
        </p:sp>
        <p:sp>
          <p:nvSpPr>
            <p:cNvPr id="60" name="文本框 59"/>
            <p:cNvSpPr txBox="1"/>
            <p:nvPr>
              <p:custDataLst>
                <p:tags r:id="rId9"/>
              </p:custDataLst>
            </p:nvPr>
          </p:nvSpPr>
          <p:spPr>
            <a:xfrm rot="1980000">
              <a:off x="9112" y="7488"/>
              <a:ext cx="759" cy="82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rPr>
                <a:t>4</a:t>
              </a:r>
              <a:endParaRPr kumimoji="0" lang="zh-CN" altLang="en-US" sz="2800" b="1" i="0" u="none" strike="noStrike" kern="1200" cap="none" spc="0" normalizeH="0" baseline="0" noProof="0">
                <a:ln>
                  <a:noFill/>
                </a:ln>
                <a:solidFill>
                  <a:sysClr val="window" lastClr="FFFFFF"/>
                </a:solidFill>
                <a:effectLst/>
                <a:uLnTx/>
                <a:uFillTx/>
                <a:latin typeface="微软雅黑" panose="020B0503020204020204" charset="-122"/>
                <a:ea typeface="微软雅黑" panose="020B0503020204020204" charset="-122"/>
              </a:endParaRPr>
            </a:p>
          </p:txBody>
        </p:sp>
      </p:grpSp>
      <p:sp>
        <p:nvSpPr>
          <p:cNvPr id="21" name="文本框 20"/>
          <p:cNvSpPr txBox="1"/>
          <p:nvPr>
            <p:custDataLst>
              <p:tags r:id="rId10"/>
            </p:custDataLst>
          </p:nvPr>
        </p:nvSpPr>
        <p:spPr>
          <a:xfrm>
            <a:off x="6683375" y="1781175"/>
            <a:ext cx="1785620" cy="521970"/>
          </a:xfrm>
          <a:prstGeom prst="rect">
            <a:avLst/>
          </a:prstGeom>
          <a:solidFill>
            <a:srgbClr val="F7FD9D"/>
          </a:solidFill>
          <a:ln w="25400">
            <a:noFill/>
          </a:ln>
        </p:spPr>
        <p:txBody>
          <a:bodyPr wrap="square">
            <a:spAutoFit/>
          </a:bodyPr>
          <a:lstStyle/>
          <a:p>
            <a:pPr marL="0" indent="0" algn="ctr"/>
            <a:r>
              <a:rPr lang="zh-CN" altLang="en-US" sz="2800" b="1">
                <a:latin typeface="微软雅黑" panose="020B0503020204020204" charset="-122"/>
                <a:ea typeface="微软雅黑" panose="020B0503020204020204" charset="-122"/>
                <a:cs typeface="宋体" panose="02010600030101010101" pitchFamily="2" charset="-122"/>
              </a:rPr>
              <a:t>分子晶体</a:t>
            </a:r>
            <a:endParaRPr lang="zh-CN" altLang="en-US" sz="2800" b="1">
              <a:latin typeface="微软雅黑" panose="020B0503020204020204" charset="-122"/>
              <a:ea typeface="微软雅黑" panose="020B0503020204020204" charset="-122"/>
              <a:cs typeface="宋体" panose="02010600030101010101" pitchFamily="2" charset="-122"/>
            </a:endParaRPr>
          </a:p>
        </p:txBody>
      </p:sp>
      <p:sp>
        <p:nvSpPr>
          <p:cNvPr id="4" name="文本框 3"/>
          <p:cNvSpPr txBox="1"/>
          <p:nvPr>
            <p:custDataLst>
              <p:tags r:id="rId11"/>
            </p:custDataLst>
          </p:nvPr>
        </p:nvSpPr>
        <p:spPr>
          <a:xfrm>
            <a:off x="9986010" y="2740660"/>
            <a:ext cx="1785620" cy="521970"/>
          </a:xfrm>
          <a:prstGeom prst="rect">
            <a:avLst/>
          </a:prstGeom>
          <a:solidFill>
            <a:srgbClr val="F7FD9D"/>
          </a:solidFill>
          <a:ln w="25400">
            <a:noFill/>
          </a:ln>
        </p:spPr>
        <p:txBody>
          <a:bodyPr wrap="square">
            <a:spAutoFit/>
          </a:bodyPr>
          <a:lstStyle/>
          <a:p>
            <a:pPr marL="0" indent="0" algn="ctr"/>
            <a:r>
              <a:rPr lang="zh-CN" altLang="en-US" sz="2800" b="1">
                <a:latin typeface="微软雅黑" panose="020B0503020204020204" charset="-122"/>
                <a:ea typeface="微软雅黑" panose="020B0503020204020204" charset="-122"/>
                <a:cs typeface="宋体" panose="02010600030101010101" pitchFamily="2" charset="-122"/>
              </a:rPr>
              <a:t>共价晶体</a:t>
            </a:r>
            <a:endParaRPr lang="zh-CN" altLang="en-US" sz="2800" b="1">
              <a:latin typeface="微软雅黑" panose="020B0503020204020204" charset="-122"/>
              <a:ea typeface="微软雅黑" panose="020B0503020204020204" charset="-122"/>
              <a:cs typeface="宋体" panose="02010600030101010101" pitchFamily="2" charset="-122"/>
            </a:endParaRPr>
          </a:p>
        </p:txBody>
      </p:sp>
      <p:sp>
        <p:nvSpPr>
          <p:cNvPr id="5" name="文本框 4"/>
          <p:cNvSpPr txBox="1"/>
          <p:nvPr>
            <p:custDataLst>
              <p:tags r:id="rId12"/>
            </p:custDataLst>
          </p:nvPr>
        </p:nvSpPr>
        <p:spPr>
          <a:xfrm>
            <a:off x="5752465" y="4042410"/>
            <a:ext cx="1785620" cy="521970"/>
          </a:xfrm>
          <a:prstGeom prst="rect">
            <a:avLst/>
          </a:prstGeom>
          <a:solidFill>
            <a:srgbClr val="F7FD9D"/>
          </a:solidFill>
          <a:ln w="25400">
            <a:noFill/>
          </a:ln>
        </p:spPr>
        <p:txBody>
          <a:bodyPr wrap="square">
            <a:spAutoFit/>
          </a:bodyPr>
          <a:lstStyle/>
          <a:p>
            <a:pPr marL="0" indent="0" algn="ctr"/>
            <a:r>
              <a:rPr lang="zh-CN" altLang="en-US" sz="2800" b="1">
                <a:latin typeface="微软雅黑" panose="020B0503020204020204" charset="-122"/>
                <a:ea typeface="微软雅黑" panose="020B0503020204020204" charset="-122"/>
                <a:cs typeface="宋体" panose="02010600030101010101" pitchFamily="2" charset="-122"/>
              </a:rPr>
              <a:t>离子晶体</a:t>
            </a:r>
            <a:endParaRPr lang="zh-CN" altLang="en-US" sz="2800" b="1">
              <a:latin typeface="微软雅黑" panose="020B0503020204020204" charset="-122"/>
              <a:ea typeface="微软雅黑" panose="020B0503020204020204" charset="-122"/>
              <a:cs typeface="宋体" panose="02010600030101010101" pitchFamily="2" charset="-122"/>
            </a:endParaRPr>
          </a:p>
        </p:txBody>
      </p:sp>
      <p:sp>
        <p:nvSpPr>
          <p:cNvPr id="3" name="文本框 2"/>
          <p:cNvSpPr txBox="1"/>
          <p:nvPr>
            <p:custDataLst>
              <p:tags r:id="rId13"/>
            </p:custDataLst>
          </p:nvPr>
        </p:nvSpPr>
        <p:spPr>
          <a:xfrm>
            <a:off x="9257665" y="4712335"/>
            <a:ext cx="1785620" cy="521970"/>
          </a:xfrm>
          <a:prstGeom prst="rect">
            <a:avLst/>
          </a:prstGeom>
          <a:solidFill>
            <a:srgbClr val="F7FD9D"/>
          </a:solidFill>
          <a:ln w="25400">
            <a:noFill/>
          </a:ln>
        </p:spPr>
        <p:txBody>
          <a:bodyPr wrap="square">
            <a:spAutoFit/>
          </a:bodyPr>
          <a:lstStyle/>
          <a:p>
            <a:pPr marL="0" indent="0" algn="ctr"/>
            <a:r>
              <a:rPr lang="zh-CN" altLang="en-US" sz="2800" b="1">
                <a:latin typeface="微软雅黑" panose="020B0503020204020204" charset="-122"/>
                <a:ea typeface="微软雅黑" panose="020B0503020204020204" charset="-122"/>
                <a:cs typeface="宋体" panose="02010600030101010101" pitchFamily="2" charset="-122"/>
              </a:rPr>
              <a:t>金属晶体</a:t>
            </a:r>
            <a:endParaRPr lang="zh-CN" altLang="en-US" sz="2800" b="1">
              <a:latin typeface="微软雅黑" panose="020B0503020204020204" charset="-122"/>
              <a:ea typeface="微软雅黑" panose="020B0503020204020204" charset="-122"/>
              <a:cs typeface="宋体" panose="02010600030101010101" pitchFamily="2" charset="-122"/>
            </a:endParaRPr>
          </a:p>
        </p:txBody>
      </p:sp>
      <p:sp>
        <p:nvSpPr>
          <p:cNvPr id="8" name="文本框 7"/>
          <p:cNvSpPr txBox="1"/>
          <p:nvPr>
            <p:custDataLst>
              <p:tags r:id="rId14"/>
            </p:custDataLst>
          </p:nvPr>
        </p:nvSpPr>
        <p:spPr>
          <a:xfrm>
            <a:off x="7776210" y="3046095"/>
            <a:ext cx="1793875" cy="1014730"/>
          </a:xfrm>
          <a:prstGeom prst="rect">
            <a:avLst/>
          </a:prstGeom>
          <a:noFill/>
        </p:spPr>
        <p:txBody>
          <a:bodyPr wrap="square" rtlCol="0" anchor="t">
            <a:spAutoFit/>
          </a:bodyPr>
          <a:lstStyle/>
          <a:p>
            <a:r>
              <a:rPr lang="zh-CN" altLang="en-US" sz="6000" b="1">
                <a:solidFill>
                  <a:srgbClr val="120EB7"/>
                </a:solidFill>
                <a:latin typeface="华文楷体" panose="02010600040101010101" charset="-122"/>
                <a:ea typeface="华文楷体" panose="02010600040101010101" charset="-122"/>
                <a:sym typeface="+mn-ea"/>
              </a:rPr>
              <a:t>晶体</a:t>
            </a:r>
            <a:endParaRPr lang="zh-CN" altLang="en-US" sz="6000" b="1">
              <a:solidFill>
                <a:srgbClr val="120EB7"/>
              </a:solidFill>
              <a:latin typeface="华文楷体" panose="02010600040101010101" charset="-122"/>
              <a:ea typeface="华文楷体" panose="02010600040101010101" charset="-122"/>
              <a:sym typeface="+mn-ea"/>
            </a:endParaRPr>
          </a:p>
        </p:txBody>
      </p:sp>
      <p:sp>
        <p:nvSpPr>
          <p:cNvPr id="24" name="文本框 23"/>
          <p:cNvSpPr txBox="1"/>
          <p:nvPr>
            <p:custDataLst>
              <p:tags r:id="rId15"/>
            </p:custDataLst>
          </p:nvPr>
        </p:nvSpPr>
        <p:spPr>
          <a:xfrm>
            <a:off x="160655" y="3302635"/>
            <a:ext cx="5689600" cy="1383665"/>
          </a:xfrm>
          <a:prstGeom prst="rect">
            <a:avLst/>
          </a:prstGeom>
          <a:noFill/>
        </p:spPr>
        <p:txBody>
          <a:bodyPr wrap="square" rtlCol="0">
            <a:spAutoFit/>
          </a:bodyPr>
          <a:lstStyle/>
          <a:p>
            <a:pPr>
              <a:lnSpc>
                <a:spcPct val="150000"/>
              </a:lnSpc>
            </a:pPr>
            <a:r>
              <a:rPr lang="en-US" altLang="zh-CN" sz="2800" b="1" smtClean="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2800" b="1" smtClean="0">
                <a:solidFill>
                  <a:schemeClr val="tx1"/>
                </a:solidFill>
                <a:latin typeface="微软雅黑" panose="020B0503020204020204" charset="-122"/>
                <a:ea typeface="微软雅黑" panose="020B0503020204020204" charset="-122"/>
                <a:cs typeface="微软雅黑" panose="020B0503020204020204" charset="-122"/>
              </a:rPr>
              <a:t>晶体性质</a:t>
            </a:r>
            <a:r>
              <a:rPr lang="zh-CN" altLang="en-US" sz="2800" b="1" smtClean="0">
                <a:solidFill>
                  <a:srgbClr val="120EB7"/>
                </a:solidFill>
                <a:latin typeface="微软雅黑" panose="020B0503020204020204" charset="-122"/>
                <a:ea typeface="微软雅黑" panose="020B0503020204020204" charset="-122"/>
                <a:cs typeface="微软雅黑" panose="020B0503020204020204" charset="-122"/>
              </a:rPr>
              <a:t>偏向某一晶体类型的过渡晶体通常当作该晶体类型处理</a:t>
            </a:r>
            <a:endParaRPr lang="zh-CN" altLang="en-US" sz="2800" b="1" smtClean="0">
              <a:solidFill>
                <a:srgbClr val="120EB7"/>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16"/>
            </p:custDataLst>
          </p:nvPr>
        </p:nvSpPr>
        <p:spPr>
          <a:xfrm>
            <a:off x="172085" y="2665730"/>
            <a:ext cx="6003925" cy="521970"/>
          </a:xfrm>
          <a:prstGeom prst="rect">
            <a:avLst/>
          </a:prstGeom>
          <a:noFill/>
        </p:spPr>
        <p:txBody>
          <a:bodyPr wrap="square" rtlCol="0">
            <a:spAutoFit/>
          </a:bodyPr>
          <a:lstStyle/>
          <a:p>
            <a:r>
              <a:rPr lang="en-US" altLang="zh-CN" sz="2800" b="1" smtClean="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800" b="1" smtClean="0">
                <a:solidFill>
                  <a:schemeClr val="tx1"/>
                </a:solidFill>
                <a:latin typeface="微软雅黑" panose="020B0503020204020204" charset="-122"/>
                <a:ea typeface="微软雅黑" panose="020B0503020204020204" charset="-122"/>
                <a:cs typeface="微软雅黑" panose="020B0503020204020204" charset="-122"/>
              </a:rPr>
              <a:t>四种典型晶体类型都存在过渡晶体</a:t>
            </a:r>
            <a:endParaRPr lang="zh-CN" altLang="en-US" sz="2800" b="1" smtClean="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custDataLst>
              <p:tags r:id="rId17"/>
            </p:custDataLst>
          </p:nvPr>
        </p:nvSpPr>
        <p:spPr>
          <a:xfrm>
            <a:off x="172085" y="1863090"/>
            <a:ext cx="6563360" cy="521970"/>
          </a:xfrm>
          <a:prstGeom prst="rect">
            <a:avLst/>
          </a:prstGeom>
          <a:noFill/>
        </p:spPr>
        <p:txBody>
          <a:bodyPr wrap="square" rtlCol="0">
            <a:spAutoFit/>
          </a:bodyPr>
          <a:lstStyle/>
          <a:p>
            <a:r>
              <a:rPr lang="zh-CN" altLang="en-US" sz="2800" b="1" smtClean="0">
                <a:solidFill>
                  <a:schemeClr val="tx1"/>
                </a:solidFill>
                <a:latin typeface="微软雅黑" panose="020B0503020204020204" charset="-122"/>
                <a:ea typeface="微软雅黑" panose="020B0503020204020204" charset="-122"/>
              </a:rPr>
              <a:t>概念：介于某两种晶体类型之间的晶体</a:t>
            </a:r>
            <a:endParaRPr lang="zh-CN" altLang="en-US" sz="2800" b="1" smtClean="0">
              <a:solidFill>
                <a:schemeClr val="tx1"/>
              </a:solidFill>
              <a:latin typeface="微软雅黑" panose="020B0503020204020204" charset="-122"/>
              <a:ea typeface="微软雅黑" panose="020B0503020204020204" charset="-122"/>
            </a:endParaRPr>
          </a:p>
        </p:txBody>
      </p:sp>
      <p:sp>
        <p:nvSpPr>
          <p:cNvPr id="13" name="矩形 12"/>
          <p:cNvSpPr/>
          <p:nvPr userDrawn="1">
            <p:custDataLst>
              <p:tags r:id="rId18"/>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过渡晶体</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4" grpId="0" bldLvl="0" animBg="1"/>
      <p:bldP spid="5" grpId="0" bldLvl="0" animBg="1"/>
      <p:bldP spid="3" grpId="0" bldLvl="0" animBg="1"/>
      <p:bldP spid="24"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8"/>
          <p:cNvGrpSpPr/>
          <p:nvPr>
            <p:custDataLst>
              <p:tags r:id="rId1"/>
            </p:custDataLst>
          </p:nvPr>
        </p:nvGrpSpPr>
        <p:grpSpPr>
          <a:xfrm>
            <a:off x="1524127" y="942015"/>
            <a:ext cx="9145016" cy="2952328"/>
            <a:chOff x="3785" y="539"/>
            <a:chExt cx="9826" cy="3117"/>
          </a:xfrm>
        </p:grpSpPr>
        <p:grpSp>
          <p:nvGrpSpPr>
            <p:cNvPr id="2" name="组合 5"/>
            <p:cNvGrpSpPr/>
            <p:nvPr>
              <p:custDataLst>
                <p:tags r:id="rId2"/>
              </p:custDataLst>
            </p:nvPr>
          </p:nvGrpSpPr>
          <p:grpSpPr>
            <a:xfrm>
              <a:off x="3785" y="782"/>
              <a:ext cx="9827" cy="2874"/>
              <a:chOff x="2130" y="426"/>
              <a:chExt cx="9827" cy="2874"/>
            </a:xfrm>
          </p:grpSpPr>
          <p:grpSp>
            <p:nvGrpSpPr>
              <p:cNvPr id="3" name="组合 2"/>
              <p:cNvGrpSpPr/>
              <p:nvPr>
                <p:custDataLst>
                  <p:tags r:id="rId3"/>
                </p:custDataLst>
              </p:nvPr>
            </p:nvGrpSpPr>
            <p:grpSpPr>
              <a:xfrm>
                <a:off x="2130" y="1722"/>
                <a:ext cx="9827" cy="1578"/>
                <a:chOff x="1303" y="2475"/>
                <a:chExt cx="9827" cy="1578"/>
              </a:xfrm>
            </p:grpSpPr>
            <p:pic>
              <p:nvPicPr>
                <p:cNvPr id="23" name="图片 22"/>
                <p:cNvPicPr>
                  <a:picLocks noChangeAspect="1"/>
                </p:cNvPicPr>
                <p:nvPr>
                  <p:custDataLst>
                    <p:tags r:id="rId4"/>
                  </p:custDataLst>
                </p:nvPr>
              </p:nvPicPr>
              <p:blipFill>
                <a:blip r:embed="rId5"/>
                <a:stretch>
                  <a:fillRect/>
                </a:stretch>
              </p:blipFill>
              <p:spPr>
                <a:xfrm>
                  <a:off x="1303" y="2475"/>
                  <a:ext cx="4762" cy="1577"/>
                </a:xfrm>
                <a:prstGeom prst="rect">
                  <a:avLst/>
                </a:prstGeom>
              </p:spPr>
            </p:pic>
            <p:pic>
              <p:nvPicPr>
                <p:cNvPr id="24" name="图片 3"/>
                <p:cNvPicPr>
                  <a:picLocks noChangeAspect="1"/>
                </p:cNvPicPr>
                <p:nvPr>
                  <p:custDataLst>
                    <p:tags r:id="rId6"/>
                  </p:custDataLst>
                </p:nvPr>
              </p:nvPicPr>
              <p:blipFill>
                <a:blip r:embed="rId7"/>
                <a:stretch>
                  <a:fillRect/>
                </a:stretch>
              </p:blipFill>
              <p:spPr>
                <a:xfrm>
                  <a:off x="6225" y="2475"/>
                  <a:ext cx="4905" cy="1578"/>
                </a:xfrm>
                <a:prstGeom prst="rect">
                  <a:avLst/>
                </a:prstGeom>
              </p:spPr>
            </p:pic>
          </p:grpSp>
          <p:pic>
            <p:nvPicPr>
              <p:cNvPr id="4" name="Picture 2" descr="https://gimg2.baidu.com/image_search/src=http%3A%2F%2Fpic67.nipic.com%2Ffile%2F20150508%2F18232882_003837603000_2.jpg&amp;refer=http%3A%2F%2Fpic67.nipic.com&amp;app=2002&amp;size=f9999,10000&amp;q=a80&amp;n=0&amp;g=0n&amp;fmt=jpeg?sec=1637842723&amp;t=8faac0015e6093cd28c892827b39680b"/>
              <p:cNvPicPr>
                <a:picLocks noChangeAspect="1" noChangeArrowheads="1"/>
              </p:cNvPicPr>
              <p:nvPr>
                <p:custDataLst>
                  <p:tags r:id="rId8"/>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1301" t="10809" r="9984" b="28863"/>
              <a:stretch>
                <a:fillRect/>
              </a:stretch>
            </p:blipFill>
            <p:spPr bwMode="auto">
              <a:xfrm>
                <a:off x="3823" y="426"/>
                <a:ext cx="1805" cy="1132"/>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图片 4" descr="360截图20220601081009065"/>
            <p:cNvPicPr>
              <a:picLocks noChangeAspect="1"/>
            </p:cNvPicPr>
            <p:nvPr>
              <p:custDataLst>
                <p:tags r:id="rId10"/>
              </p:custDataLst>
            </p:nvPr>
          </p:nvPicPr>
          <p:blipFill>
            <a:blip r:embed="rId11"/>
            <a:srcRect t="5060" r="-741" b="-1804"/>
            <a:stretch>
              <a:fillRect/>
            </a:stretch>
          </p:blipFill>
          <p:spPr>
            <a:xfrm>
              <a:off x="9965" y="539"/>
              <a:ext cx="2168" cy="1453"/>
            </a:xfrm>
            <a:prstGeom prst="rect">
              <a:avLst/>
            </a:prstGeom>
          </p:spPr>
        </p:pic>
      </p:grpSp>
      <p:sp>
        <p:nvSpPr>
          <p:cNvPr id="25" name="文本框 6"/>
          <p:cNvSpPr txBox="1"/>
          <p:nvPr>
            <p:custDataLst>
              <p:tags r:id="rId12"/>
            </p:custDataLst>
          </p:nvPr>
        </p:nvSpPr>
        <p:spPr>
          <a:xfrm>
            <a:off x="1523365" y="4116070"/>
            <a:ext cx="9146540" cy="1320800"/>
          </a:xfrm>
          <a:prstGeom prst="rect">
            <a:avLst/>
          </a:prstGeom>
          <a:noFill/>
        </p:spPr>
        <p:txBody>
          <a:bodyPr wrap="square" lIns="121917" tIns="60958" rIns="121917" bIns="60958" rtlCol="0" anchor="t">
            <a:spAutoFit/>
          </a:bodyPr>
          <a:lstStyle/>
          <a:p>
            <a:pPr>
              <a:lnSpc>
                <a:spcPct val="150000"/>
              </a:lnSpc>
            </a:pPr>
            <a:r>
              <a:rPr lang="zh-CN" altLang="en-US" sz="2600" smtClean="0">
                <a:latin typeface="微软雅黑" panose="020B0503020204020204" charset="-122"/>
                <a:ea typeface="微软雅黑" panose="020B0503020204020204" charset="-122"/>
                <a:sym typeface="+mn-ea"/>
              </a:rPr>
              <a:t>同是碳单质的晶体，金刚石和石墨的性质存在哪些异同？你</a:t>
            </a:r>
            <a:r>
              <a:rPr lang="zh-CN" altLang="en-US" sz="2600">
                <a:latin typeface="微软雅黑" panose="020B0503020204020204" charset="-122"/>
                <a:ea typeface="微软雅黑" panose="020B0503020204020204" charset="-122"/>
                <a:sym typeface="+mn-ea"/>
              </a:rPr>
              <a:t>认为是什么造成了这种差异</a:t>
            </a:r>
            <a:r>
              <a:rPr lang="zh-CN" altLang="en-US" sz="2600" smtClean="0">
                <a:latin typeface="微软雅黑" panose="020B0503020204020204" charset="-122"/>
                <a:ea typeface="微软雅黑" panose="020B0503020204020204" charset="-122"/>
                <a:sym typeface="+mn-ea"/>
              </a:rPr>
              <a:t>？</a:t>
            </a:r>
            <a:endParaRPr lang="zh-CN" altLang="en-US" sz="2600" smtClean="0">
              <a:latin typeface="微软雅黑" panose="020B0503020204020204" charset="-122"/>
              <a:ea typeface="微软雅黑" panose="020B0503020204020204" charset="-122"/>
              <a:sym typeface="+mn-ea"/>
            </a:endParaRPr>
          </a:p>
        </p:txBody>
      </p:sp>
      <p:grpSp>
        <p:nvGrpSpPr>
          <p:cNvPr id="33" name="组合 32"/>
          <p:cNvGrpSpPr/>
          <p:nvPr>
            <p:custDataLst>
              <p:tags r:id="rId13"/>
            </p:custDataLst>
          </p:nvPr>
        </p:nvGrpSpPr>
        <p:grpSpPr>
          <a:xfrm>
            <a:off x="3071663" y="5421561"/>
            <a:ext cx="6048672" cy="815751"/>
            <a:chOff x="623392" y="5517475"/>
            <a:chExt cx="6346195" cy="815751"/>
          </a:xfrm>
        </p:grpSpPr>
        <p:sp>
          <p:nvSpPr>
            <p:cNvPr id="20" name="矩形 19"/>
            <p:cNvSpPr>
              <a:spLocks noChangeAspect="1"/>
            </p:cNvSpPr>
            <p:nvPr>
              <p:custDataLst>
                <p:tags r:id="rId14"/>
              </p:custDataLst>
            </p:nvPr>
          </p:nvSpPr>
          <p:spPr>
            <a:xfrm>
              <a:off x="623392" y="5589240"/>
              <a:ext cx="6346195" cy="743986"/>
            </a:xfrm>
            <a:prstGeom prst="rect">
              <a:avLst/>
            </a:prstGeom>
            <a:noFill/>
          </p:spPr>
          <p:txBody>
            <a:bodyPr wrap="square">
              <a:spAutoFit/>
            </a:bodyPr>
            <a:lstStyle/>
            <a:p>
              <a:pPr indent="457200" defTabSz="914400" eaLnBrk="1" fontAlgn="auto" latinLnBrk="0" hangingPunct="1">
                <a:lnSpc>
                  <a:spcPct val="150000"/>
                </a:lnSpc>
                <a:spcAft>
                  <a:spcPct val="0"/>
                </a:spcAft>
                <a:tabLst>
                  <a:tab pos="1029335" algn="l"/>
                  <a:tab pos="1850390" algn="l"/>
                  <a:tab pos="2538095" algn="l"/>
                  <a:tab pos="3221990" algn="l"/>
                </a:tabLst>
              </a:pPr>
              <a:r>
                <a:rPr lang="zh-CN" altLang="en-US" sz="3200" b="1" smtClean="0">
                  <a:solidFill>
                    <a:srgbClr val="000000"/>
                  </a:solidFill>
                  <a:latin typeface="微软雅黑" panose="020B0503020204020204" charset="-122"/>
                  <a:ea typeface="微软雅黑" panose="020B0503020204020204" charset="-122"/>
                  <a:cs typeface="微软雅黑" panose="020B0503020204020204" charset="-122"/>
                </a:rPr>
                <a:t>结构</a:t>
              </a:r>
              <a:r>
                <a:rPr lang="zh-CN" altLang="en-US" sz="2000" b="1" smtClean="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3200" b="1" smtClean="0">
                  <a:solidFill>
                    <a:srgbClr val="000000"/>
                  </a:solidFill>
                  <a:latin typeface="微软雅黑" panose="020B0503020204020204" charset="-122"/>
                  <a:ea typeface="微软雅黑" panose="020B0503020204020204" charset="-122"/>
                  <a:cs typeface="微软雅黑" panose="020B0503020204020204" charset="-122"/>
                </a:rPr>
                <a:t>性质</a:t>
              </a:r>
              <a:endParaRPr lang="zh-CN" altLang="zh-CN" sz="3200" b="1">
                <a:solidFill>
                  <a:srgbClr val="000000"/>
                </a:solidFill>
                <a:effectLst/>
                <a:latin typeface="微软雅黑" panose="020B0503020204020204" charset="-122"/>
                <a:ea typeface="微软雅黑" panose="020B0503020204020204" charset="-122"/>
                <a:cs typeface="微软雅黑" panose="020B0503020204020204" charset="-122"/>
              </a:endParaRPr>
            </a:p>
          </p:txBody>
        </p:sp>
        <p:cxnSp>
          <p:nvCxnSpPr>
            <p:cNvPr id="29" name="直接箭头连接符 28"/>
            <p:cNvCxnSpPr/>
            <p:nvPr>
              <p:custDataLst>
                <p:tags r:id="rId15"/>
              </p:custDataLst>
            </p:nvPr>
          </p:nvCxnSpPr>
          <p:spPr>
            <a:xfrm>
              <a:off x="2279576" y="6093296"/>
              <a:ext cx="2808312"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custDataLst>
                <p:tags r:id="rId16"/>
              </p:custDataLst>
            </p:nvPr>
          </p:nvSpPr>
          <p:spPr>
            <a:xfrm>
              <a:off x="3083785" y="5517475"/>
              <a:ext cx="1008112" cy="523220"/>
            </a:xfrm>
            <a:prstGeom prst="rect">
              <a:avLst/>
            </a:prstGeom>
            <a:noFill/>
          </p:spPr>
          <p:txBody>
            <a:bodyPr wrap="square" rtlCol="0">
              <a:spAutoFit/>
            </a:bodyPr>
            <a:lstStyle/>
            <a:p>
              <a:r>
                <a:rPr lang="zh-CN" altLang="en-US" sz="2800" b="1" smtClean="0"/>
                <a:t>决定</a:t>
              </a:r>
              <a:endParaRPr lang="zh-CN" altLang="en-US" sz="2800" b="1"/>
            </a:p>
          </p:txBody>
        </p:sp>
      </p:grpSp>
      <p:sp>
        <p:nvSpPr>
          <p:cNvPr id="10" name="文本框 9"/>
          <p:cNvSpPr txBox="1"/>
          <p:nvPr>
            <p:custDataLst>
              <p:tags r:id="rId17"/>
            </p:custDataLst>
          </p:nvPr>
        </p:nvSpPr>
        <p:spPr>
          <a:xfrm>
            <a:off x="51012" y="1403774"/>
            <a:ext cx="2505287" cy="2853690"/>
          </a:xfrm>
          <a:prstGeom prst="rect">
            <a:avLst/>
          </a:prstGeom>
          <a:solidFill>
            <a:srgbClr val="92D050"/>
          </a:solidFill>
        </p:spPr>
        <p:txBody>
          <a:bodyPr wrap="square" rtlCol="0" anchor="ctr">
            <a:spAutoFit/>
          </a:bodyPr>
          <a:lstStyle/>
          <a:p>
            <a:pPr algn="ctr">
              <a:lnSpc>
                <a:spcPct val="160000"/>
              </a:lnSpc>
            </a:pPr>
            <a:r>
              <a:rPr lang="zh-CN" altLang="en-US" sz="3735" b="1" smtClean="0">
                <a:latin typeface="微软雅黑" panose="020B0503020204020204" charset="-122"/>
                <a:ea typeface="微软雅黑" panose="020B0503020204020204" charset="-122"/>
                <a:cs typeface="Times New Roman" panose="02020603050405020304" pitchFamily="18" charset="0"/>
              </a:rPr>
              <a:t>熔点</a:t>
            </a:r>
            <a:r>
              <a:rPr lang="zh-CN" altLang="en-US" sz="3735" b="1" smtClean="0">
                <a:solidFill>
                  <a:srgbClr val="FF0000"/>
                </a:solidFill>
                <a:latin typeface="微软雅黑" panose="020B0503020204020204" charset="-122"/>
                <a:ea typeface="微软雅黑" panose="020B0503020204020204" charset="-122"/>
                <a:cs typeface="Times New Roman" panose="02020603050405020304" pitchFamily="18" charset="0"/>
              </a:rPr>
              <a:t>很高</a:t>
            </a:r>
            <a:endParaRPr lang="zh-CN" altLang="en-US" sz="3735" b="1" smtClean="0">
              <a:solidFill>
                <a:srgbClr val="FF0000"/>
              </a:solidFill>
              <a:latin typeface="微软雅黑" panose="020B0503020204020204" charset="-122"/>
              <a:ea typeface="微软雅黑" panose="020B0503020204020204" charset="-122"/>
              <a:cs typeface="Times New Roman" panose="02020603050405020304" pitchFamily="18" charset="0"/>
            </a:endParaRPr>
          </a:p>
          <a:p>
            <a:pPr algn="ctr">
              <a:lnSpc>
                <a:spcPct val="160000"/>
              </a:lnSpc>
            </a:pPr>
            <a:r>
              <a:rPr lang="zh-CN" altLang="en-US" sz="3735" b="1" smtClean="0">
                <a:latin typeface="微软雅黑" panose="020B0503020204020204" charset="-122"/>
                <a:ea typeface="微软雅黑" panose="020B0503020204020204" charset="-122"/>
                <a:cs typeface="Times New Roman" panose="02020603050405020304" pitchFamily="18" charset="0"/>
              </a:rPr>
              <a:t>质地</a:t>
            </a:r>
            <a:r>
              <a:rPr lang="zh-CN" altLang="en-US" sz="3735" b="1" smtClean="0">
                <a:solidFill>
                  <a:srgbClr val="FF0000"/>
                </a:solidFill>
                <a:latin typeface="微软雅黑" panose="020B0503020204020204" charset="-122"/>
                <a:ea typeface="微软雅黑" panose="020B0503020204020204" charset="-122"/>
                <a:cs typeface="Times New Roman" panose="02020603050405020304" pitchFamily="18" charset="0"/>
              </a:rPr>
              <a:t>坚硬</a:t>
            </a:r>
            <a:endParaRPr lang="zh-CN" altLang="en-US" sz="3735" b="1" smtClean="0">
              <a:solidFill>
                <a:srgbClr val="FF0000"/>
              </a:solidFill>
              <a:latin typeface="微软雅黑" panose="020B0503020204020204" charset="-122"/>
              <a:ea typeface="微软雅黑" panose="020B0503020204020204" charset="-122"/>
              <a:cs typeface="Times New Roman" panose="02020603050405020304" pitchFamily="18" charset="0"/>
            </a:endParaRPr>
          </a:p>
          <a:p>
            <a:pPr algn="ctr">
              <a:lnSpc>
                <a:spcPct val="160000"/>
              </a:lnSpc>
            </a:pPr>
            <a:r>
              <a:rPr lang="zh-CN" altLang="en-US" sz="3735" b="1" smtClean="0">
                <a:solidFill>
                  <a:srgbClr val="FF0000"/>
                </a:solidFill>
                <a:latin typeface="微软雅黑" panose="020B0503020204020204" charset="-122"/>
                <a:ea typeface="微软雅黑" panose="020B0503020204020204" charset="-122"/>
                <a:cs typeface="Times New Roman" panose="02020603050405020304" pitchFamily="18" charset="0"/>
              </a:rPr>
              <a:t>不能</a:t>
            </a:r>
            <a:r>
              <a:rPr lang="zh-CN" altLang="en-US" sz="3735" b="1" smtClean="0">
                <a:latin typeface="微软雅黑" panose="020B0503020204020204" charset="-122"/>
                <a:ea typeface="微软雅黑" panose="020B0503020204020204" charset="-122"/>
                <a:cs typeface="Times New Roman" panose="02020603050405020304" pitchFamily="18" charset="0"/>
              </a:rPr>
              <a:t>导电</a:t>
            </a:r>
            <a:endParaRPr lang="zh-CN" altLang="en-US" sz="3735" b="1" smtClean="0">
              <a:latin typeface="微软雅黑" panose="020B0503020204020204" charset="-122"/>
              <a:ea typeface="微软雅黑" panose="020B0503020204020204" charset="-122"/>
              <a:cs typeface="Times New Roman" panose="02020603050405020304" pitchFamily="18" charset="0"/>
            </a:endParaRPr>
          </a:p>
        </p:txBody>
      </p:sp>
      <p:sp>
        <p:nvSpPr>
          <p:cNvPr id="6" name="文本框 5"/>
          <p:cNvSpPr txBox="1"/>
          <p:nvPr>
            <p:custDataLst>
              <p:tags r:id="rId18"/>
            </p:custDataLst>
          </p:nvPr>
        </p:nvSpPr>
        <p:spPr>
          <a:xfrm>
            <a:off x="311150" y="820420"/>
            <a:ext cx="1978025" cy="583565"/>
          </a:xfrm>
          <a:prstGeom prst="rect">
            <a:avLst/>
          </a:prstGeom>
          <a:solidFill>
            <a:srgbClr val="92D050"/>
          </a:solidFill>
        </p:spPr>
        <p:txBody>
          <a:bodyPr wrap="square" rtlCol="0" anchor="t">
            <a:spAutoFit/>
          </a:bodyPr>
          <a:lstStyle/>
          <a:p>
            <a:r>
              <a:rPr lang="zh-CN" altLang="en-US" sz="3200" b="1" smtClean="0">
                <a:solidFill>
                  <a:srgbClr val="00B0F0"/>
                </a:solidFill>
                <a:latin typeface="微软雅黑" panose="020B0503020204020204" charset="-122"/>
                <a:ea typeface="微软雅黑" panose="020B0503020204020204" charset="-122"/>
                <a:sym typeface="+mn-ea"/>
              </a:rPr>
              <a:t>共价晶体</a:t>
            </a:r>
            <a:endParaRPr lang="zh-CN" altLang="en-US" sz="3200" b="1" smtClean="0">
              <a:solidFill>
                <a:srgbClr val="00B0F0"/>
              </a:solidFill>
              <a:latin typeface="微软雅黑" panose="020B0503020204020204" charset="-122"/>
              <a:ea typeface="微软雅黑" panose="020B0503020204020204" charset="-122"/>
              <a:sym typeface="+mn-ea"/>
            </a:endParaRPr>
          </a:p>
        </p:txBody>
      </p:sp>
      <p:sp>
        <p:nvSpPr>
          <p:cNvPr id="7" name="文本框 6"/>
          <p:cNvSpPr txBox="1"/>
          <p:nvPr>
            <p:custDataLst>
              <p:tags r:id="rId19"/>
            </p:custDataLst>
          </p:nvPr>
        </p:nvSpPr>
        <p:spPr>
          <a:xfrm>
            <a:off x="9411547" y="1332654"/>
            <a:ext cx="2505287" cy="2853690"/>
          </a:xfrm>
          <a:prstGeom prst="rect">
            <a:avLst/>
          </a:prstGeom>
          <a:solidFill>
            <a:srgbClr val="92D050"/>
          </a:solidFill>
        </p:spPr>
        <p:txBody>
          <a:bodyPr wrap="square" rtlCol="0" anchor="ctr">
            <a:spAutoFit/>
          </a:bodyPr>
          <a:lstStyle/>
          <a:p>
            <a:pPr>
              <a:lnSpc>
                <a:spcPct val="160000"/>
              </a:lnSpc>
            </a:pPr>
            <a:r>
              <a:rPr lang="zh-CN" altLang="en-US" sz="3735" b="1" smtClean="0">
                <a:latin typeface="微软雅黑" panose="020B0503020204020204" charset="-122"/>
                <a:ea typeface="微软雅黑" panose="020B0503020204020204" charset="-122"/>
                <a:cs typeface="微软雅黑" panose="020B0503020204020204" charset="-122"/>
                <a:sym typeface="+mn-ea"/>
              </a:rPr>
              <a:t>熔点很</a:t>
            </a:r>
            <a:r>
              <a:rPr lang="zh-CN" altLang="en-US" sz="3735" b="1" smtClean="0">
                <a:solidFill>
                  <a:srgbClr val="FF0000"/>
                </a:solidFill>
                <a:latin typeface="微软雅黑" panose="020B0503020204020204" charset="-122"/>
                <a:ea typeface="微软雅黑" panose="020B0503020204020204" charset="-122"/>
                <a:cs typeface="微软雅黑" panose="020B0503020204020204" charset="-122"/>
                <a:sym typeface="+mn-ea"/>
              </a:rPr>
              <a:t>高</a:t>
            </a:r>
            <a:r>
              <a:rPr lang="en-US" altLang="zh-CN" sz="3735" b="1" smtClean="0">
                <a:latin typeface="微软雅黑" panose="020B0503020204020204" charset="-122"/>
                <a:ea typeface="微软雅黑" panose="020B0503020204020204" charset="-122"/>
                <a:cs typeface="微软雅黑" panose="020B0503020204020204" charset="-122"/>
                <a:sym typeface="+mn-ea"/>
              </a:rPr>
              <a:t>   </a:t>
            </a:r>
            <a:endParaRPr lang="zh-CN" altLang="en-US" sz="3735" b="1" smtClean="0">
              <a:latin typeface="微软雅黑" panose="020B0503020204020204" charset="-122"/>
              <a:ea typeface="微软雅黑" panose="020B0503020204020204" charset="-122"/>
              <a:cs typeface="微软雅黑" panose="020B0503020204020204" charset="-122"/>
            </a:endParaRPr>
          </a:p>
          <a:p>
            <a:pPr>
              <a:lnSpc>
                <a:spcPct val="160000"/>
              </a:lnSpc>
            </a:pPr>
            <a:r>
              <a:rPr lang="zh-CN" altLang="en-US" sz="3735" b="1" smtClean="0">
                <a:latin typeface="微软雅黑" panose="020B0503020204020204" charset="-122"/>
                <a:ea typeface="微软雅黑" panose="020B0503020204020204" charset="-122"/>
                <a:cs typeface="微软雅黑" panose="020B0503020204020204" charset="-122"/>
                <a:sym typeface="+mn-ea"/>
              </a:rPr>
              <a:t>质地较</a:t>
            </a:r>
            <a:r>
              <a:rPr lang="zh-CN" altLang="en-US" sz="3735" b="1" smtClean="0">
                <a:solidFill>
                  <a:srgbClr val="FF0000"/>
                </a:solidFill>
                <a:latin typeface="微软雅黑" panose="020B0503020204020204" charset="-122"/>
                <a:ea typeface="微软雅黑" panose="020B0503020204020204" charset="-122"/>
                <a:cs typeface="微软雅黑" panose="020B0503020204020204" charset="-122"/>
                <a:sym typeface="+mn-ea"/>
              </a:rPr>
              <a:t>软</a:t>
            </a:r>
            <a:endParaRPr lang="zh-CN" altLang="en-US" sz="3735" b="1" smtClean="0">
              <a:solidFill>
                <a:srgbClr val="FF0000"/>
              </a:solidFill>
              <a:latin typeface="微软雅黑" panose="020B0503020204020204" charset="-122"/>
              <a:ea typeface="微软雅黑" panose="020B0503020204020204" charset="-122"/>
              <a:cs typeface="微软雅黑" panose="020B0503020204020204" charset="-122"/>
            </a:endParaRPr>
          </a:p>
          <a:p>
            <a:pPr>
              <a:lnSpc>
                <a:spcPct val="160000"/>
              </a:lnSpc>
            </a:pPr>
            <a:r>
              <a:rPr lang="zh-CN" altLang="en-US" sz="3735" b="1" smtClean="0">
                <a:latin typeface="微软雅黑" panose="020B0503020204020204" charset="-122"/>
                <a:ea typeface="微软雅黑" panose="020B0503020204020204" charset="-122"/>
                <a:cs typeface="微软雅黑" panose="020B0503020204020204" charset="-122"/>
                <a:sym typeface="+mn-ea"/>
              </a:rPr>
              <a:t>导电性</a:t>
            </a:r>
            <a:r>
              <a:rPr lang="zh-CN" altLang="en-US" sz="3735" b="1" smtClean="0">
                <a:solidFill>
                  <a:srgbClr val="FF0000"/>
                </a:solidFill>
                <a:latin typeface="微软雅黑" panose="020B0503020204020204" charset="-122"/>
                <a:ea typeface="微软雅黑" panose="020B0503020204020204" charset="-122"/>
                <a:cs typeface="微软雅黑" panose="020B0503020204020204" charset="-122"/>
                <a:sym typeface="+mn-ea"/>
              </a:rPr>
              <a:t>好</a:t>
            </a:r>
            <a:endParaRPr lang="zh-CN" altLang="en-US" sz="3735" b="1" smtClean="0">
              <a:latin typeface="微软雅黑" panose="020B0503020204020204" charset="-122"/>
              <a:ea typeface="微软雅黑" panose="020B0503020204020204" charset="-122"/>
              <a:cs typeface="Times New Roman" panose="02020603050405020304" pitchFamily="18" charset="0"/>
            </a:endParaRPr>
          </a:p>
        </p:txBody>
      </p:sp>
      <p:sp>
        <p:nvSpPr>
          <p:cNvPr id="8" name="文本框 7"/>
          <p:cNvSpPr txBox="1"/>
          <p:nvPr>
            <p:custDataLst>
              <p:tags r:id="rId20"/>
            </p:custDataLst>
          </p:nvPr>
        </p:nvSpPr>
        <p:spPr>
          <a:xfrm>
            <a:off x="9671685" y="749300"/>
            <a:ext cx="1978025" cy="583565"/>
          </a:xfrm>
          <a:prstGeom prst="rect">
            <a:avLst/>
          </a:prstGeom>
          <a:solidFill>
            <a:srgbClr val="92D050"/>
          </a:solidFill>
        </p:spPr>
        <p:txBody>
          <a:bodyPr wrap="square" rtlCol="0" anchor="t">
            <a:spAutoFit/>
          </a:bodyPr>
          <a:lstStyle/>
          <a:p>
            <a:pPr algn="ctr"/>
            <a:r>
              <a:rPr lang="zh-CN" altLang="en-US" sz="3200" b="1" smtClean="0">
                <a:solidFill>
                  <a:srgbClr val="151CB1"/>
                </a:solidFill>
                <a:latin typeface="微软雅黑" panose="020B0503020204020204" charset="-122"/>
                <a:ea typeface="微软雅黑" panose="020B0503020204020204" charset="-122"/>
                <a:sym typeface="+mn-ea"/>
              </a:rPr>
              <a:t>？晶体</a:t>
            </a:r>
            <a:endParaRPr lang="zh-CN" altLang="en-US" sz="3200" b="1" smtClean="0">
              <a:solidFill>
                <a:srgbClr val="151CB1"/>
              </a:solidFill>
              <a:latin typeface="微软雅黑" panose="020B0503020204020204" charset="-122"/>
              <a:ea typeface="微软雅黑" panose="020B0503020204020204" charset="-122"/>
              <a:sym typeface="+mn-ea"/>
            </a:endParaRPr>
          </a:p>
        </p:txBody>
      </p:sp>
      <p:sp>
        <p:nvSpPr>
          <p:cNvPr id="9" name="矩形 8"/>
          <p:cNvSpPr/>
          <p:nvPr userDrawn="1">
            <p:custDataLst>
              <p:tags r:id="rId21"/>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混合型晶体——石墨</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bldLvl="0" animBg="1"/>
      <p:bldP spid="6" grpId="0" bldLvl="0" animBg="1"/>
      <p:bldP spid="7" grpId="0" bldLvl="0" animBg="1"/>
      <p:bldP spid="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p:nvPr>
            <p:custDataLst>
              <p:tags r:id="rId1"/>
            </p:custDataLst>
          </p:nvPr>
        </p:nvSpPr>
        <p:spPr>
          <a:xfrm>
            <a:off x="7148035" y="1793949"/>
            <a:ext cx="4097971" cy="1163391"/>
          </a:xfrm>
          <a:prstGeom prst="rect">
            <a:avLst/>
          </a:prstGeom>
          <a:solidFill>
            <a:schemeClr val="accent2">
              <a:lumMod val="20000"/>
              <a:lumOff val="80000"/>
            </a:schemeClr>
          </a:solidFill>
        </p:spPr>
        <p:txBody>
          <a:bodyPr wrap="square" lIns="121917" tIns="60958" rIns="121917" bIns="60958" rtlCol="0" anchor="t">
            <a:spAutoFit/>
          </a:bodyPr>
          <a:lstStyle/>
          <a:p>
            <a:pPr>
              <a:lnSpc>
                <a:spcPct val="130000"/>
              </a:lnSpc>
            </a:pP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碳原子均采取</a:t>
            </a:r>
            <a:r>
              <a:rPr lang="en-US" altLang="zh-CN" sz="26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sp</a:t>
            </a:r>
            <a:r>
              <a:rPr lang="en-US" altLang="zh-CN" sz="2600" baseline="300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mn-ea"/>
              </a:rPr>
              <a:t>2</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杂化</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2600">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30000"/>
              </a:lnSpc>
            </a:pPr>
            <a:r>
              <a:rPr lang="zh-CN" altLang="en-US" sz="260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形成</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平面六元并环</a:t>
            </a:r>
            <a:r>
              <a:rPr lang="zh-CN" altLang="en-US" sz="260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结构</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sp>
        <p:nvSpPr>
          <p:cNvPr id="13" name="文本框 13"/>
          <p:cNvSpPr txBox="1"/>
          <p:nvPr>
            <p:custDataLst>
              <p:tags r:id="rId2"/>
            </p:custDataLst>
          </p:nvPr>
        </p:nvSpPr>
        <p:spPr>
          <a:xfrm>
            <a:off x="7148035" y="3097947"/>
            <a:ext cx="4060533" cy="1163391"/>
          </a:xfrm>
          <a:prstGeom prst="rect">
            <a:avLst/>
          </a:prstGeom>
          <a:solidFill>
            <a:schemeClr val="accent2">
              <a:lumMod val="20000"/>
              <a:lumOff val="80000"/>
            </a:schemeClr>
          </a:solidFill>
        </p:spPr>
        <p:txBody>
          <a:bodyPr wrap="square" lIns="121917" tIns="60958" rIns="121917" bIns="60958" rtlCol="0">
            <a:spAutoFit/>
          </a:bodyPr>
          <a:lstStyle/>
          <a:p>
            <a:pPr>
              <a:lnSpc>
                <a:spcPct val="130000"/>
              </a:lnSpc>
            </a:pPr>
            <a:r>
              <a:rPr lang="zh-CN" altLang="en-US" sz="2600">
                <a:latin typeface="Times New Roman" panose="02020603050405020304" pitchFamily="18" charset="0"/>
                <a:ea typeface="微软雅黑" panose="020B0503020204020204" charset="-122"/>
                <a:cs typeface="Times New Roman" panose="02020603050405020304" pitchFamily="18" charset="0"/>
              </a:rPr>
              <a:t>层内</a:t>
            </a:r>
            <a:r>
              <a:rPr lang="en-US" altLang="zh-CN" sz="2600">
                <a:latin typeface="Times New Roman" panose="02020603050405020304" pitchFamily="18" charset="0"/>
                <a:ea typeface="Times New Roman" panose="02020603050405020304" pitchFamily="18" charset="0"/>
                <a:cs typeface="Times New Roman" panose="02020603050405020304" pitchFamily="18" charset="0"/>
              </a:rPr>
              <a:t>C</a:t>
            </a:r>
            <a:r>
              <a:rPr lang="zh-CN" altLang="en-US" sz="2600">
                <a:latin typeface="Times New Roman" panose="02020603050405020304" pitchFamily="18" charset="0"/>
                <a:ea typeface="微软雅黑" panose="020B0503020204020204" charset="-122"/>
                <a:cs typeface="Times New Roman" panose="02020603050405020304" pitchFamily="18" charset="0"/>
              </a:rPr>
              <a:t>原子以</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rPr>
              <a:t>共价键</a:t>
            </a:r>
            <a:r>
              <a:rPr lang="zh-CN" altLang="en-US" sz="2600">
                <a:latin typeface="Times New Roman" panose="02020603050405020304" pitchFamily="18" charset="0"/>
                <a:ea typeface="微软雅黑" panose="020B0503020204020204" charset="-122"/>
                <a:cs typeface="Times New Roman" panose="02020603050405020304" pitchFamily="18" charset="0"/>
              </a:rPr>
              <a:t>结合，</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a:p>
            <a:pPr>
              <a:lnSpc>
                <a:spcPct val="130000"/>
              </a:lnSpc>
            </a:pPr>
            <a:r>
              <a:rPr lang="zh-CN" altLang="en-US" sz="2600">
                <a:latin typeface="Times New Roman" panose="02020603050405020304" pitchFamily="18" charset="0"/>
                <a:ea typeface="微软雅黑" panose="020B0503020204020204" charset="-122"/>
                <a:cs typeface="Times New Roman" panose="02020603050405020304" pitchFamily="18" charset="0"/>
              </a:rPr>
              <a:t>层间靠</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rPr>
              <a:t>范德华力</a:t>
            </a:r>
            <a:r>
              <a:rPr lang="zh-CN" altLang="en-US" sz="2600">
                <a:latin typeface="Times New Roman" panose="02020603050405020304" pitchFamily="18" charset="0"/>
                <a:ea typeface="微软雅黑" panose="020B0503020204020204" charset="-122"/>
                <a:cs typeface="Times New Roman" panose="02020603050405020304" pitchFamily="18" charset="0"/>
              </a:rPr>
              <a:t>维系。</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grpSp>
        <p:nvGrpSpPr>
          <p:cNvPr id="20" name="组合 17"/>
          <p:cNvGrpSpPr/>
          <p:nvPr>
            <p:custDataLst>
              <p:tags r:id="rId3"/>
            </p:custDataLst>
          </p:nvPr>
        </p:nvGrpSpPr>
        <p:grpSpPr>
          <a:xfrm>
            <a:off x="872641" y="1322431"/>
            <a:ext cx="3976792" cy="3474721"/>
            <a:chOff x="769" y="1474"/>
            <a:chExt cx="4697" cy="4104"/>
          </a:xfrm>
        </p:grpSpPr>
        <p:pic>
          <p:nvPicPr>
            <p:cNvPr id="21" name="图片 -2147482623"/>
            <p:cNvPicPr>
              <a:picLocks noChangeAspect="1"/>
            </p:cNvPicPr>
            <p:nvPr>
              <p:custDataLst>
                <p:tags r:id="rId4"/>
              </p:custDataLst>
            </p:nvPr>
          </p:nvPicPr>
          <p:blipFill>
            <a:blip r:embed="rId5"/>
            <a:srcRect l="56884" r="8611" b="18280"/>
            <a:stretch>
              <a:fillRect/>
            </a:stretch>
          </p:blipFill>
          <p:spPr>
            <a:xfrm>
              <a:off x="769" y="1474"/>
              <a:ext cx="3742" cy="3481"/>
            </a:xfrm>
            <a:prstGeom prst="rect">
              <a:avLst/>
            </a:prstGeom>
            <a:noFill/>
            <a:ln w="9525">
              <a:noFill/>
            </a:ln>
          </p:spPr>
        </p:pic>
        <p:sp>
          <p:nvSpPr>
            <p:cNvPr id="22" name="文本框 16"/>
            <p:cNvSpPr txBox="1"/>
            <p:nvPr>
              <p:custDataLst>
                <p:tags r:id="rId6"/>
              </p:custDataLst>
            </p:nvPr>
          </p:nvSpPr>
          <p:spPr>
            <a:xfrm>
              <a:off x="1724" y="4996"/>
              <a:ext cx="3742" cy="582"/>
            </a:xfrm>
            <a:prstGeom prst="rect">
              <a:avLst/>
            </a:prstGeom>
            <a:noFill/>
          </p:spPr>
          <p:txBody>
            <a:bodyPr wrap="square" rtlCol="0">
              <a:spAutoFit/>
            </a:bodyPr>
            <a:lstStyle/>
            <a:p>
              <a:pPr algn="ctr"/>
              <a:r>
                <a:rPr lang="zh-CN" altLang="en-US" sz="2600" smtClean="0">
                  <a:latin typeface="Times New Roman" panose="02020603050405020304" pitchFamily="18" charset="0"/>
                  <a:ea typeface="微软雅黑" panose="020B0503020204020204" charset="-122"/>
                  <a:cs typeface="Times New Roman" panose="02020603050405020304" pitchFamily="18" charset="0"/>
                </a:rPr>
                <a:t>石墨</a:t>
              </a:r>
              <a:r>
                <a:rPr lang="zh-CN" altLang="en-US" sz="2600">
                  <a:latin typeface="Times New Roman" panose="02020603050405020304" pitchFamily="18" charset="0"/>
                  <a:ea typeface="微软雅黑" panose="020B0503020204020204" charset="-122"/>
                  <a:cs typeface="Times New Roman" panose="02020603050405020304" pitchFamily="18" charset="0"/>
                </a:rPr>
                <a:t>的</a:t>
              </a:r>
              <a:r>
                <a:rPr lang="zh-CN" altLang="en-US" sz="2600" smtClean="0">
                  <a:latin typeface="Times New Roman" panose="02020603050405020304" pitchFamily="18" charset="0"/>
                  <a:ea typeface="微软雅黑" panose="020B0503020204020204" charset="-122"/>
                  <a:cs typeface="Times New Roman" panose="02020603050405020304" pitchFamily="18" charset="0"/>
                </a:rPr>
                <a:t>层状</a:t>
              </a:r>
              <a:r>
                <a:rPr lang="zh-CN" altLang="en-US" sz="2600">
                  <a:latin typeface="Times New Roman" panose="02020603050405020304" pitchFamily="18" charset="0"/>
                  <a:ea typeface="微软雅黑" panose="020B0503020204020204" charset="-122"/>
                  <a:cs typeface="Times New Roman" panose="02020603050405020304" pitchFamily="18" charset="0"/>
                </a:rPr>
                <a:t>结构</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grpSp>
      <p:sp>
        <p:nvSpPr>
          <p:cNvPr id="23" name="文本框 19"/>
          <p:cNvSpPr txBox="1"/>
          <p:nvPr>
            <p:custDataLst>
              <p:tags r:id="rId7"/>
            </p:custDataLst>
          </p:nvPr>
        </p:nvSpPr>
        <p:spPr>
          <a:xfrm>
            <a:off x="479376" y="5197148"/>
            <a:ext cx="2692400" cy="523216"/>
          </a:xfrm>
          <a:prstGeom prst="rect">
            <a:avLst/>
          </a:prstGeom>
          <a:noFill/>
        </p:spPr>
        <p:txBody>
          <a:bodyPr wrap="square" lIns="121917" tIns="60958" rIns="121917" bIns="60958" rtlCol="0" anchor="t">
            <a:spAutoFit/>
          </a:bodyPr>
          <a:lstStyle/>
          <a:p>
            <a:r>
              <a:rPr lang="zh-CN" altLang="en-US" sz="2600" b="1">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rPr>
              <a:t>混合型晶体：</a:t>
            </a:r>
            <a:endParaRPr lang="zh-CN" altLang="en-US" sz="2600" b="1">
              <a:solidFill>
                <a:srgbClr val="0000FF"/>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4" name="文本框 20"/>
          <p:cNvSpPr txBox="1"/>
          <p:nvPr>
            <p:custDataLst>
              <p:tags r:id="rId8"/>
            </p:custDataLst>
          </p:nvPr>
        </p:nvSpPr>
        <p:spPr>
          <a:xfrm>
            <a:off x="4295800" y="5658057"/>
            <a:ext cx="5400600" cy="723271"/>
          </a:xfrm>
          <a:prstGeom prst="rect">
            <a:avLst/>
          </a:prstGeom>
          <a:noFill/>
        </p:spPr>
        <p:txBody>
          <a:bodyPr wrap="square" lIns="121917" tIns="60958" rIns="121917" bIns="60958" rtlCol="0" anchor="t">
            <a:spAutoFit/>
          </a:bodyPr>
          <a:lstStyle/>
          <a:p>
            <a:pPr>
              <a:lnSpc>
                <a:spcPct val="150000"/>
              </a:lnSpc>
            </a:pPr>
            <a:r>
              <a:rPr lang="zh-CN" altLang="en-US" sz="2600" smtClean="0">
                <a:latin typeface="Times New Roman" panose="02020603050405020304" pitchFamily="18" charset="0"/>
                <a:ea typeface="微软雅黑" panose="020B0503020204020204" charset="-122"/>
                <a:cs typeface="Times New Roman" panose="02020603050405020304" pitchFamily="18" charset="0"/>
                <a:sym typeface="+mn-ea"/>
              </a:rPr>
              <a:t>石墨</a:t>
            </a:r>
            <a:r>
              <a:rPr lang="zh-CN" altLang="en-US" sz="2600">
                <a:latin typeface="Times New Roman" panose="02020603050405020304" pitchFamily="18" charset="0"/>
                <a:ea typeface="微软雅黑" panose="020B0503020204020204" charset="-122"/>
                <a:cs typeface="Times New Roman" panose="02020603050405020304" pitchFamily="18" charset="0"/>
                <a:sym typeface="+mn-ea"/>
              </a:rPr>
              <a:t>晶体是一种典型的混合型晶体。</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grpSp>
        <p:nvGrpSpPr>
          <p:cNvPr id="25" name="组合 27"/>
          <p:cNvGrpSpPr/>
          <p:nvPr>
            <p:custDataLst>
              <p:tags r:id="rId9"/>
            </p:custDataLst>
          </p:nvPr>
        </p:nvGrpSpPr>
        <p:grpSpPr>
          <a:xfrm>
            <a:off x="3620469" y="1532261"/>
            <a:ext cx="2831088" cy="2684098"/>
            <a:chOff x="3516" y="1220"/>
            <a:chExt cx="3638" cy="3595"/>
          </a:xfrm>
        </p:grpSpPr>
        <p:pic>
          <p:nvPicPr>
            <p:cNvPr id="26" name="图片 25"/>
            <p:cNvPicPr>
              <a:picLocks noChangeAspect="1"/>
            </p:cNvPicPr>
            <p:nvPr>
              <p:custDataLst>
                <p:tags r:id="rId10"/>
              </p:custDataLst>
            </p:nvPr>
          </p:nvPicPr>
          <p:blipFill>
            <a:blip r:embed="rId11">
              <a:clrChange>
                <a:clrFrom>
                  <a:srgbClr val="FFFFFF"/>
                </a:clrFrom>
                <a:clrTo>
                  <a:srgbClr val="FFFFFF">
                    <a:alpha val="0"/>
                  </a:srgbClr>
                </a:clrTo>
              </a:clrChange>
            </a:blip>
            <a:srcRect l="25378" t="16520" r="6168" b="6206"/>
            <a:stretch>
              <a:fillRect/>
            </a:stretch>
          </p:blipFill>
          <p:spPr>
            <a:xfrm>
              <a:off x="3516" y="1220"/>
              <a:ext cx="3638" cy="3595"/>
            </a:xfrm>
            <a:prstGeom prst="rect">
              <a:avLst/>
            </a:prstGeom>
          </p:spPr>
        </p:pic>
        <p:cxnSp>
          <p:nvCxnSpPr>
            <p:cNvPr id="27" name="直接连接符 26"/>
            <p:cNvCxnSpPr/>
            <p:nvPr>
              <p:custDataLst>
                <p:tags r:id="rId12"/>
              </p:custDataLst>
            </p:nvPr>
          </p:nvCxnSpPr>
          <p:spPr>
            <a:xfrm flipH="1">
              <a:off x="4629" y="1637"/>
              <a:ext cx="1" cy="2830"/>
            </a:xfrm>
            <a:prstGeom prst="line">
              <a:avLst/>
            </a:prstGeom>
            <a:ln w="3175" cmpd="sng">
              <a:solidFill>
                <a:srgbClr val="EE7228"/>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13"/>
              </p:custDataLst>
            </p:nvPr>
          </p:nvCxnSpPr>
          <p:spPr>
            <a:xfrm flipH="1">
              <a:off x="5313" y="1844"/>
              <a:ext cx="0" cy="2592"/>
            </a:xfrm>
            <a:prstGeom prst="line">
              <a:avLst/>
            </a:prstGeom>
            <a:ln w="3175" cmpd="sng">
              <a:solidFill>
                <a:srgbClr val="EE7228"/>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14"/>
              </p:custDataLst>
            </p:nvPr>
          </p:nvCxnSpPr>
          <p:spPr>
            <a:xfrm>
              <a:off x="4184" y="1815"/>
              <a:ext cx="33" cy="2247"/>
            </a:xfrm>
            <a:prstGeom prst="line">
              <a:avLst/>
            </a:prstGeom>
            <a:ln w="3175" cmpd="sng">
              <a:solidFill>
                <a:srgbClr val="EE7228"/>
              </a:solidFill>
              <a:prstDash val="sysDash"/>
            </a:ln>
          </p:spPr>
          <p:style>
            <a:lnRef idx="1">
              <a:schemeClr val="accent1"/>
            </a:lnRef>
            <a:fillRef idx="0">
              <a:schemeClr val="accent1"/>
            </a:fillRef>
            <a:effectRef idx="0">
              <a:schemeClr val="accent1"/>
            </a:effectRef>
            <a:fontRef idx="minor">
              <a:schemeClr val="tx1"/>
            </a:fontRef>
          </p:style>
        </p:cxnSp>
      </p:grpSp>
      <p:sp>
        <p:nvSpPr>
          <p:cNvPr id="30" name="文本框 7176"/>
          <p:cNvSpPr txBox="1"/>
          <p:nvPr>
            <p:custDataLst>
              <p:tags r:id="rId15"/>
            </p:custDataLst>
          </p:nvPr>
        </p:nvSpPr>
        <p:spPr>
          <a:xfrm>
            <a:off x="5432502" y="3118459"/>
            <a:ext cx="1748325" cy="538605"/>
          </a:xfrm>
          <a:prstGeom prst="rect">
            <a:avLst/>
          </a:prstGeom>
          <a:noFill/>
          <a:ln w="9525">
            <a:noFill/>
          </a:ln>
        </p:spPr>
        <p:txBody>
          <a:bodyPr wrap="square" lIns="121917" tIns="60958" rIns="121917" bIns="60958">
            <a:spAutoFit/>
          </a:bodyPr>
          <a:lstStyle/>
          <a:p>
            <a:pPr eaLnBrk="1" hangingPunct="1">
              <a:spcBef>
                <a:spcPct val="50000"/>
              </a:spcBef>
            </a:pPr>
            <a:r>
              <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rPr>
              <a:t>范德华力</a:t>
            </a:r>
            <a:endPar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1" name="文本框 7176"/>
          <p:cNvSpPr txBox="1"/>
          <p:nvPr>
            <p:custDataLst>
              <p:tags r:id="rId16"/>
            </p:custDataLst>
          </p:nvPr>
        </p:nvSpPr>
        <p:spPr>
          <a:xfrm>
            <a:off x="4689904" y="1286470"/>
            <a:ext cx="1748325" cy="538605"/>
          </a:xfrm>
          <a:prstGeom prst="rect">
            <a:avLst/>
          </a:prstGeom>
          <a:noFill/>
          <a:ln w="9525">
            <a:noFill/>
          </a:ln>
        </p:spPr>
        <p:txBody>
          <a:bodyPr wrap="square" lIns="121917" tIns="60958" rIns="121917" bIns="60958">
            <a:spAutoFit/>
          </a:bodyPr>
          <a:lstStyle/>
          <a:p>
            <a:pPr eaLnBrk="1" hangingPunct="1">
              <a:spcBef>
                <a:spcPct val="50000"/>
              </a:spcBef>
            </a:pPr>
            <a:r>
              <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rPr>
              <a:t>共价键</a:t>
            </a:r>
            <a:endParaRPr lang="zh-CN" altLang="en-US" sz="26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2" name="矩形 31"/>
          <p:cNvSpPr/>
          <p:nvPr>
            <p:custDataLst>
              <p:tags r:id="rId17"/>
            </p:custDataLst>
          </p:nvPr>
        </p:nvSpPr>
        <p:spPr>
          <a:xfrm>
            <a:off x="479376" y="461823"/>
            <a:ext cx="4176464" cy="587469"/>
          </a:xfrm>
          <a:prstGeom prst="rect">
            <a:avLst/>
          </a:prstGeom>
        </p:spPr>
        <p:txBody>
          <a:bodyPr wrap="square">
            <a:spAutoFit/>
          </a:bodyPr>
          <a:lstStyle/>
          <a:p>
            <a:pPr lvl="0">
              <a:lnSpc>
                <a:spcPct val="140000"/>
              </a:lnSpc>
            </a:pPr>
            <a:r>
              <a:rPr lang="en-US" altLang="zh-CN" sz="2600" b="1" kern="100" smtClean="0">
                <a:solidFill>
                  <a:prstClr val="black"/>
                </a:solidFill>
                <a:latin typeface="微软雅黑" panose="020B0503020204020204" charset="-122"/>
                <a:cs typeface="Courier New" panose="02070309020205020404" pitchFamily="49" charset="0"/>
              </a:rPr>
              <a:t>1</a:t>
            </a:r>
            <a:r>
              <a:rPr lang="zh-CN" altLang="en-US" sz="2600" b="1" kern="100" smtClean="0">
                <a:solidFill>
                  <a:prstClr val="black"/>
                </a:solidFill>
                <a:latin typeface="幼圆" panose="02010509060101010101" pitchFamily="49" charset="-122"/>
                <a:ea typeface="幼圆" panose="02010509060101010101" pitchFamily="49" charset="-122"/>
                <a:cs typeface="Courier New" panose="02070309020205020404" pitchFamily="49" charset="0"/>
              </a:rPr>
              <a:t>．</a:t>
            </a:r>
            <a:r>
              <a:rPr lang="zh-CN" altLang="zh-CN" sz="2600" b="1" kern="100" smtClean="0">
                <a:solidFill>
                  <a:prstClr val="black"/>
                </a:solidFill>
                <a:latin typeface="微软雅黑" panose="020B0503020204020204" charset="-122"/>
                <a:cs typeface="Times New Roman" panose="02020603050405020304" pitchFamily="18" charset="0"/>
              </a:rPr>
              <a:t>石墨</a:t>
            </a:r>
            <a:r>
              <a:rPr lang="zh-CN" altLang="zh-CN" sz="2600" b="1" kern="100">
                <a:solidFill>
                  <a:prstClr val="black"/>
                </a:solidFill>
                <a:latin typeface="微软雅黑" panose="020B0503020204020204" charset="-122"/>
                <a:cs typeface="Times New Roman" panose="02020603050405020304" pitchFamily="18" charset="0"/>
              </a:rPr>
              <a:t>晶体的结构与性质</a:t>
            </a:r>
            <a:endParaRPr lang="zh-CN" altLang="zh-CN" sz="1050" b="1" kern="100">
              <a:solidFill>
                <a:prstClr val="black"/>
              </a:solidFill>
              <a:latin typeface="微软雅黑" panose="020B0503020204020204" charset="-122"/>
              <a:cs typeface="Courier New" panose="02070309020205020404" pitchFamily="49" charset="0"/>
            </a:endParaRPr>
          </a:p>
        </p:txBody>
      </p:sp>
      <p:sp>
        <p:nvSpPr>
          <p:cNvPr id="33" name="矩形 32"/>
          <p:cNvSpPr/>
          <p:nvPr>
            <p:custDataLst>
              <p:tags r:id="rId18"/>
            </p:custDataLst>
          </p:nvPr>
        </p:nvSpPr>
        <p:spPr>
          <a:xfrm>
            <a:off x="2621917" y="5082994"/>
            <a:ext cx="9090707" cy="1292662"/>
          </a:xfrm>
          <a:prstGeom prst="rect">
            <a:avLst/>
          </a:prstGeom>
        </p:spPr>
        <p:txBody>
          <a:bodyPr wrap="square">
            <a:spAutoFit/>
          </a:bodyPr>
          <a:lstStyle/>
          <a:p>
            <a:pPr lvl="0">
              <a:lnSpc>
                <a:spcPct val="150000"/>
              </a:lnSpc>
            </a:pPr>
            <a:r>
              <a:rPr lang="zh-CN" altLang="en-US" sz="260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晶体内同时存在若干种</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不同的作用力</a:t>
            </a:r>
            <a:r>
              <a:rPr lang="zh-CN" altLang="en-US" sz="260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，具有若干种晶体的</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结构</a:t>
            </a:r>
            <a:r>
              <a:rPr lang="zh-CN" altLang="en-US" sz="260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和</a:t>
            </a:r>
            <a:r>
              <a:rPr lang="zh-CN" altLang="en-US"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性质</a:t>
            </a:r>
            <a:r>
              <a:rPr lang="zh-CN" altLang="en-US" sz="260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en-US" altLang="zh-CN" sz="2600">
              <a:solidFill>
                <a:prstClr val="black"/>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9" name="矩形 8"/>
          <p:cNvSpPr/>
          <p:nvPr userDrawn="1">
            <p:custDataLst>
              <p:tags r:id="rId19"/>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混合型晶体——石墨</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23" grpId="0"/>
      <p:bldP spid="24" grpId="0"/>
      <p:bldP spid="30" grpId="0"/>
      <p:bldP spid="31"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842138" y="539862"/>
            <a:ext cx="3362996" cy="2554678"/>
            <a:chOff x="770130" y="398264"/>
            <a:chExt cx="3362996" cy="2554678"/>
          </a:xfrm>
        </p:grpSpPr>
        <p:pic>
          <p:nvPicPr>
            <p:cNvPr id="3" name="图片 2"/>
            <p:cNvPicPr>
              <a:picLocks noChangeAspect="1"/>
            </p:cNvPicPr>
            <p:nvPr>
              <p:custDataLst>
                <p:tags r:id="rId2"/>
              </p:custDataLst>
            </p:nvPr>
          </p:nvPicPr>
          <p:blipFill>
            <a:blip r:embed="rId3">
              <a:clrChange>
                <a:clrFrom>
                  <a:srgbClr val="FDFEFF"/>
                </a:clrFrom>
                <a:clrTo>
                  <a:srgbClr val="FDFEFF">
                    <a:alpha val="0"/>
                  </a:srgbClr>
                </a:clrTo>
              </a:clrChange>
              <a:extLst>
                <a:ext uri="{BEBA8EAE-BF5A-486C-A8C5-ECC9F3942E4B}">
                  <a14:imgProps xmlns:a14="http://schemas.microsoft.com/office/drawing/2010/main">
                    <a14:imgLayer r:embed="rId4">
                      <a14:imgEffect>
                        <a14:sharpenSoften amount="50000"/>
                      </a14:imgEffect>
                    </a14:imgLayer>
                  </a14:imgProps>
                </a:ext>
              </a:extLst>
            </a:blip>
            <a:srcRect b="22819"/>
            <a:stretch>
              <a:fillRect/>
            </a:stretch>
          </p:blipFill>
          <p:spPr>
            <a:xfrm>
              <a:off x="999444" y="398264"/>
              <a:ext cx="2904367" cy="2228786"/>
            </a:xfrm>
            <a:prstGeom prst="rect">
              <a:avLst/>
            </a:prstGeom>
          </p:spPr>
        </p:pic>
        <p:sp>
          <p:nvSpPr>
            <p:cNvPr id="5" name="文本框 4"/>
            <p:cNvSpPr txBox="1"/>
            <p:nvPr>
              <p:custDataLst>
                <p:tags r:id="rId5"/>
              </p:custDataLst>
            </p:nvPr>
          </p:nvSpPr>
          <p:spPr>
            <a:xfrm>
              <a:off x="770130" y="2460499"/>
              <a:ext cx="3362996" cy="492443"/>
            </a:xfrm>
            <a:prstGeom prst="rect">
              <a:avLst/>
            </a:prstGeom>
            <a:noFill/>
          </p:spPr>
          <p:txBody>
            <a:bodyPr wrap="square" rtlCol="0">
              <a:spAutoFit/>
            </a:bodyPr>
            <a:lstStyle/>
            <a:p>
              <a:pPr algn="ctr">
                <a:lnSpc>
                  <a:spcPct val="130000"/>
                </a:lnSpc>
              </a:pPr>
              <a:r>
                <a:rPr lang="zh-CN" altLang="en-US" sz="2000" smtClean="0">
                  <a:solidFill>
                    <a:srgbClr val="111111"/>
                  </a:solidFill>
                  <a:latin typeface="Times New Roman" panose="02020603050405020304" pitchFamily="18" charset="0"/>
                  <a:ea typeface="微软雅黑" panose="020B0503020204020204" charset="-122"/>
                  <a:cs typeface="Times New Roman" panose="02020603050405020304" pitchFamily="18" charset="0"/>
                </a:rPr>
                <a:t>石墨晶体中的二维平面结构</a:t>
              </a:r>
              <a:endParaRPr lang="zh-CN" altLang="en-US" sz="2000" smtClean="0">
                <a:solidFill>
                  <a:srgbClr val="11111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4" name="组合 3"/>
          <p:cNvGrpSpPr/>
          <p:nvPr>
            <p:custDataLst>
              <p:tags r:id="rId6"/>
            </p:custDataLst>
          </p:nvPr>
        </p:nvGrpSpPr>
        <p:grpSpPr>
          <a:xfrm>
            <a:off x="4511824" y="539862"/>
            <a:ext cx="2126017" cy="2554677"/>
            <a:chOff x="4690063" y="398264"/>
            <a:chExt cx="2126017" cy="2554677"/>
          </a:xfrm>
        </p:grpSpPr>
        <p:pic>
          <p:nvPicPr>
            <p:cNvPr id="6" name="Picture 241" descr="21XJHX3-75.TIF"/>
            <p:cNvPicPr>
              <a:picLocks noChangeAspect="1" noChangeArrowheads="1"/>
            </p:cNvPicPr>
            <p:nvPr>
              <p:custDataLst>
                <p:tags r:id="rId7"/>
              </p:custDataLst>
            </p:nvPr>
          </p:nvPicPr>
          <p:blipFill>
            <a:blip r:embed="rId8" r:link="rId9">
              <a:clrChange>
                <a:clrFrom>
                  <a:srgbClr val="FFFFFF"/>
                </a:clrFrom>
                <a:clrTo>
                  <a:srgbClr val="FFFFFF">
                    <a:alpha val="0"/>
                  </a:srgbClr>
                </a:clrTo>
              </a:clrChange>
              <a:extLst>
                <a:ext uri="{28A0092B-C50C-407E-A947-70E740481C1C}">
                  <a14:useLocalDpi xmlns:a14="http://schemas.microsoft.com/office/drawing/2010/main" val="0"/>
                </a:ext>
              </a:extLst>
            </a:blip>
            <a:srcRect l="32675" r="35974" b="27511"/>
            <a:stretch>
              <a:fillRect/>
            </a:stretch>
          </p:blipFill>
          <p:spPr bwMode="auto">
            <a:xfrm>
              <a:off x="4727551" y="398264"/>
              <a:ext cx="2088529" cy="202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custDataLst>
                <p:tags r:id="rId10"/>
              </p:custDataLst>
            </p:nvPr>
          </p:nvSpPr>
          <p:spPr>
            <a:xfrm>
              <a:off x="4690063" y="2460498"/>
              <a:ext cx="2078390" cy="492443"/>
            </a:xfrm>
            <a:prstGeom prst="rect">
              <a:avLst/>
            </a:prstGeom>
            <a:noFill/>
          </p:spPr>
          <p:txBody>
            <a:bodyPr wrap="square" rtlCol="0">
              <a:spAutoFit/>
            </a:bodyPr>
            <a:lstStyle/>
            <a:p>
              <a:pPr algn="ctr">
                <a:lnSpc>
                  <a:spcPct val="130000"/>
                </a:lnSpc>
              </a:pPr>
              <a:r>
                <a:rPr lang="zh-CN" altLang="en-US" sz="2000" smtClean="0">
                  <a:solidFill>
                    <a:srgbClr val="111111"/>
                  </a:solidFill>
                  <a:latin typeface="Times New Roman" panose="02020603050405020304" pitchFamily="18" charset="0"/>
                  <a:ea typeface="微软雅黑" panose="020B0503020204020204" charset="-122"/>
                  <a:cs typeface="Times New Roman" panose="02020603050405020304" pitchFamily="18" charset="0"/>
                </a:rPr>
                <a:t>石墨的层状结构</a:t>
              </a:r>
              <a:endParaRPr lang="zh-CN" altLang="en-US" sz="2000" smtClean="0">
                <a:solidFill>
                  <a:srgbClr val="11111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8" name="组合 7"/>
          <p:cNvGrpSpPr/>
          <p:nvPr>
            <p:custDataLst>
              <p:tags r:id="rId11"/>
            </p:custDataLst>
          </p:nvPr>
        </p:nvGrpSpPr>
        <p:grpSpPr>
          <a:xfrm>
            <a:off x="7101309" y="341286"/>
            <a:ext cx="3815768" cy="2691722"/>
            <a:chOff x="7029301" y="260648"/>
            <a:chExt cx="3815768" cy="2691722"/>
          </a:xfrm>
        </p:grpSpPr>
        <p:pic>
          <p:nvPicPr>
            <p:cNvPr id="9" name="图片 8" descr="屏幕剪辑"/>
            <p:cNvPicPr>
              <a:picLocks noChangeAspect="1"/>
            </p:cNvPicPr>
            <p:nvPr>
              <p:custDataLst>
                <p:tags r:id="rId12"/>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59319" t="13697" r="6100" b="28205"/>
            <a:stretch>
              <a:fillRect/>
            </a:stretch>
          </p:blipFill>
          <p:spPr>
            <a:xfrm>
              <a:off x="7569390" y="260648"/>
              <a:ext cx="2735590" cy="2264710"/>
            </a:xfrm>
            <a:prstGeom prst="rect">
              <a:avLst/>
            </a:prstGeom>
          </p:spPr>
        </p:pic>
        <p:sp>
          <p:nvSpPr>
            <p:cNvPr id="10" name="文本框 9"/>
            <p:cNvSpPr txBox="1"/>
            <p:nvPr>
              <p:custDataLst>
                <p:tags r:id="rId14"/>
              </p:custDataLst>
            </p:nvPr>
          </p:nvSpPr>
          <p:spPr>
            <a:xfrm>
              <a:off x="7029301" y="2459927"/>
              <a:ext cx="3815768" cy="492443"/>
            </a:xfrm>
            <a:prstGeom prst="rect">
              <a:avLst/>
            </a:prstGeom>
            <a:noFill/>
          </p:spPr>
          <p:txBody>
            <a:bodyPr wrap="square" rtlCol="0">
              <a:spAutoFit/>
            </a:bodyPr>
            <a:lstStyle/>
            <a:p>
              <a:pPr algn="ctr">
                <a:lnSpc>
                  <a:spcPct val="130000"/>
                </a:lnSpc>
              </a:pPr>
              <a:r>
                <a:rPr lang="zh-CN" altLang="en-US" sz="2000" smtClean="0">
                  <a:solidFill>
                    <a:srgbClr val="111111"/>
                  </a:solidFill>
                  <a:latin typeface="Times New Roman" panose="02020603050405020304" pitchFamily="18" charset="0"/>
                  <a:ea typeface="微软雅黑" panose="020B0503020204020204" charset="-122"/>
                  <a:cs typeface="Times New Roman" panose="02020603050405020304" pitchFamily="18" charset="0"/>
                </a:rPr>
                <a:t>石墨结构中未参与杂化的</a:t>
              </a:r>
              <a:r>
                <a:rPr lang="en-US" altLang="zh-CN" sz="200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a:t>
              </a:r>
              <a:r>
                <a:rPr lang="zh-CN" altLang="en-US" sz="2000" smtClean="0">
                  <a:solidFill>
                    <a:srgbClr val="111111"/>
                  </a:solidFill>
                  <a:latin typeface="Times New Roman" panose="02020603050405020304" pitchFamily="18" charset="0"/>
                  <a:ea typeface="微软雅黑" panose="020B0503020204020204" charset="-122"/>
                  <a:cs typeface="Times New Roman" panose="02020603050405020304" pitchFamily="18" charset="0"/>
                </a:rPr>
                <a:t>轨道</a:t>
              </a:r>
              <a:endParaRPr lang="zh-CN" altLang="en-US" sz="2000" smtClean="0">
                <a:solidFill>
                  <a:srgbClr val="111111"/>
                </a:solidFill>
                <a:latin typeface="Times New Roman" panose="02020603050405020304" pitchFamily="18" charset="0"/>
                <a:ea typeface="微软雅黑" panose="020B0503020204020204" charset="-122"/>
                <a:cs typeface="Times New Roman" panose="02020603050405020304" pitchFamily="18" charset="0"/>
              </a:endParaRPr>
            </a:p>
          </p:txBody>
        </p:sp>
      </p:grpSp>
      <p:sp>
        <p:nvSpPr>
          <p:cNvPr id="11" name="文本框 10"/>
          <p:cNvSpPr txBox="1"/>
          <p:nvPr>
            <p:custDataLst>
              <p:tags r:id="rId15"/>
            </p:custDataLst>
          </p:nvPr>
        </p:nvSpPr>
        <p:spPr>
          <a:xfrm>
            <a:off x="842138" y="3431983"/>
            <a:ext cx="2859948" cy="2523764"/>
          </a:xfrm>
          <a:prstGeom prst="rect">
            <a:avLst/>
          </a:prstGeom>
          <a:noFill/>
          <a:ln w="25400">
            <a:solidFill>
              <a:srgbClr val="FF0000"/>
            </a:solidFill>
          </a:ln>
        </p:spPr>
        <p:txBody>
          <a:bodyPr wrap="square" lIns="121917" tIns="60958" rIns="121917" bIns="60958" rtlCol="0" anchor="t">
            <a:spAutoFit/>
          </a:bodyPr>
          <a:lstStyle/>
          <a:p>
            <a:pPr>
              <a:lnSpc>
                <a:spcPct val="120000"/>
              </a:lnSpc>
            </a:pPr>
            <a:r>
              <a:rPr lang="zh-CN" altLang="en-US" sz="2600" smtClean="0">
                <a:ln>
                  <a:noFill/>
                </a:ln>
                <a:solidFill>
                  <a:srgbClr val="1903BD"/>
                </a:solidFill>
                <a:effectLst/>
                <a:latin typeface="Times New Roman" panose="02020603050405020304" pitchFamily="18" charset="0"/>
                <a:ea typeface="微软雅黑" panose="020B0503020204020204" charset="-122"/>
                <a:cs typeface="Times New Roman" panose="02020603050405020304" pitchFamily="18" charset="0"/>
                <a:sym typeface="+mn-ea"/>
              </a:rPr>
              <a:t>层平面内</a:t>
            </a:r>
            <a:r>
              <a:rPr lang="en-US" altLang="zh-CN" sz="2600" smtClean="0">
                <a:ln>
                  <a:noFill/>
                </a:ln>
                <a:solidFill>
                  <a:srgbClr val="1903BD"/>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C</a:t>
            </a:r>
            <a:r>
              <a:rPr lang="zh-CN" altLang="en-US" sz="2600" smtClean="0">
                <a:ln>
                  <a:noFill/>
                </a:ln>
                <a:solidFill>
                  <a:srgbClr val="1903BD"/>
                </a:solidFill>
                <a:effectLst/>
                <a:latin typeface="Times New Roman" panose="02020603050405020304" pitchFamily="18" charset="0"/>
                <a:ea typeface="微软雅黑" panose="020B0503020204020204" charset="-122"/>
                <a:cs typeface="Times New Roman" panose="02020603050405020304" pitchFamily="18" charset="0"/>
                <a:sym typeface="+mn-ea"/>
              </a:rPr>
              <a:t>原子的配位数为</a:t>
            </a:r>
            <a:r>
              <a:rPr lang="en-US" altLang="zh-CN" sz="2600" smtClean="0">
                <a:ln>
                  <a:noFill/>
                </a:ln>
                <a:solidFill>
                  <a:srgbClr val="1903BD"/>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3</a:t>
            </a:r>
            <a:r>
              <a:rPr lang="zh-CN" altLang="en-US" sz="2600" smtClean="0">
                <a:ln>
                  <a:noFill/>
                </a:ln>
                <a:solidFill>
                  <a:srgbClr val="1903BD"/>
                </a:solidFill>
                <a:effectLst/>
                <a:latin typeface="Times New Roman" panose="02020603050405020304" pitchFamily="18" charset="0"/>
                <a:ea typeface="微软雅黑" panose="020B0503020204020204" charset="-122"/>
                <a:cs typeface="Times New Roman" panose="02020603050405020304" pitchFamily="18" charset="0"/>
                <a:sym typeface="+mn-ea"/>
              </a:rPr>
              <a:t>，共价键</a:t>
            </a:r>
            <a:r>
              <a:rPr lang="zh-CN" sz="2600" smtClean="0">
                <a:ln>
                  <a:noFill/>
                </a:ln>
                <a:solidFill>
                  <a:srgbClr val="1903BD"/>
                </a:solidFill>
                <a:effectLst/>
                <a:latin typeface="Times New Roman" panose="02020603050405020304" pitchFamily="18" charset="0"/>
                <a:ea typeface="微软雅黑" panose="020B0503020204020204" charset="-122"/>
                <a:cs typeface="Times New Roman" panose="02020603050405020304" pitchFamily="18" charset="0"/>
                <a:sym typeface="+mn-ea"/>
              </a:rPr>
              <a:t>的键长很短，键能很大，石墨的熔点很高。</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1"/>
          <p:cNvSpPr txBox="1"/>
          <p:nvPr>
            <p:custDataLst>
              <p:tags r:id="rId16"/>
            </p:custDataLst>
          </p:nvPr>
        </p:nvSpPr>
        <p:spPr>
          <a:xfrm>
            <a:off x="4079776" y="3431983"/>
            <a:ext cx="2663459" cy="2518410"/>
          </a:xfrm>
          <a:prstGeom prst="rect">
            <a:avLst/>
          </a:prstGeom>
          <a:noFill/>
          <a:ln w="38100">
            <a:solidFill>
              <a:srgbClr val="FF0000"/>
            </a:solidFill>
          </a:ln>
        </p:spPr>
        <p:txBody>
          <a:bodyPr wrap="square" lIns="121917" tIns="60958" rIns="121917" bIns="60958" rtlCol="0" anchor="t">
            <a:spAutoFit/>
          </a:bodyPr>
          <a:lstStyle/>
          <a:p>
            <a:pPr>
              <a:lnSpc>
                <a:spcPct val="120000"/>
              </a:lnSpc>
            </a:pPr>
            <a:r>
              <a:rPr lang="zh-CN" sz="2600" b="1" smtClean="0">
                <a:ln>
                  <a:noFill/>
                </a:ln>
                <a:solidFill>
                  <a:schemeClr val="accent5">
                    <a:lumMod val="10000"/>
                  </a:schemeClr>
                </a:solidFill>
                <a:effectLst/>
                <a:latin typeface="Times New Roman" panose="02020603050405020304" pitchFamily="18" charset="0"/>
                <a:ea typeface="微软雅黑" panose="020B0503020204020204" charset="-122"/>
                <a:cs typeface="Times New Roman" panose="02020603050405020304" pitchFamily="18" charset="0"/>
                <a:sym typeface="+mn-ea"/>
              </a:rPr>
              <a:t>层与层之间靠范德华力维系，作用力弱，容易滑动，所以石墨质软</a:t>
            </a:r>
            <a:r>
              <a:rPr lang="zh-CN" sz="2600" smtClean="0">
                <a:ln>
                  <a:noFill/>
                </a:ln>
                <a:solidFill>
                  <a:schemeClr val="accent5">
                    <a:lumMod val="10000"/>
                  </a:schemeClr>
                </a:solidFill>
                <a:effectLst/>
                <a:latin typeface="Times New Roman" panose="02020603050405020304" pitchFamily="18" charset="0"/>
                <a:ea typeface="微软雅黑" panose="020B0503020204020204" charset="-122"/>
                <a:cs typeface="Times New Roman" panose="02020603050405020304" pitchFamily="18" charset="0"/>
                <a:sym typeface="+mn-ea"/>
              </a:rPr>
              <a:t>，可作润滑剂。</a:t>
            </a:r>
            <a:endParaRPr lang="zh-CN" altLang="en-US" sz="2600" smtClean="0">
              <a:ln>
                <a:noFill/>
              </a:ln>
              <a:solidFill>
                <a:schemeClr val="accent5">
                  <a:lumMod val="10000"/>
                </a:schemeClr>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3" name="文本框 7"/>
          <p:cNvSpPr txBox="1"/>
          <p:nvPr>
            <p:custDataLst>
              <p:tags r:id="rId17"/>
            </p:custDataLst>
          </p:nvPr>
        </p:nvSpPr>
        <p:spPr>
          <a:xfrm>
            <a:off x="7176120" y="3431983"/>
            <a:ext cx="4247723" cy="2518410"/>
          </a:xfrm>
          <a:prstGeom prst="rect">
            <a:avLst/>
          </a:prstGeom>
          <a:noFill/>
          <a:ln w="38100">
            <a:solidFill>
              <a:srgbClr val="FF0000"/>
            </a:solidFill>
          </a:ln>
        </p:spPr>
        <p:txBody>
          <a:bodyPr wrap="square" lIns="121917" tIns="60958" rIns="121917" bIns="60958" rtlCol="0">
            <a:spAutoFit/>
          </a:bodyPr>
          <a:lstStyle/>
          <a:p>
            <a:pPr>
              <a:lnSpc>
                <a:spcPct val="120000"/>
              </a:lnSpc>
            </a:pPr>
            <a:r>
              <a:rPr lang="zh-CN" altLang="zh-CN" sz="260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层中每个碳原子均剩余一个未参与杂化</a:t>
            </a:r>
            <a:r>
              <a:rPr lang="zh-CN" altLang="zh-CN" sz="2600" smtClean="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的</a:t>
            </a:r>
            <a:r>
              <a:rPr lang="en-US" altLang="zh-CN" sz="26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2p</a:t>
            </a:r>
            <a:r>
              <a:rPr lang="zh-CN" altLang="en-US" sz="2600" smtClean="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电子，</a:t>
            </a:r>
            <a:r>
              <a:rPr lang="zh-CN" altLang="zh-CN" sz="2600" smtClean="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所有</a:t>
            </a:r>
            <a:r>
              <a:rPr lang="zh-CN" altLang="zh-CN" sz="260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的</a:t>
            </a:r>
            <a:r>
              <a:rPr lang="en-US" altLang="zh-CN" sz="2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p</a:t>
            </a:r>
            <a:r>
              <a:rPr lang="zh-CN" altLang="zh-CN" sz="2600">
                <a:latin typeface="Times New Roman" panose="02020603050405020304" pitchFamily="18" charset="0"/>
                <a:ea typeface="微软雅黑" panose="020B0503020204020204" charset="-122"/>
                <a:cs typeface="Times New Roman" panose="02020603050405020304" pitchFamily="18" charset="0"/>
                <a:sym typeface="+mn-ea"/>
              </a:rPr>
              <a:t>轨道平行</a:t>
            </a:r>
            <a:r>
              <a:rPr lang="zh-CN" altLang="zh-CN" sz="2600">
                <a:uFill>
                  <a:solidFill>
                    <a:srgbClr val="000000"/>
                  </a:solidFill>
                </a:uFill>
                <a:latin typeface="Times New Roman" panose="02020603050405020304" pitchFamily="18" charset="0"/>
                <a:ea typeface="微软雅黑" panose="020B0503020204020204" charset="-122"/>
                <a:cs typeface="Times New Roman" panose="02020603050405020304" pitchFamily="18" charset="0"/>
                <a:sym typeface="+mn-ea"/>
              </a:rPr>
              <a:t>重叠，形成</a:t>
            </a:r>
            <a:r>
              <a:rPr lang="zh-CN" altLang="zh-CN" sz="2600" b="1">
                <a:solidFill>
                  <a:srgbClr val="151CB1"/>
                </a:solidFill>
                <a:uFill>
                  <a:solidFill>
                    <a:srgbClr val="000000"/>
                  </a:solidFill>
                </a:uFill>
                <a:latin typeface="Times New Roman" panose="02020603050405020304" pitchFamily="18" charset="0"/>
                <a:ea typeface="微软雅黑" panose="020B0503020204020204" charset="-122"/>
                <a:cs typeface="Times New Roman" panose="02020603050405020304" pitchFamily="18" charset="0"/>
                <a:sym typeface="+mn-ea"/>
              </a:rPr>
              <a:t>离域π</a:t>
            </a:r>
            <a:r>
              <a:rPr lang="zh-CN" altLang="zh-CN" sz="2600" b="1" smtClean="0">
                <a:solidFill>
                  <a:srgbClr val="151CB1"/>
                </a:solidFill>
                <a:uFill>
                  <a:solidFill>
                    <a:srgbClr val="000000"/>
                  </a:solidFill>
                </a:uFill>
                <a:latin typeface="Times New Roman" panose="02020603050405020304" pitchFamily="18" charset="0"/>
                <a:ea typeface="微软雅黑" panose="020B0503020204020204" charset="-122"/>
                <a:cs typeface="Times New Roman" panose="02020603050405020304" pitchFamily="18" charset="0"/>
                <a:sym typeface="+mn-ea"/>
              </a:rPr>
              <a:t>键</a:t>
            </a:r>
            <a:r>
              <a:rPr lang="zh-CN" altLang="en-US" sz="2600" smtClean="0">
                <a:uFill>
                  <a:solidFill>
                    <a:srgbClr val="000000"/>
                  </a:solidFill>
                </a:u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zh-CN" sz="2600" smtClean="0">
                <a:latin typeface="Times New Roman" panose="02020603050405020304" pitchFamily="18" charset="0"/>
                <a:ea typeface="微软雅黑" panose="020B0503020204020204" charset="-122"/>
                <a:cs typeface="Times New Roman" panose="02020603050405020304" pitchFamily="18" charset="0"/>
                <a:sym typeface="+mn-ea"/>
              </a:rPr>
              <a:t>这</a:t>
            </a:r>
            <a:r>
              <a:rPr lang="zh-CN" altLang="zh-CN" sz="2600" smtClean="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些</a:t>
            </a:r>
            <a:r>
              <a:rPr lang="en-US" altLang="zh-CN" sz="2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p</a:t>
            </a:r>
            <a:r>
              <a:rPr lang="zh-CN" altLang="zh-CN" sz="260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轨道中的电子可在整个层平面中运动</a:t>
            </a:r>
            <a:r>
              <a:rPr lang="zh-CN" altLang="en-US" sz="2600" smtClean="0">
                <a:solidFill>
                  <a:srgbClr val="000000"/>
                </a:solidFill>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zh-CN" sz="2600" kern="100">
              <a:latin typeface="Times New Roman" panose="02020603050405020304" pitchFamily="18" charset="0"/>
              <a:ea typeface="微软雅黑" panose="020B0503020204020204" charset="-122"/>
              <a:cs typeface="Times New Roman" panose="02020603050405020304" pitchFamily="18" charset="0"/>
            </a:endParaRPr>
          </a:p>
        </p:txBody>
      </p:sp>
      <p:cxnSp>
        <p:nvCxnSpPr>
          <p:cNvPr id="20" name="直接箭头连接符 19"/>
          <p:cNvCxnSpPr/>
          <p:nvPr>
            <p:custDataLst>
              <p:tags r:id="rId18"/>
            </p:custDataLst>
          </p:nvPr>
        </p:nvCxnSpPr>
        <p:spPr>
          <a:xfrm flipH="1">
            <a:off x="2423592" y="2963983"/>
            <a:ext cx="0" cy="468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custDataLst>
              <p:tags r:id="rId19"/>
            </p:custDataLst>
          </p:nvPr>
        </p:nvCxnSpPr>
        <p:spPr>
          <a:xfrm rot="5400000">
            <a:off x="5285922" y="3197189"/>
            <a:ext cx="468000" cy="158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custDataLst>
              <p:tags r:id="rId20"/>
            </p:custDataLst>
          </p:nvPr>
        </p:nvCxnSpPr>
        <p:spPr>
          <a:xfrm rot="5400000">
            <a:off x="9029558" y="3197380"/>
            <a:ext cx="468000" cy="1588"/>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custDataLst>
              <p:tags r:id="rId21"/>
            </p:custDataLst>
          </p:nvPr>
        </p:nvSpPr>
        <p:spPr>
          <a:xfrm>
            <a:off x="1071452" y="6032901"/>
            <a:ext cx="2271774" cy="492443"/>
          </a:xfrm>
          <a:prstGeom prst="rect">
            <a:avLst/>
          </a:prstGeom>
          <a:solidFill>
            <a:schemeClr val="accent3">
              <a:lumMod val="60000"/>
              <a:lumOff val="40000"/>
            </a:schemeClr>
          </a:solidFill>
        </p:spPr>
        <p:txBody>
          <a:bodyPr wrap="square" rtlCol="0">
            <a:spAutoFit/>
          </a:bodyPr>
          <a:lstStyle/>
          <a:p>
            <a:pPr algn="ctr"/>
            <a:r>
              <a:rPr lang="zh-CN" altLang="en-US" sz="2600" smtClean="0">
                <a:latin typeface="Times New Roman" panose="02020603050405020304" pitchFamily="18" charset="0"/>
                <a:ea typeface="微软雅黑" panose="020B0503020204020204" charset="-122"/>
                <a:cs typeface="Times New Roman" panose="02020603050405020304" pitchFamily="18" charset="0"/>
              </a:rPr>
              <a:t>类似共价晶体</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sp>
        <p:nvSpPr>
          <p:cNvPr id="24" name="TextBox 23"/>
          <p:cNvSpPr txBox="1"/>
          <p:nvPr>
            <p:custDataLst>
              <p:tags r:id="rId22"/>
            </p:custDataLst>
          </p:nvPr>
        </p:nvSpPr>
        <p:spPr>
          <a:xfrm>
            <a:off x="4312492" y="6032901"/>
            <a:ext cx="2198025" cy="492443"/>
          </a:xfrm>
          <a:prstGeom prst="rect">
            <a:avLst/>
          </a:prstGeom>
          <a:solidFill>
            <a:schemeClr val="accent3">
              <a:lumMod val="60000"/>
              <a:lumOff val="40000"/>
            </a:schemeClr>
          </a:solidFill>
        </p:spPr>
        <p:txBody>
          <a:bodyPr wrap="square" rtlCol="0">
            <a:spAutoFit/>
          </a:bodyPr>
          <a:lstStyle/>
          <a:p>
            <a:pPr algn="ctr"/>
            <a:r>
              <a:rPr lang="zh-CN" altLang="en-US" sz="2600" smtClean="0">
                <a:latin typeface="Times New Roman" panose="02020603050405020304" pitchFamily="18" charset="0"/>
                <a:ea typeface="微软雅黑" panose="020B0503020204020204" charset="-122"/>
                <a:cs typeface="Times New Roman" panose="02020603050405020304" pitchFamily="18" charset="0"/>
              </a:rPr>
              <a:t>类似分子晶体</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sp>
        <p:nvSpPr>
          <p:cNvPr id="25" name="TextBox 24"/>
          <p:cNvSpPr txBox="1"/>
          <p:nvPr>
            <p:custDataLst>
              <p:tags r:id="rId23"/>
            </p:custDataLst>
          </p:nvPr>
        </p:nvSpPr>
        <p:spPr>
          <a:xfrm>
            <a:off x="7158791" y="6032900"/>
            <a:ext cx="4207945" cy="492443"/>
          </a:xfrm>
          <a:prstGeom prst="rect">
            <a:avLst/>
          </a:prstGeom>
          <a:solidFill>
            <a:schemeClr val="accent3">
              <a:lumMod val="60000"/>
              <a:lumOff val="40000"/>
            </a:schemeClr>
          </a:solidFill>
        </p:spPr>
        <p:txBody>
          <a:bodyPr vert="horz" wrap="square" rtlCol="0">
            <a:spAutoFit/>
          </a:bodyPr>
          <a:lstStyle/>
          <a:p>
            <a:r>
              <a:rPr lang="zh-CN" altLang="en-US" sz="2600" smtClean="0">
                <a:latin typeface="Times New Roman" panose="02020603050405020304" pitchFamily="18" charset="0"/>
                <a:ea typeface="微软雅黑" panose="020B0503020204020204" charset="-122"/>
                <a:cs typeface="Times New Roman" panose="02020603050405020304" pitchFamily="18" charset="0"/>
              </a:rPr>
              <a:t>石墨能导电，类似金属晶体</a:t>
            </a:r>
            <a:endParaRPr lang="zh-CN" altLang="en-US" sz="2600">
              <a:latin typeface="Times New Roman" panose="02020603050405020304" pitchFamily="18" charset="0"/>
              <a:ea typeface="微软雅黑" panose="020B0503020204020204" charset="-122"/>
              <a:cs typeface="Times New Roman" panose="02020603050405020304" pitchFamily="18" charset="0"/>
            </a:endParaRPr>
          </a:p>
        </p:txBody>
      </p:sp>
      <p:sp>
        <p:nvSpPr>
          <p:cNvPr id="26" name="文本框 25"/>
          <p:cNvSpPr txBox="1"/>
          <p:nvPr>
            <p:custDataLst>
              <p:tags r:id="rId24"/>
            </p:custDataLst>
          </p:nvPr>
        </p:nvSpPr>
        <p:spPr>
          <a:xfrm>
            <a:off x="6896735" y="2479040"/>
            <a:ext cx="5269865" cy="953135"/>
          </a:xfrm>
          <a:prstGeom prst="rect">
            <a:avLst/>
          </a:prstGeom>
          <a:solidFill>
            <a:srgbClr val="FFFF00"/>
          </a:solidFill>
        </p:spPr>
        <p:txBody>
          <a:bodyPr wrap="square" rtlCol="0" anchor="t">
            <a:spAutoFit/>
          </a:bodyPr>
          <a:lstStyle/>
          <a:p>
            <a:r>
              <a:rPr lang="zh-CN" sz="2800" b="1">
                <a:solidFill>
                  <a:schemeClr val="tx1"/>
                </a:solidFill>
                <a:highlight>
                  <a:srgbClr val="00FF00"/>
                </a:highlight>
                <a:latin typeface="微软雅黑" panose="020B0503020204020204" charset="-122"/>
                <a:ea typeface="微软雅黑" panose="020B0503020204020204" charset="-122"/>
                <a:cs typeface="微软雅黑" panose="020B0503020204020204" charset="-122"/>
                <a:sym typeface="+mn-ea"/>
              </a:rPr>
              <a:t>离域大</a:t>
            </a:r>
            <a:r>
              <a:rPr lang="en-US" altLang="zh-CN" sz="2800" b="1">
                <a:solidFill>
                  <a:schemeClr val="tx1"/>
                </a:solidFill>
                <a:highlight>
                  <a:srgbClr val="00FF00"/>
                </a:highlight>
                <a:latin typeface="微软雅黑" panose="020B0503020204020204" charset="-122"/>
                <a:ea typeface="微软雅黑" panose="020B0503020204020204" charset="-122"/>
                <a:cs typeface="微软雅黑" panose="020B0503020204020204" charset="-122"/>
                <a:sym typeface="+mn-ea"/>
              </a:rPr>
              <a:t>π</a:t>
            </a:r>
            <a:r>
              <a:rPr lang="zh-CN" altLang="en-US" sz="2800" b="1">
                <a:solidFill>
                  <a:schemeClr val="tx1"/>
                </a:solidFill>
                <a:highlight>
                  <a:srgbClr val="00FF00"/>
                </a:highlight>
                <a:latin typeface="微软雅黑" panose="020B0503020204020204" charset="-122"/>
                <a:ea typeface="微软雅黑" panose="020B0503020204020204" charset="-122"/>
                <a:cs typeface="微软雅黑" panose="020B0503020204020204" charset="-122"/>
                <a:sym typeface="+mn-ea"/>
              </a:rPr>
              <a:t>键</a:t>
            </a:r>
            <a:r>
              <a:rPr lang="en-US" altLang="zh-CN" sz="2800" b="1">
                <a:solidFill>
                  <a:schemeClr val="tx1"/>
                </a:solidFill>
                <a:highlight>
                  <a:srgbClr val="00FF00"/>
                </a:highlight>
                <a:latin typeface="微软雅黑" panose="020B0503020204020204" charset="-122"/>
                <a:ea typeface="微软雅黑" panose="020B0503020204020204" charset="-122"/>
                <a:cs typeface="微软雅黑" panose="020B0503020204020204" charset="-122"/>
                <a:sym typeface="+mn-ea"/>
              </a:rPr>
              <a:t>:</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多个</a:t>
            </a:r>
            <a:r>
              <a:rPr lang="zh-CN" sz="2800" b="1">
                <a:solidFill>
                  <a:schemeClr val="tx1"/>
                </a:solidFill>
                <a:latin typeface="微软雅黑" panose="020B0503020204020204" charset="-122"/>
                <a:ea typeface="微软雅黑" panose="020B0503020204020204" charset="-122"/>
                <a:cs typeface="微软雅黑" panose="020B0503020204020204" charset="-122"/>
                <a:sym typeface="+mn-ea"/>
              </a:rPr>
              <a:t>平行的</a:t>
            </a:r>
            <a:r>
              <a:rPr lang="en-US" altLang="zh-CN" sz="2800" b="1">
                <a:solidFill>
                  <a:schemeClr val="tx1"/>
                </a:solidFill>
                <a:latin typeface="微软雅黑" panose="020B0503020204020204" charset="-122"/>
                <a:ea typeface="微软雅黑" panose="020B0503020204020204" charset="-122"/>
                <a:cs typeface="微软雅黑" panose="020B0503020204020204" charset="-122"/>
                <a:sym typeface="+mn-ea"/>
              </a:rPr>
              <a:t>p</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轨道</a:t>
            </a:r>
            <a:r>
              <a:rPr lang="zh-CN" sz="2800" b="1">
                <a:solidFill>
                  <a:schemeClr val="tx1"/>
                </a:solidFill>
                <a:latin typeface="微软雅黑" panose="020B0503020204020204" charset="-122"/>
                <a:ea typeface="微软雅黑" panose="020B0503020204020204" charset="-122"/>
                <a:cs typeface="微软雅黑" panose="020B0503020204020204" charset="-122"/>
                <a:sym typeface="+mn-ea"/>
              </a:rPr>
              <a:t>肩并肩重叠而成的键，</a:t>
            </a: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简称</a:t>
            </a:r>
            <a:r>
              <a:rPr lang="zh-CN" sz="2800" b="1">
                <a:solidFill>
                  <a:schemeClr val="tx1"/>
                </a:solidFill>
                <a:highlight>
                  <a:srgbClr val="00FF00"/>
                </a:highlight>
                <a:latin typeface="微软雅黑" panose="020B0503020204020204" charset="-122"/>
                <a:ea typeface="微软雅黑" panose="020B0503020204020204" charset="-122"/>
                <a:cs typeface="微软雅黑" panose="020B0503020204020204" charset="-122"/>
                <a:sym typeface="+mn-ea"/>
              </a:rPr>
              <a:t>大</a:t>
            </a:r>
            <a:r>
              <a:rPr lang="en-US" altLang="zh-CN" sz="2800" b="1">
                <a:solidFill>
                  <a:schemeClr val="tx1"/>
                </a:solidFill>
                <a:highlight>
                  <a:srgbClr val="00FF00"/>
                </a:highlight>
                <a:latin typeface="微软雅黑" panose="020B0503020204020204" charset="-122"/>
                <a:ea typeface="微软雅黑" panose="020B0503020204020204" charset="-122"/>
                <a:cs typeface="微软雅黑" panose="020B0503020204020204" charset="-122"/>
                <a:sym typeface="+mn-ea"/>
              </a:rPr>
              <a:t>π</a:t>
            </a:r>
            <a:r>
              <a:rPr lang="zh-CN" altLang="en-US" sz="2800" b="1">
                <a:solidFill>
                  <a:schemeClr val="tx1"/>
                </a:solidFill>
                <a:highlight>
                  <a:srgbClr val="00FF00"/>
                </a:highlight>
                <a:latin typeface="微软雅黑" panose="020B0503020204020204" charset="-122"/>
                <a:ea typeface="微软雅黑" panose="020B0503020204020204" charset="-122"/>
                <a:cs typeface="微软雅黑" panose="020B0503020204020204" charset="-122"/>
                <a:sym typeface="+mn-ea"/>
              </a:rPr>
              <a:t>键</a:t>
            </a:r>
            <a:endParaRPr lang="zh-CN" altLang="en-US" sz="2800" b="1">
              <a:solidFill>
                <a:schemeClr val="tx1"/>
              </a:solidFill>
              <a:highlight>
                <a:srgbClr val="00FF00"/>
              </a:highlight>
              <a:latin typeface="微软雅黑" panose="020B0503020204020204" charset="-122"/>
              <a:ea typeface="微软雅黑" panose="020B0503020204020204" charset="-122"/>
              <a:cs typeface="微软雅黑" panose="020B0503020204020204" charset="-122"/>
              <a:sym typeface="+mn-ea"/>
            </a:endParaRPr>
          </a:p>
        </p:txBody>
      </p:sp>
      <p:sp>
        <p:nvSpPr>
          <p:cNvPr id="27" name="矩形 26"/>
          <p:cNvSpPr/>
          <p:nvPr userDrawn="1">
            <p:custDataLst>
              <p:tags r:id="rId25"/>
            </p:custDataLst>
          </p:nvPr>
        </p:nvSpPr>
        <p:spPr>
          <a:xfrm>
            <a:off x="1057910" y="111760"/>
            <a:ext cx="3151505" cy="460375"/>
          </a:xfrm>
          <a:prstGeom prst="rect">
            <a:avLst/>
          </a:prstGeom>
          <a:ln>
            <a:noFill/>
          </a:ln>
        </p:spPr>
        <p:txBody>
          <a:bodyPr wrap="square">
            <a:spAutoFit/>
          </a:bodyPr>
          <a:p>
            <a:r>
              <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rPr>
              <a:t>混合型晶体——石墨</a:t>
            </a:r>
            <a:endParaRPr lang="en-US" altLang="zh-CN" sz="2400" b="1" kern="100">
              <a:solidFill>
                <a:srgbClr val="3780D7"/>
              </a:solidFill>
              <a:latin typeface="微软雅黑" panose="020B0503020204020204" charset="-122"/>
              <a:ea typeface="微软雅黑" panose="020B0503020204020204" charset="-122"/>
              <a:cs typeface="Times New Roman" panose="02020603050405020304" pitchFamily="18" charset="0"/>
            </a:endParaRPr>
          </a:p>
        </p:txBody>
      </p:sp>
    </p:spTree>
    <p:custDataLst>
      <p:tags r:id="rId2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23" grpId="0" bldLvl="0" animBg="1"/>
      <p:bldP spid="24" grpId="0" bldLvl="0" animBg="1"/>
      <p:bldP spid="25" grpId="0" bldLvl="0" animBg="1"/>
      <p:bldP spid="26"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2373"/>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SPECIAL_SOURCE" val="bdnull"/>
</p:tagLst>
</file>

<file path=ppt/tags/tag103.xml><?xml version="1.0" encoding="utf-8"?>
<p:tagLst xmlns:p="http://schemas.openxmlformats.org/presentationml/2006/main">
  <p:tag name="AS_UNIQUEID" val="2406"/>
  <p:tag name="KSO_WM_BEAUTIFY_FLAG" val=""/>
</p:tagLst>
</file>

<file path=ppt/tags/tag104.xml><?xml version="1.0" encoding="utf-8"?>
<p:tagLst xmlns:p="http://schemas.openxmlformats.org/presentationml/2006/main">
  <p:tag name="AS_UNIQUEID" val="2407"/>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SPECIAL_SOURCE" val="bdnull"/>
</p:tagLst>
</file>

<file path=ppt/tags/tag107.xml><?xml version="1.0" encoding="utf-8"?>
<p:tagLst xmlns:p="http://schemas.openxmlformats.org/presentationml/2006/main">
  <p:tag name="AS_UNIQUEID" val="2391"/>
  <p:tag name="KSO_WM_BEAUTIFY_FLAG" val=""/>
  <p:tag name="KSO_WM_UNIT_PLACING_PICTURE_USER_VIEWPORT" val="{&quot;height&quot;:2397.3338582677166,&quot;width&quot;:11473.333858267717}"/>
</p:tagLst>
</file>

<file path=ppt/tags/tag108.xml><?xml version="1.0" encoding="utf-8"?>
<p:tagLst xmlns:p="http://schemas.openxmlformats.org/presentationml/2006/main">
  <p:tag name="AS_UNIQUEID" val="2392"/>
  <p:tag name="KSO_WM_BEAUTIFY_FLAG" val=""/>
</p:tagLst>
</file>

<file path=ppt/tags/tag109.xml><?xml version="1.0" encoding="utf-8"?>
<p:tagLst xmlns:p="http://schemas.openxmlformats.org/presentationml/2006/main">
  <p:tag name="AS_UNIQUEID" val="2393"/>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2394"/>
  <p:tag name="KSO_WM_BEAUTIFY_FLAG" val=""/>
</p:tagLst>
</file>

<file path=ppt/tags/tag111.xml><?xml version="1.0" encoding="utf-8"?>
<p:tagLst xmlns:p="http://schemas.openxmlformats.org/presentationml/2006/main">
  <p:tag name="AS_UNIQUEID" val="2395"/>
</p:tagLst>
</file>

<file path=ppt/tags/tag112.xml><?xml version="1.0" encoding="utf-8"?>
<p:tagLst xmlns:p="http://schemas.openxmlformats.org/presentationml/2006/main">
  <p:tag name="AS_UNIQUEID" val="1543"/>
  <p:tag name="KSO_WM_BEAUTIFY_FLAG" val=""/>
</p:tagLst>
</file>

<file path=ppt/tags/tag113.xml><?xml version="1.0" encoding="utf-8"?>
<p:tagLst xmlns:p="http://schemas.openxmlformats.org/presentationml/2006/main">
  <p:tag name="AS_UNIQUEID" val="2396"/>
  <p:tag name="KSO_WM_BEAUTIFY_FLAG" val=""/>
</p:tagLst>
</file>

<file path=ppt/tags/tag114.xml><?xml version="1.0" encoding="utf-8"?>
<p:tagLst xmlns:p="http://schemas.openxmlformats.org/presentationml/2006/main">
  <p:tag name="AS_UNIQUEID" val="1545"/>
  <p:tag name="KSO_WM_BEAUTIFY_FLAG" val=""/>
</p:tagLst>
</file>

<file path=ppt/tags/tag115.xml><?xml version="1.0" encoding="utf-8"?>
<p:tagLst xmlns:p="http://schemas.openxmlformats.org/presentationml/2006/main">
  <p:tag name="AS_UNIQUEID" val="2397"/>
</p:tagLst>
</file>

<file path=ppt/tags/tag116.xml><?xml version="1.0" encoding="utf-8"?>
<p:tagLst xmlns:p="http://schemas.openxmlformats.org/presentationml/2006/main">
  <p:tag name="AS_UNIQUEID" val="1543"/>
  <p:tag name="KSO_WM_BEAUTIFY_FLAG" val=""/>
</p:tagLst>
</file>

<file path=ppt/tags/tag117.xml><?xml version="1.0" encoding="utf-8"?>
<p:tagLst xmlns:p="http://schemas.openxmlformats.org/presentationml/2006/main">
  <p:tag name="AS_UNIQUEID" val="2398"/>
  <p:tag name="KSO_WM_BEAUTIFY_FLAG" val=""/>
</p:tagLst>
</file>

<file path=ppt/tags/tag118.xml><?xml version="1.0" encoding="utf-8"?>
<p:tagLst xmlns:p="http://schemas.openxmlformats.org/presentationml/2006/main">
  <p:tag name="AS_UNIQUEID" val="2381"/>
  <p:tag name="KSO_WM_BEAUTIFY_FLAG" val=""/>
</p:tagLst>
</file>

<file path=ppt/tags/tag119.xml><?xml version="1.0" encoding="utf-8"?>
<p:tagLst xmlns:p="http://schemas.openxmlformats.org/presentationml/2006/main">
  <p:tag name="AS_UNIQUEID" val="1568"/>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2397"/>
</p:tagLst>
</file>

<file path=ppt/tags/tag121.xml><?xml version="1.0" encoding="utf-8"?>
<p:tagLst xmlns:p="http://schemas.openxmlformats.org/presentationml/2006/main">
  <p:tag name="AS_UNIQUEID" val="1543"/>
  <p:tag name="KSO_WM_BEAUTIFY_FLAG" val=""/>
</p:tagLst>
</file>

<file path=ppt/tags/tag122.xml><?xml version="1.0" encoding="utf-8"?>
<p:tagLst xmlns:p="http://schemas.openxmlformats.org/presentationml/2006/main">
  <p:tag name="AS_UNIQUEID" val="2398"/>
  <p:tag name="KSO_WM_BEAUTIFY_FLAG" val=""/>
</p:tagLst>
</file>

<file path=ppt/tags/tag123.xml><?xml version="1.0" encoding="utf-8"?>
<p:tagLst xmlns:p="http://schemas.openxmlformats.org/presentationml/2006/main">
  <p:tag name="AS_UNIQUEID" val="2399"/>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SPECIAL_SOURCE" val="bdnull"/>
</p:tagLst>
</file>

<file path=ppt/tags/tag126.xml><?xml version="1.0" encoding="utf-8"?>
<p:tagLst xmlns:p="http://schemas.openxmlformats.org/presentationml/2006/main">
  <p:tag name="AS_UNIQUEID" val="3448"/>
</p:tagLst>
</file>

<file path=ppt/tags/tag127.xml><?xml version="1.0" encoding="utf-8"?>
<p:tagLst xmlns:p="http://schemas.openxmlformats.org/presentationml/2006/main">
  <p:tag name="AS_UNIQUEID" val="3449"/>
  <p:tag name="KSO_WM_BEAUTIFY_FLAG" val=""/>
  <p:tag name="KSO_WM_DIAGRAM_GROUP_CODE" val="q1-1"/>
  <p:tag name="KSO_WM_TAG_VERSION" val="1.0"/>
  <p:tag name="KSO_WM_TEMPLATE_CATEGORY" val="diagram"/>
  <p:tag name="KSO_WM_TEMPLATE_INDEX" val="20200112"/>
  <p:tag name="KSO_WM_UNIT_COMPATIBLE" val="0"/>
  <p:tag name="KSO_WM_UNIT_DIAGRAM_ISNUMVISUAL" val="0"/>
  <p:tag name="KSO_WM_UNIT_DIAGRAM_ISREFERUNIT" val="0"/>
  <p:tag name="KSO_WM_UNIT_FILL_FORE_SCHEMECOLOR_INDEX" val="7"/>
  <p:tag name="KSO_WM_UNIT_FILL_TYPE" val="1"/>
  <p:tag name="KSO_WM_UNIT_HIGHLIGHT" val="0"/>
  <p:tag name="KSO_WM_UNIT_ID" val="diagram20200112_3*q_h_i*1_3_1"/>
  <p:tag name="KSO_WM_UNIT_INDEX" val="1_3_1"/>
  <p:tag name="KSO_WM_UNIT_LAYERLEVEL" val="1_1_1"/>
  <p:tag name="KSO_WM_UNIT_TEXT_FILL_FORE_SCHEMECOLOR_INDEX" val="2"/>
  <p:tag name="KSO_WM_UNIT_TEXT_FILL_TYPE" val="1"/>
  <p:tag name="KSO_WM_UNIT_TYPE" val="q_h_i"/>
</p:tagLst>
</file>

<file path=ppt/tags/tag128.xml><?xml version="1.0" encoding="utf-8"?>
<p:tagLst xmlns:p="http://schemas.openxmlformats.org/presentationml/2006/main">
  <p:tag name="AS_UNIQUEID" val="3450"/>
  <p:tag name="KSO_WM_BEAUTIFY_FLAG" val=""/>
  <p:tag name="KSO_WM_DIAGRAM_GROUP_CODE" val="q1-1"/>
  <p:tag name="KSO_WM_TAG_VERSION" val="1.0"/>
  <p:tag name="KSO_WM_TEMPLATE_CATEGORY" val="diagram"/>
  <p:tag name="KSO_WM_TEMPLATE_INDEX" val="20200112"/>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diagram20200112_3*q_h_i*1_1_4"/>
  <p:tag name="KSO_WM_UNIT_INDEX" val="1_1_4"/>
  <p:tag name="KSO_WM_UNIT_LAYERLEVEL" val="1_1_1"/>
  <p:tag name="KSO_WM_UNIT_TEXT_FILL_FORE_SCHEMECOLOR_INDEX" val="2"/>
  <p:tag name="KSO_WM_UNIT_TEXT_FILL_TYPE" val="1"/>
  <p:tag name="KSO_WM_UNIT_TYPE" val="q_h_i"/>
</p:tagLst>
</file>

<file path=ppt/tags/tag129.xml><?xml version="1.0" encoding="utf-8"?>
<p:tagLst xmlns:p="http://schemas.openxmlformats.org/presentationml/2006/main">
  <p:tag name="AS_UNIQUEID" val="3451"/>
  <p:tag name="KSO_WM_BEAUTIFY_FLAG" val=""/>
  <p:tag name="KSO_WM_DIAGRAM_GROUP_CODE" val="q1-1"/>
  <p:tag name="KSO_WM_TAG_VERSION" val="1.0"/>
  <p:tag name="KSO_WM_TEMPLATE_CATEGORY" val="diagram"/>
  <p:tag name="KSO_WM_TEMPLATE_INDEX" val="20200112"/>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200112_3*q_h_i*1_2_5"/>
  <p:tag name="KSO_WM_UNIT_INDEX" val="1_2_5"/>
  <p:tag name="KSO_WM_UNIT_LAYERLEVEL" val="1_1_1"/>
  <p:tag name="KSO_WM_UNIT_TEXT_FILL_FORE_SCHEMECOLOR_INDEX" val="2"/>
  <p:tag name="KSO_WM_UNIT_TEXT_FILL_TYPE" val="1"/>
  <p:tag name="KSO_WM_UNIT_TYPE" val="q_h_i"/>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3452"/>
  <p:tag name="KSO_WM_BEAUTIFY_FLAG" val=""/>
  <p:tag name="KSO_WM_DIAGRAM_GROUP_CODE" val="q1-1"/>
  <p:tag name="KSO_WM_TAG_VERSION" val="1.0"/>
  <p:tag name="KSO_WM_TEMPLATE_CATEGORY" val="diagram"/>
  <p:tag name="KSO_WM_TEMPLATE_INDEX" val="20200112"/>
  <p:tag name="KSO_WM_UNIT_COMPATIBLE" val="0"/>
  <p:tag name="KSO_WM_UNIT_DIAGRAM_ISNUMVISUAL" val="0"/>
  <p:tag name="KSO_WM_UNIT_DIAGRAM_ISREFERUNIT" val="0"/>
  <p:tag name="KSO_WM_UNIT_FILL_FORE_SCHEMECOLOR_INDEX" val="8"/>
  <p:tag name="KSO_WM_UNIT_FILL_TYPE" val="1"/>
  <p:tag name="KSO_WM_UNIT_HIGHLIGHT" val="0"/>
  <p:tag name="KSO_WM_UNIT_ID" val="diagram20200112_3*q_h_i*1_4_7"/>
  <p:tag name="KSO_WM_UNIT_INDEX" val="1_4_7"/>
  <p:tag name="KSO_WM_UNIT_LAYERLEVEL" val="1_1_1"/>
  <p:tag name="KSO_WM_UNIT_TEXT_FILL_FORE_SCHEMECOLOR_INDEX" val="2"/>
  <p:tag name="KSO_WM_UNIT_TEXT_FILL_TYPE" val="1"/>
  <p:tag name="KSO_WM_UNIT_TYPE" val="q_h_i"/>
</p:tagLst>
</file>

<file path=ppt/tags/tag131.xml><?xml version="1.0" encoding="utf-8"?>
<p:tagLst xmlns:p="http://schemas.openxmlformats.org/presentationml/2006/main">
  <p:tag name="AS_UNIQUEID" val="3453"/>
  <p:tag name="KSO_WM_BEAUTIFY_FLAG" val=""/>
  <p:tag name="KSO_WM_DIAGRAM_GROUP_CODE" val="q1-1"/>
  <p:tag name="KSO_WM_TAG_VERSION" val="1.0"/>
  <p:tag name="KSO_WM_TEMPLATE_CATEGORY" val="diagram"/>
  <p:tag name="KSO_WM_TEMPLATE_INDEX" val="20200112"/>
  <p:tag name="KSO_WM_UNIT_COMPATIBLE" val="0"/>
  <p:tag name="KSO_WM_UNIT_DIAGRAM_ISNUMVISUAL" val="0"/>
  <p:tag name="KSO_WM_UNIT_DIAGRAM_ISREFERUNIT" val="0"/>
  <p:tag name="KSO_WM_UNIT_HIGHLIGHT" val="0"/>
  <p:tag name="KSO_WM_UNIT_ID" val="diagram20200112_3*q_h_i*1_1_1"/>
  <p:tag name="KSO_WM_UNIT_INDEX" val="1_1_1"/>
  <p:tag name="KSO_WM_UNIT_LAYERLEVEL" val="1_1_1"/>
  <p:tag name="KSO_WM_UNIT_TEXT_FILL_FORE_SCHEMECOLOR_INDEX" val="14"/>
  <p:tag name="KSO_WM_UNIT_TEXT_FILL_TYPE" val="1"/>
  <p:tag name="KSO_WM_UNIT_TYPE" val="q_h_i"/>
</p:tagLst>
</file>

<file path=ppt/tags/tag132.xml><?xml version="1.0" encoding="utf-8"?>
<p:tagLst xmlns:p="http://schemas.openxmlformats.org/presentationml/2006/main">
  <p:tag name="AS_UNIQUEID" val="3454"/>
  <p:tag name="KSO_WM_BEAUTIFY_FLAG" val=""/>
  <p:tag name="KSO_WM_DIAGRAM_GROUP_CODE" val="q1-1"/>
  <p:tag name="KSO_WM_TAG_VERSION" val="1.0"/>
  <p:tag name="KSO_WM_TEMPLATE_CATEGORY" val="diagram"/>
  <p:tag name="KSO_WM_TEMPLATE_INDEX" val="20200112"/>
  <p:tag name="KSO_WM_UNIT_COMPATIBLE" val="0"/>
  <p:tag name="KSO_WM_UNIT_DIAGRAM_ISNUMVISUAL" val="0"/>
  <p:tag name="KSO_WM_UNIT_DIAGRAM_ISREFERUNIT" val="0"/>
  <p:tag name="KSO_WM_UNIT_HIGHLIGHT" val="0"/>
  <p:tag name="KSO_WM_UNIT_ID" val="diagram20200112_3*q_h_i*1_2_1"/>
  <p:tag name="KSO_WM_UNIT_INDEX" val="1_2_1"/>
  <p:tag name="KSO_WM_UNIT_LAYERLEVEL" val="1_1_1"/>
  <p:tag name="KSO_WM_UNIT_TEXT_FILL_FORE_SCHEMECOLOR_INDEX" val="14"/>
  <p:tag name="KSO_WM_UNIT_TEXT_FILL_TYPE" val="1"/>
  <p:tag name="KSO_WM_UNIT_TYPE" val="q_h_i"/>
</p:tagLst>
</file>

<file path=ppt/tags/tag133.xml><?xml version="1.0" encoding="utf-8"?>
<p:tagLst xmlns:p="http://schemas.openxmlformats.org/presentationml/2006/main">
  <p:tag name="AS_UNIQUEID" val="3455"/>
  <p:tag name="KSO_WM_BEAUTIFY_FLAG" val=""/>
  <p:tag name="KSO_WM_DIAGRAM_GROUP_CODE" val="q1-1"/>
  <p:tag name="KSO_WM_TAG_VERSION" val="1.0"/>
  <p:tag name="KSO_WM_TEMPLATE_CATEGORY" val="diagram"/>
  <p:tag name="KSO_WM_TEMPLATE_INDEX" val="20200112"/>
  <p:tag name="KSO_WM_UNIT_COMPATIBLE" val="0"/>
  <p:tag name="KSO_WM_UNIT_DIAGRAM_ISNUMVISUAL" val="0"/>
  <p:tag name="KSO_WM_UNIT_DIAGRAM_ISREFERUNIT" val="0"/>
  <p:tag name="KSO_WM_UNIT_HIGHLIGHT" val="0"/>
  <p:tag name="KSO_WM_UNIT_ID" val="diagram20200112_3*q_h_i*1_3_2"/>
  <p:tag name="KSO_WM_UNIT_INDEX" val="1_3_2"/>
  <p:tag name="KSO_WM_UNIT_LAYERLEVEL" val="1_1_1"/>
  <p:tag name="KSO_WM_UNIT_TEXT_FILL_FORE_SCHEMECOLOR_INDEX" val="14"/>
  <p:tag name="KSO_WM_UNIT_TEXT_FILL_TYPE" val="1"/>
  <p:tag name="KSO_WM_UNIT_TYPE" val="q_h_i"/>
</p:tagLst>
</file>

<file path=ppt/tags/tag134.xml><?xml version="1.0" encoding="utf-8"?>
<p:tagLst xmlns:p="http://schemas.openxmlformats.org/presentationml/2006/main">
  <p:tag name="AS_UNIQUEID" val="3456"/>
  <p:tag name="KSO_WM_BEAUTIFY_FLAG" val=""/>
  <p:tag name="KSO_WM_DIAGRAM_GROUP_CODE" val="q1-1"/>
  <p:tag name="KSO_WM_TAG_VERSION" val="1.0"/>
  <p:tag name="KSO_WM_TEMPLATE_CATEGORY" val="diagram"/>
  <p:tag name="KSO_WM_TEMPLATE_INDEX" val="20200112"/>
  <p:tag name="KSO_WM_UNIT_COMPATIBLE" val="0"/>
  <p:tag name="KSO_WM_UNIT_DIAGRAM_ISNUMVISUAL" val="0"/>
  <p:tag name="KSO_WM_UNIT_DIAGRAM_ISREFERUNIT" val="0"/>
  <p:tag name="KSO_WM_UNIT_HIGHLIGHT" val="0"/>
  <p:tag name="KSO_WM_UNIT_ID" val="diagram20200112_3*q_h_i*1_4_1"/>
  <p:tag name="KSO_WM_UNIT_INDEX" val="1_4_1"/>
  <p:tag name="KSO_WM_UNIT_LAYERLEVEL" val="1_1_1"/>
  <p:tag name="KSO_WM_UNIT_TEXT_FILL_FORE_SCHEMECOLOR_INDEX" val="14"/>
  <p:tag name="KSO_WM_UNIT_TEXT_FILL_TYPE" val="1"/>
  <p:tag name="KSO_WM_UNIT_TYPE" val="q_h_i"/>
</p:tagLst>
</file>

<file path=ppt/tags/tag135.xml><?xml version="1.0" encoding="utf-8"?>
<p:tagLst xmlns:p="http://schemas.openxmlformats.org/presentationml/2006/main">
  <p:tag name="AS_UNIQUEID" val="1581"/>
  <p:tag name="KSO_WM_BEAUTIFY_FLAG" val=""/>
</p:tagLst>
</file>

<file path=ppt/tags/tag136.xml><?xml version="1.0" encoding="utf-8"?>
<p:tagLst xmlns:p="http://schemas.openxmlformats.org/presentationml/2006/main">
  <p:tag name="AS_UNIQUEID" val="1581"/>
  <p:tag name="KSO_WM_BEAUTIFY_FLAG" val=""/>
</p:tagLst>
</file>

<file path=ppt/tags/tag137.xml><?xml version="1.0" encoding="utf-8"?>
<p:tagLst xmlns:p="http://schemas.openxmlformats.org/presentationml/2006/main">
  <p:tag name="AS_UNIQUEID" val="1581"/>
  <p:tag name="KSO_WM_BEAUTIFY_FLAG" val=""/>
</p:tagLst>
</file>

<file path=ppt/tags/tag138.xml><?xml version="1.0" encoding="utf-8"?>
<p:tagLst xmlns:p="http://schemas.openxmlformats.org/presentationml/2006/main">
  <p:tag name="AS_UNIQUEID" val="1581"/>
  <p:tag name="KSO_WM_BEAUTIFY_FLAG" val=""/>
</p:tagLst>
</file>

<file path=ppt/tags/tag139.xml><?xml version="1.0" encoding="utf-8"?>
<p:tagLst xmlns:p="http://schemas.openxmlformats.org/presentationml/2006/main">
  <p:tag name="AS_UNIQUEID" val="3457"/>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2461"/>
  <p:tag name="KSO_WM_BEAUTIFY_FLAG" val=""/>
</p:tagLst>
</file>

<file path=ppt/tags/tag141.xml><?xml version="1.0" encoding="utf-8"?>
<p:tagLst xmlns:p="http://schemas.openxmlformats.org/presentationml/2006/main">
  <p:tag name="AS_UNIQUEID" val="2454"/>
  <p:tag name="KSO_WM_BEAUTIFY_FLAG" val=""/>
</p:tagLst>
</file>

<file path=ppt/tags/tag142.xml><?xml version="1.0" encoding="utf-8"?>
<p:tagLst xmlns:p="http://schemas.openxmlformats.org/presentationml/2006/main">
  <p:tag name="AS_UNIQUEID" val="2462"/>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SPECIAL_SOURCE" val="bdnull"/>
</p:tagLst>
</file>

<file path=ppt/tags/tag145.xml><?xml version="1.0" encoding="utf-8"?>
<p:tagLst xmlns:p="http://schemas.openxmlformats.org/presentationml/2006/main">
  <p:tag name="AS_UNIQUEID" val="2415"/>
</p:tagLst>
</file>

<file path=ppt/tags/tag146.xml><?xml version="1.0" encoding="utf-8"?>
<p:tagLst xmlns:p="http://schemas.openxmlformats.org/presentationml/2006/main">
  <p:tag name="AS_UNIQUEID" val="2416"/>
</p:tagLst>
</file>

<file path=ppt/tags/tag147.xml><?xml version="1.0" encoding="utf-8"?>
<p:tagLst xmlns:p="http://schemas.openxmlformats.org/presentationml/2006/main">
  <p:tag name="AS_UNIQUEID" val="2417"/>
</p:tagLst>
</file>

<file path=ppt/tags/tag148.xml><?xml version="1.0" encoding="utf-8"?>
<p:tagLst xmlns:p="http://schemas.openxmlformats.org/presentationml/2006/main">
  <p:tag name="AS_UNIQUEID" val="2418"/>
  <p:tag name="KSO_WM_BEAUTIFY_FLAG" val=""/>
</p:tagLst>
</file>

<file path=ppt/tags/tag149.xml><?xml version="1.0" encoding="utf-8"?>
<p:tagLst xmlns:p="http://schemas.openxmlformats.org/presentationml/2006/main">
  <p:tag name="AS_UNIQUEID" val="2419"/>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2420"/>
  <p:tag name="KSO_WM_BEAUTIFY_FLAG" val=""/>
</p:tagLst>
</file>

<file path=ppt/tags/tag151.xml><?xml version="1.0" encoding="utf-8"?>
<p:tagLst xmlns:p="http://schemas.openxmlformats.org/presentationml/2006/main">
  <p:tag name="AS_UNIQUEID" val="2421"/>
  <p:tag name="KSO_WM_BEAUTIFY_FLAG" val=""/>
</p:tagLst>
</file>

<file path=ppt/tags/tag152.xml><?xml version="1.0" encoding="utf-8"?>
<p:tagLst xmlns:p="http://schemas.openxmlformats.org/presentationml/2006/main">
  <p:tag name="AS_UNIQUEID" val="2414"/>
  <p:tag name="KSO_WM_BEAUTIFY_FLAG" val=""/>
</p:tagLst>
</file>

<file path=ppt/tags/tag153.xml><?xml version="1.0" encoding="utf-8"?>
<p:tagLst xmlns:p="http://schemas.openxmlformats.org/presentationml/2006/main">
  <p:tag name="AS_UNIQUEID" val="2607"/>
</p:tagLst>
</file>

<file path=ppt/tags/tag154.xml><?xml version="1.0" encoding="utf-8"?>
<p:tagLst xmlns:p="http://schemas.openxmlformats.org/presentationml/2006/main">
  <p:tag name="AS_UNIQUEID" val="1585"/>
  <p:tag name="KSO_WM_BEAUTIFY_FLAG" val=""/>
</p:tagLst>
</file>

<file path=ppt/tags/tag155.xml><?xml version="1.0" encoding="utf-8"?>
<p:tagLst xmlns:p="http://schemas.openxmlformats.org/presentationml/2006/main">
  <p:tag name="AS_UNIQUEID" val="2608"/>
  <p:tag name="KSO_WM_BEAUTIFY_FLAG" val=""/>
</p:tagLst>
</file>

<file path=ppt/tags/tag156.xml><?xml version="1.0" encoding="utf-8"?>
<p:tagLst xmlns:p="http://schemas.openxmlformats.org/presentationml/2006/main">
  <p:tag name="AS_UNIQUEID" val="2609"/>
  <p:tag name="KSO_WM_BEAUTIFY_FLAG" val=""/>
</p:tagLst>
</file>

<file path=ppt/tags/tag157.xml><?xml version="1.0" encoding="utf-8"?>
<p:tagLst xmlns:p="http://schemas.openxmlformats.org/presentationml/2006/main">
  <p:tag name="AS_UNIQUEID" val="738"/>
</p:tagLst>
</file>

<file path=ppt/tags/tag158.xml><?xml version="1.0" encoding="utf-8"?>
<p:tagLst xmlns:p="http://schemas.openxmlformats.org/presentationml/2006/main">
  <p:tag name="AS_UNIQUEID" val="2234"/>
</p:tagLst>
</file>

<file path=ppt/tags/tag159.xml><?xml version="1.0" encoding="utf-8"?>
<p:tagLst xmlns:p="http://schemas.openxmlformats.org/presentationml/2006/main">
  <p:tag name="AS_UNIQUEID" val="738"/>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2234"/>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SPECIAL_SOURCE" val="bdnull"/>
</p:tagLst>
</file>

<file path=ppt/tags/tag163.xml><?xml version="1.0" encoding="utf-8"?>
<p:tagLst xmlns:p="http://schemas.openxmlformats.org/presentationml/2006/main">
  <p:tag name="AS_UNIQUEID" val="2425"/>
  <p:tag name="KSO_WM_BEAUTIFY_FLAG" val=""/>
</p:tagLst>
</file>

<file path=ppt/tags/tag164.xml><?xml version="1.0" encoding="utf-8"?>
<p:tagLst xmlns:p="http://schemas.openxmlformats.org/presentationml/2006/main">
  <p:tag name="AS_UNIQUEID" val="2426"/>
  <p:tag name="KSO_WM_BEAUTIFY_FLAG" val=""/>
</p:tagLst>
</file>

<file path=ppt/tags/tag165.xml><?xml version="1.0" encoding="utf-8"?>
<p:tagLst xmlns:p="http://schemas.openxmlformats.org/presentationml/2006/main">
  <p:tag name="AS_UNIQUEID" val="2427"/>
</p:tagLst>
</file>

<file path=ppt/tags/tag166.xml><?xml version="1.0" encoding="utf-8"?>
<p:tagLst xmlns:p="http://schemas.openxmlformats.org/presentationml/2006/main">
  <p:tag name="AS_UNIQUEID" val="1434"/>
  <p:tag name="KSO_WM_BEAUTIFY_FLAG" val=""/>
</p:tagLst>
</file>

<file path=ppt/tags/tag167.xml><?xml version="1.0" encoding="utf-8"?>
<p:tagLst xmlns:p="http://schemas.openxmlformats.org/presentationml/2006/main">
  <p:tag name="AS_UNIQUEID" val="2428"/>
  <p:tag name="KSO_WM_BEAUTIFY_FLAG" val=""/>
</p:tagLst>
</file>

<file path=ppt/tags/tag168.xml><?xml version="1.0" encoding="utf-8"?>
<p:tagLst xmlns:p="http://schemas.openxmlformats.org/presentationml/2006/main">
  <p:tag name="AS_UNIQUEID" val="2429"/>
  <p:tag name="KSO_WM_BEAUTIFY_FLAG" val=""/>
</p:tagLst>
</file>

<file path=ppt/tags/tag169.xml><?xml version="1.0" encoding="utf-8"?>
<p:tagLst xmlns:p="http://schemas.openxmlformats.org/presentationml/2006/main">
  <p:tag name="AS_UNIQUEID" val="2430"/>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2431"/>
</p:tagLst>
</file>

<file path=ppt/tags/tag171.xml><?xml version="1.0" encoding="utf-8"?>
<p:tagLst xmlns:p="http://schemas.openxmlformats.org/presentationml/2006/main">
  <p:tag name="AS_UNIQUEID" val="2241"/>
  <p:tag name="KSO_WM_BEAUTIFY_FLAG" val=""/>
</p:tagLst>
</file>

<file path=ppt/tags/tag172.xml><?xml version="1.0" encoding="utf-8"?>
<p:tagLst xmlns:p="http://schemas.openxmlformats.org/presentationml/2006/main">
  <p:tag name="AS_UNIQUEID" val="2432"/>
  <p:tag name="KSO_WM_BEAUTIFY_FLAG" val=""/>
</p:tagLst>
</file>

<file path=ppt/tags/tag173.xml><?xml version="1.0" encoding="utf-8"?>
<p:tagLst xmlns:p="http://schemas.openxmlformats.org/presentationml/2006/main">
  <p:tag name="AS_UNIQUEID" val="2433"/>
  <p:tag name="KSO_WM_BEAUTIFY_FLAG" val=""/>
</p:tagLst>
</file>

<file path=ppt/tags/tag174.xml><?xml version="1.0" encoding="utf-8"?>
<p:tagLst xmlns:p="http://schemas.openxmlformats.org/presentationml/2006/main">
  <p:tag name="AS_UNIQUEID" val="2434"/>
  <p:tag name="KSO_WM_BEAUTIFY_FLAG" val=""/>
</p:tagLst>
</file>

<file path=ppt/tags/tag175.xml><?xml version="1.0" encoding="utf-8"?>
<p:tagLst xmlns:p="http://schemas.openxmlformats.org/presentationml/2006/main">
  <p:tag name="AS_UNIQUEID" val="785"/>
  <p:tag name="KSO_WM_BEAUTIFY_FLAG" val=""/>
</p:tagLst>
</file>

<file path=ppt/tags/tag176.xml><?xml version="1.0" encoding="utf-8"?>
<p:tagLst xmlns:p="http://schemas.openxmlformats.org/presentationml/2006/main">
  <p:tag name="AS_UNIQUEID" val="785"/>
  <p:tag name="KSO_WM_BEAUTIFY_FLAG" val=""/>
</p:tagLst>
</file>

<file path=ppt/tags/tag177.xml><?xml version="1.0" encoding="utf-8"?>
<p:tagLst xmlns:p="http://schemas.openxmlformats.org/presentationml/2006/main">
  <p:tag name="AS_UNIQUEID" val="2612"/>
  <p:tag name="KSO_WM_BEAUTIFY_FLAG" val=""/>
</p:tagLst>
</file>

<file path=ppt/tags/tag178.xml><?xml version="1.0" encoding="utf-8"?>
<p:tagLst xmlns:p="http://schemas.openxmlformats.org/presentationml/2006/main">
  <p:tag name="AS_UNIQUEID" val="2613"/>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SPECIAL_SOURCE" val="bdnull"/>
</p:tagLst>
</file>

<file path=ppt/tags/tag181.xml><?xml version="1.0" encoding="utf-8"?>
<p:tagLst xmlns:p="http://schemas.openxmlformats.org/presentationml/2006/main">
  <p:tag name="AS_UNIQUEID" val="2615"/>
</p:tagLst>
</file>

<file path=ppt/tags/tag182.xml><?xml version="1.0" encoding="utf-8"?>
<p:tagLst xmlns:p="http://schemas.openxmlformats.org/presentationml/2006/main">
  <p:tag name="AS_UNIQUEID" val="2616"/>
  <p:tag name="KSO_WM_BEAUTIFY_FLAG" val=""/>
</p:tagLst>
</file>

<file path=ppt/tags/tag183.xml><?xml version="1.0" encoding="utf-8"?>
<p:tagLst xmlns:p="http://schemas.openxmlformats.org/presentationml/2006/main">
  <p:tag name="AS_UNIQUEID" val="2617"/>
  <p:tag name="KSO_WM_BEAUTIFY_FLAG" val=""/>
</p:tagLst>
</file>

<file path=ppt/tags/tag184.xml><?xml version="1.0" encoding="utf-8"?>
<p:tagLst xmlns:p="http://schemas.openxmlformats.org/presentationml/2006/main">
  <p:tag name="AS_UNIQUEID" val="2618"/>
</p:tagLst>
</file>

<file path=ppt/tags/tag185.xml><?xml version="1.0" encoding="utf-8"?>
<p:tagLst xmlns:p="http://schemas.openxmlformats.org/presentationml/2006/main">
  <p:tag name="AS_UNIQUEID" val="2619"/>
  <p:tag name="KSO_WM_BEAUTIFY_FLAG" val=""/>
</p:tagLst>
</file>

<file path=ppt/tags/tag186.xml><?xml version="1.0" encoding="utf-8"?>
<p:tagLst xmlns:p="http://schemas.openxmlformats.org/presentationml/2006/main">
  <p:tag name="AS_UNIQUEID" val="2620"/>
  <p:tag name="KSO_WM_BEAUTIFY_FLAG" val=""/>
</p:tagLst>
</file>

<file path=ppt/tags/tag187.xml><?xml version="1.0" encoding="utf-8"?>
<p:tagLst xmlns:p="http://schemas.openxmlformats.org/presentationml/2006/main">
  <p:tag name="AS_UNIQUEID" val="2621"/>
</p:tagLst>
</file>

<file path=ppt/tags/tag188.xml><?xml version="1.0" encoding="utf-8"?>
<p:tagLst xmlns:p="http://schemas.openxmlformats.org/presentationml/2006/main">
  <p:tag name="AS_UNIQUEID" val="18"/>
  <p:tag name="KSO_WM_BEAUTIFY_FLAG" val=""/>
</p:tagLst>
</file>

<file path=ppt/tags/tag189.xml><?xml version="1.0" encoding="utf-8"?>
<p:tagLst xmlns:p="http://schemas.openxmlformats.org/presentationml/2006/main">
  <p:tag name="AS_UNIQUEID" val="2622"/>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2437"/>
  <p:tag name="KSO_WM_BEAUTIFY_FLAG" val=""/>
</p:tagLst>
</file>

<file path=ppt/tags/tag191.xml><?xml version="1.0" encoding="utf-8"?>
<p:tagLst xmlns:p="http://schemas.openxmlformats.org/presentationml/2006/main">
  <p:tag name="AS_UNIQUEID" val="2438"/>
  <p:tag name="KSO_WM_BEAUTIFY_FLAG" val=""/>
</p:tagLst>
</file>

<file path=ppt/tags/tag192.xml><?xml version="1.0" encoding="utf-8"?>
<p:tagLst xmlns:p="http://schemas.openxmlformats.org/presentationml/2006/main">
  <p:tag name="AS_UNIQUEID" val="1601"/>
  <p:tag name="KSO_WM_BEAUTIFY_FLAG" val=""/>
</p:tagLst>
</file>

<file path=ppt/tags/tag193.xml><?xml version="1.0" encoding="utf-8"?>
<p:tagLst xmlns:p="http://schemas.openxmlformats.org/presentationml/2006/main">
  <p:tag name="AS_UNIQUEID" val="2623"/>
  <p:tag name="KSO_WM_BEAUTIFY_FLAG" val=""/>
</p:tagLst>
</file>

<file path=ppt/tags/tag194.xml><?xml version="1.0" encoding="utf-8"?>
<p:tagLst xmlns:p="http://schemas.openxmlformats.org/presentationml/2006/main">
  <p:tag name="AS_UNIQUEID" val="2624"/>
  <p:tag name="KSO_WM_BEAUTIFY_FLAG" val=""/>
</p:tagLst>
</file>

<file path=ppt/tags/tag195.xml><?xml version="1.0" encoding="utf-8"?>
<p:tagLst xmlns:p="http://schemas.openxmlformats.org/presentationml/2006/main">
  <p:tag name="AS_UNIQUEID" val="2625"/>
  <p:tag name="KSO_WM_BEAUTIFY_FLAG" val=""/>
</p:tagLst>
</file>

<file path=ppt/tags/tag196.xml><?xml version="1.0" encoding="utf-8"?>
<p:tagLst xmlns:p="http://schemas.openxmlformats.org/presentationml/2006/main">
  <p:tag name="AS_UNIQUEID" val="2626"/>
  <p:tag name="KSO_WM_BEAUTIFY_FLAG" val=""/>
</p:tagLst>
</file>

<file path=ppt/tags/tag197.xml><?xml version="1.0" encoding="utf-8"?>
<p:tagLst xmlns:p="http://schemas.openxmlformats.org/presentationml/2006/main">
  <p:tag name="AS_UNIQUEID" val="2627"/>
  <p:tag name="KSO_WM_BEAUTIFY_FLAG" val=""/>
</p:tagLst>
</file>

<file path=ppt/tags/tag198.xml><?xml version="1.0" encoding="utf-8"?>
<p:tagLst xmlns:p="http://schemas.openxmlformats.org/presentationml/2006/main">
  <p:tag name="AS_UNIQUEID" val="2628"/>
  <p:tag name="KSO_WM_BEAUTIFY_FLAG" val=""/>
</p:tagLst>
</file>

<file path=ppt/tags/tag199.xml><?xml version="1.0" encoding="utf-8"?>
<p:tagLst xmlns:p="http://schemas.openxmlformats.org/presentationml/2006/main">
  <p:tag name="AS_UNIQUEID" val="3355"/>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SPECIAL_SOURCE" val="bdnull"/>
</p:tagLst>
</file>

<file path=ppt/tags/tag202.xml><?xml version="1.0" encoding="utf-8"?>
<p:tagLst xmlns:p="http://schemas.openxmlformats.org/presentationml/2006/main">
  <p:tag name="AS_UNIQUEID" val="2444"/>
  <p:tag name="KSO_WM_BEAUTIFY_FLAG" val=""/>
</p:tagLst>
</file>

<file path=ppt/tags/tag203.xml><?xml version="1.0" encoding="utf-8"?>
<p:tagLst xmlns:p="http://schemas.openxmlformats.org/presentationml/2006/main">
  <p:tag name="AS_UNIQUEID" val="2445"/>
  <p:tag name="KSO_WM_BEAUTIFY_FLAG" val=""/>
</p:tagLst>
</file>

<file path=ppt/tags/tag204.xml><?xml version="1.0" encoding="utf-8"?>
<p:tagLst xmlns:p="http://schemas.openxmlformats.org/presentationml/2006/main">
  <p:tag name="AS_UNIQUEID" val="2431"/>
</p:tagLst>
</file>

<file path=ppt/tags/tag205.xml><?xml version="1.0" encoding="utf-8"?>
<p:tagLst xmlns:p="http://schemas.openxmlformats.org/presentationml/2006/main">
  <p:tag name="AS_UNIQUEID" val="2241"/>
  <p:tag name="KSO_WM_BEAUTIFY_FLAG" val=""/>
</p:tagLst>
</file>

<file path=ppt/tags/tag206.xml><?xml version="1.0" encoding="utf-8"?>
<p:tagLst xmlns:p="http://schemas.openxmlformats.org/presentationml/2006/main">
  <p:tag name="AS_UNIQUEID" val="2432"/>
  <p:tag name="KSO_WM_BEAUTIFY_FLAG" val=""/>
</p:tagLst>
</file>

<file path=ppt/tags/tag207.xml><?xml version="1.0" encoding="utf-8"?>
<p:tagLst xmlns:p="http://schemas.openxmlformats.org/presentationml/2006/main">
  <p:tag name="AS_UNIQUEID" val="2433"/>
  <p:tag name="KSO_WM_BEAUTIFY_FLAG" val=""/>
</p:tagLst>
</file>

<file path=ppt/tags/tag208.xml><?xml version="1.0" encoding="utf-8"?>
<p:tagLst xmlns:p="http://schemas.openxmlformats.org/presentationml/2006/main">
  <p:tag name="AS_UNIQUEID" val="2434"/>
  <p:tag name="KSO_WM_BEAUTIFY_FLAG" val=""/>
</p:tagLst>
</file>

<file path=ppt/tags/tag209.xml><?xml version="1.0" encoding="utf-8"?>
<p:tagLst xmlns:p="http://schemas.openxmlformats.org/presentationml/2006/main">
  <p:tag name="AS_UNIQUEID" val="3468"/>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SPECIAL_SOURCE" val="bdnull"/>
</p:tagLst>
</file>

<file path=ppt/tags/tag212.xml><?xml version="1.0" encoding="utf-8"?>
<p:tagLst xmlns:p="http://schemas.openxmlformats.org/presentationml/2006/main">
  <p:tag name="AS_UNIQUEID" val="2447"/>
  <p:tag name="KSO_WM_BEAUTIFY_FLAG" val=""/>
</p:tagLst>
</file>

<file path=ppt/tags/tag213.xml><?xml version="1.0" encoding="utf-8"?>
<p:tagLst xmlns:p="http://schemas.openxmlformats.org/presentationml/2006/main">
  <p:tag name="AS_UNIQUEID" val="29"/>
  <p:tag name="KSO_WM_BEAUTIFY_FLAG" val=""/>
</p:tagLst>
</file>

<file path=ppt/tags/tag214.xml><?xml version="1.0" encoding="utf-8"?>
<p:tagLst xmlns:p="http://schemas.openxmlformats.org/presentationml/2006/main">
  <p:tag name="AS_UNIQUEID" val="30"/>
</p:tagLst>
</file>

<file path=ppt/tags/tag215.xml><?xml version="1.0" encoding="utf-8"?>
<p:tagLst xmlns:p="http://schemas.openxmlformats.org/presentationml/2006/main">
  <p:tag name="AS_UNIQUEID" val="31"/>
  <p:tag name="KSO_WM_BEAUTIFY_FLAG" val=""/>
</p:tagLst>
</file>

<file path=ppt/tags/tag216.xml><?xml version="1.0" encoding="utf-8"?>
<p:tagLst xmlns:p="http://schemas.openxmlformats.org/presentationml/2006/main">
  <p:tag name="AS_UNIQUEID" val="32"/>
  <p:tag name="KSO_WM_BEAUTIFY_FLAG" val=""/>
</p:tagLst>
</file>

<file path=ppt/tags/tag217.xml><?xml version="1.0" encoding="utf-8"?>
<p:tagLst xmlns:p="http://schemas.openxmlformats.org/presentationml/2006/main">
  <p:tag name="AS_UNIQUEID" val="34"/>
  <p:tag name="KSO_WM_BEAUTIFY_FLAG" val=""/>
</p:tagLst>
</file>

<file path=ppt/tags/tag218.xml><?xml version="1.0" encoding="utf-8"?>
<p:tagLst xmlns:p="http://schemas.openxmlformats.org/presentationml/2006/main">
  <p:tag name="AS_UNIQUEID" val="35"/>
  <p:tag name="KSO_WM_BEAUTIFY_FLAG" val=""/>
</p:tagLst>
</file>

<file path=ppt/tags/tag219.xml><?xml version="1.0" encoding="utf-8"?>
<p:tagLst xmlns:p="http://schemas.openxmlformats.org/presentationml/2006/main">
  <p:tag name="AS_UNIQUEID" val="36"/>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38"/>
  <p:tag name="KSO_WM_BEAUTIFY_FLAG" val=""/>
</p:tagLst>
</file>

<file path=ppt/tags/tag221.xml><?xml version="1.0" encoding="utf-8"?>
<p:tagLst xmlns:p="http://schemas.openxmlformats.org/presentationml/2006/main">
  <p:tag name="AS_UNIQUEID" val="39"/>
  <p:tag name="KSO_WM_BEAUTIFY_FLAG" val=""/>
</p:tagLst>
</file>

<file path=ppt/tags/tag222.xml><?xml version="1.0" encoding="utf-8"?>
<p:tagLst xmlns:p="http://schemas.openxmlformats.org/presentationml/2006/main">
  <p:tag name="AS_UNIQUEID" val="40"/>
  <p:tag name="KSO_WM_BEAUTIFY_FLAG" val=""/>
</p:tagLst>
</file>

<file path=ppt/tags/tag223.xml><?xml version="1.0" encoding="utf-8"?>
<p:tagLst xmlns:p="http://schemas.openxmlformats.org/presentationml/2006/main">
  <p:tag name="AS_UNIQUEID" val="41"/>
  <p:tag name="KSO_WM_BEAUTIFY_FLAG" val=""/>
</p:tagLst>
</file>

<file path=ppt/tags/tag224.xml><?xml version="1.0" encoding="utf-8"?>
<p:tagLst xmlns:p="http://schemas.openxmlformats.org/presentationml/2006/main">
  <p:tag name="AS_UNIQUEID" val="42"/>
  <p:tag name="KSO_WM_BEAUTIFY_FLAG" val=""/>
</p:tagLst>
</file>

<file path=ppt/tags/tag225.xml><?xml version="1.0" encoding="utf-8"?>
<p:tagLst xmlns:p="http://schemas.openxmlformats.org/presentationml/2006/main">
  <p:tag name="AS_UNIQUEID" val="43"/>
  <p:tag name="KSO_WM_BEAUTIFY_FLAG" val=""/>
</p:tagLst>
</file>

<file path=ppt/tags/tag226.xml><?xml version="1.0" encoding="utf-8"?>
<p:tagLst xmlns:p="http://schemas.openxmlformats.org/presentationml/2006/main">
  <p:tag name="AS_UNIQUEID" val="44"/>
  <p:tag name="KSO_WM_BEAUTIFY_FLAG" val=""/>
</p:tagLst>
</file>

<file path=ppt/tags/tag227.xml><?xml version="1.0" encoding="utf-8"?>
<p:tagLst xmlns:p="http://schemas.openxmlformats.org/presentationml/2006/main">
  <p:tag name="AS_UNIQUEID" val="45"/>
  <p:tag name="KSO_WM_BEAUTIFY_FLAG" val=""/>
</p:tagLst>
</file>

<file path=ppt/tags/tag228.xml><?xml version="1.0" encoding="utf-8"?>
<p:tagLst xmlns:p="http://schemas.openxmlformats.org/presentationml/2006/main">
  <p:tag name="AS_UNIQUEID" val="46"/>
  <p:tag name="KSO_WM_BEAUTIFY_FLAG" val=""/>
</p:tagLst>
</file>

<file path=ppt/tags/tag229.xml><?xml version="1.0" encoding="utf-8"?>
<p:tagLst xmlns:p="http://schemas.openxmlformats.org/presentationml/2006/main">
  <p:tag name="AS_UNIQUEID" val="47"/>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AS_UNIQUEID" val="48"/>
  <p:tag name="KSO_WM_BEAUTIFY_FLAG" val=""/>
</p:tagLst>
</file>

<file path=ppt/tags/tag231.xml><?xml version="1.0" encoding="utf-8"?>
<p:tagLst xmlns:p="http://schemas.openxmlformats.org/presentationml/2006/main">
  <p:tag name="AS_UNIQUEID" val="3360"/>
  <p:tag name="KSO_WM_BEAUTIFY_FLAG" val=""/>
</p:tagLst>
</file>

<file path=ppt/tags/tag232.xml><?xml version="1.0" encoding="utf-8"?>
<p:tagLst xmlns:p="http://schemas.openxmlformats.org/presentationml/2006/main">
  <p:tag name="AS_UNIQUEID" val="3361"/>
  <p:tag name="KSO_WM_BEAUTIFY_FLAG" val=""/>
</p:tagLst>
</file>

<file path=ppt/tags/tag233.xml><?xml version="1.0" encoding="utf-8"?>
<p:tagLst xmlns:p="http://schemas.openxmlformats.org/presentationml/2006/main">
  <p:tag name="AS_UNIQUEID" val="34"/>
  <p:tag name="KSO_WM_BEAUTIFY_FLAG" val=""/>
</p:tagLst>
</file>

<file path=ppt/tags/tag234.xml><?xml version="1.0" encoding="utf-8"?>
<p:tagLst xmlns:p="http://schemas.openxmlformats.org/presentationml/2006/main">
  <p:tag name="AS_UNIQUEID" val="3362"/>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SPECIAL_SOURCE" val="bdnull"/>
</p:tagLst>
</file>

<file path=ppt/tags/tag237.xml><?xml version="1.0" encoding="utf-8"?>
<p:tagLst xmlns:p="http://schemas.openxmlformats.org/presentationml/2006/main">
  <p:tag name="AS_UNIQUEID" val="1571"/>
  <p:tag name="KSO_WM_BEAUTIFY_FLAG" val=""/>
</p:tagLst>
</file>

<file path=ppt/tags/tag238.xml><?xml version="1.0" encoding="utf-8"?>
<p:tagLst xmlns:p="http://schemas.openxmlformats.org/presentationml/2006/main">
  <p:tag name="AS_UNIQUEID" val="1572"/>
  <p:tag name="KSO_WM_BEAUTIFY_FLAG" val=""/>
</p:tagLst>
</file>

<file path=ppt/tags/tag239.xml><?xml version="1.0" encoding="utf-8"?>
<p:tagLst xmlns:p="http://schemas.openxmlformats.org/presentationml/2006/main">
  <p:tag name="AS_UNIQUEID" val="1573"/>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AS_UNIQUEID" val="1574"/>
  <p:tag name="KSO_WM_BEAUTIFY_FLAG" val=""/>
</p:tagLst>
</file>

<file path=ppt/tags/tag241.xml><?xml version="1.0" encoding="utf-8"?>
<p:tagLst xmlns:p="http://schemas.openxmlformats.org/presentationml/2006/main">
  <p:tag name="AS_UNIQUEID" val="1575"/>
  <p:tag name="KSO_WM_BEAUTIFY_FLAG" val=""/>
</p:tagLst>
</file>

<file path=ppt/tags/tag242.xml><?xml version="1.0" encoding="utf-8"?>
<p:tagLst xmlns:p="http://schemas.openxmlformats.org/presentationml/2006/main">
  <p:tag name="AS_UNIQUEID" val="1576"/>
  <p:tag name="KSO_WM_BEAUTIFY_FLAG" val=""/>
</p:tagLst>
</file>

<file path=ppt/tags/tag243.xml><?xml version="1.0" encoding="utf-8"?>
<p:tagLst xmlns:p="http://schemas.openxmlformats.org/presentationml/2006/main">
  <p:tag name="AS_UNIQUEID" val="1577"/>
  <p:tag name="KSO_WM_BEAUTIFY_FLAG" val=""/>
</p:tagLst>
</file>

<file path=ppt/tags/tag244.xml><?xml version="1.0" encoding="utf-8"?>
<p:tagLst xmlns:p="http://schemas.openxmlformats.org/presentationml/2006/main">
  <p:tag name="AS_UNIQUEID" val="1578"/>
  <p:tag name="KSO_WM_BEAUTIFY_FLAG" val=""/>
</p:tagLst>
</file>

<file path=ppt/tags/tag245.xml><?xml version="1.0" encoding="utf-8"?>
<p:tagLst xmlns:p="http://schemas.openxmlformats.org/presentationml/2006/main">
  <p:tag name="AS_UNIQUEID" val="1579"/>
  <p:tag name="KSO_WM_BEAUTIFY_FLAG" val=""/>
</p:tagLst>
</file>

<file path=ppt/tags/tag246.xml><?xml version="1.0" encoding="utf-8"?>
<p:tagLst xmlns:p="http://schemas.openxmlformats.org/presentationml/2006/main">
  <p:tag name="AS_UNIQUEID" val="1580"/>
  <p:tag name="KSO_WM_BEAUTIFY_FLAG" val=""/>
</p:tagLst>
</file>

<file path=ppt/tags/tag247.xml><?xml version="1.0" encoding="utf-8"?>
<p:tagLst xmlns:p="http://schemas.openxmlformats.org/presentationml/2006/main">
  <p:tag name="AS_UNIQUEID" val="2632"/>
  <p:tag name="KSO_WM_BEAUTIFY_FLAG" val=""/>
</p:tagLst>
</file>

<file path=ppt/tags/tag248.xml><?xml version="1.0" encoding="utf-8"?>
<p:tagLst xmlns:p="http://schemas.openxmlformats.org/presentationml/2006/main">
  <p:tag name="AS_UNIQUEID" val="2633"/>
</p:tagLst>
</file>

<file path=ppt/tags/tag249.xml><?xml version="1.0" encoding="utf-8"?>
<p:tagLst xmlns:p="http://schemas.openxmlformats.org/presentationml/2006/main">
  <p:tag name="AS_UNIQUEID" val="2634"/>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2635"/>
</p:tagLst>
</file>

<file path=ppt/tags/tag251.xml><?xml version="1.0" encoding="utf-8"?>
<p:tagLst xmlns:p="http://schemas.openxmlformats.org/presentationml/2006/main">
  <p:tag name="AS_UNIQUEID" val="2636"/>
  <p:tag name="KSO_WM_BEAUTIFY_FLAG" val=""/>
</p:tagLst>
</file>

<file path=ppt/tags/tag252.xml><?xml version="1.0" encoding="utf-8"?>
<p:tagLst xmlns:p="http://schemas.openxmlformats.org/presentationml/2006/main">
  <p:tag name="AS_UNIQUEID" val="2637"/>
  <p:tag name="KSO_WM_BEAUTIFY_FLAG" val=""/>
</p:tagLst>
</file>

<file path=ppt/tags/tag253.xml><?xml version="1.0" encoding="utf-8"?>
<p:tagLst xmlns:p="http://schemas.openxmlformats.org/presentationml/2006/main">
  <p:tag name="AS_UNIQUEID" val="2638"/>
  <p:tag name="KSO_WM_BEAUTIFY_FLAG" val=""/>
</p:tagLst>
</file>

<file path=ppt/tags/tag254.xml><?xml version="1.0" encoding="utf-8"?>
<p:tagLst xmlns:p="http://schemas.openxmlformats.org/presentationml/2006/main">
  <p:tag name="AS_UNIQUEID" val="2639"/>
  <p:tag name="KSO_WM_BEAUTIFY_FLAG" val=""/>
</p:tagLst>
</file>

<file path=ppt/tags/tag255.xml><?xml version="1.0" encoding="utf-8"?>
<p:tagLst xmlns:p="http://schemas.openxmlformats.org/presentationml/2006/main">
  <p:tag name="AS_UNIQUEID" val="2640"/>
  <p:tag name="KSO_WM_BEAUTIFY_FLAG" val=""/>
</p:tagLst>
</file>

<file path=ppt/tags/tag256.xml><?xml version="1.0" encoding="utf-8"?>
<p:tagLst xmlns:p="http://schemas.openxmlformats.org/presentationml/2006/main">
  <p:tag name="AS_UNIQUEID" val="2641"/>
  <p:tag name="KSO_WM_BEAUTIFY_FLAG" val=""/>
</p:tagLst>
</file>

<file path=ppt/tags/tag257.xml><?xml version="1.0" encoding="utf-8"?>
<p:tagLst xmlns:p="http://schemas.openxmlformats.org/presentationml/2006/main">
  <p:tag name="AS_UNIQUEID" val="2642"/>
  <p:tag name="KSO_WM_BEAUTIFY_FLAG" val=""/>
</p:tagLst>
</file>

<file path=ppt/tags/tag258.xml><?xml version="1.0" encoding="utf-8"?>
<p:tagLst xmlns:p="http://schemas.openxmlformats.org/presentationml/2006/main">
  <p:tag name="AS_UNIQUEID" val="2643"/>
  <p:tag name="KSO_WM_BEAUTIFY_FLAG" val=""/>
</p:tagLst>
</file>

<file path=ppt/tags/tag259.xml><?xml version="1.0" encoding="utf-8"?>
<p:tagLst xmlns:p="http://schemas.openxmlformats.org/presentationml/2006/main">
  <p:tag name="AS_UNIQUEID" val="2644"/>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2645"/>
  <p:tag name="KSO_WM_BEAUTIFY_FLAG" val=""/>
</p:tagLst>
</file>

<file path=ppt/tags/tag261.xml><?xml version="1.0" encoding="utf-8"?>
<p:tagLst xmlns:p="http://schemas.openxmlformats.org/presentationml/2006/main">
  <p:tag name="AS_UNIQUEID" val="2646"/>
  <p:tag name="KSO_WM_BEAUTIFY_FLAG" val=""/>
</p:tagLst>
</file>

<file path=ppt/tags/tag262.xml><?xml version="1.0" encoding="utf-8"?>
<p:tagLst xmlns:p="http://schemas.openxmlformats.org/presentationml/2006/main">
  <p:tag name="AS_UNIQUEID" val="2647"/>
  <p:tag name="KSO_WM_BEAUTIFY_FLAG" val=""/>
</p:tagLst>
</file>

<file path=ppt/tags/tag263.xml><?xml version="1.0" encoding="utf-8"?>
<p:tagLst xmlns:p="http://schemas.openxmlformats.org/presentationml/2006/main">
  <p:tag name="AS_UNIQUEID" val="2648"/>
  <p:tag name="KSO_WM_BEAUTIFY_FLAG" val=""/>
</p:tagLst>
</file>

<file path=ppt/tags/tag264.xml><?xml version="1.0" encoding="utf-8"?>
<p:tagLst xmlns:p="http://schemas.openxmlformats.org/presentationml/2006/main">
  <p:tag name="AS_UNIQUEID" val="2649"/>
  <p:tag name="KSO_WM_BEAUTIFY_FLAG" val=""/>
</p:tagLst>
</file>

<file path=ppt/tags/tag265.xml><?xml version="1.0" encoding="utf-8"?>
<p:tagLst xmlns:p="http://schemas.openxmlformats.org/presentationml/2006/main">
  <p:tag name="AS_UNIQUEID" val="2650"/>
  <p:tag name="KSO_WM_BEAUTIFY_FLAG" val=""/>
</p:tagLst>
</file>

<file path=ppt/tags/tag266.xml><?xml version="1.0" encoding="utf-8"?>
<p:tagLst xmlns:p="http://schemas.openxmlformats.org/presentationml/2006/main">
  <p:tag name="AS_UNIQUEID" val="2651"/>
  <p:tag name="KSO_WM_BEAUTIFY_FLAG" val=""/>
</p:tagLst>
</file>

<file path=ppt/tags/tag267.xml><?xml version="1.0" encoding="utf-8"?>
<p:tagLst xmlns:p="http://schemas.openxmlformats.org/presentationml/2006/main">
  <p:tag name="AS_UNIQUEID" val="2652"/>
</p:tagLst>
</file>

<file path=ppt/tags/tag268.xml><?xml version="1.0" encoding="utf-8"?>
<p:tagLst xmlns:p="http://schemas.openxmlformats.org/presentationml/2006/main">
  <p:tag name="AS_UNIQUEID" val="2653"/>
  <p:tag name="KSO_WM_BEAUTIFY_FLAG" val=""/>
</p:tagLst>
</file>

<file path=ppt/tags/tag269.xml><?xml version="1.0" encoding="utf-8"?>
<p:tagLst xmlns:p="http://schemas.openxmlformats.org/presentationml/2006/main">
  <p:tag name="AS_UNIQUEID" val="2654"/>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AS_UNIQUEID" val="1581"/>
  <p:tag name="KSO_WM_BEAUTIFY_FLAG" val=""/>
</p:tagLst>
</file>

<file path=ppt/tags/tag271.xml><?xml version="1.0" encoding="utf-8"?>
<p:tagLst xmlns:p="http://schemas.openxmlformats.org/presentationml/2006/main">
  <p:tag name="AS_UNIQUEID" val="1582"/>
  <p:tag name="KSO_WM_BEAUTIFY_FLAG" val=""/>
</p:tagLst>
</file>

<file path=ppt/tags/tag272.xml><?xml version="1.0" encoding="utf-8"?>
<p:tagLst xmlns:p="http://schemas.openxmlformats.org/presentationml/2006/main">
  <p:tag name="AS_UNIQUEID" val="1583"/>
  <p:tag name="KSO_WM_BEAUTIFY_FLAG" val=""/>
</p:tagLst>
</file>

<file path=ppt/tags/tag273.xml><?xml version="1.0" encoding="utf-8"?>
<p:tagLst xmlns:p="http://schemas.openxmlformats.org/presentationml/2006/main">
  <p:tag name="AS_UNIQUEID" val="14"/>
  <p:tag name="KSO_WM_BEAUTIFY_FLAG" val=""/>
</p:tagLst>
</file>

<file path=ppt/tags/tag274.xml><?xml version="1.0" encoding="utf-8"?>
<p:tagLst xmlns:p="http://schemas.openxmlformats.org/presentationml/2006/main">
  <p:tag name="AS_UNIQUEID" val="16"/>
  <p:tag name="KSO_WM_BEAUTIFY_FLAG" val=""/>
</p:tagLst>
</file>

<file path=ppt/tags/tag275.xml><?xml version="1.0" encoding="utf-8"?>
<p:tagLst xmlns:p="http://schemas.openxmlformats.org/presentationml/2006/main">
  <p:tag name="AS_UNIQUEID" val="16"/>
  <p:tag name="KSO_WM_BEAUTIFY_FLAG" val=""/>
</p:tagLst>
</file>

<file path=ppt/tags/tag276.xml><?xml version="1.0" encoding="utf-8"?>
<p:tagLst xmlns:p="http://schemas.openxmlformats.org/presentationml/2006/main">
  <p:tag name="AS_UNIQUEID" val="14"/>
  <p:tag name="KSO_WM_BEAUTIFY_FLAG" val=""/>
</p:tagLst>
</file>

<file path=ppt/tags/tag277.xml><?xml version="1.0" encoding="utf-8"?>
<p:tagLst xmlns:p="http://schemas.openxmlformats.org/presentationml/2006/main">
  <p:tag name="AS_UNIQUEID" val="3312"/>
</p:tagLst>
</file>

<file path=ppt/tags/tag278.xml><?xml version="1.0" encoding="utf-8"?>
<p:tagLst xmlns:p="http://schemas.openxmlformats.org/presentationml/2006/main">
  <p:tag name="AS_UNIQUEID" val="3473"/>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SPECIAL_SOURCE" val="bdnull"/>
</p:tagLst>
</file>

<file path=ppt/tags/tag281.xml><?xml version="1.0" encoding="utf-8"?>
<p:tagLst xmlns:p="http://schemas.openxmlformats.org/presentationml/2006/main">
  <p:tag name="AS_UNIQUEID" val="794"/>
  <p:tag name="KSO_WM_BEAUTIFY_FLAG" val=""/>
</p:tagLst>
</file>

<file path=ppt/tags/tag282.xml><?xml version="1.0" encoding="utf-8"?>
<p:tagLst xmlns:p="http://schemas.openxmlformats.org/presentationml/2006/main">
  <p:tag name="AS_UNIQUEID" val="795"/>
  <p:tag name="KSO_WM_BEAUTIFY_FLAG" val=""/>
</p:tagLst>
</file>

<file path=ppt/tags/tag283.xml><?xml version="1.0" encoding="utf-8"?>
<p:tagLst xmlns:p="http://schemas.openxmlformats.org/presentationml/2006/main">
  <p:tag name="AS_UNIQUEID" val="1091"/>
  <p:tag name="KSO_WM_BEAUTIFY_FLAG" val=""/>
</p:tagLst>
</file>

<file path=ppt/tags/tag284.xml><?xml version="1.0" encoding="utf-8"?>
<p:tagLst xmlns:p="http://schemas.openxmlformats.org/presentationml/2006/main">
  <p:tag name="AS_UNIQUEID" val="1062"/>
  <p:tag name="KSO_WM_BEAUTIFY_FLAG" val=""/>
</p:tagLst>
</file>

<file path=ppt/tags/tag285.xml><?xml version="1.0" encoding="utf-8"?>
<p:tagLst xmlns:p="http://schemas.openxmlformats.org/presentationml/2006/main">
  <p:tag name="AS_UNIQUEID" val="1439"/>
  <p:tag name="KSO_WM_BEAUTIFY_FLAG" val=""/>
</p:tagLst>
</file>

<file path=ppt/tags/tag286.xml><?xml version="1.0" encoding="utf-8"?>
<p:tagLst xmlns:p="http://schemas.openxmlformats.org/presentationml/2006/main">
  <p:tag name="AS_UNIQUEID" val="1440"/>
  <p:tag name="KSO_WM_BEAUTIFY_FLAG" val=""/>
</p:tagLst>
</file>

<file path=ppt/tags/tag287.xml><?xml version="1.0" encoding="utf-8"?>
<p:tagLst xmlns:p="http://schemas.openxmlformats.org/presentationml/2006/main">
  <p:tag name="AS_UNIQUEID" val="1443"/>
  <p:tag name="KSO_WM_BEAUTIFY_FLAG" val=""/>
</p:tagLst>
</file>

<file path=ppt/tags/tag288.xml><?xml version="1.0" encoding="utf-8"?>
<p:tagLst xmlns:p="http://schemas.openxmlformats.org/presentationml/2006/main">
  <p:tag name="AS_UNIQUEID" val="1441"/>
  <p:tag name="KSO_WM_BEAUTIFY_FLAG" val=""/>
</p:tagLst>
</file>

<file path=ppt/tags/tag289.xml><?xml version="1.0" encoding="utf-8"?>
<p:tagLst xmlns:p="http://schemas.openxmlformats.org/presentationml/2006/main">
  <p:tag name="AS_UNIQUEID" val="1442"/>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AS_UNIQUEID" val="1447"/>
  <p:tag name="KSO_WM_BEAUTIFY_FLAG" val=""/>
</p:tagLst>
</file>

<file path=ppt/tags/tag291.xml><?xml version="1.0" encoding="utf-8"?>
<p:tagLst xmlns:p="http://schemas.openxmlformats.org/presentationml/2006/main">
  <p:tag name="AS_UNIQUEID" val="1448"/>
  <p:tag name="KSO_WM_BEAUTIFY_FLAG" val=""/>
</p:tagLst>
</file>

<file path=ppt/tags/tag292.xml><?xml version="1.0" encoding="utf-8"?>
<p:tagLst xmlns:p="http://schemas.openxmlformats.org/presentationml/2006/main">
  <p:tag name="AS_UNIQUEID" val="1444"/>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SPECIAL_SOURCE" val="bdnull"/>
</p:tagLst>
</file>

<file path=ppt/tags/tag295.xml><?xml version="1.0" encoding="utf-8"?>
<p:tagLst xmlns:p="http://schemas.openxmlformats.org/presentationml/2006/main">
  <p:tag name="AS_UNIQUEID" val="2680"/>
  <p:tag name="KSO_WM_BEAUTIFY_FLAG" val=""/>
</p:tagLst>
</file>

<file path=ppt/tags/tag296.xml><?xml version="1.0" encoding="utf-8"?>
<p:tagLst xmlns:p="http://schemas.openxmlformats.org/presentationml/2006/main">
  <p:tag name="AS_UNIQUEID" val="2681"/>
  <p:tag name="KSO_WM_BEAUTIFY_FLAG" val=""/>
</p:tagLst>
</file>

<file path=ppt/tags/tag297.xml><?xml version="1.0" encoding="utf-8"?>
<p:tagLst xmlns:p="http://schemas.openxmlformats.org/presentationml/2006/main">
  <p:tag name="AS_UNIQUEID" val="2682"/>
  <p:tag name="KSO_WM_BEAUTIFY_FLAG" val=""/>
</p:tagLst>
</file>

<file path=ppt/tags/tag298.xml><?xml version="1.0" encoding="utf-8"?>
<p:tagLst xmlns:p="http://schemas.openxmlformats.org/presentationml/2006/main">
  <p:tag name="AS_UNIQUEID" val="2683"/>
  <p:tag name="KSO_WM_BEAUTIFY_FLAG" val=""/>
</p:tagLst>
</file>

<file path=ppt/tags/tag299.xml><?xml version="1.0" encoding="utf-8"?>
<p:tagLst xmlns:p="http://schemas.openxmlformats.org/presentationml/2006/main">
  <p:tag name="AS_UNIQUEID" val="2684"/>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2685"/>
  <p:tag name="KSO_WM_BEAUTIFY_FLAG" val=""/>
</p:tagLst>
</file>

<file path=ppt/tags/tag301.xml><?xml version="1.0" encoding="utf-8"?>
<p:tagLst xmlns:p="http://schemas.openxmlformats.org/presentationml/2006/main">
  <p:tag name="AS_UNIQUEID" val="2686"/>
</p:tagLst>
</file>

<file path=ppt/tags/tag302.xml><?xml version="1.0" encoding="utf-8"?>
<p:tagLst xmlns:p="http://schemas.openxmlformats.org/presentationml/2006/main">
  <p:tag name="AS_UNIQUEID" val="2687"/>
  <p:tag name="KSO_WM_BEAUTIFY_FLAG" val=""/>
</p:tagLst>
</file>

<file path=ppt/tags/tag303.xml><?xml version="1.0" encoding="utf-8"?>
<p:tagLst xmlns:p="http://schemas.openxmlformats.org/presentationml/2006/main">
  <p:tag name="AS_UNIQUEID" val="2688"/>
  <p:tag name="KSO_WM_BEAUTIFY_FLAG" val=""/>
</p:tagLst>
</file>

<file path=ppt/tags/tag304.xml><?xml version="1.0" encoding="utf-8"?>
<p:tagLst xmlns:p="http://schemas.openxmlformats.org/presentationml/2006/main">
  <p:tag name="AS_UNIQUEID" val="2689"/>
</p:tagLst>
</file>

<file path=ppt/tags/tag305.xml><?xml version="1.0" encoding="utf-8"?>
<p:tagLst xmlns:p="http://schemas.openxmlformats.org/presentationml/2006/main">
  <p:tag name="AS_UNIQUEID" val="2690"/>
  <p:tag name="KSO_WM_BEAUTIFY_FLAG" val=""/>
</p:tagLst>
</file>

<file path=ppt/tags/tag306.xml><?xml version="1.0" encoding="utf-8"?>
<p:tagLst xmlns:p="http://schemas.openxmlformats.org/presentationml/2006/main">
  <p:tag name="AS_UNIQUEID" val="2691"/>
  <p:tag name="KSO_WM_BEAUTIFY_FLAG" val=""/>
</p:tagLst>
</file>

<file path=ppt/tags/tag307.xml><?xml version="1.0" encoding="utf-8"?>
<p:tagLst xmlns:p="http://schemas.openxmlformats.org/presentationml/2006/main">
  <p:tag name="AS_UNIQUEID" val="2692"/>
</p:tagLst>
</file>

<file path=ppt/tags/tag308.xml><?xml version="1.0" encoding="utf-8"?>
<p:tagLst xmlns:p="http://schemas.openxmlformats.org/presentationml/2006/main">
  <p:tag name="AS_UNIQUEID" val="2693"/>
  <p:tag name="KSO_WM_BEAUTIFY_FLAG" val=""/>
</p:tagLst>
</file>

<file path=ppt/tags/tag309.xml><?xml version="1.0" encoding="utf-8"?>
<p:tagLst xmlns:p="http://schemas.openxmlformats.org/presentationml/2006/main">
  <p:tag name="AS_UNIQUEID" val="2694"/>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AS_UNIQUEID" val="2695"/>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SPECIAL_SOURCE" val="bdnull"/>
</p:tagLst>
</file>

<file path=ppt/tags/tag313.xml><?xml version="1.0" encoding="utf-8"?>
<p:tagLst xmlns:p="http://schemas.openxmlformats.org/presentationml/2006/main">
  <p:tag name="AS_UNIQUEID" val="3249"/>
</p:tagLst>
</file>

<file path=ppt/tags/tag314.xml><?xml version="1.0" encoding="utf-8"?>
<p:tagLst xmlns:p="http://schemas.openxmlformats.org/presentationml/2006/main">
  <p:tag name="AS_UNIQUEID" val="599"/>
  <p:tag name="KSO_WM_BEAUTIFY_FLAG" val=""/>
  <p:tag name="KSO_WM_UNIT_PLACING_PICTURE_USER_VIEWPORT" val="{&quot;height&quot;:3585,&quot;width&quot;:3795}"/>
</p:tagLst>
</file>

<file path=ppt/tags/tag315.xml><?xml version="1.0" encoding="utf-8"?>
<p:tagLst xmlns:p="http://schemas.openxmlformats.org/presentationml/2006/main">
  <p:tag name="AS_UNIQUEID" val="3250"/>
  <p:tag name="KSO_WM_BEAUTIFY_FLAG" val=""/>
</p:tagLst>
</file>

<file path=ppt/tags/tag316.xml><?xml version="1.0" encoding="utf-8"?>
<p:tagLst xmlns:p="http://schemas.openxmlformats.org/presentationml/2006/main">
  <p:tag name="AS_UNIQUEID" val="3252"/>
</p:tagLst>
</file>

<file path=ppt/tags/tag317.xml><?xml version="1.0" encoding="utf-8"?>
<p:tagLst xmlns:p="http://schemas.openxmlformats.org/presentationml/2006/main">
  <p:tag name="AS_UNIQUEID" val="3253"/>
  <p:tag name="KSO_WM_BEAUTIFY_FLAG" val=""/>
</p:tagLst>
</file>

<file path=ppt/tags/tag318.xml><?xml version="1.0" encoding="utf-8"?>
<p:tagLst xmlns:p="http://schemas.openxmlformats.org/presentationml/2006/main">
  <p:tag name="AS_UNIQUEID" val="3254"/>
  <p:tag name="KSO_WM_BEAUTIFY_FLAG" val=""/>
</p:tagLst>
</file>

<file path=ppt/tags/tag319.xml><?xml version="1.0" encoding="utf-8"?>
<p:tagLst xmlns:p="http://schemas.openxmlformats.org/presentationml/2006/main">
  <p:tag name="AS_UNIQUEID" val="717"/>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718"/>
  <p:tag name="KSO_WM_BEAUTIFY_FLAG" val=""/>
</p:tagLst>
</file>

<file path=ppt/tags/tag321.xml><?xml version="1.0" encoding="utf-8"?>
<p:tagLst xmlns:p="http://schemas.openxmlformats.org/presentationml/2006/main">
  <p:tag name="AS_UNIQUEID" val="720"/>
  <p:tag name="KSO_WM_BEAUTIFY_FLAG" val=""/>
</p:tagLst>
</file>

<file path=ppt/tags/tag322.xml><?xml version="1.0" encoding="utf-8"?>
<p:tagLst xmlns:p="http://schemas.openxmlformats.org/presentationml/2006/main">
  <p:tag name="AS_UNIQUEID" val="722"/>
  <p:tag name="KSO_WM_BEAUTIFY_FLAG" val=""/>
</p:tagLst>
</file>

<file path=ppt/tags/tag323.xml><?xml version="1.0" encoding="utf-8"?>
<p:tagLst xmlns:p="http://schemas.openxmlformats.org/presentationml/2006/main">
  <p:tag name="AS_UNIQUEID" val="3255"/>
</p:tagLst>
</file>

<file path=ppt/tags/tag324.xml><?xml version="1.0" encoding="utf-8"?>
<p:tagLst xmlns:p="http://schemas.openxmlformats.org/presentationml/2006/main">
  <p:tag name="AS_UNIQUEID" val="715"/>
  <p:tag name="KSO_WM_BEAUTIFY_FLAG" val=""/>
</p:tagLst>
</file>

<file path=ppt/tags/tag325.xml><?xml version="1.0" encoding="utf-8"?>
<p:tagLst xmlns:p="http://schemas.openxmlformats.org/presentationml/2006/main">
  <p:tag name="AS_UNIQUEID" val="716"/>
  <p:tag name="KSO_WM_BEAUTIFY_FLAG" val=""/>
</p:tagLst>
</file>

<file path=ppt/tags/tag326.xml><?xml version="1.0" encoding="utf-8"?>
<p:tagLst xmlns:p="http://schemas.openxmlformats.org/presentationml/2006/main">
  <p:tag name="AS_UNIQUEID" val="3256"/>
  <p:tag name="KSO_WM_BEAUTIFY_FLAG" val=""/>
</p:tagLst>
</file>

<file path=ppt/tags/tag327.xml><?xml version="1.0" encoding="utf-8"?>
<p:tagLst xmlns:p="http://schemas.openxmlformats.org/presentationml/2006/main">
  <p:tag name="AS_UNIQUEID" val="1611"/>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SPECIAL_SOURCE" val="bdnul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AS_UNIQUEID" val="3261"/>
  <p:tag name="KSO_WM_BEAUTIFY_FLAG" val=""/>
</p:tagLst>
</file>

<file path=ppt/tags/tag331.xml><?xml version="1.0" encoding="utf-8"?>
<p:tagLst xmlns:p="http://schemas.openxmlformats.org/presentationml/2006/main">
  <p:tag name="AS_UNIQUEID" val="3262"/>
  <p:tag name="KSO_WM_BEAUTIFY_FLAG" val=""/>
</p:tagLst>
</file>

<file path=ppt/tags/tag332.xml><?xml version="1.0" encoding="utf-8"?>
<p:tagLst xmlns:p="http://schemas.openxmlformats.org/presentationml/2006/main">
  <p:tag name="AS_UNIQUEID" val="3263"/>
  <p:tag name="KSO_WM_BEAUTIFY_FLAG" val=""/>
</p:tagLst>
</file>

<file path=ppt/tags/tag333.xml><?xml version="1.0" encoding="utf-8"?>
<p:tagLst xmlns:p="http://schemas.openxmlformats.org/presentationml/2006/main">
  <p:tag name="AS_UNIQUEID" val="3264"/>
  <p:tag name="KSO_WM_BEAUTIFY_FLAG" val=""/>
</p:tagLst>
</file>

<file path=ppt/tags/tag334.xml><?xml version="1.0" encoding="utf-8"?>
<p:tagLst xmlns:p="http://schemas.openxmlformats.org/presentationml/2006/main">
  <p:tag name="AS_UNIQUEID" val="3265"/>
  <p:tag name="KSO_WM_BEAUTIFY_FLAG" val=""/>
</p:tagLst>
</file>

<file path=ppt/tags/tag335.xml><?xml version="1.0" encoding="utf-8"?>
<p:tagLst xmlns:p="http://schemas.openxmlformats.org/presentationml/2006/main">
  <p:tag name="AS_UNIQUEID" val="3266"/>
  <p:tag name="KSO_WM_BEAUTIFY_FLAG" val=""/>
</p:tagLst>
</file>

<file path=ppt/tags/tag336.xml><?xml version="1.0" encoding="utf-8"?>
<p:tagLst xmlns:p="http://schemas.openxmlformats.org/presentationml/2006/main">
  <p:tag name="AS_UNIQUEID" val="3260"/>
  <p:tag name="KSO_WM_BEAUTIFY_FLAG" val=""/>
</p:tagLst>
</file>

<file path=ppt/tags/tag337.xml><?xml version="1.0" encoding="utf-8"?>
<p:tagLst xmlns:p="http://schemas.openxmlformats.org/presentationml/2006/main">
  <p:tag name="AS_UNIQUEID" val="3482"/>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SPECIAL_SOURCE" val="bdnul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COMMONDATA" val="eyJoZGlkIjoiNGJhY2RlODM3Y2EzNjE0OWYxNDBhOTdiNjAwMzBmMWYifQ=="/>
  <p:tag name="KSO_WPP_MARK_KEY" val="5e3fcefc-e65f-49be-a91c-d454cbc737b4"/>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PLACING_PICTURE_USER_VIEWPORT" val="{&quot;height&quot;:9600,&quot;width&quot;:9600}"/>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AS_UNIQUEID" val="3435"/>
</p:tagLst>
</file>

<file path=ppt/tags/tag66.xml><?xml version="1.0" encoding="utf-8"?>
<p:tagLst xmlns:p="http://schemas.openxmlformats.org/presentationml/2006/main">
  <p:tag name="AS_UNIQUEID" val="1581"/>
</p:tagLst>
</file>

<file path=ppt/tags/tag67.xml><?xml version="1.0" encoding="utf-8"?>
<p:tagLst xmlns:p="http://schemas.openxmlformats.org/presentationml/2006/main">
  <p:tag name="AS_UNIQUEID" val="1581"/>
</p:tagLst>
</file>

<file path=ppt/tags/tag68.xml><?xml version="1.0" encoding="utf-8"?>
<p:tagLst xmlns:p="http://schemas.openxmlformats.org/presentationml/2006/main">
  <p:tag name="AS_UNIQUEID" val="1581"/>
</p:tagLst>
</file>

<file path=ppt/tags/tag69.xml><?xml version="1.0" encoding="utf-8"?>
<p:tagLst xmlns:p="http://schemas.openxmlformats.org/presentationml/2006/main">
  <p:tag name="AS_UNIQUEID" val="15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2373"/>
</p:tagLst>
</file>

<file path=ppt/tags/tag71.xml><?xml version="1.0" encoding="utf-8"?>
<p:tagLst xmlns:p="http://schemas.openxmlformats.org/presentationml/2006/main">
  <p:tag name="AS_UNIQUEID" val="3436"/>
  <p:tag name="KSO_WM_UNIT_PLACING_PICTURE_USER_VIEWPORT" val="{&quot;height&quot;:2883,&quot;width&quot;:3244}"/>
</p:tagLst>
</file>

<file path=ppt/tags/tag72.xml><?xml version="1.0" encoding="utf-8"?>
<p:tagLst xmlns:p="http://schemas.openxmlformats.org/presentationml/2006/main">
  <p:tag name="AS_UNIQUEID" val="2375"/>
</p:tagLst>
</file>

<file path=ppt/tags/tag73.xml><?xml version="1.0" encoding="utf-8"?>
<p:tagLst xmlns:p="http://schemas.openxmlformats.org/presentationml/2006/main">
  <p:tag name="AS_UNIQUEID" val="2377"/>
</p:tagLst>
</file>

<file path=ppt/tags/tag74.xml><?xml version="1.0" encoding="utf-8"?>
<p:tagLst xmlns:p="http://schemas.openxmlformats.org/presentationml/2006/main">
  <p:tag name="AS_UNIQUEID" val="2378"/>
</p:tagLst>
</file>

<file path=ppt/tags/tag75.xml><?xml version="1.0" encoding="utf-8"?>
<p:tagLst xmlns:p="http://schemas.openxmlformats.org/presentationml/2006/main">
  <p:tag name="AS_UNIQUEID" val="2403"/>
  <p:tag name="KSO_WM_BEAUTIFY_FLAG" val=""/>
</p:tagLst>
</file>

<file path=ppt/tags/tag76.xml><?xml version="1.0" encoding="utf-8"?>
<p:tagLst xmlns:p="http://schemas.openxmlformats.org/presentationml/2006/main">
  <p:tag name="AS_UNIQUEID" val="2403"/>
  <p:tag name="KSO_WM_BEAUTIFY_FLAG" val=""/>
</p:tagLst>
</file>

<file path=ppt/tags/tag77.xml><?xml version="1.0" encoding="utf-8"?>
<p:tagLst xmlns:p="http://schemas.openxmlformats.org/presentationml/2006/main">
  <p:tag name="AS_UNIQUEID" val="2403"/>
  <p:tag name="KSO_WM_BEAUTIFY_FLAG" val=""/>
</p:tagLst>
</file>

<file path=ppt/tags/tag78.xml><?xml version="1.0" encoding="utf-8"?>
<p:tagLst xmlns:p="http://schemas.openxmlformats.org/presentationml/2006/main">
  <p:tag name="AS_UNIQUEID" val="2403"/>
  <p:tag name="KSO_WM_BEAUTIFY_FLAG" val=""/>
</p:tagLst>
</file>

<file path=ppt/tags/tag79.xml><?xml version="1.0" encoding="utf-8"?>
<p:tagLst xmlns:p="http://schemas.openxmlformats.org/presentationml/2006/main">
  <p:tag name="AS_UNIQUEID" val="2221"/>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771"/>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SPECIAL_SOURCE" val="bdnull"/>
</p:tagLst>
</file>

<file path=ppt/tags/tag83.xml><?xml version="1.0" encoding="utf-8"?>
<p:tagLst xmlns:p="http://schemas.openxmlformats.org/presentationml/2006/main">
  <p:tag name="AS_UNIQUEID" val="3439"/>
</p:tagLst>
</file>

<file path=ppt/tags/tag84.xml><?xml version="1.0" encoding="utf-8"?>
<p:tagLst xmlns:p="http://schemas.openxmlformats.org/presentationml/2006/main">
  <p:tag name="AS_UNIQUEID" val="1581"/>
</p:tagLst>
</file>

<file path=ppt/tags/tag85.xml><?xml version="1.0" encoding="utf-8"?>
<p:tagLst xmlns:p="http://schemas.openxmlformats.org/presentationml/2006/main">
  <p:tag name="AS_UNIQUEID" val="1581"/>
</p:tagLst>
</file>

<file path=ppt/tags/tag86.xml><?xml version="1.0" encoding="utf-8"?>
<p:tagLst xmlns:p="http://schemas.openxmlformats.org/presentationml/2006/main">
  <p:tag name="AS_UNIQUEID" val="2375"/>
</p:tagLst>
</file>

<file path=ppt/tags/tag87.xml><?xml version="1.0" encoding="utf-8"?>
<p:tagLst xmlns:p="http://schemas.openxmlformats.org/presentationml/2006/main">
  <p:tag name="AS_UNIQUEID" val="2403"/>
  <p:tag name="KSO_WM_BEAUTIFY_FLAG" val=""/>
</p:tagLst>
</file>

<file path=ppt/tags/tag88.xml><?xml version="1.0" encoding="utf-8"?>
<p:tagLst xmlns:p="http://schemas.openxmlformats.org/presentationml/2006/main">
  <p:tag name="AS_UNIQUEID" val="2403"/>
  <p:tag name="KSO_WM_BEAUTIFY_FLAG" val=""/>
</p:tagLst>
</file>

<file path=ppt/tags/tag89.xml><?xml version="1.0" encoding="utf-8"?>
<p:tagLst xmlns:p="http://schemas.openxmlformats.org/presentationml/2006/main">
  <p:tag name="AS_UNIQUEID" val="1543"/>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3440"/>
</p:tagLst>
</file>

<file path=ppt/tags/tag91.xml><?xml version="1.0" encoding="utf-8"?>
<p:tagLst xmlns:p="http://schemas.openxmlformats.org/presentationml/2006/main">
  <p:tag name="AS_UNIQUEID" val="3441"/>
</p:tagLst>
</file>

<file path=ppt/tags/tag92.xml><?xml version="1.0" encoding="utf-8"?>
<p:tagLst xmlns:p="http://schemas.openxmlformats.org/presentationml/2006/main">
  <p:tag name="AS_UNIQUEID" val="1543"/>
</p:tagLst>
</file>

<file path=ppt/tags/tag93.xml><?xml version="1.0" encoding="utf-8"?>
<p:tagLst xmlns:p="http://schemas.openxmlformats.org/presentationml/2006/main">
  <p:tag name="AS_UNIQUEID" val="1543"/>
</p:tagLst>
</file>

<file path=ppt/tags/tag94.xml><?xml version="1.0" encoding="utf-8"?>
<p:tagLst xmlns:p="http://schemas.openxmlformats.org/presentationml/2006/main">
  <p:tag name="AS_UNIQUEID" val="1543"/>
</p:tagLst>
</file>

<file path=ppt/tags/tag95.xml><?xml version="1.0" encoding="utf-8"?>
<p:tagLst xmlns:p="http://schemas.openxmlformats.org/presentationml/2006/main">
  <p:tag name="AS_UNIQUEID" val="1569"/>
</p:tagLst>
</file>

<file path=ppt/tags/tag96.xml><?xml version="1.0" encoding="utf-8"?>
<p:tagLst xmlns:p="http://schemas.openxmlformats.org/presentationml/2006/main">
  <p:tag name="AS_UNIQUEID" val="1543"/>
</p:tagLst>
</file>

<file path=ppt/tags/tag97.xml><?xml version="1.0" encoding="utf-8"?>
<p:tagLst xmlns:p="http://schemas.openxmlformats.org/presentationml/2006/main">
  <p:tag name="AS_UNIQUEID" val="1579"/>
</p:tagLst>
</file>

<file path=ppt/tags/tag98.xml><?xml version="1.0" encoding="utf-8"?>
<p:tagLst xmlns:p="http://schemas.openxmlformats.org/presentationml/2006/main">
  <p:tag name="AS_UNIQUEID" val="1579"/>
  <p:tag name="KSO_WM_BEAUTIFY_FLAG" val=""/>
</p:tagLst>
</file>

<file path=ppt/tags/tag99.xml><?xml version="1.0" encoding="utf-8"?>
<p:tagLst xmlns:p="http://schemas.openxmlformats.org/presentationml/2006/main">
  <p:tag name="AS_UNIQUEID" val="1571"/>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2579</Words>
  <Application>WPS 演示</Application>
  <PresentationFormat>宽屏</PresentationFormat>
  <Paragraphs>319</Paragraphs>
  <Slides>16</Slides>
  <Notes>0</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0</vt:i4>
      </vt:variant>
      <vt:variant>
        <vt:lpstr>幻灯片标题</vt:lpstr>
      </vt:variant>
      <vt:variant>
        <vt:i4>16</vt:i4>
      </vt:variant>
    </vt:vector>
  </HeadingPairs>
  <TitlesOfParts>
    <vt:vector size="36" baseType="lpstr">
      <vt:lpstr>Arial</vt:lpstr>
      <vt:lpstr>宋体</vt:lpstr>
      <vt:lpstr>Wingdings</vt:lpstr>
      <vt:lpstr>Wingdings</vt:lpstr>
      <vt:lpstr>微软雅黑</vt:lpstr>
      <vt:lpstr>Times New Roman</vt:lpstr>
      <vt:lpstr>Arial Unicode MS</vt:lpstr>
      <vt:lpstr>Calibri</vt:lpstr>
      <vt:lpstr>楷体</vt:lpstr>
      <vt:lpstr>华文楷体</vt:lpstr>
      <vt:lpstr>Times New Roman</vt:lpstr>
      <vt:lpstr>Courier New</vt:lpstr>
      <vt:lpstr>华文细黑</vt:lpstr>
      <vt:lpstr>幼圆</vt:lpstr>
      <vt:lpstr>隶书</vt:lpstr>
      <vt:lpstr>黑体</vt:lpstr>
      <vt:lpstr>方正古隶简体</vt:lpstr>
      <vt:lpstr>新宋体</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取个名字还是小蒋</cp:lastModifiedBy>
  <cp:revision>163</cp:revision>
  <dcterms:created xsi:type="dcterms:W3CDTF">2019-06-19T02:08:00Z</dcterms:created>
  <dcterms:modified xsi:type="dcterms:W3CDTF">2023-08-29T12:31:09Z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AFB9F878893B4E18BE7682531FC71883_13</vt:lpwstr>
  </property>
</Properties>
</file>