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925" r:id="rId3"/>
    <p:sldId id="259" r:id="rId4"/>
    <p:sldId id="449" r:id="rId5"/>
    <p:sldId id="2878" r:id="rId6"/>
    <p:sldId id="2880" r:id="rId7"/>
    <p:sldId id="2879" r:id="rId8"/>
    <p:sldId id="2907" r:id="rId9"/>
    <p:sldId id="2908" r:id="rId11"/>
    <p:sldId id="2909" r:id="rId12"/>
    <p:sldId id="2910" r:id="rId13"/>
    <p:sldId id="2886" r:id="rId14"/>
    <p:sldId id="2885" r:id="rId15"/>
    <p:sldId id="2649" r:id="rId16"/>
    <p:sldId id="2887" r:id="rId17"/>
    <p:sldId id="2888" r:id="rId18"/>
    <p:sldId id="2889" r:id="rId19"/>
    <p:sldId id="2877" r:id="rId20"/>
    <p:sldId id="2256" r:id="rId21"/>
    <p:sldId id="2355" r:id="rId22"/>
    <p:sldId id="2746" r:id="rId23"/>
    <p:sldId id="2858" r:id="rId24"/>
    <p:sldId id="2761" r:id="rId25"/>
    <p:sldId id="2890" r:id="rId26"/>
    <p:sldId id="346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563" userDrawn="1">
          <p15:clr>
            <a:srgbClr val="F26B43"/>
          </p15:clr>
        </p15:guide>
        <p15:guide id="4" pos="240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orient="horz" pos="872" userDrawn="1">
          <p15:clr>
            <a:srgbClr val="A4A3A4"/>
          </p15:clr>
        </p15:guide>
        <p15:guide id="8" pos="336" userDrawn="1">
          <p15:clr>
            <a:srgbClr val="F26B43"/>
          </p15:clr>
        </p15:guide>
        <p15:guide id="9" pos="7333" userDrawn="1">
          <p15:clr>
            <a:srgbClr val="F26B43"/>
          </p15:clr>
        </p15:guide>
        <p15:guide id="10" pos="5604" userDrawn="1">
          <p15:clr>
            <a:srgbClr val="A4A3A4"/>
          </p15:clr>
        </p15:guide>
        <p15:guide id="11" orient="horz" pos="3361" userDrawn="1">
          <p15:clr>
            <a:srgbClr val="F26B43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新" lastIdx="0" clrIdx="0"/>
  <p:cmAuthor id="2" name="作者" initials="A" lastIdx="0" clrIdx="1"/>
  <p:cmAuthor id="3" name="幸全" initials="" lastIdx="0" clrIdx="0"/>
  <p:cmAuthor id="4" name="Administrator" initials="A" lastIdx="0" clrIdx="2"/>
  <p:cmAuthor id="5" name="王习习" initials="王" lastIdx="0" clrIdx="0"/>
  <p:cmAuthor id="0" name="35974374@qq.com" initials="" lastIdx="0" clrIdx="0"/>
  <p:cmAuthor id="6" name="ZYD" initials="Z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50" autoAdjust="0"/>
    <p:restoredTop sz="96261" autoAdjust="0"/>
  </p:normalViewPr>
  <p:slideViewPr>
    <p:cSldViewPr snapToGrid="0" showGuides="1">
      <p:cViewPr>
        <p:scale>
          <a:sx n="75" d="100"/>
          <a:sy n="75" d="100"/>
        </p:scale>
        <p:origin x="1608" y="774"/>
      </p:cViewPr>
      <p:guideLst>
        <p:guide pos="3840"/>
        <p:guide orient="horz" pos="563"/>
        <p:guide pos="240"/>
        <p:guide pos="7469"/>
        <p:guide orient="horz" pos="4156"/>
        <p:guide orient="horz" pos="872"/>
        <p:guide pos="336"/>
        <p:guide pos="7333"/>
        <p:guide pos="5604"/>
        <p:guide orient="horz" pos="33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77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F0E34-7F11-4AB8-A156-74B35367FE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2E501-3064-45F3-9E67-46F5577270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共用电子对偏移形成极性键，不偏移形成非极性键。而极性键和非极性键有另一种判断方式，即根据是否由同种元素的原子形成共价键，为什么同种元素的原子形成的是非极性键，共用电子对不偏移，而不同种元素的原子形成的是极性键，共用电子对要发生偏移呢？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FAC02860-E011-4225-81F3-641BD7E230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21CF134-3473-4DF8-8B23-9738FA830F5A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9" Type="http://schemas.openxmlformats.org/officeDocument/2006/relationships/theme" Target="../theme/theme1.xml"/><Relationship Id="rId38" Type="http://schemas.openxmlformats.org/officeDocument/2006/relationships/tags" Target="../tags/tag62.xml"/><Relationship Id="rId37" Type="http://schemas.openxmlformats.org/officeDocument/2006/relationships/image" Target="../media/image1.png"/><Relationship Id="rId36" Type="http://schemas.openxmlformats.org/officeDocument/2006/relationships/tags" Target="../tags/tag61.xml"/><Relationship Id="rId35" Type="http://schemas.openxmlformats.org/officeDocument/2006/relationships/tags" Target="../tags/tag60.xml"/><Relationship Id="rId34" Type="http://schemas.openxmlformats.org/officeDocument/2006/relationships/tags" Target="../tags/tag59.xml"/><Relationship Id="rId33" Type="http://schemas.openxmlformats.org/officeDocument/2006/relationships/tags" Target="../tags/tag58.xml"/><Relationship Id="rId32" Type="http://schemas.openxmlformats.org/officeDocument/2006/relationships/tags" Target="../tags/tag57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60EA6-D4EC-4726-AD6D-BA690FCA80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D950-368F-453F-953A-BCC52EB7139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3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image" Target="../media/image5.png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image" Target="../media/image18.png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8.GIF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7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9.GIF"/><Relationship Id="rId1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76.xml"/><Relationship Id="rId1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7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6" Type="http://schemas.openxmlformats.org/officeDocument/2006/relationships/notesSlide" Target="../notesSlides/notesSlide1.xml"/><Relationship Id="rId35" Type="http://schemas.openxmlformats.org/officeDocument/2006/relationships/slideLayout" Target="../slideLayouts/slideLayout7.xml"/><Relationship Id="rId34" Type="http://schemas.openxmlformats.org/officeDocument/2006/relationships/tags" Target="../tags/tag109.xml"/><Relationship Id="rId33" Type="http://schemas.openxmlformats.org/officeDocument/2006/relationships/tags" Target="../tags/tag108.xml"/><Relationship Id="rId32" Type="http://schemas.openxmlformats.org/officeDocument/2006/relationships/tags" Target="../tags/tag107.xml"/><Relationship Id="rId31" Type="http://schemas.openxmlformats.org/officeDocument/2006/relationships/tags" Target="../tags/tag106.xml"/><Relationship Id="rId30" Type="http://schemas.openxmlformats.org/officeDocument/2006/relationships/tags" Target="../tags/tag105.xml"/><Relationship Id="rId3" Type="http://schemas.openxmlformats.org/officeDocument/2006/relationships/tags" Target="../tags/tag78.xml"/><Relationship Id="rId29" Type="http://schemas.openxmlformats.org/officeDocument/2006/relationships/tags" Target="../tags/tag104.xml"/><Relationship Id="rId28" Type="http://schemas.openxmlformats.org/officeDocument/2006/relationships/tags" Target="../tags/tag103.xml"/><Relationship Id="rId27" Type="http://schemas.openxmlformats.org/officeDocument/2006/relationships/tags" Target="../tags/tag102.xml"/><Relationship Id="rId26" Type="http://schemas.openxmlformats.org/officeDocument/2006/relationships/tags" Target="../tags/tag101.xml"/><Relationship Id="rId25" Type="http://schemas.openxmlformats.org/officeDocument/2006/relationships/tags" Target="../tags/tag100.xml"/><Relationship Id="rId24" Type="http://schemas.openxmlformats.org/officeDocument/2006/relationships/tags" Target="../tags/tag99.xml"/><Relationship Id="rId23" Type="http://schemas.openxmlformats.org/officeDocument/2006/relationships/tags" Target="../tags/tag98.xml"/><Relationship Id="rId22" Type="http://schemas.openxmlformats.org/officeDocument/2006/relationships/tags" Target="../tags/tag97.xml"/><Relationship Id="rId21" Type="http://schemas.openxmlformats.org/officeDocument/2006/relationships/tags" Target="../tags/tag96.xml"/><Relationship Id="rId20" Type="http://schemas.openxmlformats.org/officeDocument/2006/relationships/tags" Target="../tags/tag95.xml"/><Relationship Id="rId2" Type="http://schemas.openxmlformats.org/officeDocument/2006/relationships/tags" Target="../tags/tag77.xml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0" Type="http://schemas.openxmlformats.org/officeDocument/2006/relationships/slideLayout" Target="../slideLayouts/slideLayout7.xml"/><Relationship Id="rId5" Type="http://schemas.openxmlformats.org/officeDocument/2006/relationships/tags" Target="../tags/tag119.xml"/><Relationship Id="rId49" Type="http://schemas.openxmlformats.org/officeDocument/2006/relationships/tags" Target="../tags/tag160.xml"/><Relationship Id="rId48" Type="http://schemas.openxmlformats.org/officeDocument/2006/relationships/tags" Target="../tags/tag159.xml"/><Relationship Id="rId47" Type="http://schemas.openxmlformats.org/officeDocument/2006/relationships/tags" Target="../tags/tag158.xml"/><Relationship Id="rId46" Type="http://schemas.openxmlformats.org/officeDocument/2006/relationships/tags" Target="../tags/tag157.xml"/><Relationship Id="rId45" Type="http://schemas.openxmlformats.org/officeDocument/2006/relationships/tags" Target="../tags/tag156.xml"/><Relationship Id="rId44" Type="http://schemas.openxmlformats.org/officeDocument/2006/relationships/tags" Target="../tags/tag155.xml"/><Relationship Id="rId43" Type="http://schemas.openxmlformats.org/officeDocument/2006/relationships/tags" Target="../tags/tag154.xml"/><Relationship Id="rId42" Type="http://schemas.openxmlformats.org/officeDocument/2006/relationships/tags" Target="../tags/tag153.xml"/><Relationship Id="rId41" Type="http://schemas.openxmlformats.org/officeDocument/2006/relationships/tags" Target="../tags/tag152.xml"/><Relationship Id="rId40" Type="http://schemas.openxmlformats.org/officeDocument/2006/relationships/image" Target="../media/image17.png"/><Relationship Id="rId4" Type="http://schemas.openxmlformats.org/officeDocument/2006/relationships/tags" Target="../tags/tag118.xml"/><Relationship Id="rId39" Type="http://schemas.openxmlformats.org/officeDocument/2006/relationships/tags" Target="../tags/tag151.xml"/><Relationship Id="rId38" Type="http://schemas.openxmlformats.org/officeDocument/2006/relationships/tags" Target="../tags/tag150.xml"/><Relationship Id="rId37" Type="http://schemas.openxmlformats.org/officeDocument/2006/relationships/tags" Target="../tags/tag149.xml"/><Relationship Id="rId36" Type="http://schemas.openxmlformats.org/officeDocument/2006/relationships/tags" Target="../tags/tag148.xml"/><Relationship Id="rId35" Type="http://schemas.openxmlformats.org/officeDocument/2006/relationships/tags" Target="../tags/tag147.xml"/><Relationship Id="rId34" Type="http://schemas.openxmlformats.org/officeDocument/2006/relationships/tags" Target="../tags/tag146.xml"/><Relationship Id="rId33" Type="http://schemas.openxmlformats.org/officeDocument/2006/relationships/tags" Target="../tags/tag145.xml"/><Relationship Id="rId32" Type="http://schemas.openxmlformats.org/officeDocument/2006/relationships/tags" Target="../tags/tag144.xml"/><Relationship Id="rId31" Type="http://schemas.openxmlformats.org/officeDocument/2006/relationships/tags" Target="../tags/tag143.xml"/><Relationship Id="rId30" Type="http://schemas.openxmlformats.org/officeDocument/2006/relationships/tags" Target="../tags/tag142.xml"/><Relationship Id="rId3" Type="http://schemas.openxmlformats.org/officeDocument/2006/relationships/tags" Target="../tags/tag117.xml"/><Relationship Id="rId29" Type="http://schemas.openxmlformats.org/officeDocument/2006/relationships/tags" Target="../tags/tag141.xml"/><Relationship Id="rId28" Type="http://schemas.openxmlformats.org/officeDocument/2006/relationships/tags" Target="../tags/tag140.xml"/><Relationship Id="rId27" Type="http://schemas.openxmlformats.org/officeDocument/2006/relationships/tags" Target="../tags/tag139.xml"/><Relationship Id="rId26" Type="http://schemas.openxmlformats.org/officeDocument/2006/relationships/tags" Target="../tags/tag138.xml"/><Relationship Id="rId25" Type="http://schemas.microsoft.com/office/2007/relationships/hdphoto" Target="../media/image16.wdp"/><Relationship Id="rId24" Type="http://schemas.openxmlformats.org/officeDocument/2006/relationships/image" Target="../media/image15.png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18641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</a:t>
            </a:r>
            <a:r>
              <a:rPr lang="zh-CN" altLang="en-US" sz="3200" dirty="0" smtClean="0">
                <a:solidFill>
                  <a:srgbClr val="3780D7"/>
                </a:solidFill>
              </a:rPr>
              <a:t>化学选择性必修</a:t>
            </a:r>
            <a:r>
              <a:rPr lang="en-US" altLang="zh-CN" sz="3200" dirty="0" smtClean="0">
                <a:solidFill>
                  <a:srgbClr val="3780D7"/>
                </a:solidFill>
              </a:rPr>
              <a:t>2</a:t>
            </a:r>
            <a:endParaRPr lang="en-US" altLang="zh-CN" sz="3200" dirty="0" smtClean="0">
              <a:solidFill>
                <a:srgbClr val="3780D7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2765374" y="3139879"/>
            <a:ext cx="6025401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cs typeface="+mn-ea"/>
                <a:sym typeface="+mn-lt"/>
              </a:rPr>
              <a:t>第三节　分子结构与物质的性质</a:t>
            </a:r>
            <a:endParaRPr lang="zh-CN" altLang="en-US" sz="3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888632" y="3857807"/>
            <a:ext cx="3778885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chemeClr val="bg1"/>
                </a:solidFill>
                <a:cs typeface="+mn-ea"/>
                <a:sym typeface="+mn-lt"/>
              </a:rPr>
              <a:t>第</a:t>
            </a:r>
            <a:r>
              <a:rPr lang="en-US" altLang="zh-CN" sz="28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cs typeface="+mn-ea"/>
                <a:sym typeface="+mn-lt"/>
              </a:rPr>
              <a:t>课时</a:t>
            </a:r>
            <a:r>
              <a:rPr lang="en-US" altLang="zh-CN" sz="2800" b="1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共价</a:t>
            </a:r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键的极性</a:t>
            </a:r>
            <a:endParaRPr lang="zh-CN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3146584" y="2296663"/>
            <a:ext cx="5262979" cy="700448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600" b="1">
                <a:solidFill>
                  <a:schemeClr val="bg1"/>
                </a:solidFill>
                <a:cs typeface="+mn-ea"/>
                <a:sym typeface="+mn-lt"/>
              </a:rPr>
              <a:t>第二章　分子结构与性质</a:t>
            </a:r>
            <a:endParaRPr lang="zh-CN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32510" y="567055"/>
            <a:ext cx="3491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0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一、共价</a:t>
            </a:r>
            <a:r>
              <a:rPr lang="zh-CN" altLang="zh-CN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键的极性</a:t>
            </a:r>
            <a:endParaRPr lang="zh-CN" altLang="zh-CN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>
            <p:custDataLst>
              <p:tags r:id="rId2"/>
            </p:custDataLst>
          </p:nvPr>
        </p:nvSpPr>
        <p:spPr>
          <a:xfrm>
            <a:off x="994410" y="1150620"/>
            <a:ext cx="104438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共用电子对发生</a:t>
            </a:r>
            <a:r>
              <a:rPr lang="zh-C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偏移</a:t>
            </a:r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时，使化学键产生了呈</a:t>
            </a:r>
            <a:r>
              <a:rPr lang="zh-C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正电性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l-GR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32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和呈</a:t>
            </a:r>
            <a:r>
              <a:rPr lang="zh-C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负电性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l-GR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32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两极。</a:t>
            </a:r>
            <a:endParaRPr lang="zh-CN" altLang="en-US" sz="3200" b="1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76072" y="2227311"/>
          <a:ext cx="11183620" cy="42780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00425"/>
                <a:gridCol w="4284000"/>
                <a:gridCol w="3499078"/>
              </a:tblGrid>
              <a:tr h="61214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极性键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非极性键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</a:tr>
              <a:tr h="61200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成键原子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</a:tr>
              <a:tr h="61200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电负性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marL="71755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</a:tr>
              <a:tr h="61200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共用电子对是否偏移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solidFill>
                          <a:srgbClr val="2048E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solidFill>
                          <a:srgbClr val="D71EDA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/>
                </a:tc>
              </a:tr>
              <a:tr h="111600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成键原子电性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2760" marR="62760" marT="0" marB="0" vert="horz" anchor="ctr"/>
                </a:tc>
                <a:tc>
                  <a:txBody>
                    <a:bodyPr wrap="square"/>
                    <a:lstStyle/>
                    <a:p>
                      <a:pPr marL="71755" algn="l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2760" marR="6276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u="none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2760" marR="62760" marT="0" marB="0" vert="horz" anchor="ctr"/>
                </a:tc>
              </a:tr>
              <a:tr h="71387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8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举例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2760" marR="62760" marT="0" marB="0" vert="horz" anchor="ctr"/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0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   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 vert="horz" anchor="ctr"/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76497" y="2846436"/>
          <a:ext cx="7783195" cy="6121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84000"/>
                <a:gridCol w="3499078"/>
              </a:tblGrid>
              <a:tr h="612000"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</a:pP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由</a:t>
                      </a:r>
                      <a:r>
                        <a:rPr lang="zh-CN" sz="2800" b="1" u="none" kern="100">
                          <a:solidFill>
                            <a:srgbClr val="2048E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不同</a:t>
                      </a:r>
                      <a:r>
                        <a:rPr lang="zh-CN" sz="2800" b="1" u="none" kern="100">
                          <a:solidFill>
                            <a:srgbClr val="2048E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原子</a:t>
                      </a: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形成</a:t>
                      </a:r>
                      <a:endParaRPr lang="zh-CN" sz="2800" b="1" u="none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</a:pP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由</a:t>
                      </a:r>
                      <a:r>
                        <a:rPr lang="zh-CN" sz="2800" b="1" u="none" kern="100">
                          <a:solidFill>
                            <a:srgbClr val="D71EDA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相同</a:t>
                      </a:r>
                      <a:r>
                        <a:rPr lang="zh-CN" sz="2800" b="1" u="none" kern="100">
                          <a:solidFill>
                            <a:srgbClr val="D71EDA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原子</a:t>
                      </a: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形成</a:t>
                      </a:r>
                      <a:endParaRPr lang="zh-CN" sz="2800" b="1" u="none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3876497" y="3458576"/>
          <a:ext cx="7783195" cy="6121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84000"/>
                <a:gridCol w="3499078"/>
              </a:tblGrid>
              <a:tr h="612000">
                <a:tc>
                  <a:txBody>
                    <a:bodyPr wrap="square"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ct val="0"/>
                        </a:spcAft>
                      </a:pP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两元素</a:t>
                      </a:r>
                      <a:r>
                        <a:rPr lang="zh-CN" sz="2800" b="1" u="none" kern="100">
                          <a:solidFill>
                            <a:srgbClr val="2048E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电负性</a:t>
                      </a:r>
                      <a:r>
                        <a:rPr lang="zh-CN" sz="2800" b="1" u="none" kern="100">
                          <a:solidFill>
                            <a:srgbClr val="2048E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不同</a:t>
                      </a:r>
                      <a:endParaRPr lang="zh-CN" sz="2800" b="1" u="none" kern="100">
                        <a:solidFill>
                          <a:srgbClr val="2048E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 wrap="square"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ct val="0"/>
                        </a:spcAft>
                      </a:pP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两元素</a:t>
                      </a:r>
                      <a:r>
                        <a:rPr lang="zh-CN" sz="2800" b="1" u="none" kern="100">
                          <a:solidFill>
                            <a:srgbClr val="D71EDA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电负性</a:t>
                      </a:r>
                      <a:r>
                        <a:rPr lang="zh-CN" sz="2800" b="1" u="none" kern="100">
                          <a:solidFill>
                            <a:srgbClr val="D71EDA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相同</a:t>
                      </a:r>
                      <a:endParaRPr lang="zh-CN" sz="2800" b="1" u="none" kern="100">
                        <a:solidFill>
                          <a:srgbClr val="D71EDA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876497" y="4056111"/>
          <a:ext cx="7783195" cy="61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84000"/>
                <a:gridCol w="3499078"/>
              </a:tblGrid>
              <a:tr h="612000"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</a:pP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共用</a:t>
                      </a:r>
                      <a:r>
                        <a:rPr lang="zh-CN" sz="2800" b="1" u="none" kern="100">
                          <a:solidFill>
                            <a:srgbClr val="2048E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电子对</a:t>
                      </a:r>
                      <a:r>
                        <a:rPr lang="zh-CN" sz="2800" b="1" u="none" kern="100">
                          <a:solidFill>
                            <a:srgbClr val="2048E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偏移</a:t>
                      </a:r>
                      <a:endParaRPr lang="zh-CN" sz="2800" b="1" u="none" kern="100">
                        <a:solidFill>
                          <a:srgbClr val="2048E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ct val="0"/>
                        </a:spcAft>
                      </a:pPr>
                      <a:r>
                        <a:rPr lang="zh-CN" sz="2800" b="1" u="none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共用</a:t>
                      </a:r>
                      <a:r>
                        <a:rPr lang="zh-CN" sz="2800" b="1" u="none" kern="100">
                          <a:solidFill>
                            <a:srgbClr val="D71EDA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电子对</a:t>
                      </a:r>
                      <a:r>
                        <a:rPr lang="zh-CN" sz="2800" b="1" u="none" kern="100">
                          <a:solidFill>
                            <a:srgbClr val="D71EDA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不偏移</a:t>
                      </a:r>
                      <a:endParaRPr lang="zh-CN" sz="2800" b="1" u="none" kern="100">
                        <a:solidFill>
                          <a:srgbClr val="D71EDA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5643" marR="45643" marT="0" marB="0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876675" y="5220970"/>
            <a:ext cx="420687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700" b="1" kern="10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电负性大</a:t>
            </a:r>
            <a:r>
              <a:rPr lang="zh-CN" sz="2700" b="1" kern="10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的原子</a:t>
            </a:r>
            <a:r>
              <a:rPr lang="zh-CN" sz="2700" b="1" kern="10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呈</a:t>
            </a:r>
            <a:r>
              <a:rPr lang="zh-CN" sz="2700" b="1" kern="10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负</a:t>
            </a:r>
            <a:r>
              <a:rPr lang="zh-CN" sz="2700" b="1" kern="10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电性</a:t>
            </a:r>
            <a:r>
              <a:rPr lang="el-GR" altLang="zh-CN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7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</a:t>
            </a:r>
            <a:endParaRPr lang="en-US" altLang="zh-CN" sz="2700" b="1" baseline="300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876675" y="4668520"/>
            <a:ext cx="46024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700" b="1" kern="10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电负性小</a:t>
            </a:r>
            <a:r>
              <a:rPr lang="zh-CN" sz="2700" b="1" kern="10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的原子</a:t>
            </a:r>
            <a:r>
              <a:rPr lang="zh-CN" sz="2700" b="1" kern="10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呈</a:t>
            </a:r>
            <a:r>
              <a:rPr lang="zh-CN" sz="2700" b="1" kern="10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正</a:t>
            </a:r>
            <a:r>
              <a:rPr lang="zh-CN" sz="2700" b="1" kern="10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电性</a:t>
            </a:r>
            <a:r>
              <a:rPr lang="el-GR" altLang="zh-CN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7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sz="2700" b="1" kern="10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endParaRPr lang="zh-CN" altLang="en-US" sz="27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8395335" y="4984750"/>
            <a:ext cx="30429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两原子都呈</a:t>
            </a:r>
            <a:r>
              <a:rPr lang="zh-CN" sz="2800" b="1" kern="100">
                <a:solidFill>
                  <a:srgbClr val="D71EDA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电中</a:t>
            </a:r>
            <a:r>
              <a:rPr lang="zh-CN" sz="2800" b="1" kern="100">
                <a:solidFill>
                  <a:srgbClr val="D71EDA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性</a:t>
            </a:r>
            <a:endParaRPr lang="zh-CN" altLang="en-US" sz="2800" b="1" kern="100">
              <a:solidFill>
                <a:srgbClr val="D71EDA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>
            <a:off x="4658360" y="5788025"/>
            <a:ext cx="2171065" cy="717550"/>
            <a:chOff x="10323" y="409"/>
            <a:chExt cx="3419" cy="1130"/>
          </a:xfrm>
        </p:grpSpPr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0323" y="717"/>
              <a:ext cx="2407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800" b="1" kern="100" smtClean="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H—Cl</a:t>
              </a:r>
              <a:r>
                <a:rPr lang="zh-CN" sz="2800" b="1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、</a:t>
              </a:r>
              <a:endParaRPr lang="zh-CN" altLang="en-US" sz="28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72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330" y="409"/>
              <a:ext cx="1413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8667750" y="5955030"/>
            <a:ext cx="25165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kern="10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Cl—Cl</a:t>
            </a:r>
            <a:r>
              <a:rPr lang="zh-CN" sz="28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800" b="1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H—H</a:t>
            </a:r>
            <a:endParaRPr lang="en-US" altLang="en-US" sz="2800" b="1" kern="10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1071245" y="1131570"/>
            <a:ext cx="1044130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zh-CN" sz="32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两种</a:t>
            </a:r>
            <a:r>
              <a:rPr lang="zh-CN" altLang="zh-CN" sz="32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成键元素电负性差值越大，共用电子对偏移程度越大，键的极性越</a:t>
            </a:r>
            <a:r>
              <a:rPr lang="zh-CN" altLang="zh-CN" sz="32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强。</a:t>
            </a:r>
            <a:endParaRPr lang="zh-CN" altLang="zh-CN" sz="3200" b="1" kern="10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3" grpId="0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338528" y="1630917"/>
            <a:ext cx="3371850" cy="3371850"/>
            <a:chOff x="4338528" y="1268192"/>
            <a:chExt cx="3371850" cy="3371850"/>
          </a:xfrm>
        </p:grpSpPr>
        <p:pic>
          <p:nvPicPr>
            <p:cNvPr id="19" name="图片 18" descr="玻璃碗&#10;&#10;低可信度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5" t="1799" r="24260" b="1588"/>
            <a:stretch>
              <a:fillRect/>
            </a:stretch>
          </p:blipFill>
          <p:spPr>
            <a:xfrm>
              <a:off x="4338528" y="1268192"/>
              <a:ext cx="3371850" cy="3371850"/>
            </a:xfrm>
            <a:custGeom>
              <a:avLst/>
              <a:gdLst>
                <a:gd name="connsiteX0" fmla="*/ 1685925 w 3371850"/>
                <a:gd name="connsiteY0" fmla="*/ 0 h 3371850"/>
                <a:gd name="connsiteX1" fmla="*/ 3371850 w 3371850"/>
                <a:gd name="connsiteY1" fmla="*/ 1685925 h 3371850"/>
                <a:gd name="connsiteX2" fmla="*/ 1685925 w 3371850"/>
                <a:gd name="connsiteY2" fmla="*/ 3371850 h 3371850"/>
                <a:gd name="connsiteX3" fmla="*/ 0 w 3371850"/>
                <a:gd name="connsiteY3" fmla="*/ 1685925 h 3371850"/>
                <a:gd name="connsiteX4" fmla="*/ 1685925 w 3371850"/>
                <a:gd name="connsiteY4" fmla="*/ 0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50" h="3371850">
                  <a:moveTo>
                    <a:pt x="1685925" y="0"/>
                  </a:moveTo>
                  <a:cubicBezTo>
                    <a:pt x="2617036" y="0"/>
                    <a:pt x="3371850" y="754814"/>
                    <a:pt x="3371850" y="1685925"/>
                  </a:cubicBezTo>
                  <a:cubicBezTo>
                    <a:pt x="3371850" y="2617036"/>
                    <a:pt x="2617036" y="3371850"/>
                    <a:pt x="1685925" y="3371850"/>
                  </a:cubicBezTo>
                  <a:cubicBezTo>
                    <a:pt x="754814" y="3371850"/>
                    <a:pt x="0" y="2617036"/>
                    <a:pt x="0" y="1685925"/>
                  </a:cubicBezTo>
                  <a:cubicBezTo>
                    <a:pt x="0" y="754814"/>
                    <a:pt x="754814" y="0"/>
                    <a:pt x="1685925" y="0"/>
                  </a:cubicBezTo>
                  <a:close/>
                </a:path>
              </a:pathLst>
            </a:custGeom>
            <a:ln w="19050">
              <a:solidFill>
                <a:srgbClr val="00A5B0"/>
              </a:solidFill>
            </a:ln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t="64086" b="16702"/>
            <a:stretch>
              <a:fillRect/>
            </a:stretch>
          </p:blipFill>
          <p:spPr>
            <a:xfrm>
              <a:off x="4338763" y="3709110"/>
              <a:ext cx="3371380" cy="647701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5162679" y="3832905"/>
              <a:ext cx="1723549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/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钠和水的反应</a:t>
              </a:r>
              <a:endParaRPr lang="zh-CN" altLang="en-US" sz="2000" b="1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437277" y="1644752"/>
            <a:ext cx="3371851" cy="3371850"/>
            <a:chOff x="8437277" y="1282027"/>
            <a:chExt cx="3371851" cy="3371850"/>
          </a:xfrm>
        </p:grpSpPr>
        <p:pic>
          <p:nvPicPr>
            <p:cNvPr id="22" name="图片 21" descr="玻璃窗上有商标&#10;&#10;中度可信度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7" t="9544" r="25417" b="3049"/>
            <a:stretch>
              <a:fillRect/>
            </a:stretch>
          </p:blipFill>
          <p:spPr>
            <a:xfrm>
              <a:off x="8437277" y="1282027"/>
              <a:ext cx="3371851" cy="3371850"/>
            </a:xfrm>
            <a:custGeom>
              <a:avLst/>
              <a:gdLst>
                <a:gd name="connsiteX0" fmla="*/ 1685925 w 3371851"/>
                <a:gd name="connsiteY0" fmla="*/ 0 h 3371850"/>
                <a:gd name="connsiteX1" fmla="*/ 3371851 w 3371851"/>
                <a:gd name="connsiteY1" fmla="*/ 1685925 h 3371850"/>
                <a:gd name="connsiteX2" fmla="*/ 1685925 w 3371851"/>
                <a:gd name="connsiteY2" fmla="*/ 3371850 h 3371850"/>
                <a:gd name="connsiteX3" fmla="*/ 0 w 3371851"/>
                <a:gd name="connsiteY3" fmla="*/ 1685925 h 3371850"/>
                <a:gd name="connsiteX4" fmla="*/ 1685925 w 3371851"/>
                <a:gd name="connsiteY4" fmla="*/ 0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51" h="3371850">
                  <a:moveTo>
                    <a:pt x="1685925" y="0"/>
                  </a:moveTo>
                  <a:cubicBezTo>
                    <a:pt x="2617035" y="0"/>
                    <a:pt x="3371851" y="754814"/>
                    <a:pt x="3371851" y="1685925"/>
                  </a:cubicBezTo>
                  <a:cubicBezTo>
                    <a:pt x="3371851" y="2617036"/>
                    <a:pt x="2617035" y="3371850"/>
                    <a:pt x="1685925" y="3371850"/>
                  </a:cubicBezTo>
                  <a:cubicBezTo>
                    <a:pt x="754814" y="3371850"/>
                    <a:pt x="0" y="2617036"/>
                    <a:pt x="0" y="1685925"/>
                  </a:cubicBezTo>
                  <a:cubicBezTo>
                    <a:pt x="0" y="754814"/>
                    <a:pt x="754814" y="0"/>
                    <a:pt x="1685925" y="0"/>
                  </a:cubicBezTo>
                  <a:close/>
                </a:path>
              </a:pathLst>
            </a:custGeom>
            <a:ln w="19050">
              <a:solidFill>
                <a:srgbClr val="00A5B0"/>
              </a:solidFill>
            </a:ln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t="63675" b="17113"/>
            <a:stretch>
              <a:fillRect/>
            </a:stretch>
          </p:blipFill>
          <p:spPr>
            <a:xfrm>
              <a:off x="8437512" y="3709109"/>
              <a:ext cx="3371380" cy="647702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9309248" y="3832905"/>
              <a:ext cx="1980029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/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钠和乙醇的反应</a:t>
              </a:r>
              <a:endParaRPr lang="zh-CN" altLang="en-US" sz="2000" b="1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6575" y="1603247"/>
            <a:ext cx="3371850" cy="3371850"/>
            <a:chOff x="536575" y="1240522"/>
            <a:chExt cx="3371850" cy="3371850"/>
          </a:xfrm>
        </p:grpSpPr>
        <p:pic>
          <p:nvPicPr>
            <p:cNvPr id="16" name="图片 15" descr="玻璃碗里的食物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0" t="916" r="12720" b="1832"/>
            <a:stretch>
              <a:fillRect/>
            </a:stretch>
          </p:blipFill>
          <p:spPr>
            <a:xfrm>
              <a:off x="536575" y="1240522"/>
              <a:ext cx="3371850" cy="3371850"/>
            </a:xfrm>
            <a:custGeom>
              <a:avLst/>
              <a:gdLst>
                <a:gd name="connsiteX0" fmla="*/ 1685925 w 3371850"/>
                <a:gd name="connsiteY0" fmla="*/ 0 h 3371850"/>
                <a:gd name="connsiteX1" fmla="*/ 3371850 w 3371850"/>
                <a:gd name="connsiteY1" fmla="*/ 1685925 h 3371850"/>
                <a:gd name="connsiteX2" fmla="*/ 1685925 w 3371850"/>
                <a:gd name="connsiteY2" fmla="*/ 3371850 h 3371850"/>
                <a:gd name="connsiteX3" fmla="*/ 0 w 3371850"/>
                <a:gd name="connsiteY3" fmla="*/ 1685925 h 3371850"/>
                <a:gd name="connsiteX4" fmla="*/ 1685925 w 3371850"/>
                <a:gd name="connsiteY4" fmla="*/ 0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50" h="3371850">
                  <a:moveTo>
                    <a:pt x="1685925" y="0"/>
                  </a:moveTo>
                  <a:cubicBezTo>
                    <a:pt x="2617036" y="0"/>
                    <a:pt x="3371850" y="754814"/>
                    <a:pt x="3371850" y="1685925"/>
                  </a:cubicBezTo>
                  <a:cubicBezTo>
                    <a:pt x="3371850" y="2617036"/>
                    <a:pt x="2617036" y="3371850"/>
                    <a:pt x="1685925" y="3371850"/>
                  </a:cubicBezTo>
                  <a:cubicBezTo>
                    <a:pt x="754814" y="3371850"/>
                    <a:pt x="0" y="2617036"/>
                    <a:pt x="0" y="1685925"/>
                  </a:cubicBezTo>
                  <a:cubicBezTo>
                    <a:pt x="0" y="754814"/>
                    <a:pt x="754814" y="0"/>
                    <a:pt x="1685925" y="0"/>
                  </a:cubicBezTo>
                  <a:close/>
                </a:path>
              </a:pathLst>
            </a:custGeom>
            <a:ln w="19050">
              <a:solidFill>
                <a:srgbClr val="00A5B0"/>
              </a:solidFill>
            </a:ln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t="64906" b="15882"/>
            <a:stretch>
              <a:fillRect/>
            </a:stretch>
          </p:blipFill>
          <p:spPr>
            <a:xfrm>
              <a:off x="536810" y="3709110"/>
              <a:ext cx="3371380" cy="647701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32486" y="3832905"/>
              <a:ext cx="1980029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/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/>
                  <a:ea typeface="微软雅黑" panose="020B0503020204020204" pitchFamily="34" charset="-122"/>
                  <a:cs typeface="+mn-cs"/>
                </a:rPr>
                <a:t>钠和盐酸的反应</a:t>
              </a:r>
              <a:endParaRPr lang="zh-CN" altLang="en-US" sz="2000" b="1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25207" y="5216785"/>
            <a:ext cx="4717886" cy="1584872"/>
            <a:chOff x="3719391" y="5216785"/>
            <a:chExt cx="4717886" cy="1584872"/>
          </a:xfrm>
        </p:grpSpPr>
        <p:pic>
          <p:nvPicPr>
            <p:cNvPr id="35" name="图片 34" descr="卡通人物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1" y="5658657"/>
              <a:ext cx="1143000" cy="1143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4211867" y="5216785"/>
              <a:ext cx="4225410" cy="725103"/>
              <a:chOff x="4211867" y="5216785"/>
              <a:chExt cx="4225410" cy="725103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1867" y="5216785"/>
                <a:ext cx="4225410" cy="725103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4290891" y="5247843"/>
                <a:ext cx="4067362" cy="463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200" b="1"/>
                  <a:t>为什么反应的剧烈程度不同呢？</a:t>
                </a:r>
                <a:endParaRPr lang="zh-CN" altLang="en-US" sz="2200" b="1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52023" y="987543"/>
            <a:ext cx="6256110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1"/>
              <a:t>钠与盐酸、水、乙醇的反应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1891" y="943309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CN" altLang="en-US" sz="2400" b="1"/>
              <a:t>键的极性对化学性质的影响</a:t>
            </a:r>
            <a:endParaRPr lang="zh-CN" altLang="en-US" sz="2400" b="1"/>
          </a:p>
        </p:txBody>
      </p:sp>
      <p:sp>
        <p:nvSpPr>
          <p:cNvPr id="47" name="矩形 46"/>
          <p:cNvSpPr/>
          <p:nvPr/>
        </p:nvSpPr>
        <p:spPr>
          <a:xfrm>
            <a:off x="511981" y="4664816"/>
            <a:ext cx="11168038" cy="1168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>
                <a:solidFill>
                  <a:prstClr val="black"/>
                </a:solidFill>
                <a:cs typeface="Times New Roman" panose="02020603050405020304" pitchFamily="18" charset="0"/>
              </a:rPr>
              <a:t>乙醇分子中的</a:t>
            </a:r>
            <a:r>
              <a:rPr lang="en-US" altLang="zh-CN" sz="2000" b="1">
                <a:solidFill>
                  <a:prstClr val="black"/>
                </a:solidFill>
                <a:cs typeface="Times New Roman" panose="02020603050405020304" pitchFamily="18" charset="0"/>
              </a:rPr>
              <a:t>C</a:t>
            </a:r>
            <a:r>
              <a:rPr lang="en-US" altLang="zh-CN" sz="2000" b="1" baseline="-2500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altLang="zh-CN" sz="2000" b="1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en-US" altLang="zh-CN" sz="2000" b="1" baseline="-25000">
                <a:solidFill>
                  <a:prstClr val="black"/>
                </a:solidFill>
                <a:cs typeface="Times New Roman" panose="02020603050405020304" pitchFamily="18" charset="0"/>
              </a:rPr>
              <a:t>5</a:t>
            </a:r>
            <a:r>
              <a:rPr lang="en-US" altLang="zh-CN" sz="2000" b="1">
                <a:solidFill>
                  <a:prstClr val="black"/>
                </a:solidFill>
                <a:cs typeface="Times New Roman" panose="02020603050405020304" pitchFamily="18" charset="0"/>
              </a:rPr>
              <a:t>—</a:t>
            </a:r>
            <a:r>
              <a:rPr lang="zh-CN" altLang="en-US" sz="2000" b="1">
                <a:solidFill>
                  <a:prstClr val="black"/>
                </a:solidFill>
                <a:cs typeface="Times New Roman" panose="02020603050405020304" pitchFamily="18" charset="0"/>
              </a:rPr>
              <a:t>是</a:t>
            </a:r>
            <a:r>
              <a:rPr lang="zh-CN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推电子基团</a:t>
            </a:r>
            <a:r>
              <a:rPr lang="zh-CN" altLang="en-US" sz="2000" b="1">
                <a:solidFill>
                  <a:prstClr val="black"/>
                </a:solidFill>
                <a:cs typeface="Times New Roman" panose="02020603050405020304" pitchFamily="18" charset="0"/>
              </a:rPr>
              <a:t>，使得乙醇分子中的电子云向着远离乙基的方向偏移，</a:t>
            </a:r>
            <a:r>
              <a:rPr lang="zh-CN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羟基的极性比水分子中的小</a:t>
            </a:r>
            <a:r>
              <a:rPr lang="zh-CN" altLang="en-US" sz="2000" b="1">
                <a:solidFill>
                  <a:prstClr val="black"/>
                </a:solidFill>
                <a:cs typeface="Times New Roman" panose="02020603050405020304" pitchFamily="18" charset="0"/>
              </a:rPr>
              <a:t>，因而钠和乙醇的反应不如钠和水的剧烈，而</a:t>
            </a:r>
            <a:r>
              <a:rPr lang="en-US" altLang="zh-CN" sz="2000" b="1">
                <a:solidFill>
                  <a:prstClr val="black"/>
                </a:solidFill>
                <a:cs typeface="Times New Roman" panose="02020603050405020304" pitchFamily="18" charset="0"/>
              </a:rPr>
              <a:t>HCl</a:t>
            </a:r>
            <a:r>
              <a:rPr lang="zh-CN" altLang="en-US" sz="2000" b="1">
                <a:solidFill>
                  <a:prstClr val="black"/>
                </a:solidFill>
                <a:cs typeface="Times New Roman" panose="02020603050405020304" pitchFamily="18" charset="0"/>
              </a:rPr>
              <a:t>在水中呈酸性，所以其在水中可以电离，可见极性比水强，更易电离出氢离子，则钠和水的反应不如钠和盐酸的剧烈。</a:t>
            </a:r>
            <a:endParaRPr lang="zh-CN" altLang="en-US" sz="2000" b="1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8730922" y="1554168"/>
            <a:ext cx="2502161" cy="773427"/>
            <a:chOff x="8735968" y="1404974"/>
            <a:chExt cx="2502161" cy="773427"/>
          </a:xfrm>
        </p:grpSpPr>
        <p:sp>
          <p:nvSpPr>
            <p:cNvPr id="32" name="矩形 31"/>
            <p:cNvSpPr/>
            <p:nvPr/>
          </p:nvSpPr>
          <p:spPr>
            <a:xfrm>
              <a:off x="8735968" y="1748988"/>
              <a:ext cx="739305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000" b="1" baseline="-25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000" b="1" baseline="-25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V="1">
              <a:off x="9481300" y="1979820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矩形 33"/>
            <p:cNvSpPr/>
            <p:nvPr/>
          </p:nvSpPr>
          <p:spPr>
            <a:xfrm>
              <a:off x="9984677" y="1748987"/>
              <a:ext cx="383438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V="1">
              <a:off x="10361165" y="1979819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6" name="矩形 35"/>
            <p:cNvSpPr/>
            <p:nvPr/>
          </p:nvSpPr>
          <p:spPr>
            <a:xfrm>
              <a:off x="10826116" y="1748987"/>
              <a:ext cx="383438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826597" y="1404974"/>
              <a:ext cx="411532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008955" y="1419713"/>
              <a:ext cx="374398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-</a:t>
              </a: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Hoefler Text"/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H="1">
              <a:off x="9481300" y="1979819"/>
              <a:ext cx="555356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A5B0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40" name="直接箭头连接符 39"/>
            <p:cNvCxnSpPr/>
            <p:nvPr/>
          </p:nvCxnSpPr>
          <p:spPr>
            <a:xfrm>
              <a:off x="10361165" y="1979819"/>
              <a:ext cx="53401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A5B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71" name="组合 70"/>
          <p:cNvGrpSpPr/>
          <p:nvPr/>
        </p:nvGrpSpPr>
        <p:grpSpPr>
          <a:xfrm>
            <a:off x="5038976" y="1600812"/>
            <a:ext cx="2090471" cy="726783"/>
            <a:chOff x="4933894" y="1451619"/>
            <a:chExt cx="2090471" cy="726783"/>
          </a:xfrm>
        </p:grpSpPr>
        <p:sp>
          <p:nvSpPr>
            <p:cNvPr id="27" name="矩形 26"/>
            <p:cNvSpPr/>
            <p:nvPr/>
          </p:nvSpPr>
          <p:spPr>
            <a:xfrm>
              <a:off x="4933894" y="1748989"/>
              <a:ext cx="383438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 flipV="1">
              <a:off x="5279386" y="1979821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" name="矩形 28"/>
            <p:cNvSpPr/>
            <p:nvPr/>
          </p:nvSpPr>
          <p:spPr>
            <a:xfrm>
              <a:off x="5782763" y="1748988"/>
              <a:ext cx="383438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 flipV="1">
              <a:off x="6159251" y="1979820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" name="矩形 30"/>
            <p:cNvSpPr/>
            <p:nvPr/>
          </p:nvSpPr>
          <p:spPr>
            <a:xfrm>
              <a:off x="6624202" y="1748988"/>
              <a:ext cx="383438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634103" y="1458010"/>
              <a:ext cx="390262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837612" y="1451619"/>
              <a:ext cx="324426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-</a:t>
              </a: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Hoefler Text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553098" y="1600813"/>
            <a:ext cx="1282585" cy="726782"/>
            <a:chOff x="1273189" y="1451619"/>
            <a:chExt cx="1282585" cy="726782"/>
          </a:xfrm>
        </p:grpSpPr>
        <p:sp>
          <p:nvSpPr>
            <p:cNvPr id="48" name="矩形 47"/>
            <p:cNvSpPr/>
            <p:nvPr/>
          </p:nvSpPr>
          <p:spPr>
            <a:xfrm>
              <a:off x="1273189" y="1748988"/>
              <a:ext cx="383438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 flipV="1">
              <a:off x="1649677" y="1979820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0" name="矩形 49"/>
            <p:cNvSpPr/>
            <p:nvPr/>
          </p:nvSpPr>
          <p:spPr>
            <a:xfrm>
              <a:off x="2114628" y="1748988"/>
              <a:ext cx="441146" cy="429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Cl</a:t>
              </a:r>
              <a:endParaRPr lang="zh-CN" altLang="en-US" sz="2000" b="1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279158" y="1458010"/>
              <a:ext cx="420546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131599" y="1451619"/>
              <a:ext cx="392778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-</a:t>
              </a: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  <a:sym typeface="Hoefler Tex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244590" y="2558426"/>
            <a:ext cx="1868132" cy="1498694"/>
            <a:chOff x="4063313" y="2220912"/>
            <a:chExt cx="2816496" cy="2259512"/>
          </a:xfrm>
        </p:grpSpPr>
        <p:pic>
          <p:nvPicPr>
            <p:cNvPr id="53" name="图片 52" descr="地上的球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9" t="20100" r="38592" b="21193"/>
            <a:stretch>
              <a:fillRect/>
            </a:stretch>
          </p:blipFill>
          <p:spPr>
            <a:xfrm rot="5824491">
              <a:off x="5001649" y="2446339"/>
              <a:ext cx="1088458" cy="1808659"/>
            </a:xfrm>
            <a:prstGeom prst="rect">
              <a:avLst/>
            </a:prstGeom>
          </p:spPr>
        </p:pic>
        <p:sp>
          <p:nvSpPr>
            <p:cNvPr id="54" name="任意多边形: 形状 53"/>
            <p:cNvSpPr/>
            <p:nvPr/>
          </p:nvSpPr>
          <p:spPr>
            <a:xfrm rot="10800000" flipH="1">
              <a:off x="4063313" y="2220912"/>
              <a:ext cx="2816496" cy="2259512"/>
            </a:xfrm>
            <a:custGeom>
              <a:avLst/>
              <a:gdLst>
                <a:gd name="connsiteX0" fmla="*/ 1388756 w 2684299"/>
                <a:gd name="connsiteY0" fmla="*/ 2259512 h 2259512"/>
                <a:gd name="connsiteX1" fmla="*/ 2262918 w 2684299"/>
                <a:gd name="connsiteY1" fmla="*/ 1825387 h 2259512"/>
                <a:gd name="connsiteX2" fmla="*/ 2275276 w 2684299"/>
                <a:gd name="connsiteY2" fmla="*/ 1800362 h 2259512"/>
                <a:gd name="connsiteX3" fmla="*/ 2362795 w 2684299"/>
                <a:gd name="connsiteY3" fmla="*/ 1692242 h 2259512"/>
                <a:gd name="connsiteX4" fmla="*/ 2460597 w 2684299"/>
                <a:gd name="connsiteY4" fmla="*/ 1519535 h 2259512"/>
                <a:gd name="connsiteX5" fmla="*/ 2529014 w 2684299"/>
                <a:gd name="connsiteY5" fmla="*/ 1333224 h 2259512"/>
                <a:gd name="connsiteX6" fmla="*/ 2533276 w 2684299"/>
                <a:gd name="connsiteY6" fmla="*/ 1310662 h 2259512"/>
                <a:gd name="connsiteX7" fmla="*/ 2559702 w 2684299"/>
                <a:gd name="connsiteY7" fmla="*/ 1269371 h 2259512"/>
                <a:gd name="connsiteX8" fmla="*/ 2494636 w 2684299"/>
                <a:gd name="connsiteY8" fmla="*/ 303845 h 2259512"/>
                <a:gd name="connsiteX9" fmla="*/ 1897020 w 2684299"/>
                <a:gd name="connsiteY9" fmla="*/ 96360 h 2259512"/>
                <a:gd name="connsiteX10" fmla="*/ 1820860 w 2684299"/>
                <a:gd name="connsiteY10" fmla="*/ 106251 h 2259512"/>
                <a:gd name="connsiteX11" fmla="*/ 1721869 w 2684299"/>
                <a:gd name="connsiteY11" fmla="*/ 62627 h 2259512"/>
                <a:gd name="connsiteX12" fmla="*/ 1339808 w 2684299"/>
                <a:gd name="connsiteY12" fmla="*/ 0 h 2259512"/>
                <a:gd name="connsiteX13" fmla="*/ 957748 w 2684299"/>
                <a:gd name="connsiteY13" fmla="*/ 62627 h 2259512"/>
                <a:gd name="connsiteX14" fmla="*/ 859822 w 2684299"/>
                <a:gd name="connsiteY14" fmla="*/ 105781 h 2259512"/>
                <a:gd name="connsiteX15" fmla="*/ 787278 w 2684299"/>
                <a:gd name="connsiteY15" fmla="*/ 96360 h 2259512"/>
                <a:gd name="connsiteX16" fmla="*/ 189662 w 2684299"/>
                <a:gd name="connsiteY16" fmla="*/ 303845 h 2259512"/>
                <a:gd name="connsiteX17" fmla="*/ 113702 w 2684299"/>
                <a:gd name="connsiteY17" fmla="*/ 1248729 h 2259512"/>
                <a:gd name="connsiteX18" fmla="*/ 170122 w 2684299"/>
                <a:gd name="connsiteY18" fmla="*/ 1338915 h 2259512"/>
                <a:gd name="connsiteX19" fmla="*/ 173112 w 2684299"/>
                <a:gd name="connsiteY19" fmla="*/ 1350619 h 2259512"/>
                <a:gd name="connsiteX20" fmla="*/ 253199 w 2684299"/>
                <a:gd name="connsiteY20" fmla="*/ 1532221 h 2259512"/>
                <a:gd name="connsiteX21" fmla="*/ 560824 w 2684299"/>
                <a:gd name="connsiteY21" fmla="*/ 1897615 h 2259512"/>
                <a:gd name="connsiteX22" fmla="*/ 577705 w 2684299"/>
                <a:gd name="connsiteY22" fmla="*/ 1909553 h 2259512"/>
                <a:gd name="connsiteX23" fmla="*/ 588303 w 2684299"/>
                <a:gd name="connsiteY23" fmla="*/ 1923916 h 2259512"/>
                <a:gd name="connsiteX24" fmla="*/ 1388756 w 2684299"/>
                <a:gd name="connsiteY24" fmla="*/ 2259512 h 225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84299" h="2259512">
                  <a:moveTo>
                    <a:pt x="1388756" y="2259512"/>
                  </a:moveTo>
                  <a:cubicBezTo>
                    <a:pt x="1769914" y="2259512"/>
                    <a:pt x="2100328" y="2083117"/>
                    <a:pt x="2262918" y="1825387"/>
                  </a:cubicBezTo>
                  <a:lnTo>
                    <a:pt x="2275276" y="1800362"/>
                  </a:lnTo>
                  <a:lnTo>
                    <a:pt x="2362795" y="1692242"/>
                  </a:lnTo>
                  <a:cubicBezTo>
                    <a:pt x="2399274" y="1638719"/>
                    <a:pt x="2432128" y="1581026"/>
                    <a:pt x="2460597" y="1519535"/>
                  </a:cubicBezTo>
                  <a:cubicBezTo>
                    <a:pt x="2489066" y="1458045"/>
                    <a:pt x="2511803" y="1395667"/>
                    <a:pt x="2529014" y="1333224"/>
                  </a:cubicBezTo>
                  <a:lnTo>
                    <a:pt x="2533276" y="1310662"/>
                  </a:lnTo>
                  <a:lnTo>
                    <a:pt x="2559702" y="1269371"/>
                  </a:lnTo>
                  <a:cubicBezTo>
                    <a:pt x="2741639" y="933208"/>
                    <a:pt x="2727974" y="546961"/>
                    <a:pt x="2494636" y="303845"/>
                  </a:cubicBezTo>
                  <a:cubicBezTo>
                    <a:pt x="2342252" y="145075"/>
                    <a:pt x="2125032" y="77410"/>
                    <a:pt x="1897020" y="96360"/>
                  </a:cubicBezTo>
                  <a:lnTo>
                    <a:pt x="1820860" y="106251"/>
                  </a:lnTo>
                  <a:lnTo>
                    <a:pt x="1721869" y="62627"/>
                  </a:lnTo>
                  <a:cubicBezTo>
                    <a:pt x="1604439" y="22300"/>
                    <a:pt x="1475331" y="0"/>
                    <a:pt x="1339808" y="0"/>
                  </a:cubicBezTo>
                  <a:cubicBezTo>
                    <a:pt x="1204285" y="0"/>
                    <a:pt x="1075178" y="22300"/>
                    <a:pt x="957748" y="62627"/>
                  </a:cubicBezTo>
                  <a:lnTo>
                    <a:pt x="859822" y="105781"/>
                  </a:lnTo>
                  <a:lnTo>
                    <a:pt x="787278" y="96360"/>
                  </a:lnTo>
                  <a:cubicBezTo>
                    <a:pt x="559266" y="77410"/>
                    <a:pt x="342046" y="145075"/>
                    <a:pt x="189662" y="303845"/>
                  </a:cubicBezTo>
                  <a:cubicBezTo>
                    <a:pt x="-38914" y="542000"/>
                    <a:pt x="-56691" y="917503"/>
                    <a:pt x="113702" y="1248729"/>
                  </a:cubicBezTo>
                  <a:lnTo>
                    <a:pt x="170122" y="1338915"/>
                  </a:lnTo>
                  <a:lnTo>
                    <a:pt x="173112" y="1350619"/>
                  </a:lnTo>
                  <a:cubicBezTo>
                    <a:pt x="194247" y="1411846"/>
                    <a:pt x="220890" y="1472658"/>
                    <a:pt x="253199" y="1532221"/>
                  </a:cubicBezTo>
                  <a:cubicBezTo>
                    <a:pt x="333971" y="1681128"/>
                    <a:pt x="440591" y="1804611"/>
                    <a:pt x="560824" y="1897615"/>
                  </a:cubicBezTo>
                  <a:lnTo>
                    <a:pt x="577705" y="1909553"/>
                  </a:lnTo>
                  <a:lnTo>
                    <a:pt x="588303" y="1923916"/>
                  </a:lnTo>
                  <a:cubicBezTo>
                    <a:pt x="766197" y="2127020"/>
                    <a:pt x="1058419" y="2259512"/>
                    <a:pt x="1388756" y="2259512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E3B36"/>
                </a:gs>
                <a:gs pos="37000">
                  <a:schemeClr val="accent4">
                    <a:alpha val="38000"/>
                  </a:schemeClr>
                </a:gs>
                <a:gs pos="61000">
                  <a:srgbClr val="43E648">
                    <a:alpha val="34000"/>
                  </a:srgbClr>
                </a:gs>
                <a:gs pos="79000">
                  <a:srgbClr val="36D5B0">
                    <a:alpha val="60000"/>
                  </a:srgbClr>
                </a:gs>
                <a:gs pos="96000">
                  <a:srgbClr val="00A5A9"/>
                </a:gs>
              </a:gsLst>
              <a:lin ang="162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086523" y="2589973"/>
            <a:ext cx="1831848" cy="1399474"/>
            <a:chOff x="813398" y="2343927"/>
            <a:chExt cx="2175934" cy="1615524"/>
          </a:xfrm>
        </p:grpSpPr>
        <p:pic>
          <p:nvPicPr>
            <p:cNvPr id="5" name="图片 4" descr="绿色的球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6" t="32778" r="18310" b="33148"/>
            <a:stretch>
              <a:fillRect/>
            </a:stretch>
          </p:blipFill>
          <p:spPr>
            <a:xfrm>
              <a:off x="1133007" y="2767390"/>
              <a:ext cx="1487813" cy="762000"/>
            </a:xfrm>
            <a:prstGeom prst="rect">
              <a:avLst/>
            </a:prstGeom>
          </p:spPr>
        </p:pic>
        <p:sp>
          <p:nvSpPr>
            <p:cNvPr id="2" name="任意多边形: 形状 1"/>
            <p:cNvSpPr/>
            <p:nvPr/>
          </p:nvSpPr>
          <p:spPr>
            <a:xfrm>
              <a:off x="813398" y="2343927"/>
              <a:ext cx="2175934" cy="1615524"/>
            </a:xfrm>
            <a:custGeom>
              <a:avLst/>
              <a:gdLst>
                <a:gd name="connsiteX0" fmla="*/ 710146 w 1129413"/>
                <a:gd name="connsiteY0" fmla="*/ 0 h 838534"/>
                <a:gd name="connsiteX1" fmla="*/ 1129413 w 1129413"/>
                <a:gd name="connsiteY1" fmla="*/ 419267 h 838534"/>
                <a:gd name="connsiteX2" fmla="*/ 710146 w 1129413"/>
                <a:gd name="connsiteY2" fmla="*/ 838534 h 838534"/>
                <a:gd name="connsiteX3" fmla="*/ 475730 w 1129413"/>
                <a:gd name="connsiteY3" fmla="*/ 766930 h 838534"/>
                <a:gd name="connsiteX4" fmla="*/ 468514 w 1129413"/>
                <a:gd name="connsiteY4" fmla="*/ 760977 h 838534"/>
                <a:gd name="connsiteX5" fmla="*/ 381716 w 1129413"/>
                <a:gd name="connsiteY5" fmla="*/ 740456 h 838534"/>
                <a:gd name="connsiteX6" fmla="*/ 314922 w 1129413"/>
                <a:gd name="connsiteY6" fmla="*/ 707722 h 838534"/>
                <a:gd name="connsiteX7" fmla="*/ 290879 w 1129413"/>
                <a:gd name="connsiteY7" fmla="*/ 710145 h 838534"/>
                <a:gd name="connsiteX8" fmla="*/ 0 w 1129413"/>
                <a:gd name="connsiteY8" fmla="*/ 419266 h 838534"/>
                <a:gd name="connsiteX9" fmla="*/ 232257 w 1129413"/>
                <a:gd name="connsiteY9" fmla="*/ 134297 h 838534"/>
                <a:gd name="connsiteX10" fmla="*/ 257477 w 1129413"/>
                <a:gd name="connsiteY10" fmla="*/ 131754 h 838534"/>
                <a:gd name="connsiteX11" fmla="*/ 280295 w 1129413"/>
                <a:gd name="connsiteY11" fmla="*/ 113175 h 838534"/>
                <a:gd name="connsiteX12" fmla="*/ 383546 w 1129413"/>
                <a:gd name="connsiteY12" fmla="*/ 65005 h 838534"/>
                <a:gd name="connsiteX13" fmla="*/ 494905 w 1129413"/>
                <a:gd name="connsiteY13" fmla="*/ 40920 h 838534"/>
                <a:gd name="connsiteX14" fmla="*/ 530069 w 1129413"/>
                <a:gd name="connsiteY14" fmla="*/ 42110 h 838534"/>
                <a:gd name="connsiteX15" fmla="*/ 546949 w 1129413"/>
                <a:gd name="connsiteY15" fmla="*/ 32948 h 838534"/>
                <a:gd name="connsiteX16" fmla="*/ 710146 w 1129413"/>
                <a:gd name="connsiteY16" fmla="*/ 0 h 8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9413" h="838534">
                  <a:moveTo>
                    <a:pt x="710146" y="0"/>
                  </a:moveTo>
                  <a:cubicBezTo>
                    <a:pt x="941701" y="0"/>
                    <a:pt x="1129413" y="187712"/>
                    <a:pt x="1129413" y="419267"/>
                  </a:cubicBezTo>
                  <a:cubicBezTo>
                    <a:pt x="1129413" y="650822"/>
                    <a:pt x="941701" y="838534"/>
                    <a:pt x="710146" y="838534"/>
                  </a:cubicBezTo>
                  <a:cubicBezTo>
                    <a:pt x="623313" y="838534"/>
                    <a:pt x="542645" y="812137"/>
                    <a:pt x="475730" y="766930"/>
                  </a:cubicBezTo>
                  <a:lnTo>
                    <a:pt x="468514" y="760977"/>
                  </a:lnTo>
                  <a:lnTo>
                    <a:pt x="381716" y="740456"/>
                  </a:lnTo>
                  <a:lnTo>
                    <a:pt x="314922" y="707722"/>
                  </a:lnTo>
                  <a:lnTo>
                    <a:pt x="290879" y="710145"/>
                  </a:lnTo>
                  <a:cubicBezTo>
                    <a:pt x="130231" y="710145"/>
                    <a:pt x="0" y="579914"/>
                    <a:pt x="0" y="419266"/>
                  </a:cubicBezTo>
                  <a:cubicBezTo>
                    <a:pt x="0" y="278699"/>
                    <a:pt x="99708" y="161420"/>
                    <a:pt x="232257" y="134297"/>
                  </a:cubicBezTo>
                  <a:lnTo>
                    <a:pt x="257477" y="131754"/>
                  </a:lnTo>
                  <a:lnTo>
                    <a:pt x="280295" y="113175"/>
                  </a:lnTo>
                  <a:cubicBezTo>
                    <a:pt x="310666" y="94316"/>
                    <a:pt x="345483" y="77820"/>
                    <a:pt x="383546" y="65005"/>
                  </a:cubicBezTo>
                  <a:cubicBezTo>
                    <a:pt x="421608" y="52190"/>
                    <a:pt x="459313" y="44270"/>
                    <a:pt x="494905" y="40920"/>
                  </a:cubicBezTo>
                  <a:lnTo>
                    <a:pt x="530069" y="42110"/>
                  </a:lnTo>
                  <a:lnTo>
                    <a:pt x="546949" y="32948"/>
                  </a:lnTo>
                  <a:cubicBezTo>
                    <a:pt x="597109" y="11732"/>
                    <a:pt x="652258" y="0"/>
                    <a:pt x="710146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E3B36"/>
                </a:gs>
                <a:gs pos="37000">
                  <a:schemeClr val="accent4">
                    <a:alpha val="38000"/>
                  </a:schemeClr>
                </a:gs>
                <a:gs pos="61000">
                  <a:srgbClr val="43E648">
                    <a:alpha val="34000"/>
                  </a:srgbClr>
                </a:gs>
                <a:gs pos="79000">
                  <a:srgbClr val="36D5B0">
                    <a:alpha val="60000"/>
                  </a:srgbClr>
                </a:gs>
                <a:gs pos="96000">
                  <a:srgbClr val="00A5A9"/>
                </a:gs>
              </a:gsLst>
              <a:lin ang="108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053814" y="2500695"/>
            <a:ext cx="2051666" cy="1566971"/>
            <a:chOff x="8238221" y="2231667"/>
            <a:chExt cx="3449884" cy="2634868"/>
          </a:xfrm>
        </p:grpSpPr>
        <p:pic>
          <p:nvPicPr>
            <p:cNvPr id="59" name="图片 58" descr="图片包含 室内, 亮, 电脑, 桌子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3" t="18695" r="14864" b="19327"/>
            <a:stretch>
              <a:fillRect/>
            </a:stretch>
          </p:blipFill>
          <p:spPr>
            <a:xfrm>
              <a:off x="8735968" y="2588994"/>
              <a:ext cx="2418159" cy="2132351"/>
            </a:xfrm>
            <a:prstGeom prst="rect">
              <a:avLst/>
            </a:prstGeom>
          </p:spPr>
        </p:pic>
        <p:sp>
          <p:nvSpPr>
            <p:cNvPr id="69" name="任意多边形: 形状 68"/>
            <p:cNvSpPr/>
            <p:nvPr/>
          </p:nvSpPr>
          <p:spPr>
            <a:xfrm rot="4912337">
              <a:off x="8645729" y="1824159"/>
              <a:ext cx="2634868" cy="3449884"/>
            </a:xfrm>
            <a:custGeom>
              <a:avLst/>
              <a:gdLst>
                <a:gd name="connsiteX0" fmla="*/ 113281 w 2634868"/>
                <a:gd name="connsiteY0" fmla="*/ 949480 h 3449884"/>
                <a:gd name="connsiteX1" fmla="*/ 131695 w 2634868"/>
                <a:gd name="connsiteY1" fmla="*/ 875229 h 3449884"/>
                <a:gd name="connsiteX2" fmla="*/ 137169 w 2634868"/>
                <a:gd name="connsiteY2" fmla="*/ 840419 h 3449884"/>
                <a:gd name="connsiteX3" fmla="*/ 1199522 w 2634868"/>
                <a:gd name="connsiteY3" fmla="*/ 0 h 3449884"/>
                <a:gd name="connsiteX4" fmla="*/ 2261875 w 2634868"/>
                <a:gd name="connsiteY4" fmla="*/ 840419 h 3449884"/>
                <a:gd name="connsiteX5" fmla="*/ 2269539 w 2634868"/>
                <a:gd name="connsiteY5" fmla="*/ 889158 h 3449884"/>
                <a:gd name="connsiteX6" fmla="*/ 2343028 w 2634868"/>
                <a:gd name="connsiteY6" fmla="*/ 923949 h 3449884"/>
                <a:gd name="connsiteX7" fmla="*/ 2634834 w 2634868"/>
                <a:gd name="connsiteY7" fmla="*/ 1594406 h 3449884"/>
                <a:gd name="connsiteX8" fmla="*/ 2265673 w 2634868"/>
                <a:gd name="connsiteY8" fmla="*/ 2312514 h 3449884"/>
                <a:gd name="connsiteX9" fmla="*/ 2201964 w 2634868"/>
                <a:gd name="connsiteY9" fmla="*/ 2323011 h 3449884"/>
                <a:gd name="connsiteX10" fmla="*/ 2174936 w 2634868"/>
                <a:gd name="connsiteY10" fmla="*/ 2364859 h 3449884"/>
                <a:gd name="connsiteX11" fmla="*/ 2111094 w 2634868"/>
                <a:gd name="connsiteY11" fmla="*/ 2435245 h 3449884"/>
                <a:gd name="connsiteX12" fmla="*/ 2111847 w 2634868"/>
                <a:gd name="connsiteY12" fmla="*/ 2442692 h 3449884"/>
                <a:gd name="connsiteX13" fmla="*/ 2101339 w 2634868"/>
                <a:gd name="connsiteY13" fmla="*/ 2665501 h 3449884"/>
                <a:gd name="connsiteX14" fmla="*/ 2023738 w 2634868"/>
                <a:gd name="connsiteY14" fmla="*/ 2948030 h 3449884"/>
                <a:gd name="connsiteX15" fmla="*/ 2009246 w 2634868"/>
                <a:gd name="connsiteY15" fmla="*/ 2976517 h 3449884"/>
                <a:gd name="connsiteX16" fmla="*/ 2006232 w 2634868"/>
                <a:gd name="connsiteY16" fmla="*/ 2990069 h 3449884"/>
                <a:gd name="connsiteX17" fmla="*/ 930587 w 2634868"/>
                <a:gd name="connsiteY17" fmla="*/ 3434391 h 3449884"/>
                <a:gd name="connsiteX18" fmla="*/ 22317 w 2634868"/>
                <a:gd name="connsiteY18" fmla="*/ 2706736 h 3449884"/>
                <a:gd name="connsiteX19" fmla="*/ 22711 w 2634868"/>
                <a:gd name="connsiteY19" fmla="*/ 2700660 h 3449884"/>
                <a:gd name="connsiteX20" fmla="*/ 8062 w 2634868"/>
                <a:gd name="connsiteY20" fmla="*/ 2631761 h 3449884"/>
                <a:gd name="connsiteX21" fmla="*/ 41693 w 2634868"/>
                <a:gd name="connsiteY21" fmla="*/ 2207964 h 3449884"/>
                <a:gd name="connsiteX22" fmla="*/ 154452 w 2634868"/>
                <a:gd name="connsiteY22" fmla="*/ 1937537 h 3449884"/>
                <a:gd name="connsiteX23" fmla="*/ 159209 w 2634868"/>
                <a:gd name="connsiteY23" fmla="*/ 1930550 h 3449884"/>
                <a:gd name="connsiteX24" fmla="*/ 156548 w 2634868"/>
                <a:gd name="connsiteY24" fmla="*/ 1923492 h 3449884"/>
                <a:gd name="connsiteX25" fmla="*/ 76403 w 2634868"/>
                <a:gd name="connsiteY25" fmla="*/ 1349256 h 3449884"/>
                <a:gd name="connsiteX26" fmla="*/ 113281 w 2634868"/>
                <a:gd name="connsiteY26" fmla="*/ 949480 h 344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34868" h="3449884">
                  <a:moveTo>
                    <a:pt x="113281" y="949480"/>
                  </a:moveTo>
                  <a:lnTo>
                    <a:pt x="131695" y="875229"/>
                  </a:lnTo>
                  <a:lnTo>
                    <a:pt x="137169" y="840419"/>
                  </a:lnTo>
                  <a:cubicBezTo>
                    <a:pt x="238284" y="360793"/>
                    <a:pt x="675494" y="-1"/>
                    <a:pt x="1199522" y="0"/>
                  </a:cubicBezTo>
                  <a:cubicBezTo>
                    <a:pt x="1723550" y="0"/>
                    <a:pt x="2160760" y="360794"/>
                    <a:pt x="2261875" y="840419"/>
                  </a:cubicBezTo>
                  <a:lnTo>
                    <a:pt x="2269539" y="889158"/>
                  </a:lnTo>
                  <a:lnTo>
                    <a:pt x="2343028" y="923949"/>
                  </a:lnTo>
                  <a:cubicBezTo>
                    <a:pt x="2512310" y="1033474"/>
                    <a:pt x="2632496" y="1292012"/>
                    <a:pt x="2634834" y="1594406"/>
                  </a:cubicBezTo>
                  <a:cubicBezTo>
                    <a:pt x="2637562" y="1947199"/>
                    <a:pt x="2478982" y="2242787"/>
                    <a:pt x="2265673" y="2312514"/>
                  </a:cubicBezTo>
                  <a:lnTo>
                    <a:pt x="2201964" y="2323011"/>
                  </a:lnTo>
                  <a:lnTo>
                    <a:pt x="2174936" y="2364859"/>
                  </a:lnTo>
                  <a:lnTo>
                    <a:pt x="2111094" y="2435245"/>
                  </a:lnTo>
                  <a:lnTo>
                    <a:pt x="2111847" y="2442692"/>
                  </a:lnTo>
                  <a:cubicBezTo>
                    <a:pt x="2115504" y="2514073"/>
                    <a:pt x="2112272" y="2588950"/>
                    <a:pt x="2101339" y="2665501"/>
                  </a:cubicBezTo>
                  <a:cubicBezTo>
                    <a:pt x="2086763" y="2767567"/>
                    <a:pt x="2059876" y="2862947"/>
                    <a:pt x="2023738" y="2948030"/>
                  </a:cubicBezTo>
                  <a:lnTo>
                    <a:pt x="2009246" y="2976517"/>
                  </a:lnTo>
                  <a:lnTo>
                    <a:pt x="2006232" y="2990069"/>
                  </a:lnTo>
                  <a:cubicBezTo>
                    <a:pt x="1908164" y="3311918"/>
                    <a:pt x="1446855" y="3508121"/>
                    <a:pt x="930587" y="3434391"/>
                  </a:cubicBezTo>
                  <a:cubicBezTo>
                    <a:pt x="414318" y="3360660"/>
                    <a:pt x="26372" y="3043170"/>
                    <a:pt x="22317" y="2706736"/>
                  </a:cubicBezTo>
                  <a:lnTo>
                    <a:pt x="22711" y="2700660"/>
                  </a:lnTo>
                  <a:lnTo>
                    <a:pt x="8062" y="2631761"/>
                  </a:lnTo>
                  <a:cubicBezTo>
                    <a:pt x="-9063" y="2503422"/>
                    <a:pt x="614" y="2357062"/>
                    <a:pt x="41693" y="2207964"/>
                  </a:cubicBezTo>
                  <a:cubicBezTo>
                    <a:pt x="69079" y="2108565"/>
                    <a:pt x="107829" y="2017359"/>
                    <a:pt x="154452" y="1937537"/>
                  </a:cubicBezTo>
                  <a:lnTo>
                    <a:pt x="159209" y="1930550"/>
                  </a:lnTo>
                  <a:lnTo>
                    <a:pt x="156548" y="1923492"/>
                  </a:lnTo>
                  <a:cubicBezTo>
                    <a:pt x="105948" y="1759573"/>
                    <a:pt x="76403" y="1561966"/>
                    <a:pt x="76403" y="1349256"/>
                  </a:cubicBezTo>
                  <a:cubicBezTo>
                    <a:pt x="76403" y="1207449"/>
                    <a:pt x="89534" y="1072355"/>
                    <a:pt x="113281" y="94948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E3B36"/>
                </a:gs>
                <a:gs pos="37000">
                  <a:schemeClr val="accent4">
                    <a:alpha val="38000"/>
                  </a:schemeClr>
                </a:gs>
                <a:gs pos="61000">
                  <a:srgbClr val="43E648">
                    <a:alpha val="34000"/>
                  </a:srgbClr>
                </a:gs>
                <a:gs pos="79000">
                  <a:srgbClr val="36D5B0">
                    <a:alpha val="60000"/>
                  </a:srgbClr>
                </a:gs>
                <a:gs pos="96000">
                  <a:srgbClr val="00A5A9"/>
                </a:gs>
              </a:gsLst>
              <a:lin ang="2700000" scaled="1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</a:endParaRPr>
            </a:p>
          </p:txBody>
        </p:sp>
      </p:grpSp>
      <p:sp>
        <p:nvSpPr>
          <p:cNvPr id="77" name="矩形: 圆顶角 76"/>
          <p:cNvSpPr/>
          <p:nvPr/>
        </p:nvSpPr>
        <p:spPr>
          <a:xfrm>
            <a:off x="435769" y="1484313"/>
            <a:ext cx="11320463" cy="5113337"/>
          </a:xfrm>
          <a:prstGeom prst="round2SameRect">
            <a:avLst>
              <a:gd name="adj1" fmla="val 1903"/>
              <a:gd name="adj2" fmla="val 0"/>
            </a:avLst>
          </a:prstGeom>
          <a:noFill/>
          <a:ln w="19050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9" name="直接连接符 78"/>
          <p:cNvCxnSpPr/>
          <p:nvPr/>
        </p:nvCxnSpPr>
        <p:spPr>
          <a:xfrm>
            <a:off x="435769" y="2391393"/>
            <a:ext cx="11320463" cy="0"/>
          </a:xfrm>
          <a:prstGeom prst="line">
            <a:avLst/>
          </a:prstGeom>
          <a:ln w="1270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435769" y="4206036"/>
            <a:ext cx="11320463" cy="0"/>
          </a:xfrm>
          <a:prstGeom prst="line">
            <a:avLst/>
          </a:prstGeom>
          <a:ln w="1270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88"/>
          <p:cNvGrpSpPr/>
          <p:nvPr/>
        </p:nvGrpSpPr>
        <p:grpSpPr>
          <a:xfrm>
            <a:off x="3978672" y="1502032"/>
            <a:ext cx="4229100" cy="2701665"/>
            <a:chOff x="3978672" y="1502032"/>
            <a:chExt cx="4229100" cy="3198928"/>
          </a:xfrm>
        </p:grpSpPr>
        <p:cxnSp>
          <p:nvCxnSpPr>
            <p:cNvPr id="81" name="直接连接符 80"/>
            <p:cNvCxnSpPr/>
            <p:nvPr/>
          </p:nvCxnSpPr>
          <p:spPr>
            <a:xfrm flipH="1">
              <a:off x="3978672" y="1502032"/>
              <a:ext cx="0" cy="3198928"/>
            </a:xfrm>
            <a:prstGeom prst="line">
              <a:avLst/>
            </a:prstGeom>
            <a:ln w="12700">
              <a:solidFill>
                <a:srgbClr val="00A5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8207772" y="1502032"/>
              <a:ext cx="0" cy="3198928"/>
            </a:xfrm>
            <a:prstGeom prst="line">
              <a:avLst/>
            </a:prstGeom>
            <a:ln w="12700">
              <a:solidFill>
                <a:srgbClr val="00A5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接连接符 84"/>
          <p:cNvCxnSpPr/>
          <p:nvPr/>
        </p:nvCxnSpPr>
        <p:spPr>
          <a:xfrm>
            <a:off x="435769" y="4612436"/>
            <a:ext cx="11320463" cy="0"/>
          </a:xfrm>
          <a:prstGeom prst="line">
            <a:avLst/>
          </a:prstGeom>
          <a:ln w="1270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435769" y="4224081"/>
            <a:ext cx="11320462" cy="369332"/>
            <a:chOff x="435769" y="4726625"/>
            <a:chExt cx="11320462" cy="369332"/>
          </a:xfrm>
        </p:grpSpPr>
        <p:sp>
          <p:nvSpPr>
            <p:cNvPr id="87" name="矩形 86"/>
            <p:cNvSpPr/>
            <p:nvPr/>
          </p:nvSpPr>
          <p:spPr>
            <a:xfrm>
              <a:off x="435769" y="4741473"/>
              <a:ext cx="11320462" cy="339636"/>
            </a:xfrm>
            <a:prstGeom prst="rect">
              <a:avLst/>
            </a:prstGeom>
            <a:solidFill>
              <a:srgbClr val="00A5B0"/>
            </a:solidFill>
            <a:ln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5542002" y="472662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FFC000"/>
                  </a:solidFill>
                </a:rPr>
                <a:t>实验分析</a:t>
              </a:r>
              <a:endParaRPr lang="zh-CN" altLang="en-US" b="1">
                <a:solidFill>
                  <a:srgbClr val="FFC000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2479979" y="6127653"/>
            <a:ext cx="7232042" cy="430182"/>
            <a:chOff x="1156278" y="6060978"/>
            <a:chExt cx="7232042" cy="430182"/>
          </a:xfrm>
        </p:grpSpPr>
        <p:sp>
          <p:nvSpPr>
            <p:cNvPr id="91" name="文本框 90"/>
            <p:cNvSpPr txBox="1"/>
            <p:nvPr/>
          </p:nvSpPr>
          <p:spPr>
            <a:xfrm>
              <a:off x="2292777" y="6060978"/>
              <a:ext cx="1251188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solidFill>
                    <a:srgbClr val="FF0000"/>
                  </a:solidFill>
                </a:rPr>
                <a:t>分子结构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4122221" y="6060978"/>
              <a:ext cx="1719817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solidFill>
                    <a:srgbClr val="FF0000"/>
                  </a:solidFill>
                </a:rPr>
                <a:t>化学键的极性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420296" y="6060978"/>
              <a:ext cx="1968024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solidFill>
                    <a:srgbClr val="FF0000"/>
                  </a:solidFill>
                </a:rPr>
                <a:t>物质的化学性质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96" name="right-arrow-in-a-circle_45033"/>
            <p:cNvSpPr/>
            <p:nvPr/>
          </p:nvSpPr>
          <p:spPr>
            <a:xfrm flipV="1">
              <a:off x="1156278" y="6093622"/>
              <a:ext cx="342322" cy="341765"/>
            </a:xfrm>
            <a:custGeom>
              <a:avLst/>
              <a:gdLst>
                <a:gd name="T0" fmla="*/ 3835 w 7670"/>
                <a:gd name="T1" fmla="*/ 7670 h 7670"/>
                <a:gd name="T2" fmla="*/ 7670 w 7670"/>
                <a:gd name="T3" fmla="*/ 3835 h 7670"/>
                <a:gd name="T4" fmla="*/ 3835 w 7670"/>
                <a:gd name="T5" fmla="*/ 0 h 7670"/>
                <a:gd name="T6" fmla="*/ 0 w 7670"/>
                <a:gd name="T7" fmla="*/ 3835 h 7670"/>
                <a:gd name="T8" fmla="*/ 3835 w 7670"/>
                <a:gd name="T9" fmla="*/ 7670 h 7670"/>
                <a:gd name="T10" fmla="*/ 4407 w 7670"/>
                <a:gd name="T11" fmla="*/ 1961 h 7670"/>
                <a:gd name="T12" fmla="*/ 4547 w 7670"/>
                <a:gd name="T13" fmla="*/ 1818 h 7670"/>
                <a:gd name="T14" fmla="*/ 4547 w 7670"/>
                <a:gd name="T15" fmla="*/ 1347 h 7670"/>
                <a:gd name="T16" fmla="*/ 4646 w 7670"/>
                <a:gd name="T17" fmla="*/ 1306 h 7670"/>
                <a:gd name="T18" fmla="*/ 6695 w 7670"/>
                <a:gd name="T19" fmla="*/ 3356 h 7670"/>
                <a:gd name="T20" fmla="*/ 6695 w 7670"/>
                <a:gd name="T21" fmla="*/ 3553 h 7670"/>
                <a:gd name="T22" fmla="*/ 4646 w 7670"/>
                <a:gd name="T23" fmla="*/ 5603 h 7670"/>
                <a:gd name="T24" fmla="*/ 4547 w 7670"/>
                <a:gd name="T25" fmla="*/ 5562 h 7670"/>
                <a:gd name="T26" fmla="*/ 4547 w 7670"/>
                <a:gd name="T27" fmla="*/ 5137 h 7670"/>
                <a:gd name="T28" fmla="*/ 4417 w 7670"/>
                <a:gd name="T29" fmla="*/ 4947 h 7670"/>
                <a:gd name="T30" fmla="*/ 1257 w 7670"/>
                <a:gd name="T31" fmla="*/ 5587 h 7670"/>
                <a:gd name="T32" fmla="*/ 1179 w 7670"/>
                <a:gd name="T33" fmla="*/ 5562 h 7670"/>
                <a:gd name="T34" fmla="*/ 4407 w 7670"/>
                <a:gd name="T35" fmla="*/ 1961 h 7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70" h="7670">
                  <a:moveTo>
                    <a:pt x="3835" y="7670"/>
                  </a:moveTo>
                  <a:cubicBezTo>
                    <a:pt x="5953" y="7670"/>
                    <a:pt x="7670" y="5953"/>
                    <a:pt x="7670" y="3835"/>
                  </a:cubicBezTo>
                  <a:cubicBezTo>
                    <a:pt x="7670" y="1717"/>
                    <a:pt x="5953" y="0"/>
                    <a:pt x="3835" y="0"/>
                  </a:cubicBezTo>
                  <a:cubicBezTo>
                    <a:pt x="1717" y="0"/>
                    <a:pt x="0" y="1717"/>
                    <a:pt x="0" y="3835"/>
                  </a:cubicBezTo>
                  <a:cubicBezTo>
                    <a:pt x="0" y="5953"/>
                    <a:pt x="1717" y="7670"/>
                    <a:pt x="3835" y="7670"/>
                  </a:cubicBezTo>
                  <a:close/>
                  <a:moveTo>
                    <a:pt x="4407" y="1961"/>
                  </a:moveTo>
                  <a:cubicBezTo>
                    <a:pt x="4484" y="1958"/>
                    <a:pt x="4547" y="1895"/>
                    <a:pt x="4547" y="1818"/>
                  </a:cubicBezTo>
                  <a:lnTo>
                    <a:pt x="4547" y="1347"/>
                  </a:lnTo>
                  <a:cubicBezTo>
                    <a:pt x="4547" y="1270"/>
                    <a:pt x="4591" y="1252"/>
                    <a:pt x="4646" y="1306"/>
                  </a:cubicBezTo>
                  <a:lnTo>
                    <a:pt x="6695" y="3356"/>
                  </a:lnTo>
                  <a:cubicBezTo>
                    <a:pt x="6750" y="3410"/>
                    <a:pt x="6750" y="3499"/>
                    <a:pt x="6695" y="3553"/>
                  </a:cubicBezTo>
                  <a:lnTo>
                    <a:pt x="4646" y="5603"/>
                  </a:lnTo>
                  <a:cubicBezTo>
                    <a:pt x="4591" y="5657"/>
                    <a:pt x="4547" y="5639"/>
                    <a:pt x="4547" y="5562"/>
                  </a:cubicBezTo>
                  <a:lnTo>
                    <a:pt x="4547" y="5137"/>
                  </a:lnTo>
                  <a:cubicBezTo>
                    <a:pt x="4547" y="5060"/>
                    <a:pt x="4489" y="4973"/>
                    <a:pt x="4417" y="4947"/>
                  </a:cubicBezTo>
                  <a:cubicBezTo>
                    <a:pt x="3935" y="4775"/>
                    <a:pt x="2234" y="4287"/>
                    <a:pt x="1257" y="5587"/>
                  </a:cubicBezTo>
                  <a:cubicBezTo>
                    <a:pt x="1211" y="5649"/>
                    <a:pt x="1176" y="5639"/>
                    <a:pt x="1179" y="5562"/>
                  </a:cubicBezTo>
                  <a:cubicBezTo>
                    <a:pt x="1250" y="3796"/>
                    <a:pt x="2657" y="2048"/>
                    <a:pt x="4407" y="1961"/>
                  </a:cubicBez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530119" y="6060978"/>
              <a:ext cx="1001474" cy="43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solidFill>
                    <a:srgbClr val="00A5B0"/>
                  </a:solidFill>
                </a:rPr>
                <a:t>总结：</a:t>
              </a:r>
              <a:endParaRPr lang="zh-CN" altLang="en-US" sz="2000" b="1">
                <a:solidFill>
                  <a:srgbClr val="00A5B0"/>
                </a:solidFill>
              </a:endParaRPr>
            </a:p>
          </p:txBody>
        </p:sp>
        <p:sp>
          <p:nvSpPr>
            <p:cNvPr id="98" name="left-arrow_275218"/>
            <p:cNvSpPr/>
            <p:nvPr/>
          </p:nvSpPr>
          <p:spPr>
            <a:xfrm flipH="1">
              <a:off x="3607100" y="6148184"/>
              <a:ext cx="451986" cy="255771"/>
            </a:xfrm>
            <a:custGeom>
              <a:avLst/>
              <a:gdLst>
                <a:gd name="connsiteX0" fmla="*/ 577181 w 607639"/>
                <a:gd name="connsiteY0" fmla="*/ 111270 h 343853"/>
                <a:gd name="connsiteX1" fmla="*/ 607639 w 607639"/>
                <a:gd name="connsiteY1" fmla="*/ 141573 h 343853"/>
                <a:gd name="connsiteX2" fmla="*/ 607639 w 607639"/>
                <a:gd name="connsiteY2" fmla="*/ 202269 h 343853"/>
                <a:gd name="connsiteX3" fmla="*/ 577181 w 607639"/>
                <a:gd name="connsiteY3" fmla="*/ 232572 h 343853"/>
                <a:gd name="connsiteX4" fmla="*/ 546812 w 607639"/>
                <a:gd name="connsiteY4" fmla="*/ 202269 h 343853"/>
                <a:gd name="connsiteX5" fmla="*/ 546812 w 607639"/>
                <a:gd name="connsiteY5" fmla="*/ 141573 h 343853"/>
                <a:gd name="connsiteX6" fmla="*/ 577181 w 607639"/>
                <a:gd name="connsiteY6" fmla="*/ 111270 h 343853"/>
                <a:gd name="connsiteX7" fmla="*/ 496216 w 607639"/>
                <a:gd name="connsiteY7" fmla="*/ 111270 h 343853"/>
                <a:gd name="connsiteX8" fmla="*/ 526559 w 607639"/>
                <a:gd name="connsiteY8" fmla="*/ 141573 h 343853"/>
                <a:gd name="connsiteX9" fmla="*/ 526559 w 607639"/>
                <a:gd name="connsiteY9" fmla="*/ 202269 h 343853"/>
                <a:gd name="connsiteX10" fmla="*/ 496216 w 607639"/>
                <a:gd name="connsiteY10" fmla="*/ 232572 h 343853"/>
                <a:gd name="connsiteX11" fmla="*/ 465873 w 607639"/>
                <a:gd name="connsiteY11" fmla="*/ 202269 h 343853"/>
                <a:gd name="connsiteX12" fmla="*/ 465873 w 607639"/>
                <a:gd name="connsiteY12" fmla="*/ 141573 h 343853"/>
                <a:gd name="connsiteX13" fmla="*/ 496216 w 607639"/>
                <a:gd name="connsiteY13" fmla="*/ 111270 h 343853"/>
                <a:gd name="connsiteX14" fmla="*/ 415207 w 607639"/>
                <a:gd name="connsiteY14" fmla="*/ 111270 h 343853"/>
                <a:gd name="connsiteX15" fmla="*/ 445550 w 607639"/>
                <a:gd name="connsiteY15" fmla="*/ 141573 h 343853"/>
                <a:gd name="connsiteX16" fmla="*/ 445550 w 607639"/>
                <a:gd name="connsiteY16" fmla="*/ 202269 h 343853"/>
                <a:gd name="connsiteX17" fmla="*/ 415207 w 607639"/>
                <a:gd name="connsiteY17" fmla="*/ 232572 h 343853"/>
                <a:gd name="connsiteX18" fmla="*/ 384864 w 607639"/>
                <a:gd name="connsiteY18" fmla="*/ 202269 h 343853"/>
                <a:gd name="connsiteX19" fmla="*/ 384864 w 607639"/>
                <a:gd name="connsiteY19" fmla="*/ 141573 h 343853"/>
                <a:gd name="connsiteX20" fmla="*/ 415207 w 607639"/>
                <a:gd name="connsiteY20" fmla="*/ 111270 h 343853"/>
                <a:gd name="connsiteX21" fmla="*/ 237539 w 607639"/>
                <a:gd name="connsiteY21" fmla="*/ 1131 h 343853"/>
                <a:gd name="connsiteX22" fmla="*/ 243057 w 607639"/>
                <a:gd name="connsiteY22" fmla="*/ 10108 h 343853"/>
                <a:gd name="connsiteX23" fmla="*/ 243057 w 607639"/>
                <a:gd name="connsiteY23" fmla="*/ 111253 h 343853"/>
                <a:gd name="connsiteX24" fmla="*/ 354395 w 607639"/>
                <a:gd name="connsiteY24" fmla="*/ 111253 h 343853"/>
                <a:gd name="connsiteX25" fmla="*/ 364541 w 607639"/>
                <a:gd name="connsiteY25" fmla="*/ 121297 h 343853"/>
                <a:gd name="connsiteX26" fmla="*/ 364541 w 607639"/>
                <a:gd name="connsiteY26" fmla="*/ 222443 h 343853"/>
                <a:gd name="connsiteX27" fmla="*/ 354395 w 607639"/>
                <a:gd name="connsiteY27" fmla="*/ 232575 h 343853"/>
                <a:gd name="connsiteX28" fmla="*/ 243057 w 607639"/>
                <a:gd name="connsiteY28" fmla="*/ 232575 h 343853"/>
                <a:gd name="connsiteX29" fmla="*/ 243057 w 607639"/>
                <a:gd name="connsiteY29" fmla="*/ 333721 h 343853"/>
                <a:gd name="connsiteX30" fmla="*/ 237539 w 607639"/>
                <a:gd name="connsiteY30" fmla="*/ 342698 h 343853"/>
                <a:gd name="connsiteX31" fmla="*/ 232911 w 607639"/>
                <a:gd name="connsiteY31" fmla="*/ 343853 h 343853"/>
                <a:gd name="connsiteX32" fmla="*/ 226948 w 607639"/>
                <a:gd name="connsiteY32" fmla="*/ 341898 h 343853"/>
                <a:gd name="connsiteX33" fmla="*/ 4183 w 607639"/>
                <a:gd name="connsiteY33" fmla="*/ 180047 h 343853"/>
                <a:gd name="connsiteX34" fmla="*/ 0 w 607639"/>
                <a:gd name="connsiteY34" fmla="*/ 171870 h 343853"/>
                <a:gd name="connsiteX35" fmla="*/ 4183 w 607639"/>
                <a:gd name="connsiteY35" fmla="*/ 163693 h 343853"/>
                <a:gd name="connsiteX36" fmla="*/ 226948 w 607639"/>
                <a:gd name="connsiteY36" fmla="*/ 1931 h 343853"/>
                <a:gd name="connsiteX37" fmla="*/ 237539 w 607639"/>
                <a:gd name="connsiteY37" fmla="*/ 1131 h 34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7639" h="343853">
                  <a:moveTo>
                    <a:pt x="577181" y="111270"/>
                  </a:moveTo>
                  <a:cubicBezTo>
                    <a:pt x="594013" y="111270"/>
                    <a:pt x="607639" y="124866"/>
                    <a:pt x="607639" y="141573"/>
                  </a:cubicBezTo>
                  <a:lnTo>
                    <a:pt x="607639" y="202269"/>
                  </a:lnTo>
                  <a:cubicBezTo>
                    <a:pt x="607639" y="218976"/>
                    <a:pt x="594013" y="232572"/>
                    <a:pt x="577181" y="232572"/>
                  </a:cubicBezTo>
                  <a:cubicBezTo>
                    <a:pt x="560438" y="232572"/>
                    <a:pt x="546812" y="218976"/>
                    <a:pt x="546812" y="202269"/>
                  </a:cubicBezTo>
                  <a:lnTo>
                    <a:pt x="546812" y="141573"/>
                  </a:lnTo>
                  <a:cubicBezTo>
                    <a:pt x="546812" y="124866"/>
                    <a:pt x="560438" y="111270"/>
                    <a:pt x="577181" y="111270"/>
                  </a:cubicBezTo>
                  <a:close/>
                  <a:moveTo>
                    <a:pt x="496216" y="111270"/>
                  </a:moveTo>
                  <a:cubicBezTo>
                    <a:pt x="512945" y="111270"/>
                    <a:pt x="526559" y="124866"/>
                    <a:pt x="526559" y="141573"/>
                  </a:cubicBezTo>
                  <a:lnTo>
                    <a:pt x="526559" y="202269"/>
                  </a:lnTo>
                  <a:cubicBezTo>
                    <a:pt x="526559" y="218976"/>
                    <a:pt x="512945" y="232572"/>
                    <a:pt x="496216" y="232572"/>
                  </a:cubicBezTo>
                  <a:cubicBezTo>
                    <a:pt x="479487" y="232572"/>
                    <a:pt x="465873" y="218976"/>
                    <a:pt x="465873" y="202269"/>
                  </a:cubicBezTo>
                  <a:lnTo>
                    <a:pt x="465873" y="141573"/>
                  </a:lnTo>
                  <a:cubicBezTo>
                    <a:pt x="465873" y="124866"/>
                    <a:pt x="479487" y="111270"/>
                    <a:pt x="496216" y="111270"/>
                  </a:cubicBezTo>
                  <a:close/>
                  <a:moveTo>
                    <a:pt x="415207" y="111270"/>
                  </a:moveTo>
                  <a:cubicBezTo>
                    <a:pt x="431936" y="111270"/>
                    <a:pt x="445550" y="124866"/>
                    <a:pt x="445550" y="141573"/>
                  </a:cubicBezTo>
                  <a:lnTo>
                    <a:pt x="445550" y="202269"/>
                  </a:lnTo>
                  <a:cubicBezTo>
                    <a:pt x="445550" y="218976"/>
                    <a:pt x="431936" y="232572"/>
                    <a:pt x="415207" y="232572"/>
                  </a:cubicBezTo>
                  <a:cubicBezTo>
                    <a:pt x="398478" y="232572"/>
                    <a:pt x="384864" y="218976"/>
                    <a:pt x="384864" y="202269"/>
                  </a:cubicBezTo>
                  <a:lnTo>
                    <a:pt x="384864" y="141573"/>
                  </a:lnTo>
                  <a:cubicBezTo>
                    <a:pt x="384864" y="124866"/>
                    <a:pt x="398478" y="111270"/>
                    <a:pt x="415207" y="111270"/>
                  </a:cubicBezTo>
                  <a:close/>
                  <a:moveTo>
                    <a:pt x="237539" y="1131"/>
                  </a:moveTo>
                  <a:cubicBezTo>
                    <a:pt x="240921" y="2819"/>
                    <a:pt x="243057" y="6286"/>
                    <a:pt x="243057" y="10108"/>
                  </a:cubicBezTo>
                  <a:lnTo>
                    <a:pt x="243057" y="111253"/>
                  </a:lnTo>
                  <a:lnTo>
                    <a:pt x="354395" y="111253"/>
                  </a:lnTo>
                  <a:cubicBezTo>
                    <a:pt x="360002" y="111253"/>
                    <a:pt x="364541" y="115786"/>
                    <a:pt x="364541" y="121297"/>
                  </a:cubicBezTo>
                  <a:lnTo>
                    <a:pt x="364541" y="222443"/>
                  </a:lnTo>
                  <a:cubicBezTo>
                    <a:pt x="364541" y="228042"/>
                    <a:pt x="360002" y="232575"/>
                    <a:pt x="354395" y="232575"/>
                  </a:cubicBezTo>
                  <a:lnTo>
                    <a:pt x="243057" y="232575"/>
                  </a:lnTo>
                  <a:lnTo>
                    <a:pt x="243057" y="333721"/>
                  </a:lnTo>
                  <a:cubicBezTo>
                    <a:pt x="243057" y="337542"/>
                    <a:pt x="240921" y="341009"/>
                    <a:pt x="237539" y="342698"/>
                  </a:cubicBezTo>
                  <a:cubicBezTo>
                    <a:pt x="236026" y="343409"/>
                    <a:pt x="234513" y="343853"/>
                    <a:pt x="232911" y="343853"/>
                  </a:cubicBezTo>
                  <a:cubicBezTo>
                    <a:pt x="230775" y="343853"/>
                    <a:pt x="228728" y="343142"/>
                    <a:pt x="226948" y="341898"/>
                  </a:cubicBezTo>
                  <a:lnTo>
                    <a:pt x="4183" y="180047"/>
                  </a:lnTo>
                  <a:cubicBezTo>
                    <a:pt x="1513" y="178180"/>
                    <a:pt x="0" y="175158"/>
                    <a:pt x="0" y="171870"/>
                  </a:cubicBezTo>
                  <a:cubicBezTo>
                    <a:pt x="0" y="168670"/>
                    <a:pt x="1513" y="165648"/>
                    <a:pt x="4183" y="163693"/>
                  </a:cubicBezTo>
                  <a:lnTo>
                    <a:pt x="226948" y="1931"/>
                  </a:lnTo>
                  <a:cubicBezTo>
                    <a:pt x="230063" y="-291"/>
                    <a:pt x="234157" y="-647"/>
                    <a:pt x="237539" y="1131"/>
                  </a:cubicBez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left-arrow_275218"/>
            <p:cNvSpPr/>
            <p:nvPr/>
          </p:nvSpPr>
          <p:spPr>
            <a:xfrm flipH="1">
              <a:off x="5905173" y="6148184"/>
              <a:ext cx="451986" cy="255771"/>
            </a:xfrm>
            <a:custGeom>
              <a:avLst/>
              <a:gdLst>
                <a:gd name="connsiteX0" fmla="*/ 577181 w 607639"/>
                <a:gd name="connsiteY0" fmla="*/ 111270 h 343853"/>
                <a:gd name="connsiteX1" fmla="*/ 607639 w 607639"/>
                <a:gd name="connsiteY1" fmla="*/ 141573 h 343853"/>
                <a:gd name="connsiteX2" fmla="*/ 607639 w 607639"/>
                <a:gd name="connsiteY2" fmla="*/ 202269 h 343853"/>
                <a:gd name="connsiteX3" fmla="*/ 577181 w 607639"/>
                <a:gd name="connsiteY3" fmla="*/ 232572 h 343853"/>
                <a:gd name="connsiteX4" fmla="*/ 546812 w 607639"/>
                <a:gd name="connsiteY4" fmla="*/ 202269 h 343853"/>
                <a:gd name="connsiteX5" fmla="*/ 546812 w 607639"/>
                <a:gd name="connsiteY5" fmla="*/ 141573 h 343853"/>
                <a:gd name="connsiteX6" fmla="*/ 577181 w 607639"/>
                <a:gd name="connsiteY6" fmla="*/ 111270 h 343853"/>
                <a:gd name="connsiteX7" fmla="*/ 496216 w 607639"/>
                <a:gd name="connsiteY7" fmla="*/ 111270 h 343853"/>
                <a:gd name="connsiteX8" fmla="*/ 526559 w 607639"/>
                <a:gd name="connsiteY8" fmla="*/ 141573 h 343853"/>
                <a:gd name="connsiteX9" fmla="*/ 526559 w 607639"/>
                <a:gd name="connsiteY9" fmla="*/ 202269 h 343853"/>
                <a:gd name="connsiteX10" fmla="*/ 496216 w 607639"/>
                <a:gd name="connsiteY10" fmla="*/ 232572 h 343853"/>
                <a:gd name="connsiteX11" fmla="*/ 465873 w 607639"/>
                <a:gd name="connsiteY11" fmla="*/ 202269 h 343853"/>
                <a:gd name="connsiteX12" fmla="*/ 465873 w 607639"/>
                <a:gd name="connsiteY12" fmla="*/ 141573 h 343853"/>
                <a:gd name="connsiteX13" fmla="*/ 496216 w 607639"/>
                <a:gd name="connsiteY13" fmla="*/ 111270 h 343853"/>
                <a:gd name="connsiteX14" fmla="*/ 415207 w 607639"/>
                <a:gd name="connsiteY14" fmla="*/ 111270 h 343853"/>
                <a:gd name="connsiteX15" fmla="*/ 445550 w 607639"/>
                <a:gd name="connsiteY15" fmla="*/ 141573 h 343853"/>
                <a:gd name="connsiteX16" fmla="*/ 445550 w 607639"/>
                <a:gd name="connsiteY16" fmla="*/ 202269 h 343853"/>
                <a:gd name="connsiteX17" fmla="*/ 415207 w 607639"/>
                <a:gd name="connsiteY17" fmla="*/ 232572 h 343853"/>
                <a:gd name="connsiteX18" fmla="*/ 384864 w 607639"/>
                <a:gd name="connsiteY18" fmla="*/ 202269 h 343853"/>
                <a:gd name="connsiteX19" fmla="*/ 384864 w 607639"/>
                <a:gd name="connsiteY19" fmla="*/ 141573 h 343853"/>
                <a:gd name="connsiteX20" fmla="*/ 415207 w 607639"/>
                <a:gd name="connsiteY20" fmla="*/ 111270 h 343853"/>
                <a:gd name="connsiteX21" fmla="*/ 237539 w 607639"/>
                <a:gd name="connsiteY21" fmla="*/ 1131 h 343853"/>
                <a:gd name="connsiteX22" fmla="*/ 243057 w 607639"/>
                <a:gd name="connsiteY22" fmla="*/ 10108 h 343853"/>
                <a:gd name="connsiteX23" fmla="*/ 243057 w 607639"/>
                <a:gd name="connsiteY23" fmla="*/ 111253 h 343853"/>
                <a:gd name="connsiteX24" fmla="*/ 354395 w 607639"/>
                <a:gd name="connsiteY24" fmla="*/ 111253 h 343853"/>
                <a:gd name="connsiteX25" fmla="*/ 364541 w 607639"/>
                <a:gd name="connsiteY25" fmla="*/ 121297 h 343853"/>
                <a:gd name="connsiteX26" fmla="*/ 364541 w 607639"/>
                <a:gd name="connsiteY26" fmla="*/ 222443 h 343853"/>
                <a:gd name="connsiteX27" fmla="*/ 354395 w 607639"/>
                <a:gd name="connsiteY27" fmla="*/ 232575 h 343853"/>
                <a:gd name="connsiteX28" fmla="*/ 243057 w 607639"/>
                <a:gd name="connsiteY28" fmla="*/ 232575 h 343853"/>
                <a:gd name="connsiteX29" fmla="*/ 243057 w 607639"/>
                <a:gd name="connsiteY29" fmla="*/ 333721 h 343853"/>
                <a:gd name="connsiteX30" fmla="*/ 237539 w 607639"/>
                <a:gd name="connsiteY30" fmla="*/ 342698 h 343853"/>
                <a:gd name="connsiteX31" fmla="*/ 232911 w 607639"/>
                <a:gd name="connsiteY31" fmla="*/ 343853 h 343853"/>
                <a:gd name="connsiteX32" fmla="*/ 226948 w 607639"/>
                <a:gd name="connsiteY32" fmla="*/ 341898 h 343853"/>
                <a:gd name="connsiteX33" fmla="*/ 4183 w 607639"/>
                <a:gd name="connsiteY33" fmla="*/ 180047 h 343853"/>
                <a:gd name="connsiteX34" fmla="*/ 0 w 607639"/>
                <a:gd name="connsiteY34" fmla="*/ 171870 h 343853"/>
                <a:gd name="connsiteX35" fmla="*/ 4183 w 607639"/>
                <a:gd name="connsiteY35" fmla="*/ 163693 h 343853"/>
                <a:gd name="connsiteX36" fmla="*/ 226948 w 607639"/>
                <a:gd name="connsiteY36" fmla="*/ 1931 h 343853"/>
                <a:gd name="connsiteX37" fmla="*/ 237539 w 607639"/>
                <a:gd name="connsiteY37" fmla="*/ 1131 h 34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7639" h="343853">
                  <a:moveTo>
                    <a:pt x="577181" y="111270"/>
                  </a:moveTo>
                  <a:cubicBezTo>
                    <a:pt x="594013" y="111270"/>
                    <a:pt x="607639" y="124866"/>
                    <a:pt x="607639" y="141573"/>
                  </a:cubicBezTo>
                  <a:lnTo>
                    <a:pt x="607639" y="202269"/>
                  </a:lnTo>
                  <a:cubicBezTo>
                    <a:pt x="607639" y="218976"/>
                    <a:pt x="594013" y="232572"/>
                    <a:pt x="577181" y="232572"/>
                  </a:cubicBezTo>
                  <a:cubicBezTo>
                    <a:pt x="560438" y="232572"/>
                    <a:pt x="546812" y="218976"/>
                    <a:pt x="546812" y="202269"/>
                  </a:cubicBezTo>
                  <a:lnTo>
                    <a:pt x="546812" y="141573"/>
                  </a:lnTo>
                  <a:cubicBezTo>
                    <a:pt x="546812" y="124866"/>
                    <a:pt x="560438" y="111270"/>
                    <a:pt x="577181" y="111270"/>
                  </a:cubicBezTo>
                  <a:close/>
                  <a:moveTo>
                    <a:pt x="496216" y="111270"/>
                  </a:moveTo>
                  <a:cubicBezTo>
                    <a:pt x="512945" y="111270"/>
                    <a:pt x="526559" y="124866"/>
                    <a:pt x="526559" y="141573"/>
                  </a:cubicBezTo>
                  <a:lnTo>
                    <a:pt x="526559" y="202269"/>
                  </a:lnTo>
                  <a:cubicBezTo>
                    <a:pt x="526559" y="218976"/>
                    <a:pt x="512945" y="232572"/>
                    <a:pt x="496216" y="232572"/>
                  </a:cubicBezTo>
                  <a:cubicBezTo>
                    <a:pt x="479487" y="232572"/>
                    <a:pt x="465873" y="218976"/>
                    <a:pt x="465873" y="202269"/>
                  </a:cubicBezTo>
                  <a:lnTo>
                    <a:pt x="465873" y="141573"/>
                  </a:lnTo>
                  <a:cubicBezTo>
                    <a:pt x="465873" y="124866"/>
                    <a:pt x="479487" y="111270"/>
                    <a:pt x="496216" y="111270"/>
                  </a:cubicBezTo>
                  <a:close/>
                  <a:moveTo>
                    <a:pt x="415207" y="111270"/>
                  </a:moveTo>
                  <a:cubicBezTo>
                    <a:pt x="431936" y="111270"/>
                    <a:pt x="445550" y="124866"/>
                    <a:pt x="445550" y="141573"/>
                  </a:cubicBezTo>
                  <a:lnTo>
                    <a:pt x="445550" y="202269"/>
                  </a:lnTo>
                  <a:cubicBezTo>
                    <a:pt x="445550" y="218976"/>
                    <a:pt x="431936" y="232572"/>
                    <a:pt x="415207" y="232572"/>
                  </a:cubicBezTo>
                  <a:cubicBezTo>
                    <a:pt x="398478" y="232572"/>
                    <a:pt x="384864" y="218976"/>
                    <a:pt x="384864" y="202269"/>
                  </a:cubicBezTo>
                  <a:lnTo>
                    <a:pt x="384864" y="141573"/>
                  </a:lnTo>
                  <a:cubicBezTo>
                    <a:pt x="384864" y="124866"/>
                    <a:pt x="398478" y="111270"/>
                    <a:pt x="415207" y="111270"/>
                  </a:cubicBezTo>
                  <a:close/>
                  <a:moveTo>
                    <a:pt x="237539" y="1131"/>
                  </a:moveTo>
                  <a:cubicBezTo>
                    <a:pt x="240921" y="2819"/>
                    <a:pt x="243057" y="6286"/>
                    <a:pt x="243057" y="10108"/>
                  </a:cubicBezTo>
                  <a:lnTo>
                    <a:pt x="243057" y="111253"/>
                  </a:lnTo>
                  <a:lnTo>
                    <a:pt x="354395" y="111253"/>
                  </a:lnTo>
                  <a:cubicBezTo>
                    <a:pt x="360002" y="111253"/>
                    <a:pt x="364541" y="115786"/>
                    <a:pt x="364541" y="121297"/>
                  </a:cubicBezTo>
                  <a:lnTo>
                    <a:pt x="364541" y="222443"/>
                  </a:lnTo>
                  <a:cubicBezTo>
                    <a:pt x="364541" y="228042"/>
                    <a:pt x="360002" y="232575"/>
                    <a:pt x="354395" y="232575"/>
                  </a:cubicBezTo>
                  <a:lnTo>
                    <a:pt x="243057" y="232575"/>
                  </a:lnTo>
                  <a:lnTo>
                    <a:pt x="243057" y="333721"/>
                  </a:lnTo>
                  <a:cubicBezTo>
                    <a:pt x="243057" y="337542"/>
                    <a:pt x="240921" y="341009"/>
                    <a:pt x="237539" y="342698"/>
                  </a:cubicBezTo>
                  <a:cubicBezTo>
                    <a:pt x="236026" y="343409"/>
                    <a:pt x="234513" y="343853"/>
                    <a:pt x="232911" y="343853"/>
                  </a:cubicBezTo>
                  <a:cubicBezTo>
                    <a:pt x="230775" y="343853"/>
                    <a:pt x="228728" y="343142"/>
                    <a:pt x="226948" y="341898"/>
                  </a:cubicBezTo>
                  <a:lnTo>
                    <a:pt x="4183" y="180047"/>
                  </a:lnTo>
                  <a:cubicBezTo>
                    <a:pt x="1513" y="178180"/>
                    <a:pt x="0" y="175158"/>
                    <a:pt x="0" y="171870"/>
                  </a:cubicBezTo>
                  <a:cubicBezTo>
                    <a:pt x="0" y="168670"/>
                    <a:pt x="1513" y="165648"/>
                    <a:pt x="4183" y="163693"/>
                  </a:cubicBezTo>
                  <a:lnTo>
                    <a:pt x="226948" y="1931"/>
                  </a:lnTo>
                  <a:cubicBezTo>
                    <a:pt x="230063" y="-291"/>
                    <a:pt x="234157" y="-647"/>
                    <a:pt x="237539" y="1131"/>
                  </a:cubicBezTo>
                  <a:close/>
                </a:path>
              </a:pathLst>
            </a:custGeom>
            <a:solidFill>
              <a:srgbClr val="00A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1" name="直接连接符 100"/>
          <p:cNvCxnSpPr/>
          <p:nvPr/>
        </p:nvCxnSpPr>
        <p:spPr>
          <a:xfrm>
            <a:off x="435769" y="6060978"/>
            <a:ext cx="11320463" cy="0"/>
          </a:xfrm>
          <a:prstGeom prst="line">
            <a:avLst/>
          </a:prstGeom>
          <a:ln w="1270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35456" y="1645082"/>
            <a:ext cx="1039812" cy="430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sz="2000" b="1" kern="100">
                <a:solidFill>
                  <a:srgbClr val="00A5B0"/>
                </a:solidFill>
                <a:cs typeface="+mn-ea"/>
                <a:sym typeface="+mn-lt"/>
              </a:rPr>
              <a:t>例如</a:t>
            </a:r>
            <a:r>
              <a:rPr lang="en-US" altLang="zh-CN" sz="2000" b="1" kern="100">
                <a:solidFill>
                  <a:srgbClr val="00A5B0"/>
                </a:solidFill>
                <a:cs typeface="+mn-ea"/>
                <a:sym typeface="+mn-lt"/>
              </a:rPr>
              <a:t>:</a:t>
            </a:r>
            <a:endParaRPr lang="zh-CN" altLang="zh-CN" sz="2000" b="1" kern="100">
              <a:solidFill>
                <a:srgbClr val="00A5B0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1891" y="943309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CN" altLang="en-US" sz="2400" b="1"/>
              <a:t>键的极性对化学性质的影响</a:t>
            </a:r>
            <a:endParaRPr lang="zh-CN" altLang="en-US" sz="2400" b="1"/>
          </a:p>
        </p:txBody>
      </p:sp>
      <p:sp>
        <p:nvSpPr>
          <p:cNvPr id="3" name="矩形 2"/>
          <p:cNvSpPr/>
          <p:nvPr/>
        </p:nvSpPr>
        <p:spPr>
          <a:xfrm>
            <a:off x="1029264" y="5732596"/>
            <a:ext cx="10611874" cy="799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sz="2000" b="1" kern="100">
                <a:cs typeface="+mn-ea"/>
                <a:sym typeface="+mn-lt"/>
              </a:rPr>
              <a:t>羧酸是一大类含羧基</a:t>
            </a:r>
            <a:r>
              <a:rPr lang="en-US" altLang="zh-CN" sz="2000" b="1" kern="100">
                <a:cs typeface="+mn-ea"/>
                <a:sym typeface="+mn-lt"/>
              </a:rPr>
              <a:t>(—COOH)</a:t>
            </a:r>
            <a:r>
              <a:rPr lang="zh-CN" altLang="zh-CN" sz="2000" b="1" kern="100">
                <a:cs typeface="+mn-ea"/>
                <a:sym typeface="+mn-lt"/>
              </a:rPr>
              <a:t>的有机酸，羧基可电离出</a:t>
            </a:r>
            <a:r>
              <a:rPr lang="en-US" altLang="zh-CN" sz="2000" b="1" kern="100">
                <a:cs typeface="+mn-ea"/>
                <a:sym typeface="+mn-lt"/>
              </a:rPr>
              <a:t>H</a:t>
            </a:r>
            <a:r>
              <a:rPr lang="zh-CN" altLang="zh-CN" sz="2000" b="1" kern="100" baseline="30000">
                <a:cs typeface="+mn-ea"/>
                <a:sym typeface="+mn-lt"/>
              </a:rPr>
              <a:t>＋</a:t>
            </a:r>
            <a:r>
              <a:rPr lang="zh-CN" altLang="zh-CN" sz="2000" b="1" kern="100">
                <a:cs typeface="+mn-ea"/>
                <a:sym typeface="+mn-lt"/>
              </a:rPr>
              <a:t>而呈酸性。羧酸的酸性可用</a:t>
            </a:r>
            <a:r>
              <a:rPr lang="en-US" altLang="zh-CN" sz="2000" b="1" kern="100" err="1">
                <a:cs typeface="+mn-ea"/>
                <a:sym typeface="+mn-lt"/>
              </a:rPr>
              <a:t>p</a:t>
            </a:r>
            <a:r>
              <a:rPr lang="en-US" altLang="zh-CN" sz="2000" b="1" i="1" kern="100" err="1">
                <a:cs typeface="+mn-ea"/>
                <a:sym typeface="+mn-lt"/>
              </a:rPr>
              <a:t>K</a:t>
            </a:r>
            <a:r>
              <a:rPr lang="en-US" altLang="zh-CN" sz="2000" b="1" kern="100" baseline="-25000" err="1">
                <a:cs typeface="+mn-ea"/>
                <a:sym typeface="+mn-lt"/>
              </a:rPr>
              <a:t>a</a:t>
            </a:r>
            <a:r>
              <a:rPr lang="zh-CN" altLang="zh-CN" sz="2000" b="1" kern="100">
                <a:cs typeface="+mn-ea"/>
                <a:sym typeface="+mn-lt"/>
              </a:rPr>
              <a:t>的大小来衡量，</a:t>
            </a:r>
            <a:r>
              <a:rPr lang="en-US" altLang="zh-CN" sz="2000" b="1" kern="100" err="1">
                <a:solidFill>
                  <a:srgbClr val="FF0000"/>
                </a:solidFill>
                <a:cs typeface="+mn-ea"/>
                <a:sym typeface="+mn-lt"/>
              </a:rPr>
              <a:t>p</a:t>
            </a:r>
            <a:r>
              <a:rPr lang="en-US" altLang="zh-CN" sz="2000" b="1" i="1" kern="100" err="1">
                <a:solidFill>
                  <a:srgbClr val="FF0000"/>
                </a:solidFill>
                <a:cs typeface="+mn-ea"/>
                <a:sym typeface="+mn-lt"/>
              </a:rPr>
              <a:t>K</a:t>
            </a:r>
            <a:r>
              <a:rPr lang="en-US" altLang="zh-CN" sz="2000" b="1" kern="100" baseline="-25000" err="1">
                <a:solidFill>
                  <a:srgbClr val="FF0000"/>
                </a:solidFill>
                <a:cs typeface="+mn-ea"/>
                <a:sym typeface="+mn-lt"/>
              </a:rPr>
              <a:t>a</a:t>
            </a:r>
            <a:r>
              <a:rPr lang="zh-CN" altLang="zh-CN" sz="2000" b="1" kern="100">
                <a:solidFill>
                  <a:srgbClr val="FF0000"/>
                </a:solidFill>
                <a:cs typeface="+mn-ea"/>
                <a:sym typeface="+mn-lt"/>
              </a:rPr>
              <a:t>越小，酸性越强</a:t>
            </a:r>
            <a:r>
              <a:rPr lang="zh-CN" altLang="zh-CN" sz="2000" b="1" kern="100">
                <a:cs typeface="+mn-ea"/>
                <a:sym typeface="+mn-lt"/>
              </a:rPr>
              <a:t>。羧酸的酸性大小与其分子的组成和结构有关</a:t>
            </a:r>
            <a:r>
              <a:rPr lang="zh-CN" altLang="en-US" sz="2000" b="1" kern="100">
                <a:cs typeface="+mn-ea"/>
                <a:sym typeface="+mn-lt"/>
              </a:rPr>
              <a:t>。</a:t>
            </a:r>
            <a:endParaRPr lang="zh-CN" altLang="zh-CN" sz="2000" b="1" kern="100">
              <a:cs typeface="+mn-ea"/>
              <a:sym typeface="+mn-lt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576387" y="4067928"/>
            <a:ext cx="4144445" cy="349583"/>
            <a:chOff x="948255" y="4567072"/>
            <a:chExt cx="4144445" cy="349583"/>
          </a:xfrm>
        </p:grpSpPr>
        <p:sp>
          <p:nvSpPr>
            <p:cNvPr id="4" name="文本框 3"/>
            <p:cNvSpPr txBox="1"/>
            <p:nvPr/>
          </p:nvSpPr>
          <p:spPr>
            <a:xfrm>
              <a:off x="948255" y="4567072"/>
              <a:ext cx="1415653" cy="349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25000"/>
                </a:lnSpc>
                <a:defRPr/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000" b="1" baseline="-25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COOH</a:t>
              </a:r>
              <a:endParaRPr lang="en-US" sz="2000" b="1">
                <a:solidFill>
                  <a:prstClr val="black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2521975" y="4596750"/>
              <a:ext cx="590400" cy="290227"/>
              <a:chOff x="6137274" y="2170689"/>
              <a:chExt cx="590400" cy="29022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6137274" y="2170689"/>
                <a:ext cx="590400" cy="110694"/>
                <a:chOff x="19491500" y="6085168"/>
                <a:chExt cx="590400" cy="110694"/>
              </a:xfrm>
            </p:grpSpPr>
            <p:cxnSp>
              <p:nvCxnSpPr>
                <p:cNvPr id="10" name="直接连接符 9"/>
                <p:cNvCxnSpPr/>
                <p:nvPr/>
              </p:nvCxnSpPr>
              <p:spPr>
                <a:xfrm>
                  <a:off x="19491500" y="6195862"/>
                  <a:ext cx="5904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3" name="直接连接符 12"/>
                <p:cNvCxnSpPr/>
                <p:nvPr/>
              </p:nvCxnSpPr>
              <p:spPr>
                <a:xfrm flipH="1" flipV="1">
                  <a:off x="19969570" y="6085168"/>
                  <a:ext cx="109683" cy="10968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8" name="直接连接符 7"/>
              <p:cNvCxnSpPr/>
              <p:nvPr/>
            </p:nvCxnSpPr>
            <p:spPr>
              <a:xfrm>
                <a:off x="6137274" y="2352821"/>
                <a:ext cx="5904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" name="直接连接符 8"/>
              <p:cNvCxnSpPr/>
              <p:nvPr/>
            </p:nvCxnSpPr>
            <p:spPr>
              <a:xfrm flipH="1" flipV="1">
                <a:off x="6144912" y="2351233"/>
                <a:ext cx="109683" cy="109683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4" name="文本框 13"/>
            <p:cNvSpPr txBox="1"/>
            <p:nvPr/>
          </p:nvSpPr>
          <p:spPr>
            <a:xfrm>
              <a:off x="3270443" y="4567072"/>
              <a:ext cx="1822257" cy="349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25000"/>
                </a:lnSpc>
                <a:defRPr/>
              </a:pP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000" b="1" baseline="-25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COO</a:t>
              </a:r>
              <a:r>
                <a:rPr lang="en-US" altLang="zh-CN" sz="2000" b="1" baseline="30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+ H</a:t>
              </a:r>
              <a:r>
                <a:rPr lang="en-US" altLang="zh-CN" sz="2000" b="1" baseline="30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lang="en-US" sz="2000" b="1" baseline="30000">
                <a:solidFill>
                  <a:prstClr val="black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2145546" y="4524712"/>
            <a:ext cx="2951735" cy="747422"/>
            <a:chOff x="1070771" y="5066260"/>
            <a:chExt cx="2951735" cy="747422"/>
          </a:xfrm>
        </p:grpSpPr>
        <p:sp>
          <p:nvSpPr>
            <p:cNvPr id="19" name="文本框 18"/>
            <p:cNvSpPr txBox="1"/>
            <p:nvPr/>
          </p:nvSpPr>
          <p:spPr>
            <a:xfrm>
              <a:off x="1070771" y="5255404"/>
              <a:ext cx="694530" cy="349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K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a 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＝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A5B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65301" y="5066260"/>
              <a:ext cx="2238678" cy="3462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(CH</a:t>
              </a:r>
              <a:r>
                <a:rPr kumimoji="0" lang="en-US" altLang="zh-CN" sz="2000" b="1" i="0" u="none" strike="noStrike" kern="0" cap="none" spc="0" normalizeH="0" baseline="-2500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COO</a:t>
              </a:r>
              <a:r>
                <a:rPr kumimoji="0" lang="en-US" altLang="zh-CN" sz="2000" b="1" i="0" u="none" strike="noStrike" kern="0" cap="none" spc="0" normalizeH="0" baseline="3000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-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)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∙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(H</a:t>
              </a:r>
              <a:r>
                <a:rPr kumimoji="0" lang="en-US" altLang="zh-CN" sz="2000" b="1" i="0" u="none" strike="noStrike" kern="0" cap="none" spc="0" normalizeH="0" baseline="3000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+ 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)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A5B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746775" y="5452818"/>
              <a:ext cx="2275731" cy="0"/>
            </a:xfrm>
            <a:prstGeom prst="line">
              <a:avLst/>
            </a:prstGeom>
            <a:noFill/>
            <a:ln w="28575" cap="flat" cmpd="sng" algn="ctr">
              <a:solidFill>
                <a:srgbClr val="00A5B0"/>
              </a:solidFill>
              <a:prstDash val="solid"/>
              <a:miter lim="800000"/>
            </a:ln>
            <a:effectLst/>
          </p:spPr>
        </p:cxnSp>
        <p:sp>
          <p:nvSpPr>
            <p:cNvPr id="23" name="文本框 22"/>
            <p:cNvSpPr txBox="1"/>
            <p:nvPr/>
          </p:nvSpPr>
          <p:spPr>
            <a:xfrm>
              <a:off x="2022964" y="5464099"/>
              <a:ext cx="1723353" cy="349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1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(CH</a:t>
              </a:r>
              <a:r>
                <a:rPr kumimoji="0" lang="en-US" altLang="zh-CN" sz="2000" b="1" i="0" u="none" strike="noStrike" kern="0" cap="none" spc="0" normalizeH="0" baseline="-2500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A5B0"/>
                  </a:solidFill>
                  <a:effectLst/>
                  <a:uLnTx/>
                  <a:uFillTx/>
                  <a:ea typeface="微软雅黑" panose="020B0503020204020204" pitchFamily="34" charset="-122"/>
                  <a:cs typeface="Times New Roman" panose="02020603050405020304" pitchFamily="18" charset="0"/>
                </a:rPr>
                <a:t>COOH)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A5B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8242684" y="4238925"/>
            <a:ext cx="1582682" cy="349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fontAlgn="base">
              <a:lnSpc>
                <a:spcPct val="120000"/>
              </a:lnSpc>
              <a:defRPr/>
            </a:pPr>
            <a:r>
              <a:rPr lang="en-US" altLang="zh-CN" sz="2000" b="1" err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2000" b="1" i="1" err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lang="en-US" altLang="zh-CN" sz="2000" b="1" err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a 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＝</a:t>
            </a:r>
            <a:r>
              <a:rPr lang="en-US" altLang="zh-CN" sz="200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-lg</a:t>
            </a:r>
            <a:r>
              <a:rPr lang="en-US" altLang="zh-CN" sz="2000" b="1" i="1" err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lang="en-US" altLang="zh-CN" sz="2000" b="1" err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a </a:t>
            </a:r>
            <a:endParaRPr lang="en-US" sz="2000" b="1">
              <a:solidFill>
                <a:srgbClr val="FF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9034026" y="1729136"/>
            <a:ext cx="2161050" cy="1944687"/>
            <a:chOff x="3712984" y="1551532"/>
            <a:chExt cx="3384728" cy="3045852"/>
          </a:xfrm>
        </p:grpSpPr>
        <p:pic>
          <p:nvPicPr>
            <p:cNvPr id="28" name="图片 27" descr="图片包含 室内, 电脑, 笔记本, 小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8" t="14243" r="18850" b="18259"/>
            <a:stretch>
              <a:fillRect/>
            </a:stretch>
          </p:blipFill>
          <p:spPr>
            <a:xfrm>
              <a:off x="4069336" y="2067945"/>
              <a:ext cx="2118603" cy="2175994"/>
            </a:xfrm>
            <a:prstGeom prst="rect">
              <a:avLst/>
            </a:prstGeom>
          </p:spPr>
        </p:pic>
        <p:sp>
          <p:nvSpPr>
            <p:cNvPr id="32" name="任意多边形: 形状 31"/>
            <p:cNvSpPr/>
            <p:nvPr/>
          </p:nvSpPr>
          <p:spPr>
            <a:xfrm>
              <a:off x="3712984" y="1551532"/>
              <a:ext cx="3384728" cy="3045852"/>
            </a:xfrm>
            <a:custGeom>
              <a:avLst/>
              <a:gdLst>
                <a:gd name="connsiteX0" fmla="*/ 1905033 w 3642637"/>
                <a:gd name="connsiteY0" fmla="*/ 0 h 3425838"/>
                <a:gd name="connsiteX1" fmla="*/ 2914930 w 3642637"/>
                <a:gd name="connsiteY1" fmla="*/ 1042740 h 3425838"/>
                <a:gd name="connsiteX2" fmla="*/ 2911944 w 3642637"/>
                <a:gd name="connsiteY2" fmla="*/ 1103809 h 3425838"/>
                <a:gd name="connsiteX3" fmla="*/ 2962655 w 3642637"/>
                <a:gd name="connsiteY3" fmla="*/ 1108242 h 3425838"/>
                <a:gd name="connsiteX4" fmla="*/ 3370913 w 3642637"/>
                <a:gd name="connsiteY4" fmla="*/ 1291575 h 3425838"/>
                <a:gd name="connsiteX5" fmla="*/ 3340079 w 3642637"/>
                <a:gd name="connsiteY5" fmla="*/ 2694175 h 3425838"/>
                <a:gd name="connsiteX6" fmla="*/ 1954816 w 3642637"/>
                <a:gd name="connsiteY6" fmla="*/ 2916172 h 3425838"/>
                <a:gd name="connsiteX7" fmla="*/ 1874252 w 3642637"/>
                <a:gd name="connsiteY7" fmla="*/ 2834463 h 3425838"/>
                <a:gd name="connsiteX8" fmla="*/ 1872551 w 3642637"/>
                <a:gd name="connsiteY8" fmla="*/ 2832122 h 3425838"/>
                <a:gd name="connsiteX9" fmla="*/ 1847320 w 3642637"/>
                <a:gd name="connsiteY9" fmla="*/ 2882778 h 3425838"/>
                <a:gd name="connsiteX10" fmla="*/ 1009897 w 3642637"/>
                <a:gd name="connsiteY10" fmla="*/ 3425838 h 3425838"/>
                <a:gd name="connsiteX11" fmla="*/ 0 w 3642637"/>
                <a:gd name="connsiteY11" fmla="*/ 2194103 h 3425838"/>
                <a:gd name="connsiteX12" fmla="*/ 806367 w 3642637"/>
                <a:gd name="connsiteY12" fmla="*/ 987393 h 3425838"/>
                <a:gd name="connsiteX13" fmla="*/ 898683 w 3642637"/>
                <a:gd name="connsiteY13" fmla="*/ 970209 h 3425838"/>
                <a:gd name="connsiteX14" fmla="*/ 900350 w 3642637"/>
                <a:gd name="connsiteY14" fmla="*/ 936126 h 3425838"/>
                <a:gd name="connsiteX15" fmla="*/ 1905033 w 3642637"/>
                <a:gd name="connsiteY15" fmla="*/ 0 h 342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42637" h="3425838">
                  <a:moveTo>
                    <a:pt x="1905033" y="0"/>
                  </a:moveTo>
                  <a:cubicBezTo>
                    <a:pt x="2462784" y="0"/>
                    <a:pt x="2914930" y="466851"/>
                    <a:pt x="2914930" y="1042740"/>
                  </a:cubicBezTo>
                  <a:lnTo>
                    <a:pt x="2911944" y="1103809"/>
                  </a:lnTo>
                  <a:lnTo>
                    <a:pt x="2962655" y="1108242"/>
                  </a:lnTo>
                  <a:cubicBezTo>
                    <a:pt x="3113112" y="1129360"/>
                    <a:pt x="3254034" y="1189696"/>
                    <a:pt x="3370913" y="1291575"/>
                  </a:cubicBezTo>
                  <a:cubicBezTo>
                    <a:pt x="3744929" y="1617590"/>
                    <a:pt x="3731123" y="2245554"/>
                    <a:pt x="3340079" y="2694175"/>
                  </a:cubicBezTo>
                  <a:cubicBezTo>
                    <a:pt x="2949034" y="3142795"/>
                    <a:pt x="2328831" y="3242186"/>
                    <a:pt x="1954816" y="2916172"/>
                  </a:cubicBezTo>
                  <a:cubicBezTo>
                    <a:pt x="1925596" y="2890702"/>
                    <a:pt x="1898743" y="2863389"/>
                    <a:pt x="1874252" y="2834463"/>
                  </a:cubicBezTo>
                  <a:lnTo>
                    <a:pt x="1872551" y="2832122"/>
                  </a:lnTo>
                  <a:lnTo>
                    <a:pt x="1847320" y="2882778"/>
                  </a:lnTo>
                  <a:cubicBezTo>
                    <a:pt x="1665834" y="3210421"/>
                    <a:pt x="1358491" y="3425838"/>
                    <a:pt x="1009897" y="3425838"/>
                  </a:cubicBezTo>
                  <a:cubicBezTo>
                    <a:pt x="452146" y="3425838"/>
                    <a:pt x="0" y="2874371"/>
                    <a:pt x="0" y="2194103"/>
                  </a:cubicBezTo>
                  <a:cubicBezTo>
                    <a:pt x="0" y="1598869"/>
                    <a:pt x="346174" y="1102247"/>
                    <a:pt x="806367" y="987393"/>
                  </a:cubicBezTo>
                  <a:lnTo>
                    <a:pt x="898683" y="970209"/>
                  </a:lnTo>
                  <a:lnTo>
                    <a:pt x="900350" y="936126"/>
                  </a:lnTo>
                  <a:cubicBezTo>
                    <a:pt x="952067" y="410318"/>
                    <a:pt x="1382142" y="0"/>
                    <a:pt x="1905033" y="0"/>
                  </a:cubicBezTo>
                  <a:close/>
                </a:path>
              </a:pathLst>
            </a:custGeom>
            <a:gradFill flip="none" rotWithShape="1">
              <a:gsLst>
                <a:gs pos="19000">
                  <a:srgbClr val="EE3B36"/>
                </a:gs>
                <a:gs pos="37000">
                  <a:schemeClr val="accent4">
                    <a:alpha val="38000"/>
                  </a:schemeClr>
                </a:gs>
                <a:gs pos="61000">
                  <a:srgbClr val="43E648">
                    <a:alpha val="34000"/>
                  </a:srgbClr>
                </a:gs>
                <a:gs pos="87000">
                  <a:srgbClr val="FF0000"/>
                </a:gs>
                <a:gs pos="96000">
                  <a:srgbClr val="00A5A9"/>
                </a:gs>
              </a:gsLst>
              <a:lin ang="14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762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</a:endParaRPr>
            </a:p>
          </p:txBody>
        </p:sp>
      </p:grpSp>
      <p:pic>
        <p:nvPicPr>
          <p:cNvPr id="71" name="图片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08" y="1781390"/>
            <a:ext cx="2595482" cy="1855053"/>
          </a:xfrm>
          <a:prstGeom prst="rect">
            <a:avLst/>
          </a:prstGeom>
        </p:spPr>
      </p:pic>
      <p:sp>
        <p:nvSpPr>
          <p:cNvPr id="76" name="矩形: 圆顶角 75"/>
          <p:cNvSpPr/>
          <p:nvPr/>
        </p:nvSpPr>
        <p:spPr>
          <a:xfrm>
            <a:off x="536575" y="1568999"/>
            <a:ext cx="11104563" cy="3839613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9" name="直接连接符 78"/>
          <p:cNvCxnSpPr/>
          <p:nvPr/>
        </p:nvCxnSpPr>
        <p:spPr>
          <a:xfrm flipH="1">
            <a:off x="5195603" y="1606868"/>
            <a:ext cx="0" cy="2241966"/>
          </a:xfrm>
          <a:prstGeom prst="line">
            <a:avLst/>
          </a:prstGeom>
          <a:ln w="1270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ight-arrow-in-a-circle_45033"/>
          <p:cNvSpPr/>
          <p:nvPr/>
        </p:nvSpPr>
        <p:spPr>
          <a:xfrm flipV="1">
            <a:off x="635456" y="5819616"/>
            <a:ext cx="342322" cy="341765"/>
          </a:xfrm>
          <a:custGeom>
            <a:avLst/>
            <a:gdLst>
              <a:gd name="T0" fmla="*/ 3835 w 7670"/>
              <a:gd name="T1" fmla="*/ 7670 h 7670"/>
              <a:gd name="T2" fmla="*/ 7670 w 7670"/>
              <a:gd name="T3" fmla="*/ 3835 h 7670"/>
              <a:gd name="T4" fmla="*/ 3835 w 7670"/>
              <a:gd name="T5" fmla="*/ 0 h 7670"/>
              <a:gd name="T6" fmla="*/ 0 w 7670"/>
              <a:gd name="T7" fmla="*/ 3835 h 7670"/>
              <a:gd name="T8" fmla="*/ 3835 w 7670"/>
              <a:gd name="T9" fmla="*/ 7670 h 7670"/>
              <a:gd name="T10" fmla="*/ 4407 w 7670"/>
              <a:gd name="T11" fmla="*/ 1961 h 7670"/>
              <a:gd name="T12" fmla="*/ 4547 w 7670"/>
              <a:gd name="T13" fmla="*/ 1818 h 7670"/>
              <a:gd name="T14" fmla="*/ 4547 w 7670"/>
              <a:gd name="T15" fmla="*/ 1347 h 7670"/>
              <a:gd name="T16" fmla="*/ 4646 w 7670"/>
              <a:gd name="T17" fmla="*/ 1306 h 7670"/>
              <a:gd name="T18" fmla="*/ 6695 w 7670"/>
              <a:gd name="T19" fmla="*/ 3356 h 7670"/>
              <a:gd name="T20" fmla="*/ 6695 w 7670"/>
              <a:gd name="T21" fmla="*/ 3553 h 7670"/>
              <a:gd name="T22" fmla="*/ 4646 w 7670"/>
              <a:gd name="T23" fmla="*/ 5603 h 7670"/>
              <a:gd name="T24" fmla="*/ 4547 w 7670"/>
              <a:gd name="T25" fmla="*/ 5562 h 7670"/>
              <a:gd name="T26" fmla="*/ 4547 w 7670"/>
              <a:gd name="T27" fmla="*/ 5137 h 7670"/>
              <a:gd name="T28" fmla="*/ 4417 w 7670"/>
              <a:gd name="T29" fmla="*/ 4947 h 7670"/>
              <a:gd name="T30" fmla="*/ 1257 w 7670"/>
              <a:gd name="T31" fmla="*/ 5587 h 7670"/>
              <a:gd name="T32" fmla="*/ 1179 w 7670"/>
              <a:gd name="T33" fmla="*/ 5562 h 7670"/>
              <a:gd name="T34" fmla="*/ 4407 w 7670"/>
              <a:gd name="T35" fmla="*/ 1961 h 7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70" h="7670">
                <a:moveTo>
                  <a:pt x="3835" y="7670"/>
                </a:moveTo>
                <a:cubicBezTo>
                  <a:pt x="5953" y="7670"/>
                  <a:pt x="7670" y="5953"/>
                  <a:pt x="7670" y="3835"/>
                </a:cubicBezTo>
                <a:cubicBezTo>
                  <a:pt x="7670" y="1717"/>
                  <a:pt x="5953" y="0"/>
                  <a:pt x="3835" y="0"/>
                </a:cubicBezTo>
                <a:cubicBezTo>
                  <a:pt x="1717" y="0"/>
                  <a:pt x="0" y="1717"/>
                  <a:pt x="0" y="3835"/>
                </a:cubicBezTo>
                <a:cubicBezTo>
                  <a:pt x="0" y="5953"/>
                  <a:pt x="1717" y="7670"/>
                  <a:pt x="3835" y="7670"/>
                </a:cubicBezTo>
                <a:close/>
                <a:moveTo>
                  <a:pt x="4407" y="1961"/>
                </a:moveTo>
                <a:cubicBezTo>
                  <a:pt x="4484" y="1958"/>
                  <a:pt x="4547" y="1895"/>
                  <a:pt x="4547" y="1818"/>
                </a:cubicBezTo>
                <a:lnTo>
                  <a:pt x="4547" y="1347"/>
                </a:lnTo>
                <a:cubicBezTo>
                  <a:pt x="4547" y="1270"/>
                  <a:pt x="4591" y="1252"/>
                  <a:pt x="4646" y="1306"/>
                </a:cubicBezTo>
                <a:lnTo>
                  <a:pt x="6695" y="3356"/>
                </a:lnTo>
                <a:cubicBezTo>
                  <a:pt x="6750" y="3410"/>
                  <a:pt x="6750" y="3499"/>
                  <a:pt x="6695" y="3553"/>
                </a:cubicBezTo>
                <a:lnTo>
                  <a:pt x="4646" y="5603"/>
                </a:lnTo>
                <a:cubicBezTo>
                  <a:pt x="4591" y="5657"/>
                  <a:pt x="4547" y="5639"/>
                  <a:pt x="4547" y="5562"/>
                </a:cubicBezTo>
                <a:lnTo>
                  <a:pt x="4547" y="5137"/>
                </a:lnTo>
                <a:cubicBezTo>
                  <a:pt x="4547" y="5060"/>
                  <a:pt x="4489" y="4973"/>
                  <a:pt x="4417" y="4947"/>
                </a:cubicBezTo>
                <a:cubicBezTo>
                  <a:pt x="3935" y="4775"/>
                  <a:pt x="2234" y="4287"/>
                  <a:pt x="1257" y="5587"/>
                </a:cubicBezTo>
                <a:cubicBezTo>
                  <a:pt x="1211" y="5649"/>
                  <a:pt x="1176" y="5639"/>
                  <a:pt x="1179" y="5562"/>
                </a:cubicBezTo>
                <a:cubicBezTo>
                  <a:pt x="1250" y="3796"/>
                  <a:pt x="2657" y="2048"/>
                  <a:pt x="4407" y="1961"/>
                </a:cubicBezTo>
                <a:close/>
              </a:path>
            </a:pathLst>
          </a:custGeom>
          <a:solidFill>
            <a:srgbClr val="00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直接连接符 95"/>
          <p:cNvCxnSpPr/>
          <p:nvPr/>
        </p:nvCxnSpPr>
        <p:spPr>
          <a:xfrm flipH="1">
            <a:off x="8332503" y="1606868"/>
            <a:ext cx="0" cy="2241966"/>
          </a:xfrm>
          <a:prstGeom prst="line">
            <a:avLst/>
          </a:prstGeom>
          <a:ln w="1270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1576387" y="1594287"/>
            <a:ext cx="3582354" cy="2202392"/>
          </a:xfrm>
          <a:prstGeom prst="rect">
            <a:avLst/>
          </a:prstGeom>
          <a:solidFill>
            <a:srgbClr val="00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302933" y="2292104"/>
            <a:ext cx="2129263" cy="880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25000"/>
              </a:lnSpc>
              <a:defRPr/>
            </a:pPr>
            <a:r>
              <a:rPr lang="zh-CN" altLang="en-US" sz="2400" b="1">
                <a:solidFill>
                  <a:srgbClr val="FFC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乙酸</a:t>
            </a:r>
            <a:endParaRPr lang="en-US" altLang="zh-CN" sz="2400" b="1">
              <a:solidFill>
                <a:srgbClr val="FFC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fontAlgn="base">
              <a:lnSpc>
                <a:spcPct val="125000"/>
              </a:lnSpc>
              <a:defRPr/>
            </a:pPr>
            <a:r>
              <a:rPr lang="en-US" altLang="zh-CN" sz="2400" b="1">
                <a:solidFill>
                  <a:srgbClr val="FFC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(CH</a:t>
            </a:r>
            <a:r>
              <a:rPr lang="en-US" altLang="zh-CN" sz="2400" b="1" baseline="-25000">
                <a:solidFill>
                  <a:srgbClr val="FFC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>
                <a:solidFill>
                  <a:srgbClr val="FFC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COOH)</a:t>
            </a:r>
            <a:endParaRPr lang="en-US" sz="2400" b="1">
              <a:solidFill>
                <a:srgbClr val="FFC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7414374" y="4732928"/>
            <a:ext cx="3239303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00A5B0"/>
                </a:solidFill>
              </a:rPr>
              <a:t>总结：</a:t>
            </a:r>
            <a:r>
              <a:rPr lang="en-US" altLang="zh-CN" sz="2000" b="1" kern="100">
                <a:solidFill>
                  <a:srgbClr val="FF0000"/>
                </a:solidFill>
                <a:cs typeface="+mn-ea"/>
                <a:sym typeface="+mn-lt"/>
              </a:rPr>
              <a:t> p</a:t>
            </a:r>
            <a:r>
              <a:rPr lang="en-US" altLang="zh-CN" sz="2000" b="1" i="1" kern="100" err="1">
                <a:solidFill>
                  <a:srgbClr val="FF0000"/>
                </a:solidFill>
                <a:cs typeface="+mn-ea"/>
                <a:sym typeface="+mn-lt"/>
              </a:rPr>
              <a:t>K</a:t>
            </a:r>
            <a:r>
              <a:rPr lang="en-US" altLang="zh-CN" sz="2000" b="1" kern="100" baseline="-25000" err="1">
                <a:solidFill>
                  <a:srgbClr val="FF0000"/>
                </a:solidFill>
                <a:cs typeface="+mn-ea"/>
                <a:sym typeface="+mn-lt"/>
              </a:rPr>
              <a:t>a</a:t>
            </a:r>
            <a:r>
              <a:rPr lang="zh-CN" altLang="zh-CN" sz="2000" b="1" kern="100">
                <a:solidFill>
                  <a:srgbClr val="FF0000"/>
                </a:solidFill>
                <a:cs typeface="+mn-ea"/>
                <a:sym typeface="+mn-lt"/>
              </a:rPr>
              <a:t>越小，酸性越强</a:t>
            </a:r>
            <a:endParaRPr lang="zh-CN" altLang="en-US" sz="2000" b="1">
              <a:solidFill>
                <a:srgbClr val="00A5B0"/>
              </a:solidFill>
            </a:endParaRPr>
          </a:p>
        </p:txBody>
      </p:sp>
      <p:cxnSp>
        <p:nvCxnSpPr>
          <p:cNvPr id="99" name="直接连接符 98"/>
          <p:cNvCxnSpPr/>
          <p:nvPr/>
        </p:nvCxnSpPr>
        <p:spPr>
          <a:xfrm>
            <a:off x="536575" y="3863136"/>
            <a:ext cx="11104563" cy="0"/>
          </a:xfrm>
          <a:prstGeom prst="line">
            <a:avLst/>
          </a:prstGeom>
          <a:ln w="1270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866599" y="1860341"/>
          <a:ext cx="4458803" cy="1502624"/>
        </p:xfrm>
        <a:graphic>
          <a:graphicData uri="http://schemas.openxmlformats.org/drawingml/2006/table">
            <a:tbl>
              <a:tblPr/>
              <a:tblGrid>
                <a:gridCol w="3038436"/>
                <a:gridCol w="1420367"/>
              </a:tblGrid>
              <a:tr h="375656"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羧酸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</a:t>
                      </a:r>
                      <a:r>
                        <a:rPr lang="en-US" sz="2000" b="1" i="1" kern="1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K</a:t>
                      </a:r>
                      <a:r>
                        <a:rPr lang="en-US" sz="2000" b="1" kern="100" baseline="-250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H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5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4.88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(CH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4.76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甲酸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(HCOOH)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3.75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1" name="组合 70"/>
          <p:cNvGrpSpPr/>
          <p:nvPr/>
        </p:nvGrpSpPr>
        <p:grpSpPr>
          <a:xfrm>
            <a:off x="8455607" y="1822882"/>
            <a:ext cx="522118" cy="1577543"/>
            <a:chOff x="8516567" y="1822882"/>
            <a:chExt cx="522118" cy="1577543"/>
          </a:xfrm>
        </p:grpSpPr>
        <p:sp>
          <p:nvSpPr>
            <p:cNvPr id="4" name="矩形: 圆角 3"/>
            <p:cNvSpPr/>
            <p:nvPr/>
          </p:nvSpPr>
          <p:spPr>
            <a:xfrm>
              <a:off x="8516567" y="1822882"/>
              <a:ext cx="522118" cy="1577543"/>
            </a:xfrm>
            <a:prstGeom prst="roundRect">
              <a:avLst>
                <a:gd name="adj" fmla="val 13514"/>
              </a:avLst>
            </a:prstGeom>
            <a:solidFill>
              <a:srgbClr val="00A5B0"/>
            </a:solidFill>
            <a:ln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569877" y="1945469"/>
              <a:ext cx="415498" cy="1332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酸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8569981" y="1881523"/>
              <a:ext cx="415290" cy="1460260"/>
              <a:chOff x="11074974" y="1666252"/>
              <a:chExt cx="415290" cy="2579857"/>
            </a:xfrm>
          </p:grpSpPr>
          <p:cxnSp>
            <p:nvCxnSpPr>
              <p:cNvPr id="6" name="直接箭头连接符 5"/>
              <p:cNvCxnSpPr/>
              <p:nvPr/>
            </p:nvCxnSpPr>
            <p:spPr>
              <a:xfrm flipH="1">
                <a:off x="11074974" y="1666252"/>
                <a:ext cx="0" cy="257985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箭头连接符 6"/>
              <p:cNvCxnSpPr/>
              <p:nvPr/>
            </p:nvCxnSpPr>
            <p:spPr>
              <a:xfrm flipH="1">
                <a:off x="11490264" y="1666253"/>
                <a:ext cx="0" cy="257985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文本框 8"/>
          <p:cNvSpPr txBox="1"/>
          <p:nvPr/>
        </p:nvSpPr>
        <p:spPr>
          <a:xfrm>
            <a:off x="1438275" y="1253480"/>
            <a:ext cx="7865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/>
              <a:t>请同学们分析表格中</a:t>
            </a:r>
            <a:r>
              <a:rPr lang="en-US" altLang="zh-CN" sz="2400" b="1" err="1"/>
              <a:t>pKa</a:t>
            </a:r>
            <a:r>
              <a:rPr lang="zh-CN" altLang="en-US" sz="2400" b="1"/>
              <a:t>数据的变化规律并回答相关问题：</a:t>
            </a:r>
            <a:endParaRPr lang="zh-CN" altLang="en-US" sz="24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1033463"/>
            <a:ext cx="901700" cy="901700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859337" y="3456729"/>
            <a:ext cx="8331200" cy="497765"/>
            <a:chOff x="1600918" y="1792179"/>
            <a:chExt cx="8331200" cy="497765"/>
          </a:xfrm>
        </p:grpSpPr>
        <p:sp>
          <p:nvSpPr>
            <p:cNvPr id="12" name="文本框 11"/>
            <p:cNvSpPr txBox="1"/>
            <p:nvPr/>
          </p:nvSpPr>
          <p:spPr>
            <a:xfrm>
              <a:off x="1600918" y="1792179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rgbClr val="00A5A9"/>
                  </a:solidFill>
                </a:rPr>
                <a:t>问题</a:t>
              </a:r>
              <a:r>
                <a:rPr lang="en-US" altLang="zh-CN" sz="2400" b="1">
                  <a:solidFill>
                    <a:srgbClr val="00A5A9"/>
                  </a:solidFill>
                </a:rPr>
                <a:t>1</a:t>
              </a:r>
              <a:endParaRPr lang="zh-CN" altLang="en-US" sz="2400" b="1">
                <a:solidFill>
                  <a:srgbClr val="00A5A9"/>
                </a:solidFill>
              </a:endParaRPr>
            </a:p>
          </p:txBody>
        </p:sp>
        <p:sp>
          <p:nvSpPr>
            <p:cNvPr id="13" name="rewind-button_91269"/>
            <p:cNvSpPr/>
            <p:nvPr/>
          </p:nvSpPr>
          <p:spPr>
            <a:xfrm flipH="1">
              <a:off x="2555025" y="1870820"/>
              <a:ext cx="304842" cy="304383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411 w 533"/>
                <a:gd name="T11" fmla="*/ 357 h 533"/>
                <a:gd name="T12" fmla="*/ 378 w 533"/>
                <a:gd name="T13" fmla="*/ 376 h 533"/>
                <a:gd name="T14" fmla="*/ 296 w 533"/>
                <a:gd name="T15" fmla="*/ 328 h 533"/>
                <a:gd name="T16" fmla="*/ 296 w 533"/>
                <a:gd name="T17" fmla="*/ 357 h 533"/>
                <a:gd name="T18" fmla="*/ 264 w 533"/>
                <a:gd name="T19" fmla="*/ 376 h 533"/>
                <a:gd name="T20" fmla="*/ 107 w 533"/>
                <a:gd name="T21" fmla="*/ 285 h 533"/>
                <a:gd name="T22" fmla="*/ 107 w 533"/>
                <a:gd name="T23" fmla="*/ 248 h 533"/>
                <a:gd name="T24" fmla="*/ 264 w 533"/>
                <a:gd name="T25" fmla="*/ 157 h 533"/>
                <a:gd name="T26" fmla="*/ 296 w 533"/>
                <a:gd name="T27" fmla="*/ 176 h 533"/>
                <a:gd name="T28" fmla="*/ 296 w 533"/>
                <a:gd name="T29" fmla="*/ 205 h 533"/>
                <a:gd name="T30" fmla="*/ 378 w 533"/>
                <a:gd name="T31" fmla="*/ 157 h 533"/>
                <a:gd name="T32" fmla="*/ 411 w 533"/>
                <a:gd name="T33" fmla="*/ 176 h 533"/>
                <a:gd name="T34" fmla="*/ 411 w 533"/>
                <a:gd name="T35" fmla="*/ 35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19" y="0"/>
                    <a:pt x="0" y="119"/>
                    <a:pt x="0" y="267"/>
                  </a:cubicBezTo>
                  <a:cubicBezTo>
                    <a:pt x="0" y="414"/>
                    <a:pt x="119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19"/>
                    <a:pt x="414" y="0"/>
                    <a:pt x="267" y="0"/>
                  </a:cubicBezTo>
                  <a:close/>
                  <a:moveTo>
                    <a:pt x="411" y="357"/>
                  </a:moveTo>
                  <a:cubicBezTo>
                    <a:pt x="411" y="374"/>
                    <a:pt x="393" y="384"/>
                    <a:pt x="378" y="376"/>
                  </a:cubicBezTo>
                  <a:lnTo>
                    <a:pt x="296" y="328"/>
                  </a:lnTo>
                  <a:lnTo>
                    <a:pt x="296" y="357"/>
                  </a:lnTo>
                  <a:cubicBezTo>
                    <a:pt x="296" y="374"/>
                    <a:pt x="278" y="384"/>
                    <a:pt x="264" y="376"/>
                  </a:cubicBezTo>
                  <a:lnTo>
                    <a:pt x="107" y="285"/>
                  </a:lnTo>
                  <a:cubicBezTo>
                    <a:pt x="92" y="277"/>
                    <a:pt x="92" y="256"/>
                    <a:pt x="107" y="248"/>
                  </a:cubicBezTo>
                  <a:lnTo>
                    <a:pt x="264" y="157"/>
                  </a:lnTo>
                  <a:cubicBezTo>
                    <a:pt x="278" y="149"/>
                    <a:pt x="296" y="160"/>
                    <a:pt x="296" y="176"/>
                  </a:cubicBezTo>
                  <a:lnTo>
                    <a:pt x="296" y="205"/>
                  </a:lnTo>
                  <a:lnTo>
                    <a:pt x="378" y="157"/>
                  </a:lnTo>
                  <a:cubicBezTo>
                    <a:pt x="393" y="149"/>
                    <a:pt x="411" y="160"/>
                    <a:pt x="411" y="176"/>
                  </a:cubicBezTo>
                  <a:lnTo>
                    <a:pt x="411" y="357"/>
                  </a:lnTo>
                  <a:close/>
                </a:path>
              </a:pathLst>
            </a:cu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A5A9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892360" y="1792179"/>
              <a:ext cx="7039758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/>
                <a:t>甲酸的酸性大于乙酸的酸性大于丙酸的酸性的原因</a:t>
              </a:r>
              <a:r>
                <a:rPr lang="en-US" altLang="zh-CN" sz="2400" b="1"/>
                <a:t>?</a:t>
              </a:r>
              <a:endParaRPr lang="zh-CN" altLang="en-US" sz="2400" b="1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429471" y="4315723"/>
            <a:ext cx="3362627" cy="1094544"/>
            <a:chOff x="4491765" y="2564413"/>
            <a:chExt cx="3362627" cy="1094544"/>
          </a:xfrm>
        </p:grpSpPr>
        <p:sp>
          <p:nvSpPr>
            <p:cNvPr id="17" name="矩形 16"/>
            <p:cNvSpPr/>
            <p:nvPr/>
          </p:nvSpPr>
          <p:spPr>
            <a:xfrm>
              <a:off x="4491765" y="3185743"/>
              <a:ext cx="7489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CH</a:t>
              </a:r>
              <a:r>
                <a:rPr kumimoji="0" lang="en-US" altLang="zh-CN" sz="2400" b="1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6052145" y="3416575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9" name="矩形 18"/>
            <p:cNvSpPr/>
            <p:nvPr/>
          </p:nvSpPr>
          <p:spPr>
            <a:xfrm>
              <a:off x="6555522" y="3185742"/>
              <a:ext cx="4235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flipV="1">
              <a:off x="6932010" y="3416574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" name="矩形 20"/>
            <p:cNvSpPr/>
            <p:nvPr/>
          </p:nvSpPr>
          <p:spPr>
            <a:xfrm>
              <a:off x="7396961" y="3185742"/>
              <a:ext cx="4235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294874" y="2841729"/>
              <a:ext cx="559518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+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34098" y="2859825"/>
              <a:ext cx="545780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652205" y="2564413"/>
              <a:ext cx="4604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680179" y="3197292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826872" y="2939939"/>
              <a:ext cx="85494" cy="347206"/>
              <a:chOff x="6751768" y="4890384"/>
              <a:chExt cx="85494" cy="347206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H="1">
                <a:off x="6751768" y="4894098"/>
                <a:ext cx="0" cy="3434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6837262" y="4890384"/>
                <a:ext cx="0" cy="3434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7" name="直接连接符 26"/>
            <p:cNvCxnSpPr/>
            <p:nvPr/>
          </p:nvCxnSpPr>
          <p:spPr>
            <a:xfrm flipV="1">
              <a:off x="5202806" y="3428123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30" name="直接箭头连接符 29"/>
          <p:cNvCxnSpPr/>
          <p:nvPr/>
        </p:nvCxnSpPr>
        <p:spPr>
          <a:xfrm flipH="1">
            <a:off x="5140512" y="5179433"/>
            <a:ext cx="555356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31" name="直接箭头连接符 30"/>
          <p:cNvCxnSpPr/>
          <p:nvPr/>
        </p:nvCxnSpPr>
        <p:spPr>
          <a:xfrm>
            <a:off x="5993550" y="5166733"/>
            <a:ext cx="534015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grpSp>
        <p:nvGrpSpPr>
          <p:cNvPr id="32" name="组合 31"/>
          <p:cNvGrpSpPr/>
          <p:nvPr/>
        </p:nvGrpSpPr>
        <p:grpSpPr>
          <a:xfrm>
            <a:off x="8351869" y="4323151"/>
            <a:ext cx="3474137" cy="1087116"/>
            <a:chOff x="4380255" y="2571841"/>
            <a:chExt cx="3474137" cy="1087116"/>
          </a:xfrm>
        </p:grpSpPr>
        <p:sp>
          <p:nvSpPr>
            <p:cNvPr id="33" name="矩形 32"/>
            <p:cNvSpPr/>
            <p:nvPr/>
          </p:nvSpPr>
          <p:spPr>
            <a:xfrm>
              <a:off x="4380255" y="3185743"/>
              <a:ext cx="8515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  <a:r>
                <a:rPr kumimoji="0" lang="en-US" altLang="zh-CN" sz="2400" b="1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</a:t>
              </a:r>
              <a:r>
                <a:rPr kumimoji="0" lang="en-US" altLang="zh-CN" sz="2400" b="1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5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 flipV="1">
              <a:off x="6052145" y="3416575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5" name="矩形 34"/>
            <p:cNvSpPr/>
            <p:nvPr/>
          </p:nvSpPr>
          <p:spPr>
            <a:xfrm>
              <a:off x="6555522" y="3185742"/>
              <a:ext cx="4235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V="1">
              <a:off x="6932010" y="3416574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7" name="矩形 36"/>
            <p:cNvSpPr/>
            <p:nvPr/>
          </p:nvSpPr>
          <p:spPr>
            <a:xfrm>
              <a:off x="7396961" y="3185742"/>
              <a:ext cx="4235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294874" y="2841729"/>
              <a:ext cx="559518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+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559602" y="2859825"/>
              <a:ext cx="494772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666936" y="2571841"/>
              <a:ext cx="4604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680179" y="3197292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5826872" y="2943653"/>
              <a:ext cx="85494" cy="351576"/>
              <a:chOff x="6751768" y="4894098"/>
              <a:chExt cx="85494" cy="351576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H="1">
                <a:off x="6751768" y="4894098"/>
                <a:ext cx="0" cy="3434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直接连接符 44"/>
              <p:cNvCxnSpPr/>
              <p:nvPr/>
            </p:nvCxnSpPr>
            <p:spPr>
              <a:xfrm flipH="1">
                <a:off x="6837262" y="4902182"/>
                <a:ext cx="0" cy="3434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3" name="直接连接符 42"/>
            <p:cNvCxnSpPr/>
            <p:nvPr/>
          </p:nvCxnSpPr>
          <p:spPr>
            <a:xfrm flipV="1">
              <a:off x="5202806" y="3428123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6" name="组合 45"/>
          <p:cNvGrpSpPr/>
          <p:nvPr/>
        </p:nvGrpSpPr>
        <p:grpSpPr>
          <a:xfrm>
            <a:off x="541421" y="4339119"/>
            <a:ext cx="2970853" cy="1071148"/>
            <a:chOff x="4849622" y="2587809"/>
            <a:chExt cx="2970853" cy="1071148"/>
          </a:xfrm>
        </p:grpSpPr>
        <p:sp>
          <p:nvSpPr>
            <p:cNvPr id="47" name="矩形 46"/>
            <p:cNvSpPr/>
            <p:nvPr/>
          </p:nvSpPr>
          <p:spPr>
            <a:xfrm>
              <a:off x="4849622" y="3185743"/>
              <a:ext cx="4235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 flipV="1">
              <a:off x="6052145" y="3416575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9" name="矩形 48"/>
            <p:cNvSpPr/>
            <p:nvPr/>
          </p:nvSpPr>
          <p:spPr>
            <a:xfrm>
              <a:off x="6555522" y="3185742"/>
              <a:ext cx="4235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 flipV="1">
              <a:off x="6932010" y="3416574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1" name="矩形 50"/>
            <p:cNvSpPr/>
            <p:nvPr/>
          </p:nvSpPr>
          <p:spPr>
            <a:xfrm>
              <a:off x="7396961" y="3185742"/>
              <a:ext cx="4235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7354052" y="2841729"/>
              <a:ext cx="441162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+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593135" y="2859825"/>
              <a:ext cx="427706" cy="47192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l-GR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Hoefler Text"/>
                </a:rPr>
                <a:t>δ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oefler Text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5715027" y="2587809"/>
              <a:ext cx="4604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680179" y="3197292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5826872" y="2943653"/>
              <a:ext cx="85494" cy="357475"/>
              <a:chOff x="6751768" y="4894098"/>
              <a:chExt cx="85494" cy="357475"/>
            </a:xfrm>
          </p:grpSpPr>
          <p:cxnSp>
            <p:nvCxnSpPr>
              <p:cNvPr id="58" name="直接连接符 57"/>
              <p:cNvCxnSpPr/>
              <p:nvPr/>
            </p:nvCxnSpPr>
            <p:spPr>
              <a:xfrm flipH="1">
                <a:off x="6751768" y="4894098"/>
                <a:ext cx="0" cy="3434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直接连接符 58"/>
              <p:cNvCxnSpPr/>
              <p:nvPr/>
            </p:nvCxnSpPr>
            <p:spPr>
              <a:xfrm flipH="1">
                <a:off x="6837262" y="4908081"/>
                <a:ext cx="0" cy="3434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57" name="直接连接符 56"/>
            <p:cNvCxnSpPr/>
            <p:nvPr/>
          </p:nvCxnSpPr>
          <p:spPr>
            <a:xfrm flipV="1">
              <a:off x="5202806" y="3428123"/>
              <a:ext cx="50337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60" name="直接箭头连接符 59"/>
          <p:cNvCxnSpPr/>
          <p:nvPr/>
        </p:nvCxnSpPr>
        <p:spPr>
          <a:xfrm flipV="1">
            <a:off x="6855808" y="5168900"/>
            <a:ext cx="561492" cy="4183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61" name="直接箭头连接符 60"/>
          <p:cNvCxnSpPr/>
          <p:nvPr/>
        </p:nvCxnSpPr>
        <p:spPr>
          <a:xfrm>
            <a:off x="9178539" y="5183309"/>
            <a:ext cx="534015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62" name="直接箭头连接符 61"/>
          <p:cNvCxnSpPr/>
          <p:nvPr/>
        </p:nvCxnSpPr>
        <p:spPr>
          <a:xfrm>
            <a:off x="10023759" y="5167884"/>
            <a:ext cx="534015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63" name="直接箭头连接符 62"/>
          <p:cNvCxnSpPr/>
          <p:nvPr/>
        </p:nvCxnSpPr>
        <p:spPr>
          <a:xfrm>
            <a:off x="10903624" y="5164925"/>
            <a:ext cx="534015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72" name="矩形 71"/>
          <p:cNvSpPr/>
          <p:nvPr/>
        </p:nvSpPr>
        <p:spPr>
          <a:xfrm>
            <a:off x="536575" y="4106894"/>
            <a:ext cx="11320463" cy="1377919"/>
          </a:xfrm>
          <a:prstGeom prst="rect">
            <a:avLst/>
          </a:prstGeom>
          <a:noFill/>
          <a:ln w="19050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/>
          <p:cNvCxnSpPr/>
          <p:nvPr/>
        </p:nvCxnSpPr>
        <p:spPr>
          <a:xfrm flipH="1">
            <a:off x="4191000" y="4106894"/>
            <a:ext cx="0" cy="1377919"/>
          </a:xfrm>
          <a:prstGeom prst="line">
            <a:avLst/>
          </a:prstGeom>
          <a:ln w="1905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H="1">
            <a:off x="8225117" y="4106894"/>
            <a:ext cx="0" cy="1377919"/>
          </a:xfrm>
          <a:prstGeom prst="line">
            <a:avLst/>
          </a:prstGeom>
          <a:ln w="1905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3763293" y="5814548"/>
            <a:ext cx="5615549" cy="79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b="1"/>
              <a:t>烃基是推电子基团，</a:t>
            </a:r>
            <a:r>
              <a:rPr lang="zh-CN" altLang="en-US" sz="2000" b="1">
                <a:solidFill>
                  <a:srgbClr val="FF0000"/>
                </a:solidFill>
              </a:rPr>
              <a:t>烃基越长，推电子效应越大</a:t>
            </a:r>
            <a:r>
              <a:rPr lang="zh-CN" altLang="en-US" sz="2000" b="1"/>
              <a:t>，使羧基中的羟基的</a:t>
            </a:r>
            <a:r>
              <a:rPr lang="zh-CN" altLang="en-US" sz="2000" b="1">
                <a:solidFill>
                  <a:srgbClr val="FF0000"/>
                </a:solidFill>
              </a:rPr>
              <a:t>极性越小</a:t>
            </a:r>
            <a:r>
              <a:rPr lang="zh-CN" altLang="en-US" sz="2000" b="1"/>
              <a:t>，羧酸的</a:t>
            </a:r>
            <a:r>
              <a:rPr lang="zh-CN" altLang="en-US" sz="2000" b="1">
                <a:solidFill>
                  <a:srgbClr val="FF0000"/>
                </a:solidFill>
              </a:rPr>
              <a:t>酸性越弱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95" y="5674712"/>
            <a:ext cx="1015999" cy="1015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738518" y="1928407"/>
          <a:ext cx="4458803" cy="1502624"/>
        </p:xfrm>
        <a:graphic>
          <a:graphicData uri="http://schemas.openxmlformats.org/drawingml/2006/table">
            <a:tbl>
              <a:tblPr/>
              <a:tblGrid>
                <a:gridCol w="3038436"/>
                <a:gridCol w="1420367"/>
              </a:tblGrid>
              <a:tr h="375656"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羧酸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</a:t>
                      </a:r>
                      <a:r>
                        <a:rPr lang="en-US" sz="2000" b="1" i="1" kern="1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K</a:t>
                      </a:r>
                      <a:r>
                        <a:rPr lang="en-US" sz="2000" b="1" kern="100" baseline="-250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氯乙酸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(CH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ClCOOH)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2.86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二氯乙酸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(CHCl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1.29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三氯乙酸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(CCl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0.65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438275" y="1253480"/>
            <a:ext cx="7865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/>
              <a:t>请同学们分析表格中</a:t>
            </a:r>
            <a:r>
              <a:rPr lang="en-US" altLang="zh-CN" sz="2400" b="1" err="1"/>
              <a:t>pKa</a:t>
            </a:r>
            <a:r>
              <a:rPr lang="zh-CN" altLang="en-US" sz="2400" b="1"/>
              <a:t>数据的变化规律并回答相关问题：</a:t>
            </a:r>
            <a:endParaRPr lang="zh-CN" altLang="en-US" sz="24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1033463"/>
            <a:ext cx="901700" cy="901700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859337" y="3644293"/>
            <a:ext cx="9924776" cy="497765"/>
            <a:chOff x="1600918" y="1792179"/>
            <a:chExt cx="9924776" cy="497765"/>
          </a:xfrm>
        </p:grpSpPr>
        <p:sp>
          <p:nvSpPr>
            <p:cNvPr id="70" name="文本框 69"/>
            <p:cNvSpPr txBox="1"/>
            <p:nvPr/>
          </p:nvSpPr>
          <p:spPr>
            <a:xfrm>
              <a:off x="1600918" y="1792179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rgbClr val="00A5A9"/>
                  </a:solidFill>
                </a:rPr>
                <a:t>问题</a:t>
              </a:r>
              <a:r>
                <a:rPr lang="en-US" altLang="zh-CN" sz="2400" b="1">
                  <a:solidFill>
                    <a:srgbClr val="00A5A9"/>
                  </a:solidFill>
                </a:rPr>
                <a:t>2</a:t>
              </a:r>
              <a:endParaRPr lang="zh-CN" altLang="en-US" sz="2400" b="1">
                <a:solidFill>
                  <a:srgbClr val="00A5A9"/>
                </a:solidFill>
              </a:endParaRPr>
            </a:p>
          </p:txBody>
        </p:sp>
        <p:sp>
          <p:nvSpPr>
            <p:cNvPr id="71" name="rewind-button_91269"/>
            <p:cNvSpPr/>
            <p:nvPr/>
          </p:nvSpPr>
          <p:spPr>
            <a:xfrm flipH="1">
              <a:off x="2555025" y="1870820"/>
              <a:ext cx="304842" cy="304383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411 w 533"/>
                <a:gd name="T11" fmla="*/ 357 h 533"/>
                <a:gd name="T12" fmla="*/ 378 w 533"/>
                <a:gd name="T13" fmla="*/ 376 h 533"/>
                <a:gd name="T14" fmla="*/ 296 w 533"/>
                <a:gd name="T15" fmla="*/ 328 h 533"/>
                <a:gd name="T16" fmla="*/ 296 w 533"/>
                <a:gd name="T17" fmla="*/ 357 h 533"/>
                <a:gd name="T18" fmla="*/ 264 w 533"/>
                <a:gd name="T19" fmla="*/ 376 h 533"/>
                <a:gd name="T20" fmla="*/ 107 w 533"/>
                <a:gd name="T21" fmla="*/ 285 h 533"/>
                <a:gd name="T22" fmla="*/ 107 w 533"/>
                <a:gd name="T23" fmla="*/ 248 h 533"/>
                <a:gd name="T24" fmla="*/ 264 w 533"/>
                <a:gd name="T25" fmla="*/ 157 h 533"/>
                <a:gd name="T26" fmla="*/ 296 w 533"/>
                <a:gd name="T27" fmla="*/ 176 h 533"/>
                <a:gd name="T28" fmla="*/ 296 w 533"/>
                <a:gd name="T29" fmla="*/ 205 h 533"/>
                <a:gd name="T30" fmla="*/ 378 w 533"/>
                <a:gd name="T31" fmla="*/ 157 h 533"/>
                <a:gd name="T32" fmla="*/ 411 w 533"/>
                <a:gd name="T33" fmla="*/ 176 h 533"/>
                <a:gd name="T34" fmla="*/ 411 w 533"/>
                <a:gd name="T35" fmla="*/ 35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19" y="0"/>
                    <a:pt x="0" y="119"/>
                    <a:pt x="0" y="267"/>
                  </a:cubicBezTo>
                  <a:cubicBezTo>
                    <a:pt x="0" y="414"/>
                    <a:pt x="119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19"/>
                    <a:pt x="414" y="0"/>
                    <a:pt x="267" y="0"/>
                  </a:cubicBezTo>
                  <a:close/>
                  <a:moveTo>
                    <a:pt x="411" y="357"/>
                  </a:moveTo>
                  <a:cubicBezTo>
                    <a:pt x="411" y="374"/>
                    <a:pt x="393" y="384"/>
                    <a:pt x="378" y="376"/>
                  </a:cubicBezTo>
                  <a:lnTo>
                    <a:pt x="296" y="328"/>
                  </a:lnTo>
                  <a:lnTo>
                    <a:pt x="296" y="357"/>
                  </a:lnTo>
                  <a:cubicBezTo>
                    <a:pt x="296" y="374"/>
                    <a:pt x="278" y="384"/>
                    <a:pt x="264" y="376"/>
                  </a:cubicBezTo>
                  <a:lnTo>
                    <a:pt x="107" y="285"/>
                  </a:lnTo>
                  <a:cubicBezTo>
                    <a:pt x="92" y="277"/>
                    <a:pt x="92" y="256"/>
                    <a:pt x="107" y="248"/>
                  </a:cubicBezTo>
                  <a:lnTo>
                    <a:pt x="264" y="157"/>
                  </a:lnTo>
                  <a:cubicBezTo>
                    <a:pt x="278" y="149"/>
                    <a:pt x="296" y="160"/>
                    <a:pt x="296" y="176"/>
                  </a:cubicBezTo>
                  <a:lnTo>
                    <a:pt x="296" y="205"/>
                  </a:lnTo>
                  <a:lnTo>
                    <a:pt x="378" y="157"/>
                  </a:lnTo>
                  <a:cubicBezTo>
                    <a:pt x="393" y="149"/>
                    <a:pt x="411" y="160"/>
                    <a:pt x="411" y="176"/>
                  </a:cubicBezTo>
                  <a:lnTo>
                    <a:pt x="411" y="357"/>
                  </a:lnTo>
                  <a:close/>
                </a:path>
              </a:pathLst>
            </a:cu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A5A9"/>
                </a:solidFill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2892359" y="1792179"/>
              <a:ext cx="8633335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/>
                <a:t>三氯乙酸的酸性大于二氯乙酸酸性大于氯乙酸酸性的原因</a:t>
              </a:r>
              <a:r>
                <a:rPr lang="en-US" altLang="zh-CN" sz="2400" b="1"/>
                <a:t>?</a:t>
              </a:r>
              <a:endParaRPr lang="zh-CN" altLang="en-US" sz="2400" b="1"/>
            </a:p>
          </p:txBody>
        </p:sp>
      </p:grpSp>
      <p:sp>
        <p:nvSpPr>
          <p:cNvPr id="73" name="矩形 72"/>
          <p:cNvSpPr/>
          <p:nvPr/>
        </p:nvSpPr>
        <p:spPr>
          <a:xfrm>
            <a:off x="536575" y="4233878"/>
            <a:ext cx="11320463" cy="1493002"/>
          </a:xfrm>
          <a:prstGeom prst="rect">
            <a:avLst/>
          </a:prstGeom>
          <a:noFill/>
          <a:ln w="19050">
            <a:solidFill>
              <a:srgbClr val="00A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直接连接符 73"/>
          <p:cNvCxnSpPr/>
          <p:nvPr/>
        </p:nvCxnSpPr>
        <p:spPr>
          <a:xfrm flipH="1">
            <a:off x="4191000" y="4233878"/>
            <a:ext cx="0" cy="1377919"/>
          </a:xfrm>
          <a:prstGeom prst="line">
            <a:avLst/>
          </a:prstGeom>
          <a:ln w="1905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H="1">
            <a:off x="8225117" y="4233878"/>
            <a:ext cx="0" cy="1377919"/>
          </a:xfrm>
          <a:prstGeom prst="line">
            <a:avLst/>
          </a:prstGeom>
          <a:ln w="19050">
            <a:solidFill>
              <a:srgbClr val="00A5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75"/>
          <p:cNvGrpSpPr/>
          <p:nvPr/>
        </p:nvGrpSpPr>
        <p:grpSpPr>
          <a:xfrm>
            <a:off x="8455607" y="1822882"/>
            <a:ext cx="522118" cy="1577543"/>
            <a:chOff x="8516567" y="1822882"/>
            <a:chExt cx="522118" cy="1577543"/>
          </a:xfrm>
        </p:grpSpPr>
        <p:sp>
          <p:nvSpPr>
            <p:cNvPr id="77" name="矩形: 圆角 76"/>
            <p:cNvSpPr/>
            <p:nvPr/>
          </p:nvSpPr>
          <p:spPr>
            <a:xfrm>
              <a:off x="8516567" y="1822882"/>
              <a:ext cx="522118" cy="1577543"/>
            </a:xfrm>
            <a:prstGeom prst="roundRect">
              <a:avLst>
                <a:gd name="adj" fmla="val 13514"/>
              </a:avLst>
            </a:prstGeom>
            <a:solidFill>
              <a:srgbClr val="00A5B0"/>
            </a:solidFill>
            <a:ln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8569877" y="1945469"/>
              <a:ext cx="415498" cy="1332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酸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8569981" y="1881523"/>
              <a:ext cx="415290" cy="1460260"/>
              <a:chOff x="11074974" y="1666252"/>
              <a:chExt cx="415290" cy="2579857"/>
            </a:xfrm>
          </p:grpSpPr>
          <p:cxnSp>
            <p:nvCxnSpPr>
              <p:cNvPr id="80" name="直接箭头连接符 79"/>
              <p:cNvCxnSpPr/>
              <p:nvPr/>
            </p:nvCxnSpPr>
            <p:spPr>
              <a:xfrm flipH="1">
                <a:off x="11074974" y="1666252"/>
                <a:ext cx="0" cy="257985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/>
              <p:cNvCxnSpPr/>
              <p:nvPr/>
            </p:nvCxnSpPr>
            <p:spPr>
              <a:xfrm flipH="1">
                <a:off x="11490264" y="1666253"/>
                <a:ext cx="0" cy="257985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组合 2"/>
          <p:cNvGrpSpPr/>
          <p:nvPr/>
        </p:nvGrpSpPr>
        <p:grpSpPr>
          <a:xfrm>
            <a:off x="2135802" y="5781466"/>
            <a:ext cx="7704920" cy="952838"/>
            <a:chOff x="2135802" y="5781466"/>
            <a:chExt cx="7704920" cy="952838"/>
          </a:xfrm>
        </p:grpSpPr>
        <p:sp>
          <p:nvSpPr>
            <p:cNvPr id="162" name="文本框 161"/>
            <p:cNvSpPr txBox="1"/>
            <p:nvPr/>
          </p:nvSpPr>
          <p:spPr>
            <a:xfrm>
              <a:off x="3094168" y="5876510"/>
              <a:ext cx="6746554" cy="734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 fontAlgn="base">
                <a:lnSpc>
                  <a:spcPct val="120000"/>
                </a:lnSpc>
                <a:defRPr/>
              </a:pPr>
              <a:r>
                <a:rPr lang="zh-CN" altLang="en-US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由于</a:t>
              </a:r>
              <a:r>
                <a:rPr lang="zh-CN" altLang="en-US" sz="2000" b="1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氯的电负性较大</a:t>
              </a:r>
              <a:r>
                <a:rPr lang="zh-CN" altLang="en-US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，极性：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Cl</a:t>
              </a:r>
              <a:r>
                <a:rPr lang="en-US" altLang="zh-CN" sz="2000" b="1" baseline="-25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C—</a:t>
              </a:r>
              <a:r>
                <a:rPr lang="zh-CN" altLang="en-US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＞ 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Cl</a:t>
              </a:r>
              <a:r>
                <a:rPr lang="en-US" altLang="zh-CN" sz="2000" b="1" baseline="-25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CH—</a:t>
              </a:r>
              <a:r>
                <a:rPr lang="zh-CN" altLang="en-US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＞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ClCH</a:t>
              </a:r>
              <a:r>
                <a:rPr lang="en-US" altLang="zh-CN" sz="2000" b="1" baseline="-25000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—</a:t>
              </a:r>
              <a:r>
                <a:rPr lang="zh-CN" altLang="en-US" sz="2000" b="1">
                  <a:solidFill>
                    <a:prstClr val="black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，导致三氯乙酸中的</a:t>
              </a:r>
              <a:r>
                <a:rPr lang="zh-CN" altLang="en-US" sz="2000" b="1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羧基的极性最大，更易电离出氢离子</a:t>
              </a:r>
              <a:r>
                <a:rPr lang="en-US" altLang="zh-CN" sz="2000" b="1">
                  <a:solidFill>
                    <a:srgbClr val="FF0000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endParaRPr lang="en-US" sz="200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65" name="图片 164" descr="卡通人物&#10;&#10;中度可信度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802" y="5781466"/>
              <a:ext cx="952838" cy="952838"/>
            </a:xfrm>
            <a:prstGeom prst="rect">
              <a:avLst/>
            </a:prstGeom>
          </p:spPr>
        </p:pic>
      </p:grpSp>
      <p:pic>
        <p:nvPicPr>
          <p:cNvPr id="197" name="图片 1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43" y="4233599"/>
            <a:ext cx="2810704" cy="1547867"/>
          </a:xfrm>
          <a:prstGeom prst="rect">
            <a:avLst/>
          </a:prstGeom>
        </p:spPr>
      </p:pic>
      <p:pic>
        <p:nvPicPr>
          <p:cNvPr id="248" name="图片 2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917" y="4581782"/>
            <a:ext cx="2862167" cy="815500"/>
          </a:xfrm>
          <a:prstGeom prst="rect">
            <a:avLst/>
          </a:prstGeom>
        </p:spPr>
      </p:pic>
      <p:pic>
        <p:nvPicPr>
          <p:cNvPr id="249" name="图片 2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443" y="4267972"/>
            <a:ext cx="2885920" cy="1389517"/>
          </a:xfrm>
          <a:prstGeom prst="rect">
            <a:avLst/>
          </a:prstGeom>
        </p:spPr>
      </p:pic>
      <p:cxnSp>
        <p:nvCxnSpPr>
          <p:cNvPr id="250" name="直接箭头连接符 249"/>
          <p:cNvCxnSpPr/>
          <p:nvPr/>
        </p:nvCxnSpPr>
        <p:spPr>
          <a:xfrm>
            <a:off x="3109282" y="4994832"/>
            <a:ext cx="371747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53" name="直接箭头连接符 252"/>
          <p:cNvCxnSpPr/>
          <p:nvPr/>
        </p:nvCxnSpPr>
        <p:spPr>
          <a:xfrm>
            <a:off x="2540957" y="4994832"/>
            <a:ext cx="371747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54" name="直接箭头连接符 253"/>
          <p:cNvCxnSpPr/>
          <p:nvPr/>
        </p:nvCxnSpPr>
        <p:spPr>
          <a:xfrm>
            <a:off x="1949928" y="5007532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56" name="直接箭头连接符 255"/>
          <p:cNvCxnSpPr/>
          <p:nvPr/>
        </p:nvCxnSpPr>
        <p:spPr>
          <a:xfrm rot="16200000">
            <a:off x="1648344" y="5275817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57" name="直接箭头连接符 256"/>
          <p:cNvCxnSpPr/>
          <p:nvPr/>
        </p:nvCxnSpPr>
        <p:spPr>
          <a:xfrm>
            <a:off x="1313618" y="5007532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58" name="直接箭头连接符 257"/>
          <p:cNvCxnSpPr/>
          <p:nvPr/>
        </p:nvCxnSpPr>
        <p:spPr>
          <a:xfrm rot="5400000">
            <a:off x="1648344" y="4688444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59" name="直接箭头连接符 258"/>
          <p:cNvCxnSpPr/>
          <p:nvPr/>
        </p:nvCxnSpPr>
        <p:spPr>
          <a:xfrm>
            <a:off x="6863598" y="4884818"/>
            <a:ext cx="371747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0" name="直接箭头连接符 259"/>
          <p:cNvCxnSpPr/>
          <p:nvPr/>
        </p:nvCxnSpPr>
        <p:spPr>
          <a:xfrm>
            <a:off x="6295273" y="4884818"/>
            <a:ext cx="371747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1" name="直接箭头连接符 260"/>
          <p:cNvCxnSpPr/>
          <p:nvPr/>
        </p:nvCxnSpPr>
        <p:spPr>
          <a:xfrm>
            <a:off x="5709128" y="4888310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2" name="直接箭头连接符 261"/>
          <p:cNvCxnSpPr/>
          <p:nvPr/>
        </p:nvCxnSpPr>
        <p:spPr>
          <a:xfrm rot="16200000">
            <a:off x="5297441" y="5154214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3" name="直接箭头连接符 262"/>
          <p:cNvCxnSpPr/>
          <p:nvPr/>
        </p:nvCxnSpPr>
        <p:spPr>
          <a:xfrm>
            <a:off x="4979384" y="4888310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4" name="直接箭头连接符 263"/>
          <p:cNvCxnSpPr/>
          <p:nvPr/>
        </p:nvCxnSpPr>
        <p:spPr>
          <a:xfrm>
            <a:off x="10700770" y="5156281"/>
            <a:ext cx="371747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5" name="直接箭头连接符 264"/>
          <p:cNvCxnSpPr/>
          <p:nvPr/>
        </p:nvCxnSpPr>
        <p:spPr>
          <a:xfrm>
            <a:off x="10132445" y="5156281"/>
            <a:ext cx="371747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6" name="直接箭头连接符 265"/>
          <p:cNvCxnSpPr/>
          <p:nvPr/>
        </p:nvCxnSpPr>
        <p:spPr>
          <a:xfrm>
            <a:off x="9569613" y="5159773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cxnSp>
        <p:nvCxnSpPr>
          <p:cNvPr id="267" name="直接箭头连接符 266"/>
          <p:cNvCxnSpPr/>
          <p:nvPr/>
        </p:nvCxnSpPr>
        <p:spPr>
          <a:xfrm>
            <a:off x="8816557" y="5166917"/>
            <a:ext cx="386872" cy="0"/>
          </a:xfrm>
          <a:prstGeom prst="straightConnector1">
            <a:avLst/>
          </a:prstGeom>
          <a:noFill/>
          <a:ln w="38100" cap="flat" cmpd="sng" algn="ctr">
            <a:solidFill>
              <a:srgbClr val="00A5B0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738518" y="1928407"/>
          <a:ext cx="4458803" cy="1878280"/>
        </p:xfrm>
        <a:graphic>
          <a:graphicData uri="http://schemas.openxmlformats.org/drawingml/2006/table">
            <a:tbl>
              <a:tblPr/>
              <a:tblGrid>
                <a:gridCol w="3038436"/>
                <a:gridCol w="1420367"/>
              </a:tblGrid>
              <a:tr h="375656"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羧酸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</a:t>
                      </a:r>
                      <a:r>
                        <a:rPr lang="en-US" sz="2000" b="1" i="1" kern="1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K</a:t>
                      </a:r>
                      <a:r>
                        <a:rPr lang="en-US" sz="2000" b="1" kern="100" baseline="-25000" err="1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氯乙酸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(CH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ClCOOH)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2.86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二氯乙酸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(CHCl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1.29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三氯乙酸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(CCl</a:t>
                      </a:r>
                      <a:r>
                        <a:rPr lang="en-US" sz="2000" b="1" kern="100" baseline="-250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COOH)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 b="1" kern="1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0.65</a:t>
                      </a:r>
                      <a:endParaRPr lang="zh-CN" sz="2000" b="1" kern="1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56">
                <a:tc>
                  <a:txBody>
                    <a:bodyPr wrap="square"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三氟乙酸</a:t>
                      </a:r>
                      <a:r>
                        <a:rPr lang="en-US" sz="2000" b="1" kern="1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(CF</a:t>
                      </a:r>
                      <a:r>
                        <a:rPr lang="en-US" sz="2000" b="1" kern="100" baseline="-250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r>
                        <a:rPr lang="en-US" sz="2000" b="1" kern="1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COOH)</a:t>
                      </a:r>
                      <a:endParaRPr lang="zh-CN" sz="2000" b="1" kern="10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000" b="1" kern="10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8564" marR="68564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438275" y="1253480"/>
            <a:ext cx="7865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/>
              <a:t>请同学们分析表格中</a:t>
            </a:r>
            <a:r>
              <a:rPr lang="en-US" altLang="zh-CN" sz="2400" b="1" err="1"/>
              <a:t>pKa</a:t>
            </a:r>
            <a:r>
              <a:rPr lang="zh-CN" altLang="en-US" sz="2400" b="1"/>
              <a:t>数据的变化规律并回答相关问题：</a:t>
            </a:r>
            <a:endParaRPr lang="zh-CN" altLang="en-US" sz="24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1033463"/>
            <a:ext cx="901700" cy="901700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8354568" y="1928407"/>
            <a:ext cx="522118" cy="1878280"/>
            <a:chOff x="8354568" y="1928407"/>
            <a:chExt cx="522118" cy="1878280"/>
          </a:xfrm>
        </p:grpSpPr>
        <p:sp>
          <p:nvSpPr>
            <p:cNvPr id="10" name="矩形: 圆角 9"/>
            <p:cNvSpPr/>
            <p:nvPr/>
          </p:nvSpPr>
          <p:spPr>
            <a:xfrm>
              <a:off x="8354568" y="1928407"/>
              <a:ext cx="522118" cy="1878280"/>
            </a:xfrm>
            <a:prstGeom prst="roundRect">
              <a:avLst>
                <a:gd name="adj" fmla="val 13514"/>
              </a:avLst>
            </a:prstGeom>
            <a:solidFill>
              <a:srgbClr val="00A5B0"/>
            </a:solidFill>
            <a:ln>
              <a:solidFill>
                <a:srgbClr val="00A5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407878" y="2201860"/>
              <a:ext cx="415498" cy="1332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酸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</a:t>
              </a:r>
              <a:endPara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8407982" y="1987048"/>
              <a:ext cx="415290" cy="1761992"/>
              <a:chOff x="11074974" y="1666252"/>
              <a:chExt cx="415290" cy="2579857"/>
            </a:xfrm>
          </p:grpSpPr>
          <p:cxnSp>
            <p:nvCxnSpPr>
              <p:cNvPr id="65" name="直接箭头连接符 64"/>
              <p:cNvCxnSpPr/>
              <p:nvPr/>
            </p:nvCxnSpPr>
            <p:spPr>
              <a:xfrm flipH="1">
                <a:off x="11074974" y="1666252"/>
                <a:ext cx="0" cy="257985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箭头连接符 66"/>
              <p:cNvCxnSpPr/>
              <p:nvPr/>
            </p:nvCxnSpPr>
            <p:spPr>
              <a:xfrm flipH="1">
                <a:off x="11490264" y="1666253"/>
                <a:ext cx="0" cy="257985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组合 68"/>
          <p:cNvGrpSpPr/>
          <p:nvPr/>
        </p:nvGrpSpPr>
        <p:grpSpPr>
          <a:xfrm>
            <a:off x="859337" y="3949336"/>
            <a:ext cx="8331200" cy="497765"/>
            <a:chOff x="1600918" y="1777665"/>
            <a:chExt cx="8331200" cy="497765"/>
          </a:xfrm>
        </p:grpSpPr>
        <p:sp>
          <p:nvSpPr>
            <p:cNvPr id="70" name="文本框 69"/>
            <p:cNvSpPr txBox="1"/>
            <p:nvPr/>
          </p:nvSpPr>
          <p:spPr>
            <a:xfrm>
              <a:off x="1600918" y="1792179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rgbClr val="00A5A9"/>
                  </a:solidFill>
                </a:rPr>
                <a:t>问题</a:t>
              </a:r>
              <a:r>
                <a:rPr lang="en-US" altLang="zh-CN" sz="2400" b="1">
                  <a:solidFill>
                    <a:srgbClr val="00A5A9"/>
                  </a:solidFill>
                </a:rPr>
                <a:t>3</a:t>
              </a:r>
              <a:endParaRPr lang="zh-CN" altLang="en-US" sz="2400" b="1">
                <a:solidFill>
                  <a:srgbClr val="00A5A9"/>
                </a:solidFill>
              </a:endParaRPr>
            </a:p>
          </p:txBody>
        </p:sp>
        <p:sp>
          <p:nvSpPr>
            <p:cNvPr id="71" name="rewind-button_91269"/>
            <p:cNvSpPr/>
            <p:nvPr/>
          </p:nvSpPr>
          <p:spPr>
            <a:xfrm flipH="1">
              <a:off x="2555025" y="1870820"/>
              <a:ext cx="304842" cy="304383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411 w 533"/>
                <a:gd name="T11" fmla="*/ 357 h 533"/>
                <a:gd name="T12" fmla="*/ 378 w 533"/>
                <a:gd name="T13" fmla="*/ 376 h 533"/>
                <a:gd name="T14" fmla="*/ 296 w 533"/>
                <a:gd name="T15" fmla="*/ 328 h 533"/>
                <a:gd name="T16" fmla="*/ 296 w 533"/>
                <a:gd name="T17" fmla="*/ 357 h 533"/>
                <a:gd name="T18" fmla="*/ 264 w 533"/>
                <a:gd name="T19" fmla="*/ 376 h 533"/>
                <a:gd name="T20" fmla="*/ 107 w 533"/>
                <a:gd name="T21" fmla="*/ 285 h 533"/>
                <a:gd name="T22" fmla="*/ 107 w 533"/>
                <a:gd name="T23" fmla="*/ 248 h 533"/>
                <a:gd name="T24" fmla="*/ 264 w 533"/>
                <a:gd name="T25" fmla="*/ 157 h 533"/>
                <a:gd name="T26" fmla="*/ 296 w 533"/>
                <a:gd name="T27" fmla="*/ 176 h 533"/>
                <a:gd name="T28" fmla="*/ 296 w 533"/>
                <a:gd name="T29" fmla="*/ 205 h 533"/>
                <a:gd name="T30" fmla="*/ 378 w 533"/>
                <a:gd name="T31" fmla="*/ 157 h 533"/>
                <a:gd name="T32" fmla="*/ 411 w 533"/>
                <a:gd name="T33" fmla="*/ 176 h 533"/>
                <a:gd name="T34" fmla="*/ 411 w 533"/>
                <a:gd name="T35" fmla="*/ 35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19" y="0"/>
                    <a:pt x="0" y="119"/>
                    <a:pt x="0" y="267"/>
                  </a:cubicBezTo>
                  <a:cubicBezTo>
                    <a:pt x="0" y="414"/>
                    <a:pt x="119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19"/>
                    <a:pt x="414" y="0"/>
                    <a:pt x="267" y="0"/>
                  </a:cubicBezTo>
                  <a:close/>
                  <a:moveTo>
                    <a:pt x="411" y="357"/>
                  </a:moveTo>
                  <a:cubicBezTo>
                    <a:pt x="411" y="374"/>
                    <a:pt x="393" y="384"/>
                    <a:pt x="378" y="376"/>
                  </a:cubicBezTo>
                  <a:lnTo>
                    <a:pt x="296" y="328"/>
                  </a:lnTo>
                  <a:lnTo>
                    <a:pt x="296" y="357"/>
                  </a:lnTo>
                  <a:cubicBezTo>
                    <a:pt x="296" y="374"/>
                    <a:pt x="278" y="384"/>
                    <a:pt x="264" y="376"/>
                  </a:cubicBezTo>
                  <a:lnTo>
                    <a:pt x="107" y="285"/>
                  </a:lnTo>
                  <a:cubicBezTo>
                    <a:pt x="92" y="277"/>
                    <a:pt x="92" y="256"/>
                    <a:pt x="107" y="248"/>
                  </a:cubicBezTo>
                  <a:lnTo>
                    <a:pt x="264" y="157"/>
                  </a:lnTo>
                  <a:cubicBezTo>
                    <a:pt x="278" y="149"/>
                    <a:pt x="296" y="160"/>
                    <a:pt x="296" y="176"/>
                  </a:cubicBezTo>
                  <a:lnTo>
                    <a:pt x="296" y="205"/>
                  </a:lnTo>
                  <a:lnTo>
                    <a:pt x="378" y="157"/>
                  </a:lnTo>
                  <a:cubicBezTo>
                    <a:pt x="393" y="149"/>
                    <a:pt x="411" y="160"/>
                    <a:pt x="411" y="176"/>
                  </a:cubicBezTo>
                  <a:lnTo>
                    <a:pt x="411" y="357"/>
                  </a:lnTo>
                  <a:close/>
                </a:path>
              </a:pathLst>
            </a:custGeom>
            <a:solidFill>
              <a:srgbClr val="00A5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A5A9"/>
                </a:solidFill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2892360" y="1777665"/>
              <a:ext cx="7039758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/>
                <a:t>预测三氟乙酸和三氯乙酸的酸性相对强弱</a:t>
              </a:r>
              <a:r>
                <a:rPr lang="en-US" altLang="zh-CN" sz="2400" b="1"/>
                <a:t>?</a:t>
              </a:r>
              <a:endParaRPr lang="zh-CN" altLang="en-US" sz="2400" b="1"/>
            </a:p>
          </p:txBody>
        </p:sp>
      </p:grpSp>
      <p:sp>
        <p:nvSpPr>
          <p:cNvPr id="5" name="矩形 4"/>
          <p:cNvSpPr/>
          <p:nvPr/>
        </p:nvSpPr>
        <p:spPr>
          <a:xfrm>
            <a:off x="550863" y="4525742"/>
            <a:ext cx="11090275" cy="1384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由于氟的电负性大于氯的电负性，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F—C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的极性大于</a:t>
            </a:r>
            <a:r>
              <a:rPr lang="en-US" altLang="zh-CN" sz="2400" b="1" kern="100" err="1">
                <a:solidFill>
                  <a:srgbClr val="FF0000"/>
                </a:solidFill>
                <a:cs typeface="+mn-ea"/>
                <a:sym typeface="+mn-lt"/>
              </a:rPr>
              <a:t>Cl—C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的极性，使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F</a:t>
            </a:r>
            <a:r>
              <a:rPr lang="en-US" altLang="zh-CN" sz="2400" b="1" kern="100" baseline="-25000">
                <a:solidFill>
                  <a:srgbClr val="FF0000"/>
                </a:solidFill>
                <a:cs typeface="+mn-ea"/>
                <a:sym typeface="+mn-lt"/>
              </a:rPr>
              <a:t>3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C—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的极性大于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Cl</a:t>
            </a:r>
            <a:r>
              <a:rPr lang="en-US" altLang="zh-CN" sz="2400" b="1" kern="100" baseline="-25000">
                <a:solidFill>
                  <a:srgbClr val="FF0000"/>
                </a:solidFill>
                <a:cs typeface="+mn-ea"/>
                <a:sym typeface="+mn-lt"/>
              </a:rPr>
              <a:t>3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C—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的极性，导致三氟乙酸的羧基中的羟基的极性更大，更易电离出氢离子</a:t>
            </a:r>
            <a:endParaRPr lang="zh-CN" altLang="zh-CN" sz="2400" b="1" kern="10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84570" y="3396344"/>
            <a:ext cx="633507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>
                <a:solidFill>
                  <a:srgbClr val="FF0000"/>
                </a:solidFill>
              </a:rPr>
              <a:t>0.23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3718" y="5082859"/>
            <a:ext cx="11104563" cy="116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rgbClr val="FF0000"/>
                </a:solidFill>
                <a:cs typeface="+mn-ea"/>
                <a:sym typeface="+mn-lt"/>
              </a:rPr>
              <a:t>水分子有两极，一个氧原子和两个氢原子构成了水分子，由于氧原子核带有</a:t>
            </a:r>
            <a:r>
              <a:rPr lang="en-US" altLang="zh-CN" sz="2000" b="1">
                <a:solidFill>
                  <a:srgbClr val="FF0000"/>
                </a:solidFill>
                <a:cs typeface="+mn-ea"/>
                <a:sym typeface="+mn-lt"/>
              </a:rPr>
              <a:t>8</a:t>
            </a:r>
            <a:r>
              <a:rPr lang="zh-CN" altLang="en-US" sz="2000" b="1">
                <a:solidFill>
                  <a:srgbClr val="FF0000"/>
                </a:solidFill>
                <a:cs typeface="+mn-ea"/>
                <a:sym typeface="+mn-lt"/>
              </a:rPr>
              <a:t>个正电荷，而氢原子核只带有一个正电荷，数量悬殊，导致水分子中的电子会偏向氧原子那一端，于是，水分子中，氧原子那一头带负电，氢原子那一端带正电，这就是水分子的两极，故能夠被吸引。</a:t>
            </a:r>
            <a:endParaRPr lang="zh-CN" altLang="en-US" sz="2000" b="1"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72754" y="1740367"/>
            <a:ext cx="4446492" cy="3046466"/>
            <a:chOff x="3714749" y="1556668"/>
            <a:chExt cx="4762500" cy="3262976"/>
          </a:xfrm>
        </p:grpSpPr>
        <p:pic>
          <p:nvPicPr>
            <p:cNvPr id="5" name="图片 4" descr="人在刷牙&#10;&#10;低可信度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" t="1544" r="1430" b="1544"/>
            <a:stretch>
              <a:fillRect/>
            </a:stretch>
          </p:blipFill>
          <p:spPr>
            <a:xfrm>
              <a:off x="3795211" y="1626442"/>
              <a:ext cx="4601577" cy="3123429"/>
            </a:xfrm>
            <a:custGeom>
              <a:avLst/>
              <a:gdLst>
                <a:gd name="connsiteX0" fmla="*/ 0 w 4601577"/>
                <a:gd name="connsiteY0" fmla="*/ 0 h 3123429"/>
                <a:gd name="connsiteX1" fmla="*/ 483166 w 4601577"/>
                <a:gd name="connsiteY1" fmla="*/ 0 h 3123429"/>
                <a:gd name="connsiteX2" fmla="*/ 966331 w 4601577"/>
                <a:gd name="connsiteY2" fmla="*/ 0 h 3123429"/>
                <a:gd name="connsiteX3" fmla="*/ 1587544 w 4601577"/>
                <a:gd name="connsiteY3" fmla="*/ 0 h 3123429"/>
                <a:gd name="connsiteX4" fmla="*/ 2070710 w 4601577"/>
                <a:gd name="connsiteY4" fmla="*/ 0 h 3123429"/>
                <a:gd name="connsiteX5" fmla="*/ 2691923 w 4601577"/>
                <a:gd name="connsiteY5" fmla="*/ 0 h 3123429"/>
                <a:gd name="connsiteX6" fmla="*/ 3175088 w 4601577"/>
                <a:gd name="connsiteY6" fmla="*/ 0 h 3123429"/>
                <a:gd name="connsiteX7" fmla="*/ 3750285 w 4601577"/>
                <a:gd name="connsiteY7" fmla="*/ 0 h 3123429"/>
                <a:gd name="connsiteX8" fmla="*/ 4601577 w 4601577"/>
                <a:gd name="connsiteY8" fmla="*/ 0 h 3123429"/>
                <a:gd name="connsiteX9" fmla="*/ 4601577 w 4601577"/>
                <a:gd name="connsiteY9" fmla="*/ 551806 h 3123429"/>
                <a:gd name="connsiteX10" fmla="*/ 4601577 w 4601577"/>
                <a:gd name="connsiteY10" fmla="*/ 978674 h 3123429"/>
                <a:gd name="connsiteX11" fmla="*/ 4601577 w 4601577"/>
                <a:gd name="connsiteY11" fmla="*/ 1561715 h 3123429"/>
                <a:gd name="connsiteX12" fmla="*/ 4601577 w 4601577"/>
                <a:gd name="connsiteY12" fmla="*/ 2082286 h 3123429"/>
                <a:gd name="connsiteX13" fmla="*/ 4601577 w 4601577"/>
                <a:gd name="connsiteY13" fmla="*/ 2602858 h 3123429"/>
                <a:gd name="connsiteX14" fmla="*/ 4601577 w 4601577"/>
                <a:gd name="connsiteY14" fmla="*/ 3123429 h 3123429"/>
                <a:gd name="connsiteX15" fmla="*/ 3934348 w 4601577"/>
                <a:gd name="connsiteY15" fmla="*/ 3123429 h 3123429"/>
                <a:gd name="connsiteX16" fmla="*/ 3405167 w 4601577"/>
                <a:gd name="connsiteY16" fmla="*/ 3123429 h 3123429"/>
                <a:gd name="connsiteX17" fmla="*/ 2968017 w 4601577"/>
                <a:gd name="connsiteY17" fmla="*/ 3123429 h 3123429"/>
                <a:gd name="connsiteX18" fmla="*/ 2530867 w 4601577"/>
                <a:gd name="connsiteY18" fmla="*/ 3123429 h 3123429"/>
                <a:gd name="connsiteX19" fmla="*/ 2047702 w 4601577"/>
                <a:gd name="connsiteY19" fmla="*/ 3123429 h 3123429"/>
                <a:gd name="connsiteX20" fmla="*/ 1518520 w 4601577"/>
                <a:gd name="connsiteY20" fmla="*/ 3123429 h 3123429"/>
                <a:gd name="connsiteX21" fmla="*/ 1035355 w 4601577"/>
                <a:gd name="connsiteY21" fmla="*/ 3123429 h 3123429"/>
                <a:gd name="connsiteX22" fmla="*/ 0 w 4601577"/>
                <a:gd name="connsiteY22" fmla="*/ 3123429 h 3123429"/>
                <a:gd name="connsiteX23" fmla="*/ 0 w 4601577"/>
                <a:gd name="connsiteY23" fmla="*/ 2602858 h 3123429"/>
                <a:gd name="connsiteX24" fmla="*/ 0 w 4601577"/>
                <a:gd name="connsiteY24" fmla="*/ 2082286 h 3123429"/>
                <a:gd name="connsiteX25" fmla="*/ 0 w 4601577"/>
                <a:gd name="connsiteY25" fmla="*/ 1592949 h 3123429"/>
                <a:gd name="connsiteX26" fmla="*/ 0 w 4601577"/>
                <a:gd name="connsiteY26" fmla="*/ 1041143 h 3123429"/>
                <a:gd name="connsiteX27" fmla="*/ 0 w 4601577"/>
                <a:gd name="connsiteY27" fmla="*/ 458103 h 3123429"/>
                <a:gd name="connsiteX28" fmla="*/ 0 w 4601577"/>
                <a:gd name="connsiteY28" fmla="*/ 0 h 312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01577" h="3123429" fill="none" extrusionOk="0">
                  <a:moveTo>
                    <a:pt x="0" y="0"/>
                  </a:moveTo>
                  <a:cubicBezTo>
                    <a:pt x="143778" y="-57952"/>
                    <a:pt x="264042" y="31859"/>
                    <a:pt x="483166" y="0"/>
                  </a:cubicBezTo>
                  <a:cubicBezTo>
                    <a:pt x="702290" y="-31859"/>
                    <a:pt x="763743" y="28722"/>
                    <a:pt x="966331" y="0"/>
                  </a:cubicBezTo>
                  <a:cubicBezTo>
                    <a:pt x="1168920" y="-28722"/>
                    <a:pt x="1412898" y="14577"/>
                    <a:pt x="1587544" y="0"/>
                  </a:cubicBezTo>
                  <a:cubicBezTo>
                    <a:pt x="1762190" y="-14577"/>
                    <a:pt x="1935597" y="7909"/>
                    <a:pt x="2070710" y="0"/>
                  </a:cubicBezTo>
                  <a:cubicBezTo>
                    <a:pt x="2205823" y="-7909"/>
                    <a:pt x="2409206" y="43308"/>
                    <a:pt x="2691923" y="0"/>
                  </a:cubicBezTo>
                  <a:cubicBezTo>
                    <a:pt x="2974640" y="-43308"/>
                    <a:pt x="3024026" y="38376"/>
                    <a:pt x="3175088" y="0"/>
                  </a:cubicBezTo>
                  <a:cubicBezTo>
                    <a:pt x="3326151" y="-38376"/>
                    <a:pt x="3475828" y="57493"/>
                    <a:pt x="3750285" y="0"/>
                  </a:cubicBezTo>
                  <a:cubicBezTo>
                    <a:pt x="4024742" y="-57493"/>
                    <a:pt x="4349552" y="11682"/>
                    <a:pt x="4601577" y="0"/>
                  </a:cubicBezTo>
                  <a:cubicBezTo>
                    <a:pt x="4606023" y="221019"/>
                    <a:pt x="4596125" y="424967"/>
                    <a:pt x="4601577" y="551806"/>
                  </a:cubicBezTo>
                  <a:cubicBezTo>
                    <a:pt x="4607029" y="678645"/>
                    <a:pt x="4589562" y="828217"/>
                    <a:pt x="4601577" y="978674"/>
                  </a:cubicBezTo>
                  <a:cubicBezTo>
                    <a:pt x="4613592" y="1129131"/>
                    <a:pt x="4580074" y="1282045"/>
                    <a:pt x="4601577" y="1561715"/>
                  </a:cubicBezTo>
                  <a:cubicBezTo>
                    <a:pt x="4623080" y="1841385"/>
                    <a:pt x="4559198" y="1899827"/>
                    <a:pt x="4601577" y="2082286"/>
                  </a:cubicBezTo>
                  <a:cubicBezTo>
                    <a:pt x="4643956" y="2264745"/>
                    <a:pt x="4551244" y="2482880"/>
                    <a:pt x="4601577" y="2602858"/>
                  </a:cubicBezTo>
                  <a:cubicBezTo>
                    <a:pt x="4651910" y="2722836"/>
                    <a:pt x="4589544" y="3018218"/>
                    <a:pt x="4601577" y="3123429"/>
                  </a:cubicBezTo>
                  <a:cubicBezTo>
                    <a:pt x="4327968" y="3180373"/>
                    <a:pt x="4256746" y="3064560"/>
                    <a:pt x="3934348" y="3123429"/>
                  </a:cubicBezTo>
                  <a:cubicBezTo>
                    <a:pt x="3611950" y="3182298"/>
                    <a:pt x="3583671" y="3098298"/>
                    <a:pt x="3405167" y="3123429"/>
                  </a:cubicBezTo>
                  <a:cubicBezTo>
                    <a:pt x="3226663" y="3148560"/>
                    <a:pt x="3127331" y="3093990"/>
                    <a:pt x="2968017" y="3123429"/>
                  </a:cubicBezTo>
                  <a:cubicBezTo>
                    <a:pt x="2808703" y="3152868"/>
                    <a:pt x="2624925" y="3100248"/>
                    <a:pt x="2530867" y="3123429"/>
                  </a:cubicBezTo>
                  <a:cubicBezTo>
                    <a:pt x="2436809" y="3146610"/>
                    <a:pt x="2252802" y="3121933"/>
                    <a:pt x="2047702" y="3123429"/>
                  </a:cubicBezTo>
                  <a:cubicBezTo>
                    <a:pt x="1842603" y="3124925"/>
                    <a:pt x="1641330" y="3111657"/>
                    <a:pt x="1518520" y="3123429"/>
                  </a:cubicBezTo>
                  <a:cubicBezTo>
                    <a:pt x="1395710" y="3135201"/>
                    <a:pt x="1175104" y="3078295"/>
                    <a:pt x="1035355" y="3123429"/>
                  </a:cubicBezTo>
                  <a:cubicBezTo>
                    <a:pt x="895607" y="3168563"/>
                    <a:pt x="274968" y="3036626"/>
                    <a:pt x="0" y="3123429"/>
                  </a:cubicBezTo>
                  <a:cubicBezTo>
                    <a:pt x="-60597" y="2895800"/>
                    <a:pt x="7021" y="2841314"/>
                    <a:pt x="0" y="2602858"/>
                  </a:cubicBezTo>
                  <a:cubicBezTo>
                    <a:pt x="-7021" y="2364402"/>
                    <a:pt x="22948" y="2261142"/>
                    <a:pt x="0" y="2082286"/>
                  </a:cubicBezTo>
                  <a:cubicBezTo>
                    <a:pt x="-22948" y="1903430"/>
                    <a:pt x="54183" y="1792749"/>
                    <a:pt x="0" y="1592949"/>
                  </a:cubicBezTo>
                  <a:cubicBezTo>
                    <a:pt x="-54183" y="1393149"/>
                    <a:pt x="62738" y="1180436"/>
                    <a:pt x="0" y="1041143"/>
                  </a:cubicBezTo>
                  <a:cubicBezTo>
                    <a:pt x="-62738" y="901850"/>
                    <a:pt x="62549" y="640274"/>
                    <a:pt x="0" y="458103"/>
                  </a:cubicBezTo>
                  <a:cubicBezTo>
                    <a:pt x="-62549" y="275932"/>
                    <a:pt x="27275" y="213095"/>
                    <a:pt x="0" y="0"/>
                  </a:cubicBezTo>
                  <a:close/>
                </a:path>
                <a:path w="4601577" h="3123429" stroke="0" extrusionOk="0">
                  <a:moveTo>
                    <a:pt x="0" y="0"/>
                  </a:moveTo>
                  <a:cubicBezTo>
                    <a:pt x="202122" y="-36367"/>
                    <a:pt x="317664" y="5961"/>
                    <a:pt x="529181" y="0"/>
                  </a:cubicBezTo>
                  <a:cubicBezTo>
                    <a:pt x="740698" y="-5961"/>
                    <a:pt x="908787" y="35476"/>
                    <a:pt x="1012347" y="0"/>
                  </a:cubicBezTo>
                  <a:cubicBezTo>
                    <a:pt x="1115907" y="-35476"/>
                    <a:pt x="1444607" y="68440"/>
                    <a:pt x="1633560" y="0"/>
                  </a:cubicBezTo>
                  <a:cubicBezTo>
                    <a:pt x="1822513" y="-68440"/>
                    <a:pt x="2057594" y="46900"/>
                    <a:pt x="2300789" y="0"/>
                  </a:cubicBezTo>
                  <a:cubicBezTo>
                    <a:pt x="2543984" y="-46900"/>
                    <a:pt x="2635738" y="3374"/>
                    <a:pt x="2875986" y="0"/>
                  </a:cubicBezTo>
                  <a:cubicBezTo>
                    <a:pt x="3116234" y="-3374"/>
                    <a:pt x="3171430" y="60480"/>
                    <a:pt x="3405167" y="0"/>
                  </a:cubicBezTo>
                  <a:cubicBezTo>
                    <a:pt x="3638904" y="-60480"/>
                    <a:pt x="3733540" y="16268"/>
                    <a:pt x="3888333" y="0"/>
                  </a:cubicBezTo>
                  <a:cubicBezTo>
                    <a:pt x="4043126" y="-16268"/>
                    <a:pt x="4299764" y="30194"/>
                    <a:pt x="4601577" y="0"/>
                  </a:cubicBezTo>
                  <a:cubicBezTo>
                    <a:pt x="4626200" y="192410"/>
                    <a:pt x="4579998" y="323949"/>
                    <a:pt x="4601577" y="489337"/>
                  </a:cubicBezTo>
                  <a:cubicBezTo>
                    <a:pt x="4623156" y="654725"/>
                    <a:pt x="4589546" y="843094"/>
                    <a:pt x="4601577" y="978674"/>
                  </a:cubicBezTo>
                  <a:cubicBezTo>
                    <a:pt x="4613608" y="1114254"/>
                    <a:pt x="4590013" y="1318176"/>
                    <a:pt x="4601577" y="1436777"/>
                  </a:cubicBezTo>
                  <a:cubicBezTo>
                    <a:pt x="4613141" y="1555378"/>
                    <a:pt x="4555230" y="1818202"/>
                    <a:pt x="4601577" y="2019817"/>
                  </a:cubicBezTo>
                  <a:cubicBezTo>
                    <a:pt x="4647924" y="2221432"/>
                    <a:pt x="4600960" y="2459552"/>
                    <a:pt x="4601577" y="2602858"/>
                  </a:cubicBezTo>
                  <a:cubicBezTo>
                    <a:pt x="4602194" y="2746164"/>
                    <a:pt x="4578497" y="2898450"/>
                    <a:pt x="4601577" y="3123429"/>
                  </a:cubicBezTo>
                  <a:cubicBezTo>
                    <a:pt x="4485367" y="3135526"/>
                    <a:pt x="4240967" y="3116378"/>
                    <a:pt x="4072396" y="3123429"/>
                  </a:cubicBezTo>
                  <a:cubicBezTo>
                    <a:pt x="3903825" y="3130480"/>
                    <a:pt x="3644646" y="3088523"/>
                    <a:pt x="3451183" y="3123429"/>
                  </a:cubicBezTo>
                  <a:cubicBezTo>
                    <a:pt x="3257720" y="3158335"/>
                    <a:pt x="2978443" y="3052125"/>
                    <a:pt x="2783954" y="3123429"/>
                  </a:cubicBezTo>
                  <a:cubicBezTo>
                    <a:pt x="2589465" y="3194733"/>
                    <a:pt x="2491953" y="3101354"/>
                    <a:pt x="2300789" y="3123429"/>
                  </a:cubicBezTo>
                  <a:cubicBezTo>
                    <a:pt x="2109626" y="3145504"/>
                    <a:pt x="1795058" y="3054575"/>
                    <a:pt x="1633560" y="3123429"/>
                  </a:cubicBezTo>
                  <a:cubicBezTo>
                    <a:pt x="1472062" y="3192283"/>
                    <a:pt x="1220862" y="3116132"/>
                    <a:pt x="1058363" y="3123429"/>
                  </a:cubicBezTo>
                  <a:cubicBezTo>
                    <a:pt x="895864" y="3130726"/>
                    <a:pt x="784089" y="3093151"/>
                    <a:pt x="621213" y="3123429"/>
                  </a:cubicBezTo>
                  <a:cubicBezTo>
                    <a:pt x="458337" y="3153707"/>
                    <a:pt x="280449" y="3104343"/>
                    <a:pt x="0" y="3123429"/>
                  </a:cubicBezTo>
                  <a:cubicBezTo>
                    <a:pt x="-15929" y="2967926"/>
                    <a:pt x="49215" y="2796474"/>
                    <a:pt x="0" y="2665326"/>
                  </a:cubicBezTo>
                  <a:cubicBezTo>
                    <a:pt x="-49215" y="2534178"/>
                    <a:pt x="8120" y="2305536"/>
                    <a:pt x="0" y="2144755"/>
                  </a:cubicBezTo>
                  <a:cubicBezTo>
                    <a:pt x="-8120" y="1983974"/>
                    <a:pt x="58671" y="1771023"/>
                    <a:pt x="0" y="1561715"/>
                  </a:cubicBezTo>
                  <a:cubicBezTo>
                    <a:pt x="-58671" y="1352407"/>
                    <a:pt x="67292" y="1151256"/>
                    <a:pt x="0" y="978674"/>
                  </a:cubicBezTo>
                  <a:cubicBezTo>
                    <a:pt x="-67292" y="806092"/>
                    <a:pt x="37294" y="623733"/>
                    <a:pt x="0" y="520572"/>
                  </a:cubicBezTo>
                  <a:cubicBezTo>
                    <a:pt x="-37294" y="417411"/>
                    <a:pt x="41378" y="257483"/>
                    <a:pt x="0" y="0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3714749" y="1556668"/>
              <a:ext cx="4762500" cy="3262976"/>
            </a:xfrm>
            <a:prstGeom prst="rect">
              <a:avLst/>
            </a:prstGeom>
            <a:noFill/>
            <a:ln w="19050">
              <a:solidFill>
                <a:srgbClr val="00A5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795211" y="1626441"/>
              <a:ext cx="4601577" cy="3123430"/>
              <a:chOff x="3804737" y="1293073"/>
              <a:chExt cx="4601577" cy="3123430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3804737" y="1626062"/>
                <a:ext cx="4601577" cy="2457450"/>
                <a:chOff x="3804737" y="1685925"/>
                <a:chExt cx="4601577" cy="2457450"/>
              </a:xfrm>
            </p:grpSpPr>
            <p:cxnSp>
              <p:nvCxnSpPr>
                <p:cNvPr id="17" name="直接连接符 16"/>
                <p:cNvCxnSpPr/>
                <p:nvPr/>
              </p:nvCxnSpPr>
              <p:spPr>
                <a:xfrm>
                  <a:off x="3804737" y="1685925"/>
                  <a:ext cx="4601577" cy="0"/>
                </a:xfrm>
                <a:prstGeom prst="line">
                  <a:avLst/>
                </a:prstGeom>
                <a:ln>
                  <a:solidFill>
                    <a:schemeClr val="bg1"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3804737" y="2177415"/>
                  <a:ext cx="4601577" cy="0"/>
                </a:xfrm>
                <a:prstGeom prst="line">
                  <a:avLst/>
                </a:prstGeom>
                <a:ln>
                  <a:solidFill>
                    <a:schemeClr val="bg1"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3804737" y="2668905"/>
                  <a:ext cx="4601577" cy="0"/>
                </a:xfrm>
                <a:prstGeom prst="line">
                  <a:avLst/>
                </a:prstGeom>
                <a:ln>
                  <a:solidFill>
                    <a:schemeClr val="bg1"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3804737" y="3160395"/>
                  <a:ext cx="4601577" cy="0"/>
                </a:xfrm>
                <a:prstGeom prst="line">
                  <a:avLst/>
                </a:prstGeom>
                <a:ln>
                  <a:solidFill>
                    <a:schemeClr val="bg1"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3804737" y="3651885"/>
                  <a:ext cx="4601577" cy="0"/>
                </a:xfrm>
                <a:prstGeom prst="line">
                  <a:avLst/>
                </a:prstGeom>
                <a:ln>
                  <a:solidFill>
                    <a:schemeClr val="bg1"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3804737" y="4143375"/>
                  <a:ext cx="4601577" cy="0"/>
                </a:xfrm>
                <a:prstGeom prst="line">
                  <a:avLst/>
                </a:prstGeom>
                <a:ln>
                  <a:solidFill>
                    <a:schemeClr val="bg1"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516293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467144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417995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368846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319697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270548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6783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776346" y="2854788"/>
                <a:ext cx="3123430" cy="0"/>
              </a:xfrm>
              <a:prstGeom prst="line">
                <a:avLst/>
              </a:prstGeom>
              <a:ln>
                <a:solidFill>
                  <a:schemeClr val="bg1">
                    <a:alpha val="5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文本框 22"/>
          <p:cNvSpPr txBox="1"/>
          <p:nvPr/>
        </p:nvSpPr>
        <p:spPr>
          <a:xfrm>
            <a:off x="833719" y="980369"/>
            <a:ext cx="5002303" cy="463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200" b="1">
                <a:solidFill>
                  <a:srgbClr val="00A5A9"/>
                </a:solidFill>
                <a:cs typeface="+mn-ea"/>
                <a:sym typeface="+mn-lt"/>
              </a:rPr>
              <a:t>生活中常见现象之</a:t>
            </a:r>
            <a:r>
              <a:rPr lang="zh-CN" altLang="en-US" sz="2200" b="1">
                <a:cs typeface="+mn-ea"/>
                <a:sym typeface="+mn-lt"/>
              </a:rPr>
              <a:t>被静电气球吸引的水</a:t>
            </a:r>
            <a:endParaRPr lang="zh-CN" altLang="en-US" sz="2200" b="1">
              <a:cs typeface="+mn-ea"/>
              <a:sym typeface="+mn-lt"/>
            </a:endParaRPr>
          </a:p>
        </p:txBody>
      </p:sp>
      <p:sp>
        <p:nvSpPr>
          <p:cNvPr id="25" name="molecule_192605"/>
          <p:cNvSpPr/>
          <p:nvPr/>
        </p:nvSpPr>
        <p:spPr>
          <a:xfrm>
            <a:off x="418213" y="1061532"/>
            <a:ext cx="415506" cy="320623"/>
          </a:xfrm>
          <a:custGeom>
            <a:avLst/>
            <a:gdLst>
              <a:gd name="connsiteX0" fmla="*/ 162751 w 607601"/>
              <a:gd name="connsiteY0" fmla="*/ 310026 h 468852"/>
              <a:gd name="connsiteX1" fmla="*/ 138275 w 607601"/>
              <a:gd name="connsiteY1" fmla="*/ 325402 h 468852"/>
              <a:gd name="connsiteX2" fmla="*/ 192034 w 607601"/>
              <a:gd name="connsiteY2" fmla="*/ 410814 h 468852"/>
              <a:gd name="connsiteX3" fmla="*/ 196573 w 607601"/>
              <a:gd name="connsiteY3" fmla="*/ 411347 h 468852"/>
              <a:gd name="connsiteX4" fmla="*/ 216510 w 607601"/>
              <a:gd name="connsiteY4" fmla="*/ 395438 h 468852"/>
              <a:gd name="connsiteX5" fmla="*/ 201112 w 607601"/>
              <a:gd name="connsiteY5" fmla="*/ 370996 h 468852"/>
              <a:gd name="connsiteX6" fmla="*/ 182065 w 607601"/>
              <a:gd name="connsiteY6" fmla="*/ 357487 h 468852"/>
              <a:gd name="connsiteX7" fmla="*/ 178149 w 607601"/>
              <a:gd name="connsiteY7" fmla="*/ 334467 h 468852"/>
              <a:gd name="connsiteX8" fmla="*/ 162751 w 607601"/>
              <a:gd name="connsiteY8" fmla="*/ 310026 h 468852"/>
              <a:gd name="connsiteX9" fmla="*/ 396479 w 607601"/>
              <a:gd name="connsiteY9" fmla="*/ 158576 h 468852"/>
              <a:gd name="connsiteX10" fmla="*/ 428877 w 607601"/>
              <a:gd name="connsiteY10" fmla="*/ 198038 h 468852"/>
              <a:gd name="connsiteX11" fmla="*/ 350641 w 607601"/>
              <a:gd name="connsiteY11" fmla="*/ 262120 h 468852"/>
              <a:gd name="connsiteX12" fmla="*/ 364526 w 607601"/>
              <a:gd name="connsiteY12" fmla="*/ 360420 h 468852"/>
              <a:gd name="connsiteX13" fmla="*/ 228348 w 607601"/>
              <a:gd name="connsiteY13" fmla="*/ 468852 h 468852"/>
              <a:gd name="connsiteX14" fmla="*/ 197285 w 607601"/>
              <a:gd name="connsiteY14" fmla="*/ 465386 h 468852"/>
              <a:gd name="connsiteX15" fmla="*/ 92170 w 607601"/>
              <a:gd name="connsiteY15" fmla="*/ 298294 h 468852"/>
              <a:gd name="connsiteX16" fmla="*/ 129018 w 607601"/>
              <a:gd name="connsiteY16" fmla="*/ 231190 h 468852"/>
              <a:gd name="connsiteX17" fmla="*/ 119317 w 607601"/>
              <a:gd name="connsiteY17" fmla="*/ 217503 h 468852"/>
              <a:gd name="connsiteX18" fmla="*/ 160971 w 607601"/>
              <a:gd name="connsiteY18" fmla="*/ 187817 h 468852"/>
              <a:gd name="connsiteX19" fmla="*/ 171118 w 607601"/>
              <a:gd name="connsiteY19" fmla="*/ 202127 h 468852"/>
              <a:gd name="connsiteX20" fmla="*/ 259411 w 607601"/>
              <a:gd name="connsiteY20" fmla="*/ 193328 h 468852"/>
              <a:gd name="connsiteX21" fmla="*/ 318243 w 607601"/>
              <a:gd name="connsiteY21" fmla="*/ 222658 h 468852"/>
              <a:gd name="connsiteX22" fmla="*/ 68772 w 607601"/>
              <a:gd name="connsiteY22" fmla="*/ 41096 h 468852"/>
              <a:gd name="connsiteX23" fmla="*/ 101817 w 607601"/>
              <a:gd name="connsiteY23" fmla="*/ 41918 h 468852"/>
              <a:gd name="connsiteX24" fmla="*/ 153899 w 607601"/>
              <a:gd name="connsiteY24" fmla="*/ 78708 h 468852"/>
              <a:gd name="connsiteX25" fmla="*/ 164582 w 607601"/>
              <a:gd name="connsiteY25" fmla="*/ 141445 h 468852"/>
              <a:gd name="connsiteX26" fmla="*/ 83299 w 607601"/>
              <a:gd name="connsiteY26" fmla="*/ 206137 h 468852"/>
              <a:gd name="connsiteX27" fmla="*/ 64781 w 607601"/>
              <a:gd name="connsiteY27" fmla="*/ 204093 h 468852"/>
              <a:gd name="connsiteX28" fmla="*/ 2104 w 607601"/>
              <a:gd name="connsiteY28" fmla="*/ 104478 h 468852"/>
              <a:gd name="connsiteX29" fmla="*/ 68772 w 607601"/>
              <a:gd name="connsiteY29" fmla="*/ 41096 h 468852"/>
              <a:gd name="connsiteX30" fmla="*/ 486188 w 607601"/>
              <a:gd name="connsiteY30" fmla="*/ 1452 h 468852"/>
              <a:gd name="connsiteX31" fmla="*/ 526729 w 607601"/>
              <a:gd name="connsiteY31" fmla="*/ 2618 h 468852"/>
              <a:gd name="connsiteX32" fmla="*/ 604964 w 607601"/>
              <a:gd name="connsiteY32" fmla="*/ 126934 h 468852"/>
              <a:gd name="connsiteX33" fmla="*/ 503677 w 607601"/>
              <a:gd name="connsiteY33" fmla="*/ 207619 h 468852"/>
              <a:gd name="connsiteX34" fmla="*/ 480536 w 607601"/>
              <a:gd name="connsiteY34" fmla="*/ 204953 h 468852"/>
              <a:gd name="connsiteX35" fmla="*/ 402301 w 607601"/>
              <a:gd name="connsiteY35" fmla="*/ 80727 h 468852"/>
              <a:gd name="connsiteX36" fmla="*/ 448316 w 607601"/>
              <a:gd name="connsiteY36" fmla="*/ 15947 h 468852"/>
              <a:gd name="connsiteX37" fmla="*/ 486188 w 607601"/>
              <a:gd name="connsiteY37" fmla="*/ 1452 h 46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601" h="468852">
                <a:moveTo>
                  <a:pt x="162751" y="310026"/>
                </a:moveTo>
                <a:cubicBezTo>
                  <a:pt x="151715" y="307537"/>
                  <a:pt x="140767" y="314381"/>
                  <a:pt x="138275" y="325402"/>
                </a:cubicBezTo>
                <a:cubicBezTo>
                  <a:pt x="129463" y="363708"/>
                  <a:pt x="153584" y="402104"/>
                  <a:pt x="192034" y="410814"/>
                </a:cubicBezTo>
                <a:cubicBezTo>
                  <a:pt x="193547" y="411170"/>
                  <a:pt x="195060" y="411347"/>
                  <a:pt x="196573" y="411347"/>
                </a:cubicBezTo>
                <a:cubicBezTo>
                  <a:pt x="205919" y="411347"/>
                  <a:pt x="214285" y="404948"/>
                  <a:pt x="216510" y="395438"/>
                </a:cubicBezTo>
                <a:cubicBezTo>
                  <a:pt x="219003" y="384417"/>
                  <a:pt x="212149" y="373485"/>
                  <a:pt x="201112" y="370996"/>
                </a:cubicBezTo>
                <a:cubicBezTo>
                  <a:pt x="193102" y="369219"/>
                  <a:pt x="186338" y="364419"/>
                  <a:pt x="182065" y="357487"/>
                </a:cubicBezTo>
                <a:cubicBezTo>
                  <a:pt x="177704" y="350554"/>
                  <a:pt x="176280" y="342377"/>
                  <a:pt x="178149" y="334467"/>
                </a:cubicBezTo>
                <a:cubicBezTo>
                  <a:pt x="180641" y="323446"/>
                  <a:pt x="173699" y="312514"/>
                  <a:pt x="162751" y="310026"/>
                </a:cubicBezTo>
                <a:close/>
                <a:moveTo>
                  <a:pt x="396479" y="158576"/>
                </a:moveTo>
                <a:cubicBezTo>
                  <a:pt x="404401" y="173952"/>
                  <a:pt x="415437" y="187373"/>
                  <a:pt x="428877" y="198038"/>
                </a:cubicBezTo>
                <a:lnTo>
                  <a:pt x="350641" y="262120"/>
                </a:lnTo>
                <a:cubicBezTo>
                  <a:pt x="366662" y="291094"/>
                  <a:pt x="372448" y="325757"/>
                  <a:pt x="364526" y="360420"/>
                </a:cubicBezTo>
                <a:cubicBezTo>
                  <a:pt x="349840" y="424946"/>
                  <a:pt x="292076" y="468852"/>
                  <a:pt x="228348" y="468852"/>
                </a:cubicBezTo>
                <a:cubicBezTo>
                  <a:pt x="218113" y="468852"/>
                  <a:pt x="207699" y="467697"/>
                  <a:pt x="197285" y="465386"/>
                </a:cubicBezTo>
                <a:cubicBezTo>
                  <a:pt x="122165" y="448232"/>
                  <a:pt x="74992" y="373307"/>
                  <a:pt x="92170" y="298294"/>
                </a:cubicBezTo>
                <a:cubicBezTo>
                  <a:pt x="98044" y="272519"/>
                  <a:pt x="110861" y="249499"/>
                  <a:pt x="129018" y="231190"/>
                </a:cubicBezTo>
                <a:lnTo>
                  <a:pt x="119317" y="217503"/>
                </a:lnTo>
                <a:cubicBezTo>
                  <a:pt x="135605" y="211281"/>
                  <a:pt x="149934" y="200971"/>
                  <a:pt x="160971" y="187817"/>
                </a:cubicBezTo>
                <a:lnTo>
                  <a:pt x="171118" y="202127"/>
                </a:lnTo>
                <a:cubicBezTo>
                  <a:pt x="198709" y="189684"/>
                  <a:pt x="229416" y="186484"/>
                  <a:pt x="259411" y="193328"/>
                </a:cubicBezTo>
                <a:cubicBezTo>
                  <a:pt x="281840" y="198483"/>
                  <a:pt x="301777" y="208704"/>
                  <a:pt x="318243" y="222658"/>
                </a:cubicBezTo>
                <a:close/>
                <a:moveTo>
                  <a:pt x="68772" y="41096"/>
                </a:moveTo>
                <a:cubicBezTo>
                  <a:pt x="79426" y="39202"/>
                  <a:pt x="90622" y="39363"/>
                  <a:pt x="101817" y="41918"/>
                </a:cubicBezTo>
                <a:cubicBezTo>
                  <a:pt x="123540" y="46806"/>
                  <a:pt x="142058" y="59869"/>
                  <a:pt x="153899" y="78708"/>
                </a:cubicBezTo>
                <a:cubicBezTo>
                  <a:pt x="165740" y="97546"/>
                  <a:pt x="169479" y="119851"/>
                  <a:pt x="164582" y="141445"/>
                </a:cubicBezTo>
                <a:cubicBezTo>
                  <a:pt x="155769" y="180011"/>
                  <a:pt x="121314" y="206137"/>
                  <a:pt x="83299" y="206137"/>
                </a:cubicBezTo>
                <a:cubicBezTo>
                  <a:pt x="77156" y="206137"/>
                  <a:pt x="71013" y="205515"/>
                  <a:pt x="64781" y="204093"/>
                </a:cubicBezTo>
                <a:cubicBezTo>
                  <a:pt x="19999" y="193874"/>
                  <a:pt x="-8134" y="149176"/>
                  <a:pt x="2104" y="104478"/>
                </a:cubicBezTo>
                <a:cubicBezTo>
                  <a:pt x="9717" y="70955"/>
                  <a:pt x="36809" y="46778"/>
                  <a:pt x="68772" y="41096"/>
                </a:cubicBezTo>
                <a:close/>
                <a:moveTo>
                  <a:pt x="486188" y="1452"/>
                </a:moveTo>
                <a:cubicBezTo>
                  <a:pt x="499472" y="-803"/>
                  <a:pt x="513201" y="-447"/>
                  <a:pt x="526729" y="2618"/>
                </a:cubicBezTo>
                <a:cubicBezTo>
                  <a:pt x="582624" y="15325"/>
                  <a:pt x="617781" y="71130"/>
                  <a:pt x="604964" y="126934"/>
                </a:cubicBezTo>
                <a:cubicBezTo>
                  <a:pt x="594017" y="174918"/>
                  <a:pt x="551027" y="207619"/>
                  <a:pt x="503677" y="207619"/>
                </a:cubicBezTo>
                <a:cubicBezTo>
                  <a:pt x="496023" y="207619"/>
                  <a:pt x="488279" y="206730"/>
                  <a:pt x="480536" y="204953"/>
                </a:cubicBezTo>
                <a:cubicBezTo>
                  <a:pt x="424641" y="192246"/>
                  <a:pt x="389573" y="136531"/>
                  <a:pt x="402301" y="80727"/>
                </a:cubicBezTo>
                <a:cubicBezTo>
                  <a:pt x="408442" y="53713"/>
                  <a:pt x="424819" y="30698"/>
                  <a:pt x="448316" y="15947"/>
                </a:cubicBezTo>
                <a:cubicBezTo>
                  <a:pt x="460064" y="8572"/>
                  <a:pt x="472904" y="3707"/>
                  <a:pt x="486188" y="1452"/>
                </a:cubicBezTo>
                <a:close/>
              </a:path>
            </a:pathLst>
          </a:cu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0863" y="1138401"/>
            <a:ext cx="11409359" cy="2270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1.</a:t>
            </a:r>
            <a:r>
              <a:rPr lang="zh-CN" altLang="zh-CN" sz="2400" b="1" kern="100">
                <a:cs typeface="+mn-ea"/>
                <a:sym typeface="+mn-lt"/>
              </a:rPr>
              <a:t>下列叙述正确的是</a:t>
            </a:r>
            <a:r>
              <a:rPr lang="en-US" altLang="zh-CN" sz="2400" b="1" kern="100">
                <a:cs typeface="+mn-ea"/>
                <a:sym typeface="+mn-lt"/>
              </a:rPr>
              <a:t>(            )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A.</a:t>
            </a:r>
            <a:r>
              <a:rPr lang="zh-CN" altLang="zh-CN" sz="2400" b="1" kern="100">
                <a:cs typeface="+mn-ea"/>
                <a:sym typeface="+mn-lt"/>
              </a:rPr>
              <a:t>构成单质分子的微粒一定含有共价键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B.</a:t>
            </a:r>
            <a:r>
              <a:rPr lang="zh-CN" altLang="zh-CN" sz="2400" b="1" kern="100">
                <a:cs typeface="+mn-ea"/>
                <a:sym typeface="+mn-lt"/>
              </a:rPr>
              <a:t>由非金属元素组成的化合物不一定是共价化合物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C.</a:t>
            </a:r>
            <a:r>
              <a:rPr lang="zh-CN" altLang="zh-CN" sz="2400" b="1" kern="100">
                <a:cs typeface="+mn-ea"/>
                <a:sym typeface="+mn-lt"/>
              </a:rPr>
              <a:t>非极性键只存在于双原子单质分子里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D.</a:t>
            </a:r>
            <a:r>
              <a:rPr lang="zh-CN" altLang="zh-CN" sz="2400" b="1" kern="100">
                <a:cs typeface="+mn-ea"/>
                <a:sym typeface="+mn-lt"/>
              </a:rPr>
              <a:t>不同元素组成的多原子分子里的化学键一定都是极性键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71550" y="1206851"/>
            <a:ext cx="421479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B</a:t>
            </a:r>
            <a:endParaRPr lang="zh-CN" altLang="zh-CN" sz="2400" kern="10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0863" y="3883894"/>
            <a:ext cx="11090275" cy="2713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2.</a:t>
            </a:r>
            <a:r>
              <a:rPr lang="zh-CN" altLang="zh-CN" sz="2400" b="1" kern="100">
                <a:cs typeface="+mn-ea"/>
                <a:sym typeface="+mn-lt"/>
              </a:rPr>
              <a:t>下列叙述中正确的是</a:t>
            </a:r>
            <a:r>
              <a:rPr lang="en-US" altLang="zh-CN" sz="2400" b="1" kern="100">
                <a:cs typeface="+mn-ea"/>
                <a:sym typeface="+mn-lt"/>
              </a:rPr>
              <a:t>(            )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A.</a:t>
            </a:r>
            <a:r>
              <a:rPr lang="zh-CN" altLang="zh-CN" sz="2400" b="1" kern="100">
                <a:cs typeface="+mn-ea"/>
                <a:sym typeface="+mn-lt"/>
              </a:rPr>
              <a:t>卤化氢分子中，卤素的非金属性越强，共价键的极性越大，热稳定性</a:t>
            </a:r>
            <a:endParaRPr lang="en-US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    </a:t>
            </a:r>
            <a:r>
              <a:rPr lang="zh-CN" altLang="zh-CN" sz="2400" b="1" kern="100">
                <a:cs typeface="+mn-ea"/>
                <a:sym typeface="+mn-lt"/>
              </a:rPr>
              <a:t>也越强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B.</a:t>
            </a:r>
            <a:r>
              <a:rPr lang="zh-CN" altLang="zh-CN" sz="2400" b="1" kern="100">
                <a:cs typeface="+mn-ea"/>
                <a:sym typeface="+mn-lt"/>
              </a:rPr>
              <a:t>以极性键结合的分子，一定是极性分子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 spc="-70">
                <a:cs typeface="+mn-ea"/>
                <a:sym typeface="+mn-lt"/>
              </a:rPr>
              <a:t>C.</a:t>
            </a:r>
            <a:r>
              <a:rPr lang="zh-CN" altLang="zh-CN" sz="2400" b="1" kern="100" spc="-70">
                <a:cs typeface="+mn-ea"/>
                <a:sym typeface="+mn-lt"/>
              </a:rPr>
              <a:t>判断</a:t>
            </a:r>
            <a:r>
              <a:rPr lang="en-US" altLang="zh-CN" sz="2400" b="1" kern="100" spc="-70">
                <a:cs typeface="+mn-ea"/>
                <a:sym typeface="+mn-lt"/>
              </a:rPr>
              <a:t>A</a:t>
            </a:r>
            <a:r>
              <a:rPr lang="en-US" altLang="zh-CN" sz="2400" b="1" kern="100" spc="-70" baseline="-25000">
                <a:cs typeface="+mn-ea"/>
                <a:sym typeface="+mn-lt"/>
              </a:rPr>
              <a:t>2</a:t>
            </a:r>
            <a:r>
              <a:rPr lang="en-US" altLang="zh-CN" sz="2400" b="1" kern="100" spc="-70">
                <a:cs typeface="+mn-ea"/>
                <a:sym typeface="+mn-lt"/>
              </a:rPr>
              <a:t>B</a:t>
            </a:r>
            <a:r>
              <a:rPr lang="zh-CN" altLang="zh-CN" sz="2400" b="1" kern="100" spc="-70">
                <a:cs typeface="+mn-ea"/>
                <a:sym typeface="+mn-lt"/>
              </a:rPr>
              <a:t>或</a:t>
            </a:r>
            <a:r>
              <a:rPr lang="en-US" altLang="zh-CN" sz="2400" b="1" kern="100" spc="-70">
                <a:cs typeface="+mn-ea"/>
                <a:sym typeface="+mn-lt"/>
              </a:rPr>
              <a:t>AB</a:t>
            </a:r>
            <a:r>
              <a:rPr lang="en-US" altLang="zh-CN" sz="2400" b="1" kern="100" spc="-70" baseline="-25000">
                <a:cs typeface="+mn-ea"/>
                <a:sym typeface="+mn-lt"/>
              </a:rPr>
              <a:t>2</a:t>
            </a:r>
            <a:r>
              <a:rPr lang="zh-CN" altLang="zh-CN" sz="2400" b="1" kern="100" spc="-70">
                <a:cs typeface="+mn-ea"/>
                <a:sym typeface="+mn-lt"/>
              </a:rPr>
              <a:t>型分子是否是极性分子的依据是看分子中是否含有极性键</a:t>
            </a:r>
            <a:endParaRPr lang="zh-CN" altLang="zh-CN" sz="2400" b="1" kern="100" spc="-7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D.</a:t>
            </a:r>
            <a:r>
              <a:rPr lang="zh-CN" altLang="zh-CN" sz="2400" b="1" kern="100">
                <a:cs typeface="+mn-ea"/>
                <a:sym typeface="+mn-lt"/>
              </a:rPr>
              <a:t>非极性分子中，各原子间都应以非极性键结合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32807" y="3941951"/>
            <a:ext cx="421479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A</a:t>
            </a:r>
            <a:endParaRPr lang="zh-CN" altLang="zh-CN" sz="2400" kern="10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0863" y="1092189"/>
            <a:ext cx="11409359" cy="13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3.</a:t>
            </a:r>
            <a:r>
              <a:rPr lang="zh-CN" altLang="zh-CN" sz="2400" b="1" kern="100">
                <a:cs typeface="+mn-ea"/>
                <a:sym typeface="+mn-lt"/>
              </a:rPr>
              <a:t>下列中心原子采取</a:t>
            </a:r>
            <a:r>
              <a:rPr lang="en-US" altLang="zh-CN" sz="2400" b="1" kern="100">
                <a:cs typeface="+mn-ea"/>
                <a:sym typeface="+mn-lt"/>
              </a:rPr>
              <a:t>sp</a:t>
            </a:r>
            <a:r>
              <a:rPr lang="en-US" altLang="zh-CN" sz="2400" b="1" kern="100" baseline="30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杂化且为非极性分子的是</a:t>
            </a:r>
            <a:r>
              <a:rPr lang="en-US" altLang="zh-CN" sz="2400" b="1" kern="100">
                <a:cs typeface="+mn-ea"/>
                <a:sym typeface="+mn-lt"/>
              </a:rPr>
              <a:t>(            )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A.CS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  			B.H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S  </a:t>
            </a:r>
            <a:endParaRPr lang="en-US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C.SO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  			D.SO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45265" y="1082637"/>
            <a:ext cx="421479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D</a:t>
            </a:r>
            <a:endParaRPr lang="zh-CN" altLang="zh-CN" sz="2400" kern="10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863" y="3138055"/>
            <a:ext cx="11409359" cy="2270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4.</a:t>
            </a:r>
            <a:r>
              <a:rPr lang="zh-CN" altLang="zh-CN" sz="2400" b="1" kern="100">
                <a:cs typeface="+mn-ea"/>
                <a:sym typeface="+mn-lt"/>
              </a:rPr>
              <a:t>下列叙述正确的是</a:t>
            </a:r>
            <a:r>
              <a:rPr lang="en-US" altLang="zh-CN" sz="2400" b="1" kern="100">
                <a:cs typeface="+mn-ea"/>
                <a:sym typeface="+mn-lt"/>
              </a:rPr>
              <a:t>(            )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A.NO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O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NO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NH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都是非极性分子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B.CO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SO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BCl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NF</a:t>
            </a:r>
            <a:r>
              <a:rPr lang="en-US" altLang="zh-CN" sz="2400" b="1" kern="100" baseline="-25000">
                <a:cs typeface="+mn-ea"/>
                <a:sym typeface="+mn-lt"/>
              </a:rPr>
              <a:t>5</a:t>
            </a:r>
            <a:r>
              <a:rPr lang="zh-CN" altLang="zh-CN" sz="2400" b="1" kern="100">
                <a:cs typeface="+mn-ea"/>
                <a:sym typeface="+mn-lt"/>
              </a:rPr>
              <a:t>都是非极性分子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C.H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O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NH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是极性分子，分子中的</a:t>
            </a:r>
            <a:r>
              <a:rPr lang="en-US" altLang="zh-CN" sz="2400" b="1" kern="100">
                <a:cs typeface="+mn-ea"/>
                <a:sym typeface="+mn-lt"/>
              </a:rPr>
              <a:t>H—O</a:t>
            </a:r>
            <a:r>
              <a:rPr lang="zh-CN" altLang="zh-CN" sz="2400" b="1" kern="100">
                <a:cs typeface="+mn-ea"/>
                <a:sym typeface="+mn-lt"/>
              </a:rPr>
              <a:t>比</a:t>
            </a:r>
            <a:r>
              <a:rPr lang="en-US" altLang="zh-CN" sz="2400" b="1" kern="100">
                <a:cs typeface="+mn-ea"/>
                <a:sym typeface="+mn-lt"/>
              </a:rPr>
              <a:t>N—H</a:t>
            </a:r>
            <a:r>
              <a:rPr lang="zh-CN" altLang="zh-CN" sz="2400" b="1" kern="100">
                <a:cs typeface="+mn-ea"/>
                <a:sym typeface="+mn-lt"/>
              </a:rPr>
              <a:t>的极性弱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D.PCl</a:t>
            </a:r>
            <a:r>
              <a:rPr lang="en-US" altLang="zh-CN" sz="2400" b="1" kern="100" baseline="-25000">
                <a:cs typeface="+mn-ea"/>
                <a:sym typeface="+mn-lt"/>
              </a:rPr>
              <a:t>5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NCl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SO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BF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CCl</a:t>
            </a:r>
            <a:r>
              <a:rPr lang="en-US" altLang="zh-CN" sz="2400" b="1" kern="100" baseline="-25000">
                <a:cs typeface="+mn-ea"/>
                <a:sym typeface="+mn-lt"/>
              </a:rPr>
              <a:t>4</a:t>
            </a:r>
            <a:r>
              <a:rPr lang="zh-CN" altLang="zh-CN" sz="2400" b="1" kern="100">
                <a:cs typeface="+mn-ea"/>
                <a:sym typeface="+mn-lt"/>
              </a:rPr>
              <a:t>都是非极性分子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71550" y="3180566"/>
            <a:ext cx="421479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B</a:t>
            </a:r>
            <a:endParaRPr lang="zh-CN" altLang="zh-CN" sz="2400" kern="10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713923" y="2153821"/>
            <a:ext cx="7892124" cy="2121955"/>
            <a:chOff x="1713923" y="2153821"/>
            <a:chExt cx="7892124" cy="2121955"/>
          </a:xfrm>
        </p:grpSpPr>
        <p:grpSp>
          <p:nvGrpSpPr>
            <p:cNvPr id="3" name="组合 2"/>
            <p:cNvGrpSpPr/>
            <p:nvPr/>
          </p:nvGrpSpPr>
          <p:grpSpPr>
            <a:xfrm>
              <a:off x="1713923" y="3598172"/>
              <a:ext cx="5373756" cy="661117"/>
              <a:chOff x="1713923" y="3098442"/>
              <a:chExt cx="5373756" cy="661117"/>
            </a:xfrm>
          </p:grpSpPr>
          <p:sp>
            <p:nvSpPr>
              <p:cNvPr id="12" name="MH_Number_2"/>
              <p:cNvSpPr/>
              <p:nvPr>
                <p:custDataLst>
                  <p:tags r:id="rId2"/>
                </p:custDataLst>
              </p:nvPr>
            </p:nvSpPr>
            <p:spPr>
              <a:xfrm>
                <a:off x="1713923" y="3244732"/>
                <a:ext cx="468000" cy="468000"/>
              </a:xfrm>
              <a:prstGeom prst="ellipse">
                <a:avLst/>
              </a:prstGeom>
              <a:solidFill>
                <a:srgbClr val="2189BD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800">
                    <a:solidFill>
                      <a:srgbClr val="FFFFFF"/>
                    </a:solidFill>
                    <a:cs typeface="+mn-ea"/>
                    <a:sym typeface="+mn-lt"/>
                  </a:rPr>
                  <a:t>2</a:t>
                </a:r>
                <a:endParaRPr lang="zh-CN" altLang="en-US" sz="28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MH_Entry_2"/>
              <p:cNvSpPr/>
              <p:nvPr>
                <p:custDataLst>
                  <p:tags r:id="rId3"/>
                </p:custDataLst>
              </p:nvPr>
            </p:nvSpPr>
            <p:spPr>
              <a:xfrm>
                <a:off x="2388680" y="3098442"/>
                <a:ext cx="4698999" cy="661117"/>
              </a:xfrm>
              <a:custGeom>
                <a:avLst/>
                <a:gdLst>
                  <a:gd name="connsiteX0" fmla="*/ 0 w 2520280"/>
                  <a:gd name="connsiteY0" fmla="*/ 1872208 h 1872208"/>
                  <a:gd name="connsiteX1" fmla="*/ 2520280 w 2520280"/>
                  <a:gd name="connsiteY1" fmla="*/ 1872208 h 1872208"/>
                  <a:gd name="connsiteX2" fmla="*/ 0 w 2520280"/>
                  <a:gd name="connsiteY2" fmla="*/ 1872208 h 1872208"/>
                  <a:gd name="connsiteX3" fmla="*/ 0 w 2520280"/>
                  <a:gd name="connsiteY3" fmla="*/ 0 h 1872208"/>
                  <a:gd name="connsiteX4" fmla="*/ 916 w 2520280"/>
                  <a:gd name="connsiteY4" fmla="*/ 0 h 1872208"/>
                  <a:gd name="connsiteX5" fmla="*/ 0 w 2520280"/>
                  <a:gd name="connsiteY5" fmla="*/ 0 h 1872208"/>
                  <a:gd name="connsiteX6" fmla="*/ 0 w 2520280"/>
                  <a:gd name="connsiteY6" fmla="*/ 0 h 1872208"/>
                  <a:gd name="connsiteX7" fmla="*/ 0 w 2520280"/>
                  <a:gd name="connsiteY7" fmla="*/ 0 h 1872208"/>
                  <a:gd name="connsiteX8" fmla="*/ 0 w 2520280"/>
                  <a:gd name="connsiteY8" fmla="*/ 0 h 187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0280" h="1872208">
                    <a:moveTo>
                      <a:pt x="0" y="1872208"/>
                    </a:moveTo>
                    <a:lnTo>
                      <a:pt x="2520280" y="1872208"/>
                    </a:lnTo>
                    <a:lnTo>
                      <a:pt x="0" y="1872208"/>
                    </a:lnTo>
                    <a:close/>
                    <a:moveTo>
                      <a:pt x="0" y="0"/>
                    </a:moveTo>
                    <a:lnTo>
                      <a:pt x="91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B8C4D2"/>
                </a:solidFill>
                <a:prstDash val="dash"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800">
                  <a:solidFill>
                    <a:srgbClr val="627A98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1713923" y="2153821"/>
              <a:ext cx="5373756" cy="661117"/>
              <a:chOff x="1713923" y="1654091"/>
              <a:chExt cx="5373756" cy="661117"/>
            </a:xfrm>
          </p:grpSpPr>
          <p:sp>
            <p:nvSpPr>
              <p:cNvPr id="20" name="MH_Number_1"/>
              <p:cNvSpPr/>
              <p:nvPr>
                <p:custDataLst>
                  <p:tags r:id="rId4"/>
                </p:custDataLst>
              </p:nvPr>
            </p:nvSpPr>
            <p:spPr>
              <a:xfrm>
                <a:off x="1713923" y="1801097"/>
                <a:ext cx="468000" cy="468000"/>
              </a:xfrm>
              <a:prstGeom prst="ellipse">
                <a:avLst/>
              </a:prstGeom>
              <a:solidFill>
                <a:srgbClr val="2189BD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800">
                    <a:solidFill>
                      <a:srgbClr val="FFFFFF"/>
                    </a:solidFill>
                    <a:cs typeface="+mn-ea"/>
                    <a:sym typeface="+mn-lt"/>
                  </a:rPr>
                  <a:t>1</a:t>
                </a:r>
                <a:endParaRPr lang="zh-CN" altLang="en-US" sz="280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MH_Entry_1"/>
              <p:cNvSpPr/>
              <p:nvPr>
                <p:custDataLst>
                  <p:tags r:id="rId5"/>
                </p:custDataLst>
              </p:nvPr>
            </p:nvSpPr>
            <p:spPr>
              <a:xfrm>
                <a:off x="2388680" y="1654091"/>
                <a:ext cx="4698999" cy="661117"/>
              </a:xfrm>
              <a:custGeom>
                <a:avLst/>
                <a:gdLst>
                  <a:gd name="connsiteX0" fmla="*/ 0 w 2520280"/>
                  <a:gd name="connsiteY0" fmla="*/ 1872208 h 1872208"/>
                  <a:gd name="connsiteX1" fmla="*/ 2520280 w 2520280"/>
                  <a:gd name="connsiteY1" fmla="*/ 1872208 h 1872208"/>
                  <a:gd name="connsiteX2" fmla="*/ 0 w 2520280"/>
                  <a:gd name="connsiteY2" fmla="*/ 1872208 h 1872208"/>
                  <a:gd name="connsiteX3" fmla="*/ 0 w 2520280"/>
                  <a:gd name="connsiteY3" fmla="*/ 0 h 1872208"/>
                  <a:gd name="connsiteX4" fmla="*/ 916 w 2520280"/>
                  <a:gd name="connsiteY4" fmla="*/ 0 h 1872208"/>
                  <a:gd name="connsiteX5" fmla="*/ 0 w 2520280"/>
                  <a:gd name="connsiteY5" fmla="*/ 0 h 1872208"/>
                  <a:gd name="connsiteX6" fmla="*/ 0 w 2520280"/>
                  <a:gd name="connsiteY6" fmla="*/ 0 h 1872208"/>
                  <a:gd name="connsiteX7" fmla="*/ 0 w 2520280"/>
                  <a:gd name="connsiteY7" fmla="*/ 0 h 1872208"/>
                  <a:gd name="connsiteX8" fmla="*/ 0 w 2520280"/>
                  <a:gd name="connsiteY8" fmla="*/ 0 h 187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0280" h="1872208">
                    <a:moveTo>
                      <a:pt x="0" y="1872208"/>
                    </a:moveTo>
                    <a:lnTo>
                      <a:pt x="2520280" y="1872208"/>
                    </a:lnTo>
                    <a:lnTo>
                      <a:pt x="0" y="1872208"/>
                    </a:lnTo>
                    <a:close/>
                    <a:moveTo>
                      <a:pt x="0" y="0"/>
                    </a:moveTo>
                    <a:lnTo>
                      <a:pt x="91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sq">
                <a:solidFill>
                  <a:srgbClr val="B8C4D2"/>
                </a:solidFill>
                <a:prstDash val="dash"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800">
                  <a:solidFill>
                    <a:srgbClr val="627A98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492652" y="2270415"/>
              <a:ext cx="2113395" cy="504100"/>
              <a:chOff x="7492652" y="3244732"/>
              <a:chExt cx="2113395" cy="50410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8190275" y="3251067"/>
                <a:ext cx="1415772" cy="497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20000"/>
                  </a:lnSpc>
                  <a:defRPr/>
                </a:pPr>
                <a:r>
                  <a:rPr lang="zh-CN" altLang="en-US" sz="2400" b="1" kern="0">
                    <a:solidFill>
                      <a:srgbClr val="C00000"/>
                    </a:solidFill>
                    <a:cs typeface="+mn-ea"/>
                    <a:sym typeface="+mn-lt"/>
                  </a:rPr>
                  <a:t>本节重点</a:t>
                </a:r>
                <a:endParaRPr lang="en-US" altLang="zh-CN" sz="2400" b="1" kern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PA-A000220140718B17PPSH-4492"/>
              <p:cNvSpPr/>
              <p:nvPr>
                <p:custDataLst>
                  <p:tags r:id="rId6"/>
                </p:custDataLst>
              </p:nvPr>
            </p:nvSpPr>
            <p:spPr>
              <a:xfrm>
                <a:off x="7492652" y="3244732"/>
                <a:ext cx="468000" cy="468000"/>
              </a:xfrm>
              <a:custGeom>
                <a:avLst/>
                <a:gdLst>
                  <a:gd name="connsiteX0" fmla="*/ 422617 w 720080"/>
                  <a:gd name="connsiteY0" fmla="*/ 167125 h 720080"/>
                  <a:gd name="connsiteX1" fmla="*/ 392320 w 720080"/>
                  <a:gd name="connsiteY1" fmla="*/ 179675 h 720080"/>
                  <a:gd name="connsiteX2" fmla="*/ 392320 w 720080"/>
                  <a:gd name="connsiteY2" fmla="*/ 240270 h 720080"/>
                  <a:gd name="connsiteX3" fmla="*/ 470117 w 720080"/>
                  <a:gd name="connsiteY3" fmla="*/ 318067 h 720080"/>
                  <a:gd name="connsiteX4" fmla="*/ 151276 w 720080"/>
                  <a:gd name="connsiteY4" fmla="*/ 318067 h 720080"/>
                  <a:gd name="connsiteX5" fmla="*/ 108429 w 720080"/>
                  <a:gd name="connsiteY5" fmla="*/ 360915 h 720080"/>
                  <a:gd name="connsiteX6" fmla="*/ 151276 w 720080"/>
                  <a:gd name="connsiteY6" fmla="*/ 403762 h 720080"/>
                  <a:gd name="connsiteX7" fmla="*/ 467182 w 720080"/>
                  <a:gd name="connsiteY7" fmla="*/ 403762 h 720080"/>
                  <a:gd name="connsiteX8" fmla="*/ 391132 w 720080"/>
                  <a:gd name="connsiteY8" fmla="*/ 479811 h 720080"/>
                  <a:gd name="connsiteX9" fmla="*/ 391132 w 720080"/>
                  <a:gd name="connsiteY9" fmla="*/ 540406 h 720080"/>
                  <a:gd name="connsiteX10" fmla="*/ 451727 w 720080"/>
                  <a:gd name="connsiteY10" fmla="*/ 540406 h 720080"/>
                  <a:gd name="connsiteX11" fmla="*/ 597086 w 720080"/>
                  <a:gd name="connsiteY11" fmla="*/ 395048 h 720080"/>
                  <a:gd name="connsiteX12" fmla="*/ 603450 w 720080"/>
                  <a:gd name="connsiteY12" fmla="*/ 388459 h 720080"/>
                  <a:gd name="connsiteX13" fmla="*/ 605656 w 720080"/>
                  <a:gd name="connsiteY13" fmla="*/ 385654 h 720080"/>
                  <a:gd name="connsiteX14" fmla="*/ 607314 w 720080"/>
                  <a:gd name="connsiteY14" fmla="*/ 381802 h 720080"/>
                  <a:gd name="connsiteX15" fmla="*/ 611651 w 720080"/>
                  <a:gd name="connsiteY15" fmla="*/ 359975 h 720080"/>
                  <a:gd name="connsiteX16" fmla="*/ 607314 w 720080"/>
                  <a:gd name="connsiteY16" fmla="*/ 338148 h 720080"/>
                  <a:gd name="connsiteX17" fmla="*/ 604581 w 720080"/>
                  <a:gd name="connsiteY17" fmla="*/ 333055 h 720080"/>
                  <a:gd name="connsiteX18" fmla="*/ 603896 w 720080"/>
                  <a:gd name="connsiteY18" fmla="*/ 331821 h 720080"/>
                  <a:gd name="connsiteX19" fmla="*/ 598273 w 720080"/>
                  <a:gd name="connsiteY19" fmla="*/ 325033 h 720080"/>
                  <a:gd name="connsiteX20" fmla="*/ 452915 w 720080"/>
                  <a:gd name="connsiteY20" fmla="*/ 179675 h 720080"/>
                  <a:gd name="connsiteX21" fmla="*/ 422617 w 720080"/>
                  <a:gd name="connsiteY21" fmla="*/ 167125 h 720080"/>
                  <a:gd name="connsiteX22" fmla="*/ 360040 w 720080"/>
                  <a:gd name="connsiteY22" fmla="*/ 0 h 720080"/>
                  <a:gd name="connsiteX23" fmla="*/ 720080 w 720080"/>
                  <a:gd name="connsiteY23" fmla="*/ 360040 h 720080"/>
                  <a:gd name="connsiteX24" fmla="*/ 360040 w 720080"/>
                  <a:gd name="connsiteY24" fmla="*/ 720080 h 720080"/>
                  <a:gd name="connsiteX25" fmla="*/ 0 w 720080"/>
                  <a:gd name="connsiteY25" fmla="*/ 360040 h 720080"/>
                  <a:gd name="connsiteX26" fmla="*/ 360040 w 720080"/>
                  <a:gd name="connsiteY2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80" h="720080">
                    <a:moveTo>
                      <a:pt x="422617" y="167125"/>
                    </a:moveTo>
                    <a:cubicBezTo>
                      <a:pt x="411652" y="167125"/>
                      <a:pt x="400686" y="171308"/>
                      <a:pt x="392320" y="179675"/>
                    </a:cubicBezTo>
                    <a:cubicBezTo>
                      <a:pt x="375587" y="196408"/>
                      <a:pt x="375587" y="223537"/>
                      <a:pt x="392320" y="240270"/>
                    </a:cubicBezTo>
                    <a:lnTo>
                      <a:pt x="470117" y="318067"/>
                    </a:lnTo>
                    <a:lnTo>
                      <a:pt x="151276" y="318067"/>
                    </a:lnTo>
                    <a:cubicBezTo>
                      <a:pt x="127612" y="318067"/>
                      <a:pt x="108429" y="337251"/>
                      <a:pt x="108429" y="360915"/>
                    </a:cubicBezTo>
                    <a:cubicBezTo>
                      <a:pt x="108429" y="384578"/>
                      <a:pt x="127612" y="403762"/>
                      <a:pt x="151276" y="403762"/>
                    </a:cubicBezTo>
                    <a:lnTo>
                      <a:pt x="467182" y="403762"/>
                    </a:lnTo>
                    <a:lnTo>
                      <a:pt x="391132" y="479811"/>
                    </a:lnTo>
                    <a:cubicBezTo>
                      <a:pt x="374399" y="496544"/>
                      <a:pt x="374399" y="523674"/>
                      <a:pt x="391132" y="540406"/>
                    </a:cubicBezTo>
                    <a:cubicBezTo>
                      <a:pt x="407865" y="557139"/>
                      <a:pt x="434994" y="557139"/>
                      <a:pt x="451727" y="540406"/>
                    </a:cubicBezTo>
                    <a:lnTo>
                      <a:pt x="597086" y="395048"/>
                    </a:lnTo>
                    <a:cubicBezTo>
                      <a:pt x="599177" y="392957"/>
                      <a:pt x="601484" y="390703"/>
                      <a:pt x="603450" y="388459"/>
                    </a:cubicBezTo>
                    <a:lnTo>
                      <a:pt x="605656" y="385654"/>
                    </a:lnTo>
                    <a:lnTo>
                      <a:pt x="607314" y="381802"/>
                    </a:lnTo>
                    <a:cubicBezTo>
                      <a:pt x="610052" y="375572"/>
                      <a:pt x="611651" y="368060"/>
                      <a:pt x="611651" y="359975"/>
                    </a:cubicBezTo>
                    <a:cubicBezTo>
                      <a:pt x="611651" y="351890"/>
                      <a:pt x="610052" y="344378"/>
                      <a:pt x="607314" y="338148"/>
                    </a:cubicBezTo>
                    <a:lnTo>
                      <a:pt x="604581" y="333055"/>
                    </a:lnTo>
                    <a:lnTo>
                      <a:pt x="603896" y="331821"/>
                    </a:lnTo>
                    <a:cubicBezTo>
                      <a:pt x="602248" y="329405"/>
                      <a:pt x="600365" y="327125"/>
                      <a:pt x="598273" y="325033"/>
                    </a:cubicBezTo>
                    <a:lnTo>
                      <a:pt x="452915" y="179675"/>
                    </a:lnTo>
                    <a:cubicBezTo>
                      <a:pt x="444548" y="171308"/>
                      <a:pt x="433583" y="167125"/>
                      <a:pt x="422617" y="167125"/>
                    </a:cubicBezTo>
                    <a:close/>
                    <a:moveTo>
                      <a:pt x="360040" y="0"/>
                    </a:moveTo>
                    <a:cubicBezTo>
                      <a:pt x="558885" y="0"/>
                      <a:pt x="720080" y="161195"/>
                      <a:pt x="720080" y="360040"/>
                    </a:cubicBezTo>
                    <a:cubicBezTo>
                      <a:pt x="720080" y="558885"/>
                      <a:pt x="558885" y="720080"/>
                      <a:pt x="360040" y="720080"/>
                    </a:cubicBezTo>
                    <a:cubicBezTo>
                      <a:pt x="161195" y="720080"/>
                      <a:pt x="0" y="558885"/>
                      <a:pt x="0" y="360040"/>
                    </a:cubicBezTo>
                    <a:cubicBezTo>
                      <a:pt x="0" y="161195"/>
                      <a:pt x="161195" y="0"/>
                      <a:pt x="36004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7492652" y="3771676"/>
              <a:ext cx="2113395" cy="504100"/>
              <a:chOff x="7492652" y="4745993"/>
              <a:chExt cx="2113395" cy="504100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8190275" y="4752328"/>
                <a:ext cx="1415772" cy="497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algn="just">
                  <a:defRPr sz="2400" kern="0">
                    <a:latin typeface="+mj-ea"/>
                    <a:ea typeface="+mj-ea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b="1">
                    <a:solidFill>
                      <a:srgbClr val="C00000"/>
                    </a:solidFill>
                    <a:latin typeface="+mn-lt"/>
                    <a:ea typeface="+mn-ea"/>
                    <a:cs typeface="+mn-ea"/>
                    <a:sym typeface="+mn-lt"/>
                  </a:rPr>
                  <a:t>本节难点</a:t>
                </a:r>
                <a:endParaRPr lang="en-US" altLang="zh-CN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" name="PA-A000220140718B17PPSH-4492"/>
              <p:cNvSpPr/>
              <p:nvPr>
                <p:custDataLst>
                  <p:tags r:id="rId7"/>
                </p:custDataLst>
              </p:nvPr>
            </p:nvSpPr>
            <p:spPr>
              <a:xfrm>
                <a:off x="7492652" y="4745993"/>
                <a:ext cx="468000" cy="468000"/>
              </a:xfrm>
              <a:custGeom>
                <a:avLst/>
                <a:gdLst>
                  <a:gd name="connsiteX0" fmla="*/ 422617 w 720080"/>
                  <a:gd name="connsiteY0" fmla="*/ 167125 h 720080"/>
                  <a:gd name="connsiteX1" fmla="*/ 392320 w 720080"/>
                  <a:gd name="connsiteY1" fmla="*/ 179675 h 720080"/>
                  <a:gd name="connsiteX2" fmla="*/ 392320 w 720080"/>
                  <a:gd name="connsiteY2" fmla="*/ 240270 h 720080"/>
                  <a:gd name="connsiteX3" fmla="*/ 470117 w 720080"/>
                  <a:gd name="connsiteY3" fmla="*/ 318067 h 720080"/>
                  <a:gd name="connsiteX4" fmla="*/ 151276 w 720080"/>
                  <a:gd name="connsiteY4" fmla="*/ 318067 h 720080"/>
                  <a:gd name="connsiteX5" fmla="*/ 108429 w 720080"/>
                  <a:gd name="connsiteY5" fmla="*/ 360915 h 720080"/>
                  <a:gd name="connsiteX6" fmla="*/ 151276 w 720080"/>
                  <a:gd name="connsiteY6" fmla="*/ 403762 h 720080"/>
                  <a:gd name="connsiteX7" fmla="*/ 467182 w 720080"/>
                  <a:gd name="connsiteY7" fmla="*/ 403762 h 720080"/>
                  <a:gd name="connsiteX8" fmla="*/ 391132 w 720080"/>
                  <a:gd name="connsiteY8" fmla="*/ 479811 h 720080"/>
                  <a:gd name="connsiteX9" fmla="*/ 391132 w 720080"/>
                  <a:gd name="connsiteY9" fmla="*/ 540406 h 720080"/>
                  <a:gd name="connsiteX10" fmla="*/ 451727 w 720080"/>
                  <a:gd name="connsiteY10" fmla="*/ 540406 h 720080"/>
                  <a:gd name="connsiteX11" fmla="*/ 597086 w 720080"/>
                  <a:gd name="connsiteY11" fmla="*/ 395048 h 720080"/>
                  <a:gd name="connsiteX12" fmla="*/ 603450 w 720080"/>
                  <a:gd name="connsiteY12" fmla="*/ 388459 h 720080"/>
                  <a:gd name="connsiteX13" fmla="*/ 605656 w 720080"/>
                  <a:gd name="connsiteY13" fmla="*/ 385654 h 720080"/>
                  <a:gd name="connsiteX14" fmla="*/ 607314 w 720080"/>
                  <a:gd name="connsiteY14" fmla="*/ 381802 h 720080"/>
                  <a:gd name="connsiteX15" fmla="*/ 611651 w 720080"/>
                  <a:gd name="connsiteY15" fmla="*/ 359975 h 720080"/>
                  <a:gd name="connsiteX16" fmla="*/ 607314 w 720080"/>
                  <a:gd name="connsiteY16" fmla="*/ 338148 h 720080"/>
                  <a:gd name="connsiteX17" fmla="*/ 604581 w 720080"/>
                  <a:gd name="connsiteY17" fmla="*/ 333055 h 720080"/>
                  <a:gd name="connsiteX18" fmla="*/ 603896 w 720080"/>
                  <a:gd name="connsiteY18" fmla="*/ 331821 h 720080"/>
                  <a:gd name="connsiteX19" fmla="*/ 598273 w 720080"/>
                  <a:gd name="connsiteY19" fmla="*/ 325033 h 720080"/>
                  <a:gd name="connsiteX20" fmla="*/ 452915 w 720080"/>
                  <a:gd name="connsiteY20" fmla="*/ 179675 h 720080"/>
                  <a:gd name="connsiteX21" fmla="*/ 422617 w 720080"/>
                  <a:gd name="connsiteY21" fmla="*/ 167125 h 720080"/>
                  <a:gd name="connsiteX22" fmla="*/ 360040 w 720080"/>
                  <a:gd name="connsiteY22" fmla="*/ 0 h 720080"/>
                  <a:gd name="connsiteX23" fmla="*/ 720080 w 720080"/>
                  <a:gd name="connsiteY23" fmla="*/ 360040 h 720080"/>
                  <a:gd name="connsiteX24" fmla="*/ 360040 w 720080"/>
                  <a:gd name="connsiteY24" fmla="*/ 720080 h 720080"/>
                  <a:gd name="connsiteX25" fmla="*/ 0 w 720080"/>
                  <a:gd name="connsiteY25" fmla="*/ 360040 h 720080"/>
                  <a:gd name="connsiteX26" fmla="*/ 360040 w 720080"/>
                  <a:gd name="connsiteY2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80" h="720080">
                    <a:moveTo>
                      <a:pt x="422617" y="167125"/>
                    </a:moveTo>
                    <a:cubicBezTo>
                      <a:pt x="411652" y="167125"/>
                      <a:pt x="400686" y="171308"/>
                      <a:pt x="392320" y="179675"/>
                    </a:cubicBezTo>
                    <a:cubicBezTo>
                      <a:pt x="375587" y="196408"/>
                      <a:pt x="375587" y="223537"/>
                      <a:pt x="392320" y="240270"/>
                    </a:cubicBezTo>
                    <a:lnTo>
                      <a:pt x="470117" y="318067"/>
                    </a:lnTo>
                    <a:lnTo>
                      <a:pt x="151276" y="318067"/>
                    </a:lnTo>
                    <a:cubicBezTo>
                      <a:pt x="127612" y="318067"/>
                      <a:pt x="108429" y="337251"/>
                      <a:pt x="108429" y="360915"/>
                    </a:cubicBezTo>
                    <a:cubicBezTo>
                      <a:pt x="108429" y="384578"/>
                      <a:pt x="127612" y="403762"/>
                      <a:pt x="151276" y="403762"/>
                    </a:cubicBezTo>
                    <a:lnTo>
                      <a:pt x="467182" y="403762"/>
                    </a:lnTo>
                    <a:lnTo>
                      <a:pt x="391132" y="479811"/>
                    </a:lnTo>
                    <a:cubicBezTo>
                      <a:pt x="374399" y="496544"/>
                      <a:pt x="374399" y="523674"/>
                      <a:pt x="391132" y="540406"/>
                    </a:cubicBezTo>
                    <a:cubicBezTo>
                      <a:pt x="407865" y="557139"/>
                      <a:pt x="434994" y="557139"/>
                      <a:pt x="451727" y="540406"/>
                    </a:cubicBezTo>
                    <a:lnTo>
                      <a:pt x="597086" y="395048"/>
                    </a:lnTo>
                    <a:cubicBezTo>
                      <a:pt x="599177" y="392957"/>
                      <a:pt x="601484" y="390703"/>
                      <a:pt x="603450" y="388459"/>
                    </a:cubicBezTo>
                    <a:lnTo>
                      <a:pt x="605656" y="385654"/>
                    </a:lnTo>
                    <a:lnTo>
                      <a:pt x="607314" y="381802"/>
                    </a:lnTo>
                    <a:cubicBezTo>
                      <a:pt x="610052" y="375572"/>
                      <a:pt x="611651" y="368060"/>
                      <a:pt x="611651" y="359975"/>
                    </a:cubicBezTo>
                    <a:cubicBezTo>
                      <a:pt x="611651" y="351890"/>
                      <a:pt x="610052" y="344378"/>
                      <a:pt x="607314" y="338148"/>
                    </a:cubicBezTo>
                    <a:lnTo>
                      <a:pt x="604581" y="333055"/>
                    </a:lnTo>
                    <a:lnTo>
                      <a:pt x="603896" y="331821"/>
                    </a:lnTo>
                    <a:cubicBezTo>
                      <a:pt x="602248" y="329405"/>
                      <a:pt x="600365" y="327125"/>
                      <a:pt x="598273" y="325033"/>
                    </a:cubicBezTo>
                    <a:lnTo>
                      <a:pt x="452915" y="179675"/>
                    </a:lnTo>
                    <a:cubicBezTo>
                      <a:pt x="444548" y="171308"/>
                      <a:pt x="433583" y="167125"/>
                      <a:pt x="422617" y="167125"/>
                    </a:cubicBezTo>
                    <a:close/>
                    <a:moveTo>
                      <a:pt x="360040" y="0"/>
                    </a:moveTo>
                    <a:cubicBezTo>
                      <a:pt x="558885" y="0"/>
                      <a:pt x="720080" y="161195"/>
                      <a:pt x="720080" y="360040"/>
                    </a:cubicBezTo>
                    <a:cubicBezTo>
                      <a:pt x="720080" y="558885"/>
                      <a:pt x="558885" y="720080"/>
                      <a:pt x="360040" y="720080"/>
                    </a:cubicBezTo>
                    <a:cubicBezTo>
                      <a:pt x="161195" y="720080"/>
                      <a:pt x="0" y="558885"/>
                      <a:pt x="0" y="360040"/>
                    </a:cubicBezTo>
                    <a:cubicBezTo>
                      <a:pt x="0" y="161195"/>
                      <a:pt x="161195" y="0"/>
                      <a:pt x="36004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504828" y="2312839"/>
              <a:ext cx="3262432" cy="4977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 b="1" kern="0">
                  <a:cs typeface="+mn-ea"/>
                </a:defRPr>
              </a:lvl1pPr>
            </a:lstStyle>
            <a:p>
              <a:r>
                <a:rPr lang="zh-CN" altLang="zh-CN">
                  <a:sym typeface="+mn-lt"/>
                </a:rPr>
                <a:t>键的极性和分子的极性</a:t>
              </a:r>
              <a:endParaRPr lang="zh-CN" altLang="zh-CN">
                <a:sym typeface="+mn-lt"/>
              </a:endParaRPr>
            </a:p>
          </p:txBody>
        </p:sp>
        <p:sp>
          <p:nvSpPr>
            <p:cNvPr id="5" name="MH_SubTitle_1" descr="e7d195523061f1c0c7fdb8e83abb5dcf03375f2c8b662a4106267E0752567F7A4243849C9E2D773FC6511ADD776D3461389E8BB5BAFBB3C937DB9AB1E09A294486DA4CCF35679A92315A5BDF0C7F02D8DB0983A561B9AD4F9360F817F987ED6312BA78B3C26FE59D74499348EFC01217C87131E0D883B4A0A28311D4F4EF0E5123EE3175F2E8EA1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04828" y="3764112"/>
              <a:ext cx="3877985" cy="4977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algn="just">
                <a:lnSpc>
                  <a:spcPct val="120000"/>
                </a:lnSpc>
                <a:defRPr sz="2400" b="1" kern="0">
                  <a:cs typeface="+mn-ea"/>
                </a:defRPr>
              </a:lvl1pPr>
            </a:lstStyle>
            <a:p>
              <a:r>
                <a:rPr lang="zh-CN" altLang="zh-CN">
                  <a:sym typeface="+mn-lt"/>
                </a:rPr>
                <a:t>键的极性对化学性质的影响</a:t>
              </a:r>
              <a:endParaRPr lang="zh-CN" altLang="zh-CN"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50863" y="1143973"/>
            <a:ext cx="11090275" cy="315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5.①PH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分子的空间结构为三角锥形，</a:t>
            </a:r>
            <a:r>
              <a:rPr lang="en-US" altLang="zh-CN" sz="2400" b="1" kern="100">
                <a:cs typeface="+mn-ea"/>
                <a:sym typeface="+mn-lt"/>
              </a:rPr>
              <a:t>②BeCl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分子的空间结构为直线形，</a:t>
            </a:r>
            <a:r>
              <a:rPr lang="en-US" altLang="zh-CN" sz="2400" b="1" kern="100">
                <a:cs typeface="+mn-ea"/>
                <a:sym typeface="+mn-lt"/>
              </a:rPr>
              <a:t>③CH</a:t>
            </a:r>
            <a:r>
              <a:rPr lang="en-US" altLang="zh-CN" sz="2400" b="1" kern="100" baseline="-25000">
                <a:cs typeface="+mn-ea"/>
                <a:sym typeface="+mn-lt"/>
              </a:rPr>
              <a:t>4</a:t>
            </a:r>
            <a:r>
              <a:rPr lang="zh-CN" altLang="zh-CN" sz="2400" b="1" kern="100">
                <a:cs typeface="+mn-ea"/>
                <a:sym typeface="+mn-lt"/>
              </a:rPr>
              <a:t>分子的空间结构为正四面体形，</a:t>
            </a:r>
            <a:r>
              <a:rPr lang="en-US" altLang="zh-CN" sz="2400" b="1" kern="100">
                <a:cs typeface="+mn-ea"/>
                <a:sym typeface="+mn-lt"/>
              </a:rPr>
              <a:t>④CO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为直线形分子，</a:t>
            </a:r>
            <a:r>
              <a:rPr lang="en-US" altLang="zh-CN" sz="2400" b="1" kern="100">
                <a:cs typeface="+mn-ea"/>
                <a:sym typeface="+mn-lt"/>
              </a:rPr>
              <a:t>⑤BF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分子的空间结构为平面三角形，</a:t>
            </a:r>
            <a:r>
              <a:rPr lang="en-US" altLang="zh-CN" sz="2400" b="1" kern="100">
                <a:cs typeface="+mn-ea"/>
                <a:sym typeface="+mn-lt"/>
              </a:rPr>
              <a:t>⑥NF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分子结构为三角锥形。下面对分子极性的判断正确的是</a:t>
            </a:r>
            <a:r>
              <a:rPr lang="en-US" altLang="zh-CN" sz="2400" b="1" kern="100">
                <a:cs typeface="+mn-ea"/>
                <a:sym typeface="+mn-lt"/>
              </a:rPr>
              <a:t>(            )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A.①⑥</a:t>
            </a:r>
            <a:r>
              <a:rPr lang="zh-CN" altLang="zh-CN" sz="2400" b="1" kern="100">
                <a:cs typeface="+mn-ea"/>
                <a:sym typeface="+mn-lt"/>
              </a:rPr>
              <a:t>为极性分子，</a:t>
            </a:r>
            <a:r>
              <a:rPr lang="en-US" altLang="zh-CN" sz="2400" b="1" kern="100">
                <a:cs typeface="+mn-ea"/>
                <a:sym typeface="+mn-lt"/>
              </a:rPr>
              <a:t>②③④⑤</a:t>
            </a:r>
            <a:r>
              <a:rPr lang="zh-CN" altLang="zh-CN" sz="2400" b="1" kern="100">
                <a:cs typeface="+mn-ea"/>
                <a:sym typeface="+mn-lt"/>
              </a:rPr>
              <a:t>为非极性分子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B.</a:t>
            </a:r>
            <a:r>
              <a:rPr lang="zh-CN" altLang="zh-CN" sz="2400" b="1" kern="100">
                <a:cs typeface="+mn-ea"/>
                <a:sym typeface="+mn-lt"/>
              </a:rPr>
              <a:t>只有</a:t>
            </a:r>
            <a:r>
              <a:rPr lang="en-US" altLang="zh-CN" sz="2400" b="1" kern="100">
                <a:cs typeface="+mn-ea"/>
                <a:sym typeface="+mn-lt"/>
              </a:rPr>
              <a:t>④</a:t>
            </a:r>
            <a:r>
              <a:rPr lang="zh-CN" altLang="zh-CN" sz="2400" b="1" kern="100">
                <a:cs typeface="+mn-ea"/>
                <a:sym typeface="+mn-lt"/>
              </a:rPr>
              <a:t>为非极性分子，其余为极性分子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C.</a:t>
            </a:r>
            <a:r>
              <a:rPr lang="zh-CN" altLang="zh-CN" sz="2400" b="1" kern="100">
                <a:cs typeface="+mn-ea"/>
                <a:sym typeface="+mn-lt"/>
              </a:rPr>
              <a:t>只有</a:t>
            </a:r>
            <a:r>
              <a:rPr lang="en-US" altLang="zh-CN" sz="2400" b="1" kern="100">
                <a:cs typeface="+mn-ea"/>
                <a:sym typeface="+mn-lt"/>
              </a:rPr>
              <a:t>②⑤</a:t>
            </a:r>
            <a:r>
              <a:rPr lang="zh-CN" altLang="zh-CN" sz="2400" b="1" kern="100">
                <a:cs typeface="+mn-ea"/>
                <a:sym typeface="+mn-lt"/>
              </a:rPr>
              <a:t>是极性分子，其余为非极性分子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D.</a:t>
            </a:r>
            <a:r>
              <a:rPr lang="zh-CN" altLang="zh-CN" sz="2400" b="1" kern="100">
                <a:cs typeface="+mn-ea"/>
                <a:sym typeface="+mn-lt"/>
              </a:rPr>
              <a:t>只有</a:t>
            </a:r>
            <a:r>
              <a:rPr lang="en-US" altLang="zh-CN" sz="2400" b="1" kern="100">
                <a:cs typeface="+mn-ea"/>
                <a:sym typeface="+mn-lt"/>
              </a:rPr>
              <a:t>①③</a:t>
            </a:r>
            <a:r>
              <a:rPr lang="zh-CN" altLang="zh-CN" sz="2400" b="1" kern="100">
                <a:cs typeface="+mn-ea"/>
                <a:sym typeface="+mn-lt"/>
              </a:rPr>
              <a:t>是非极性分子，其余是极性分子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33607" y="2026065"/>
            <a:ext cx="421479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A</a:t>
            </a:r>
            <a:endParaRPr lang="zh-CN" altLang="zh-CN" sz="2400" kern="10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50863" y="1205247"/>
            <a:ext cx="11090275" cy="2713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6.</a:t>
            </a:r>
            <a:r>
              <a:rPr lang="zh-CN" altLang="zh-CN" sz="2400" b="1" kern="100">
                <a:cs typeface="+mn-ea"/>
                <a:sym typeface="+mn-lt"/>
              </a:rPr>
              <a:t>有一种</a:t>
            </a:r>
            <a:r>
              <a:rPr lang="en-US" altLang="zh-CN" sz="2400" b="1" kern="100">
                <a:cs typeface="+mn-ea"/>
                <a:sym typeface="+mn-lt"/>
              </a:rPr>
              <a:t>AB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C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型分子，在该分子中</a:t>
            </a:r>
            <a:r>
              <a:rPr lang="en-US" altLang="zh-CN" sz="2400" b="1" kern="100">
                <a:cs typeface="+mn-ea"/>
                <a:sym typeface="+mn-lt"/>
              </a:rPr>
              <a:t>A</a:t>
            </a:r>
            <a:r>
              <a:rPr lang="zh-CN" altLang="zh-CN" sz="2400" b="1" kern="100">
                <a:cs typeface="+mn-ea"/>
                <a:sym typeface="+mn-lt"/>
              </a:rPr>
              <a:t>为中心原子。下列关于该分子的空间结构和极性的说法中，正确的是</a:t>
            </a:r>
            <a:r>
              <a:rPr lang="en-US" altLang="zh-CN" sz="2400" b="1" kern="100">
                <a:cs typeface="+mn-ea"/>
                <a:sym typeface="+mn-lt"/>
              </a:rPr>
              <a:t>(            )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A.</a:t>
            </a:r>
            <a:r>
              <a:rPr lang="zh-CN" altLang="zh-CN" sz="2400" b="1" kern="100">
                <a:cs typeface="+mn-ea"/>
                <a:sym typeface="+mn-lt"/>
              </a:rPr>
              <a:t>假设为平面四边形，则该分子一定为非极性分子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B.</a:t>
            </a:r>
            <a:r>
              <a:rPr lang="zh-CN" altLang="zh-CN" sz="2400" b="1" kern="100">
                <a:cs typeface="+mn-ea"/>
                <a:sym typeface="+mn-lt"/>
              </a:rPr>
              <a:t>假设为四面体形，则该分子一定为非极性分子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C.</a:t>
            </a:r>
            <a:r>
              <a:rPr lang="zh-CN" altLang="zh-CN" sz="2400" b="1" kern="100">
                <a:cs typeface="+mn-ea"/>
                <a:sym typeface="+mn-lt"/>
              </a:rPr>
              <a:t>假设为平面四边形，则该分子可能为非极性分子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D.</a:t>
            </a:r>
            <a:r>
              <a:rPr lang="zh-CN" altLang="zh-CN" sz="2400" b="1" kern="100">
                <a:cs typeface="+mn-ea"/>
                <a:sym typeface="+mn-lt"/>
              </a:rPr>
              <a:t>假设为四面体形，则该分子可能为非极性分子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39207" y="1634179"/>
            <a:ext cx="421479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C</a:t>
            </a:r>
            <a:endParaRPr lang="zh-CN" altLang="zh-CN" sz="2400" kern="10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0863" y="1158124"/>
            <a:ext cx="11409359" cy="315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7.</a:t>
            </a:r>
            <a:r>
              <a:rPr lang="zh-CN" altLang="zh-CN" sz="2400" b="1" kern="100">
                <a:cs typeface="+mn-ea"/>
                <a:sym typeface="+mn-lt"/>
              </a:rPr>
              <a:t>在</a:t>
            </a:r>
            <a:r>
              <a:rPr lang="en-US" altLang="zh-CN" sz="2400" b="1" kern="100">
                <a:cs typeface="+mn-ea"/>
                <a:sym typeface="+mn-lt"/>
              </a:rPr>
              <a:t>HF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H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O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NH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CS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CH</a:t>
            </a:r>
            <a:r>
              <a:rPr lang="en-US" altLang="zh-CN" sz="2400" b="1" kern="100" baseline="-25000">
                <a:cs typeface="+mn-ea"/>
                <a:sym typeface="+mn-lt"/>
              </a:rPr>
              <a:t>4</a:t>
            </a:r>
            <a:r>
              <a:rPr lang="zh-CN" altLang="zh-CN" sz="2400" b="1" kern="100">
                <a:cs typeface="+mn-ea"/>
                <a:sym typeface="+mn-lt"/>
              </a:rPr>
              <a:t>、</a:t>
            </a:r>
            <a:r>
              <a:rPr lang="en-US" altLang="zh-CN" sz="2400" b="1" kern="100">
                <a:cs typeface="+mn-ea"/>
                <a:sym typeface="+mn-lt"/>
              </a:rPr>
              <a:t>N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zh-CN" altLang="zh-CN" sz="2400" b="1" kern="100">
                <a:cs typeface="+mn-ea"/>
                <a:sym typeface="+mn-lt"/>
              </a:rPr>
              <a:t>分子中：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(1)</a:t>
            </a:r>
            <a:r>
              <a:rPr lang="zh-CN" altLang="zh-CN" sz="2400" b="1" kern="100">
                <a:cs typeface="+mn-ea"/>
                <a:sym typeface="+mn-lt"/>
              </a:rPr>
              <a:t>以非极性键结合的非极性分子是</a:t>
            </a:r>
            <a:r>
              <a:rPr lang="en-US" altLang="zh-CN" sz="2400" b="1" kern="100">
                <a:cs typeface="+mn-ea"/>
                <a:sym typeface="+mn-lt"/>
              </a:rPr>
              <a:t>____</a:t>
            </a:r>
            <a:r>
              <a:rPr lang="zh-CN" altLang="zh-CN" sz="2400" b="1" kern="100">
                <a:cs typeface="+mn-ea"/>
                <a:sym typeface="+mn-lt"/>
              </a:rPr>
              <a:t>。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(2)</a:t>
            </a:r>
            <a:r>
              <a:rPr lang="zh-CN" altLang="zh-CN" sz="2400" b="1" kern="100">
                <a:cs typeface="+mn-ea"/>
                <a:sym typeface="+mn-lt"/>
              </a:rPr>
              <a:t>以极性键相结合，具有直线形结构的非极性分子是</a:t>
            </a:r>
            <a:r>
              <a:rPr lang="en-US" altLang="zh-CN" sz="2400" b="1" kern="100">
                <a:cs typeface="+mn-ea"/>
                <a:sym typeface="+mn-lt"/>
              </a:rPr>
              <a:t>_____</a:t>
            </a:r>
            <a:r>
              <a:rPr lang="zh-CN" altLang="zh-CN" sz="2400" b="1" kern="100">
                <a:cs typeface="+mn-ea"/>
                <a:sym typeface="+mn-lt"/>
              </a:rPr>
              <a:t>。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(3)</a:t>
            </a:r>
            <a:r>
              <a:rPr lang="zh-CN" altLang="zh-CN" sz="2400" b="1" kern="100">
                <a:cs typeface="+mn-ea"/>
                <a:sym typeface="+mn-lt"/>
              </a:rPr>
              <a:t>以极性键相结合，具有三角锥形结构的极性分子是</a:t>
            </a:r>
            <a:r>
              <a:rPr lang="en-US" altLang="zh-CN" sz="2400" b="1" kern="100">
                <a:cs typeface="+mn-ea"/>
                <a:sym typeface="+mn-lt"/>
              </a:rPr>
              <a:t>_____</a:t>
            </a:r>
            <a:r>
              <a:rPr lang="zh-CN" altLang="zh-CN" sz="2400" b="1" kern="100">
                <a:cs typeface="+mn-ea"/>
                <a:sym typeface="+mn-lt"/>
              </a:rPr>
              <a:t>。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(4)</a:t>
            </a:r>
            <a:r>
              <a:rPr lang="zh-CN" altLang="zh-CN" sz="2400" b="1" kern="100">
                <a:cs typeface="+mn-ea"/>
                <a:sym typeface="+mn-lt"/>
              </a:rPr>
              <a:t>以极性键相结合，具有正四面体结构的非极性分子是</a:t>
            </a:r>
            <a:r>
              <a:rPr lang="en-US" altLang="zh-CN" sz="2400" b="1" kern="100">
                <a:cs typeface="+mn-ea"/>
                <a:sym typeface="+mn-lt"/>
              </a:rPr>
              <a:t>_____</a:t>
            </a:r>
            <a:r>
              <a:rPr lang="zh-CN" altLang="zh-CN" sz="2400" b="1" kern="100">
                <a:cs typeface="+mn-ea"/>
                <a:sym typeface="+mn-lt"/>
              </a:rPr>
              <a:t>。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(5)</a:t>
            </a:r>
            <a:r>
              <a:rPr lang="zh-CN" altLang="zh-CN" sz="2400" b="1" kern="100">
                <a:cs typeface="+mn-ea"/>
                <a:sym typeface="+mn-lt"/>
              </a:rPr>
              <a:t>以极性键相结合，具有</a:t>
            </a:r>
            <a:r>
              <a:rPr lang="en-US" altLang="zh-CN" sz="2400" b="1" kern="100">
                <a:cs typeface="+mn-ea"/>
                <a:sym typeface="+mn-lt"/>
              </a:rPr>
              <a:t>V</a:t>
            </a:r>
            <a:r>
              <a:rPr lang="zh-CN" altLang="zh-CN" sz="2400" b="1" kern="100">
                <a:cs typeface="+mn-ea"/>
                <a:sym typeface="+mn-lt"/>
              </a:rPr>
              <a:t>形结构的极性分子是</a:t>
            </a:r>
            <a:r>
              <a:rPr lang="en-US" altLang="zh-CN" sz="2400" b="1" kern="100">
                <a:cs typeface="+mn-ea"/>
                <a:sym typeface="+mn-lt"/>
              </a:rPr>
              <a:t>_____</a:t>
            </a:r>
            <a:r>
              <a:rPr lang="zh-CN" altLang="zh-CN" sz="2400" b="1" kern="100">
                <a:cs typeface="+mn-ea"/>
                <a:sym typeface="+mn-lt"/>
              </a:rPr>
              <a:t>。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(6)</a:t>
            </a:r>
            <a:r>
              <a:rPr lang="zh-CN" altLang="zh-CN" sz="2400" b="1" kern="100">
                <a:cs typeface="+mn-ea"/>
                <a:sym typeface="+mn-lt"/>
              </a:rPr>
              <a:t>以极性键相结合，而且分子极性最大的是</a:t>
            </a:r>
            <a:r>
              <a:rPr lang="en-US" altLang="zh-CN" sz="2400" b="1" kern="100">
                <a:cs typeface="+mn-ea"/>
                <a:sym typeface="+mn-lt"/>
              </a:rPr>
              <a:t>____</a:t>
            </a:r>
            <a:r>
              <a:rPr lang="zh-CN" altLang="zh-CN" sz="2400" b="1" kern="100">
                <a:cs typeface="+mn-ea"/>
                <a:sym typeface="+mn-lt"/>
              </a:rPr>
              <a:t>。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54350" y="1546531"/>
            <a:ext cx="510076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N</a:t>
            </a:r>
            <a:r>
              <a:rPr lang="en-US" altLang="zh-CN" sz="2400" b="1" kern="100" baseline="-25000">
                <a:solidFill>
                  <a:srgbClr val="FF0000"/>
                </a:solidFill>
                <a:cs typeface="+mn-ea"/>
                <a:sym typeface="+mn-lt"/>
              </a:rPr>
              <a:t>2</a:t>
            </a:r>
            <a:endParaRPr lang="zh-CN" altLang="en-US" sz="24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91638" y="2003445"/>
            <a:ext cx="681597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CS</a:t>
            </a:r>
            <a:r>
              <a:rPr lang="en-US" altLang="zh-CN" sz="2400" b="1" kern="100" baseline="-25000">
                <a:solidFill>
                  <a:srgbClr val="FF0000"/>
                </a:solidFill>
                <a:cs typeface="+mn-ea"/>
                <a:sym typeface="+mn-lt"/>
              </a:rPr>
              <a:t>2</a:t>
            </a:r>
            <a:endParaRPr lang="zh-CN" altLang="en-US" sz="24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58079" y="2453912"/>
            <a:ext cx="74892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NH</a:t>
            </a:r>
            <a:r>
              <a:rPr lang="en-US" altLang="zh-CN" sz="2400" b="1" kern="100" baseline="-25000">
                <a:solidFill>
                  <a:srgbClr val="FF0000"/>
                </a:solidFill>
                <a:cs typeface="+mn-ea"/>
                <a:sym typeface="+mn-lt"/>
              </a:rPr>
              <a:t>3</a:t>
            </a:r>
            <a:endParaRPr lang="zh-CN" altLang="en-US" sz="24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024606" y="2899535"/>
            <a:ext cx="74892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CH</a:t>
            </a:r>
            <a:r>
              <a:rPr lang="en-US" altLang="zh-CN" sz="2400" b="1" kern="100" baseline="-25000">
                <a:solidFill>
                  <a:srgbClr val="FF0000"/>
                </a:solidFill>
                <a:cs typeface="+mn-ea"/>
                <a:sym typeface="+mn-lt"/>
              </a:rPr>
              <a:t>4</a:t>
            </a:r>
            <a:endParaRPr lang="zh-CN" altLang="en-US" sz="24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26685" y="3299233"/>
            <a:ext cx="76495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H</a:t>
            </a:r>
            <a:r>
              <a:rPr lang="en-US" altLang="zh-CN" sz="2400" b="1" kern="100" baseline="-25000">
                <a:solidFill>
                  <a:srgbClr val="FF0000"/>
                </a:solidFill>
                <a:cs typeface="+mn-ea"/>
                <a:sym typeface="+mn-lt"/>
              </a:rPr>
              <a:t>2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O</a:t>
            </a:r>
            <a:endParaRPr lang="zh-CN" altLang="en-US" sz="2400" b="1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510423" y="3808894"/>
            <a:ext cx="611065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HF</a:t>
            </a:r>
            <a:endParaRPr lang="zh-CN" altLang="en-US" sz="2400" b="1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863" y="1280086"/>
            <a:ext cx="11409359" cy="1384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8.</a:t>
            </a:r>
            <a:r>
              <a:rPr lang="zh-CN" altLang="zh-CN" sz="2400" b="1" kern="100">
                <a:cs typeface="+mn-ea"/>
                <a:sym typeface="+mn-lt"/>
              </a:rPr>
              <a:t>试比较下列有机酸的酸性强弱。</a:t>
            </a:r>
            <a:endParaRPr lang="zh-CN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①CF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en-US" altLang="zh-CN" sz="2400" b="1" kern="100">
                <a:cs typeface="+mn-ea"/>
                <a:sym typeface="+mn-lt"/>
              </a:rPr>
              <a:t>COOH</a:t>
            </a:r>
            <a:r>
              <a:rPr lang="zh-CN" altLang="zh-CN" sz="2400" b="1" kern="100">
                <a:cs typeface="+mn-ea"/>
                <a:sym typeface="+mn-lt"/>
              </a:rPr>
              <a:t>　</a:t>
            </a:r>
            <a:r>
              <a:rPr lang="en-US" altLang="zh-CN" sz="2400" b="1" kern="100">
                <a:cs typeface="+mn-ea"/>
                <a:sym typeface="+mn-lt"/>
              </a:rPr>
              <a:t>②CCl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en-US" altLang="zh-CN" sz="2400" b="1" kern="100">
                <a:cs typeface="+mn-ea"/>
                <a:sym typeface="+mn-lt"/>
              </a:rPr>
              <a:t>COOH</a:t>
            </a:r>
            <a:r>
              <a:rPr lang="zh-CN" altLang="zh-CN" sz="2400" b="1" kern="100">
                <a:cs typeface="+mn-ea"/>
                <a:sym typeface="+mn-lt"/>
              </a:rPr>
              <a:t>　</a:t>
            </a:r>
            <a:r>
              <a:rPr lang="en-US" altLang="zh-CN" sz="2400" b="1" kern="100">
                <a:cs typeface="+mn-ea"/>
                <a:sym typeface="+mn-lt"/>
              </a:rPr>
              <a:t>③CHCl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COOH</a:t>
            </a:r>
            <a:r>
              <a:rPr lang="zh-CN" altLang="zh-CN" sz="2400" b="1" kern="100">
                <a:cs typeface="+mn-ea"/>
                <a:sym typeface="+mn-lt"/>
              </a:rPr>
              <a:t>　</a:t>
            </a:r>
            <a:r>
              <a:rPr lang="en-US" altLang="zh-CN" sz="2400" b="1" kern="100">
                <a:cs typeface="+mn-ea"/>
                <a:sym typeface="+mn-lt"/>
              </a:rPr>
              <a:t>④CH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ClCOOH</a:t>
            </a:r>
            <a:r>
              <a:rPr lang="zh-CN" altLang="zh-CN" sz="2400" b="1" kern="100">
                <a:cs typeface="+mn-ea"/>
                <a:sym typeface="+mn-lt"/>
              </a:rPr>
              <a:t>　</a:t>
            </a:r>
            <a:endParaRPr lang="en-US" altLang="zh-CN" sz="2400" b="1" kern="10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kern="100">
                <a:cs typeface="+mn-ea"/>
                <a:sym typeface="+mn-lt"/>
              </a:rPr>
              <a:t>⑤CH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en-US" altLang="zh-CN" sz="2400" b="1" kern="100">
                <a:cs typeface="+mn-ea"/>
                <a:sym typeface="+mn-lt"/>
              </a:rPr>
              <a:t>COOH</a:t>
            </a:r>
            <a:r>
              <a:rPr lang="zh-CN" altLang="zh-CN" sz="2400" b="1" kern="100">
                <a:cs typeface="+mn-ea"/>
                <a:sym typeface="+mn-lt"/>
              </a:rPr>
              <a:t>　</a:t>
            </a:r>
            <a:r>
              <a:rPr lang="en-US" altLang="zh-CN" sz="2400" b="1" kern="100">
                <a:cs typeface="+mn-ea"/>
                <a:sym typeface="+mn-lt"/>
              </a:rPr>
              <a:t>⑥CH</a:t>
            </a:r>
            <a:r>
              <a:rPr lang="en-US" altLang="zh-CN" sz="2400" b="1" kern="100" baseline="-25000">
                <a:cs typeface="+mn-ea"/>
                <a:sym typeface="+mn-lt"/>
              </a:rPr>
              <a:t>3</a:t>
            </a:r>
            <a:r>
              <a:rPr lang="en-US" altLang="zh-CN" sz="2400" b="1" kern="100">
                <a:cs typeface="+mn-ea"/>
                <a:sym typeface="+mn-lt"/>
              </a:rPr>
              <a:t>CH</a:t>
            </a:r>
            <a:r>
              <a:rPr lang="en-US" altLang="zh-CN" sz="2400" b="1" kern="100" baseline="-25000">
                <a:cs typeface="+mn-ea"/>
                <a:sym typeface="+mn-lt"/>
              </a:rPr>
              <a:t>2</a:t>
            </a:r>
            <a:r>
              <a:rPr lang="en-US" altLang="zh-CN" sz="2400" b="1" kern="100">
                <a:cs typeface="+mn-ea"/>
                <a:sym typeface="+mn-lt"/>
              </a:rPr>
              <a:t>COOH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863" y="2931235"/>
            <a:ext cx="9493023" cy="49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sz="2400" b="1" kern="100">
                <a:cs typeface="+mn-ea"/>
                <a:sym typeface="+mn-lt"/>
              </a:rPr>
              <a:t>答案</a:t>
            </a:r>
            <a:r>
              <a:rPr lang="en-US" altLang="zh-CN" sz="2400" b="1" kern="100">
                <a:cs typeface="+mn-ea"/>
                <a:sym typeface="+mn-lt"/>
              </a:rPr>
              <a:t>:______________________________________________________</a:t>
            </a:r>
            <a:endParaRPr lang="zh-CN" altLang="zh-CN" sz="2400" b="1" kern="10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82637" y="2874667"/>
            <a:ext cx="3614737" cy="49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①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＞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②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＞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③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＞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④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＞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⑤</a:t>
            </a:r>
            <a:r>
              <a:rPr lang="zh-CN" altLang="zh-CN" sz="2400" b="1" kern="100">
                <a:solidFill>
                  <a:srgbClr val="FF0000"/>
                </a:solidFill>
                <a:cs typeface="+mn-ea"/>
                <a:sym typeface="+mn-lt"/>
              </a:rPr>
              <a:t>＞</a:t>
            </a:r>
            <a:r>
              <a:rPr lang="en-US" altLang="zh-CN" sz="2400" b="1" kern="100">
                <a:solidFill>
                  <a:srgbClr val="FF0000"/>
                </a:solidFill>
                <a:cs typeface="+mn-ea"/>
                <a:sym typeface="+mn-lt"/>
              </a:rPr>
              <a:t>⑥</a:t>
            </a:r>
            <a:endParaRPr lang="zh-CN" altLang="zh-CN" sz="2400" b="1" kern="10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26437" y="1641061"/>
            <a:ext cx="10139126" cy="4049859"/>
            <a:chOff x="1005124" y="1641061"/>
            <a:chExt cx="10139126" cy="4049859"/>
          </a:xfrm>
        </p:grpSpPr>
        <p:sp>
          <p:nvSpPr>
            <p:cNvPr id="3" name="MMConnector"/>
            <p:cNvSpPr/>
            <p:nvPr/>
          </p:nvSpPr>
          <p:spPr>
            <a:xfrm>
              <a:off x="4307560" y="3896193"/>
              <a:ext cx="1210448" cy="112976"/>
            </a:xfrm>
            <a:custGeom>
              <a:avLst/>
              <a:gdLst/>
              <a:ahLst/>
              <a:cxnLst/>
              <a:rect l="0" t="0" r="0" b="0"/>
              <a:pathLst>
                <a:path w="726929" h="67847">
                  <a:moveTo>
                    <a:pt x="701550" y="35649"/>
                  </a:moveTo>
                  <a:lnTo>
                    <a:pt x="889533" y="39652"/>
                  </a:lnTo>
                  <a:cubicBezTo>
                    <a:pt x="904851" y="39978"/>
                    <a:pt x="918057" y="47616"/>
                    <a:pt x="902738" y="47942"/>
                  </a:cubicBezTo>
                  <a:lnTo>
                    <a:pt x="701550" y="52226"/>
                  </a:lnTo>
                  <a:cubicBezTo>
                    <a:pt x="686232" y="52552"/>
                    <a:pt x="671327" y="51845"/>
                    <a:pt x="656109" y="50072"/>
                  </a:cubicBezTo>
                  <a:lnTo>
                    <a:pt x="205427" y="-2452"/>
                  </a:lnTo>
                  <a:cubicBezTo>
                    <a:pt x="190209" y="-4226"/>
                    <a:pt x="171094" y="-3139"/>
                    <a:pt x="164419" y="-16930"/>
                  </a:cubicBezTo>
                  <a:cubicBezTo>
                    <a:pt x="162907" y="-20054"/>
                    <a:pt x="162327" y="-23535"/>
                    <a:pt x="162817" y="-27053"/>
                  </a:cubicBezTo>
                  <a:cubicBezTo>
                    <a:pt x="163306" y="-30569"/>
                    <a:pt x="164813" y="-33753"/>
                    <a:pt x="167118" y="-36341"/>
                  </a:cubicBezTo>
                  <a:cubicBezTo>
                    <a:pt x="177311" y="-47780"/>
                    <a:pt x="195404" y="-41556"/>
                    <a:pt x="210536" y="-39154"/>
                  </a:cubicBezTo>
                  <a:lnTo>
                    <a:pt x="656237" y="31590"/>
                  </a:lnTo>
                  <a:cubicBezTo>
                    <a:pt x="671369" y="33991"/>
                    <a:pt x="686232" y="35323"/>
                    <a:pt x="701550" y="35649"/>
                  </a:cubicBezTo>
                  <a:close/>
                </a:path>
              </a:pathLst>
            </a:custGeom>
            <a:solidFill>
              <a:srgbClr val="01928F"/>
            </a:solidFill>
            <a:ln w="7600" cap="rnd">
              <a:solidFill>
                <a:srgbClr val="01928F"/>
              </a:solidFill>
              <a:round/>
            </a:ln>
          </p:spPr>
          <p:txBody>
            <a:bodyPr/>
            <a:lstStyle/>
            <a:p/>
          </p:txBody>
        </p:sp>
        <p:sp>
          <p:nvSpPr>
            <p:cNvPr id="4" name="MMConnector"/>
            <p:cNvSpPr/>
            <p:nvPr/>
          </p:nvSpPr>
          <p:spPr>
            <a:xfrm>
              <a:off x="4307560" y="4502850"/>
              <a:ext cx="1489451" cy="827398"/>
            </a:xfrm>
            <a:custGeom>
              <a:avLst/>
              <a:gdLst/>
              <a:ahLst/>
              <a:cxnLst/>
              <a:rect l="0" t="0" r="0" b="0"/>
              <a:pathLst>
                <a:path w="894483" h="496890">
                  <a:moveTo>
                    <a:pt x="697138" y="401363"/>
                  </a:moveTo>
                  <a:lnTo>
                    <a:pt x="889530" y="404134"/>
                  </a:lnTo>
                  <a:cubicBezTo>
                    <a:pt x="904850" y="404355"/>
                    <a:pt x="918069" y="411980"/>
                    <a:pt x="902749" y="412200"/>
                  </a:cubicBezTo>
                  <a:lnTo>
                    <a:pt x="697138" y="415162"/>
                  </a:lnTo>
                  <a:cubicBezTo>
                    <a:pt x="681818" y="415382"/>
                    <a:pt x="668306" y="411073"/>
                    <a:pt x="655943" y="402023"/>
                  </a:cubicBezTo>
                  <a:lnTo>
                    <a:pt x="24760" y="-60022"/>
                  </a:lnTo>
                  <a:cubicBezTo>
                    <a:pt x="12397" y="-69072"/>
                    <a:pt x="-4764" y="-77517"/>
                    <a:pt x="-3860" y="-92812"/>
                  </a:cubicBezTo>
                  <a:cubicBezTo>
                    <a:pt x="-3656" y="-96268"/>
                    <a:pt x="-2466" y="-99578"/>
                    <a:pt x="-321" y="-102406"/>
                  </a:cubicBezTo>
                  <a:cubicBezTo>
                    <a:pt x="1824" y="-105234"/>
                    <a:pt x="4688" y="-107270"/>
                    <a:pt x="7959" y="-108396"/>
                  </a:cubicBezTo>
                  <a:cubicBezTo>
                    <a:pt x="22446" y="-113384"/>
                    <a:pt x="35216" y="-99156"/>
                    <a:pt x="47282" y="-89714"/>
                  </a:cubicBezTo>
                  <a:lnTo>
                    <a:pt x="656386" y="386983"/>
                  </a:lnTo>
                  <a:cubicBezTo>
                    <a:pt x="668452" y="396426"/>
                    <a:pt x="681818" y="401143"/>
                    <a:pt x="697138" y="401363"/>
                  </a:cubicBezTo>
                  <a:close/>
                </a:path>
              </a:pathLst>
            </a:custGeom>
            <a:solidFill>
              <a:srgbClr val="01928F"/>
            </a:solidFill>
            <a:ln w="7600" cap="rnd">
              <a:solidFill>
                <a:srgbClr val="01928F"/>
              </a:solidFill>
              <a:round/>
            </a:ln>
          </p:spPr>
          <p:txBody>
            <a:bodyPr/>
            <a:lstStyle/>
            <a:p/>
          </p:txBody>
        </p:sp>
        <p:sp>
          <p:nvSpPr>
            <p:cNvPr id="7" name="MMConnector"/>
            <p:cNvSpPr/>
            <p:nvPr/>
          </p:nvSpPr>
          <p:spPr>
            <a:xfrm>
              <a:off x="7965014" y="5355450"/>
              <a:ext cx="341689" cy="12655"/>
            </a:xfrm>
            <a:custGeom>
              <a:avLst/>
              <a:gdLst/>
              <a:ahLst/>
              <a:cxnLst/>
              <a:rect l="0" t="0" r="0" b="0"/>
              <a:pathLst>
                <a:path w="205200" h="7600">
                  <a:moveTo>
                    <a:pt x="26538" y="-9716"/>
                  </a:moveTo>
                  <a:cubicBezTo>
                    <a:pt x="41942" y="-8575"/>
                    <a:pt x="56855" y="-7431"/>
                    <a:pt x="72129" y="-6218"/>
                  </a:cubicBezTo>
                  <a:lnTo>
                    <a:pt x="79871" y="-5604"/>
                  </a:lnTo>
                  <a:cubicBezTo>
                    <a:pt x="95145" y="-4392"/>
                    <a:pt x="108219" y="3354"/>
                    <a:pt x="92946" y="4566"/>
                  </a:cubicBezTo>
                  <a:lnTo>
                    <a:pt x="72129" y="6218"/>
                  </a:lnTo>
                  <a:cubicBezTo>
                    <a:pt x="56855" y="7431"/>
                    <a:pt x="41942" y="8575"/>
                    <a:pt x="26662" y="9706"/>
                  </a:cubicBezTo>
                  <a:cubicBezTo>
                    <a:pt x="11258" y="10848"/>
                    <a:pt x="-3659" y="11933"/>
                    <a:pt x="-18942" y="13024"/>
                  </a:cubicBezTo>
                  <a:lnTo>
                    <a:pt x="-79858" y="17376"/>
                  </a:lnTo>
                  <a:cubicBezTo>
                    <a:pt x="-95141" y="18467"/>
                    <a:pt x="-113965" y="22816"/>
                    <a:pt x="-122377" y="10010"/>
                  </a:cubicBezTo>
                  <a:cubicBezTo>
                    <a:pt x="-124330" y="7036"/>
                    <a:pt x="-125400" y="3572"/>
                    <a:pt x="-125400" y="0"/>
                  </a:cubicBezTo>
                  <a:cubicBezTo>
                    <a:pt x="-125400" y="-3572"/>
                    <a:pt x="-124330" y="-7036"/>
                    <a:pt x="-122377" y="-10010"/>
                  </a:cubicBezTo>
                  <a:cubicBezTo>
                    <a:pt x="-113965" y="-22816"/>
                    <a:pt x="-95141" y="-18467"/>
                    <a:pt x="-79858" y="-17376"/>
                  </a:cubicBezTo>
                  <a:lnTo>
                    <a:pt x="-18942" y="-13024"/>
                  </a:lnTo>
                  <a:cubicBezTo>
                    <a:pt x="-3659" y="-11933"/>
                    <a:pt x="11258" y="-10848"/>
                    <a:pt x="26538" y="-9716"/>
                  </a:cubicBezTo>
                  <a:close/>
                </a:path>
              </a:pathLst>
            </a:custGeom>
            <a:solidFill>
              <a:srgbClr val="01928F"/>
            </a:solidFill>
            <a:ln w="7600" cap="rnd">
              <a:solidFill>
                <a:srgbClr val="01928F"/>
              </a:solidFill>
              <a:round/>
            </a:ln>
          </p:spPr>
          <p:txBody>
            <a:bodyPr/>
            <a:lstStyle/>
            <a:p/>
          </p:txBody>
        </p:sp>
        <p:sp>
          <p:nvSpPr>
            <p:cNvPr id="8" name="MMConnector"/>
            <p:cNvSpPr/>
            <p:nvPr/>
          </p:nvSpPr>
          <p:spPr>
            <a:xfrm>
              <a:off x="4307560" y="3143211"/>
              <a:ext cx="1441979" cy="791389"/>
            </a:xfrm>
            <a:custGeom>
              <a:avLst/>
              <a:gdLst/>
              <a:ahLst/>
              <a:cxnLst/>
              <a:rect l="0" t="0" r="0" b="0"/>
              <a:pathLst>
                <a:path w="865974" h="475265">
                  <a:moveTo>
                    <a:pt x="699355" y="-415267"/>
                  </a:moveTo>
                  <a:lnTo>
                    <a:pt x="889531" y="-412405"/>
                  </a:lnTo>
                  <a:cubicBezTo>
                    <a:pt x="904851" y="-412175"/>
                    <a:pt x="918067" y="-404549"/>
                    <a:pt x="902748" y="-404318"/>
                  </a:cubicBezTo>
                  <a:lnTo>
                    <a:pt x="699355" y="-401258"/>
                  </a:lnTo>
                  <a:cubicBezTo>
                    <a:pt x="684036" y="-401028"/>
                    <a:pt x="670663" y="-396313"/>
                    <a:pt x="658587" y="-386884"/>
                  </a:cubicBezTo>
                  <a:lnTo>
                    <a:pt x="75808" y="68110"/>
                  </a:lnTo>
                  <a:cubicBezTo>
                    <a:pt x="63731" y="77539"/>
                    <a:pt x="50952" y="91753"/>
                    <a:pt x="36464" y="86768"/>
                  </a:cubicBezTo>
                  <a:cubicBezTo>
                    <a:pt x="33196" y="85643"/>
                    <a:pt x="30333" y="83609"/>
                    <a:pt x="28189" y="80782"/>
                  </a:cubicBezTo>
                  <a:cubicBezTo>
                    <a:pt x="26043" y="77953"/>
                    <a:pt x="24851" y="74638"/>
                    <a:pt x="24645" y="71178"/>
                  </a:cubicBezTo>
                  <a:cubicBezTo>
                    <a:pt x="23735" y="55884"/>
                    <a:pt x="40916" y="47461"/>
                    <a:pt x="53300" y="38440"/>
                  </a:cubicBezTo>
                  <a:lnTo>
                    <a:pt x="658130" y="-402185"/>
                  </a:lnTo>
                  <a:cubicBezTo>
                    <a:pt x="670514" y="-411206"/>
                    <a:pt x="684036" y="-415497"/>
                    <a:pt x="699355" y="-415267"/>
                  </a:cubicBezTo>
                  <a:close/>
                </a:path>
              </a:pathLst>
            </a:custGeom>
            <a:solidFill>
              <a:srgbClr val="01928F"/>
            </a:solidFill>
            <a:ln w="7600" cap="rnd">
              <a:solidFill>
                <a:srgbClr val="01928F"/>
              </a:solidFill>
              <a:round/>
            </a:ln>
          </p:spPr>
          <p:txBody>
            <a:bodyPr/>
            <a:lstStyle/>
            <a:p/>
          </p:txBody>
        </p:sp>
        <p:sp>
          <p:nvSpPr>
            <p:cNvPr id="9" name="MMConnector"/>
            <p:cNvSpPr/>
            <p:nvPr/>
          </p:nvSpPr>
          <p:spPr>
            <a:xfrm>
              <a:off x="7449273" y="2290429"/>
              <a:ext cx="341689" cy="292651"/>
            </a:xfrm>
            <a:custGeom>
              <a:avLst/>
              <a:gdLst/>
              <a:ahLst/>
              <a:cxnLst/>
              <a:rect l="0" t="0" r="0" b="0"/>
              <a:pathLst>
                <a:path w="205200" h="175750">
                  <a:moveTo>
                    <a:pt x="-13690" y="61297"/>
                  </a:moveTo>
                  <a:lnTo>
                    <a:pt x="-9912" y="-25186"/>
                  </a:lnTo>
                  <a:cubicBezTo>
                    <a:pt x="-9244" y="-40493"/>
                    <a:pt x="-9392" y="-56324"/>
                    <a:pt x="-1244" y="-69299"/>
                  </a:cubicBezTo>
                  <a:cubicBezTo>
                    <a:pt x="326" y="-71799"/>
                    <a:pt x="2131" y="-74157"/>
                    <a:pt x="4111" y="-76346"/>
                  </a:cubicBezTo>
                  <a:cubicBezTo>
                    <a:pt x="7635" y="-80244"/>
                    <a:pt x="11715" y="-83609"/>
                    <a:pt x="15960" y="-86370"/>
                  </a:cubicBezTo>
                  <a:cubicBezTo>
                    <a:pt x="19077" y="-88397"/>
                    <a:pt x="22284" y="-90100"/>
                    <a:pt x="25923" y="-91344"/>
                  </a:cubicBezTo>
                  <a:cubicBezTo>
                    <a:pt x="40420" y="-96301"/>
                    <a:pt x="55920" y="-93928"/>
                    <a:pt x="71223" y="-93189"/>
                  </a:cubicBezTo>
                  <a:lnTo>
                    <a:pt x="79827" y="-92774"/>
                  </a:lnTo>
                  <a:cubicBezTo>
                    <a:pt x="95130" y="-92035"/>
                    <a:pt x="108280" y="-84349"/>
                    <a:pt x="92976" y="-83611"/>
                  </a:cubicBezTo>
                  <a:lnTo>
                    <a:pt x="71223" y="-82561"/>
                  </a:lnTo>
                  <a:cubicBezTo>
                    <a:pt x="55920" y="-81822"/>
                    <a:pt x="39356" y="-84235"/>
                    <a:pt x="26700" y="-75599"/>
                  </a:cubicBezTo>
                  <a:cubicBezTo>
                    <a:pt x="25904" y="-75056"/>
                    <a:pt x="25136" y="-74479"/>
                    <a:pt x="24376" y="-73875"/>
                  </a:cubicBezTo>
                  <a:cubicBezTo>
                    <a:pt x="21867" y="-71882"/>
                    <a:pt x="19454" y="-69587"/>
                    <a:pt x="17382" y="-67046"/>
                  </a:cubicBezTo>
                  <a:cubicBezTo>
                    <a:pt x="7699" y="-55172"/>
                    <a:pt x="9708" y="-38596"/>
                    <a:pt x="10329" y="-23287"/>
                  </a:cubicBezTo>
                  <a:lnTo>
                    <a:pt x="13760" y="61294"/>
                  </a:lnTo>
                  <a:cubicBezTo>
                    <a:pt x="14381" y="76603"/>
                    <a:pt x="7344" y="85502"/>
                    <a:pt x="-7696" y="88426"/>
                  </a:cubicBezTo>
                  <a:lnTo>
                    <a:pt x="-80219" y="102524"/>
                  </a:lnTo>
                  <a:cubicBezTo>
                    <a:pt x="-95259" y="105448"/>
                    <a:pt x="-114023" y="111317"/>
                    <a:pt x="-122247" y="98389"/>
                  </a:cubicBezTo>
                  <a:cubicBezTo>
                    <a:pt x="-124275" y="95201"/>
                    <a:pt x="-125400" y="91495"/>
                    <a:pt x="-125400" y="87875"/>
                  </a:cubicBezTo>
                  <a:cubicBezTo>
                    <a:pt x="-125400" y="84263"/>
                    <a:pt x="-124286" y="80599"/>
                    <a:pt x="-122272" y="77447"/>
                  </a:cubicBezTo>
                  <a:cubicBezTo>
                    <a:pt x="-114022" y="64537"/>
                    <a:pt x="-95231" y="70149"/>
                    <a:pt x="-80133" y="72759"/>
                  </a:cubicBezTo>
                  <a:lnTo>
                    <a:pt x="-37151" y="80191"/>
                  </a:lnTo>
                  <a:cubicBezTo>
                    <a:pt x="-22054" y="82801"/>
                    <a:pt x="-14358" y="76604"/>
                    <a:pt x="-13690" y="61297"/>
                  </a:cubicBezTo>
                  <a:close/>
                </a:path>
              </a:pathLst>
            </a:custGeom>
            <a:solidFill>
              <a:srgbClr val="01928F"/>
            </a:solidFill>
            <a:ln w="7600" cap="rnd">
              <a:solidFill>
                <a:srgbClr val="01928F"/>
              </a:solidFill>
              <a:round/>
            </a:ln>
          </p:spPr>
          <p:txBody>
            <a:bodyPr/>
            <a:lstStyle/>
            <a:p/>
          </p:txBody>
        </p:sp>
        <p:sp>
          <p:nvSpPr>
            <p:cNvPr id="10" name="MMConnector"/>
            <p:cNvSpPr/>
            <p:nvPr/>
          </p:nvSpPr>
          <p:spPr>
            <a:xfrm>
              <a:off x="7449273" y="2583080"/>
              <a:ext cx="170845" cy="292651"/>
            </a:xfrm>
            <a:custGeom>
              <a:avLst/>
              <a:gdLst/>
              <a:ahLst/>
              <a:cxnLst/>
              <a:rect l="0" t="0" r="0" b="0"/>
              <a:pathLst>
                <a:path w="102600" h="175750">
                  <a:moveTo>
                    <a:pt x="17385" y="64571"/>
                  </a:moveTo>
                  <a:cubicBezTo>
                    <a:pt x="18936" y="66838"/>
                    <a:pt x="20743" y="68949"/>
                    <a:pt x="22745" y="70840"/>
                  </a:cubicBezTo>
                  <a:cubicBezTo>
                    <a:pt x="24371" y="72376"/>
                    <a:pt x="26125" y="73765"/>
                    <a:pt x="28060" y="74987"/>
                  </a:cubicBezTo>
                  <a:cubicBezTo>
                    <a:pt x="41014" y="83167"/>
                    <a:pt x="57246" y="81200"/>
                    <a:pt x="72537" y="82169"/>
                  </a:cubicBezTo>
                  <a:cubicBezTo>
                    <a:pt x="95137" y="83602"/>
                    <a:pt x="108251" y="91317"/>
                    <a:pt x="92960" y="92286"/>
                  </a:cubicBezTo>
                  <a:lnTo>
                    <a:pt x="72537" y="93581"/>
                  </a:lnTo>
                  <a:cubicBezTo>
                    <a:pt x="57246" y="94550"/>
                    <a:pt x="41967" y="96903"/>
                    <a:pt x="27222" y="92737"/>
                  </a:cubicBezTo>
                  <a:cubicBezTo>
                    <a:pt x="26628" y="92569"/>
                    <a:pt x="26039" y="92392"/>
                    <a:pt x="25458" y="92205"/>
                  </a:cubicBezTo>
                  <a:cubicBezTo>
                    <a:pt x="20236" y="90519"/>
                    <a:pt x="15694" y="88027"/>
                    <a:pt x="11471" y="84903"/>
                  </a:cubicBezTo>
                  <a:cubicBezTo>
                    <a:pt x="7249" y="81778"/>
                    <a:pt x="3347" y="78021"/>
                    <a:pt x="18" y="73747"/>
                  </a:cubicBezTo>
                  <a:cubicBezTo>
                    <a:pt x="-2023" y="71126"/>
                    <a:pt x="-3848" y="68311"/>
                    <a:pt x="-5369" y="65342"/>
                  </a:cubicBezTo>
                  <a:cubicBezTo>
                    <a:pt x="-12355" y="51705"/>
                    <a:pt x="-11779" y="35992"/>
                    <a:pt x="-12670" y="20696"/>
                  </a:cubicBezTo>
                  <a:lnTo>
                    <a:pt x="-17673" y="-65114"/>
                  </a:lnTo>
                  <a:cubicBezTo>
                    <a:pt x="-18565" y="-80409"/>
                    <a:pt x="-22744" y="-99227"/>
                    <a:pt x="-9955" y="-107664"/>
                  </a:cubicBezTo>
                  <a:cubicBezTo>
                    <a:pt x="-7005" y="-109610"/>
                    <a:pt x="-3567" y="-110675"/>
                    <a:pt x="0" y="-110675"/>
                  </a:cubicBezTo>
                  <a:cubicBezTo>
                    <a:pt x="3567" y="-110675"/>
                    <a:pt x="7005" y="-109610"/>
                    <a:pt x="9955" y="-107664"/>
                  </a:cubicBezTo>
                  <a:cubicBezTo>
                    <a:pt x="22745" y="-99227"/>
                    <a:pt x="18564" y="-80409"/>
                    <a:pt x="17672" y="-65114"/>
                  </a:cubicBezTo>
                  <a:lnTo>
                    <a:pt x="12691" y="20231"/>
                  </a:lnTo>
                  <a:cubicBezTo>
                    <a:pt x="11798" y="35527"/>
                    <a:pt x="8731" y="51928"/>
                    <a:pt x="17385" y="64571"/>
                  </a:cubicBezTo>
                  <a:close/>
                </a:path>
              </a:pathLst>
            </a:custGeom>
            <a:solidFill>
              <a:srgbClr val="01928F"/>
            </a:solidFill>
            <a:ln w="7600" cap="rnd">
              <a:solidFill>
                <a:srgbClr val="01928F"/>
              </a:solidFill>
              <a:round/>
            </a:ln>
          </p:spPr>
          <p:txBody>
            <a:bodyPr/>
            <a:lstStyle/>
            <a:p/>
          </p:txBody>
        </p:sp>
        <p:sp>
          <p:nvSpPr>
            <p:cNvPr id="11" name="MainIdea"/>
            <p:cNvSpPr/>
            <p:nvPr/>
          </p:nvSpPr>
          <p:spPr>
            <a:xfrm>
              <a:off x="1005124" y="2037540"/>
              <a:ext cx="4677588" cy="3442852"/>
            </a:xfrm>
            <a:custGeom>
              <a:avLst/>
              <a:gdLst>
                <a:gd name="rtl" fmla="*/ 559193 w 2691712"/>
                <a:gd name="rtt" fmla="*/ 698528 h 2067589"/>
                <a:gd name="rtr" fmla="*/ 2177993 w 2691712"/>
                <a:gd name="rtb" fmla="*/ 1268528 h 2067589"/>
              </a:gdLst>
              <a:ahLst/>
              <a:cxnLst/>
              <a:rect l="rtl" t="rtt" r="rtr" b="rtb"/>
              <a:pathLst>
                <a:path w="2691712" h="2067589">
                  <a:moveTo>
                    <a:pt x="1080838" y="90346"/>
                  </a:moveTo>
                  <a:cubicBezTo>
                    <a:pt x="1101015" y="563528"/>
                    <a:pt x="1332118" y="353206"/>
                    <a:pt x="1504089" y="86144"/>
                  </a:cubicBezTo>
                  <a:cubicBezTo>
                    <a:pt x="1514974" y="251572"/>
                    <a:pt x="1597905" y="696536"/>
                    <a:pt x="2013662" y="0"/>
                  </a:cubicBezTo>
                  <a:cubicBezTo>
                    <a:pt x="1685200" y="818155"/>
                    <a:pt x="2216980" y="486070"/>
                    <a:pt x="2338996" y="400813"/>
                  </a:cubicBezTo>
                  <a:cubicBezTo>
                    <a:pt x="2069305" y="657938"/>
                    <a:pt x="2291910" y="609873"/>
                    <a:pt x="2390580" y="579897"/>
                  </a:cubicBezTo>
                  <a:cubicBezTo>
                    <a:pt x="2083980" y="850420"/>
                    <a:pt x="2543108" y="1140391"/>
                    <a:pt x="2691712" y="1245940"/>
                  </a:cubicBezTo>
                  <a:cubicBezTo>
                    <a:pt x="2265469" y="1038120"/>
                    <a:pt x="2385659" y="1263119"/>
                    <a:pt x="2462171" y="1355189"/>
                  </a:cubicBezTo>
                  <a:cubicBezTo>
                    <a:pt x="2147809" y="1154780"/>
                    <a:pt x="2304262" y="1433284"/>
                    <a:pt x="2354767" y="1524845"/>
                  </a:cubicBezTo>
                  <a:cubicBezTo>
                    <a:pt x="2194863" y="1401489"/>
                    <a:pt x="2048999" y="1320232"/>
                    <a:pt x="2161049" y="1512187"/>
                  </a:cubicBezTo>
                  <a:cubicBezTo>
                    <a:pt x="1992548" y="1321841"/>
                    <a:pt x="2111215" y="1660001"/>
                    <a:pt x="2331604" y="1933618"/>
                  </a:cubicBezTo>
                  <a:cubicBezTo>
                    <a:pt x="1855004" y="1459536"/>
                    <a:pt x="2003337" y="1819969"/>
                    <a:pt x="2034711" y="1885673"/>
                  </a:cubicBezTo>
                  <a:cubicBezTo>
                    <a:pt x="1863093" y="1647852"/>
                    <a:pt x="1904222" y="1768672"/>
                    <a:pt x="1919581" y="1832811"/>
                  </a:cubicBezTo>
                  <a:cubicBezTo>
                    <a:pt x="1684420" y="1560780"/>
                    <a:pt x="1674307" y="1612079"/>
                    <a:pt x="1717541" y="1694497"/>
                  </a:cubicBezTo>
                  <a:cubicBezTo>
                    <a:pt x="1581263" y="1628278"/>
                    <a:pt x="1651384" y="1848317"/>
                    <a:pt x="1684118" y="1958208"/>
                  </a:cubicBezTo>
                  <a:cubicBezTo>
                    <a:pt x="1544854" y="1736947"/>
                    <a:pt x="1483497" y="1767996"/>
                    <a:pt x="1496221" y="1869957"/>
                  </a:cubicBezTo>
                  <a:cubicBezTo>
                    <a:pt x="1432930" y="1692401"/>
                    <a:pt x="1334492" y="1815918"/>
                    <a:pt x="1320880" y="1834239"/>
                  </a:cubicBezTo>
                  <a:cubicBezTo>
                    <a:pt x="1297408" y="1585754"/>
                    <a:pt x="1169977" y="1675525"/>
                    <a:pt x="1013459" y="2067589"/>
                  </a:cubicBezTo>
                  <a:cubicBezTo>
                    <a:pt x="1180765" y="1421062"/>
                    <a:pt x="1005462" y="1678225"/>
                    <a:pt x="983980" y="1700828"/>
                  </a:cubicBezTo>
                  <a:cubicBezTo>
                    <a:pt x="1014902" y="1419712"/>
                    <a:pt x="724305" y="1708598"/>
                    <a:pt x="676554" y="1758594"/>
                  </a:cubicBezTo>
                  <a:cubicBezTo>
                    <a:pt x="693964" y="1645826"/>
                    <a:pt x="573948" y="1794320"/>
                    <a:pt x="549160" y="1820585"/>
                  </a:cubicBezTo>
                  <a:cubicBezTo>
                    <a:pt x="550350" y="1656627"/>
                    <a:pt x="420898" y="1838869"/>
                    <a:pt x="382762" y="1864451"/>
                  </a:cubicBezTo>
                  <a:cubicBezTo>
                    <a:pt x="520685" y="1653251"/>
                    <a:pt x="437226" y="1656844"/>
                    <a:pt x="416249" y="1656844"/>
                  </a:cubicBezTo>
                  <a:cubicBezTo>
                    <a:pt x="674411" y="1361665"/>
                    <a:pt x="473488" y="1379214"/>
                    <a:pt x="324106" y="1423531"/>
                  </a:cubicBezTo>
                  <a:cubicBezTo>
                    <a:pt x="623169" y="1236795"/>
                    <a:pt x="381790" y="1278643"/>
                    <a:pt x="193336" y="1334402"/>
                  </a:cubicBezTo>
                  <a:cubicBezTo>
                    <a:pt x="434380" y="1234771"/>
                    <a:pt x="360216" y="1212496"/>
                    <a:pt x="276805" y="1209060"/>
                  </a:cubicBezTo>
                  <a:cubicBezTo>
                    <a:pt x="572600" y="940484"/>
                    <a:pt x="404233" y="770921"/>
                    <a:pt x="0" y="720671"/>
                  </a:cubicBezTo>
                  <a:cubicBezTo>
                    <a:pt x="676723" y="763015"/>
                    <a:pt x="404233" y="417093"/>
                    <a:pt x="240679" y="258434"/>
                  </a:cubicBezTo>
                  <a:cubicBezTo>
                    <a:pt x="865870" y="710599"/>
                    <a:pt x="703729" y="419516"/>
                    <a:pt x="678228" y="359333"/>
                  </a:cubicBezTo>
                  <a:cubicBezTo>
                    <a:pt x="896343" y="558778"/>
                    <a:pt x="698378" y="249903"/>
                    <a:pt x="626421" y="134585"/>
                  </a:cubicBezTo>
                  <a:cubicBezTo>
                    <a:pt x="887872" y="470846"/>
                    <a:pt x="1055964" y="444067"/>
                    <a:pt x="1080838" y="90346"/>
                  </a:cubicBezTo>
                  <a:close/>
                </a:path>
              </a:pathLst>
            </a:custGeom>
            <a:solidFill>
              <a:schemeClr val="bg1"/>
            </a:solidFill>
            <a:ln w="15200" cap="flat">
              <a:solidFill>
                <a:srgbClr val="01928F"/>
              </a:solidFill>
              <a:round/>
            </a:ln>
          </p:spPr>
          <p:txBody>
            <a:bodyPr wrap="square" lIns="0" tIns="0" rIns="0" bIns="11000" rtlCol="0" anchor="ctr"/>
            <a:lstStyle/>
            <a:p>
              <a:pPr algn="ctr">
                <a:lnSpc>
                  <a:spcPct val="120000"/>
                </a:lnSpc>
              </a:pPr>
              <a:r>
                <a:rPr sz="2000" b="1" err="1"/>
                <a:t>第三节</a:t>
              </a:r>
              <a:endParaRPr sz="2000" b="1"/>
            </a:p>
            <a:p>
              <a:pPr algn="ctr">
                <a:lnSpc>
                  <a:spcPct val="120000"/>
                </a:lnSpc>
              </a:pPr>
              <a:r>
                <a:rPr sz="2000" b="1"/>
                <a:t>　分子结构与物质的性质</a:t>
              </a:r>
              <a:endParaRPr sz="2000" b="1"/>
            </a:p>
            <a:p>
              <a:pPr algn="ctr">
                <a:lnSpc>
                  <a:spcPct val="120000"/>
                </a:lnSpc>
              </a:pPr>
              <a:r>
                <a:rPr sz="2000" b="1"/>
                <a:t>第1课时</a:t>
              </a:r>
              <a:endParaRPr sz="2000" b="1"/>
            </a:p>
          </p:txBody>
        </p:sp>
        <p:sp>
          <p:nvSpPr>
            <p:cNvPr id="13" name="MainTopic"/>
            <p:cNvSpPr/>
            <p:nvPr/>
          </p:nvSpPr>
          <p:spPr>
            <a:xfrm>
              <a:off x="5826725" y="4969576"/>
              <a:ext cx="1964237" cy="721344"/>
            </a:xfrm>
            <a:custGeom>
              <a:avLst/>
              <a:gdLst>
                <a:gd name="rtl" fmla="*/ 127724 w 951987"/>
                <a:gd name="rtt" fmla="*/ 60420 h 433200"/>
                <a:gd name="rtr" fmla="*/ 828824 w 951987"/>
                <a:gd name="rtb" fmla="*/ 364420 h 433200"/>
              </a:gdLst>
              <a:ahLst/>
              <a:cxnLst/>
              <a:rect l="rtl" t="rtt" r="rtr" b="rtb"/>
              <a:pathLst>
                <a:path w="951987" h="433200">
                  <a:moveTo>
                    <a:pt x="30400" y="0"/>
                  </a:moveTo>
                  <a:lnTo>
                    <a:pt x="921587" y="0"/>
                  </a:lnTo>
                  <a:cubicBezTo>
                    <a:pt x="942016" y="0"/>
                    <a:pt x="951987" y="9971"/>
                    <a:pt x="951987" y="30400"/>
                  </a:cubicBezTo>
                  <a:lnTo>
                    <a:pt x="951987" y="402800"/>
                  </a:lnTo>
                  <a:cubicBezTo>
                    <a:pt x="951987" y="423229"/>
                    <a:pt x="942016" y="433200"/>
                    <a:pt x="921587" y="433200"/>
                  </a:cubicBezTo>
                  <a:lnTo>
                    <a:pt x="30400" y="433200"/>
                  </a:lnTo>
                  <a:cubicBezTo>
                    <a:pt x="9971" y="433200"/>
                    <a:pt x="0" y="423229"/>
                    <a:pt x="0" y="4028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15200" cap="flat">
              <a:solidFill>
                <a:srgbClr val="01928F"/>
              </a:solidFill>
              <a:round/>
            </a:ln>
          </p:spPr>
          <p:txBody>
            <a:bodyPr wrap="square" lIns="0" tIns="0" rIns="0" bIns="11000" rtlCol="0" anchor="ctr"/>
            <a:lstStyle/>
            <a:p>
              <a:pPr algn="ctr">
                <a:lnSpc>
                  <a:spcPct val="120000"/>
                </a:lnSpc>
              </a:pPr>
              <a:r>
                <a:rPr b="1" err="1"/>
                <a:t>键的极性对化学性质的影响</a:t>
              </a:r>
              <a:endParaRPr b="1"/>
            </a:p>
          </p:txBody>
        </p:sp>
        <p:sp>
          <p:nvSpPr>
            <p:cNvPr id="16" name="SubTopic"/>
            <p:cNvSpPr/>
            <p:nvPr/>
          </p:nvSpPr>
          <p:spPr>
            <a:xfrm>
              <a:off x="8135859" y="4528053"/>
              <a:ext cx="3008391" cy="827397"/>
            </a:xfrm>
            <a:custGeom>
              <a:avLst/>
              <a:gdLst>
                <a:gd name="rtl" fmla="*/ 54150 w 2180539"/>
                <a:gd name="rtt" fmla="*/ 15010 h 302100"/>
                <a:gd name="rtr" fmla="*/ 2143438 w 2180539"/>
                <a:gd name="rtb" fmla="*/ 273410 h 302100"/>
              </a:gdLst>
              <a:ahLst/>
              <a:cxnLst/>
              <a:rect l="rtl" t="rtt" r="rtr" b="rtb"/>
              <a:pathLst>
                <a:path w="2180539" h="302100" stroke="0">
                  <a:moveTo>
                    <a:pt x="0" y="0"/>
                  </a:moveTo>
                  <a:lnTo>
                    <a:pt x="2180539" y="0"/>
                  </a:lnTo>
                  <a:lnTo>
                    <a:pt x="2180539" y="302100"/>
                  </a:lnTo>
                  <a:lnTo>
                    <a:pt x="0" y="302100"/>
                  </a:lnTo>
                  <a:lnTo>
                    <a:pt x="0" y="0"/>
                  </a:lnTo>
                  <a:close/>
                </a:path>
                <a:path w="2180539" h="302100" fill="none">
                  <a:moveTo>
                    <a:pt x="0" y="302100"/>
                  </a:moveTo>
                  <a:lnTo>
                    <a:pt x="2180539" y="302100"/>
                  </a:lnTo>
                </a:path>
              </a:pathLst>
            </a:custGeom>
            <a:noFill/>
            <a:ln w="15200" cap="flat">
              <a:solidFill>
                <a:srgbClr val="01928F"/>
              </a:solidFill>
              <a:round/>
            </a:ln>
          </p:spPr>
          <p:txBody>
            <a:bodyPr wrap="square" lIns="0" tIns="0" rIns="0" bIns="11000" rtlCol="0" anchor="ctr"/>
            <a:lstStyle/>
            <a:p>
              <a:pPr algn="just">
                <a:lnSpc>
                  <a:spcPct val="120000"/>
                </a:lnSpc>
              </a:pPr>
              <a:r>
                <a:rPr sz="1600" b="1" err="1"/>
                <a:t>烃基是推电子基团，烃基越长，推电子效应越大，使羧基中的羟基的极性越小，羧酸的酸性越弱</a:t>
              </a:r>
              <a:endParaRPr sz="1600" b="1"/>
            </a:p>
          </p:txBody>
        </p:sp>
        <p:sp>
          <p:nvSpPr>
            <p:cNvPr id="17" name="MainTopic"/>
            <p:cNvSpPr/>
            <p:nvPr/>
          </p:nvSpPr>
          <p:spPr>
            <a:xfrm>
              <a:off x="5826726" y="2229272"/>
              <a:ext cx="1420138" cy="468241"/>
            </a:xfrm>
            <a:custGeom>
              <a:avLst/>
              <a:gdLst>
                <a:gd name="rtl" fmla="*/ 200708 w 852857"/>
                <a:gd name="rtt" fmla="*/ 60420 h 281200"/>
                <a:gd name="rtr" fmla="*/ 656708 w 852857"/>
                <a:gd name="rtb" fmla="*/ 212420 h 281200"/>
              </a:gdLst>
              <a:ahLst/>
              <a:cxnLst/>
              <a:rect l="rtl" t="rtt" r="rtr" b="rtb"/>
              <a:pathLst>
                <a:path w="852857" h="281200">
                  <a:moveTo>
                    <a:pt x="30400" y="0"/>
                  </a:moveTo>
                  <a:lnTo>
                    <a:pt x="822457" y="0"/>
                  </a:lnTo>
                  <a:cubicBezTo>
                    <a:pt x="842886" y="0"/>
                    <a:pt x="852857" y="9971"/>
                    <a:pt x="852857" y="30400"/>
                  </a:cubicBezTo>
                  <a:lnTo>
                    <a:pt x="852857" y="250800"/>
                  </a:lnTo>
                  <a:cubicBezTo>
                    <a:pt x="852857" y="271229"/>
                    <a:pt x="842886" y="281200"/>
                    <a:pt x="822457" y="281200"/>
                  </a:cubicBezTo>
                  <a:lnTo>
                    <a:pt x="30400" y="281200"/>
                  </a:lnTo>
                  <a:cubicBezTo>
                    <a:pt x="9971" y="281200"/>
                    <a:pt x="0" y="271229"/>
                    <a:pt x="0" y="250800"/>
                  </a:cubicBezTo>
                  <a:lnTo>
                    <a:pt x="0" y="30400"/>
                  </a:lnTo>
                  <a:cubicBezTo>
                    <a:pt x="0" y="9971"/>
                    <a:pt x="9971" y="0"/>
                    <a:pt x="30400" y="0"/>
                  </a:cubicBezTo>
                  <a:close/>
                </a:path>
              </a:pathLst>
            </a:custGeom>
            <a:noFill/>
            <a:ln w="15200" cap="flat">
              <a:solidFill>
                <a:srgbClr val="01928F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20000"/>
                </a:lnSpc>
              </a:pPr>
              <a:r>
                <a:rPr b="1"/>
                <a:t>键的极性</a:t>
              </a:r>
              <a:endParaRPr b="1"/>
            </a:p>
          </p:txBody>
        </p:sp>
        <p:sp>
          <p:nvSpPr>
            <p:cNvPr id="18" name="SubTopic"/>
            <p:cNvSpPr/>
            <p:nvPr/>
          </p:nvSpPr>
          <p:spPr>
            <a:xfrm>
              <a:off x="7620118" y="1641061"/>
              <a:ext cx="2076020" cy="503043"/>
            </a:xfrm>
            <a:custGeom>
              <a:avLst/>
              <a:gdLst>
                <a:gd name="rtl" fmla="*/ 54150 w 1004191"/>
                <a:gd name="rtt" fmla="*/ 15010 h 302100"/>
                <a:gd name="rtr" fmla="*/ 967100 w 1004191"/>
                <a:gd name="rtb" fmla="*/ 273410 h 302100"/>
              </a:gdLst>
              <a:ahLst/>
              <a:cxnLst/>
              <a:rect l="rtl" t="rtt" r="rtr" b="rtb"/>
              <a:pathLst>
                <a:path w="1004191" h="302100" stroke="0">
                  <a:moveTo>
                    <a:pt x="0" y="0"/>
                  </a:moveTo>
                  <a:lnTo>
                    <a:pt x="1004191" y="0"/>
                  </a:lnTo>
                  <a:lnTo>
                    <a:pt x="1004191" y="302100"/>
                  </a:lnTo>
                  <a:lnTo>
                    <a:pt x="0" y="302100"/>
                  </a:lnTo>
                  <a:lnTo>
                    <a:pt x="0" y="0"/>
                  </a:lnTo>
                  <a:close/>
                </a:path>
                <a:path w="1004191" h="302100" fill="none">
                  <a:moveTo>
                    <a:pt x="0" y="302100"/>
                  </a:moveTo>
                  <a:lnTo>
                    <a:pt x="1004191" y="302100"/>
                  </a:lnTo>
                </a:path>
              </a:pathLst>
            </a:custGeom>
            <a:noFill/>
            <a:ln w="15200" cap="flat">
              <a:solidFill>
                <a:srgbClr val="01928F"/>
              </a:solidFill>
              <a:round/>
            </a:ln>
          </p:spPr>
          <p:txBody>
            <a:bodyPr wrap="square" lIns="0" tIns="0" rIns="0" bIns="11000" rtlCol="0" anchor="ctr"/>
            <a:lstStyle/>
            <a:p>
              <a:pPr algn="just">
                <a:lnSpc>
                  <a:spcPct val="120000"/>
                </a:lnSpc>
              </a:pPr>
              <a:r>
                <a:rPr sz="1600" b="1" err="1">
                  <a:solidFill>
                    <a:srgbClr val="00A5B0"/>
                  </a:solidFill>
                </a:rPr>
                <a:t>非极性键：</a:t>
              </a:r>
              <a:r>
                <a:rPr sz="1600" b="1" err="1"/>
                <a:t>同种元素构成，电子对不偏移</a:t>
              </a:r>
              <a:endParaRPr sz="1600" b="1"/>
            </a:p>
          </p:txBody>
        </p:sp>
        <p:sp>
          <p:nvSpPr>
            <p:cNvPr id="19" name="SubTopic"/>
            <p:cNvSpPr/>
            <p:nvPr/>
          </p:nvSpPr>
          <p:spPr>
            <a:xfrm>
              <a:off x="7620118" y="2226362"/>
              <a:ext cx="1991219" cy="503043"/>
            </a:xfrm>
            <a:custGeom>
              <a:avLst/>
              <a:gdLst>
                <a:gd name="rtl" fmla="*/ 54150 w 865409"/>
                <a:gd name="rtt" fmla="*/ 15010 h 302100"/>
                <a:gd name="rtr" fmla="*/ 828281 w 865409"/>
                <a:gd name="rtb" fmla="*/ 273410 h 302100"/>
              </a:gdLst>
              <a:ahLst/>
              <a:cxnLst/>
              <a:rect l="rtl" t="rtt" r="rtr" b="rtb"/>
              <a:pathLst>
                <a:path w="865408" h="302100" stroke="0">
                  <a:moveTo>
                    <a:pt x="0" y="0"/>
                  </a:moveTo>
                  <a:lnTo>
                    <a:pt x="865409" y="0"/>
                  </a:lnTo>
                  <a:lnTo>
                    <a:pt x="865409" y="302100"/>
                  </a:lnTo>
                  <a:lnTo>
                    <a:pt x="0" y="302100"/>
                  </a:lnTo>
                  <a:lnTo>
                    <a:pt x="0" y="0"/>
                  </a:lnTo>
                  <a:close/>
                </a:path>
                <a:path w="865408" h="302100" fill="none">
                  <a:moveTo>
                    <a:pt x="0" y="302100"/>
                  </a:moveTo>
                  <a:lnTo>
                    <a:pt x="865409" y="302100"/>
                  </a:lnTo>
                </a:path>
              </a:pathLst>
            </a:custGeom>
            <a:noFill/>
            <a:ln w="15200" cap="flat">
              <a:solidFill>
                <a:srgbClr val="01928F"/>
              </a:solidFill>
              <a:round/>
            </a:ln>
          </p:spPr>
          <p:txBody>
            <a:bodyPr wrap="square" lIns="0" tIns="0" rIns="0" bIns="11000" rtlCol="0" anchor="ctr"/>
            <a:lstStyle/>
            <a:p>
              <a:pPr algn="just">
                <a:lnSpc>
                  <a:spcPct val="120000"/>
                </a:lnSpc>
              </a:pPr>
              <a:r>
                <a:rPr sz="1600" b="1" err="1">
                  <a:solidFill>
                    <a:srgbClr val="00A5B0"/>
                  </a:solidFill>
                </a:rPr>
                <a:t>极性键：</a:t>
              </a:r>
              <a:r>
                <a:rPr sz="1600" b="1" err="1"/>
                <a:t>不同种元素，电子对偏移</a:t>
              </a:r>
              <a:endParaRPr sz="16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387196" y="1235430"/>
            <a:ext cx="9649104" cy="49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>
                <a:cs typeface="+mn-ea"/>
                <a:sym typeface="+mn-lt"/>
              </a:rPr>
              <a:t>你家里有微波炉吗？微波炉经常用来加热饭菜，你知道这是为什么吗？</a:t>
            </a:r>
            <a:endParaRPr lang="zh-CN" altLang="en-US" sz="2400" b="1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50" y="2302808"/>
            <a:ext cx="5888298" cy="38992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981466"/>
            <a:ext cx="850621" cy="850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536575" y="1600200"/>
            <a:ext cx="11104563" cy="4997450"/>
          </a:xfrm>
          <a:prstGeom prst="roundRect">
            <a:avLst>
              <a:gd name="adj" fmla="val 1206"/>
            </a:avLst>
          </a:prstGeom>
          <a:noFill/>
          <a:ln w="19050">
            <a:solidFill>
              <a:srgbClr val="00A5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: 圆顶角 5"/>
          <p:cNvSpPr/>
          <p:nvPr/>
        </p:nvSpPr>
        <p:spPr>
          <a:xfrm>
            <a:off x="3764756" y="1199613"/>
            <a:ext cx="4648200" cy="371476"/>
          </a:xfrm>
          <a:prstGeom prst="round2SameRect">
            <a:avLst/>
          </a:pr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31581" y="1200685"/>
            <a:ext cx="2114550" cy="39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微波炉的加热原理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862" y="1805907"/>
            <a:ext cx="11090276" cy="116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>
                <a:cs typeface="+mn-ea"/>
                <a:sym typeface="+mn-lt"/>
              </a:rPr>
              <a:t>微波就是一种电磁波，微波炉中微波，振荡频率是</a:t>
            </a:r>
            <a:r>
              <a:rPr lang="en-US" altLang="zh-CN" sz="2000" b="1">
                <a:cs typeface="+mn-ea"/>
                <a:sym typeface="+mn-lt"/>
              </a:rPr>
              <a:t>2.45G</a:t>
            </a:r>
            <a:r>
              <a:rPr lang="zh-CN" altLang="en-US" sz="2000" b="1">
                <a:cs typeface="+mn-ea"/>
                <a:sym typeface="+mn-lt"/>
              </a:rPr>
              <a:t>赫兹，即</a:t>
            </a:r>
            <a:r>
              <a:rPr lang="en-US" altLang="zh-CN" sz="2000" b="1">
                <a:cs typeface="+mn-ea"/>
                <a:sym typeface="+mn-lt"/>
              </a:rPr>
              <a:t>1</a:t>
            </a:r>
            <a:r>
              <a:rPr lang="zh-CN" altLang="en-US" sz="2000" b="1">
                <a:cs typeface="+mn-ea"/>
                <a:sym typeface="+mn-lt"/>
              </a:rPr>
              <a:t>秒钟内，微波炉中的电场要振荡变化</a:t>
            </a:r>
            <a:r>
              <a:rPr lang="en-US" altLang="zh-CN" sz="2000" b="1">
                <a:cs typeface="+mn-ea"/>
                <a:sym typeface="+mn-lt"/>
              </a:rPr>
              <a:t>24.5</a:t>
            </a:r>
            <a:r>
              <a:rPr lang="zh-CN" altLang="en-US" sz="2000" b="1">
                <a:cs typeface="+mn-ea"/>
                <a:sym typeface="+mn-lt"/>
              </a:rPr>
              <a:t>亿次，当微波遇到食物中的水分子时，相应地，</a:t>
            </a:r>
            <a:r>
              <a:rPr lang="zh-CN" altLang="en-US" sz="2000" b="1">
                <a:solidFill>
                  <a:srgbClr val="FF0000"/>
                </a:solidFill>
                <a:cs typeface="+mn-ea"/>
                <a:sym typeface="+mn-lt"/>
              </a:rPr>
              <a:t>水分子在来回变化的电场下快速地掉头、转圈</a:t>
            </a:r>
            <a:r>
              <a:rPr lang="zh-CN" altLang="en-US" sz="2000" b="1">
                <a:cs typeface="+mn-ea"/>
                <a:sym typeface="+mn-lt"/>
              </a:rPr>
              <a:t>。每秒钟</a:t>
            </a:r>
            <a:r>
              <a:rPr lang="en-US" altLang="zh-CN" sz="2000" b="1">
                <a:cs typeface="+mn-ea"/>
                <a:sym typeface="+mn-lt"/>
              </a:rPr>
              <a:t>20</a:t>
            </a:r>
            <a:r>
              <a:rPr lang="zh-CN" altLang="en-US" sz="2000" b="1">
                <a:cs typeface="+mn-ea"/>
                <a:sym typeface="+mn-lt"/>
              </a:rPr>
              <a:t>几亿次地振荡，运动速度这么快，水分子不热才怪呢</a:t>
            </a:r>
            <a:r>
              <a:rPr lang="en-US" altLang="zh-CN" sz="2000" b="1">
                <a:cs typeface="+mn-ea"/>
                <a:sym typeface="+mn-lt"/>
              </a:rPr>
              <a:t>!</a:t>
            </a:r>
            <a:endParaRPr lang="zh-CN" altLang="en-US" sz="2000" b="1"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586699" y="3406626"/>
            <a:ext cx="9018602" cy="2895600"/>
            <a:chOff x="923386" y="3406626"/>
            <a:chExt cx="9018602" cy="28956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23386" y="3629024"/>
              <a:ext cx="3639627" cy="2450804"/>
            </a:xfrm>
            <a:prstGeom prst="rect">
              <a:avLst/>
            </a:prstGeom>
          </p:spPr>
        </p:pic>
        <p:grpSp>
          <p:nvGrpSpPr>
            <p:cNvPr id="45" name="组合 44"/>
            <p:cNvGrpSpPr/>
            <p:nvPr/>
          </p:nvGrpSpPr>
          <p:grpSpPr>
            <a:xfrm>
              <a:off x="6262163" y="3406626"/>
              <a:ext cx="3679825" cy="2895600"/>
              <a:chOff x="6262163" y="3406626"/>
              <a:chExt cx="3679825" cy="2895600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6262163" y="3406626"/>
                <a:ext cx="88900" cy="2895600"/>
              </a:xfrm>
              <a:prstGeom prst="roundRect">
                <a:avLst>
                  <a:gd name="adj" fmla="val 50000"/>
                </a:avLst>
              </a:prstGeom>
              <a:solidFill>
                <a:srgbClr val="2B2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: 圆角 15"/>
              <p:cNvSpPr/>
              <p:nvPr/>
            </p:nvSpPr>
            <p:spPr>
              <a:xfrm>
                <a:off x="9853088" y="3406626"/>
                <a:ext cx="88900" cy="2895600"/>
              </a:xfrm>
              <a:prstGeom prst="roundRect">
                <a:avLst>
                  <a:gd name="adj" fmla="val 50000"/>
                </a:avLst>
              </a:prstGeom>
              <a:solidFill>
                <a:srgbClr val="2B2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矩形: 圆顶角 16"/>
              <p:cNvSpPr/>
              <p:nvPr/>
            </p:nvSpPr>
            <p:spPr>
              <a:xfrm rot="5400000">
                <a:off x="4985016" y="4814890"/>
                <a:ext cx="2816227" cy="88901"/>
              </a:xfrm>
              <a:prstGeom prst="round2SameRect">
                <a:avLst/>
              </a:prstGeom>
              <a:pattFill prst="solidDmnd">
                <a:fgClr>
                  <a:srgbClr val="201E64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矩形: 圆顶角 17"/>
              <p:cNvSpPr/>
              <p:nvPr/>
            </p:nvSpPr>
            <p:spPr>
              <a:xfrm rot="16200000" flipH="1">
                <a:off x="8399733" y="4814888"/>
                <a:ext cx="2816227" cy="88901"/>
              </a:xfrm>
              <a:prstGeom prst="round2SameRect">
                <a:avLst/>
              </a:prstGeom>
              <a:pattFill prst="solidDmnd">
                <a:fgClr>
                  <a:srgbClr val="201E64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545004" y="3697445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087262" y="3697445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629520" y="3697445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171778" y="3697445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714036" y="3697445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9256292" y="3697445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545004" y="4866290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087262" y="4866290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629520" y="4866290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171778" y="4866290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714036" y="4866290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9256292" y="4866290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798556" y="425517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40814" y="425517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883072" y="425517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425330" y="425517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967586" y="425517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798556" y="551532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40813" y="551532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883070" y="551532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425327" y="5515329"/>
                <a:ext cx="409150" cy="602958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8967586" y="5515329"/>
                <a:ext cx="409150" cy="602958"/>
              </a:xfrm>
              <a:prstGeom prst="rect">
                <a:avLst/>
              </a:prstGeom>
            </p:spPr>
          </p:pic>
        </p:grpSp>
      </p:grpSp>
      <p:grpSp>
        <p:nvGrpSpPr>
          <p:cNvPr id="53" name="组合 52"/>
          <p:cNvGrpSpPr/>
          <p:nvPr/>
        </p:nvGrpSpPr>
        <p:grpSpPr>
          <a:xfrm>
            <a:off x="5530670" y="3697445"/>
            <a:ext cx="1116372" cy="823110"/>
            <a:chOff x="5378655" y="3230794"/>
            <a:chExt cx="1116372" cy="823110"/>
          </a:xfrm>
        </p:grpSpPr>
        <p:sp>
          <p:nvSpPr>
            <p:cNvPr id="47" name="upward-arrow_74329"/>
            <p:cNvSpPr/>
            <p:nvPr/>
          </p:nvSpPr>
          <p:spPr>
            <a:xfrm rot="8061638" flipH="1">
              <a:off x="5563127" y="3122003"/>
              <a:ext cx="823110" cy="1040691"/>
            </a:xfrm>
            <a:custGeom>
              <a:avLst/>
              <a:gdLst>
                <a:gd name="T0" fmla="*/ 2234 w 3560"/>
                <a:gd name="T1" fmla="*/ 0 h 4508"/>
                <a:gd name="T2" fmla="*/ 908 w 3560"/>
                <a:gd name="T3" fmla="*/ 1744 h 4508"/>
                <a:gd name="T4" fmla="*/ 1605 w 3560"/>
                <a:gd name="T5" fmla="*/ 1744 h 4508"/>
                <a:gd name="T6" fmla="*/ 0 w 3560"/>
                <a:gd name="T7" fmla="*/ 4504 h 4508"/>
                <a:gd name="T8" fmla="*/ 2853 w 3560"/>
                <a:gd name="T9" fmla="*/ 1744 h 4508"/>
                <a:gd name="T10" fmla="*/ 3560 w 3560"/>
                <a:gd name="T11" fmla="*/ 1744 h 4508"/>
                <a:gd name="T12" fmla="*/ 2234 w 3560"/>
                <a:gd name="T13" fmla="*/ 0 h 4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60" h="4508">
                  <a:moveTo>
                    <a:pt x="2234" y="0"/>
                  </a:moveTo>
                  <a:lnTo>
                    <a:pt x="908" y="1744"/>
                  </a:lnTo>
                  <a:lnTo>
                    <a:pt x="1605" y="1744"/>
                  </a:lnTo>
                  <a:cubicBezTo>
                    <a:pt x="1720" y="2943"/>
                    <a:pt x="1261" y="4094"/>
                    <a:pt x="0" y="4504"/>
                  </a:cubicBezTo>
                  <a:cubicBezTo>
                    <a:pt x="1622" y="4508"/>
                    <a:pt x="2541" y="3172"/>
                    <a:pt x="2853" y="1744"/>
                  </a:cubicBezTo>
                  <a:lnTo>
                    <a:pt x="3560" y="1744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201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矩形: 圆角 47"/>
            <p:cNvSpPr/>
            <p:nvPr/>
          </p:nvSpPr>
          <p:spPr>
            <a:xfrm>
              <a:off x="5695053" y="3378298"/>
              <a:ext cx="45719" cy="1758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矩形: 圆角 48"/>
            <p:cNvSpPr/>
            <p:nvPr/>
          </p:nvSpPr>
          <p:spPr>
            <a:xfrm>
              <a:off x="5616810" y="3389337"/>
              <a:ext cx="45719" cy="1458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矩形: 圆角 49"/>
            <p:cNvSpPr/>
            <p:nvPr/>
          </p:nvSpPr>
          <p:spPr>
            <a:xfrm>
              <a:off x="5537425" y="3399483"/>
              <a:ext cx="45719" cy="1245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矩形: 圆角 50"/>
            <p:cNvSpPr/>
            <p:nvPr/>
          </p:nvSpPr>
          <p:spPr>
            <a:xfrm>
              <a:off x="5458040" y="3410595"/>
              <a:ext cx="45719" cy="1245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矩形: 圆角 51"/>
            <p:cNvSpPr/>
            <p:nvPr/>
          </p:nvSpPr>
          <p:spPr>
            <a:xfrm>
              <a:off x="5378655" y="3436786"/>
              <a:ext cx="45719" cy="1245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5622209" y="3392488"/>
            <a:ext cx="971112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FF0000"/>
                </a:solidFill>
                <a:cs typeface="+mn-ea"/>
                <a:sym typeface="+mn-lt"/>
              </a:rPr>
              <a:t>未通电</a:t>
            </a:r>
            <a:endParaRPr lang="zh-CN" altLang="en-US" sz="2000" b="1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56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985500" y="12496800"/>
            <a:ext cx="355600" cy="266700"/>
          </a:xfrm>
          <a:prstGeom prst="cube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536575" y="1600200"/>
            <a:ext cx="11104563" cy="4997450"/>
          </a:xfrm>
          <a:prstGeom prst="roundRect">
            <a:avLst>
              <a:gd name="adj" fmla="val 1206"/>
            </a:avLst>
          </a:prstGeom>
          <a:noFill/>
          <a:ln w="19050">
            <a:solidFill>
              <a:srgbClr val="00A5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: 圆顶角 5"/>
          <p:cNvSpPr/>
          <p:nvPr/>
        </p:nvSpPr>
        <p:spPr>
          <a:xfrm>
            <a:off x="3764756" y="1199613"/>
            <a:ext cx="4648200" cy="371476"/>
          </a:xfrm>
          <a:prstGeom prst="round2SameRect">
            <a:avLst/>
          </a:pr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31581" y="1200685"/>
            <a:ext cx="2114550" cy="39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微波炉的加热原理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529" y="3645836"/>
            <a:ext cx="3639627" cy="245080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22" y="3618148"/>
            <a:ext cx="552902" cy="552902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6282479" y="3429000"/>
            <a:ext cx="175417" cy="2895600"/>
            <a:chOff x="6541641" y="3386926"/>
            <a:chExt cx="175417" cy="2895600"/>
          </a:xfrm>
        </p:grpSpPr>
        <p:sp>
          <p:nvSpPr>
            <p:cNvPr id="12" name="矩形: 圆角 11"/>
            <p:cNvSpPr/>
            <p:nvPr/>
          </p:nvSpPr>
          <p:spPr>
            <a:xfrm>
              <a:off x="6541641" y="3386926"/>
              <a:ext cx="88900" cy="2895600"/>
            </a:xfrm>
            <a:prstGeom prst="roundRect">
              <a:avLst>
                <a:gd name="adj" fmla="val 50000"/>
              </a:avLst>
            </a:prstGeom>
            <a:solidFill>
              <a:srgbClr val="2B2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: 圆顶角 16"/>
            <p:cNvSpPr/>
            <p:nvPr/>
          </p:nvSpPr>
          <p:spPr>
            <a:xfrm rot="5400000">
              <a:off x="5264494" y="4790276"/>
              <a:ext cx="2816227" cy="88901"/>
            </a:xfrm>
            <a:prstGeom prst="round2SameRect">
              <a:avLst/>
            </a:prstGeom>
            <a:pattFill prst="solidDmnd">
              <a:fgClr>
                <a:srgbClr val="201E6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0295492" y="3429000"/>
            <a:ext cx="178592" cy="2895600"/>
            <a:chOff x="10554654" y="3386926"/>
            <a:chExt cx="178592" cy="2895600"/>
          </a:xfrm>
        </p:grpSpPr>
        <p:sp>
          <p:nvSpPr>
            <p:cNvPr id="16" name="矩形: 圆角 15"/>
            <p:cNvSpPr/>
            <p:nvPr/>
          </p:nvSpPr>
          <p:spPr>
            <a:xfrm>
              <a:off x="10644346" y="3386926"/>
              <a:ext cx="88900" cy="2895600"/>
            </a:xfrm>
            <a:prstGeom prst="roundRect">
              <a:avLst>
                <a:gd name="adj" fmla="val 50000"/>
              </a:avLst>
            </a:prstGeom>
            <a:solidFill>
              <a:srgbClr val="2B2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: 圆顶角 17"/>
            <p:cNvSpPr/>
            <p:nvPr/>
          </p:nvSpPr>
          <p:spPr>
            <a:xfrm rot="16200000" flipH="1">
              <a:off x="9190991" y="4790276"/>
              <a:ext cx="2816227" cy="88901"/>
            </a:xfrm>
            <a:prstGeom prst="round2SameRect">
              <a:avLst/>
            </a:prstGeom>
            <a:pattFill prst="solidDmnd">
              <a:fgClr>
                <a:srgbClr val="201E6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470580" y="3530600"/>
            <a:ext cx="3726234" cy="2692400"/>
            <a:chOff x="5407801" y="3528224"/>
            <a:chExt cx="3726234" cy="2692400"/>
          </a:xfrm>
        </p:grpSpPr>
        <p:pic>
          <p:nvPicPr>
            <p:cNvPr id="11" name="图片 10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5407801" y="3528224"/>
              <a:ext cx="699394" cy="673100"/>
            </a:xfrm>
            <a:prstGeom prst="rect">
              <a:avLst/>
            </a:prstGeom>
          </p:spPr>
        </p:pic>
        <p:pic>
          <p:nvPicPr>
            <p:cNvPr id="2" name="图片 1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6013169" y="3528224"/>
              <a:ext cx="699394" cy="673100"/>
            </a:xfrm>
            <a:prstGeom prst="rect">
              <a:avLst/>
            </a:prstGeom>
          </p:spPr>
        </p:pic>
        <p:pic>
          <p:nvPicPr>
            <p:cNvPr id="5" name="图片 4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6618537" y="3528224"/>
              <a:ext cx="699394" cy="673100"/>
            </a:xfrm>
            <a:prstGeom prst="rect">
              <a:avLst/>
            </a:prstGeom>
          </p:spPr>
        </p:pic>
        <p:pic>
          <p:nvPicPr>
            <p:cNvPr id="8" name="图片 7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223905" y="3528224"/>
              <a:ext cx="699394" cy="673100"/>
            </a:xfrm>
            <a:prstGeom prst="rect">
              <a:avLst/>
            </a:prstGeom>
          </p:spPr>
        </p:pic>
        <p:pic>
          <p:nvPicPr>
            <p:cNvPr id="9" name="图片 8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829273" y="3528224"/>
              <a:ext cx="699394" cy="673100"/>
            </a:xfrm>
            <a:prstGeom prst="rect">
              <a:avLst/>
            </a:prstGeom>
          </p:spPr>
        </p:pic>
        <p:pic>
          <p:nvPicPr>
            <p:cNvPr id="10" name="图片 9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8434641" y="3528224"/>
              <a:ext cx="699394" cy="673100"/>
            </a:xfrm>
            <a:prstGeom prst="rect">
              <a:avLst/>
            </a:prstGeom>
          </p:spPr>
        </p:pic>
        <p:pic>
          <p:nvPicPr>
            <p:cNvPr id="13" name="图片 12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5407801" y="4812522"/>
              <a:ext cx="699394" cy="673100"/>
            </a:xfrm>
            <a:prstGeom prst="rect">
              <a:avLst/>
            </a:prstGeom>
          </p:spPr>
        </p:pic>
        <p:pic>
          <p:nvPicPr>
            <p:cNvPr id="14" name="图片 13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6013169" y="4812522"/>
              <a:ext cx="699394" cy="673100"/>
            </a:xfrm>
            <a:prstGeom prst="rect">
              <a:avLst/>
            </a:prstGeom>
          </p:spPr>
        </p:pic>
        <p:pic>
          <p:nvPicPr>
            <p:cNvPr id="19" name="图片 18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6618537" y="4812522"/>
              <a:ext cx="699394" cy="673100"/>
            </a:xfrm>
            <a:prstGeom prst="rect">
              <a:avLst/>
            </a:prstGeom>
          </p:spPr>
        </p:pic>
        <p:pic>
          <p:nvPicPr>
            <p:cNvPr id="20" name="图片 19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223905" y="4812522"/>
              <a:ext cx="699394" cy="673100"/>
            </a:xfrm>
            <a:prstGeom prst="rect">
              <a:avLst/>
            </a:prstGeom>
          </p:spPr>
        </p:pic>
        <p:pic>
          <p:nvPicPr>
            <p:cNvPr id="21" name="图片 20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829273" y="4812522"/>
              <a:ext cx="699394" cy="673100"/>
            </a:xfrm>
            <a:prstGeom prst="rect">
              <a:avLst/>
            </a:prstGeom>
          </p:spPr>
        </p:pic>
        <p:pic>
          <p:nvPicPr>
            <p:cNvPr id="34" name="图片 33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8434641" y="4812522"/>
              <a:ext cx="699394" cy="673100"/>
            </a:xfrm>
            <a:prstGeom prst="rect">
              <a:avLst/>
            </a:prstGeom>
          </p:spPr>
        </p:pic>
        <p:pic>
          <p:nvPicPr>
            <p:cNvPr id="45" name="图片 44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5765367" y="4201324"/>
              <a:ext cx="699394" cy="673100"/>
            </a:xfrm>
            <a:prstGeom prst="rect">
              <a:avLst/>
            </a:prstGeom>
          </p:spPr>
        </p:pic>
        <p:pic>
          <p:nvPicPr>
            <p:cNvPr id="46" name="图片 45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6393178" y="4201324"/>
              <a:ext cx="699394" cy="673100"/>
            </a:xfrm>
            <a:prstGeom prst="rect">
              <a:avLst/>
            </a:prstGeom>
          </p:spPr>
        </p:pic>
        <p:pic>
          <p:nvPicPr>
            <p:cNvPr id="47" name="图片 46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020989" y="4201324"/>
              <a:ext cx="699394" cy="673100"/>
            </a:xfrm>
            <a:prstGeom prst="rect">
              <a:avLst/>
            </a:prstGeom>
          </p:spPr>
        </p:pic>
        <p:pic>
          <p:nvPicPr>
            <p:cNvPr id="48" name="图片 47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648800" y="4201324"/>
              <a:ext cx="699394" cy="673100"/>
            </a:xfrm>
            <a:prstGeom prst="rect">
              <a:avLst/>
            </a:prstGeom>
          </p:spPr>
        </p:pic>
        <p:pic>
          <p:nvPicPr>
            <p:cNvPr id="49" name="图片 48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8276609" y="4201324"/>
              <a:ext cx="699394" cy="673100"/>
            </a:xfrm>
            <a:prstGeom prst="rect">
              <a:avLst/>
            </a:prstGeom>
          </p:spPr>
        </p:pic>
        <p:pic>
          <p:nvPicPr>
            <p:cNvPr id="56" name="图片 55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5765367" y="5547524"/>
              <a:ext cx="699394" cy="673100"/>
            </a:xfrm>
            <a:prstGeom prst="rect">
              <a:avLst/>
            </a:prstGeom>
          </p:spPr>
        </p:pic>
        <p:pic>
          <p:nvPicPr>
            <p:cNvPr id="57" name="图片 56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6393178" y="5547524"/>
              <a:ext cx="699394" cy="673100"/>
            </a:xfrm>
            <a:prstGeom prst="rect">
              <a:avLst/>
            </a:prstGeom>
          </p:spPr>
        </p:pic>
        <p:pic>
          <p:nvPicPr>
            <p:cNvPr id="58" name="图片 57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020989" y="5547524"/>
              <a:ext cx="699394" cy="673100"/>
            </a:xfrm>
            <a:prstGeom prst="rect">
              <a:avLst/>
            </a:prstGeom>
          </p:spPr>
        </p:pic>
        <p:pic>
          <p:nvPicPr>
            <p:cNvPr id="59" name="图片 58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7648800" y="5547524"/>
              <a:ext cx="699394" cy="673100"/>
            </a:xfrm>
            <a:prstGeom prst="rect">
              <a:avLst/>
            </a:prstGeom>
          </p:spPr>
        </p:pic>
        <p:pic>
          <p:nvPicPr>
            <p:cNvPr id="60" name="图片 59" descr="蓝色的球&#10;&#10;描述已自动生成"/>
            <p:cNvPicPr>
              <a:picLocks noChangeAspect="1"/>
            </p:cNvPicPr>
            <p:nvPr/>
          </p:nvPicPr>
          <p:blipFill>
            <a:blip r:embed="rId3"/>
            <a:srcRect l="12361" t="11476" r="13750" b="4590"/>
            <a:stretch>
              <a:fillRect/>
            </a:stretch>
          </p:blipFill>
          <p:spPr>
            <a:xfrm>
              <a:off x="8276609" y="5547524"/>
              <a:ext cx="699394" cy="6731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4835387" y="3950793"/>
            <a:ext cx="1116372" cy="823110"/>
            <a:chOff x="5378655" y="3230794"/>
            <a:chExt cx="1116372" cy="823110"/>
          </a:xfrm>
        </p:grpSpPr>
        <p:sp>
          <p:nvSpPr>
            <p:cNvPr id="63" name="upward-arrow_74329"/>
            <p:cNvSpPr/>
            <p:nvPr/>
          </p:nvSpPr>
          <p:spPr>
            <a:xfrm rot="8061638" flipH="1">
              <a:off x="5563127" y="3122003"/>
              <a:ext cx="823110" cy="1040691"/>
            </a:xfrm>
            <a:custGeom>
              <a:avLst/>
              <a:gdLst>
                <a:gd name="T0" fmla="*/ 2234 w 3560"/>
                <a:gd name="T1" fmla="*/ 0 h 4508"/>
                <a:gd name="T2" fmla="*/ 908 w 3560"/>
                <a:gd name="T3" fmla="*/ 1744 h 4508"/>
                <a:gd name="T4" fmla="*/ 1605 w 3560"/>
                <a:gd name="T5" fmla="*/ 1744 h 4508"/>
                <a:gd name="T6" fmla="*/ 0 w 3560"/>
                <a:gd name="T7" fmla="*/ 4504 h 4508"/>
                <a:gd name="T8" fmla="*/ 2853 w 3560"/>
                <a:gd name="T9" fmla="*/ 1744 h 4508"/>
                <a:gd name="T10" fmla="*/ 3560 w 3560"/>
                <a:gd name="T11" fmla="*/ 1744 h 4508"/>
                <a:gd name="T12" fmla="*/ 2234 w 3560"/>
                <a:gd name="T13" fmla="*/ 0 h 4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60" h="4508">
                  <a:moveTo>
                    <a:pt x="2234" y="0"/>
                  </a:moveTo>
                  <a:lnTo>
                    <a:pt x="908" y="1744"/>
                  </a:lnTo>
                  <a:lnTo>
                    <a:pt x="1605" y="1744"/>
                  </a:lnTo>
                  <a:cubicBezTo>
                    <a:pt x="1720" y="2943"/>
                    <a:pt x="1261" y="4094"/>
                    <a:pt x="0" y="4504"/>
                  </a:cubicBezTo>
                  <a:cubicBezTo>
                    <a:pt x="1622" y="4508"/>
                    <a:pt x="2541" y="3172"/>
                    <a:pt x="2853" y="1744"/>
                  </a:cubicBezTo>
                  <a:lnTo>
                    <a:pt x="3560" y="1744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rgbClr val="201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4" name="矩形: 圆角 63"/>
            <p:cNvSpPr/>
            <p:nvPr/>
          </p:nvSpPr>
          <p:spPr>
            <a:xfrm>
              <a:off x="5695053" y="3378298"/>
              <a:ext cx="45719" cy="1758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矩形: 圆角 64"/>
            <p:cNvSpPr/>
            <p:nvPr/>
          </p:nvSpPr>
          <p:spPr>
            <a:xfrm>
              <a:off x="5616810" y="3389337"/>
              <a:ext cx="45719" cy="1458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矩形: 圆角 65"/>
            <p:cNvSpPr/>
            <p:nvPr/>
          </p:nvSpPr>
          <p:spPr>
            <a:xfrm>
              <a:off x="5537425" y="3399483"/>
              <a:ext cx="45719" cy="1245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矩形: 圆角 66"/>
            <p:cNvSpPr/>
            <p:nvPr/>
          </p:nvSpPr>
          <p:spPr>
            <a:xfrm>
              <a:off x="5458040" y="3410595"/>
              <a:ext cx="45719" cy="1245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矩形: 圆角 67"/>
            <p:cNvSpPr/>
            <p:nvPr/>
          </p:nvSpPr>
          <p:spPr>
            <a:xfrm>
              <a:off x="5378655" y="3436786"/>
              <a:ext cx="45719" cy="1245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4955212" y="3694671"/>
            <a:ext cx="971112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000" b="1">
                <a:solidFill>
                  <a:srgbClr val="FF0000"/>
                </a:solidFill>
                <a:cs typeface="+mn-ea"/>
                <a:sym typeface="+mn-lt"/>
              </a:rPr>
              <a:t>通电</a:t>
            </a:r>
            <a:endParaRPr lang="zh-CN" altLang="en-US" sz="2000" b="1"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5826757" y="4697832"/>
            <a:ext cx="357936" cy="357936"/>
            <a:chOff x="5378590" y="4882712"/>
            <a:chExt cx="483784" cy="483784"/>
          </a:xfrm>
        </p:grpSpPr>
        <p:grpSp>
          <p:nvGrpSpPr>
            <p:cNvPr id="77" name="组合 76"/>
            <p:cNvGrpSpPr/>
            <p:nvPr/>
          </p:nvGrpSpPr>
          <p:grpSpPr>
            <a:xfrm>
              <a:off x="5378590" y="4882712"/>
              <a:ext cx="483784" cy="483784"/>
              <a:chOff x="5091015" y="4930224"/>
              <a:chExt cx="369424" cy="369424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091015" y="4930224"/>
                <a:ext cx="369424" cy="369424"/>
              </a:xfrm>
              <a:prstGeom prst="ellipse">
                <a:avLst/>
              </a:prstGeom>
              <a:solidFill>
                <a:srgbClr val="2B2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5132076" y="4971285"/>
                <a:ext cx="287302" cy="287302"/>
              </a:xfrm>
              <a:prstGeom prst="ellipse">
                <a:avLst/>
              </a:prstGeom>
              <a:solidFill>
                <a:srgbClr val="FFF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cxnSp>
          <p:nvCxnSpPr>
            <p:cNvPr id="79" name="直接连接符 78"/>
            <p:cNvCxnSpPr/>
            <p:nvPr/>
          </p:nvCxnSpPr>
          <p:spPr>
            <a:xfrm>
              <a:off x="5432362" y="5124604"/>
              <a:ext cx="376240" cy="0"/>
            </a:xfrm>
            <a:prstGeom prst="line">
              <a:avLst/>
            </a:prstGeom>
            <a:ln w="28575">
              <a:solidFill>
                <a:srgbClr val="2B29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432362" y="5124604"/>
              <a:ext cx="376240" cy="0"/>
            </a:xfrm>
            <a:prstGeom prst="line">
              <a:avLst/>
            </a:prstGeom>
            <a:ln w="28575">
              <a:solidFill>
                <a:srgbClr val="2B29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10583535" y="4697832"/>
            <a:ext cx="357936" cy="357936"/>
            <a:chOff x="5378590" y="4882712"/>
            <a:chExt cx="483784" cy="483784"/>
          </a:xfrm>
        </p:grpSpPr>
        <p:grpSp>
          <p:nvGrpSpPr>
            <p:cNvPr id="83" name="组合 82"/>
            <p:cNvGrpSpPr/>
            <p:nvPr/>
          </p:nvGrpSpPr>
          <p:grpSpPr>
            <a:xfrm>
              <a:off x="5378590" y="4882712"/>
              <a:ext cx="483784" cy="483784"/>
              <a:chOff x="5091015" y="4930224"/>
              <a:chExt cx="369424" cy="369424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5091015" y="4930224"/>
                <a:ext cx="369424" cy="369424"/>
              </a:xfrm>
              <a:prstGeom prst="ellipse">
                <a:avLst/>
              </a:prstGeom>
              <a:solidFill>
                <a:srgbClr val="2B2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>
                  <a:cs typeface="+mn-ea"/>
                  <a:sym typeface="+mn-lt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5132076" y="4971285"/>
                <a:ext cx="287302" cy="287302"/>
              </a:xfrm>
              <a:prstGeom prst="ellipse">
                <a:avLst/>
              </a:prstGeom>
              <a:solidFill>
                <a:srgbClr val="FFF3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>
                  <a:cs typeface="+mn-ea"/>
                  <a:sym typeface="+mn-lt"/>
                </a:endParaRPr>
              </a:p>
            </p:txBody>
          </p:sp>
        </p:grpSp>
        <p:cxnSp>
          <p:nvCxnSpPr>
            <p:cNvPr id="84" name="直接连接符 83"/>
            <p:cNvCxnSpPr/>
            <p:nvPr/>
          </p:nvCxnSpPr>
          <p:spPr>
            <a:xfrm>
              <a:off x="5432362" y="5124604"/>
              <a:ext cx="376240" cy="0"/>
            </a:xfrm>
            <a:prstGeom prst="line">
              <a:avLst/>
            </a:prstGeom>
            <a:ln w="28575">
              <a:solidFill>
                <a:srgbClr val="2B29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文本框 89"/>
          <p:cNvSpPr txBox="1"/>
          <p:nvPr/>
        </p:nvSpPr>
        <p:spPr>
          <a:xfrm>
            <a:off x="536575" y="1717600"/>
            <a:ext cx="11090276" cy="116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>
                <a:cs typeface="+mn-ea"/>
                <a:sym typeface="+mn-lt"/>
              </a:rPr>
              <a:t>微波就是一种电磁波，微波炉中微波，振荡频率是</a:t>
            </a:r>
            <a:r>
              <a:rPr lang="en-US" altLang="zh-CN" sz="2000" b="1">
                <a:cs typeface="+mn-ea"/>
                <a:sym typeface="+mn-lt"/>
              </a:rPr>
              <a:t>2.45G</a:t>
            </a:r>
            <a:r>
              <a:rPr lang="zh-CN" altLang="en-US" sz="2000" b="1">
                <a:cs typeface="+mn-ea"/>
                <a:sym typeface="+mn-lt"/>
              </a:rPr>
              <a:t>赫兹，即</a:t>
            </a:r>
            <a:r>
              <a:rPr lang="en-US" altLang="zh-CN" sz="2000" b="1">
                <a:cs typeface="+mn-ea"/>
                <a:sym typeface="+mn-lt"/>
              </a:rPr>
              <a:t>1</a:t>
            </a:r>
            <a:r>
              <a:rPr lang="zh-CN" altLang="en-US" sz="2000" b="1">
                <a:cs typeface="+mn-ea"/>
                <a:sym typeface="+mn-lt"/>
              </a:rPr>
              <a:t>秒钟内，微波炉中的电场要振荡变化</a:t>
            </a:r>
            <a:r>
              <a:rPr lang="en-US" altLang="zh-CN" sz="2000" b="1">
                <a:cs typeface="+mn-ea"/>
                <a:sym typeface="+mn-lt"/>
              </a:rPr>
              <a:t>24.5</a:t>
            </a:r>
            <a:r>
              <a:rPr lang="zh-CN" altLang="en-US" sz="2000" b="1">
                <a:cs typeface="+mn-ea"/>
                <a:sym typeface="+mn-lt"/>
              </a:rPr>
              <a:t>亿次，当微波遇到食物中的水分子时，相应地，</a:t>
            </a:r>
            <a:r>
              <a:rPr lang="zh-CN" altLang="en-US" sz="2000" b="1">
                <a:solidFill>
                  <a:srgbClr val="FF0000"/>
                </a:solidFill>
                <a:cs typeface="+mn-ea"/>
                <a:sym typeface="+mn-lt"/>
              </a:rPr>
              <a:t>水分子在来回变化的电场下快速地掉头、转圈</a:t>
            </a:r>
            <a:r>
              <a:rPr lang="zh-CN" altLang="en-US" sz="2000" b="1">
                <a:cs typeface="+mn-ea"/>
                <a:sym typeface="+mn-lt"/>
              </a:rPr>
              <a:t>。每秒钟</a:t>
            </a:r>
            <a:r>
              <a:rPr lang="en-US" altLang="zh-CN" sz="2000" b="1">
                <a:cs typeface="+mn-ea"/>
                <a:sym typeface="+mn-lt"/>
              </a:rPr>
              <a:t>20</a:t>
            </a:r>
            <a:r>
              <a:rPr lang="zh-CN" altLang="en-US" sz="2000" b="1">
                <a:cs typeface="+mn-ea"/>
                <a:sym typeface="+mn-lt"/>
              </a:rPr>
              <a:t>几亿次地振荡，运动速度这么快，水分子不热才怪呢</a:t>
            </a:r>
            <a:r>
              <a:rPr lang="en-US" altLang="zh-CN" sz="2000" b="1">
                <a:cs typeface="+mn-ea"/>
                <a:sym typeface="+mn-lt"/>
              </a:rPr>
              <a:t>!</a:t>
            </a:r>
            <a:endParaRPr lang="zh-CN" altLang="en-US" sz="2000" b="1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536575" y="1600200"/>
            <a:ext cx="11104563" cy="4997450"/>
          </a:xfrm>
          <a:prstGeom prst="roundRect">
            <a:avLst>
              <a:gd name="adj" fmla="val 1206"/>
            </a:avLst>
          </a:prstGeom>
          <a:noFill/>
          <a:ln w="19050">
            <a:solidFill>
              <a:srgbClr val="00A5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: 圆顶角 5"/>
          <p:cNvSpPr/>
          <p:nvPr/>
        </p:nvSpPr>
        <p:spPr>
          <a:xfrm>
            <a:off x="3764756" y="1199613"/>
            <a:ext cx="4648200" cy="371476"/>
          </a:xfrm>
          <a:prstGeom prst="round2SameRect">
            <a:avLst/>
          </a:prstGeom>
          <a:solidFill>
            <a:srgbClr val="00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31581" y="1200685"/>
            <a:ext cx="2114550" cy="396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微波炉的加热原理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3719" y="1802108"/>
            <a:ext cx="11104563" cy="79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2000" b="1">
                <a:cs typeface="+mn-ea"/>
                <a:sym typeface="+mn-lt"/>
              </a:rPr>
              <a:t>水分子在微波的作用下动来动去的，会同时摩擦周围的其他食物分子，摩擦生热，这也会让其他分子变热。于是，</a:t>
            </a:r>
            <a:r>
              <a:rPr lang="zh-CN" altLang="en-US" sz="2000" b="1">
                <a:solidFill>
                  <a:srgbClr val="FF0000"/>
                </a:solidFill>
                <a:cs typeface="+mn-ea"/>
                <a:sym typeface="+mn-lt"/>
              </a:rPr>
              <a:t>食物就这样被加热了。</a:t>
            </a:r>
            <a:endParaRPr lang="zh-CN" altLang="en-US" sz="2000" b="1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45" y="2803530"/>
            <a:ext cx="5660110" cy="3748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3399561" y="669425"/>
            <a:ext cx="26327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charset="0"/>
              </a:rPr>
              <a:t>共价键的分类</a:t>
            </a:r>
            <a:endParaRPr lang="zh-CN" altLang="en-US" sz="32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Wingdings" panose="05000000000000000000" charset="0"/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1213497" y="1945640"/>
            <a:ext cx="1758938" cy="2632238"/>
            <a:chOff x="2631" y="2794"/>
            <a:chExt cx="2770" cy="3143"/>
          </a:xfrm>
        </p:grpSpPr>
        <p:sp>
          <p:nvSpPr>
            <p:cNvPr id="41" name="矩形 40"/>
            <p:cNvSpPr/>
            <p:nvPr>
              <p:custDataLst>
                <p:tags r:id="rId3"/>
              </p:custDataLst>
            </p:nvPr>
          </p:nvSpPr>
          <p:spPr>
            <a:xfrm>
              <a:off x="2631" y="3788"/>
              <a:ext cx="2330" cy="6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 smtClean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共价键</a:t>
              </a:r>
              <a:endParaRPr lang="zh-CN" altLang="en-US" sz="3200" b="1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4"/>
              </p:custDataLst>
            </p:nvPr>
          </p:nvGrpSpPr>
          <p:grpSpPr>
            <a:xfrm>
              <a:off x="4864" y="2794"/>
              <a:ext cx="537" cy="3143"/>
              <a:chOff x="4971" y="3003"/>
              <a:chExt cx="1390" cy="3143"/>
            </a:xfrm>
          </p:grpSpPr>
          <p:sp>
            <p:nvSpPr>
              <p:cNvPr id="2" name="左中括号 1"/>
              <p:cNvSpPr/>
              <p:nvPr>
                <p:custDataLst>
                  <p:tags r:id="rId5"/>
                </p:custDataLst>
              </p:nvPr>
            </p:nvSpPr>
            <p:spPr>
              <a:xfrm>
                <a:off x="6050" y="3003"/>
                <a:ext cx="311" cy="3143"/>
              </a:xfrm>
              <a:prstGeom prst="leftBracket">
                <a:avLst>
                  <a:gd name="adj" fmla="val 0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" name="直接连接符 2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4971" y="4457"/>
                <a:ext cx="113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2935605" y="1461770"/>
            <a:ext cx="3956685" cy="521970"/>
            <a:chOff x="5343" y="2032"/>
            <a:chExt cx="6231" cy="822"/>
          </a:xfrm>
        </p:grpSpPr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5343" y="2032"/>
              <a:ext cx="623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按共用电子对是否偏移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4" name="直接连接符 13"/>
            <p:cNvCxnSpPr>
              <a:endCxn id="6" idx="1"/>
            </p:cNvCxnSpPr>
            <p:nvPr>
              <p:custDataLst>
                <p:tags r:id="rId9"/>
              </p:custDataLst>
            </p:nvPr>
          </p:nvCxnSpPr>
          <p:spPr>
            <a:xfrm flipV="1">
              <a:off x="5343" y="2771"/>
              <a:ext cx="5958" cy="3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2877107" y="2620645"/>
            <a:ext cx="3183255" cy="548640"/>
            <a:chOff x="5524" y="4142"/>
            <a:chExt cx="4907" cy="864"/>
          </a:xfrm>
        </p:grpSpPr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5625" y="4142"/>
              <a:ext cx="4793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按共用电子对数目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8" name="直接连接符 17"/>
            <p:cNvCxnSpPr>
              <a:endCxn id="7" idx="1"/>
            </p:cNvCxnSpPr>
            <p:nvPr>
              <p:custDataLst>
                <p:tags r:id="rId12"/>
              </p:custDataLst>
            </p:nvPr>
          </p:nvCxnSpPr>
          <p:spPr>
            <a:xfrm flipV="1">
              <a:off x="5524" y="5002"/>
              <a:ext cx="4907" cy="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>
            <p:custDataLst>
              <p:tags r:id="rId13"/>
            </p:custDataLst>
          </p:nvPr>
        </p:nvGrpSpPr>
        <p:grpSpPr>
          <a:xfrm>
            <a:off x="6718935" y="1318260"/>
            <a:ext cx="2632075" cy="1210945"/>
            <a:chOff x="11301" y="1806"/>
            <a:chExt cx="4145" cy="1907"/>
          </a:xfrm>
        </p:grpSpPr>
        <p:sp>
          <p:nvSpPr>
            <p:cNvPr id="6" name="左中括号 5"/>
            <p:cNvSpPr/>
            <p:nvPr>
              <p:custDataLst>
                <p:tags r:id="rId14"/>
              </p:custDataLst>
            </p:nvPr>
          </p:nvSpPr>
          <p:spPr>
            <a:xfrm>
              <a:off x="11301" y="2307"/>
              <a:ext cx="1311" cy="927"/>
            </a:xfrm>
            <a:prstGeom prst="leftBracket">
              <a:avLst>
                <a:gd name="adj" fmla="val 0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5"/>
              </p:custDataLst>
            </p:nvPr>
          </p:nvSpPr>
          <p:spPr>
            <a:xfrm>
              <a:off x="12598" y="1806"/>
              <a:ext cx="2217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极性键</a:t>
              </a:r>
              <a:endParaRPr lang="zh-CN" altLang="en-US" sz="3200" b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6"/>
              </p:custDataLst>
            </p:nvPr>
          </p:nvSpPr>
          <p:spPr>
            <a:xfrm>
              <a:off x="12598" y="2794"/>
              <a:ext cx="2848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非极性键</a:t>
              </a:r>
              <a:endParaRPr lang="zh-CN" altLang="en-US" sz="3200" b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7"/>
            </p:custDataLst>
          </p:nvPr>
        </p:nvGrpSpPr>
        <p:grpSpPr>
          <a:xfrm>
            <a:off x="6060440" y="2362782"/>
            <a:ext cx="1172306" cy="1587189"/>
            <a:chOff x="10549" y="3646"/>
            <a:chExt cx="1846" cy="2500"/>
          </a:xfrm>
        </p:grpSpPr>
        <p:sp>
          <p:nvSpPr>
            <p:cNvPr id="7" name="左中括号 6"/>
            <p:cNvSpPr/>
            <p:nvPr>
              <p:custDataLst>
                <p:tags r:id="rId18"/>
              </p:custDataLst>
            </p:nvPr>
          </p:nvSpPr>
          <p:spPr>
            <a:xfrm>
              <a:off x="10549" y="4153"/>
              <a:ext cx="358" cy="1547"/>
            </a:xfrm>
            <a:prstGeom prst="leftBracket">
              <a:avLst>
                <a:gd name="adj" fmla="val 0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9"/>
              </p:custDataLst>
            </p:nvPr>
          </p:nvSpPr>
          <p:spPr>
            <a:xfrm>
              <a:off x="10762" y="3646"/>
              <a:ext cx="1574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单键</a:t>
              </a:r>
              <a:endParaRPr lang="zh-CN" altLang="en-US" sz="3200" b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20"/>
              </p:custDataLst>
            </p:nvPr>
          </p:nvSpPr>
          <p:spPr>
            <a:xfrm>
              <a:off x="10762" y="4425"/>
              <a:ext cx="1568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双键</a:t>
              </a:r>
              <a:endParaRPr lang="zh-CN" altLang="en-US" sz="3200" b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1"/>
              </p:custDataLst>
            </p:nvPr>
          </p:nvSpPr>
          <p:spPr>
            <a:xfrm>
              <a:off x="10827" y="5226"/>
              <a:ext cx="1568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三键</a:t>
              </a:r>
              <a:endParaRPr lang="zh-CN" altLang="en-US" sz="3200" b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22"/>
            </p:custDataLst>
          </p:nvPr>
        </p:nvGrpSpPr>
        <p:grpSpPr>
          <a:xfrm>
            <a:off x="2942590" y="4088130"/>
            <a:ext cx="3956685" cy="521970"/>
            <a:chOff x="5343" y="2032"/>
            <a:chExt cx="6231" cy="822"/>
          </a:xfrm>
        </p:grpSpPr>
        <p:sp>
          <p:nvSpPr>
            <p:cNvPr id="29" name="文本框 28"/>
            <p:cNvSpPr txBox="1"/>
            <p:nvPr>
              <p:custDataLst>
                <p:tags r:id="rId23"/>
              </p:custDataLst>
            </p:nvPr>
          </p:nvSpPr>
          <p:spPr>
            <a:xfrm>
              <a:off x="5343" y="2032"/>
              <a:ext cx="623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按原子轨道的重叠方式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30" name="直接连接符 29"/>
            <p:cNvCxnSpPr/>
            <p:nvPr>
              <p:custDataLst>
                <p:tags r:id="rId24"/>
              </p:custDataLst>
            </p:nvPr>
          </p:nvCxnSpPr>
          <p:spPr>
            <a:xfrm flipV="1">
              <a:off x="5343" y="2769"/>
              <a:ext cx="6194" cy="34"/>
            </a:xfrm>
            <a:prstGeom prst="line">
              <a:avLst/>
            </a:prstGeom>
            <a:ln w="15875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圆角矩形 8"/>
          <p:cNvSpPr/>
          <p:nvPr>
            <p:custDataLst>
              <p:tags r:id="rId25"/>
            </p:custDataLst>
          </p:nvPr>
        </p:nvSpPr>
        <p:spPr>
          <a:xfrm>
            <a:off x="1052195" y="609600"/>
            <a:ext cx="2304415" cy="643255"/>
          </a:xfrm>
          <a:prstGeom prst="roundRect">
            <a:avLst>
              <a:gd name="adj" fmla="val 50000"/>
            </a:avLst>
          </a:prstGeom>
          <a:solidFill>
            <a:srgbClr val="F9FB3F"/>
          </a:solidFill>
          <a:ln>
            <a:solidFill>
              <a:schemeClr val="bg1"/>
            </a:solidFill>
          </a:ln>
          <a:effectLst>
            <a:glow rad="63500">
              <a:srgbClr val="F0F0F0">
                <a:alpha val="40000"/>
              </a:srgbClr>
            </a:glow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知识回顾</a:t>
            </a:r>
            <a:endParaRPr lang="zh-CN" altLang="en-US" sz="3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>
            <p:custDataLst>
              <p:tags r:id="rId26"/>
            </p:custDataLst>
          </p:nvPr>
        </p:nvGrpSpPr>
        <p:grpSpPr>
          <a:xfrm>
            <a:off x="6917690" y="3949700"/>
            <a:ext cx="1128395" cy="1211580"/>
            <a:chOff x="11614" y="6220"/>
            <a:chExt cx="1777" cy="1908"/>
          </a:xfrm>
        </p:grpSpPr>
        <p:grpSp>
          <p:nvGrpSpPr>
            <p:cNvPr id="10" name="组合 9"/>
            <p:cNvGrpSpPr/>
            <p:nvPr>
              <p:custDataLst>
                <p:tags r:id="rId27"/>
              </p:custDataLst>
            </p:nvPr>
          </p:nvGrpSpPr>
          <p:grpSpPr>
            <a:xfrm>
              <a:off x="12051" y="6220"/>
              <a:ext cx="1341" cy="1908"/>
              <a:chOff x="5455" y="5180"/>
              <a:chExt cx="1341" cy="2003"/>
            </a:xfrm>
          </p:grpSpPr>
          <p:sp>
            <p:nvSpPr>
              <p:cNvPr id="12" name="文本框 11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5455" y="5180"/>
                <a:ext cx="1279" cy="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3200" b="1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Wingdings" panose="05000000000000000000" charset="0"/>
                  </a:rPr>
                  <a:t>σ</a:t>
                </a:r>
                <a:r>
                  <a:rPr lang="zh-CN" altLang="en-US" sz="3200" b="1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Wingdings" panose="05000000000000000000" charset="0"/>
                  </a:rPr>
                  <a:t>键</a:t>
                </a:r>
                <a:endParaRPr lang="zh-CN" altLang="en-US" sz="3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Wingdings" panose="05000000000000000000" charset="0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5514" y="6218"/>
                <a:ext cx="1282" cy="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3200" b="1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Wingdings" panose="05000000000000000000" charset="0"/>
                  </a:rPr>
                  <a:t>π</a:t>
                </a:r>
                <a:r>
                  <a:rPr lang="zh-CN" altLang="en-US" sz="3200" b="1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Wingdings" panose="05000000000000000000" charset="0"/>
                  </a:rPr>
                  <a:t>键</a:t>
                </a:r>
                <a:endParaRPr lang="zh-CN" altLang="en-US" sz="3200" b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Wingdings" panose="05000000000000000000" charset="0"/>
                </a:endParaRPr>
              </a:p>
            </p:txBody>
          </p:sp>
        </p:grpSp>
        <p:sp>
          <p:nvSpPr>
            <p:cNvPr id="17" name="左中括号 16"/>
            <p:cNvSpPr/>
            <p:nvPr>
              <p:custDataLst>
                <p:tags r:id="rId30"/>
              </p:custDataLst>
            </p:nvPr>
          </p:nvSpPr>
          <p:spPr>
            <a:xfrm>
              <a:off x="11614" y="6697"/>
              <a:ext cx="496" cy="958"/>
            </a:xfrm>
            <a:prstGeom prst="leftBracket">
              <a:avLst>
                <a:gd name="adj" fmla="val 0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35"/>
          <p:cNvSpPr txBox="1"/>
          <p:nvPr>
            <p:custDataLst>
              <p:tags r:id="rId31"/>
            </p:custDataLst>
          </p:nvPr>
        </p:nvSpPr>
        <p:spPr>
          <a:xfrm>
            <a:off x="6637655" y="1182370"/>
            <a:ext cx="151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偏移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32"/>
            </p:custDataLst>
          </p:nvPr>
        </p:nvSpPr>
        <p:spPr>
          <a:xfrm>
            <a:off x="6566535" y="1780540"/>
            <a:ext cx="1479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不偏移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33"/>
            </p:custDataLst>
          </p:nvPr>
        </p:nvSpPr>
        <p:spPr>
          <a:xfrm>
            <a:off x="8876030" y="1348740"/>
            <a:ext cx="32207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不同种</a:t>
            </a:r>
            <a:r>
              <a:rPr lang="zh-CN" altLang="en-US" sz="28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元素的原子</a:t>
            </a:r>
            <a:endParaRPr lang="zh-CN" altLang="en-US" sz="2800" b="1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34"/>
            </p:custDataLst>
          </p:nvPr>
        </p:nvSpPr>
        <p:spPr>
          <a:xfrm>
            <a:off x="9351010" y="1974215"/>
            <a:ext cx="27457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同种</a:t>
            </a:r>
            <a:r>
              <a:rPr lang="zh-CN" altLang="en-US" sz="28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元素的原子</a:t>
            </a:r>
            <a:endParaRPr lang="zh-CN" altLang="en-US" sz="2800" b="1">
              <a:solidFill>
                <a:srgbClr val="FF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10241"/>
          <p:cNvSpPr/>
          <p:nvPr>
            <p:custDataLst>
              <p:tags r:id="rId1"/>
            </p:custDataLst>
          </p:nvPr>
        </p:nvSpPr>
        <p:spPr>
          <a:xfrm>
            <a:off x="698500" y="920115"/>
            <a:ext cx="10795000" cy="1076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为什么同种元素的共用电子对不偏移，而不同种元素的共用电子对发生偏移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4" name="文本框 10242"/>
          <p:cNvSpPr/>
          <p:nvPr>
            <p:custDataLst>
              <p:tags r:id="rId2"/>
            </p:custDataLst>
          </p:nvPr>
        </p:nvSpPr>
        <p:spPr>
          <a:xfrm>
            <a:off x="698500" y="2068830"/>
            <a:ext cx="10795000" cy="1076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altLang="zh-CN" sz="3200" b="1">
                <a:solidFill>
                  <a:srgbClr val="2048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3200" b="1">
                <a:solidFill>
                  <a:srgbClr val="2048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不同元素的原子对共用电子对的吸引力不同，即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元素的电负性不同</a:t>
            </a:r>
            <a:r>
              <a:rPr lang="zh-CN" altLang="en-US" sz="3200" b="1">
                <a:solidFill>
                  <a:srgbClr val="2048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1">
              <a:solidFill>
                <a:srgbClr val="2048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内容占位符 4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1169" r="3579" b="1856"/>
          <a:stretch>
            <a:fillRect/>
          </a:stretch>
        </p:blipFill>
        <p:spPr>
          <a:xfrm>
            <a:off x="3489960" y="3062605"/>
            <a:ext cx="5211445" cy="30435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组合 97"/>
          <p:cNvGrpSpPr/>
          <p:nvPr>
            <p:custDataLst>
              <p:tags r:id="rId1"/>
            </p:custDataLst>
          </p:nvPr>
        </p:nvGrpSpPr>
        <p:grpSpPr>
          <a:xfrm>
            <a:off x="835095" y="3483610"/>
            <a:ext cx="1365885" cy="527685"/>
            <a:chOff x="1220" y="7877"/>
            <a:chExt cx="2151" cy="831"/>
          </a:xfrm>
        </p:grpSpPr>
        <p:sp>
          <p:nvSpPr>
            <p:cNvPr id="92" name="文本框 91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220" y="7886"/>
              <a:ext cx="1247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2048E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2.1</a:t>
              </a:r>
              <a:endParaRPr lang="en-US" altLang="zh-CN" sz="2800" b="1">
                <a:solidFill>
                  <a:srgbClr val="2048E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3" name="文本框 4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124" y="7877"/>
              <a:ext cx="1247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2048E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3.0</a:t>
              </a:r>
              <a:endParaRPr lang="en-US" altLang="zh-CN" sz="2800" b="1">
                <a:solidFill>
                  <a:srgbClr val="2048E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97" name="组合 96"/>
          <p:cNvGrpSpPr/>
          <p:nvPr>
            <p:custDataLst>
              <p:tags r:id="rId4"/>
            </p:custDataLst>
          </p:nvPr>
        </p:nvGrpSpPr>
        <p:grpSpPr>
          <a:xfrm>
            <a:off x="863035" y="1517650"/>
            <a:ext cx="1435735" cy="521970"/>
            <a:chOff x="1414" y="5306"/>
            <a:chExt cx="2261" cy="822"/>
          </a:xfrm>
        </p:grpSpPr>
        <p:sp>
          <p:nvSpPr>
            <p:cNvPr id="94" name="文本框 4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414" y="5306"/>
              <a:ext cx="1134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2048E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3.0</a:t>
              </a:r>
              <a:endParaRPr lang="en-US" altLang="zh-CN" sz="2800" b="1">
                <a:solidFill>
                  <a:srgbClr val="2048E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5" name="文本框 4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428" y="5306"/>
              <a:ext cx="1247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2048E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3.0</a:t>
              </a:r>
              <a:endParaRPr lang="en-US" altLang="zh-CN" sz="2800" b="1">
                <a:solidFill>
                  <a:srgbClr val="2048E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7"/>
            </p:custDataLst>
          </p:nvPr>
        </p:nvGrpSpPr>
        <p:grpSpPr>
          <a:xfrm>
            <a:off x="872888" y="2754222"/>
            <a:ext cx="1313180" cy="954107"/>
            <a:chOff x="3866005" y="2856850"/>
            <a:chExt cx="1313180" cy="954107"/>
          </a:xfrm>
        </p:grpSpPr>
        <p:sp>
          <p:nvSpPr>
            <p:cNvPr id="33" name="Rectangl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866005" y="2993072"/>
              <a:ext cx="13131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CN" sz="36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H:Cl:</a:t>
              </a:r>
              <a:endParaRPr kumimoji="1" lang="en-US" altLang="zh-CN" sz="3600" b="1" smtClean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9"/>
              </p:custDataLst>
            </p:nvPr>
          </p:nvSpPr>
          <p:spPr>
            <a:xfrm rot="5400000">
              <a:off x="4265245" y="3010738"/>
              <a:ext cx="9541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6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:</a:t>
              </a:r>
              <a:r>
                <a:rPr kumimoji="1" lang="en-US" altLang="zh-CN" sz="32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6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rPr>
                <a:t>   :</a:t>
              </a:r>
              <a:endParaRPr kumimoji="1" lang="en-US" altLang="zh-CN" sz="3600" b="1" smtClean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10"/>
            </p:custDataLst>
          </p:nvPr>
        </p:nvGrpSpPr>
        <p:grpSpPr>
          <a:xfrm>
            <a:off x="716919" y="658722"/>
            <a:ext cx="1568243" cy="954107"/>
            <a:chOff x="6207384" y="2962566"/>
            <a:chExt cx="1568243" cy="954107"/>
          </a:xfrm>
        </p:grpSpPr>
        <p:grpSp>
          <p:nvGrpSpPr>
            <p:cNvPr id="36" name="组合 35"/>
            <p:cNvGrpSpPr/>
            <p:nvPr>
              <p:custDataLst>
                <p:tags r:id="rId11"/>
              </p:custDataLst>
            </p:nvPr>
          </p:nvGrpSpPr>
          <p:grpSpPr>
            <a:xfrm>
              <a:off x="6821520" y="2962566"/>
              <a:ext cx="954107" cy="954107"/>
              <a:chOff x="4218261" y="2856850"/>
              <a:chExt cx="954107" cy="954107"/>
            </a:xfrm>
          </p:grpSpPr>
          <p:sp>
            <p:nvSpPr>
              <p:cNvPr id="40" name="Rectangle 7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218261" y="2993072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CN" sz="36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:Cl:</a:t>
                </a:r>
                <a:endParaRPr kumimoji="1" lang="en-US" altLang="zh-CN" sz="36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4265245" y="3010738"/>
                <a:ext cx="95410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36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:</a:t>
                </a:r>
                <a:r>
                  <a:rPr kumimoji="1" lang="en-US" altLang="zh-CN" sz="32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   :</a:t>
                </a:r>
                <a:endParaRPr kumimoji="1" lang="en-US" altLang="zh-CN" sz="36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组合 36"/>
            <p:cNvGrpSpPr/>
            <p:nvPr>
              <p:custDataLst>
                <p:tags r:id="rId14"/>
              </p:custDataLst>
            </p:nvPr>
          </p:nvGrpSpPr>
          <p:grpSpPr>
            <a:xfrm>
              <a:off x="6207384" y="2962566"/>
              <a:ext cx="866069" cy="954107"/>
              <a:chOff x="4199395" y="2856850"/>
              <a:chExt cx="866069" cy="954107"/>
            </a:xfrm>
          </p:grpSpPr>
          <p:sp>
            <p:nvSpPr>
              <p:cNvPr id="38" name="Rectangle 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199395" y="3010737"/>
                <a:ext cx="80021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CN" sz="36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:Cl</a:t>
                </a:r>
                <a:endParaRPr kumimoji="1" lang="en-US" altLang="zh-CN" sz="36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矩形 38"/>
              <p:cNvSpPr/>
              <p:nvPr>
                <p:custDataLst>
                  <p:tags r:id="rId16"/>
                </p:custDataLst>
              </p:nvPr>
            </p:nvSpPr>
            <p:spPr>
              <a:xfrm rot="5400000">
                <a:off x="4265245" y="3010738"/>
                <a:ext cx="95410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36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:</a:t>
                </a:r>
                <a:r>
                  <a:rPr kumimoji="1" lang="en-US" altLang="zh-CN" sz="32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_GB2312" pitchFamily="49" charset="-122"/>
                    <a:cs typeface="Times New Roman" panose="02020603050405020304" pitchFamily="18" charset="0"/>
                  </a:rPr>
                  <a:t>   :</a:t>
                </a:r>
                <a:endParaRPr kumimoji="1" lang="en-US" altLang="zh-CN" sz="3600" b="1" smtClean="0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右箭头 1"/>
          <p:cNvSpPr/>
          <p:nvPr>
            <p:custDataLst>
              <p:tags r:id="rId17"/>
            </p:custDataLst>
          </p:nvPr>
        </p:nvSpPr>
        <p:spPr>
          <a:xfrm>
            <a:off x="2285435" y="984248"/>
            <a:ext cx="703580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2723515" y="659765"/>
            <a:ext cx="15462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电负性相同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右箭头 3"/>
          <p:cNvSpPr/>
          <p:nvPr>
            <p:custDataLst>
              <p:tags r:id="rId19"/>
            </p:custDataLst>
          </p:nvPr>
        </p:nvSpPr>
        <p:spPr>
          <a:xfrm>
            <a:off x="4220915" y="984248"/>
            <a:ext cx="703580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0"/>
            </p:custDataLst>
          </p:nvPr>
        </p:nvSpPr>
        <p:spPr>
          <a:xfrm>
            <a:off x="4792345" y="659765"/>
            <a:ext cx="20631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共用电子对不偏移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右箭头 5"/>
          <p:cNvSpPr/>
          <p:nvPr>
            <p:custDataLst>
              <p:tags r:id="rId21"/>
            </p:custDataLst>
          </p:nvPr>
        </p:nvSpPr>
        <p:spPr>
          <a:xfrm>
            <a:off x="6904425" y="965833"/>
            <a:ext cx="703580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2"/>
            </p:custDataLst>
          </p:nvPr>
        </p:nvSpPr>
        <p:spPr>
          <a:xfrm>
            <a:off x="7385050" y="641350"/>
            <a:ext cx="16668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电荷分布均匀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lum contrast="24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47222" b="20318"/>
          <a:stretch>
            <a:fillRect/>
          </a:stretch>
        </p:blipFill>
        <p:spPr>
          <a:xfrm>
            <a:off x="7404100" y="1459230"/>
            <a:ext cx="1441450" cy="933450"/>
          </a:xfrm>
          <a:prstGeom prst="rect">
            <a:avLst/>
          </a:prstGeom>
        </p:spPr>
      </p:pic>
      <p:sp>
        <p:nvSpPr>
          <p:cNvPr id="8" name="右箭头 7"/>
          <p:cNvSpPr/>
          <p:nvPr>
            <p:custDataLst>
              <p:tags r:id="rId26"/>
            </p:custDataLst>
          </p:nvPr>
        </p:nvSpPr>
        <p:spPr>
          <a:xfrm>
            <a:off x="9051290" y="966470"/>
            <a:ext cx="802005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7"/>
            </p:custDataLst>
          </p:nvPr>
        </p:nvSpPr>
        <p:spPr>
          <a:xfrm>
            <a:off x="9815195" y="857885"/>
            <a:ext cx="16668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非极性键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右箭头 9"/>
          <p:cNvSpPr/>
          <p:nvPr>
            <p:custDataLst>
              <p:tags r:id="rId28"/>
            </p:custDataLst>
          </p:nvPr>
        </p:nvSpPr>
        <p:spPr>
          <a:xfrm>
            <a:off x="2193360" y="3098163"/>
            <a:ext cx="703580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9"/>
            </p:custDataLst>
          </p:nvPr>
        </p:nvSpPr>
        <p:spPr>
          <a:xfrm>
            <a:off x="2631440" y="2773680"/>
            <a:ext cx="15462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电负性不同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右箭头 11"/>
          <p:cNvSpPr/>
          <p:nvPr>
            <p:custDataLst>
              <p:tags r:id="rId30"/>
            </p:custDataLst>
          </p:nvPr>
        </p:nvSpPr>
        <p:spPr>
          <a:xfrm>
            <a:off x="4128840" y="3098163"/>
            <a:ext cx="703580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31"/>
            </p:custDataLst>
          </p:nvPr>
        </p:nvSpPr>
        <p:spPr>
          <a:xfrm>
            <a:off x="4700270" y="2773680"/>
            <a:ext cx="20631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共用电子对偏移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右箭头 13"/>
          <p:cNvSpPr/>
          <p:nvPr>
            <p:custDataLst>
              <p:tags r:id="rId32"/>
            </p:custDataLst>
          </p:nvPr>
        </p:nvSpPr>
        <p:spPr>
          <a:xfrm>
            <a:off x="6812350" y="3079748"/>
            <a:ext cx="703580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33"/>
            </p:custDataLst>
          </p:nvPr>
        </p:nvSpPr>
        <p:spPr>
          <a:xfrm>
            <a:off x="7292975" y="2755265"/>
            <a:ext cx="16668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电荷分布不均匀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右箭头 15"/>
          <p:cNvSpPr/>
          <p:nvPr>
            <p:custDataLst>
              <p:tags r:id="rId34"/>
            </p:custDataLst>
          </p:nvPr>
        </p:nvSpPr>
        <p:spPr>
          <a:xfrm>
            <a:off x="8959215" y="3080385"/>
            <a:ext cx="802005" cy="30416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35"/>
            </p:custDataLst>
          </p:nvPr>
        </p:nvSpPr>
        <p:spPr>
          <a:xfrm>
            <a:off x="9608820" y="2971800"/>
            <a:ext cx="16668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极性键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24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lum bright="12000" contrast="36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6976" r="3451" b="20318"/>
          <a:stretch>
            <a:fillRect/>
          </a:stretch>
        </p:blipFill>
        <p:spPr>
          <a:xfrm>
            <a:off x="7518400" y="3536950"/>
            <a:ext cx="1364615" cy="1140460"/>
          </a:xfrm>
          <a:prstGeom prst="rect">
            <a:avLst/>
          </a:prstGeom>
        </p:spPr>
      </p:pic>
      <p:grpSp>
        <p:nvGrpSpPr>
          <p:cNvPr id="22" name="组合 21"/>
          <p:cNvGrpSpPr/>
          <p:nvPr>
            <p:custDataLst>
              <p:tags r:id="rId37"/>
            </p:custDataLst>
          </p:nvPr>
        </p:nvGrpSpPr>
        <p:grpSpPr>
          <a:xfrm>
            <a:off x="741680" y="4448175"/>
            <a:ext cx="4579620" cy="1561465"/>
            <a:chOff x="6356" y="7084"/>
            <a:chExt cx="7212" cy="2459"/>
          </a:xfrm>
        </p:grpSpPr>
        <p:grpSp>
          <p:nvGrpSpPr>
            <p:cNvPr id="18" name="组合 17"/>
            <p:cNvGrpSpPr/>
            <p:nvPr>
              <p:custDataLst>
                <p:tags r:id="rId38"/>
              </p:custDataLst>
            </p:nvPr>
          </p:nvGrpSpPr>
          <p:grpSpPr>
            <a:xfrm>
              <a:off x="6580" y="7665"/>
              <a:ext cx="6989" cy="1878"/>
              <a:chOff x="6483" y="7343"/>
              <a:chExt cx="6989" cy="1878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39"/>
                </p:custDataLst>
              </p:nvPr>
            </p:nvPicPr>
            <p:blipFill>
              <a:blip r:embed="rId4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85" t="47803" r="12657" b="10209"/>
              <a:stretch>
                <a:fillRect/>
              </a:stretch>
            </p:blipFill>
            <p:spPr bwMode="auto">
              <a:xfrm rot="5400000" flipH="1" flipV="1">
                <a:off x="9570" y="5032"/>
                <a:ext cx="761" cy="5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组合 19"/>
              <p:cNvGrpSpPr/>
              <p:nvPr>
                <p:custDataLst>
                  <p:tags r:id="rId41"/>
                </p:custDataLst>
              </p:nvPr>
            </p:nvGrpSpPr>
            <p:grpSpPr>
              <a:xfrm>
                <a:off x="6483" y="7914"/>
                <a:ext cx="6989" cy="1307"/>
                <a:chOff x="864789" y="2967908"/>
                <a:chExt cx="4438015" cy="829978"/>
              </a:xfrm>
            </p:grpSpPr>
            <p:sp>
              <p:nvSpPr>
                <p:cNvPr id="21" name="矩形 20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4201714" y="2967908"/>
                  <a:ext cx="1101090" cy="8299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电子云</a:t>
                  </a:r>
                  <a:endParaRPr kumimoji="0" lang="en-US" altLang="zh-CN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密度大</a:t>
                  </a:r>
                  <a:endParaRPr kumimoji="0" lang="zh-CN" altLang="en-US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矩形 22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864789" y="2967941"/>
                  <a:ext cx="1101090" cy="8299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电子云</a:t>
                  </a:r>
                  <a:endParaRPr kumimoji="0" lang="en-US" altLang="zh-CN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4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密度小</a:t>
                  </a:r>
                  <a:endParaRPr kumimoji="0" lang="zh-CN" altLang="en-US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5" name="直接箭头连接符 24"/>
                <p:cNvCxnSpPr>
                  <a:stCxn id="23" idx="3"/>
                  <a:endCxn id="21" idx="1"/>
                </p:cNvCxnSpPr>
                <p:nvPr>
                  <p:custDataLst>
                    <p:tags r:id="rId44"/>
                  </p:custDataLst>
                </p:nvPr>
              </p:nvCxnSpPr>
              <p:spPr>
                <a:xfrm>
                  <a:off x="1965944" y="3382726"/>
                  <a:ext cx="2235835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</p:grpSp>
        <p:sp>
          <p:nvSpPr>
            <p:cNvPr id="27" name="文本框 26"/>
            <p:cNvSpPr txBox="1"/>
            <p:nvPr>
              <p:custDataLst>
                <p:tags r:id="rId45"/>
              </p:custDataLst>
            </p:nvPr>
          </p:nvSpPr>
          <p:spPr>
            <a:xfrm>
              <a:off x="6356" y="7084"/>
              <a:ext cx="510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altLang="en-US" sz="2400" b="1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颜色表示静电势的数值</a:t>
              </a:r>
              <a:endParaRPr lang="zh-CN" altLang="en-US"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46"/>
            </p:custDataLst>
          </p:nvPr>
        </p:nvSpPr>
        <p:spPr>
          <a:xfrm>
            <a:off x="5755005" y="4677410"/>
            <a:ext cx="55206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一方显正电性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，一方显负电性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47"/>
            </p:custDataLst>
          </p:nvPr>
        </p:nvSpPr>
        <p:spPr>
          <a:xfrm>
            <a:off x="7647940" y="5594350"/>
            <a:ext cx="13119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kern="10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Courier New" panose="02070309020205020404" pitchFamily="49" charset="0"/>
                <a:sym typeface="+mn-ea"/>
              </a:rPr>
              <a:t>H—Cl</a:t>
            </a:r>
            <a:endParaRPr lang="en-US" altLang="en-US" sz="3200" b="1" kern="100" smtClean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Courier New" panose="02070309020205020404" pitchFamily="49" charset="0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48"/>
            </p:custDataLst>
          </p:nvPr>
        </p:nvSpPr>
        <p:spPr>
          <a:xfrm>
            <a:off x="7617460" y="5300345"/>
            <a:ext cx="5702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49"/>
            </p:custDataLst>
          </p:nvPr>
        </p:nvSpPr>
        <p:spPr>
          <a:xfrm>
            <a:off x="8425815" y="5295900"/>
            <a:ext cx="4857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δ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 bldLvl="0" animBg="1"/>
      <p:bldP spid="5" grpId="0"/>
      <p:bldP spid="6" grpId="0" bldLvl="0" animBg="1"/>
      <p:bldP spid="7" grpId="0"/>
      <p:bldP spid="8" grpId="0" bldLvl="0" animBg="1"/>
      <p:bldP spid="9" grpId="0"/>
      <p:bldP spid="10" grpId="0" bldLvl="0" animBg="1"/>
      <p:bldP spid="11" grpId="0"/>
      <p:bldP spid="12" grpId="0" bldLvl="0" animBg="1"/>
      <p:bldP spid="13" grpId="0"/>
      <p:bldP spid="14" grpId="0" bldLvl="0" animBg="1"/>
      <p:bldP spid="15" grpId="0"/>
      <p:bldP spid="16" grpId="0" bldLvl="0" animBg="1"/>
      <p:bldP spid="17" grpId="0"/>
      <p:bldP spid="28" grpId="0"/>
      <p:bldP spid="30" grpId="0"/>
      <p:bldP spid="42" grpId="0"/>
      <p:bldP spid="4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5562"/>
</p:tagLst>
</file>

<file path=ppt/tags/tag101.xml><?xml version="1.0" encoding="utf-8"?>
<p:tagLst xmlns:p="http://schemas.openxmlformats.org/presentationml/2006/main">
  <p:tag name="AS_UNIQUEID" val="5563"/>
</p:tagLst>
</file>

<file path=ppt/tags/tag102.xml><?xml version="1.0" encoding="utf-8"?>
<p:tagLst xmlns:p="http://schemas.openxmlformats.org/presentationml/2006/main">
  <p:tag name="AS_UNIQUEID" val="5564"/>
</p:tagLst>
</file>

<file path=ppt/tags/tag103.xml><?xml version="1.0" encoding="utf-8"?>
<p:tagLst xmlns:p="http://schemas.openxmlformats.org/presentationml/2006/main">
  <p:tag name="AS_UNIQUEID" val="5565"/>
</p:tagLst>
</file>

<file path=ppt/tags/tag104.xml><?xml version="1.0" encoding="utf-8"?>
<p:tagLst xmlns:p="http://schemas.openxmlformats.org/presentationml/2006/main">
  <p:tag name="AS_UNIQUEID" val="5566"/>
</p:tagLst>
</file>

<file path=ppt/tags/tag105.xml><?xml version="1.0" encoding="utf-8"?>
<p:tagLst xmlns:p="http://schemas.openxmlformats.org/presentationml/2006/main">
  <p:tag name="AS_UNIQUEID" val="5567"/>
</p:tagLst>
</file>

<file path=ppt/tags/tag106.xml><?xml version="1.0" encoding="utf-8"?>
<p:tagLst xmlns:p="http://schemas.openxmlformats.org/presentationml/2006/main">
  <p:tag name="AS_UNIQUEID" val="1128"/>
</p:tagLst>
</file>

<file path=ppt/tags/tag107.xml><?xml version="1.0" encoding="utf-8"?>
<p:tagLst xmlns:p="http://schemas.openxmlformats.org/presentationml/2006/main">
  <p:tag name="AS_UNIQUEID" val="1128"/>
</p:tagLst>
</file>

<file path=ppt/tags/tag108.xml><?xml version="1.0" encoding="utf-8"?>
<p:tagLst xmlns:p="http://schemas.openxmlformats.org/presentationml/2006/main">
  <p:tag name="AS_UNIQUEID" val="5568"/>
</p:tagLst>
</file>

<file path=ppt/tags/tag109.xml><?xml version="1.0" encoding="utf-8"?>
<p:tagLst xmlns:p="http://schemas.openxmlformats.org/presentationml/2006/main">
  <p:tag name="AS_UNIQUEID" val="556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5542"/>
</p:tagLst>
</file>

<file path=ppt/tags/tag111.xml><?xml version="1.0" encoding="utf-8"?>
<p:tagLst xmlns:p="http://schemas.openxmlformats.org/presentationml/2006/main">
  <p:tag name="AS_UNIQUEID" val="5543"/>
</p:tagLst>
</file>

<file path=ppt/tags/tag112.xml><?xml version="1.0" encoding="utf-8"?>
<p:tagLst xmlns:p="http://schemas.openxmlformats.org/presentationml/2006/main">
  <p:tag name="AS_UNIQUEID" val="956"/>
</p:tagLst>
</file>

<file path=ppt/tags/tag113.xml><?xml version="1.0" encoding="utf-8"?>
<p:tagLst xmlns:p="http://schemas.openxmlformats.org/presentationml/2006/main">
  <p:tag name="AS_UNIQUEID" val="957"/>
</p:tagLst>
</file>

<file path=ppt/tags/tag114.xml><?xml version="1.0" encoding="utf-8"?>
<p:tagLst xmlns:p="http://schemas.openxmlformats.org/presentationml/2006/main">
  <p:tag name="AS_UNIQUEID" val="2025"/>
</p:tagLst>
</file>

<file path=ppt/tags/tag115.xml><?xml version="1.0" encoding="utf-8"?>
<p:tagLst xmlns:p="http://schemas.openxmlformats.org/presentationml/2006/main">
  <p:tag name="AS_UNIQUEID" val="2233"/>
</p:tagLst>
</file>

<file path=ppt/tags/tag116.xml><?xml version="1.0" encoding="utf-8"?>
<p:tagLst xmlns:p="http://schemas.openxmlformats.org/presentationml/2006/main">
  <p:tag name="AS_UNIQUEID" val="2234"/>
</p:tagLst>
</file>

<file path=ppt/tags/tag117.xml><?xml version="1.0" encoding="utf-8"?>
<p:tagLst xmlns:p="http://schemas.openxmlformats.org/presentationml/2006/main">
  <p:tag name="AS_UNIQUEID" val="2235"/>
</p:tagLst>
</file>

<file path=ppt/tags/tag118.xml><?xml version="1.0" encoding="utf-8"?>
<p:tagLst xmlns:p="http://schemas.openxmlformats.org/presentationml/2006/main">
  <p:tag name="AS_UNIQUEID" val="2236"/>
</p:tagLst>
</file>

<file path=ppt/tags/tag119.xml><?xml version="1.0" encoding="utf-8"?>
<p:tagLst xmlns:p="http://schemas.openxmlformats.org/presentationml/2006/main">
  <p:tag name="AS_UNIQUEID" val="2237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2238"/>
</p:tagLst>
</file>

<file path=ppt/tags/tag121.xml><?xml version="1.0" encoding="utf-8"?>
<p:tagLst xmlns:p="http://schemas.openxmlformats.org/presentationml/2006/main">
  <p:tag name="AS_UNIQUEID" val="5572"/>
</p:tagLst>
</file>

<file path=ppt/tags/tag122.xml><?xml version="1.0" encoding="utf-8"?>
<p:tagLst xmlns:p="http://schemas.openxmlformats.org/presentationml/2006/main">
  <p:tag name="AS_UNIQUEID" val="5573"/>
</p:tagLst>
</file>

<file path=ppt/tags/tag123.xml><?xml version="1.0" encoding="utf-8"?>
<p:tagLst xmlns:p="http://schemas.openxmlformats.org/presentationml/2006/main">
  <p:tag name="AS_UNIQUEID" val="5574"/>
</p:tagLst>
</file>

<file path=ppt/tags/tag124.xml><?xml version="1.0" encoding="utf-8"?>
<p:tagLst xmlns:p="http://schemas.openxmlformats.org/presentationml/2006/main">
  <p:tag name="AS_UNIQUEID" val="5575"/>
</p:tagLst>
</file>

<file path=ppt/tags/tag125.xml><?xml version="1.0" encoding="utf-8"?>
<p:tagLst xmlns:p="http://schemas.openxmlformats.org/presentationml/2006/main">
  <p:tag name="AS_UNIQUEID" val="5576"/>
</p:tagLst>
</file>

<file path=ppt/tags/tag126.xml><?xml version="1.0" encoding="utf-8"?>
<p:tagLst xmlns:p="http://schemas.openxmlformats.org/presentationml/2006/main">
  <p:tag name="AS_UNIQUEID" val="5577"/>
</p:tagLst>
</file>

<file path=ppt/tags/tag127.xml><?xml version="1.0" encoding="utf-8"?>
<p:tagLst xmlns:p="http://schemas.openxmlformats.org/presentationml/2006/main">
  <p:tag name="AS_UNIQUEID" val="5578"/>
</p:tagLst>
</file>

<file path=ppt/tags/tag128.xml><?xml version="1.0" encoding="utf-8"?>
<p:tagLst xmlns:p="http://schemas.openxmlformats.org/presentationml/2006/main">
  <p:tag name="AS_UNIQUEID" val="5579"/>
</p:tagLst>
</file>

<file path=ppt/tags/tag129.xml><?xml version="1.0" encoding="utf-8"?>
<p:tagLst xmlns:p="http://schemas.openxmlformats.org/presentationml/2006/main">
  <p:tag name="AS_UNIQUEID" val="558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5581"/>
</p:tagLst>
</file>

<file path=ppt/tags/tag131.xml><?xml version="1.0" encoding="utf-8"?>
<p:tagLst xmlns:p="http://schemas.openxmlformats.org/presentationml/2006/main">
  <p:tag name="AS_UNIQUEID" val="2206"/>
</p:tagLst>
</file>

<file path=ppt/tags/tag132.xml><?xml version="1.0" encoding="utf-8"?>
<p:tagLst xmlns:p="http://schemas.openxmlformats.org/presentationml/2006/main">
  <p:tag name="AS_UNIQUEID" val="5582"/>
</p:tagLst>
</file>

<file path=ppt/tags/tag133.xml><?xml version="1.0" encoding="utf-8"?>
<p:tagLst xmlns:p="http://schemas.openxmlformats.org/presentationml/2006/main">
  <p:tag name="AS_UNIQUEID" val="2206"/>
</p:tagLst>
</file>

<file path=ppt/tags/tag134.xml><?xml version="1.0" encoding="utf-8"?>
<p:tagLst xmlns:p="http://schemas.openxmlformats.org/presentationml/2006/main">
  <p:tag name="AS_UNIQUEID" val="5583"/>
</p:tagLst>
</file>

<file path=ppt/tags/tag135.xml><?xml version="1.0" encoding="utf-8"?>
<p:tagLst xmlns:p="http://schemas.openxmlformats.org/presentationml/2006/main">
  <p:tag name="AS_UNIQUEID" val="2206"/>
</p:tagLst>
</file>

<file path=ppt/tags/tag136.xml><?xml version="1.0" encoding="utf-8"?>
<p:tagLst xmlns:p="http://schemas.openxmlformats.org/presentationml/2006/main">
  <p:tag name="AS_UNIQUEID" val="5584"/>
</p:tagLst>
</file>

<file path=ppt/tags/tag137.xml><?xml version="1.0" encoding="utf-8"?>
<p:tagLst xmlns:p="http://schemas.openxmlformats.org/presentationml/2006/main">
  <p:tag name="AS_UNIQUEID" val="5585"/>
</p:tagLst>
</file>

<file path=ppt/tags/tag138.xml><?xml version="1.0" encoding="utf-8"?>
<p:tagLst xmlns:p="http://schemas.openxmlformats.org/presentationml/2006/main">
  <p:tag name="AS_UNIQUEID" val="2206"/>
</p:tagLst>
</file>

<file path=ppt/tags/tag139.xml><?xml version="1.0" encoding="utf-8"?>
<p:tagLst xmlns:p="http://schemas.openxmlformats.org/presentationml/2006/main">
  <p:tag name="AS_UNIQUEID" val="558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2206"/>
</p:tagLst>
</file>

<file path=ppt/tags/tag141.xml><?xml version="1.0" encoding="utf-8"?>
<p:tagLst xmlns:p="http://schemas.openxmlformats.org/presentationml/2006/main">
  <p:tag name="AS_UNIQUEID" val="5587"/>
</p:tagLst>
</file>

<file path=ppt/tags/tag142.xml><?xml version="1.0" encoding="utf-8"?>
<p:tagLst xmlns:p="http://schemas.openxmlformats.org/presentationml/2006/main">
  <p:tag name="AS_UNIQUEID" val="2206"/>
</p:tagLst>
</file>

<file path=ppt/tags/tag143.xml><?xml version="1.0" encoding="utf-8"?>
<p:tagLst xmlns:p="http://schemas.openxmlformats.org/presentationml/2006/main">
  <p:tag name="AS_UNIQUEID" val="5588"/>
</p:tagLst>
</file>

<file path=ppt/tags/tag144.xml><?xml version="1.0" encoding="utf-8"?>
<p:tagLst xmlns:p="http://schemas.openxmlformats.org/presentationml/2006/main">
  <p:tag name="AS_UNIQUEID" val="2206"/>
</p:tagLst>
</file>

<file path=ppt/tags/tag145.xml><?xml version="1.0" encoding="utf-8"?>
<p:tagLst xmlns:p="http://schemas.openxmlformats.org/presentationml/2006/main">
  <p:tag name="AS_UNIQUEID" val="5589"/>
</p:tagLst>
</file>

<file path=ppt/tags/tag146.xml><?xml version="1.0" encoding="utf-8"?>
<p:tagLst xmlns:p="http://schemas.openxmlformats.org/presentationml/2006/main">
  <p:tag name="AS_UNIQUEID" val="2206"/>
</p:tagLst>
</file>

<file path=ppt/tags/tag147.xml><?xml version="1.0" encoding="utf-8"?>
<p:tagLst xmlns:p="http://schemas.openxmlformats.org/presentationml/2006/main">
  <p:tag name="AS_UNIQUEID" val="5590"/>
</p:tagLst>
</file>

<file path=ppt/tags/tag148.xml><?xml version="1.0" encoding="utf-8"?>
<p:tagLst xmlns:p="http://schemas.openxmlformats.org/presentationml/2006/main">
  <p:tag name="AS_UNIQUEID" val="5591"/>
</p:tagLst>
</file>

<file path=ppt/tags/tag149.xml><?xml version="1.0" encoding="utf-8"?>
<p:tagLst xmlns:p="http://schemas.openxmlformats.org/presentationml/2006/main">
  <p:tag name="AS_UNIQUEID" val="559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5593"/>
</p:tagLst>
</file>

<file path=ppt/tags/tag151.xml><?xml version="1.0" encoding="utf-8"?>
<p:tagLst xmlns:p="http://schemas.openxmlformats.org/presentationml/2006/main">
  <p:tag name="AS_UNIQUEID" val="5594"/>
</p:tagLst>
</file>

<file path=ppt/tags/tag152.xml><?xml version="1.0" encoding="utf-8"?>
<p:tagLst xmlns:p="http://schemas.openxmlformats.org/presentationml/2006/main">
  <p:tag name="AS_UNIQUEID" val="5595"/>
</p:tagLst>
</file>

<file path=ppt/tags/tag153.xml><?xml version="1.0" encoding="utf-8"?>
<p:tagLst xmlns:p="http://schemas.openxmlformats.org/presentationml/2006/main">
  <p:tag name="AS_UNIQUEID" val="5596"/>
</p:tagLst>
</file>

<file path=ppt/tags/tag154.xml><?xml version="1.0" encoding="utf-8"?>
<p:tagLst xmlns:p="http://schemas.openxmlformats.org/presentationml/2006/main">
  <p:tag name="AS_UNIQUEID" val="5597"/>
</p:tagLst>
</file>

<file path=ppt/tags/tag155.xml><?xml version="1.0" encoding="utf-8"?>
<p:tagLst xmlns:p="http://schemas.openxmlformats.org/presentationml/2006/main">
  <p:tag name="AS_UNIQUEID" val="5598"/>
</p:tagLst>
</file>

<file path=ppt/tags/tag156.xml><?xml version="1.0" encoding="utf-8"?>
<p:tagLst xmlns:p="http://schemas.openxmlformats.org/presentationml/2006/main">
  <p:tag name="AS_UNIQUEID" val="5599"/>
</p:tagLst>
</file>

<file path=ppt/tags/tag157.xml><?xml version="1.0" encoding="utf-8"?>
<p:tagLst xmlns:p="http://schemas.openxmlformats.org/presentationml/2006/main">
  <p:tag name="AS_UNIQUEID" val="5600"/>
</p:tagLst>
</file>

<file path=ppt/tags/tag158.xml><?xml version="1.0" encoding="utf-8"?>
<p:tagLst xmlns:p="http://schemas.openxmlformats.org/presentationml/2006/main">
  <p:tag name="AS_UNIQUEID" val="5601"/>
</p:tagLst>
</file>

<file path=ppt/tags/tag159.xml><?xml version="1.0" encoding="utf-8"?>
<p:tagLst xmlns:p="http://schemas.openxmlformats.org/presentationml/2006/main">
  <p:tag name="AS_UNIQUEID" val="560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5603"/>
</p:tagLst>
</file>

<file path=ppt/tags/tag161.xml><?xml version="1.0" encoding="utf-8"?>
<p:tagLst xmlns:p="http://schemas.openxmlformats.org/presentationml/2006/main">
  <p:tag name="AS_UNIQUEID" val="1480"/>
</p:tagLst>
</file>

<file path=ppt/tags/tag162.xml><?xml version="1.0" encoding="utf-8"?>
<p:tagLst xmlns:p="http://schemas.openxmlformats.org/presentationml/2006/main">
  <p:tag name="AS_UNIQUEID" val="2026"/>
</p:tagLst>
</file>

<file path=ppt/tags/tag163.xml><?xml version="1.0" encoding="utf-8"?>
<p:tagLst xmlns:p="http://schemas.openxmlformats.org/presentationml/2006/main">
  <p:tag name="AS_UNIQUEID" val="2241"/>
  <p:tag name="KSO_WM_UNIT_TABLE_BEAUTIFY" val="smartTable{135e0579-e854-460f-8a3e-ff41e42e394c}"/>
</p:tagLst>
</file>

<file path=ppt/tags/tag164.xml><?xml version="1.0" encoding="utf-8"?>
<p:tagLst xmlns:p="http://schemas.openxmlformats.org/presentationml/2006/main">
  <p:tag name="AS_UNIQUEID" val="5605"/>
</p:tagLst>
</file>

<file path=ppt/tags/tag165.xml><?xml version="1.0" encoding="utf-8"?>
<p:tagLst xmlns:p="http://schemas.openxmlformats.org/presentationml/2006/main">
  <p:tag name="AS_UNIQUEID" val="5606"/>
</p:tagLst>
</file>

<file path=ppt/tags/tag166.xml><?xml version="1.0" encoding="utf-8"?>
<p:tagLst xmlns:p="http://schemas.openxmlformats.org/presentationml/2006/main">
  <p:tag name="AS_UNIQUEID" val="5607"/>
</p:tagLst>
</file>

<file path=ppt/tags/tag167.xml><?xml version="1.0" encoding="utf-8"?>
<p:tagLst xmlns:p="http://schemas.openxmlformats.org/presentationml/2006/main">
  <p:tag name="AS_UNIQUEID" val="5608"/>
</p:tagLst>
</file>

<file path=ppt/tags/tag168.xml><?xml version="1.0" encoding="utf-8"?>
<p:tagLst xmlns:p="http://schemas.openxmlformats.org/presentationml/2006/main">
  <p:tag name="AS_UNIQUEID" val="5609"/>
</p:tagLst>
</file>

<file path=ppt/tags/tag169.xml><?xml version="1.0" encoding="utf-8"?>
<p:tagLst xmlns:p="http://schemas.openxmlformats.org/presentationml/2006/main">
  <p:tag name="AS_UNIQUEID" val="561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5611"/>
</p:tagLst>
</file>

<file path=ppt/tags/tag171.xml><?xml version="1.0" encoding="utf-8"?>
<p:tagLst xmlns:p="http://schemas.openxmlformats.org/presentationml/2006/main">
  <p:tag name="AS_UNIQUEID" val="5612"/>
</p:tagLst>
</file>

<file path=ppt/tags/tag172.xml><?xml version="1.0" encoding="utf-8"?>
<p:tagLst xmlns:p="http://schemas.openxmlformats.org/presentationml/2006/main">
  <p:tag name="AS_UNIQUEID" val="2243"/>
</p:tagLst>
</file>

<file path=ppt/tags/tag173.xml><?xml version="1.0" encoding="utf-8"?>
<p:tagLst xmlns:p="http://schemas.openxmlformats.org/presentationml/2006/main">
  <p:tag name="AS_UNIQUEID" val="5613"/>
</p:tagLst>
</file>

<file path=ppt/tags/tag174.xml><?xml version="1.0" encoding="utf-8"?>
<p:tagLst xmlns:p="http://schemas.openxmlformats.org/presentationml/2006/main">
  <p:tag name="AS_UNIQUEID" val="5614"/>
</p:tagLst>
</file>

<file path=ppt/tags/tag175.xml><?xml version="1.0" encoding="utf-8"?>
<p:tagLst xmlns:p="http://schemas.openxmlformats.org/presentationml/2006/main">
  <p:tag name="ISLIDE.ICON" val="#94759;#31427;"/>
</p:tagLst>
</file>

<file path=ppt/tags/tag176.xml><?xml version="1.0" encoding="utf-8"?>
<p:tagLst xmlns:p="http://schemas.openxmlformats.org/presentationml/2006/main">
  <p:tag name="ISLIDE.ICON" val="#67942;"/>
</p:tagLst>
</file>

<file path=ppt/tags/tag177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47eab332-62b2-4c6b-8bba-91fc5e61beba"/>
  <p:tag name="COMMONDATA" val="eyJoZGlkIjoiNjM3YzJjNTE5NzUwNzhkOWFlNzc1YzRmZmJjODFiNmE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ID" val="545813"/>
  <p:tag name="MH" val="20211016225443"/>
  <p:tag name="MH_LIBRARY" val="CONTENTS"/>
  <p:tag name="MH_ORDER" val="2"/>
  <p:tag name="MH_TYPE" val="NUMBER"/>
</p:tagLst>
</file>

<file path=ppt/tags/tag68.xml><?xml version="1.0" encoding="utf-8"?>
<p:tagLst xmlns:p="http://schemas.openxmlformats.org/presentationml/2006/main">
  <p:tag name="ID" val="545813"/>
  <p:tag name="MH" val="20211016225443"/>
  <p:tag name="MH_LIBRARY" val="CONTENTS"/>
  <p:tag name="MH_ORDER" val="2"/>
  <p:tag name="MH_TYPE" val="ENTRY"/>
</p:tagLst>
</file>

<file path=ppt/tags/tag69.xml><?xml version="1.0" encoding="utf-8"?>
<p:tagLst xmlns:p="http://schemas.openxmlformats.org/presentationml/2006/main">
  <p:tag name="ID" val="545813"/>
  <p:tag name="MH" val="20211016225443"/>
  <p:tag name="MH_LIBRARY" val="CONTENTS"/>
  <p:tag name="MH_ORDER" val="1"/>
  <p:tag name="MH_TYPE" val="NUMBER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ID" val="545813"/>
  <p:tag name="MH" val="20211016225443"/>
  <p:tag name="MH_LIBRARY" val="CONTENTS"/>
  <p:tag name="MH_ORDER" val="1"/>
  <p:tag name="MH_TYPE" val="ENTRY"/>
</p:tagLst>
</file>

<file path=ppt/tags/tag71.xml><?xml version="1.0" encoding="utf-8"?>
<p:tagLst xmlns:p="http://schemas.openxmlformats.org/presentationml/2006/main">
  <p:tag name="PA" val="v5.2.11"/>
  <p:tag name="PAMAINTYPE" val="4"/>
  <p:tag name="PASUBTYPE" val="141"/>
  <p:tag name="PATYPE" val="140"/>
  <p:tag name="RESOURCELIB_SHAPETYPE" val="4"/>
  <p:tag name="RESOURCELIBID_SHAPE" val="4492"/>
</p:tagLst>
</file>

<file path=ppt/tags/tag72.xml><?xml version="1.0" encoding="utf-8"?>
<p:tagLst xmlns:p="http://schemas.openxmlformats.org/presentationml/2006/main">
  <p:tag name="PA" val="v5.2.11"/>
  <p:tag name="PAMAINTYPE" val="4"/>
  <p:tag name="PASUBTYPE" val="141"/>
  <p:tag name="PATYPE" val="140"/>
  <p:tag name="RESOURCELIB_SHAPETYPE" val="4"/>
  <p:tag name="RESOURCELIBID_SHAPE" val="4492"/>
</p:tagLst>
</file>

<file path=ppt/tags/tag73.xml><?xml version="1.0" encoding="utf-8"?>
<p:tagLst xmlns:p="http://schemas.openxmlformats.org/presentationml/2006/main">
  <p:tag name="MH" val="20150816225314"/>
  <p:tag name="MH_LIBRARY" val="GRAPHIC"/>
  <p:tag name="MH_ORDER" val="1"/>
  <p:tag name="MH_TYPE" val="SubTitle"/>
</p:tagLst>
</file>

<file path=ppt/tags/tag74.xml><?xml version="1.0" encoding="utf-8"?>
<p:tagLst xmlns:p="http://schemas.openxmlformats.org/presentationml/2006/main">
  <p:tag name="MH" val="20150816225314"/>
  <p:tag name="MH_LIBRARY" val="GRAPHIC"/>
  <p:tag name="MH_ORDER" val="1"/>
  <p:tag name="MH_TYPE" val="SubTitle"/>
</p:tagLst>
</file>

<file path=ppt/tags/tag75.xml><?xml version="1.0" encoding="utf-8"?>
<p:tagLst xmlns:p="http://schemas.openxmlformats.org/presentationml/2006/main">
  <p:tag name="ISLIDE.ICON" val="#163803;"/>
</p:tagLst>
</file>

<file path=ppt/tags/tag76.xml><?xml version="1.0" encoding="utf-8"?>
<p:tagLst xmlns:p="http://schemas.openxmlformats.org/presentationml/2006/main">
  <p:tag name="AS_UNIQUEID" val="1271"/>
</p:tagLst>
</file>

<file path=ppt/tags/tag77.xml><?xml version="1.0" encoding="utf-8"?>
<p:tagLst xmlns:p="http://schemas.openxmlformats.org/presentationml/2006/main">
  <p:tag name="AS_UNIQUEID" val="5545"/>
</p:tagLst>
</file>

<file path=ppt/tags/tag78.xml><?xml version="1.0" encoding="utf-8"?>
<p:tagLst xmlns:p="http://schemas.openxmlformats.org/presentationml/2006/main">
  <p:tag name="AS_UNIQUEID" val="5452"/>
</p:tagLst>
</file>

<file path=ppt/tags/tag79.xml><?xml version="1.0" encoding="utf-8"?>
<p:tagLst xmlns:p="http://schemas.openxmlformats.org/presentationml/2006/main">
  <p:tag name="AS_UNIQUEID" val="554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5547"/>
</p:tagLst>
</file>

<file path=ppt/tags/tag81.xml><?xml version="1.0" encoding="utf-8"?>
<p:tagLst xmlns:p="http://schemas.openxmlformats.org/presentationml/2006/main">
  <p:tag name="AS_UNIQUEID" val="5548"/>
</p:tagLst>
</file>

<file path=ppt/tags/tag82.xml><?xml version="1.0" encoding="utf-8"?>
<p:tagLst xmlns:p="http://schemas.openxmlformats.org/presentationml/2006/main">
  <p:tag name="AS_UNIQUEID" val="5549"/>
</p:tagLst>
</file>

<file path=ppt/tags/tag83.xml><?xml version="1.0" encoding="utf-8"?>
<p:tagLst xmlns:p="http://schemas.openxmlformats.org/presentationml/2006/main">
  <p:tag name="AS_UNIQUEID" val="5550"/>
</p:tagLst>
</file>

<file path=ppt/tags/tag84.xml><?xml version="1.0" encoding="utf-8"?>
<p:tagLst xmlns:p="http://schemas.openxmlformats.org/presentationml/2006/main">
  <p:tag name="AS_UNIQUEID" val="5551"/>
</p:tagLst>
</file>

<file path=ppt/tags/tag85.xml><?xml version="1.0" encoding="utf-8"?>
<p:tagLst xmlns:p="http://schemas.openxmlformats.org/presentationml/2006/main">
  <p:tag name="AS_UNIQUEID" val="5552"/>
</p:tagLst>
</file>

<file path=ppt/tags/tag86.xml><?xml version="1.0" encoding="utf-8"?>
<p:tagLst xmlns:p="http://schemas.openxmlformats.org/presentationml/2006/main">
  <p:tag name="AS_UNIQUEID" val="5553"/>
</p:tagLst>
</file>

<file path=ppt/tags/tag87.xml><?xml version="1.0" encoding="utf-8"?>
<p:tagLst xmlns:p="http://schemas.openxmlformats.org/presentationml/2006/main">
  <p:tag name="AS_UNIQUEID" val="5554"/>
</p:tagLst>
</file>

<file path=ppt/tags/tag88.xml><?xml version="1.0" encoding="utf-8"?>
<p:tagLst xmlns:p="http://schemas.openxmlformats.org/presentationml/2006/main">
  <p:tag name="AS_UNIQUEID" val="5555"/>
</p:tagLst>
</file>

<file path=ppt/tags/tag89.xml><?xml version="1.0" encoding="utf-8"?>
<p:tagLst xmlns:p="http://schemas.openxmlformats.org/presentationml/2006/main">
  <p:tag name="AS_UNIQUEID" val="555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5431"/>
</p:tagLst>
</file>

<file path=ppt/tags/tag91.xml><?xml version="1.0" encoding="utf-8"?>
<p:tagLst xmlns:p="http://schemas.openxmlformats.org/presentationml/2006/main">
  <p:tag name="AS_UNIQUEID" val="5432"/>
</p:tagLst>
</file>

<file path=ppt/tags/tag92.xml><?xml version="1.0" encoding="utf-8"?>
<p:tagLst xmlns:p="http://schemas.openxmlformats.org/presentationml/2006/main">
  <p:tag name="AS_UNIQUEID" val="5557"/>
</p:tagLst>
</file>

<file path=ppt/tags/tag93.xml><?xml version="1.0" encoding="utf-8"?>
<p:tagLst xmlns:p="http://schemas.openxmlformats.org/presentationml/2006/main">
  <p:tag name="AS_UNIQUEID" val="5558"/>
</p:tagLst>
</file>

<file path=ppt/tags/tag94.xml><?xml version="1.0" encoding="utf-8"?>
<p:tagLst xmlns:p="http://schemas.openxmlformats.org/presentationml/2006/main">
  <p:tag name="AS_UNIQUEID" val="5436"/>
</p:tagLst>
</file>

<file path=ppt/tags/tag95.xml><?xml version="1.0" encoding="utf-8"?>
<p:tagLst xmlns:p="http://schemas.openxmlformats.org/presentationml/2006/main">
  <p:tag name="AS_UNIQUEID" val="5437"/>
</p:tagLst>
</file>

<file path=ppt/tags/tag96.xml><?xml version="1.0" encoding="utf-8"?>
<p:tagLst xmlns:p="http://schemas.openxmlformats.org/presentationml/2006/main">
  <p:tag name="AS_UNIQUEID" val="5441"/>
</p:tagLst>
</file>

<file path=ppt/tags/tag97.xml><?xml version="1.0" encoding="utf-8"?>
<p:tagLst xmlns:p="http://schemas.openxmlformats.org/presentationml/2006/main">
  <p:tag name="AS_UNIQUEID" val="5559"/>
</p:tagLst>
</file>

<file path=ppt/tags/tag98.xml><?xml version="1.0" encoding="utf-8"?>
<p:tagLst xmlns:p="http://schemas.openxmlformats.org/presentationml/2006/main">
  <p:tag name="AS_UNIQUEID" val="5560"/>
</p:tagLst>
</file>

<file path=ppt/tags/tag99.xml><?xml version="1.0" encoding="utf-8"?>
<p:tagLst xmlns:p="http://schemas.openxmlformats.org/presentationml/2006/main">
  <p:tag name="AS_UNIQUEID" val="5561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3380</Words>
  <Application>WPS 演示</Application>
  <PresentationFormat/>
  <Paragraphs>473</Paragraphs>
  <Slides>24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Times New Roman</vt:lpstr>
      <vt:lpstr>楷体_GB2312</vt:lpstr>
      <vt:lpstr>新宋体</vt:lpstr>
      <vt:lpstr>Courier New</vt:lpstr>
      <vt:lpstr>Arial Unicode MS</vt:lpstr>
      <vt:lpstr>等线</vt:lpstr>
      <vt:lpstr>Times New Roman</vt:lpstr>
      <vt:lpstr>Hoefler Text</vt:lpstr>
      <vt:lpstr>ksdb</vt:lpstr>
      <vt:lpstr>黑体</vt:lpstr>
      <vt:lpstr>Calibri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阿∩</cp:lastModifiedBy>
  <cp:revision>5</cp:revision>
  <cp:lastPrinted>2023-01-11T13:47:00Z</cp:lastPrinted>
  <dcterms:created xsi:type="dcterms:W3CDTF">2023-01-11T13:47:00Z</dcterms:created>
  <dcterms:modified xsi:type="dcterms:W3CDTF">2023-08-18T10:48:00Z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372C59783E034468BDB654E6548CC0DC_12</vt:lpwstr>
  </property>
  <property fmtid="{D5CDD505-2E9C-101B-9397-08002B2CF9AE}" pid="7" name="KSOProductBuildVer">
    <vt:lpwstr>2052-11.1.0.14309</vt:lpwstr>
  </property>
</Properties>
</file>