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heme/theme2.xml" ContentType="application/vnd.openxmlformats-officedocument.them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7" r:id="rId2"/>
    <p:sldId id="319" r:id="rId3"/>
    <p:sldId id="321" r:id="rId4"/>
    <p:sldId id="324" r:id="rId5"/>
    <p:sldId id="322" r:id="rId6"/>
    <p:sldId id="323" r:id="rId7"/>
    <p:sldId id="326" r:id="rId8"/>
    <p:sldId id="327" r:id="rId9"/>
    <p:sldId id="328" r:id="rId10"/>
    <p:sldId id="329" r:id="rId11"/>
    <p:sldId id="330" r:id="rId12"/>
    <p:sldId id="332" r:id="rId13"/>
    <p:sldId id="333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幸全" initials="" lastIdx="0" clrIdx="0"/>
  <p:cmAuthor id="1" name="Microsoft Office User" initials="MOU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68" y="240"/>
      </p:cViewPr>
      <p:guideLst>
        <p:guide orient="horz" pos="2160"/>
        <p:guide pos="380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2024/7/5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43692" y="150495"/>
            <a:ext cx="666204" cy="470263"/>
            <a:chOff x="117566" y="1188720"/>
            <a:chExt cx="666204" cy="470263"/>
          </a:xfrm>
        </p:grpSpPr>
        <p:sp>
          <p:nvSpPr>
            <p:cNvPr id="7" name="箭头: V 形 6"/>
            <p:cNvSpPr/>
            <p:nvPr userDrawn="1"/>
          </p:nvSpPr>
          <p:spPr>
            <a:xfrm>
              <a:off x="117566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箭头: V 形 7"/>
            <p:cNvSpPr/>
            <p:nvPr userDrawn="1"/>
          </p:nvSpPr>
          <p:spPr>
            <a:xfrm>
              <a:off x="457199" y="1188720"/>
              <a:ext cx="326571" cy="470263"/>
            </a:xfrm>
            <a:prstGeom prst="chevron">
              <a:avLst/>
            </a:prstGeom>
            <a:ln>
              <a:solidFill>
                <a:srgbClr val="3B96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直接连接符 10"/>
          <p:cNvCxnSpPr/>
          <p:nvPr userDrawn="1"/>
        </p:nvCxnSpPr>
        <p:spPr>
          <a:xfrm>
            <a:off x="940526" y="640443"/>
            <a:ext cx="11251474" cy="0"/>
          </a:xfrm>
          <a:prstGeom prst="line">
            <a:avLst/>
          </a:prstGeom>
          <a:ln>
            <a:solidFill>
              <a:srgbClr val="3DA1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432" y="-54990"/>
            <a:ext cx="1053221" cy="675748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118.xml"/><Relationship Id="rId18" Type="http://schemas.openxmlformats.org/officeDocument/2006/relationships/tags" Target="../tags/tag123.xml"/><Relationship Id="rId26" Type="http://schemas.openxmlformats.org/officeDocument/2006/relationships/tags" Target="../tags/tag131.xml"/><Relationship Id="rId3" Type="http://schemas.openxmlformats.org/officeDocument/2006/relationships/tags" Target="../tags/tag108.xml"/><Relationship Id="rId21" Type="http://schemas.openxmlformats.org/officeDocument/2006/relationships/tags" Target="../tags/tag126.xml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tags" Target="../tags/tag122.xml"/><Relationship Id="rId25" Type="http://schemas.openxmlformats.org/officeDocument/2006/relationships/tags" Target="../tags/tag130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107.xml"/><Relationship Id="rId16" Type="http://schemas.openxmlformats.org/officeDocument/2006/relationships/tags" Target="../tags/tag121.xml"/><Relationship Id="rId20" Type="http://schemas.openxmlformats.org/officeDocument/2006/relationships/tags" Target="../tags/tag125.xml"/><Relationship Id="rId29" Type="http://schemas.openxmlformats.org/officeDocument/2006/relationships/tags" Target="../tags/tag134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24" Type="http://schemas.openxmlformats.org/officeDocument/2006/relationships/tags" Target="../tags/tag129.xml"/><Relationship Id="rId32" Type="http://schemas.openxmlformats.org/officeDocument/2006/relationships/tags" Target="../tags/tag137.xml"/><Relationship Id="rId5" Type="http://schemas.openxmlformats.org/officeDocument/2006/relationships/tags" Target="../tags/tag110.xml"/><Relationship Id="rId15" Type="http://schemas.openxmlformats.org/officeDocument/2006/relationships/tags" Target="../tags/tag120.xml"/><Relationship Id="rId23" Type="http://schemas.openxmlformats.org/officeDocument/2006/relationships/tags" Target="../tags/tag128.xml"/><Relationship Id="rId28" Type="http://schemas.openxmlformats.org/officeDocument/2006/relationships/tags" Target="../tags/tag133.xml"/><Relationship Id="rId10" Type="http://schemas.openxmlformats.org/officeDocument/2006/relationships/tags" Target="../tags/tag115.xml"/><Relationship Id="rId19" Type="http://schemas.openxmlformats.org/officeDocument/2006/relationships/tags" Target="../tags/tag124.xml"/><Relationship Id="rId31" Type="http://schemas.openxmlformats.org/officeDocument/2006/relationships/tags" Target="../tags/tag136.xml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tags" Target="../tags/tag127.xml"/><Relationship Id="rId27" Type="http://schemas.openxmlformats.org/officeDocument/2006/relationships/tags" Target="../tags/tag132.xml"/><Relationship Id="rId30" Type="http://schemas.openxmlformats.org/officeDocument/2006/relationships/tags" Target="../tags/tag135.xml"/><Relationship Id="rId8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3421884" y="5507051"/>
            <a:ext cx="616395" cy="616395"/>
            <a:chOff x="3059832" y="3339719"/>
            <a:chExt cx="3607562" cy="3607562"/>
          </a:xfrm>
        </p:grpSpPr>
        <p:sp>
          <p:nvSpPr>
            <p:cNvPr id="24" name="椭圆 2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223791" y="18571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4" name="椭圆 3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80D7"/>
                </a:solidFill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3780D7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7233" y="5641679"/>
            <a:ext cx="179386" cy="179386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39" name="椭圆 38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1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372991" y="721039"/>
            <a:ext cx="292233" cy="292233"/>
            <a:chOff x="3059832" y="3339719"/>
            <a:chExt cx="3607562" cy="3607562"/>
          </a:xfrm>
          <a:solidFill>
            <a:schemeClr val="accent1">
              <a:lumMod val="75000"/>
            </a:schemeClr>
          </a:solidFill>
        </p:grpSpPr>
        <p:sp>
          <p:nvSpPr>
            <p:cNvPr id="44" name="椭圆 4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grpFill/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-1" y="2247913"/>
            <a:ext cx="12192000" cy="3014630"/>
          </a:xfrm>
          <a:prstGeom prst="rect">
            <a:avLst/>
          </a:prstGeom>
          <a:solidFill>
            <a:srgbClr val="3780D7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9732709" y="1484573"/>
            <a:ext cx="616395" cy="616395"/>
            <a:chOff x="3059832" y="3339719"/>
            <a:chExt cx="3607562" cy="3607562"/>
          </a:xfrm>
        </p:grpSpPr>
        <p:sp>
          <p:nvSpPr>
            <p:cNvPr id="54" name="椭圆 53"/>
            <p:cNvSpPr/>
            <p:nvPr/>
          </p:nvSpPr>
          <p:spPr>
            <a:xfrm>
              <a:off x="3059832" y="3339719"/>
              <a:ext cx="3607562" cy="3607562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168200" y="3448087"/>
              <a:ext cx="3390828" cy="339082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6" name="同心圆 3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0" y="2685860"/>
            <a:ext cx="1219200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第一章：化学反应的热效应</a:t>
            </a:r>
            <a:endParaRPr lang="zh-CN" altLang="en-US" sz="4800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242865" y="3693382"/>
            <a:ext cx="6405245" cy="64516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zh-CN" altLang="en-US" sz="36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第一节：反应热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192000" cy="13111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80998" y="146276"/>
            <a:ext cx="1805497" cy="1833354"/>
            <a:chOff x="702328" y="1302545"/>
            <a:chExt cx="1805497" cy="1833354"/>
          </a:xfrm>
        </p:grpSpPr>
        <p:sp>
          <p:nvSpPr>
            <p:cNvPr id="87" name="椭圆 86"/>
            <p:cNvSpPr/>
            <p:nvPr/>
          </p:nvSpPr>
          <p:spPr>
            <a:xfrm>
              <a:off x="1702773" y="1302545"/>
              <a:ext cx="668877" cy="66887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8" name="椭圆 87"/>
            <p:cNvSpPr/>
            <p:nvPr/>
          </p:nvSpPr>
          <p:spPr>
            <a:xfrm>
              <a:off x="1849319" y="2264885"/>
              <a:ext cx="658506" cy="6585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89" name="椭圆 88"/>
            <p:cNvSpPr/>
            <p:nvPr/>
          </p:nvSpPr>
          <p:spPr>
            <a:xfrm>
              <a:off x="857708" y="2337395"/>
              <a:ext cx="798504" cy="79850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90" name="椭圆 89"/>
            <p:cNvSpPr/>
            <p:nvPr/>
          </p:nvSpPr>
          <p:spPr>
            <a:xfrm>
              <a:off x="702328" y="1359500"/>
              <a:ext cx="1482936" cy="148293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9" y="4034233"/>
            <a:ext cx="2901523" cy="18616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49" y="2863966"/>
            <a:ext cx="2901523" cy="24726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33" y="509331"/>
            <a:ext cx="715648" cy="7156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l="-1483" t="494"/>
          <a:stretch>
            <a:fillRect/>
          </a:stretch>
        </p:blipFill>
        <p:spPr>
          <a:xfrm>
            <a:off x="534670" y="387350"/>
            <a:ext cx="1173480" cy="115062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72370" y="893962"/>
            <a:ext cx="6657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3780D7"/>
                </a:solidFill>
              </a:rPr>
              <a:t>人教版高中化学选择性必修第一册</a:t>
            </a:r>
            <a:endParaRPr lang="en-US" altLang="zh-CN" sz="3200" dirty="0">
              <a:solidFill>
                <a:srgbClr val="3780D7"/>
              </a:solidFill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800475" y="4516120"/>
            <a:ext cx="469328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第</a:t>
            </a:r>
            <a:r>
              <a:rPr lang="en-US" altLang="zh-CN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课时：热化学方程式 燃烧热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燃烧热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098763" y="898132"/>
          <a:ext cx="9248775" cy="4937125"/>
        </p:xfrm>
        <a:graphic>
          <a:graphicData uri="http://schemas.openxmlformats.org/drawingml/2006/table">
            <a:tbl>
              <a:tblPr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tblPr>
              <a:tblGrid>
                <a:gridCol w="1518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1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名称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化学式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/kJ/mol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名称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化学式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/kJ/mol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石墨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C(s)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393.5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乙烷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1559.8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金刚石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C(s)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395.0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乙烯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1411.0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1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氢气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285.8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乙炔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1299.6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一氧化碳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CO(g)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283.0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乙醇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OH(l)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1366.8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甲烷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890.31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丙烷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(g)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2219.9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甲醇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OH(l)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726.51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苯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kumimoji="0" lang="en-US" altLang="zh-CN" sz="24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(l)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Symbol" panose="05050102010706020507"/>
                        </a:rPr>
                        <a:t>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3267.5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74295" y="2374900"/>
            <a:ext cx="1937385" cy="2406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某些物质的燃烧热（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 </a:t>
            </a:r>
            <a:r>
              <a:rPr lang="en-US" altLang="zh-CN" sz="3200" b="1" baseline="3000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</a:t>
            </a:r>
            <a:r>
              <a:rPr lang="en-US" altLang="zh-CN" sz="3200" b="1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101 kPa</a:t>
            </a:r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</a:p>
        </p:txBody>
      </p:sp>
      <p:sp>
        <p:nvSpPr>
          <p:cNvPr id="3" name="椭圆 2"/>
          <p:cNvSpPr/>
          <p:nvPr>
            <p:custDataLst>
              <p:tags r:id="rId4"/>
            </p:custDataLst>
          </p:nvPr>
        </p:nvSpPr>
        <p:spPr>
          <a:xfrm>
            <a:off x="2098675" y="3636645"/>
            <a:ext cx="4246880" cy="6750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5"/>
            </p:custDataLst>
          </p:nvPr>
        </p:nvGrpSpPr>
        <p:grpSpPr>
          <a:xfrm>
            <a:off x="3500120" y="4277360"/>
            <a:ext cx="7701280" cy="747395"/>
            <a:chOff x="5241" y="7288"/>
            <a:chExt cx="12128" cy="1177"/>
          </a:xfrm>
        </p:grpSpPr>
        <p:sp>
          <p:nvSpPr>
            <p:cNvPr id="7" name="Rectangle 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241" y="7449"/>
              <a:ext cx="12128" cy="10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kumimoji="0" lang="en-US" altLang="zh-CN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</a:t>
              </a:r>
              <a:r>
                <a:rPr kumimoji="0" lang="en-US" altLang="zh-CN" sz="2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kumimoji="0" lang="en-US" altLang="zh-CN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(g) +   O</a:t>
              </a:r>
              <a:r>
                <a:rPr kumimoji="0" lang="en-US" altLang="zh-CN" sz="2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kumimoji="0" lang="en-US" altLang="zh-CN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(g)      H</a:t>
              </a:r>
              <a:r>
                <a:rPr kumimoji="0" lang="en-US" altLang="zh-CN" sz="2400" b="1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</a:t>
              </a:r>
              <a:r>
                <a:rPr kumimoji="0" lang="en-US" altLang="zh-CN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O(l)   </a:t>
              </a:r>
              <a:r>
                <a:rPr lang="el-GR" altLang="zh-CN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∆</a:t>
              </a:r>
              <a:r>
                <a:rPr lang="en-US" altLang="zh-CN" sz="2400" b="1" i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H</a:t>
              </a:r>
              <a:r>
                <a:rPr lang="zh-CN" altLang="en-US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＝</a:t>
              </a:r>
              <a:r>
                <a:rPr lang="en-US" altLang="zh-CN" sz="2400" b="1" kern="0"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−</a:t>
              </a:r>
              <a:r>
                <a:rPr kumimoji="0" lang="en-US" altLang="zh-CN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285.8 kJ/mol</a:t>
              </a:r>
              <a:r>
                <a:rPr lang="en-US" altLang="zh-CN" sz="24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Hoefler Text"/>
                </a:rPr>
                <a:t> </a:t>
              </a:r>
              <a:endParaRPr kumimoji="0" lang="en-US" altLang="zh-CN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Hoefler Text"/>
              </a:endParaRPr>
            </a:p>
          </p:txBody>
        </p:sp>
        <p:grpSp>
          <p:nvGrpSpPr>
            <p:cNvPr id="8" name="组合 7"/>
            <p:cNvGrpSpPr/>
            <p:nvPr>
              <p:custDataLst>
                <p:tags r:id="rId13"/>
              </p:custDataLst>
            </p:nvPr>
          </p:nvGrpSpPr>
          <p:grpSpPr>
            <a:xfrm>
              <a:off x="7251" y="7288"/>
              <a:ext cx="592" cy="1177"/>
              <a:chOff x="3265895" y="1443519"/>
              <a:chExt cx="364202" cy="830180"/>
            </a:xfrm>
          </p:grpSpPr>
          <p:sp>
            <p:nvSpPr>
              <p:cNvPr id="2" name="矩形 1"/>
              <p:cNvSpPr/>
              <p:nvPr>
                <p:custDataLst>
                  <p:tags r:id="rId17"/>
                </p:custDataLst>
              </p:nvPr>
            </p:nvSpPr>
            <p:spPr>
              <a:xfrm>
                <a:off x="3265895" y="1443519"/>
                <a:ext cx="364202" cy="512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10" name="矩形 9"/>
              <p:cNvSpPr/>
              <p:nvPr>
                <p:custDataLst>
                  <p:tags r:id="rId18"/>
                </p:custDataLst>
              </p:nvPr>
            </p:nvSpPr>
            <p:spPr>
              <a:xfrm>
                <a:off x="3276658" y="1760825"/>
                <a:ext cx="328162" cy="512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11" name="直接连接符 10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3282459" y="1860406"/>
                <a:ext cx="297711" cy="1588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组合 12"/>
            <p:cNvGrpSpPr/>
            <p:nvPr>
              <p:custDataLst>
                <p:tags r:id="rId14"/>
              </p:custDataLst>
            </p:nvPr>
          </p:nvGrpSpPr>
          <p:grpSpPr>
            <a:xfrm>
              <a:off x="8945" y="7902"/>
              <a:ext cx="930" cy="113"/>
              <a:chOff x="6137274" y="2281383"/>
              <a:chExt cx="590400" cy="71438"/>
            </a:xfrm>
          </p:grpSpPr>
          <p:cxnSp>
            <p:nvCxnSpPr>
              <p:cNvPr id="14" name="直接连接符 13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6137274" y="2281383"/>
                <a:ext cx="590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5" name="直接连接符 14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sp>
        <p:nvSpPr>
          <p:cNvPr id="17" name="椭圆 16"/>
          <p:cNvSpPr/>
          <p:nvPr>
            <p:custDataLst>
              <p:tags r:id="rId6"/>
            </p:custDataLst>
          </p:nvPr>
        </p:nvSpPr>
        <p:spPr>
          <a:xfrm>
            <a:off x="2099310" y="2932430"/>
            <a:ext cx="4441190" cy="66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>
            <p:custDataLst>
              <p:tags r:id="rId7"/>
            </p:custDataLst>
          </p:nvPr>
        </p:nvGrpSpPr>
        <p:grpSpPr>
          <a:xfrm>
            <a:off x="3500120" y="5349875"/>
            <a:ext cx="8286734" cy="532130"/>
            <a:chOff x="3177" y="9426"/>
            <a:chExt cx="13383" cy="838"/>
          </a:xfrm>
        </p:grpSpPr>
        <p:sp>
          <p:nvSpPr>
            <p:cNvPr id="19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3177" y="9426"/>
              <a:ext cx="13383" cy="838"/>
            </a:xfrm>
            <a:prstGeom prst="rect">
              <a:avLst/>
            </a:prstGeom>
            <a:solidFill>
              <a:schemeClr val="bg1"/>
            </a:solidFill>
            <a:ln w="31750" cap="flat">
              <a:solidFill>
                <a:srgbClr val="C00000"/>
              </a:solidFill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fontAlgn="base"/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CO(g) +   O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(g)     CO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(g)    </a:t>
              </a:r>
              <a:r>
                <a:rPr lang="el-GR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∆</a:t>
              </a:r>
              <a:r>
                <a:rPr lang="en-US" altLang="zh-CN" sz="2800" b="1" i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kern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−</a:t>
              </a:r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283</a:t>
              </a:r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kJ/mol </a:t>
              </a:r>
            </a:p>
          </p:txBody>
        </p:sp>
        <p:grpSp>
          <p:nvGrpSpPr>
            <p:cNvPr id="24" name="组合 23"/>
            <p:cNvGrpSpPr/>
            <p:nvPr>
              <p:custDataLst>
                <p:tags r:id="rId9"/>
              </p:custDataLst>
            </p:nvPr>
          </p:nvGrpSpPr>
          <p:grpSpPr>
            <a:xfrm>
              <a:off x="7754" y="9732"/>
              <a:ext cx="930" cy="113"/>
              <a:chOff x="6137274" y="2281383"/>
              <a:chExt cx="590400" cy="71438"/>
            </a:xfrm>
          </p:grpSpPr>
          <p:cxnSp>
            <p:nvCxnSpPr>
              <p:cNvPr id="25" name="直接连接符 24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6137274" y="2281383"/>
                <a:ext cx="590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26" name="直接连接符 25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6137274" y="2352821"/>
                <a:ext cx="590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了解火箭推进剂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76600" y="787400"/>
            <a:ext cx="5224780" cy="58356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火箭推进剂燃料的选择</a:t>
            </a:r>
          </a:p>
        </p:txBody>
      </p:sp>
      <p:grpSp>
        <p:nvGrpSpPr>
          <p:cNvPr id="31" name="组合 30"/>
          <p:cNvGrpSpPr/>
          <p:nvPr>
            <p:custDataLst>
              <p:tags r:id="rId3"/>
            </p:custDataLst>
          </p:nvPr>
        </p:nvGrpSpPr>
        <p:grpSpPr>
          <a:xfrm>
            <a:off x="1123315" y="2989580"/>
            <a:ext cx="8742680" cy="840105"/>
            <a:chOff x="2954" y="4486"/>
            <a:chExt cx="13768" cy="1323"/>
          </a:xfrm>
        </p:grpSpPr>
        <p:sp>
          <p:nvSpPr>
            <p:cNvPr id="6" name="Rectangle 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4" y="4736"/>
              <a:ext cx="13768" cy="822"/>
            </a:xfrm>
            <a:prstGeom prst="rect">
              <a:avLst/>
            </a:prstGeom>
            <a:noFill/>
            <a:ln w="25400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0" marR="0" lvl="0" algn="l" defTabSz="914400" rtl="0" eaLnBrk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8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kumimoji="0" lang="zh-CN" sz="28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单位质量产生热量：</a:t>
              </a:r>
              <a:r>
                <a:rPr kumimoji="0" lang="en-US" altLang="zh-CN" sz="28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</a:t>
              </a:r>
              <a:r>
                <a:rPr kumimoji="0" lang="zh-CN" sz="28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kumimoji="0" lang="en-US" altLang="zh-CN" sz="2800" b="1" i="0" u="none" strike="noStrike" cap="none" normalizeH="0" baseline="0">
                  <a:ln>
                    <a:noFill/>
                  </a:ln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≈ 13.2 kJ/g</a:t>
              </a:r>
            </a:p>
          </p:txBody>
        </p:sp>
        <p:grpSp>
          <p:nvGrpSpPr>
            <p:cNvPr id="30" name="组合 29"/>
            <p:cNvGrpSpPr/>
            <p:nvPr>
              <p:custDataLst>
                <p:tags r:id="rId30"/>
              </p:custDataLst>
            </p:nvPr>
          </p:nvGrpSpPr>
          <p:grpSpPr>
            <a:xfrm>
              <a:off x="8394" y="4486"/>
              <a:ext cx="2889" cy="1323"/>
              <a:chOff x="8720" y="5077"/>
              <a:chExt cx="2889" cy="1323"/>
            </a:xfrm>
          </p:grpSpPr>
          <p:sp>
            <p:nvSpPr>
              <p:cNvPr id="12" name="文本框 25"/>
              <p:cNvSpPr txBox="1"/>
              <p:nvPr>
                <p:custDataLst>
                  <p:tags r:id="rId31"/>
                </p:custDataLst>
              </p:nvPr>
            </p:nvSpPr>
            <p:spPr>
              <a:xfrm>
                <a:off x="8720" y="5077"/>
                <a:ext cx="2889" cy="13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237.5 kJ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 g</a:t>
                </a:r>
                <a:r>
                  <a:rPr kumimoji="0" lang="zh-CN" altLang="en-US" sz="24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＋</a:t>
                </a:r>
                <a:r>
                  <a:rPr kumimoji="0" lang="en-US" altLang="zh-CN" sz="24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16 g</a:t>
                </a:r>
              </a:p>
            </p:txBody>
          </p:sp>
          <p:cxnSp>
            <p:nvCxnSpPr>
              <p:cNvPr id="20" name="直接连接符 19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8917" y="5743"/>
                <a:ext cx="2494" cy="0"/>
              </a:xfrm>
              <a:prstGeom prst="line">
                <a:avLst/>
              </a:prstGeom>
              <a:noFill/>
              <a:ln w="25400" cap="flat">
                <a:solidFill>
                  <a:schemeClr val="tx1"/>
                </a:solidFill>
                <a:prstDash val="solid"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21" name="组合 20"/>
          <p:cNvGrpSpPr/>
          <p:nvPr>
            <p:custDataLst>
              <p:tags r:id="rId4"/>
            </p:custDataLst>
          </p:nvPr>
        </p:nvGrpSpPr>
        <p:grpSpPr>
          <a:xfrm>
            <a:off x="1143000" y="1625600"/>
            <a:ext cx="8863965" cy="815975"/>
            <a:chOff x="2621" y="2337"/>
            <a:chExt cx="13959" cy="1285"/>
          </a:xfrm>
        </p:grpSpPr>
        <p:grpSp>
          <p:nvGrpSpPr>
            <p:cNvPr id="22" name="组合 21"/>
            <p:cNvGrpSpPr/>
            <p:nvPr>
              <p:custDataLst>
                <p:tags r:id="rId20"/>
              </p:custDataLst>
            </p:nvPr>
          </p:nvGrpSpPr>
          <p:grpSpPr>
            <a:xfrm>
              <a:off x="5029" y="2337"/>
              <a:ext cx="539" cy="1285"/>
              <a:chOff x="1607965" y="2342373"/>
              <a:chExt cx="342099" cy="816080"/>
            </a:xfrm>
          </p:grpSpPr>
          <p:sp>
            <p:nvSpPr>
              <p:cNvPr id="23" name="矩形 22"/>
              <p:cNvSpPr/>
              <p:nvPr>
                <p:custDataLst>
                  <p:tags r:id="rId26"/>
                </p:custDataLst>
              </p:nvPr>
            </p:nvSpPr>
            <p:spPr>
              <a:xfrm>
                <a:off x="1607965" y="2342373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1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7" name="矩形 26"/>
              <p:cNvSpPr/>
              <p:nvPr>
                <p:custDataLst>
                  <p:tags r:id="rId27"/>
                </p:custDataLst>
              </p:nvPr>
            </p:nvSpPr>
            <p:spPr>
              <a:xfrm>
                <a:off x="1611510" y="2696788"/>
                <a:ext cx="3385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28" name="直接连接符 27"/>
              <p:cNvCxnSpPr/>
              <p:nvPr>
                <p:custDataLst>
                  <p:tags r:id="rId28"/>
                </p:custDataLst>
              </p:nvPr>
            </p:nvCxnSpPr>
            <p:spPr>
              <a:xfrm>
                <a:off x="1648137" y="2787536"/>
                <a:ext cx="297711" cy="1588"/>
              </a:xfrm>
              <a:prstGeom prst="line">
                <a:avLst/>
              </a:prstGeom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组合 28"/>
            <p:cNvGrpSpPr/>
            <p:nvPr>
              <p:custDataLst>
                <p:tags r:id="rId21"/>
              </p:custDataLst>
            </p:nvPr>
          </p:nvGrpSpPr>
          <p:grpSpPr>
            <a:xfrm>
              <a:off x="2621" y="2569"/>
              <a:ext cx="13959" cy="822"/>
              <a:chOff x="2621" y="2569"/>
              <a:chExt cx="13959" cy="822"/>
            </a:xfrm>
          </p:grpSpPr>
          <p:sp>
            <p:nvSpPr>
              <p:cNvPr id="32" name="Rectangle 1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621" y="2569"/>
                <a:ext cx="13959" cy="8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vert="horz" wrap="none" lIns="91440" tIns="45720" rIns="91440" bIns="45720" numCol="1" anchor="ctr" anchorCtr="0" compatLnSpc="1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zh-CN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H</a:t>
                </a:r>
                <a:r>
                  <a:rPr kumimoji="0" lang="en-US" altLang="zh-CN" sz="2800" b="1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(l) </a:t>
                </a:r>
                <a:r>
                  <a:rPr kumimoji="0" lang="en-US" altLang="zh-CN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+   O</a:t>
                </a:r>
                <a:r>
                  <a:rPr kumimoji="0" lang="en-US" altLang="zh-CN" sz="2800" b="1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(l)     </a:t>
                </a:r>
                <a:r>
                  <a:rPr kumimoji="0" lang="en-US" altLang="zh-CN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kumimoji="0" lang="en-US" altLang="zh-CN" sz="2800" b="1" i="0" u="none" strike="noStrike" cap="none" normalizeH="0" baseline="-3000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2</a:t>
                </a:r>
                <a:r>
                  <a:rPr kumimoji="0" lang="en-US" altLang="zh-CN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O(</a:t>
                </a:r>
                <a:r>
                  <a:rPr lang="en-US" altLang="zh-CN"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g</a:t>
                </a:r>
                <a:r>
                  <a:rPr kumimoji="0" lang="en-US" altLang="zh-CN" sz="2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</a:t>
                </a:r>
                <a:r>
                  <a:rPr lang="el-GR" altLang="zh-CN" sz="2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∆</a:t>
                </a:r>
                <a:r>
                  <a:rPr lang="en-US" altLang="zh-CN" sz="2800" b="1" i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H</a:t>
                </a:r>
                <a:r>
                  <a:rPr lang="zh-CN" altLang="en-US"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＝</a:t>
                </a:r>
                <a:r>
                  <a:rPr lang="en-US" altLang="zh-CN" sz="2800" b="1" ker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−</a:t>
                </a:r>
                <a:r>
                  <a:rPr lang="en-US" altLang="zh-CN" sz="2800" b="1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237.5 kJ/mol </a:t>
                </a:r>
                <a:endParaRPr kumimoji="0" lang="en-US" altLang="zh-CN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endParaRPr>
              </a:p>
            </p:txBody>
          </p:sp>
          <p:grpSp>
            <p:nvGrpSpPr>
              <p:cNvPr id="33" name="组合 32"/>
              <p:cNvGrpSpPr/>
              <p:nvPr>
                <p:custDataLst>
                  <p:tags r:id="rId23"/>
                </p:custDataLst>
              </p:nvPr>
            </p:nvGrpSpPr>
            <p:grpSpPr>
              <a:xfrm>
                <a:off x="7229" y="2867"/>
                <a:ext cx="930" cy="113"/>
                <a:chOff x="6137274" y="2281383"/>
                <a:chExt cx="590400" cy="71438"/>
              </a:xfrm>
            </p:grpSpPr>
            <p:cxnSp>
              <p:nvCxnSpPr>
                <p:cNvPr id="34" name="直接连接符 33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6137274" y="2281383"/>
                  <a:ext cx="5904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</p:cxnSp>
            <p:cxnSp>
              <p:nvCxnSpPr>
                <p:cNvPr id="35" name="直接连接符 34"/>
                <p:cNvCxnSpPr/>
                <p:nvPr>
                  <p:custDataLst>
                    <p:tags r:id="rId25"/>
                  </p:custDataLst>
                </p:nvPr>
              </p:nvCxnSpPr>
              <p:spPr>
                <a:xfrm>
                  <a:off x="6137274" y="2352821"/>
                  <a:ext cx="590400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206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36" name="组合 35"/>
          <p:cNvGrpSpPr/>
          <p:nvPr>
            <p:custDataLst>
              <p:tags r:id="rId5"/>
            </p:custDataLst>
          </p:nvPr>
        </p:nvGrpSpPr>
        <p:grpSpPr>
          <a:xfrm>
            <a:off x="1310640" y="4083685"/>
            <a:ext cx="8742680" cy="876300"/>
            <a:chOff x="2893" y="6671"/>
            <a:chExt cx="13768" cy="1380"/>
          </a:xfrm>
        </p:grpSpPr>
        <p:sp>
          <p:nvSpPr>
            <p:cNvPr id="37" name="文本框 19"/>
            <p:cNvSpPr txBox="1"/>
            <p:nvPr>
              <p:custDataLst>
                <p:tags r:id="rId12"/>
              </p:custDataLst>
            </p:nvPr>
          </p:nvSpPr>
          <p:spPr>
            <a:xfrm>
              <a:off x="2893" y="6956"/>
              <a:ext cx="13768" cy="838"/>
            </a:xfrm>
            <a:prstGeom prst="rect">
              <a:avLst/>
            </a:prstGeom>
            <a:noFill/>
            <a:ln w="12700" cap="flat">
              <a:noFill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vertOverflow="overflow" horzOverflow="overflow" vert="horz" wrap="square" lIns="50800" tIns="50800" rIns="50800" bIns="50800" numCol="1" spcCol="38100" rtlCol="0" anchor="ctr" forceAA="0">
              <a:spAutoFit/>
            </a:bodyPr>
            <a:lstStyle/>
            <a:p>
              <a:pPr fontAlgn="base"/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CO(g) +   O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(g)     CO</a:t>
              </a:r>
              <a:r>
                <a:rPr lang="en-US" altLang="zh-CN" sz="2800" b="1" baseline="-2500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 </a:t>
              </a:r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(g)    </a:t>
              </a:r>
              <a:r>
                <a:rPr lang="el-GR" altLang="zh-CN" sz="2800" b="1">
                  <a:solidFill>
                    <a:schemeClr val="tx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∆</a:t>
              </a:r>
              <a:r>
                <a:rPr lang="en-US" altLang="zh-CN" sz="2800" b="1" i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zh-CN" altLang="en-US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＝</a:t>
              </a:r>
              <a:r>
                <a:rPr lang="en-US" altLang="zh-CN" sz="2800" b="1" kern="0">
                  <a:solidFill>
                    <a:schemeClr val="tx1"/>
                  </a:solidFill>
                  <a:effectLst/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−</a:t>
              </a:r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283</a:t>
              </a:r>
              <a:r>
                <a:rPr lang="en-US" altLang="zh-CN" sz="2800" b="1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  <a:sym typeface="Hoefler Text"/>
                </a:rPr>
                <a:t> kJ/mol </a:t>
              </a:r>
            </a:p>
          </p:txBody>
        </p:sp>
        <p:grpSp>
          <p:nvGrpSpPr>
            <p:cNvPr id="38" name="组合 37"/>
            <p:cNvGrpSpPr/>
            <p:nvPr>
              <p:custDataLst>
                <p:tags r:id="rId13"/>
              </p:custDataLst>
            </p:nvPr>
          </p:nvGrpSpPr>
          <p:grpSpPr>
            <a:xfrm>
              <a:off x="5032" y="6671"/>
              <a:ext cx="615" cy="1380"/>
              <a:chOff x="3453306" y="1371078"/>
              <a:chExt cx="390341" cy="876385"/>
            </a:xfrm>
          </p:grpSpPr>
          <p:sp>
            <p:nvSpPr>
              <p:cNvPr id="39" name="矩形 38"/>
              <p:cNvSpPr/>
              <p:nvPr>
                <p:custDataLst>
                  <p:tags r:id="rId17"/>
                </p:custDataLst>
              </p:nvPr>
            </p:nvSpPr>
            <p:spPr>
              <a:xfrm>
                <a:off x="3453306" y="1371078"/>
                <a:ext cx="362585" cy="52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1</a:t>
                </a:r>
              </a:p>
            </p:txBody>
          </p:sp>
          <p:sp>
            <p:nvSpPr>
              <p:cNvPr id="40" name="矩形 39"/>
              <p:cNvSpPr/>
              <p:nvPr>
                <p:custDataLst>
                  <p:tags r:id="rId18"/>
                </p:custDataLst>
              </p:nvPr>
            </p:nvSpPr>
            <p:spPr>
              <a:xfrm>
                <a:off x="3457085" y="1725493"/>
                <a:ext cx="386562" cy="52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+mn-ea"/>
                  </a:rPr>
                  <a:t>2</a:t>
                </a:r>
              </a:p>
            </p:txBody>
          </p:sp>
          <p:cxnSp>
            <p:nvCxnSpPr>
              <p:cNvPr id="41" name="直接连接符 40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3493478" y="1816241"/>
                <a:ext cx="297711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/>
            <p:cNvGrpSpPr/>
            <p:nvPr>
              <p:custDataLst>
                <p:tags r:id="rId14"/>
              </p:custDataLst>
            </p:nvPr>
          </p:nvGrpSpPr>
          <p:grpSpPr>
            <a:xfrm>
              <a:off x="7472" y="7229"/>
              <a:ext cx="930" cy="146"/>
              <a:chOff x="6476999" y="2247093"/>
              <a:chExt cx="590400" cy="92393"/>
            </a:xfrm>
          </p:grpSpPr>
          <p:cxnSp>
            <p:nvCxnSpPr>
              <p:cNvPr id="43" name="直接连接符 42"/>
              <p:cNvCxnSpPr/>
              <p:nvPr>
                <p:custDataLst>
                  <p:tags r:id="rId15"/>
                </p:custDataLst>
              </p:nvPr>
            </p:nvCxnSpPr>
            <p:spPr>
              <a:xfrm>
                <a:off x="6476999" y="2247093"/>
                <a:ext cx="590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44" name="直接连接符 43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6476999" y="2339486"/>
                <a:ext cx="590400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</p:grpSp>
      <p:grpSp>
        <p:nvGrpSpPr>
          <p:cNvPr id="45" name="组合 44"/>
          <p:cNvGrpSpPr/>
          <p:nvPr>
            <p:custDataLst>
              <p:tags r:id="rId6"/>
            </p:custDataLst>
          </p:nvPr>
        </p:nvGrpSpPr>
        <p:grpSpPr>
          <a:xfrm>
            <a:off x="910590" y="5178425"/>
            <a:ext cx="9762490" cy="972820"/>
            <a:chOff x="1831" y="7918"/>
            <a:chExt cx="15374" cy="1532"/>
          </a:xfrm>
        </p:grpSpPr>
        <p:grpSp>
          <p:nvGrpSpPr>
            <p:cNvPr id="46" name="组合 45"/>
            <p:cNvGrpSpPr/>
            <p:nvPr>
              <p:custDataLst>
                <p:tags r:id="rId7"/>
              </p:custDataLst>
            </p:nvPr>
          </p:nvGrpSpPr>
          <p:grpSpPr>
            <a:xfrm>
              <a:off x="1831" y="7918"/>
              <a:ext cx="15374" cy="1532"/>
              <a:chOff x="1831" y="7918"/>
              <a:chExt cx="15374" cy="1532"/>
            </a:xfrm>
          </p:grpSpPr>
          <p:sp>
            <p:nvSpPr>
              <p:cNvPr id="47" name="Rectangle 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31" y="8208"/>
                <a:ext cx="15374" cy="919"/>
              </a:xfrm>
              <a:prstGeom prst="rect">
                <a:avLst/>
              </a:prstGeom>
              <a:noFill/>
              <a:ln w="25400">
                <a:noFill/>
                <a:miter lim="800000"/>
              </a:ln>
              <a:effectLst/>
            </p:spPr>
            <p:txBody>
              <a:bodyPr vert="horz" wrap="square" lIns="91440" tIns="45720" rIns="91440" bIns="45720" numCol="1" anchor="ctr" anchorCtr="0" compatLnSpc="1">
                <a:spAutoFit/>
              </a:bodyPr>
              <a:lstStyle/>
              <a:p>
                <a:pPr marL="0" marR="0" lvl="0" algn="l" defTabSz="914400" rtl="0" eaLnBrk="0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3200" b="1" i="0" u="none" strike="noStrike" cap="none" normalizeH="0" baseline="0">
                    <a:ln>
                      <a:noFill/>
                    </a:ln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  <a:r>
                  <a:rPr kumimoji="0" lang="zh-CN" sz="3200" b="1" i="0" u="none" strike="noStrike" cap="none" normalizeH="0" baseline="0">
                    <a:ln>
                      <a:noFill/>
                    </a:ln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单位质量产生热量：</a:t>
                </a:r>
                <a:r>
                  <a:rPr kumimoji="0" lang="en-US" altLang="zh-CN" sz="3200" b="1" i="0" u="none" strike="noStrike" cap="none" normalizeH="0" baseline="0">
                    <a:ln>
                      <a:noFill/>
                    </a:ln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≈ 6.4 kJ/g</a:t>
                </a:r>
              </a:p>
            </p:txBody>
          </p:sp>
          <p:sp>
            <p:nvSpPr>
              <p:cNvPr id="48" name="文本框 2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8394" y="7918"/>
                <a:ext cx="3735" cy="1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8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283 kJ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8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28 g</a:t>
                </a:r>
                <a:r>
                  <a:rPr kumimoji="0" lang="zh-CN" altLang="en-US" sz="28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＋</a:t>
                </a:r>
                <a:r>
                  <a:rPr kumimoji="0" lang="en-US" altLang="zh-CN" sz="28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16 g</a:t>
                </a:r>
              </a:p>
            </p:txBody>
          </p:sp>
          <p:sp>
            <p:nvSpPr>
              <p:cNvPr id="49" name="文本框 2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8394" y="7933"/>
                <a:ext cx="3735" cy="15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vertOverflow="overflow" horzOverflow="overflow" vert="horz" wrap="square" lIns="50800" tIns="50800" rIns="50800" bIns="50800" numCol="1" spcCol="38100" rtlCol="0" anchor="ctr" forceAA="0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8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283 kJ</a:t>
                </a: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8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28 g</a:t>
                </a:r>
                <a:r>
                  <a:rPr kumimoji="0" lang="zh-CN" altLang="en-US" sz="28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＋</a:t>
                </a:r>
                <a:r>
                  <a:rPr kumimoji="0" lang="en-US" altLang="zh-CN" sz="2800" b="1" i="0" u="none" strike="noStrike" cap="none" spc="0" normalizeH="0" baseline="0">
                    <a:ln>
                      <a:noFill/>
                    </a:ln>
                    <a:effectLst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  <a:sym typeface="Hoefler Text"/>
                  </a:rPr>
                  <a:t>16 g</a:t>
                </a:r>
              </a:p>
            </p:txBody>
          </p:sp>
        </p:grpSp>
        <p:cxnSp>
          <p:nvCxnSpPr>
            <p:cNvPr id="50" name="直接连接符 49"/>
            <p:cNvCxnSpPr/>
            <p:nvPr>
              <p:custDataLst>
                <p:tags r:id="rId8"/>
              </p:custDataLst>
            </p:nvPr>
          </p:nvCxnSpPr>
          <p:spPr>
            <a:xfrm>
              <a:off x="8953" y="8692"/>
              <a:ext cx="2567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miter lim="400000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了解火箭推进剂</a:t>
            </a: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276600" y="1009650"/>
            <a:ext cx="5224780" cy="58356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32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火箭推进剂燃料的选择</a:t>
            </a: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6200" y="1924050"/>
            <a:ext cx="119824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火箭推进剂的发展主要着眼于</a:t>
            </a:r>
            <a:r>
              <a:rPr lang="zh-CN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能量高、排烟少、污染轻</a:t>
            </a: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三个方面。</a:t>
            </a:r>
            <a:endParaRPr lang="zh-CN" altLang="zh-CN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05079" y="2990851"/>
            <a:ext cx="80626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lang="zh-CN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高能</a:t>
            </a: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推进剂是将来推进剂研究的首选</a:t>
            </a: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lang="zh-CN" altLang="zh-CN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753389" y="4045586"/>
            <a:ext cx="80626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无烟</a:t>
            </a: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推进剂的开发、 应用更是势在必行</a:t>
            </a:r>
            <a:r>
              <a:rPr lang="en-US" altLang="zh-CN" sz="32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lang="zh-CN" altLang="zh-CN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914679" y="5048251"/>
            <a:ext cx="806262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污染少</a:t>
            </a:r>
            <a:r>
              <a:rPr lang="zh-CN" altLang="zh-CN" sz="3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的推进剂将大有发展前途。</a:t>
            </a:r>
            <a:endParaRPr lang="zh-CN" altLang="zh-CN" sz="3200" b="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了解火箭推进剂</a:t>
            </a: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4116705" y="777240"/>
            <a:ext cx="3557905" cy="583565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200" b="1">
                <a:solidFill>
                  <a:schemeClr val="bg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常见火箭推进剂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90600" y="1581150"/>
            <a:ext cx="10161270" cy="4629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热化学方程式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27965" y="659765"/>
            <a:ext cx="2670175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kern="100">
                <a:solidFill>
                  <a:srgbClr val="3780D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一、定义</a:t>
            </a:r>
          </a:p>
        </p:txBody>
      </p:sp>
      <p:sp>
        <p:nvSpPr>
          <p:cNvPr id="33798" name="Rectangle 6"/>
          <p:cNvSpPr/>
          <p:nvPr/>
        </p:nvSpPr>
        <p:spPr>
          <a:xfrm>
            <a:off x="2135188" y="690563"/>
            <a:ext cx="886206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2001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：表示参加反应</a:t>
            </a:r>
            <a:r>
              <a:rPr lang="zh-CN" altLang="en-US" sz="2800" b="1" dirty="0">
                <a:solidFill>
                  <a:srgbClr val="CC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物质的量和反应热</a:t>
            </a:r>
            <a:r>
              <a:rPr lang="zh-CN" altLang="en-US" sz="2800" b="1" dirty="0">
                <a:solidFill>
                  <a:srgbClr val="02001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的关系的化学方程式</a:t>
            </a:r>
            <a:r>
              <a:rPr lang="en-US" altLang="zh-CN" sz="2800" b="1" dirty="0">
                <a:solidFill>
                  <a:srgbClr val="02001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46082" name="Text Box 3"/>
          <p:cNvSpPr txBox="1"/>
          <p:nvPr/>
        </p:nvSpPr>
        <p:spPr>
          <a:xfrm>
            <a:off x="1224915" y="2871470"/>
            <a:ext cx="9975850" cy="521970"/>
          </a:xfrm>
          <a:prstGeom prst="rect">
            <a:avLst/>
          </a:prstGeom>
          <a:noFill/>
          <a:ln w="1587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NaOH(aq)+HCl(aq)=NaCl(aq)+H</a:t>
            </a:r>
            <a:r>
              <a:rPr lang="en-US" altLang="zh-CN" sz="28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O(l)  △H =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－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57.3 kJ/mol</a:t>
            </a:r>
          </a:p>
        </p:txBody>
      </p:sp>
      <p:grpSp>
        <p:nvGrpSpPr>
          <p:cNvPr id="46085" name="Group 6"/>
          <p:cNvGrpSpPr/>
          <p:nvPr/>
        </p:nvGrpSpPr>
        <p:grpSpPr>
          <a:xfrm>
            <a:off x="1224915" y="1868805"/>
            <a:ext cx="9620885" cy="958850"/>
            <a:chOff x="352" y="1949"/>
            <a:chExt cx="5284" cy="604"/>
          </a:xfrm>
        </p:grpSpPr>
        <p:sp>
          <p:nvSpPr>
            <p:cNvPr id="46086" name="Text Box 7"/>
            <p:cNvSpPr txBox="1"/>
            <p:nvPr/>
          </p:nvSpPr>
          <p:spPr>
            <a:xfrm>
              <a:off x="352" y="2160"/>
              <a:ext cx="5284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(g)+I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(g)======2HI(g)  △H=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_GB2312" pitchFamily="49" charset="-122"/>
                </a:rPr>
                <a:t>－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14.9kJ/mol</a:t>
              </a:r>
            </a:p>
          </p:txBody>
        </p:sp>
        <p:sp>
          <p:nvSpPr>
            <p:cNvPr id="46087" name="Text Box 8"/>
            <p:cNvSpPr txBox="1"/>
            <p:nvPr/>
          </p:nvSpPr>
          <p:spPr>
            <a:xfrm>
              <a:off x="1212" y="1949"/>
              <a:ext cx="817" cy="604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楷体_GB2312" pitchFamily="49" charset="-122"/>
                </a:rPr>
                <a:t>200℃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latin typeface="Times New Roman" panose="02020603050405020304" pitchFamily="18" charset="0"/>
                  <a:ea typeface="楷体_GB2312" pitchFamily="49" charset="-122"/>
                </a:rPr>
                <a:t>101kPa</a:t>
              </a:r>
            </a:p>
          </p:txBody>
        </p:sp>
      </p:grpSp>
      <p:grpSp>
        <p:nvGrpSpPr>
          <p:cNvPr id="46088" name="Group 9"/>
          <p:cNvGrpSpPr/>
          <p:nvPr/>
        </p:nvGrpSpPr>
        <p:grpSpPr>
          <a:xfrm>
            <a:off x="1225550" y="3313430"/>
            <a:ext cx="9620885" cy="862330"/>
            <a:chOff x="352" y="2605"/>
            <a:chExt cx="5284" cy="543"/>
          </a:xfrm>
        </p:grpSpPr>
        <p:sp>
          <p:nvSpPr>
            <p:cNvPr id="46089" name="Text Box 10"/>
            <p:cNvSpPr txBox="1"/>
            <p:nvPr/>
          </p:nvSpPr>
          <p:spPr>
            <a:xfrm>
              <a:off x="352" y="2750"/>
              <a:ext cx="5284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(g)+     O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(g)==H</a:t>
              </a:r>
              <a:r>
                <a:rPr lang="en-US" altLang="zh-CN" sz="2800" b="1" baseline="-25000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O(g)  △H=</a:t>
              </a:r>
              <a:r>
                <a:rPr lang="zh-CN" altLang="en-US" sz="2800" b="1" dirty="0">
                  <a:latin typeface="Times New Roman" panose="02020603050405020304" pitchFamily="18" charset="0"/>
                  <a:ea typeface="楷体_GB2312" pitchFamily="49" charset="-122"/>
                </a:rPr>
                <a:t>－</a:t>
              </a:r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241.8kJ/mol</a:t>
              </a:r>
            </a:p>
          </p:txBody>
        </p:sp>
        <p:sp>
          <p:nvSpPr>
            <p:cNvPr id="46090" name="Text Box 11"/>
            <p:cNvSpPr txBox="1"/>
            <p:nvPr/>
          </p:nvSpPr>
          <p:spPr>
            <a:xfrm>
              <a:off x="1020" y="2605"/>
              <a:ext cx="182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1</a:t>
              </a:r>
            </a:p>
            <a:p>
              <a:r>
                <a:rPr lang="en-US" altLang="zh-CN" sz="2800" b="1" dirty="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</a:p>
          </p:txBody>
        </p:sp>
        <p:sp>
          <p:nvSpPr>
            <p:cNvPr id="46091" name="Line 12"/>
            <p:cNvSpPr/>
            <p:nvPr/>
          </p:nvSpPr>
          <p:spPr>
            <a:xfrm>
              <a:off x="974" y="2886"/>
              <a:ext cx="182" cy="0"/>
            </a:xfrm>
            <a:prstGeom prst="line">
              <a:avLst/>
            </a:prstGeom>
            <a:ln w="254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9949" name="Text Box 13"/>
          <p:cNvSpPr txBox="1"/>
          <p:nvPr/>
        </p:nvSpPr>
        <p:spPr>
          <a:xfrm>
            <a:off x="213360" y="4142105"/>
            <a:ext cx="8260080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449580" indent="-449580"/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 热化学方程式包含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物质变化</a:t>
            </a:r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能量变化</a:t>
            </a:r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两个部分；</a:t>
            </a:r>
          </a:p>
        </p:txBody>
      </p:sp>
      <p:sp>
        <p:nvSpPr>
          <p:cNvPr id="39950" name="Text Box 14"/>
          <p:cNvSpPr txBox="1"/>
          <p:nvPr/>
        </p:nvSpPr>
        <p:spPr>
          <a:xfrm>
            <a:off x="213360" y="5394325"/>
            <a:ext cx="678370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449580" indent="-449580"/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990033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）热化学方程式需注明各物质的状态；</a:t>
            </a:r>
          </a:p>
        </p:txBody>
      </p:sp>
      <p:sp>
        <p:nvSpPr>
          <p:cNvPr id="39951" name="Text Box 15"/>
          <p:cNvSpPr txBox="1"/>
          <p:nvPr/>
        </p:nvSpPr>
        <p:spPr>
          <a:xfrm>
            <a:off x="213360" y="5831205"/>
            <a:ext cx="11901805" cy="36893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449580" indent="-449580"/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）热化学方程式中化学计量数表示参加反应的各物质的物质的量，可为整数或分数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095" name="Text Box 16"/>
          <p:cNvSpPr txBox="1"/>
          <p:nvPr/>
        </p:nvSpPr>
        <p:spPr>
          <a:xfrm>
            <a:off x="507365" y="1362710"/>
            <a:ext cx="11608435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ea typeface="宋体" panose="02010600030101010101" pitchFamily="2" charset="-122"/>
                <a:sym typeface="+mn-ea"/>
              </a:rPr>
              <a:t>【思考】</a:t>
            </a:r>
            <a:r>
              <a:rPr lang="zh-CN" altLang="en-US" sz="2800" b="1" dirty="0">
                <a:solidFill>
                  <a:srgbClr val="020010"/>
                </a:solidFill>
                <a:latin typeface="楷体_GB2312" pitchFamily="49" charset="-122"/>
                <a:ea typeface="楷体_GB2312" pitchFamily="49" charset="-122"/>
              </a:rPr>
              <a:t>观察以下热化学方程式，分析其与普通的化学方程式有何不同？</a:t>
            </a:r>
          </a:p>
        </p:txBody>
      </p:sp>
      <p:sp>
        <p:nvSpPr>
          <p:cNvPr id="46096" name="Oval 17"/>
          <p:cNvSpPr/>
          <p:nvPr/>
        </p:nvSpPr>
        <p:spPr>
          <a:xfrm>
            <a:off x="2832100" y="1808480"/>
            <a:ext cx="1509395" cy="1079500"/>
          </a:xfrm>
          <a:prstGeom prst="ellipse">
            <a:avLst/>
          </a:prstGeom>
          <a:noFill/>
          <a:ln w="38100" cap="flat" cmpd="sng">
            <a:solidFill>
              <a:srgbClr val="339933"/>
            </a:solidFill>
            <a:prstDash val="sysDot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54" name="Text Box 18"/>
          <p:cNvSpPr txBox="1"/>
          <p:nvPr/>
        </p:nvSpPr>
        <p:spPr>
          <a:xfrm>
            <a:off x="213360" y="4587875"/>
            <a:ext cx="11657330" cy="738505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marL="449580" indent="-449580"/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（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）热化学方程式需注明反应时的温度和压强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25℃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101kPa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时进行的反应可不注明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3798" grpId="0"/>
      <p:bldP spid="39949" grpId="0"/>
      <p:bldP spid="39950" grpId="0"/>
      <p:bldP spid="39951" grpId="0"/>
      <p:bldP spid="399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热化学方程式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27965" y="659765"/>
            <a:ext cx="3778885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kern="100">
                <a:solidFill>
                  <a:srgbClr val="3780D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二、书写注意事项</a:t>
            </a:r>
          </a:p>
        </p:txBody>
      </p:sp>
      <p:sp>
        <p:nvSpPr>
          <p:cNvPr id="33823" name="Text Box 31"/>
          <p:cNvSpPr txBox="1"/>
          <p:nvPr/>
        </p:nvSpPr>
        <p:spPr>
          <a:xfrm>
            <a:off x="855980" y="3060700"/>
            <a:ext cx="11073130" cy="1118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）方程式右边写</a:t>
            </a:r>
            <a:r>
              <a:rPr lang="el-GR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∆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，用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空格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隔开，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吸热为“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+”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放热为“－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单位始终为 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kJ/mol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sz="28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824" name="Text Box 32"/>
          <p:cNvSpPr txBox="1"/>
          <p:nvPr/>
        </p:nvSpPr>
        <p:spPr>
          <a:xfrm>
            <a:off x="855980" y="2165350"/>
            <a:ext cx="11073130" cy="10502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）需注明反应物和生成物的聚集状态（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l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、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aq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），不打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↓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”“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↑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。</a:t>
            </a:r>
          </a:p>
        </p:txBody>
      </p:sp>
      <p:sp>
        <p:nvSpPr>
          <p:cNvPr id="33825" name="Text Box 33"/>
          <p:cNvSpPr txBox="1"/>
          <p:nvPr/>
        </p:nvSpPr>
        <p:spPr>
          <a:xfrm>
            <a:off x="855980" y="4648200"/>
            <a:ext cx="11071860" cy="11150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）各物质前的化学计量数可以是整数、分数（表示已反应的物质的物质的量），当化学计量数不同时，其</a:t>
            </a:r>
            <a:r>
              <a:rPr lang="el-GR" altLang="zh-CN" sz="3200" b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∆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H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也不同。</a:t>
            </a:r>
            <a:endParaRPr lang="zh-CN" altLang="en-US" sz="2800" b="1" i="1" dirty="0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0182" name="Text Box 6"/>
          <p:cNvSpPr txBox="1"/>
          <p:nvPr/>
        </p:nvSpPr>
        <p:spPr>
          <a:xfrm>
            <a:off x="855980" y="1227455"/>
            <a:ext cx="11073130" cy="1118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）要注明温度、压强（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25℃ 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101kPa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时不注明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），不标反应条件。</a:t>
            </a:r>
          </a:p>
        </p:txBody>
      </p:sp>
      <p:sp>
        <p:nvSpPr>
          <p:cNvPr id="2" name="Text Box 31"/>
          <p:cNvSpPr txBox="1"/>
          <p:nvPr/>
        </p:nvSpPr>
        <p:spPr>
          <a:xfrm>
            <a:off x="855980" y="4108450"/>
            <a:ext cx="8486140" cy="10502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）正逆反应的</a:t>
            </a:r>
            <a:r>
              <a:rPr lang="el-GR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绝对值相等，符号相反。</a:t>
            </a:r>
            <a:endParaRPr lang="zh-CN" altLang="en-US" sz="28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 Box 31"/>
          <p:cNvSpPr txBox="1"/>
          <p:nvPr/>
        </p:nvSpPr>
        <p:spPr>
          <a:xfrm>
            <a:off x="855980" y="5813425"/>
            <a:ext cx="8432800" cy="539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l-GR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Δ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的数值与反应式中的系数等比例变化。</a:t>
            </a:r>
            <a:endParaRPr lang="zh-CN" altLang="en-US" sz="2800" b="1" i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3823" grpId="0"/>
      <p:bldP spid="33824" grpId="0"/>
      <p:bldP spid="33825" grpId="0"/>
      <p:bldP spid="50182" grpId="0"/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热化学方程式</a:t>
            </a:r>
          </a:p>
        </p:txBody>
      </p:sp>
      <p:sp>
        <p:nvSpPr>
          <p:cNvPr id="2" name="Text Box 7"/>
          <p:cNvSpPr txBox="1"/>
          <p:nvPr/>
        </p:nvSpPr>
        <p:spPr>
          <a:xfrm>
            <a:off x="1739265" y="1764030"/>
            <a:ext cx="75514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SzPct val="100000"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(1)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看物质的化学变化是否符合客观事实。</a:t>
            </a:r>
          </a:p>
        </p:txBody>
      </p:sp>
      <p:grpSp>
        <p:nvGrpSpPr>
          <p:cNvPr id="33794" name="组合 1"/>
          <p:cNvGrpSpPr/>
          <p:nvPr/>
        </p:nvGrpSpPr>
        <p:grpSpPr>
          <a:xfrm>
            <a:off x="3074353" y="898525"/>
            <a:ext cx="5995987" cy="644525"/>
            <a:chOff x="2524" y="326"/>
            <a:chExt cx="8057" cy="724"/>
          </a:xfrm>
        </p:grpSpPr>
        <p:sp>
          <p:nvSpPr>
            <p:cNvPr id="33795" name="AutoShape 8"/>
            <p:cNvSpPr/>
            <p:nvPr/>
          </p:nvSpPr>
          <p:spPr>
            <a:xfrm>
              <a:off x="2524" y="326"/>
              <a:ext cx="8034" cy="724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sz="2800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6" name="Text Box 9"/>
            <p:cNvSpPr txBox="1"/>
            <p:nvPr/>
          </p:nvSpPr>
          <p:spPr>
            <a:xfrm>
              <a:off x="2873" y="438"/>
              <a:ext cx="7708" cy="5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latin typeface="Arial" panose="020B0604020202020204" pitchFamily="34" charset="0"/>
                  <a:ea typeface="宋体" panose="02010600030101010101" pitchFamily="2" charset="-122"/>
                </a:rPr>
                <a:t>判断热化学方程式书写正误的方法：</a:t>
              </a:r>
            </a:p>
          </p:txBody>
        </p:sp>
      </p:grpSp>
      <p:sp>
        <p:nvSpPr>
          <p:cNvPr id="3" name="Text Box 7"/>
          <p:cNvSpPr txBox="1"/>
          <p:nvPr/>
        </p:nvSpPr>
        <p:spPr>
          <a:xfrm>
            <a:off x="1739265" y="2341880"/>
            <a:ext cx="7464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SzPct val="100000"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(2)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看表示物质化学变化部分是否配平。</a:t>
            </a:r>
          </a:p>
        </p:txBody>
      </p:sp>
      <p:sp>
        <p:nvSpPr>
          <p:cNvPr id="5" name="Text Box 7"/>
          <p:cNvSpPr txBox="1"/>
          <p:nvPr/>
        </p:nvSpPr>
        <p:spPr>
          <a:xfrm>
            <a:off x="1739265" y="2921000"/>
            <a:ext cx="67043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SzPct val="100000"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(3)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看物质的聚集状态是否正确。</a:t>
            </a:r>
          </a:p>
        </p:txBody>
      </p:sp>
      <p:sp>
        <p:nvSpPr>
          <p:cNvPr id="6" name="Text Box 7"/>
          <p:cNvSpPr txBox="1"/>
          <p:nvPr/>
        </p:nvSpPr>
        <p:spPr>
          <a:xfrm>
            <a:off x="1739265" y="3498850"/>
            <a:ext cx="74644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SzPct val="100000"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(4)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看</a:t>
            </a:r>
            <a:r>
              <a:rPr lang="el-GR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Δ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H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的正负号、单位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是否正确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7" name="Text Box 7"/>
          <p:cNvSpPr txBox="1"/>
          <p:nvPr/>
        </p:nvSpPr>
        <p:spPr>
          <a:xfrm>
            <a:off x="1739265" y="4076700"/>
            <a:ext cx="99193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buSzPct val="100000"/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(5)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看</a:t>
            </a:r>
            <a:r>
              <a:rPr lang="el-GR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Δ</a:t>
            </a:r>
            <a:r>
              <a:rPr lang="en-US" altLang="zh-CN" sz="2800" b="1" i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H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值与相关物质的物质的量是否对应一致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热化学方程式</a:t>
            </a:r>
          </a:p>
        </p:txBody>
      </p:sp>
      <p:sp>
        <p:nvSpPr>
          <p:cNvPr id="50182" name="Text Box 6"/>
          <p:cNvSpPr txBox="1"/>
          <p:nvPr>
            <p:custDataLst>
              <p:tags r:id="rId2"/>
            </p:custDataLst>
          </p:nvPr>
        </p:nvSpPr>
        <p:spPr>
          <a:xfrm>
            <a:off x="935990" y="838835"/>
            <a:ext cx="424497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【资料卡片】（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P9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）：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  <a:sym typeface="+mn-ea"/>
            </a:endParaRPr>
          </a:p>
        </p:txBody>
      </p:sp>
      <p:sp>
        <p:nvSpPr>
          <p:cNvPr id="76803" name="Rectangle 3"/>
          <p:cNvSpPr/>
          <p:nvPr>
            <p:custDataLst>
              <p:tags r:id="rId3"/>
            </p:custDataLst>
          </p:nvPr>
        </p:nvSpPr>
        <p:spPr>
          <a:xfrm>
            <a:off x="859790" y="2453640"/>
            <a:ext cx="11323955" cy="4356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H</a:t>
            </a:r>
            <a:r>
              <a:rPr lang="en-US" altLang="zh-CN" sz="3200" b="1" baseline="-25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( g )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＋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I</a:t>
            </a:r>
            <a:r>
              <a:rPr lang="en-US" altLang="zh-CN" sz="3200" b="1" baseline="-25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( g ) = 2HI(g)</a:t>
            </a:r>
            <a:r>
              <a:rPr lang="en-US" altLang="zh-CN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Δ</a:t>
            </a:r>
            <a:r>
              <a:rPr lang="en-US" altLang="zh-CN" sz="3200" b="1" i="1" dirty="0">
                <a:latin typeface="华文中宋" panose="02010600040101010101" pitchFamily="2" charset="-122"/>
                <a:ea typeface="华文中宋" panose="02010600040101010101" pitchFamily="2" charset="-122"/>
              </a:rPr>
              <a:t>H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= 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－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14.9  kJ/mol</a:t>
            </a:r>
            <a:endParaRPr lang="en-US" altLang="zh-CN" sz="32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1513" name="Rectangle 11"/>
          <p:cNvSpPr/>
          <p:nvPr>
            <p:custDataLst>
              <p:tags r:id="rId4"/>
            </p:custDataLst>
          </p:nvPr>
        </p:nvSpPr>
        <p:spPr>
          <a:xfrm>
            <a:off x="935673" y="3444240"/>
            <a:ext cx="6821487" cy="819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3200" b="1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2H</a:t>
            </a:r>
            <a:r>
              <a:rPr lang="en-US" altLang="zh-CN" sz="3200" b="1" baseline="-25000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en-US" altLang="zh-CN" sz="3200" b="1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 g )</a:t>
            </a:r>
            <a:r>
              <a:rPr lang="zh-CN" altLang="en-US" sz="3200" b="1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＋</a:t>
            </a:r>
            <a:r>
              <a:rPr lang="en-US" altLang="zh-CN" sz="3200" b="1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2I</a:t>
            </a:r>
            <a:r>
              <a:rPr lang="en-US" altLang="zh-CN" sz="3200" b="1" baseline="-25000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en-US" altLang="zh-CN" sz="3200" b="1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 g ) = 4HI</a:t>
            </a:r>
            <a:r>
              <a:rPr lang="en-US" altLang="zh-CN" sz="3200" b="1" baseline="-25000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3200" b="1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 g )</a:t>
            </a:r>
            <a:endParaRPr lang="en-US" altLang="zh-CN" sz="3200" b="1" baseline="-25000" dirty="0">
              <a:solidFill>
                <a:srgbClr val="66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3200" b="1" baseline="-25000" dirty="0">
              <a:solidFill>
                <a:srgbClr val="6600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0193" name="Rectangle 17"/>
          <p:cNvSpPr/>
          <p:nvPr>
            <p:custDataLst>
              <p:tags r:id="rId5"/>
            </p:custDataLst>
          </p:nvPr>
        </p:nvSpPr>
        <p:spPr>
          <a:xfrm>
            <a:off x="7641590" y="3291840"/>
            <a:ext cx="18605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Δ</a:t>
            </a:r>
            <a:r>
              <a:rPr lang="en-US" altLang="zh-CN" sz="3200" b="1" i="1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H</a:t>
            </a:r>
            <a:r>
              <a:rPr lang="en-US" altLang="zh-CN" sz="3200" b="1" dirty="0">
                <a:solidFill>
                  <a:srgbClr val="6600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=?</a:t>
            </a:r>
          </a:p>
        </p:txBody>
      </p:sp>
      <p:sp>
        <p:nvSpPr>
          <p:cNvPr id="50200" name="Rectangle 24"/>
          <p:cNvSpPr/>
          <p:nvPr/>
        </p:nvSpPr>
        <p:spPr>
          <a:xfrm>
            <a:off x="7336790" y="4224655"/>
            <a:ext cx="17399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Δ</a:t>
            </a:r>
            <a:r>
              <a:rPr lang="en-US" altLang="zh-CN" sz="3200" b="1" i="1" dirty="0">
                <a:latin typeface="华文中宋" panose="02010600040101010101" pitchFamily="2" charset="-122"/>
                <a:ea typeface="华文中宋" panose="02010600040101010101" pitchFamily="2" charset="-122"/>
              </a:rPr>
              <a:t>H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=?</a:t>
            </a:r>
          </a:p>
        </p:txBody>
      </p:sp>
      <p:sp>
        <p:nvSpPr>
          <p:cNvPr id="26634" name="Rectangle 27"/>
          <p:cNvSpPr/>
          <p:nvPr/>
        </p:nvSpPr>
        <p:spPr>
          <a:xfrm>
            <a:off x="1088390" y="4376420"/>
            <a:ext cx="6146800" cy="819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2HI(g) = I</a:t>
            </a:r>
            <a:r>
              <a:rPr lang="en-US" altLang="zh-CN" sz="3200" b="1" baseline="-25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(g)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＋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H</a:t>
            </a:r>
            <a:r>
              <a:rPr lang="en-US" altLang="zh-CN" sz="3200" b="1" baseline="-25000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(g) </a:t>
            </a:r>
            <a:endParaRPr lang="en-US" altLang="zh-CN" sz="3200" b="1" baseline="-250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altLang="zh-CN" sz="3200" b="1" baseline="-250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76803" grpId="0"/>
      <p:bldP spid="21513" grpId="0"/>
      <p:bldP spid="50193" grpId="0"/>
      <p:bldP spid="50200" grpId="1"/>
      <p:bldP spid="266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热化学方程式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27965" y="659765"/>
            <a:ext cx="3778885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kern="100">
                <a:solidFill>
                  <a:srgbClr val="3780D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三、意义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1788795" y="1052830"/>
            <a:ext cx="8615056" cy="915670"/>
            <a:chOff x="204" y="1253"/>
            <a:chExt cx="5427" cy="577"/>
          </a:xfrm>
        </p:grpSpPr>
        <p:grpSp>
          <p:nvGrpSpPr>
            <p:cNvPr id="28679" name="Group 9"/>
            <p:cNvGrpSpPr/>
            <p:nvPr/>
          </p:nvGrpSpPr>
          <p:grpSpPr>
            <a:xfrm>
              <a:off x="204" y="1344"/>
              <a:ext cx="5427" cy="486"/>
              <a:chOff x="165" y="585"/>
              <a:chExt cx="5427" cy="486"/>
            </a:xfrm>
          </p:grpSpPr>
          <p:sp>
            <p:nvSpPr>
              <p:cNvPr id="28680" name="Rectangle 10"/>
              <p:cNvSpPr/>
              <p:nvPr/>
            </p:nvSpPr>
            <p:spPr>
              <a:xfrm>
                <a:off x="165" y="662"/>
                <a:ext cx="5427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 anchorCtr="0">
                <a:spAutoFit/>
              </a:bodyPr>
              <a:lstStyle/>
              <a:p>
                <a:r>
                  <a:rPr lang="en-US" altLang="zh-CN" sz="28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H</a:t>
                </a:r>
                <a:r>
                  <a:rPr lang="en-US" altLang="zh-CN" sz="2800" b="1" baseline="-300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</a:t>
                </a:r>
                <a:r>
                  <a:rPr lang="zh-CN" altLang="en-US" sz="28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（</a:t>
                </a:r>
                <a:r>
                  <a:rPr lang="en-US" altLang="zh-CN" sz="28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g)+   O</a:t>
                </a:r>
                <a:r>
                  <a:rPr lang="en-US" altLang="zh-CN" sz="2800" b="1" baseline="-250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</a:t>
                </a:r>
                <a:r>
                  <a:rPr lang="en-US" altLang="zh-CN" sz="28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(g)=====H</a:t>
                </a:r>
                <a:r>
                  <a:rPr lang="en-US" altLang="zh-CN" sz="2800" b="1" baseline="-25000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</a:t>
                </a:r>
                <a:r>
                  <a:rPr lang="en-US" altLang="zh-CN" sz="28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O(g)   </a:t>
                </a:r>
                <a:r>
                  <a:rPr lang="en-US" altLang="zh-CN" sz="20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△</a:t>
                </a:r>
                <a:r>
                  <a:rPr lang="en-US" altLang="zh-CN" sz="2800" b="1" i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H</a:t>
                </a:r>
                <a:r>
                  <a:rPr lang="en-US" altLang="zh-CN" sz="1600" b="1" i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 </a:t>
                </a:r>
                <a:r>
                  <a:rPr lang="en-US" altLang="zh-CN" sz="28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=</a:t>
                </a:r>
                <a:r>
                  <a:rPr lang="zh-CN" altLang="en-US" sz="28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－</a:t>
                </a:r>
                <a:r>
                  <a:rPr lang="en-US" altLang="zh-CN" sz="28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241.8 KJ/mol </a:t>
                </a:r>
              </a:p>
            </p:txBody>
          </p:sp>
          <p:graphicFrame>
            <p:nvGraphicFramePr>
              <p:cNvPr id="28681" name="Object 11"/>
              <p:cNvGraphicFramePr>
                <a:graphicFrameLocks noChangeAspect="1"/>
              </p:cNvGraphicFramePr>
              <p:nvPr/>
            </p:nvGraphicFramePr>
            <p:xfrm>
              <a:off x="1066" y="585"/>
              <a:ext cx="189" cy="48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5" imgW="152400" imgH="393700" progId="Equation.3">
                      <p:embed/>
                    </p:oleObj>
                  </mc:Choice>
                  <mc:Fallback>
                    <p:oleObj r:id="rId5" imgW="152400" imgH="393700" progId="Equation.3">
                      <p:embed/>
                      <p:pic>
                        <p:nvPicPr>
                          <p:cNvPr id="0" name="图片 3075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1066" y="585"/>
                            <a:ext cx="189" cy="486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682" name="Text Box 12"/>
            <p:cNvSpPr txBox="1"/>
            <p:nvPr/>
          </p:nvSpPr>
          <p:spPr>
            <a:xfrm>
              <a:off x="1791" y="1253"/>
              <a:ext cx="77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51203" name="Rectangle 3"/>
          <p:cNvSpPr/>
          <p:nvPr>
            <p:custDataLst>
              <p:tags r:id="rId3"/>
            </p:custDataLst>
          </p:nvPr>
        </p:nvSpPr>
        <p:spPr>
          <a:xfrm>
            <a:off x="855980" y="2198053"/>
            <a:ext cx="11040745" cy="17068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auto">
              <a:lnSpc>
                <a:spcPct val="12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）、表示某状态的某物质参加反应，结果生成某状态的某物质。</a:t>
            </a:r>
          </a:p>
          <a:p>
            <a:pPr fontAlgn="auto">
              <a:lnSpc>
                <a:spcPct val="12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）、反应物和生成物之间的物质的量比。</a:t>
            </a:r>
          </a:p>
          <a:p>
            <a:pPr fontAlgn="auto">
              <a:lnSpc>
                <a:spcPct val="125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）、反应物完全变成生成物后所放出或吸收的热量。</a:t>
            </a:r>
            <a:endParaRPr lang="zh-CN" altLang="en-US" sz="28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1207" name="Text Box 7"/>
          <p:cNvSpPr txBox="1"/>
          <p:nvPr/>
        </p:nvSpPr>
        <p:spPr>
          <a:xfrm>
            <a:off x="227965" y="4016375"/>
            <a:ext cx="11667490" cy="1568450"/>
          </a:xfrm>
          <a:prstGeom prst="rect">
            <a:avLst/>
          </a:prstGeom>
          <a:noFill/>
          <a:ln w="12700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总结</a:t>
            </a: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：热化学方程式既表明了化学反应中的物质变化，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也表明了化学反应中的能量变化。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1203" grpId="0"/>
      <p:bldP spid="51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燃烧热</a:t>
            </a:r>
          </a:p>
        </p:txBody>
      </p:sp>
      <p:sp>
        <p:nvSpPr>
          <p:cNvPr id="443401" name="Text Box 9"/>
          <p:cNvSpPr txBox="1"/>
          <p:nvPr/>
        </p:nvSpPr>
        <p:spPr>
          <a:xfrm>
            <a:off x="855980" y="887095"/>
            <a:ext cx="983551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反应热有多种表现形式：</a:t>
            </a:r>
            <a:r>
              <a:rPr lang="zh-CN" altLang="en-US" sz="2800" b="1" dirty="0">
                <a:solidFill>
                  <a:srgbClr val="0099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燃烧热、中和热、溶解热、稀释热等</a:t>
            </a: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27965" y="1437640"/>
            <a:ext cx="2670175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kern="100">
                <a:solidFill>
                  <a:srgbClr val="3780D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一、定义</a:t>
            </a:r>
          </a:p>
        </p:txBody>
      </p:sp>
      <p:sp>
        <p:nvSpPr>
          <p:cNvPr id="7171" name="Text Box 3"/>
          <p:cNvSpPr txBox="1"/>
          <p:nvPr/>
        </p:nvSpPr>
        <p:spPr>
          <a:xfrm>
            <a:off x="855980" y="2151380"/>
            <a:ext cx="10737850" cy="538480"/>
          </a:xfrm>
          <a:prstGeom prst="rect">
            <a:avLst/>
          </a:prstGeom>
          <a:noFill/>
          <a:ln w="38100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eaLnBrk="0" fontAlgn="auto" hangingPunct="0">
              <a:lnSpc>
                <a:spcPct val="125000"/>
              </a:lnSpc>
              <a:spcBef>
                <a:spcPts val="0"/>
              </a:spcBef>
              <a:buFont typeface="Monotype Sorts" pitchFamily="2" charset="2"/>
            </a:pP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49" charset="-122"/>
              </a:rPr>
              <a:t>101kPa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时，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1mol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纯物质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完全燃烧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生成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指定产物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时所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_GB2312" pitchFamily="49" charset="-122"/>
              </a:rPr>
              <a:t>放出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的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热量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。</a:t>
            </a:r>
          </a:p>
        </p:txBody>
      </p:sp>
      <p:sp>
        <p:nvSpPr>
          <p:cNvPr id="35849" name="AutoShape 6"/>
          <p:cNvSpPr/>
          <p:nvPr/>
        </p:nvSpPr>
        <p:spPr>
          <a:xfrm>
            <a:off x="6239510" y="2871470"/>
            <a:ext cx="2160905" cy="1607820"/>
          </a:xfrm>
          <a:prstGeom prst="wedgeRoundRectCallout">
            <a:avLst>
              <a:gd name="adj1" fmla="val 1139"/>
              <a:gd name="adj2" fmla="val -70199"/>
              <a:gd name="adj3" fmla="val 16667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/>
          <a:lstStyle/>
          <a:p>
            <a:pPr eaLnBrk="0" hangingPunct="0">
              <a:lnSpc>
                <a:spcPct val="60000"/>
              </a:lnSpc>
              <a:spcBef>
                <a:spcPct val="50000"/>
              </a:spcBef>
              <a:buFont typeface="Monotype Sorts" pitchFamily="2" charset="2"/>
            </a:pP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C -- CO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zh-CN" altLang="en-US" sz="2400" b="1" baseline="-250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 typeface="Monotype Sorts" pitchFamily="2" charset="2"/>
            </a:pP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S – SO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_GB2312" pitchFamily="49" charset="-122"/>
              </a:rPr>
              <a:t>2 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g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）</a:t>
            </a:r>
            <a:endParaRPr lang="zh-CN" altLang="en-US" sz="2400" b="1" baseline="-25000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 typeface="Monotype Sorts" pitchFamily="2" charset="2"/>
            </a:pP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</a:rPr>
              <a:t>H– H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_GB2312" pitchFamily="49" charset="-122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O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</a:rPr>
              <a:t>l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</a:rPr>
              <a:t>）</a:t>
            </a: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 typeface="Monotype Sorts" pitchFamily="2" charset="2"/>
            </a:pPr>
            <a:r>
              <a:rPr lang="en-US" altLang="zh-CN" sz="2400" b="1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N– N</a:t>
            </a:r>
            <a:r>
              <a:rPr lang="en-US" altLang="zh-CN" sz="2400" b="1" baseline="-2500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g</a:t>
            </a:r>
            <a:r>
              <a:rPr lang="zh-CN" altLang="en-US" sz="2400" b="1" dirty="0">
                <a:latin typeface="Times New Roman" panose="02020603050405020304" pitchFamily="18" charset="0"/>
                <a:ea typeface="楷体_GB2312" pitchFamily="49" charset="-122"/>
                <a:sym typeface="+mn-ea"/>
              </a:rPr>
              <a:t>）</a:t>
            </a: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  <a:p>
            <a:pPr eaLnBrk="0" hangingPunct="0">
              <a:lnSpc>
                <a:spcPct val="60000"/>
              </a:lnSpc>
              <a:spcBef>
                <a:spcPct val="50000"/>
              </a:spcBef>
              <a:buFont typeface="Monotype Sorts" pitchFamily="2" charset="2"/>
            </a:pPr>
            <a:endParaRPr lang="zh-CN" altLang="en-US" sz="2400" b="1" dirty="0"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35850" name="AutoShape 7"/>
          <p:cNvSpPr/>
          <p:nvPr/>
        </p:nvSpPr>
        <p:spPr>
          <a:xfrm>
            <a:off x="8663940" y="3088640"/>
            <a:ext cx="2238375" cy="488950"/>
          </a:xfrm>
          <a:prstGeom prst="wedgeRoundRectCallout">
            <a:avLst>
              <a:gd name="adj1" fmla="val 44255"/>
              <a:gd name="adj2" fmla="val -136366"/>
              <a:gd name="adj3" fmla="val 16667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/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buFont typeface="Monotype Sorts" pitchFamily="2" charset="2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单位</a:t>
            </a:r>
            <a:r>
              <a:rPr lang="en-US" altLang="zh-CN" sz="2400" b="1">
                <a:latin typeface="楷体_GB2312" pitchFamily="49" charset="-122"/>
                <a:ea typeface="楷体_GB2312" pitchFamily="49" charset="-122"/>
              </a:rPr>
              <a:t>: kJ/mol</a:t>
            </a:r>
          </a:p>
        </p:txBody>
      </p:sp>
      <p:sp>
        <p:nvSpPr>
          <p:cNvPr id="35851" name="AutoShape 8"/>
          <p:cNvSpPr/>
          <p:nvPr/>
        </p:nvSpPr>
        <p:spPr>
          <a:xfrm>
            <a:off x="3785553" y="1526540"/>
            <a:ext cx="3311525" cy="442913"/>
          </a:xfrm>
          <a:prstGeom prst="wedgeRoundRectCallout">
            <a:avLst>
              <a:gd name="adj1" fmla="val -59778"/>
              <a:gd name="adj2" fmla="val 128134"/>
              <a:gd name="adj3" fmla="val 16667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/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buFont typeface="Monotype Sorts" pitchFamily="2" charset="2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限定燃料的物质的量</a:t>
            </a:r>
          </a:p>
        </p:txBody>
      </p:sp>
      <p:sp>
        <p:nvSpPr>
          <p:cNvPr id="4" name="AutoShape 7"/>
          <p:cNvSpPr/>
          <p:nvPr/>
        </p:nvSpPr>
        <p:spPr>
          <a:xfrm>
            <a:off x="2404110" y="2958465"/>
            <a:ext cx="3227705" cy="488950"/>
          </a:xfrm>
          <a:prstGeom prst="wedgeRoundRectCallout">
            <a:avLst>
              <a:gd name="adj1" fmla="val 44255"/>
              <a:gd name="adj2" fmla="val -136366"/>
              <a:gd name="adj3" fmla="val 16667"/>
            </a:avLst>
          </a:prstGeom>
          <a:noFill/>
          <a:ln w="38100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/>
          <a:lstStyle/>
          <a:p>
            <a:pPr eaLnBrk="0" hangingPunct="0">
              <a:lnSpc>
                <a:spcPct val="105000"/>
              </a:lnSpc>
              <a:spcBef>
                <a:spcPct val="50000"/>
              </a:spcBef>
              <a:buFont typeface="Monotype Sorts" pitchFamily="2" charset="2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  <a:sym typeface="+mn-ea"/>
              </a:rPr>
              <a:t>生成物不能继续燃烧</a:t>
            </a:r>
            <a:endParaRPr lang="en-US" altLang="zh-CN" sz="24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27965" y="4507865"/>
            <a:ext cx="3557905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kern="100">
                <a:solidFill>
                  <a:srgbClr val="3780D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二、表示的意义</a:t>
            </a:r>
          </a:p>
        </p:txBody>
      </p:sp>
      <p:sp>
        <p:nvSpPr>
          <p:cNvPr id="35854" name="Rectangle 3"/>
          <p:cNvSpPr/>
          <p:nvPr/>
        </p:nvSpPr>
        <p:spPr>
          <a:xfrm>
            <a:off x="869950" y="5146040"/>
            <a:ext cx="10723245" cy="1076960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  <a:buClr>
                <a:srgbClr val="FFFF66"/>
              </a:buClr>
              <a:buSzTx/>
            </a:pP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如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: CH</a:t>
            </a:r>
            <a:r>
              <a:rPr lang="en-US" altLang="zh-CN" sz="2800" b="1" baseline="-25000">
                <a:latin typeface="Times New Roman" panose="02020603050405020304" pitchFamily="18" charset="0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的燃烧热为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890.3 KJ/mol.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  <a:buClr>
                <a:srgbClr val="FFFF66"/>
              </a:buClr>
              <a:buSzTx/>
            </a:pP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含义</a:t>
            </a: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:  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在</a:t>
            </a: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101KPa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时，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 1mol CH</a:t>
            </a:r>
            <a:r>
              <a:rPr lang="en-US" altLang="zh-CN" sz="2800" b="1" baseline="-25000">
                <a:latin typeface="Times New Roman" panose="02020603050405020304" pitchFamily="18" charset="0"/>
                <a:ea typeface="华文楷体" panose="02010600040101010101" pitchFamily="2" charset="-122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完全燃烧时，放出</a:t>
            </a:r>
            <a:r>
              <a:rPr lang="en-US" altLang="zh-CN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890.3 KJ</a:t>
            </a:r>
            <a:r>
              <a:rPr lang="zh-CN" altLang="en-US" sz="2800" b="1" dirty="0">
                <a:latin typeface="Times New Roman" panose="02020603050405020304" pitchFamily="18" charset="0"/>
                <a:ea typeface="华文楷体" panose="02010600040101010101" pitchFamily="2" charset="-122"/>
              </a:rPr>
              <a:t>的热量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</a:rPr>
              <a:t>.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3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854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>
                                            <p:txEl>
                                              <p:charRg st="2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54">
                                            <p:txEl>
                                              <p:charRg st="2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54">
                                            <p:txEl>
                                              <p:charRg st="29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854">
                                            <p:txEl>
                                              <p:charRg st="29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01" grpId="0"/>
      <p:bldP spid="2" grpId="0"/>
      <p:bldP spid="2" grpId="1"/>
      <p:bldP spid="35849" grpId="0" bldLvl="0" animBg="1"/>
      <p:bldP spid="35850" grpId="0" bldLvl="0" animBg="1"/>
      <p:bldP spid="35851" grpId="2" bldLvl="0" animBg="1"/>
      <p:bldP spid="4" grpId="0" bldLvl="0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燃烧热</a:t>
            </a:r>
          </a:p>
        </p:txBody>
      </p:sp>
      <p:sp>
        <p:nvSpPr>
          <p:cNvPr id="9220" name="Rectangle 4"/>
          <p:cNvSpPr/>
          <p:nvPr/>
        </p:nvSpPr>
        <p:spPr>
          <a:xfrm>
            <a:off x="870585" y="1415415"/>
            <a:ext cx="6354445" cy="6330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注意：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燃烧热的热化学方程式的书写    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55980" y="2256790"/>
            <a:ext cx="10929620" cy="574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fontAlgn="base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lang="zh-CN" altLang="en-US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应</a:t>
            </a:r>
            <a:r>
              <a:rPr lang="zh-CN" altLang="en-US" sz="2800" b="1" strike="noStrike" noProof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以</a:t>
            </a:r>
            <a:r>
              <a:rPr lang="en-US" altLang="zh-CN" sz="2800" b="1" strike="noStrike" noProof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1mol</a:t>
            </a:r>
            <a:r>
              <a:rPr lang="zh-CN" altLang="en-US" sz="2800" b="1" strike="noStrike" noProof="1">
                <a:solidFill>
                  <a:srgbClr val="CC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可燃物的标准</a:t>
            </a:r>
            <a:r>
              <a:rPr lang="zh-CN" altLang="en-US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来配平其余物质的化学计量数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(</a:t>
            </a:r>
            <a:r>
              <a:rPr lang="zh-CN" altLang="en-US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常出现分数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)</a:t>
            </a:r>
            <a:r>
              <a:rPr lang="en-US" altLang="zh-CN" sz="2800" b="1" u="sng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Century Schoolbook" pitchFamily="18" charset="0"/>
                <a:ea typeface="宋体" panose="02010600030101010101" pitchFamily="2" charset="-122"/>
                <a:cs typeface="+mn-cs"/>
              </a:rPr>
              <a:t>     </a:t>
            </a:r>
          </a:p>
        </p:txBody>
      </p:sp>
      <p:sp>
        <p:nvSpPr>
          <p:cNvPr id="9222" name="Rectangle 6"/>
          <p:cNvSpPr/>
          <p:nvPr/>
        </p:nvSpPr>
        <p:spPr>
          <a:xfrm>
            <a:off x="1000125" y="3184525"/>
            <a:ext cx="6806565" cy="6330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一定量可燃物完全燃烧时放出的热量：</a:t>
            </a:r>
          </a:p>
        </p:txBody>
      </p:sp>
      <p:grpSp>
        <p:nvGrpSpPr>
          <p:cNvPr id="35858" name="组合 35857"/>
          <p:cNvGrpSpPr/>
          <p:nvPr/>
        </p:nvGrpSpPr>
        <p:grpSpPr>
          <a:xfrm>
            <a:off x="3264535" y="4325620"/>
            <a:ext cx="5662930" cy="522605"/>
            <a:chOff x="612" y="3240"/>
            <a:chExt cx="2949" cy="329"/>
          </a:xfrm>
        </p:grpSpPr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612" y="3240"/>
              <a:ext cx="2949" cy="32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20000"/>
                </a:spcBef>
                <a:buFont typeface="Monotype Sorts" pitchFamily="2" charset="2"/>
              </a:pPr>
              <a:r>
                <a:rPr lang="en-US" altLang="zh-CN" sz="28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Century Schoolbook" pitchFamily="18" charset="0"/>
                  <a:ea typeface="宋体" panose="02010600030101010101" pitchFamily="2" charset="-122"/>
                  <a:cs typeface="+mn-cs"/>
                </a:rPr>
                <a:t>Q</a:t>
              </a:r>
              <a:r>
                <a:rPr lang="zh-CN" altLang="en-US" sz="2800" b="1" baseline="-25000" noProof="1">
                  <a:effectLst>
                    <a:outerShdw blurRad="38100" dist="38100" dir="2700000">
                      <a:srgbClr val="C0C0C0"/>
                    </a:outerShdw>
                  </a:effectLst>
                  <a:latin typeface="Century Schoolbook" pitchFamily="18" charset="0"/>
                  <a:ea typeface="宋体" panose="02010600030101010101" pitchFamily="2" charset="-122"/>
                  <a:cs typeface="+mn-cs"/>
                </a:rPr>
                <a:t>放</a:t>
              </a:r>
              <a:r>
                <a:rPr lang="en-US" altLang="zh-CN" sz="28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Century Schoolbook" pitchFamily="18" charset="0"/>
                  <a:ea typeface="宋体" panose="02010600030101010101" pitchFamily="2" charset="-122"/>
                  <a:cs typeface="+mn-cs"/>
                </a:rPr>
                <a:t>=n</a:t>
              </a:r>
              <a:r>
                <a:rPr lang="en-US" altLang="zh-CN" sz="2800" b="1" baseline="-25000" noProof="1">
                  <a:effectLst>
                    <a:outerShdw blurRad="38100" dist="38100" dir="2700000">
                      <a:srgbClr val="C0C0C0"/>
                    </a:outerShdw>
                  </a:effectLst>
                  <a:latin typeface="Century Schoolbook" pitchFamily="18" charset="0"/>
                  <a:ea typeface="宋体" panose="02010600030101010101" pitchFamily="2" charset="-122"/>
                  <a:cs typeface="+mn-cs"/>
                </a:rPr>
                <a:t>(</a:t>
              </a:r>
              <a:r>
                <a:rPr lang="zh-CN" altLang="en-US" sz="2800" b="1" baseline="-25000" noProof="1">
                  <a:effectLst>
                    <a:outerShdw blurRad="38100" dist="38100" dir="2700000">
                      <a:srgbClr val="C0C0C0"/>
                    </a:outerShdw>
                  </a:effectLst>
                  <a:latin typeface="Century Schoolbook" pitchFamily="18" charset="0"/>
                  <a:ea typeface="宋体" panose="02010600030101010101" pitchFamily="2" charset="-122"/>
                  <a:cs typeface="+mn-cs"/>
                </a:rPr>
                <a:t>可燃物</a:t>
              </a:r>
              <a:r>
                <a:rPr lang="en-US" altLang="zh-CN" sz="2800" b="1" baseline="-25000" noProof="1">
                  <a:effectLst>
                    <a:outerShdw blurRad="38100" dist="38100" dir="2700000">
                      <a:srgbClr val="C0C0C0"/>
                    </a:outerShdw>
                  </a:effectLst>
                  <a:latin typeface="Century Schoolbook" pitchFamily="18" charset="0"/>
                  <a:ea typeface="宋体" panose="02010600030101010101" pitchFamily="2" charset="-122"/>
                  <a:cs typeface="+mn-cs"/>
                </a:rPr>
                <a:t>)</a:t>
              </a:r>
              <a:r>
                <a:rPr lang="en-US" altLang="zh-CN" sz="28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Century Schoolbook" pitchFamily="18" charset="0"/>
                  <a:ea typeface="宋体" panose="02010600030101010101" pitchFamily="2" charset="-122"/>
                  <a:cs typeface="+mn-cs"/>
                </a:rPr>
                <a:t> </a:t>
              </a:r>
              <a:r>
                <a:rPr lang="en-US" altLang="zh-CN" sz="2800" b="1" noProof="1">
                  <a:effectLst>
                    <a:outerShdw blurRad="38100" dist="38100" dir="2700000">
                      <a:srgbClr val="C0C0C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× △H</a:t>
              </a:r>
            </a:p>
          </p:txBody>
        </p:sp>
        <p:sp>
          <p:nvSpPr>
            <p:cNvPr id="2064" name="Line 9"/>
            <p:cNvSpPr/>
            <p:nvPr/>
          </p:nvSpPr>
          <p:spPr>
            <a:xfrm>
              <a:off x="1927" y="3249"/>
              <a:ext cx="0" cy="272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</p:sp>
        <p:sp>
          <p:nvSpPr>
            <p:cNvPr id="2065" name="Line 10"/>
            <p:cNvSpPr/>
            <p:nvPr/>
          </p:nvSpPr>
          <p:spPr>
            <a:xfrm>
              <a:off x="2381" y="3248"/>
              <a:ext cx="0" cy="273"/>
            </a:xfrm>
            <a:prstGeom prst="line">
              <a:avLst/>
            </a:prstGeom>
            <a:ln w="28575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ldLvl="0" animBg="1"/>
      <p:bldP spid="92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>
            <p:custDataLst>
              <p:tags r:id="rId1"/>
            </p:custDataLst>
          </p:nvPr>
        </p:nvSpPr>
        <p:spPr>
          <a:xfrm>
            <a:off x="855980" y="111760"/>
            <a:ext cx="3151505" cy="4603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kern="100">
                <a:solidFill>
                  <a:srgbClr val="3780D7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燃烧热</a:t>
            </a: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27965" y="659765"/>
            <a:ext cx="4191000" cy="5835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kern="100">
                <a:solidFill>
                  <a:srgbClr val="3780D7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三、燃烧热的测定</a:t>
            </a: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04800" y="2133600"/>
            <a:ext cx="3941445" cy="39560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4419600" y="1371600"/>
            <a:ext cx="7623810" cy="52260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vert="horz" lIns="90000" tIns="46800" rIns="90000" bIns="468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320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测定原理：</a:t>
            </a:r>
            <a:r>
              <a:rPr lang="zh-CN" altLang="en-US" sz="3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待测物质放在一个充满氧气的密封金属容器（称为氧弹）内，再将此容器置于盛有一定量水的量热计内筒中，通过点火装置使氧弹中物质燃烧，反应放出的热量会使氧弹外面的水温升高。用温度计测量水温的变化，即可计算出此反应放出的热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GJhY2RlODM3Y2EzNjE0OWYxNDBhOTdiNjAwMzBmMWYifQ=="/>
  <p:tag name="KSO_WPP_MARK_KEY" val="5e3fcefc-e65f-49be-a91c-d454cbc737b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0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1"/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6"/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7"/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8"/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9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6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7"/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7"/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8"/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9"/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5"/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600,&quot;width&quot;:9600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0"/>
  <p:tag name="KSO_WM_UNIT_TABLE_BEAUTIFY" val="smartTable{85456961-c1d9-4aac-83e8-565b4f23156a}"/>
  <p:tag name="TABLE_ENDDRAG_ORIGIN_RECT" val="709*388"/>
  <p:tag name="TABLE_ENDDRAG_RECT" val="118*99*709*388"/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1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2"/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0"/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2"/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4"/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5"/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4"/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95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1144</Words>
  <Application>Microsoft Office PowerPoint</Application>
  <PresentationFormat>宽屏</PresentationFormat>
  <Paragraphs>143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Monotype Sorts</vt:lpstr>
      <vt:lpstr>黑体</vt:lpstr>
      <vt:lpstr>华文楷体</vt:lpstr>
      <vt:lpstr>华文中宋</vt:lpstr>
      <vt:lpstr>楷体_GB2312</vt:lpstr>
      <vt:lpstr>宋体</vt:lpstr>
      <vt:lpstr>微软雅黑</vt:lpstr>
      <vt:lpstr>Arial</vt:lpstr>
      <vt:lpstr>Calibri</vt:lpstr>
      <vt:lpstr>Century Schoolbook</vt:lpstr>
      <vt:lpstr>Times New Roman</vt:lpstr>
      <vt:lpstr>Wingdings</vt:lpstr>
      <vt:lpstr>Office 主题​​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gouxueping</cp:lastModifiedBy>
  <cp:revision>166</cp:revision>
  <dcterms:created xsi:type="dcterms:W3CDTF">2019-06-19T02:08:00Z</dcterms:created>
  <dcterms:modified xsi:type="dcterms:W3CDTF">2024-07-05T13:04:58Z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0E556855C42E4432A87928260E546C60</vt:lpwstr>
  </property>
</Properties>
</file>