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7" r:id="rId2"/>
    <p:sldId id="291" r:id="rId3"/>
    <p:sldId id="320" r:id="rId4"/>
    <p:sldId id="322" r:id="rId5"/>
    <p:sldId id="323" r:id="rId6"/>
    <p:sldId id="324" r:id="rId7"/>
    <p:sldId id="326" r:id="rId8"/>
    <p:sldId id="325" r:id="rId9"/>
    <p:sldId id="327" r:id="rId10"/>
    <p:sldId id="329" r:id="rId11"/>
    <p:sldId id="330" r:id="rId12"/>
    <p:sldId id="331"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0">
          <p15:clr>
            <a:srgbClr val="A4A3A4"/>
          </p15:clr>
        </p15:guide>
        <p15:guide id="2" pos="385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幸全" initials="" lastIdx="0" clrIdx="0"/>
  <p:cmAuthor id="1" name="Microsoft Office User" initials="MOU"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CDCDC"/>
    <a:srgbClr val="FFFFFF"/>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89" d="100"/>
          <a:sy n="89" d="100"/>
        </p:scale>
        <p:origin x="44" y="292"/>
      </p:cViewPr>
      <p:guideLst>
        <p:guide orient="horz" pos="2080"/>
        <p:guide pos="385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2024/7/5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2024/7/5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2024/7/5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2024/7/5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2024/7/5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2024/7/5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2024/7/5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2024/7/5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2024/7/5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2024/7/5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2024/7/5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2024/7/5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2024/7/5</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grpSp>
        <p:nvGrpSpPr>
          <p:cNvPr id="9" name="组合 8"/>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16.xml"/><Relationship Id="rId7" Type="http://schemas.openxmlformats.org/officeDocument/2006/relationships/tags" Target="../tags/tag120.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image" Target="../media/image11.png"/><Relationship Id="rId5" Type="http://schemas.openxmlformats.org/officeDocument/2006/relationships/tags" Target="../tags/tag118.xml"/><Relationship Id="rId10" Type="http://schemas.openxmlformats.org/officeDocument/2006/relationships/image" Target="NULL" TargetMode="External"/><Relationship Id="rId4" Type="http://schemas.openxmlformats.org/officeDocument/2006/relationships/tags" Target="../tags/tag117.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tags" Target="../tags/tag133.xml"/><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tags" Target="../tags/tag132.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tags" Target="../tags/tag131.xml"/><Relationship Id="rId5" Type="http://schemas.openxmlformats.org/officeDocument/2006/relationships/tags" Target="../tags/tag125.xml"/><Relationship Id="rId15" Type="http://schemas.openxmlformats.org/officeDocument/2006/relationships/slideLayout" Target="../slideLayouts/slideLayout7.xml"/><Relationship Id="rId10" Type="http://schemas.openxmlformats.org/officeDocument/2006/relationships/tags" Target="../tags/tag130.xml"/><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tags" Target="../tags/tag134.xml"/></Relationships>
</file>

<file path=ppt/slides/_rels/slide2.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tags" Target="../tags/tag77.xml"/><Relationship Id="rId2" Type="http://schemas.openxmlformats.org/officeDocument/2006/relationships/tags" Target="../tags/tag67.xml"/><Relationship Id="rId16" Type="http://schemas.openxmlformats.org/officeDocument/2006/relationships/slideLayout" Target="../slideLayouts/slideLayout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5" Type="http://schemas.openxmlformats.org/officeDocument/2006/relationships/tags" Target="../tags/tag80.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s>
</file>

<file path=ppt/slides/_rels/slide3.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7.png"/><Relationship Id="rId5" Type="http://schemas.openxmlformats.org/officeDocument/2006/relationships/tags" Target="../tags/tag85.xml"/><Relationship Id="rId10" Type="http://schemas.openxmlformats.org/officeDocument/2006/relationships/image" Target="../media/image6.jpeg"/><Relationship Id="rId4" Type="http://schemas.openxmlformats.org/officeDocument/2006/relationships/tags" Target="../tags/tag84.xml"/><Relationship Id="rId9"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8.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7.xml"/><Relationship Id="rId5" Type="http://schemas.openxmlformats.org/officeDocument/2006/relationships/tags" Target="../tags/tag93.xml"/><Relationship Id="rId4" Type="http://schemas.openxmlformats.org/officeDocument/2006/relationships/tags" Target="../tags/tag9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5.xml"/><Relationship Id="rId1" Type="http://schemas.openxmlformats.org/officeDocument/2006/relationships/tags" Target="../tags/tag9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8.xml.rels><?xml version="1.0" encoding="UTF-8" standalone="yes"?>
<Relationships xmlns="http://schemas.openxmlformats.org/package/2006/relationships"><Relationship Id="rId8" Type="http://schemas.openxmlformats.org/officeDocument/2006/relationships/tags" Target="../tags/tag106.xml"/><Relationship Id="rId3" Type="http://schemas.openxmlformats.org/officeDocument/2006/relationships/tags" Target="../tags/tag101.xml"/><Relationship Id="rId7" Type="http://schemas.openxmlformats.org/officeDocument/2006/relationships/tags" Target="../tags/tag105.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Layout" Target="../slideLayouts/slideLayout7.xml"/><Relationship Id="rId4" Type="http://schemas.openxmlformats.org/officeDocument/2006/relationships/tags" Target="../tags/tag1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421884" y="5507051"/>
            <a:ext cx="616395" cy="616395"/>
            <a:chOff x="3059832" y="3339719"/>
            <a:chExt cx="3607562" cy="3607562"/>
          </a:xfrm>
        </p:grpSpPr>
        <p:sp>
          <p:nvSpPr>
            <p:cNvPr id="24" name="椭圆 2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2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33" name="组合 32"/>
          <p:cNvGrpSpPr/>
          <p:nvPr/>
        </p:nvGrpSpPr>
        <p:grpSpPr>
          <a:xfrm>
            <a:off x="6223791" y="1857139"/>
            <a:ext cx="292233" cy="292233"/>
            <a:chOff x="3059832" y="3339719"/>
            <a:chExt cx="3607562" cy="3607562"/>
          </a:xfrm>
          <a:solidFill>
            <a:schemeClr val="accent1">
              <a:lumMod val="75000"/>
            </a:schemeClr>
          </a:solidFill>
        </p:grpSpPr>
        <p:sp>
          <p:nvSpPr>
            <p:cNvPr id="34" name="椭圆 3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nvGrpSpPr>
            <p:cNvPr id="35" name="组合 3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3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sp>
            <p:nvSpPr>
              <p:cNvPr id="37" name="椭圆 3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grpSp>
      <p:grpSp>
        <p:nvGrpSpPr>
          <p:cNvPr id="38" name="组合 37"/>
          <p:cNvGrpSpPr/>
          <p:nvPr/>
        </p:nvGrpSpPr>
        <p:grpSpPr>
          <a:xfrm>
            <a:off x="417233" y="5641679"/>
            <a:ext cx="179386" cy="179386"/>
            <a:chOff x="3059832" y="3339719"/>
            <a:chExt cx="3607562" cy="3607562"/>
          </a:xfrm>
          <a:solidFill>
            <a:schemeClr val="accent1">
              <a:lumMod val="75000"/>
            </a:schemeClr>
          </a:solidFill>
        </p:grpSpPr>
        <p:sp>
          <p:nvSpPr>
            <p:cNvPr id="39" name="椭圆 38"/>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1"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2" name="椭圆 4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43" name="组合 42"/>
          <p:cNvGrpSpPr/>
          <p:nvPr/>
        </p:nvGrpSpPr>
        <p:grpSpPr>
          <a:xfrm>
            <a:off x="4372991" y="721039"/>
            <a:ext cx="292233" cy="292233"/>
            <a:chOff x="3059832" y="3339719"/>
            <a:chExt cx="3607562" cy="3607562"/>
          </a:xfrm>
          <a:solidFill>
            <a:schemeClr val="accent1">
              <a:lumMod val="75000"/>
            </a:schemeClr>
          </a:solidFill>
        </p:grpSpPr>
        <p:sp>
          <p:nvSpPr>
            <p:cNvPr id="44" name="椭圆 4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7" name="椭圆 4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2" name="矩形 1"/>
          <p:cNvSpPr/>
          <p:nvPr/>
        </p:nvSpPr>
        <p:spPr>
          <a:xfrm>
            <a:off x="-1" y="2204595"/>
            <a:ext cx="12192000" cy="3014630"/>
          </a:xfrm>
          <a:prstGeom prst="rect">
            <a:avLst/>
          </a:prstGeom>
          <a:solidFill>
            <a:srgbClr val="3780D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9732709" y="1484573"/>
            <a:ext cx="616395" cy="616395"/>
            <a:chOff x="3059832" y="3339719"/>
            <a:chExt cx="3607562" cy="3607562"/>
          </a:xfrm>
        </p:grpSpPr>
        <p:sp>
          <p:nvSpPr>
            <p:cNvPr id="54" name="椭圆 5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5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5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3" name="矩形 2"/>
          <p:cNvSpPr/>
          <p:nvPr/>
        </p:nvSpPr>
        <p:spPr>
          <a:xfrm>
            <a:off x="0" y="2685860"/>
            <a:ext cx="12192000" cy="829945"/>
          </a:xfrm>
          <a:prstGeom prst="rect">
            <a:avLst/>
          </a:prstGeom>
        </p:spPr>
        <p:txBody>
          <a:bodyPr wrap="square">
            <a:spAutoFit/>
          </a:bodyPr>
          <a:lstStyle/>
          <a:p>
            <a:pPr algn="ctr"/>
            <a:r>
              <a:rPr lang="zh-CN" altLang="en-US" sz="4800" b="1" kern="100" dirty="0">
                <a:solidFill>
                  <a:schemeClr val="bg1"/>
                </a:solidFill>
                <a:latin typeface="微软雅黑" panose="020B0503020204020204" charset="-122"/>
                <a:ea typeface="微软雅黑" panose="020B0503020204020204" charset="-122"/>
                <a:cs typeface="Times New Roman" panose="02020603050405020304" pitchFamily="18" charset="0"/>
              </a:rPr>
              <a:t>第一章：化学反应的热效应</a:t>
            </a:r>
            <a:endParaRPr lang="zh-CN" altLang="en-US" sz="4800"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4" name="矩形 3"/>
          <p:cNvSpPr/>
          <p:nvPr/>
        </p:nvSpPr>
        <p:spPr>
          <a:xfrm>
            <a:off x="4432309" y="3777615"/>
            <a:ext cx="6405245" cy="645160"/>
          </a:xfrm>
          <a:prstGeom prst="rect">
            <a:avLst/>
          </a:prstGeom>
          <a:effectLst/>
        </p:spPr>
        <p:txBody>
          <a:bodyPr wrap="square">
            <a:spAutoFit/>
          </a:bodyPr>
          <a:lstStyle/>
          <a:p>
            <a:r>
              <a:rPr lang="zh-CN" altLang="en-US" sz="3600" b="1" kern="100" dirty="0">
                <a:solidFill>
                  <a:schemeClr val="bg1"/>
                </a:solidFill>
                <a:latin typeface="微软雅黑" panose="020B0503020204020204" charset="-122"/>
                <a:ea typeface="微软雅黑" panose="020B0503020204020204" charset="-122"/>
                <a:cs typeface="Times New Roman" panose="02020603050405020304" pitchFamily="18" charset="0"/>
              </a:rPr>
              <a:t>第一节：反应热</a:t>
            </a:r>
          </a:p>
        </p:txBody>
      </p:sp>
      <p:sp>
        <p:nvSpPr>
          <p:cNvPr id="7" name="矩形 6"/>
          <p:cNvSpPr/>
          <p:nvPr/>
        </p:nvSpPr>
        <p:spPr>
          <a:xfrm>
            <a:off x="0" y="0"/>
            <a:ext cx="12192000" cy="1311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80998" y="146276"/>
            <a:ext cx="1805497" cy="1833354"/>
            <a:chOff x="702328" y="1302545"/>
            <a:chExt cx="1805497" cy="1833354"/>
          </a:xfrm>
        </p:grpSpPr>
        <p:sp>
          <p:nvSpPr>
            <p:cNvPr id="87" name="椭圆 86"/>
            <p:cNvSpPr/>
            <p:nvPr/>
          </p:nvSpPr>
          <p:spPr>
            <a:xfrm>
              <a:off x="1702773" y="1302545"/>
              <a:ext cx="668877" cy="668877"/>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8" name="椭圆 87"/>
            <p:cNvSpPr/>
            <p:nvPr/>
          </p:nvSpPr>
          <p:spPr>
            <a:xfrm>
              <a:off x="1849319" y="2264885"/>
              <a:ext cx="658506" cy="65850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9" name="椭圆 88"/>
            <p:cNvSpPr/>
            <p:nvPr/>
          </p:nvSpPr>
          <p:spPr>
            <a:xfrm>
              <a:off x="857708" y="2337395"/>
              <a:ext cx="798504" cy="798504"/>
            </a:xfrm>
            <a:prstGeom prst="ellipse">
              <a:avLst/>
            </a:prstGeom>
            <a:gradFill flip="none" rotWithShape="1">
              <a:gsLst>
                <a:gs pos="0">
                  <a:schemeClr val="bg1"/>
                </a:gs>
                <a:gs pos="36000">
                  <a:schemeClr val="bg1"/>
                </a:gs>
                <a:gs pos="100000">
                  <a:srgbClr val="C7C7C7"/>
                </a:gs>
              </a:gsLst>
              <a:lin ang="13500000" scaled="1"/>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0" name="椭圆 89"/>
            <p:cNvSpPr/>
            <p:nvPr/>
          </p:nvSpPr>
          <p:spPr>
            <a:xfrm>
              <a:off x="702328" y="1359500"/>
              <a:ext cx="1482936" cy="148293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029" y="4034233"/>
            <a:ext cx="2901523" cy="1861622"/>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7349" y="2863966"/>
            <a:ext cx="2901523" cy="247262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2733" y="509331"/>
            <a:ext cx="715648" cy="715648"/>
          </a:xfrm>
          <a:prstGeom prst="rect">
            <a:avLst/>
          </a:prstGeom>
        </p:spPr>
      </p:pic>
      <p:pic>
        <p:nvPicPr>
          <p:cNvPr id="6" name="图片 5"/>
          <p:cNvPicPr>
            <a:picLocks noChangeAspect="1"/>
          </p:cNvPicPr>
          <p:nvPr>
            <p:custDataLst>
              <p:tags r:id="rId1"/>
            </p:custDataLst>
          </p:nvPr>
        </p:nvPicPr>
        <p:blipFill>
          <a:blip r:embed="rId7"/>
          <a:srcRect l="-1483" t="494"/>
          <a:stretch>
            <a:fillRect/>
          </a:stretch>
        </p:blipFill>
        <p:spPr>
          <a:xfrm>
            <a:off x="534670" y="387350"/>
            <a:ext cx="1173480" cy="1150620"/>
          </a:xfrm>
          <a:prstGeom prst="ellipse">
            <a:avLst/>
          </a:prstGeom>
        </p:spPr>
      </p:pic>
      <p:sp>
        <p:nvSpPr>
          <p:cNvPr id="12" name="文本框 11"/>
          <p:cNvSpPr txBox="1"/>
          <p:nvPr/>
        </p:nvSpPr>
        <p:spPr>
          <a:xfrm>
            <a:off x="3316586" y="794601"/>
            <a:ext cx="6980363" cy="584775"/>
          </a:xfrm>
          <a:prstGeom prst="rect">
            <a:avLst/>
          </a:prstGeom>
          <a:noFill/>
        </p:spPr>
        <p:txBody>
          <a:bodyPr wrap="square" rtlCol="0">
            <a:spAutoFit/>
          </a:bodyPr>
          <a:lstStyle/>
          <a:p>
            <a:r>
              <a:rPr lang="zh-CN" altLang="en-US" sz="3200" dirty="0">
                <a:solidFill>
                  <a:srgbClr val="3780D7"/>
                </a:solidFill>
              </a:rPr>
              <a:t>人教版高中化学选择性必修第一册</a:t>
            </a:r>
            <a:endParaRPr lang="en-US" altLang="zh-CN" sz="3200" dirty="0">
              <a:solidFill>
                <a:srgbClr val="3780D7"/>
              </a:solidFill>
            </a:endParaRPr>
          </a:p>
        </p:txBody>
      </p:sp>
      <p:sp>
        <p:nvSpPr>
          <p:cNvPr id="5" name="矩形 4"/>
          <p:cNvSpPr/>
          <p:nvPr>
            <p:custDataLst>
              <p:tags r:id="rId2"/>
            </p:custDataLst>
          </p:nvPr>
        </p:nvSpPr>
        <p:spPr>
          <a:xfrm>
            <a:off x="4498340" y="4516120"/>
            <a:ext cx="3693160" cy="460375"/>
          </a:xfrm>
          <a:prstGeom prst="rect">
            <a:avLst/>
          </a:prstGeom>
          <a:ln>
            <a:noFill/>
          </a:ln>
        </p:spPr>
        <p:txBody>
          <a:bodyPr wrap="square">
            <a:spAutoFit/>
          </a:bodyPr>
          <a:lstStyle/>
          <a:p>
            <a:r>
              <a:rPr lang="zh-CN" altLang="en-US"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第</a:t>
            </a:r>
            <a:r>
              <a:rPr lang="en-US"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1</a:t>
            </a:r>
            <a:r>
              <a:rPr lang="zh-CN" altLang="en-US"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课时：反应热、焓变</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
                                        </p:tgtEl>
                                        <p:attrNameLst>
                                          <p:attrName>ppt_y</p:attrName>
                                        </p:attrNameLst>
                                      </p:cBhvr>
                                      <p:tavLst>
                                        <p:tav tm="0">
                                          <p:val>
                                            <p:strVal val="#ppt_y"/>
                                          </p:val>
                                        </p:tav>
                                        <p:tav tm="100000">
                                          <p:val>
                                            <p:strVal val="#ppt_y"/>
                                          </p:val>
                                        </p:tav>
                                      </p:tavLst>
                                    </p:anim>
                                    <p:anim calcmode="lin" valueType="num">
                                      <p:cBhvr>
                                        <p:cTn id="3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焓与焓变</a:t>
            </a:r>
          </a:p>
        </p:txBody>
      </p:sp>
      <p:sp>
        <p:nvSpPr>
          <p:cNvPr id="8" name="矩形 7"/>
          <p:cNvSpPr/>
          <p:nvPr>
            <p:custDataLst>
              <p:tags r:id="rId2"/>
            </p:custDataLst>
          </p:nvPr>
        </p:nvSpPr>
        <p:spPr>
          <a:xfrm>
            <a:off x="146050" y="751205"/>
            <a:ext cx="2935605" cy="583565"/>
          </a:xfrm>
          <a:prstGeom prst="rect">
            <a:avLst/>
          </a:prstGeom>
          <a:ln>
            <a:noFill/>
          </a:ln>
        </p:spPr>
        <p:txBody>
          <a:bodyPr wrap="square">
            <a:spAutoFit/>
          </a:bodyPr>
          <a:lstStyle/>
          <a:p>
            <a:r>
              <a:rPr lang="zh-CN" altLang="en-US" sz="3200" b="1" kern="100">
                <a:solidFill>
                  <a:srgbClr val="3780D7"/>
                </a:solidFill>
                <a:latin typeface="Times New Roman" panose="02020603050405020304" pitchFamily="18" charset="0"/>
                <a:ea typeface="微软雅黑" panose="020B0503020204020204" charset="-122"/>
                <a:cs typeface="Times New Roman" panose="02020603050405020304" pitchFamily="18" charset="0"/>
              </a:rPr>
              <a:t>二、宏观</a:t>
            </a:r>
          </a:p>
        </p:txBody>
      </p:sp>
      <p:grpSp>
        <p:nvGrpSpPr>
          <p:cNvPr id="2" name="Group 6"/>
          <p:cNvGrpSpPr/>
          <p:nvPr/>
        </p:nvGrpSpPr>
        <p:grpSpPr>
          <a:xfrm>
            <a:off x="1160780" y="1473200"/>
            <a:ext cx="8001000" cy="3657600"/>
            <a:chOff x="240" y="1584"/>
            <a:chExt cx="5040" cy="2304"/>
          </a:xfrm>
        </p:grpSpPr>
        <p:sp>
          <p:nvSpPr>
            <p:cNvPr id="25602" name="Rectangle 7"/>
            <p:cNvSpPr/>
            <p:nvPr/>
          </p:nvSpPr>
          <p:spPr>
            <a:xfrm>
              <a:off x="768" y="1584"/>
              <a:ext cx="2064" cy="2304"/>
            </a:xfrm>
            <a:prstGeom prst="rect">
              <a:avLst/>
            </a:prstGeom>
            <a:solidFill>
              <a:srgbClr val="BBBBBB">
                <a:alpha val="50195"/>
              </a:srgbClr>
            </a:solidFill>
            <a:ln w="9525" cap="flat" cmpd="sng">
              <a:solidFill>
                <a:srgbClr val="BBBBBB"/>
              </a:solidFill>
              <a:prstDash val="solid"/>
              <a:miter/>
              <a:headEnd type="none" w="med" len="med"/>
              <a:tailEnd type="none" w="med" len="med"/>
            </a:ln>
          </p:spPr>
          <p:txBody>
            <a:bodyPr wrap="none" anchor="ctr" anchorCtr="0"/>
            <a:lstStyle/>
            <a:p>
              <a:pPr algn="ctr"/>
              <a:endParaRPr lang="zh-CN" altLang="zh-CN" sz="2400" b="1" dirty="0">
                <a:latin typeface="Times New Roman" panose="02020603050405020304" pitchFamily="18" charset="0"/>
                <a:ea typeface="宋体" panose="02010600030101010101" pitchFamily="2" charset="-122"/>
              </a:endParaRPr>
            </a:p>
          </p:txBody>
        </p:sp>
        <p:sp>
          <p:nvSpPr>
            <p:cNvPr id="25603" name="Line 8"/>
            <p:cNvSpPr/>
            <p:nvPr/>
          </p:nvSpPr>
          <p:spPr>
            <a:xfrm>
              <a:off x="912" y="1968"/>
              <a:ext cx="1824" cy="0"/>
            </a:xfrm>
            <a:prstGeom prst="line">
              <a:avLst/>
            </a:prstGeom>
            <a:ln w="38100" cap="flat" cmpd="sng">
              <a:solidFill>
                <a:schemeClr val="tx1"/>
              </a:solidFill>
              <a:prstDash val="solid"/>
              <a:round/>
              <a:headEnd type="none" w="med" len="med"/>
              <a:tailEnd type="none" w="med" len="med"/>
            </a:ln>
          </p:spPr>
        </p:sp>
        <p:sp>
          <p:nvSpPr>
            <p:cNvPr id="25604" name="Line 9"/>
            <p:cNvSpPr/>
            <p:nvPr/>
          </p:nvSpPr>
          <p:spPr>
            <a:xfrm>
              <a:off x="912" y="3504"/>
              <a:ext cx="1776" cy="0"/>
            </a:xfrm>
            <a:prstGeom prst="line">
              <a:avLst/>
            </a:prstGeom>
            <a:ln w="38100" cap="flat" cmpd="sng">
              <a:solidFill>
                <a:schemeClr val="tx1"/>
              </a:solidFill>
              <a:prstDash val="solid"/>
              <a:round/>
              <a:headEnd type="none" w="med" len="med"/>
              <a:tailEnd type="none" w="med" len="med"/>
            </a:ln>
          </p:spPr>
        </p:sp>
        <p:sp>
          <p:nvSpPr>
            <p:cNvPr id="25605" name="Text Box 10"/>
            <p:cNvSpPr txBox="1"/>
            <p:nvPr/>
          </p:nvSpPr>
          <p:spPr>
            <a:xfrm>
              <a:off x="240" y="2544"/>
              <a:ext cx="528" cy="290"/>
            </a:xfrm>
            <a:prstGeom prst="rect">
              <a:avLst/>
            </a:prstGeom>
            <a:noFill/>
            <a:ln w="9525">
              <a:noFill/>
            </a:ln>
          </p:spPr>
          <p:txBody>
            <a:bodyPr anchor="t" anchorCtr="0">
              <a:spAutoFit/>
            </a:bodyPr>
            <a:lstStyle/>
            <a:p>
              <a:r>
                <a:rPr lang="zh-CN" altLang="en-US" sz="2400" b="1" dirty="0">
                  <a:latin typeface="Times New Roman" panose="02020603050405020304" pitchFamily="18" charset="0"/>
                  <a:ea typeface="宋体" panose="02010600030101010101" pitchFamily="2" charset="-122"/>
                </a:rPr>
                <a:t>能量</a:t>
              </a:r>
            </a:p>
          </p:txBody>
        </p:sp>
        <p:sp>
          <p:nvSpPr>
            <p:cNvPr id="25606" name="Text Box 11"/>
            <p:cNvSpPr txBox="1"/>
            <p:nvPr/>
          </p:nvSpPr>
          <p:spPr>
            <a:xfrm>
              <a:off x="338" y="1789"/>
              <a:ext cx="308" cy="290"/>
            </a:xfrm>
            <a:prstGeom prst="rect">
              <a:avLst/>
            </a:prstGeom>
            <a:noFill/>
            <a:ln w="9525">
              <a:noFill/>
            </a:ln>
          </p:spPr>
          <p:txBody>
            <a:bodyPr wrap="none" anchor="t" anchorCtr="0">
              <a:spAutoFit/>
            </a:bodyPr>
            <a:lstStyle/>
            <a:p>
              <a:r>
                <a:rPr lang="zh-CN" altLang="en-US" sz="2400" b="1" dirty="0">
                  <a:solidFill>
                    <a:srgbClr val="FF0000"/>
                  </a:solidFill>
                  <a:latin typeface="Times New Roman" panose="02020603050405020304" pitchFamily="18" charset="0"/>
                  <a:ea typeface="宋体" panose="02010600030101010101" pitchFamily="2" charset="-122"/>
                </a:rPr>
                <a:t>高</a:t>
              </a:r>
            </a:p>
          </p:txBody>
        </p:sp>
        <p:sp>
          <p:nvSpPr>
            <p:cNvPr id="25607" name="Text Box 12"/>
            <p:cNvSpPr txBox="1"/>
            <p:nvPr/>
          </p:nvSpPr>
          <p:spPr>
            <a:xfrm>
              <a:off x="314" y="3349"/>
              <a:ext cx="308" cy="290"/>
            </a:xfrm>
            <a:prstGeom prst="rect">
              <a:avLst/>
            </a:prstGeom>
            <a:noFill/>
            <a:ln w="9525">
              <a:noFill/>
            </a:ln>
          </p:spPr>
          <p:txBody>
            <a:bodyPr wrap="none" anchor="t" anchorCtr="0">
              <a:spAutoFit/>
            </a:bodyPr>
            <a:lstStyle/>
            <a:p>
              <a:r>
                <a:rPr lang="zh-CN" altLang="en-US" sz="2400" b="1" dirty="0">
                  <a:solidFill>
                    <a:schemeClr val="accent2"/>
                  </a:solidFill>
                  <a:latin typeface="Times New Roman" panose="02020603050405020304" pitchFamily="18" charset="0"/>
                  <a:ea typeface="宋体" panose="02010600030101010101" pitchFamily="2" charset="-122"/>
                </a:rPr>
                <a:t>低</a:t>
              </a:r>
            </a:p>
          </p:txBody>
        </p:sp>
        <p:sp>
          <p:nvSpPr>
            <p:cNvPr id="25608" name="Rectangle 13"/>
            <p:cNvSpPr/>
            <p:nvPr/>
          </p:nvSpPr>
          <p:spPr>
            <a:xfrm>
              <a:off x="3216" y="1584"/>
              <a:ext cx="2064" cy="2304"/>
            </a:xfrm>
            <a:prstGeom prst="rect">
              <a:avLst/>
            </a:prstGeom>
            <a:solidFill>
              <a:srgbClr val="BBBBBB">
                <a:alpha val="50195"/>
              </a:srgbClr>
            </a:solidFill>
            <a:ln w="9525" cap="flat" cmpd="sng">
              <a:solidFill>
                <a:srgbClr val="BBBBBB"/>
              </a:solidFill>
              <a:prstDash val="solid"/>
              <a:miter/>
              <a:headEnd type="none" w="med" len="med"/>
              <a:tailEnd type="none" w="med" len="med"/>
            </a:ln>
          </p:spPr>
          <p:txBody>
            <a:bodyPr wrap="none" anchor="ctr" anchorCtr="0"/>
            <a:lstStyle/>
            <a:p>
              <a:pPr algn="ctr"/>
              <a:endParaRPr lang="zh-CN" altLang="zh-CN" sz="2400" b="1" dirty="0">
                <a:latin typeface="Times New Roman" panose="02020603050405020304" pitchFamily="18" charset="0"/>
                <a:ea typeface="宋体" panose="02010600030101010101" pitchFamily="2" charset="-122"/>
              </a:endParaRPr>
            </a:p>
          </p:txBody>
        </p:sp>
        <p:sp>
          <p:nvSpPr>
            <p:cNvPr id="25609" name="Line 14"/>
            <p:cNvSpPr/>
            <p:nvPr/>
          </p:nvSpPr>
          <p:spPr>
            <a:xfrm>
              <a:off x="3360" y="1968"/>
              <a:ext cx="1824" cy="0"/>
            </a:xfrm>
            <a:prstGeom prst="line">
              <a:avLst/>
            </a:prstGeom>
            <a:ln w="38100" cap="flat" cmpd="sng">
              <a:solidFill>
                <a:schemeClr val="tx1"/>
              </a:solidFill>
              <a:prstDash val="solid"/>
              <a:round/>
              <a:headEnd type="none" w="med" len="med"/>
              <a:tailEnd type="none" w="med" len="med"/>
            </a:ln>
          </p:spPr>
        </p:sp>
        <p:sp>
          <p:nvSpPr>
            <p:cNvPr id="25610" name="Line 15"/>
            <p:cNvSpPr/>
            <p:nvPr/>
          </p:nvSpPr>
          <p:spPr>
            <a:xfrm>
              <a:off x="3360" y="3504"/>
              <a:ext cx="1776" cy="0"/>
            </a:xfrm>
            <a:prstGeom prst="line">
              <a:avLst/>
            </a:prstGeom>
            <a:ln w="38100" cap="flat" cmpd="sng">
              <a:solidFill>
                <a:schemeClr val="tx1"/>
              </a:solidFill>
              <a:prstDash val="solid"/>
              <a:round/>
              <a:headEnd type="none" w="med" len="med"/>
              <a:tailEnd type="none" w="med" len="med"/>
            </a:ln>
          </p:spPr>
        </p:sp>
        <p:sp>
          <p:nvSpPr>
            <p:cNvPr id="25611" name="Line 16"/>
            <p:cNvSpPr/>
            <p:nvPr/>
          </p:nvSpPr>
          <p:spPr>
            <a:xfrm flipV="1">
              <a:off x="480" y="2112"/>
              <a:ext cx="0" cy="432"/>
            </a:xfrm>
            <a:prstGeom prst="line">
              <a:avLst/>
            </a:prstGeom>
            <a:ln w="9525" cap="flat" cmpd="sng">
              <a:solidFill>
                <a:schemeClr val="tx1"/>
              </a:solidFill>
              <a:prstDash val="solid"/>
              <a:round/>
              <a:headEnd type="none" w="med" len="med"/>
              <a:tailEnd type="triangle" w="med" len="med"/>
            </a:ln>
          </p:spPr>
        </p:sp>
        <p:sp>
          <p:nvSpPr>
            <p:cNvPr id="25612" name="Line 17"/>
            <p:cNvSpPr/>
            <p:nvPr/>
          </p:nvSpPr>
          <p:spPr>
            <a:xfrm>
              <a:off x="480" y="2880"/>
              <a:ext cx="0" cy="432"/>
            </a:xfrm>
            <a:prstGeom prst="line">
              <a:avLst/>
            </a:prstGeom>
            <a:ln w="9525" cap="flat" cmpd="sng">
              <a:solidFill>
                <a:schemeClr val="tx1"/>
              </a:solidFill>
              <a:prstDash val="solid"/>
              <a:round/>
              <a:headEnd type="none" w="med" len="med"/>
              <a:tailEnd type="triangle" w="med" len="med"/>
            </a:ln>
          </p:spPr>
        </p:sp>
      </p:grpSp>
      <p:sp>
        <p:nvSpPr>
          <p:cNvPr id="7186" name="AutoShape 18"/>
          <p:cNvSpPr/>
          <p:nvPr/>
        </p:nvSpPr>
        <p:spPr>
          <a:xfrm>
            <a:off x="3294380" y="2311400"/>
            <a:ext cx="381000" cy="1981200"/>
          </a:xfrm>
          <a:prstGeom prst="downArrow">
            <a:avLst>
              <a:gd name="adj1" fmla="val 50000"/>
              <a:gd name="adj2" fmla="val 130000"/>
            </a:avLst>
          </a:prstGeom>
          <a:solidFill>
            <a:srgbClr val="FB6249"/>
          </a:solidFill>
          <a:ln w="9525" cap="flat" cmpd="sng">
            <a:solidFill>
              <a:schemeClr val="tx1"/>
            </a:solidFill>
            <a:prstDash val="solid"/>
            <a:miter/>
            <a:headEnd type="none" w="med" len="med"/>
            <a:tailEnd type="none" w="med" len="med"/>
          </a:ln>
        </p:spPr>
        <p:txBody>
          <a:bodyPr wrap="none" anchor="ctr" anchorCtr="0"/>
          <a:lstStyle/>
          <a:p>
            <a:pPr algn="ctr"/>
            <a:endParaRPr lang="zh-CN" altLang="zh-CN" sz="2400" b="1" dirty="0">
              <a:solidFill>
                <a:srgbClr val="FF0000"/>
              </a:solidFill>
              <a:latin typeface="Times New Roman" panose="02020603050405020304" pitchFamily="18" charset="0"/>
              <a:ea typeface="宋体" panose="02010600030101010101" pitchFamily="2" charset="-122"/>
            </a:endParaRPr>
          </a:p>
        </p:txBody>
      </p:sp>
      <p:sp>
        <p:nvSpPr>
          <p:cNvPr id="7187" name="Text Box 19"/>
          <p:cNvSpPr txBox="1"/>
          <p:nvPr/>
        </p:nvSpPr>
        <p:spPr>
          <a:xfrm>
            <a:off x="1989455" y="1560830"/>
            <a:ext cx="3371850" cy="521970"/>
          </a:xfrm>
          <a:prstGeom prst="rect">
            <a:avLst/>
          </a:prstGeom>
          <a:noFill/>
          <a:ln w="9525">
            <a:noFill/>
          </a:ln>
        </p:spPr>
        <p:txBody>
          <a:bodyPr wrap="square" anchor="t" anchorCtr="0">
            <a:spAutoFit/>
          </a:bodyPr>
          <a:lstStyle/>
          <a:p>
            <a:r>
              <a:rPr lang="zh-CN" altLang="en-US" sz="2800" b="1" dirty="0">
                <a:latin typeface="Times New Roman" panose="02020603050405020304" pitchFamily="18" charset="0"/>
                <a:ea typeface="宋体" panose="02010600030101010101" pitchFamily="2" charset="-122"/>
              </a:rPr>
              <a:t>反应物的总能量高</a:t>
            </a:r>
          </a:p>
        </p:txBody>
      </p:sp>
      <p:sp>
        <p:nvSpPr>
          <p:cNvPr id="7188" name="Text Box 20"/>
          <p:cNvSpPr txBox="1"/>
          <p:nvPr/>
        </p:nvSpPr>
        <p:spPr>
          <a:xfrm>
            <a:off x="2329180" y="4581525"/>
            <a:ext cx="3556000" cy="521970"/>
          </a:xfrm>
          <a:prstGeom prst="rect">
            <a:avLst/>
          </a:prstGeom>
          <a:noFill/>
          <a:ln w="9525">
            <a:noFill/>
          </a:ln>
        </p:spPr>
        <p:txBody>
          <a:bodyPr wrap="square" anchor="t" anchorCtr="0">
            <a:spAutoFit/>
          </a:bodyPr>
          <a:lstStyle/>
          <a:p>
            <a:r>
              <a:rPr lang="zh-CN" altLang="en-US" sz="2800" b="1" dirty="0">
                <a:latin typeface="Times New Roman" panose="02020603050405020304" pitchFamily="18" charset="0"/>
                <a:ea typeface="宋体" panose="02010600030101010101" pitchFamily="2" charset="-122"/>
              </a:rPr>
              <a:t>生成物的总能量低</a:t>
            </a:r>
          </a:p>
        </p:txBody>
      </p:sp>
      <p:sp>
        <p:nvSpPr>
          <p:cNvPr id="7189" name="Text Box 21"/>
          <p:cNvSpPr txBox="1"/>
          <p:nvPr/>
        </p:nvSpPr>
        <p:spPr>
          <a:xfrm>
            <a:off x="2913380" y="5164138"/>
            <a:ext cx="1407160" cy="460375"/>
          </a:xfrm>
          <a:prstGeom prst="rect">
            <a:avLst/>
          </a:prstGeom>
          <a:noFill/>
          <a:ln w="9525">
            <a:noFill/>
          </a:ln>
        </p:spPr>
        <p:txBody>
          <a:bodyPr wrap="none" anchor="t" anchorCtr="0">
            <a:spAutoFit/>
          </a:bodyPr>
          <a:lstStyle/>
          <a:p>
            <a:r>
              <a:rPr lang="zh-CN" altLang="en-US" sz="2400" b="1" dirty="0">
                <a:solidFill>
                  <a:srgbClr val="CC0099"/>
                </a:solidFill>
                <a:latin typeface="Times New Roman" panose="02020603050405020304" pitchFamily="18" charset="0"/>
                <a:ea typeface="宋体" panose="02010600030101010101" pitchFamily="2" charset="-122"/>
              </a:rPr>
              <a:t>放热反应</a:t>
            </a:r>
          </a:p>
        </p:txBody>
      </p:sp>
      <p:sp>
        <p:nvSpPr>
          <p:cNvPr id="7190" name="Text Box 22"/>
          <p:cNvSpPr txBox="1"/>
          <p:nvPr/>
        </p:nvSpPr>
        <p:spPr>
          <a:xfrm>
            <a:off x="5885180" y="1560830"/>
            <a:ext cx="3124200" cy="521970"/>
          </a:xfrm>
          <a:prstGeom prst="rect">
            <a:avLst/>
          </a:prstGeom>
          <a:noFill/>
          <a:ln w="9525">
            <a:noFill/>
          </a:ln>
        </p:spPr>
        <p:txBody>
          <a:bodyPr wrap="square" anchor="t" anchorCtr="0">
            <a:spAutoFit/>
          </a:bodyPr>
          <a:lstStyle/>
          <a:p>
            <a:r>
              <a:rPr lang="zh-CN" altLang="en-US" sz="2800" b="1" dirty="0">
                <a:latin typeface="Times New Roman" panose="02020603050405020304" pitchFamily="18" charset="0"/>
                <a:ea typeface="宋体" panose="02010600030101010101" pitchFamily="2" charset="-122"/>
              </a:rPr>
              <a:t>生成物的总能量高</a:t>
            </a:r>
          </a:p>
        </p:txBody>
      </p:sp>
      <p:sp>
        <p:nvSpPr>
          <p:cNvPr id="7191" name="Text Box 23">
            <a:hlinkClick r:id="" action="ppaction://noaction"/>
          </p:cNvPr>
          <p:cNvSpPr txBox="1"/>
          <p:nvPr/>
        </p:nvSpPr>
        <p:spPr>
          <a:xfrm>
            <a:off x="6114415" y="4581525"/>
            <a:ext cx="3166745" cy="521970"/>
          </a:xfrm>
          <a:prstGeom prst="rect">
            <a:avLst/>
          </a:prstGeom>
          <a:noFill/>
          <a:ln w="9525">
            <a:noFill/>
          </a:ln>
        </p:spPr>
        <p:txBody>
          <a:bodyPr wrap="square" anchor="t" anchorCtr="0">
            <a:spAutoFit/>
          </a:bodyPr>
          <a:lstStyle/>
          <a:p>
            <a:r>
              <a:rPr lang="zh-CN" altLang="en-US" sz="2800" b="1" dirty="0">
                <a:latin typeface="Times New Roman" panose="02020603050405020304" pitchFamily="18" charset="0"/>
                <a:ea typeface="宋体" panose="02010600030101010101" pitchFamily="2" charset="-122"/>
              </a:rPr>
              <a:t>反应物的总能量低</a:t>
            </a:r>
          </a:p>
        </p:txBody>
      </p:sp>
      <p:sp>
        <p:nvSpPr>
          <p:cNvPr id="7192" name="Text Box 24"/>
          <p:cNvSpPr txBox="1"/>
          <p:nvPr/>
        </p:nvSpPr>
        <p:spPr>
          <a:xfrm>
            <a:off x="6951980" y="5164138"/>
            <a:ext cx="1407160" cy="460375"/>
          </a:xfrm>
          <a:prstGeom prst="rect">
            <a:avLst/>
          </a:prstGeom>
          <a:noFill/>
          <a:ln w="9525">
            <a:noFill/>
          </a:ln>
        </p:spPr>
        <p:txBody>
          <a:bodyPr wrap="none" anchor="t" anchorCtr="0">
            <a:spAutoFit/>
          </a:bodyPr>
          <a:lstStyle/>
          <a:p>
            <a:r>
              <a:rPr lang="zh-CN" altLang="en-US" sz="2400" b="1" dirty="0">
                <a:solidFill>
                  <a:srgbClr val="CC0099"/>
                </a:solidFill>
                <a:latin typeface="Times New Roman" panose="02020603050405020304" pitchFamily="18" charset="0"/>
                <a:ea typeface="宋体" panose="02010600030101010101" pitchFamily="2" charset="-122"/>
              </a:rPr>
              <a:t>吸热反应</a:t>
            </a:r>
          </a:p>
        </p:txBody>
      </p:sp>
      <p:sp>
        <p:nvSpPr>
          <p:cNvPr id="7193" name="AutoShape 25"/>
          <p:cNvSpPr/>
          <p:nvPr/>
        </p:nvSpPr>
        <p:spPr>
          <a:xfrm>
            <a:off x="7256780" y="2311400"/>
            <a:ext cx="304800" cy="1981200"/>
          </a:xfrm>
          <a:prstGeom prst="upArrow">
            <a:avLst>
              <a:gd name="adj1" fmla="val 50000"/>
              <a:gd name="adj2" fmla="val 162500"/>
            </a:avLst>
          </a:prstGeom>
          <a:solidFill>
            <a:srgbClr val="FB6249"/>
          </a:solidFill>
          <a:ln w="9525" cap="flat" cmpd="sng">
            <a:solidFill>
              <a:schemeClr val="tx1"/>
            </a:solidFill>
            <a:prstDash val="solid"/>
            <a:miter/>
            <a:headEnd type="none" w="med" len="med"/>
            <a:tailEnd type="none" w="med" len="med"/>
          </a:ln>
        </p:spPr>
        <p:txBody>
          <a:bodyPr vert="eaVert" wrap="none" anchor="ctr" anchorCtr="0"/>
          <a:lstStyle/>
          <a:p>
            <a:endParaRPr lang="zh-CN" altLang="en-US" sz="2400" b="1" dirty="0">
              <a:latin typeface="Arial" panose="020B0604020202020204" pitchFamily="34" charset="0"/>
              <a:ea typeface="宋体" panose="02010600030101010101" pitchFamily="2" charset="-122"/>
            </a:endParaRPr>
          </a:p>
        </p:txBody>
      </p:sp>
      <p:sp>
        <p:nvSpPr>
          <p:cNvPr id="7194" name="Text Box 26"/>
          <p:cNvSpPr txBox="1"/>
          <p:nvPr/>
        </p:nvSpPr>
        <p:spPr>
          <a:xfrm>
            <a:off x="3751580" y="3302000"/>
            <a:ext cx="1560830" cy="953135"/>
          </a:xfrm>
          <a:prstGeom prst="rect">
            <a:avLst/>
          </a:prstGeom>
          <a:noFill/>
          <a:ln w="9525">
            <a:noFill/>
          </a:ln>
        </p:spPr>
        <p:txBody>
          <a:bodyPr wrap="none" anchor="t" anchorCtr="0">
            <a:spAutoFit/>
          </a:bodyPr>
          <a:lstStyle/>
          <a:p>
            <a:pPr algn="l"/>
            <a:r>
              <a:rPr lang="en-US" altLang="zh-CN" sz="2800" b="1" dirty="0">
                <a:solidFill>
                  <a:srgbClr val="CC0066"/>
                </a:solidFill>
                <a:latin typeface="Times New Roman" panose="02020603050405020304" pitchFamily="18" charset="0"/>
                <a:ea typeface="宋体" panose="02010600030101010101" pitchFamily="2" charset="-122"/>
                <a:sym typeface="Wingdings 3" pitchFamily="18" charset="2"/>
              </a:rPr>
              <a:t>Δ</a:t>
            </a:r>
            <a:r>
              <a:rPr lang="en-US" altLang="zh-CN" sz="2400" b="1" i="1" dirty="0">
                <a:solidFill>
                  <a:srgbClr val="CC0066"/>
                </a:solidFill>
                <a:latin typeface="Times New Roman" panose="02020603050405020304" pitchFamily="18" charset="0"/>
                <a:ea typeface="宋体" panose="02010600030101010101" pitchFamily="2" charset="-122"/>
              </a:rPr>
              <a:t>H</a:t>
            </a:r>
            <a:r>
              <a:rPr lang="zh-CN" altLang="en-US" sz="2400" b="1" dirty="0">
                <a:solidFill>
                  <a:srgbClr val="CC0066"/>
                </a:solidFill>
                <a:latin typeface="Times New Roman" panose="02020603050405020304" pitchFamily="18" charset="0"/>
                <a:ea typeface="宋体" panose="02010600030101010101" pitchFamily="2" charset="-122"/>
              </a:rPr>
              <a:t>为“</a:t>
            </a:r>
            <a:r>
              <a:rPr lang="en-US" altLang="zh-CN" sz="2400" b="1" dirty="0">
                <a:solidFill>
                  <a:srgbClr val="CC0066"/>
                </a:solidFill>
                <a:latin typeface="宋体" panose="02010600030101010101" pitchFamily="2" charset="-122"/>
                <a:ea typeface="宋体" panose="02010600030101010101" pitchFamily="2" charset="-122"/>
              </a:rPr>
              <a:t>-</a:t>
            </a:r>
            <a:r>
              <a:rPr lang="en-US" altLang="zh-CN" sz="2400" b="1" dirty="0">
                <a:solidFill>
                  <a:srgbClr val="CC0066"/>
                </a:solidFill>
                <a:latin typeface="Times New Roman" panose="02020603050405020304" pitchFamily="18" charset="0"/>
                <a:ea typeface="宋体" panose="02010600030101010101" pitchFamily="2" charset="-122"/>
              </a:rPr>
              <a:t>”</a:t>
            </a:r>
          </a:p>
          <a:p>
            <a:pPr algn="l"/>
            <a:r>
              <a:rPr lang="zh-CN" altLang="en-US" sz="2400" b="1" dirty="0">
                <a:solidFill>
                  <a:srgbClr val="CC0066"/>
                </a:solidFill>
                <a:latin typeface="Times New Roman" panose="02020603050405020304" pitchFamily="18" charset="0"/>
                <a:ea typeface="宋体" panose="02010600030101010101" pitchFamily="2" charset="-122"/>
              </a:rPr>
              <a:t>或</a:t>
            </a:r>
            <a:r>
              <a:rPr lang="en-US" altLang="zh-CN" sz="2800" b="1" dirty="0">
                <a:solidFill>
                  <a:srgbClr val="CC0066"/>
                </a:solidFill>
                <a:latin typeface="Times New Roman" panose="02020603050405020304" pitchFamily="18" charset="0"/>
                <a:ea typeface="宋体" panose="02010600030101010101" pitchFamily="2" charset="-122"/>
                <a:sym typeface="Wingdings 3" pitchFamily="18" charset="2"/>
              </a:rPr>
              <a:t>Δ</a:t>
            </a:r>
            <a:r>
              <a:rPr lang="en-US" altLang="zh-CN" sz="2800" b="1" i="1" dirty="0">
                <a:solidFill>
                  <a:srgbClr val="CC0066"/>
                </a:solidFill>
                <a:latin typeface="Times New Roman" panose="02020603050405020304" pitchFamily="18" charset="0"/>
                <a:ea typeface="宋体" panose="02010600030101010101" pitchFamily="2" charset="-122"/>
                <a:sym typeface="+mn-ea"/>
              </a:rPr>
              <a:t>H</a:t>
            </a:r>
            <a:r>
              <a:rPr lang="en-US" altLang="zh-CN" sz="2400" b="1" dirty="0">
                <a:solidFill>
                  <a:srgbClr val="CC0066"/>
                </a:solidFill>
                <a:latin typeface="Times New Roman" panose="02020603050405020304" pitchFamily="18" charset="0"/>
                <a:ea typeface="宋体" panose="02010600030101010101" pitchFamily="2" charset="-122"/>
              </a:rPr>
              <a:t> &lt; 0</a:t>
            </a:r>
          </a:p>
        </p:txBody>
      </p:sp>
      <p:sp>
        <p:nvSpPr>
          <p:cNvPr id="7195" name="Text Box 27"/>
          <p:cNvSpPr txBox="1"/>
          <p:nvPr/>
        </p:nvSpPr>
        <p:spPr>
          <a:xfrm>
            <a:off x="7693343" y="3287713"/>
            <a:ext cx="1600835" cy="1038860"/>
          </a:xfrm>
          <a:prstGeom prst="rect">
            <a:avLst/>
          </a:prstGeom>
          <a:noFill/>
          <a:ln w="9525">
            <a:noFill/>
          </a:ln>
        </p:spPr>
        <p:txBody>
          <a:bodyPr wrap="none" anchor="t" anchorCtr="0">
            <a:spAutoFit/>
          </a:bodyPr>
          <a:lstStyle/>
          <a:p>
            <a:pPr algn="l">
              <a:lnSpc>
                <a:spcPct val="110000"/>
              </a:lnSpc>
            </a:pPr>
            <a:r>
              <a:rPr lang="en-US" altLang="zh-CN" sz="2800" b="1" dirty="0">
                <a:solidFill>
                  <a:srgbClr val="CC0066"/>
                </a:solidFill>
                <a:latin typeface="Times New Roman" panose="02020603050405020304" pitchFamily="18" charset="0"/>
                <a:ea typeface="宋体" panose="02010600030101010101" pitchFamily="2" charset="-122"/>
                <a:sym typeface="Wingdings 3" pitchFamily="18" charset="2"/>
              </a:rPr>
              <a:t>Δ</a:t>
            </a:r>
            <a:r>
              <a:rPr lang="en-US" altLang="zh-CN" sz="2800" b="1" i="1" dirty="0">
                <a:solidFill>
                  <a:srgbClr val="CC0066"/>
                </a:solidFill>
                <a:latin typeface="Times New Roman" panose="02020603050405020304" pitchFamily="18" charset="0"/>
                <a:ea typeface="宋体" panose="02010600030101010101" pitchFamily="2" charset="-122"/>
                <a:sym typeface="+mn-ea"/>
              </a:rPr>
              <a:t>H</a:t>
            </a:r>
            <a:r>
              <a:rPr lang="zh-CN" altLang="en-US" sz="2400" b="1" dirty="0">
                <a:solidFill>
                  <a:srgbClr val="CC0066"/>
                </a:solidFill>
                <a:latin typeface="Times New Roman" panose="02020603050405020304" pitchFamily="18" charset="0"/>
                <a:ea typeface="宋体" panose="02010600030101010101" pitchFamily="2" charset="-122"/>
              </a:rPr>
              <a:t>为“</a:t>
            </a:r>
            <a:r>
              <a:rPr lang="en-US" altLang="zh-CN" sz="2400" b="1" dirty="0">
                <a:solidFill>
                  <a:srgbClr val="CC0066"/>
                </a:solidFill>
                <a:latin typeface="宋体" panose="02010600030101010101" pitchFamily="2" charset="-122"/>
                <a:ea typeface="宋体" panose="02010600030101010101" pitchFamily="2" charset="-122"/>
              </a:rPr>
              <a:t>+</a:t>
            </a:r>
            <a:r>
              <a:rPr lang="en-US" altLang="zh-CN" sz="2400" b="1" dirty="0">
                <a:solidFill>
                  <a:srgbClr val="CC0066"/>
                </a:solidFill>
                <a:latin typeface="Times New Roman" panose="02020603050405020304" pitchFamily="18" charset="0"/>
                <a:ea typeface="宋体" panose="02010600030101010101" pitchFamily="2" charset="-122"/>
              </a:rPr>
              <a:t>”</a:t>
            </a:r>
          </a:p>
          <a:p>
            <a:pPr algn="l">
              <a:lnSpc>
                <a:spcPct val="110000"/>
              </a:lnSpc>
            </a:pPr>
            <a:r>
              <a:rPr lang="zh-CN" altLang="en-US" sz="2400" b="1" dirty="0">
                <a:solidFill>
                  <a:srgbClr val="CC0066"/>
                </a:solidFill>
                <a:latin typeface="Times New Roman" panose="02020603050405020304" pitchFamily="18" charset="0"/>
                <a:ea typeface="宋体" panose="02010600030101010101" pitchFamily="2" charset="-122"/>
              </a:rPr>
              <a:t>或</a:t>
            </a:r>
            <a:r>
              <a:rPr lang="en-US" altLang="zh-CN" sz="2800" b="1" dirty="0">
                <a:solidFill>
                  <a:srgbClr val="CC0066"/>
                </a:solidFill>
                <a:latin typeface="Times New Roman" panose="02020603050405020304" pitchFamily="18" charset="0"/>
                <a:ea typeface="宋体" panose="02010600030101010101" pitchFamily="2" charset="-122"/>
                <a:sym typeface="Wingdings 3" pitchFamily="18" charset="2"/>
              </a:rPr>
              <a:t>Δ</a:t>
            </a:r>
            <a:r>
              <a:rPr lang="en-US" altLang="zh-CN" sz="2800" b="1" i="1" dirty="0">
                <a:solidFill>
                  <a:srgbClr val="CC0066"/>
                </a:solidFill>
                <a:latin typeface="Times New Roman" panose="02020603050405020304" pitchFamily="18" charset="0"/>
                <a:ea typeface="宋体" panose="02010600030101010101" pitchFamily="2" charset="-122"/>
                <a:sym typeface="+mn-ea"/>
              </a:rPr>
              <a:t>H</a:t>
            </a:r>
            <a:r>
              <a:rPr lang="en-US" altLang="zh-CN" sz="2400" b="1" dirty="0">
                <a:solidFill>
                  <a:srgbClr val="CC0066"/>
                </a:solidFill>
                <a:latin typeface="Times New Roman" panose="02020603050405020304" pitchFamily="18" charset="0"/>
                <a:ea typeface="宋体" panose="02010600030101010101" pitchFamily="2" charset="-122"/>
              </a:rPr>
              <a:t>&gt;0</a:t>
            </a:r>
          </a:p>
        </p:txBody>
      </p:sp>
      <p:sp>
        <p:nvSpPr>
          <p:cNvPr id="7196" name="Text Box 28"/>
          <p:cNvSpPr txBox="1"/>
          <p:nvPr/>
        </p:nvSpPr>
        <p:spPr>
          <a:xfrm>
            <a:off x="3708718" y="2598738"/>
            <a:ext cx="1612900" cy="521970"/>
          </a:xfrm>
          <a:prstGeom prst="rect">
            <a:avLst/>
          </a:prstGeom>
          <a:noFill/>
          <a:ln w="9525">
            <a:noFill/>
          </a:ln>
        </p:spPr>
        <p:txBody>
          <a:bodyPr wrap="none" anchor="t" anchorCtr="0">
            <a:spAutoFit/>
          </a:bodyPr>
          <a:lstStyle/>
          <a:p>
            <a:r>
              <a:rPr lang="zh-CN" altLang="en-US" sz="2800" b="1" dirty="0">
                <a:solidFill>
                  <a:srgbClr val="000099"/>
                </a:solidFill>
                <a:latin typeface="Times New Roman" panose="02020603050405020304" pitchFamily="18" charset="0"/>
                <a:ea typeface="宋体" panose="02010600030101010101" pitchFamily="2" charset="-122"/>
              </a:rPr>
              <a:t>放出热量</a:t>
            </a:r>
          </a:p>
        </p:txBody>
      </p:sp>
      <p:sp>
        <p:nvSpPr>
          <p:cNvPr id="7197" name="Text Box 29"/>
          <p:cNvSpPr txBox="1"/>
          <p:nvPr/>
        </p:nvSpPr>
        <p:spPr>
          <a:xfrm>
            <a:off x="7615555" y="2616200"/>
            <a:ext cx="1612900" cy="521970"/>
          </a:xfrm>
          <a:prstGeom prst="rect">
            <a:avLst/>
          </a:prstGeom>
          <a:noFill/>
          <a:ln w="9525">
            <a:noFill/>
          </a:ln>
        </p:spPr>
        <p:txBody>
          <a:bodyPr wrap="none" anchor="t" anchorCtr="0">
            <a:spAutoFit/>
          </a:bodyPr>
          <a:lstStyle/>
          <a:p>
            <a:r>
              <a:rPr lang="zh-CN" altLang="en-US" sz="2800" b="1" dirty="0">
                <a:solidFill>
                  <a:srgbClr val="000099"/>
                </a:solidFill>
                <a:latin typeface="Times New Roman" panose="02020603050405020304" pitchFamily="18" charset="0"/>
                <a:ea typeface="宋体" panose="02010600030101010101" pitchFamily="2" charset="-122"/>
              </a:rPr>
              <a:t>吸收热量</a:t>
            </a:r>
          </a:p>
        </p:txBody>
      </p:sp>
      <p:sp>
        <p:nvSpPr>
          <p:cNvPr id="37" name="矩形 36"/>
          <p:cNvSpPr/>
          <p:nvPr>
            <p:custDataLst>
              <p:tags r:id="rId3"/>
            </p:custDataLst>
          </p:nvPr>
        </p:nvSpPr>
        <p:spPr>
          <a:xfrm>
            <a:off x="2447925" y="706755"/>
            <a:ext cx="8018145" cy="583565"/>
          </a:xfrm>
          <a:prstGeom prst="rect">
            <a:avLst/>
          </a:prstGeom>
          <a:gradFill>
            <a:gsLst>
              <a:gs pos="0">
                <a:srgbClr val="012D86"/>
              </a:gs>
              <a:gs pos="100000">
                <a:srgbClr val="0E2557"/>
              </a:gs>
            </a:gsLst>
            <a:lin scaled="0"/>
          </a:gradFill>
          <a:ln>
            <a:solidFill>
              <a:srgbClr val="002060"/>
            </a:solidFill>
          </a:ln>
        </p:spPr>
        <p:txBody>
          <a:bodyPr wrap="square">
            <a:spAutoFit/>
          </a:bodyPr>
          <a:lstStyle/>
          <a:p>
            <a:r>
              <a:rPr lang="el-GR" altLang="zh-CN" sz="3200" b="1">
                <a:solidFill>
                  <a:schemeClr val="bg1"/>
                </a:solidFill>
                <a:latin typeface="微软雅黑" panose="020B0503020204020204" charset="-122"/>
                <a:ea typeface="微软雅黑" panose="020B0503020204020204" charset="-122"/>
                <a:cs typeface="微软雅黑" panose="020B0503020204020204" charset="-122"/>
              </a:rPr>
              <a:t>∆</a:t>
            </a:r>
            <a:r>
              <a:rPr lang="en-US" altLang="zh-CN" sz="3200" b="1" i="1">
                <a:solidFill>
                  <a:schemeClr val="bg1"/>
                </a:solidFill>
                <a:latin typeface="微软雅黑" panose="020B0503020204020204" charset="-122"/>
                <a:ea typeface="微软雅黑" panose="020B0503020204020204" charset="-122"/>
                <a:cs typeface="微软雅黑" panose="020B0503020204020204" charset="-122"/>
              </a:rPr>
              <a:t>H</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a:t>
            </a:r>
            <a:r>
              <a:rPr sz="3200" b="1">
                <a:solidFill>
                  <a:schemeClr val="bg1"/>
                </a:solidFill>
                <a:latin typeface="微软雅黑" panose="020B0503020204020204" charset="-122"/>
                <a:ea typeface="微软雅黑" panose="020B0503020204020204" charset="-122"/>
                <a:cs typeface="微软雅黑" panose="020B0503020204020204" charset="-122"/>
                <a:sym typeface="Hoefler Text"/>
              </a:rPr>
              <a:t>E(生成物总能量) － E(反应物总能量)</a:t>
            </a:r>
            <a:r>
              <a:rPr lang="zh-CN" altLang="en-US" sz="3200" b="1" baseline="-25000">
                <a:solidFill>
                  <a:schemeClr val="bg1"/>
                </a:solidFill>
                <a:latin typeface="微软雅黑" panose="020B0503020204020204" charset="-122"/>
                <a:ea typeface="微软雅黑" panose="020B0503020204020204" charset="-122"/>
                <a:cs typeface="微软雅黑" panose="020B0503020204020204" charset="-122"/>
                <a:sym typeface="Hoefler Text"/>
              </a:rPr>
              <a:t> </a:t>
            </a:r>
          </a:p>
        </p:txBody>
      </p:sp>
      <p:grpSp>
        <p:nvGrpSpPr>
          <p:cNvPr id="3" name="组合 2"/>
          <p:cNvGrpSpPr/>
          <p:nvPr/>
        </p:nvGrpSpPr>
        <p:grpSpPr>
          <a:xfrm>
            <a:off x="0" y="5658485"/>
            <a:ext cx="12230735" cy="1069975"/>
            <a:chOff x="0" y="8911"/>
            <a:chExt cx="19261" cy="1685"/>
          </a:xfrm>
        </p:grpSpPr>
        <p:sp>
          <p:nvSpPr>
            <p:cNvPr id="2071" name="Text Box 23"/>
            <p:cNvSpPr txBox="1"/>
            <p:nvPr/>
          </p:nvSpPr>
          <p:spPr>
            <a:xfrm>
              <a:off x="0" y="8911"/>
              <a:ext cx="19261" cy="725"/>
            </a:xfrm>
            <a:prstGeom prst="rect">
              <a:avLst/>
            </a:prstGeom>
            <a:solidFill>
              <a:srgbClr val="DBFFB7"/>
            </a:solidFill>
            <a:ln w="28575">
              <a:noFill/>
            </a:ln>
          </p:spPr>
          <p:txBody>
            <a:bodyPr wrap="square" anchor="t" anchorCtr="0">
              <a:spAutoFit/>
            </a:bodyPr>
            <a:lstStyle/>
            <a:p>
              <a:pPr algn="ctr"/>
              <a:r>
                <a:rPr lang="zh-CN" altLang="en-US" sz="2400" b="1" dirty="0">
                  <a:solidFill>
                    <a:srgbClr val="020010"/>
                  </a:solidFill>
                  <a:latin typeface="Times New Roman" panose="02020603050405020304" pitchFamily="18" charset="0"/>
                  <a:ea typeface="华文楷体" panose="02010600040101010101" pitchFamily="2" charset="-122"/>
                </a:rPr>
                <a:t>当∆</a:t>
              </a:r>
              <a:r>
                <a:rPr lang="en-US" altLang="zh-CN" sz="2400" b="1" dirty="0">
                  <a:solidFill>
                    <a:srgbClr val="020010"/>
                  </a:solidFill>
                  <a:latin typeface="Times New Roman" panose="02020603050405020304" pitchFamily="18" charset="0"/>
                  <a:ea typeface="华文楷体" panose="02010600040101010101" pitchFamily="2" charset="-122"/>
                </a:rPr>
                <a:t>H</a:t>
              </a:r>
              <a:r>
                <a:rPr lang="zh-CN" altLang="en-US" sz="2400" b="1" dirty="0">
                  <a:solidFill>
                    <a:srgbClr val="020010"/>
                  </a:solidFill>
                  <a:latin typeface="Times New Roman" panose="02020603050405020304" pitchFamily="18" charset="0"/>
                  <a:ea typeface="华文楷体" panose="02010600040101010101" pitchFamily="2" charset="-122"/>
                </a:rPr>
                <a:t>为“－”（ ∆</a:t>
              </a:r>
              <a:r>
                <a:rPr lang="en-US" altLang="zh-CN" sz="2400" b="1" dirty="0">
                  <a:solidFill>
                    <a:srgbClr val="020010"/>
                  </a:solidFill>
                  <a:latin typeface="Times New Roman" panose="02020603050405020304" pitchFamily="18" charset="0"/>
                  <a:ea typeface="华文楷体" panose="02010600040101010101" pitchFamily="2" charset="-122"/>
                </a:rPr>
                <a:t>H&lt;0</a:t>
              </a:r>
              <a:r>
                <a:rPr lang="zh-CN" altLang="en-US" sz="2400" b="1" dirty="0">
                  <a:solidFill>
                    <a:srgbClr val="020010"/>
                  </a:solidFill>
                  <a:latin typeface="Times New Roman" panose="02020603050405020304" pitchFamily="18" charset="0"/>
                  <a:ea typeface="华文楷体" panose="02010600040101010101" pitchFamily="2" charset="-122"/>
                </a:rPr>
                <a:t>）时，为放热反应；</a:t>
              </a:r>
            </a:p>
          </p:txBody>
        </p:sp>
        <p:sp>
          <p:nvSpPr>
            <p:cNvPr id="2072" name="Text Box 24"/>
            <p:cNvSpPr txBox="1"/>
            <p:nvPr/>
          </p:nvSpPr>
          <p:spPr>
            <a:xfrm>
              <a:off x="1" y="9871"/>
              <a:ext cx="19260" cy="725"/>
            </a:xfrm>
            <a:prstGeom prst="rect">
              <a:avLst/>
            </a:prstGeom>
            <a:solidFill>
              <a:srgbClr val="DBFFB7"/>
            </a:solidFill>
            <a:ln w="38100">
              <a:noFill/>
            </a:ln>
          </p:spPr>
          <p:txBody>
            <a:bodyPr wrap="square" anchor="t" anchorCtr="0">
              <a:spAutoFit/>
            </a:bodyPr>
            <a:lstStyle/>
            <a:p>
              <a:pPr algn="ctr"/>
              <a:r>
                <a:rPr lang="zh-CN" altLang="en-US" sz="2400" b="1" dirty="0">
                  <a:solidFill>
                    <a:srgbClr val="020010"/>
                  </a:solidFill>
                  <a:latin typeface="Times New Roman" panose="02020603050405020304" pitchFamily="18" charset="0"/>
                  <a:ea typeface="华文楷体" panose="02010600040101010101" pitchFamily="2" charset="-122"/>
                </a:rPr>
                <a:t>当∆</a:t>
              </a:r>
              <a:r>
                <a:rPr lang="en-US" altLang="zh-CN" sz="2400" b="1" dirty="0">
                  <a:solidFill>
                    <a:srgbClr val="020010"/>
                  </a:solidFill>
                  <a:latin typeface="Times New Roman" panose="02020603050405020304" pitchFamily="18" charset="0"/>
                  <a:ea typeface="华文楷体" panose="02010600040101010101" pitchFamily="2" charset="-122"/>
                </a:rPr>
                <a:t>H</a:t>
              </a:r>
              <a:r>
                <a:rPr lang="zh-CN" altLang="en-US" sz="2400" b="1" dirty="0">
                  <a:solidFill>
                    <a:srgbClr val="020010"/>
                  </a:solidFill>
                  <a:latin typeface="Times New Roman" panose="02020603050405020304" pitchFamily="18" charset="0"/>
                  <a:ea typeface="华文楷体" panose="02010600040101010101" pitchFamily="2" charset="-122"/>
                </a:rPr>
                <a:t>为“＋”（ ∆</a:t>
              </a:r>
              <a:r>
                <a:rPr lang="en-US" altLang="zh-CN" sz="2400" b="1" dirty="0">
                  <a:solidFill>
                    <a:srgbClr val="020010"/>
                  </a:solidFill>
                  <a:latin typeface="Times New Roman" panose="02020603050405020304" pitchFamily="18" charset="0"/>
                  <a:ea typeface="华文楷体" panose="02010600040101010101" pitchFamily="2" charset="-122"/>
                </a:rPr>
                <a:t>H&gt;0</a:t>
              </a:r>
              <a:r>
                <a:rPr lang="zh-CN" altLang="en-US" sz="2400" b="1" dirty="0">
                  <a:solidFill>
                    <a:srgbClr val="020010"/>
                  </a:solidFill>
                  <a:latin typeface="Times New Roman" panose="02020603050405020304" pitchFamily="18" charset="0"/>
                  <a:ea typeface="华文楷体" panose="02010600040101010101" pitchFamily="2" charset="-122"/>
                </a:rPr>
                <a:t>）时，为吸热反应。</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186"/>
                                        </p:tgtEl>
                                        <p:attrNameLst>
                                          <p:attrName>style.visibility</p:attrName>
                                        </p:attrNameLst>
                                      </p:cBhvr>
                                      <p:to>
                                        <p:strVal val="visible"/>
                                      </p:to>
                                    </p:set>
                                    <p:animEffect transition="in" filter="wipe(up)">
                                      <p:cBhvr>
                                        <p:cTn id="27" dur="500"/>
                                        <p:tgtEl>
                                          <p:spTgt spid="7186"/>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7196"/>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499"/>
                                          </p:stCondLst>
                                        </p:cTn>
                                        <p:tgtEl>
                                          <p:spTgt spid="7189"/>
                                        </p:tgtEl>
                                        <p:attrNameLst>
                                          <p:attrName>style.visibility</p:attrName>
                                        </p:attrNameLst>
                                      </p:cBhvr>
                                      <p:to>
                                        <p:strVal val="visible"/>
                                      </p:to>
                                    </p:set>
                                  </p:childTnLst>
                                </p:cTn>
                              </p:par>
                            </p:childTnLst>
                          </p:cTn>
                        </p:par>
                        <p:par>
                          <p:cTn id="34" fill="hold">
                            <p:stCondLst>
                              <p:cond delay="1500"/>
                            </p:stCondLst>
                            <p:childTnLst>
                              <p:par>
                                <p:cTn id="35" presetID="3" presetClass="entr" presetSubtype="10" fill="hold" grpId="0" nodeType="afterEffect">
                                  <p:stCondLst>
                                    <p:cond delay="0"/>
                                  </p:stCondLst>
                                  <p:childTnLst>
                                    <p:set>
                                      <p:cBhvr>
                                        <p:cTn id="36" dur="1" fill="hold">
                                          <p:stCondLst>
                                            <p:cond delay="0"/>
                                          </p:stCondLst>
                                        </p:cTn>
                                        <p:tgtEl>
                                          <p:spTgt spid="7194"/>
                                        </p:tgtEl>
                                        <p:attrNameLst>
                                          <p:attrName>style.visibility</p:attrName>
                                        </p:attrNameLst>
                                      </p:cBhvr>
                                      <p:to>
                                        <p:strVal val="visible"/>
                                      </p:to>
                                    </p:set>
                                    <p:animEffect transition="in" filter="blinds(horizontal)">
                                      <p:cBhvr>
                                        <p:cTn id="37" dur="500"/>
                                        <p:tgtEl>
                                          <p:spTgt spid="719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719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719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193"/>
                                        </p:tgtEl>
                                        <p:attrNameLst>
                                          <p:attrName>style.visibility</p:attrName>
                                        </p:attrNameLst>
                                      </p:cBhvr>
                                      <p:to>
                                        <p:strVal val="visible"/>
                                      </p:to>
                                    </p:set>
                                    <p:animEffect transition="in" filter="wipe(down)">
                                      <p:cBhvr>
                                        <p:cTn id="50" dur="500"/>
                                        <p:tgtEl>
                                          <p:spTgt spid="7193"/>
                                        </p:tgtEl>
                                      </p:cBhvr>
                                    </p:animEffec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499"/>
                                          </p:stCondLst>
                                        </p:cTn>
                                        <p:tgtEl>
                                          <p:spTgt spid="7197"/>
                                        </p:tgtEl>
                                        <p:attrNameLst>
                                          <p:attrName>style.visibility</p:attrName>
                                        </p:attrNameLst>
                                      </p:cBhvr>
                                      <p:to>
                                        <p:strVal val="visible"/>
                                      </p:to>
                                    </p:set>
                                  </p:childTnLst>
                                </p:cTn>
                              </p:par>
                            </p:childTnLst>
                          </p:cTn>
                        </p:par>
                        <p:par>
                          <p:cTn id="54" fill="hold">
                            <p:stCondLst>
                              <p:cond delay="1000"/>
                            </p:stCondLst>
                            <p:childTnLst>
                              <p:par>
                                <p:cTn id="55" presetID="1" presetClass="entr" presetSubtype="0" fill="hold" grpId="0" nodeType="afterEffect">
                                  <p:stCondLst>
                                    <p:cond delay="0"/>
                                  </p:stCondLst>
                                  <p:childTnLst>
                                    <p:set>
                                      <p:cBhvr>
                                        <p:cTn id="56" dur="1" fill="hold">
                                          <p:stCondLst>
                                            <p:cond delay="499"/>
                                          </p:stCondLst>
                                        </p:cTn>
                                        <p:tgtEl>
                                          <p:spTgt spid="7192"/>
                                        </p:tgtEl>
                                        <p:attrNameLst>
                                          <p:attrName>style.visibility</p:attrName>
                                        </p:attrNameLst>
                                      </p:cBhvr>
                                      <p:to>
                                        <p:strVal val="visible"/>
                                      </p:to>
                                    </p:set>
                                  </p:childTnLst>
                                </p:cTn>
                              </p:par>
                            </p:childTnLst>
                          </p:cTn>
                        </p:par>
                        <p:par>
                          <p:cTn id="57" fill="hold">
                            <p:stCondLst>
                              <p:cond delay="1500"/>
                            </p:stCondLst>
                            <p:childTnLst>
                              <p:par>
                                <p:cTn id="58" presetID="3" presetClass="entr" presetSubtype="10" fill="hold" grpId="0" nodeType="afterEffect">
                                  <p:stCondLst>
                                    <p:cond delay="0"/>
                                  </p:stCondLst>
                                  <p:childTnLst>
                                    <p:set>
                                      <p:cBhvr>
                                        <p:cTn id="59" dur="1" fill="hold">
                                          <p:stCondLst>
                                            <p:cond delay="0"/>
                                          </p:stCondLst>
                                        </p:cTn>
                                        <p:tgtEl>
                                          <p:spTgt spid="7195"/>
                                        </p:tgtEl>
                                        <p:attrNameLst>
                                          <p:attrName>style.visibility</p:attrName>
                                        </p:attrNameLst>
                                      </p:cBhvr>
                                      <p:to>
                                        <p:strVal val="visible"/>
                                      </p:to>
                                    </p:set>
                                    <p:animEffect transition="in" filter="blinds(horizontal)">
                                      <p:cBhvr>
                                        <p:cTn id="60" dur="500"/>
                                        <p:tgtEl>
                                          <p:spTgt spid="719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7186" grpId="0" bldLvl="0" animBg="1"/>
      <p:bldP spid="7187" grpId="0"/>
      <p:bldP spid="7188" grpId="0"/>
      <p:bldP spid="7189" grpId="0"/>
      <p:bldP spid="7190" grpId="0"/>
      <p:bldP spid="7191" grpId="0"/>
      <p:bldP spid="7192" grpId="0"/>
      <p:bldP spid="7193" grpId="0" bldLvl="0" animBg="1"/>
      <p:bldP spid="7194" grpId="0"/>
      <p:bldP spid="7195" grpId="0"/>
      <p:bldP spid="7196" grpId="0"/>
      <p:bldP spid="7197" grpId="0"/>
      <p:bldP spid="3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焓与焓变</a:t>
            </a:r>
          </a:p>
        </p:txBody>
      </p:sp>
      <p:sp>
        <p:nvSpPr>
          <p:cNvPr id="8" name="矩形 7"/>
          <p:cNvSpPr/>
          <p:nvPr>
            <p:custDataLst>
              <p:tags r:id="rId2"/>
            </p:custDataLst>
          </p:nvPr>
        </p:nvSpPr>
        <p:spPr>
          <a:xfrm>
            <a:off x="146050" y="751205"/>
            <a:ext cx="2935605" cy="583565"/>
          </a:xfrm>
          <a:prstGeom prst="rect">
            <a:avLst/>
          </a:prstGeom>
          <a:ln>
            <a:noFill/>
          </a:ln>
        </p:spPr>
        <p:txBody>
          <a:bodyPr wrap="square">
            <a:spAutoFit/>
          </a:bodyPr>
          <a:lstStyle/>
          <a:p>
            <a:r>
              <a:rPr lang="zh-CN" altLang="en-US" sz="3200" b="1" kern="100">
                <a:solidFill>
                  <a:srgbClr val="3780D7"/>
                </a:solidFill>
                <a:latin typeface="Times New Roman" panose="02020603050405020304" pitchFamily="18" charset="0"/>
                <a:ea typeface="微软雅黑" panose="020B0503020204020204" charset="-122"/>
                <a:cs typeface="Times New Roman" panose="02020603050405020304" pitchFamily="18" charset="0"/>
              </a:rPr>
              <a:t>三、微观</a:t>
            </a:r>
          </a:p>
        </p:txBody>
      </p:sp>
      <p:pic>
        <p:nvPicPr>
          <p:cNvPr id="6150" name="Picture 6" descr="F:\原文件\化学鲁科选修4(课堂设计)\X4.tif"/>
          <p:cNvPicPr>
            <a:picLocks noChangeAspect="1"/>
          </p:cNvPicPr>
          <p:nvPr>
            <p:custDataLst>
              <p:tags r:id="rId3"/>
            </p:custDataLst>
          </p:nvPr>
        </p:nvPicPr>
        <p:blipFill>
          <a:blip r:embed="rId9" r:link="rId10"/>
          <a:stretch>
            <a:fillRect/>
          </a:stretch>
        </p:blipFill>
        <p:spPr>
          <a:xfrm>
            <a:off x="456883" y="1626870"/>
            <a:ext cx="6769100" cy="3105150"/>
          </a:xfrm>
          <a:prstGeom prst="rect">
            <a:avLst/>
          </a:prstGeom>
          <a:noFill/>
          <a:ln w="9525">
            <a:noFill/>
          </a:ln>
        </p:spPr>
      </p:pic>
      <p:sp>
        <p:nvSpPr>
          <p:cNvPr id="7" name="矩形: 圆角 2"/>
          <p:cNvSpPr/>
          <p:nvPr>
            <p:custDataLst>
              <p:tags r:id="rId4"/>
            </p:custDataLst>
          </p:nvPr>
        </p:nvSpPr>
        <p:spPr>
          <a:xfrm>
            <a:off x="485140" y="1760220"/>
            <a:ext cx="2258695" cy="167386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黑体" panose="02010609060101010101" pitchFamily="49" charset="-122"/>
              <a:ea typeface="黑体" panose="02010609060101010101" pitchFamily="49" charset="-122"/>
            </a:endParaRPr>
          </a:p>
        </p:txBody>
      </p:sp>
      <p:sp>
        <p:nvSpPr>
          <p:cNvPr id="22" name="文本框 21"/>
          <p:cNvSpPr txBox="1"/>
          <p:nvPr>
            <p:custDataLst>
              <p:tags r:id="rId5"/>
            </p:custDataLst>
          </p:nvPr>
        </p:nvSpPr>
        <p:spPr>
          <a:xfrm>
            <a:off x="228600" y="4960620"/>
            <a:ext cx="5316855" cy="521970"/>
          </a:xfrm>
          <a:prstGeom prst="rect">
            <a:avLst/>
          </a:prstGeom>
          <a:gradFill>
            <a:gsLst>
              <a:gs pos="0">
                <a:srgbClr val="012D86"/>
              </a:gs>
              <a:gs pos="100000">
                <a:srgbClr val="0E2557"/>
              </a:gs>
            </a:gsLst>
            <a:lin scaled="0"/>
          </a:gradFill>
        </p:spPr>
        <p:txBody>
          <a:bodyPr wrap="square" rtlCol="0">
            <a:spAutoFit/>
          </a:bodyPr>
          <a:lstStyle/>
          <a:p>
            <a:r>
              <a:rPr lang="zh-CN" altLang="en-US" sz="2800" b="1">
                <a:solidFill>
                  <a:schemeClr val="bg1"/>
                </a:solidFill>
                <a:latin typeface="微软雅黑" panose="020B0503020204020204" charset="-122"/>
                <a:ea typeface="微软雅黑" panose="020B0503020204020204" charset="-122"/>
                <a:cs typeface="微软雅黑" panose="020B0503020204020204" charset="-122"/>
              </a:rPr>
              <a:t>吸收</a:t>
            </a:r>
            <a:r>
              <a:rPr lang="en-US" altLang="zh-CN" sz="2800" b="1">
                <a:solidFill>
                  <a:schemeClr val="bg1"/>
                </a:solidFill>
                <a:latin typeface="微软雅黑" panose="020B0503020204020204" charset="-122"/>
                <a:ea typeface="微软雅黑" panose="020B0503020204020204" charset="-122"/>
                <a:cs typeface="微软雅黑" panose="020B0503020204020204" charset="-122"/>
              </a:rPr>
              <a:t>436 kJ + 243 kJ</a:t>
            </a:r>
            <a:r>
              <a:rPr lang="zh-CN" altLang="en-US" sz="2800" b="1">
                <a:solidFill>
                  <a:schemeClr val="bg1"/>
                </a:solidFill>
                <a:latin typeface="微软雅黑" panose="020B0503020204020204" charset="-122"/>
                <a:ea typeface="微软雅黑" panose="020B0503020204020204" charset="-122"/>
                <a:cs typeface="微软雅黑" panose="020B0503020204020204" charset="-122"/>
              </a:rPr>
              <a:t>＝</a:t>
            </a:r>
            <a:r>
              <a:rPr lang="en-US" altLang="zh-CN" sz="2800" b="1">
                <a:solidFill>
                  <a:schemeClr val="bg1"/>
                </a:solidFill>
                <a:latin typeface="微软雅黑" panose="020B0503020204020204" charset="-122"/>
                <a:ea typeface="微软雅黑" panose="020B0503020204020204" charset="-122"/>
                <a:cs typeface="微软雅黑" panose="020B0503020204020204" charset="-122"/>
              </a:rPr>
              <a:t>679 kJ   </a:t>
            </a:r>
            <a:r>
              <a:rPr lang="zh-CN" altLang="en-US" sz="2800" b="1">
                <a:solidFill>
                  <a:schemeClr val="bg1"/>
                </a:solidFill>
                <a:latin typeface="微软雅黑" panose="020B0503020204020204" charset="-122"/>
                <a:ea typeface="微软雅黑" panose="020B0503020204020204" charset="-122"/>
                <a:cs typeface="微软雅黑" panose="020B0503020204020204" charset="-122"/>
                <a:sym typeface="Symbol" panose="05050102010706020507"/>
              </a:rPr>
              <a:t>                 </a:t>
            </a:r>
          </a:p>
        </p:txBody>
      </p:sp>
      <p:sp>
        <p:nvSpPr>
          <p:cNvPr id="23" name="文本框 22"/>
          <p:cNvSpPr txBox="1"/>
          <p:nvPr>
            <p:custDataLst>
              <p:tags r:id="rId6"/>
            </p:custDataLst>
          </p:nvPr>
        </p:nvSpPr>
        <p:spPr>
          <a:xfrm>
            <a:off x="5791835" y="4976495"/>
            <a:ext cx="5424170" cy="521970"/>
          </a:xfrm>
          <a:prstGeom prst="rect">
            <a:avLst/>
          </a:prstGeom>
          <a:gradFill>
            <a:gsLst>
              <a:gs pos="0">
                <a:srgbClr val="E30000"/>
              </a:gs>
              <a:gs pos="100000">
                <a:srgbClr val="760303"/>
              </a:gs>
            </a:gsLst>
            <a:lin scaled="0"/>
          </a:gradFill>
        </p:spPr>
        <p:txBody>
          <a:bodyPr wrap="square">
            <a:spAutoFit/>
          </a:bodyPr>
          <a:lstStyle/>
          <a:p>
            <a:r>
              <a:rPr lang="zh-CN" altLang="en-US" sz="2800" b="1">
                <a:solidFill>
                  <a:schemeClr val="bg1"/>
                </a:solidFill>
                <a:latin typeface="黑体" panose="02010609060101010101" pitchFamily="49" charset="-122"/>
                <a:ea typeface="黑体" panose="02010609060101010101" pitchFamily="49" charset="-122"/>
                <a:cs typeface="Times New Roman" panose="02020603050405020304" pitchFamily="18" charset="0"/>
              </a:rPr>
              <a:t>释放</a:t>
            </a:r>
            <a:r>
              <a:rPr lang="en-US" altLang="zh-CN" sz="2800" b="1">
                <a:solidFill>
                  <a:schemeClr val="bg1"/>
                </a:solidFill>
                <a:latin typeface="黑体" panose="02010609060101010101" pitchFamily="49" charset="-122"/>
                <a:ea typeface="黑体" panose="02010609060101010101" pitchFamily="49" charset="-122"/>
                <a:cs typeface="Times New Roman" panose="02020603050405020304" pitchFamily="18" charset="0"/>
              </a:rPr>
              <a:t>431 kJ/mol×2 mol</a:t>
            </a:r>
            <a:r>
              <a:rPr lang="zh-CN" altLang="en-US" sz="2800" b="1">
                <a:solidFill>
                  <a:schemeClr val="bg1"/>
                </a:solidFill>
                <a:latin typeface="黑体" panose="02010609060101010101" pitchFamily="49" charset="-122"/>
                <a:ea typeface="黑体" panose="02010609060101010101" pitchFamily="49" charset="-122"/>
                <a:cs typeface="Times New Roman" panose="02020603050405020304" pitchFamily="18" charset="0"/>
              </a:rPr>
              <a:t>＝</a:t>
            </a:r>
            <a:r>
              <a:rPr lang="en-US" altLang="zh-CN" sz="2800" b="1">
                <a:solidFill>
                  <a:schemeClr val="bg1"/>
                </a:solidFill>
                <a:latin typeface="黑体" panose="02010609060101010101" pitchFamily="49" charset="-122"/>
                <a:ea typeface="黑体" panose="02010609060101010101" pitchFamily="49" charset="-122"/>
                <a:cs typeface="Times New Roman" panose="02020603050405020304" pitchFamily="18" charset="0"/>
              </a:rPr>
              <a:t>862 kJ</a:t>
            </a:r>
          </a:p>
        </p:txBody>
      </p:sp>
      <p:sp>
        <p:nvSpPr>
          <p:cNvPr id="24" name="矩形: 圆角 4"/>
          <p:cNvSpPr/>
          <p:nvPr>
            <p:custDataLst>
              <p:tags r:id="rId7"/>
            </p:custDataLst>
          </p:nvPr>
        </p:nvSpPr>
        <p:spPr>
          <a:xfrm>
            <a:off x="1524000" y="3818890"/>
            <a:ext cx="5788025" cy="94170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黑体" panose="02010609060101010101" pitchFamily="49" charset="-122"/>
              <a:ea typeface="黑体" panose="02010609060101010101" pitchFamily="49" charset="-122"/>
            </a:endParaRPr>
          </a:p>
        </p:txBody>
      </p:sp>
      <p:pic>
        <p:nvPicPr>
          <p:cNvPr id="26" name="图片 25"/>
          <p:cNvPicPr>
            <a:picLocks noChangeAspect="1"/>
          </p:cNvPicPr>
          <p:nvPr/>
        </p:nvPicPr>
        <p:blipFill>
          <a:blip r:embed="rId11"/>
          <a:stretch>
            <a:fillRect/>
          </a:stretch>
        </p:blipFill>
        <p:spPr>
          <a:xfrm>
            <a:off x="7314565" y="1377950"/>
            <a:ext cx="4816475" cy="310451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blinds(horizontal)">
                                      <p:cBhvr>
                                        <p:cTn id="12" dur="5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7" grpId="0" bldLvl="0" animBg="1"/>
      <p:bldP spid="22" grpId="0" bldLvl="0" animBg="1"/>
      <p:bldP spid="23" grpId="0" bldLvl="0" animBg="1"/>
      <p:bldP spid="2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焓与焓变</a:t>
            </a:r>
          </a:p>
        </p:txBody>
      </p:sp>
      <p:sp>
        <p:nvSpPr>
          <p:cNvPr id="22545" name="文本框 22544"/>
          <p:cNvSpPr txBox="1"/>
          <p:nvPr>
            <p:custDataLst>
              <p:tags r:id="rId2"/>
            </p:custDataLst>
          </p:nvPr>
        </p:nvSpPr>
        <p:spPr>
          <a:xfrm>
            <a:off x="855980" y="701040"/>
            <a:ext cx="10239375" cy="629920"/>
          </a:xfrm>
          <a:prstGeom prst="rect">
            <a:avLst/>
          </a:prstGeom>
          <a:noFill/>
          <a:ln w="9525">
            <a:noFill/>
          </a:ln>
        </p:spPr>
        <p:txBody>
          <a:bodyPr wrap="square" anchor="t" anchorCtr="0">
            <a:spAutoFit/>
          </a:bodyPr>
          <a:lstStyle/>
          <a:p>
            <a:pPr>
              <a:lnSpc>
                <a:spcPct val="125000"/>
              </a:lnSpc>
            </a:pPr>
            <a:r>
              <a:rPr lang="zh-CN" altLang="en-US" sz="2800" b="1" dirty="0">
                <a:solidFill>
                  <a:srgbClr val="0000FF"/>
                </a:solidFill>
                <a:ea typeface="宋体" panose="02010600030101010101" pitchFamily="2" charset="-122"/>
              </a:rPr>
              <a:t>【思考】</a:t>
            </a:r>
            <a:r>
              <a:rPr lang="zh-CN" altLang="en-US" sz="2800" b="1" dirty="0">
                <a:solidFill>
                  <a:srgbClr val="080808"/>
                </a:solidFill>
                <a:ea typeface="宋体" panose="02010600030101010101" pitchFamily="2" charset="-122"/>
              </a:rPr>
              <a:t>实验测得与理论分析的数据接近，说明了什么？</a:t>
            </a:r>
          </a:p>
        </p:txBody>
      </p:sp>
      <p:sp>
        <p:nvSpPr>
          <p:cNvPr id="26" name="文本框 9"/>
          <p:cNvSpPr txBox="1"/>
          <p:nvPr>
            <p:custDataLst>
              <p:tags r:id="rId3"/>
            </p:custDataLst>
          </p:nvPr>
        </p:nvSpPr>
        <p:spPr>
          <a:xfrm>
            <a:off x="414655" y="3776980"/>
            <a:ext cx="11121390" cy="5321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defTabSz="825500"/>
            <a:r>
              <a:rPr lang="zh-CN" altLang="en-US" sz="2800" b="1">
                <a:solidFill>
                  <a:srgbClr val="FF0000"/>
                </a:solidFill>
                <a:latin typeface="宋体" panose="02010600030101010101" pitchFamily="2" charset="-122"/>
                <a:ea typeface="宋体" panose="02010600030101010101" pitchFamily="2" charset="-122"/>
                <a:cs typeface="Times New Roman" panose="02020603050405020304" pitchFamily="18" charset="0"/>
                <a:sym typeface="Hoefler Text"/>
              </a:rPr>
              <a:t>化学键断裂和形成时的能量变化是化学反应中能量变化的主要原因。</a:t>
            </a:r>
            <a:endParaRPr lang="zh-CN" altLang="en-US" sz="2800" b="1" i="0">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Hoefler Text"/>
            </a:endParaRPr>
          </a:p>
        </p:txBody>
      </p:sp>
      <p:grpSp>
        <p:nvGrpSpPr>
          <p:cNvPr id="3" name="组合 2"/>
          <p:cNvGrpSpPr/>
          <p:nvPr>
            <p:custDataLst>
              <p:tags r:id="rId4"/>
            </p:custDataLst>
          </p:nvPr>
        </p:nvGrpSpPr>
        <p:grpSpPr>
          <a:xfrm>
            <a:off x="1366520" y="2174240"/>
            <a:ext cx="6360795" cy="746760"/>
            <a:chOff x="3318" y="3786"/>
            <a:chExt cx="10017" cy="1176"/>
          </a:xfrm>
        </p:grpSpPr>
        <p:sp>
          <p:nvSpPr>
            <p:cNvPr id="17" name="文本框 3"/>
            <p:cNvSpPr txBox="1"/>
            <p:nvPr>
              <p:custDataLst>
                <p:tags r:id="rId13"/>
              </p:custDataLst>
            </p:nvPr>
          </p:nvSpPr>
          <p:spPr>
            <a:xfrm>
              <a:off x="7827" y="3786"/>
              <a:ext cx="5509" cy="117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defTabSz="825500">
                <a:lnSpc>
                  <a:spcPct val="150000"/>
                </a:lnSpc>
              </a:pPr>
              <a:r>
                <a:rPr lang="en-US" altLang="zh-CN" sz="2800" b="1">
                  <a:solidFill>
                    <a:prstClr val="black"/>
                  </a:solidFill>
                  <a:latin typeface="Times New Roman" panose="02020603050405020304" pitchFamily="18" charset="0"/>
                  <a:ea typeface="黑体" panose="02010609060101010101" pitchFamily="49" charset="-122"/>
                  <a:cs typeface="Times New Roman" panose="02020603050405020304" pitchFamily="18" charset="0"/>
                </a:rPr>
                <a:t> </a:t>
              </a:r>
              <a:r>
                <a:rPr lang="el-GR" altLang="zh-CN" sz="2800" b="1">
                  <a:solidFill>
                    <a:prstClr val="black"/>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a:solidFill>
                    <a:prstClr val="black"/>
                  </a:solidFill>
                  <a:latin typeface="黑体" panose="02010609060101010101" pitchFamily="49" charset="-122"/>
                  <a:ea typeface="黑体" panose="02010609060101010101" pitchFamily="49" charset="-122"/>
                  <a:cs typeface="Times New Roman" panose="02020603050405020304" pitchFamily="18" charset="0"/>
                </a:rPr>
                <a:t>H</a:t>
              </a:r>
              <a:r>
                <a:rPr lang="zh-CN" altLang="en-US" sz="2800" b="1">
                  <a:latin typeface="黑体" panose="02010609060101010101" pitchFamily="49" charset="-122"/>
                  <a:ea typeface="黑体" panose="02010609060101010101" pitchFamily="49" charset="-122"/>
                  <a:cs typeface="Times New Roman" panose="02020603050405020304" pitchFamily="18" charset="0"/>
                </a:rPr>
                <a:t>＝</a:t>
              </a:r>
              <a:r>
                <a:rPr lang="en-US" altLang="zh-CN" sz="2800" b="1" kern="0">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2800" b="1">
                  <a:latin typeface="黑体" panose="02010609060101010101" pitchFamily="49" charset="-122"/>
                  <a:ea typeface="黑体" panose="02010609060101010101" pitchFamily="49" charset="-122"/>
                  <a:cs typeface="Times New Roman" panose="02020603050405020304" pitchFamily="18" charset="0"/>
                  <a:sym typeface="Hoefler Text"/>
                </a:rPr>
                <a:t>183 kJ/mol</a:t>
              </a:r>
            </a:p>
          </p:txBody>
        </p:sp>
        <p:sp>
          <p:nvSpPr>
            <p:cNvPr id="28" name="TextBox 27"/>
            <p:cNvSpPr txBox="1"/>
            <p:nvPr>
              <p:custDataLst>
                <p:tags r:id="rId14"/>
              </p:custDataLst>
            </p:nvPr>
          </p:nvSpPr>
          <p:spPr>
            <a:xfrm>
              <a:off x="3318" y="3857"/>
              <a:ext cx="3261" cy="919"/>
            </a:xfrm>
            <a:prstGeom prst="rect">
              <a:avLst/>
            </a:prstGeom>
            <a:noFill/>
            <a:ln w="28575">
              <a:solidFill>
                <a:srgbClr val="C00000"/>
              </a:solidFill>
            </a:ln>
          </p:spPr>
          <p:txBody>
            <a:bodyPr wrap="square" rtlCol="0">
              <a:spAutoFit/>
            </a:bodyPr>
            <a:lstStyle/>
            <a:p>
              <a:pPr algn="ctr"/>
              <a:r>
                <a:rPr lang="zh-CN" altLang="en-US" sz="3200" b="1">
                  <a:latin typeface="黑体" panose="02010609060101010101" pitchFamily="49" charset="-122"/>
                  <a:ea typeface="黑体" panose="02010609060101010101" pitchFamily="49" charset="-122"/>
                </a:rPr>
                <a:t>键能估算</a:t>
              </a:r>
            </a:p>
          </p:txBody>
        </p:sp>
      </p:grpSp>
      <p:sp>
        <p:nvSpPr>
          <p:cNvPr id="29" name="TextBox 28"/>
          <p:cNvSpPr txBox="1"/>
          <p:nvPr>
            <p:custDataLst>
              <p:tags r:id="rId5"/>
            </p:custDataLst>
          </p:nvPr>
        </p:nvSpPr>
        <p:spPr>
          <a:xfrm>
            <a:off x="1386840" y="3030855"/>
            <a:ext cx="2034540" cy="583565"/>
          </a:xfrm>
          <a:prstGeom prst="rect">
            <a:avLst/>
          </a:prstGeom>
          <a:noFill/>
          <a:ln w="28575">
            <a:solidFill>
              <a:srgbClr val="C00000"/>
            </a:solidFill>
          </a:ln>
        </p:spPr>
        <p:txBody>
          <a:bodyPr wrap="square" rtlCol="0">
            <a:spAutoFit/>
          </a:bodyPr>
          <a:lstStyle/>
          <a:p>
            <a:pPr lvl="0" algn="ctr">
              <a:buClrTx/>
              <a:buSzTx/>
              <a:buFontTx/>
            </a:pPr>
            <a:r>
              <a:rPr lang="zh-CN" altLang="en-US" sz="3200" b="1">
                <a:latin typeface="黑体" panose="02010609060101010101" pitchFamily="49" charset="-122"/>
                <a:ea typeface="黑体" panose="02010609060101010101" pitchFamily="49" charset="-122"/>
                <a:sym typeface="+mn-ea"/>
              </a:rPr>
              <a:t>实验测得</a:t>
            </a:r>
          </a:p>
        </p:txBody>
      </p:sp>
      <p:sp>
        <p:nvSpPr>
          <p:cNvPr id="30" name="文本框 29"/>
          <p:cNvSpPr txBox="1"/>
          <p:nvPr>
            <p:custDataLst>
              <p:tags r:id="rId6"/>
            </p:custDataLst>
          </p:nvPr>
        </p:nvSpPr>
        <p:spPr>
          <a:xfrm>
            <a:off x="4182110" y="2948940"/>
            <a:ext cx="3961765" cy="74739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fromWordArt="0" anchor="ctr" anchorCtr="0" forceAA="0" compatLnSpc="1">
            <a:spAutoFit/>
          </a:bodyPr>
          <a:lstStyle/>
          <a:p>
            <a:pPr lvl="0" algn="l" defTabSz="825500">
              <a:lnSpc>
                <a:spcPct val="150000"/>
              </a:lnSpc>
              <a:buClrTx/>
              <a:buSzTx/>
              <a:buFontTx/>
            </a:pPr>
            <a:r>
              <a:rPr lang="en-US" altLang="zh-CN" sz="2800" b="1">
                <a:solidFill>
                  <a:prstClr val="black"/>
                </a:solidFill>
                <a:latin typeface="Times New Roman" panose="02020603050405020304" pitchFamily="18" charset="0"/>
                <a:ea typeface="黑体" panose="02010609060101010101" pitchFamily="49" charset="-122"/>
                <a:cs typeface="Times New Roman" panose="02020603050405020304" pitchFamily="18" charset="0"/>
                <a:sym typeface="+mn-ea"/>
              </a:rPr>
              <a:t> ∆H＝−</a:t>
            </a:r>
            <a:r>
              <a:rPr lang="en-US" altLang="zh-CN" sz="2800" b="1">
                <a:solidFill>
                  <a:prstClr val="black"/>
                </a:solidFill>
                <a:latin typeface="Times New Roman" panose="02020603050405020304" pitchFamily="18" charset="0"/>
                <a:ea typeface="黑体" panose="02010609060101010101" pitchFamily="49" charset="-122"/>
                <a:cs typeface="Times New Roman" panose="02020603050405020304" pitchFamily="18" charset="0"/>
                <a:sym typeface="Hoefler Text"/>
              </a:rPr>
              <a:t>184.6 kJ/mol</a:t>
            </a:r>
          </a:p>
        </p:txBody>
      </p:sp>
      <p:grpSp>
        <p:nvGrpSpPr>
          <p:cNvPr id="4" name="组合 3"/>
          <p:cNvGrpSpPr/>
          <p:nvPr>
            <p:custDataLst>
              <p:tags r:id="rId7"/>
            </p:custDataLst>
          </p:nvPr>
        </p:nvGrpSpPr>
        <p:grpSpPr>
          <a:xfrm>
            <a:off x="1143000" y="1389380"/>
            <a:ext cx="7849870" cy="583565"/>
            <a:chOff x="5039" y="4521"/>
            <a:chExt cx="9495" cy="919"/>
          </a:xfrm>
        </p:grpSpPr>
        <p:sp>
          <p:nvSpPr>
            <p:cNvPr id="31" name="TextBox 30"/>
            <p:cNvSpPr txBox="1"/>
            <p:nvPr>
              <p:custDataLst>
                <p:tags r:id="rId9"/>
              </p:custDataLst>
            </p:nvPr>
          </p:nvSpPr>
          <p:spPr>
            <a:xfrm>
              <a:off x="5039" y="4521"/>
              <a:ext cx="9495" cy="919"/>
            </a:xfrm>
            <a:prstGeom prst="rect">
              <a:avLst/>
            </a:prstGeom>
            <a:noFill/>
            <a:ln>
              <a:noFill/>
            </a:ln>
          </p:spPr>
          <p:txBody>
            <a:bodyPr wrap="square" rtlCol="0">
              <a:spAutoFit/>
            </a:bodyPr>
            <a:lstStyle/>
            <a:p>
              <a:pPr fontAlgn="auto">
                <a:lnSpc>
                  <a:spcPct val="100000"/>
                </a:lnSpc>
              </a:pPr>
              <a:r>
                <a:rPr lang="en-US" altLang="zh-CN" sz="3200" b="1" i="0">
                  <a:effectLst/>
                  <a:latin typeface="黑体" panose="02010609060101010101" pitchFamily="49" charset="-122"/>
                  <a:ea typeface="黑体" panose="02010609060101010101" pitchFamily="49" charset="-122"/>
                  <a:cs typeface="Times New Roman" panose="02020603050405020304" pitchFamily="18" charset="0"/>
                </a:rPr>
                <a:t>H</a:t>
              </a:r>
              <a:r>
                <a:rPr lang="en-US" altLang="zh-CN" sz="3200" b="1" i="0" baseline="-25000">
                  <a:effectLst/>
                  <a:latin typeface="黑体" panose="02010609060101010101" pitchFamily="49" charset="-122"/>
                  <a:ea typeface="黑体" panose="02010609060101010101" pitchFamily="49" charset="-122"/>
                  <a:cs typeface="Times New Roman" panose="02020603050405020304" pitchFamily="18" charset="0"/>
                </a:rPr>
                <a:t>2</a:t>
              </a:r>
              <a:r>
                <a:rPr lang="en-US" altLang="zh-CN" sz="3200" b="1" i="0">
                  <a:effectLst/>
                  <a:latin typeface="黑体" panose="02010609060101010101" pitchFamily="49" charset="-122"/>
                  <a:ea typeface="黑体" panose="02010609060101010101" pitchFamily="49" charset="-122"/>
                  <a:cs typeface="Times New Roman" panose="02020603050405020304" pitchFamily="18" charset="0"/>
                </a:rPr>
                <a:t>(g) </a:t>
              </a:r>
              <a:r>
                <a:rPr lang="en-US" altLang="zh-CN" sz="3200" b="1" i="0">
                  <a:effectLst/>
                  <a:latin typeface="黑体" panose="02010609060101010101" pitchFamily="49" charset="-122"/>
                  <a:ea typeface="黑体" panose="02010609060101010101" pitchFamily="49" charset="-122"/>
                  <a:cs typeface="Times New Roman" panose="02020603050405020304" pitchFamily="18" charset="0"/>
                  <a:sym typeface="+mn-ea"/>
                </a:rPr>
                <a:t>+ Cl</a:t>
              </a:r>
              <a:r>
                <a:rPr lang="en-US" altLang="zh-CN" sz="3200" b="1" i="0" baseline="-25000">
                  <a:effectLst/>
                  <a:latin typeface="黑体" panose="02010609060101010101" pitchFamily="49" charset="-122"/>
                  <a:ea typeface="黑体" panose="02010609060101010101" pitchFamily="49" charset="-122"/>
                  <a:cs typeface="Times New Roman" panose="02020603050405020304" pitchFamily="18" charset="0"/>
                  <a:sym typeface="+mn-ea"/>
                </a:rPr>
                <a:t>2</a:t>
              </a:r>
              <a:r>
                <a:rPr lang="en-US" altLang="zh-CN" sz="3200" b="1" i="0">
                  <a:effectLst/>
                  <a:latin typeface="黑体" panose="02010609060101010101" pitchFamily="49" charset="-122"/>
                  <a:ea typeface="黑体" panose="02010609060101010101" pitchFamily="49" charset="-122"/>
                  <a:cs typeface="Times New Roman" panose="02020603050405020304" pitchFamily="18" charset="0"/>
                  <a:sym typeface="+mn-ea"/>
                </a:rPr>
                <a:t>(g)     2HCl(g)</a:t>
              </a:r>
              <a:r>
                <a:rPr lang="zh-CN" altLang="en-US" sz="3200" b="1" i="0">
                  <a:effectLst/>
                  <a:latin typeface="黑体" panose="02010609060101010101" pitchFamily="49" charset="-122"/>
                  <a:ea typeface="黑体" panose="02010609060101010101" pitchFamily="49" charset="-122"/>
                  <a:cs typeface="Times New Roman" panose="02020603050405020304" pitchFamily="18" charset="0"/>
                  <a:sym typeface="+mn-ea"/>
                </a:rPr>
                <a:t>  </a:t>
              </a:r>
              <a:r>
                <a:rPr lang="el-GR" altLang="zh-CN" sz="3200" b="1">
                  <a:solidFill>
                    <a:prstClr val="black"/>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3200" b="1" i="1">
                  <a:solidFill>
                    <a:prstClr val="black"/>
                  </a:solidFill>
                  <a:latin typeface="黑体" panose="02010609060101010101" pitchFamily="49" charset="-122"/>
                  <a:ea typeface="黑体" panose="02010609060101010101" pitchFamily="49" charset="-122"/>
                  <a:cs typeface="Times New Roman" panose="02020603050405020304" pitchFamily="18" charset="0"/>
                </a:rPr>
                <a:t>H</a:t>
              </a:r>
              <a:r>
                <a:rPr lang="zh-CN" altLang="en-US" sz="3200" b="1">
                  <a:latin typeface="黑体" panose="02010609060101010101" pitchFamily="49" charset="-122"/>
                  <a:ea typeface="黑体" panose="02010609060101010101" pitchFamily="49" charset="-122"/>
                  <a:cs typeface="Times New Roman" panose="02020603050405020304" pitchFamily="18" charset="0"/>
                  <a:sym typeface="Symbol" panose="05050102010706020507"/>
                </a:rPr>
                <a:t>＝</a:t>
              </a:r>
              <a:r>
                <a:rPr lang="en-US" altLang="zh-CN" sz="3200" b="1" i="1">
                  <a:latin typeface="黑体" panose="02010609060101010101" pitchFamily="49" charset="-122"/>
                  <a:ea typeface="黑体" panose="02010609060101010101" pitchFamily="49" charset="-122"/>
                  <a:cs typeface="Times New Roman" panose="02020603050405020304" pitchFamily="18" charset="0"/>
                  <a:sym typeface="Symbol" panose="05050102010706020507"/>
                </a:rPr>
                <a:t> </a:t>
              </a:r>
              <a:r>
                <a:rPr lang="zh-CN" altLang="en-US" sz="3200" b="1" i="0">
                  <a:effectLst/>
                  <a:latin typeface="黑体" panose="02010609060101010101" pitchFamily="49" charset="-122"/>
                  <a:ea typeface="黑体" panose="02010609060101010101" pitchFamily="49" charset="-122"/>
                  <a:cs typeface="Times New Roman" panose="02020603050405020304" pitchFamily="18" charset="0"/>
                  <a:sym typeface="Hoefler Text"/>
                </a:rPr>
                <a:t>？</a:t>
              </a:r>
            </a:p>
          </p:txBody>
        </p:sp>
        <p:grpSp>
          <p:nvGrpSpPr>
            <p:cNvPr id="32" name="组合 31"/>
            <p:cNvGrpSpPr/>
            <p:nvPr>
              <p:custDataLst>
                <p:tags r:id="rId10"/>
              </p:custDataLst>
            </p:nvPr>
          </p:nvGrpSpPr>
          <p:grpSpPr>
            <a:xfrm>
              <a:off x="8533" y="4914"/>
              <a:ext cx="930" cy="179"/>
              <a:chOff x="6137274" y="2477598"/>
              <a:chExt cx="590400" cy="113348"/>
            </a:xfrm>
          </p:grpSpPr>
          <p:cxnSp>
            <p:nvCxnSpPr>
              <p:cNvPr id="33" name="直接连接符 32"/>
              <p:cNvCxnSpPr/>
              <p:nvPr>
                <p:custDataLst>
                  <p:tags r:id="rId11"/>
                </p:custDataLst>
              </p:nvPr>
            </p:nvCxnSpPr>
            <p:spPr>
              <a:xfrm>
                <a:off x="6137274" y="2477598"/>
                <a:ext cx="590400" cy="0"/>
              </a:xfrm>
              <a:prstGeom prst="line">
                <a:avLst/>
              </a:prstGeom>
              <a:noFill/>
              <a:ln w="21590" cap="flat" cmpd="sng" algn="ctr">
                <a:solidFill>
                  <a:schemeClr val="tx1"/>
                </a:solidFill>
                <a:prstDash val="solid"/>
              </a:ln>
              <a:effectLst/>
            </p:spPr>
          </p:cxnSp>
          <p:cxnSp>
            <p:nvCxnSpPr>
              <p:cNvPr id="34" name="直接连接符 33"/>
              <p:cNvCxnSpPr/>
              <p:nvPr>
                <p:custDataLst>
                  <p:tags r:id="rId12"/>
                </p:custDataLst>
              </p:nvPr>
            </p:nvCxnSpPr>
            <p:spPr>
              <a:xfrm>
                <a:off x="6137274" y="2590946"/>
                <a:ext cx="590400" cy="0"/>
              </a:xfrm>
              <a:prstGeom prst="line">
                <a:avLst/>
              </a:prstGeom>
              <a:noFill/>
              <a:ln w="21590" cap="flat" cmpd="sng" algn="ctr">
                <a:solidFill>
                  <a:schemeClr val="tx1"/>
                </a:solidFill>
                <a:prstDash val="solid"/>
              </a:ln>
              <a:effectLst/>
            </p:spPr>
          </p:cxnSp>
        </p:grpSp>
      </p:grpSp>
      <p:sp>
        <p:nvSpPr>
          <p:cNvPr id="2" name="文本框 9"/>
          <p:cNvSpPr txBox="1"/>
          <p:nvPr>
            <p:custDataLst>
              <p:tags r:id="rId8"/>
            </p:custDataLst>
          </p:nvPr>
        </p:nvSpPr>
        <p:spPr>
          <a:xfrm>
            <a:off x="414655" y="4338003"/>
            <a:ext cx="10799445" cy="5321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defTabSz="825500"/>
            <a:r>
              <a:rPr lang="zh-CN" altLang="en-US" sz="2800" b="1" i="0">
                <a:solidFill>
                  <a:srgbClr val="0000FF"/>
                </a:solidFill>
                <a:effectLst/>
                <a:latin typeface="宋体" panose="02010600030101010101" pitchFamily="2" charset="-122"/>
                <a:ea typeface="宋体" panose="02010600030101010101" pitchFamily="2" charset="-122"/>
                <a:cs typeface="Times New Roman" panose="02020603050405020304" pitchFamily="18" charset="0"/>
                <a:sym typeface="Hoefler Text"/>
              </a:rPr>
              <a:t>一般用实验数据表示反应热，键能可以估算反应焓。</a:t>
            </a:r>
          </a:p>
        </p:txBody>
      </p:sp>
      <p:sp>
        <p:nvSpPr>
          <p:cNvPr id="29700" name="Text Box 4"/>
          <p:cNvSpPr txBox="1"/>
          <p:nvPr/>
        </p:nvSpPr>
        <p:spPr>
          <a:xfrm>
            <a:off x="1143000" y="4927600"/>
            <a:ext cx="8366125" cy="953135"/>
          </a:xfrm>
          <a:prstGeom prst="rect">
            <a:avLst/>
          </a:prstGeom>
          <a:noFill/>
          <a:ln w="9525">
            <a:noFill/>
          </a:ln>
        </p:spPr>
        <p:txBody>
          <a:bodyPr wrap="square" anchor="t" anchorCtr="0">
            <a:spAutoFit/>
          </a:bodyPr>
          <a:lstStyle/>
          <a:p>
            <a:pPr>
              <a:spcBef>
                <a:spcPct val="50000"/>
              </a:spcBef>
            </a:pPr>
            <a:r>
              <a:rPr lang="en-US" altLang="zh-CN" sz="2800" b="1" dirty="0">
                <a:solidFill>
                  <a:schemeClr val="tx2"/>
                </a:solidFill>
                <a:latin typeface="Times New Roman" panose="02020603050405020304" pitchFamily="18" charset="0"/>
                <a:ea typeface="华文新魏" pitchFamily="2" charset="-122"/>
              </a:rPr>
              <a:t>△H = E(</a:t>
            </a:r>
            <a:r>
              <a:rPr lang="zh-CN" altLang="en-US" sz="2800" b="1" dirty="0">
                <a:solidFill>
                  <a:schemeClr val="tx2"/>
                </a:solidFill>
                <a:latin typeface="Times New Roman" panose="02020603050405020304" pitchFamily="18" charset="0"/>
                <a:ea typeface="华文新魏" pitchFamily="2" charset="-122"/>
              </a:rPr>
              <a:t>反应物分子化学键断裂时所</a:t>
            </a:r>
            <a:r>
              <a:rPr lang="zh-CN" altLang="en-US" sz="2800" b="1" dirty="0">
                <a:solidFill>
                  <a:srgbClr val="FF0000"/>
                </a:solidFill>
                <a:latin typeface="Times New Roman" panose="02020603050405020304" pitchFamily="18" charset="0"/>
                <a:ea typeface="华文新魏" pitchFamily="2" charset="-122"/>
              </a:rPr>
              <a:t>吸收的总能量</a:t>
            </a:r>
            <a:r>
              <a:rPr lang="en-US" altLang="zh-CN" sz="2800" b="1" dirty="0">
                <a:solidFill>
                  <a:schemeClr val="tx2"/>
                </a:solidFill>
                <a:latin typeface="Times New Roman" panose="02020603050405020304" pitchFamily="18" charset="0"/>
                <a:ea typeface="华文新魏" pitchFamily="2" charset="-122"/>
              </a:rPr>
              <a:t>)</a:t>
            </a:r>
          </a:p>
          <a:p>
            <a:pPr fontAlgn="auto">
              <a:spcBef>
                <a:spcPts val="0"/>
              </a:spcBef>
            </a:pPr>
            <a:r>
              <a:rPr lang="en-US" altLang="zh-CN" sz="2800" b="1" dirty="0">
                <a:solidFill>
                  <a:schemeClr val="tx2"/>
                </a:solidFill>
                <a:latin typeface="Times New Roman" panose="02020603050405020304" pitchFamily="18" charset="0"/>
                <a:ea typeface="华文新魏" pitchFamily="2" charset="-122"/>
              </a:rPr>
              <a:t>       </a:t>
            </a:r>
            <a:r>
              <a:rPr lang="zh-CN" altLang="en-US" sz="2800" b="1" dirty="0">
                <a:solidFill>
                  <a:schemeClr val="tx2"/>
                </a:solidFill>
                <a:latin typeface="Times New Roman" panose="02020603050405020304" pitchFamily="18" charset="0"/>
                <a:ea typeface="华文新魏" pitchFamily="2" charset="-122"/>
              </a:rPr>
              <a:t>－ </a:t>
            </a:r>
            <a:r>
              <a:rPr lang="en-US" altLang="zh-CN" sz="2800" b="1" dirty="0">
                <a:solidFill>
                  <a:schemeClr val="tx2"/>
                </a:solidFill>
                <a:latin typeface="Times New Roman" panose="02020603050405020304" pitchFamily="18" charset="0"/>
                <a:ea typeface="华文新魏" pitchFamily="2" charset="-122"/>
              </a:rPr>
              <a:t>E(</a:t>
            </a:r>
            <a:r>
              <a:rPr lang="zh-CN" altLang="en-US" sz="2800" b="1" dirty="0">
                <a:solidFill>
                  <a:schemeClr val="tx2"/>
                </a:solidFill>
                <a:latin typeface="Times New Roman" panose="02020603050405020304" pitchFamily="18" charset="0"/>
                <a:ea typeface="华文新魏" pitchFamily="2" charset="-122"/>
              </a:rPr>
              <a:t>生成物分子化学键形成时所</a:t>
            </a:r>
            <a:r>
              <a:rPr lang="zh-CN" altLang="en-US" sz="2800" b="1" dirty="0">
                <a:solidFill>
                  <a:srgbClr val="FF0000"/>
                </a:solidFill>
                <a:latin typeface="Times New Roman" panose="02020603050405020304" pitchFamily="18" charset="0"/>
                <a:ea typeface="华文新魏" pitchFamily="2" charset="-122"/>
              </a:rPr>
              <a:t>释放的总能量</a:t>
            </a:r>
            <a:r>
              <a:rPr lang="en-US" altLang="zh-CN" sz="2800" b="1" dirty="0">
                <a:solidFill>
                  <a:schemeClr val="tx2"/>
                </a:solidFill>
                <a:latin typeface="Times New Roman" panose="02020603050405020304" pitchFamily="18" charset="0"/>
                <a:ea typeface="华文新魏" pitchFamily="2" charset="-122"/>
              </a:rPr>
              <a:t>)</a:t>
            </a:r>
          </a:p>
        </p:txBody>
      </p:sp>
      <p:sp>
        <p:nvSpPr>
          <p:cNvPr id="6" name="Text Box 4"/>
          <p:cNvSpPr txBox="1"/>
          <p:nvPr/>
        </p:nvSpPr>
        <p:spPr>
          <a:xfrm>
            <a:off x="1143000" y="5928360"/>
            <a:ext cx="7375525" cy="521970"/>
          </a:xfrm>
          <a:prstGeom prst="rect">
            <a:avLst/>
          </a:prstGeom>
          <a:noFill/>
          <a:ln w="9525">
            <a:noFill/>
          </a:ln>
        </p:spPr>
        <p:txBody>
          <a:bodyPr wrap="square" anchor="t" anchorCtr="0">
            <a:spAutoFit/>
          </a:bodyPr>
          <a:lstStyle/>
          <a:p>
            <a:pPr>
              <a:spcBef>
                <a:spcPct val="50000"/>
              </a:spcBef>
            </a:pPr>
            <a:r>
              <a:rPr lang="en-US" altLang="zh-CN" sz="2800" b="1" dirty="0">
                <a:solidFill>
                  <a:srgbClr val="FF0000"/>
                </a:solidFill>
                <a:latin typeface="Times New Roman" panose="02020603050405020304" pitchFamily="18" charset="0"/>
                <a:ea typeface="华文新魏" pitchFamily="2" charset="-122"/>
              </a:rPr>
              <a:t>△H = E(</a:t>
            </a:r>
            <a:r>
              <a:rPr lang="zh-CN" altLang="en-US" sz="2800" b="1" dirty="0">
                <a:solidFill>
                  <a:srgbClr val="FF0000"/>
                </a:solidFill>
                <a:latin typeface="Times New Roman" panose="02020603050405020304" pitchFamily="18" charset="0"/>
                <a:ea typeface="华文新魏" pitchFamily="2" charset="-122"/>
              </a:rPr>
              <a:t>反应物总键能</a:t>
            </a:r>
            <a:r>
              <a:rPr lang="en-US" altLang="zh-CN" sz="2800" b="1" dirty="0">
                <a:solidFill>
                  <a:srgbClr val="FF0000"/>
                </a:solidFill>
                <a:latin typeface="Times New Roman" panose="02020603050405020304" pitchFamily="18" charset="0"/>
                <a:ea typeface="华文新魏" pitchFamily="2" charset="-122"/>
              </a:rPr>
              <a:t>)</a:t>
            </a:r>
            <a:r>
              <a:rPr lang="zh-CN" altLang="en-US" sz="2800" b="1" dirty="0">
                <a:solidFill>
                  <a:srgbClr val="FF0000"/>
                </a:solidFill>
                <a:latin typeface="Times New Roman" panose="02020603050405020304" pitchFamily="18" charset="0"/>
                <a:ea typeface="华文新魏" pitchFamily="2" charset="-122"/>
              </a:rPr>
              <a:t>－ </a:t>
            </a:r>
            <a:r>
              <a:rPr lang="en-US" altLang="zh-CN" sz="2800" b="1" dirty="0">
                <a:solidFill>
                  <a:srgbClr val="FF0000"/>
                </a:solidFill>
                <a:latin typeface="Times New Roman" panose="02020603050405020304" pitchFamily="18" charset="0"/>
                <a:ea typeface="华文新魏" pitchFamily="2" charset="-122"/>
              </a:rPr>
              <a:t>E(</a:t>
            </a:r>
            <a:r>
              <a:rPr lang="zh-CN" altLang="en-US" sz="2800" b="1" dirty="0">
                <a:solidFill>
                  <a:srgbClr val="FF0000"/>
                </a:solidFill>
                <a:latin typeface="Times New Roman" panose="02020603050405020304" pitchFamily="18" charset="0"/>
                <a:ea typeface="华文新魏" pitchFamily="2" charset="-122"/>
              </a:rPr>
              <a:t>生成物总键能</a:t>
            </a:r>
            <a:r>
              <a:rPr lang="en-US" altLang="zh-CN" sz="2800" b="1" dirty="0">
                <a:solidFill>
                  <a:srgbClr val="FF0000"/>
                </a:solidFill>
                <a:latin typeface="Times New Roman" panose="02020603050405020304" pitchFamily="18" charset="0"/>
                <a:ea typeface="华文新魏" pitchFamily="2"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9700"/>
                                        </p:tgtEl>
                                        <p:attrNameLst>
                                          <p:attrName>style.visibility</p:attrName>
                                        </p:attrNameLst>
                                      </p:cBhvr>
                                      <p:to>
                                        <p:strVal val="visible"/>
                                      </p:to>
                                    </p:set>
                                    <p:anim calcmode="lin" valueType="num">
                                      <p:cBhvr additive="base">
                                        <p:cTn id="35" dur="500" fill="hold"/>
                                        <p:tgtEl>
                                          <p:spTgt spid="29700"/>
                                        </p:tgtEl>
                                        <p:attrNameLst>
                                          <p:attrName>ppt_x</p:attrName>
                                        </p:attrNameLst>
                                      </p:cBhvr>
                                      <p:tavLst>
                                        <p:tav tm="0">
                                          <p:val>
                                            <p:strVal val="1+#ppt_w/2"/>
                                          </p:val>
                                        </p:tav>
                                        <p:tav tm="100000">
                                          <p:val>
                                            <p:strVal val="#ppt_x"/>
                                          </p:val>
                                        </p:tav>
                                      </p:tavLst>
                                    </p:anim>
                                    <p:anim calcmode="lin" valueType="num">
                                      <p:cBhvr additive="base">
                                        <p:cTn id="36" dur="500" fill="hold"/>
                                        <p:tgtEl>
                                          <p:spTgt spid="2970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ppt_x</p:attrName>
                                        </p:attrNameLst>
                                      </p:cBhvr>
                                      <p:tavLst>
                                        <p:tav tm="0">
                                          <p:val>
                                            <p:strVal val="1+#ppt_w/2"/>
                                          </p:val>
                                        </p:tav>
                                        <p:tav tm="100000">
                                          <p:val>
                                            <p:strVal val="#ppt_x"/>
                                          </p:val>
                                        </p:tav>
                                      </p:tavLst>
                                    </p:anim>
                                    <p:anim calcmode="lin" valueType="num">
                                      <p:cBhvr>
                                        <p:cTn id="4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5" grpId="0"/>
      <p:bldP spid="29" grpId="0" bldLvl="0" animBg="1"/>
      <p:bldP spid="30" grpId="0" bldLvl="0" animBg="1"/>
      <p:bldP spid="29700"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反应热</a:t>
            </a:r>
          </a:p>
        </p:txBody>
      </p:sp>
      <p:sp>
        <p:nvSpPr>
          <p:cNvPr id="8" name="矩形 7"/>
          <p:cNvSpPr/>
          <p:nvPr>
            <p:custDataLst>
              <p:tags r:id="rId2"/>
            </p:custDataLst>
          </p:nvPr>
        </p:nvSpPr>
        <p:spPr>
          <a:xfrm>
            <a:off x="227965" y="659765"/>
            <a:ext cx="3376295" cy="583565"/>
          </a:xfrm>
          <a:prstGeom prst="rect">
            <a:avLst/>
          </a:prstGeom>
          <a:ln>
            <a:noFill/>
          </a:ln>
        </p:spPr>
        <p:txBody>
          <a:bodyPr wrap="square">
            <a:spAutoFit/>
          </a:bodyPr>
          <a:lstStyle/>
          <a:p>
            <a:r>
              <a:rPr lang="zh-CN" altLang="en-US" sz="3200" b="1" kern="100">
                <a:solidFill>
                  <a:srgbClr val="3780D7"/>
                </a:solidFill>
                <a:latin typeface="Times New Roman" panose="02020603050405020304" pitchFamily="18" charset="0"/>
                <a:ea typeface="微软雅黑" panose="020B0503020204020204" charset="-122"/>
                <a:cs typeface="Times New Roman" panose="02020603050405020304" pitchFamily="18" charset="0"/>
              </a:rPr>
              <a:t>一、体系与环境</a:t>
            </a:r>
          </a:p>
        </p:txBody>
      </p:sp>
      <p:sp>
        <p:nvSpPr>
          <p:cNvPr id="13" name="文本框 12"/>
          <p:cNvSpPr txBox="1"/>
          <p:nvPr>
            <p:custDataLst>
              <p:tags r:id="rId3"/>
            </p:custDataLst>
          </p:nvPr>
        </p:nvSpPr>
        <p:spPr>
          <a:xfrm>
            <a:off x="988060" y="1330960"/>
            <a:ext cx="10901680" cy="629920"/>
          </a:xfrm>
          <a:prstGeom prst="rect">
            <a:avLst/>
          </a:prstGeom>
          <a:noFill/>
        </p:spPr>
        <p:txBody>
          <a:bodyPr wrap="square" rtlCol="0">
            <a:spAutoFit/>
          </a:bodyPr>
          <a:lstStyle/>
          <a:p>
            <a:pPr fontAlgn="auto">
              <a:lnSpc>
                <a:spcPct val="125000"/>
              </a:lnSpc>
            </a:pPr>
            <a:r>
              <a:rPr lang="zh-CN" altLang="zh-CN" sz="2800" b="1" kern="100">
                <a:latin typeface="宋体" panose="02010600030101010101" pitchFamily="2" charset="-122"/>
                <a:ea typeface="宋体" panose="02010600030101010101" pitchFamily="2" charset="-122"/>
                <a:cs typeface="宋体" panose="02010600030101010101" pitchFamily="2" charset="-122"/>
              </a:rPr>
              <a:t>被研究的物质系统称为</a:t>
            </a:r>
            <a:r>
              <a:rPr lang="zh-CN" altLang="zh-CN" sz="2800" b="1" kern="100">
                <a:solidFill>
                  <a:srgbClr val="FF0000"/>
                </a:solidFill>
                <a:latin typeface="宋体" panose="02010600030101010101" pitchFamily="2" charset="-122"/>
                <a:ea typeface="宋体" panose="02010600030101010101" pitchFamily="2" charset="-122"/>
                <a:cs typeface="宋体" panose="02010600030101010101" pitchFamily="2" charset="-122"/>
              </a:rPr>
              <a:t>体系</a:t>
            </a:r>
            <a:r>
              <a:rPr lang="zh-CN" altLang="zh-CN" sz="2800" b="1" kern="100">
                <a:latin typeface="宋体" panose="02010600030101010101" pitchFamily="2" charset="-122"/>
                <a:ea typeface="宋体" panose="02010600030101010101" pitchFamily="2" charset="-122"/>
                <a:cs typeface="宋体" panose="02010600030101010101" pitchFamily="2" charset="-122"/>
              </a:rPr>
              <a:t>，</a:t>
            </a:r>
            <a:r>
              <a:rPr lang="zh-CN" altLang="en-US" sz="2800" b="1" kern="100">
                <a:latin typeface="宋体" panose="02010600030101010101" pitchFamily="2" charset="-122"/>
                <a:ea typeface="宋体" panose="02010600030101010101" pitchFamily="2" charset="-122"/>
                <a:cs typeface="宋体" panose="02010600030101010101" pitchFamily="2" charset="-122"/>
              </a:rPr>
              <a:t>与</a:t>
            </a:r>
            <a:r>
              <a:rPr lang="zh-CN" altLang="zh-CN" sz="2800" b="1" kern="100">
                <a:latin typeface="宋体" panose="02010600030101010101" pitchFamily="2" charset="-122"/>
                <a:ea typeface="宋体" panose="02010600030101010101" pitchFamily="2" charset="-122"/>
                <a:cs typeface="宋体" panose="02010600030101010101" pitchFamily="2" charset="-122"/>
              </a:rPr>
              <a:t>体系</a:t>
            </a:r>
            <a:r>
              <a:rPr lang="zh-CN" altLang="en-US" sz="2800" b="1" kern="100">
                <a:latin typeface="宋体" panose="02010600030101010101" pitchFamily="2" charset="-122"/>
                <a:ea typeface="宋体" panose="02010600030101010101" pitchFamily="2" charset="-122"/>
                <a:cs typeface="宋体" panose="02010600030101010101" pitchFamily="2" charset="-122"/>
              </a:rPr>
              <a:t>相互影响</a:t>
            </a:r>
            <a:r>
              <a:rPr lang="zh-CN" altLang="zh-CN" sz="2800" b="1" kern="100">
                <a:latin typeface="宋体" panose="02010600030101010101" pitchFamily="2" charset="-122"/>
                <a:ea typeface="宋体" panose="02010600030101010101" pitchFamily="2" charset="-122"/>
                <a:cs typeface="宋体" panose="02010600030101010101" pitchFamily="2" charset="-122"/>
              </a:rPr>
              <a:t>的其他部分称为</a:t>
            </a:r>
            <a:r>
              <a:rPr lang="zh-CN" altLang="zh-CN" sz="2800" b="1" kern="100">
                <a:solidFill>
                  <a:srgbClr val="FF0000"/>
                </a:solidFill>
                <a:latin typeface="宋体" panose="02010600030101010101" pitchFamily="2" charset="-122"/>
                <a:ea typeface="宋体" panose="02010600030101010101" pitchFamily="2" charset="-122"/>
                <a:cs typeface="宋体" panose="02010600030101010101" pitchFamily="2" charset="-122"/>
              </a:rPr>
              <a:t>环境</a:t>
            </a:r>
            <a:r>
              <a:rPr lang="zh-CN" altLang="zh-CN" sz="2800" b="1" kern="100">
                <a:latin typeface="宋体" panose="02010600030101010101" pitchFamily="2" charset="-122"/>
                <a:ea typeface="宋体" panose="02010600030101010101" pitchFamily="2" charset="-122"/>
                <a:cs typeface="宋体" panose="02010600030101010101" pitchFamily="2" charset="-122"/>
              </a:rPr>
              <a:t>。</a:t>
            </a:r>
          </a:p>
        </p:txBody>
      </p:sp>
      <p:sp>
        <p:nvSpPr>
          <p:cNvPr id="10" name="矩形 9"/>
          <p:cNvSpPr/>
          <p:nvPr>
            <p:custDataLst>
              <p:tags r:id="rId4"/>
            </p:custDataLst>
          </p:nvPr>
        </p:nvSpPr>
        <p:spPr>
          <a:xfrm>
            <a:off x="227965" y="1890395"/>
            <a:ext cx="2785745" cy="583565"/>
          </a:xfrm>
          <a:prstGeom prst="rect">
            <a:avLst/>
          </a:prstGeom>
          <a:ln>
            <a:noFill/>
          </a:ln>
        </p:spPr>
        <p:txBody>
          <a:bodyPr wrap="square">
            <a:spAutoFit/>
          </a:bodyPr>
          <a:lstStyle/>
          <a:p>
            <a:r>
              <a:rPr lang="zh-CN" altLang="en-US" sz="3200" b="1" kern="100">
                <a:solidFill>
                  <a:srgbClr val="3780D7"/>
                </a:solidFill>
                <a:latin typeface="Times New Roman" panose="02020603050405020304" pitchFamily="18" charset="0"/>
                <a:ea typeface="微软雅黑" panose="020B0503020204020204" charset="-122"/>
                <a:cs typeface="Times New Roman" panose="02020603050405020304" pitchFamily="18" charset="0"/>
              </a:rPr>
              <a:t>二、反应热</a:t>
            </a:r>
          </a:p>
        </p:txBody>
      </p:sp>
      <p:sp>
        <p:nvSpPr>
          <p:cNvPr id="2054" name="Text Box 6"/>
          <p:cNvSpPr txBox="1"/>
          <p:nvPr/>
        </p:nvSpPr>
        <p:spPr>
          <a:xfrm>
            <a:off x="988060" y="2538095"/>
            <a:ext cx="10902315" cy="1038860"/>
          </a:xfrm>
          <a:prstGeom prst="rect">
            <a:avLst/>
          </a:prstGeom>
          <a:noFill/>
          <a:ln w="9525">
            <a:noFill/>
          </a:ln>
        </p:spPr>
        <p:txBody>
          <a:bodyPr wrap="square" anchor="t" anchorCtr="0">
            <a:spAutoFit/>
          </a:bodyPr>
          <a:lstStyle/>
          <a:p>
            <a:pPr>
              <a:lnSpc>
                <a:spcPct val="110000"/>
              </a:lnSpc>
            </a:pPr>
            <a:r>
              <a:rPr lang="en-US" altLang="zh-CN" sz="2800" b="1" dirty="0">
                <a:solidFill>
                  <a:srgbClr val="000066"/>
                </a:solidFill>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在</a:t>
            </a:r>
            <a:r>
              <a:rPr lang="zh-CN" altLang="en-US" sz="2800" b="1" dirty="0">
                <a:solidFill>
                  <a:srgbClr val="FF0000"/>
                </a:solidFill>
                <a:latin typeface="Arial" panose="020B0604020202020204" pitchFamily="34" charset="0"/>
                <a:ea typeface="宋体" panose="02010600030101010101" pitchFamily="2" charset="-122"/>
              </a:rPr>
              <a:t>等温</a:t>
            </a:r>
            <a:r>
              <a:rPr lang="zh-CN" altLang="en-US" sz="2800" b="1" dirty="0">
                <a:latin typeface="Arial" panose="020B0604020202020204" pitchFamily="34" charset="0"/>
                <a:ea typeface="宋体" panose="02010600030101010101" pitchFamily="2" charset="-122"/>
              </a:rPr>
              <a:t>条件下，</a:t>
            </a:r>
            <a:r>
              <a:rPr lang="zh-CN" altLang="en-US" sz="2800" b="1" dirty="0">
                <a:solidFill>
                  <a:srgbClr val="FF0000"/>
                </a:solidFill>
                <a:latin typeface="Arial" panose="020B0604020202020204" pitchFamily="34" charset="0"/>
                <a:ea typeface="宋体" panose="02010600030101010101" pitchFamily="2" charset="-122"/>
              </a:rPr>
              <a:t>化学反应体系</a:t>
            </a:r>
            <a:r>
              <a:rPr lang="zh-CN" altLang="en-US" sz="2800" b="1" dirty="0">
                <a:latin typeface="Arial" panose="020B0604020202020204" pitchFamily="34" charset="0"/>
                <a:ea typeface="宋体" panose="02010600030101010101" pitchFamily="2" charset="-122"/>
              </a:rPr>
              <a:t>向</a:t>
            </a:r>
            <a:r>
              <a:rPr lang="zh-CN" altLang="en-US" sz="2800" b="1" dirty="0">
                <a:solidFill>
                  <a:srgbClr val="FF0000"/>
                </a:solidFill>
                <a:latin typeface="Arial" panose="020B0604020202020204" pitchFamily="34" charset="0"/>
                <a:ea typeface="宋体" panose="02010600030101010101" pitchFamily="2" charset="-122"/>
              </a:rPr>
              <a:t>环境</a:t>
            </a:r>
            <a:r>
              <a:rPr lang="zh-CN" altLang="en-US" sz="2800" b="1" dirty="0">
                <a:latin typeface="Arial" panose="020B0604020202020204" pitchFamily="34" charset="0"/>
                <a:ea typeface="宋体" panose="02010600030101010101" pitchFamily="2" charset="-122"/>
              </a:rPr>
              <a:t>释放或从环境吸收的热量，称为化学反应的热效应，简称</a:t>
            </a:r>
            <a:r>
              <a:rPr lang="zh-CN" altLang="en-US" sz="2800" b="1" dirty="0">
                <a:solidFill>
                  <a:srgbClr val="FF0000"/>
                </a:solidFill>
                <a:latin typeface="Arial" panose="020B0604020202020204" pitchFamily="34" charset="0"/>
                <a:ea typeface="宋体" panose="02010600030101010101" pitchFamily="2" charset="-122"/>
              </a:rPr>
              <a:t>反应热</a:t>
            </a:r>
            <a:r>
              <a:rPr lang="zh-CN" altLang="en-US" sz="2800" b="1" dirty="0">
                <a:solidFill>
                  <a:srgbClr val="000066"/>
                </a:solidFill>
                <a:latin typeface="Arial" panose="020B0604020202020204" pitchFamily="34" charset="0"/>
                <a:ea typeface="宋体" panose="02010600030101010101" pitchFamily="2" charset="-122"/>
              </a:rPr>
              <a:t>。</a:t>
            </a:r>
          </a:p>
        </p:txBody>
      </p:sp>
      <p:grpSp>
        <p:nvGrpSpPr>
          <p:cNvPr id="11" name="组合 10"/>
          <p:cNvGrpSpPr/>
          <p:nvPr>
            <p:custDataLst>
              <p:tags r:id="rId5"/>
            </p:custDataLst>
          </p:nvPr>
        </p:nvGrpSpPr>
        <p:grpSpPr>
          <a:xfrm>
            <a:off x="8915400" y="3124200"/>
            <a:ext cx="2852420" cy="2971800"/>
            <a:chOff x="11092" y="4935"/>
            <a:chExt cx="4492" cy="4680"/>
          </a:xfrm>
        </p:grpSpPr>
        <p:grpSp>
          <p:nvGrpSpPr>
            <p:cNvPr id="32" name="Group 7"/>
            <p:cNvGrpSpPr/>
            <p:nvPr>
              <p:custDataLst>
                <p:tags r:id="rId11"/>
              </p:custDataLst>
            </p:nvPr>
          </p:nvGrpSpPr>
          <p:grpSpPr>
            <a:xfrm>
              <a:off x="12344" y="5615"/>
              <a:ext cx="2338" cy="1800"/>
              <a:chOff x="816" y="1728"/>
              <a:chExt cx="935" cy="576"/>
            </a:xfrm>
          </p:grpSpPr>
          <p:sp>
            <p:nvSpPr>
              <p:cNvPr id="33" name="Rectangle 8"/>
              <p:cNvSpPr>
                <a:spLocks noChangeArrowheads="1"/>
              </p:cNvSpPr>
              <p:nvPr>
                <p:custDataLst>
                  <p:tags r:id="rId14"/>
                </p:custDataLst>
              </p:nvPr>
            </p:nvSpPr>
            <p:spPr bwMode="auto">
              <a:xfrm>
                <a:off x="816" y="1728"/>
                <a:ext cx="816" cy="576"/>
              </a:xfrm>
              <a:prstGeom prst="rect">
                <a:avLst/>
              </a:prstGeom>
              <a:noFill/>
              <a:ln w="2857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黑体" panose="02010609060101010101" pitchFamily="49" charset="-122"/>
                  <a:ea typeface="黑体" panose="02010609060101010101" pitchFamily="49" charset="-122"/>
                </a:endParaRPr>
              </a:p>
            </p:txBody>
          </p:sp>
          <p:sp>
            <p:nvSpPr>
              <p:cNvPr id="34" name="Text Box 9"/>
              <p:cNvSpPr txBox="1">
                <a:spLocks noChangeArrowheads="1"/>
              </p:cNvSpPr>
              <p:nvPr>
                <p:custDataLst>
                  <p:tags r:id="rId15"/>
                </p:custDataLst>
              </p:nvPr>
            </p:nvSpPr>
            <p:spPr bwMode="auto">
              <a:xfrm>
                <a:off x="912" y="1833"/>
                <a:ext cx="839" cy="325"/>
              </a:xfrm>
              <a:prstGeom prst="rect">
                <a:avLst/>
              </a:prstGeom>
              <a:noFill/>
            </p:spPr>
            <p:txBody>
              <a:bodyPr wrap="square" rtlCol="0">
                <a:spAutoFit/>
              </a:bodyPr>
              <a:lstStyle/>
              <a:p>
                <a:pPr lvl="0" algn="l">
                  <a:buClrTx/>
                  <a:buSzTx/>
                  <a:buFontTx/>
                </a:pPr>
                <a:r>
                  <a:rPr lang="zh-CN" altLang="en-US" sz="3600" b="1">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体系</a:t>
                </a:r>
              </a:p>
            </p:txBody>
          </p:sp>
        </p:grpSp>
        <p:sp>
          <p:nvSpPr>
            <p:cNvPr id="35" name="Oval 10"/>
            <p:cNvSpPr>
              <a:spLocks noChangeArrowheads="1"/>
            </p:cNvSpPr>
            <p:nvPr>
              <p:custDataLst>
                <p:tags r:id="rId12"/>
              </p:custDataLst>
            </p:nvPr>
          </p:nvSpPr>
          <p:spPr bwMode="auto">
            <a:xfrm>
              <a:off x="11092" y="4935"/>
              <a:ext cx="4493" cy="4680"/>
            </a:xfrm>
            <a:prstGeom prst="ellipse">
              <a:avLst/>
            </a:prstGeom>
            <a:noFill/>
            <a:ln w="317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黑体" panose="02010609060101010101" pitchFamily="49" charset="-122"/>
                <a:ea typeface="黑体" panose="02010609060101010101" pitchFamily="49" charset="-122"/>
              </a:endParaRPr>
            </a:p>
          </p:txBody>
        </p:sp>
        <p:sp>
          <p:nvSpPr>
            <p:cNvPr id="36" name="Text Box 11"/>
            <p:cNvSpPr txBox="1">
              <a:spLocks noChangeArrowheads="1"/>
            </p:cNvSpPr>
            <p:nvPr>
              <p:custDataLst>
                <p:tags r:id="rId13"/>
              </p:custDataLst>
            </p:nvPr>
          </p:nvSpPr>
          <p:spPr bwMode="auto">
            <a:xfrm>
              <a:off x="12522" y="8317"/>
              <a:ext cx="2160" cy="1016"/>
            </a:xfrm>
            <a:prstGeom prst="rect">
              <a:avLst/>
            </a:prstGeom>
            <a:noFill/>
          </p:spPr>
          <p:txBody>
            <a:bodyPr wrap="square" rtlCol="0">
              <a:spAutoFit/>
            </a:bodyPr>
            <a:lstStyle/>
            <a:p>
              <a:pPr lvl="0" algn="l">
                <a:buClrTx/>
                <a:buSzTx/>
                <a:buFontTx/>
              </a:pPr>
              <a:r>
                <a:rPr lang="zh-CN" altLang="en-US" sz="3600" b="1">
                  <a:gradFill>
                    <a:gsLst>
                      <a:gs pos="0">
                        <a:srgbClr val="E30000"/>
                      </a:gs>
                      <a:gs pos="100000">
                        <a:srgbClr val="760303"/>
                      </a:gs>
                    </a:gsLst>
                    <a:lin scaled="0"/>
                  </a:gradFill>
                  <a:latin typeface="黑体" panose="02010609060101010101" pitchFamily="49" charset="-122"/>
                  <a:ea typeface="黑体" panose="02010609060101010101" pitchFamily="49" charset="-122"/>
                  <a:sym typeface="+mn-ea"/>
                </a:rPr>
                <a:t>环境</a:t>
              </a:r>
            </a:p>
          </p:txBody>
        </p:sp>
      </p:grpSp>
      <p:grpSp>
        <p:nvGrpSpPr>
          <p:cNvPr id="25" name="组合 24"/>
          <p:cNvGrpSpPr/>
          <p:nvPr>
            <p:custDataLst>
              <p:tags r:id="rId6"/>
            </p:custDataLst>
          </p:nvPr>
        </p:nvGrpSpPr>
        <p:grpSpPr>
          <a:xfrm>
            <a:off x="10373360" y="4759960"/>
            <a:ext cx="1112520" cy="581025"/>
            <a:chOff x="6850119" y="4757092"/>
            <a:chExt cx="1112230" cy="581246"/>
          </a:xfrm>
        </p:grpSpPr>
        <p:sp>
          <p:nvSpPr>
            <p:cNvPr id="38" name="矩形 37"/>
            <p:cNvSpPr/>
            <p:nvPr>
              <p:custDataLst>
                <p:tags r:id="rId8"/>
              </p:custDataLst>
            </p:nvPr>
          </p:nvSpPr>
          <p:spPr>
            <a:xfrm>
              <a:off x="6903693" y="4799717"/>
              <a:ext cx="105865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latin typeface="黑体" panose="02010609060101010101" pitchFamily="49" charset="-122"/>
                  <a:ea typeface="黑体" panose="02010609060101010101" pitchFamily="49" charset="-122"/>
                </a:rPr>
                <a:t>热量</a:t>
              </a:r>
            </a:p>
          </p:txBody>
        </p:sp>
        <p:cxnSp>
          <p:nvCxnSpPr>
            <p:cNvPr id="23" name="直接箭头连接符 22"/>
            <p:cNvCxnSpPr/>
            <p:nvPr>
              <p:custDataLst>
                <p:tags r:id="rId9"/>
              </p:custDataLst>
            </p:nvPr>
          </p:nvCxnSpPr>
          <p:spPr>
            <a:xfrm rot="5400000">
              <a:off x="6714461" y="5055781"/>
              <a:ext cx="563525"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custDataLst>
                <p:tags r:id="rId10"/>
              </p:custDataLst>
            </p:nvPr>
          </p:nvCxnSpPr>
          <p:spPr>
            <a:xfrm rot="16200000">
              <a:off x="6569150" y="5038060"/>
              <a:ext cx="563525" cy="1588"/>
            </a:xfrm>
            <a:prstGeom prst="straightConnector1">
              <a:avLst/>
            </a:prstGeom>
            <a:ln w="34925">
              <a:solidFill>
                <a:srgbClr val="C00000"/>
              </a:solidFill>
              <a:tailEnd type="arrow" w="med" len="med"/>
            </a:ln>
          </p:spPr>
          <p:style>
            <a:lnRef idx="3">
              <a:schemeClr val="dk1"/>
            </a:lnRef>
            <a:fillRef idx="0">
              <a:schemeClr val="dk1"/>
            </a:fillRef>
            <a:effectRef idx="2">
              <a:schemeClr val="dk1"/>
            </a:effectRef>
            <a:fontRef idx="minor">
              <a:schemeClr val="tx1"/>
            </a:fontRef>
          </p:style>
        </p:cxnSp>
      </p:grpSp>
      <p:sp>
        <p:nvSpPr>
          <p:cNvPr id="12" name="文本框 11"/>
          <p:cNvSpPr txBox="1"/>
          <p:nvPr>
            <p:custDataLst>
              <p:tags r:id="rId7"/>
            </p:custDataLst>
          </p:nvPr>
        </p:nvSpPr>
        <p:spPr>
          <a:xfrm>
            <a:off x="988060" y="3889375"/>
            <a:ext cx="7624445" cy="1706880"/>
          </a:xfrm>
          <a:prstGeom prst="rect">
            <a:avLst/>
          </a:prstGeom>
          <a:noFill/>
        </p:spPr>
        <p:txBody>
          <a:bodyPr wrap="square" rtlCol="0" anchor="t">
            <a:spAutoFit/>
          </a:bodyPr>
          <a:lstStyle/>
          <a:p>
            <a:pPr fontAlgn="auto">
              <a:lnSpc>
                <a:spcPct val="125000"/>
              </a:lnSpc>
            </a:pPr>
            <a:r>
              <a:rPr lang="en-US" altLang="zh-CN" sz="2800" b="1">
                <a:solidFill>
                  <a:srgbClr val="0000FF"/>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00FF"/>
                </a:solidFill>
                <a:latin typeface="宋体" panose="02010600030101010101" pitchFamily="2" charset="-122"/>
                <a:ea typeface="宋体" panose="02010600030101010101" pitchFamily="2" charset="-122"/>
                <a:cs typeface="宋体" panose="02010600030101010101" pitchFamily="2" charset="-122"/>
              </a:rPr>
              <a:t>等温：指化学反应发生后,使反应后体系的温度恢复到反应前体系的温度,即反应前后体系的温度相等。</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05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0" grpId="0"/>
      <p:bldP spid="10" grpId="1"/>
      <p:bldP spid="2054"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反应热</a:t>
            </a:r>
          </a:p>
        </p:txBody>
      </p:sp>
      <p:sp>
        <p:nvSpPr>
          <p:cNvPr id="8" name="矩形 7"/>
          <p:cNvSpPr/>
          <p:nvPr>
            <p:custDataLst>
              <p:tags r:id="rId2"/>
            </p:custDataLst>
          </p:nvPr>
        </p:nvSpPr>
        <p:spPr>
          <a:xfrm>
            <a:off x="227965" y="659765"/>
            <a:ext cx="3930650" cy="583565"/>
          </a:xfrm>
          <a:prstGeom prst="rect">
            <a:avLst/>
          </a:prstGeom>
          <a:ln>
            <a:noFill/>
          </a:ln>
        </p:spPr>
        <p:txBody>
          <a:bodyPr wrap="square">
            <a:spAutoFit/>
          </a:bodyPr>
          <a:lstStyle/>
          <a:p>
            <a:r>
              <a:rPr lang="zh-CN" altLang="en-US" sz="3200" b="1" kern="100">
                <a:solidFill>
                  <a:srgbClr val="3780D7"/>
                </a:solidFill>
                <a:latin typeface="Times New Roman" panose="02020603050405020304" pitchFamily="18" charset="0"/>
                <a:ea typeface="微软雅黑" panose="020B0503020204020204" charset="-122"/>
                <a:cs typeface="Times New Roman" panose="02020603050405020304" pitchFamily="18" charset="0"/>
              </a:rPr>
              <a:t>三、反应热的测定</a:t>
            </a:r>
          </a:p>
        </p:txBody>
      </p:sp>
      <p:sp>
        <p:nvSpPr>
          <p:cNvPr id="11" name="文本框 10"/>
          <p:cNvSpPr txBox="1"/>
          <p:nvPr>
            <p:custDataLst>
              <p:tags r:id="rId3"/>
            </p:custDataLst>
          </p:nvPr>
        </p:nvSpPr>
        <p:spPr>
          <a:xfrm>
            <a:off x="227965" y="1445260"/>
            <a:ext cx="6473825" cy="583565"/>
          </a:xfrm>
          <a:prstGeom prst="rect">
            <a:avLst/>
          </a:prstGeom>
          <a:noFill/>
        </p:spPr>
        <p:txBody>
          <a:bodyPr wrap="square" rtlCol="0">
            <a:spAutoFit/>
          </a:bodyPr>
          <a:lstStyle/>
          <a:p>
            <a:r>
              <a:rPr lang="zh-CN" altLang="en-US" sz="3200" b="1">
                <a:latin typeface="黑体" panose="02010609060101010101" pitchFamily="49" charset="-122"/>
                <a:ea typeface="黑体" panose="02010609060101010101" pitchFamily="49" charset="-122"/>
              </a:rPr>
              <a:t>许多反应热可以通过量热计测定。</a:t>
            </a:r>
          </a:p>
        </p:txBody>
      </p:sp>
      <p:grpSp>
        <p:nvGrpSpPr>
          <p:cNvPr id="3" name="组合 2"/>
          <p:cNvGrpSpPr/>
          <p:nvPr>
            <p:custDataLst>
              <p:tags r:id="rId4"/>
            </p:custDataLst>
          </p:nvPr>
        </p:nvGrpSpPr>
        <p:grpSpPr>
          <a:xfrm>
            <a:off x="3505200" y="2230755"/>
            <a:ext cx="3161030" cy="3533140"/>
            <a:chOff x="814922" y="2871145"/>
            <a:chExt cx="2850359" cy="3822500"/>
          </a:xfrm>
        </p:grpSpPr>
        <p:pic>
          <p:nvPicPr>
            <p:cNvPr id="16" name="图片 15" descr="http://img11.hc360.cn/11/busin/642/570/b/11-64257071.jpg"/>
            <p:cNvPicPr/>
            <p:nvPr>
              <p:custDataLst>
                <p:tags r:id="rId7"/>
              </p:custDataLst>
            </p:nvPr>
          </p:nvPicPr>
          <p:blipFill>
            <a:blip r:embed="rId10"/>
            <a:srcRect b="21279"/>
            <a:stretch>
              <a:fillRect/>
            </a:stretch>
          </p:blipFill>
          <p:spPr bwMode="auto">
            <a:xfrm>
              <a:off x="814922" y="2871145"/>
              <a:ext cx="2653503" cy="3257716"/>
            </a:xfrm>
            <a:prstGeom prst="rect">
              <a:avLst/>
            </a:prstGeom>
            <a:noFill/>
            <a:ln w="9525">
              <a:noFill/>
              <a:miter lim="800000"/>
              <a:headEnd/>
              <a:tailEnd/>
            </a:ln>
          </p:spPr>
        </p:pic>
        <p:sp>
          <p:nvSpPr>
            <p:cNvPr id="12" name="TextBox 11"/>
            <p:cNvSpPr txBox="1"/>
            <p:nvPr>
              <p:custDataLst>
                <p:tags r:id="rId8"/>
              </p:custDataLst>
            </p:nvPr>
          </p:nvSpPr>
          <p:spPr>
            <a:xfrm>
              <a:off x="982485" y="6128949"/>
              <a:ext cx="2682796" cy="564696"/>
            </a:xfrm>
            <a:prstGeom prst="rect">
              <a:avLst/>
            </a:prstGeom>
            <a:noFill/>
          </p:spPr>
          <p:txBody>
            <a:bodyPr wrap="square" rtlCol="0">
              <a:spAutoFit/>
            </a:bodyPr>
            <a:lstStyle/>
            <a:p>
              <a:r>
                <a:rPr lang="zh-CN" altLang="en-US" sz="2800" b="1">
                  <a:latin typeface="黑体" panose="02010609060101010101" pitchFamily="49" charset="-122"/>
                  <a:ea typeface="黑体" panose="02010609060101010101" pitchFamily="49" charset="-122"/>
                </a:rPr>
                <a:t>保温杯式量热计</a:t>
              </a:r>
            </a:p>
          </p:txBody>
        </p:sp>
      </p:grpSp>
      <p:pic>
        <p:nvPicPr>
          <p:cNvPr id="4" name="图片 3"/>
          <p:cNvPicPr>
            <a:picLocks noChangeAspect="1"/>
          </p:cNvPicPr>
          <p:nvPr>
            <p:custDataLst>
              <p:tags r:id="rId5"/>
            </p:custDataLst>
          </p:nvPr>
        </p:nvPicPr>
        <p:blipFill>
          <a:blip r:embed="rId11"/>
          <a:stretch>
            <a:fillRect/>
          </a:stretch>
        </p:blipFill>
        <p:spPr>
          <a:xfrm>
            <a:off x="152400" y="2154555"/>
            <a:ext cx="3321685" cy="3323590"/>
          </a:xfrm>
          <a:prstGeom prst="rect">
            <a:avLst/>
          </a:prstGeom>
        </p:spPr>
      </p:pic>
      <p:sp>
        <p:nvSpPr>
          <p:cNvPr id="6" name="文本框 5"/>
          <p:cNvSpPr txBox="1"/>
          <p:nvPr>
            <p:custDataLst>
              <p:tags r:id="rId6"/>
            </p:custDataLst>
          </p:nvPr>
        </p:nvSpPr>
        <p:spPr>
          <a:xfrm>
            <a:off x="6447790" y="949325"/>
            <a:ext cx="5706745" cy="5262245"/>
          </a:xfrm>
          <a:prstGeom prst="rect">
            <a:avLst/>
          </a:prstGeom>
          <a:noFill/>
        </p:spPr>
        <p:txBody>
          <a:bodyPr wrap="square" rtlCol="0" anchor="t">
            <a:spAutoFit/>
          </a:bodyPr>
          <a:lstStyle/>
          <a:p>
            <a:pPr>
              <a:lnSpc>
                <a:spcPct val="150000"/>
              </a:lnSpc>
            </a:pPr>
            <a:r>
              <a:rPr lang="zh-CN" altLang="en-US" sz="2800" b="1">
                <a:solidFill>
                  <a:srgbClr val="0000FF"/>
                </a:solidFill>
                <a:latin typeface="宋体" panose="02010600030101010101" pitchFamily="2" charset="-122"/>
                <a:ea typeface="宋体" panose="02010600030101010101" pitchFamily="2" charset="-122"/>
                <a:cs typeface="宋体" panose="02010600030101010101" pitchFamily="2" charset="-122"/>
              </a:rPr>
              <a:t>例如,盐酸与NaOH溶液反应的过程中会放出热量,导致体系与环境之间的温度产生差异。在反应前后,如果环境的温度没有变化,则反应放出的热量就会使体系的温度升高,这时可以根据测得的体系的温度变化和有关物质的比热容等来计算反应热。</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反应热</a:t>
            </a:r>
          </a:p>
        </p:txBody>
      </p:sp>
      <p:sp>
        <p:nvSpPr>
          <p:cNvPr id="6" name="Text Box 5"/>
          <p:cNvSpPr/>
          <p:nvPr>
            <p:custDataLst>
              <p:tags r:id="rId2"/>
            </p:custDataLst>
          </p:nvPr>
        </p:nvSpPr>
        <p:spPr>
          <a:xfrm>
            <a:off x="855980" y="694055"/>
            <a:ext cx="2093595" cy="521970"/>
          </a:xfrm>
          <a:prstGeom prst="rect">
            <a:avLst/>
          </a:prstGeom>
          <a:noFill/>
          <a:ln w="9525">
            <a:noFill/>
          </a:ln>
        </p:spPr>
        <p:txBody>
          <a:bodyPr wrap="square" anchor="t" anchorCtr="0">
            <a:spAutoFit/>
          </a:bodyPr>
          <a:ls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zh-CN" altLang="en-US" sz="2800" b="1" i="0" u="none" strike="noStrike" kern="100" cap="none" spc="0" normalizeH="0" baseline="0" dirty="0">
                <a:solidFill>
                  <a:srgbClr val="3780D7"/>
                </a:solidFill>
                <a:latin typeface="微软雅黑" panose="020B0503020204020204" charset="-122"/>
                <a:ea typeface="微软雅黑" panose="020B0503020204020204" charset="-122"/>
                <a:cs typeface="Times New Roman" panose="02020603050405020304" pitchFamily="18" charset="0"/>
              </a:rPr>
              <a:t>1.中和热</a:t>
            </a:r>
            <a:r>
              <a:rPr kumimoji="0" lang="zh-CN" altLang="en-US" sz="28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Arial" panose="020B0604020202020204"/>
              </a:rPr>
              <a:t>     </a:t>
            </a:r>
            <a:endParaRPr kumimoji="0" lang="en-US" altLang="zh-CN" sz="28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Arial" panose="020B0604020202020204"/>
            </a:endParaRPr>
          </a:p>
        </p:txBody>
      </p:sp>
      <p:sp>
        <p:nvSpPr>
          <p:cNvPr id="41988" name="Text Box 4"/>
          <p:cNvSpPr txBox="1"/>
          <p:nvPr/>
        </p:nvSpPr>
        <p:spPr>
          <a:xfrm>
            <a:off x="887730" y="1233170"/>
            <a:ext cx="10529570" cy="586105"/>
          </a:xfrm>
          <a:prstGeom prst="rect">
            <a:avLst/>
          </a:prstGeom>
          <a:noFill/>
          <a:ln w="9525">
            <a:noFill/>
          </a:ln>
        </p:spPr>
        <p:txBody>
          <a:bodyPr wrap="square" anchor="t" anchorCtr="0">
            <a:spAutoFit/>
          </a:bodyPr>
          <a:lstStyle/>
          <a:p>
            <a:pPr>
              <a:lnSpc>
                <a:spcPct val="115000"/>
              </a:lnSpc>
            </a:pPr>
            <a:r>
              <a:rPr lang="zh-CN" altLang="en-US" sz="2800" b="1" dirty="0">
                <a:latin typeface="Times New Roman" panose="02020603050405020304" pitchFamily="18" charset="0"/>
                <a:ea typeface="宋体" panose="02010600030101010101" pitchFamily="2" charset="-122"/>
              </a:rPr>
              <a:t>在</a:t>
            </a:r>
            <a:r>
              <a:rPr lang="zh-CN" altLang="en-US" sz="2800" b="1" dirty="0">
                <a:solidFill>
                  <a:srgbClr val="CC0066"/>
                </a:solidFill>
                <a:latin typeface="Times New Roman" panose="02020603050405020304" pitchFamily="18" charset="0"/>
                <a:ea typeface="宋体" panose="02010600030101010101" pitchFamily="2" charset="-122"/>
              </a:rPr>
              <a:t>稀溶液</a:t>
            </a:r>
            <a:r>
              <a:rPr lang="zh-CN" altLang="en-US" sz="2800" b="1" dirty="0">
                <a:latin typeface="Times New Roman" panose="02020603050405020304" pitchFamily="18" charset="0"/>
                <a:ea typeface="宋体" panose="02010600030101010101" pitchFamily="2" charset="-122"/>
              </a:rPr>
              <a:t>中，酸与碱发生中和反应，生成</a:t>
            </a:r>
            <a:r>
              <a:rPr lang="en-US" altLang="zh-CN" sz="2800" b="1" dirty="0">
                <a:solidFill>
                  <a:srgbClr val="CC0066"/>
                </a:solidFill>
                <a:latin typeface="Times New Roman" panose="02020603050405020304" pitchFamily="18" charset="0"/>
                <a:ea typeface="宋体" panose="02010600030101010101" pitchFamily="2" charset="-122"/>
              </a:rPr>
              <a:t>1 mol H</a:t>
            </a:r>
            <a:r>
              <a:rPr lang="en-US" altLang="zh-CN" sz="2800" b="1" baseline="-25000" dirty="0">
                <a:solidFill>
                  <a:srgbClr val="CC0066"/>
                </a:solidFill>
                <a:latin typeface="Times New Roman" panose="02020603050405020304" pitchFamily="18" charset="0"/>
                <a:ea typeface="宋体" panose="02010600030101010101" pitchFamily="2" charset="-122"/>
              </a:rPr>
              <a:t>2</a:t>
            </a:r>
            <a:r>
              <a:rPr lang="en-US" altLang="zh-CN" sz="2800" b="1" dirty="0">
                <a:solidFill>
                  <a:srgbClr val="CC0066"/>
                </a:solidFill>
                <a:latin typeface="Times New Roman" panose="02020603050405020304" pitchFamily="18" charset="0"/>
                <a:ea typeface="宋体" panose="02010600030101010101" pitchFamily="2" charset="-122"/>
              </a:rPr>
              <a:t>O</a:t>
            </a:r>
            <a:r>
              <a:rPr lang="zh-CN" altLang="en-US" sz="2800" b="1" dirty="0">
                <a:latin typeface="Times New Roman" panose="02020603050405020304" pitchFamily="18" charset="0"/>
                <a:ea typeface="宋体" panose="02010600030101010101" pitchFamily="2" charset="-122"/>
              </a:rPr>
              <a:t>时放出的热量</a:t>
            </a:r>
          </a:p>
        </p:txBody>
      </p:sp>
      <p:grpSp>
        <p:nvGrpSpPr>
          <p:cNvPr id="12" name="组合 11"/>
          <p:cNvGrpSpPr/>
          <p:nvPr/>
        </p:nvGrpSpPr>
        <p:grpSpPr>
          <a:xfrm>
            <a:off x="1315720" y="1293495"/>
            <a:ext cx="1153160" cy="946150"/>
            <a:chOff x="4982" y="6666"/>
            <a:chExt cx="1816" cy="1490"/>
          </a:xfrm>
        </p:grpSpPr>
        <p:sp>
          <p:nvSpPr>
            <p:cNvPr id="13" name="Text Box 9"/>
            <p:cNvSpPr txBox="1"/>
            <p:nvPr>
              <p:custDataLst>
                <p:tags r:id="rId5"/>
              </p:custDataLst>
            </p:nvPr>
          </p:nvSpPr>
          <p:spPr>
            <a:xfrm>
              <a:off x="4982" y="6666"/>
              <a:ext cx="1816" cy="755"/>
            </a:xfrm>
            <a:prstGeom prst="rect">
              <a:avLst/>
            </a:prstGeom>
            <a:noFill/>
            <a:ln w="57150" cap="flat" cmpd="sng">
              <a:solidFill>
                <a:srgbClr val="FF00FF"/>
              </a:solidFill>
              <a:prstDash val="dash"/>
              <a:miter/>
              <a:headEnd type="none" w="med" len="med"/>
              <a:tailEnd type="none" w="med" len="med"/>
            </a:ln>
          </p:spPr>
          <p:txBody>
            <a:bodyPr wrap="square">
              <a:noAutofit/>
            </a:bodyPr>
            <a:lstStyle>
              <a:lvl1pPr marL="342900" indent="-342900" algn="l" rtl="0" eaLnBrk="0" fontAlgn="base" hangingPunct="0">
                <a:spcBef>
                  <a:spcPct val="20000"/>
                </a:spcBef>
                <a:spcAft>
                  <a:spcPct val="0"/>
                </a:spcAft>
                <a:buBlip>
                  <a:blip r:embed="rId7"/>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endParaRPr lang="zh-CN" altLang="en-US" b="1" dirty="0">
                <a:latin typeface="华文中宋" panose="02010600040101010101" pitchFamily="2" charset="-122"/>
                <a:ea typeface="华文中宋" panose="02010600040101010101" pitchFamily="2" charset="-122"/>
              </a:endParaRPr>
            </a:p>
          </p:txBody>
        </p:sp>
        <p:sp>
          <p:nvSpPr>
            <p:cNvPr id="14" name="下箭头 13"/>
            <p:cNvSpPr/>
            <p:nvPr/>
          </p:nvSpPr>
          <p:spPr>
            <a:xfrm>
              <a:off x="5660" y="7442"/>
              <a:ext cx="492" cy="714"/>
            </a:xfrm>
            <a:prstGeom prst="downArrow">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1471295" y="2252980"/>
            <a:ext cx="832485" cy="460375"/>
          </a:xfrm>
          <a:prstGeom prst="rect">
            <a:avLst/>
          </a:prstGeom>
          <a:noFill/>
        </p:spPr>
        <p:txBody>
          <a:bodyPr wrap="square" rtlCol="0" anchor="t">
            <a:spAutoFit/>
          </a:bodyPr>
          <a:lstStyle/>
          <a:p>
            <a:pPr algn="just" fontAlgn="auto">
              <a:lnSpc>
                <a:spcPct val="100000"/>
              </a:lnSpc>
              <a:spcAft>
                <a:spcPct val="0"/>
              </a:spcAft>
            </a:pPr>
            <a:r>
              <a:rPr lang="zh-CN" sz="2400" b="1" kern="10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条件</a:t>
            </a:r>
          </a:p>
        </p:txBody>
      </p:sp>
      <p:grpSp>
        <p:nvGrpSpPr>
          <p:cNvPr id="2" name="组合 1"/>
          <p:cNvGrpSpPr/>
          <p:nvPr/>
        </p:nvGrpSpPr>
        <p:grpSpPr>
          <a:xfrm>
            <a:off x="3109595" y="1277620"/>
            <a:ext cx="1153160" cy="946150"/>
            <a:chOff x="4982" y="6666"/>
            <a:chExt cx="1816" cy="1490"/>
          </a:xfrm>
        </p:grpSpPr>
        <p:sp>
          <p:nvSpPr>
            <p:cNvPr id="3" name="Text Box 9"/>
            <p:cNvSpPr txBox="1"/>
            <p:nvPr>
              <p:custDataLst>
                <p:tags r:id="rId4"/>
              </p:custDataLst>
            </p:nvPr>
          </p:nvSpPr>
          <p:spPr>
            <a:xfrm>
              <a:off x="4982" y="6666"/>
              <a:ext cx="1816" cy="755"/>
            </a:xfrm>
            <a:prstGeom prst="rect">
              <a:avLst/>
            </a:prstGeom>
            <a:noFill/>
            <a:ln w="57150" cap="flat" cmpd="sng">
              <a:solidFill>
                <a:srgbClr val="FF00FF"/>
              </a:solidFill>
              <a:prstDash val="dash"/>
              <a:miter/>
              <a:headEnd type="none" w="med" len="med"/>
              <a:tailEnd type="none" w="med" len="med"/>
            </a:ln>
          </p:spPr>
          <p:txBody>
            <a:bodyPr wrap="square">
              <a:noAutofit/>
            </a:bodyPr>
            <a:lstStyle>
              <a:lvl1pPr marL="342900" indent="-342900" algn="l" rtl="0" eaLnBrk="0" fontAlgn="base" hangingPunct="0">
                <a:spcBef>
                  <a:spcPct val="20000"/>
                </a:spcBef>
                <a:spcAft>
                  <a:spcPct val="0"/>
                </a:spcAft>
                <a:buBlip>
                  <a:blip r:embed="rId7"/>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endParaRPr lang="zh-CN" altLang="en-US" b="1" dirty="0">
                <a:latin typeface="华文中宋" panose="02010600040101010101" pitchFamily="2" charset="-122"/>
                <a:ea typeface="华文中宋" panose="02010600040101010101" pitchFamily="2" charset="-122"/>
              </a:endParaRPr>
            </a:p>
          </p:txBody>
        </p:sp>
        <p:sp>
          <p:nvSpPr>
            <p:cNvPr id="4" name="下箭头 3"/>
            <p:cNvSpPr/>
            <p:nvPr/>
          </p:nvSpPr>
          <p:spPr>
            <a:xfrm>
              <a:off x="5660" y="7442"/>
              <a:ext cx="492" cy="714"/>
            </a:xfrm>
            <a:prstGeom prst="downArrow">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108960" y="2237105"/>
            <a:ext cx="1154430" cy="460375"/>
          </a:xfrm>
          <a:prstGeom prst="rect">
            <a:avLst/>
          </a:prstGeom>
          <a:noFill/>
        </p:spPr>
        <p:txBody>
          <a:bodyPr wrap="square" rtlCol="0" anchor="t">
            <a:spAutoFit/>
          </a:bodyPr>
          <a:lstStyle/>
          <a:p>
            <a:pPr algn="just" fontAlgn="auto">
              <a:lnSpc>
                <a:spcPct val="100000"/>
              </a:lnSpc>
              <a:spcAft>
                <a:spcPct val="0"/>
              </a:spcAft>
            </a:pPr>
            <a:r>
              <a:rPr lang="zh-CN" sz="2400" b="1" kern="10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反应物</a:t>
            </a:r>
          </a:p>
        </p:txBody>
      </p:sp>
      <p:grpSp>
        <p:nvGrpSpPr>
          <p:cNvPr id="8" name="组合 7"/>
          <p:cNvGrpSpPr/>
          <p:nvPr/>
        </p:nvGrpSpPr>
        <p:grpSpPr>
          <a:xfrm>
            <a:off x="7367270" y="1290955"/>
            <a:ext cx="1707515" cy="946150"/>
            <a:chOff x="4982" y="6666"/>
            <a:chExt cx="2689" cy="1490"/>
          </a:xfrm>
        </p:grpSpPr>
        <p:sp>
          <p:nvSpPr>
            <p:cNvPr id="9" name="Text Box 9"/>
            <p:cNvSpPr txBox="1"/>
            <p:nvPr>
              <p:custDataLst>
                <p:tags r:id="rId3"/>
              </p:custDataLst>
            </p:nvPr>
          </p:nvSpPr>
          <p:spPr>
            <a:xfrm>
              <a:off x="4982" y="6666"/>
              <a:ext cx="2689" cy="755"/>
            </a:xfrm>
            <a:prstGeom prst="rect">
              <a:avLst/>
            </a:prstGeom>
            <a:noFill/>
            <a:ln w="57150" cap="flat" cmpd="sng">
              <a:solidFill>
                <a:srgbClr val="FF00FF"/>
              </a:solidFill>
              <a:prstDash val="dash"/>
              <a:miter/>
              <a:headEnd type="none" w="med" len="med"/>
              <a:tailEnd type="none" w="med" len="med"/>
            </a:ln>
          </p:spPr>
          <p:txBody>
            <a:bodyPr wrap="square">
              <a:noAutofit/>
            </a:bodyPr>
            <a:lstStyle>
              <a:lvl1pPr marL="342900" indent="-342900" algn="l" rtl="0" eaLnBrk="0" fontAlgn="base" hangingPunct="0">
                <a:spcBef>
                  <a:spcPct val="20000"/>
                </a:spcBef>
                <a:spcAft>
                  <a:spcPct val="0"/>
                </a:spcAft>
                <a:buBlip>
                  <a:blip r:embed="rId7"/>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endParaRPr lang="zh-CN" altLang="en-US" b="1" dirty="0">
                <a:latin typeface="华文中宋" panose="02010600040101010101" pitchFamily="2" charset="-122"/>
                <a:ea typeface="华文中宋" panose="02010600040101010101" pitchFamily="2" charset="-122"/>
              </a:endParaRPr>
            </a:p>
          </p:txBody>
        </p:sp>
        <p:sp>
          <p:nvSpPr>
            <p:cNvPr id="10" name="下箭头 9"/>
            <p:cNvSpPr/>
            <p:nvPr/>
          </p:nvSpPr>
          <p:spPr>
            <a:xfrm>
              <a:off x="6081" y="7442"/>
              <a:ext cx="492" cy="714"/>
            </a:xfrm>
            <a:prstGeom prst="downArrow">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6645910" y="2223770"/>
            <a:ext cx="3149600" cy="460375"/>
          </a:xfrm>
          <a:prstGeom prst="rect">
            <a:avLst/>
          </a:prstGeom>
          <a:noFill/>
        </p:spPr>
        <p:txBody>
          <a:bodyPr wrap="square" rtlCol="0" anchor="t">
            <a:spAutoFit/>
          </a:bodyPr>
          <a:lstStyle/>
          <a:p>
            <a:pPr algn="just" fontAlgn="auto">
              <a:lnSpc>
                <a:spcPct val="100000"/>
              </a:lnSpc>
              <a:spcAft>
                <a:spcPct val="0"/>
              </a:spcAft>
            </a:pPr>
            <a:r>
              <a:rPr lang="zh-CN" sz="2400" b="1" kern="10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生成物及其物质的量</a:t>
            </a:r>
          </a:p>
        </p:txBody>
      </p:sp>
      <p:sp>
        <p:nvSpPr>
          <p:cNvPr id="41989" name="Text Box 5"/>
          <p:cNvSpPr txBox="1"/>
          <p:nvPr/>
        </p:nvSpPr>
        <p:spPr>
          <a:xfrm>
            <a:off x="0" y="5612765"/>
            <a:ext cx="12191365" cy="521970"/>
          </a:xfrm>
          <a:prstGeom prst="rect">
            <a:avLst/>
          </a:prstGeom>
          <a:solidFill>
            <a:srgbClr val="DBFFB7"/>
          </a:solidFill>
          <a:ln w="9525">
            <a:noFill/>
          </a:ln>
        </p:spPr>
        <p:txBody>
          <a:bodyPr wrap="square" anchor="t" anchorCtr="0">
            <a:spAutoFit/>
          </a:bodyPr>
          <a:lstStyle/>
          <a:p>
            <a:pPr algn="ctr"/>
            <a:r>
              <a:rPr lang="zh-CN" altLang="en-US" sz="2800" b="1" dirty="0">
                <a:solidFill>
                  <a:srgbClr val="FF3300"/>
                </a:solidFill>
                <a:latin typeface="Arial" panose="020B0604020202020204" pitchFamily="34" charset="0"/>
                <a:ea typeface="黑体" panose="02010609060101010101" pitchFamily="49" charset="-122"/>
              </a:rPr>
              <a:t>强酸</a:t>
            </a:r>
            <a:r>
              <a:rPr lang="zh-CN" altLang="en-US" sz="2800" b="1" dirty="0">
                <a:latin typeface="Arial" panose="020B0604020202020204" pitchFamily="34" charset="0"/>
                <a:ea typeface="黑体" panose="02010609060101010101" pitchFamily="49" charset="-122"/>
              </a:rPr>
              <a:t>与</a:t>
            </a:r>
            <a:r>
              <a:rPr lang="zh-CN" altLang="en-US" sz="2800" b="1" dirty="0">
                <a:solidFill>
                  <a:srgbClr val="FF3300"/>
                </a:solidFill>
                <a:latin typeface="Arial" panose="020B0604020202020204" pitchFamily="34" charset="0"/>
                <a:ea typeface="黑体" panose="02010609060101010101" pitchFamily="49" charset="-122"/>
              </a:rPr>
              <a:t>强碱</a:t>
            </a:r>
            <a:r>
              <a:rPr lang="zh-CN" altLang="en-US" sz="2800" b="1" dirty="0">
                <a:latin typeface="Arial" panose="020B0604020202020204" pitchFamily="34" charset="0"/>
                <a:ea typeface="黑体" panose="02010609060101010101" pitchFamily="49" charset="-122"/>
              </a:rPr>
              <a:t>的稀溶液反应，它们的</a:t>
            </a:r>
            <a:r>
              <a:rPr lang="zh-CN" altLang="en-US" sz="2800" b="1" dirty="0">
                <a:solidFill>
                  <a:srgbClr val="FF3300"/>
                </a:solidFill>
                <a:latin typeface="Arial" panose="020B0604020202020204" pitchFamily="34" charset="0"/>
                <a:ea typeface="黑体" panose="02010609060101010101" pitchFamily="49" charset="-122"/>
              </a:rPr>
              <a:t>中和热</a:t>
            </a:r>
            <a:r>
              <a:rPr lang="zh-CN" altLang="en-US" sz="2800" b="1" dirty="0">
                <a:latin typeface="Arial" panose="020B0604020202020204" pitchFamily="34" charset="0"/>
                <a:ea typeface="黑体" panose="02010609060101010101" pitchFamily="49" charset="-122"/>
              </a:rPr>
              <a:t>是</a:t>
            </a:r>
            <a:r>
              <a:rPr lang="zh-CN" altLang="en-US" sz="2800" b="1" dirty="0">
                <a:solidFill>
                  <a:srgbClr val="FF3300"/>
                </a:solidFill>
                <a:latin typeface="Arial" panose="020B0604020202020204" pitchFamily="34" charset="0"/>
                <a:ea typeface="黑体" panose="02010609060101010101" pitchFamily="49" charset="-122"/>
              </a:rPr>
              <a:t>相同</a:t>
            </a:r>
            <a:r>
              <a:rPr lang="zh-CN" altLang="en-US" sz="2800" b="1" dirty="0">
                <a:latin typeface="Arial" panose="020B0604020202020204" pitchFamily="34" charset="0"/>
                <a:ea typeface="黑体" panose="02010609060101010101" pitchFamily="49" charset="-122"/>
              </a:rPr>
              <a:t>的，57.3kJ／mol。</a:t>
            </a:r>
            <a:r>
              <a:rPr lang="zh-CN" altLang="en-US" sz="2800" b="1" dirty="0">
                <a:latin typeface="Arial" panose="020B0604020202020204" pitchFamily="34" charset="0"/>
                <a:ea typeface="宋体" panose="02010600030101010101" pitchFamily="2" charset="-122"/>
              </a:rPr>
              <a:t> </a:t>
            </a:r>
          </a:p>
        </p:txBody>
      </p:sp>
      <p:grpSp>
        <p:nvGrpSpPr>
          <p:cNvPr id="41993" name="Group 9"/>
          <p:cNvGrpSpPr/>
          <p:nvPr/>
        </p:nvGrpSpPr>
        <p:grpSpPr>
          <a:xfrm>
            <a:off x="1195070" y="2790319"/>
            <a:ext cx="10368295" cy="2671521"/>
            <a:chOff x="-300" y="1661"/>
            <a:chExt cx="6531" cy="2276"/>
          </a:xfrm>
        </p:grpSpPr>
        <p:sp>
          <p:nvSpPr>
            <p:cNvPr id="53254" name="Text Box 6"/>
            <p:cNvSpPr txBox="1">
              <a:spLocks noChangeArrowheads="1"/>
            </p:cNvSpPr>
            <p:nvPr/>
          </p:nvSpPr>
          <p:spPr bwMode="auto">
            <a:xfrm>
              <a:off x="-300" y="2024"/>
              <a:ext cx="6531" cy="1913"/>
            </a:xfrm>
            <a:prstGeom prst="rect">
              <a:avLst/>
            </a:prstGeom>
            <a:noFill/>
            <a:ln w="9525">
              <a:noFill/>
              <a:miter lim="800000"/>
            </a:ln>
            <a:effectLst/>
          </p:spPr>
          <p:txBody>
            <a:bodyPr wrap="square">
              <a:spAutoFit/>
            </a:bodyPr>
            <a:lstStyle>
              <a:lvl1pPr eaLnBrk="0" hangingPunct="0">
                <a:defRPr sz="2400" b="1">
                  <a:solidFill>
                    <a:srgbClr val="000000"/>
                  </a:solidFill>
                  <a:latin typeface="Arial" panose="020B0604020202020204" pitchFamily="34" charset="0"/>
                  <a:ea typeface="宋体" panose="02010600030101010101" pitchFamily="2" charset="-122"/>
                </a:defRPr>
              </a:lvl1pPr>
              <a:lvl2pPr marL="742950" indent="-285750" eaLnBrk="0" hangingPunct="0">
                <a:defRPr sz="2400" b="1">
                  <a:solidFill>
                    <a:srgbClr val="000000"/>
                  </a:solidFill>
                  <a:latin typeface="Arial" panose="020B0604020202020204" pitchFamily="34" charset="0"/>
                  <a:ea typeface="宋体" panose="02010600030101010101" pitchFamily="2" charset="-122"/>
                </a:defRPr>
              </a:lvl2pPr>
              <a:lvl3pPr marL="1143000" indent="-228600" eaLnBrk="0" hangingPunct="0">
                <a:defRPr sz="2400" b="1">
                  <a:solidFill>
                    <a:srgbClr val="000000"/>
                  </a:solidFill>
                  <a:latin typeface="Arial" panose="020B0604020202020204" pitchFamily="34" charset="0"/>
                  <a:ea typeface="宋体" panose="02010600030101010101" pitchFamily="2" charset="-122"/>
                </a:defRPr>
              </a:lvl3pPr>
              <a:lvl4pPr marL="1600200" indent="-228600" eaLnBrk="0" hangingPunct="0">
                <a:defRPr sz="2400" b="1">
                  <a:solidFill>
                    <a:srgbClr val="000000"/>
                  </a:solidFill>
                  <a:latin typeface="Arial" panose="020B0604020202020204" pitchFamily="34" charset="0"/>
                  <a:ea typeface="宋体" panose="02010600030101010101" pitchFamily="2" charset="-122"/>
                </a:defRPr>
              </a:lvl4pPr>
              <a:lvl5pPr marL="2057400" indent="-228600" eaLnBrk="0" hangingPunct="0">
                <a:defRPr sz="24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hangingPunct="1">
                <a:lnSpc>
                  <a:spcPct val="125000"/>
                </a:lnSpc>
                <a:spcBef>
                  <a:spcPct val="0"/>
                </a:spcBef>
                <a:spcAft>
                  <a:spcPct val="0"/>
                </a:spcAft>
                <a:buClrTx/>
                <a:buSzTx/>
                <a:buFontTx/>
                <a:buNone/>
                <a:defRPr/>
              </a:pPr>
              <a:r>
                <a:rPr kumimoji="0" lang="zh-CN" altLang="en-US" sz="280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a:t>
              </a:r>
              <a:r>
                <a:rPr kumimoji="0" lang="en-US" altLang="zh-CN" sz="280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1</a:t>
              </a:r>
              <a:r>
                <a:rPr kumimoji="0" lang="zh-CN" altLang="en-US" sz="280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a:t>
              </a:r>
              <a:r>
                <a:rPr kumimoji="0" lang="en-US" altLang="zh-CN" sz="280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1L1mol/L</a:t>
              </a:r>
              <a:r>
                <a:rPr kumimoji="0" lang="zh-CN" altLang="en-US" sz="280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稀盐酸和</a:t>
              </a:r>
              <a:r>
                <a:rPr kumimoji="0" lang="en-US" altLang="zh-CN" sz="280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1L1mol/LNaOH</a:t>
              </a:r>
              <a:r>
                <a:rPr kumimoji="0" lang="zh-CN" altLang="en-US" sz="280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溶液发生中和反应放出的热量为</a:t>
              </a:r>
              <a:r>
                <a:rPr kumimoji="0" lang="en-US" altLang="zh-CN" sz="280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57.3kJ</a:t>
              </a:r>
              <a:r>
                <a:rPr kumimoji="0" lang="zh-CN" altLang="en-US" sz="280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a:t>
              </a:r>
            </a:p>
            <a:p>
              <a:pPr marL="0" marR="0" lvl="0" indent="0" algn="l" defTabSz="914400" rtl="0" eaLnBrk="1" fontAlgn="base" hangingPunct="1">
                <a:lnSpc>
                  <a:spcPct val="125000"/>
                </a:lnSpc>
                <a:spcBef>
                  <a:spcPct val="0"/>
                </a:spcBef>
                <a:spcAft>
                  <a:spcPct val="0"/>
                </a:spcAft>
                <a:buClrTx/>
                <a:buSzTx/>
                <a:buFontTx/>
                <a:buNone/>
                <a:defRPr/>
              </a:pPr>
              <a:r>
                <a:rPr kumimoji="0" lang="zh-CN" altLang="en-US" sz="280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a:t>
              </a:r>
              <a:r>
                <a:rPr kumimoji="0" lang="en-US" altLang="zh-CN" sz="280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2</a:t>
              </a:r>
              <a:r>
                <a:rPr kumimoji="0" lang="zh-CN" altLang="en-US" sz="280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a:t>
              </a:r>
              <a:r>
                <a:rPr kumimoji="0" lang="en-US" altLang="zh-CN" sz="280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1L1mol/LH</a:t>
              </a:r>
              <a:r>
                <a:rPr kumimoji="0" lang="en-US" altLang="zh-CN" sz="2800" i="0" u="none" strike="noStrike" kern="1200" cap="none" spc="0" normalizeH="0" baseline="-2500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2</a:t>
              </a:r>
              <a:r>
                <a:rPr kumimoji="0" lang="en-US" altLang="zh-CN" sz="280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SO</a:t>
              </a:r>
              <a:r>
                <a:rPr kumimoji="0" lang="en-US" altLang="zh-CN" sz="2800" i="0" u="none" strike="noStrike" kern="1200" cap="none" spc="0" normalizeH="0" baseline="-2500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4</a:t>
              </a:r>
              <a:r>
                <a:rPr kumimoji="0" lang="zh-CN" altLang="en-US" sz="280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和</a:t>
              </a:r>
              <a:r>
                <a:rPr kumimoji="0" lang="en-US" altLang="zh-CN" sz="280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2L1mol/LNaOH</a:t>
              </a:r>
              <a:r>
                <a:rPr kumimoji="0" lang="zh-CN" altLang="en-US" sz="280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溶液发生中和反应放出的热量为</a:t>
              </a:r>
              <a:r>
                <a:rPr kumimoji="0" lang="en-US" altLang="zh-CN" sz="280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114.6kJ</a:t>
              </a:r>
              <a:r>
                <a:rPr kumimoji="0" lang="zh-CN" altLang="en-US" sz="2800"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ea"/>
                </a:rPr>
                <a:t>。</a:t>
              </a:r>
            </a:p>
          </p:txBody>
        </p:sp>
        <p:sp>
          <p:nvSpPr>
            <p:cNvPr id="39946" name="Text Box 11"/>
            <p:cNvSpPr txBox="1"/>
            <p:nvPr/>
          </p:nvSpPr>
          <p:spPr>
            <a:xfrm>
              <a:off x="-281" y="1661"/>
              <a:ext cx="1179" cy="445"/>
            </a:xfrm>
            <a:prstGeom prst="rect">
              <a:avLst/>
            </a:prstGeom>
            <a:noFill/>
            <a:ln w="9525">
              <a:noFill/>
            </a:ln>
          </p:spPr>
          <p:txBody>
            <a:bodyPr anchor="t" anchorCtr="0">
              <a:spAutoFit/>
            </a:bodyPr>
            <a:lstStyle/>
            <a:p>
              <a:pPr>
                <a:spcBef>
                  <a:spcPct val="50000"/>
                </a:spcBef>
              </a:pPr>
              <a:r>
                <a:rPr lang="zh-CN" altLang="en-US" sz="2800" b="1" dirty="0">
                  <a:latin typeface="Arial" panose="020B0604020202020204" pitchFamily="34" charset="0"/>
                  <a:ea typeface="宋体" panose="02010600030101010101" pitchFamily="2" charset="-122"/>
                </a:rPr>
                <a:t>例如：</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blinds(horizontal)">
                                      <p:cBhvr>
                                        <p:cTn id="7" dur="500"/>
                                        <p:tgtEl>
                                          <p:spTgt spid="419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1993"/>
                                        </p:tgtEl>
                                        <p:attrNameLst>
                                          <p:attrName>style.visibility</p:attrName>
                                        </p:attrNameLst>
                                      </p:cBhvr>
                                      <p:to>
                                        <p:strVal val="visible"/>
                                      </p:to>
                                    </p:set>
                                    <p:animEffect transition="in" filter="blinds(horizontal)">
                                      <p:cBhvr>
                                        <p:cTn id="42" dur="500"/>
                                        <p:tgtEl>
                                          <p:spTgt spid="4199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1989"/>
                                        </p:tgtEl>
                                        <p:attrNameLst>
                                          <p:attrName>style.visibility</p:attrName>
                                        </p:attrNameLst>
                                      </p:cBhvr>
                                      <p:to>
                                        <p:strVal val="visible"/>
                                      </p:to>
                                    </p:set>
                                    <p:anim calcmode="lin" valueType="num">
                                      <p:cBhvr additive="base">
                                        <p:cTn id="47" dur="500" fill="hold"/>
                                        <p:tgtEl>
                                          <p:spTgt spid="41989"/>
                                        </p:tgtEl>
                                        <p:attrNameLst>
                                          <p:attrName>ppt_x</p:attrName>
                                        </p:attrNameLst>
                                      </p:cBhvr>
                                      <p:tavLst>
                                        <p:tav tm="0">
                                          <p:val>
                                            <p:strVal val="#ppt_x"/>
                                          </p:val>
                                        </p:tav>
                                        <p:tav tm="100000">
                                          <p:val>
                                            <p:strVal val="#ppt_x"/>
                                          </p:val>
                                        </p:tav>
                                      </p:tavLst>
                                    </p:anim>
                                    <p:anim calcmode="lin" valueType="num">
                                      <p:cBhvr additive="base">
                                        <p:cTn id="48"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15" grpId="0"/>
      <p:bldP spid="15" grpId="1"/>
      <p:bldP spid="7" grpId="0"/>
      <p:bldP spid="7" grpId="1"/>
      <p:bldP spid="11" grpId="0"/>
      <p:bldP spid="11" grpId="1"/>
      <p:bldP spid="4198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反应热</a:t>
            </a:r>
          </a:p>
        </p:txBody>
      </p:sp>
      <p:sp>
        <p:nvSpPr>
          <p:cNvPr id="6" name="Text Box 5"/>
          <p:cNvSpPr/>
          <p:nvPr>
            <p:custDataLst>
              <p:tags r:id="rId2"/>
            </p:custDataLst>
          </p:nvPr>
        </p:nvSpPr>
        <p:spPr>
          <a:xfrm>
            <a:off x="855980" y="685165"/>
            <a:ext cx="2924175" cy="521970"/>
          </a:xfrm>
          <a:prstGeom prst="rect">
            <a:avLst/>
          </a:prstGeom>
          <a:noFill/>
          <a:ln w="9525">
            <a:noFill/>
          </a:ln>
        </p:spPr>
        <p:txBody>
          <a:bodyPr wrap="square" anchor="t" anchorCtr="0">
            <a:spAutoFit/>
          </a:bodyPr>
          <a:ls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00" cap="none" spc="0" normalizeH="0" baseline="0" dirty="0">
                <a:solidFill>
                  <a:srgbClr val="3780D7"/>
                </a:solidFill>
                <a:latin typeface="微软雅黑" panose="020B0503020204020204" charset="-122"/>
                <a:ea typeface="微软雅黑" panose="020B0503020204020204" charset="-122"/>
                <a:cs typeface="Times New Roman" panose="02020603050405020304" pitchFamily="18" charset="0"/>
              </a:rPr>
              <a:t>2</a:t>
            </a:r>
            <a:r>
              <a:rPr kumimoji="0" lang="zh-CN" altLang="en-US" sz="2800" b="1" i="0" u="none" strike="noStrike" kern="100" cap="none" spc="0" normalizeH="0" baseline="0" dirty="0">
                <a:solidFill>
                  <a:srgbClr val="3780D7"/>
                </a:solidFill>
                <a:latin typeface="微软雅黑" panose="020B0503020204020204" charset="-122"/>
                <a:ea typeface="微软雅黑" panose="020B0503020204020204" charset="-122"/>
                <a:cs typeface="Times New Roman" panose="02020603050405020304" pitchFamily="18" charset="0"/>
              </a:rPr>
              <a:t>.中和热的测定</a:t>
            </a:r>
            <a:r>
              <a:rPr kumimoji="0" lang="zh-CN" altLang="en-US" sz="28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Arial" panose="020B0604020202020204"/>
              </a:rPr>
              <a:t>     </a:t>
            </a:r>
            <a:endParaRPr kumimoji="0" lang="en-US" altLang="zh-CN" sz="2800" b="1" i="0" u="none" strike="noStrike" kern="1200" cap="none" spc="0" normalizeH="0" baseline="0" noProof="0" dirty="0">
              <a:ln>
                <a:noFill/>
              </a:ln>
              <a:solidFill>
                <a:prstClr val="black"/>
              </a:solidFill>
              <a:effectLst/>
              <a:uLnTx/>
              <a:uFillTx/>
              <a:latin typeface="华文楷体" panose="02010600040101010101" pitchFamily="2" charset="-122"/>
              <a:ea typeface="华文楷体" panose="02010600040101010101" pitchFamily="2" charset="-122"/>
              <a:cs typeface="Arial" panose="020B0604020202020204"/>
            </a:endParaRPr>
          </a:p>
        </p:txBody>
      </p:sp>
      <p:sp>
        <p:nvSpPr>
          <p:cNvPr id="44035" name="Text Box 3"/>
          <p:cNvSpPr txBox="1"/>
          <p:nvPr/>
        </p:nvSpPr>
        <p:spPr>
          <a:xfrm>
            <a:off x="1116330" y="1195705"/>
            <a:ext cx="2961005" cy="521970"/>
          </a:xfrm>
          <a:prstGeom prst="rect">
            <a:avLst/>
          </a:prstGeom>
          <a:noFill/>
          <a:ln w="9525">
            <a:noFill/>
          </a:ln>
        </p:spPr>
        <p:txBody>
          <a:bodyPr wrap="square" anchor="t" anchorCtr="0">
            <a:spAutoFit/>
          </a:bodyPr>
          <a:lstStyle/>
          <a:p>
            <a:r>
              <a:rPr lang="zh-CN" altLang="en-US" sz="2800" b="1" dirty="0">
                <a:solidFill>
                  <a:srgbClr val="0000CC"/>
                </a:solidFill>
                <a:latin typeface="Arial" panose="020B0604020202020204" pitchFamily="34" charset="0"/>
                <a:ea typeface="宋体" panose="02010600030101010101" pitchFamily="2" charset="-122"/>
              </a:rPr>
              <a:t>（</a:t>
            </a:r>
            <a:r>
              <a:rPr lang="en-US" altLang="zh-CN" sz="2800" b="1" dirty="0">
                <a:solidFill>
                  <a:srgbClr val="0000CC"/>
                </a:solidFill>
                <a:latin typeface="Arial" panose="020B0604020202020204" pitchFamily="34" charset="0"/>
                <a:ea typeface="宋体" panose="02010600030101010101" pitchFamily="2" charset="-122"/>
              </a:rPr>
              <a:t>1</a:t>
            </a:r>
            <a:r>
              <a:rPr lang="zh-CN" altLang="en-US" sz="2800" b="1" dirty="0">
                <a:solidFill>
                  <a:srgbClr val="0000CC"/>
                </a:solidFill>
                <a:latin typeface="Arial" panose="020B0604020202020204" pitchFamily="34" charset="0"/>
                <a:ea typeface="宋体" panose="02010600030101010101" pitchFamily="2" charset="-122"/>
              </a:rPr>
              <a:t>）实验原理</a:t>
            </a:r>
          </a:p>
        </p:txBody>
      </p:sp>
      <p:sp>
        <p:nvSpPr>
          <p:cNvPr id="44036" name="Text Box 4"/>
          <p:cNvSpPr txBox="1"/>
          <p:nvPr/>
        </p:nvSpPr>
        <p:spPr>
          <a:xfrm>
            <a:off x="1038860" y="1671955"/>
            <a:ext cx="9962515" cy="977265"/>
          </a:xfrm>
          <a:prstGeom prst="rect">
            <a:avLst/>
          </a:prstGeom>
          <a:noFill/>
          <a:ln w="9525">
            <a:noFill/>
          </a:ln>
        </p:spPr>
        <p:txBody>
          <a:bodyPr wrap="square" anchor="t" anchorCtr="0">
            <a:spAutoFit/>
          </a:bodyPr>
          <a:lstStyle/>
          <a:p>
            <a:pPr>
              <a:lnSpc>
                <a:spcPct val="120000"/>
              </a:lnSpc>
            </a:pPr>
            <a:r>
              <a:rPr lang="zh-CN" altLang="en-US" sz="2400" b="1" dirty="0">
                <a:latin typeface="Times New Roman" panose="02020603050405020304" pitchFamily="18" charset="0"/>
                <a:ea typeface="宋体" panose="02010600030101010101" pitchFamily="2" charset="-122"/>
              </a:rPr>
              <a:t>        根据强酸与强碱溶液反应前后溶液温度的变化，计算出生</a:t>
            </a:r>
          </a:p>
          <a:p>
            <a:pPr>
              <a:lnSpc>
                <a:spcPct val="120000"/>
              </a:lnSpc>
            </a:pPr>
            <a:r>
              <a:rPr lang="zh-CN" altLang="en-US" sz="2400" b="1" dirty="0">
                <a:latin typeface="Times New Roman" panose="02020603050405020304" pitchFamily="18" charset="0"/>
                <a:ea typeface="宋体" panose="02010600030101010101" pitchFamily="2" charset="-122"/>
              </a:rPr>
              <a:t>成</a:t>
            </a:r>
            <a:r>
              <a:rPr lang="en-US" altLang="zh-CN" sz="2400" b="1" dirty="0">
                <a:latin typeface="Times New Roman" panose="02020603050405020304" pitchFamily="18" charset="0"/>
                <a:ea typeface="宋体" panose="02010600030101010101" pitchFamily="2" charset="-122"/>
              </a:rPr>
              <a:t>1 molH</a:t>
            </a:r>
            <a:r>
              <a:rPr lang="en-US" altLang="zh-CN" sz="2400" b="1" baseline="-25000" dirty="0">
                <a:latin typeface="Times New Roman" panose="02020603050405020304" pitchFamily="18" charset="0"/>
                <a:ea typeface="宋体" panose="02010600030101010101" pitchFamily="2" charset="-122"/>
              </a:rPr>
              <a:t>2</a:t>
            </a:r>
            <a:r>
              <a:rPr lang="en-US" altLang="zh-CN" sz="2400" b="1" dirty="0">
                <a:latin typeface="Times New Roman" panose="02020603050405020304" pitchFamily="18" charset="0"/>
                <a:ea typeface="宋体" panose="02010600030101010101" pitchFamily="2" charset="-122"/>
              </a:rPr>
              <a:t>O</a:t>
            </a:r>
            <a:r>
              <a:rPr lang="zh-CN" altLang="en-US" sz="2400" b="1" dirty="0">
                <a:latin typeface="Times New Roman" panose="02020603050405020304" pitchFamily="18" charset="0"/>
                <a:ea typeface="宋体" panose="02010600030101010101" pitchFamily="2" charset="-122"/>
              </a:rPr>
              <a:t>放出的热量。</a:t>
            </a:r>
          </a:p>
        </p:txBody>
      </p:sp>
      <p:sp>
        <p:nvSpPr>
          <p:cNvPr id="44037" name="Text Box 5"/>
          <p:cNvSpPr txBox="1"/>
          <p:nvPr/>
        </p:nvSpPr>
        <p:spPr>
          <a:xfrm>
            <a:off x="5559425" y="2178050"/>
            <a:ext cx="4895850" cy="1198880"/>
          </a:xfrm>
          <a:prstGeom prst="rect">
            <a:avLst/>
          </a:prstGeom>
          <a:noFill/>
          <a:ln w="9525">
            <a:noFill/>
          </a:ln>
        </p:spPr>
        <p:txBody>
          <a:bodyPr wrap="square" anchor="t" anchorCtr="0">
            <a:spAutoFit/>
          </a:bodyPr>
          <a:lstStyle/>
          <a:p>
            <a:r>
              <a:rPr lang="zh-CN" altLang="en-US" sz="2400" b="1" dirty="0">
                <a:latin typeface="Times New Roman" panose="02020603050405020304" pitchFamily="18" charset="0"/>
                <a:ea typeface="宋体" panose="02010600030101010101" pitchFamily="2" charset="-122"/>
              </a:rPr>
              <a:t>热量</a:t>
            </a:r>
            <a:r>
              <a:rPr lang="en-US" altLang="zh-CN" sz="2400" b="1" dirty="0">
                <a:latin typeface="Times New Roman" panose="02020603050405020304" pitchFamily="18" charset="0"/>
                <a:ea typeface="宋体" panose="02010600030101010101" pitchFamily="2" charset="-122"/>
              </a:rPr>
              <a:t>Q=(m</a:t>
            </a:r>
            <a:r>
              <a:rPr lang="en-US" altLang="zh-CN" sz="2400" b="1" baseline="-25000" dirty="0">
                <a:latin typeface="Times New Roman" panose="02020603050405020304" pitchFamily="18" charset="0"/>
                <a:ea typeface="宋体" panose="02010600030101010101" pitchFamily="2" charset="-122"/>
              </a:rPr>
              <a:t>1</a:t>
            </a:r>
            <a:r>
              <a:rPr lang="en-US" altLang="zh-CN" sz="2400" b="1" dirty="0">
                <a:latin typeface="Times New Roman" panose="02020603050405020304" pitchFamily="18" charset="0"/>
                <a:ea typeface="宋体" panose="02010600030101010101" pitchFamily="2" charset="-122"/>
              </a:rPr>
              <a:t>+ m</a:t>
            </a:r>
            <a:r>
              <a:rPr lang="en-US" altLang="zh-CN" sz="2400" b="1" baseline="-25000" dirty="0">
                <a:latin typeface="Times New Roman" panose="02020603050405020304" pitchFamily="18" charset="0"/>
                <a:ea typeface="宋体" panose="02010600030101010101" pitchFamily="2" charset="-122"/>
              </a:rPr>
              <a:t>2</a:t>
            </a:r>
            <a:r>
              <a:rPr lang="en-US" altLang="zh-CN" sz="2400" b="1" dirty="0">
                <a:latin typeface="Times New Roman" panose="02020603050405020304" pitchFamily="18" charset="0"/>
                <a:ea typeface="宋体" panose="02010600030101010101" pitchFamily="2" charset="-122"/>
              </a:rPr>
              <a:t>) · c · (t</a:t>
            </a:r>
            <a:r>
              <a:rPr lang="en-US" altLang="zh-CN" sz="2400" b="1" baseline="-25000" dirty="0">
                <a:latin typeface="Times New Roman" panose="02020603050405020304" pitchFamily="18" charset="0"/>
                <a:ea typeface="宋体" panose="02010600030101010101" pitchFamily="2" charset="-122"/>
              </a:rPr>
              <a:t>2</a:t>
            </a:r>
            <a:r>
              <a:rPr lang="en-US" altLang="zh-CN" sz="2400" b="1" dirty="0">
                <a:latin typeface="宋体" panose="02010600030101010101" pitchFamily="2" charset="-122"/>
                <a:ea typeface="宋体" panose="02010600030101010101" pitchFamily="2" charset="-122"/>
              </a:rPr>
              <a:t>-</a:t>
            </a:r>
            <a:r>
              <a:rPr lang="en-US" altLang="zh-CN" sz="2400" b="1" dirty="0">
                <a:latin typeface="Times New Roman" panose="02020603050405020304" pitchFamily="18" charset="0"/>
                <a:ea typeface="宋体" panose="02010600030101010101" pitchFamily="2" charset="-122"/>
              </a:rPr>
              <a:t> t</a:t>
            </a:r>
            <a:r>
              <a:rPr lang="en-US" altLang="zh-CN" sz="2400" b="1" baseline="-25000" dirty="0">
                <a:latin typeface="Times New Roman" panose="02020603050405020304" pitchFamily="18" charset="0"/>
                <a:ea typeface="宋体" panose="02010600030101010101" pitchFamily="2" charset="-122"/>
              </a:rPr>
              <a:t>1</a:t>
            </a:r>
            <a:r>
              <a:rPr lang="en-US" altLang="zh-CN" sz="2400" b="1" dirty="0">
                <a:latin typeface="Times New Roman" panose="02020603050405020304" pitchFamily="18" charset="0"/>
                <a:ea typeface="宋体" panose="02010600030101010101" pitchFamily="2" charset="-122"/>
              </a:rPr>
              <a:t>)</a:t>
            </a:r>
          </a:p>
          <a:p>
            <a:r>
              <a:rPr lang="en-US" altLang="zh-CN" sz="2400" b="1" dirty="0">
                <a:latin typeface="Times New Roman" panose="02020603050405020304" pitchFamily="18" charset="0"/>
                <a:ea typeface="宋体" panose="02010600030101010101" pitchFamily="2" charset="-122"/>
              </a:rPr>
              <a:t>           =100g · 4.18J/(g</a:t>
            </a:r>
            <a:r>
              <a:rPr lang="en-US" altLang="zh-CN" sz="2400" b="1" dirty="0">
                <a:latin typeface="宋体" panose="02010600030101010101" pitchFamily="2" charset="-122"/>
                <a:ea typeface="宋体" panose="02010600030101010101" pitchFamily="2" charset="-122"/>
              </a:rPr>
              <a:t>•℃</a:t>
            </a:r>
            <a:r>
              <a:rPr lang="en-US" altLang="zh-CN" sz="2400" b="1" dirty="0">
                <a:latin typeface="Times New Roman" panose="02020603050405020304" pitchFamily="18" charset="0"/>
                <a:ea typeface="黑体" panose="02010609060101010101" pitchFamily="49" charset="-122"/>
              </a:rPr>
              <a:t>)</a:t>
            </a:r>
            <a:r>
              <a:rPr lang="en-US" altLang="zh-CN" sz="2400" b="1" dirty="0">
                <a:latin typeface="Times New Roman" panose="02020603050405020304" pitchFamily="18" charset="0"/>
                <a:ea typeface="宋体" panose="02010600030101010101" pitchFamily="2" charset="-122"/>
              </a:rPr>
              <a:t> · (t</a:t>
            </a:r>
            <a:r>
              <a:rPr lang="en-US" altLang="zh-CN" sz="2400" b="1" baseline="-25000" dirty="0">
                <a:latin typeface="Times New Roman" panose="02020603050405020304" pitchFamily="18" charset="0"/>
                <a:ea typeface="宋体" panose="02010600030101010101" pitchFamily="2" charset="-122"/>
              </a:rPr>
              <a:t>2</a:t>
            </a:r>
            <a:r>
              <a:rPr lang="en-US" altLang="zh-CN" sz="2400" b="1" dirty="0">
                <a:latin typeface="宋体" panose="02010600030101010101" pitchFamily="2" charset="-122"/>
                <a:ea typeface="宋体" panose="02010600030101010101" pitchFamily="2" charset="-122"/>
              </a:rPr>
              <a:t>-</a:t>
            </a:r>
            <a:r>
              <a:rPr lang="en-US" altLang="zh-CN" sz="2400" b="1" dirty="0">
                <a:latin typeface="Times New Roman" panose="02020603050405020304" pitchFamily="18" charset="0"/>
                <a:ea typeface="宋体" panose="02010600030101010101" pitchFamily="2" charset="-122"/>
              </a:rPr>
              <a:t> t</a:t>
            </a:r>
            <a:r>
              <a:rPr lang="en-US" altLang="zh-CN" sz="2400" b="1" baseline="-25000" dirty="0">
                <a:latin typeface="Times New Roman" panose="02020603050405020304" pitchFamily="18" charset="0"/>
                <a:ea typeface="宋体" panose="02010600030101010101" pitchFamily="2" charset="-122"/>
              </a:rPr>
              <a:t>1</a:t>
            </a:r>
            <a:r>
              <a:rPr lang="en-US" altLang="zh-CN" sz="2400" b="1" dirty="0">
                <a:latin typeface="Times New Roman" panose="02020603050405020304" pitchFamily="18" charset="0"/>
                <a:ea typeface="宋体" panose="02010600030101010101" pitchFamily="2" charset="-122"/>
              </a:rPr>
              <a:t>)</a:t>
            </a:r>
          </a:p>
          <a:p>
            <a:r>
              <a:rPr lang="en-US" altLang="zh-CN" sz="2400" b="1" dirty="0">
                <a:latin typeface="Times New Roman" panose="02020603050405020304" pitchFamily="18" charset="0"/>
                <a:ea typeface="黑体" panose="02010609060101010101" pitchFamily="49" charset="-122"/>
              </a:rPr>
              <a:t>           =0.418</a:t>
            </a:r>
            <a:r>
              <a:rPr lang="en-US" altLang="zh-CN" sz="2400" b="1" dirty="0">
                <a:latin typeface="Times New Roman" panose="02020603050405020304" pitchFamily="18" charset="0"/>
                <a:ea typeface="宋体" panose="02010600030101010101" pitchFamily="2" charset="-122"/>
                <a:sym typeface="宋体" panose="02010600030101010101" pitchFamily="2" charset="-122"/>
              </a:rPr>
              <a:t>(t</a:t>
            </a:r>
            <a:r>
              <a:rPr lang="en-US" altLang="zh-CN" sz="2400" b="1" baseline="-25000" dirty="0">
                <a:latin typeface="Times New Roman" panose="02020603050405020304" pitchFamily="18" charset="0"/>
                <a:ea typeface="宋体" panose="02010600030101010101" pitchFamily="2" charset="-122"/>
                <a:sym typeface="宋体" panose="02010600030101010101" pitchFamily="2" charset="-122"/>
              </a:rPr>
              <a:t>2</a:t>
            </a:r>
            <a:r>
              <a:rPr lang="en-US" altLang="zh-CN" sz="2400" b="1" dirty="0">
                <a:latin typeface="宋体" panose="02010600030101010101" pitchFamily="2" charset="-122"/>
                <a:ea typeface="宋体" panose="02010600030101010101" pitchFamily="2" charset="-122"/>
                <a:sym typeface="宋体" panose="02010600030101010101" pitchFamily="2" charset="-122"/>
              </a:rPr>
              <a:t>-</a:t>
            </a:r>
            <a:r>
              <a:rPr lang="en-US" altLang="zh-CN" sz="2400" b="1" dirty="0">
                <a:latin typeface="Times New Roman" panose="02020603050405020304" pitchFamily="18" charset="0"/>
                <a:ea typeface="宋体" panose="02010600030101010101" pitchFamily="2" charset="-122"/>
                <a:sym typeface="宋体" panose="02010600030101010101" pitchFamily="2" charset="-122"/>
              </a:rPr>
              <a:t> t</a:t>
            </a:r>
            <a:r>
              <a:rPr lang="en-US" altLang="zh-CN" sz="2400" b="1" baseline="-25000" dirty="0">
                <a:latin typeface="Times New Roman" panose="02020603050405020304" pitchFamily="18" charset="0"/>
                <a:ea typeface="宋体" panose="02010600030101010101" pitchFamily="2" charset="-122"/>
                <a:sym typeface="宋体" panose="02010600030101010101" pitchFamily="2" charset="-122"/>
              </a:rPr>
              <a:t>1</a:t>
            </a:r>
            <a:r>
              <a:rPr lang="en-US" altLang="zh-CN" sz="2400" b="1" dirty="0">
                <a:latin typeface="Times New Roman" panose="02020603050405020304" pitchFamily="18" charset="0"/>
                <a:ea typeface="宋体" panose="02010600030101010101" pitchFamily="2" charset="-122"/>
                <a:sym typeface="宋体" panose="02010600030101010101" pitchFamily="2" charset="-122"/>
              </a:rPr>
              <a:t>)kJ</a:t>
            </a:r>
          </a:p>
        </p:txBody>
      </p:sp>
      <p:sp>
        <p:nvSpPr>
          <p:cNvPr id="217099" name="Text Box 11"/>
          <p:cNvSpPr txBox="1"/>
          <p:nvPr/>
        </p:nvSpPr>
        <p:spPr>
          <a:xfrm>
            <a:off x="1344930" y="3378200"/>
            <a:ext cx="8301038" cy="460375"/>
          </a:xfrm>
          <a:prstGeom prst="rect">
            <a:avLst/>
          </a:prstGeom>
          <a:noFill/>
          <a:ln w="9525">
            <a:noFill/>
          </a:ln>
        </p:spPr>
        <p:txBody>
          <a:bodyPr wrap="square" anchor="t" anchorCtr="0">
            <a:spAutoFit/>
          </a:bodyPr>
          <a:lstStyle/>
          <a:p>
            <a:pPr algn="just">
              <a:spcBef>
                <a:spcPct val="5000"/>
              </a:spcBef>
              <a:buSzTx/>
            </a:pPr>
            <a:r>
              <a:rPr lang="zh-CN" altLang="en-US" sz="2400" b="1">
                <a:latin typeface="宋体" panose="02010600030101010101" pitchFamily="2" charset="-122"/>
                <a:ea typeface="宋体" panose="02010600030101010101" pitchFamily="2" charset="-122"/>
              </a:rPr>
              <a:t>生成的水的物质的量：</a:t>
            </a:r>
            <a:r>
              <a:rPr lang="en-US" altLang="zh-CN" sz="2400" b="1">
                <a:latin typeface="Times New Roman" panose="02020603050405020304" pitchFamily="18" charset="0"/>
                <a:ea typeface="宋体" panose="02010600030101010101" pitchFamily="2" charset="-122"/>
              </a:rPr>
              <a:t>n = 0.050 L×0.50 mol</a:t>
            </a:r>
            <a:r>
              <a:rPr lang="zh-CN" altLang="en-US" sz="2400" b="1">
                <a:latin typeface="Times New Roman" panose="02020603050405020304" pitchFamily="18" charset="0"/>
                <a:ea typeface="宋体" panose="02010600030101010101" pitchFamily="2" charset="-122"/>
              </a:rPr>
              <a:t>／</a:t>
            </a:r>
            <a:r>
              <a:rPr lang="en-US" altLang="zh-CN" sz="2400" b="1">
                <a:latin typeface="Times New Roman" panose="02020603050405020304" pitchFamily="18" charset="0"/>
                <a:ea typeface="宋体" panose="02010600030101010101" pitchFamily="2" charset="-122"/>
              </a:rPr>
              <a:t>L= 0.025 mol</a:t>
            </a:r>
          </a:p>
        </p:txBody>
      </p:sp>
      <p:sp>
        <p:nvSpPr>
          <p:cNvPr id="45071" name="Rectangle 15"/>
          <p:cNvSpPr>
            <a:spLocks noChangeArrowheads="1"/>
          </p:cNvSpPr>
          <p:nvPr/>
        </p:nvSpPr>
        <p:spPr bwMode="auto">
          <a:xfrm>
            <a:off x="1270318" y="3929380"/>
            <a:ext cx="7613650" cy="53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marR="0" lvl="1" indent="0" algn="l" defTabSz="914400" rtl="0" eaLnBrk="1" fontAlgn="base" latinLnBrk="0" hangingPunct="1">
              <a:lnSpc>
                <a:spcPct val="90000"/>
              </a:lnSpc>
              <a:spcBef>
                <a:spcPct val="20000"/>
              </a:spcBef>
              <a:spcAft>
                <a:spcPct val="0"/>
              </a:spcAft>
              <a:buClr>
                <a:schemeClr val="accent1"/>
              </a:buClr>
              <a:buSzPct val="80000"/>
              <a:buFont typeface="Wingdings 2" pitchFamily="18" charset="2"/>
              <a:buChar char=""/>
              <a:defRPr/>
            </a:pPr>
            <a:r>
              <a:rPr kumimoji="0" lang="zh-CN" altLang="en-US" sz="3200" b="1" i="0" u="none" strike="noStrike" kern="1200" cap="none" spc="0" normalizeH="0" baseline="0" noProof="0">
                <a:ln>
                  <a:noFill/>
                </a:ln>
                <a:solidFill>
                  <a:srgbClr val="3C3E4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计算生成</a:t>
            </a:r>
            <a:r>
              <a:rPr kumimoji="0" lang="zh-CN" altLang="en-US" sz="3200" b="1" i="0" u="none" strike="noStrike" kern="1200" cap="none" spc="0" normalizeH="0" baseline="0" noProof="0">
                <a:ln>
                  <a:noFill/>
                </a:ln>
                <a:solidFill>
                  <a:srgbClr val="CC0066"/>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a:t>
            </a:r>
            <a:r>
              <a:rPr kumimoji="0" lang="en-US" altLang="zh-CN" sz="3200" b="1" i="0" u="none" strike="noStrike" kern="1200" cap="none" spc="0" normalizeH="0" baseline="0" noProof="0">
                <a:ln>
                  <a:noFill/>
                </a:ln>
                <a:solidFill>
                  <a:srgbClr val="CC0066"/>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1 mol H</a:t>
            </a:r>
            <a:r>
              <a:rPr kumimoji="0" lang="en-US" altLang="zh-CN" sz="3200" b="1" i="0" u="none" strike="noStrike" kern="1200" cap="none" spc="0" normalizeH="0" baseline="-25000" noProof="0">
                <a:ln>
                  <a:noFill/>
                </a:ln>
                <a:solidFill>
                  <a:srgbClr val="CC0066"/>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2</a:t>
            </a:r>
            <a:r>
              <a:rPr kumimoji="0" lang="en-US" altLang="zh-CN" sz="3200" b="1" i="0" u="none" strike="noStrike" kern="1200" cap="none" spc="0" normalizeH="0" baseline="0" noProof="0">
                <a:ln>
                  <a:noFill/>
                </a:ln>
                <a:solidFill>
                  <a:srgbClr val="CC0066"/>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O </a:t>
            </a:r>
            <a:r>
              <a:rPr kumimoji="0" lang="zh-CN" altLang="en-US" sz="3200" b="1" i="0" u="none" strike="noStrike" kern="1200" cap="none" spc="0" normalizeH="0" baseline="0" noProof="0">
                <a:ln>
                  <a:noFill/>
                </a:ln>
                <a:solidFill>
                  <a:srgbClr val="3C3E4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时释放的热量：</a:t>
            </a:r>
          </a:p>
        </p:txBody>
      </p:sp>
      <p:grpSp>
        <p:nvGrpSpPr>
          <p:cNvPr id="2" name="组合 1"/>
          <p:cNvGrpSpPr/>
          <p:nvPr/>
        </p:nvGrpSpPr>
        <p:grpSpPr>
          <a:xfrm>
            <a:off x="3211009" y="4612640"/>
            <a:ext cx="6505409" cy="1421317"/>
            <a:chOff x="2431" y="5996"/>
            <a:chExt cx="10244" cy="2238"/>
          </a:xfrm>
        </p:grpSpPr>
        <p:grpSp>
          <p:nvGrpSpPr>
            <p:cNvPr id="41992" name="Group 11"/>
            <p:cNvGrpSpPr/>
            <p:nvPr/>
          </p:nvGrpSpPr>
          <p:grpSpPr>
            <a:xfrm>
              <a:off x="4703" y="6176"/>
              <a:ext cx="7971" cy="2058"/>
              <a:chOff x="669" y="1195"/>
              <a:chExt cx="4484" cy="1057"/>
            </a:xfrm>
          </p:grpSpPr>
          <p:sp>
            <p:nvSpPr>
              <p:cNvPr id="13324" name="Rectangle 12"/>
              <p:cNvSpPr>
                <a:spLocks noChangeArrowheads="1"/>
              </p:cNvSpPr>
              <p:nvPr/>
            </p:nvSpPr>
            <p:spPr bwMode="auto">
              <a:xfrm>
                <a:off x="669" y="1377"/>
                <a:ext cx="570" cy="522"/>
              </a:xfrm>
              <a:prstGeom prst="rect">
                <a:avLst/>
              </a:prstGeom>
              <a:noFill/>
              <a:ln w="9525">
                <a:noFill/>
                <a:miter lim="800000"/>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1" lang="en-US" altLang="zh-CN"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a:t>
                </a:r>
              </a:p>
            </p:txBody>
          </p:sp>
          <p:sp>
            <p:nvSpPr>
              <p:cNvPr id="13325" name="Rectangle 13"/>
              <p:cNvSpPr>
                <a:spLocks noChangeArrowheads="1"/>
              </p:cNvSpPr>
              <p:nvPr/>
            </p:nvSpPr>
            <p:spPr bwMode="auto">
              <a:xfrm>
                <a:off x="1364" y="1195"/>
                <a:ext cx="2368" cy="522"/>
              </a:xfrm>
              <a:prstGeom prst="rect">
                <a:avLst/>
              </a:prstGeom>
              <a:noFill/>
              <a:ln w="9525">
                <a:noFill/>
                <a:miter lim="800000"/>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en-US" altLang="zh-CN" sz="3600" b="1" i="0"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0.418·(t</a:t>
                </a:r>
                <a:r>
                  <a:rPr kumimoji="1" lang="en-US" altLang="zh-CN" sz="3600" b="1" i="0" u="none" strike="noStrike" kern="1200" cap="none" spc="0" normalizeH="0" baseline="-2500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2</a:t>
                </a:r>
                <a:r>
                  <a:rPr kumimoji="1" lang="en-US" altLang="zh-CN" sz="3600" b="1" i="0"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-t</a:t>
                </a:r>
                <a:r>
                  <a:rPr kumimoji="1" lang="en-US" altLang="zh-CN" sz="3600" b="1" i="0" u="none" strike="noStrike" kern="1200" cap="none" spc="0" normalizeH="0" baseline="-2500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1</a:t>
                </a:r>
                <a:r>
                  <a:rPr kumimoji="1" lang="en-US" altLang="zh-CN" sz="3600" b="1" i="0"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a:t>
                </a:r>
                <a:r>
                  <a:rPr kumimoji="1" lang="en-US" altLang="zh-CN" sz="36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a:t>
                </a:r>
                <a:r>
                  <a:rPr kumimoji="1" lang="en-US" altLang="zh-CN" sz="36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 </a:t>
                </a:r>
              </a:p>
            </p:txBody>
          </p:sp>
          <p:sp>
            <p:nvSpPr>
              <p:cNvPr id="13326" name="Rectangle 14"/>
              <p:cNvSpPr>
                <a:spLocks noChangeArrowheads="1"/>
              </p:cNvSpPr>
              <p:nvPr/>
            </p:nvSpPr>
            <p:spPr bwMode="auto">
              <a:xfrm>
                <a:off x="3702" y="1463"/>
                <a:ext cx="1451" cy="522"/>
              </a:xfrm>
              <a:prstGeom prst="rect">
                <a:avLst/>
              </a:prstGeom>
              <a:noFill/>
              <a:ln w="9525">
                <a:noFill/>
                <a:miter lim="800000"/>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1" lang="en-US" altLang="zh-CN"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kJ/mol</a:t>
                </a:r>
              </a:p>
            </p:txBody>
          </p:sp>
          <p:sp>
            <p:nvSpPr>
              <p:cNvPr id="41996" name="Line 15"/>
              <p:cNvSpPr/>
              <p:nvPr/>
            </p:nvSpPr>
            <p:spPr>
              <a:xfrm>
                <a:off x="1330" y="1723"/>
                <a:ext cx="2372" cy="1"/>
              </a:xfrm>
              <a:prstGeom prst="line">
                <a:avLst/>
              </a:prstGeom>
              <a:ln w="38100" cap="flat" cmpd="sng">
                <a:solidFill>
                  <a:srgbClr val="FF0000"/>
                </a:solidFill>
                <a:prstDash val="solid"/>
                <a:round/>
                <a:headEnd type="none" w="med" len="med"/>
                <a:tailEnd type="none" w="med" len="med"/>
              </a:ln>
            </p:spPr>
          </p:sp>
          <p:sp>
            <p:nvSpPr>
              <p:cNvPr id="13328" name="Rectangle 16"/>
              <p:cNvSpPr>
                <a:spLocks noChangeArrowheads="1"/>
              </p:cNvSpPr>
              <p:nvPr/>
            </p:nvSpPr>
            <p:spPr bwMode="auto">
              <a:xfrm>
                <a:off x="1524" y="1730"/>
                <a:ext cx="1088" cy="522"/>
              </a:xfrm>
              <a:prstGeom prst="rect">
                <a:avLst/>
              </a:prstGeom>
              <a:noFill/>
              <a:ln w="9525">
                <a:noFill/>
                <a:miter lim="800000"/>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1" lang="en-US" altLang="zh-CN"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0.025</a:t>
                </a:r>
              </a:p>
            </p:txBody>
          </p:sp>
        </p:grpSp>
        <p:sp>
          <p:nvSpPr>
            <p:cNvPr id="41998" name="Line 15"/>
            <p:cNvSpPr/>
            <p:nvPr/>
          </p:nvSpPr>
          <p:spPr>
            <a:xfrm flipV="1">
              <a:off x="2651" y="7038"/>
              <a:ext cx="1892" cy="14"/>
            </a:xfrm>
            <a:prstGeom prst="line">
              <a:avLst/>
            </a:prstGeom>
            <a:ln w="38100" cap="flat" cmpd="sng">
              <a:solidFill>
                <a:srgbClr val="FF0000"/>
              </a:solidFill>
              <a:prstDash val="solid"/>
              <a:round/>
              <a:headEnd type="none" w="med" len="med"/>
              <a:tailEnd type="none" w="med" len="med"/>
            </a:ln>
          </p:spPr>
        </p:sp>
        <p:sp>
          <p:nvSpPr>
            <p:cNvPr id="3" name="Rectangle 13"/>
            <p:cNvSpPr>
              <a:spLocks noChangeArrowheads="1"/>
            </p:cNvSpPr>
            <p:nvPr/>
          </p:nvSpPr>
          <p:spPr bwMode="auto">
            <a:xfrm>
              <a:off x="3111" y="5996"/>
              <a:ext cx="1432" cy="1016"/>
            </a:xfrm>
            <a:prstGeom prst="rect">
              <a:avLst/>
            </a:prstGeom>
            <a:noFill/>
            <a:ln w="9525">
              <a:noFill/>
              <a:miter lim="800000"/>
            </a:ln>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en-US" altLang="zh-CN" sz="3600" b="1" i="0"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Q</a:t>
              </a:r>
              <a:r>
                <a:rPr kumimoji="1" lang="en-US" altLang="zh-CN" sz="36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 </a:t>
              </a:r>
            </a:p>
          </p:txBody>
        </p:sp>
        <p:sp>
          <p:nvSpPr>
            <p:cNvPr id="4" name="Rectangle 16"/>
            <p:cNvSpPr>
              <a:spLocks noChangeArrowheads="1"/>
            </p:cNvSpPr>
            <p:nvPr/>
          </p:nvSpPr>
          <p:spPr bwMode="auto">
            <a:xfrm>
              <a:off x="2431" y="7013"/>
              <a:ext cx="2959" cy="1016"/>
            </a:xfrm>
            <a:prstGeom prst="rect">
              <a:avLst/>
            </a:prstGeom>
            <a:noFill/>
            <a:ln w="9525">
              <a:noFill/>
              <a:miter lim="800000"/>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1" lang="en-US" altLang="zh-CN"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n(H</a:t>
              </a:r>
              <a:r>
                <a:rPr kumimoji="1" lang="en-US" altLang="zh-CN" sz="3600" b="1" i="0" u="none" strike="noStrike" kern="1200" cap="none" spc="0" normalizeH="0" baseline="-2500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2</a:t>
              </a:r>
              <a:r>
                <a:rPr kumimoji="1" lang="en-US" altLang="zh-CN"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O)</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4036"/>
                                        </p:tgtEl>
                                        <p:attrNameLst>
                                          <p:attrName>style.visibility</p:attrName>
                                        </p:attrNameLst>
                                      </p:cBhvr>
                                      <p:to>
                                        <p:strVal val="visible"/>
                                      </p:to>
                                    </p:set>
                                    <p:animEffect transition="in" filter="blinds(horizontal)">
                                      <p:cBhvr>
                                        <p:cTn id="11" dur="500"/>
                                        <p:tgtEl>
                                          <p:spTgt spid="440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4037"/>
                                        </p:tgtEl>
                                        <p:attrNameLst>
                                          <p:attrName>style.visibility</p:attrName>
                                        </p:attrNameLst>
                                      </p:cBhvr>
                                      <p:to>
                                        <p:strVal val="visible"/>
                                      </p:to>
                                    </p:set>
                                    <p:animEffect transition="in" filter="wipe(left)">
                                      <p:cBhvr>
                                        <p:cTn id="16" dur="500"/>
                                        <p:tgtEl>
                                          <p:spTgt spid="4403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17099"/>
                                        </p:tgtEl>
                                        <p:attrNameLst>
                                          <p:attrName>style.visibility</p:attrName>
                                        </p:attrNameLst>
                                      </p:cBhvr>
                                      <p:to>
                                        <p:strVal val="visible"/>
                                      </p:to>
                                    </p:set>
                                    <p:animEffect transition="in" filter="blinds(horizontal)">
                                      <p:cBhvr>
                                        <p:cTn id="21" dur="500"/>
                                        <p:tgtEl>
                                          <p:spTgt spid="21709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5071"/>
                                        </p:tgtEl>
                                        <p:attrNameLst>
                                          <p:attrName>style.visibility</p:attrName>
                                        </p:attrNameLst>
                                      </p:cBhvr>
                                      <p:to>
                                        <p:strVal val="visible"/>
                                      </p:to>
                                    </p:set>
                                    <p:animEffect transition="in" filter="blinds(horizontal)">
                                      <p:cBhvr>
                                        <p:cTn id="26" dur="500"/>
                                        <p:tgtEl>
                                          <p:spTgt spid="4507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44036" grpId="0"/>
      <p:bldP spid="44037" grpId="0"/>
      <p:bldP spid="217099" grpId="0" bldLvl="0" animBg="1"/>
      <p:bldP spid="4507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反应热</a:t>
            </a:r>
          </a:p>
        </p:txBody>
      </p:sp>
      <p:sp>
        <p:nvSpPr>
          <p:cNvPr id="44038" name="Text Box 6"/>
          <p:cNvSpPr txBox="1"/>
          <p:nvPr/>
        </p:nvSpPr>
        <p:spPr>
          <a:xfrm>
            <a:off x="855980" y="842645"/>
            <a:ext cx="3776345" cy="521970"/>
          </a:xfrm>
          <a:prstGeom prst="rect">
            <a:avLst/>
          </a:prstGeom>
          <a:noFill/>
          <a:ln w="9525">
            <a:noFill/>
          </a:ln>
        </p:spPr>
        <p:txBody>
          <a:bodyPr wrap="square" anchor="t" anchorCtr="0">
            <a:spAutoFit/>
          </a:bodyPr>
          <a:lstStyle/>
          <a:p>
            <a:r>
              <a:rPr lang="zh-CN" altLang="en-US" sz="2800" b="1" dirty="0">
                <a:solidFill>
                  <a:srgbClr val="0000CC"/>
                </a:solidFill>
                <a:latin typeface="Arial" panose="020B0604020202020204" pitchFamily="34" charset="0"/>
                <a:ea typeface="宋体" panose="02010600030101010101" pitchFamily="2" charset="-122"/>
              </a:rPr>
              <a:t>（</a:t>
            </a:r>
            <a:r>
              <a:rPr lang="en-US" altLang="zh-CN" sz="2800" b="1" dirty="0">
                <a:solidFill>
                  <a:srgbClr val="0000CC"/>
                </a:solidFill>
                <a:latin typeface="Arial" panose="020B0604020202020204" pitchFamily="34" charset="0"/>
                <a:ea typeface="宋体" panose="02010600030101010101" pitchFamily="2" charset="-122"/>
              </a:rPr>
              <a:t>2</a:t>
            </a:r>
            <a:r>
              <a:rPr lang="zh-CN" altLang="en-US" sz="2800" b="1" dirty="0">
                <a:solidFill>
                  <a:srgbClr val="0000CC"/>
                </a:solidFill>
                <a:latin typeface="Arial" panose="020B0604020202020204" pitchFamily="34" charset="0"/>
                <a:ea typeface="宋体" panose="02010600030101010101" pitchFamily="2" charset="-122"/>
              </a:rPr>
              <a:t>）实验步骤   </a:t>
            </a:r>
            <a:r>
              <a:rPr lang="zh-CN" altLang="en-US" sz="2800" b="1" dirty="0">
                <a:solidFill>
                  <a:srgbClr val="0000CC"/>
                </a:solidFill>
                <a:latin typeface="Arial" panose="020B0604020202020204" pitchFamily="34" charset="0"/>
                <a:ea typeface="宋体" panose="02010600030101010101" pitchFamily="2" charset="-122"/>
                <a:sym typeface="Wingdings" panose="05000000000000000000" pitchFamily="2" charset="2"/>
              </a:rPr>
              <a:t></a:t>
            </a:r>
            <a:r>
              <a:rPr lang="zh-CN" altLang="en-US" sz="2800" b="1" dirty="0">
                <a:solidFill>
                  <a:srgbClr val="0000CC"/>
                </a:solidFill>
                <a:latin typeface="Arial" panose="020B0604020202020204" pitchFamily="34" charset="0"/>
                <a:ea typeface="宋体" panose="02010600030101010101" pitchFamily="2" charset="-122"/>
              </a:rPr>
              <a:t>  </a:t>
            </a:r>
          </a:p>
        </p:txBody>
      </p:sp>
      <p:sp>
        <p:nvSpPr>
          <p:cNvPr id="44039" name="Text Box 7"/>
          <p:cNvSpPr txBox="1"/>
          <p:nvPr/>
        </p:nvSpPr>
        <p:spPr>
          <a:xfrm>
            <a:off x="949643" y="1509713"/>
            <a:ext cx="3765550" cy="460375"/>
          </a:xfrm>
          <a:prstGeom prst="rect">
            <a:avLst/>
          </a:prstGeom>
          <a:noFill/>
          <a:ln w="9525">
            <a:noFill/>
          </a:ln>
        </p:spPr>
        <p:txBody>
          <a:bodyPr anchor="t" anchorCtr="0">
            <a:spAutoFit/>
          </a:bodyPr>
          <a:lstStyle/>
          <a:p>
            <a:r>
              <a:rPr lang="zh-CN" altLang="en-US" sz="2400" b="1" dirty="0">
                <a:latin typeface="Times New Roman" panose="02020603050405020304" pitchFamily="18" charset="0"/>
                <a:ea typeface="宋体" panose="02010600030101010101" pitchFamily="2" charset="-122"/>
              </a:rPr>
              <a:t>①保温装置的装备。</a:t>
            </a:r>
          </a:p>
        </p:txBody>
      </p:sp>
      <p:sp>
        <p:nvSpPr>
          <p:cNvPr id="44040" name="Text Box 8"/>
          <p:cNvSpPr txBox="1"/>
          <p:nvPr/>
        </p:nvSpPr>
        <p:spPr>
          <a:xfrm>
            <a:off x="949960" y="2016125"/>
            <a:ext cx="7449185" cy="829945"/>
          </a:xfrm>
          <a:prstGeom prst="rect">
            <a:avLst/>
          </a:prstGeom>
          <a:noFill/>
          <a:ln w="9525">
            <a:noFill/>
          </a:ln>
        </p:spPr>
        <p:txBody>
          <a:bodyPr wrap="square" anchor="t" anchorCtr="0">
            <a:spAutoFit/>
          </a:bodyPr>
          <a:lstStyle/>
          <a:p>
            <a:r>
              <a:rPr lang="zh-CN" altLang="en-US" sz="2400" b="1" dirty="0">
                <a:latin typeface="Times New Roman" panose="02020603050405020304" pitchFamily="18" charset="0"/>
                <a:ea typeface="宋体" panose="02010600030101010101" pitchFamily="2" charset="-122"/>
              </a:rPr>
              <a:t>②用一个量筒量取50mL0.5mol/L盐酸倒入量热计中，</a:t>
            </a:r>
          </a:p>
          <a:p>
            <a:r>
              <a:rPr lang="zh-CN" altLang="en-US" sz="2400" b="1" dirty="0">
                <a:latin typeface="Times New Roman" panose="02020603050405020304" pitchFamily="18" charset="0"/>
                <a:ea typeface="宋体" panose="02010600030101010101" pitchFamily="2" charset="-122"/>
              </a:rPr>
              <a:t>   用温度计测定温度并记录，然后将温度计洗净。</a:t>
            </a:r>
          </a:p>
        </p:txBody>
      </p:sp>
      <p:sp>
        <p:nvSpPr>
          <p:cNvPr id="44041" name="Text Box 9"/>
          <p:cNvSpPr txBox="1"/>
          <p:nvPr/>
        </p:nvSpPr>
        <p:spPr>
          <a:xfrm>
            <a:off x="956310" y="2986405"/>
            <a:ext cx="7247255" cy="829945"/>
          </a:xfrm>
          <a:prstGeom prst="rect">
            <a:avLst/>
          </a:prstGeom>
          <a:noFill/>
          <a:ln w="9525">
            <a:noFill/>
          </a:ln>
        </p:spPr>
        <p:txBody>
          <a:bodyPr wrap="square" anchor="t" anchorCtr="0">
            <a:spAutoFit/>
          </a:bodyPr>
          <a:lstStyle/>
          <a:p>
            <a:r>
              <a:rPr lang="zh-CN" altLang="en-US" sz="2400" b="1" dirty="0">
                <a:latin typeface="Times New Roman" panose="02020603050405020304" pitchFamily="18" charset="0"/>
                <a:ea typeface="宋体" panose="02010600030101010101" pitchFamily="2" charset="-122"/>
              </a:rPr>
              <a:t>③</a:t>
            </a:r>
            <a:r>
              <a:rPr lang="zh-CN" altLang="en-US" sz="2400" b="1" dirty="0">
                <a:solidFill>
                  <a:srgbClr val="CC0000"/>
                </a:solidFill>
                <a:latin typeface="Times New Roman" panose="02020603050405020304" pitchFamily="18" charset="0"/>
                <a:ea typeface="宋体" panose="02010600030101010101" pitchFamily="2" charset="-122"/>
              </a:rPr>
              <a:t>另取</a:t>
            </a:r>
            <a:r>
              <a:rPr lang="zh-CN" altLang="en-US" sz="2400" b="1" dirty="0">
                <a:latin typeface="Times New Roman" panose="02020603050405020304" pitchFamily="18" charset="0"/>
                <a:ea typeface="宋体" panose="02010600030101010101" pitchFamily="2" charset="-122"/>
              </a:rPr>
              <a:t>一量筒量取50mL0.55mol/L</a:t>
            </a:r>
            <a:r>
              <a:rPr lang="en-US" altLang="zh-CN" sz="2400" b="1" dirty="0">
                <a:latin typeface="Times New Roman" panose="02020603050405020304" pitchFamily="18" charset="0"/>
                <a:ea typeface="宋体" panose="02010600030101010101" pitchFamily="2" charset="-122"/>
              </a:rPr>
              <a:t>NaOH</a:t>
            </a:r>
            <a:r>
              <a:rPr lang="zh-CN" altLang="en-US" sz="2400" b="1" dirty="0">
                <a:latin typeface="Times New Roman" panose="02020603050405020304" pitchFamily="18" charset="0"/>
                <a:ea typeface="宋体" panose="02010600030101010101" pitchFamily="2" charset="-122"/>
              </a:rPr>
              <a:t>溶液并测其温度。</a:t>
            </a:r>
          </a:p>
        </p:txBody>
      </p:sp>
      <p:sp>
        <p:nvSpPr>
          <p:cNvPr id="44042" name="Text Box 10"/>
          <p:cNvSpPr txBox="1"/>
          <p:nvPr/>
        </p:nvSpPr>
        <p:spPr>
          <a:xfrm>
            <a:off x="963930" y="3905250"/>
            <a:ext cx="7548245" cy="977265"/>
          </a:xfrm>
          <a:prstGeom prst="rect">
            <a:avLst/>
          </a:prstGeom>
          <a:noFill/>
          <a:ln w="9525">
            <a:noFill/>
          </a:ln>
        </p:spPr>
        <p:txBody>
          <a:bodyPr wrap="square" anchor="t" anchorCtr="0">
            <a:spAutoFit/>
          </a:bodyPr>
          <a:lstStyle/>
          <a:p>
            <a:pPr>
              <a:lnSpc>
                <a:spcPct val="120000"/>
              </a:lnSpc>
            </a:pPr>
            <a:r>
              <a:rPr lang="zh-CN" altLang="en-US" sz="2400" b="1" dirty="0">
                <a:latin typeface="Times New Roman" panose="02020603050405020304" pitchFamily="18" charset="0"/>
                <a:ea typeface="宋体" panose="02010600030101010101" pitchFamily="2" charset="-122"/>
              </a:rPr>
              <a:t>④</a:t>
            </a:r>
            <a:r>
              <a:rPr sz="2400" b="1" dirty="0">
                <a:latin typeface="Times New Roman" panose="02020603050405020304" pitchFamily="18" charset="0"/>
                <a:ea typeface="宋体" panose="02010600030101010101" pitchFamily="2" charset="-122"/>
              </a:rPr>
              <a:t>将NaOH溶液一次倒入量热计，盖好杯盖</a:t>
            </a:r>
            <a:r>
              <a:rPr lang="zh-CN" sz="2400" b="1" dirty="0">
                <a:latin typeface="Times New Roman" panose="02020603050405020304" pitchFamily="18" charset="0"/>
                <a:ea typeface="宋体" panose="02010600030101010101" pitchFamily="2" charset="-122"/>
              </a:rPr>
              <a:t>，</a:t>
            </a:r>
            <a:r>
              <a:rPr lang="zh-CN" altLang="en-US" sz="2400" b="1" dirty="0">
                <a:latin typeface="Times New Roman" panose="02020603050405020304" pitchFamily="18" charset="0"/>
                <a:ea typeface="宋体" panose="02010600030101010101" pitchFamily="2" charset="-122"/>
              </a:rPr>
              <a:t>用玻璃搅拌器轻轻搅动溶液，记录混合溶液的最高温度。</a:t>
            </a:r>
          </a:p>
        </p:txBody>
      </p:sp>
      <p:sp>
        <p:nvSpPr>
          <p:cNvPr id="44043" name="Text Box 11"/>
          <p:cNvSpPr txBox="1"/>
          <p:nvPr/>
        </p:nvSpPr>
        <p:spPr>
          <a:xfrm>
            <a:off x="963930" y="4948555"/>
            <a:ext cx="6851015" cy="460375"/>
          </a:xfrm>
          <a:prstGeom prst="rect">
            <a:avLst/>
          </a:prstGeom>
          <a:noFill/>
          <a:ln w="9525">
            <a:noFill/>
          </a:ln>
        </p:spPr>
        <p:txBody>
          <a:bodyPr wrap="square" anchor="t" anchorCtr="0">
            <a:spAutoFit/>
          </a:bodyPr>
          <a:lstStyle/>
          <a:p>
            <a:r>
              <a:rPr lang="zh-CN" altLang="en-US" sz="2400" b="1" dirty="0">
                <a:latin typeface="Times New Roman" panose="02020603050405020304" pitchFamily="18" charset="0"/>
                <a:ea typeface="宋体" panose="02010600030101010101" pitchFamily="2" charset="-122"/>
              </a:rPr>
              <a:t>⑤重复实验两到三次，取平均值进行计算。</a:t>
            </a:r>
          </a:p>
        </p:txBody>
      </p:sp>
      <p:pic>
        <p:nvPicPr>
          <p:cNvPr id="6" name="图片 5"/>
          <p:cNvPicPr>
            <a:picLocks noChangeAspect="1"/>
          </p:cNvPicPr>
          <p:nvPr>
            <p:custDataLst>
              <p:tags r:id="rId2"/>
            </p:custDataLst>
          </p:nvPr>
        </p:nvPicPr>
        <p:blipFill>
          <a:blip r:embed="rId4"/>
          <a:stretch>
            <a:fillRect/>
          </a:stretch>
        </p:blipFill>
        <p:spPr>
          <a:xfrm>
            <a:off x="8399145" y="842645"/>
            <a:ext cx="3421380" cy="408495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4040"/>
                                        </p:tgtEl>
                                        <p:attrNameLst>
                                          <p:attrName>style.visibility</p:attrName>
                                        </p:attrNameLst>
                                      </p:cBhvr>
                                      <p:to>
                                        <p:strVal val="visible"/>
                                      </p:to>
                                    </p:set>
                                    <p:animEffect transition="in" filter="blinds(horizontal)">
                                      <p:cBhvr>
                                        <p:cTn id="15" dur="500"/>
                                        <p:tgtEl>
                                          <p:spTgt spid="4404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404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4042"/>
                                        </p:tgtEl>
                                        <p:attrNameLst>
                                          <p:attrName>style.visibility</p:attrName>
                                        </p:attrNameLst>
                                      </p:cBhvr>
                                      <p:to>
                                        <p:strVal val="visible"/>
                                      </p:to>
                                    </p:set>
                                    <p:animEffect transition="in" filter="blinds(horizontal)">
                                      <p:cBhvr>
                                        <p:cTn id="24" dur="500"/>
                                        <p:tgtEl>
                                          <p:spTgt spid="4404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5" fill="hold" grpId="0" nodeType="clickEffect">
                                  <p:stCondLst>
                                    <p:cond delay="0"/>
                                  </p:stCondLst>
                                  <p:childTnLst>
                                    <p:set>
                                      <p:cBhvr>
                                        <p:cTn id="28" dur="1" fill="hold">
                                          <p:stCondLst>
                                            <p:cond delay="0"/>
                                          </p:stCondLst>
                                        </p:cTn>
                                        <p:tgtEl>
                                          <p:spTgt spid="44043"/>
                                        </p:tgtEl>
                                        <p:attrNameLst>
                                          <p:attrName>style.visibility</p:attrName>
                                        </p:attrNameLst>
                                      </p:cBhvr>
                                      <p:to>
                                        <p:strVal val="visible"/>
                                      </p:to>
                                    </p:set>
                                    <p:animEffect transition="in" filter="blinds(vertical)">
                                      <p:cBhvr>
                                        <p:cTn id="29" dur="500"/>
                                        <p:tgtEl>
                                          <p:spTgt spid="44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p:bldP spid="44039" grpId="0"/>
      <p:bldP spid="44040" grpId="0"/>
      <p:bldP spid="44041" grpId="0"/>
      <p:bldP spid="44042" grpId="0"/>
      <p:bldP spid="440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反应热</a:t>
            </a:r>
          </a:p>
        </p:txBody>
      </p:sp>
      <p:sp>
        <p:nvSpPr>
          <p:cNvPr id="3" name="Rectangle 2"/>
          <p:cNvSpPr/>
          <p:nvPr/>
        </p:nvSpPr>
        <p:spPr>
          <a:xfrm>
            <a:off x="3041015" y="2946400"/>
            <a:ext cx="7011988" cy="395288"/>
          </a:xfrm>
          <a:prstGeom prst="rect">
            <a:avLst/>
          </a:prstGeom>
          <a:solidFill>
            <a:srgbClr val="FF00FF"/>
          </a:solidFill>
          <a:ln w="9525">
            <a:noFill/>
          </a:ln>
        </p:spPr>
        <p:txBody>
          <a:bodyPr wrap="none" anchor="ctr" anchorCtr="0"/>
          <a:lstStyle/>
          <a:p>
            <a:endParaRPr lang="zh-CN" altLang="zh-CN" sz="2400" b="1" dirty="0">
              <a:latin typeface="Arial" panose="020B0604020202020204" pitchFamily="34" charset="0"/>
              <a:ea typeface="宋体" panose="02010600030101010101" pitchFamily="2" charset="-122"/>
            </a:endParaRPr>
          </a:p>
        </p:txBody>
      </p:sp>
      <p:sp>
        <p:nvSpPr>
          <p:cNvPr id="215042" name="Rectangle 2"/>
          <p:cNvSpPr/>
          <p:nvPr/>
        </p:nvSpPr>
        <p:spPr>
          <a:xfrm>
            <a:off x="8297228" y="2963863"/>
            <a:ext cx="1755775" cy="404812"/>
          </a:xfrm>
          <a:prstGeom prst="rect">
            <a:avLst/>
          </a:prstGeom>
          <a:solidFill>
            <a:srgbClr val="FF00FF"/>
          </a:solidFill>
          <a:ln w="9525">
            <a:noFill/>
          </a:ln>
        </p:spPr>
        <p:txBody>
          <a:bodyPr wrap="none" anchor="ctr" anchorCtr="0"/>
          <a:lstStyle/>
          <a:p>
            <a:endParaRPr lang="zh-CN" altLang="zh-CN" sz="2400" b="1" dirty="0">
              <a:latin typeface="Arial" panose="020B0604020202020204" pitchFamily="34" charset="0"/>
              <a:ea typeface="宋体" panose="02010600030101010101" pitchFamily="2" charset="-122"/>
            </a:endParaRPr>
          </a:p>
        </p:txBody>
      </p:sp>
      <p:sp>
        <p:nvSpPr>
          <p:cNvPr id="215043" name="Rectangle 3"/>
          <p:cNvSpPr/>
          <p:nvPr/>
        </p:nvSpPr>
        <p:spPr>
          <a:xfrm>
            <a:off x="8281353" y="3368675"/>
            <a:ext cx="1763712" cy="455613"/>
          </a:xfrm>
          <a:prstGeom prst="rect">
            <a:avLst/>
          </a:prstGeom>
          <a:noFill/>
          <a:ln w="9525">
            <a:noFill/>
          </a:ln>
        </p:spPr>
        <p:txBody>
          <a:bodyPr anchor="t" anchorCtr="0"/>
          <a:lstStyle/>
          <a:p>
            <a:pPr algn="ctr"/>
            <a:r>
              <a:rPr lang="en-US" altLang="zh-CN" sz="2400" b="1" dirty="0">
                <a:solidFill>
                  <a:srgbClr val="0000FF"/>
                </a:solidFill>
                <a:latin typeface="Times New Roman" panose="02020603050405020304" pitchFamily="18" charset="0"/>
                <a:ea typeface="宋体" panose="02010600030101010101" pitchFamily="2" charset="-122"/>
              </a:rPr>
              <a:t>3.2</a:t>
            </a:r>
          </a:p>
        </p:txBody>
      </p:sp>
      <p:sp>
        <p:nvSpPr>
          <p:cNvPr id="44036" name="Rectangle 4"/>
          <p:cNvSpPr/>
          <p:nvPr/>
        </p:nvSpPr>
        <p:spPr>
          <a:xfrm>
            <a:off x="6776403" y="3368675"/>
            <a:ext cx="1504950" cy="455613"/>
          </a:xfrm>
          <a:prstGeom prst="rect">
            <a:avLst/>
          </a:prstGeom>
          <a:noFill/>
          <a:ln w="9525">
            <a:noFill/>
          </a:ln>
        </p:spPr>
        <p:txBody>
          <a:bodyPr anchor="t" anchorCtr="0"/>
          <a:lstStyle/>
          <a:p>
            <a:pPr algn="ctr"/>
            <a:r>
              <a:rPr lang="en-US" altLang="zh-CN" sz="2400" b="1" dirty="0">
                <a:latin typeface="Times New Roman" panose="02020603050405020304" pitchFamily="18" charset="0"/>
                <a:ea typeface="宋体" panose="02010600030101010101" pitchFamily="2" charset="-122"/>
              </a:rPr>
              <a:t>23.2</a:t>
            </a:r>
          </a:p>
        </p:txBody>
      </p:sp>
      <p:sp>
        <p:nvSpPr>
          <p:cNvPr id="215045" name="Rectangle 5"/>
          <p:cNvSpPr/>
          <p:nvPr/>
        </p:nvSpPr>
        <p:spPr>
          <a:xfrm>
            <a:off x="5557203" y="3368675"/>
            <a:ext cx="1219200" cy="455613"/>
          </a:xfrm>
          <a:prstGeom prst="rect">
            <a:avLst/>
          </a:prstGeom>
          <a:noFill/>
          <a:ln w="9525">
            <a:noFill/>
          </a:ln>
        </p:spPr>
        <p:txBody>
          <a:bodyPr anchor="t" anchorCtr="0"/>
          <a:lstStyle/>
          <a:p>
            <a:pPr algn="ctr"/>
            <a:r>
              <a:rPr lang="en-US" altLang="zh-CN" sz="2400" b="1" dirty="0">
                <a:solidFill>
                  <a:srgbClr val="0000FF"/>
                </a:solidFill>
                <a:latin typeface="Times New Roman" panose="02020603050405020304" pitchFamily="18" charset="0"/>
                <a:ea typeface="宋体" panose="02010600030101010101" pitchFamily="2" charset="-122"/>
              </a:rPr>
              <a:t>20.0</a:t>
            </a:r>
          </a:p>
        </p:txBody>
      </p:sp>
      <p:sp>
        <p:nvSpPr>
          <p:cNvPr id="44038" name="Rectangle 6"/>
          <p:cNvSpPr/>
          <p:nvPr/>
        </p:nvSpPr>
        <p:spPr>
          <a:xfrm>
            <a:off x="4298315" y="3368675"/>
            <a:ext cx="1258888" cy="455613"/>
          </a:xfrm>
          <a:prstGeom prst="rect">
            <a:avLst/>
          </a:prstGeom>
          <a:noFill/>
          <a:ln w="9525">
            <a:noFill/>
          </a:ln>
        </p:spPr>
        <p:txBody>
          <a:bodyPr anchor="t" anchorCtr="0"/>
          <a:lstStyle/>
          <a:p>
            <a:pPr algn="ctr"/>
            <a:r>
              <a:rPr lang="en-US" altLang="zh-CN" sz="2400" b="1" dirty="0">
                <a:latin typeface="Times New Roman" panose="02020603050405020304" pitchFamily="18" charset="0"/>
                <a:ea typeface="宋体" panose="02010600030101010101" pitchFamily="2" charset="-122"/>
              </a:rPr>
              <a:t>19.9</a:t>
            </a:r>
          </a:p>
        </p:txBody>
      </p:sp>
      <p:sp>
        <p:nvSpPr>
          <p:cNvPr id="44039" name="Rectangle 7"/>
          <p:cNvSpPr/>
          <p:nvPr/>
        </p:nvSpPr>
        <p:spPr>
          <a:xfrm>
            <a:off x="3039428" y="3368675"/>
            <a:ext cx="1258887" cy="455613"/>
          </a:xfrm>
          <a:prstGeom prst="rect">
            <a:avLst/>
          </a:prstGeom>
          <a:noFill/>
          <a:ln w="9525">
            <a:noFill/>
          </a:ln>
        </p:spPr>
        <p:txBody>
          <a:bodyPr anchor="t" anchorCtr="0"/>
          <a:lstStyle/>
          <a:p>
            <a:pPr algn="ctr"/>
            <a:r>
              <a:rPr lang="en-US" altLang="zh-CN" sz="2400" b="1" dirty="0">
                <a:latin typeface="Times New Roman" panose="02020603050405020304" pitchFamily="18" charset="0"/>
                <a:ea typeface="宋体" panose="02010600030101010101" pitchFamily="2" charset="-122"/>
              </a:rPr>
              <a:t>20.1</a:t>
            </a:r>
          </a:p>
        </p:txBody>
      </p:sp>
      <p:sp>
        <p:nvSpPr>
          <p:cNvPr id="44040" name="Rectangle 8"/>
          <p:cNvSpPr/>
          <p:nvPr/>
        </p:nvSpPr>
        <p:spPr>
          <a:xfrm>
            <a:off x="1431290" y="3368675"/>
            <a:ext cx="1608138" cy="455613"/>
          </a:xfrm>
          <a:prstGeom prst="rect">
            <a:avLst/>
          </a:prstGeom>
          <a:noFill/>
          <a:ln w="9525">
            <a:noFill/>
          </a:ln>
        </p:spPr>
        <p:txBody>
          <a:bodyPr anchor="t" anchorCtr="0"/>
          <a:lstStyle/>
          <a:p>
            <a:pPr algn="ctr"/>
            <a:r>
              <a:rPr lang="en-US" altLang="zh-CN" sz="2400" b="1" dirty="0">
                <a:latin typeface="Times New Roman" panose="02020603050405020304" pitchFamily="18" charset="0"/>
                <a:ea typeface="宋体" panose="02010600030101010101" pitchFamily="2" charset="-122"/>
              </a:rPr>
              <a:t>3</a:t>
            </a:r>
          </a:p>
        </p:txBody>
      </p:sp>
      <p:sp>
        <p:nvSpPr>
          <p:cNvPr id="215049" name="Rectangle 9"/>
          <p:cNvSpPr/>
          <p:nvPr/>
        </p:nvSpPr>
        <p:spPr>
          <a:xfrm>
            <a:off x="8281353" y="2441575"/>
            <a:ext cx="1763712" cy="471488"/>
          </a:xfrm>
          <a:prstGeom prst="rect">
            <a:avLst/>
          </a:prstGeom>
          <a:noFill/>
          <a:ln w="9525">
            <a:noFill/>
          </a:ln>
        </p:spPr>
        <p:txBody>
          <a:bodyPr anchor="t" anchorCtr="0"/>
          <a:lstStyle/>
          <a:p>
            <a:pPr algn="ctr"/>
            <a:r>
              <a:rPr lang="en-US" altLang="zh-CN" sz="2400" b="1" dirty="0">
                <a:solidFill>
                  <a:srgbClr val="0000FF"/>
                </a:solidFill>
                <a:latin typeface="Times New Roman" panose="02020603050405020304" pitchFamily="18" charset="0"/>
                <a:ea typeface="宋体" panose="02010600030101010101" pitchFamily="2" charset="-122"/>
              </a:rPr>
              <a:t>3.2</a:t>
            </a:r>
          </a:p>
        </p:txBody>
      </p:sp>
      <p:sp>
        <p:nvSpPr>
          <p:cNvPr id="44042" name="Rectangle 10"/>
          <p:cNvSpPr/>
          <p:nvPr/>
        </p:nvSpPr>
        <p:spPr>
          <a:xfrm>
            <a:off x="6776403" y="2441575"/>
            <a:ext cx="1504950" cy="471488"/>
          </a:xfrm>
          <a:prstGeom prst="rect">
            <a:avLst/>
          </a:prstGeom>
          <a:noFill/>
          <a:ln w="9525">
            <a:noFill/>
          </a:ln>
        </p:spPr>
        <p:txBody>
          <a:bodyPr anchor="t" anchorCtr="0"/>
          <a:lstStyle/>
          <a:p>
            <a:pPr algn="ctr"/>
            <a:r>
              <a:rPr lang="en-US" altLang="zh-CN" sz="2400" b="1" dirty="0">
                <a:latin typeface="Times New Roman" panose="02020603050405020304" pitchFamily="18" charset="0"/>
                <a:ea typeface="宋体" panose="02010600030101010101" pitchFamily="2" charset="-122"/>
              </a:rPr>
              <a:t>23.2</a:t>
            </a:r>
          </a:p>
        </p:txBody>
      </p:sp>
      <p:sp>
        <p:nvSpPr>
          <p:cNvPr id="215051" name="Rectangle 11"/>
          <p:cNvSpPr/>
          <p:nvPr/>
        </p:nvSpPr>
        <p:spPr>
          <a:xfrm>
            <a:off x="5557203" y="2441575"/>
            <a:ext cx="1219200" cy="471488"/>
          </a:xfrm>
          <a:prstGeom prst="rect">
            <a:avLst/>
          </a:prstGeom>
          <a:noFill/>
          <a:ln w="9525">
            <a:noFill/>
          </a:ln>
        </p:spPr>
        <p:txBody>
          <a:bodyPr anchor="t" anchorCtr="0"/>
          <a:lstStyle/>
          <a:p>
            <a:pPr algn="ctr"/>
            <a:r>
              <a:rPr lang="en-US" altLang="zh-CN" sz="2400" b="1" dirty="0">
                <a:solidFill>
                  <a:srgbClr val="0000FF"/>
                </a:solidFill>
                <a:latin typeface="Times New Roman" panose="02020603050405020304" pitchFamily="18" charset="0"/>
                <a:ea typeface="宋体" panose="02010600030101010101" pitchFamily="2" charset="-122"/>
              </a:rPr>
              <a:t>20.0</a:t>
            </a:r>
          </a:p>
        </p:txBody>
      </p:sp>
      <p:sp>
        <p:nvSpPr>
          <p:cNvPr id="44044" name="Rectangle 12"/>
          <p:cNvSpPr/>
          <p:nvPr/>
        </p:nvSpPr>
        <p:spPr>
          <a:xfrm>
            <a:off x="4298315" y="2441575"/>
            <a:ext cx="1258888" cy="471488"/>
          </a:xfrm>
          <a:prstGeom prst="rect">
            <a:avLst/>
          </a:prstGeom>
          <a:noFill/>
          <a:ln w="9525">
            <a:noFill/>
          </a:ln>
        </p:spPr>
        <p:txBody>
          <a:bodyPr anchor="t" anchorCtr="0"/>
          <a:lstStyle/>
          <a:p>
            <a:pPr algn="ctr"/>
            <a:r>
              <a:rPr lang="en-US" altLang="zh-CN" sz="2400" b="1" dirty="0">
                <a:latin typeface="Times New Roman" panose="02020603050405020304" pitchFamily="18" charset="0"/>
                <a:ea typeface="宋体" panose="02010600030101010101" pitchFamily="2" charset="-122"/>
              </a:rPr>
              <a:t>19.9</a:t>
            </a:r>
          </a:p>
        </p:txBody>
      </p:sp>
      <p:sp>
        <p:nvSpPr>
          <p:cNvPr id="44045" name="Rectangle 13"/>
          <p:cNvSpPr/>
          <p:nvPr/>
        </p:nvSpPr>
        <p:spPr>
          <a:xfrm>
            <a:off x="3039428" y="2441575"/>
            <a:ext cx="1258887" cy="471488"/>
          </a:xfrm>
          <a:prstGeom prst="rect">
            <a:avLst/>
          </a:prstGeom>
          <a:noFill/>
          <a:ln w="9525">
            <a:noFill/>
          </a:ln>
        </p:spPr>
        <p:txBody>
          <a:bodyPr anchor="t" anchorCtr="0"/>
          <a:lstStyle/>
          <a:p>
            <a:pPr algn="ctr"/>
            <a:r>
              <a:rPr lang="en-US" altLang="zh-CN" sz="2400" b="1" dirty="0">
                <a:latin typeface="Times New Roman" panose="02020603050405020304" pitchFamily="18" charset="0"/>
                <a:ea typeface="宋体" panose="02010600030101010101" pitchFamily="2" charset="-122"/>
              </a:rPr>
              <a:t>20.1</a:t>
            </a:r>
          </a:p>
        </p:txBody>
      </p:sp>
      <p:sp>
        <p:nvSpPr>
          <p:cNvPr id="44046" name="Rectangle 14"/>
          <p:cNvSpPr/>
          <p:nvPr/>
        </p:nvSpPr>
        <p:spPr>
          <a:xfrm>
            <a:off x="1431290" y="2441575"/>
            <a:ext cx="1608138" cy="471488"/>
          </a:xfrm>
          <a:prstGeom prst="rect">
            <a:avLst/>
          </a:prstGeom>
          <a:noFill/>
          <a:ln w="9525">
            <a:noFill/>
          </a:ln>
        </p:spPr>
        <p:txBody>
          <a:bodyPr anchor="t" anchorCtr="0"/>
          <a:lstStyle/>
          <a:p>
            <a:pPr algn="ctr"/>
            <a:r>
              <a:rPr lang="en-US" altLang="zh-CN" sz="2400" b="1" dirty="0">
                <a:latin typeface="Times New Roman" panose="02020603050405020304" pitchFamily="18" charset="0"/>
                <a:ea typeface="宋体" panose="02010600030101010101" pitchFamily="2" charset="-122"/>
              </a:rPr>
              <a:t>1</a:t>
            </a:r>
          </a:p>
        </p:txBody>
      </p:sp>
      <p:sp>
        <p:nvSpPr>
          <p:cNvPr id="215055" name="Rectangle 15"/>
          <p:cNvSpPr/>
          <p:nvPr/>
        </p:nvSpPr>
        <p:spPr>
          <a:xfrm>
            <a:off x="8289290" y="2886075"/>
            <a:ext cx="1763713" cy="455613"/>
          </a:xfrm>
          <a:prstGeom prst="rect">
            <a:avLst/>
          </a:prstGeom>
          <a:noFill/>
          <a:ln w="9525">
            <a:noFill/>
          </a:ln>
        </p:spPr>
        <p:txBody>
          <a:bodyPr anchor="t" anchorCtr="0"/>
          <a:lstStyle/>
          <a:p>
            <a:pPr algn="ctr"/>
            <a:r>
              <a:rPr lang="en-US" altLang="zh-CN" sz="2400" b="1" dirty="0">
                <a:solidFill>
                  <a:srgbClr val="0000FF"/>
                </a:solidFill>
                <a:latin typeface="Times New Roman" panose="02020603050405020304" pitchFamily="18" charset="0"/>
                <a:ea typeface="宋体" panose="02010600030101010101" pitchFamily="2" charset="-122"/>
              </a:rPr>
              <a:t>2.0</a:t>
            </a:r>
          </a:p>
        </p:txBody>
      </p:sp>
      <p:sp>
        <p:nvSpPr>
          <p:cNvPr id="44048" name="Rectangle 16"/>
          <p:cNvSpPr/>
          <p:nvPr/>
        </p:nvSpPr>
        <p:spPr>
          <a:xfrm>
            <a:off x="6776403" y="2913063"/>
            <a:ext cx="1504950" cy="455612"/>
          </a:xfrm>
          <a:prstGeom prst="rect">
            <a:avLst/>
          </a:prstGeom>
          <a:noFill/>
          <a:ln w="9525">
            <a:noFill/>
          </a:ln>
        </p:spPr>
        <p:txBody>
          <a:bodyPr anchor="t" anchorCtr="0"/>
          <a:lstStyle/>
          <a:p>
            <a:pPr algn="ctr"/>
            <a:r>
              <a:rPr lang="en-US" altLang="zh-CN" sz="2400" b="1" dirty="0">
                <a:latin typeface="Times New Roman" panose="02020603050405020304" pitchFamily="18" charset="0"/>
                <a:ea typeface="宋体" panose="02010600030101010101" pitchFamily="2" charset="-122"/>
              </a:rPr>
              <a:t>22.0</a:t>
            </a:r>
          </a:p>
        </p:txBody>
      </p:sp>
      <p:sp>
        <p:nvSpPr>
          <p:cNvPr id="215057" name="Rectangle 17"/>
          <p:cNvSpPr/>
          <p:nvPr/>
        </p:nvSpPr>
        <p:spPr>
          <a:xfrm>
            <a:off x="5557203" y="2913063"/>
            <a:ext cx="1219200" cy="455612"/>
          </a:xfrm>
          <a:prstGeom prst="rect">
            <a:avLst/>
          </a:prstGeom>
          <a:noFill/>
          <a:ln w="9525">
            <a:noFill/>
          </a:ln>
        </p:spPr>
        <p:txBody>
          <a:bodyPr anchor="t" anchorCtr="0"/>
          <a:lstStyle/>
          <a:p>
            <a:pPr algn="ctr"/>
            <a:r>
              <a:rPr lang="en-US" altLang="zh-CN" sz="2400" b="1" dirty="0">
                <a:solidFill>
                  <a:srgbClr val="0000FF"/>
                </a:solidFill>
                <a:latin typeface="Times New Roman" panose="02020603050405020304" pitchFamily="18" charset="0"/>
                <a:ea typeface="宋体" panose="02010600030101010101" pitchFamily="2" charset="-122"/>
              </a:rPr>
              <a:t>20.0</a:t>
            </a:r>
          </a:p>
        </p:txBody>
      </p:sp>
      <p:sp>
        <p:nvSpPr>
          <p:cNvPr id="44050" name="Rectangle 18"/>
          <p:cNvSpPr/>
          <p:nvPr/>
        </p:nvSpPr>
        <p:spPr>
          <a:xfrm>
            <a:off x="4298315" y="2913063"/>
            <a:ext cx="1258888" cy="455612"/>
          </a:xfrm>
          <a:prstGeom prst="rect">
            <a:avLst/>
          </a:prstGeom>
          <a:noFill/>
          <a:ln w="9525">
            <a:noFill/>
          </a:ln>
        </p:spPr>
        <p:txBody>
          <a:bodyPr anchor="t" anchorCtr="0"/>
          <a:lstStyle/>
          <a:p>
            <a:pPr algn="ctr"/>
            <a:r>
              <a:rPr lang="en-US" altLang="zh-CN" sz="2400" b="1" dirty="0">
                <a:latin typeface="Times New Roman" panose="02020603050405020304" pitchFamily="18" charset="0"/>
                <a:ea typeface="宋体" panose="02010600030101010101" pitchFamily="2" charset="-122"/>
              </a:rPr>
              <a:t>19.9</a:t>
            </a:r>
          </a:p>
        </p:txBody>
      </p:sp>
      <p:sp>
        <p:nvSpPr>
          <p:cNvPr id="44051" name="Rectangle 19"/>
          <p:cNvSpPr/>
          <p:nvPr/>
        </p:nvSpPr>
        <p:spPr>
          <a:xfrm>
            <a:off x="3039428" y="2913063"/>
            <a:ext cx="1258887" cy="455612"/>
          </a:xfrm>
          <a:prstGeom prst="rect">
            <a:avLst/>
          </a:prstGeom>
          <a:noFill/>
          <a:ln w="9525">
            <a:noFill/>
          </a:ln>
        </p:spPr>
        <p:txBody>
          <a:bodyPr anchor="t" anchorCtr="0"/>
          <a:lstStyle/>
          <a:p>
            <a:pPr algn="ctr"/>
            <a:r>
              <a:rPr lang="en-US" altLang="zh-CN" sz="2400" b="1" dirty="0">
                <a:latin typeface="Times New Roman" panose="02020603050405020304" pitchFamily="18" charset="0"/>
                <a:ea typeface="宋体" panose="02010600030101010101" pitchFamily="2" charset="-122"/>
              </a:rPr>
              <a:t>20.1</a:t>
            </a:r>
          </a:p>
        </p:txBody>
      </p:sp>
      <p:sp>
        <p:nvSpPr>
          <p:cNvPr id="44052" name="Rectangle 20"/>
          <p:cNvSpPr/>
          <p:nvPr/>
        </p:nvSpPr>
        <p:spPr>
          <a:xfrm>
            <a:off x="1431290" y="2913063"/>
            <a:ext cx="1608138" cy="455612"/>
          </a:xfrm>
          <a:prstGeom prst="rect">
            <a:avLst/>
          </a:prstGeom>
          <a:noFill/>
          <a:ln w="9525">
            <a:noFill/>
          </a:ln>
        </p:spPr>
        <p:txBody>
          <a:bodyPr anchor="t" anchorCtr="0"/>
          <a:lstStyle/>
          <a:p>
            <a:pPr algn="ctr"/>
            <a:r>
              <a:rPr lang="en-US" altLang="zh-CN" sz="2400" b="1" dirty="0">
                <a:latin typeface="Times New Roman" panose="02020603050405020304" pitchFamily="18" charset="0"/>
                <a:ea typeface="宋体" panose="02010600030101010101" pitchFamily="2" charset="-122"/>
              </a:rPr>
              <a:t>2</a:t>
            </a:r>
          </a:p>
        </p:txBody>
      </p:sp>
      <p:sp>
        <p:nvSpPr>
          <p:cNvPr id="44053" name="Rectangle 21"/>
          <p:cNvSpPr/>
          <p:nvPr/>
        </p:nvSpPr>
        <p:spPr>
          <a:xfrm>
            <a:off x="8281353" y="1255713"/>
            <a:ext cx="1763712" cy="1185862"/>
          </a:xfrm>
          <a:prstGeom prst="rect">
            <a:avLst/>
          </a:prstGeom>
          <a:noFill/>
          <a:ln w="9525">
            <a:noFill/>
          </a:ln>
        </p:spPr>
        <p:txBody>
          <a:bodyPr anchor="t" anchorCtr="0"/>
          <a:lstStyle/>
          <a:p>
            <a:r>
              <a:rPr lang="zh-CN" altLang="en-US" sz="2400" b="1" dirty="0">
                <a:latin typeface="Times New Roman" panose="02020603050405020304" pitchFamily="18" charset="0"/>
                <a:ea typeface="宋体" panose="02010600030101010101" pitchFamily="2" charset="-122"/>
              </a:rPr>
              <a:t>温度差</a:t>
            </a:r>
          </a:p>
          <a:p>
            <a:r>
              <a:rPr lang="en-US" altLang="zh-CN" sz="2400" b="1" dirty="0">
                <a:latin typeface="Times New Roman" panose="02020603050405020304" pitchFamily="18" charset="0"/>
                <a:ea typeface="宋体" panose="02010600030101010101" pitchFamily="2" charset="-122"/>
              </a:rPr>
              <a:t>(t</a:t>
            </a:r>
            <a:r>
              <a:rPr lang="en-US" altLang="zh-CN" sz="2400" b="1" baseline="-25000" dirty="0">
                <a:latin typeface="Times New Roman" panose="02020603050405020304" pitchFamily="18" charset="0"/>
                <a:ea typeface="宋体" panose="02010600030101010101" pitchFamily="2" charset="-122"/>
              </a:rPr>
              <a:t>2</a:t>
            </a:r>
            <a:r>
              <a:rPr lang="zh-CN" altLang="en-US" sz="2400" b="1" dirty="0">
                <a:latin typeface="Times New Roman" panose="02020603050405020304" pitchFamily="18" charset="0"/>
                <a:ea typeface="宋体" panose="02010600030101010101" pitchFamily="2" charset="-122"/>
              </a:rPr>
              <a:t>－</a:t>
            </a:r>
            <a:r>
              <a:rPr lang="en-US" altLang="zh-CN" sz="2400" b="1" dirty="0">
                <a:latin typeface="Times New Roman" panose="02020603050405020304" pitchFamily="18" charset="0"/>
                <a:ea typeface="宋体" panose="02010600030101010101" pitchFamily="2" charset="-122"/>
              </a:rPr>
              <a:t>t</a:t>
            </a:r>
            <a:r>
              <a:rPr lang="en-US" altLang="zh-CN" sz="2400" b="1" baseline="-25000" dirty="0">
                <a:latin typeface="Times New Roman" panose="02020603050405020304" pitchFamily="18" charset="0"/>
                <a:ea typeface="宋体" panose="02010600030101010101" pitchFamily="2" charset="-122"/>
              </a:rPr>
              <a:t>1</a:t>
            </a:r>
            <a:r>
              <a:rPr lang="en-US" altLang="zh-CN" sz="2400" b="1" dirty="0">
                <a:latin typeface="Times New Roman" panose="02020603050405020304" pitchFamily="18" charset="0"/>
                <a:ea typeface="宋体" panose="02010600030101010101" pitchFamily="2" charset="-122"/>
              </a:rPr>
              <a:t>)</a:t>
            </a:r>
            <a:r>
              <a:rPr lang="zh-CN" altLang="en-US" sz="2400" b="1" dirty="0">
                <a:latin typeface="Times New Roman" panose="02020603050405020304" pitchFamily="18" charset="0"/>
                <a:ea typeface="宋体" panose="02010600030101010101" pitchFamily="2" charset="-122"/>
              </a:rPr>
              <a:t>／℃</a:t>
            </a:r>
          </a:p>
        </p:txBody>
      </p:sp>
      <p:sp>
        <p:nvSpPr>
          <p:cNvPr id="44054" name="Rectangle 22"/>
          <p:cNvSpPr/>
          <p:nvPr/>
        </p:nvSpPr>
        <p:spPr>
          <a:xfrm>
            <a:off x="6776403" y="1255713"/>
            <a:ext cx="1504950" cy="1185862"/>
          </a:xfrm>
          <a:prstGeom prst="rect">
            <a:avLst/>
          </a:prstGeom>
          <a:noFill/>
          <a:ln w="9525">
            <a:noFill/>
          </a:ln>
        </p:spPr>
        <p:txBody>
          <a:bodyPr anchor="t" anchorCtr="0"/>
          <a:lstStyle/>
          <a:p>
            <a:r>
              <a:rPr lang="zh-CN" altLang="en-US" sz="2400" b="1" dirty="0">
                <a:latin typeface="Times New Roman" panose="02020603050405020304" pitchFamily="18" charset="0"/>
                <a:ea typeface="宋体" panose="02010600030101010101" pitchFamily="2" charset="-122"/>
              </a:rPr>
              <a:t>终止温度</a:t>
            </a:r>
            <a:r>
              <a:rPr lang="en-US" altLang="zh-CN" sz="2400" b="1" dirty="0">
                <a:latin typeface="Times New Roman" panose="02020603050405020304" pitchFamily="18" charset="0"/>
                <a:ea typeface="宋体" panose="02010600030101010101" pitchFamily="2" charset="-122"/>
              </a:rPr>
              <a:t>t</a:t>
            </a:r>
            <a:r>
              <a:rPr lang="en-US" altLang="zh-CN" sz="2400" b="1" baseline="-25000" dirty="0">
                <a:latin typeface="Times New Roman" panose="02020603050405020304" pitchFamily="18" charset="0"/>
                <a:ea typeface="宋体" panose="02010600030101010101" pitchFamily="2" charset="-122"/>
              </a:rPr>
              <a:t>2</a:t>
            </a:r>
            <a:r>
              <a:rPr lang="zh-CN" altLang="en-US" sz="2400" b="1" dirty="0">
                <a:latin typeface="Times New Roman" panose="02020603050405020304" pitchFamily="18" charset="0"/>
                <a:ea typeface="宋体" panose="02010600030101010101" pitchFamily="2" charset="-122"/>
              </a:rPr>
              <a:t>／℃</a:t>
            </a:r>
          </a:p>
        </p:txBody>
      </p:sp>
      <p:sp>
        <p:nvSpPr>
          <p:cNvPr id="44055" name="Rectangle 23"/>
          <p:cNvSpPr/>
          <p:nvPr/>
        </p:nvSpPr>
        <p:spPr>
          <a:xfrm>
            <a:off x="3039428" y="1255713"/>
            <a:ext cx="3736975" cy="455612"/>
          </a:xfrm>
          <a:prstGeom prst="rect">
            <a:avLst/>
          </a:prstGeom>
          <a:noFill/>
          <a:ln w="9525">
            <a:noFill/>
          </a:ln>
        </p:spPr>
        <p:txBody>
          <a:bodyPr anchor="t" anchorCtr="0"/>
          <a:lstStyle/>
          <a:p>
            <a:r>
              <a:rPr lang="zh-CN" altLang="en-US" sz="2400" b="1" dirty="0">
                <a:latin typeface="Times New Roman" panose="02020603050405020304" pitchFamily="18" charset="0"/>
                <a:ea typeface="宋体" panose="02010600030101010101" pitchFamily="2" charset="-122"/>
              </a:rPr>
              <a:t>实验次数起始温度</a:t>
            </a:r>
            <a:r>
              <a:rPr lang="en-US" altLang="zh-CN" sz="2400" b="1" dirty="0">
                <a:latin typeface="Times New Roman" panose="02020603050405020304" pitchFamily="18" charset="0"/>
                <a:ea typeface="宋体" panose="02010600030101010101" pitchFamily="2" charset="-122"/>
              </a:rPr>
              <a:t>t</a:t>
            </a:r>
            <a:r>
              <a:rPr lang="en-US" altLang="zh-CN" sz="2400" b="1" baseline="-25000" dirty="0">
                <a:latin typeface="Times New Roman" panose="02020603050405020304" pitchFamily="18" charset="0"/>
                <a:ea typeface="宋体" panose="02010600030101010101" pitchFamily="2" charset="-122"/>
              </a:rPr>
              <a:t>1</a:t>
            </a:r>
            <a:r>
              <a:rPr lang="zh-CN" altLang="en-US" sz="2400" b="1" dirty="0">
                <a:latin typeface="Times New Roman" panose="02020603050405020304" pitchFamily="18" charset="0"/>
                <a:ea typeface="宋体" panose="02010600030101010101" pitchFamily="2" charset="-122"/>
              </a:rPr>
              <a:t>／℃</a:t>
            </a:r>
          </a:p>
        </p:txBody>
      </p:sp>
      <p:sp>
        <p:nvSpPr>
          <p:cNvPr id="44056" name="Rectangle 24"/>
          <p:cNvSpPr/>
          <p:nvPr/>
        </p:nvSpPr>
        <p:spPr>
          <a:xfrm>
            <a:off x="1431290" y="1255713"/>
            <a:ext cx="1608138" cy="1185862"/>
          </a:xfrm>
          <a:prstGeom prst="rect">
            <a:avLst/>
          </a:prstGeom>
          <a:noFill/>
          <a:ln w="9525">
            <a:noFill/>
          </a:ln>
        </p:spPr>
        <p:txBody>
          <a:bodyPr anchor="t" anchorCtr="0"/>
          <a:lstStyle/>
          <a:p>
            <a:r>
              <a:rPr lang="en-US" altLang="zh-CN" sz="2400" b="1" dirty="0">
                <a:latin typeface="Times New Roman" panose="02020603050405020304" pitchFamily="18" charset="0"/>
                <a:ea typeface="宋体" panose="02010600030101010101" pitchFamily="2" charset="-122"/>
              </a:rPr>
              <a:t>     </a:t>
            </a:r>
            <a:r>
              <a:rPr lang="zh-CN" altLang="en-US" sz="2400" b="1" dirty="0">
                <a:latin typeface="Times New Roman" panose="02020603050405020304" pitchFamily="18" charset="0"/>
                <a:ea typeface="宋体" panose="02010600030101010101" pitchFamily="2" charset="-122"/>
              </a:rPr>
              <a:t>温度</a:t>
            </a:r>
          </a:p>
          <a:p>
            <a:endParaRPr lang="zh-CN" altLang="en-US" sz="2400" b="1" dirty="0">
              <a:latin typeface="Times New Roman" panose="02020603050405020304" pitchFamily="18" charset="0"/>
              <a:ea typeface="宋体" panose="02010600030101010101" pitchFamily="2" charset="-122"/>
            </a:endParaRPr>
          </a:p>
          <a:p>
            <a:r>
              <a:rPr lang="zh-CN" altLang="en-US" sz="2400" b="1" dirty="0">
                <a:latin typeface="Times New Roman" panose="02020603050405020304" pitchFamily="18" charset="0"/>
                <a:ea typeface="宋体" panose="02010600030101010101" pitchFamily="2" charset="-122"/>
              </a:rPr>
              <a:t>实验次数</a:t>
            </a:r>
          </a:p>
        </p:txBody>
      </p:sp>
      <p:sp>
        <p:nvSpPr>
          <p:cNvPr id="44057" name="Rectangle 25"/>
          <p:cNvSpPr/>
          <p:nvPr/>
        </p:nvSpPr>
        <p:spPr>
          <a:xfrm>
            <a:off x="4298315" y="3824288"/>
            <a:ext cx="1258888" cy="455612"/>
          </a:xfrm>
          <a:prstGeom prst="rect">
            <a:avLst/>
          </a:prstGeom>
          <a:noFill/>
          <a:ln w="9525">
            <a:noFill/>
          </a:ln>
        </p:spPr>
        <p:txBody>
          <a:bodyPr anchor="t" anchorCtr="0"/>
          <a:lstStyle/>
          <a:p>
            <a:pPr algn="ctr"/>
            <a:r>
              <a:rPr lang="en-US" altLang="zh-CN" sz="2400" b="1" dirty="0">
                <a:latin typeface="Times New Roman" panose="02020603050405020304" pitchFamily="18" charset="0"/>
                <a:ea typeface="宋体" panose="02010600030101010101" pitchFamily="2" charset="-122"/>
              </a:rPr>
              <a:t>19.9</a:t>
            </a:r>
          </a:p>
        </p:txBody>
      </p:sp>
      <p:sp>
        <p:nvSpPr>
          <p:cNvPr id="44058" name="Rectangle 26"/>
          <p:cNvSpPr/>
          <p:nvPr/>
        </p:nvSpPr>
        <p:spPr>
          <a:xfrm>
            <a:off x="4298315" y="1711325"/>
            <a:ext cx="1258888" cy="730250"/>
          </a:xfrm>
          <a:prstGeom prst="rect">
            <a:avLst/>
          </a:prstGeom>
          <a:noFill/>
          <a:ln w="9525">
            <a:noFill/>
          </a:ln>
        </p:spPr>
        <p:txBody>
          <a:bodyPr anchor="t" anchorCtr="0"/>
          <a:lstStyle/>
          <a:p>
            <a:pPr algn="ctr"/>
            <a:r>
              <a:rPr lang="en-US" altLang="zh-CN" sz="2400" b="1" dirty="0">
                <a:latin typeface="Times New Roman" panose="02020603050405020304" pitchFamily="18" charset="0"/>
                <a:ea typeface="宋体" panose="02010600030101010101" pitchFamily="2" charset="-122"/>
              </a:rPr>
              <a:t>NaOH</a:t>
            </a:r>
          </a:p>
        </p:txBody>
      </p:sp>
      <p:sp>
        <p:nvSpPr>
          <p:cNvPr id="215067" name="Rectangle 27"/>
          <p:cNvSpPr/>
          <p:nvPr/>
        </p:nvSpPr>
        <p:spPr>
          <a:xfrm>
            <a:off x="5557203" y="3824288"/>
            <a:ext cx="1219200" cy="455612"/>
          </a:xfrm>
          <a:prstGeom prst="rect">
            <a:avLst/>
          </a:prstGeom>
          <a:noFill/>
          <a:ln w="9525">
            <a:noFill/>
          </a:ln>
        </p:spPr>
        <p:txBody>
          <a:bodyPr anchor="t" anchorCtr="0"/>
          <a:lstStyle/>
          <a:p>
            <a:pPr algn="ctr"/>
            <a:r>
              <a:rPr lang="en-US" altLang="zh-CN" sz="2400" b="1" dirty="0">
                <a:solidFill>
                  <a:srgbClr val="0000FF"/>
                </a:solidFill>
                <a:latin typeface="Times New Roman" panose="02020603050405020304" pitchFamily="18" charset="0"/>
                <a:ea typeface="宋体" panose="02010600030101010101" pitchFamily="2" charset="-122"/>
              </a:rPr>
              <a:t>20.0</a:t>
            </a:r>
          </a:p>
        </p:txBody>
      </p:sp>
      <p:sp>
        <p:nvSpPr>
          <p:cNvPr id="44060" name="Rectangle 28"/>
          <p:cNvSpPr/>
          <p:nvPr/>
        </p:nvSpPr>
        <p:spPr>
          <a:xfrm>
            <a:off x="5557203" y="1711325"/>
            <a:ext cx="1219200" cy="730250"/>
          </a:xfrm>
          <a:prstGeom prst="rect">
            <a:avLst/>
          </a:prstGeom>
          <a:noFill/>
          <a:ln w="9525">
            <a:noFill/>
          </a:ln>
        </p:spPr>
        <p:txBody>
          <a:bodyPr anchor="t" anchorCtr="0"/>
          <a:lstStyle/>
          <a:p>
            <a:pPr algn="ctr"/>
            <a:r>
              <a:rPr lang="zh-CN" altLang="en-US" sz="2400" b="1" dirty="0">
                <a:latin typeface="Times New Roman" panose="02020603050405020304" pitchFamily="18" charset="0"/>
                <a:ea typeface="宋体" panose="02010600030101010101" pitchFamily="2" charset="-122"/>
              </a:rPr>
              <a:t>平均值</a:t>
            </a:r>
          </a:p>
        </p:txBody>
      </p:sp>
      <p:sp>
        <p:nvSpPr>
          <p:cNvPr id="44061" name="Rectangle 29"/>
          <p:cNvSpPr/>
          <p:nvPr/>
        </p:nvSpPr>
        <p:spPr>
          <a:xfrm>
            <a:off x="6776403" y="3824288"/>
            <a:ext cx="1504950" cy="455612"/>
          </a:xfrm>
          <a:prstGeom prst="rect">
            <a:avLst/>
          </a:prstGeom>
          <a:noFill/>
          <a:ln w="9525">
            <a:noFill/>
          </a:ln>
        </p:spPr>
        <p:txBody>
          <a:bodyPr anchor="t" anchorCtr="0"/>
          <a:lstStyle/>
          <a:p>
            <a:pPr algn="ctr"/>
            <a:r>
              <a:rPr lang="en-US" altLang="zh-CN" sz="2400" b="1" dirty="0">
                <a:latin typeface="Times New Roman" panose="02020603050405020304" pitchFamily="18" charset="0"/>
                <a:ea typeface="宋体" panose="02010600030101010101" pitchFamily="2" charset="-122"/>
              </a:rPr>
              <a:t>23.1</a:t>
            </a:r>
          </a:p>
        </p:txBody>
      </p:sp>
      <p:sp>
        <p:nvSpPr>
          <p:cNvPr id="215070" name="Rectangle 30"/>
          <p:cNvSpPr/>
          <p:nvPr/>
        </p:nvSpPr>
        <p:spPr>
          <a:xfrm>
            <a:off x="8281353" y="3824288"/>
            <a:ext cx="1763712" cy="455612"/>
          </a:xfrm>
          <a:prstGeom prst="rect">
            <a:avLst/>
          </a:prstGeom>
          <a:noFill/>
          <a:ln w="9525">
            <a:noFill/>
          </a:ln>
        </p:spPr>
        <p:txBody>
          <a:bodyPr anchor="t" anchorCtr="0"/>
          <a:lstStyle/>
          <a:p>
            <a:pPr algn="ctr"/>
            <a:r>
              <a:rPr lang="en-US" altLang="zh-CN" sz="2400" b="1" dirty="0">
                <a:solidFill>
                  <a:srgbClr val="0000FF"/>
                </a:solidFill>
                <a:latin typeface="Times New Roman" panose="02020603050405020304" pitchFamily="18" charset="0"/>
                <a:ea typeface="宋体" panose="02010600030101010101" pitchFamily="2" charset="-122"/>
              </a:rPr>
              <a:t>3.1</a:t>
            </a:r>
          </a:p>
        </p:txBody>
      </p:sp>
      <p:sp>
        <p:nvSpPr>
          <p:cNvPr id="44063" name="Rectangle 31"/>
          <p:cNvSpPr/>
          <p:nvPr/>
        </p:nvSpPr>
        <p:spPr>
          <a:xfrm>
            <a:off x="3039428" y="3824288"/>
            <a:ext cx="1258887" cy="455612"/>
          </a:xfrm>
          <a:prstGeom prst="rect">
            <a:avLst/>
          </a:prstGeom>
          <a:noFill/>
          <a:ln w="9525">
            <a:noFill/>
          </a:ln>
        </p:spPr>
        <p:txBody>
          <a:bodyPr anchor="t" anchorCtr="0"/>
          <a:lstStyle/>
          <a:p>
            <a:pPr algn="ctr"/>
            <a:r>
              <a:rPr lang="en-US" altLang="zh-CN" sz="2400" b="1" dirty="0">
                <a:latin typeface="Times New Roman" panose="02020603050405020304" pitchFamily="18" charset="0"/>
                <a:ea typeface="宋体" panose="02010600030101010101" pitchFamily="2" charset="-122"/>
              </a:rPr>
              <a:t>20.1</a:t>
            </a:r>
          </a:p>
        </p:txBody>
      </p:sp>
      <p:sp>
        <p:nvSpPr>
          <p:cNvPr id="44064" name="Rectangle 32"/>
          <p:cNvSpPr/>
          <p:nvPr/>
        </p:nvSpPr>
        <p:spPr>
          <a:xfrm>
            <a:off x="3039428" y="1711325"/>
            <a:ext cx="1258887" cy="730250"/>
          </a:xfrm>
          <a:prstGeom prst="rect">
            <a:avLst/>
          </a:prstGeom>
          <a:noFill/>
          <a:ln w="9525">
            <a:noFill/>
          </a:ln>
        </p:spPr>
        <p:txBody>
          <a:bodyPr anchor="t" anchorCtr="0"/>
          <a:lstStyle/>
          <a:p>
            <a:pPr algn="ctr"/>
            <a:r>
              <a:rPr lang="en-US" altLang="zh-CN" sz="2400" b="1" dirty="0">
                <a:latin typeface="Times New Roman" panose="02020603050405020304" pitchFamily="18" charset="0"/>
                <a:ea typeface="宋体" panose="02010600030101010101" pitchFamily="2" charset="-122"/>
              </a:rPr>
              <a:t>HCl</a:t>
            </a:r>
          </a:p>
        </p:txBody>
      </p:sp>
      <p:sp>
        <p:nvSpPr>
          <p:cNvPr id="44065" name="Rectangle 33"/>
          <p:cNvSpPr/>
          <p:nvPr/>
        </p:nvSpPr>
        <p:spPr>
          <a:xfrm>
            <a:off x="1431290" y="3824288"/>
            <a:ext cx="1608138" cy="455612"/>
          </a:xfrm>
          <a:prstGeom prst="rect">
            <a:avLst/>
          </a:prstGeom>
          <a:noFill/>
          <a:ln w="9525">
            <a:noFill/>
          </a:ln>
        </p:spPr>
        <p:txBody>
          <a:bodyPr anchor="t" anchorCtr="0"/>
          <a:lstStyle/>
          <a:p>
            <a:pPr algn="ctr"/>
            <a:r>
              <a:rPr lang="en-US" altLang="zh-CN" sz="2400" b="1" dirty="0">
                <a:latin typeface="Times New Roman" panose="02020603050405020304" pitchFamily="18" charset="0"/>
                <a:ea typeface="宋体" panose="02010600030101010101" pitchFamily="2" charset="-122"/>
              </a:rPr>
              <a:t>4</a:t>
            </a:r>
          </a:p>
        </p:txBody>
      </p:sp>
      <p:sp>
        <p:nvSpPr>
          <p:cNvPr id="44066" name="Line 34"/>
          <p:cNvSpPr/>
          <p:nvPr/>
        </p:nvSpPr>
        <p:spPr>
          <a:xfrm>
            <a:off x="8281353" y="1255713"/>
            <a:ext cx="0" cy="3024187"/>
          </a:xfrm>
          <a:prstGeom prst="line">
            <a:avLst/>
          </a:prstGeom>
          <a:ln w="28575" cap="flat" cmpd="sng">
            <a:solidFill>
              <a:srgbClr val="000000"/>
            </a:solidFill>
            <a:prstDash val="solid"/>
            <a:round/>
            <a:headEnd type="none" w="med" len="med"/>
            <a:tailEnd type="none" w="med" len="med"/>
          </a:ln>
        </p:spPr>
      </p:sp>
      <p:sp>
        <p:nvSpPr>
          <p:cNvPr id="44067" name="Line 35"/>
          <p:cNvSpPr/>
          <p:nvPr/>
        </p:nvSpPr>
        <p:spPr>
          <a:xfrm>
            <a:off x="6776403" y="1255713"/>
            <a:ext cx="0" cy="3024187"/>
          </a:xfrm>
          <a:prstGeom prst="line">
            <a:avLst/>
          </a:prstGeom>
          <a:ln w="28575" cap="flat" cmpd="sng">
            <a:solidFill>
              <a:srgbClr val="000000"/>
            </a:solidFill>
            <a:prstDash val="solid"/>
            <a:round/>
            <a:headEnd type="none" w="med" len="med"/>
            <a:tailEnd type="none" w="med" len="med"/>
          </a:ln>
        </p:spPr>
      </p:sp>
      <p:sp>
        <p:nvSpPr>
          <p:cNvPr id="44068" name="Line 36"/>
          <p:cNvSpPr/>
          <p:nvPr/>
        </p:nvSpPr>
        <p:spPr>
          <a:xfrm>
            <a:off x="4298315" y="1711325"/>
            <a:ext cx="0" cy="1201738"/>
          </a:xfrm>
          <a:prstGeom prst="line">
            <a:avLst/>
          </a:prstGeom>
          <a:ln w="28575" cap="flat" cmpd="sng">
            <a:solidFill>
              <a:srgbClr val="000000"/>
            </a:solidFill>
            <a:prstDash val="solid"/>
            <a:miter/>
            <a:headEnd type="none" w="med" len="med"/>
            <a:tailEnd type="none" w="med" len="med"/>
          </a:ln>
        </p:spPr>
      </p:sp>
      <p:sp>
        <p:nvSpPr>
          <p:cNvPr id="44069" name="Line 37"/>
          <p:cNvSpPr/>
          <p:nvPr/>
        </p:nvSpPr>
        <p:spPr>
          <a:xfrm>
            <a:off x="5557203" y="1711325"/>
            <a:ext cx="0" cy="2568575"/>
          </a:xfrm>
          <a:prstGeom prst="line">
            <a:avLst/>
          </a:prstGeom>
          <a:ln w="28575" cap="flat" cmpd="sng">
            <a:solidFill>
              <a:srgbClr val="000000"/>
            </a:solidFill>
            <a:prstDash val="solid"/>
            <a:round/>
            <a:headEnd type="none" w="med" len="med"/>
            <a:tailEnd type="none" w="med" len="med"/>
          </a:ln>
        </p:spPr>
      </p:sp>
      <p:sp>
        <p:nvSpPr>
          <p:cNvPr id="44070" name="Line 38"/>
          <p:cNvSpPr/>
          <p:nvPr/>
        </p:nvSpPr>
        <p:spPr>
          <a:xfrm>
            <a:off x="3039428" y="1711325"/>
            <a:ext cx="3736975" cy="0"/>
          </a:xfrm>
          <a:prstGeom prst="line">
            <a:avLst/>
          </a:prstGeom>
          <a:ln w="28575" cap="flat" cmpd="sng">
            <a:solidFill>
              <a:srgbClr val="000000"/>
            </a:solidFill>
            <a:prstDash val="solid"/>
            <a:round/>
            <a:headEnd type="none" w="med" len="med"/>
            <a:tailEnd type="none" w="med" len="med"/>
          </a:ln>
        </p:spPr>
      </p:sp>
      <p:sp>
        <p:nvSpPr>
          <p:cNvPr id="44071" name="Line 39"/>
          <p:cNvSpPr/>
          <p:nvPr/>
        </p:nvSpPr>
        <p:spPr>
          <a:xfrm>
            <a:off x="1431290" y="3368675"/>
            <a:ext cx="1608138" cy="0"/>
          </a:xfrm>
          <a:prstGeom prst="line">
            <a:avLst/>
          </a:prstGeom>
          <a:ln w="28575" cap="flat" cmpd="sng">
            <a:solidFill>
              <a:srgbClr val="000000"/>
            </a:solidFill>
            <a:prstDash val="solid"/>
            <a:round/>
            <a:headEnd type="none" w="med" len="med"/>
            <a:tailEnd type="none" w="med" len="med"/>
          </a:ln>
        </p:spPr>
      </p:sp>
      <p:sp>
        <p:nvSpPr>
          <p:cNvPr id="44072" name="Line 40"/>
          <p:cNvSpPr/>
          <p:nvPr/>
        </p:nvSpPr>
        <p:spPr>
          <a:xfrm>
            <a:off x="1431290" y="2913063"/>
            <a:ext cx="1608138" cy="0"/>
          </a:xfrm>
          <a:prstGeom prst="line">
            <a:avLst/>
          </a:prstGeom>
          <a:ln w="28575" cap="flat" cmpd="sng">
            <a:solidFill>
              <a:srgbClr val="000000"/>
            </a:solidFill>
            <a:prstDash val="solid"/>
            <a:round/>
            <a:headEnd type="none" w="med" len="med"/>
            <a:tailEnd type="none" w="med" len="med"/>
          </a:ln>
        </p:spPr>
      </p:sp>
      <p:sp>
        <p:nvSpPr>
          <p:cNvPr id="44073" name="Line 41"/>
          <p:cNvSpPr/>
          <p:nvPr/>
        </p:nvSpPr>
        <p:spPr>
          <a:xfrm>
            <a:off x="1494790" y="1319530"/>
            <a:ext cx="1481455" cy="1059180"/>
          </a:xfrm>
          <a:prstGeom prst="line">
            <a:avLst/>
          </a:prstGeom>
          <a:ln w="12700" cap="rnd" cmpd="sng">
            <a:solidFill>
              <a:srgbClr val="000000"/>
            </a:solidFill>
            <a:prstDash val="solid"/>
            <a:round/>
            <a:headEnd type="none" w="med" len="med"/>
            <a:tailEnd type="none" w="med" len="med"/>
          </a:ln>
        </p:spPr>
      </p:sp>
      <p:sp>
        <p:nvSpPr>
          <p:cNvPr id="44074" name="Line 42"/>
          <p:cNvSpPr/>
          <p:nvPr/>
        </p:nvSpPr>
        <p:spPr>
          <a:xfrm>
            <a:off x="3039428" y="1255713"/>
            <a:ext cx="0" cy="1657350"/>
          </a:xfrm>
          <a:prstGeom prst="line">
            <a:avLst/>
          </a:prstGeom>
          <a:ln w="28575" cap="flat" cmpd="sng">
            <a:solidFill>
              <a:srgbClr val="000000"/>
            </a:solidFill>
            <a:prstDash val="solid"/>
            <a:miter/>
            <a:headEnd type="none" w="med" len="med"/>
            <a:tailEnd type="none" w="med" len="med"/>
          </a:ln>
        </p:spPr>
      </p:sp>
      <p:sp>
        <p:nvSpPr>
          <p:cNvPr id="44075" name="Line 43"/>
          <p:cNvSpPr/>
          <p:nvPr/>
        </p:nvSpPr>
        <p:spPr>
          <a:xfrm>
            <a:off x="1431290" y="2441575"/>
            <a:ext cx="8613775" cy="0"/>
          </a:xfrm>
          <a:prstGeom prst="line">
            <a:avLst/>
          </a:prstGeom>
          <a:ln w="28575" cap="flat" cmpd="sng">
            <a:solidFill>
              <a:srgbClr val="000000"/>
            </a:solidFill>
            <a:prstDash val="solid"/>
            <a:miter/>
            <a:headEnd type="none" w="med" len="med"/>
            <a:tailEnd type="none" w="med" len="med"/>
          </a:ln>
        </p:spPr>
      </p:sp>
      <p:sp>
        <p:nvSpPr>
          <p:cNvPr id="44076" name="Line 44"/>
          <p:cNvSpPr/>
          <p:nvPr/>
        </p:nvSpPr>
        <p:spPr>
          <a:xfrm>
            <a:off x="1431290" y="3824288"/>
            <a:ext cx="1608138" cy="0"/>
          </a:xfrm>
          <a:prstGeom prst="line">
            <a:avLst/>
          </a:prstGeom>
          <a:ln w="28575" cap="flat" cmpd="sng">
            <a:solidFill>
              <a:srgbClr val="000000"/>
            </a:solidFill>
            <a:prstDash val="solid"/>
            <a:round/>
            <a:headEnd type="none" w="med" len="med"/>
            <a:tailEnd type="none" w="med" len="med"/>
          </a:ln>
        </p:spPr>
      </p:sp>
      <p:sp>
        <p:nvSpPr>
          <p:cNvPr id="44077" name="Line 45"/>
          <p:cNvSpPr/>
          <p:nvPr/>
        </p:nvSpPr>
        <p:spPr>
          <a:xfrm>
            <a:off x="1431290" y="1255713"/>
            <a:ext cx="8613775" cy="0"/>
          </a:xfrm>
          <a:prstGeom prst="line">
            <a:avLst/>
          </a:prstGeom>
          <a:ln w="28575" cap="sq" cmpd="sng">
            <a:solidFill>
              <a:srgbClr val="000000"/>
            </a:solidFill>
            <a:prstDash val="solid"/>
            <a:miter/>
            <a:headEnd type="none" w="med" len="med"/>
            <a:tailEnd type="none" w="med" len="med"/>
          </a:ln>
        </p:spPr>
      </p:sp>
      <p:sp>
        <p:nvSpPr>
          <p:cNvPr id="44078" name="Line 46"/>
          <p:cNvSpPr/>
          <p:nvPr/>
        </p:nvSpPr>
        <p:spPr>
          <a:xfrm>
            <a:off x="1431290" y="1255713"/>
            <a:ext cx="0" cy="3024187"/>
          </a:xfrm>
          <a:prstGeom prst="line">
            <a:avLst/>
          </a:prstGeom>
          <a:ln w="28575" cap="sq" cmpd="sng">
            <a:solidFill>
              <a:srgbClr val="000000"/>
            </a:solidFill>
            <a:prstDash val="solid"/>
            <a:miter/>
            <a:headEnd type="none" w="med" len="med"/>
            <a:tailEnd type="none" w="med" len="med"/>
          </a:ln>
        </p:spPr>
      </p:sp>
      <p:sp>
        <p:nvSpPr>
          <p:cNvPr id="44079" name="Line 47"/>
          <p:cNvSpPr/>
          <p:nvPr/>
        </p:nvSpPr>
        <p:spPr>
          <a:xfrm>
            <a:off x="10045065" y="1255713"/>
            <a:ext cx="0" cy="3024187"/>
          </a:xfrm>
          <a:prstGeom prst="line">
            <a:avLst/>
          </a:prstGeom>
          <a:ln w="28575" cap="sq" cmpd="sng">
            <a:solidFill>
              <a:srgbClr val="000000"/>
            </a:solidFill>
            <a:prstDash val="solid"/>
            <a:miter/>
            <a:headEnd type="none" w="med" len="med"/>
            <a:tailEnd type="none" w="med" len="med"/>
          </a:ln>
        </p:spPr>
      </p:sp>
      <p:sp>
        <p:nvSpPr>
          <p:cNvPr id="44080" name="Line 48"/>
          <p:cNvSpPr/>
          <p:nvPr/>
        </p:nvSpPr>
        <p:spPr>
          <a:xfrm>
            <a:off x="1431290" y="4279900"/>
            <a:ext cx="8613775" cy="0"/>
          </a:xfrm>
          <a:prstGeom prst="line">
            <a:avLst/>
          </a:prstGeom>
          <a:ln w="28575" cap="sq" cmpd="sng">
            <a:solidFill>
              <a:srgbClr val="000000"/>
            </a:solidFill>
            <a:prstDash val="solid"/>
            <a:miter/>
            <a:headEnd type="none" w="med" len="med"/>
            <a:tailEnd type="none" w="med" len="med"/>
          </a:ln>
        </p:spPr>
      </p:sp>
      <p:sp>
        <p:nvSpPr>
          <p:cNvPr id="44081" name="Line 49"/>
          <p:cNvSpPr/>
          <p:nvPr/>
        </p:nvSpPr>
        <p:spPr>
          <a:xfrm>
            <a:off x="4298315" y="3368675"/>
            <a:ext cx="5746750" cy="0"/>
          </a:xfrm>
          <a:prstGeom prst="line">
            <a:avLst/>
          </a:prstGeom>
          <a:ln w="28575" cap="flat" cmpd="sng">
            <a:solidFill>
              <a:srgbClr val="000000"/>
            </a:solidFill>
            <a:prstDash val="solid"/>
            <a:round/>
            <a:headEnd type="none" w="med" len="med"/>
            <a:tailEnd type="none" w="med" len="med"/>
          </a:ln>
        </p:spPr>
      </p:sp>
      <p:sp>
        <p:nvSpPr>
          <p:cNvPr id="44082" name="Line 50"/>
          <p:cNvSpPr/>
          <p:nvPr/>
        </p:nvSpPr>
        <p:spPr>
          <a:xfrm>
            <a:off x="4298315" y="3824288"/>
            <a:ext cx="5746750" cy="0"/>
          </a:xfrm>
          <a:prstGeom prst="line">
            <a:avLst/>
          </a:prstGeom>
          <a:ln w="28575" cap="flat" cmpd="sng">
            <a:solidFill>
              <a:srgbClr val="000000"/>
            </a:solidFill>
            <a:prstDash val="solid"/>
            <a:round/>
            <a:headEnd type="none" w="med" len="med"/>
            <a:tailEnd type="none" w="med" len="med"/>
          </a:ln>
        </p:spPr>
      </p:sp>
      <p:sp>
        <p:nvSpPr>
          <p:cNvPr id="44083" name="Line 51"/>
          <p:cNvSpPr/>
          <p:nvPr/>
        </p:nvSpPr>
        <p:spPr>
          <a:xfrm>
            <a:off x="3039428" y="3824288"/>
            <a:ext cx="1258887" cy="0"/>
          </a:xfrm>
          <a:prstGeom prst="line">
            <a:avLst/>
          </a:prstGeom>
          <a:ln w="28575" cap="sq" cmpd="sng">
            <a:solidFill>
              <a:srgbClr val="000000"/>
            </a:solidFill>
            <a:prstDash val="solid"/>
            <a:round/>
            <a:headEnd type="none" w="med" len="med"/>
            <a:tailEnd type="none" w="med" len="med"/>
          </a:ln>
        </p:spPr>
      </p:sp>
      <p:sp>
        <p:nvSpPr>
          <p:cNvPr id="44084" name="Line 52"/>
          <p:cNvSpPr/>
          <p:nvPr/>
        </p:nvSpPr>
        <p:spPr>
          <a:xfrm>
            <a:off x="4298315" y="2913063"/>
            <a:ext cx="5746750" cy="0"/>
          </a:xfrm>
          <a:prstGeom prst="line">
            <a:avLst/>
          </a:prstGeom>
          <a:ln w="28575" cap="flat" cmpd="sng">
            <a:solidFill>
              <a:srgbClr val="000000"/>
            </a:solidFill>
            <a:prstDash val="solid"/>
            <a:round/>
            <a:headEnd type="none" w="med" len="med"/>
            <a:tailEnd type="none" w="med" len="med"/>
          </a:ln>
        </p:spPr>
      </p:sp>
      <p:sp>
        <p:nvSpPr>
          <p:cNvPr id="44085" name="Line 53"/>
          <p:cNvSpPr/>
          <p:nvPr/>
        </p:nvSpPr>
        <p:spPr>
          <a:xfrm>
            <a:off x="3039428" y="2913063"/>
            <a:ext cx="1258887" cy="0"/>
          </a:xfrm>
          <a:prstGeom prst="line">
            <a:avLst/>
          </a:prstGeom>
          <a:ln w="28575" cap="sq" cmpd="sng">
            <a:solidFill>
              <a:srgbClr val="000000"/>
            </a:solidFill>
            <a:prstDash val="solid"/>
            <a:round/>
            <a:headEnd type="none" w="med" len="med"/>
            <a:tailEnd type="none" w="med" len="med"/>
          </a:ln>
        </p:spPr>
      </p:sp>
      <p:sp>
        <p:nvSpPr>
          <p:cNvPr id="44086" name="Line 54"/>
          <p:cNvSpPr/>
          <p:nvPr/>
        </p:nvSpPr>
        <p:spPr>
          <a:xfrm>
            <a:off x="3039428" y="2913063"/>
            <a:ext cx="0" cy="1366837"/>
          </a:xfrm>
          <a:prstGeom prst="line">
            <a:avLst/>
          </a:prstGeom>
          <a:ln w="28575" cap="sq" cmpd="sng">
            <a:solidFill>
              <a:srgbClr val="000000"/>
            </a:solidFill>
            <a:prstDash val="solid"/>
            <a:miter/>
            <a:headEnd type="none" w="med" len="med"/>
            <a:tailEnd type="none" w="med" len="med"/>
          </a:ln>
        </p:spPr>
      </p:sp>
      <p:sp>
        <p:nvSpPr>
          <p:cNvPr id="44087" name="Line 55"/>
          <p:cNvSpPr/>
          <p:nvPr/>
        </p:nvSpPr>
        <p:spPr>
          <a:xfrm>
            <a:off x="4298315" y="2913063"/>
            <a:ext cx="0" cy="1366837"/>
          </a:xfrm>
          <a:prstGeom prst="line">
            <a:avLst/>
          </a:prstGeom>
          <a:ln w="28575" cap="sq" cmpd="sng">
            <a:solidFill>
              <a:srgbClr val="000000"/>
            </a:solidFill>
            <a:prstDash val="solid"/>
            <a:miter/>
            <a:headEnd type="none" w="med" len="med"/>
            <a:tailEnd type="none" w="med" len="med"/>
          </a:ln>
        </p:spPr>
      </p:sp>
      <p:sp>
        <p:nvSpPr>
          <p:cNvPr id="44088" name="Line 56"/>
          <p:cNvSpPr/>
          <p:nvPr/>
        </p:nvSpPr>
        <p:spPr>
          <a:xfrm>
            <a:off x="3039428" y="3368675"/>
            <a:ext cx="1258887" cy="0"/>
          </a:xfrm>
          <a:prstGeom prst="line">
            <a:avLst/>
          </a:prstGeom>
          <a:ln w="28575" cap="sq" cmpd="sng">
            <a:solidFill>
              <a:srgbClr val="000000"/>
            </a:solidFill>
            <a:prstDash val="solid"/>
            <a:round/>
            <a:headEnd type="none" w="med" len="med"/>
            <a:tailEnd type="none" w="med" len="med"/>
          </a:ln>
        </p:spPr>
      </p:sp>
      <p:grpSp>
        <p:nvGrpSpPr>
          <p:cNvPr id="2" name="Group 58"/>
          <p:cNvGrpSpPr/>
          <p:nvPr/>
        </p:nvGrpSpPr>
        <p:grpSpPr>
          <a:xfrm>
            <a:off x="6398578" y="3200400"/>
            <a:ext cx="3336925" cy="1711325"/>
            <a:chOff x="3305" y="2160"/>
            <a:chExt cx="2102" cy="1078"/>
          </a:xfrm>
        </p:grpSpPr>
        <p:sp>
          <p:nvSpPr>
            <p:cNvPr id="44091" name="Text Box 59"/>
            <p:cNvSpPr txBox="1"/>
            <p:nvPr/>
          </p:nvSpPr>
          <p:spPr>
            <a:xfrm>
              <a:off x="3305" y="2909"/>
              <a:ext cx="2102" cy="329"/>
            </a:xfrm>
            <a:prstGeom prst="rect">
              <a:avLst/>
            </a:prstGeom>
            <a:solidFill>
              <a:srgbClr val="FF00FF"/>
            </a:solidFill>
            <a:ln w="9525">
              <a:noFill/>
            </a:ln>
          </p:spPr>
          <p:txBody>
            <a:bodyPr wrap="square" anchor="t" anchorCtr="0">
              <a:spAutoFit/>
            </a:bodyPr>
            <a:lstStyle/>
            <a:p>
              <a:r>
                <a:rPr lang="zh-CN" altLang="en-US" sz="2800" b="1" dirty="0">
                  <a:solidFill>
                    <a:srgbClr val="FFFF00"/>
                  </a:solidFill>
                  <a:latin typeface="Times New Roman" panose="02020603050405020304" pitchFamily="18" charset="0"/>
                  <a:ea typeface="宋体" panose="02010600030101010101" pitchFamily="2" charset="-122"/>
                </a:rPr>
                <a:t>误差较大，要舍去。</a:t>
              </a:r>
            </a:p>
          </p:txBody>
        </p:sp>
        <p:sp>
          <p:nvSpPr>
            <p:cNvPr id="44092" name="Line 60"/>
            <p:cNvSpPr/>
            <p:nvPr/>
          </p:nvSpPr>
          <p:spPr>
            <a:xfrm flipV="1">
              <a:off x="4363" y="2160"/>
              <a:ext cx="515" cy="752"/>
            </a:xfrm>
            <a:prstGeom prst="line">
              <a:avLst/>
            </a:prstGeom>
            <a:ln w="57150" cap="flat" cmpd="sng">
              <a:solidFill>
                <a:srgbClr val="FFFF00"/>
              </a:solidFill>
              <a:prstDash val="solid"/>
              <a:round/>
              <a:headEnd type="none" w="med" len="med"/>
              <a:tailEnd type="triangle" w="med" len="med"/>
            </a:ln>
          </p:spPr>
        </p:sp>
      </p:grpSp>
      <p:sp>
        <p:nvSpPr>
          <p:cNvPr id="216124" name="Rectangle 60"/>
          <p:cNvSpPr/>
          <p:nvPr/>
        </p:nvSpPr>
        <p:spPr>
          <a:xfrm>
            <a:off x="8320088" y="6092825"/>
            <a:ext cx="1343025" cy="517525"/>
          </a:xfrm>
          <a:prstGeom prst="rect">
            <a:avLst/>
          </a:prstGeom>
          <a:noFill/>
          <a:ln w="9525">
            <a:noFill/>
          </a:ln>
        </p:spPr>
        <p:txBody>
          <a:bodyPr anchor="t" anchorCtr="0"/>
          <a:lstStyle/>
          <a:p>
            <a:pPr>
              <a:spcBef>
                <a:spcPct val="20000"/>
              </a:spcBef>
            </a:pPr>
            <a:r>
              <a:rPr lang="en-US" altLang="zh-CN" sz="3600" b="1" dirty="0">
                <a:solidFill>
                  <a:srgbClr val="0000FF"/>
                </a:solidFill>
                <a:latin typeface="Times New Roman" panose="02020603050405020304" pitchFamily="18" charset="0"/>
                <a:ea typeface="宋体" panose="02010600030101010101" pitchFamily="2" charset="-122"/>
              </a:rPr>
              <a:t>3.2</a:t>
            </a:r>
          </a:p>
        </p:txBody>
      </p:sp>
      <p:sp>
        <p:nvSpPr>
          <p:cNvPr id="216125" name="Rectangle 61"/>
          <p:cNvSpPr/>
          <p:nvPr/>
        </p:nvSpPr>
        <p:spPr>
          <a:xfrm>
            <a:off x="5892800" y="6149975"/>
            <a:ext cx="1249363" cy="517525"/>
          </a:xfrm>
          <a:prstGeom prst="rect">
            <a:avLst/>
          </a:prstGeom>
          <a:noFill/>
          <a:ln w="9525">
            <a:noFill/>
          </a:ln>
        </p:spPr>
        <p:txBody>
          <a:bodyPr anchor="t" anchorCtr="0"/>
          <a:lstStyle/>
          <a:p>
            <a:pPr>
              <a:spcBef>
                <a:spcPct val="20000"/>
              </a:spcBef>
            </a:pPr>
            <a:r>
              <a:rPr lang="en-US" altLang="zh-CN" sz="3600" b="1" dirty="0">
                <a:solidFill>
                  <a:srgbClr val="0000FF"/>
                </a:solidFill>
                <a:latin typeface="Times New Roman" panose="02020603050405020304" pitchFamily="18" charset="0"/>
                <a:ea typeface="宋体" panose="02010600030101010101" pitchFamily="2" charset="-122"/>
              </a:rPr>
              <a:t>23.2</a:t>
            </a:r>
          </a:p>
        </p:txBody>
      </p:sp>
      <p:sp>
        <p:nvSpPr>
          <p:cNvPr id="216126" name="Rectangle 62"/>
          <p:cNvSpPr/>
          <p:nvPr/>
        </p:nvSpPr>
        <p:spPr>
          <a:xfrm>
            <a:off x="3614738" y="6149975"/>
            <a:ext cx="1150937" cy="517525"/>
          </a:xfrm>
          <a:prstGeom prst="rect">
            <a:avLst/>
          </a:prstGeom>
          <a:noFill/>
          <a:ln w="9525">
            <a:noFill/>
          </a:ln>
        </p:spPr>
        <p:txBody>
          <a:bodyPr anchor="t" anchorCtr="0"/>
          <a:lstStyle/>
          <a:p>
            <a:pPr>
              <a:spcBef>
                <a:spcPct val="20000"/>
              </a:spcBef>
            </a:pPr>
            <a:r>
              <a:rPr lang="en-US" altLang="zh-CN" sz="3600" b="1" dirty="0">
                <a:solidFill>
                  <a:srgbClr val="0000FF"/>
                </a:solidFill>
                <a:latin typeface="Times New Roman" panose="02020603050405020304" pitchFamily="18" charset="0"/>
                <a:ea typeface="宋体" panose="02010600030101010101" pitchFamily="2" charset="-122"/>
              </a:rPr>
              <a:t>20.0</a:t>
            </a:r>
          </a:p>
        </p:txBody>
      </p:sp>
      <p:sp>
        <p:nvSpPr>
          <p:cNvPr id="44098" name="Text Box 59"/>
          <p:cNvSpPr txBox="1"/>
          <p:nvPr/>
        </p:nvSpPr>
        <p:spPr>
          <a:xfrm>
            <a:off x="2761615" y="5006975"/>
            <a:ext cx="7322185" cy="521970"/>
          </a:xfrm>
          <a:prstGeom prst="rect">
            <a:avLst/>
          </a:prstGeom>
          <a:noFill/>
          <a:ln w="9525">
            <a:noFill/>
          </a:ln>
        </p:spPr>
        <p:txBody>
          <a:bodyPr wrap="square" anchor="t" anchorCtr="0">
            <a:spAutoFit/>
          </a:bodyPr>
          <a:lstStyle/>
          <a:p>
            <a:pPr>
              <a:spcBef>
                <a:spcPct val="50000"/>
              </a:spcBef>
            </a:pPr>
            <a:r>
              <a:rPr lang="zh-CN" altLang="en-US" sz="2800" b="1" dirty="0">
                <a:solidFill>
                  <a:srgbClr val="CC0066"/>
                </a:solidFill>
                <a:latin typeface="Times New Roman" panose="02020603050405020304" pitchFamily="18" charset="0"/>
                <a:ea typeface="宋体" panose="02010600030101010101" pitchFamily="2" charset="-122"/>
              </a:rPr>
              <a:t>取各次</a:t>
            </a:r>
            <a:r>
              <a:rPr lang="zh-CN" altLang="en-US" sz="2800" b="1" dirty="0">
                <a:latin typeface="Times New Roman" panose="02020603050405020304" pitchFamily="18" charset="0"/>
                <a:ea typeface="宋体" panose="02010600030101010101" pitchFamily="2" charset="-122"/>
              </a:rPr>
              <a:t>测量所得数据</a:t>
            </a:r>
            <a:r>
              <a:rPr lang="zh-CN" altLang="en-US" sz="2800" b="1" dirty="0">
                <a:solidFill>
                  <a:srgbClr val="CC0066"/>
                </a:solidFill>
                <a:latin typeface="Times New Roman" panose="02020603050405020304" pitchFamily="18" charset="0"/>
                <a:ea typeface="宋体" panose="02010600030101010101" pitchFamily="2" charset="-122"/>
              </a:rPr>
              <a:t>的平均值</a:t>
            </a:r>
            <a:r>
              <a:rPr lang="zh-CN" altLang="en-US" sz="2800" b="1" dirty="0">
                <a:latin typeface="Times New Roman" panose="02020603050405020304" pitchFamily="18" charset="0"/>
                <a:ea typeface="宋体" panose="02010600030101010101" pitchFamily="2" charset="-122"/>
              </a:rPr>
              <a:t>作为计算依据。</a:t>
            </a:r>
          </a:p>
        </p:txBody>
      </p:sp>
      <p:grpSp>
        <p:nvGrpSpPr>
          <p:cNvPr id="44099" name="Group 63"/>
          <p:cNvGrpSpPr/>
          <p:nvPr/>
        </p:nvGrpSpPr>
        <p:grpSpPr>
          <a:xfrm>
            <a:off x="2966720" y="5629910"/>
            <a:ext cx="6911975" cy="1022350"/>
            <a:chOff x="522" y="3321"/>
            <a:chExt cx="4354" cy="644"/>
          </a:xfrm>
        </p:grpSpPr>
        <p:sp>
          <p:nvSpPr>
            <p:cNvPr id="44100" name="Rectangle 64"/>
            <p:cNvSpPr/>
            <p:nvPr/>
          </p:nvSpPr>
          <p:spPr>
            <a:xfrm>
              <a:off x="3304" y="3321"/>
              <a:ext cx="1572" cy="318"/>
            </a:xfrm>
            <a:prstGeom prst="rect">
              <a:avLst/>
            </a:prstGeom>
            <a:noFill/>
            <a:ln w="9525">
              <a:noFill/>
            </a:ln>
          </p:spPr>
          <p:txBody>
            <a:bodyPr anchor="t" anchorCtr="0"/>
            <a:lstStyle/>
            <a:p>
              <a:pPr>
                <a:spcBef>
                  <a:spcPct val="20000"/>
                </a:spcBef>
              </a:pPr>
              <a:r>
                <a:rPr lang="en-US" altLang="zh-CN" sz="2400" b="1" dirty="0">
                  <a:latin typeface="Times New Roman" panose="02020603050405020304" pitchFamily="18" charset="0"/>
                  <a:ea typeface="宋体" panose="02010600030101010101" pitchFamily="2" charset="-122"/>
                </a:rPr>
                <a:t>(t</a:t>
              </a:r>
              <a:r>
                <a:rPr lang="en-US" altLang="zh-CN" sz="2400" b="1" baseline="-25000" dirty="0">
                  <a:latin typeface="Times New Roman" panose="02020603050405020304" pitchFamily="18" charset="0"/>
                  <a:ea typeface="宋体" panose="02010600030101010101" pitchFamily="2" charset="-122"/>
                </a:rPr>
                <a:t>2</a:t>
              </a:r>
              <a:r>
                <a:rPr lang="zh-CN" altLang="en-US" sz="2400" b="1" dirty="0">
                  <a:latin typeface="Times New Roman" panose="02020603050405020304" pitchFamily="18" charset="0"/>
                  <a:ea typeface="宋体" panose="02010600030101010101" pitchFamily="2" charset="-122"/>
                </a:rPr>
                <a:t>－</a:t>
              </a:r>
              <a:r>
                <a:rPr lang="en-US" altLang="zh-CN" sz="2400" b="1" dirty="0">
                  <a:latin typeface="Times New Roman" panose="02020603050405020304" pitchFamily="18" charset="0"/>
                  <a:ea typeface="宋体" panose="02010600030101010101" pitchFamily="2" charset="-122"/>
                </a:rPr>
                <a:t>t</a:t>
              </a:r>
              <a:r>
                <a:rPr lang="en-US" altLang="zh-CN" sz="2400" b="1" baseline="-25000" dirty="0">
                  <a:latin typeface="Times New Roman" panose="02020603050405020304" pitchFamily="18" charset="0"/>
                  <a:ea typeface="宋体" panose="02010600030101010101" pitchFamily="2" charset="-122"/>
                </a:rPr>
                <a:t>1</a:t>
              </a:r>
              <a:r>
                <a:rPr lang="en-US" altLang="zh-CN" sz="2400" b="1" dirty="0">
                  <a:latin typeface="Times New Roman" panose="02020603050405020304" pitchFamily="18" charset="0"/>
                  <a:ea typeface="宋体" panose="02010600030101010101" pitchFamily="2" charset="-122"/>
                </a:rPr>
                <a:t>)</a:t>
              </a:r>
              <a:r>
                <a:rPr lang="zh-CN" altLang="en-US" sz="2400" b="1" dirty="0">
                  <a:latin typeface="Times New Roman" panose="02020603050405020304" pitchFamily="18" charset="0"/>
                  <a:ea typeface="宋体" panose="02010600030101010101" pitchFamily="2" charset="-122"/>
                </a:rPr>
                <a:t>／℃</a:t>
              </a:r>
            </a:p>
          </p:txBody>
        </p:sp>
        <p:sp>
          <p:nvSpPr>
            <p:cNvPr id="44101" name="Rectangle 65"/>
            <p:cNvSpPr/>
            <p:nvPr/>
          </p:nvSpPr>
          <p:spPr>
            <a:xfrm>
              <a:off x="2305" y="3321"/>
              <a:ext cx="1392" cy="318"/>
            </a:xfrm>
            <a:prstGeom prst="rect">
              <a:avLst/>
            </a:prstGeom>
            <a:noFill/>
            <a:ln w="9525">
              <a:noFill/>
            </a:ln>
          </p:spPr>
          <p:txBody>
            <a:bodyPr anchor="t" anchorCtr="0"/>
            <a:lstStyle/>
            <a:p>
              <a:pPr>
                <a:spcBef>
                  <a:spcPct val="20000"/>
                </a:spcBef>
              </a:pPr>
              <a:r>
                <a:rPr lang="en-US" altLang="zh-CN" sz="2400" b="1" dirty="0">
                  <a:latin typeface="Times New Roman" panose="02020603050405020304" pitchFamily="18" charset="0"/>
                  <a:ea typeface="宋体" panose="02010600030101010101" pitchFamily="2" charset="-122"/>
                </a:rPr>
                <a:t>t</a:t>
              </a:r>
              <a:r>
                <a:rPr lang="en-US" altLang="zh-CN" sz="2400" b="1" baseline="-25000" dirty="0">
                  <a:latin typeface="Times New Roman" panose="02020603050405020304" pitchFamily="18" charset="0"/>
                  <a:ea typeface="宋体" panose="02010600030101010101" pitchFamily="2" charset="-122"/>
                </a:rPr>
                <a:t>2</a:t>
              </a:r>
              <a:r>
                <a:rPr lang="zh-CN" altLang="en-US" sz="2400" b="1" dirty="0">
                  <a:latin typeface="Times New Roman" panose="02020603050405020304" pitchFamily="18" charset="0"/>
                  <a:ea typeface="宋体" panose="02010600030101010101" pitchFamily="2" charset="-122"/>
                </a:rPr>
                <a:t>／℃</a:t>
              </a:r>
            </a:p>
          </p:txBody>
        </p:sp>
        <p:sp>
          <p:nvSpPr>
            <p:cNvPr id="44102" name="Rectangle 66"/>
            <p:cNvSpPr/>
            <p:nvPr/>
          </p:nvSpPr>
          <p:spPr>
            <a:xfrm>
              <a:off x="930" y="3321"/>
              <a:ext cx="1390" cy="318"/>
            </a:xfrm>
            <a:prstGeom prst="rect">
              <a:avLst/>
            </a:prstGeom>
            <a:noFill/>
            <a:ln w="9525">
              <a:noFill/>
            </a:ln>
          </p:spPr>
          <p:txBody>
            <a:bodyPr anchor="t" anchorCtr="0"/>
            <a:lstStyle/>
            <a:p>
              <a:pPr>
                <a:spcBef>
                  <a:spcPct val="20000"/>
                </a:spcBef>
              </a:pPr>
              <a:r>
                <a:rPr lang="en-US" altLang="zh-CN" sz="2400" b="1" dirty="0">
                  <a:latin typeface="Times New Roman" panose="02020603050405020304" pitchFamily="18" charset="0"/>
                  <a:ea typeface="宋体" panose="02010600030101010101" pitchFamily="2" charset="-122"/>
                </a:rPr>
                <a:t>t</a:t>
              </a:r>
              <a:r>
                <a:rPr lang="en-US" altLang="zh-CN" sz="2400" b="1" baseline="-25000" dirty="0">
                  <a:latin typeface="Times New Roman" panose="02020603050405020304" pitchFamily="18" charset="0"/>
                  <a:ea typeface="宋体" panose="02010600030101010101" pitchFamily="2" charset="-122"/>
                </a:rPr>
                <a:t>1</a:t>
              </a:r>
              <a:r>
                <a:rPr lang="zh-CN" altLang="en-US" sz="2400" b="1" dirty="0">
                  <a:latin typeface="Times New Roman" panose="02020603050405020304" pitchFamily="18" charset="0"/>
                  <a:ea typeface="宋体" panose="02010600030101010101" pitchFamily="2" charset="-122"/>
                </a:rPr>
                <a:t>／℃</a:t>
              </a:r>
            </a:p>
          </p:txBody>
        </p:sp>
        <p:sp>
          <p:nvSpPr>
            <p:cNvPr id="44103" name="Line 67"/>
            <p:cNvSpPr/>
            <p:nvPr/>
          </p:nvSpPr>
          <p:spPr>
            <a:xfrm>
              <a:off x="522" y="3321"/>
              <a:ext cx="4354" cy="0"/>
            </a:xfrm>
            <a:prstGeom prst="line">
              <a:avLst/>
            </a:prstGeom>
            <a:ln w="28575" cap="sq" cmpd="sng">
              <a:solidFill>
                <a:srgbClr val="000000"/>
              </a:solidFill>
              <a:prstDash val="solid"/>
              <a:round/>
              <a:headEnd type="none" w="med" len="med"/>
              <a:tailEnd type="none" w="med" len="med"/>
            </a:ln>
          </p:spPr>
        </p:sp>
        <p:sp>
          <p:nvSpPr>
            <p:cNvPr id="44104" name="Line 68"/>
            <p:cNvSpPr/>
            <p:nvPr/>
          </p:nvSpPr>
          <p:spPr>
            <a:xfrm>
              <a:off x="522" y="3639"/>
              <a:ext cx="4354" cy="0"/>
            </a:xfrm>
            <a:prstGeom prst="line">
              <a:avLst/>
            </a:prstGeom>
            <a:ln w="12700" cap="flat" cmpd="sng">
              <a:solidFill>
                <a:srgbClr val="000000"/>
              </a:solidFill>
              <a:prstDash val="solid"/>
              <a:round/>
              <a:headEnd type="none" w="med" len="med"/>
              <a:tailEnd type="none" w="med" len="med"/>
            </a:ln>
          </p:spPr>
        </p:sp>
        <p:sp>
          <p:nvSpPr>
            <p:cNvPr id="44105" name="Line 69"/>
            <p:cNvSpPr/>
            <p:nvPr/>
          </p:nvSpPr>
          <p:spPr>
            <a:xfrm>
              <a:off x="522" y="3965"/>
              <a:ext cx="4354" cy="0"/>
            </a:xfrm>
            <a:prstGeom prst="line">
              <a:avLst/>
            </a:prstGeom>
            <a:ln w="28575" cap="sq" cmpd="sng">
              <a:solidFill>
                <a:srgbClr val="000000"/>
              </a:solidFill>
              <a:prstDash val="solid"/>
              <a:round/>
              <a:headEnd type="none" w="med" len="med"/>
              <a:tailEnd type="none" w="med" len="med"/>
            </a:ln>
          </p:spPr>
        </p:sp>
        <p:sp>
          <p:nvSpPr>
            <p:cNvPr id="44106" name="Line 70"/>
            <p:cNvSpPr/>
            <p:nvPr/>
          </p:nvSpPr>
          <p:spPr>
            <a:xfrm>
              <a:off x="522" y="3321"/>
              <a:ext cx="0" cy="644"/>
            </a:xfrm>
            <a:prstGeom prst="line">
              <a:avLst/>
            </a:prstGeom>
            <a:ln w="28575" cap="sq" cmpd="sng">
              <a:solidFill>
                <a:srgbClr val="000000"/>
              </a:solidFill>
              <a:prstDash val="solid"/>
              <a:round/>
              <a:headEnd type="none" w="med" len="med"/>
              <a:tailEnd type="none" w="med" len="med"/>
            </a:ln>
          </p:spPr>
        </p:sp>
        <p:sp>
          <p:nvSpPr>
            <p:cNvPr id="44107" name="Line 71"/>
            <p:cNvSpPr/>
            <p:nvPr/>
          </p:nvSpPr>
          <p:spPr>
            <a:xfrm>
              <a:off x="1912" y="3321"/>
              <a:ext cx="0" cy="644"/>
            </a:xfrm>
            <a:prstGeom prst="line">
              <a:avLst/>
            </a:prstGeom>
            <a:ln w="12700" cap="flat" cmpd="sng">
              <a:solidFill>
                <a:srgbClr val="000000"/>
              </a:solidFill>
              <a:prstDash val="solid"/>
              <a:round/>
              <a:headEnd type="none" w="med" len="med"/>
              <a:tailEnd type="none" w="med" len="med"/>
            </a:ln>
          </p:spPr>
        </p:sp>
        <p:sp>
          <p:nvSpPr>
            <p:cNvPr id="44108" name="Line 72"/>
            <p:cNvSpPr/>
            <p:nvPr/>
          </p:nvSpPr>
          <p:spPr>
            <a:xfrm>
              <a:off x="3304" y="3321"/>
              <a:ext cx="0" cy="644"/>
            </a:xfrm>
            <a:prstGeom prst="line">
              <a:avLst/>
            </a:prstGeom>
            <a:ln w="12700" cap="flat" cmpd="sng">
              <a:solidFill>
                <a:srgbClr val="000000"/>
              </a:solidFill>
              <a:prstDash val="solid"/>
              <a:round/>
              <a:headEnd type="none" w="med" len="med"/>
              <a:tailEnd type="none" w="med" len="med"/>
            </a:ln>
          </p:spPr>
        </p:sp>
        <p:sp>
          <p:nvSpPr>
            <p:cNvPr id="44109" name="Line 73"/>
            <p:cNvSpPr/>
            <p:nvPr/>
          </p:nvSpPr>
          <p:spPr>
            <a:xfrm>
              <a:off x="4876" y="3321"/>
              <a:ext cx="0" cy="644"/>
            </a:xfrm>
            <a:prstGeom prst="line">
              <a:avLst/>
            </a:prstGeom>
            <a:ln w="28575" cap="sq" cmpd="sng">
              <a:solidFill>
                <a:srgbClr val="000000"/>
              </a:solidFill>
              <a:prstDash val="solid"/>
              <a:round/>
              <a:headEnd type="none" w="med" len="med"/>
              <a:tailEnd type="none" w="med" len="med"/>
            </a:ln>
          </p:spPr>
        </p:sp>
      </p:grpSp>
      <p:sp>
        <p:nvSpPr>
          <p:cNvPr id="6" name="Text Box 6"/>
          <p:cNvSpPr txBox="1"/>
          <p:nvPr/>
        </p:nvSpPr>
        <p:spPr>
          <a:xfrm>
            <a:off x="855980" y="699770"/>
            <a:ext cx="3776345" cy="521970"/>
          </a:xfrm>
          <a:prstGeom prst="rect">
            <a:avLst/>
          </a:prstGeom>
          <a:noFill/>
          <a:ln w="9525">
            <a:noFill/>
          </a:ln>
        </p:spPr>
        <p:txBody>
          <a:bodyPr wrap="square" anchor="t" anchorCtr="0">
            <a:spAutoFit/>
          </a:bodyPr>
          <a:lstStyle/>
          <a:p>
            <a:r>
              <a:rPr lang="zh-CN" altLang="en-US" sz="2800" b="1" dirty="0">
                <a:solidFill>
                  <a:srgbClr val="0000CC"/>
                </a:solidFill>
                <a:latin typeface="Arial" panose="020B0604020202020204" pitchFamily="34" charset="0"/>
                <a:ea typeface="宋体" panose="02010600030101010101" pitchFamily="2" charset="-122"/>
              </a:rPr>
              <a:t>（</a:t>
            </a:r>
            <a:r>
              <a:rPr lang="en-US" altLang="zh-CN" sz="2800" b="1" dirty="0">
                <a:solidFill>
                  <a:srgbClr val="0000CC"/>
                </a:solidFill>
                <a:latin typeface="Arial" panose="020B0604020202020204" pitchFamily="34" charset="0"/>
                <a:ea typeface="宋体" panose="02010600030101010101" pitchFamily="2" charset="-122"/>
              </a:rPr>
              <a:t>3</a:t>
            </a:r>
            <a:r>
              <a:rPr lang="zh-CN" altLang="en-US" sz="2800" b="1" dirty="0">
                <a:solidFill>
                  <a:srgbClr val="0000CC"/>
                </a:solidFill>
                <a:latin typeface="Arial" panose="020B0604020202020204" pitchFamily="34" charset="0"/>
                <a:ea typeface="宋体" panose="02010600030101010101" pitchFamily="2" charset="-122"/>
              </a:rPr>
              <a:t>）实验数据处理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51"/>
                                        </p:tgtEl>
                                        <p:attrNameLst>
                                          <p:attrName>style.visibility</p:attrName>
                                        </p:attrNameLst>
                                      </p:cBhvr>
                                      <p:to>
                                        <p:strVal val="visible"/>
                                      </p:to>
                                    </p:set>
                                    <p:animEffect transition="in" filter="blinds(horizontal)">
                                      <p:cBhvr>
                                        <p:cTn id="7" dur="500"/>
                                        <p:tgtEl>
                                          <p:spTgt spid="2150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057"/>
                                        </p:tgtEl>
                                        <p:attrNameLst>
                                          <p:attrName>style.visibility</p:attrName>
                                        </p:attrNameLst>
                                      </p:cBhvr>
                                      <p:to>
                                        <p:strVal val="visible"/>
                                      </p:to>
                                    </p:set>
                                    <p:animEffect transition="in" filter="blinds(horizontal)">
                                      <p:cBhvr>
                                        <p:cTn id="10" dur="500"/>
                                        <p:tgtEl>
                                          <p:spTgt spid="21505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5045"/>
                                        </p:tgtEl>
                                        <p:attrNameLst>
                                          <p:attrName>style.visibility</p:attrName>
                                        </p:attrNameLst>
                                      </p:cBhvr>
                                      <p:to>
                                        <p:strVal val="visible"/>
                                      </p:to>
                                    </p:set>
                                    <p:animEffect transition="in" filter="blinds(horizontal)">
                                      <p:cBhvr>
                                        <p:cTn id="13" dur="500"/>
                                        <p:tgtEl>
                                          <p:spTgt spid="21504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5067"/>
                                        </p:tgtEl>
                                        <p:attrNameLst>
                                          <p:attrName>style.visibility</p:attrName>
                                        </p:attrNameLst>
                                      </p:cBhvr>
                                      <p:to>
                                        <p:strVal val="visible"/>
                                      </p:to>
                                    </p:set>
                                    <p:animEffect transition="in" filter="blinds(horizontal)">
                                      <p:cBhvr>
                                        <p:cTn id="16" dur="500"/>
                                        <p:tgtEl>
                                          <p:spTgt spid="21506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15049"/>
                                        </p:tgtEl>
                                        <p:attrNameLst>
                                          <p:attrName>style.visibility</p:attrName>
                                        </p:attrNameLst>
                                      </p:cBhvr>
                                      <p:to>
                                        <p:strVal val="visible"/>
                                      </p:to>
                                    </p:set>
                                    <p:animEffect transition="in" filter="blinds(horizontal)">
                                      <p:cBhvr>
                                        <p:cTn id="21" dur="500"/>
                                        <p:tgtEl>
                                          <p:spTgt spid="21504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15055"/>
                                        </p:tgtEl>
                                        <p:attrNameLst>
                                          <p:attrName>style.visibility</p:attrName>
                                        </p:attrNameLst>
                                      </p:cBhvr>
                                      <p:to>
                                        <p:strVal val="visible"/>
                                      </p:to>
                                    </p:set>
                                    <p:animEffect transition="in" filter="blinds(horizontal)">
                                      <p:cBhvr>
                                        <p:cTn id="26" dur="500"/>
                                        <p:tgtEl>
                                          <p:spTgt spid="21505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15043"/>
                                        </p:tgtEl>
                                        <p:attrNameLst>
                                          <p:attrName>style.visibility</p:attrName>
                                        </p:attrNameLst>
                                      </p:cBhvr>
                                      <p:to>
                                        <p:strVal val="visible"/>
                                      </p:to>
                                    </p:set>
                                    <p:animEffect transition="in" filter="blinds(horizontal)">
                                      <p:cBhvr>
                                        <p:cTn id="31" dur="500"/>
                                        <p:tgtEl>
                                          <p:spTgt spid="21504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15070"/>
                                        </p:tgtEl>
                                        <p:attrNameLst>
                                          <p:attrName>style.visibility</p:attrName>
                                        </p:attrNameLst>
                                      </p:cBhvr>
                                      <p:to>
                                        <p:strVal val="visible"/>
                                      </p:to>
                                    </p:set>
                                    <p:animEffect transition="in" filter="blinds(horizontal)">
                                      <p:cBhvr>
                                        <p:cTn id="36" dur="500"/>
                                        <p:tgtEl>
                                          <p:spTgt spid="21507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15042"/>
                                        </p:tgtEl>
                                        <p:attrNameLst>
                                          <p:attrName>style.visibility</p:attrName>
                                        </p:attrNameLst>
                                      </p:cBhvr>
                                      <p:to>
                                        <p:strVal val="visible"/>
                                      </p:to>
                                    </p:set>
                                    <p:animEffect transition="in" filter="blinds(horizontal)">
                                      <p:cBhvr>
                                        <p:cTn id="41" dur="500"/>
                                        <p:tgtEl>
                                          <p:spTgt spid="21504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linds(horizontal)">
                                      <p:cBhvr>
                                        <p:cTn id="46" dur="500"/>
                                        <p:tgtEl>
                                          <p:spTgt spid="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linds(horizontal)">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16126"/>
                                        </p:tgtEl>
                                        <p:attrNameLst>
                                          <p:attrName>style.visibility</p:attrName>
                                        </p:attrNameLst>
                                      </p:cBhvr>
                                      <p:to>
                                        <p:strVal val="visible"/>
                                      </p:to>
                                    </p:set>
                                    <p:anim calcmode="lin" valueType="num">
                                      <p:cBhvr>
                                        <p:cTn id="54" dur="500" fill="hold"/>
                                        <p:tgtEl>
                                          <p:spTgt spid="216126"/>
                                        </p:tgtEl>
                                        <p:attrNameLst>
                                          <p:attrName>ppt_x</p:attrName>
                                        </p:attrNameLst>
                                      </p:cBhvr>
                                      <p:tavLst>
                                        <p:tav tm="0">
                                          <p:val>
                                            <p:strVal val="#ppt_x"/>
                                          </p:val>
                                        </p:tav>
                                        <p:tav tm="100000">
                                          <p:val>
                                            <p:strVal val="#ppt_x"/>
                                          </p:val>
                                        </p:tav>
                                      </p:tavLst>
                                    </p:anim>
                                    <p:anim calcmode="lin" valueType="num">
                                      <p:cBhvr>
                                        <p:cTn id="55" dur="500" fill="hold"/>
                                        <p:tgtEl>
                                          <p:spTgt spid="21612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16125"/>
                                        </p:tgtEl>
                                        <p:attrNameLst>
                                          <p:attrName>style.visibility</p:attrName>
                                        </p:attrNameLst>
                                      </p:cBhvr>
                                      <p:to>
                                        <p:strVal val="visible"/>
                                      </p:to>
                                    </p:set>
                                    <p:anim calcmode="lin" valueType="num">
                                      <p:cBhvr>
                                        <p:cTn id="60" dur="500" fill="hold"/>
                                        <p:tgtEl>
                                          <p:spTgt spid="216125"/>
                                        </p:tgtEl>
                                        <p:attrNameLst>
                                          <p:attrName>ppt_x</p:attrName>
                                        </p:attrNameLst>
                                      </p:cBhvr>
                                      <p:tavLst>
                                        <p:tav tm="0">
                                          <p:val>
                                            <p:strVal val="#ppt_x"/>
                                          </p:val>
                                        </p:tav>
                                        <p:tav tm="100000">
                                          <p:val>
                                            <p:strVal val="#ppt_x"/>
                                          </p:val>
                                        </p:tav>
                                      </p:tavLst>
                                    </p:anim>
                                    <p:anim calcmode="lin" valueType="num">
                                      <p:cBhvr>
                                        <p:cTn id="61" dur="500" fill="hold"/>
                                        <p:tgtEl>
                                          <p:spTgt spid="21612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16124"/>
                                        </p:tgtEl>
                                        <p:attrNameLst>
                                          <p:attrName>style.visibility</p:attrName>
                                        </p:attrNameLst>
                                      </p:cBhvr>
                                      <p:to>
                                        <p:strVal val="visible"/>
                                      </p:to>
                                    </p:set>
                                    <p:anim calcmode="lin" valueType="num">
                                      <p:cBhvr>
                                        <p:cTn id="66" dur="500" fill="hold"/>
                                        <p:tgtEl>
                                          <p:spTgt spid="216124"/>
                                        </p:tgtEl>
                                        <p:attrNameLst>
                                          <p:attrName>ppt_x</p:attrName>
                                        </p:attrNameLst>
                                      </p:cBhvr>
                                      <p:tavLst>
                                        <p:tav tm="0">
                                          <p:val>
                                            <p:strVal val="#ppt_x"/>
                                          </p:val>
                                        </p:tav>
                                        <p:tav tm="100000">
                                          <p:val>
                                            <p:strVal val="#ppt_x"/>
                                          </p:val>
                                        </p:tav>
                                      </p:tavLst>
                                    </p:anim>
                                    <p:anim calcmode="lin" valueType="num">
                                      <p:cBhvr>
                                        <p:cTn id="67" dur="500" fill="hold"/>
                                        <p:tgtEl>
                                          <p:spTgt spid="216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15042" grpId="0" bldLvl="0" animBg="1"/>
      <p:bldP spid="215043" grpId="0"/>
      <p:bldP spid="215045" grpId="0"/>
      <p:bldP spid="215049" grpId="0"/>
      <p:bldP spid="215051" grpId="0"/>
      <p:bldP spid="215055" grpId="0"/>
      <p:bldP spid="215057" grpId="0"/>
      <p:bldP spid="215067" grpId="0"/>
      <p:bldP spid="215070" grpId="0"/>
      <p:bldP spid="216124" grpId="0"/>
      <p:bldP spid="216125" grpId="0"/>
      <p:bldP spid="2161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反应热</a:t>
            </a:r>
          </a:p>
        </p:txBody>
      </p:sp>
      <p:sp>
        <p:nvSpPr>
          <p:cNvPr id="22545" name="文本框 22544"/>
          <p:cNvSpPr txBox="1"/>
          <p:nvPr>
            <p:custDataLst>
              <p:tags r:id="rId2"/>
            </p:custDataLst>
          </p:nvPr>
        </p:nvSpPr>
        <p:spPr>
          <a:xfrm>
            <a:off x="855980" y="859790"/>
            <a:ext cx="10239375" cy="629920"/>
          </a:xfrm>
          <a:prstGeom prst="rect">
            <a:avLst/>
          </a:prstGeom>
          <a:noFill/>
          <a:ln w="9525">
            <a:noFill/>
          </a:ln>
        </p:spPr>
        <p:txBody>
          <a:bodyPr wrap="square" anchor="t" anchorCtr="0">
            <a:spAutoFit/>
          </a:bodyPr>
          <a:lstStyle/>
          <a:p>
            <a:pPr>
              <a:lnSpc>
                <a:spcPct val="125000"/>
              </a:lnSpc>
            </a:pPr>
            <a:r>
              <a:rPr lang="zh-CN" altLang="en-US" sz="2800" b="1" dirty="0">
                <a:solidFill>
                  <a:srgbClr val="0000FF"/>
                </a:solidFill>
                <a:ea typeface="宋体" panose="02010600030101010101" pitchFamily="2" charset="-122"/>
              </a:rPr>
              <a:t>【思考】</a:t>
            </a:r>
            <a:r>
              <a:rPr lang="zh-CN" altLang="en-US" sz="2800" b="1" dirty="0">
                <a:solidFill>
                  <a:srgbClr val="080808"/>
                </a:solidFill>
                <a:ea typeface="宋体" panose="02010600030101010101" pitchFamily="2" charset="-122"/>
              </a:rPr>
              <a:t>为了提高测定的准确度，应该采取哪些措施？</a:t>
            </a:r>
          </a:p>
        </p:txBody>
      </p:sp>
      <p:sp>
        <p:nvSpPr>
          <p:cNvPr id="2" name="矩形 1"/>
          <p:cNvSpPr/>
          <p:nvPr>
            <p:custDataLst>
              <p:tags r:id="rId3"/>
            </p:custDataLst>
          </p:nvPr>
        </p:nvSpPr>
        <p:spPr>
          <a:xfrm>
            <a:off x="1125855" y="1489710"/>
            <a:ext cx="6999605" cy="629920"/>
          </a:xfrm>
          <a:prstGeom prst="rect">
            <a:avLst/>
          </a:prstGeom>
        </p:spPr>
        <p:txBody>
          <a:bodyPr wrap="square">
            <a:spAutoFit/>
          </a:bodyPr>
          <a:lstStyle/>
          <a:p>
            <a:pPr lvl="0" fontAlgn="auto">
              <a:lnSpc>
                <a:spcPct val="125000"/>
              </a:lnSpc>
              <a:defRPr/>
            </a:pP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①</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使用比较精确的温度计读出温度变化</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Symbol" panose="05050102010706020507"/>
            </a:endParaRPr>
          </a:p>
        </p:txBody>
      </p:sp>
      <p:sp>
        <p:nvSpPr>
          <p:cNvPr id="4" name="矩形 3"/>
          <p:cNvSpPr/>
          <p:nvPr>
            <p:custDataLst>
              <p:tags r:id="rId4"/>
            </p:custDataLst>
          </p:nvPr>
        </p:nvSpPr>
        <p:spPr>
          <a:xfrm>
            <a:off x="1125855" y="2029460"/>
            <a:ext cx="9884410" cy="629920"/>
          </a:xfrm>
          <a:prstGeom prst="rect">
            <a:avLst/>
          </a:prstGeom>
        </p:spPr>
        <p:txBody>
          <a:bodyPr wrap="square">
            <a:spAutoFit/>
          </a:bodyPr>
          <a:lstStyle/>
          <a:p>
            <a:pPr lvl="0" algn="l" fontAlgn="auto">
              <a:lnSpc>
                <a:spcPct val="125000"/>
              </a:lnSpc>
              <a:buClrTx/>
              <a:buSzTx/>
              <a:buFontTx/>
              <a:defRPr/>
            </a:pP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②</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需要保温装置，保证反应过程中，不与外界发生热交换</a:t>
            </a:r>
          </a:p>
        </p:txBody>
      </p:sp>
      <p:sp>
        <p:nvSpPr>
          <p:cNvPr id="7" name="矩形 6"/>
          <p:cNvSpPr/>
          <p:nvPr>
            <p:custDataLst>
              <p:tags r:id="rId5"/>
            </p:custDataLst>
          </p:nvPr>
        </p:nvSpPr>
        <p:spPr>
          <a:xfrm>
            <a:off x="1125855" y="2550160"/>
            <a:ext cx="6705600" cy="629920"/>
          </a:xfrm>
          <a:prstGeom prst="rect">
            <a:avLst/>
          </a:prstGeom>
        </p:spPr>
        <p:txBody>
          <a:bodyPr wrap="square">
            <a:spAutoFit/>
          </a:bodyPr>
          <a:lstStyle/>
          <a:p>
            <a:pPr lvl="0" algn="l" fontAlgn="auto">
              <a:lnSpc>
                <a:spcPct val="125000"/>
              </a:lnSpc>
              <a:buClrTx/>
              <a:buSzTx/>
              <a:buFontTx/>
              <a:defRPr/>
            </a:pP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Symbol" panose="05050102010706020507"/>
              </a:rPr>
              <a:t>③</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Symbol" panose="05050102010706020507"/>
              </a:rPr>
              <a:t> 搅拌器搅拌，保证溶液温度均匀等</a:t>
            </a:r>
          </a:p>
        </p:txBody>
      </p:sp>
      <p:sp>
        <p:nvSpPr>
          <p:cNvPr id="6" name="文本框 5"/>
          <p:cNvSpPr txBox="1"/>
          <p:nvPr>
            <p:custDataLst>
              <p:tags r:id="rId6"/>
            </p:custDataLst>
          </p:nvPr>
        </p:nvSpPr>
        <p:spPr>
          <a:xfrm>
            <a:off x="855980" y="3362960"/>
            <a:ext cx="10791190" cy="1168400"/>
          </a:xfrm>
          <a:prstGeom prst="rect">
            <a:avLst/>
          </a:prstGeom>
          <a:noFill/>
        </p:spPr>
        <p:txBody>
          <a:bodyPr wrap="square" rtlCol="0">
            <a:spAutoFit/>
          </a:bodyPr>
          <a:lstStyle/>
          <a:p>
            <a:pPr fontAlgn="auto">
              <a:lnSpc>
                <a:spcPct val="125000"/>
              </a:lnSpc>
            </a:pP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大量实验测得，在</a:t>
            </a:r>
            <a:r>
              <a:rPr lang="en-US" altLang="zh-CN" sz="2800" b="1">
                <a:latin typeface="宋体" panose="02010600030101010101" pitchFamily="2" charset="-122"/>
                <a:ea typeface="宋体" panose="02010600030101010101" pitchFamily="2" charset="-122"/>
                <a:cs typeface="宋体" panose="02010600030101010101" pitchFamily="2" charset="-122"/>
              </a:rPr>
              <a:t>25℃</a:t>
            </a:r>
            <a:r>
              <a:rPr lang="zh-CN" altLang="en-US" sz="2800" b="1">
                <a:latin typeface="宋体" panose="02010600030101010101" pitchFamily="2" charset="-122"/>
                <a:ea typeface="宋体" panose="02010600030101010101" pitchFamily="2" charset="-122"/>
                <a:cs typeface="宋体" panose="02010600030101010101" pitchFamily="2" charset="-122"/>
              </a:rPr>
              <a:t>和</a:t>
            </a:r>
            <a:r>
              <a:rPr lang="en-US" altLang="zh-CN" sz="2800" b="1">
                <a:latin typeface="宋体" panose="02010600030101010101" pitchFamily="2" charset="-122"/>
                <a:ea typeface="宋体" panose="02010600030101010101" pitchFamily="2" charset="-122"/>
                <a:cs typeface="宋体" panose="02010600030101010101" pitchFamily="2" charset="-122"/>
              </a:rPr>
              <a:t>101kpa</a:t>
            </a:r>
            <a:r>
              <a:rPr lang="zh-CN" altLang="en-US" sz="2800" b="1">
                <a:latin typeface="宋体" panose="02010600030101010101" pitchFamily="2" charset="-122"/>
                <a:ea typeface="宋体" panose="02010600030101010101" pitchFamily="2" charset="-122"/>
                <a:cs typeface="宋体" panose="02010600030101010101" pitchFamily="2" charset="-122"/>
              </a:rPr>
              <a:t>下强酸稀溶液与强碱稀溶液发生中和反应生成</a:t>
            </a:r>
            <a:r>
              <a:rPr lang="en-US" altLang="zh-CN" sz="2800" b="1">
                <a:latin typeface="宋体" panose="02010600030101010101" pitchFamily="2" charset="-122"/>
                <a:ea typeface="宋体" panose="02010600030101010101" pitchFamily="2" charset="-122"/>
                <a:cs typeface="宋体" panose="02010600030101010101" pitchFamily="2" charset="-122"/>
              </a:rPr>
              <a:t>1mol</a:t>
            </a:r>
            <a:r>
              <a:rPr lang="zh-CN" altLang="en-US" sz="2800" b="1">
                <a:latin typeface="宋体" panose="02010600030101010101" pitchFamily="2" charset="-122"/>
                <a:ea typeface="宋体" panose="02010600030101010101" pitchFamily="2" charset="-122"/>
                <a:cs typeface="宋体" panose="02010600030101010101" pitchFamily="2" charset="-122"/>
              </a:rPr>
              <a:t>水时，放出</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57.3kJ</a:t>
            </a:r>
            <a:r>
              <a:rPr lang="zh-CN" altLang="en-US" sz="2800" b="1">
                <a:latin typeface="宋体" panose="02010600030101010101" pitchFamily="2" charset="-122"/>
                <a:ea typeface="宋体" panose="02010600030101010101" pitchFamily="2" charset="-122"/>
                <a:cs typeface="宋体" panose="02010600030101010101" pitchFamily="2" charset="-122"/>
              </a:rPr>
              <a:t>的热量</a:t>
            </a:r>
          </a:p>
        </p:txBody>
      </p:sp>
      <p:sp>
        <p:nvSpPr>
          <p:cNvPr id="11" name="Text Box 4"/>
          <p:cNvSpPr txBox="1">
            <a:spLocks noChangeArrowheads="1"/>
          </p:cNvSpPr>
          <p:nvPr>
            <p:custDataLst>
              <p:tags r:id="rId7"/>
            </p:custDataLst>
          </p:nvPr>
        </p:nvSpPr>
        <p:spPr bwMode="auto">
          <a:xfrm>
            <a:off x="866140" y="4714240"/>
            <a:ext cx="10460355"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0" fontAlgn="auto" hangingPunct="0">
              <a:lnSpc>
                <a:spcPct val="125000"/>
              </a:lnSpc>
              <a:buClr>
                <a:schemeClr val="accent1"/>
              </a:buClr>
            </a:pPr>
            <a:r>
              <a:rPr lang="zh-CN" altLang="en-US" sz="2800" b="1">
                <a:solidFill>
                  <a:srgbClr val="0000FF"/>
                </a:solidFill>
                <a:latin typeface="宋体" panose="02010600030101010101" pitchFamily="2" charset="-122"/>
                <a:cs typeface="宋体" panose="02010600030101010101" pitchFamily="2" charset="-122"/>
                <a:sym typeface="+mn-ea"/>
              </a:rPr>
              <a:t>弱酸弱碱稀溶液，因为电离吸热，故生成</a:t>
            </a:r>
            <a:r>
              <a:rPr lang="en-US" altLang="zh-CN" sz="2800" b="1">
                <a:solidFill>
                  <a:srgbClr val="0000FF"/>
                </a:solidFill>
                <a:latin typeface="宋体" panose="02010600030101010101" pitchFamily="2" charset="-122"/>
                <a:cs typeface="宋体" panose="02010600030101010101" pitchFamily="2" charset="-122"/>
                <a:sym typeface="+mn-ea"/>
              </a:rPr>
              <a:t>1molH</a:t>
            </a:r>
            <a:r>
              <a:rPr lang="en-US" altLang="zh-CN" sz="2800" b="1" baseline="-30000">
                <a:solidFill>
                  <a:srgbClr val="0000FF"/>
                </a:solidFill>
                <a:latin typeface="宋体" panose="02010600030101010101" pitchFamily="2" charset="-122"/>
                <a:cs typeface="宋体" panose="02010600030101010101" pitchFamily="2" charset="-122"/>
                <a:sym typeface="+mn-ea"/>
              </a:rPr>
              <a:t>2</a:t>
            </a:r>
            <a:r>
              <a:rPr lang="en-US" altLang="zh-CN" sz="2800" b="1">
                <a:solidFill>
                  <a:srgbClr val="0000FF"/>
                </a:solidFill>
                <a:latin typeface="宋体" panose="02010600030101010101" pitchFamily="2" charset="-122"/>
                <a:cs typeface="宋体" panose="02010600030101010101" pitchFamily="2" charset="-122"/>
                <a:sym typeface="+mn-ea"/>
              </a:rPr>
              <a:t>O</a:t>
            </a:r>
            <a:r>
              <a:rPr lang="zh-CN" altLang="en-US" sz="2800" b="1">
                <a:solidFill>
                  <a:srgbClr val="0000FF"/>
                </a:solidFill>
                <a:latin typeface="宋体" panose="02010600030101010101" pitchFamily="2" charset="-122"/>
                <a:cs typeface="宋体" panose="02010600030101010101" pitchFamily="2" charset="-122"/>
                <a:sym typeface="+mn-ea"/>
              </a:rPr>
              <a:t>放热</a:t>
            </a:r>
            <a:r>
              <a:rPr lang="en-US" altLang="zh-CN" sz="2800" b="1">
                <a:solidFill>
                  <a:srgbClr val="0000FF"/>
                </a:solidFill>
                <a:latin typeface="宋体" panose="02010600030101010101" pitchFamily="2" charset="-122"/>
                <a:cs typeface="宋体" panose="02010600030101010101" pitchFamily="2" charset="-122"/>
                <a:sym typeface="+mn-ea"/>
              </a:rPr>
              <a:t>&lt;</a:t>
            </a:r>
            <a:r>
              <a:rPr lang="en-US" altLang="zh-CN" sz="2800" b="1" err="1">
                <a:solidFill>
                  <a:srgbClr val="0000FF"/>
                </a:solidFill>
                <a:latin typeface="宋体" panose="02010600030101010101" pitchFamily="2" charset="-122"/>
                <a:cs typeface="宋体" panose="02010600030101010101" pitchFamily="2" charset="-122"/>
                <a:sym typeface="+mn-ea"/>
              </a:rPr>
              <a:t>57.3 kJ</a:t>
            </a:r>
          </a:p>
        </p:txBody>
      </p:sp>
      <p:sp>
        <p:nvSpPr>
          <p:cNvPr id="8" name="Text Box 4"/>
          <p:cNvSpPr txBox="1">
            <a:spLocks noChangeArrowheads="1"/>
          </p:cNvSpPr>
          <p:nvPr>
            <p:custDataLst>
              <p:tags r:id="rId8"/>
            </p:custDataLst>
          </p:nvPr>
        </p:nvSpPr>
        <p:spPr bwMode="auto">
          <a:xfrm>
            <a:off x="856615" y="5344160"/>
            <a:ext cx="10422890"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0" fontAlgn="auto" hangingPunct="0">
              <a:lnSpc>
                <a:spcPct val="125000"/>
              </a:lnSpc>
              <a:buClr>
                <a:schemeClr val="accent1"/>
              </a:buClr>
            </a:pPr>
            <a:r>
              <a:rPr lang="zh-CN" altLang="en-US" sz="2800" b="1">
                <a:solidFill>
                  <a:srgbClr val="0000FF"/>
                </a:solidFill>
                <a:latin typeface="宋体" panose="02010600030101010101" pitchFamily="2" charset="-122"/>
                <a:cs typeface="宋体" panose="02010600030101010101" pitchFamily="2" charset="-122"/>
                <a:sym typeface="+mn-ea"/>
              </a:rPr>
              <a:t>强酸强碱浓溶液，因为稀释放热，故生成</a:t>
            </a:r>
            <a:r>
              <a:rPr lang="en-US" altLang="zh-CN" sz="2800" b="1">
                <a:solidFill>
                  <a:srgbClr val="0000FF"/>
                </a:solidFill>
                <a:latin typeface="宋体" panose="02010600030101010101" pitchFamily="2" charset="-122"/>
                <a:cs typeface="宋体" panose="02010600030101010101" pitchFamily="2" charset="-122"/>
                <a:sym typeface="+mn-ea"/>
              </a:rPr>
              <a:t>1molH</a:t>
            </a:r>
            <a:r>
              <a:rPr lang="en-US" altLang="zh-CN" sz="2800" b="1" baseline="-30000">
                <a:solidFill>
                  <a:srgbClr val="0000FF"/>
                </a:solidFill>
                <a:latin typeface="宋体" panose="02010600030101010101" pitchFamily="2" charset="-122"/>
                <a:cs typeface="宋体" panose="02010600030101010101" pitchFamily="2" charset="-122"/>
                <a:sym typeface="+mn-ea"/>
              </a:rPr>
              <a:t>2</a:t>
            </a:r>
            <a:r>
              <a:rPr lang="en-US" altLang="zh-CN" sz="2800" b="1">
                <a:solidFill>
                  <a:srgbClr val="0000FF"/>
                </a:solidFill>
                <a:latin typeface="宋体" panose="02010600030101010101" pitchFamily="2" charset="-122"/>
                <a:cs typeface="宋体" panose="02010600030101010101" pitchFamily="2" charset="-122"/>
                <a:sym typeface="+mn-ea"/>
              </a:rPr>
              <a:t>O</a:t>
            </a:r>
            <a:r>
              <a:rPr lang="zh-CN" altLang="en-US" sz="2800" b="1">
                <a:solidFill>
                  <a:srgbClr val="0000FF"/>
                </a:solidFill>
                <a:latin typeface="宋体" panose="02010600030101010101" pitchFamily="2" charset="-122"/>
                <a:cs typeface="宋体" panose="02010600030101010101" pitchFamily="2" charset="-122"/>
                <a:sym typeface="+mn-ea"/>
              </a:rPr>
              <a:t>放热</a:t>
            </a:r>
            <a:r>
              <a:rPr lang="en-US" altLang="zh-CN" sz="2800" b="1">
                <a:solidFill>
                  <a:srgbClr val="0000FF"/>
                </a:solidFill>
                <a:latin typeface="宋体" panose="02010600030101010101" pitchFamily="2" charset="-122"/>
                <a:cs typeface="宋体" panose="02010600030101010101" pitchFamily="2" charset="-122"/>
                <a:sym typeface="+mn-ea"/>
              </a:rPr>
              <a:t>&gt;57.3 kJ</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4"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4"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5" grpId="0"/>
      <p:bldP spid="2" grpId="0"/>
      <p:bldP spid="4" grpId="0"/>
      <p:bldP spid="7" grpId="0"/>
      <p:bldP spid="6" grpId="0"/>
      <p:bldP spid="11" grpId="4"/>
      <p:bldP spid="8" grpId="4"/>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charset="-122"/>
                <a:ea typeface="微软雅黑" panose="020B0503020204020204" charset="-122"/>
                <a:cs typeface="Times New Roman" panose="02020603050405020304" pitchFamily="18" charset="0"/>
              </a:rPr>
              <a:t>焓与焓变</a:t>
            </a:r>
          </a:p>
        </p:txBody>
      </p:sp>
      <p:sp>
        <p:nvSpPr>
          <p:cNvPr id="7" name="文本框 6"/>
          <p:cNvSpPr txBox="1"/>
          <p:nvPr>
            <p:custDataLst>
              <p:tags r:id="rId2"/>
            </p:custDataLst>
          </p:nvPr>
        </p:nvSpPr>
        <p:spPr>
          <a:xfrm>
            <a:off x="396240" y="695960"/>
            <a:ext cx="11399520" cy="2030095"/>
          </a:xfrm>
          <a:prstGeom prst="rect">
            <a:avLst/>
          </a:prstGeom>
          <a:noFill/>
        </p:spPr>
        <p:txBody>
          <a:bodyPr wrap="square" rtlCol="0" anchor="t">
            <a:spAutoFit/>
          </a:bodyPr>
          <a:lstStyle/>
          <a:p>
            <a:pPr lvl="0" algn="l">
              <a:lnSpc>
                <a:spcPct val="150000"/>
              </a:lnSpc>
              <a:buClrTx/>
              <a:buSzTx/>
              <a:buFontTx/>
            </a:pP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在科学研究和生产实践中,化学反应通常是在等压条件下进行的。为了描述等压条件下的反应热,科学上引入了一个与内能有关的物理量——焓(符号为H)</a:t>
            </a:r>
          </a:p>
        </p:txBody>
      </p:sp>
      <p:sp>
        <p:nvSpPr>
          <p:cNvPr id="2068" name="Text Box 20"/>
          <p:cNvSpPr txBox="1"/>
          <p:nvPr/>
        </p:nvSpPr>
        <p:spPr>
          <a:xfrm>
            <a:off x="855980" y="3352800"/>
            <a:ext cx="10939780" cy="953135"/>
          </a:xfrm>
          <a:prstGeom prst="rect">
            <a:avLst/>
          </a:prstGeom>
          <a:noFill/>
          <a:ln w="9525">
            <a:noFill/>
          </a:ln>
        </p:spPr>
        <p:txBody>
          <a:bodyPr wrap="square" anchor="t" anchorCtr="0">
            <a:spAutoFit/>
          </a:bodyPr>
          <a:lstStyle/>
          <a:p>
            <a:pPr>
              <a:spcBef>
                <a:spcPct val="50000"/>
              </a:spcBef>
            </a:pPr>
            <a:r>
              <a:rPr lang="en-US" altLang="zh-CN" sz="2800" b="1" dirty="0">
                <a:solidFill>
                  <a:srgbClr val="000066"/>
                </a:solidFill>
                <a:latin typeface="Times New Roman" panose="02020603050405020304" pitchFamily="18" charset="0"/>
                <a:ea typeface="楷体_GB2312" pitchFamily="49" charset="-122"/>
              </a:rPr>
              <a:t>        H</a:t>
            </a:r>
            <a:r>
              <a:rPr lang="zh-CN" altLang="en-US" sz="2800" b="1" dirty="0">
                <a:solidFill>
                  <a:srgbClr val="000066"/>
                </a:solidFill>
                <a:latin typeface="Times New Roman" panose="02020603050405020304" pitchFamily="18" charset="0"/>
                <a:ea typeface="楷体_GB2312" pitchFamily="49" charset="-122"/>
              </a:rPr>
              <a:t>称为</a:t>
            </a:r>
            <a:r>
              <a:rPr lang="zh-CN" altLang="en-US" sz="2800" b="1" dirty="0">
                <a:latin typeface="Times New Roman" panose="02020603050405020304" pitchFamily="18" charset="0"/>
                <a:ea typeface="楷体_GB2312" pitchFamily="49" charset="-122"/>
              </a:rPr>
              <a:t>“</a:t>
            </a:r>
            <a:r>
              <a:rPr lang="zh-CN" altLang="en-US" sz="2800" b="1" dirty="0">
                <a:solidFill>
                  <a:srgbClr val="FF0000"/>
                </a:solidFill>
                <a:latin typeface="Times New Roman" panose="02020603050405020304" pitchFamily="18" charset="0"/>
                <a:ea typeface="楷体_GB2312" pitchFamily="49" charset="-122"/>
              </a:rPr>
              <a:t>焓</a:t>
            </a:r>
            <a:r>
              <a:rPr lang="zh-CN" altLang="en-US" sz="2800" b="1" dirty="0">
                <a:latin typeface="Times New Roman" panose="02020603050405020304" pitchFamily="18" charset="0"/>
                <a:ea typeface="楷体_GB2312" pitchFamily="49" charset="-122"/>
              </a:rPr>
              <a:t>”，</a:t>
            </a:r>
            <a:r>
              <a:rPr lang="zh-CN" altLang="en-US" sz="2800" b="1" dirty="0">
                <a:solidFill>
                  <a:srgbClr val="000066"/>
                </a:solidFill>
                <a:latin typeface="Times New Roman" panose="02020603050405020304" pitchFamily="18" charset="0"/>
                <a:ea typeface="楷体_GB2312" pitchFamily="49" charset="-122"/>
              </a:rPr>
              <a:t>是与物质内能有关的物理量，生成物与反应物的焓值差</a:t>
            </a:r>
            <a:r>
              <a:rPr lang="en-US" altLang="zh-CN" sz="2800" b="1" dirty="0">
                <a:solidFill>
                  <a:srgbClr val="000066"/>
                </a:solidFill>
                <a:latin typeface="Times New Roman" panose="02020603050405020304" pitchFamily="18" charset="0"/>
                <a:ea typeface="楷体_GB2312" pitchFamily="49" charset="-122"/>
              </a:rPr>
              <a:t>ΔH</a:t>
            </a:r>
            <a:r>
              <a:rPr lang="zh-CN" altLang="en-US" sz="2800" b="1" dirty="0">
                <a:solidFill>
                  <a:srgbClr val="000066"/>
                </a:solidFill>
                <a:latin typeface="Times New Roman" panose="02020603050405020304" pitchFamily="18" charset="0"/>
                <a:ea typeface="楷体_GB2312" pitchFamily="49" charset="-122"/>
              </a:rPr>
              <a:t>称为</a:t>
            </a:r>
            <a:r>
              <a:rPr lang="zh-CN" altLang="en-US" sz="2800" b="1" dirty="0">
                <a:latin typeface="Times New Roman" panose="02020603050405020304" pitchFamily="18" charset="0"/>
                <a:ea typeface="楷体_GB2312" pitchFamily="49" charset="-122"/>
              </a:rPr>
              <a:t>“</a:t>
            </a:r>
            <a:r>
              <a:rPr lang="zh-CN" altLang="en-US" sz="2800" b="1" dirty="0">
                <a:solidFill>
                  <a:srgbClr val="FF0000"/>
                </a:solidFill>
                <a:latin typeface="Times New Roman" panose="02020603050405020304" pitchFamily="18" charset="0"/>
                <a:ea typeface="楷体_GB2312" pitchFamily="49" charset="-122"/>
              </a:rPr>
              <a:t>焓变</a:t>
            </a:r>
            <a:r>
              <a:rPr lang="zh-CN" altLang="en-US" sz="2800" b="1" dirty="0">
                <a:latin typeface="Times New Roman" panose="02020603050405020304" pitchFamily="18" charset="0"/>
                <a:ea typeface="楷体_GB2312" pitchFamily="49" charset="-122"/>
              </a:rPr>
              <a:t>”，</a:t>
            </a:r>
            <a:r>
              <a:rPr lang="zh-CN" altLang="en-US" sz="2800" b="1" dirty="0">
                <a:solidFill>
                  <a:srgbClr val="FF0000"/>
                </a:solidFill>
                <a:latin typeface="Times New Roman" panose="02020603050405020304" pitchFamily="18" charset="0"/>
                <a:ea typeface="楷体_GB2312" pitchFamily="49" charset="-122"/>
              </a:rPr>
              <a:t>恒压条件下的反应热等于焓变</a:t>
            </a:r>
            <a:r>
              <a:rPr lang="zh-CN" altLang="en-US" sz="2800" b="1" dirty="0">
                <a:latin typeface="Times New Roman" panose="02020603050405020304" pitchFamily="18" charset="0"/>
                <a:ea typeface="楷体_GB2312" pitchFamily="49" charset="-122"/>
              </a:rPr>
              <a:t>。</a:t>
            </a:r>
          </a:p>
        </p:txBody>
      </p:sp>
      <p:sp>
        <p:nvSpPr>
          <p:cNvPr id="8" name="矩形 7"/>
          <p:cNvSpPr/>
          <p:nvPr>
            <p:custDataLst>
              <p:tags r:id="rId3"/>
            </p:custDataLst>
          </p:nvPr>
        </p:nvSpPr>
        <p:spPr>
          <a:xfrm>
            <a:off x="276860" y="2726055"/>
            <a:ext cx="2935605" cy="583565"/>
          </a:xfrm>
          <a:prstGeom prst="rect">
            <a:avLst/>
          </a:prstGeom>
          <a:ln>
            <a:noFill/>
          </a:ln>
        </p:spPr>
        <p:txBody>
          <a:bodyPr wrap="square">
            <a:spAutoFit/>
          </a:bodyPr>
          <a:lstStyle/>
          <a:p>
            <a:r>
              <a:rPr lang="zh-CN" altLang="en-US" sz="3200" b="1" kern="100">
                <a:solidFill>
                  <a:srgbClr val="3780D7"/>
                </a:solidFill>
                <a:latin typeface="Times New Roman" panose="02020603050405020304" pitchFamily="18" charset="0"/>
                <a:ea typeface="微软雅黑" panose="020B0503020204020204" charset="-122"/>
                <a:cs typeface="Times New Roman" panose="02020603050405020304" pitchFamily="18" charset="0"/>
              </a:rPr>
              <a:t>一、焓与焓变</a:t>
            </a:r>
          </a:p>
        </p:txBody>
      </p:sp>
      <p:sp>
        <p:nvSpPr>
          <p:cNvPr id="14" name="矩形 13"/>
          <p:cNvSpPr/>
          <p:nvPr>
            <p:custDataLst>
              <p:tags r:id="rId4"/>
            </p:custDataLst>
          </p:nvPr>
        </p:nvSpPr>
        <p:spPr>
          <a:xfrm>
            <a:off x="855980" y="4305935"/>
            <a:ext cx="8926195" cy="1568450"/>
          </a:xfrm>
          <a:prstGeom prst="rect">
            <a:avLst/>
          </a:prstGeom>
        </p:spPr>
        <p:txBody>
          <a:bodyPr wrap="square">
            <a:spAutoFit/>
          </a:bodyPr>
          <a:lstStyle/>
          <a:p>
            <a:pPr>
              <a:lnSpc>
                <a:spcPct val="150000"/>
              </a:lnSpc>
            </a:pPr>
            <a:r>
              <a:rPr lang="zh-CN" altLang="zh-CN" sz="3200" b="1">
                <a:latin typeface="Times New Roman" panose="02020603050405020304" pitchFamily="18" charset="0"/>
                <a:ea typeface="宋体" panose="02010600030101010101" pitchFamily="2" charset="-122"/>
                <a:cs typeface="Times New Roman" panose="02020603050405020304" pitchFamily="18" charset="0"/>
              </a:rPr>
              <a:t>焓变</a:t>
            </a:r>
            <a:r>
              <a:rPr lang="zh-CN" altLang="en-US" sz="3200" b="1">
                <a:latin typeface="Times New Roman" panose="02020603050405020304" pitchFamily="18" charset="0"/>
                <a:ea typeface="宋体" panose="02010600030101010101" pitchFamily="2" charset="-122"/>
                <a:cs typeface="Times New Roman" panose="02020603050405020304" pitchFamily="18" charset="0"/>
              </a:rPr>
              <a:t>（</a:t>
            </a:r>
            <a:r>
              <a:rPr lang="el-GR" altLang="zh-CN" sz="3200" b="1">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i="1">
                <a:solidFill>
                  <a:prstClr val="black"/>
                </a:solidFill>
                <a:latin typeface="Times New Roman" panose="02020603050405020304" pitchFamily="18" charset="0"/>
                <a:ea typeface="宋体" panose="02010600030101010101" pitchFamily="2" charset="-122"/>
                <a:cs typeface="Times New Roman" panose="02020603050405020304" pitchFamily="18" charset="0"/>
              </a:rPr>
              <a:t>H</a:t>
            </a:r>
            <a:r>
              <a:rPr lang="en-US" altLang="zh-CN" sz="3200" b="1" i="1">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a:latin typeface="Times New Roman" panose="02020603050405020304" pitchFamily="18" charset="0"/>
                <a:ea typeface="宋体" panose="02010600030101010101" pitchFamily="2" charset="-122"/>
                <a:cs typeface="Times New Roman" panose="02020603050405020304" pitchFamily="18" charset="0"/>
              </a:rPr>
              <a:t> </a:t>
            </a:r>
            <a:r>
              <a:rPr lang="el-GR"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i="1">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t>
            </a:r>
            <a:r>
              <a:rPr lang="zh-CN" altLang="en-US"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i="1">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t>
            </a:r>
            <a:r>
              <a:rPr lang="zh-CN" altLang="en-US" sz="32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生成物</a:t>
            </a:r>
            <a:r>
              <a:rPr lang="zh-CN" altLang="en-US"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Hoefler Text"/>
              </a:rPr>
              <a:t>－ </a:t>
            </a:r>
            <a:r>
              <a:rPr lang="en-US" altLang="zh-CN" sz="3200" b="1" i="1">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t>
            </a:r>
            <a:r>
              <a:rPr lang="zh-CN" altLang="en-US" sz="32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反应物</a:t>
            </a:r>
            <a:endParaRPr lang="en-US" altLang="zh-CN" sz="3200" b="1">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3200" b="1">
                <a:latin typeface="Times New Roman" panose="02020603050405020304" pitchFamily="18" charset="0"/>
                <a:ea typeface="宋体" panose="02010600030101010101" pitchFamily="2" charset="-122"/>
                <a:cs typeface="Times New Roman" panose="02020603050405020304" pitchFamily="18" charset="0"/>
              </a:rPr>
              <a:t>              </a:t>
            </a:r>
            <a:r>
              <a:rPr lang="zh-CN" altLang="zh-CN" sz="3200" b="1">
                <a:latin typeface="Times New Roman" panose="02020603050405020304" pitchFamily="18" charset="0"/>
                <a:ea typeface="宋体" panose="02010600030101010101" pitchFamily="2" charset="-122"/>
                <a:cs typeface="Times New Roman" panose="02020603050405020304" pitchFamily="18" charset="0"/>
              </a:rPr>
              <a:t>单位：</a:t>
            </a:r>
            <a:r>
              <a:rPr lang="en-US" altLang="zh-CN" sz="3200" b="1">
                <a:latin typeface="Times New Roman" panose="02020603050405020304" pitchFamily="18" charset="0"/>
                <a:ea typeface="宋体" panose="02010600030101010101" pitchFamily="2" charset="-122"/>
                <a:cs typeface="Times New Roman" panose="02020603050405020304" pitchFamily="18" charset="0"/>
              </a:rPr>
              <a:t> kJ/mol </a:t>
            </a:r>
            <a:r>
              <a:rPr lang="zh-CN" altLang="zh-CN" sz="3200" b="1">
                <a:latin typeface="Times New Roman" panose="02020603050405020304" pitchFamily="18" charset="0"/>
                <a:ea typeface="宋体" panose="02010600030101010101" pitchFamily="2" charset="-122"/>
                <a:cs typeface="Times New Roman" panose="02020603050405020304" pitchFamily="18" charset="0"/>
              </a:rPr>
              <a:t>或 </a:t>
            </a:r>
            <a:r>
              <a:rPr lang="en-US" altLang="zh-CN" sz="3200" b="1">
                <a:latin typeface="Times New Roman" panose="02020603050405020304" pitchFamily="18" charset="0"/>
                <a:ea typeface="宋体" panose="02010600030101010101" pitchFamily="2" charset="-122"/>
                <a:cs typeface="Times New Roman" panose="02020603050405020304" pitchFamily="18" charset="0"/>
              </a:rPr>
              <a:t>kJ•mol</a:t>
            </a:r>
            <a:r>
              <a:rPr lang="en-US" altLang="zh-CN" sz="3200" b="1" baseline="30000">
                <a:latin typeface="Times New Roman" panose="02020603050405020304" pitchFamily="18" charset="0"/>
                <a:ea typeface="宋体" panose="02010600030101010101" pitchFamily="2" charset="-122"/>
                <a:cs typeface="Times New Roman" panose="02020603050405020304" pitchFamily="18" charset="0"/>
              </a:rPr>
              <a:t>-1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068"/>
                                        </p:tgtEl>
                                        <p:attrNameLst>
                                          <p:attrName>style.visibility</p:attrName>
                                        </p:attrNameLst>
                                      </p:cBhvr>
                                      <p:to>
                                        <p:strVal val="visible"/>
                                      </p:to>
                                    </p:set>
                                    <p:anim calcmode="lin" valueType="num">
                                      <p:cBhvr additive="base">
                                        <p:cTn id="12" dur="500" fill="hold"/>
                                        <p:tgtEl>
                                          <p:spTgt spid="2068"/>
                                        </p:tgtEl>
                                        <p:attrNameLst>
                                          <p:attrName>ppt_x</p:attrName>
                                        </p:attrNameLst>
                                      </p:cBhvr>
                                      <p:tavLst>
                                        <p:tav tm="0">
                                          <p:val>
                                            <p:strVal val="#ppt_x"/>
                                          </p:val>
                                        </p:tav>
                                        <p:tav tm="100000">
                                          <p:val>
                                            <p:strVal val="#ppt_x"/>
                                          </p:val>
                                        </p:tav>
                                      </p:tavLst>
                                    </p:anim>
                                    <p:anim calcmode="lin" valueType="num">
                                      <p:cBhvr additive="base">
                                        <p:cTn id="13" dur="500" fill="hold"/>
                                        <p:tgtEl>
                                          <p:spTgt spid="2068"/>
                                        </p:tgtEl>
                                        <p:attrNameLst>
                                          <p:attrName>ppt_y</p:attrName>
                                        </p:attrNameLst>
                                      </p:cBhvr>
                                      <p:tavLst>
                                        <p:tav tm="0">
                                          <p:val>
                                            <p:strVal val="0-#ppt_h/2"/>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68" grpId="0"/>
      <p:bldP spid="8" grpId="0"/>
      <p:bldP spid="8" grpId="1"/>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GJhY2RlODM3Y2EzNjE0OWYxNDBhOTdiNjAwMzBmMWYifQ=="/>
  <p:tag name="KSO_WPP_MARK_KEY" val="5e3fcefc-e65f-49be-a91c-d454cbc737b4"/>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AS_UNIQUEID" val="834"/>
</p:tagLst>
</file>

<file path=ppt/tags/tag102.xml><?xml version="1.0" encoding="utf-8"?>
<p:tagLst xmlns:a="http://schemas.openxmlformats.org/drawingml/2006/main" xmlns:r="http://schemas.openxmlformats.org/officeDocument/2006/relationships" xmlns:p="http://schemas.openxmlformats.org/presentationml/2006/main">
  <p:tag name="AS_UNIQUEID" val="844"/>
</p:tagLst>
</file>

<file path=ppt/tags/tag103.xml><?xml version="1.0" encoding="utf-8"?>
<p:tagLst xmlns:a="http://schemas.openxmlformats.org/drawingml/2006/main" xmlns:r="http://schemas.openxmlformats.org/officeDocument/2006/relationships" xmlns:p="http://schemas.openxmlformats.org/presentationml/2006/main">
  <p:tag name="AS_UNIQUEID" val="845"/>
</p:tagLst>
</file>

<file path=ppt/tags/tag104.xml><?xml version="1.0" encoding="utf-8"?>
<p:tagLst xmlns:a="http://schemas.openxmlformats.org/drawingml/2006/main" xmlns:r="http://schemas.openxmlformats.org/officeDocument/2006/relationships" xmlns:p="http://schemas.openxmlformats.org/presentationml/2006/main">
  <p:tag name="AS_UNIQUEID" val="334"/>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AS_UNIQUEID" val="346"/>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AS_UNIQUEID" val="346"/>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AS_UNIQUEID" val="882"/>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AS_UNIQUEID" val="871"/>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AS_UNIQUEID" val="935"/>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AS_UNIQUEID" val="1053"/>
</p:tagLst>
</file>

<file path=ppt/tags/tag117.xml><?xml version="1.0" encoding="utf-8"?>
<p:tagLst xmlns:a="http://schemas.openxmlformats.org/drawingml/2006/main" xmlns:r="http://schemas.openxmlformats.org/officeDocument/2006/relationships" xmlns:p="http://schemas.openxmlformats.org/presentationml/2006/main">
  <p:tag name="AS_UNIQUEID" val="1055"/>
</p:tagLst>
</file>

<file path=ppt/tags/tag118.xml><?xml version="1.0" encoding="utf-8"?>
<p:tagLst xmlns:a="http://schemas.openxmlformats.org/drawingml/2006/main" xmlns:r="http://schemas.openxmlformats.org/officeDocument/2006/relationships" xmlns:p="http://schemas.openxmlformats.org/presentationml/2006/main">
  <p:tag name="AS_UNIQUEID" val="1061"/>
</p:tagLst>
</file>

<file path=ppt/tags/tag119.xml><?xml version="1.0" encoding="utf-8"?>
<p:tagLst xmlns:a="http://schemas.openxmlformats.org/drawingml/2006/main" xmlns:r="http://schemas.openxmlformats.org/officeDocument/2006/relationships" xmlns:p="http://schemas.openxmlformats.org/presentationml/2006/main">
  <p:tag name="AS_UNIQUEID" val="107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AS_UNIQUEID" val="1073"/>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AS_UNIQUEID" val="1101"/>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AS_UNIQUEID" val="1103"/>
</p:tagLst>
</file>

<file path=ppt/tags/tag125.xml><?xml version="1.0" encoding="utf-8"?>
<p:tagLst xmlns:a="http://schemas.openxmlformats.org/drawingml/2006/main" xmlns:r="http://schemas.openxmlformats.org/officeDocument/2006/relationships" xmlns:p="http://schemas.openxmlformats.org/presentationml/2006/main">
  <p:tag name="AS_UNIQUEID" val="1106"/>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AS_UNIQUEID" val="1107"/>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AS_UNIQUEID" val="1108"/>
</p:tagLst>
</file>

<file path=ppt/tags/tag128.xml><?xml version="1.0" encoding="utf-8"?>
<p:tagLst xmlns:a="http://schemas.openxmlformats.org/drawingml/2006/main" xmlns:r="http://schemas.openxmlformats.org/officeDocument/2006/relationships" xmlns:p="http://schemas.openxmlformats.org/presentationml/2006/main">
  <p:tag name="AS_UNIQUEID" val="1101"/>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AS_UNIQUEID" val="1109"/>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AS_UNIQUEID" val="1110"/>
</p:tagLst>
</file>

<file path=ppt/tags/tag131.xml><?xml version="1.0" encoding="utf-8"?>
<p:tagLst xmlns:a="http://schemas.openxmlformats.org/drawingml/2006/main" xmlns:r="http://schemas.openxmlformats.org/officeDocument/2006/relationships" xmlns:p="http://schemas.openxmlformats.org/presentationml/2006/main">
  <p:tag name="AS_UNIQUEID" val="1111"/>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AS_UNIQUEID" val="1112"/>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AS_UNIQUEID" val="1104"/>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AS_UNIQUEID" val="1105"/>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600,&quot;width&quot;:9600}"/>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AS_UNIQUEID" val="676"/>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AS_UNIQUEID" val="694"/>
</p:tagLst>
</file>

<file path=ppt/tags/tag71.xml><?xml version="1.0" encoding="utf-8"?>
<p:tagLst xmlns:a="http://schemas.openxmlformats.org/drawingml/2006/main" xmlns:r="http://schemas.openxmlformats.org/officeDocument/2006/relationships" xmlns:p="http://schemas.openxmlformats.org/presentationml/2006/main">
  <p:tag name="AS_UNIQUEID" val="702"/>
</p:tagLst>
</file>

<file path=ppt/tags/tag72.xml><?xml version="1.0" encoding="utf-8"?>
<p:tagLst xmlns:a="http://schemas.openxmlformats.org/drawingml/2006/main" xmlns:r="http://schemas.openxmlformats.org/officeDocument/2006/relationships" xmlns:p="http://schemas.openxmlformats.org/presentationml/2006/main">
  <p:tag name="AS_UNIQUEID" val="715"/>
</p:tagLst>
</file>

<file path=ppt/tags/tag73.xml><?xml version="1.0" encoding="utf-8"?>
<p:tagLst xmlns:a="http://schemas.openxmlformats.org/drawingml/2006/main" xmlns:r="http://schemas.openxmlformats.org/officeDocument/2006/relationships" xmlns:p="http://schemas.openxmlformats.org/presentationml/2006/main">
  <p:tag name="AS_UNIQUEID" val="703"/>
</p:tagLst>
</file>

<file path=ppt/tags/tag74.xml><?xml version="1.0" encoding="utf-8"?>
<p:tagLst xmlns:a="http://schemas.openxmlformats.org/drawingml/2006/main" xmlns:r="http://schemas.openxmlformats.org/officeDocument/2006/relationships" xmlns:p="http://schemas.openxmlformats.org/presentationml/2006/main">
  <p:tag name="AS_UNIQUEID" val="704"/>
</p:tagLst>
</file>

<file path=ppt/tags/tag75.xml><?xml version="1.0" encoding="utf-8"?>
<p:tagLst xmlns:a="http://schemas.openxmlformats.org/drawingml/2006/main" xmlns:r="http://schemas.openxmlformats.org/officeDocument/2006/relationships" xmlns:p="http://schemas.openxmlformats.org/presentationml/2006/main">
  <p:tag name="AS_UNIQUEID" val="705"/>
</p:tagLst>
</file>

<file path=ppt/tags/tag76.xml><?xml version="1.0" encoding="utf-8"?>
<p:tagLst xmlns:a="http://schemas.openxmlformats.org/drawingml/2006/main" xmlns:r="http://schemas.openxmlformats.org/officeDocument/2006/relationships" xmlns:p="http://schemas.openxmlformats.org/presentationml/2006/main">
  <p:tag name="AS_UNIQUEID" val="695"/>
</p:tagLst>
</file>

<file path=ppt/tags/tag77.xml><?xml version="1.0" encoding="utf-8"?>
<p:tagLst xmlns:a="http://schemas.openxmlformats.org/drawingml/2006/main" xmlns:r="http://schemas.openxmlformats.org/officeDocument/2006/relationships" xmlns:p="http://schemas.openxmlformats.org/presentationml/2006/main">
  <p:tag name="AS_UNIQUEID" val="698"/>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AS_UNIQUEID" val="699"/>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AS_UNIQUEID" val="696"/>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AS_UNIQUEID" val="697"/>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AS_UNIQUEID" val="721"/>
</p:tagLst>
</file>

<file path=ppt/tags/tag84.xml><?xml version="1.0" encoding="utf-8"?>
<p:tagLst xmlns:a="http://schemas.openxmlformats.org/drawingml/2006/main" xmlns:r="http://schemas.openxmlformats.org/officeDocument/2006/relationships" xmlns:p="http://schemas.openxmlformats.org/presentationml/2006/main">
  <p:tag name="AS_UNIQUEID" val="722"/>
</p:tagLst>
</file>

<file path=ppt/tags/tag85.xml><?xml version="1.0" encoding="utf-8"?>
<p:tagLst xmlns:a="http://schemas.openxmlformats.org/drawingml/2006/main" xmlns:r="http://schemas.openxmlformats.org/officeDocument/2006/relationships" xmlns:p="http://schemas.openxmlformats.org/presentationml/2006/main">
  <p:tag name="AS_UNIQUEID" val="726"/>
</p:tagLst>
</file>

<file path=ppt/tags/tag86.xml><?xml version="1.0" encoding="utf-8"?>
<p:tagLst xmlns:a="http://schemas.openxmlformats.org/drawingml/2006/main" xmlns:r="http://schemas.openxmlformats.org/officeDocument/2006/relationships" xmlns:p="http://schemas.openxmlformats.org/presentationml/2006/main">
  <p:tag name="AS_UNIQUEID" val="735"/>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AS_UNIQUEID" val="723"/>
</p:tagLst>
</file>

<file path=ppt/tags/tag88.xml><?xml version="1.0" encoding="utf-8"?>
<p:tagLst xmlns:a="http://schemas.openxmlformats.org/drawingml/2006/main" xmlns:r="http://schemas.openxmlformats.org/officeDocument/2006/relationships" xmlns:p="http://schemas.openxmlformats.org/presentationml/2006/main">
  <p:tag name="AS_UNIQUEID" val="724"/>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1067</Words>
  <Application>Microsoft Office PowerPoint</Application>
  <PresentationFormat>宽屏</PresentationFormat>
  <Paragraphs>146</Paragraphs>
  <Slides>12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黑体</vt:lpstr>
      <vt:lpstr>华文楷体</vt:lpstr>
      <vt:lpstr>华文中宋</vt:lpstr>
      <vt:lpstr>宋体</vt:lpstr>
      <vt:lpstr>微软雅黑</vt:lpstr>
      <vt:lpstr>Arial</vt:lpstr>
      <vt:lpstr>Calibri</vt:lpstr>
      <vt:lpstr>Times New Roman</vt:lpstr>
      <vt:lpstr>Wingdings</vt:lpstr>
      <vt:lpstr>Wingdings 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gouxueping</cp:lastModifiedBy>
  <cp:revision>168</cp:revision>
  <dcterms:created xsi:type="dcterms:W3CDTF">2019-06-19T02:08:00Z</dcterms:created>
  <dcterms:modified xsi:type="dcterms:W3CDTF">2024-07-05T13:04:38Z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0E556855C42E4432A87928260E546C60</vt:lpwstr>
  </property>
</Properties>
</file>