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62" r:id="rId2"/>
    <p:sldId id="740" r:id="rId3"/>
    <p:sldId id="875" r:id="rId4"/>
    <p:sldId id="876" r:id="rId5"/>
    <p:sldId id="877" r:id="rId6"/>
    <p:sldId id="878" r:id="rId7"/>
    <p:sldId id="879" r:id="rId8"/>
    <p:sldId id="880" r:id="rId9"/>
    <p:sldId id="881" r:id="rId10"/>
    <p:sldId id="882" r:id="rId11"/>
    <p:sldId id="276" r:id="rId12"/>
    <p:sldId id="902" r:id="rId13"/>
    <p:sldId id="903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4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  <p:ext uri="{1BD7E111-0CB8-44D6-8891-C1BB2F81B7CC}">
      <p1710:readonlyRecommended xmlns:p1710="http://schemas.microsoft.com/office/powerpoint/2017/10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>
        <p:scale>
          <a:sx n="83" d="100"/>
          <a:sy n="83" d="100"/>
        </p:scale>
        <p:origin x="-222" y="-252"/>
      </p:cViewPr>
      <p:guideLst>
        <p:guide orient="horz" pos="224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E422CF-0D80-45B7-804E-B558B97AB2E8}" type="datetimeFigureOut">
              <a:rPr lang="zh-CN" altLang="en-US" smtClean="0"/>
              <a:t>2024/8/28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58C390-5DFC-4387-A3E4-66C0935898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581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849C2A-8E95-4FC5-A23A-17CF15F700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849C2A-8E95-4FC5-A23A-17CF15F700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849C2A-8E95-4FC5-A23A-17CF15F700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849C2A-8E95-4FC5-A23A-17CF15F700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849C2A-8E95-4FC5-A23A-17CF15F700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849C2A-8E95-4FC5-A23A-17CF15F700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849C2A-8E95-4FC5-A23A-17CF15F700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849C2A-8E95-4FC5-A23A-17CF15F700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849C2A-8E95-4FC5-A23A-17CF15F700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849C2A-8E95-4FC5-A23A-17CF15F700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849C2A-8E95-4FC5-A23A-17CF15F700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849C2A-8E95-4FC5-A23A-17CF15F700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849C2A-8E95-4FC5-A23A-17CF15F700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包图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2024/8/28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 descr="图片包含 滑雪, 雪花  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file:///D:\qq&#25991;&#20214;\712321467\Image\C2C\Image2\%7b75232B38-A165-1FB7-499C-2E1C792CACB5%7d.png" TargetMode="Externa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0.xml"/><Relationship Id="rId7" Type="http://schemas.openxmlformats.org/officeDocument/2006/relationships/notesSlide" Target="../notesSlides/notesSlide7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/>
        </p:nvSpPr>
        <p:spPr>
          <a:xfrm>
            <a:off x="4482465" y="2356485"/>
            <a:ext cx="2235835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R="0" indent="0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4800" b="1" i="0" kern="1200" cap="none" spc="0" normalizeH="0" baseline="0" noProof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经典综艺体简" panose="02010609000101010101" pitchFamily="49" charset="-122"/>
                <a:cs typeface="经典综艺体简" panose="02010609000101010101" pitchFamily="49" charset="-122"/>
              </a:rPr>
              <a:t>第三章</a:t>
            </a:r>
            <a:r>
              <a:rPr kumimoji="0" lang="en-US" altLang="zh-CN" sz="4800" b="1" i="0" kern="1200" cap="none" spc="0" normalizeH="0" baseline="0" noProof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经典综艺体简" panose="02010609000101010101" pitchFamily="49" charset="-122"/>
                <a:cs typeface="经典综艺体简" panose="02010609000101010101" pitchFamily="49" charset="-122"/>
              </a:rPr>
              <a:t> </a:t>
            </a:r>
            <a:endParaRPr kumimoji="0" lang="zh-CN" altLang="en-US" sz="4800" b="1" i="0" kern="1200" cap="none" spc="0" normalizeH="0" baseline="0" noProof="0">
              <a:solidFill>
                <a:schemeClr val="accent1">
                  <a:lumMod val="75000"/>
                </a:schemeClr>
              </a:solidFill>
              <a:latin typeface="Agency FB" panose="020B0503020202020204" pitchFamily="34" charset="0"/>
              <a:ea typeface="经典综艺体简" panose="02010609000101010101" pitchFamily="49" charset="-122"/>
              <a:cs typeface="经典综艺体简" panose="02010609000101010101" pitchFamily="49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0" y="6629400"/>
            <a:ext cx="12192000" cy="228600"/>
            <a:chOff x="0" y="6629400"/>
            <a:chExt cx="12192000" cy="228600"/>
          </a:xfrm>
        </p:grpSpPr>
        <p:grpSp>
          <p:nvGrpSpPr>
            <p:cNvPr id="6" name="组合 5"/>
            <p:cNvGrpSpPr/>
            <p:nvPr/>
          </p:nvGrpSpPr>
          <p:grpSpPr>
            <a:xfrm>
              <a:off x="0" y="6629400"/>
              <a:ext cx="6096000" cy="228600"/>
              <a:chOff x="0" y="6629400"/>
              <a:chExt cx="6822268" cy="228600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0" y="6629400"/>
                <a:ext cx="1705567" cy="228600"/>
              </a:xfrm>
              <a:prstGeom prst="rect">
                <a:avLst/>
              </a:prstGeom>
              <a:solidFill>
                <a:srgbClr val="FCC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1705567" y="6629400"/>
                <a:ext cx="1705567" cy="228600"/>
              </a:xfrm>
              <a:prstGeom prst="rect">
                <a:avLst/>
              </a:prstGeom>
              <a:solidFill>
                <a:srgbClr val="35D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>
              <a:xfrm>
                <a:off x="3411134" y="6629400"/>
                <a:ext cx="1705567" cy="228600"/>
              </a:xfrm>
              <a:prstGeom prst="rect">
                <a:avLst/>
              </a:prstGeom>
              <a:solidFill>
                <a:srgbClr val="115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5116701" y="6629400"/>
                <a:ext cx="1705567" cy="228600"/>
              </a:xfrm>
              <a:prstGeom prst="rect">
                <a:avLst/>
              </a:prstGeom>
              <a:solidFill>
                <a:srgbClr val="554C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6096000" y="6629400"/>
              <a:ext cx="6096000" cy="228600"/>
              <a:chOff x="0" y="6629400"/>
              <a:chExt cx="6822268" cy="228600"/>
            </a:xfrm>
          </p:grpSpPr>
          <p:sp>
            <p:nvSpPr>
              <p:cNvPr id="40" name="矩形 39"/>
              <p:cNvSpPr/>
              <p:nvPr/>
            </p:nvSpPr>
            <p:spPr>
              <a:xfrm>
                <a:off x="0" y="6629400"/>
                <a:ext cx="1705567" cy="228600"/>
              </a:xfrm>
              <a:prstGeom prst="rect">
                <a:avLst/>
              </a:prstGeom>
              <a:solidFill>
                <a:srgbClr val="FCC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1" name="矩形 40"/>
              <p:cNvSpPr/>
              <p:nvPr/>
            </p:nvSpPr>
            <p:spPr>
              <a:xfrm>
                <a:off x="1705567" y="6629400"/>
                <a:ext cx="1705567" cy="228600"/>
              </a:xfrm>
              <a:prstGeom prst="rect">
                <a:avLst/>
              </a:prstGeom>
              <a:solidFill>
                <a:srgbClr val="35D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2" name="矩形 41"/>
              <p:cNvSpPr/>
              <p:nvPr/>
            </p:nvSpPr>
            <p:spPr>
              <a:xfrm>
                <a:off x="3411134" y="6629400"/>
                <a:ext cx="1705567" cy="228600"/>
              </a:xfrm>
              <a:prstGeom prst="rect">
                <a:avLst/>
              </a:prstGeom>
              <a:solidFill>
                <a:srgbClr val="115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 42"/>
              <p:cNvSpPr/>
              <p:nvPr/>
            </p:nvSpPr>
            <p:spPr>
              <a:xfrm>
                <a:off x="5116701" y="6629400"/>
                <a:ext cx="1705567" cy="228600"/>
              </a:xfrm>
              <a:prstGeom prst="rect">
                <a:avLst/>
              </a:prstGeom>
              <a:solidFill>
                <a:srgbClr val="554C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grpSp>
        <p:nvGrpSpPr>
          <p:cNvPr id="44" name="组合 43"/>
          <p:cNvGrpSpPr/>
          <p:nvPr/>
        </p:nvGrpSpPr>
        <p:grpSpPr>
          <a:xfrm>
            <a:off x="0" y="0"/>
            <a:ext cx="12192000" cy="228600"/>
            <a:chOff x="0" y="6629400"/>
            <a:chExt cx="12192000" cy="228600"/>
          </a:xfrm>
        </p:grpSpPr>
        <p:grpSp>
          <p:nvGrpSpPr>
            <p:cNvPr id="45" name="组合 44"/>
            <p:cNvGrpSpPr/>
            <p:nvPr/>
          </p:nvGrpSpPr>
          <p:grpSpPr>
            <a:xfrm>
              <a:off x="0" y="6629400"/>
              <a:ext cx="6096000" cy="228600"/>
              <a:chOff x="0" y="6629400"/>
              <a:chExt cx="6822268" cy="228600"/>
            </a:xfrm>
          </p:grpSpPr>
          <p:sp>
            <p:nvSpPr>
              <p:cNvPr id="51" name="矩形 50"/>
              <p:cNvSpPr/>
              <p:nvPr/>
            </p:nvSpPr>
            <p:spPr>
              <a:xfrm>
                <a:off x="0" y="6629400"/>
                <a:ext cx="1705567" cy="228600"/>
              </a:xfrm>
              <a:prstGeom prst="rect">
                <a:avLst/>
              </a:prstGeom>
              <a:solidFill>
                <a:srgbClr val="FCC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2" name="矩形 51"/>
              <p:cNvSpPr/>
              <p:nvPr/>
            </p:nvSpPr>
            <p:spPr>
              <a:xfrm>
                <a:off x="1705567" y="6629400"/>
                <a:ext cx="1705567" cy="228600"/>
              </a:xfrm>
              <a:prstGeom prst="rect">
                <a:avLst/>
              </a:prstGeom>
              <a:solidFill>
                <a:srgbClr val="35D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3" name="矩形 52"/>
              <p:cNvSpPr/>
              <p:nvPr/>
            </p:nvSpPr>
            <p:spPr>
              <a:xfrm>
                <a:off x="3411134" y="6629400"/>
                <a:ext cx="1705567" cy="228600"/>
              </a:xfrm>
              <a:prstGeom prst="rect">
                <a:avLst/>
              </a:prstGeom>
              <a:solidFill>
                <a:srgbClr val="115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4" name="矩形 53"/>
              <p:cNvSpPr/>
              <p:nvPr/>
            </p:nvSpPr>
            <p:spPr>
              <a:xfrm>
                <a:off x="5116701" y="6629400"/>
                <a:ext cx="1705567" cy="228600"/>
              </a:xfrm>
              <a:prstGeom prst="rect">
                <a:avLst/>
              </a:prstGeom>
              <a:solidFill>
                <a:srgbClr val="554C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6096000" y="6629400"/>
              <a:ext cx="6096000" cy="228600"/>
              <a:chOff x="0" y="6629400"/>
              <a:chExt cx="6822268" cy="228600"/>
            </a:xfrm>
          </p:grpSpPr>
          <p:sp>
            <p:nvSpPr>
              <p:cNvPr id="47" name="矩形 46"/>
              <p:cNvSpPr/>
              <p:nvPr/>
            </p:nvSpPr>
            <p:spPr>
              <a:xfrm>
                <a:off x="0" y="6629400"/>
                <a:ext cx="1705567" cy="228600"/>
              </a:xfrm>
              <a:prstGeom prst="rect">
                <a:avLst/>
              </a:prstGeom>
              <a:solidFill>
                <a:srgbClr val="FCC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>
              <a:xfrm>
                <a:off x="1705567" y="6629400"/>
                <a:ext cx="1705567" cy="228600"/>
              </a:xfrm>
              <a:prstGeom prst="rect">
                <a:avLst/>
              </a:prstGeom>
              <a:solidFill>
                <a:srgbClr val="35D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9" name="矩形 48"/>
              <p:cNvSpPr/>
              <p:nvPr/>
            </p:nvSpPr>
            <p:spPr>
              <a:xfrm>
                <a:off x="3411134" y="6629400"/>
                <a:ext cx="1705567" cy="228600"/>
              </a:xfrm>
              <a:prstGeom prst="rect">
                <a:avLst/>
              </a:prstGeom>
              <a:solidFill>
                <a:srgbClr val="115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0" name="矩形 49"/>
              <p:cNvSpPr/>
              <p:nvPr/>
            </p:nvSpPr>
            <p:spPr>
              <a:xfrm>
                <a:off x="5116701" y="6629400"/>
                <a:ext cx="1705567" cy="228600"/>
              </a:xfrm>
              <a:prstGeom prst="rect">
                <a:avLst/>
              </a:prstGeom>
              <a:solidFill>
                <a:srgbClr val="554C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pic>
        <p:nvPicPr>
          <p:cNvPr id="55" name="Mark Pride - River Flows In You (Original Mix) - remix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7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25862" y="-304800"/>
            <a:ext cx="609600" cy="6096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312535" y="3985260"/>
            <a:ext cx="349059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3600" b="1" noProof="0">
                <a:latin typeface="Agency FB" panose="020B0503020202020204" pitchFamily="34" charset="0"/>
                <a:ea typeface="经典综艺体简" panose="02010609000101010101" pitchFamily="49" charset="-122"/>
                <a:cs typeface="经典综艺体简" panose="02010609000101010101" pitchFamily="49" charset="-122"/>
              </a:rPr>
              <a:t>第一节 电离平衡</a:t>
            </a:r>
            <a:endParaRPr lang="zh-CN" altLang="en-US" sz="3600" b="1" noProof="0">
              <a:latin typeface="Agency FB" panose="020B0503020202020204" pitchFamily="34" charset="0"/>
              <a:ea typeface="经典综艺体简" panose="02010609000101010101" pitchFamily="49" charset="-122"/>
              <a:cs typeface="经典综艺体简" panose="0201060900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242685" y="4927600"/>
            <a:ext cx="3669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2800" b="1" noProof="0" dirty="0" smtClean="0">
                <a:solidFill>
                  <a:srgbClr val="C00000"/>
                </a:solidFill>
                <a:latin typeface="Agency FB" panose="020B0503020202020204" pitchFamily="34" charset="0"/>
                <a:ea typeface="经典综艺体简" panose="02010609000101010101" pitchFamily="49" charset="-122"/>
                <a:cs typeface="经典综艺体简" panose="02010609000101010101" pitchFamily="49" charset="-122"/>
              </a:rPr>
              <a:t>第</a:t>
            </a:r>
            <a:r>
              <a:rPr lang="en-US" altLang="zh-CN" sz="2800" b="1" noProof="0" dirty="0" smtClean="0">
                <a:solidFill>
                  <a:srgbClr val="C00000"/>
                </a:solidFill>
                <a:latin typeface="Agency FB" panose="020B0503020202020204" pitchFamily="34" charset="0"/>
                <a:ea typeface="经典综艺体简" panose="02010609000101010101" pitchFamily="49" charset="-122"/>
                <a:cs typeface="经典综艺体简" panose="02010609000101010101" pitchFamily="49" charset="-122"/>
              </a:rPr>
              <a:t>3</a:t>
            </a:r>
            <a:r>
              <a:rPr lang="zh-CN" altLang="en-US" sz="2800" b="1" noProof="0" dirty="0" smtClean="0">
                <a:solidFill>
                  <a:srgbClr val="C00000"/>
                </a:solidFill>
                <a:latin typeface="Agency FB" panose="020B0503020202020204" pitchFamily="34" charset="0"/>
                <a:ea typeface="经典综艺体简" panose="02010609000101010101" pitchFamily="49" charset="-122"/>
                <a:cs typeface="经典综艺体简" panose="02010609000101010101" pitchFamily="49" charset="-122"/>
              </a:rPr>
              <a:t>课时</a:t>
            </a:r>
            <a:r>
              <a:rPr lang="en-US" altLang="zh-CN" sz="2800" b="1" noProof="0" dirty="0" smtClean="0">
                <a:solidFill>
                  <a:srgbClr val="C00000"/>
                </a:solidFill>
                <a:latin typeface="Agency FB" panose="020B0503020202020204" pitchFamily="34" charset="0"/>
                <a:ea typeface="经典综艺体简" panose="02010609000101010101" pitchFamily="49" charset="-122"/>
                <a:cs typeface="经典综艺体简" panose="02010609000101010101" pitchFamily="49" charset="-122"/>
              </a:rPr>
              <a:t> </a:t>
            </a:r>
            <a:r>
              <a:rPr lang="zh-CN" sz="2800" b="1" noProof="0" dirty="0">
                <a:solidFill>
                  <a:srgbClr val="C00000"/>
                </a:solidFill>
                <a:latin typeface="Agency FB" panose="020B0503020202020204" pitchFamily="34" charset="0"/>
                <a:ea typeface="经典综艺体简" panose="02010609000101010101" pitchFamily="49" charset="-122"/>
                <a:cs typeface="经典综艺体简" panose="02010609000101010101" pitchFamily="49" charset="-122"/>
              </a:rPr>
              <a:t>电离平衡常数</a:t>
            </a:r>
            <a:endParaRPr lang="zh-CN" sz="2800" b="1" spc="-200" noProof="0" dirty="0">
              <a:solidFill>
                <a:srgbClr val="C00000"/>
              </a:solidFill>
              <a:latin typeface="Agency FB" panose="020B0503020202020204" pitchFamily="34" charset="0"/>
              <a:ea typeface="经典综艺体简" panose="02010609000101010101" pitchFamily="49" charset="-122"/>
              <a:cs typeface="经典综艺体简" panose="0201060900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718300" y="2356485"/>
            <a:ext cx="493331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sz="4800" b="1" noProof="0">
                <a:solidFill>
                  <a:schemeClr val="accent1">
                    <a:lumMod val="75000"/>
                  </a:schemeClr>
                </a:solidFill>
                <a:latin typeface="Agency FB" panose="020B0503020202020204" pitchFamily="34" charset="0"/>
                <a:ea typeface="经典综艺体简" panose="02010609000101010101" pitchFamily="49" charset="-122"/>
                <a:cs typeface="经典综艺体简" panose="02010609000101010101" pitchFamily="49" charset="-122"/>
                <a:sym typeface="+mn-ea"/>
              </a:rPr>
              <a:t>水溶液中的离子反应与平衡</a:t>
            </a:r>
            <a:endParaRPr lang="zh-CN" altLang="en-US" sz="4800" b="1" noProof="0">
              <a:solidFill>
                <a:schemeClr val="accent1">
                  <a:lumMod val="75000"/>
                </a:schemeClr>
              </a:solidFill>
              <a:latin typeface="Agency FB" panose="020B0503020202020204" pitchFamily="34" charset="0"/>
              <a:ea typeface="经典综艺体简" panose="02010609000101010101" pitchFamily="49" charset="-122"/>
              <a:cs typeface="经典综艺体简" panose="02010609000101010101" pitchFamily="49" charset="-122"/>
              <a:sym typeface="+mn-ea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6"/>
          <a:stretch>
            <a:fillRect/>
          </a:stretch>
        </p:blipFill>
        <p:spPr>
          <a:xfrm>
            <a:off x="359410" y="694690"/>
            <a:ext cx="3785235" cy="56451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927" r="23069" b="21840"/>
          <a:stretch>
            <a:fillRect/>
          </a:stretch>
        </p:blipFill>
        <p:spPr>
          <a:xfrm>
            <a:off x="0" y="138775"/>
            <a:ext cx="1864487" cy="121745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08877" y="485891"/>
            <a:ext cx="627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kern="1200" cap="none" spc="0" normalizeH="0" baseline="0" noProof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/>
                <a:cs typeface="+mn-cs"/>
              </a:rPr>
              <a:t>01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0" y="6629400"/>
            <a:ext cx="12192000" cy="228600"/>
            <a:chOff x="0" y="6629400"/>
            <a:chExt cx="12192000" cy="228600"/>
          </a:xfrm>
        </p:grpSpPr>
        <p:grpSp>
          <p:nvGrpSpPr>
            <p:cNvPr id="7" name="组合 6"/>
            <p:cNvGrpSpPr/>
            <p:nvPr/>
          </p:nvGrpSpPr>
          <p:grpSpPr>
            <a:xfrm>
              <a:off x="0" y="6629400"/>
              <a:ext cx="6096000" cy="228600"/>
              <a:chOff x="0" y="6629400"/>
              <a:chExt cx="6822268" cy="228600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0" y="6629400"/>
                <a:ext cx="1705567" cy="228600"/>
              </a:xfrm>
              <a:prstGeom prst="rect">
                <a:avLst/>
              </a:prstGeom>
              <a:solidFill>
                <a:srgbClr val="FCC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1705567" y="6629400"/>
                <a:ext cx="1705567" cy="228600"/>
              </a:xfrm>
              <a:prstGeom prst="rect">
                <a:avLst/>
              </a:prstGeom>
              <a:solidFill>
                <a:srgbClr val="35D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3411134" y="6629400"/>
                <a:ext cx="1705567" cy="228600"/>
              </a:xfrm>
              <a:prstGeom prst="rect">
                <a:avLst/>
              </a:prstGeom>
              <a:solidFill>
                <a:srgbClr val="115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5116701" y="6629400"/>
                <a:ext cx="1705567" cy="228600"/>
              </a:xfrm>
              <a:prstGeom prst="rect">
                <a:avLst/>
              </a:prstGeom>
              <a:solidFill>
                <a:srgbClr val="554C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6096000" y="6629400"/>
              <a:ext cx="6096000" cy="228600"/>
              <a:chOff x="0" y="6629400"/>
              <a:chExt cx="6822268" cy="228600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0" y="6629400"/>
                <a:ext cx="1705567" cy="228600"/>
              </a:xfrm>
              <a:prstGeom prst="rect">
                <a:avLst/>
              </a:prstGeom>
              <a:solidFill>
                <a:srgbClr val="FCC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1705567" y="6629400"/>
                <a:ext cx="1705567" cy="228600"/>
              </a:xfrm>
              <a:prstGeom prst="rect">
                <a:avLst/>
              </a:prstGeom>
              <a:solidFill>
                <a:srgbClr val="35D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3411134" y="6629400"/>
                <a:ext cx="1705567" cy="228600"/>
              </a:xfrm>
              <a:prstGeom prst="rect">
                <a:avLst/>
              </a:prstGeom>
              <a:solidFill>
                <a:srgbClr val="115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5116701" y="6629400"/>
                <a:ext cx="1705567" cy="228600"/>
              </a:xfrm>
              <a:prstGeom prst="rect">
                <a:avLst/>
              </a:prstGeom>
              <a:solidFill>
                <a:srgbClr val="554C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sp>
        <p:nvSpPr>
          <p:cNvPr id="18" name="矩形 17"/>
          <p:cNvSpPr/>
          <p:nvPr/>
        </p:nvSpPr>
        <p:spPr>
          <a:xfrm>
            <a:off x="1748740" y="547446"/>
            <a:ext cx="170688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电离平衡常数</a:t>
            </a:r>
          </a:p>
        </p:txBody>
      </p:sp>
      <p:sp>
        <p:nvSpPr>
          <p:cNvPr id="22" name="文本框 21"/>
          <p:cNvSpPr txBox="1"/>
          <p:nvPr>
            <p:custDataLst>
              <p:tags r:id="rId1"/>
            </p:custDataLst>
          </p:nvPr>
        </p:nvSpPr>
        <p:spPr>
          <a:xfrm>
            <a:off x="1179195" y="1356360"/>
            <a:ext cx="523303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二、电离平衡常数的应用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1294765" y="2099945"/>
            <a:ext cx="58750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比较酸（或碱）的强弱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1487170" y="2843530"/>
            <a:ext cx="90779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例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4.</a:t>
            </a:r>
            <a:r>
              <a:rPr 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已知常温下几种弱酸的电离平衡常数的值如下表：</a:t>
            </a:r>
          </a:p>
        </p:txBody>
      </p:sp>
      <p:graphicFrame>
        <p:nvGraphicFramePr>
          <p:cNvPr id="19" name="表格 18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560195" y="3365500"/>
          <a:ext cx="9853295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9500"/>
                <a:gridCol w="2501265"/>
                <a:gridCol w="2501265"/>
                <a:gridCol w="2501265"/>
              </a:tblGrid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弱酸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CH</a:t>
                      </a:r>
                      <a:r>
                        <a:rPr lang="en-US" altLang="zh-CN" sz="2800" b="1" baseline="-25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3</a:t>
                      </a: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COOH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HCN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H</a:t>
                      </a:r>
                      <a:r>
                        <a:rPr lang="en-US" altLang="zh-CN" sz="2800" b="1" baseline="-25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2</a:t>
                      </a: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CO</a:t>
                      </a:r>
                      <a:r>
                        <a:rPr lang="en-US" altLang="zh-CN" sz="2800" b="1" baseline="-25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3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电离平衡常数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K</a:t>
                      </a:r>
                      <a:r>
                        <a:rPr lang="en-US" altLang="zh-CN" sz="2800" b="1" baseline="-25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a</a:t>
                      </a:r>
                      <a:r>
                        <a:rPr lang="en-US" altLang="zh-CN" sz="28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</a:rPr>
                        <a:t>=</a:t>
                      </a:r>
                      <a:r>
                        <a:rPr lang="en-US" altLang="zh-CN" sz="28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sym typeface="+mn-ea"/>
                        </a:rPr>
                        <a:t>1.8×10</a:t>
                      </a:r>
                      <a:r>
                        <a:rPr lang="en-US" altLang="zh-CN" sz="2800" b="1" baseline="30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sym typeface="+mn-ea"/>
                        </a:rPr>
                        <a:t>-5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 err="1">
                          <a:latin typeface="Times New Roman" panose="02020603050405020304" pitchFamily="18" charset="0"/>
                          <a:ea typeface="楷体" panose="02010609060101010101" charset="-122"/>
                          <a:sym typeface="+mn-ea"/>
                        </a:rPr>
                        <a:t>K</a:t>
                      </a:r>
                      <a:r>
                        <a:rPr lang="en-US" altLang="zh-CN" sz="2800" b="1" baseline="-25000" err="1">
                          <a:latin typeface="Times New Roman" panose="02020603050405020304" pitchFamily="18" charset="0"/>
                          <a:ea typeface="楷体" panose="02010609060101010101" charset="-122"/>
                          <a:sym typeface="+mn-ea"/>
                        </a:rPr>
                        <a:t>a</a:t>
                      </a:r>
                      <a:r>
                        <a:rPr lang="en-US" altLang="zh-CN" sz="2800" b="1">
                          <a:latin typeface="Times New Roman" panose="02020603050405020304" pitchFamily="18" charset="0"/>
                          <a:ea typeface="楷体" panose="02010609060101010101" charset="-122"/>
                          <a:sym typeface="+mn-ea"/>
                        </a:rPr>
                        <a:t>= </a:t>
                      </a:r>
                      <a:r>
                        <a:rPr lang="en-US" altLang="zh-CN" sz="28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sym typeface="+mn-ea"/>
                        </a:rPr>
                        <a:t>4.9×10</a:t>
                      </a:r>
                      <a:r>
                        <a:rPr lang="en-US" altLang="zh-CN" sz="2800" b="1" baseline="30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sym typeface="+mn-ea"/>
                        </a:rPr>
                        <a:t>-10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800" b="1">
                          <a:latin typeface="Times New Roman" panose="02020603050405020304" pitchFamily="18" charset="0"/>
                          <a:ea typeface="楷体" panose="02010609060101010101" charset="-122"/>
                          <a:sym typeface="+mn-ea"/>
                        </a:rPr>
                        <a:t>K</a:t>
                      </a:r>
                      <a:r>
                        <a:rPr lang="en-US" altLang="zh-CN" sz="2800" b="1" baseline="-25000">
                          <a:latin typeface="Times New Roman" panose="02020603050405020304" pitchFamily="18" charset="0"/>
                          <a:ea typeface="楷体" panose="02010609060101010101" charset="-122"/>
                          <a:sym typeface="+mn-ea"/>
                        </a:rPr>
                        <a:t>a1</a:t>
                      </a:r>
                      <a:r>
                        <a:rPr lang="en-US" altLang="zh-CN" sz="2800" b="1">
                          <a:latin typeface="Times New Roman" panose="02020603050405020304" pitchFamily="18" charset="0"/>
                          <a:ea typeface="楷体" panose="02010609060101010101" charset="-122"/>
                          <a:sym typeface="+mn-ea"/>
                        </a:rPr>
                        <a:t>= </a:t>
                      </a:r>
                      <a:r>
                        <a:rPr lang="en-US" altLang="zh-CN" sz="28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sym typeface="+mn-ea"/>
                        </a:rPr>
                        <a:t>4.3×10</a:t>
                      </a:r>
                      <a:r>
                        <a:rPr lang="en-US" altLang="zh-CN" sz="2800" b="1" baseline="30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sym typeface="+mn-ea"/>
                        </a:rPr>
                        <a:t>-7</a:t>
                      </a:r>
                      <a:endParaRPr lang="en-US" altLang="zh-CN" sz="2800" b="1" baseline="3000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2800" b="1">
                          <a:latin typeface="Times New Roman" panose="02020603050405020304" pitchFamily="18" charset="0"/>
                          <a:ea typeface="楷体" panose="02010609060101010101" charset="-122"/>
                          <a:sym typeface="+mn-ea"/>
                        </a:rPr>
                        <a:t>K</a:t>
                      </a:r>
                      <a:r>
                        <a:rPr lang="en-US" altLang="zh-CN" sz="2800" b="1" baseline="-25000">
                          <a:latin typeface="Times New Roman" panose="02020603050405020304" pitchFamily="18" charset="0"/>
                          <a:ea typeface="楷体" panose="02010609060101010101" charset="-122"/>
                          <a:sym typeface="+mn-ea"/>
                        </a:rPr>
                        <a:t>a2</a:t>
                      </a:r>
                      <a:r>
                        <a:rPr lang="en-US" altLang="zh-CN" sz="2800" b="1">
                          <a:latin typeface="Times New Roman" panose="02020603050405020304" pitchFamily="18" charset="0"/>
                          <a:ea typeface="楷体" panose="02010609060101010101" charset="-122"/>
                          <a:sym typeface="+mn-ea"/>
                        </a:rPr>
                        <a:t>= </a:t>
                      </a:r>
                      <a:r>
                        <a:rPr lang="en-US" altLang="zh-CN" sz="28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sym typeface="+mn-ea"/>
                        </a:rPr>
                        <a:t>5.6×10</a:t>
                      </a:r>
                      <a:r>
                        <a:rPr lang="en-US" altLang="zh-CN" sz="2800" b="1" baseline="3000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sym typeface="+mn-ea"/>
                        </a:rPr>
                        <a:t>-11</a:t>
                      </a: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1" name="文本框 20"/>
          <p:cNvSpPr txBox="1"/>
          <p:nvPr/>
        </p:nvSpPr>
        <p:spPr>
          <a:xfrm>
            <a:off x="1560195" y="5022215"/>
            <a:ext cx="1003173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 dirty="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25</a:t>
            </a:r>
            <a:r>
              <a:rPr lang="en-US" altLang="zh-CN" sz="2800" b="1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℃</a:t>
            </a:r>
            <a:r>
              <a:rPr lang="zh-CN" altLang="en-US" sz="2800" b="1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时，等浓度的</a:t>
            </a:r>
            <a:r>
              <a:rPr lang="en-US" altLang="zh-CN" sz="2800" b="1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HCN</a:t>
            </a:r>
            <a:r>
              <a:rPr lang="zh-CN" altLang="en-US" sz="2800" b="1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溶液、</a:t>
            </a:r>
            <a:r>
              <a:rPr lang="en-US" altLang="zh-CN" sz="2800" b="1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H</a:t>
            </a:r>
            <a:r>
              <a:rPr lang="en-US" altLang="zh-CN" sz="2800" b="1" baseline="-250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2</a:t>
            </a:r>
            <a:r>
              <a:rPr lang="en-US" altLang="zh-CN" sz="2800" b="1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CO</a:t>
            </a:r>
            <a:r>
              <a:rPr lang="en-US" altLang="zh-CN" sz="2800" b="1" baseline="-250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3</a:t>
            </a:r>
            <a:r>
              <a:rPr lang="zh-CN" altLang="en-US" sz="2800" b="1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溶液和</a:t>
            </a:r>
            <a:r>
              <a:rPr lang="en-US" altLang="zh-CN" sz="2800" b="1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CH</a:t>
            </a:r>
            <a:r>
              <a:rPr lang="en-US" altLang="zh-CN" sz="2800" b="1" baseline="-250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3</a:t>
            </a:r>
            <a:r>
              <a:rPr lang="en-US" altLang="zh-CN" sz="2800" b="1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COOH</a:t>
            </a:r>
            <a:r>
              <a:rPr lang="zh-CN" altLang="en-US" sz="2800" b="1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溶液的酸性由强到弱的顺序为</a:t>
            </a:r>
            <a:r>
              <a:rPr lang="en-US" altLang="zh-CN" sz="2800" b="1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________________________</a:t>
            </a:r>
            <a:r>
              <a:rPr lang="zh-CN" altLang="en-US" sz="2800" b="1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。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5960745" y="5392420"/>
            <a:ext cx="44011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CH</a:t>
            </a:r>
            <a:r>
              <a:rPr lang="en-US" altLang="zh-CN" sz="2800" b="1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COOH&gt;H</a:t>
            </a:r>
            <a:r>
              <a:rPr lang="en-US" altLang="zh-CN" sz="2800" b="1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CO</a:t>
            </a:r>
            <a:r>
              <a:rPr lang="en-US" altLang="zh-CN" sz="2800" b="1" baseline="-2500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ea"/>
              </a:rPr>
              <a:t>&gt;HCN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0" grpId="0"/>
      <p:bldP spid="21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927" r="23069" b="21840"/>
          <a:stretch>
            <a:fillRect/>
          </a:stretch>
        </p:blipFill>
        <p:spPr>
          <a:xfrm>
            <a:off x="0" y="138775"/>
            <a:ext cx="1864487" cy="121745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08877" y="485891"/>
            <a:ext cx="627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kern="1200" cap="none" spc="0" normalizeH="0" baseline="0" noProof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/>
                <a:cs typeface="+mn-cs"/>
              </a:rPr>
              <a:t>02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0" y="6629400"/>
            <a:ext cx="12192000" cy="228600"/>
            <a:chOff x="0" y="6629400"/>
            <a:chExt cx="12192000" cy="228600"/>
          </a:xfrm>
        </p:grpSpPr>
        <p:grpSp>
          <p:nvGrpSpPr>
            <p:cNvPr id="7" name="组合 6"/>
            <p:cNvGrpSpPr/>
            <p:nvPr/>
          </p:nvGrpSpPr>
          <p:grpSpPr>
            <a:xfrm>
              <a:off x="0" y="6629400"/>
              <a:ext cx="6096000" cy="228600"/>
              <a:chOff x="0" y="6629400"/>
              <a:chExt cx="6822268" cy="228600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0" y="6629400"/>
                <a:ext cx="1705567" cy="228600"/>
              </a:xfrm>
              <a:prstGeom prst="rect">
                <a:avLst/>
              </a:prstGeom>
              <a:solidFill>
                <a:srgbClr val="FCC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1705567" y="6629400"/>
                <a:ext cx="1705567" cy="228600"/>
              </a:xfrm>
              <a:prstGeom prst="rect">
                <a:avLst/>
              </a:prstGeom>
              <a:solidFill>
                <a:srgbClr val="35D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3411134" y="6629400"/>
                <a:ext cx="1705567" cy="228600"/>
              </a:xfrm>
              <a:prstGeom prst="rect">
                <a:avLst/>
              </a:prstGeom>
              <a:solidFill>
                <a:srgbClr val="115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5116701" y="6629400"/>
                <a:ext cx="1705567" cy="228600"/>
              </a:xfrm>
              <a:prstGeom prst="rect">
                <a:avLst/>
              </a:prstGeom>
              <a:solidFill>
                <a:srgbClr val="554C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6096000" y="6629400"/>
              <a:ext cx="6096000" cy="228600"/>
              <a:chOff x="0" y="6629400"/>
              <a:chExt cx="6822268" cy="228600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0" y="6629400"/>
                <a:ext cx="1705567" cy="228600"/>
              </a:xfrm>
              <a:prstGeom prst="rect">
                <a:avLst/>
              </a:prstGeom>
              <a:solidFill>
                <a:srgbClr val="FCC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1705567" y="6629400"/>
                <a:ext cx="1705567" cy="228600"/>
              </a:xfrm>
              <a:prstGeom prst="rect">
                <a:avLst/>
              </a:prstGeom>
              <a:solidFill>
                <a:srgbClr val="35D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3411134" y="6629400"/>
                <a:ext cx="1705567" cy="228600"/>
              </a:xfrm>
              <a:prstGeom prst="rect">
                <a:avLst/>
              </a:prstGeom>
              <a:solidFill>
                <a:srgbClr val="115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5116701" y="6629400"/>
                <a:ext cx="1705567" cy="228600"/>
              </a:xfrm>
              <a:prstGeom prst="rect">
                <a:avLst/>
              </a:prstGeom>
              <a:solidFill>
                <a:srgbClr val="554C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sp>
        <p:nvSpPr>
          <p:cNvPr id="18" name="矩形 17"/>
          <p:cNvSpPr/>
          <p:nvPr/>
        </p:nvSpPr>
        <p:spPr>
          <a:xfrm>
            <a:off x="1748740" y="547446"/>
            <a:ext cx="311912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强酸</a:t>
            </a: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(</a:t>
            </a: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碱</a:t>
            </a: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)</a:t>
            </a: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与弱酸</a:t>
            </a:r>
            <a:r>
              <a:rPr lang="en-US" altLang="zh-CN" sz="2000" b="1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sym typeface="+mn-ea"/>
              </a:rPr>
              <a:t>(</a:t>
            </a:r>
            <a:r>
              <a:rPr lang="zh-CN" altLang="en-US" sz="2000" b="1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sym typeface="+mn-ea"/>
              </a:rPr>
              <a:t>碱</a:t>
            </a:r>
            <a:r>
              <a:rPr lang="en-US" altLang="zh-CN" sz="2000" b="1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sym typeface="+mn-ea"/>
              </a:rPr>
              <a:t>)</a:t>
            </a: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的比较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179195" y="1356360"/>
            <a:ext cx="59867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一、</a:t>
            </a:r>
            <a:r>
              <a:rPr lang="zh-CN" sz="36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稀释问题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456055" y="2737485"/>
            <a:ext cx="975042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宋体" panose="02010600030101010101" pitchFamily="2" charset="-122"/>
              </a:rPr>
              <a:t>例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宋体" panose="02010600030101010101" pitchFamily="2" charset="-122"/>
              </a:rPr>
              <a:t>6.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宋体" panose="02010600030101010101" pitchFamily="2" charset="-122"/>
              </a:rPr>
              <a:t>常温下，将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宋体" panose="02010600030101010101" pitchFamily="2" charset="-122"/>
              </a:rPr>
              <a:t>50mL0.1mol/L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宋体" panose="02010600030101010101" pitchFamily="2" charset="-122"/>
              </a:rPr>
              <a:t>盐酸溶液及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宋体" panose="02010600030101010101" pitchFamily="2" charset="-122"/>
              </a:rPr>
              <a:t>50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宋体" panose="02010600030101010101" pitchFamily="2" charset="-122"/>
                <a:sym typeface="+mn-ea"/>
              </a:rPr>
              <a:t>mL0.1mol/L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宋体" panose="02010600030101010101" pitchFamily="2" charset="-122"/>
                <a:sym typeface="+mn-ea"/>
              </a:rPr>
              <a:t>醋酸溶液分别加水稀释至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宋体" panose="02010600030101010101" pitchFamily="2" charset="-122"/>
                <a:sym typeface="+mn-ea"/>
              </a:rPr>
              <a:t>500mL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宋体" panose="02010600030101010101" pitchFamily="2" charset="-122"/>
                <a:sym typeface="+mn-ea"/>
              </a:rPr>
              <a:t>后，所得溶液中氢离子浓度更大的是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宋体" panose="02010600030101010101" pitchFamily="2" charset="-122"/>
                <a:sym typeface="+mn-ea"/>
              </a:rPr>
              <a:t>_____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宋体" panose="02010600030101010101" pitchFamily="2" charset="-122"/>
                <a:sym typeface="+mn-ea"/>
              </a:rPr>
              <a:t>溶液。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1376045" y="214185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等浓度稀释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2245995" y="3599180"/>
            <a:ext cx="11391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盐酸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1492250" y="4541520"/>
            <a:ext cx="954151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等体积等浓度的强酸</a:t>
            </a:r>
            <a:r>
              <a:rPr lang="en-US" altLang="zh-CN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(</a:t>
            </a:r>
            <a:r>
              <a:rPr lang="zh-CN" altLang="en-US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碱</a:t>
            </a:r>
            <a:r>
              <a:rPr lang="en-US" altLang="zh-CN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)</a:t>
            </a:r>
            <a:r>
              <a:rPr lang="zh-CN" altLang="en-US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与弱酸</a:t>
            </a:r>
            <a:r>
              <a:rPr lang="en-US" altLang="zh-CN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(</a:t>
            </a:r>
            <a:r>
              <a:rPr lang="zh-CN" altLang="en-US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碱</a:t>
            </a:r>
            <a:r>
              <a:rPr lang="en-US" altLang="zh-CN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)</a:t>
            </a:r>
            <a:r>
              <a:rPr lang="zh-CN" altLang="en-US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分别稀释相同的倍数后，浓度仍然相等，强酸</a:t>
            </a:r>
            <a:r>
              <a:rPr lang="en-US" altLang="zh-CN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(</a:t>
            </a:r>
            <a:r>
              <a:rPr lang="zh-CN" altLang="en-US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碱</a:t>
            </a:r>
            <a:r>
              <a:rPr lang="en-US" altLang="zh-CN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)</a:t>
            </a:r>
            <a:r>
              <a:rPr lang="zh-CN" altLang="en-US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电离出的</a:t>
            </a:r>
            <a:r>
              <a:rPr lang="en-US" altLang="zh-CN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H</a:t>
            </a:r>
            <a:r>
              <a:rPr lang="en-US" altLang="zh-CN" sz="2800" b="1" baseline="30000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+</a:t>
            </a:r>
            <a:r>
              <a:rPr lang="en-US" altLang="zh-CN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(OH</a:t>
            </a:r>
            <a:r>
              <a:rPr lang="en-US" altLang="zh-CN" sz="2800" b="1" baseline="30000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-</a:t>
            </a:r>
            <a:r>
              <a:rPr lang="en-US" altLang="zh-CN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)</a:t>
            </a:r>
            <a:r>
              <a:rPr lang="zh-CN" altLang="en-US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浓度更大。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7" grpId="0"/>
      <p:bldP spid="19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927" r="23069" b="21840"/>
          <a:stretch>
            <a:fillRect/>
          </a:stretch>
        </p:blipFill>
        <p:spPr>
          <a:xfrm>
            <a:off x="0" y="138775"/>
            <a:ext cx="1864487" cy="121745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08877" y="485891"/>
            <a:ext cx="627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kern="1200" cap="none" spc="0" normalizeH="0" baseline="0" noProof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/>
                <a:cs typeface="+mn-cs"/>
              </a:rPr>
              <a:t>02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0" y="6629400"/>
            <a:ext cx="12192000" cy="228600"/>
            <a:chOff x="0" y="6629400"/>
            <a:chExt cx="12192000" cy="228600"/>
          </a:xfrm>
        </p:grpSpPr>
        <p:grpSp>
          <p:nvGrpSpPr>
            <p:cNvPr id="7" name="组合 6"/>
            <p:cNvGrpSpPr/>
            <p:nvPr/>
          </p:nvGrpSpPr>
          <p:grpSpPr>
            <a:xfrm>
              <a:off x="0" y="6629400"/>
              <a:ext cx="6096000" cy="228600"/>
              <a:chOff x="0" y="6629400"/>
              <a:chExt cx="6822268" cy="228600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0" y="6629400"/>
                <a:ext cx="1705567" cy="228600"/>
              </a:xfrm>
              <a:prstGeom prst="rect">
                <a:avLst/>
              </a:prstGeom>
              <a:solidFill>
                <a:srgbClr val="FCC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1705567" y="6629400"/>
                <a:ext cx="1705567" cy="228600"/>
              </a:xfrm>
              <a:prstGeom prst="rect">
                <a:avLst/>
              </a:prstGeom>
              <a:solidFill>
                <a:srgbClr val="35D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3411134" y="6629400"/>
                <a:ext cx="1705567" cy="228600"/>
              </a:xfrm>
              <a:prstGeom prst="rect">
                <a:avLst/>
              </a:prstGeom>
              <a:solidFill>
                <a:srgbClr val="115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5116701" y="6629400"/>
                <a:ext cx="1705567" cy="228600"/>
              </a:xfrm>
              <a:prstGeom prst="rect">
                <a:avLst/>
              </a:prstGeom>
              <a:solidFill>
                <a:srgbClr val="554C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6096000" y="6629400"/>
              <a:ext cx="6096000" cy="228600"/>
              <a:chOff x="0" y="6629400"/>
              <a:chExt cx="6822268" cy="228600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0" y="6629400"/>
                <a:ext cx="1705567" cy="228600"/>
              </a:xfrm>
              <a:prstGeom prst="rect">
                <a:avLst/>
              </a:prstGeom>
              <a:solidFill>
                <a:srgbClr val="FCC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1705567" y="6629400"/>
                <a:ext cx="1705567" cy="228600"/>
              </a:xfrm>
              <a:prstGeom prst="rect">
                <a:avLst/>
              </a:prstGeom>
              <a:solidFill>
                <a:srgbClr val="35D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3411134" y="6629400"/>
                <a:ext cx="1705567" cy="228600"/>
              </a:xfrm>
              <a:prstGeom prst="rect">
                <a:avLst/>
              </a:prstGeom>
              <a:solidFill>
                <a:srgbClr val="115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5116701" y="6629400"/>
                <a:ext cx="1705567" cy="228600"/>
              </a:xfrm>
              <a:prstGeom prst="rect">
                <a:avLst/>
              </a:prstGeom>
              <a:solidFill>
                <a:srgbClr val="554C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sp>
        <p:nvSpPr>
          <p:cNvPr id="18" name="矩形 17"/>
          <p:cNvSpPr/>
          <p:nvPr/>
        </p:nvSpPr>
        <p:spPr>
          <a:xfrm>
            <a:off x="1748740" y="547446"/>
            <a:ext cx="311912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强酸</a:t>
            </a: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(</a:t>
            </a: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碱</a:t>
            </a: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)</a:t>
            </a: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与弱酸</a:t>
            </a:r>
            <a:r>
              <a:rPr lang="en-US" altLang="zh-CN" sz="2000" b="1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sym typeface="+mn-ea"/>
              </a:rPr>
              <a:t>(</a:t>
            </a:r>
            <a:r>
              <a:rPr lang="zh-CN" altLang="en-US" sz="2000" b="1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sym typeface="+mn-ea"/>
              </a:rPr>
              <a:t>碱</a:t>
            </a:r>
            <a:r>
              <a:rPr lang="en-US" altLang="zh-CN" sz="2000" b="1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sym typeface="+mn-ea"/>
              </a:rPr>
              <a:t>)</a:t>
            </a: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的比较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179195" y="1356360"/>
            <a:ext cx="59867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一、</a:t>
            </a:r>
            <a:r>
              <a:rPr lang="zh-CN" sz="36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稀释问题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456055" y="2737485"/>
            <a:ext cx="975042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宋体" panose="02010600030101010101" pitchFamily="2" charset="-122"/>
              </a:rPr>
              <a:t>例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宋体" panose="02010600030101010101" pitchFamily="2" charset="-122"/>
              </a:rPr>
              <a:t>7.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宋体" panose="02010600030101010101" pitchFamily="2" charset="-122"/>
              </a:rPr>
              <a:t>常温下，将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宋体" panose="02010600030101010101" pitchFamily="2" charset="-122"/>
              </a:rPr>
              <a:t>50mLpH=2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宋体" panose="02010600030101010101" pitchFamily="2" charset="-122"/>
              </a:rPr>
              <a:t>的盐酸溶液及</a:t>
            </a:r>
            <a:r>
              <a:rPr lang="en-US" altLang="zh-CN" sz="2800" b="1">
                <a:uFillTx/>
                <a:latin typeface="Times New Roman" panose="02020603050405020304" pitchFamily="18" charset="0"/>
                <a:ea typeface="楷体" panose="02010609060101010101" charset="-122"/>
                <a:cs typeface="宋体" panose="02010600030101010101" pitchFamily="2" charset="-122"/>
                <a:sym typeface="+mn-ea"/>
              </a:rPr>
              <a:t>50mLpH=2</a:t>
            </a:r>
            <a:r>
              <a:rPr lang="zh-CN" altLang="en-US" sz="2800" b="1">
                <a:uFillTx/>
                <a:latin typeface="Times New Roman" panose="02020603050405020304" pitchFamily="18" charset="0"/>
                <a:ea typeface="楷体" panose="02010609060101010101" charset="-122"/>
                <a:cs typeface="宋体" panose="02010600030101010101" pitchFamily="2" charset="-122"/>
                <a:sym typeface="+mn-ea"/>
              </a:rPr>
              <a:t>的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宋体" panose="02010600030101010101" pitchFamily="2" charset="-122"/>
                <a:sym typeface="+mn-ea"/>
              </a:rPr>
              <a:t>醋酸溶液分别加水稀释至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宋体" panose="02010600030101010101" pitchFamily="2" charset="-122"/>
                <a:sym typeface="+mn-ea"/>
              </a:rPr>
              <a:t>500mL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宋体" panose="02010600030101010101" pitchFamily="2" charset="-122"/>
                <a:sym typeface="+mn-ea"/>
              </a:rPr>
              <a:t>后，所得溶液中氢离子浓度更大的是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宋体" panose="02010600030101010101" pitchFamily="2" charset="-122"/>
                <a:sym typeface="+mn-ea"/>
              </a:rPr>
              <a:t>_____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宋体" panose="02010600030101010101" pitchFamily="2" charset="-122"/>
                <a:sym typeface="+mn-ea"/>
              </a:rPr>
              <a:t>溶液。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1376045" y="2141855"/>
            <a:ext cx="66833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等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pH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稀释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初始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H</a:t>
            </a:r>
            <a:r>
              <a:rPr lang="en-US" altLang="zh-CN" sz="2800" b="1" baseline="300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+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或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OH</a:t>
            </a:r>
            <a:r>
              <a:rPr lang="en-US" altLang="zh-CN" sz="2800" b="1" baseline="300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浓度相等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)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1908810" y="3599180"/>
            <a:ext cx="11391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醋酸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1492250" y="4541520"/>
            <a:ext cx="954151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等体积等</a:t>
            </a:r>
            <a:r>
              <a:rPr lang="en-US" altLang="zh-CN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pH</a:t>
            </a:r>
            <a:r>
              <a:rPr lang="zh-CN" altLang="en-US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的强酸</a:t>
            </a:r>
            <a:r>
              <a:rPr lang="en-US" altLang="zh-CN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(</a:t>
            </a:r>
            <a:r>
              <a:rPr lang="zh-CN" altLang="en-US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碱</a:t>
            </a:r>
            <a:r>
              <a:rPr lang="en-US" altLang="zh-CN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)</a:t>
            </a:r>
            <a:r>
              <a:rPr lang="zh-CN" altLang="en-US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与弱酸</a:t>
            </a:r>
            <a:r>
              <a:rPr lang="en-US" altLang="zh-CN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(</a:t>
            </a:r>
            <a:r>
              <a:rPr lang="zh-CN" altLang="en-US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碱</a:t>
            </a:r>
            <a:r>
              <a:rPr lang="en-US" altLang="zh-CN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)</a:t>
            </a:r>
            <a:r>
              <a:rPr lang="zh-CN" altLang="en-US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分别稀释相同的倍数后，由于弱酸</a:t>
            </a:r>
            <a:r>
              <a:rPr lang="en-US" altLang="zh-CN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(</a:t>
            </a:r>
            <a:r>
              <a:rPr lang="zh-CN" altLang="en-US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碱</a:t>
            </a:r>
            <a:r>
              <a:rPr lang="en-US" altLang="zh-CN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)</a:t>
            </a:r>
            <a:r>
              <a:rPr lang="zh-CN" altLang="en-US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的电离平衡正向移动，因此弱酸</a:t>
            </a:r>
            <a:r>
              <a:rPr lang="en-US" altLang="zh-CN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(</a:t>
            </a:r>
            <a:r>
              <a:rPr lang="zh-CN" altLang="en-US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碱</a:t>
            </a:r>
            <a:r>
              <a:rPr lang="en-US" altLang="zh-CN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)</a:t>
            </a:r>
            <a:r>
              <a:rPr lang="zh-CN" altLang="en-US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电离出的</a:t>
            </a:r>
            <a:r>
              <a:rPr lang="en-US" altLang="zh-CN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H</a:t>
            </a:r>
            <a:r>
              <a:rPr lang="en-US" altLang="zh-CN" sz="2800" b="1" baseline="30000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+</a:t>
            </a:r>
            <a:r>
              <a:rPr lang="en-US" altLang="zh-CN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(OH</a:t>
            </a:r>
            <a:r>
              <a:rPr lang="en-US" altLang="zh-CN" sz="2800" b="1" baseline="30000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-</a:t>
            </a:r>
            <a:r>
              <a:rPr lang="en-US" altLang="zh-CN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)</a:t>
            </a:r>
            <a:r>
              <a:rPr lang="zh-CN" altLang="en-US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浓度更大。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19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927" r="23069" b="21840"/>
          <a:stretch>
            <a:fillRect/>
          </a:stretch>
        </p:blipFill>
        <p:spPr>
          <a:xfrm>
            <a:off x="0" y="138775"/>
            <a:ext cx="1864487" cy="121745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08877" y="485891"/>
            <a:ext cx="627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kern="1200" cap="none" spc="0" normalizeH="0" baseline="0" noProof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/>
                <a:cs typeface="+mn-cs"/>
              </a:rPr>
              <a:t>02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0" y="6629400"/>
            <a:ext cx="12192000" cy="228600"/>
            <a:chOff x="0" y="6629400"/>
            <a:chExt cx="12192000" cy="228600"/>
          </a:xfrm>
        </p:grpSpPr>
        <p:grpSp>
          <p:nvGrpSpPr>
            <p:cNvPr id="7" name="组合 6"/>
            <p:cNvGrpSpPr/>
            <p:nvPr/>
          </p:nvGrpSpPr>
          <p:grpSpPr>
            <a:xfrm>
              <a:off x="0" y="6629400"/>
              <a:ext cx="6096000" cy="228600"/>
              <a:chOff x="0" y="6629400"/>
              <a:chExt cx="6822268" cy="228600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0" y="6629400"/>
                <a:ext cx="1705567" cy="228600"/>
              </a:xfrm>
              <a:prstGeom prst="rect">
                <a:avLst/>
              </a:prstGeom>
              <a:solidFill>
                <a:srgbClr val="FCC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1705567" y="6629400"/>
                <a:ext cx="1705567" cy="228600"/>
              </a:xfrm>
              <a:prstGeom prst="rect">
                <a:avLst/>
              </a:prstGeom>
              <a:solidFill>
                <a:srgbClr val="35D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3411134" y="6629400"/>
                <a:ext cx="1705567" cy="228600"/>
              </a:xfrm>
              <a:prstGeom prst="rect">
                <a:avLst/>
              </a:prstGeom>
              <a:solidFill>
                <a:srgbClr val="115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5116701" y="6629400"/>
                <a:ext cx="1705567" cy="228600"/>
              </a:xfrm>
              <a:prstGeom prst="rect">
                <a:avLst/>
              </a:prstGeom>
              <a:solidFill>
                <a:srgbClr val="554C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6096000" y="6629400"/>
              <a:ext cx="6096000" cy="228600"/>
              <a:chOff x="0" y="6629400"/>
              <a:chExt cx="6822268" cy="228600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0" y="6629400"/>
                <a:ext cx="1705567" cy="228600"/>
              </a:xfrm>
              <a:prstGeom prst="rect">
                <a:avLst/>
              </a:prstGeom>
              <a:solidFill>
                <a:srgbClr val="FCC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1705567" y="6629400"/>
                <a:ext cx="1705567" cy="228600"/>
              </a:xfrm>
              <a:prstGeom prst="rect">
                <a:avLst/>
              </a:prstGeom>
              <a:solidFill>
                <a:srgbClr val="35D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3411134" y="6629400"/>
                <a:ext cx="1705567" cy="228600"/>
              </a:xfrm>
              <a:prstGeom prst="rect">
                <a:avLst/>
              </a:prstGeom>
              <a:solidFill>
                <a:srgbClr val="115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5116701" y="6629400"/>
                <a:ext cx="1705567" cy="228600"/>
              </a:xfrm>
              <a:prstGeom prst="rect">
                <a:avLst/>
              </a:prstGeom>
              <a:solidFill>
                <a:srgbClr val="554C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sp>
        <p:nvSpPr>
          <p:cNvPr id="18" name="矩形 17"/>
          <p:cNvSpPr/>
          <p:nvPr/>
        </p:nvSpPr>
        <p:spPr>
          <a:xfrm>
            <a:off x="1748740" y="547446"/>
            <a:ext cx="311912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强酸</a:t>
            </a: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(</a:t>
            </a: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碱</a:t>
            </a: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)</a:t>
            </a: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与弱酸</a:t>
            </a:r>
            <a:r>
              <a:rPr lang="en-US" altLang="zh-CN" sz="2000" b="1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sym typeface="+mn-ea"/>
              </a:rPr>
              <a:t>(</a:t>
            </a:r>
            <a:r>
              <a:rPr lang="zh-CN" altLang="en-US" sz="2000" b="1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sym typeface="+mn-ea"/>
              </a:rPr>
              <a:t>碱</a:t>
            </a:r>
            <a:r>
              <a:rPr lang="en-US" altLang="zh-CN" sz="2000" b="1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sym typeface="+mn-ea"/>
              </a:rPr>
              <a:t>)</a:t>
            </a: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的比较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179195" y="1356360"/>
            <a:ext cx="59867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二、</a:t>
            </a:r>
            <a:r>
              <a:rPr lang="zh-CN" sz="36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反应问题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456055" y="2737485"/>
            <a:ext cx="975042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宋体" panose="02010600030101010101" pitchFamily="2" charset="-122"/>
              </a:rPr>
              <a:t>例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宋体" panose="02010600030101010101" pitchFamily="2" charset="-122"/>
              </a:rPr>
              <a:t>8.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宋体" panose="02010600030101010101" pitchFamily="2" charset="-122"/>
              </a:rPr>
              <a:t>常温下，向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宋体" panose="02010600030101010101" pitchFamily="2" charset="-122"/>
              </a:rPr>
              <a:t>50mL0.1mol/L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宋体" panose="02010600030101010101" pitchFamily="2" charset="-122"/>
              </a:rPr>
              <a:t>盐酸溶液及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宋体" panose="02010600030101010101" pitchFamily="2" charset="-122"/>
              </a:rPr>
              <a:t>50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宋体" panose="02010600030101010101" pitchFamily="2" charset="-122"/>
                <a:sym typeface="+mn-ea"/>
              </a:rPr>
              <a:t>mL0.1mol/L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宋体" panose="02010600030101010101" pitchFamily="2" charset="-122"/>
                <a:sym typeface="+mn-ea"/>
              </a:rPr>
              <a:t>醋酸溶液分别加入足量体积、大小相同的锌片，产生氢气速率更快的是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宋体" panose="02010600030101010101" pitchFamily="2" charset="-122"/>
                <a:sym typeface="+mn-ea"/>
              </a:rPr>
              <a:t>_____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宋体" panose="02010600030101010101" pitchFamily="2" charset="-122"/>
                <a:sym typeface="+mn-ea"/>
              </a:rPr>
              <a:t>溶液，充分反应后，产生氢气的量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宋体" panose="02010600030101010101" pitchFamily="2" charset="-122"/>
                <a:sym typeface="+mn-ea"/>
              </a:rPr>
              <a:t>_____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宋体" panose="02010600030101010101" pitchFamily="2" charset="-122"/>
                <a:sym typeface="+mn-ea"/>
              </a:rPr>
              <a:t>多。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1376045" y="214185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等体积等浓度的反应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2600960" y="3599180"/>
            <a:ext cx="11391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盐酸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1492250" y="4541520"/>
            <a:ext cx="954151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等体积等浓度的强酸</a:t>
            </a:r>
            <a:r>
              <a:rPr lang="en-US" altLang="zh-CN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(</a:t>
            </a:r>
            <a:r>
              <a:rPr lang="zh-CN" altLang="en-US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碱</a:t>
            </a:r>
            <a:r>
              <a:rPr lang="en-US" altLang="zh-CN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)</a:t>
            </a:r>
            <a:r>
              <a:rPr lang="zh-CN" altLang="en-US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与弱酸</a:t>
            </a:r>
            <a:r>
              <a:rPr lang="en-US" altLang="zh-CN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(</a:t>
            </a:r>
            <a:r>
              <a:rPr lang="zh-CN" altLang="en-US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碱</a:t>
            </a:r>
            <a:r>
              <a:rPr lang="en-US" altLang="zh-CN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)</a:t>
            </a:r>
            <a:r>
              <a:rPr lang="zh-CN" altLang="en-US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，强酸</a:t>
            </a:r>
            <a:r>
              <a:rPr lang="en-US" altLang="zh-CN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(</a:t>
            </a:r>
            <a:r>
              <a:rPr lang="zh-CN" altLang="en-US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碱</a:t>
            </a:r>
            <a:r>
              <a:rPr lang="en-US" altLang="zh-CN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)</a:t>
            </a:r>
            <a:r>
              <a:rPr lang="zh-CN" altLang="en-US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中的</a:t>
            </a:r>
            <a:r>
              <a:rPr lang="en-US" altLang="zh-CN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H</a:t>
            </a:r>
            <a:r>
              <a:rPr lang="en-US" altLang="zh-CN" sz="2800" b="1" baseline="30000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+</a:t>
            </a:r>
            <a:r>
              <a:rPr lang="en-US" altLang="zh-CN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(OH</a:t>
            </a:r>
            <a:r>
              <a:rPr lang="en-US" altLang="zh-CN" sz="2800" b="1" baseline="30000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-</a:t>
            </a:r>
            <a:r>
              <a:rPr lang="en-US" altLang="zh-CN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)</a:t>
            </a:r>
            <a:r>
              <a:rPr lang="zh-CN" altLang="en-US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浓度更大，反应速率更快；最终电离出的</a:t>
            </a:r>
            <a:r>
              <a:rPr lang="en-US" altLang="zh-CN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H</a:t>
            </a:r>
            <a:r>
              <a:rPr lang="en-US" altLang="zh-CN" sz="2800" b="1" baseline="30000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+</a:t>
            </a:r>
            <a:r>
              <a:rPr lang="en-US" altLang="zh-CN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(OH</a:t>
            </a:r>
            <a:r>
              <a:rPr lang="en-US" altLang="zh-CN" sz="2800" b="1" baseline="30000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-</a:t>
            </a:r>
            <a:r>
              <a:rPr lang="en-US" altLang="zh-CN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)</a:t>
            </a:r>
            <a:r>
              <a:rPr lang="zh-CN" altLang="en-US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的物质的量相等，生成的产物的量相等</a:t>
            </a:r>
            <a:r>
              <a:rPr lang="zh-CN" altLang="en-US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8885555" y="3599180"/>
            <a:ext cx="9188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一样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7" grpId="0"/>
      <p:bldP spid="19" grpId="0"/>
      <p:bldP spid="21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927" r="23069" b="21840"/>
          <a:stretch>
            <a:fillRect/>
          </a:stretch>
        </p:blipFill>
        <p:spPr>
          <a:xfrm>
            <a:off x="0" y="138775"/>
            <a:ext cx="1864487" cy="121745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08877" y="485891"/>
            <a:ext cx="627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kern="1200" cap="none" spc="0" normalizeH="0" baseline="0" noProof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/>
                <a:cs typeface="+mn-cs"/>
              </a:rPr>
              <a:t>01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0" y="6629400"/>
            <a:ext cx="12192000" cy="228600"/>
            <a:chOff x="0" y="6629400"/>
            <a:chExt cx="12192000" cy="228600"/>
          </a:xfrm>
        </p:grpSpPr>
        <p:grpSp>
          <p:nvGrpSpPr>
            <p:cNvPr id="7" name="组合 6"/>
            <p:cNvGrpSpPr/>
            <p:nvPr/>
          </p:nvGrpSpPr>
          <p:grpSpPr>
            <a:xfrm>
              <a:off x="0" y="6629400"/>
              <a:ext cx="6096000" cy="228600"/>
              <a:chOff x="0" y="6629400"/>
              <a:chExt cx="6822268" cy="228600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0" y="6629400"/>
                <a:ext cx="1705567" cy="228600"/>
              </a:xfrm>
              <a:prstGeom prst="rect">
                <a:avLst/>
              </a:prstGeom>
              <a:solidFill>
                <a:srgbClr val="FCC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1705567" y="6629400"/>
                <a:ext cx="1705567" cy="228600"/>
              </a:xfrm>
              <a:prstGeom prst="rect">
                <a:avLst/>
              </a:prstGeom>
              <a:solidFill>
                <a:srgbClr val="35D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3411134" y="6629400"/>
                <a:ext cx="1705567" cy="228600"/>
              </a:xfrm>
              <a:prstGeom prst="rect">
                <a:avLst/>
              </a:prstGeom>
              <a:solidFill>
                <a:srgbClr val="115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5116701" y="6629400"/>
                <a:ext cx="1705567" cy="228600"/>
              </a:xfrm>
              <a:prstGeom prst="rect">
                <a:avLst/>
              </a:prstGeom>
              <a:solidFill>
                <a:srgbClr val="554C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6096000" y="6629400"/>
              <a:ext cx="6096000" cy="228600"/>
              <a:chOff x="0" y="6629400"/>
              <a:chExt cx="6822268" cy="228600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0" y="6629400"/>
                <a:ext cx="1705567" cy="228600"/>
              </a:xfrm>
              <a:prstGeom prst="rect">
                <a:avLst/>
              </a:prstGeom>
              <a:solidFill>
                <a:srgbClr val="FCC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1705567" y="6629400"/>
                <a:ext cx="1705567" cy="228600"/>
              </a:xfrm>
              <a:prstGeom prst="rect">
                <a:avLst/>
              </a:prstGeom>
              <a:solidFill>
                <a:srgbClr val="35D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3411134" y="6629400"/>
                <a:ext cx="1705567" cy="228600"/>
              </a:xfrm>
              <a:prstGeom prst="rect">
                <a:avLst/>
              </a:prstGeom>
              <a:solidFill>
                <a:srgbClr val="115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5116701" y="6629400"/>
                <a:ext cx="1705567" cy="228600"/>
              </a:xfrm>
              <a:prstGeom prst="rect">
                <a:avLst/>
              </a:prstGeom>
              <a:solidFill>
                <a:srgbClr val="554C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sp>
        <p:nvSpPr>
          <p:cNvPr id="18" name="矩形 17"/>
          <p:cNvSpPr/>
          <p:nvPr/>
        </p:nvSpPr>
        <p:spPr>
          <a:xfrm>
            <a:off x="1748740" y="547446"/>
            <a:ext cx="170688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电离平衡常数</a:t>
            </a:r>
          </a:p>
        </p:txBody>
      </p:sp>
      <p:sp>
        <p:nvSpPr>
          <p:cNvPr id="22" name="文本框 21"/>
          <p:cNvSpPr txBox="1"/>
          <p:nvPr>
            <p:custDataLst>
              <p:tags r:id="rId1"/>
            </p:custDataLst>
          </p:nvPr>
        </p:nvSpPr>
        <p:spPr>
          <a:xfrm>
            <a:off x="1179195" y="1356360"/>
            <a:ext cx="385572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一、电离平衡常数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1294765" y="209994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定义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1601470" y="2781935"/>
            <a:ext cx="9255760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在一定条件下，当弱电解质的电离达到平衡时，溶液中弱电解质电离所生成的各种离子的乘积，与溶液中未电离分子的浓度之比是一个常数，叫做电离平衡常数，简称电离常数。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657350" y="5377180"/>
            <a:ext cx="928433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一般用</a:t>
            </a:r>
            <a:r>
              <a:rPr lang="en-US" altLang="zh-CN" sz="2800" b="1">
                <a:solidFill>
                  <a:srgbClr val="C00000"/>
                </a:solidFill>
                <a:highlight>
                  <a:srgbClr val="FFFF00"/>
                </a:highligh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K</a:t>
            </a:r>
            <a:r>
              <a:rPr lang="en-US" altLang="zh-CN" sz="2800" b="1" baseline="-25000">
                <a:solidFill>
                  <a:srgbClr val="C00000"/>
                </a:solidFill>
                <a:highlight>
                  <a:srgbClr val="FFFF00"/>
                </a:highligh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a</a:t>
            </a:r>
            <a:r>
              <a:rPr lang="zh-CN" altLang="en-US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表示弱酸的电离平衡常数，用</a:t>
            </a:r>
            <a:r>
              <a:rPr lang="en-US" altLang="zh-CN" sz="2800" b="1">
                <a:solidFill>
                  <a:srgbClr val="C00000"/>
                </a:solidFill>
                <a:highlight>
                  <a:srgbClr val="FFFF00"/>
                </a:highligh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K</a:t>
            </a:r>
            <a:r>
              <a:rPr lang="en-US" altLang="zh-CN" sz="2800" b="1" baseline="-25000">
                <a:solidFill>
                  <a:srgbClr val="C00000"/>
                </a:solidFill>
                <a:highlight>
                  <a:srgbClr val="FFFF00"/>
                </a:highlight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b</a:t>
            </a:r>
            <a:r>
              <a:rPr lang="zh-CN" altLang="en-US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表示弱碱的电离平衡常数。</a:t>
            </a: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370330" y="4695190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符号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17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927" r="23069" b="21840"/>
          <a:stretch>
            <a:fillRect/>
          </a:stretch>
        </p:blipFill>
        <p:spPr>
          <a:xfrm>
            <a:off x="0" y="138775"/>
            <a:ext cx="1864487" cy="121745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08877" y="485891"/>
            <a:ext cx="627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kern="1200" cap="none" spc="0" normalizeH="0" baseline="0" noProof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/>
                <a:cs typeface="+mn-cs"/>
              </a:rPr>
              <a:t>01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0" y="6629400"/>
            <a:ext cx="12192000" cy="228600"/>
            <a:chOff x="0" y="6629400"/>
            <a:chExt cx="12192000" cy="228600"/>
          </a:xfrm>
        </p:grpSpPr>
        <p:grpSp>
          <p:nvGrpSpPr>
            <p:cNvPr id="7" name="组合 6"/>
            <p:cNvGrpSpPr/>
            <p:nvPr/>
          </p:nvGrpSpPr>
          <p:grpSpPr>
            <a:xfrm>
              <a:off x="0" y="6629400"/>
              <a:ext cx="6096000" cy="228600"/>
              <a:chOff x="0" y="6629400"/>
              <a:chExt cx="6822268" cy="228600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0" y="6629400"/>
                <a:ext cx="1705567" cy="228600"/>
              </a:xfrm>
              <a:prstGeom prst="rect">
                <a:avLst/>
              </a:prstGeom>
              <a:solidFill>
                <a:srgbClr val="FCC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1705567" y="6629400"/>
                <a:ext cx="1705567" cy="228600"/>
              </a:xfrm>
              <a:prstGeom prst="rect">
                <a:avLst/>
              </a:prstGeom>
              <a:solidFill>
                <a:srgbClr val="35D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3411134" y="6629400"/>
                <a:ext cx="1705567" cy="228600"/>
              </a:xfrm>
              <a:prstGeom prst="rect">
                <a:avLst/>
              </a:prstGeom>
              <a:solidFill>
                <a:srgbClr val="115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5116701" y="6629400"/>
                <a:ext cx="1705567" cy="228600"/>
              </a:xfrm>
              <a:prstGeom prst="rect">
                <a:avLst/>
              </a:prstGeom>
              <a:solidFill>
                <a:srgbClr val="554C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6096000" y="6629400"/>
              <a:ext cx="6096000" cy="228600"/>
              <a:chOff x="0" y="6629400"/>
              <a:chExt cx="6822268" cy="228600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0" y="6629400"/>
                <a:ext cx="1705567" cy="228600"/>
              </a:xfrm>
              <a:prstGeom prst="rect">
                <a:avLst/>
              </a:prstGeom>
              <a:solidFill>
                <a:srgbClr val="FCC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1705567" y="6629400"/>
                <a:ext cx="1705567" cy="228600"/>
              </a:xfrm>
              <a:prstGeom prst="rect">
                <a:avLst/>
              </a:prstGeom>
              <a:solidFill>
                <a:srgbClr val="35D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3411134" y="6629400"/>
                <a:ext cx="1705567" cy="228600"/>
              </a:xfrm>
              <a:prstGeom prst="rect">
                <a:avLst/>
              </a:prstGeom>
              <a:solidFill>
                <a:srgbClr val="115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5116701" y="6629400"/>
                <a:ext cx="1705567" cy="228600"/>
              </a:xfrm>
              <a:prstGeom prst="rect">
                <a:avLst/>
              </a:prstGeom>
              <a:solidFill>
                <a:srgbClr val="554C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sp>
        <p:nvSpPr>
          <p:cNvPr id="18" name="矩形 17"/>
          <p:cNvSpPr/>
          <p:nvPr/>
        </p:nvSpPr>
        <p:spPr>
          <a:xfrm>
            <a:off x="1748740" y="547446"/>
            <a:ext cx="170688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电离平衡常数</a:t>
            </a:r>
          </a:p>
        </p:txBody>
      </p:sp>
      <p:sp>
        <p:nvSpPr>
          <p:cNvPr id="22" name="文本框 21"/>
          <p:cNvSpPr txBox="1"/>
          <p:nvPr>
            <p:custDataLst>
              <p:tags r:id="rId1"/>
            </p:custDataLst>
          </p:nvPr>
        </p:nvSpPr>
        <p:spPr>
          <a:xfrm>
            <a:off x="1179195" y="1356360"/>
            <a:ext cx="385572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一、电离平衡常数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1294765" y="209994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表达式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1438275" y="2781935"/>
            <a:ext cx="49822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①对于一元弱酸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(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用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HA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表示）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2716530" y="3708400"/>
            <a:ext cx="56972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电离方程式：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HA</a:t>
            </a:r>
            <a:r>
              <a:rPr lang="en-US" altLang="zh-CN" sz="2800" b="1">
                <a:solidFill>
                  <a:schemeClr val="tx1"/>
                </a:solidFill>
                <a:uFillTx/>
                <a:latin typeface="Yu Gothic" panose="020B0400000000000000" charset="-128"/>
                <a:ea typeface="Yu Gothic" panose="020B0400000000000000" charset="-128"/>
              </a:rPr>
              <a:t>⇌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en-US" altLang="zh-CN" sz="2800" b="1" baseline="300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+A</a:t>
            </a:r>
            <a:r>
              <a:rPr lang="en-US" altLang="zh-CN" sz="2800" b="1" baseline="300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04285" y="4587240"/>
            <a:ext cx="2616200" cy="7581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823700" y="103759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927" r="23069" b="21840"/>
          <a:stretch>
            <a:fillRect/>
          </a:stretch>
        </p:blipFill>
        <p:spPr>
          <a:xfrm>
            <a:off x="0" y="138775"/>
            <a:ext cx="1864487" cy="121745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08877" y="485891"/>
            <a:ext cx="627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kern="1200" cap="none" spc="0" normalizeH="0" baseline="0" noProof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/>
                <a:cs typeface="+mn-cs"/>
              </a:rPr>
              <a:t>01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0" y="6629400"/>
            <a:ext cx="12192000" cy="228600"/>
            <a:chOff x="0" y="6629400"/>
            <a:chExt cx="12192000" cy="228600"/>
          </a:xfrm>
        </p:grpSpPr>
        <p:grpSp>
          <p:nvGrpSpPr>
            <p:cNvPr id="7" name="组合 6"/>
            <p:cNvGrpSpPr/>
            <p:nvPr/>
          </p:nvGrpSpPr>
          <p:grpSpPr>
            <a:xfrm>
              <a:off x="0" y="6629400"/>
              <a:ext cx="6096000" cy="228600"/>
              <a:chOff x="0" y="6629400"/>
              <a:chExt cx="6822268" cy="228600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0" y="6629400"/>
                <a:ext cx="1705567" cy="228600"/>
              </a:xfrm>
              <a:prstGeom prst="rect">
                <a:avLst/>
              </a:prstGeom>
              <a:solidFill>
                <a:srgbClr val="FCC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1705567" y="6629400"/>
                <a:ext cx="1705567" cy="228600"/>
              </a:xfrm>
              <a:prstGeom prst="rect">
                <a:avLst/>
              </a:prstGeom>
              <a:solidFill>
                <a:srgbClr val="35D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3411134" y="6629400"/>
                <a:ext cx="1705567" cy="228600"/>
              </a:xfrm>
              <a:prstGeom prst="rect">
                <a:avLst/>
              </a:prstGeom>
              <a:solidFill>
                <a:srgbClr val="115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5116701" y="6629400"/>
                <a:ext cx="1705567" cy="228600"/>
              </a:xfrm>
              <a:prstGeom prst="rect">
                <a:avLst/>
              </a:prstGeom>
              <a:solidFill>
                <a:srgbClr val="554C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6096000" y="6629400"/>
              <a:ext cx="6096000" cy="228600"/>
              <a:chOff x="0" y="6629400"/>
              <a:chExt cx="6822268" cy="228600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0" y="6629400"/>
                <a:ext cx="1705567" cy="228600"/>
              </a:xfrm>
              <a:prstGeom prst="rect">
                <a:avLst/>
              </a:prstGeom>
              <a:solidFill>
                <a:srgbClr val="FCC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1705567" y="6629400"/>
                <a:ext cx="1705567" cy="228600"/>
              </a:xfrm>
              <a:prstGeom prst="rect">
                <a:avLst/>
              </a:prstGeom>
              <a:solidFill>
                <a:srgbClr val="35D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3411134" y="6629400"/>
                <a:ext cx="1705567" cy="228600"/>
              </a:xfrm>
              <a:prstGeom prst="rect">
                <a:avLst/>
              </a:prstGeom>
              <a:solidFill>
                <a:srgbClr val="115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5116701" y="6629400"/>
                <a:ext cx="1705567" cy="228600"/>
              </a:xfrm>
              <a:prstGeom prst="rect">
                <a:avLst/>
              </a:prstGeom>
              <a:solidFill>
                <a:srgbClr val="554C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sp>
        <p:nvSpPr>
          <p:cNvPr id="18" name="矩形 17"/>
          <p:cNvSpPr/>
          <p:nvPr/>
        </p:nvSpPr>
        <p:spPr>
          <a:xfrm>
            <a:off x="1748740" y="547446"/>
            <a:ext cx="170688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电离平衡常数</a:t>
            </a:r>
          </a:p>
        </p:txBody>
      </p:sp>
      <p:sp>
        <p:nvSpPr>
          <p:cNvPr id="22" name="文本框 21"/>
          <p:cNvSpPr txBox="1"/>
          <p:nvPr>
            <p:custDataLst>
              <p:tags r:id="rId1"/>
            </p:custDataLst>
          </p:nvPr>
        </p:nvSpPr>
        <p:spPr>
          <a:xfrm>
            <a:off x="1179195" y="1356360"/>
            <a:ext cx="385572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一、电离平衡常数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1294765" y="209994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表达式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1438275" y="2781935"/>
            <a:ext cx="49822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②对于一元弱碱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(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用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BOH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表示）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2716530" y="3708400"/>
            <a:ext cx="56972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电离方程式：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BOH</a:t>
            </a:r>
            <a:r>
              <a:rPr lang="en-US" altLang="zh-CN" sz="2800" b="1">
                <a:solidFill>
                  <a:schemeClr val="tx1"/>
                </a:solidFill>
                <a:uFillTx/>
                <a:latin typeface="Yu Gothic" panose="020B0400000000000000" charset="-128"/>
                <a:ea typeface="Yu Gothic" panose="020B0400000000000000" charset="-128"/>
              </a:rPr>
              <a:t>⇌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2800" b="1" baseline="300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+OH</a:t>
            </a:r>
            <a:r>
              <a:rPr lang="en-US" altLang="zh-CN" sz="2800" b="1" baseline="300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</a:t>
            </a: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75735" y="4634865"/>
            <a:ext cx="2616200" cy="75755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927" r="23069" b="21840"/>
          <a:stretch>
            <a:fillRect/>
          </a:stretch>
        </p:blipFill>
        <p:spPr>
          <a:xfrm>
            <a:off x="0" y="138775"/>
            <a:ext cx="1864487" cy="121745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08877" y="485891"/>
            <a:ext cx="627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kern="1200" cap="none" spc="0" normalizeH="0" baseline="0" noProof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/>
                <a:cs typeface="+mn-cs"/>
              </a:rPr>
              <a:t>01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0" y="6629400"/>
            <a:ext cx="12192000" cy="228600"/>
            <a:chOff x="0" y="6629400"/>
            <a:chExt cx="12192000" cy="228600"/>
          </a:xfrm>
        </p:grpSpPr>
        <p:grpSp>
          <p:nvGrpSpPr>
            <p:cNvPr id="7" name="组合 6"/>
            <p:cNvGrpSpPr/>
            <p:nvPr/>
          </p:nvGrpSpPr>
          <p:grpSpPr>
            <a:xfrm>
              <a:off x="0" y="6629400"/>
              <a:ext cx="6096000" cy="228600"/>
              <a:chOff x="0" y="6629400"/>
              <a:chExt cx="6822268" cy="228600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0" y="6629400"/>
                <a:ext cx="1705567" cy="228600"/>
              </a:xfrm>
              <a:prstGeom prst="rect">
                <a:avLst/>
              </a:prstGeom>
              <a:solidFill>
                <a:srgbClr val="FCC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1705567" y="6629400"/>
                <a:ext cx="1705567" cy="228600"/>
              </a:xfrm>
              <a:prstGeom prst="rect">
                <a:avLst/>
              </a:prstGeom>
              <a:solidFill>
                <a:srgbClr val="35D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3411134" y="6629400"/>
                <a:ext cx="1705567" cy="228600"/>
              </a:xfrm>
              <a:prstGeom prst="rect">
                <a:avLst/>
              </a:prstGeom>
              <a:solidFill>
                <a:srgbClr val="115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5116701" y="6629400"/>
                <a:ext cx="1705567" cy="228600"/>
              </a:xfrm>
              <a:prstGeom prst="rect">
                <a:avLst/>
              </a:prstGeom>
              <a:solidFill>
                <a:srgbClr val="554C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6096000" y="6629400"/>
              <a:ext cx="6096000" cy="228600"/>
              <a:chOff x="0" y="6629400"/>
              <a:chExt cx="6822268" cy="228600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0" y="6629400"/>
                <a:ext cx="1705567" cy="228600"/>
              </a:xfrm>
              <a:prstGeom prst="rect">
                <a:avLst/>
              </a:prstGeom>
              <a:solidFill>
                <a:srgbClr val="FCC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1705567" y="6629400"/>
                <a:ext cx="1705567" cy="228600"/>
              </a:xfrm>
              <a:prstGeom prst="rect">
                <a:avLst/>
              </a:prstGeom>
              <a:solidFill>
                <a:srgbClr val="35D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3411134" y="6629400"/>
                <a:ext cx="1705567" cy="228600"/>
              </a:xfrm>
              <a:prstGeom prst="rect">
                <a:avLst/>
              </a:prstGeom>
              <a:solidFill>
                <a:srgbClr val="115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5116701" y="6629400"/>
                <a:ext cx="1705567" cy="228600"/>
              </a:xfrm>
              <a:prstGeom prst="rect">
                <a:avLst/>
              </a:prstGeom>
              <a:solidFill>
                <a:srgbClr val="554C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sp>
        <p:nvSpPr>
          <p:cNvPr id="18" name="矩形 17"/>
          <p:cNvSpPr/>
          <p:nvPr/>
        </p:nvSpPr>
        <p:spPr>
          <a:xfrm>
            <a:off x="1748740" y="547446"/>
            <a:ext cx="170688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电离平衡常数</a:t>
            </a:r>
          </a:p>
        </p:txBody>
      </p:sp>
      <p:sp>
        <p:nvSpPr>
          <p:cNvPr id="22" name="文本框 21"/>
          <p:cNvSpPr txBox="1"/>
          <p:nvPr>
            <p:custDataLst>
              <p:tags r:id="rId1"/>
            </p:custDataLst>
          </p:nvPr>
        </p:nvSpPr>
        <p:spPr>
          <a:xfrm>
            <a:off x="1179195" y="1356360"/>
            <a:ext cx="385572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一、电离平衡常数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1294765" y="209994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表达式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1438275" y="2781935"/>
            <a:ext cx="96393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③对于多元弱酸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(</a:t>
            </a:r>
            <a:r>
              <a:rPr 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以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H</a:t>
            </a:r>
            <a:r>
              <a:rPr lang="en-US" altLang="zh-CN" sz="2800" b="1" baseline="-250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A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为例），存在多步电离平衡，所以也存在多个电离平衡常数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2815590" y="3731895"/>
            <a:ext cx="56972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第一步电离：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H</a:t>
            </a:r>
            <a:r>
              <a:rPr lang="en-US" altLang="zh-CN" sz="2800" b="1" baseline="-250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A</a:t>
            </a:r>
            <a:r>
              <a:rPr lang="en-US" altLang="zh-CN" sz="2800" b="1">
                <a:solidFill>
                  <a:schemeClr val="tx1"/>
                </a:solidFill>
                <a:uFillTx/>
                <a:latin typeface="Yu Gothic" panose="020B0400000000000000" charset="-128"/>
                <a:ea typeface="Yu Gothic" panose="020B0400000000000000" charset="-128"/>
              </a:rPr>
              <a:t>⇌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en-US" altLang="zh-CN" sz="2800" b="1" baseline="300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+HA</a:t>
            </a:r>
            <a:r>
              <a:rPr lang="en-US" altLang="zh-CN" sz="2800" b="1" baseline="300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6936"/>
          <a:stretch>
            <a:fillRect/>
          </a:stretch>
        </p:blipFill>
        <p:spPr>
          <a:xfrm>
            <a:off x="4185920" y="4287520"/>
            <a:ext cx="2835910" cy="7378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815590" y="5105400"/>
            <a:ext cx="52381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第二步电离：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HA</a:t>
            </a:r>
            <a:r>
              <a:rPr lang="en-US" altLang="zh-CN" sz="2800" b="1" baseline="30000"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-</a:t>
            </a:r>
            <a:r>
              <a:rPr lang="en-US" altLang="zh-CN" sz="2800" b="1">
                <a:solidFill>
                  <a:schemeClr val="tx1"/>
                </a:solidFill>
                <a:uFillTx/>
                <a:latin typeface="Yu Gothic" panose="020B0400000000000000" charset="-128"/>
                <a:ea typeface="Yu Gothic" panose="020B0400000000000000" charset="-128"/>
              </a:rPr>
              <a:t>⇌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en-US" altLang="zh-CN" sz="2800" b="1" baseline="300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+A</a:t>
            </a:r>
            <a:r>
              <a:rPr lang="en-US" altLang="zh-CN" sz="2800" b="1" baseline="300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2-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86555" y="5627370"/>
            <a:ext cx="2835275" cy="77152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927" r="23069" b="21840"/>
          <a:stretch>
            <a:fillRect/>
          </a:stretch>
        </p:blipFill>
        <p:spPr>
          <a:xfrm>
            <a:off x="0" y="138775"/>
            <a:ext cx="1864487" cy="121745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08877" y="485891"/>
            <a:ext cx="627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kern="1200" cap="none" spc="0" normalizeH="0" baseline="0" noProof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/>
                <a:cs typeface="+mn-cs"/>
              </a:rPr>
              <a:t>01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0" y="6629400"/>
            <a:ext cx="12192000" cy="228600"/>
            <a:chOff x="0" y="6629400"/>
            <a:chExt cx="12192000" cy="228600"/>
          </a:xfrm>
        </p:grpSpPr>
        <p:grpSp>
          <p:nvGrpSpPr>
            <p:cNvPr id="7" name="组合 6"/>
            <p:cNvGrpSpPr/>
            <p:nvPr/>
          </p:nvGrpSpPr>
          <p:grpSpPr>
            <a:xfrm>
              <a:off x="0" y="6629400"/>
              <a:ext cx="6096000" cy="228600"/>
              <a:chOff x="0" y="6629400"/>
              <a:chExt cx="6822268" cy="228600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0" y="6629400"/>
                <a:ext cx="1705567" cy="228600"/>
              </a:xfrm>
              <a:prstGeom prst="rect">
                <a:avLst/>
              </a:prstGeom>
              <a:solidFill>
                <a:srgbClr val="FCC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1705567" y="6629400"/>
                <a:ext cx="1705567" cy="228600"/>
              </a:xfrm>
              <a:prstGeom prst="rect">
                <a:avLst/>
              </a:prstGeom>
              <a:solidFill>
                <a:srgbClr val="35D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3411134" y="6629400"/>
                <a:ext cx="1705567" cy="228600"/>
              </a:xfrm>
              <a:prstGeom prst="rect">
                <a:avLst/>
              </a:prstGeom>
              <a:solidFill>
                <a:srgbClr val="115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5116701" y="6629400"/>
                <a:ext cx="1705567" cy="228600"/>
              </a:xfrm>
              <a:prstGeom prst="rect">
                <a:avLst/>
              </a:prstGeom>
              <a:solidFill>
                <a:srgbClr val="554C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6096000" y="6629400"/>
              <a:ext cx="6096000" cy="228600"/>
              <a:chOff x="0" y="6629400"/>
              <a:chExt cx="6822268" cy="228600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0" y="6629400"/>
                <a:ext cx="1705567" cy="228600"/>
              </a:xfrm>
              <a:prstGeom prst="rect">
                <a:avLst/>
              </a:prstGeom>
              <a:solidFill>
                <a:srgbClr val="FCC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1705567" y="6629400"/>
                <a:ext cx="1705567" cy="228600"/>
              </a:xfrm>
              <a:prstGeom prst="rect">
                <a:avLst/>
              </a:prstGeom>
              <a:solidFill>
                <a:srgbClr val="35D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3411134" y="6629400"/>
                <a:ext cx="1705567" cy="228600"/>
              </a:xfrm>
              <a:prstGeom prst="rect">
                <a:avLst/>
              </a:prstGeom>
              <a:solidFill>
                <a:srgbClr val="115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5116701" y="6629400"/>
                <a:ext cx="1705567" cy="228600"/>
              </a:xfrm>
              <a:prstGeom prst="rect">
                <a:avLst/>
              </a:prstGeom>
              <a:solidFill>
                <a:srgbClr val="554C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sp>
        <p:nvSpPr>
          <p:cNvPr id="18" name="矩形 17"/>
          <p:cNvSpPr/>
          <p:nvPr/>
        </p:nvSpPr>
        <p:spPr>
          <a:xfrm>
            <a:off x="1748740" y="547446"/>
            <a:ext cx="170688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电离平衡常数</a:t>
            </a:r>
          </a:p>
        </p:txBody>
      </p:sp>
      <p:sp>
        <p:nvSpPr>
          <p:cNvPr id="22" name="文本框 21"/>
          <p:cNvSpPr txBox="1"/>
          <p:nvPr>
            <p:custDataLst>
              <p:tags r:id="rId1"/>
            </p:custDataLst>
          </p:nvPr>
        </p:nvSpPr>
        <p:spPr>
          <a:xfrm>
            <a:off x="1179195" y="1356360"/>
            <a:ext cx="385572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一、电离平衡常数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1294765" y="209994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4.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意义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1560195" y="2821305"/>
            <a:ext cx="957262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①一定条件下，弱电解质电离平衡常数的大小体现了弱电解质的电离程度，电离平衡常数越大，电离程度越大，说明该酸的酸性（或碱的碱性）越强。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1560195" y="4204970"/>
            <a:ext cx="96291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如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:K</a:t>
            </a:r>
            <a:r>
              <a:rPr lang="en-US" altLang="zh-CN" sz="2800" b="1" baseline="-250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a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(CH</a:t>
            </a:r>
            <a:r>
              <a:rPr lang="en-US" altLang="zh-CN" sz="2800" b="1" baseline="-250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COOH)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＞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K</a:t>
            </a:r>
            <a:r>
              <a:rPr lang="en-US" altLang="zh-CN" sz="2800" b="1" baseline="-250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a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(HClO)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，因此，醋酸是比次氯酸更强的酸。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1560195" y="5201920"/>
            <a:ext cx="962914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②对于多元弱酸，其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K</a:t>
            </a:r>
            <a:r>
              <a:rPr lang="en-US" altLang="zh-CN" sz="2800" b="1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</a:t>
            </a:r>
            <a:r>
              <a:rPr lang="en-US" altLang="zh-CN" sz="2800" b="1" baseline="-30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&gt;&gt;K</a:t>
            </a:r>
            <a:r>
              <a:rPr lang="en-US" altLang="zh-CN" sz="2800" b="1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</a:t>
            </a:r>
            <a:r>
              <a:rPr lang="en-US" altLang="zh-CN" sz="2800" b="1" baseline="-30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&gt;&gt;K</a:t>
            </a:r>
            <a:r>
              <a:rPr lang="en-US" altLang="zh-CN" sz="2800" b="1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</a:t>
            </a:r>
            <a:r>
              <a:rPr lang="en-US" altLang="zh-CN" sz="2800" b="1" baseline="-30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，因此多元弱酸的酸性主要由第一步电离决定的，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K</a:t>
            </a:r>
            <a:r>
              <a:rPr lang="en-US" altLang="zh-CN" sz="2800" b="1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a2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K</a:t>
            </a:r>
            <a:r>
              <a:rPr lang="en-US" altLang="zh-CN" sz="2800" b="1" baseline="-2500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a3</a:t>
            </a:r>
            <a:r>
              <a:rPr lang="zh-CN" alt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的大小体现了对应酸式酸根的电离程度。</a:t>
            </a:r>
            <a:endParaRPr lang="zh-CN" altLang="en-US" sz="2800" b="1">
              <a:solidFill>
                <a:srgbClr val="C00000"/>
              </a:solidFill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7" grpId="0"/>
      <p:bldP spid="23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927" r="23069" b="21840"/>
          <a:stretch>
            <a:fillRect/>
          </a:stretch>
        </p:blipFill>
        <p:spPr>
          <a:xfrm>
            <a:off x="0" y="138775"/>
            <a:ext cx="1864487" cy="121745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08877" y="485891"/>
            <a:ext cx="627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kern="1200" cap="none" spc="0" normalizeH="0" baseline="0" noProof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/>
                <a:cs typeface="+mn-cs"/>
              </a:rPr>
              <a:t>01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0" y="6629400"/>
            <a:ext cx="12192000" cy="228600"/>
            <a:chOff x="0" y="6629400"/>
            <a:chExt cx="12192000" cy="228600"/>
          </a:xfrm>
        </p:grpSpPr>
        <p:grpSp>
          <p:nvGrpSpPr>
            <p:cNvPr id="7" name="组合 6"/>
            <p:cNvGrpSpPr/>
            <p:nvPr/>
          </p:nvGrpSpPr>
          <p:grpSpPr>
            <a:xfrm>
              <a:off x="0" y="6629400"/>
              <a:ext cx="6096000" cy="228600"/>
              <a:chOff x="0" y="6629400"/>
              <a:chExt cx="6822268" cy="228600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0" y="6629400"/>
                <a:ext cx="1705567" cy="228600"/>
              </a:xfrm>
              <a:prstGeom prst="rect">
                <a:avLst/>
              </a:prstGeom>
              <a:solidFill>
                <a:srgbClr val="FCC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1705567" y="6629400"/>
                <a:ext cx="1705567" cy="228600"/>
              </a:xfrm>
              <a:prstGeom prst="rect">
                <a:avLst/>
              </a:prstGeom>
              <a:solidFill>
                <a:srgbClr val="35D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3411134" y="6629400"/>
                <a:ext cx="1705567" cy="228600"/>
              </a:xfrm>
              <a:prstGeom prst="rect">
                <a:avLst/>
              </a:prstGeom>
              <a:solidFill>
                <a:srgbClr val="115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5116701" y="6629400"/>
                <a:ext cx="1705567" cy="228600"/>
              </a:xfrm>
              <a:prstGeom prst="rect">
                <a:avLst/>
              </a:prstGeom>
              <a:solidFill>
                <a:srgbClr val="554C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6096000" y="6629400"/>
              <a:ext cx="6096000" cy="228600"/>
              <a:chOff x="0" y="6629400"/>
              <a:chExt cx="6822268" cy="228600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0" y="6629400"/>
                <a:ext cx="1705567" cy="228600"/>
              </a:xfrm>
              <a:prstGeom prst="rect">
                <a:avLst/>
              </a:prstGeom>
              <a:solidFill>
                <a:srgbClr val="FCC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1705567" y="6629400"/>
                <a:ext cx="1705567" cy="228600"/>
              </a:xfrm>
              <a:prstGeom prst="rect">
                <a:avLst/>
              </a:prstGeom>
              <a:solidFill>
                <a:srgbClr val="35D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3411134" y="6629400"/>
                <a:ext cx="1705567" cy="228600"/>
              </a:xfrm>
              <a:prstGeom prst="rect">
                <a:avLst/>
              </a:prstGeom>
              <a:solidFill>
                <a:srgbClr val="115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5116701" y="6629400"/>
                <a:ext cx="1705567" cy="228600"/>
              </a:xfrm>
              <a:prstGeom prst="rect">
                <a:avLst/>
              </a:prstGeom>
              <a:solidFill>
                <a:srgbClr val="554C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sp>
        <p:nvSpPr>
          <p:cNvPr id="18" name="矩形 17"/>
          <p:cNvSpPr/>
          <p:nvPr/>
        </p:nvSpPr>
        <p:spPr>
          <a:xfrm>
            <a:off x="1748740" y="547446"/>
            <a:ext cx="170688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电离平衡常数</a:t>
            </a:r>
          </a:p>
        </p:txBody>
      </p:sp>
      <p:sp>
        <p:nvSpPr>
          <p:cNvPr id="22" name="文本框 21"/>
          <p:cNvSpPr txBox="1"/>
          <p:nvPr>
            <p:custDataLst>
              <p:tags r:id="rId1"/>
            </p:custDataLst>
          </p:nvPr>
        </p:nvSpPr>
        <p:spPr>
          <a:xfrm>
            <a:off x="1179195" y="1356360"/>
            <a:ext cx="385572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一、电离平衡常数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1294765" y="209994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5.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影响因素</a:t>
            </a:r>
          </a:p>
        </p:txBody>
      </p:sp>
      <p:sp>
        <p:nvSpPr>
          <p:cNvPr id="19" name="文本框 18"/>
          <p:cNvSpPr txBox="1"/>
          <p:nvPr>
            <p:custDataLst>
              <p:tags r:id="rId2"/>
            </p:custDataLst>
          </p:nvPr>
        </p:nvSpPr>
        <p:spPr>
          <a:xfrm>
            <a:off x="1560195" y="2821305"/>
            <a:ext cx="95726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宋体" panose="02010600030101010101" pitchFamily="2" charset="-122"/>
              </a:rPr>
              <a:t>①内因</a:t>
            </a:r>
            <a:endParaRPr lang="zh-CN" altLang="en-US" sz="2800" b="1">
              <a:solidFill>
                <a:srgbClr val="C00000"/>
              </a:solidFill>
              <a:uFillTx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3"/>
            </p:custDataLst>
          </p:nvPr>
        </p:nvSpPr>
        <p:spPr>
          <a:xfrm>
            <a:off x="1581150" y="4572000"/>
            <a:ext cx="96291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②</a:t>
            </a:r>
            <a:r>
              <a:rPr lang="zh-CN" sz="2800" b="1">
                <a:solidFill>
                  <a:schemeClr val="tx1"/>
                </a:solidFill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外因</a:t>
            </a:r>
            <a:endParaRPr lang="zh-CN" altLang="en-US" sz="2800" b="1">
              <a:solidFill>
                <a:schemeClr val="tx1"/>
              </a:solidFill>
              <a:uFillTx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1" name="文本框 20"/>
          <p:cNvSpPr txBox="1"/>
          <p:nvPr>
            <p:custDataLst>
              <p:tags r:id="rId4"/>
            </p:custDataLst>
          </p:nvPr>
        </p:nvSpPr>
        <p:spPr>
          <a:xfrm>
            <a:off x="1737995" y="3481070"/>
            <a:ext cx="931481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决定电离平衡常数大小的主要因素是弱电解质本身的性质，弱电解质电离的程度越大，电离平衡常数越大。</a:t>
            </a:r>
          </a:p>
        </p:txBody>
      </p:sp>
      <p:sp>
        <p:nvSpPr>
          <p:cNvPr id="23" name="文本框 22"/>
          <p:cNvSpPr txBox="1"/>
          <p:nvPr>
            <p:custDataLst>
              <p:tags r:id="rId5"/>
            </p:custDataLst>
          </p:nvPr>
        </p:nvSpPr>
        <p:spPr>
          <a:xfrm>
            <a:off x="1737995" y="5231765"/>
            <a:ext cx="937577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某种弱电解质的电离平衡常数的大小，只与温度有关，温度越高，电离平衡常数越大。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9" grpId="0"/>
      <p:bldP spid="20" grpId="0"/>
      <p:bldP spid="21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927" r="23069" b="21840"/>
          <a:stretch>
            <a:fillRect/>
          </a:stretch>
        </p:blipFill>
        <p:spPr>
          <a:xfrm>
            <a:off x="0" y="138775"/>
            <a:ext cx="1864487" cy="121745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08877" y="485891"/>
            <a:ext cx="627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kern="1200" cap="none" spc="0" normalizeH="0" baseline="0" noProof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/>
                <a:cs typeface="+mn-cs"/>
              </a:rPr>
              <a:t>01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0" y="6629400"/>
            <a:ext cx="12192000" cy="228600"/>
            <a:chOff x="0" y="6629400"/>
            <a:chExt cx="12192000" cy="228600"/>
          </a:xfrm>
        </p:grpSpPr>
        <p:grpSp>
          <p:nvGrpSpPr>
            <p:cNvPr id="7" name="组合 6"/>
            <p:cNvGrpSpPr/>
            <p:nvPr/>
          </p:nvGrpSpPr>
          <p:grpSpPr>
            <a:xfrm>
              <a:off x="0" y="6629400"/>
              <a:ext cx="6096000" cy="228600"/>
              <a:chOff x="0" y="6629400"/>
              <a:chExt cx="6822268" cy="228600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0" y="6629400"/>
                <a:ext cx="1705567" cy="228600"/>
              </a:xfrm>
              <a:prstGeom prst="rect">
                <a:avLst/>
              </a:prstGeom>
              <a:solidFill>
                <a:srgbClr val="FCC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1705567" y="6629400"/>
                <a:ext cx="1705567" cy="228600"/>
              </a:xfrm>
              <a:prstGeom prst="rect">
                <a:avLst/>
              </a:prstGeom>
              <a:solidFill>
                <a:srgbClr val="35D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3411134" y="6629400"/>
                <a:ext cx="1705567" cy="228600"/>
              </a:xfrm>
              <a:prstGeom prst="rect">
                <a:avLst/>
              </a:prstGeom>
              <a:solidFill>
                <a:srgbClr val="115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5116701" y="6629400"/>
                <a:ext cx="1705567" cy="228600"/>
              </a:xfrm>
              <a:prstGeom prst="rect">
                <a:avLst/>
              </a:prstGeom>
              <a:solidFill>
                <a:srgbClr val="554C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6096000" y="6629400"/>
              <a:ext cx="6096000" cy="228600"/>
              <a:chOff x="0" y="6629400"/>
              <a:chExt cx="6822268" cy="228600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0" y="6629400"/>
                <a:ext cx="1705567" cy="228600"/>
              </a:xfrm>
              <a:prstGeom prst="rect">
                <a:avLst/>
              </a:prstGeom>
              <a:solidFill>
                <a:srgbClr val="FCC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1705567" y="6629400"/>
                <a:ext cx="1705567" cy="228600"/>
              </a:xfrm>
              <a:prstGeom prst="rect">
                <a:avLst/>
              </a:prstGeom>
              <a:solidFill>
                <a:srgbClr val="35D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3411134" y="6629400"/>
                <a:ext cx="1705567" cy="228600"/>
              </a:xfrm>
              <a:prstGeom prst="rect">
                <a:avLst/>
              </a:prstGeom>
              <a:solidFill>
                <a:srgbClr val="115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5116701" y="6629400"/>
                <a:ext cx="1705567" cy="228600"/>
              </a:xfrm>
              <a:prstGeom prst="rect">
                <a:avLst/>
              </a:prstGeom>
              <a:solidFill>
                <a:srgbClr val="554C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sp>
        <p:nvSpPr>
          <p:cNvPr id="18" name="矩形 17"/>
          <p:cNvSpPr/>
          <p:nvPr/>
        </p:nvSpPr>
        <p:spPr>
          <a:xfrm>
            <a:off x="1748740" y="547446"/>
            <a:ext cx="170688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电离平衡常数</a:t>
            </a:r>
          </a:p>
        </p:txBody>
      </p:sp>
      <p:sp>
        <p:nvSpPr>
          <p:cNvPr id="22" name="文本框 21"/>
          <p:cNvSpPr txBox="1"/>
          <p:nvPr>
            <p:custDataLst>
              <p:tags r:id="rId1"/>
            </p:custDataLst>
          </p:nvPr>
        </p:nvSpPr>
        <p:spPr>
          <a:xfrm>
            <a:off x="1179195" y="1356360"/>
            <a:ext cx="523303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二、电离平衡常数的应用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1294765" y="2099945"/>
            <a:ext cx="52393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电离平衡常数相关计算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6096000" y="216154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——</a:t>
            </a: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三段式的计算方法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1487170" y="2843530"/>
            <a:ext cx="943800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例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1.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常温下，某一元弱酸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HA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的电离平衡常数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K</a:t>
            </a:r>
            <a:r>
              <a:rPr lang="en-US" altLang="zh-CN" sz="2800" b="1" baseline="-250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a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=1.0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×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10</a:t>
            </a:r>
            <a:r>
              <a:rPr lang="en-US" altLang="zh-CN" sz="2800" b="1" baseline="300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-6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，则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0.01mol/L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的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HA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溶液，其电离度为（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        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）</a:t>
            </a:r>
          </a:p>
          <a:p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A.  0.1%         </a:t>
            </a:r>
            <a:r>
              <a:rPr lang="en-US" altLang="zh-CN" sz="2800" b="1"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B.  0.01%         </a:t>
            </a:r>
          </a:p>
          <a:p>
            <a:r>
              <a:rPr lang="en-US" altLang="zh-CN" sz="2800" b="1">
                <a:uFillTx/>
                <a:latin typeface="Times New Roman" panose="02020603050405020304" pitchFamily="18" charset="0"/>
                <a:ea typeface="楷体" panose="02010609060101010101" charset="-122"/>
                <a:sym typeface="+mn-ea"/>
              </a:rPr>
              <a:t>C.  1%            C.  0.001%</a:t>
            </a:r>
            <a:endParaRPr lang="en-US" altLang="zh-CN" sz="2800" b="1">
              <a:solidFill>
                <a:schemeClr val="tx1"/>
              </a:solidFill>
              <a:uFillTx/>
              <a:latin typeface="Times New Roman" panose="02020603050405020304" pitchFamily="18" charset="0"/>
              <a:ea typeface="楷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620000" y="3261995"/>
            <a:ext cx="6007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927" r="23069" b="21840"/>
          <a:stretch>
            <a:fillRect/>
          </a:stretch>
        </p:blipFill>
        <p:spPr>
          <a:xfrm>
            <a:off x="0" y="138775"/>
            <a:ext cx="1864487" cy="121745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08877" y="485891"/>
            <a:ext cx="627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kern="1200" cap="none" spc="0" normalizeH="0" baseline="0" noProof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/>
                <a:cs typeface="+mn-cs"/>
              </a:rPr>
              <a:t>01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0" y="6629400"/>
            <a:ext cx="12192000" cy="228600"/>
            <a:chOff x="0" y="6629400"/>
            <a:chExt cx="12192000" cy="228600"/>
          </a:xfrm>
        </p:grpSpPr>
        <p:grpSp>
          <p:nvGrpSpPr>
            <p:cNvPr id="7" name="组合 6"/>
            <p:cNvGrpSpPr/>
            <p:nvPr/>
          </p:nvGrpSpPr>
          <p:grpSpPr>
            <a:xfrm>
              <a:off x="0" y="6629400"/>
              <a:ext cx="6096000" cy="228600"/>
              <a:chOff x="0" y="6629400"/>
              <a:chExt cx="6822268" cy="228600"/>
            </a:xfrm>
          </p:grpSpPr>
          <p:sp>
            <p:nvSpPr>
              <p:cNvPr id="13" name="矩形 12"/>
              <p:cNvSpPr/>
              <p:nvPr/>
            </p:nvSpPr>
            <p:spPr>
              <a:xfrm>
                <a:off x="0" y="6629400"/>
                <a:ext cx="1705567" cy="228600"/>
              </a:xfrm>
              <a:prstGeom prst="rect">
                <a:avLst/>
              </a:prstGeom>
              <a:solidFill>
                <a:srgbClr val="FCC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1705567" y="6629400"/>
                <a:ext cx="1705567" cy="228600"/>
              </a:xfrm>
              <a:prstGeom prst="rect">
                <a:avLst/>
              </a:prstGeom>
              <a:solidFill>
                <a:srgbClr val="35D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3411134" y="6629400"/>
                <a:ext cx="1705567" cy="228600"/>
              </a:xfrm>
              <a:prstGeom prst="rect">
                <a:avLst/>
              </a:prstGeom>
              <a:solidFill>
                <a:srgbClr val="115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5116701" y="6629400"/>
                <a:ext cx="1705567" cy="228600"/>
              </a:xfrm>
              <a:prstGeom prst="rect">
                <a:avLst/>
              </a:prstGeom>
              <a:solidFill>
                <a:srgbClr val="554C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6096000" y="6629400"/>
              <a:ext cx="6096000" cy="228600"/>
              <a:chOff x="0" y="6629400"/>
              <a:chExt cx="6822268" cy="228600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0" y="6629400"/>
                <a:ext cx="1705567" cy="228600"/>
              </a:xfrm>
              <a:prstGeom prst="rect">
                <a:avLst/>
              </a:prstGeom>
              <a:solidFill>
                <a:srgbClr val="FCC54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1705567" y="6629400"/>
                <a:ext cx="1705567" cy="228600"/>
              </a:xfrm>
              <a:prstGeom prst="rect">
                <a:avLst/>
              </a:prstGeom>
              <a:solidFill>
                <a:srgbClr val="35D1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3411134" y="6629400"/>
                <a:ext cx="1705567" cy="228600"/>
              </a:xfrm>
              <a:prstGeom prst="rect">
                <a:avLst/>
              </a:prstGeom>
              <a:solidFill>
                <a:srgbClr val="1156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5116701" y="6629400"/>
                <a:ext cx="1705567" cy="228600"/>
              </a:xfrm>
              <a:prstGeom prst="rect">
                <a:avLst/>
              </a:prstGeom>
              <a:solidFill>
                <a:srgbClr val="554C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CC54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sp>
        <p:nvSpPr>
          <p:cNvPr id="18" name="矩形 17"/>
          <p:cNvSpPr/>
          <p:nvPr/>
        </p:nvSpPr>
        <p:spPr>
          <a:xfrm>
            <a:off x="1748740" y="547446"/>
            <a:ext cx="170688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+mn-cs"/>
              </a:rPr>
              <a:t>电离平衡常数</a:t>
            </a:r>
          </a:p>
        </p:txBody>
      </p:sp>
      <p:sp>
        <p:nvSpPr>
          <p:cNvPr id="22" name="文本框 21"/>
          <p:cNvSpPr txBox="1"/>
          <p:nvPr>
            <p:custDataLst>
              <p:tags r:id="rId1"/>
            </p:custDataLst>
          </p:nvPr>
        </p:nvSpPr>
        <p:spPr>
          <a:xfrm>
            <a:off x="1179195" y="1356360"/>
            <a:ext cx="523303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二、电离平衡常数的应用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1294765" y="2099945"/>
            <a:ext cx="58750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en-US" sz="32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判断离子浓度的变化或大小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1487170" y="2843530"/>
            <a:ext cx="907796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例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2.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常温下，向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0.1mol/L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醋酸溶液中逐渐加水稀释，该过程中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c(H</a:t>
            </a:r>
            <a:r>
              <a:rPr lang="en-US" altLang="zh-CN" sz="2800" b="1" baseline="300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+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)/c(CH</a:t>
            </a:r>
            <a:r>
              <a:rPr lang="en-US" altLang="zh-CN" sz="2800" b="1" baseline="-250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3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COOH)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的值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______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053455" y="3274695"/>
            <a:ext cx="10655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增大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487170" y="4048125"/>
            <a:ext cx="935799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例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</a:rPr>
              <a:t>3.</a:t>
            </a:r>
            <a:r>
              <a:rPr lang="zh-CN" altLang="en-US" sz="2800" b="1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常温下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H</a:t>
            </a:r>
            <a:r>
              <a:rPr lang="en-US" altLang="zh-CN" sz="2800" b="1" baseline="-250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SO</a:t>
            </a:r>
            <a:r>
              <a:rPr lang="en-US" altLang="zh-CN" sz="2800" b="1" baseline="-250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的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K</a:t>
            </a:r>
            <a:r>
              <a:rPr lang="en-US" altLang="zh-CN" sz="2800" b="1" baseline="-250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a1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=1.3×10</a:t>
            </a:r>
            <a:r>
              <a:rPr lang="en-US" altLang="zh-CN" sz="2800" b="1" baseline="300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-2</a:t>
            </a:r>
            <a:r>
              <a:rPr lang="zh-CN" altLang="en-US" sz="2800" b="1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en-US" altLang="zh-CN" sz="2800" b="1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K</a:t>
            </a:r>
            <a:r>
              <a:rPr lang="en-US" altLang="zh-CN" sz="2800" b="1" baseline="-2500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a2</a:t>
            </a:r>
            <a:r>
              <a:rPr lang="en-US" altLang="zh-CN" sz="2800" b="1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=6.2×10</a:t>
            </a:r>
            <a:r>
              <a:rPr lang="en-US" altLang="zh-CN" sz="2800" b="1" baseline="30000" smtClean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-8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。向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Na</a:t>
            </a:r>
            <a:r>
              <a:rPr lang="en-US" altLang="zh-CN" sz="2800" b="1" baseline="-250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SO</a:t>
            </a:r>
            <a:r>
              <a:rPr lang="en-US" altLang="zh-CN" sz="2800" b="1" baseline="-250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及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NaHSO</a:t>
            </a:r>
            <a:r>
              <a:rPr lang="en-US" altLang="zh-CN" sz="2800" b="1" baseline="-250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的混合溶液中通入少量氯气，充分反应后，</a:t>
            </a:r>
            <a:r>
              <a:rPr lang="en-US" altLang="zh-CN" sz="2800" b="1" i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c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(SO</a:t>
            </a:r>
            <a:r>
              <a:rPr lang="en-US" altLang="zh-CN" sz="2800" b="1" baseline="-250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sz="2800" b="1" baseline="300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2-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)/</a:t>
            </a:r>
            <a:r>
              <a:rPr lang="en-US" altLang="zh-CN" sz="2800" b="1" i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c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(HSO</a:t>
            </a:r>
            <a:r>
              <a:rPr lang="en-US" altLang="zh-CN" sz="2800" b="1" baseline="-250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sz="2800" b="1" baseline="300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-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 )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的值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______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，当溶液中氢离子浓度为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3.1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×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10</a:t>
            </a:r>
            <a:r>
              <a:rPr lang="en-US" altLang="zh-CN" sz="2800" b="1" baseline="3000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-7</a:t>
            </a:r>
            <a:r>
              <a:rPr lang="en-US" altLang="zh-CN" sz="2800" b="1"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mol/L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时，</a:t>
            </a:r>
            <a:r>
              <a:rPr lang="en-US" altLang="zh-CN" sz="2800" b="1" i="1"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c</a:t>
            </a:r>
            <a:r>
              <a:rPr lang="en-US" altLang="zh-CN" sz="2800" b="1"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(SO</a:t>
            </a:r>
            <a:r>
              <a:rPr lang="en-US" altLang="zh-CN" sz="2800" b="1" baseline="-25000"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sz="2800" b="1" baseline="30000"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2-</a:t>
            </a:r>
            <a:r>
              <a:rPr lang="en-US" altLang="zh-CN" sz="2800" b="1"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)/</a:t>
            </a:r>
            <a:r>
              <a:rPr lang="en-US" altLang="zh-CN" sz="2800" b="1" i="1"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c</a:t>
            </a:r>
            <a:r>
              <a:rPr lang="en-US" altLang="zh-CN" sz="2800" b="1"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(HSO</a:t>
            </a:r>
            <a:r>
              <a:rPr lang="en-US" altLang="zh-CN" sz="2800" b="1" baseline="-25000"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sz="2800" b="1" baseline="30000"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-</a:t>
            </a:r>
            <a:r>
              <a:rPr lang="en-US" altLang="zh-CN" sz="2800" b="1"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 )</a:t>
            </a:r>
            <a:r>
              <a:rPr lang="zh-CN" altLang="en-US" sz="2800" b="1"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的值等于</a:t>
            </a:r>
            <a:r>
              <a:rPr lang="en-US" altLang="zh-CN" sz="2800" b="1"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_____</a:t>
            </a:r>
            <a:r>
              <a:rPr lang="zh-CN" altLang="en-US" sz="2800" b="1"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。</a:t>
            </a:r>
            <a:endParaRPr lang="zh-CN" altLang="en-US" sz="2800" b="1">
              <a:solidFill>
                <a:schemeClr val="tx1"/>
              </a:solidFill>
              <a:uFillTx/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655310" y="4909185"/>
            <a:ext cx="1115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减小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8654415" y="5319395"/>
            <a:ext cx="8331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0" grpId="0"/>
      <p:bldP spid="4" grpId="0"/>
      <p:bldP spid="5" grpId="0"/>
      <p:bldP spid="17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YWU4NDFhYTE0ZjdlZWRiMWJkY2YxNGFjZTJlZTI3NWEifQ=="/>
  <p:tag name="ISPRING_PRESENTATION_TITLE" val="PowerPoint 演示文稿"/>
  <p:tag name="KSO_WPP_MARK_KEY" val="0d3fd48e-50d2-42f0-b309-3536b7867e6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f70fd80-e65b-404c-96a4-0dc1b7cf55ef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自定义 2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15686"/>
      </a:accent1>
      <a:accent2>
        <a:srgbClr val="FCC540"/>
      </a:accent2>
      <a:accent3>
        <a:srgbClr val="554C51"/>
      </a:accent3>
      <a:accent4>
        <a:srgbClr val="35D1F1"/>
      </a:accent4>
      <a:accent5>
        <a:srgbClr val="7F7F7F"/>
      </a:accent5>
      <a:accent6>
        <a:srgbClr val="ED7D31"/>
      </a:accent6>
      <a:hlink>
        <a:srgbClr val="034A90"/>
      </a:hlink>
      <a:folHlink>
        <a:srgbClr val="954F72"/>
      </a:folHlink>
    </a:clrScheme>
    <a:fontScheme name="自定义 2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r="http://schemas.openxmlformats.org/officeDocument/2006/relationships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r="http://schemas.openxmlformats.org/officeDocument/2006/relationships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964</Words>
  <Application>Microsoft Office PowerPoint</Application>
  <PresentationFormat>自定义</PresentationFormat>
  <Paragraphs>114</Paragraphs>
  <Slides>13</Slides>
  <Notes>13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14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rbm.xkw.com</dc:creator>
  <cp:lastModifiedBy>雷志敏</cp:lastModifiedBy>
  <cp:revision>5</cp:revision>
  <cp:lastPrinted>2024-08-26T11:29:36Z</cp:lastPrinted>
  <dcterms:created xsi:type="dcterms:W3CDTF">2024-08-26T11:29:36Z</dcterms:created>
  <dcterms:modified xsi:type="dcterms:W3CDTF">2024-08-28T02:52:01Z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