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1.svg" ContentType="image/svg+xml"/>
  <Override PartName="/ppt/media/image23.svg" ContentType="image/svg+xml"/>
  <Override PartName="/ppt/media/image25.svg" ContentType="image/svg+xml"/>
  <Override PartName="/ppt/media/image34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3"/>
    <p:sldId id="567" r:id="rId4"/>
    <p:sldId id="635" r:id="rId5"/>
    <p:sldId id="708" r:id="rId6"/>
    <p:sldId id="709" r:id="rId7"/>
    <p:sldId id="710" r:id="rId8"/>
    <p:sldId id="686" r:id="rId9"/>
    <p:sldId id="711" r:id="rId10"/>
    <p:sldId id="716" r:id="rId11"/>
    <p:sldId id="712" r:id="rId12"/>
    <p:sldId id="715" r:id="rId13"/>
    <p:sldId id="717" r:id="rId14"/>
    <p:sldId id="718" r:id="rId15"/>
    <p:sldId id="713" r:id="rId16"/>
    <p:sldId id="714" r:id="rId17"/>
    <p:sldId id="706" r:id="rId18"/>
    <p:sldId id="727" r:id="rId19"/>
    <p:sldId id="728" r:id="rId20"/>
    <p:sldId id="729" r:id="rId21"/>
    <p:sldId id="730" r:id="rId22"/>
    <p:sldId id="566" r:id="rId23"/>
  </p:sldIdLst>
  <p:sldSz cx="12192000" cy="6858000"/>
  <p:notesSz cx="9144000" cy="6858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1" userDrawn="1">
          <p15:clr>
            <a:srgbClr val="A4A3A4"/>
          </p15:clr>
        </p15:guide>
        <p15:guide id="2" pos="39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yUN.Org" initials="S" lastIdx="0" clrIdx="0"/>
  <p:cmAuthor id="2" name="lenovo" initials="l" lastIdx="0" clrIdx="1"/>
  <p:cmAuthor id="0" name="幸全" initials="" lastIdx="0" clrIdx="0"/>
  <p:cmAuthor id="3" name="Author" initials="A" lastIdx="0" clrIdx="2"/>
  <p:cmAuthor id="7" name="GXSG-01" initials="G" lastIdx="0" clrIdx="6"/>
  <p:cmAuthor id="4" name="王习习" initials="王" lastIdx="0" clrIdx="0"/>
  <p:cmAuthor id="5" name="作者" initials="A" lastIdx="0" clrIdx="2"/>
  <p:cmAuthor id="6" name="Administrator" initials="A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D41D5"/>
    <a:srgbClr val="3F83BC"/>
    <a:srgbClr val="727272"/>
    <a:srgbClr val="94BADB"/>
    <a:srgbClr val="203680"/>
    <a:srgbClr val="2A2B35"/>
    <a:srgbClr val="215C7B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51"/>
        <p:guide pos="396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7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2475309"/>
            <a:ext cx="97536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4" Type="http://schemas.openxmlformats.org/officeDocument/2006/relationships/tags" Target="../tags/tag51.xml"/><Relationship Id="rId23" Type="http://schemas.openxmlformats.org/officeDocument/2006/relationships/image" Target="../media/image12.png"/><Relationship Id="rId22" Type="http://schemas.openxmlformats.org/officeDocument/2006/relationships/tags" Target="../tags/tag50.xml"/><Relationship Id="rId21" Type="http://schemas.openxmlformats.org/officeDocument/2006/relationships/image" Target="../media/image11.png"/><Relationship Id="rId20" Type="http://schemas.openxmlformats.org/officeDocument/2006/relationships/tags" Target="../tags/tag49.xml"/><Relationship Id="rId2" Type="http://schemas.openxmlformats.org/officeDocument/2006/relationships/tags" Target="../tags/tag36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image" Target="../media/image10.png"/><Relationship Id="rId15" Type="http://schemas.openxmlformats.org/officeDocument/2006/relationships/tags" Target="../tags/tag45.xml"/><Relationship Id="rId14" Type="http://schemas.openxmlformats.org/officeDocument/2006/relationships/image" Target="../media/image9.png"/><Relationship Id="rId13" Type="http://schemas.openxmlformats.org/officeDocument/2006/relationships/tags" Target="../tags/tag44.xml"/><Relationship Id="rId12" Type="http://schemas.openxmlformats.org/officeDocument/2006/relationships/image" Target="../media/image8.png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1" Type="http://schemas.openxmlformats.org/officeDocument/2006/relationships/tags" Target="../tags/tag65.xml"/><Relationship Id="rId20" Type="http://schemas.openxmlformats.org/officeDocument/2006/relationships/image" Target="../media/image12.png"/><Relationship Id="rId2" Type="http://schemas.openxmlformats.org/officeDocument/2006/relationships/tags" Target="../tags/tag52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image" Target="../media/image10.png"/><Relationship Id="rId14" Type="http://schemas.openxmlformats.org/officeDocument/2006/relationships/tags" Target="../tags/tag60.xml"/><Relationship Id="rId13" Type="http://schemas.openxmlformats.org/officeDocument/2006/relationships/image" Target="../media/image9.png"/><Relationship Id="rId12" Type="http://schemas.openxmlformats.org/officeDocument/2006/relationships/tags" Target="../tags/tag59.xml"/><Relationship Id="rId11" Type="http://schemas.openxmlformats.org/officeDocument/2006/relationships/image" Target="../media/image8.png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13.jpeg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0" Type="http://schemas.openxmlformats.org/officeDocument/2006/relationships/tags" Target="../tags/tag27.xml"/><Relationship Id="rId3" Type="http://schemas.openxmlformats.org/officeDocument/2006/relationships/tags" Target="../tags/tag4.xml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image" Target="../media/image5.png"/><Relationship Id="rId22" Type="http://schemas.openxmlformats.org/officeDocument/2006/relationships/tags" Target="../tags/tag20.xml"/><Relationship Id="rId21" Type="http://schemas.openxmlformats.org/officeDocument/2006/relationships/image" Target="../media/image4.png"/><Relationship Id="rId20" Type="http://schemas.openxmlformats.org/officeDocument/2006/relationships/tags" Target="../tags/tag19.xml"/><Relationship Id="rId2" Type="http://schemas.openxmlformats.org/officeDocument/2006/relationships/tags" Target="../tags/tag3.xml"/><Relationship Id="rId19" Type="http://schemas.openxmlformats.org/officeDocument/2006/relationships/image" Target="../media/image3.png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image" Target="../media/image2.png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500359053_化学实验（企业商用）"/>
          <p:cNvPicPr>
            <a:picLocks noChangeAspect="1"/>
          </p:cNvPicPr>
          <p:nvPr userDrawn="1"/>
        </p:nvPicPr>
        <p:blipFill>
          <a:blip r:embed="rId2"/>
          <a:srcRect l="15363" r="15109"/>
          <a:stretch>
            <a:fillRect/>
          </a:stretch>
        </p:blipFill>
        <p:spPr>
          <a:xfrm>
            <a:off x="0" y="0"/>
            <a:ext cx="60598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820373" y="131818"/>
            <a:ext cx="10442493" cy="6594587"/>
            <a:chOff x="5758763" y="583144"/>
            <a:chExt cx="2701699" cy="1977578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 bwMode="auto">
            <a:xfrm>
              <a:off x="6901655" y="2342974"/>
              <a:ext cx="415046" cy="168531"/>
            </a:xfrm>
            <a:prstGeom prst="rect">
              <a:avLst/>
            </a:prstGeom>
            <a:solidFill>
              <a:srgbClr val="B1D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4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6901655" y="2342974"/>
              <a:ext cx="415046" cy="131705"/>
            </a:xfrm>
            <a:custGeom>
              <a:avLst/>
              <a:gdLst>
                <a:gd name="T0" fmla="*/ 479 w 479"/>
                <a:gd name="T1" fmla="*/ 152 h 152"/>
                <a:gd name="T2" fmla="*/ 0 w 479"/>
                <a:gd name="T3" fmla="*/ 104 h 152"/>
                <a:gd name="T4" fmla="*/ 0 w 479"/>
                <a:gd name="T5" fmla="*/ 0 h 152"/>
                <a:gd name="T6" fmla="*/ 479 w 479"/>
                <a:gd name="T7" fmla="*/ 0 h 152"/>
                <a:gd name="T8" fmla="*/ 479 w 479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152">
                  <a:moveTo>
                    <a:pt x="479" y="152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479" y="0"/>
                  </a:lnTo>
                  <a:lnTo>
                    <a:pt x="479" y="152"/>
                  </a:lnTo>
                  <a:close/>
                </a:path>
              </a:pathLst>
            </a:custGeom>
            <a:solidFill>
              <a:srgbClr val="8F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5" name="任意多边形 7"/>
            <p:cNvSpPr/>
            <p:nvPr>
              <p:custDataLst>
                <p:tags r:id="rId5"/>
              </p:custDataLst>
            </p:nvPr>
          </p:nvSpPr>
          <p:spPr bwMode="auto">
            <a:xfrm>
              <a:off x="6638244" y="2499114"/>
              <a:ext cx="941868" cy="61608"/>
            </a:xfrm>
            <a:custGeom>
              <a:avLst/>
              <a:gdLst>
                <a:gd name="T0" fmla="*/ 434 w 458"/>
                <a:gd name="T1" fmla="*/ 0 h 47"/>
                <a:gd name="T2" fmla="*/ 24 w 458"/>
                <a:gd name="T3" fmla="*/ 0 h 47"/>
                <a:gd name="T4" fmla="*/ 0 w 458"/>
                <a:gd name="T5" fmla="*/ 23 h 47"/>
                <a:gd name="T6" fmla="*/ 0 w 458"/>
                <a:gd name="T7" fmla="*/ 47 h 47"/>
                <a:gd name="T8" fmla="*/ 458 w 458"/>
                <a:gd name="T9" fmla="*/ 47 h 47"/>
                <a:gd name="T10" fmla="*/ 458 w 458"/>
                <a:gd name="T11" fmla="*/ 23 h 47"/>
                <a:gd name="T12" fmla="*/ 434 w 45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47">
                  <a:moveTo>
                    <a:pt x="43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58" y="47"/>
                    <a:pt x="458" y="47"/>
                    <a:pt x="458" y="47"/>
                  </a:cubicBezTo>
                  <a:cubicBezTo>
                    <a:pt x="458" y="23"/>
                    <a:pt x="458" y="23"/>
                    <a:pt x="458" y="23"/>
                  </a:cubicBezTo>
                  <a:cubicBezTo>
                    <a:pt x="458" y="10"/>
                    <a:pt x="447" y="0"/>
                    <a:pt x="434" y="0"/>
                  </a:cubicBezTo>
                  <a:close/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6" name="任意多边形 8"/>
            <p:cNvSpPr/>
            <p:nvPr>
              <p:custDataLst>
                <p:tags r:id="rId6"/>
              </p:custDataLst>
            </p:nvPr>
          </p:nvSpPr>
          <p:spPr bwMode="auto">
            <a:xfrm>
              <a:off x="5758763" y="583144"/>
              <a:ext cx="2701699" cy="1821350"/>
            </a:xfrm>
            <a:custGeom>
              <a:avLst/>
              <a:gdLst>
                <a:gd name="T0" fmla="*/ 1290 w 1314"/>
                <a:gd name="T1" fmla="*/ 0 h 885"/>
                <a:gd name="T2" fmla="*/ 24 w 1314"/>
                <a:gd name="T3" fmla="*/ 0 h 885"/>
                <a:gd name="T4" fmla="*/ 0 w 1314"/>
                <a:gd name="T5" fmla="*/ 25 h 885"/>
                <a:gd name="T6" fmla="*/ 0 w 1314"/>
                <a:gd name="T7" fmla="*/ 860 h 885"/>
                <a:gd name="T8" fmla="*/ 24 w 1314"/>
                <a:gd name="T9" fmla="*/ 885 h 885"/>
                <a:gd name="T10" fmla="*/ 1290 w 1314"/>
                <a:gd name="T11" fmla="*/ 885 h 885"/>
                <a:gd name="T12" fmla="*/ 1314 w 1314"/>
                <a:gd name="T13" fmla="*/ 860 h 885"/>
                <a:gd name="T14" fmla="*/ 1314 w 1314"/>
                <a:gd name="T15" fmla="*/ 25 h 885"/>
                <a:gd name="T16" fmla="*/ 1290 w 1314"/>
                <a:gd name="T17" fmla="*/ 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" h="885">
                  <a:moveTo>
                    <a:pt x="129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0" y="874"/>
                    <a:pt x="11" y="885"/>
                    <a:pt x="24" y="885"/>
                  </a:cubicBezTo>
                  <a:cubicBezTo>
                    <a:pt x="1290" y="885"/>
                    <a:pt x="1290" y="885"/>
                    <a:pt x="1290" y="885"/>
                  </a:cubicBezTo>
                  <a:cubicBezTo>
                    <a:pt x="1303" y="885"/>
                    <a:pt x="1314" y="874"/>
                    <a:pt x="1314" y="860"/>
                  </a:cubicBezTo>
                  <a:cubicBezTo>
                    <a:pt x="1314" y="25"/>
                    <a:pt x="1314" y="25"/>
                    <a:pt x="1314" y="25"/>
                  </a:cubicBezTo>
                  <a:cubicBezTo>
                    <a:pt x="1314" y="11"/>
                    <a:pt x="1303" y="0"/>
                    <a:pt x="1290" y="0"/>
                  </a:cubicBezTo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7" name="任意多边形 9"/>
            <p:cNvSpPr/>
            <p:nvPr>
              <p:custDataLst>
                <p:tags r:id="rId7"/>
              </p:custDataLst>
            </p:nvPr>
          </p:nvSpPr>
          <p:spPr bwMode="auto">
            <a:xfrm>
              <a:off x="5799488" y="634267"/>
              <a:ext cx="2619382" cy="1708707"/>
            </a:xfrm>
            <a:custGeom>
              <a:avLst/>
              <a:gdLst>
                <a:gd name="T0" fmla="*/ 1264 w 1274"/>
                <a:gd name="T1" fmla="*/ 760 h 760"/>
                <a:gd name="T2" fmla="*/ 10 w 1274"/>
                <a:gd name="T3" fmla="*/ 760 h 760"/>
                <a:gd name="T4" fmla="*/ 0 w 1274"/>
                <a:gd name="T5" fmla="*/ 750 h 760"/>
                <a:gd name="T6" fmla="*/ 0 w 1274"/>
                <a:gd name="T7" fmla="*/ 10 h 760"/>
                <a:gd name="T8" fmla="*/ 10 w 1274"/>
                <a:gd name="T9" fmla="*/ 0 h 760"/>
                <a:gd name="T10" fmla="*/ 1264 w 1274"/>
                <a:gd name="T11" fmla="*/ 0 h 760"/>
                <a:gd name="T12" fmla="*/ 1274 w 1274"/>
                <a:gd name="T13" fmla="*/ 10 h 760"/>
                <a:gd name="T14" fmla="*/ 1274 w 1274"/>
                <a:gd name="T15" fmla="*/ 750 h 760"/>
                <a:gd name="T16" fmla="*/ 1264 w 1274"/>
                <a:gd name="T1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4" h="760">
                  <a:moveTo>
                    <a:pt x="1264" y="760"/>
                  </a:moveTo>
                  <a:cubicBezTo>
                    <a:pt x="10" y="760"/>
                    <a:pt x="10" y="760"/>
                    <a:pt x="10" y="760"/>
                  </a:cubicBezTo>
                  <a:cubicBezTo>
                    <a:pt x="5" y="760"/>
                    <a:pt x="0" y="756"/>
                    <a:pt x="0" y="75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264" y="0"/>
                    <a:pt x="1264" y="0"/>
                    <a:pt x="1264" y="0"/>
                  </a:cubicBezTo>
                  <a:cubicBezTo>
                    <a:pt x="1270" y="0"/>
                    <a:pt x="1274" y="4"/>
                    <a:pt x="1274" y="10"/>
                  </a:cubicBezTo>
                  <a:cubicBezTo>
                    <a:pt x="1274" y="750"/>
                    <a:pt x="1274" y="750"/>
                    <a:pt x="1274" y="750"/>
                  </a:cubicBezTo>
                  <a:cubicBezTo>
                    <a:pt x="1274" y="756"/>
                    <a:pt x="1270" y="760"/>
                    <a:pt x="1264" y="760"/>
                  </a:cubicBezTo>
                </a:path>
              </a:pathLst>
            </a:custGeom>
            <a:solidFill>
              <a:srgbClr val="E1ED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</p:grp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（带答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4"/>
            <a:ext cx="10899635" cy="434153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10728948" y="5555691"/>
            <a:ext cx="575280" cy="52654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105">
                <a:solidFill>
                  <a:srgbClr val="FF0000"/>
                </a:solidFill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r>
              <a:rPr lang="en-US" altLang="zh-CN"/>
              <a:t>C</a:t>
            </a:r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9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3" name="图片 2" descr="徽标, 图标&#10;&#10;描述已自动生成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79" y="5481443"/>
            <a:ext cx="601678" cy="601668"/>
          </a:xfrm>
          <a:prstGeom prst="rect">
            <a:avLst/>
          </a:prstGeom>
        </p:spPr>
      </p:pic>
      <p:pic>
        <p:nvPicPr>
          <p:cNvPr id="17" name="图片 16" descr="图标&#10;&#10;描述已自动生成"/>
          <p:cNvPicPr/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4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本框 4103"/>
          <p:cNvSpPr txBox="1"/>
          <p:nvPr userDrawn="1"/>
        </p:nvSpPr>
        <p:spPr>
          <a:xfrm>
            <a:off x="967740" y="459740"/>
            <a:ext cx="2362200" cy="749300"/>
          </a:xfrm>
          <a:prstGeom prst="rect">
            <a:avLst/>
          </a:prstGeom>
          <a:noFill/>
          <a:ln w="9525">
            <a:noFill/>
          </a:ln>
        </p:spPr>
        <p:txBody>
          <a:bodyPr wrap="square" lIns="90169" tIns="46989" rIns="90169" bIns="46989" anchor="t">
            <a:spAutoFit/>
          </a:bodyPr>
          <a:lstStyle/>
          <a:p>
            <a:r>
              <a:rPr lang="zh-CN" altLang="en-US" sz="4265" b="1" dirty="0">
                <a:solidFill>
                  <a:srgbClr val="3F83B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课堂练习</a:t>
            </a:r>
            <a:endParaRPr lang="zh-CN" altLang="en-US" sz="4265" b="1" dirty="0">
              <a:solidFill>
                <a:srgbClr val="3F83BC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" name="Freeform 5"/>
          <p:cNvSpPr>
            <a:spLocks noChangeAspect="1"/>
          </p:cNvSpPr>
          <p:nvPr userDrawn="1"/>
        </p:nvSpPr>
        <p:spPr bwMode="auto">
          <a:xfrm>
            <a:off x="0" y="279400"/>
            <a:ext cx="967740" cy="1110827"/>
          </a:xfrm>
          <a:custGeom>
            <a:avLst/>
            <a:gdLst>
              <a:gd name="T0" fmla="*/ 587 w 587"/>
              <a:gd name="T1" fmla="*/ 339 h 677"/>
              <a:gd name="T2" fmla="*/ 293 w 587"/>
              <a:gd name="T3" fmla="*/ 508 h 677"/>
              <a:gd name="T4" fmla="*/ 0 w 587"/>
              <a:gd name="T5" fmla="*/ 677 h 677"/>
              <a:gd name="T6" fmla="*/ 0 w 587"/>
              <a:gd name="T7" fmla="*/ 339 h 677"/>
              <a:gd name="T8" fmla="*/ 0 w 587"/>
              <a:gd name="T9" fmla="*/ 0 h 677"/>
              <a:gd name="T10" fmla="*/ 293 w 587"/>
              <a:gd name="T11" fmla="*/ 169 h 677"/>
              <a:gd name="T12" fmla="*/ 587 w 587"/>
              <a:gd name="T13" fmla="*/ 339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7" h="677">
                <a:moveTo>
                  <a:pt x="587" y="339"/>
                </a:moveTo>
                <a:lnTo>
                  <a:pt x="293" y="508"/>
                </a:lnTo>
                <a:lnTo>
                  <a:pt x="0" y="677"/>
                </a:lnTo>
                <a:lnTo>
                  <a:pt x="0" y="339"/>
                </a:lnTo>
                <a:lnTo>
                  <a:pt x="0" y="0"/>
                </a:lnTo>
                <a:lnTo>
                  <a:pt x="293" y="169"/>
                </a:lnTo>
                <a:lnTo>
                  <a:pt x="587" y="339"/>
                </a:lnTo>
                <a:close/>
              </a:path>
            </a:pathLst>
          </a:custGeom>
          <a:solidFill>
            <a:srgbClr val="3F83BC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10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3"/>
            <a:ext cx="10899635" cy="483738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8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17" name="图片 16" descr="图标&#10;&#10;描述已自动生成"/>
          <p:cNvPicPr/>
          <p:nvPr userDrawn="1"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1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自然, 雨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225" cy="7001706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-545916" y="1845820"/>
            <a:ext cx="13399772" cy="38213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50"/>
          </a:p>
        </p:txBody>
      </p:sp>
      <p:sp>
        <p:nvSpPr>
          <p:cNvPr id="5" name="文本框 9"/>
          <p:cNvSpPr txBox="1"/>
          <p:nvPr userDrawn="1">
            <p:custDataLst>
              <p:tags r:id="rId5"/>
            </p:custDataLst>
          </p:nvPr>
        </p:nvSpPr>
        <p:spPr>
          <a:xfrm>
            <a:off x="4867684" y="3429112"/>
            <a:ext cx="6319056" cy="1153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endParaRPr lang="zh-CN" altLang="en-US" sz="3385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523111" y="3093694"/>
            <a:ext cx="6494023" cy="1325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810" b="1" spc="100" baseline="0"/>
            </a:lvl1pPr>
          </a:lstStyle>
          <a:p>
            <a:pPr algn="just"/>
            <a:r>
              <a:rPr lang="zh-CN" altLang="en-US" sz="660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模块一    物质的分类</a:t>
            </a:r>
            <a:endParaRPr lang="zh-CN" altLang="zh-CN" sz="440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091565" y="781050"/>
            <a:ext cx="10948035" cy="76200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11202035" y="2133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277855" y="155785"/>
            <a:ext cx="545767" cy="496104"/>
            <a:chOff x="871717" y="11189609"/>
            <a:chExt cx="380406" cy="345792"/>
          </a:xfrm>
        </p:grpSpPr>
        <p:grpSp>
          <p:nvGrpSpPr>
            <p:cNvPr id="10" name="图形 54"/>
            <p:cNvGrpSpPr/>
            <p:nvPr>
              <p:custDataLst>
                <p:tags r:id="rId3"/>
              </p:custDataLst>
            </p:nvPr>
          </p:nvGrpSpPr>
          <p:grpSpPr>
            <a:xfrm>
              <a:off x="901463" y="11189609"/>
              <a:ext cx="304843" cy="345792"/>
              <a:chOff x="901463" y="11189609"/>
              <a:chExt cx="304843" cy="345792"/>
            </a:xfrm>
          </p:grpSpPr>
          <p:sp>
            <p:nvSpPr>
              <p:cNvPr id="14" name="任意多边形: 形状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995858" y="11189610"/>
                <a:ext cx="102407" cy="147237"/>
              </a:xfrm>
              <a:custGeom>
                <a:avLst/>
                <a:gdLst>
                  <a:gd name="connsiteX0" fmla="*/ 62597 w 90429"/>
                  <a:gd name="connsiteY0" fmla="*/ 104220 h 147237"/>
                  <a:gd name="connsiteX1" fmla="*/ 48305 w 90429"/>
                  <a:gd name="connsiteY1" fmla="*/ 104220 h 147237"/>
                  <a:gd name="connsiteX2" fmla="*/ 48305 w 90429"/>
                  <a:gd name="connsiteY2" fmla="*/ 93502 h 147237"/>
                  <a:gd name="connsiteX3" fmla="*/ 90429 w 90429"/>
                  <a:gd name="connsiteY3" fmla="*/ 51521 h 147237"/>
                  <a:gd name="connsiteX4" fmla="*/ 90429 w 90429"/>
                  <a:gd name="connsiteY4" fmla="*/ 65812 h 147237"/>
                  <a:gd name="connsiteX5" fmla="*/ 62597 w 90429"/>
                  <a:gd name="connsiteY5" fmla="*/ 93573 h 147237"/>
                  <a:gd name="connsiteX6" fmla="*/ 39837 w 90429"/>
                  <a:gd name="connsiteY6" fmla="*/ 147237 h 147237"/>
                  <a:gd name="connsiteX7" fmla="*/ 25546 w 90429"/>
                  <a:gd name="connsiteY7" fmla="*/ 147237 h 147237"/>
                  <a:gd name="connsiteX8" fmla="*/ 25546 w 90429"/>
                  <a:gd name="connsiteY8" fmla="*/ 39837 h 147237"/>
                  <a:gd name="connsiteX9" fmla="*/ 0 w 90429"/>
                  <a:gd name="connsiteY9" fmla="*/ 14291 h 147237"/>
                  <a:gd name="connsiteX10" fmla="*/ 0 w 90429"/>
                  <a:gd name="connsiteY10" fmla="*/ 0 h 147237"/>
                  <a:gd name="connsiteX11" fmla="*/ 39837 w 90429"/>
                  <a:gd name="connsiteY11" fmla="*/ 39837 h 14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29" h="147237">
                    <a:moveTo>
                      <a:pt x="62597" y="104220"/>
                    </a:moveTo>
                    <a:lnTo>
                      <a:pt x="48305" y="104220"/>
                    </a:lnTo>
                    <a:lnTo>
                      <a:pt x="48305" y="93502"/>
                    </a:lnTo>
                    <a:cubicBezTo>
                      <a:pt x="48364" y="70285"/>
                      <a:pt x="67212" y="51501"/>
                      <a:pt x="90429" y="51521"/>
                    </a:cubicBezTo>
                    <a:lnTo>
                      <a:pt x="90429" y="65812"/>
                    </a:lnTo>
                    <a:cubicBezTo>
                      <a:pt x="75077" y="65792"/>
                      <a:pt x="62616" y="78221"/>
                      <a:pt x="62597" y="93573"/>
                    </a:cubicBezTo>
                    <a:close/>
                    <a:moveTo>
                      <a:pt x="39837" y="147237"/>
                    </a:moveTo>
                    <a:lnTo>
                      <a:pt x="25546" y="147237"/>
                    </a:lnTo>
                    <a:lnTo>
                      <a:pt x="25546" y="39837"/>
                    </a:lnTo>
                    <a:cubicBezTo>
                      <a:pt x="25546" y="25729"/>
                      <a:pt x="14109" y="14291"/>
                      <a:pt x="0" y="14291"/>
                    </a:cubicBezTo>
                    <a:lnTo>
                      <a:pt x="0" y="0"/>
                    </a:lnTo>
                    <a:cubicBezTo>
                      <a:pt x="21993" y="20"/>
                      <a:pt x="39818" y="17844"/>
                      <a:pt x="39837" y="39837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5" name="任意多边形: 形状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956700" y="11189609"/>
                <a:ext cx="186300" cy="174212"/>
              </a:xfrm>
              <a:custGeom>
                <a:avLst/>
                <a:gdLst>
                  <a:gd name="connsiteX0" fmla="*/ 83283 w 170889"/>
                  <a:gd name="connsiteY0" fmla="*/ 174212 h 174212"/>
                  <a:gd name="connsiteX1" fmla="*/ 64704 w 170889"/>
                  <a:gd name="connsiteY1" fmla="*/ 155634 h 174212"/>
                  <a:gd name="connsiteX2" fmla="*/ 64704 w 170889"/>
                  <a:gd name="connsiteY2" fmla="*/ 125372 h 174212"/>
                  <a:gd name="connsiteX3" fmla="*/ 78996 w 170889"/>
                  <a:gd name="connsiteY3" fmla="*/ 125372 h 174212"/>
                  <a:gd name="connsiteX4" fmla="*/ 78996 w 170889"/>
                  <a:gd name="connsiteY4" fmla="*/ 155634 h 174212"/>
                  <a:gd name="connsiteX5" fmla="*/ 83284 w 170889"/>
                  <a:gd name="connsiteY5" fmla="*/ 159920 h 174212"/>
                  <a:gd name="connsiteX6" fmla="*/ 87571 w 170889"/>
                  <a:gd name="connsiteY6" fmla="*/ 155634 h 174212"/>
                  <a:gd name="connsiteX7" fmla="*/ 87571 w 170889"/>
                  <a:gd name="connsiteY7" fmla="*/ 102434 h 174212"/>
                  <a:gd name="connsiteX8" fmla="*/ 101862 w 170889"/>
                  <a:gd name="connsiteY8" fmla="*/ 102434 h 174212"/>
                  <a:gd name="connsiteX9" fmla="*/ 101862 w 170889"/>
                  <a:gd name="connsiteY9" fmla="*/ 155634 h 174212"/>
                  <a:gd name="connsiteX10" fmla="*/ 83283 w 170889"/>
                  <a:gd name="connsiteY10" fmla="*/ 174212 h 174212"/>
                  <a:gd name="connsiteX11" fmla="*/ 14291 w 170889"/>
                  <a:gd name="connsiteY11" fmla="*/ 74708 h 174212"/>
                  <a:gd name="connsiteX12" fmla="*/ 0 w 170889"/>
                  <a:gd name="connsiteY12" fmla="*/ 74708 h 174212"/>
                  <a:gd name="connsiteX13" fmla="*/ 0 w 170889"/>
                  <a:gd name="connsiteY13" fmla="*/ 39837 h 174212"/>
                  <a:gd name="connsiteX14" fmla="*/ 39873 w 170889"/>
                  <a:gd name="connsiteY14" fmla="*/ 0 h 174212"/>
                  <a:gd name="connsiteX15" fmla="*/ 39873 w 170889"/>
                  <a:gd name="connsiteY15" fmla="*/ 14291 h 174212"/>
                  <a:gd name="connsiteX16" fmla="*/ 14291 w 170889"/>
                  <a:gd name="connsiteY16" fmla="*/ 39837 h 174212"/>
                  <a:gd name="connsiteX17" fmla="*/ 170890 w 170889"/>
                  <a:gd name="connsiteY17" fmla="*/ 130124 h 174212"/>
                  <a:gd name="connsiteX18" fmla="*/ 156598 w 170889"/>
                  <a:gd name="connsiteY18" fmla="*/ 130124 h 174212"/>
                  <a:gd name="connsiteX19" fmla="*/ 156598 w 170889"/>
                  <a:gd name="connsiteY19" fmla="*/ 93573 h 174212"/>
                  <a:gd name="connsiteX20" fmla="*/ 128837 w 170889"/>
                  <a:gd name="connsiteY20" fmla="*/ 65812 h 174212"/>
                  <a:gd name="connsiteX21" fmla="*/ 128837 w 170889"/>
                  <a:gd name="connsiteY21" fmla="*/ 51521 h 174212"/>
                  <a:gd name="connsiteX22" fmla="*/ 170890 w 170889"/>
                  <a:gd name="connsiteY22" fmla="*/ 93573 h 17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0889" h="174212">
                    <a:moveTo>
                      <a:pt x="83283" y="174212"/>
                    </a:moveTo>
                    <a:cubicBezTo>
                      <a:pt x="73031" y="174193"/>
                      <a:pt x="64724" y="165886"/>
                      <a:pt x="64704" y="155634"/>
                    </a:cubicBezTo>
                    <a:lnTo>
                      <a:pt x="64704" y="125372"/>
                    </a:lnTo>
                    <a:lnTo>
                      <a:pt x="78996" y="125372"/>
                    </a:lnTo>
                    <a:lnTo>
                      <a:pt x="78996" y="155634"/>
                    </a:lnTo>
                    <a:cubicBezTo>
                      <a:pt x="78996" y="158002"/>
                      <a:pt x="80916" y="159921"/>
                      <a:pt x="83284" y="159920"/>
                    </a:cubicBezTo>
                    <a:cubicBezTo>
                      <a:pt x="85651" y="159919"/>
                      <a:pt x="87570" y="158001"/>
                      <a:pt x="87571" y="155634"/>
                    </a:cubicBezTo>
                    <a:lnTo>
                      <a:pt x="87571" y="102434"/>
                    </a:lnTo>
                    <a:lnTo>
                      <a:pt x="101862" y="102434"/>
                    </a:lnTo>
                    <a:lnTo>
                      <a:pt x="101862" y="155634"/>
                    </a:lnTo>
                    <a:cubicBezTo>
                      <a:pt x="101843" y="165886"/>
                      <a:pt x="93536" y="174193"/>
                      <a:pt x="83283" y="174212"/>
                    </a:cubicBezTo>
                    <a:close/>
                    <a:moveTo>
                      <a:pt x="14291" y="74708"/>
                    </a:moveTo>
                    <a:lnTo>
                      <a:pt x="0" y="74708"/>
                    </a:lnTo>
                    <a:lnTo>
                      <a:pt x="0" y="39837"/>
                    </a:lnTo>
                    <a:cubicBezTo>
                      <a:pt x="39" y="17838"/>
                      <a:pt x="17874" y="20"/>
                      <a:pt x="39873" y="0"/>
                    </a:cubicBezTo>
                    <a:lnTo>
                      <a:pt x="39873" y="14291"/>
                    </a:lnTo>
                    <a:cubicBezTo>
                      <a:pt x="25758" y="14291"/>
                      <a:pt x="14311" y="25723"/>
                      <a:pt x="14291" y="39837"/>
                    </a:cubicBezTo>
                    <a:close/>
                    <a:moveTo>
                      <a:pt x="170890" y="130124"/>
                    </a:moveTo>
                    <a:lnTo>
                      <a:pt x="156598" y="130124"/>
                    </a:lnTo>
                    <a:lnTo>
                      <a:pt x="156598" y="93573"/>
                    </a:lnTo>
                    <a:cubicBezTo>
                      <a:pt x="156579" y="78249"/>
                      <a:pt x="144161" y="65832"/>
                      <a:pt x="128837" y="65812"/>
                    </a:cubicBezTo>
                    <a:lnTo>
                      <a:pt x="128837" y="51521"/>
                    </a:lnTo>
                    <a:cubicBezTo>
                      <a:pt x="152054" y="51540"/>
                      <a:pt x="170870" y="70356"/>
                      <a:pt x="170890" y="93573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6" name="任意多边形: 形状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901463" y="11447641"/>
                <a:ext cx="121477" cy="55593"/>
              </a:xfrm>
              <a:custGeom>
                <a:avLst/>
                <a:gdLst>
                  <a:gd name="connsiteX0" fmla="*/ 60739 w 121477"/>
                  <a:gd name="connsiteY0" fmla="*/ 55594 h 55593"/>
                  <a:gd name="connsiteX1" fmla="*/ 0 w 121477"/>
                  <a:gd name="connsiteY1" fmla="*/ 0 h 55593"/>
                  <a:gd name="connsiteX2" fmla="*/ 121477 w 121477"/>
                  <a:gd name="connsiteY2" fmla="*/ 0 h 55593"/>
                  <a:gd name="connsiteX3" fmla="*/ 60739 w 121477"/>
                  <a:gd name="connsiteY3" fmla="*/ 55594 h 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77" h="55593">
                    <a:moveTo>
                      <a:pt x="60739" y="55594"/>
                    </a:moveTo>
                    <a:cubicBezTo>
                      <a:pt x="29157" y="55571"/>
                      <a:pt x="2811" y="31456"/>
                      <a:pt x="0" y="0"/>
                    </a:cubicBezTo>
                    <a:lnTo>
                      <a:pt x="121477" y="0"/>
                    </a:lnTo>
                    <a:cubicBezTo>
                      <a:pt x="118650" y="31448"/>
                      <a:pt x="92314" y="55554"/>
                      <a:pt x="60739" y="55594"/>
                    </a:cubicBezTo>
                    <a:close/>
                  </a:path>
                </a:pathLst>
              </a:custGeom>
              <a:solidFill>
                <a:srgbClr val="F8C44F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7" name="任意多边形: 形状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061929" y="11328201"/>
                <a:ext cx="144377" cy="207200"/>
              </a:xfrm>
              <a:custGeom>
                <a:avLst/>
                <a:gdLst>
                  <a:gd name="connsiteX0" fmla="*/ 128551 w 144377"/>
                  <a:gd name="connsiteY0" fmla="*/ 207190 h 207200"/>
                  <a:gd name="connsiteX1" fmla="*/ 15899 w 144377"/>
                  <a:gd name="connsiteY1" fmla="*/ 207190 h 207200"/>
                  <a:gd name="connsiteX2" fmla="*/ 2322 w 144377"/>
                  <a:gd name="connsiteY2" fmla="*/ 200044 h 207200"/>
                  <a:gd name="connsiteX3" fmla="*/ 2322 w 144377"/>
                  <a:gd name="connsiteY3" fmla="*/ 182430 h 207200"/>
                  <a:gd name="connsiteX4" fmla="*/ 45196 w 144377"/>
                  <a:gd name="connsiteY4" fmla="*/ 95431 h 207200"/>
                  <a:gd name="connsiteX5" fmla="*/ 45196 w 144377"/>
                  <a:gd name="connsiteY5" fmla="*/ 44339 h 207200"/>
                  <a:gd name="connsiteX6" fmla="*/ 41373 w 144377"/>
                  <a:gd name="connsiteY6" fmla="*/ 44339 h 207200"/>
                  <a:gd name="connsiteX7" fmla="*/ 41373 w 144377"/>
                  <a:gd name="connsiteY7" fmla="*/ 0 h 207200"/>
                  <a:gd name="connsiteX8" fmla="*/ 103112 w 144377"/>
                  <a:gd name="connsiteY8" fmla="*/ 0 h 207200"/>
                  <a:gd name="connsiteX9" fmla="*/ 103112 w 144377"/>
                  <a:gd name="connsiteY9" fmla="*/ 44339 h 207200"/>
                  <a:gd name="connsiteX10" fmla="*/ 99182 w 144377"/>
                  <a:gd name="connsiteY10" fmla="*/ 44339 h 207200"/>
                  <a:gd name="connsiteX11" fmla="*/ 99182 w 144377"/>
                  <a:gd name="connsiteY11" fmla="*/ 95645 h 207200"/>
                  <a:gd name="connsiteX12" fmla="*/ 142056 w 144377"/>
                  <a:gd name="connsiteY12" fmla="*/ 182609 h 207200"/>
                  <a:gd name="connsiteX13" fmla="*/ 142056 w 144377"/>
                  <a:gd name="connsiteY13" fmla="*/ 200223 h 207200"/>
                  <a:gd name="connsiteX14" fmla="*/ 128551 w 144377"/>
                  <a:gd name="connsiteY14" fmla="*/ 207190 h 207200"/>
                  <a:gd name="connsiteX15" fmla="*/ 55665 w 144377"/>
                  <a:gd name="connsiteY15" fmla="*/ 30048 h 207200"/>
                  <a:gd name="connsiteX16" fmla="*/ 59666 w 144377"/>
                  <a:gd name="connsiteY16" fmla="*/ 30048 h 207200"/>
                  <a:gd name="connsiteX17" fmla="*/ 59666 w 144377"/>
                  <a:gd name="connsiteY17" fmla="*/ 98968 h 207200"/>
                  <a:gd name="connsiteX18" fmla="*/ 15291 w 144377"/>
                  <a:gd name="connsiteY18" fmla="*/ 188933 h 207200"/>
                  <a:gd name="connsiteX19" fmla="*/ 14434 w 144377"/>
                  <a:gd name="connsiteY19" fmla="*/ 192506 h 207200"/>
                  <a:gd name="connsiteX20" fmla="*/ 15899 w 144377"/>
                  <a:gd name="connsiteY20" fmla="*/ 192720 h 207200"/>
                  <a:gd name="connsiteX21" fmla="*/ 128551 w 144377"/>
                  <a:gd name="connsiteY21" fmla="*/ 192720 h 207200"/>
                  <a:gd name="connsiteX22" fmla="*/ 130051 w 144377"/>
                  <a:gd name="connsiteY22" fmla="*/ 192434 h 207200"/>
                  <a:gd name="connsiteX23" fmla="*/ 129194 w 144377"/>
                  <a:gd name="connsiteY23" fmla="*/ 188861 h 207200"/>
                  <a:gd name="connsiteX24" fmla="*/ 84890 w 144377"/>
                  <a:gd name="connsiteY24" fmla="*/ 98968 h 207200"/>
                  <a:gd name="connsiteX25" fmla="*/ 84890 w 144377"/>
                  <a:gd name="connsiteY25" fmla="*/ 30048 h 207200"/>
                  <a:gd name="connsiteX26" fmla="*/ 88821 w 144377"/>
                  <a:gd name="connsiteY26" fmla="*/ 30048 h 207200"/>
                  <a:gd name="connsiteX27" fmla="*/ 88821 w 144377"/>
                  <a:gd name="connsiteY27" fmla="*/ 14291 h 207200"/>
                  <a:gd name="connsiteX28" fmla="*/ 55665 w 144377"/>
                  <a:gd name="connsiteY28" fmla="*/ 14291 h 20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4377" h="207200">
                    <a:moveTo>
                      <a:pt x="128551" y="207190"/>
                    </a:moveTo>
                    <a:lnTo>
                      <a:pt x="15899" y="207190"/>
                    </a:lnTo>
                    <a:cubicBezTo>
                      <a:pt x="10426" y="207386"/>
                      <a:pt x="5259" y="204666"/>
                      <a:pt x="2322" y="200044"/>
                    </a:cubicBezTo>
                    <a:cubicBezTo>
                      <a:pt x="-774" y="194581"/>
                      <a:pt x="-774" y="187894"/>
                      <a:pt x="2322" y="182430"/>
                    </a:cubicBezTo>
                    <a:lnTo>
                      <a:pt x="45196" y="95431"/>
                    </a:lnTo>
                    <a:lnTo>
                      <a:pt x="45196" y="44339"/>
                    </a:lnTo>
                    <a:lnTo>
                      <a:pt x="41373" y="44339"/>
                    </a:lnTo>
                    <a:lnTo>
                      <a:pt x="41373" y="0"/>
                    </a:lnTo>
                    <a:lnTo>
                      <a:pt x="103112" y="0"/>
                    </a:lnTo>
                    <a:lnTo>
                      <a:pt x="103112" y="44339"/>
                    </a:lnTo>
                    <a:lnTo>
                      <a:pt x="99182" y="44339"/>
                    </a:lnTo>
                    <a:lnTo>
                      <a:pt x="99182" y="95645"/>
                    </a:lnTo>
                    <a:lnTo>
                      <a:pt x="142056" y="182609"/>
                    </a:lnTo>
                    <a:cubicBezTo>
                      <a:pt x="145152" y="188072"/>
                      <a:pt x="145152" y="194760"/>
                      <a:pt x="142056" y="200223"/>
                    </a:cubicBezTo>
                    <a:cubicBezTo>
                      <a:pt x="139084" y="204751"/>
                      <a:pt x="133962" y="207393"/>
                      <a:pt x="128551" y="207190"/>
                    </a:cubicBezTo>
                    <a:close/>
                    <a:moveTo>
                      <a:pt x="55665" y="30048"/>
                    </a:moveTo>
                    <a:lnTo>
                      <a:pt x="59666" y="30048"/>
                    </a:lnTo>
                    <a:lnTo>
                      <a:pt x="59666" y="98968"/>
                    </a:lnTo>
                    <a:lnTo>
                      <a:pt x="15291" y="188933"/>
                    </a:lnTo>
                    <a:cubicBezTo>
                      <a:pt x="14618" y="189996"/>
                      <a:pt x="14316" y="191253"/>
                      <a:pt x="14434" y="192506"/>
                    </a:cubicBezTo>
                    <a:cubicBezTo>
                      <a:pt x="14907" y="192657"/>
                      <a:pt x="15402" y="192729"/>
                      <a:pt x="15899" y="192720"/>
                    </a:cubicBezTo>
                    <a:lnTo>
                      <a:pt x="128551" y="192720"/>
                    </a:lnTo>
                    <a:cubicBezTo>
                      <a:pt x="129068" y="192768"/>
                      <a:pt x="129588" y="192669"/>
                      <a:pt x="130051" y="192434"/>
                    </a:cubicBezTo>
                    <a:cubicBezTo>
                      <a:pt x="130159" y="191182"/>
                      <a:pt x="129858" y="189929"/>
                      <a:pt x="129194" y="188861"/>
                    </a:cubicBezTo>
                    <a:lnTo>
                      <a:pt x="84890" y="98968"/>
                    </a:lnTo>
                    <a:lnTo>
                      <a:pt x="84890" y="30048"/>
                    </a:lnTo>
                    <a:lnTo>
                      <a:pt x="88821" y="30048"/>
                    </a:lnTo>
                    <a:lnTo>
                      <a:pt x="88821" y="14291"/>
                    </a:lnTo>
                    <a:lnTo>
                      <a:pt x="55665" y="14291"/>
                    </a:ln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8" name="任意多边形: 形状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8265" y="11433957"/>
                <a:ext cx="71814" cy="72850"/>
              </a:xfrm>
              <a:custGeom>
                <a:avLst/>
                <a:gdLst>
                  <a:gd name="connsiteX0" fmla="*/ 0 w 71814"/>
                  <a:gd name="connsiteY0" fmla="*/ 72851 h 72850"/>
                  <a:gd name="connsiteX1" fmla="*/ 35907 w 71814"/>
                  <a:gd name="connsiteY1" fmla="*/ 0 h 72850"/>
                  <a:gd name="connsiteX2" fmla="*/ 71814 w 71814"/>
                  <a:gd name="connsiteY2" fmla="*/ 72851 h 72850"/>
                  <a:gd name="connsiteX3" fmla="*/ 0 w 71814"/>
                  <a:gd name="connsiteY3" fmla="*/ 72851 h 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14" h="72850">
                    <a:moveTo>
                      <a:pt x="0" y="72851"/>
                    </a:moveTo>
                    <a:lnTo>
                      <a:pt x="35907" y="0"/>
                    </a:lnTo>
                    <a:lnTo>
                      <a:pt x="71814" y="72851"/>
                    </a:lnTo>
                    <a:lnTo>
                      <a:pt x="0" y="72851"/>
                    </a:lnTo>
                    <a:close/>
                  </a:path>
                </a:pathLst>
              </a:custGeom>
              <a:solidFill>
                <a:srgbClr val="34CA9D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871717" y="11213443"/>
              <a:ext cx="380406" cy="318140"/>
              <a:chOff x="6369506" y="11232130"/>
              <a:chExt cx="5656826" cy="4730906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rcRect l="75956" b="74628"/>
              <a:stretch>
                <a:fillRect/>
              </a:stretch>
            </p:blipFill>
            <p:spPr>
              <a:xfrm>
                <a:off x="10850704" y="11276711"/>
                <a:ext cx="1175628" cy="120031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rcRect r="25584"/>
              <a:stretch>
                <a:fillRect/>
              </a:stretch>
            </p:blipFill>
            <p:spPr>
              <a:xfrm>
                <a:off x="6369506" y="11232130"/>
                <a:ext cx="3638482" cy="4730906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276414" y="193644"/>
            <a:ext cx="11915811" cy="591307"/>
            <a:chOff x="32649" y="149542"/>
            <a:chExt cx="25820132" cy="1904101"/>
          </a:xfrm>
        </p:grpSpPr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32649" y="2053643"/>
              <a:ext cx="25820132" cy="0"/>
            </a:xfrm>
            <a:prstGeom prst="line">
              <a:avLst/>
            </a:prstGeom>
            <a:ln w="41275">
              <a:gradFill>
                <a:gsLst>
                  <a:gs pos="0">
                    <a:srgbClr val="34CA9D"/>
                  </a:gs>
                  <a:gs pos="35000">
                    <a:srgbClr val="34CA9D"/>
                  </a:gs>
                  <a:gs pos="88000">
                    <a:srgbClr val="34CA9D"/>
                  </a:gs>
                  <a:gs pos="64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34CA9D"/>
                  </a:gs>
                  <a:gs pos="37000">
                    <a:srgbClr val="34CA9D"/>
                  </a:gs>
                  <a:gs pos="60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9"/>
          <p:cNvSpPr txBox="1"/>
          <p:nvPr userDrawn="1">
            <p:custDataLst>
              <p:tags r:id="rId16"/>
            </p:custDataLst>
          </p:nvPr>
        </p:nvSpPr>
        <p:spPr>
          <a:xfrm>
            <a:off x="1018636" y="300664"/>
            <a:ext cx="1815904" cy="394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zh-CN" altLang="en-US" sz="226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知识精讲</a:t>
            </a:r>
            <a:endParaRPr lang="zh-CN" altLang="en-US" sz="226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0"/>
            <p:custDataLst>
              <p:tags r:id="rId17"/>
            </p:custDataLst>
          </p:nvPr>
        </p:nvSpPr>
        <p:spPr>
          <a:xfrm>
            <a:off x="564528" y="1108875"/>
            <a:ext cx="10899635" cy="16115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2260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en-US" altLang="zh-CN"/>
          </a:p>
        </p:txBody>
      </p:sp>
      <p:pic>
        <p:nvPicPr>
          <p:cNvPr id="22" name="图片 21" descr="图片包含 图标&#10;&#10;描述已自动生成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24" name="图片 23" descr="背景图案&#10;&#10;描述已自动生成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25" name="图片 24" descr="图片包含 图标&#10;&#10;描述已自动生成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27" name="矩形 26"/>
          <p:cNvSpPr/>
          <p:nvPr userDrawn="1">
            <p:custDataLst>
              <p:tags r:id="rId26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sp>
        <p:nvSpPr>
          <p:cNvPr id="28" name="文本框 27"/>
          <p:cNvSpPr txBox="1"/>
          <p:nvPr userDrawn="1">
            <p:custDataLst>
              <p:tags r:id="rId27"/>
            </p:custDataLst>
          </p:nvPr>
        </p:nvSpPr>
        <p:spPr>
          <a:xfrm rot="20602660">
            <a:off x="1568671" y="2836280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29" name="文本框 6"/>
          <p:cNvSpPr txBox="1"/>
          <p:nvPr userDrawn="1">
            <p:custDataLst>
              <p:tags r:id="rId28"/>
            </p:custDataLst>
          </p:nvPr>
        </p:nvSpPr>
        <p:spPr>
          <a:xfrm rot="20602660">
            <a:off x="1622845" y="2836935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0" name="文本框 7"/>
          <p:cNvSpPr txBox="1"/>
          <p:nvPr userDrawn="1">
            <p:custDataLst>
              <p:tags r:id="rId29"/>
            </p:custDataLst>
          </p:nvPr>
        </p:nvSpPr>
        <p:spPr>
          <a:xfrm rot="20602660">
            <a:off x="1176186" y="-4186079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1" name="文本框 8"/>
          <p:cNvSpPr txBox="1"/>
          <p:nvPr userDrawn="1">
            <p:custDataLst>
              <p:tags r:id="rId30"/>
            </p:custDataLst>
          </p:nvPr>
        </p:nvSpPr>
        <p:spPr>
          <a:xfrm rot="20602660">
            <a:off x="1961156" y="9858638"/>
            <a:ext cx="9054882" cy="13328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微信公众号：杨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sir</a:t>
            </a: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化学</a:t>
            </a:r>
            <a:endParaRPr lang="zh-CN" altLang="en-US" sz="621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31" y="274652"/>
            <a:ext cx="10973363" cy="1143059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31" y="1600282"/>
            <a:ext cx="10973363" cy="452619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7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9.xml"/><Relationship Id="rId4" Type="http://schemas.openxmlformats.org/officeDocument/2006/relationships/image" Target="../media/image14.png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image" Target="../media/image22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image" Target="../media/image34.sv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image" Target="../media/image34.sv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image" Target="../media/image34.sv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image" Target="../media/image18.png"/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image" Target="../media/image34.sv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6.png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5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tags" Target="../tags/tag84.xml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image" Target="../media/image23.svg"/><Relationship Id="rId7" Type="http://schemas.openxmlformats.org/officeDocument/2006/relationships/image" Target="../media/image22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5.svg"/><Relationship Id="rId3" Type="http://schemas.openxmlformats.org/officeDocument/2006/relationships/image" Target="../media/image24.png"/><Relationship Id="rId2" Type="http://schemas.openxmlformats.org/officeDocument/2006/relationships/tags" Target="../tags/tag8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image" Target="../media/image30.png"/><Relationship Id="rId7" Type="http://schemas.openxmlformats.org/officeDocument/2006/relationships/tags" Target="../tags/tag98.xml"/><Relationship Id="rId6" Type="http://schemas.openxmlformats.org/officeDocument/2006/relationships/image" Target="../media/image29.png"/><Relationship Id="rId5" Type="http://schemas.openxmlformats.org/officeDocument/2006/relationships/tags" Target="../tags/tag97.xml"/><Relationship Id="rId4" Type="http://schemas.openxmlformats.org/officeDocument/2006/relationships/image" Target="../media/image28.png"/><Relationship Id="rId3" Type="http://schemas.openxmlformats.org/officeDocument/2006/relationships/tags" Target="../tags/tag96.xml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0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479790" y="6332855"/>
            <a:ext cx="351980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新人教版 化学 选择性必修一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096000" y="1680210"/>
            <a:ext cx="599567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第二章 化学反应速率与化学平衡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096000" y="3354070"/>
            <a:ext cx="582549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第三节 化学反应的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方向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17480" t="36747" r="16652" b="37587"/>
          <a:stretch>
            <a:fillRect/>
          </a:stretch>
        </p:blipFill>
        <p:spPr>
          <a:xfrm>
            <a:off x="6096000" y="17780"/>
            <a:ext cx="2680335" cy="7454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3470275" cy="521970"/>
            <a:chOff x="616" y="579"/>
            <a:chExt cx="546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46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熵变与反应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方向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二、反应进行方向的判断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方法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86765" y="1741805"/>
            <a:ext cx="1953895" cy="521970"/>
            <a:chOff x="1239" y="2743"/>
            <a:chExt cx="3077" cy="822"/>
          </a:xfrm>
        </p:grpSpPr>
        <p:pic>
          <p:nvPicPr>
            <p:cNvPr id="30" name="图片 29" descr="619444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39" y="2743"/>
              <a:ext cx="798" cy="798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2037" y="2743"/>
              <a:ext cx="2279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熵（</a:t>
              </a:r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S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）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17414" name="矩形 17413"/>
          <p:cNvSpPr/>
          <p:nvPr>
            <p:custDataLst>
              <p:tags r:id="rId4"/>
            </p:custDataLst>
          </p:nvPr>
        </p:nvSpPr>
        <p:spPr>
          <a:xfrm>
            <a:off x="5633720" y="2406015"/>
            <a:ext cx="3454400" cy="650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0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单位：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J·mol</a:t>
            </a:r>
            <a:r>
              <a:rPr lang="en-US" altLang="zh-CN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-1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·K</a:t>
            </a:r>
            <a:r>
              <a:rPr lang="en-US" altLang="zh-CN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-1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endParaRPr lang="en-US" altLang="zh-CN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5" name="矩形 17414"/>
          <p:cNvSpPr/>
          <p:nvPr>
            <p:custDataLst>
              <p:tags r:id="rId5"/>
            </p:custDataLst>
          </p:nvPr>
        </p:nvSpPr>
        <p:spPr>
          <a:xfrm>
            <a:off x="1430338" y="3302953"/>
            <a:ext cx="4805680" cy="1383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宋体-简" panose="02010600040101010101" charset="-122"/>
                <a:ea typeface="宋体-简" panose="02010600040101010101" charset="-122"/>
              </a:rPr>
              <a:t>体系混乱度越大，熵值越大；</a:t>
            </a:r>
            <a:endParaRPr lang="zh-CN" altLang="en-US" sz="2800" b="1">
              <a:solidFill>
                <a:srgbClr val="FF0000"/>
              </a:solidFill>
              <a:latin typeface="宋体-简" panose="02010600040101010101" charset="-122"/>
              <a:ea typeface="宋体-简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宋体-简" panose="02010600040101010101" charset="-122"/>
                <a:ea typeface="宋体-简" panose="02010600040101010101" charset="-122"/>
              </a:rPr>
              <a:t>体系混乱度越小，熵值越小。</a:t>
            </a:r>
            <a:endParaRPr lang="zh-CN" altLang="en-US" sz="2800" b="1">
              <a:latin typeface="宋体-简" panose="02010600040101010101" charset="-122"/>
              <a:ea typeface="宋体-简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30655" y="2420620"/>
            <a:ext cx="4101465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描述体系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混乱度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的物理量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9464" name="矩形 19463"/>
          <p:cNvSpPr/>
          <p:nvPr>
            <p:custDataLst>
              <p:tags r:id="rId6"/>
            </p:custDataLst>
          </p:nvPr>
        </p:nvSpPr>
        <p:spPr>
          <a:xfrm>
            <a:off x="1447800" y="4918393"/>
            <a:ext cx="7750175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同种物质：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S(g) &gt; S(l) &gt; S(s)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。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9464" grpId="0" animBg="1"/>
      <p:bldP spid="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3470275" cy="521970"/>
            <a:chOff x="616" y="579"/>
            <a:chExt cx="546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46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熵变与反应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方向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二、反应进行方向的判断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方法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07720" y="1675765"/>
            <a:ext cx="2665730" cy="521970"/>
            <a:chOff x="1272" y="2743"/>
            <a:chExt cx="4198" cy="822"/>
          </a:xfrm>
        </p:grpSpPr>
        <p:sp>
          <p:nvSpPr>
            <p:cNvPr id="2" name="文本框 1"/>
            <p:cNvSpPr txBox="1"/>
            <p:nvPr/>
          </p:nvSpPr>
          <p:spPr>
            <a:xfrm>
              <a:off x="2070" y="2743"/>
              <a:ext cx="3400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熵变（</a:t>
              </a:r>
              <a:r>
                <a:rPr lang="zh-CN" altLang="en-US" sz="2800" b="1">
                  <a:latin typeface="Times New Roman" panose="02020603050405020304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△S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）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32" name="图片 31" descr="619450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2" y="2766"/>
              <a:ext cx="799" cy="799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1314792" y="2558389"/>
            <a:ext cx="3862493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△S=S(产物）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S(反应物）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5858510" y="1792605"/>
            <a:ext cx="42614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△S&gt;0,熵增反应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5858510" y="3289300"/>
            <a:ext cx="39039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△S&lt;0,熵减反应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8" name="左大括号 7"/>
          <p:cNvSpPr/>
          <p:nvPr/>
        </p:nvSpPr>
        <p:spPr>
          <a:xfrm>
            <a:off x="5335270" y="2052320"/>
            <a:ext cx="508000" cy="1534795"/>
          </a:xfrm>
          <a:prstGeom prst="leftBrace">
            <a:avLst>
              <a:gd name="adj1" fmla="val 25513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1018266" y="4140112"/>
            <a:ext cx="8848164" cy="1383665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 b="1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体系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趋向于</a:t>
            </a:r>
            <a:r>
              <a:rPr lang="zh-CN" altLang="en-US" sz="2800" b="1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从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有序</a:t>
            </a:r>
            <a:r>
              <a:rPr lang="zh-CN" altLang="en-US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状态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转变</a:t>
            </a:r>
            <a:r>
              <a:rPr lang="zh-CN" altLang="en-US" sz="2800" b="1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为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无序</a:t>
            </a:r>
            <a:r>
              <a:rPr lang="zh-CN" altLang="en-US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状态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</a:t>
            </a:r>
            <a:endParaRPr lang="en-US" altLang="zh-CN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因此</a:t>
            </a:r>
            <a:r>
              <a:rPr lang="zh-CN" altLang="en-US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熵增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反应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(△S&gt;0 )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具有自发进行的倾向 </a:t>
            </a:r>
            <a:r>
              <a:rPr lang="zh-CN" altLang="en-US" sz="2800" b="1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。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16" grpId="0" uiExpand="1" build="p"/>
      <p:bldP spid="8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3470275" cy="521970"/>
            <a:chOff x="616" y="579"/>
            <a:chExt cx="546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46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熵变与反应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方向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二、反应进行方向的判断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方法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904175" y="3167952"/>
            <a:ext cx="7364412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Zn(s</a:t>
            </a:r>
            <a:r>
              <a:rPr lang="en-US" altLang="zh-CN" sz="2800" b="1" smtClean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)+ 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H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SO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(aq</a:t>
            </a:r>
            <a:r>
              <a:rPr lang="en-US" altLang="zh-CN" sz="2800" b="1" smtClean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altLang="en-US" sz="2800" b="1" smtClean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宋体" panose="02010600030101010101" pitchFamily="2" charset="-122"/>
              </a:rPr>
              <a:t>＝</a:t>
            </a:r>
            <a:r>
              <a:rPr lang="en-US" altLang="zh-CN" sz="2800" b="1" smtClean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宋体" panose="02010600030101010101" pitchFamily="2" charset="-122"/>
              </a:rPr>
              <a:t>Zn</a:t>
            </a:r>
            <a:r>
              <a:rPr lang="en-US" altLang="zh-CN" sz="2800" b="1" smtClean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SO</a:t>
            </a:r>
            <a:r>
              <a:rPr lang="en-US" altLang="zh-CN" sz="2800" b="1" baseline="-25000" smtClean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4</a:t>
            </a:r>
            <a:r>
              <a:rPr lang="en-US" altLang="zh-CN" sz="2800" b="1" smtClean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(aq)+ 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endParaRPr lang="en-US" altLang="zh-CN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04176" y="3911538"/>
            <a:ext cx="5238177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2KClO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(s</a:t>
            </a:r>
            <a:r>
              <a:rPr lang="en-US" altLang="zh-CN" sz="2800" b="1" smtClean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altLang="en-US" sz="2800" b="1" smtClean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宋体" panose="02010600030101010101" pitchFamily="2" charset="-122"/>
              </a:rPr>
              <a:t>＝</a:t>
            </a:r>
            <a:r>
              <a:rPr lang="en-US" altLang="zh-CN" sz="2800" b="1" smtClean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宋体" panose="02010600030101010101" pitchFamily="2" charset="-122"/>
              </a:rPr>
              <a:t>2KCl</a:t>
            </a:r>
            <a:r>
              <a:rPr lang="en-US" altLang="zh-CN" sz="2800" b="1" smtClean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(s)+ 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3O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endParaRPr lang="en-US" altLang="zh-CN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51815" y="1555115"/>
            <a:ext cx="5795010" cy="1045210"/>
            <a:chOff x="2699" y="6267"/>
            <a:chExt cx="9126" cy="1646"/>
          </a:xfrm>
        </p:grpSpPr>
        <p:sp>
          <p:nvSpPr>
            <p:cNvPr id="3" name="文本框 2"/>
            <p:cNvSpPr txBox="1"/>
            <p:nvPr/>
          </p:nvSpPr>
          <p:spPr>
            <a:xfrm>
              <a:off x="2777" y="6788"/>
              <a:ext cx="814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 kern="0" noProof="0" smtClean="0">
                  <a:ln>
                    <a:noFill/>
                  </a:ln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大多数</a:t>
              </a:r>
              <a:r>
                <a:rPr lang="zh-CN" altLang="en-US" sz="2800" b="1" kern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熵增</a:t>
              </a:r>
              <a:r>
                <a:rPr lang="zh-CN" altLang="en-US" sz="2800" b="1" kern="0" noProof="0">
                  <a:ln>
                    <a:noFill/>
                  </a:ln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的反应可以</a:t>
              </a:r>
              <a:r>
                <a:rPr lang="zh-CN" altLang="en-US" sz="2800" b="1" kern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自发</a:t>
              </a:r>
              <a:r>
                <a:rPr lang="zh-CN" altLang="en-US" sz="2800" b="1" kern="0" noProof="0">
                  <a:ln>
                    <a:noFill/>
                  </a:ln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进行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2164" name="组合 2163"/>
            <p:cNvGrpSpPr/>
            <p:nvPr/>
          </p:nvGrpSpPr>
          <p:grpSpPr>
            <a:xfrm rot="0">
              <a:off x="2699" y="6267"/>
              <a:ext cx="9126" cy="1646"/>
              <a:chOff x="3579813" y="2320925"/>
              <a:chExt cx="5038725" cy="2212975"/>
            </a:xfrm>
          </p:grpSpPr>
          <p:sp>
            <p:nvSpPr>
              <p:cNvPr id="2122" name="Freeform 92"/>
              <p:cNvSpPr>
                <a:spLocks noEditPoints="1"/>
              </p:cNvSpPr>
              <p:nvPr/>
            </p:nvSpPr>
            <p:spPr bwMode="auto">
              <a:xfrm>
                <a:off x="3579813" y="2320925"/>
                <a:ext cx="5038725" cy="2212975"/>
              </a:xfrm>
              <a:custGeom>
                <a:avLst/>
                <a:gdLst>
                  <a:gd name="T0" fmla="*/ 3155 w 3174"/>
                  <a:gd name="T1" fmla="*/ 19 h 1394"/>
                  <a:gd name="T2" fmla="*/ 3155 w 3174"/>
                  <a:gd name="T3" fmla="*/ 1375 h 1394"/>
                  <a:gd name="T4" fmla="*/ 19 w 3174"/>
                  <a:gd name="T5" fmla="*/ 1375 h 1394"/>
                  <a:gd name="T6" fmla="*/ 19 w 3174"/>
                  <a:gd name="T7" fmla="*/ 19 h 1394"/>
                  <a:gd name="T8" fmla="*/ 3155 w 3174"/>
                  <a:gd name="T9" fmla="*/ 19 h 1394"/>
                  <a:gd name="T10" fmla="*/ 3174 w 3174"/>
                  <a:gd name="T11" fmla="*/ 0 h 1394"/>
                  <a:gd name="T12" fmla="*/ 3155 w 3174"/>
                  <a:gd name="T13" fmla="*/ 0 h 1394"/>
                  <a:gd name="T14" fmla="*/ 19 w 3174"/>
                  <a:gd name="T15" fmla="*/ 0 h 1394"/>
                  <a:gd name="T16" fmla="*/ 0 w 3174"/>
                  <a:gd name="T17" fmla="*/ 0 h 1394"/>
                  <a:gd name="T18" fmla="*/ 0 w 3174"/>
                  <a:gd name="T19" fmla="*/ 19 h 1394"/>
                  <a:gd name="T20" fmla="*/ 0 w 3174"/>
                  <a:gd name="T21" fmla="*/ 1375 h 1394"/>
                  <a:gd name="T22" fmla="*/ 0 w 3174"/>
                  <a:gd name="T23" fmla="*/ 1394 h 1394"/>
                  <a:gd name="T24" fmla="*/ 19 w 3174"/>
                  <a:gd name="T25" fmla="*/ 1394 h 1394"/>
                  <a:gd name="T26" fmla="*/ 3155 w 3174"/>
                  <a:gd name="T27" fmla="*/ 1394 h 1394"/>
                  <a:gd name="T28" fmla="*/ 3174 w 3174"/>
                  <a:gd name="T29" fmla="*/ 1394 h 1394"/>
                  <a:gd name="T30" fmla="*/ 3174 w 3174"/>
                  <a:gd name="T31" fmla="*/ 1375 h 1394"/>
                  <a:gd name="T32" fmla="*/ 3174 w 3174"/>
                  <a:gd name="T33" fmla="*/ 19 h 1394"/>
                  <a:gd name="T34" fmla="*/ 3174 w 3174"/>
                  <a:gd name="T35" fmla="*/ 0 h 1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4" h="1394">
                    <a:moveTo>
                      <a:pt x="3155" y="19"/>
                    </a:moveTo>
                    <a:lnTo>
                      <a:pt x="3155" y="1375"/>
                    </a:lnTo>
                    <a:lnTo>
                      <a:pt x="19" y="1375"/>
                    </a:lnTo>
                    <a:lnTo>
                      <a:pt x="19" y="19"/>
                    </a:lnTo>
                    <a:lnTo>
                      <a:pt x="3155" y="19"/>
                    </a:lnTo>
                    <a:close/>
                    <a:moveTo>
                      <a:pt x="3174" y="0"/>
                    </a:moveTo>
                    <a:lnTo>
                      <a:pt x="3155" y="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0" y="1375"/>
                    </a:lnTo>
                    <a:lnTo>
                      <a:pt x="0" y="1394"/>
                    </a:lnTo>
                    <a:lnTo>
                      <a:pt x="19" y="1394"/>
                    </a:lnTo>
                    <a:lnTo>
                      <a:pt x="3155" y="1394"/>
                    </a:lnTo>
                    <a:lnTo>
                      <a:pt x="3174" y="1394"/>
                    </a:lnTo>
                    <a:lnTo>
                      <a:pt x="3174" y="1375"/>
                    </a:lnTo>
                    <a:lnTo>
                      <a:pt x="3174" y="19"/>
                    </a:lnTo>
                    <a:lnTo>
                      <a:pt x="3174" y="0"/>
                    </a:lnTo>
                    <a:close/>
                  </a:path>
                </a:pathLst>
              </a:custGeom>
              <a:solidFill>
                <a:srgbClr val="3D8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3" name="Freeform 93"/>
              <p:cNvSpPr>
                <a:spLocks noEditPoints="1"/>
              </p:cNvSpPr>
              <p:nvPr/>
            </p:nvSpPr>
            <p:spPr bwMode="auto">
              <a:xfrm>
                <a:off x="3579813" y="2320925"/>
                <a:ext cx="5038725" cy="2212975"/>
              </a:xfrm>
              <a:custGeom>
                <a:avLst/>
                <a:gdLst>
                  <a:gd name="T0" fmla="*/ 3155 w 3174"/>
                  <a:gd name="T1" fmla="*/ 19 h 1394"/>
                  <a:gd name="T2" fmla="*/ 3155 w 3174"/>
                  <a:gd name="T3" fmla="*/ 1375 h 1394"/>
                  <a:gd name="T4" fmla="*/ 19 w 3174"/>
                  <a:gd name="T5" fmla="*/ 1375 h 1394"/>
                  <a:gd name="T6" fmla="*/ 19 w 3174"/>
                  <a:gd name="T7" fmla="*/ 19 h 1394"/>
                  <a:gd name="T8" fmla="*/ 3155 w 3174"/>
                  <a:gd name="T9" fmla="*/ 19 h 1394"/>
                  <a:gd name="T10" fmla="*/ 3174 w 3174"/>
                  <a:gd name="T11" fmla="*/ 0 h 1394"/>
                  <a:gd name="T12" fmla="*/ 3155 w 3174"/>
                  <a:gd name="T13" fmla="*/ 0 h 1394"/>
                  <a:gd name="T14" fmla="*/ 19 w 3174"/>
                  <a:gd name="T15" fmla="*/ 0 h 1394"/>
                  <a:gd name="T16" fmla="*/ 0 w 3174"/>
                  <a:gd name="T17" fmla="*/ 0 h 1394"/>
                  <a:gd name="T18" fmla="*/ 0 w 3174"/>
                  <a:gd name="T19" fmla="*/ 19 h 1394"/>
                  <a:gd name="T20" fmla="*/ 0 w 3174"/>
                  <a:gd name="T21" fmla="*/ 1375 h 1394"/>
                  <a:gd name="T22" fmla="*/ 0 w 3174"/>
                  <a:gd name="T23" fmla="*/ 1394 h 1394"/>
                  <a:gd name="T24" fmla="*/ 19 w 3174"/>
                  <a:gd name="T25" fmla="*/ 1394 h 1394"/>
                  <a:gd name="T26" fmla="*/ 3155 w 3174"/>
                  <a:gd name="T27" fmla="*/ 1394 h 1394"/>
                  <a:gd name="T28" fmla="*/ 3174 w 3174"/>
                  <a:gd name="T29" fmla="*/ 1394 h 1394"/>
                  <a:gd name="T30" fmla="*/ 3174 w 3174"/>
                  <a:gd name="T31" fmla="*/ 1375 h 1394"/>
                  <a:gd name="T32" fmla="*/ 3174 w 3174"/>
                  <a:gd name="T33" fmla="*/ 19 h 1394"/>
                  <a:gd name="T34" fmla="*/ 3174 w 3174"/>
                  <a:gd name="T35" fmla="*/ 0 h 1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4" h="1394">
                    <a:moveTo>
                      <a:pt x="3155" y="19"/>
                    </a:moveTo>
                    <a:lnTo>
                      <a:pt x="3155" y="1375"/>
                    </a:lnTo>
                    <a:lnTo>
                      <a:pt x="19" y="1375"/>
                    </a:lnTo>
                    <a:lnTo>
                      <a:pt x="19" y="19"/>
                    </a:lnTo>
                    <a:lnTo>
                      <a:pt x="3155" y="19"/>
                    </a:lnTo>
                    <a:moveTo>
                      <a:pt x="3174" y="0"/>
                    </a:moveTo>
                    <a:lnTo>
                      <a:pt x="3155" y="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0" y="1375"/>
                    </a:lnTo>
                    <a:lnTo>
                      <a:pt x="0" y="1394"/>
                    </a:lnTo>
                    <a:lnTo>
                      <a:pt x="19" y="1394"/>
                    </a:lnTo>
                    <a:lnTo>
                      <a:pt x="3155" y="1394"/>
                    </a:lnTo>
                    <a:lnTo>
                      <a:pt x="3174" y="1394"/>
                    </a:lnTo>
                    <a:lnTo>
                      <a:pt x="3174" y="1375"/>
                    </a:lnTo>
                    <a:lnTo>
                      <a:pt x="3174" y="19"/>
                    </a:lnTo>
                    <a:lnTo>
                      <a:pt x="31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4" name="Freeform 94"/>
              <p:cNvSpPr/>
              <p:nvPr/>
            </p:nvSpPr>
            <p:spPr bwMode="auto">
              <a:xfrm>
                <a:off x="3656013" y="2833688"/>
                <a:ext cx="4308475" cy="1620838"/>
              </a:xfrm>
              <a:custGeom>
                <a:avLst/>
                <a:gdLst>
                  <a:gd name="T0" fmla="*/ 1147 w 1147"/>
                  <a:gd name="T1" fmla="*/ 426 h 430"/>
                  <a:gd name="T2" fmla="*/ 4 w 1147"/>
                  <a:gd name="T3" fmla="*/ 426 h 430"/>
                  <a:gd name="T4" fmla="*/ 4 w 1147"/>
                  <a:gd name="T5" fmla="*/ 0 h 430"/>
                  <a:gd name="T6" fmla="*/ 0 w 1147"/>
                  <a:gd name="T7" fmla="*/ 0 h 430"/>
                  <a:gd name="T8" fmla="*/ 0 w 1147"/>
                  <a:gd name="T9" fmla="*/ 430 h 430"/>
                  <a:gd name="T10" fmla="*/ 1147 w 1147"/>
                  <a:gd name="T11" fmla="*/ 430 h 430"/>
                  <a:gd name="T12" fmla="*/ 1147 w 1147"/>
                  <a:gd name="T13" fmla="*/ 42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7" h="430">
                    <a:moveTo>
                      <a:pt x="1147" y="426"/>
                    </a:moveTo>
                    <a:cubicBezTo>
                      <a:pt x="4" y="426"/>
                      <a:pt x="4" y="426"/>
                      <a:pt x="4" y="426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147" y="430"/>
                      <a:pt x="1147" y="430"/>
                      <a:pt x="1147" y="430"/>
                    </a:cubicBezTo>
                    <a:cubicBezTo>
                      <a:pt x="1147" y="429"/>
                      <a:pt x="1147" y="427"/>
                      <a:pt x="1147" y="426"/>
                    </a:cubicBezTo>
                    <a:close/>
                  </a:path>
                </a:pathLst>
              </a:custGeom>
              <a:solidFill>
                <a:srgbClr val="90D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5" name="Freeform 95"/>
              <p:cNvSpPr/>
              <p:nvPr/>
            </p:nvSpPr>
            <p:spPr bwMode="auto">
              <a:xfrm>
                <a:off x="3925888" y="2400300"/>
                <a:ext cx="4614863" cy="1379538"/>
              </a:xfrm>
              <a:custGeom>
                <a:avLst/>
                <a:gdLst>
                  <a:gd name="T0" fmla="*/ 0 w 1228"/>
                  <a:gd name="T1" fmla="*/ 0 h 366"/>
                  <a:gd name="T2" fmla="*/ 0 w 1228"/>
                  <a:gd name="T3" fmla="*/ 4 h 366"/>
                  <a:gd name="T4" fmla="*/ 1224 w 1228"/>
                  <a:gd name="T5" fmla="*/ 4 h 366"/>
                  <a:gd name="T6" fmla="*/ 1224 w 1228"/>
                  <a:gd name="T7" fmla="*/ 366 h 366"/>
                  <a:gd name="T8" fmla="*/ 1228 w 1228"/>
                  <a:gd name="T9" fmla="*/ 366 h 366"/>
                  <a:gd name="T10" fmla="*/ 1228 w 1228"/>
                  <a:gd name="T11" fmla="*/ 0 h 366"/>
                  <a:gd name="T12" fmla="*/ 0 w 1228"/>
                  <a:gd name="T13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28" h="366">
                    <a:moveTo>
                      <a:pt x="0" y="0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1224" y="4"/>
                      <a:pt x="1224" y="4"/>
                      <a:pt x="1224" y="4"/>
                    </a:cubicBezTo>
                    <a:cubicBezTo>
                      <a:pt x="1224" y="366"/>
                      <a:pt x="1224" y="366"/>
                      <a:pt x="1224" y="366"/>
                    </a:cubicBezTo>
                    <a:cubicBezTo>
                      <a:pt x="1226" y="366"/>
                      <a:pt x="1227" y="366"/>
                      <a:pt x="1228" y="366"/>
                    </a:cubicBezTo>
                    <a:cubicBezTo>
                      <a:pt x="1228" y="0"/>
                      <a:pt x="1228" y="0"/>
                      <a:pt x="122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D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6" name="Freeform 96"/>
              <p:cNvSpPr/>
              <p:nvPr/>
            </p:nvSpPr>
            <p:spPr bwMode="auto">
              <a:xfrm>
                <a:off x="8332788" y="4262438"/>
                <a:ext cx="106363" cy="217488"/>
              </a:xfrm>
              <a:custGeom>
                <a:avLst/>
                <a:gdLst>
                  <a:gd name="T0" fmla="*/ 0 w 67"/>
                  <a:gd name="T1" fmla="*/ 4 h 137"/>
                  <a:gd name="T2" fmla="*/ 57 w 67"/>
                  <a:gd name="T3" fmla="*/ 137 h 137"/>
                  <a:gd name="T4" fmla="*/ 67 w 67"/>
                  <a:gd name="T5" fmla="*/ 133 h 137"/>
                  <a:gd name="T6" fmla="*/ 10 w 67"/>
                  <a:gd name="T7" fmla="*/ 0 h 137"/>
                  <a:gd name="T8" fmla="*/ 0 w 67"/>
                  <a:gd name="T9" fmla="*/ 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37">
                    <a:moveTo>
                      <a:pt x="0" y="4"/>
                    </a:moveTo>
                    <a:lnTo>
                      <a:pt x="57" y="137"/>
                    </a:lnTo>
                    <a:lnTo>
                      <a:pt x="67" y="133"/>
                    </a:lnTo>
                    <a:lnTo>
                      <a:pt x="1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6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7" name="Freeform 97"/>
              <p:cNvSpPr/>
              <p:nvPr/>
            </p:nvSpPr>
            <p:spPr bwMode="auto">
              <a:xfrm>
                <a:off x="8332788" y="4262438"/>
                <a:ext cx="106363" cy="217488"/>
              </a:xfrm>
              <a:custGeom>
                <a:avLst/>
                <a:gdLst>
                  <a:gd name="T0" fmla="*/ 0 w 67"/>
                  <a:gd name="T1" fmla="*/ 4 h 137"/>
                  <a:gd name="T2" fmla="*/ 57 w 67"/>
                  <a:gd name="T3" fmla="*/ 137 h 137"/>
                  <a:gd name="T4" fmla="*/ 67 w 67"/>
                  <a:gd name="T5" fmla="*/ 133 h 137"/>
                  <a:gd name="T6" fmla="*/ 10 w 67"/>
                  <a:gd name="T7" fmla="*/ 0 h 137"/>
                  <a:gd name="T8" fmla="*/ 0 w 67"/>
                  <a:gd name="T9" fmla="*/ 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37">
                    <a:moveTo>
                      <a:pt x="0" y="4"/>
                    </a:moveTo>
                    <a:lnTo>
                      <a:pt x="57" y="137"/>
                    </a:lnTo>
                    <a:lnTo>
                      <a:pt x="67" y="133"/>
                    </a:lnTo>
                    <a:lnTo>
                      <a:pt x="10" y="0"/>
                    </a:lnTo>
                    <a:lnTo>
                      <a:pt x="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8" name="Freeform 98"/>
              <p:cNvSpPr/>
              <p:nvPr/>
            </p:nvSpPr>
            <p:spPr bwMode="auto">
              <a:xfrm>
                <a:off x="8266113" y="4125913"/>
                <a:ext cx="153988" cy="173038"/>
              </a:xfrm>
              <a:custGeom>
                <a:avLst/>
                <a:gdLst>
                  <a:gd name="T0" fmla="*/ 23 w 41"/>
                  <a:gd name="T1" fmla="*/ 46 h 46"/>
                  <a:gd name="T2" fmla="*/ 16 w 41"/>
                  <a:gd name="T3" fmla="*/ 0 h 46"/>
                  <a:gd name="T4" fmla="*/ 23 w 41"/>
                  <a:gd name="T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46">
                    <a:moveTo>
                      <a:pt x="23" y="46"/>
                    </a:moveTo>
                    <a:cubicBezTo>
                      <a:pt x="23" y="46"/>
                      <a:pt x="0" y="24"/>
                      <a:pt x="16" y="0"/>
                    </a:cubicBezTo>
                    <a:cubicBezTo>
                      <a:pt x="16" y="0"/>
                      <a:pt x="41" y="21"/>
                      <a:pt x="23" y="46"/>
                    </a:cubicBezTo>
                  </a:path>
                </a:pathLst>
              </a:custGeom>
              <a:solidFill>
                <a:srgbClr val="F09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9" name="Freeform 99"/>
              <p:cNvSpPr/>
              <p:nvPr/>
            </p:nvSpPr>
            <p:spPr bwMode="auto">
              <a:xfrm>
                <a:off x="8228013" y="4183063"/>
                <a:ext cx="128588" cy="115888"/>
              </a:xfrm>
              <a:custGeom>
                <a:avLst/>
                <a:gdLst>
                  <a:gd name="T0" fmla="*/ 34 w 34"/>
                  <a:gd name="T1" fmla="*/ 31 h 31"/>
                  <a:gd name="T2" fmla="*/ 0 w 34"/>
                  <a:gd name="T3" fmla="*/ 0 h 31"/>
                  <a:gd name="T4" fmla="*/ 34 w 34"/>
                  <a:gd name="T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1">
                    <a:moveTo>
                      <a:pt x="34" y="31"/>
                    </a:moveTo>
                    <a:cubicBezTo>
                      <a:pt x="34" y="31"/>
                      <a:pt x="29" y="0"/>
                      <a:pt x="0" y="0"/>
                    </a:cubicBezTo>
                    <a:cubicBezTo>
                      <a:pt x="0" y="0"/>
                      <a:pt x="3" y="31"/>
                      <a:pt x="34" y="31"/>
                    </a:cubicBezTo>
                  </a:path>
                </a:pathLst>
              </a:custGeom>
              <a:solidFill>
                <a:srgbClr val="F09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0" name="Freeform 100"/>
              <p:cNvSpPr/>
              <p:nvPr/>
            </p:nvSpPr>
            <p:spPr bwMode="auto">
              <a:xfrm>
                <a:off x="8247063" y="4119563"/>
                <a:ext cx="98425" cy="176213"/>
              </a:xfrm>
              <a:custGeom>
                <a:avLst/>
                <a:gdLst>
                  <a:gd name="T0" fmla="*/ 26 w 26"/>
                  <a:gd name="T1" fmla="*/ 46 h 47"/>
                  <a:gd name="T2" fmla="*/ 2 w 26"/>
                  <a:gd name="T3" fmla="*/ 1 h 47"/>
                  <a:gd name="T4" fmla="*/ 0 w 26"/>
                  <a:gd name="T5" fmla="*/ 0 h 47"/>
                  <a:gd name="T6" fmla="*/ 0 w 26"/>
                  <a:gd name="T7" fmla="*/ 2 h 47"/>
                  <a:gd name="T8" fmla="*/ 24 w 26"/>
                  <a:gd name="T9" fmla="*/ 47 h 47"/>
                  <a:gd name="T10" fmla="*/ 25 w 26"/>
                  <a:gd name="T11" fmla="*/ 47 h 47"/>
                  <a:gd name="T12" fmla="*/ 26 w 26"/>
                  <a:gd name="T1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47">
                    <a:moveTo>
                      <a:pt x="26" y="46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5" y="47"/>
                      <a:pt x="25" y="47"/>
                    </a:cubicBezTo>
                    <a:cubicBezTo>
                      <a:pt x="26" y="47"/>
                      <a:pt x="26" y="46"/>
                      <a:pt x="26" y="4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1" name="Freeform 101"/>
              <p:cNvSpPr/>
              <p:nvPr/>
            </p:nvSpPr>
            <p:spPr bwMode="auto">
              <a:xfrm>
                <a:off x="8285163" y="4111625"/>
                <a:ext cx="74613" cy="173038"/>
              </a:xfrm>
              <a:custGeom>
                <a:avLst/>
                <a:gdLst>
                  <a:gd name="T0" fmla="*/ 0 w 20"/>
                  <a:gd name="T1" fmla="*/ 2 h 46"/>
                  <a:gd name="T2" fmla="*/ 18 w 20"/>
                  <a:gd name="T3" fmla="*/ 45 h 46"/>
                  <a:gd name="T4" fmla="*/ 19 w 20"/>
                  <a:gd name="T5" fmla="*/ 46 h 46"/>
                  <a:gd name="T6" fmla="*/ 20 w 20"/>
                  <a:gd name="T7" fmla="*/ 44 h 46"/>
                  <a:gd name="T8" fmla="*/ 2 w 20"/>
                  <a:gd name="T9" fmla="*/ 1 h 46"/>
                  <a:gd name="T10" fmla="*/ 1 w 20"/>
                  <a:gd name="T11" fmla="*/ 0 h 46"/>
                  <a:gd name="T12" fmla="*/ 0 w 20"/>
                  <a:gd name="T13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6">
                    <a:moveTo>
                      <a:pt x="0" y="2"/>
                    </a:move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6"/>
                      <a:pt x="18" y="46"/>
                      <a:pt x="19" y="46"/>
                    </a:cubicBezTo>
                    <a:cubicBezTo>
                      <a:pt x="20" y="46"/>
                      <a:pt x="20" y="45"/>
                      <a:pt x="20" y="4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2" name="Freeform 102"/>
              <p:cNvSpPr/>
              <p:nvPr/>
            </p:nvSpPr>
            <p:spPr bwMode="auto">
              <a:xfrm>
                <a:off x="8220076" y="4149725"/>
                <a:ext cx="106363" cy="146050"/>
              </a:xfrm>
              <a:custGeom>
                <a:avLst/>
                <a:gdLst>
                  <a:gd name="T0" fmla="*/ 0 w 28"/>
                  <a:gd name="T1" fmla="*/ 2 h 39"/>
                  <a:gd name="T2" fmla="*/ 26 w 28"/>
                  <a:gd name="T3" fmla="*/ 38 h 39"/>
                  <a:gd name="T4" fmla="*/ 27 w 28"/>
                  <a:gd name="T5" fmla="*/ 39 h 39"/>
                  <a:gd name="T6" fmla="*/ 28 w 28"/>
                  <a:gd name="T7" fmla="*/ 37 h 39"/>
                  <a:gd name="T8" fmla="*/ 2 w 28"/>
                  <a:gd name="T9" fmla="*/ 1 h 39"/>
                  <a:gd name="T10" fmla="*/ 1 w 28"/>
                  <a:gd name="T11" fmla="*/ 0 h 39"/>
                  <a:gd name="T12" fmla="*/ 0 w 28"/>
                  <a:gd name="T1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9">
                    <a:moveTo>
                      <a:pt x="0" y="2"/>
                    </a:move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9"/>
                      <a:pt x="27" y="39"/>
                      <a:pt x="27" y="39"/>
                    </a:cubicBezTo>
                    <a:cubicBezTo>
                      <a:pt x="28" y="38"/>
                      <a:pt x="28" y="38"/>
                      <a:pt x="28" y="3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3" name="Freeform 103"/>
              <p:cNvSpPr/>
              <p:nvPr/>
            </p:nvSpPr>
            <p:spPr bwMode="auto">
              <a:xfrm>
                <a:off x="8280401" y="4103688"/>
                <a:ext cx="11113" cy="15875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4" name="Freeform 104"/>
              <p:cNvSpPr/>
              <p:nvPr/>
            </p:nvSpPr>
            <p:spPr bwMode="auto">
              <a:xfrm>
                <a:off x="8243888" y="4114800"/>
                <a:ext cx="11113" cy="11113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5" name="Freeform 105"/>
              <p:cNvSpPr/>
              <p:nvPr/>
            </p:nvSpPr>
            <p:spPr bwMode="auto">
              <a:xfrm>
                <a:off x="8216901" y="4144963"/>
                <a:ext cx="14288" cy="11113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6" name="Freeform 106"/>
              <p:cNvSpPr/>
              <p:nvPr/>
            </p:nvSpPr>
            <p:spPr bwMode="auto">
              <a:xfrm>
                <a:off x="8296276" y="4114800"/>
                <a:ext cx="157163" cy="184150"/>
              </a:xfrm>
              <a:custGeom>
                <a:avLst/>
                <a:gdLst>
                  <a:gd name="T0" fmla="*/ 15 w 42"/>
                  <a:gd name="T1" fmla="*/ 49 h 49"/>
                  <a:gd name="T2" fmla="*/ 25 w 42"/>
                  <a:gd name="T3" fmla="*/ 0 h 49"/>
                  <a:gd name="T4" fmla="*/ 15 w 42"/>
                  <a:gd name="T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9">
                    <a:moveTo>
                      <a:pt x="15" y="49"/>
                    </a:moveTo>
                    <a:cubicBezTo>
                      <a:pt x="15" y="49"/>
                      <a:pt x="0" y="19"/>
                      <a:pt x="25" y="0"/>
                    </a:cubicBezTo>
                    <a:cubicBezTo>
                      <a:pt x="25" y="0"/>
                      <a:pt x="42" y="30"/>
                      <a:pt x="15" y="49"/>
                    </a:cubicBezTo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7" name="Freeform 107"/>
              <p:cNvSpPr/>
              <p:nvPr/>
            </p:nvSpPr>
            <p:spPr bwMode="auto">
              <a:xfrm>
                <a:off x="8183563" y="4186238"/>
                <a:ext cx="173038" cy="158750"/>
              </a:xfrm>
              <a:custGeom>
                <a:avLst/>
                <a:gdLst>
                  <a:gd name="T0" fmla="*/ 46 w 46"/>
                  <a:gd name="T1" fmla="*/ 30 h 42"/>
                  <a:gd name="T2" fmla="*/ 0 w 46"/>
                  <a:gd name="T3" fmla="*/ 11 h 42"/>
                  <a:gd name="T4" fmla="*/ 46 w 46"/>
                  <a:gd name="T5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2">
                    <a:moveTo>
                      <a:pt x="46" y="30"/>
                    </a:moveTo>
                    <a:cubicBezTo>
                      <a:pt x="46" y="30"/>
                      <a:pt x="29" y="0"/>
                      <a:pt x="0" y="11"/>
                    </a:cubicBezTo>
                    <a:cubicBezTo>
                      <a:pt x="0" y="11"/>
                      <a:pt x="15" y="42"/>
                      <a:pt x="46" y="30"/>
                    </a:cubicBezTo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8" name="Freeform 108"/>
              <p:cNvSpPr>
                <a:spLocks noEditPoints="1"/>
              </p:cNvSpPr>
              <p:nvPr/>
            </p:nvSpPr>
            <p:spPr bwMode="auto">
              <a:xfrm>
                <a:off x="8183563" y="4227513"/>
                <a:ext cx="173038" cy="71438"/>
              </a:xfrm>
              <a:custGeom>
                <a:avLst/>
                <a:gdLst>
                  <a:gd name="T0" fmla="*/ 46 w 46"/>
                  <a:gd name="T1" fmla="*/ 19 h 19"/>
                  <a:gd name="T2" fmla="*/ 45 w 46"/>
                  <a:gd name="T3" fmla="*/ 19 h 19"/>
                  <a:gd name="T4" fmla="*/ 46 w 46"/>
                  <a:gd name="T5" fmla="*/ 19 h 19"/>
                  <a:gd name="T6" fmla="*/ 46 w 46"/>
                  <a:gd name="T7" fmla="*/ 19 h 19"/>
                  <a:gd name="T8" fmla="*/ 0 w 46"/>
                  <a:gd name="T9" fmla="*/ 0 h 19"/>
                  <a:gd name="T10" fmla="*/ 2 w 46"/>
                  <a:gd name="T11" fmla="*/ 4 h 19"/>
                  <a:gd name="T12" fmla="*/ 14 w 46"/>
                  <a:gd name="T13" fmla="*/ 13 h 19"/>
                  <a:gd name="T14" fmla="*/ 35 w 46"/>
                  <a:gd name="T15" fmla="*/ 19 h 19"/>
                  <a:gd name="T16" fmla="*/ 45 w 46"/>
                  <a:gd name="T17" fmla="*/ 19 h 19"/>
                  <a:gd name="T18" fmla="*/ 45 w 46"/>
                  <a:gd name="T19" fmla="*/ 19 h 19"/>
                  <a:gd name="T20" fmla="*/ 45 w 46"/>
                  <a:gd name="T21" fmla="*/ 18 h 19"/>
                  <a:gd name="T22" fmla="*/ 45 w 46"/>
                  <a:gd name="T23" fmla="*/ 18 h 19"/>
                  <a:gd name="T24" fmla="*/ 25 w 46"/>
                  <a:gd name="T25" fmla="*/ 16 h 19"/>
                  <a:gd name="T26" fmla="*/ 7 w 46"/>
                  <a:gd name="T27" fmla="*/ 7 h 19"/>
                  <a:gd name="T28" fmla="*/ 0 w 46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19">
                    <a:moveTo>
                      <a:pt x="46" y="19"/>
                    </a:move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9"/>
                      <a:pt x="46" y="19"/>
                    </a:cubicBezTo>
                    <a:cubicBezTo>
                      <a:pt x="46" y="19"/>
                      <a:pt x="46" y="19"/>
                      <a:pt x="46" y="19"/>
                    </a:cubicBezTo>
                    <a:moveTo>
                      <a:pt x="0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6" y="7"/>
                      <a:pt x="10" y="10"/>
                      <a:pt x="14" y="13"/>
                    </a:cubicBezTo>
                    <a:cubicBezTo>
                      <a:pt x="20" y="16"/>
                      <a:pt x="27" y="18"/>
                      <a:pt x="35" y="19"/>
                    </a:cubicBezTo>
                    <a:cubicBezTo>
                      <a:pt x="38" y="19"/>
                      <a:pt x="41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9"/>
                      <a:pt x="4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38" y="18"/>
                      <a:pt x="32" y="18"/>
                      <a:pt x="25" y="16"/>
                    </a:cubicBezTo>
                    <a:cubicBezTo>
                      <a:pt x="19" y="14"/>
                      <a:pt x="12" y="11"/>
                      <a:pt x="7" y="7"/>
                    </a:cubicBezTo>
                    <a:cubicBezTo>
                      <a:pt x="4" y="5"/>
                      <a:pt x="2" y="3"/>
                      <a:pt x="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9" name="Freeform 109"/>
              <p:cNvSpPr/>
              <p:nvPr/>
            </p:nvSpPr>
            <p:spPr bwMode="auto">
              <a:xfrm>
                <a:off x="8186738" y="4224338"/>
                <a:ext cx="158750" cy="60325"/>
              </a:xfrm>
              <a:custGeom>
                <a:avLst/>
                <a:gdLst>
                  <a:gd name="T0" fmla="*/ 1 w 42"/>
                  <a:gd name="T1" fmla="*/ 0 h 16"/>
                  <a:gd name="T2" fmla="*/ 0 w 42"/>
                  <a:gd name="T3" fmla="*/ 0 h 16"/>
                  <a:gd name="T4" fmla="*/ 15 w 42"/>
                  <a:gd name="T5" fmla="*/ 10 h 16"/>
                  <a:gd name="T6" fmla="*/ 34 w 42"/>
                  <a:gd name="T7" fmla="*/ 16 h 16"/>
                  <a:gd name="T8" fmla="*/ 40 w 42"/>
                  <a:gd name="T9" fmla="*/ 16 h 16"/>
                  <a:gd name="T10" fmla="*/ 42 w 42"/>
                  <a:gd name="T11" fmla="*/ 16 h 16"/>
                  <a:gd name="T12" fmla="*/ 41 w 42"/>
                  <a:gd name="T13" fmla="*/ 15 h 16"/>
                  <a:gd name="T14" fmla="*/ 40 w 42"/>
                  <a:gd name="T15" fmla="*/ 15 h 16"/>
                  <a:gd name="T16" fmla="*/ 25 w 42"/>
                  <a:gd name="T17" fmla="*/ 13 h 16"/>
                  <a:gd name="T18" fmla="*/ 8 w 42"/>
                  <a:gd name="T19" fmla="*/ 5 h 16"/>
                  <a:gd name="T20" fmla="*/ 1 w 42"/>
                  <a:gd name="T2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16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4" y="4"/>
                      <a:pt x="9" y="8"/>
                      <a:pt x="15" y="10"/>
                    </a:cubicBezTo>
                    <a:cubicBezTo>
                      <a:pt x="21" y="13"/>
                      <a:pt x="27" y="15"/>
                      <a:pt x="34" y="16"/>
                    </a:cubicBezTo>
                    <a:cubicBezTo>
                      <a:pt x="36" y="16"/>
                      <a:pt x="38" y="16"/>
                      <a:pt x="40" y="16"/>
                    </a:cubicBezTo>
                    <a:cubicBezTo>
                      <a:pt x="40" y="16"/>
                      <a:pt x="41" y="16"/>
                      <a:pt x="42" y="16"/>
                    </a:cubicBezTo>
                    <a:cubicBezTo>
                      <a:pt x="42" y="16"/>
                      <a:pt x="42" y="15"/>
                      <a:pt x="41" y="15"/>
                    </a:cubicBezTo>
                    <a:cubicBezTo>
                      <a:pt x="41" y="15"/>
                      <a:pt x="40" y="15"/>
                      <a:pt x="40" y="15"/>
                    </a:cubicBezTo>
                    <a:cubicBezTo>
                      <a:pt x="35" y="15"/>
                      <a:pt x="30" y="14"/>
                      <a:pt x="25" y="13"/>
                    </a:cubicBezTo>
                    <a:cubicBezTo>
                      <a:pt x="19" y="12"/>
                      <a:pt x="13" y="9"/>
                      <a:pt x="8" y="5"/>
                    </a:cubicBezTo>
                    <a:cubicBezTo>
                      <a:pt x="5" y="4"/>
                      <a:pt x="3" y="2"/>
                      <a:pt x="1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0" name="Freeform 110"/>
              <p:cNvSpPr/>
              <p:nvPr/>
            </p:nvSpPr>
            <p:spPr bwMode="auto">
              <a:xfrm>
                <a:off x="8205788" y="4221163"/>
                <a:ext cx="127000" cy="47625"/>
              </a:xfrm>
              <a:custGeom>
                <a:avLst/>
                <a:gdLst>
                  <a:gd name="T0" fmla="*/ 1 w 34"/>
                  <a:gd name="T1" fmla="*/ 0 h 13"/>
                  <a:gd name="T2" fmla="*/ 0 w 34"/>
                  <a:gd name="T3" fmla="*/ 0 h 13"/>
                  <a:gd name="T4" fmla="*/ 26 w 34"/>
                  <a:gd name="T5" fmla="*/ 12 h 13"/>
                  <a:gd name="T6" fmla="*/ 34 w 34"/>
                  <a:gd name="T7" fmla="*/ 13 h 13"/>
                  <a:gd name="T8" fmla="*/ 33 w 34"/>
                  <a:gd name="T9" fmla="*/ 12 h 13"/>
                  <a:gd name="T10" fmla="*/ 6 w 34"/>
                  <a:gd name="T11" fmla="*/ 3 h 13"/>
                  <a:gd name="T12" fmla="*/ 1 w 34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8" y="5"/>
                      <a:pt x="16" y="10"/>
                      <a:pt x="26" y="12"/>
                    </a:cubicBezTo>
                    <a:cubicBezTo>
                      <a:pt x="28" y="13"/>
                      <a:pt x="31" y="13"/>
                      <a:pt x="34" y="13"/>
                    </a:cubicBezTo>
                    <a:cubicBezTo>
                      <a:pt x="33" y="13"/>
                      <a:pt x="33" y="12"/>
                      <a:pt x="33" y="12"/>
                    </a:cubicBezTo>
                    <a:cubicBezTo>
                      <a:pt x="23" y="12"/>
                      <a:pt x="14" y="8"/>
                      <a:pt x="6" y="3"/>
                    </a:cubicBezTo>
                    <a:cubicBezTo>
                      <a:pt x="4" y="2"/>
                      <a:pt x="3" y="1"/>
                      <a:pt x="1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1" name="Freeform 111"/>
              <p:cNvSpPr/>
              <p:nvPr/>
            </p:nvSpPr>
            <p:spPr bwMode="auto">
              <a:xfrm>
                <a:off x="8235951" y="4221163"/>
                <a:ext cx="74613" cy="30163"/>
              </a:xfrm>
              <a:custGeom>
                <a:avLst/>
                <a:gdLst>
                  <a:gd name="T0" fmla="*/ 0 w 20"/>
                  <a:gd name="T1" fmla="*/ 0 h 8"/>
                  <a:gd name="T2" fmla="*/ 15 w 20"/>
                  <a:gd name="T3" fmla="*/ 7 h 8"/>
                  <a:gd name="T4" fmla="*/ 20 w 20"/>
                  <a:gd name="T5" fmla="*/ 8 h 8"/>
                  <a:gd name="T6" fmla="*/ 18 w 20"/>
                  <a:gd name="T7" fmla="*/ 7 h 8"/>
                  <a:gd name="T8" fmla="*/ 2 w 20"/>
                  <a:gd name="T9" fmla="*/ 0 h 8"/>
                  <a:gd name="T10" fmla="*/ 2 w 20"/>
                  <a:gd name="T11" fmla="*/ 0 h 8"/>
                  <a:gd name="T12" fmla="*/ 0 w 20"/>
                  <a:gd name="T13" fmla="*/ 0 h 8"/>
                  <a:gd name="T14" fmla="*/ 0 w 20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0" y="0"/>
                    </a:moveTo>
                    <a:cubicBezTo>
                      <a:pt x="5" y="3"/>
                      <a:pt x="10" y="6"/>
                      <a:pt x="15" y="7"/>
                    </a:cubicBezTo>
                    <a:cubicBezTo>
                      <a:pt x="17" y="7"/>
                      <a:pt x="18" y="7"/>
                      <a:pt x="20" y="8"/>
                    </a:cubicBezTo>
                    <a:cubicBezTo>
                      <a:pt x="19" y="7"/>
                      <a:pt x="19" y="7"/>
                      <a:pt x="18" y="7"/>
                    </a:cubicBezTo>
                    <a:cubicBezTo>
                      <a:pt x="13" y="6"/>
                      <a:pt x="7" y="3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2" name="Freeform 112"/>
              <p:cNvSpPr>
                <a:spLocks noEditPoints="1"/>
              </p:cNvSpPr>
              <p:nvPr/>
            </p:nvSpPr>
            <p:spPr bwMode="auto">
              <a:xfrm>
                <a:off x="8351838" y="4119563"/>
                <a:ext cx="49213" cy="179388"/>
              </a:xfrm>
              <a:custGeom>
                <a:avLst/>
                <a:gdLst>
                  <a:gd name="T0" fmla="*/ 0 w 13"/>
                  <a:gd name="T1" fmla="*/ 48 h 48"/>
                  <a:gd name="T2" fmla="*/ 0 w 13"/>
                  <a:gd name="T3" fmla="*/ 48 h 48"/>
                  <a:gd name="T4" fmla="*/ 0 w 13"/>
                  <a:gd name="T5" fmla="*/ 48 h 48"/>
                  <a:gd name="T6" fmla="*/ 0 w 13"/>
                  <a:gd name="T7" fmla="*/ 48 h 48"/>
                  <a:gd name="T8" fmla="*/ 10 w 13"/>
                  <a:gd name="T9" fmla="*/ 0 h 48"/>
                  <a:gd name="T10" fmla="*/ 12 w 13"/>
                  <a:gd name="T11" fmla="*/ 9 h 48"/>
                  <a:gd name="T12" fmla="*/ 9 w 13"/>
                  <a:gd name="T13" fmla="*/ 29 h 48"/>
                  <a:gd name="T14" fmla="*/ 0 w 13"/>
                  <a:gd name="T15" fmla="*/ 47 h 48"/>
                  <a:gd name="T16" fmla="*/ 0 w 13"/>
                  <a:gd name="T17" fmla="*/ 47 h 48"/>
                  <a:gd name="T18" fmla="*/ 0 w 13"/>
                  <a:gd name="T19" fmla="*/ 47 h 48"/>
                  <a:gd name="T20" fmla="*/ 1 w 13"/>
                  <a:gd name="T21" fmla="*/ 48 h 48"/>
                  <a:gd name="T22" fmla="*/ 1 w 13"/>
                  <a:gd name="T23" fmla="*/ 47 h 48"/>
                  <a:gd name="T24" fmla="*/ 6 w 13"/>
                  <a:gd name="T25" fmla="*/ 39 h 48"/>
                  <a:gd name="T26" fmla="*/ 13 w 13"/>
                  <a:gd name="T27" fmla="*/ 18 h 48"/>
                  <a:gd name="T28" fmla="*/ 12 w 13"/>
                  <a:gd name="T29" fmla="*/ 3 h 48"/>
                  <a:gd name="T30" fmla="*/ 10 w 13"/>
                  <a:gd name="T3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48">
                    <a:moveTo>
                      <a:pt x="0" y="48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moveTo>
                      <a:pt x="10" y="0"/>
                    </a:moveTo>
                    <a:cubicBezTo>
                      <a:pt x="11" y="3"/>
                      <a:pt x="11" y="6"/>
                      <a:pt x="12" y="9"/>
                    </a:cubicBezTo>
                    <a:cubicBezTo>
                      <a:pt x="12" y="16"/>
                      <a:pt x="11" y="23"/>
                      <a:pt x="9" y="29"/>
                    </a:cubicBezTo>
                    <a:cubicBezTo>
                      <a:pt x="7" y="36"/>
                      <a:pt x="4" y="42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8"/>
                      <a:pt x="1" y="48"/>
                    </a:cubicBezTo>
                    <a:cubicBezTo>
                      <a:pt x="1" y="48"/>
                      <a:pt x="1" y="48"/>
                      <a:pt x="1" y="47"/>
                    </a:cubicBezTo>
                    <a:cubicBezTo>
                      <a:pt x="3" y="45"/>
                      <a:pt x="5" y="42"/>
                      <a:pt x="6" y="39"/>
                    </a:cubicBezTo>
                    <a:cubicBezTo>
                      <a:pt x="10" y="32"/>
                      <a:pt x="12" y="25"/>
                      <a:pt x="13" y="18"/>
                    </a:cubicBezTo>
                    <a:cubicBezTo>
                      <a:pt x="13" y="13"/>
                      <a:pt x="13" y="8"/>
                      <a:pt x="12" y="3"/>
                    </a:cubicBezTo>
                    <a:cubicBezTo>
                      <a:pt x="11" y="2"/>
                      <a:pt x="11" y="0"/>
                      <a:pt x="1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3" name="Freeform 113"/>
              <p:cNvSpPr/>
              <p:nvPr/>
            </p:nvSpPr>
            <p:spPr bwMode="auto">
              <a:xfrm>
                <a:off x="8351838" y="42957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4" name="Freeform 114"/>
              <p:cNvSpPr/>
              <p:nvPr/>
            </p:nvSpPr>
            <p:spPr bwMode="auto">
              <a:xfrm>
                <a:off x="8351838" y="4295775"/>
                <a:ext cx="4763" cy="317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EF2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5" name="Freeform 115"/>
              <p:cNvSpPr/>
              <p:nvPr/>
            </p:nvSpPr>
            <p:spPr bwMode="auto">
              <a:xfrm>
                <a:off x="8345488" y="4119563"/>
                <a:ext cx="44450" cy="165100"/>
              </a:xfrm>
              <a:custGeom>
                <a:avLst/>
                <a:gdLst>
                  <a:gd name="T0" fmla="*/ 11 w 12"/>
                  <a:gd name="T1" fmla="*/ 0 h 44"/>
                  <a:gd name="T2" fmla="*/ 10 w 12"/>
                  <a:gd name="T3" fmla="*/ 1 h 44"/>
                  <a:gd name="T4" fmla="*/ 11 w 12"/>
                  <a:gd name="T5" fmla="*/ 9 h 44"/>
                  <a:gd name="T6" fmla="*/ 7 w 12"/>
                  <a:gd name="T7" fmla="*/ 28 h 44"/>
                  <a:gd name="T8" fmla="*/ 0 w 12"/>
                  <a:gd name="T9" fmla="*/ 43 h 44"/>
                  <a:gd name="T10" fmla="*/ 1 w 12"/>
                  <a:gd name="T11" fmla="*/ 44 h 44"/>
                  <a:gd name="T12" fmla="*/ 5 w 12"/>
                  <a:gd name="T13" fmla="*/ 36 h 44"/>
                  <a:gd name="T14" fmla="*/ 11 w 12"/>
                  <a:gd name="T15" fmla="*/ 18 h 44"/>
                  <a:gd name="T16" fmla="*/ 11 w 12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4">
                    <a:moveTo>
                      <a:pt x="11" y="0"/>
                    </a:moveTo>
                    <a:cubicBezTo>
                      <a:pt x="10" y="0"/>
                      <a:pt x="10" y="1"/>
                      <a:pt x="10" y="1"/>
                    </a:cubicBezTo>
                    <a:cubicBezTo>
                      <a:pt x="10" y="4"/>
                      <a:pt x="10" y="6"/>
                      <a:pt x="11" y="9"/>
                    </a:cubicBezTo>
                    <a:cubicBezTo>
                      <a:pt x="11" y="16"/>
                      <a:pt x="10" y="22"/>
                      <a:pt x="7" y="28"/>
                    </a:cubicBezTo>
                    <a:cubicBezTo>
                      <a:pt x="6" y="33"/>
                      <a:pt x="3" y="38"/>
                      <a:pt x="0" y="43"/>
                    </a:cubicBezTo>
                    <a:cubicBezTo>
                      <a:pt x="0" y="43"/>
                      <a:pt x="0" y="43"/>
                      <a:pt x="1" y="44"/>
                    </a:cubicBezTo>
                    <a:cubicBezTo>
                      <a:pt x="2" y="41"/>
                      <a:pt x="4" y="39"/>
                      <a:pt x="5" y="36"/>
                    </a:cubicBezTo>
                    <a:cubicBezTo>
                      <a:pt x="8" y="31"/>
                      <a:pt x="10" y="24"/>
                      <a:pt x="11" y="18"/>
                    </a:cubicBezTo>
                    <a:cubicBezTo>
                      <a:pt x="12" y="12"/>
                      <a:pt x="12" y="6"/>
                      <a:pt x="11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6" name="Freeform 116"/>
              <p:cNvSpPr/>
              <p:nvPr/>
            </p:nvSpPr>
            <p:spPr bwMode="auto">
              <a:xfrm>
                <a:off x="8340726" y="4130675"/>
                <a:ext cx="30163" cy="134938"/>
              </a:xfrm>
              <a:custGeom>
                <a:avLst/>
                <a:gdLst>
                  <a:gd name="T0" fmla="*/ 8 w 8"/>
                  <a:gd name="T1" fmla="*/ 0 h 36"/>
                  <a:gd name="T2" fmla="*/ 7 w 8"/>
                  <a:gd name="T3" fmla="*/ 1 h 36"/>
                  <a:gd name="T4" fmla="*/ 7 w 8"/>
                  <a:gd name="T5" fmla="*/ 7 h 36"/>
                  <a:gd name="T6" fmla="*/ 0 w 8"/>
                  <a:gd name="T7" fmla="*/ 35 h 36"/>
                  <a:gd name="T8" fmla="*/ 0 w 8"/>
                  <a:gd name="T9" fmla="*/ 36 h 36"/>
                  <a:gd name="T10" fmla="*/ 4 w 8"/>
                  <a:gd name="T11" fmla="*/ 29 h 36"/>
                  <a:gd name="T12" fmla="*/ 8 w 8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6">
                    <a:moveTo>
                      <a:pt x="8" y="0"/>
                    </a:moveTo>
                    <a:cubicBezTo>
                      <a:pt x="8" y="1"/>
                      <a:pt x="7" y="1"/>
                      <a:pt x="7" y="1"/>
                    </a:cubicBezTo>
                    <a:cubicBezTo>
                      <a:pt x="7" y="3"/>
                      <a:pt x="7" y="5"/>
                      <a:pt x="7" y="7"/>
                    </a:cubicBezTo>
                    <a:cubicBezTo>
                      <a:pt x="7" y="16"/>
                      <a:pt x="5" y="26"/>
                      <a:pt x="0" y="35"/>
                    </a:cubicBezTo>
                    <a:cubicBezTo>
                      <a:pt x="0" y="35"/>
                      <a:pt x="0" y="35"/>
                      <a:pt x="0" y="36"/>
                    </a:cubicBezTo>
                    <a:cubicBezTo>
                      <a:pt x="2" y="34"/>
                      <a:pt x="3" y="31"/>
                      <a:pt x="4" y="29"/>
                    </a:cubicBezTo>
                    <a:cubicBezTo>
                      <a:pt x="7" y="20"/>
                      <a:pt x="8" y="10"/>
                      <a:pt x="8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7" name="Freeform 117"/>
              <p:cNvSpPr/>
              <p:nvPr/>
            </p:nvSpPr>
            <p:spPr bwMode="auto">
              <a:xfrm>
                <a:off x="8337551" y="4156075"/>
                <a:ext cx="14288" cy="79375"/>
              </a:xfrm>
              <a:custGeom>
                <a:avLst/>
                <a:gdLst>
                  <a:gd name="T0" fmla="*/ 4 w 4"/>
                  <a:gd name="T1" fmla="*/ 0 h 21"/>
                  <a:gd name="T2" fmla="*/ 4 w 4"/>
                  <a:gd name="T3" fmla="*/ 0 h 21"/>
                  <a:gd name="T4" fmla="*/ 3 w 4"/>
                  <a:gd name="T5" fmla="*/ 2 h 21"/>
                  <a:gd name="T6" fmla="*/ 3 w 4"/>
                  <a:gd name="T7" fmla="*/ 2 h 21"/>
                  <a:gd name="T8" fmla="*/ 0 w 4"/>
                  <a:gd name="T9" fmla="*/ 19 h 21"/>
                  <a:gd name="T10" fmla="*/ 0 w 4"/>
                  <a:gd name="T11" fmla="*/ 21 h 21"/>
                  <a:gd name="T12" fmla="*/ 2 w 4"/>
                  <a:gd name="T13" fmla="*/ 17 h 21"/>
                  <a:gd name="T14" fmla="*/ 4 w 4"/>
                  <a:gd name="T1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2" y="14"/>
                      <a:pt x="0" y="19"/>
                    </a:cubicBezTo>
                    <a:cubicBezTo>
                      <a:pt x="0" y="20"/>
                      <a:pt x="0" y="20"/>
                      <a:pt x="0" y="21"/>
                    </a:cubicBezTo>
                    <a:cubicBezTo>
                      <a:pt x="1" y="19"/>
                      <a:pt x="1" y="18"/>
                      <a:pt x="2" y="17"/>
                    </a:cubicBezTo>
                    <a:cubicBezTo>
                      <a:pt x="4" y="11"/>
                      <a:pt x="4" y="6"/>
                      <a:pt x="4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8" name="Freeform 118"/>
              <p:cNvSpPr/>
              <p:nvPr/>
            </p:nvSpPr>
            <p:spPr bwMode="auto">
              <a:xfrm>
                <a:off x="8153401" y="4298950"/>
                <a:ext cx="442913" cy="223838"/>
              </a:xfrm>
              <a:custGeom>
                <a:avLst/>
                <a:gdLst>
                  <a:gd name="T0" fmla="*/ 99 w 118"/>
                  <a:gd name="T1" fmla="*/ 59 h 59"/>
                  <a:gd name="T2" fmla="*/ 108 w 118"/>
                  <a:gd name="T3" fmla="*/ 23 h 59"/>
                  <a:gd name="T4" fmla="*/ 85 w 118"/>
                  <a:gd name="T5" fmla="*/ 35 h 59"/>
                  <a:gd name="T6" fmla="*/ 79 w 118"/>
                  <a:gd name="T7" fmla="*/ 6 h 59"/>
                  <a:gd name="T8" fmla="*/ 58 w 118"/>
                  <a:gd name="T9" fmla="*/ 32 h 59"/>
                  <a:gd name="T10" fmla="*/ 44 w 118"/>
                  <a:gd name="T11" fmla="*/ 8 h 59"/>
                  <a:gd name="T12" fmla="*/ 31 w 118"/>
                  <a:gd name="T13" fmla="*/ 37 h 59"/>
                  <a:gd name="T14" fmla="*/ 12 w 118"/>
                  <a:gd name="T15" fmla="*/ 26 h 59"/>
                  <a:gd name="T16" fmla="*/ 10 w 118"/>
                  <a:gd name="T17" fmla="*/ 59 h 59"/>
                  <a:gd name="T18" fmla="*/ 99 w 118"/>
                  <a:gd name="T1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8" h="59">
                    <a:moveTo>
                      <a:pt x="99" y="59"/>
                    </a:moveTo>
                    <a:cubicBezTo>
                      <a:pt x="99" y="59"/>
                      <a:pt x="118" y="29"/>
                      <a:pt x="108" y="23"/>
                    </a:cubicBezTo>
                    <a:cubicBezTo>
                      <a:pt x="98" y="18"/>
                      <a:pt x="85" y="35"/>
                      <a:pt x="85" y="35"/>
                    </a:cubicBezTo>
                    <a:cubicBezTo>
                      <a:pt x="85" y="35"/>
                      <a:pt x="94" y="11"/>
                      <a:pt x="79" y="6"/>
                    </a:cubicBezTo>
                    <a:cubicBezTo>
                      <a:pt x="62" y="0"/>
                      <a:pt x="58" y="32"/>
                      <a:pt x="58" y="32"/>
                    </a:cubicBezTo>
                    <a:cubicBezTo>
                      <a:pt x="58" y="32"/>
                      <a:pt x="57" y="9"/>
                      <a:pt x="44" y="8"/>
                    </a:cubicBezTo>
                    <a:cubicBezTo>
                      <a:pt x="31" y="7"/>
                      <a:pt x="31" y="37"/>
                      <a:pt x="31" y="37"/>
                    </a:cubicBezTo>
                    <a:cubicBezTo>
                      <a:pt x="31" y="37"/>
                      <a:pt x="23" y="23"/>
                      <a:pt x="12" y="26"/>
                    </a:cubicBezTo>
                    <a:cubicBezTo>
                      <a:pt x="0" y="29"/>
                      <a:pt x="10" y="59"/>
                      <a:pt x="10" y="59"/>
                    </a:cubicBezTo>
                    <a:lnTo>
                      <a:pt x="99" y="59"/>
                    </a:lnTo>
                    <a:close/>
                  </a:path>
                </a:pathLst>
              </a:custGeom>
              <a:solidFill>
                <a:srgbClr val="1A9B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9" name="Freeform 119"/>
              <p:cNvSpPr/>
              <p:nvPr/>
            </p:nvSpPr>
            <p:spPr bwMode="auto">
              <a:xfrm>
                <a:off x="8386763" y="3817938"/>
                <a:ext cx="153988" cy="165100"/>
              </a:xfrm>
              <a:custGeom>
                <a:avLst/>
                <a:gdLst>
                  <a:gd name="T0" fmla="*/ 39 w 41"/>
                  <a:gd name="T1" fmla="*/ 16 h 44"/>
                  <a:gd name="T2" fmla="*/ 39 w 41"/>
                  <a:gd name="T3" fmla="*/ 10 h 44"/>
                  <a:gd name="T4" fmla="*/ 36 w 41"/>
                  <a:gd name="T5" fmla="*/ 9 h 44"/>
                  <a:gd name="T6" fmla="*/ 32 w 41"/>
                  <a:gd name="T7" fmla="*/ 10 h 44"/>
                  <a:gd name="T8" fmla="*/ 24 w 41"/>
                  <a:gd name="T9" fmla="*/ 15 h 44"/>
                  <a:gd name="T10" fmla="*/ 17 w 41"/>
                  <a:gd name="T11" fmla="*/ 1 h 44"/>
                  <a:gd name="T12" fmla="*/ 12 w 41"/>
                  <a:gd name="T13" fmla="*/ 4 h 44"/>
                  <a:gd name="T14" fmla="*/ 12 w 41"/>
                  <a:gd name="T15" fmla="*/ 7 h 44"/>
                  <a:gd name="T16" fmla="*/ 12 w 41"/>
                  <a:gd name="T17" fmla="*/ 12 h 44"/>
                  <a:gd name="T18" fmla="*/ 16 w 41"/>
                  <a:gd name="T19" fmla="*/ 20 h 44"/>
                  <a:gd name="T20" fmla="*/ 7 w 41"/>
                  <a:gd name="T21" fmla="*/ 20 h 44"/>
                  <a:gd name="T22" fmla="*/ 1 w 41"/>
                  <a:gd name="T23" fmla="*/ 23 h 44"/>
                  <a:gd name="T24" fmla="*/ 0 w 41"/>
                  <a:gd name="T25" fmla="*/ 26 h 44"/>
                  <a:gd name="T26" fmla="*/ 3 w 41"/>
                  <a:gd name="T27" fmla="*/ 28 h 44"/>
                  <a:gd name="T28" fmla="*/ 9 w 41"/>
                  <a:gd name="T29" fmla="*/ 30 h 44"/>
                  <a:gd name="T30" fmla="*/ 15 w 41"/>
                  <a:gd name="T31" fmla="*/ 30 h 44"/>
                  <a:gd name="T32" fmla="*/ 12 w 41"/>
                  <a:gd name="T33" fmla="*/ 34 h 44"/>
                  <a:gd name="T34" fmla="*/ 11 w 41"/>
                  <a:gd name="T35" fmla="*/ 38 h 44"/>
                  <a:gd name="T36" fmla="*/ 10 w 41"/>
                  <a:gd name="T37" fmla="*/ 41 h 44"/>
                  <a:gd name="T38" fmla="*/ 15 w 41"/>
                  <a:gd name="T39" fmla="*/ 42 h 44"/>
                  <a:gd name="T40" fmla="*/ 18 w 41"/>
                  <a:gd name="T41" fmla="*/ 38 h 44"/>
                  <a:gd name="T42" fmla="*/ 21 w 41"/>
                  <a:gd name="T43" fmla="*/ 33 h 44"/>
                  <a:gd name="T44" fmla="*/ 26 w 41"/>
                  <a:gd name="T45" fmla="*/ 43 h 44"/>
                  <a:gd name="T46" fmla="*/ 31 w 41"/>
                  <a:gd name="T47" fmla="*/ 42 h 44"/>
                  <a:gd name="T48" fmla="*/ 31 w 41"/>
                  <a:gd name="T49" fmla="*/ 39 h 44"/>
                  <a:gd name="T50" fmla="*/ 30 w 41"/>
                  <a:gd name="T51" fmla="*/ 36 h 44"/>
                  <a:gd name="T52" fmla="*/ 28 w 41"/>
                  <a:gd name="T53" fmla="*/ 31 h 44"/>
                  <a:gd name="T54" fmla="*/ 36 w 41"/>
                  <a:gd name="T55" fmla="*/ 33 h 44"/>
                  <a:gd name="T56" fmla="*/ 41 w 41"/>
                  <a:gd name="T57" fmla="*/ 31 h 44"/>
                  <a:gd name="T58" fmla="*/ 38 w 41"/>
                  <a:gd name="T59" fmla="*/ 26 h 44"/>
                  <a:gd name="T60" fmla="*/ 32 w 41"/>
                  <a:gd name="T61" fmla="*/ 22 h 44"/>
                  <a:gd name="T62" fmla="*/ 39 w 41"/>
                  <a:gd name="T6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" h="44">
                    <a:moveTo>
                      <a:pt x="39" y="16"/>
                    </a:moveTo>
                    <a:cubicBezTo>
                      <a:pt x="40" y="15"/>
                      <a:pt x="40" y="12"/>
                      <a:pt x="39" y="10"/>
                    </a:cubicBezTo>
                    <a:cubicBezTo>
                      <a:pt x="38" y="10"/>
                      <a:pt x="37" y="9"/>
                      <a:pt x="36" y="9"/>
                    </a:cubicBezTo>
                    <a:cubicBezTo>
                      <a:pt x="34" y="9"/>
                      <a:pt x="33" y="10"/>
                      <a:pt x="32" y="10"/>
                    </a:cubicBezTo>
                    <a:cubicBezTo>
                      <a:pt x="29" y="11"/>
                      <a:pt x="26" y="14"/>
                      <a:pt x="24" y="15"/>
                    </a:cubicBezTo>
                    <a:cubicBezTo>
                      <a:pt x="23" y="10"/>
                      <a:pt x="23" y="3"/>
                      <a:pt x="17" y="1"/>
                    </a:cubicBezTo>
                    <a:cubicBezTo>
                      <a:pt x="15" y="0"/>
                      <a:pt x="12" y="1"/>
                      <a:pt x="12" y="4"/>
                    </a:cubicBezTo>
                    <a:cubicBezTo>
                      <a:pt x="11" y="5"/>
                      <a:pt x="11" y="6"/>
                      <a:pt x="12" y="7"/>
                    </a:cubicBezTo>
                    <a:cubicBezTo>
                      <a:pt x="12" y="9"/>
                      <a:pt x="12" y="10"/>
                      <a:pt x="12" y="12"/>
                    </a:cubicBezTo>
                    <a:cubicBezTo>
                      <a:pt x="13" y="15"/>
                      <a:pt x="14" y="17"/>
                      <a:pt x="16" y="20"/>
                    </a:cubicBezTo>
                    <a:cubicBezTo>
                      <a:pt x="14" y="19"/>
                      <a:pt x="10" y="20"/>
                      <a:pt x="7" y="20"/>
                    </a:cubicBezTo>
                    <a:cubicBezTo>
                      <a:pt x="4" y="21"/>
                      <a:pt x="2" y="22"/>
                      <a:pt x="1" y="23"/>
                    </a:cubicBezTo>
                    <a:cubicBezTo>
                      <a:pt x="0" y="23"/>
                      <a:pt x="0" y="25"/>
                      <a:pt x="0" y="26"/>
                    </a:cubicBezTo>
                    <a:cubicBezTo>
                      <a:pt x="1" y="27"/>
                      <a:pt x="2" y="27"/>
                      <a:pt x="3" y="28"/>
                    </a:cubicBezTo>
                    <a:cubicBezTo>
                      <a:pt x="5" y="29"/>
                      <a:pt x="7" y="30"/>
                      <a:pt x="9" y="30"/>
                    </a:cubicBezTo>
                    <a:cubicBezTo>
                      <a:pt x="11" y="31"/>
                      <a:pt x="13" y="31"/>
                      <a:pt x="15" y="30"/>
                    </a:cubicBezTo>
                    <a:cubicBezTo>
                      <a:pt x="14" y="32"/>
                      <a:pt x="13" y="33"/>
                      <a:pt x="12" y="34"/>
                    </a:cubicBezTo>
                    <a:cubicBezTo>
                      <a:pt x="12" y="35"/>
                      <a:pt x="11" y="36"/>
                      <a:pt x="11" y="38"/>
                    </a:cubicBezTo>
                    <a:cubicBezTo>
                      <a:pt x="11" y="39"/>
                      <a:pt x="10" y="40"/>
                      <a:pt x="10" y="41"/>
                    </a:cubicBezTo>
                    <a:cubicBezTo>
                      <a:pt x="11" y="43"/>
                      <a:pt x="13" y="43"/>
                      <a:pt x="15" y="42"/>
                    </a:cubicBezTo>
                    <a:cubicBezTo>
                      <a:pt x="16" y="41"/>
                      <a:pt x="17" y="39"/>
                      <a:pt x="18" y="38"/>
                    </a:cubicBezTo>
                    <a:cubicBezTo>
                      <a:pt x="19" y="36"/>
                      <a:pt x="20" y="34"/>
                      <a:pt x="21" y="33"/>
                    </a:cubicBezTo>
                    <a:cubicBezTo>
                      <a:pt x="22" y="36"/>
                      <a:pt x="22" y="41"/>
                      <a:pt x="26" y="43"/>
                    </a:cubicBezTo>
                    <a:cubicBezTo>
                      <a:pt x="27" y="44"/>
                      <a:pt x="30" y="44"/>
                      <a:pt x="31" y="42"/>
                    </a:cubicBezTo>
                    <a:cubicBezTo>
                      <a:pt x="31" y="41"/>
                      <a:pt x="31" y="40"/>
                      <a:pt x="31" y="39"/>
                    </a:cubicBezTo>
                    <a:cubicBezTo>
                      <a:pt x="31" y="38"/>
                      <a:pt x="31" y="37"/>
                      <a:pt x="30" y="36"/>
                    </a:cubicBezTo>
                    <a:cubicBezTo>
                      <a:pt x="30" y="34"/>
                      <a:pt x="29" y="33"/>
                      <a:pt x="28" y="31"/>
                    </a:cubicBezTo>
                    <a:cubicBezTo>
                      <a:pt x="31" y="33"/>
                      <a:pt x="33" y="33"/>
                      <a:pt x="36" y="33"/>
                    </a:cubicBezTo>
                    <a:cubicBezTo>
                      <a:pt x="38" y="33"/>
                      <a:pt x="41" y="33"/>
                      <a:pt x="41" y="31"/>
                    </a:cubicBezTo>
                    <a:cubicBezTo>
                      <a:pt x="41" y="28"/>
                      <a:pt x="40" y="27"/>
                      <a:pt x="38" y="26"/>
                    </a:cubicBezTo>
                    <a:cubicBezTo>
                      <a:pt x="36" y="25"/>
                      <a:pt x="34" y="24"/>
                      <a:pt x="32" y="22"/>
                    </a:cubicBezTo>
                    <a:cubicBezTo>
                      <a:pt x="35" y="22"/>
                      <a:pt x="38" y="20"/>
                      <a:pt x="39" y="16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0" name="Freeform 120"/>
              <p:cNvSpPr/>
              <p:nvPr/>
            </p:nvSpPr>
            <p:spPr bwMode="auto">
              <a:xfrm>
                <a:off x="8445501" y="3881438"/>
                <a:ext cx="46038" cy="49213"/>
              </a:xfrm>
              <a:custGeom>
                <a:avLst/>
                <a:gdLst>
                  <a:gd name="T0" fmla="*/ 11 w 12"/>
                  <a:gd name="T1" fmla="*/ 4 h 13"/>
                  <a:gd name="T2" fmla="*/ 8 w 12"/>
                  <a:gd name="T3" fmla="*/ 12 h 13"/>
                  <a:gd name="T4" fmla="*/ 1 w 12"/>
                  <a:gd name="T5" fmla="*/ 9 h 13"/>
                  <a:gd name="T6" fmla="*/ 4 w 12"/>
                  <a:gd name="T7" fmla="*/ 2 h 13"/>
                  <a:gd name="T8" fmla="*/ 11 w 12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11" y="4"/>
                    </a:moveTo>
                    <a:cubicBezTo>
                      <a:pt x="12" y="7"/>
                      <a:pt x="11" y="10"/>
                      <a:pt x="8" y="12"/>
                    </a:cubicBezTo>
                    <a:cubicBezTo>
                      <a:pt x="5" y="13"/>
                      <a:pt x="2" y="11"/>
                      <a:pt x="1" y="9"/>
                    </a:cubicBezTo>
                    <a:cubicBezTo>
                      <a:pt x="0" y="6"/>
                      <a:pt x="1" y="3"/>
                      <a:pt x="4" y="2"/>
                    </a:cubicBezTo>
                    <a:cubicBezTo>
                      <a:pt x="7" y="0"/>
                      <a:pt x="10" y="2"/>
                      <a:pt x="11" y="4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1" name="Freeform 121"/>
              <p:cNvSpPr/>
              <p:nvPr/>
            </p:nvSpPr>
            <p:spPr bwMode="auto">
              <a:xfrm>
                <a:off x="8453438" y="4062413"/>
                <a:ext cx="101600" cy="104775"/>
              </a:xfrm>
              <a:custGeom>
                <a:avLst/>
                <a:gdLst>
                  <a:gd name="T0" fmla="*/ 26 w 27"/>
                  <a:gd name="T1" fmla="*/ 10 h 28"/>
                  <a:gd name="T2" fmla="*/ 26 w 27"/>
                  <a:gd name="T3" fmla="*/ 6 h 28"/>
                  <a:gd name="T4" fmla="*/ 23 w 27"/>
                  <a:gd name="T5" fmla="*/ 6 h 28"/>
                  <a:gd name="T6" fmla="*/ 21 w 27"/>
                  <a:gd name="T7" fmla="*/ 6 h 28"/>
                  <a:gd name="T8" fmla="*/ 16 w 27"/>
                  <a:gd name="T9" fmla="*/ 10 h 28"/>
                  <a:gd name="T10" fmla="*/ 11 w 27"/>
                  <a:gd name="T11" fmla="*/ 0 h 28"/>
                  <a:gd name="T12" fmla="*/ 8 w 27"/>
                  <a:gd name="T13" fmla="*/ 2 h 28"/>
                  <a:gd name="T14" fmla="*/ 7 w 27"/>
                  <a:gd name="T15" fmla="*/ 4 h 28"/>
                  <a:gd name="T16" fmla="*/ 8 w 27"/>
                  <a:gd name="T17" fmla="*/ 7 h 28"/>
                  <a:gd name="T18" fmla="*/ 10 w 27"/>
                  <a:gd name="T19" fmla="*/ 12 h 28"/>
                  <a:gd name="T20" fmla="*/ 5 w 27"/>
                  <a:gd name="T21" fmla="*/ 13 h 28"/>
                  <a:gd name="T22" fmla="*/ 1 w 27"/>
                  <a:gd name="T23" fmla="*/ 15 h 28"/>
                  <a:gd name="T24" fmla="*/ 0 w 27"/>
                  <a:gd name="T25" fmla="*/ 17 h 28"/>
                  <a:gd name="T26" fmla="*/ 2 w 27"/>
                  <a:gd name="T27" fmla="*/ 18 h 28"/>
                  <a:gd name="T28" fmla="*/ 6 w 27"/>
                  <a:gd name="T29" fmla="*/ 20 h 28"/>
                  <a:gd name="T30" fmla="*/ 10 w 27"/>
                  <a:gd name="T31" fmla="*/ 20 h 28"/>
                  <a:gd name="T32" fmla="*/ 8 w 27"/>
                  <a:gd name="T33" fmla="*/ 22 h 28"/>
                  <a:gd name="T34" fmla="*/ 7 w 27"/>
                  <a:gd name="T35" fmla="*/ 24 h 28"/>
                  <a:gd name="T36" fmla="*/ 7 w 27"/>
                  <a:gd name="T37" fmla="*/ 26 h 28"/>
                  <a:gd name="T38" fmla="*/ 10 w 27"/>
                  <a:gd name="T39" fmla="*/ 27 h 28"/>
                  <a:gd name="T40" fmla="*/ 12 w 27"/>
                  <a:gd name="T41" fmla="*/ 24 h 28"/>
                  <a:gd name="T42" fmla="*/ 14 w 27"/>
                  <a:gd name="T43" fmla="*/ 21 h 28"/>
                  <a:gd name="T44" fmla="*/ 17 w 27"/>
                  <a:gd name="T45" fmla="*/ 28 h 28"/>
                  <a:gd name="T46" fmla="*/ 20 w 27"/>
                  <a:gd name="T47" fmla="*/ 27 h 28"/>
                  <a:gd name="T48" fmla="*/ 20 w 27"/>
                  <a:gd name="T49" fmla="*/ 26 h 28"/>
                  <a:gd name="T50" fmla="*/ 20 w 27"/>
                  <a:gd name="T51" fmla="*/ 23 h 28"/>
                  <a:gd name="T52" fmla="*/ 19 w 27"/>
                  <a:gd name="T53" fmla="*/ 20 h 28"/>
                  <a:gd name="T54" fmla="*/ 24 w 27"/>
                  <a:gd name="T55" fmla="*/ 22 h 28"/>
                  <a:gd name="T56" fmla="*/ 27 w 27"/>
                  <a:gd name="T57" fmla="*/ 20 h 28"/>
                  <a:gd name="T58" fmla="*/ 25 w 27"/>
                  <a:gd name="T59" fmla="*/ 17 h 28"/>
                  <a:gd name="T60" fmla="*/ 21 w 27"/>
                  <a:gd name="T61" fmla="*/ 14 h 28"/>
                  <a:gd name="T62" fmla="*/ 26 w 27"/>
                  <a:gd name="T6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28">
                    <a:moveTo>
                      <a:pt x="26" y="10"/>
                    </a:moveTo>
                    <a:cubicBezTo>
                      <a:pt x="26" y="9"/>
                      <a:pt x="27" y="7"/>
                      <a:pt x="26" y="6"/>
                    </a:cubicBezTo>
                    <a:cubicBezTo>
                      <a:pt x="25" y="6"/>
                      <a:pt x="24" y="6"/>
                      <a:pt x="23" y="6"/>
                    </a:cubicBezTo>
                    <a:cubicBezTo>
                      <a:pt x="23" y="6"/>
                      <a:pt x="22" y="6"/>
                      <a:pt x="21" y="6"/>
                    </a:cubicBezTo>
                    <a:cubicBezTo>
                      <a:pt x="19" y="6"/>
                      <a:pt x="17" y="9"/>
                      <a:pt x="16" y="10"/>
                    </a:cubicBezTo>
                    <a:cubicBezTo>
                      <a:pt x="15" y="6"/>
                      <a:pt x="15" y="1"/>
                      <a:pt x="11" y="0"/>
                    </a:cubicBezTo>
                    <a:cubicBezTo>
                      <a:pt x="10" y="0"/>
                      <a:pt x="8" y="0"/>
                      <a:pt x="8" y="2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8" y="9"/>
                      <a:pt x="9" y="11"/>
                      <a:pt x="10" y="12"/>
                    </a:cubicBezTo>
                    <a:cubicBezTo>
                      <a:pt x="9" y="12"/>
                      <a:pt x="6" y="13"/>
                      <a:pt x="5" y="13"/>
                    </a:cubicBezTo>
                    <a:cubicBezTo>
                      <a:pt x="2" y="13"/>
                      <a:pt x="1" y="14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1" y="18"/>
                      <a:pt x="2" y="18"/>
                    </a:cubicBezTo>
                    <a:cubicBezTo>
                      <a:pt x="3" y="19"/>
                      <a:pt x="4" y="19"/>
                      <a:pt x="6" y="20"/>
                    </a:cubicBezTo>
                    <a:cubicBezTo>
                      <a:pt x="7" y="20"/>
                      <a:pt x="8" y="20"/>
                      <a:pt x="10" y="20"/>
                    </a:cubicBezTo>
                    <a:cubicBezTo>
                      <a:pt x="9" y="20"/>
                      <a:pt x="8" y="21"/>
                      <a:pt x="8" y="22"/>
                    </a:cubicBezTo>
                    <a:cubicBezTo>
                      <a:pt x="8" y="23"/>
                      <a:pt x="7" y="24"/>
                      <a:pt x="7" y="24"/>
                    </a:cubicBezTo>
                    <a:cubicBezTo>
                      <a:pt x="7" y="25"/>
                      <a:pt x="7" y="26"/>
                      <a:pt x="7" y="26"/>
                    </a:cubicBezTo>
                    <a:cubicBezTo>
                      <a:pt x="7" y="28"/>
                      <a:pt x="9" y="28"/>
                      <a:pt x="10" y="27"/>
                    </a:cubicBezTo>
                    <a:cubicBezTo>
                      <a:pt x="11" y="27"/>
                      <a:pt x="11" y="25"/>
                      <a:pt x="12" y="24"/>
                    </a:cubicBezTo>
                    <a:cubicBezTo>
                      <a:pt x="12" y="23"/>
                      <a:pt x="13" y="22"/>
                      <a:pt x="14" y="21"/>
                    </a:cubicBezTo>
                    <a:cubicBezTo>
                      <a:pt x="14" y="23"/>
                      <a:pt x="15" y="26"/>
                      <a:pt x="17" y="28"/>
                    </a:cubicBezTo>
                    <a:cubicBezTo>
                      <a:pt x="18" y="28"/>
                      <a:pt x="20" y="28"/>
                      <a:pt x="20" y="27"/>
                    </a:cubicBezTo>
                    <a:cubicBezTo>
                      <a:pt x="20" y="27"/>
                      <a:pt x="20" y="26"/>
                      <a:pt x="20" y="26"/>
                    </a:cubicBezTo>
                    <a:cubicBezTo>
                      <a:pt x="20" y="25"/>
                      <a:pt x="20" y="24"/>
                      <a:pt x="20" y="23"/>
                    </a:cubicBezTo>
                    <a:cubicBezTo>
                      <a:pt x="20" y="22"/>
                      <a:pt x="19" y="21"/>
                      <a:pt x="19" y="20"/>
                    </a:cubicBezTo>
                    <a:cubicBezTo>
                      <a:pt x="20" y="21"/>
                      <a:pt x="22" y="22"/>
                      <a:pt x="24" y="22"/>
                    </a:cubicBezTo>
                    <a:cubicBezTo>
                      <a:pt x="25" y="21"/>
                      <a:pt x="27" y="21"/>
                      <a:pt x="27" y="20"/>
                    </a:cubicBezTo>
                    <a:cubicBezTo>
                      <a:pt x="27" y="18"/>
                      <a:pt x="26" y="17"/>
                      <a:pt x="25" y="17"/>
                    </a:cubicBezTo>
                    <a:cubicBezTo>
                      <a:pt x="23" y="16"/>
                      <a:pt x="22" y="15"/>
                      <a:pt x="21" y="14"/>
                    </a:cubicBezTo>
                    <a:cubicBezTo>
                      <a:pt x="23" y="14"/>
                      <a:pt x="25" y="12"/>
                      <a:pt x="26" y="10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2" name="Freeform 122"/>
              <p:cNvSpPr/>
              <p:nvPr/>
            </p:nvSpPr>
            <p:spPr bwMode="auto">
              <a:xfrm>
                <a:off x="8491538" y="4103688"/>
                <a:ext cx="33338" cy="30163"/>
              </a:xfrm>
              <a:custGeom>
                <a:avLst/>
                <a:gdLst>
                  <a:gd name="T0" fmla="*/ 8 w 9"/>
                  <a:gd name="T1" fmla="*/ 3 h 8"/>
                  <a:gd name="T2" fmla="*/ 6 w 9"/>
                  <a:gd name="T3" fmla="*/ 7 h 8"/>
                  <a:gd name="T4" fmla="*/ 1 w 9"/>
                  <a:gd name="T5" fmla="*/ 5 h 8"/>
                  <a:gd name="T6" fmla="*/ 3 w 9"/>
                  <a:gd name="T7" fmla="*/ 1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9" y="5"/>
                      <a:pt x="8" y="7"/>
                      <a:pt x="6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8" y="3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3" name="Freeform 123"/>
              <p:cNvSpPr/>
              <p:nvPr/>
            </p:nvSpPr>
            <p:spPr bwMode="auto">
              <a:xfrm>
                <a:off x="8013701" y="4348163"/>
                <a:ext cx="101600" cy="106363"/>
              </a:xfrm>
              <a:custGeom>
                <a:avLst/>
                <a:gdLst>
                  <a:gd name="T0" fmla="*/ 25 w 27"/>
                  <a:gd name="T1" fmla="*/ 10 h 28"/>
                  <a:gd name="T2" fmla="*/ 25 w 27"/>
                  <a:gd name="T3" fmla="*/ 6 h 28"/>
                  <a:gd name="T4" fmla="*/ 23 w 27"/>
                  <a:gd name="T5" fmla="*/ 5 h 28"/>
                  <a:gd name="T6" fmla="*/ 21 w 27"/>
                  <a:gd name="T7" fmla="*/ 6 h 28"/>
                  <a:gd name="T8" fmla="*/ 16 w 27"/>
                  <a:gd name="T9" fmla="*/ 9 h 28"/>
                  <a:gd name="T10" fmla="*/ 11 w 27"/>
                  <a:gd name="T11" fmla="*/ 0 h 28"/>
                  <a:gd name="T12" fmla="*/ 7 w 27"/>
                  <a:gd name="T13" fmla="*/ 2 h 28"/>
                  <a:gd name="T14" fmla="*/ 7 w 27"/>
                  <a:gd name="T15" fmla="*/ 4 h 28"/>
                  <a:gd name="T16" fmla="*/ 8 w 27"/>
                  <a:gd name="T17" fmla="*/ 7 h 28"/>
                  <a:gd name="T18" fmla="*/ 10 w 27"/>
                  <a:gd name="T19" fmla="*/ 12 h 28"/>
                  <a:gd name="T20" fmla="*/ 4 w 27"/>
                  <a:gd name="T21" fmla="*/ 13 h 28"/>
                  <a:gd name="T22" fmla="*/ 0 w 27"/>
                  <a:gd name="T23" fmla="*/ 14 h 28"/>
                  <a:gd name="T24" fmla="*/ 0 w 27"/>
                  <a:gd name="T25" fmla="*/ 16 h 28"/>
                  <a:gd name="T26" fmla="*/ 1 w 27"/>
                  <a:gd name="T27" fmla="*/ 18 h 28"/>
                  <a:gd name="T28" fmla="*/ 6 w 27"/>
                  <a:gd name="T29" fmla="*/ 19 h 28"/>
                  <a:gd name="T30" fmla="*/ 10 w 27"/>
                  <a:gd name="T31" fmla="*/ 19 h 28"/>
                  <a:gd name="T32" fmla="*/ 8 w 27"/>
                  <a:gd name="T33" fmla="*/ 22 h 28"/>
                  <a:gd name="T34" fmla="*/ 7 w 27"/>
                  <a:gd name="T35" fmla="*/ 24 h 28"/>
                  <a:gd name="T36" fmla="*/ 7 w 27"/>
                  <a:gd name="T37" fmla="*/ 26 h 28"/>
                  <a:gd name="T38" fmla="*/ 9 w 27"/>
                  <a:gd name="T39" fmla="*/ 27 h 28"/>
                  <a:gd name="T40" fmla="*/ 12 w 27"/>
                  <a:gd name="T41" fmla="*/ 24 h 28"/>
                  <a:gd name="T42" fmla="*/ 13 w 27"/>
                  <a:gd name="T43" fmla="*/ 21 h 28"/>
                  <a:gd name="T44" fmla="*/ 17 w 27"/>
                  <a:gd name="T45" fmla="*/ 28 h 28"/>
                  <a:gd name="T46" fmla="*/ 20 w 27"/>
                  <a:gd name="T47" fmla="*/ 27 h 28"/>
                  <a:gd name="T48" fmla="*/ 20 w 27"/>
                  <a:gd name="T49" fmla="*/ 25 h 28"/>
                  <a:gd name="T50" fmla="*/ 20 w 27"/>
                  <a:gd name="T51" fmla="*/ 23 h 28"/>
                  <a:gd name="T52" fmla="*/ 18 w 27"/>
                  <a:gd name="T53" fmla="*/ 20 h 28"/>
                  <a:gd name="T54" fmla="*/ 24 w 27"/>
                  <a:gd name="T55" fmla="*/ 21 h 28"/>
                  <a:gd name="T56" fmla="*/ 27 w 27"/>
                  <a:gd name="T57" fmla="*/ 20 h 28"/>
                  <a:gd name="T58" fmla="*/ 25 w 27"/>
                  <a:gd name="T59" fmla="*/ 16 h 28"/>
                  <a:gd name="T60" fmla="*/ 21 w 27"/>
                  <a:gd name="T61" fmla="*/ 14 h 28"/>
                  <a:gd name="T62" fmla="*/ 25 w 27"/>
                  <a:gd name="T6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28">
                    <a:moveTo>
                      <a:pt x="25" y="10"/>
                    </a:moveTo>
                    <a:cubicBezTo>
                      <a:pt x="26" y="9"/>
                      <a:pt x="26" y="7"/>
                      <a:pt x="25" y="6"/>
                    </a:cubicBezTo>
                    <a:cubicBezTo>
                      <a:pt x="25" y="6"/>
                      <a:pt x="24" y="6"/>
                      <a:pt x="23" y="5"/>
                    </a:cubicBezTo>
                    <a:cubicBezTo>
                      <a:pt x="22" y="5"/>
                      <a:pt x="22" y="6"/>
                      <a:pt x="21" y="6"/>
                    </a:cubicBezTo>
                    <a:cubicBezTo>
                      <a:pt x="19" y="6"/>
                      <a:pt x="17" y="8"/>
                      <a:pt x="16" y="9"/>
                    </a:cubicBezTo>
                    <a:cubicBezTo>
                      <a:pt x="15" y="6"/>
                      <a:pt x="15" y="1"/>
                      <a:pt x="11" y="0"/>
                    </a:cubicBezTo>
                    <a:cubicBezTo>
                      <a:pt x="10" y="0"/>
                      <a:pt x="8" y="0"/>
                      <a:pt x="7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5"/>
                      <a:pt x="8" y="6"/>
                      <a:pt x="8" y="7"/>
                    </a:cubicBezTo>
                    <a:cubicBezTo>
                      <a:pt x="8" y="9"/>
                      <a:pt x="9" y="10"/>
                      <a:pt x="10" y="12"/>
                    </a:cubicBezTo>
                    <a:cubicBezTo>
                      <a:pt x="9" y="12"/>
                      <a:pt x="6" y="13"/>
                      <a:pt x="4" y="13"/>
                    </a:cubicBezTo>
                    <a:cubicBezTo>
                      <a:pt x="2" y="13"/>
                      <a:pt x="1" y="14"/>
                      <a:pt x="0" y="14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8"/>
                    </a:cubicBezTo>
                    <a:cubicBezTo>
                      <a:pt x="3" y="19"/>
                      <a:pt x="4" y="19"/>
                      <a:pt x="6" y="19"/>
                    </a:cubicBezTo>
                    <a:cubicBezTo>
                      <a:pt x="7" y="20"/>
                      <a:pt x="8" y="20"/>
                      <a:pt x="10" y="19"/>
                    </a:cubicBezTo>
                    <a:cubicBezTo>
                      <a:pt x="9" y="20"/>
                      <a:pt x="8" y="21"/>
                      <a:pt x="8" y="22"/>
                    </a:cubicBezTo>
                    <a:cubicBezTo>
                      <a:pt x="7" y="23"/>
                      <a:pt x="7" y="23"/>
                      <a:pt x="7" y="24"/>
                    </a:cubicBezTo>
                    <a:cubicBezTo>
                      <a:pt x="7" y="25"/>
                      <a:pt x="7" y="26"/>
                      <a:pt x="7" y="26"/>
                    </a:cubicBezTo>
                    <a:cubicBezTo>
                      <a:pt x="7" y="28"/>
                      <a:pt x="8" y="28"/>
                      <a:pt x="9" y="27"/>
                    </a:cubicBezTo>
                    <a:cubicBezTo>
                      <a:pt x="10" y="26"/>
                      <a:pt x="11" y="25"/>
                      <a:pt x="12" y="24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4" y="23"/>
                      <a:pt x="14" y="26"/>
                      <a:pt x="17" y="28"/>
                    </a:cubicBezTo>
                    <a:cubicBezTo>
                      <a:pt x="18" y="28"/>
                      <a:pt x="19" y="28"/>
                      <a:pt x="20" y="27"/>
                    </a:cubicBezTo>
                    <a:cubicBezTo>
                      <a:pt x="20" y="27"/>
                      <a:pt x="20" y="26"/>
                      <a:pt x="20" y="25"/>
                    </a:cubicBezTo>
                    <a:cubicBezTo>
                      <a:pt x="20" y="25"/>
                      <a:pt x="20" y="24"/>
                      <a:pt x="20" y="23"/>
                    </a:cubicBezTo>
                    <a:cubicBezTo>
                      <a:pt x="19" y="22"/>
                      <a:pt x="19" y="21"/>
                      <a:pt x="18" y="20"/>
                    </a:cubicBezTo>
                    <a:cubicBezTo>
                      <a:pt x="20" y="21"/>
                      <a:pt x="22" y="21"/>
                      <a:pt x="24" y="21"/>
                    </a:cubicBezTo>
                    <a:cubicBezTo>
                      <a:pt x="25" y="21"/>
                      <a:pt x="26" y="21"/>
                      <a:pt x="27" y="20"/>
                    </a:cubicBezTo>
                    <a:cubicBezTo>
                      <a:pt x="27" y="18"/>
                      <a:pt x="26" y="17"/>
                      <a:pt x="25" y="16"/>
                    </a:cubicBezTo>
                    <a:cubicBezTo>
                      <a:pt x="23" y="16"/>
                      <a:pt x="22" y="15"/>
                      <a:pt x="21" y="14"/>
                    </a:cubicBezTo>
                    <a:cubicBezTo>
                      <a:pt x="23" y="14"/>
                      <a:pt x="25" y="12"/>
                      <a:pt x="25" y="10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4" name="Freeform 124"/>
              <p:cNvSpPr/>
              <p:nvPr/>
            </p:nvSpPr>
            <p:spPr bwMode="auto">
              <a:xfrm>
                <a:off x="8051801" y="4389438"/>
                <a:ext cx="30163" cy="30163"/>
              </a:xfrm>
              <a:custGeom>
                <a:avLst/>
                <a:gdLst>
                  <a:gd name="T0" fmla="*/ 8 w 8"/>
                  <a:gd name="T1" fmla="*/ 2 h 8"/>
                  <a:gd name="T2" fmla="*/ 6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8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2"/>
                    </a:move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8" y="2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5" name="Freeform 125"/>
              <p:cNvSpPr/>
              <p:nvPr/>
            </p:nvSpPr>
            <p:spPr bwMode="auto">
              <a:xfrm>
                <a:off x="3651251" y="2674938"/>
                <a:ext cx="101600" cy="106363"/>
              </a:xfrm>
              <a:custGeom>
                <a:avLst/>
                <a:gdLst>
                  <a:gd name="T0" fmla="*/ 26 w 27"/>
                  <a:gd name="T1" fmla="*/ 10 h 28"/>
                  <a:gd name="T2" fmla="*/ 26 w 27"/>
                  <a:gd name="T3" fmla="*/ 6 h 28"/>
                  <a:gd name="T4" fmla="*/ 23 w 27"/>
                  <a:gd name="T5" fmla="*/ 5 h 28"/>
                  <a:gd name="T6" fmla="*/ 21 w 27"/>
                  <a:gd name="T7" fmla="*/ 6 h 28"/>
                  <a:gd name="T8" fmla="*/ 16 w 27"/>
                  <a:gd name="T9" fmla="*/ 9 h 28"/>
                  <a:gd name="T10" fmla="*/ 12 w 27"/>
                  <a:gd name="T11" fmla="*/ 0 h 28"/>
                  <a:gd name="T12" fmla="*/ 8 w 27"/>
                  <a:gd name="T13" fmla="*/ 2 h 28"/>
                  <a:gd name="T14" fmla="*/ 8 w 27"/>
                  <a:gd name="T15" fmla="*/ 4 h 28"/>
                  <a:gd name="T16" fmla="*/ 8 w 27"/>
                  <a:gd name="T17" fmla="*/ 7 h 28"/>
                  <a:gd name="T18" fmla="*/ 11 w 27"/>
                  <a:gd name="T19" fmla="*/ 12 h 28"/>
                  <a:gd name="T20" fmla="*/ 5 w 27"/>
                  <a:gd name="T21" fmla="*/ 13 h 28"/>
                  <a:gd name="T22" fmla="*/ 1 w 27"/>
                  <a:gd name="T23" fmla="*/ 14 h 28"/>
                  <a:gd name="T24" fmla="*/ 0 w 27"/>
                  <a:gd name="T25" fmla="*/ 16 h 28"/>
                  <a:gd name="T26" fmla="*/ 2 w 27"/>
                  <a:gd name="T27" fmla="*/ 18 h 28"/>
                  <a:gd name="T28" fmla="*/ 6 w 27"/>
                  <a:gd name="T29" fmla="*/ 19 h 28"/>
                  <a:gd name="T30" fmla="*/ 10 w 27"/>
                  <a:gd name="T31" fmla="*/ 19 h 28"/>
                  <a:gd name="T32" fmla="*/ 8 w 27"/>
                  <a:gd name="T33" fmla="*/ 22 h 28"/>
                  <a:gd name="T34" fmla="*/ 7 w 27"/>
                  <a:gd name="T35" fmla="*/ 24 h 28"/>
                  <a:gd name="T36" fmla="*/ 7 w 27"/>
                  <a:gd name="T37" fmla="*/ 26 h 28"/>
                  <a:gd name="T38" fmla="*/ 10 w 27"/>
                  <a:gd name="T39" fmla="*/ 27 h 28"/>
                  <a:gd name="T40" fmla="*/ 12 w 27"/>
                  <a:gd name="T41" fmla="*/ 24 h 28"/>
                  <a:gd name="T42" fmla="*/ 14 w 27"/>
                  <a:gd name="T43" fmla="*/ 21 h 28"/>
                  <a:gd name="T44" fmla="*/ 17 w 27"/>
                  <a:gd name="T45" fmla="*/ 27 h 28"/>
                  <a:gd name="T46" fmla="*/ 20 w 27"/>
                  <a:gd name="T47" fmla="*/ 27 h 28"/>
                  <a:gd name="T48" fmla="*/ 21 w 27"/>
                  <a:gd name="T49" fmla="*/ 25 h 28"/>
                  <a:gd name="T50" fmla="*/ 20 w 27"/>
                  <a:gd name="T51" fmla="*/ 23 h 28"/>
                  <a:gd name="T52" fmla="*/ 19 w 27"/>
                  <a:gd name="T53" fmla="*/ 20 h 28"/>
                  <a:gd name="T54" fmla="*/ 24 w 27"/>
                  <a:gd name="T55" fmla="*/ 21 h 28"/>
                  <a:gd name="T56" fmla="*/ 27 w 27"/>
                  <a:gd name="T57" fmla="*/ 19 h 28"/>
                  <a:gd name="T58" fmla="*/ 25 w 27"/>
                  <a:gd name="T59" fmla="*/ 16 h 28"/>
                  <a:gd name="T60" fmla="*/ 21 w 27"/>
                  <a:gd name="T61" fmla="*/ 14 h 28"/>
                  <a:gd name="T62" fmla="*/ 26 w 27"/>
                  <a:gd name="T6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28">
                    <a:moveTo>
                      <a:pt x="26" y="10"/>
                    </a:moveTo>
                    <a:cubicBezTo>
                      <a:pt x="26" y="9"/>
                      <a:pt x="27" y="7"/>
                      <a:pt x="26" y="6"/>
                    </a:cubicBezTo>
                    <a:cubicBezTo>
                      <a:pt x="25" y="6"/>
                      <a:pt x="24" y="6"/>
                      <a:pt x="23" y="5"/>
                    </a:cubicBezTo>
                    <a:cubicBezTo>
                      <a:pt x="23" y="5"/>
                      <a:pt x="22" y="6"/>
                      <a:pt x="21" y="6"/>
                    </a:cubicBezTo>
                    <a:cubicBezTo>
                      <a:pt x="19" y="6"/>
                      <a:pt x="17" y="8"/>
                      <a:pt x="16" y="9"/>
                    </a:cubicBezTo>
                    <a:cubicBezTo>
                      <a:pt x="15" y="6"/>
                      <a:pt x="15" y="1"/>
                      <a:pt x="12" y="0"/>
                    </a:cubicBezTo>
                    <a:cubicBezTo>
                      <a:pt x="10" y="0"/>
                      <a:pt x="8" y="0"/>
                      <a:pt x="8" y="2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9"/>
                      <a:pt x="10" y="10"/>
                      <a:pt x="11" y="12"/>
                    </a:cubicBezTo>
                    <a:cubicBezTo>
                      <a:pt x="9" y="12"/>
                      <a:pt x="6" y="12"/>
                      <a:pt x="5" y="13"/>
                    </a:cubicBezTo>
                    <a:cubicBezTo>
                      <a:pt x="3" y="13"/>
                      <a:pt x="2" y="14"/>
                      <a:pt x="1" y="14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1" y="17"/>
                      <a:pt x="1" y="17"/>
                      <a:pt x="2" y="18"/>
                    </a:cubicBezTo>
                    <a:cubicBezTo>
                      <a:pt x="3" y="18"/>
                      <a:pt x="5" y="19"/>
                      <a:pt x="6" y="19"/>
                    </a:cubicBezTo>
                    <a:cubicBezTo>
                      <a:pt x="7" y="19"/>
                      <a:pt x="9" y="19"/>
                      <a:pt x="10" y="19"/>
                    </a:cubicBezTo>
                    <a:cubicBezTo>
                      <a:pt x="9" y="20"/>
                      <a:pt x="9" y="21"/>
                      <a:pt x="8" y="22"/>
                    </a:cubicBezTo>
                    <a:cubicBezTo>
                      <a:pt x="8" y="22"/>
                      <a:pt x="8" y="23"/>
                      <a:pt x="7" y="24"/>
                    </a:cubicBezTo>
                    <a:cubicBezTo>
                      <a:pt x="7" y="25"/>
                      <a:pt x="7" y="25"/>
                      <a:pt x="7" y="26"/>
                    </a:cubicBezTo>
                    <a:cubicBezTo>
                      <a:pt x="7" y="27"/>
                      <a:pt x="9" y="27"/>
                      <a:pt x="10" y="27"/>
                    </a:cubicBezTo>
                    <a:cubicBezTo>
                      <a:pt x="11" y="26"/>
                      <a:pt x="12" y="25"/>
                      <a:pt x="12" y="24"/>
                    </a:cubicBezTo>
                    <a:cubicBezTo>
                      <a:pt x="13" y="23"/>
                      <a:pt x="13" y="22"/>
                      <a:pt x="14" y="21"/>
                    </a:cubicBezTo>
                    <a:cubicBezTo>
                      <a:pt x="15" y="23"/>
                      <a:pt x="15" y="26"/>
                      <a:pt x="17" y="27"/>
                    </a:cubicBezTo>
                    <a:cubicBezTo>
                      <a:pt x="18" y="28"/>
                      <a:pt x="20" y="28"/>
                      <a:pt x="20" y="27"/>
                    </a:cubicBezTo>
                    <a:cubicBezTo>
                      <a:pt x="21" y="26"/>
                      <a:pt x="21" y="26"/>
                      <a:pt x="21" y="25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2"/>
                      <a:pt x="19" y="21"/>
                      <a:pt x="19" y="20"/>
                    </a:cubicBezTo>
                    <a:cubicBezTo>
                      <a:pt x="20" y="21"/>
                      <a:pt x="22" y="21"/>
                      <a:pt x="24" y="21"/>
                    </a:cubicBezTo>
                    <a:cubicBezTo>
                      <a:pt x="25" y="21"/>
                      <a:pt x="27" y="21"/>
                      <a:pt x="27" y="19"/>
                    </a:cubicBezTo>
                    <a:cubicBezTo>
                      <a:pt x="27" y="18"/>
                      <a:pt x="26" y="17"/>
                      <a:pt x="25" y="16"/>
                    </a:cubicBezTo>
                    <a:cubicBezTo>
                      <a:pt x="24" y="15"/>
                      <a:pt x="22" y="15"/>
                      <a:pt x="21" y="14"/>
                    </a:cubicBezTo>
                    <a:cubicBezTo>
                      <a:pt x="23" y="14"/>
                      <a:pt x="25" y="12"/>
                      <a:pt x="26" y="10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6" name="Freeform 126"/>
              <p:cNvSpPr/>
              <p:nvPr/>
            </p:nvSpPr>
            <p:spPr bwMode="auto">
              <a:xfrm>
                <a:off x="3692526" y="2716213"/>
                <a:ext cx="30163" cy="30163"/>
              </a:xfrm>
              <a:custGeom>
                <a:avLst/>
                <a:gdLst>
                  <a:gd name="T0" fmla="*/ 7 w 8"/>
                  <a:gd name="T1" fmla="*/ 2 h 8"/>
                  <a:gd name="T2" fmla="*/ 5 w 8"/>
                  <a:gd name="T3" fmla="*/ 7 h 8"/>
                  <a:gd name="T4" fmla="*/ 0 w 8"/>
                  <a:gd name="T5" fmla="*/ 5 h 8"/>
                  <a:gd name="T6" fmla="*/ 2 w 8"/>
                  <a:gd name="T7" fmla="*/ 0 h 8"/>
                  <a:gd name="T8" fmla="*/ 7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2"/>
                    </a:moveTo>
                    <a:cubicBezTo>
                      <a:pt x="8" y="4"/>
                      <a:pt x="7" y="6"/>
                      <a:pt x="5" y="7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3"/>
                      <a:pt x="0" y="1"/>
                      <a:pt x="2" y="0"/>
                    </a:cubicBezTo>
                    <a:cubicBezTo>
                      <a:pt x="4" y="0"/>
                      <a:pt x="6" y="1"/>
                      <a:pt x="7" y="2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7" name="Freeform 127"/>
              <p:cNvSpPr/>
              <p:nvPr/>
            </p:nvSpPr>
            <p:spPr bwMode="auto">
              <a:xfrm>
                <a:off x="3617913" y="2381250"/>
                <a:ext cx="285750" cy="169863"/>
              </a:xfrm>
              <a:custGeom>
                <a:avLst/>
                <a:gdLst>
                  <a:gd name="T0" fmla="*/ 46 w 76"/>
                  <a:gd name="T1" fmla="*/ 0 h 45"/>
                  <a:gd name="T2" fmla="*/ 34 w 76"/>
                  <a:gd name="T3" fmla="*/ 31 h 45"/>
                  <a:gd name="T4" fmla="*/ 22 w 76"/>
                  <a:gd name="T5" fmla="*/ 19 h 45"/>
                  <a:gd name="T6" fmla="*/ 14 w 76"/>
                  <a:gd name="T7" fmla="*/ 24 h 45"/>
                  <a:gd name="T8" fmla="*/ 29 w 76"/>
                  <a:gd name="T9" fmla="*/ 45 h 45"/>
                  <a:gd name="T10" fmla="*/ 47 w 76"/>
                  <a:gd name="T11" fmla="*/ 38 h 45"/>
                  <a:gd name="T12" fmla="*/ 53 w 76"/>
                  <a:gd name="T13" fmla="*/ 2 h 45"/>
                  <a:gd name="T14" fmla="*/ 46 w 76"/>
                  <a:gd name="T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45">
                    <a:moveTo>
                      <a:pt x="46" y="0"/>
                    </a:moveTo>
                    <a:cubicBezTo>
                      <a:pt x="31" y="0"/>
                      <a:pt x="34" y="31"/>
                      <a:pt x="34" y="31"/>
                    </a:cubicBezTo>
                    <a:cubicBezTo>
                      <a:pt x="34" y="31"/>
                      <a:pt x="29" y="19"/>
                      <a:pt x="22" y="19"/>
                    </a:cubicBezTo>
                    <a:cubicBezTo>
                      <a:pt x="19" y="19"/>
                      <a:pt x="17" y="21"/>
                      <a:pt x="14" y="24"/>
                    </a:cubicBezTo>
                    <a:cubicBezTo>
                      <a:pt x="0" y="39"/>
                      <a:pt x="29" y="45"/>
                      <a:pt x="29" y="45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38"/>
                      <a:pt x="76" y="13"/>
                      <a:pt x="53" y="2"/>
                    </a:cubicBezTo>
                    <a:cubicBezTo>
                      <a:pt x="50" y="1"/>
                      <a:pt x="48" y="0"/>
                      <a:pt x="46" y="0"/>
                    </a:cubicBezTo>
                  </a:path>
                </a:pathLst>
              </a:custGeom>
              <a:solidFill>
                <a:srgbClr val="7FE9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8" name="Freeform 128"/>
              <p:cNvSpPr>
                <a:spLocks noEditPoints="1"/>
              </p:cNvSpPr>
              <p:nvPr/>
            </p:nvSpPr>
            <p:spPr bwMode="auto">
              <a:xfrm>
                <a:off x="3700463" y="2516188"/>
                <a:ext cx="180975" cy="117475"/>
              </a:xfrm>
              <a:custGeom>
                <a:avLst/>
                <a:gdLst>
                  <a:gd name="T0" fmla="*/ 1 w 48"/>
                  <a:gd name="T1" fmla="*/ 22 h 31"/>
                  <a:gd name="T2" fmla="*/ 6 w 48"/>
                  <a:gd name="T3" fmla="*/ 28 h 31"/>
                  <a:gd name="T4" fmla="*/ 6 w 48"/>
                  <a:gd name="T5" fmla="*/ 28 h 31"/>
                  <a:gd name="T6" fmla="*/ 12 w 48"/>
                  <a:gd name="T7" fmla="*/ 30 h 31"/>
                  <a:gd name="T8" fmla="*/ 17 w 48"/>
                  <a:gd name="T9" fmla="*/ 31 h 31"/>
                  <a:gd name="T10" fmla="*/ 22 w 48"/>
                  <a:gd name="T11" fmla="*/ 31 h 31"/>
                  <a:gd name="T12" fmla="*/ 27 w 48"/>
                  <a:gd name="T13" fmla="*/ 30 h 31"/>
                  <a:gd name="T14" fmla="*/ 27 w 48"/>
                  <a:gd name="T15" fmla="*/ 30 h 31"/>
                  <a:gd name="T16" fmla="*/ 32 w 48"/>
                  <a:gd name="T17" fmla="*/ 28 h 31"/>
                  <a:gd name="T18" fmla="*/ 47 w 48"/>
                  <a:gd name="T19" fmla="*/ 10 h 31"/>
                  <a:gd name="T20" fmla="*/ 26 w 48"/>
                  <a:gd name="T21" fmla="*/ 2 h 31"/>
                  <a:gd name="T22" fmla="*/ 20 w 48"/>
                  <a:gd name="T23" fmla="*/ 2 h 31"/>
                  <a:gd name="T24" fmla="*/ 16 w 48"/>
                  <a:gd name="T25" fmla="*/ 4 h 31"/>
                  <a:gd name="T26" fmla="*/ 11 w 48"/>
                  <a:gd name="T27" fmla="*/ 6 h 31"/>
                  <a:gd name="T28" fmla="*/ 6 w 48"/>
                  <a:gd name="T29" fmla="*/ 9 h 31"/>
                  <a:gd name="T30" fmla="*/ 2 w 48"/>
                  <a:gd name="T31" fmla="*/ 14 h 31"/>
                  <a:gd name="T32" fmla="*/ 2 w 48"/>
                  <a:gd name="T33" fmla="*/ 15 h 31"/>
                  <a:gd name="T34" fmla="*/ 1 w 48"/>
                  <a:gd name="T35" fmla="*/ 22 h 31"/>
                  <a:gd name="T36" fmla="*/ 36 w 48"/>
                  <a:gd name="T37" fmla="*/ 8 h 31"/>
                  <a:gd name="T38" fmla="*/ 40 w 48"/>
                  <a:gd name="T39" fmla="*/ 11 h 31"/>
                  <a:gd name="T40" fmla="*/ 37 w 48"/>
                  <a:gd name="T41" fmla="*/ 15 h 31"/>
                  <a:gd name="T42" fmla="*/ 33 w 48"/>
                  <a:gd name="T43" fmla="*/ 12 h 31"/>
                  <a:gd name="T44" fmla="*/ 36 w 48"/>
                  <a:gd name="T45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" h="31">
                    <a:moveTo>
                      <a:pt x="1" y="22"/>
                    </a:moveTo>
                    <a:cubicBezTo>
                      <a:pt x="2" y="24"/>
                      <a:pt x="3" y="26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7" y="29"/>
                      <a:pt x="9" y="30"/>
                      <a:pt x="12" y="30"/>
                    </a:cubicBezTo>
                    <a:cubicBezTo>
                      <a:pt x="13" y="31"/>
                      <a:pt x="15" y="31"/>
                      <a:pt x="17" y="31"/>
                    </a:cubicBezTo>
                    <a:cubicBezTo>
                      <a:pt x="19" y="31"/>
                      <a:pt x="20" y="31"/>
                      <a:pt x="22" y="31"/>
                    </a:cubicBezTo>
                    <a:cubicBezTo>
                      <a:pt x="24" y="31"/>
                      <a:pt x="26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9" y="29"/>
                      <a:pt x="31" y="29"/>
                      <a:pt x="32" y="28"/>
                    </a:cubicBezTo>
                    <a:cubicBezTo>
                      <a:pt x="42" y="24"/>
                      <a:pt x="48" y="17"/>
                      <a:pt x="47" y="10"/>
                    </a:cubicBezTo>
                    <a:cubicBezTo>
                      <a:pt x="45" y="4"/>
                      <a:pt x="36" y="0"/>
                      <a:pt x="26" y="2"/>
                    </a:cubicBezTo>
                    <a:cubicBezTo>
                      <a:pt x="24" y="2"/>
                      <a:pt x="22" y="2"/>
                      <a:pt x="20" y="2"/>
                    </a:cubicBezTo>
                    <a:cubicBezTo>
                      <a:pt x="19" y="3"/>
                      <a:pt x="17" y="3"/>
                      <a:pt x="16" y="4"/>
                    </a:cubicBezTo>
                    <a:cubicBezTo>
                      <a:pt x="14" y="5"/>
                      <a:pt x="12" y="5"/>
                      <a:pt x="11" y="6"/>
                    </a:cubicBezTo>
                    <a:cubicBezTo>
                      <a:pt x="9" y="7"/>
                      <a:pt x="8" y="8"/>
                      <a:pt x="6" y="9"/>
                    </a:cubicBezTo>
                    <a:cubicBezTo>
                      <a:pt x="5" y="11"/>
                      <a:pt x="3" y="13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7"/>
                      <a:pt x="0" y="19"/>
                      <a:pt x="1" y="22"/>
                    </a:cubicBezTo>
                    <a:close/>
                    <a:moveTo>
                      <a:pt x="36" y="8"/>
                    </a:moveTo>
                    <a:cubicBezTo>
                      <a:pt x="37" y="8"/>
                      <a:pt x="39" y="9"/>
                      <a:pt x="40" y="11"/>
                    </a:cubicBezTo>
                    <a:cubicBezTo>
                      <a:pt x="40" y="13"/>
                      <a:pt x="39" y="14"/>
                      <a:pt x="37" y="15"/>
                    </a:cubicBezTo>
                    <a:cubicBezTo>
                      <a:pt x="35" y="15"/>
                      <a:pt x="34" y="14"/>
                      <a:pt x="33" y="12"/>
                    </a:cubicBezTo>
                    <a:cubicBezTo>
                      <a:pt x="33" y="11"/>
                      <a:pt x="34" y="9"/>
                      <a:pt x="36" y="8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9" name="Freeform 129"/>
              <p:cNvSpPr/>
              <p:nvPr/>
            </p:nvSpPr>
            <p:spPr bwMode="auto">
              <a:xfrm>
                <a:off x="3775076" y="2524125"/>
                <a:ext cx="46038" cy="106363"/>
              </a:xfrm>
              <a:custGeom>
                <a:avLst/>
                <a:gdLst>
                  <a:gd name="T0" fmla="*/ 0 w 12"/>
                  <a:gd name="T1" fmla="*/ 0 h 28"/>
                  <a:gd name="T2" fmla="*/ 7 w 12"/>
                  <a:gd name="T3" fmla="*/ 28 h 28"/>
                  <a:gd name="T4" fmla="*/ 7 w 12"/>
                  <a:gd name="T5" fmla="*/ 28 h 28"/>
                  <a:gd name="T6" fmla="*/ 12 w 12"/>
                  <a:gd name="T7" fmla="*/ 26 h 28"/>
                  <a:gd name="T8" fmla="*/ 6 w 12"/>
                  <a:gd name="T9" fmla="*/ 0 h 28"/>
                  <a:gd name="T10" fmla="*/ 0 w 12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8">
                    <a:moveTo>
                      <a:pt x="0" y="0"/>
                    </a:move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9" y="27"/>
                      <a:pt x="11" y="27"/>
                      <a:pt x="12" y="2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3033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0" name="Freeform 130"/>
              <p:cNvSpPr/>
              <p:nvPr/>
            </p:nvSpPr>
            <p:spPr bwMode="auto">
              <a:xfrm>
                <a:off x="3708401" y="2551113"/>
                <a:ext cx="36513" cy="79375"/>
              </a:xfrm>
              <a:custGeom>
                <a:avLst/>
                <a:gdLst>
                  <a:gd name="T0" fmla="*/ 0 w 10"/>
                  <a:gd name="T1" fmla="*/ 5 h 21"/>
                  <a:gd name="T2" fmla="*/ 0 w 10"/>
                  <a:gd name="T3" fmla="*/ 6 h 21"/>
                  <a:gd name="T4" fmla="*/ 4 w 10"/>
                  <a:gd name="T5" fmla="*/ 19 h 21"/>
                  <a:gd name="T6" fmla="*/ 4 w 10"/>
                  <a:gd name="T7" fmla="*/ 19 h 21"/>
                  <a:gd name="T8" fmla="*/ 10 w 10"/>
                  <a:gd name="T9" fmla="*/ 21 h 21"/>
                  <a:gd name="T10" fmla="*/ 4 w 10"/>
                  <a:gd name="T11" fmla="*/ 0 h 21"/>
                  <a:gd name="T12" fmla="*/ 0 w 10"/>
                  <a:gd name="T13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1">
                    <a:moveTo>
                      <a:pt x="0" y="5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20"/>
                      <a:pt x="7" y="21"/>
                      <a:pt x="10" y="2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3033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1" name="Freeform 131"/>
              <p:cNvSpPr/>
              <p:nvPr/>
            </p:nvSpPr>
            <p:spPr bwMode="auto">
              <a:xfrm>
                <a:off x="3741738" y="2532063"/>
                <a:ext cx="41275" cy="101600"/>
              </a:xfrm>
              <a:custGeom>
                <a:avLst/>
                <a:gdLst>
                  <a:gd name="T0" fmla="*/ 0 w 11"/>
                  <a:gd name="T1" fmla="*/ 2 h 27"/>
                  <a:gd name="T2" fmla="*/ 6 w 11"/>
                  <a:gd name="T3" fmla="*/ 27 h 27"/>
                  <a:gd name="T4" fmla="*/ 11 w 11"/>
                  <a:gd name="T5" fmla="*/ 27 h 27"/>
                  <a:gd name="T6" fmla="*/ 5 w 11"/>
                  <a:gd name="T7" fmla="*/ 0 h 27"/>
                  <a:gd name="T8" fmla="*/ 0 w 11"/>
                  <a:gd name="T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7">
                    <a:moveTo>
                      <a:pt x="0" y="2"/>
                    </a:moveTo>
                    <a:cubicBezTo>
                      <a:pt x="6" y="27"/>
                      <a:pt x="6" y="27"/>
                      <a:pt x="6" y="27"/>
                    </a:cubicBezTo>
                    <a:cubicBezTo>
                      <a:pt x="8" y="27"/>
                      <a:pt x="9" y="27"/>
                      <a:pt x="11" y="27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3033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2" name="Oval 132"/>
              <p:cNvSpPr>
                <a:spLocks noChangeArrowheads="1"/>
              </p:cNvSpPr>
              <p:nvPr/>
            </p:nvSpPr>
            <p:spPr bwMode="auto">
              <a:xfrm>
                <a:off x="3716338" y="4344988"/>
                <a:ext cx="52388" cy="52388"/>
              </a:xfrm>
              <a:prstGeom prst="ellipse">
                <a:avLst/>
              </a:pr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3" name="Oval 133"/>
              <p:cNvSpPr>
                <a:spLocks noChangeArrowheads="1"/>
              </p:cNvSpPr>
              <p:nvPr/>
            </p:nvSpPr>
            <p:spPr bwMode="auto">
              <a:xfrm>
                <a:off x="8434388" y="2449513"/>
                <a:ext cx="52388" cy="55563"/>
              </a:xfrm>
              <a:prstGeom prst="ellipse">
                <a:avLst/>
              </a:pr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41" name="文本框 40"/>
          <p:cNvSpPr txBox="1"/>
          <p:nvPr>
            <p:custDataLst>
              <p:tags r:id="rId4"/>
            </p:custDataLst>
          </p:nvPr>
        </p:nvSpPr>
        <p:spPr>
          <a:xfrm>
            <a:off x="276225" y="338963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△S&gt;0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3470275" cy="521970"/>
            <a:chOff x="616" y="579"/>
            <a:chExt cx="546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46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熵变与反应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方向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二、反应进行方向的判断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方法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51815" y="1555115"/>
            <a:ext cx="5795010" cy="1045210"/>
            <a:chOff x="2699" y="6267"/>
            <a:chExt cx="9126" cy="1646"/>
          </a:xfrm>
        </p:grpSpPr>
        <p:sp>
          <p:nvSpPr>
            <p:cNvPr id="3" name="文本框 2"/>
            <p:cNvSpPr txBox="1"/>
            <p:nvPr/>
          </p:nvSpPr>
          <p:spPr>
            <a:xfrm>
              <a:off x="2777" y="6788"/>
              <a:ext cx="814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 kern="0" noProof="0" smtClean="0">
                  <a:ln>
                    <a:noFill/>
                  </a:ln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少数</a:t>
              </a:r>
              <a:r>
                <a:rPr lang="zh-CN" altLang="en-US" sz="2800" b="1" kern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熵减</a:t>
              </a:r>
              <a:r>
                <a:rPr lang="zh-CN" altLang="en-US" sz="2800" b="1" kern="0" noProof="0">
                  <a:ln>
                    <a:noFill/>
                  </a:ln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的反应</a:t>
              </a:r>
              <a:r>
                <a:rPr lang="zh-CN" altLang="en-US" sz="2800" b="1" kern="0" noProof="0">
                  <a:ln>
                    <a:noFill/>
                  </a:ln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也可以</a:t>
              </a:r>
              <a:r>
                <a:rPr lang="zh-CN" altLang="en-US" sz="2800" b="1" kern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自发</a:t>
              </a:r>
              <a:r>
                <a:rPr lang="zh-CN" altLang="en-US" sz="2800" b="1" kern="0" noProof="0">
                  <a:ln>
                    <a:noFill/>
                  </a:ln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进行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2164" name="组合 2163"/>
            <p:cNvGrpSpPr/>
            <p:nvPr/>
          </p:nvGrpSpPr>
          <p:grpSpPr>
            <a:xfrm rot="0">
              <a:off x="2699" y="6267"/>
              <a:ext cx="9126" cy="1646"/>
              <a:chOff x="3579813" y="2320925"/>
              <a:chExt cx="5038725" cy="2212975"/>
            </a:xfrm>
          </p:grpSpPr>
          <p:sp>
            <p:nvSpPr>
              <p:cNvPr id="2122" name="Freeform 92"/>
              <p:cNvSpPr>
                <a:spLocks noEditPoints="1"/>
              </p:cNvSpPr>
              <p:nvPr/>
            </p:nvSpPr>
            <p:spPr bwMode="auto">
              <a:xfrm>
                <a:off x="3579813" y="2320925"/>
                <a:ext cx="5038725" cy="2212975"/>
              </a:xfrm>
              <a:custGeom>
                <a:avLst/>
                <a:gdLst>
                  <a:gd name="T0" fmla="*/ 3155 w 3174"/>
                  <a:gd name="T1" fmla="*/ 19 h 1394"/>
                  <a:gd name="T2" fmla="*/ 3155 w 3174"/>
                  <a:gd name="T3" fmla="*/ 1375 h 1394"/>
                  <a:gd name="T4" fmla="*/ 19 w 3174"/>
                  <a:gd name="T5" fmla="*/ 1375 h 1394"/>
                  <a:gd name="T6" fmla="*/ 19 w 3174"/>
                  <a:gd name="T7" fmla="*/ 19 h 1394"/>
                  <a:gd name="T8" fmla="*/ 3155 w 3174"/>
                  <a:gd name="T9" fmla="*/ 19 h 1394"/>
                  <a:gd name="T10" fmla="*/ 3174 w 3174"/>
                  <a:gd name="T11" fmla="*/ 0 h 1394"/>
                  <a:gd name="T12" fmla="*/ 3155 w 3174"/>
                  <a:gd name="T13" fmla="*/ 0 h 1394"/>
                  <a:gd name="T14" fmla="*/ 19 w 3174"/>
                  <a:gd name="T15" fmla="*/ 0 h 1394"/>
                  <a:gd name="T16" fmla="*/ 0 w 3174"/>
                  <a:gd name="T17" fmla="*/ 0 h 1394"/>
                  <a:gd name="T18" fmla="*/ 0 w 3174"/>
                  <a:gd name="T19" fmla="*/ 19 h 1394"/>
                  <a:gd name="T20" fmla="*/ 0 w 3174"/>
                  <a:gd name="T21" fmla="*/ 1375 h 1394"/>
                  <a:gd name="T22" fmla="*/ 0 w 3174"/>
                  <a:gd name="T23" fmla="*/ 1394 h 1394"/>
                  <a:gd name="T24" fmla="*/ 19 w 3174"/>
                  <a:gd name="T25" fmla="*/ 1394 h 1394"/>
                  <a:gd name="T26" fmla="*/ 3155 w 3174"/>
                  <a:gd name="T27" fmla="*/ 1394 h 1394"/>
                  <a:gd name="T28" fmla="*/ 3174 w 3174"/>
                  <a:gd name="T29" fmla="*/ 1394 h 1394"/>
                  <a:gd name="T30" fmla="*/ 3174 w 3174"/>
                  <a:gd name="T31" fmla="*/ 1375 h 1394"/>
                  <a:gd name="T32" fmla="*/ 3174 w 3174"/>
                  <a:gd name="T33" fmla="*/ 19 h 1394"/>
                  <a:gd name="T34" fmla="*/ 3174 w 3174"/>
                  <a:gd name="T35" fmla="*/ 0 h 1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4" h="1394">
                    <a:moveTo>
                      <a:pt x="3155" y="19"/>
                    </a:moveTo>
                    <a:lnTo>
                      <a:pt x="3155" y="1375"/>
                    </a:lnTo>
                    <a:lnTo>
                      <a:pt x="19" y="1375"/>
                    </a:lnTo>
                    <a:lnTo>
                      <a:pt x="19" y="19"/>
                    </a:lnTo>
                    <a:lnTo>
                      <a:pt x="3155" y="19"/>
                    </a:lnTo>
                    <a:close/>
                    <a:moveTo>
                      <a:pt x="3174" y="0"/>
                    </a:moveTo>
                    <a:lnTo>
                      <a:pt x="3155" y="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0" y="1375"/>
                    </a:lnTo>
                    <a:lnTo>
                      <a:pt x="0" y="1394"/>
                    </a:lnTo>
                    <a:lnTo>
                      <a:pt x="19" y="1394"/>
                    </a:lnTo>
                    <a:lnTo>
                      <a:pt x="3155" y="1394"/>
                    </a:lnTo>
                    <a:lnTo>
                      <a:pt x="3174" y="1394"/>
                    </a:lnTo>
                    <a:lnTo>
                      <a:pt x="3174" y="1375"/>
                    </a:lnTo>
                    <a:lnTo>
                      <a:pt x="3174" y="19"/>
                    </a:lnTo>
                    <a:lnTo>
                      <a:pt x="3174" y="0"/>
                    </a:lnTo>
                    <a:close/>
                  </a:path>
                </a:pathLst>
              </a:custGeom>
              <a:solidFill>
                <a:srgbClr val="3D8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3" name="Freeform 93"/>
              <p:cNvSpPr>
                <a:spLocks noEditPoints="1"/>
              </p:cNvSpPr>
              <p:nvPr/>
            </p:nvSpPr>
            <p:spPr bwMode="auto">
              <a:xfrm>
                <a:off x="3579813" y="2320925"/>
                <a:ext cx="5038725" cy="2212975"/>
              </a:xfrm>
              <a:custGeom>
                <a:avLst/>
                <a:gdLst>
                  <a:gd name="T0" fmla="*/ 3155 w 3174"/>
                  <a:gd name="T1" fmla="*/ 19 h 1394"/>
                  <a:gd name="T2" fmla="*/ 3155 w 3174"/>
                  <a:gd name="T3" fmla="*/ 1375 h 1394"/>
                  <a:gd name="T4" fmla="*/ 19 w 3174"/>
                  <a:gd name="T5" fmla="*/ 1375 h 1394"/>
                  <a:gd name="T6" fmla="*/ 19 w 3174"/>
                  <a:gd name="T7" fmla="*/ 19 h 1394"/>
                  <a:gd name="T8" fmla="*/ 3155 w 3174"/>
                  <a:gd name="T9" fmla="*/ 19 h 1394"/>
                  <a:gd name="T10" fmla="*/ 3174 w 3174"/>
                  <a:gd name="T11" fmla="*/ 0 h 1394"/>
                  <a:gd name="T12" fmla="*/ 3155 w 3174"/>
                  <a:gd name="T13" fmla="*/ 0 h 1394"/>
                  <a:gd name="T14" fmla="*/ 19 w 3174"/>
                  <a:gd name="T15" fmla="*/ 0 h 1394"/>
                  <a:gd name="T16" fmla="*/ 0 w 3174"/>
                  <a:gd name="T17" fmla="*/ 0 h 1394"/>
                  <a:gd name="T18" fmla="*/ 0 w 3174"/>
                  <a:gd name="T19" fmla="*/ 19 h 1394"/>
                  <a:gd name="T20" fmla="*/ 0 w 3174"/>
                  <a:gd name="T21" fmla="*/ 1375 h 1394"/>
                  <a:gd name="T22" fmla="*/ 0 w 3174"/>
                  <a:gd name="T23" fmla="*/ 1394 h 1394"/>
                  <a:gd name="T24" fmla="*/ 19 w 3174"/>
                  <a:gd name="T25" fmla="*/ 1394 h 1394"/>
                  <a:gd name="T26" fmla="*/ 3155 w 3174"/>
                  <a:gd name="T27" fmla="*/ 1394 h 1394"/>
                  <a:gd name="T28" fmla="*/ 3174 w 3174"/>
                  <a:gd name="T29" fmla="*/ 1394 h 1394"/>
                  <a:gd name="T30" fmla="*/ 3174 w 3174"/>
                  <a:gd name="T31" fmla="*/ 1375 h 1394"/>
                  <a:gd name="T32" fmla="*/ 3174 w 3174"/>
                  <a:gd name="T33" fmla="*/ 19 h 1394"/>
                  <a:gd name="T34" fmla="*/ 3174 w 3174"/>
                  <a:gd name="T35" fmla="*/ 0 h 1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4" h="1394">
                    <a:moveTo>
                      <a:pt x="3155" y="19"/>
                    </a:moveTo>
                    <a:lnTo>
                      <a:pt x="3155" y="1375"/>
                    </a:lnTo>
                    <a:lnTo>
                      <a:pt x="19" y="1375"/>
                    </a:lnTo>
                    <a:lnTo>
                      <a:pt x="19" y="19"/>
                    </a:lnTo>
                    <a:lnTo>
                      <a:pt x="3155" y="19"/>
                    </a:lnTo>
                    <a:moveTo>
                      <a:pt x="3174" y="0"/>
                    </a:moveTo>
                    <a:lnTo>
                      <a:pt x="3155" y="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0" y="1375"/>
                    </a:lnTo>
                    <a:lnTo>
                      <a:pt x="0" y="1394"/>
                    </a:lnTo>
                    <a:lnTo>
                      <a:pt x="19" y="1394"/>
                    </a:lnTo>
                    <a:lnTo>
                      <a:pt x="3155" y="1394"/>
                    </a:lnTo>
                    <a:lnTo>
                      <a:pt x="3174" y="1394"/>
                    </a:lnTo>
                    <a:lnTo>
                      <a:pt x="3174" y="1375"/>
                    </a:lnTo>
                    <a:lnTo>
                      <a:pt x="3174" y="19"/>
                    </a:lnTo>
                    <a:lnTo>
                      <a:pt x="31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4" name="Freeform 94"/>
              <p:cNvSpPr/>
              <p:nvPr/>
            </p:nvSpPr>
            <p:spPr bwMode="auto">
              <a:xfrm>
                <a:off x="3656013" y="2833688"/>
                <a:ext cx="4308475" cy="1620838"/>
              </a:xfrm>
              <a:custGeom>
                <a:avLst/>
                <a:gdLst>
                  <a:gd name="T0" fmla="*/ 1147 w 1147"/>
                  <a:gd name="T1" fmla="*/ 426 h 430"/>
                  <a:gd name="T2" fmla="*/ 4 w 1147"/>
                  <a:gd name="T3" fmla="*/ 426 h 430"/>
                  <a:gd name="T4" fmla="*/ 4 w 1147"/>
                  <a:gd name="T5" fmla="*/ 0 h 430"/>
                  <a:gd name="T6" fmla="*/ 0 w 1147"/>
                  <a:gd name="T7" fmla="*/ 0 h 430"/>
                  <a:gd name="T8" fmla="*/ 0 w 1147"/>
                  <a:gd name="T9" fmla="*/ 430 h 430"/>
                  <a:gd name="T10" fmla="*/ 1147 w 1147"/>
                  <a:gd name="T11" fmla="*/ 430 h 430"/>
                  <a:gd name="T12" fmla="*/ 1147 w 1147"/>
                  <a:gd name="T13" fmla="*/ 42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7" h="430">
                    <a:moveTo>
                      <a:pt x="1147" y="426"/>
                    </a:moveTo>
                    <a:cubicBezTo>
                      <a:pt x="4" y="426"/>
                      <a:pt x="4" y="426"/>
                      <a:pt x="4" y="426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147" y="430"/>
                      <a:pt x="1147" y="430"/>
                      <a:pt x="1147" y="430"/>
                    </a:cubicBezTo>
                    <a:cubicBezTo>
                      <a:pt x="1147" y="429"/>
                      <a:pt x="1147" y="427"/>
                      <a:pt x="1147" y="426"/>
                    </a:cubicBezTo>
                    <a:close/>
                  </a:path>
                </a:pathLst>
              </a:custGeom>
              <a:solidFill>
                <a:srgbClr val="90D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5" name="Freeform 95"/>
              <p:cNvSpPr/>
              <p:nvPr/>
            </p:nvSpPr>
            <p:spPr bwMode="auto">
              <a:xfrm>
                <a:off x="3925888" y="2400300"/>
                <a:ext cx="4614863" cy="1379538"/>
              </a:xfrm>
              <a:custGeom>
                <a:avLst/>
                <a:gdLst>
                  <a:gd name="T0" fmla="*/ 0 w 1228"/>
                  <a:gd name="T1" fmla="*/ 0 h 366"/>
                  <a:gd name="T2" fmla="*/ 0 w 1228"/>
                  <a:gd name="T3" fmla="*/ 4 h 366"/>
                  <a:gd name="T4" fmla="*/ 1224 w 1228"/>
                  <a:gd name="T5" fmla="*/ 4 h 366"/>
                  <a:gd name="T6" fmla="*/ 1224 w 1228"/>
                  <a:gd name="T7" fmla="*/ 366 h 366"/>
                  <a:gd name="T8" fmla="*/ 1228 w 1228"/>
                  <a:gd name="T9" fmla="*/ 366 h 366"/>
                  <a:gd name="T10" fmla="*/ 1228 w 1228"/>
                  <a:gd name="T11" fmla="*/ 0 h 366"/>
                  <a:gd name="T12" fmla="*/ 0 w 1228"/>
                  <a:gd name="T13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28" h="366">
                    <a:moveTo>
                      <a:pt x="0" y="0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1224" y="4"/>
                      <a:pt x="1224" y="4"/>
                      <a:pt x="1224" y="4"/>
                    </a:cubicBezTo>
                    <a:cubicBezTo>
                      <a:pt x="1224" y="366"/>
                      <a:pt x="1224" y="366"/>
                      <a:pt x="1224" y="366"/>
                    </a:cubicBezTo>
                    <a:cubicBezTo>
                      <a:pt x="1226" y="366"/>
                      <a:pt x="1227" y="366"/>
                      <a:pt x="1228" y="366"/>
                    </a:cubicBezTo>
                    <a:cubicBezTo>
                      <a:pt x="1228" y="0"/>
                      <a:pt x="1228" y="0"/>
                      <a:pt x="122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D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6" name="Freeform 96"/>
              <p:cNvSpPr/>
              <p:nvPr/>
            </p:nvSpPr>
            <p:spPr bwMode="auto">
              <a:xfrm>
                <a:off x="8332788" y="4262438"/>
                <a:ext cx="106363" cy="217488"/>
              </a:xfrm>
              <a:custGeom>
                <a:avLst/>
                <a:gdLst>
                  <a:gd name="T0" fmla="*/ 0 w 67"/>
                  <a:gd name="T1" fmla="*/ 4 h 137"/>
                  <a:gd name="T2" fmla="*/ 57 w 67"/>
                  <a:gd name="T3" fmla="*/ 137 h 137"/>
                  <a:gd name="T4" fmla="*/ 67 w 67"/>
                  <a:gd name="T5" fmla="*/ 133 h 137"/>
                  <a:gd name="T6" fmla="*/ 10 w 67"/>
                  <a:gd name="T7" fmla="*/ 0 h 137"/>
                  <a:gd name="T8" fmla="*/ 0 w 67"/>
                  <a:gd name="T9" fmla="*/ 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37">
                    <a:moveTo>
                      <a:pt x="0" y="4"/>
                    </a:moveTo>
                    <a:lnTo>
                      <a:pt x="57" y="137"/>
                    </a:lnTo>
                    <a:lnTo>
                      <a:pt x="67" y="133"/>
                    </a:lnTo>
                    <a:lnTo>
                      <a:pt x="1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6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7" name="Freeform 97"/>
              <p:cNvSpPr/>
              <p:nvPr/>
            </p:nvSpPr>
            <p:spPr bwMode="auto">
              <a:xfrm>
                <a:off x="8332788" y="4262438"/>
                <a:ext cx="106363" cy="217488"/>
              </a:xfrm>
              <a:custGeom>
                <a:avLst/>
                <a:gdLst>
                  <a:gd name="T0" fmla="*/ 0 w 67"/>
                  <a:gd name="T1" fmla="*/ 4 h 137"/>
                  <a:gd name="T2" fmla="*/ 57 w 67"/>
                  <a:gd name="T3" fmla="*/ 137 h 137"/>
                  <a:gd name="T4" fmla="*/ 67 w 67"/>
                  <a:gd name="T5" fmla="*/ 133 h 137"/>
                  <a:gd name="T6" fmla="*/ 10 w 67"/>
                  <a:gd name="T7" fmla="*/ 0 h 137"/>
                  <a:gd name="T8" fmla="*/ 0 w 67"/>
                  <a:gd name="T9" fmla="*/ 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37">
                    <a:moveTo>
                      <a:pt x="0" y="4"/>
                    </a:moveTo>
                    <a:lnTo>
                      <a:pt x="57" y="137"/>
                    </a:lnTo>
                    <a:lnTo>
                      <a:pt x="67" y="133"/>
                    </a:lnTo>
                    <a:lnTo>
                      <a:pt x="10" y="0"/>
                    </a:lnTo>
                    <a:lnTo>
                      <a:pt x="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8" name="Freeform 98"/>
              <p:cNvSpPr/>
              <p:nvPr/>
            </p:nvSpPr>
            <p:spPr bwMode="auto">
              <a:xfrm>
                <a:off x="8266113" y="4125913"/>
                <a:ext cx="153988" cy="173038"/>
              </a:xfrm>
              <a:custGeom>
                <a:avLst/>
                <a:gdLst>
                  <a:gd name="T0" fmla="*/ 23 w 41"/>
                  <a:gd name="T1" fmla="*/ 46 h 46"/>
                  <a:gd name="T2" fmla="*/ 16 w 41"/>
                  <a:gd name="T3" fmla="*/ 0 h 46"/>
                  <a:gd name="T4" fmla="*/ 23 w 41"/>
                  <a:gd name="T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46">
                    <a:moveTo>
                      <a:pt x="23" y="46"/>
                    </a:moveTo>
                    <a:cubicBezTo>
                      <a:pt x="23" y="46"/>
                      <a:pt x="0" y="24"/>
                      <a:pt x="16" y="0"/>
                    </a:cubicBezTo>
                    <a:cubicBezTo>
                      <a:pt x="16" y="0"/>
                      <a:pt x="41" y="21"/>
                      <a:pt x="23" y="46"/>
                    </a:cubicBezTo>
                  </a:path>
                </a:pathLst>
              </a:custGeom>
              <a:solidFill>
                <a:srgbClr val="F09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9" name="Freeform 99"/>
              <p:cNvSpPr/>
              <p:nvPr/>
            </p:nvSpPr>
            <p:spPr bwMode="auto">
              <a:xfrm>
                <a:off x="8228013" y="4183063"/>
                <a:ext cx="128588" cy="115888"/>
              </a:xfrm>
              <a:custGeom>
                <a:avLst/>
                <a:gdLst>
                  <a:gd name="T0" fmla="*/ 34 w 34"/>
                  <a:gd name="T1" fmla="*/ 31 h 31"/>
                  <a:gd name="T2" fmla="*/ 0 w 34"/>
                  <a:gd name="T3" fmla="*/ 0 h 31"/>
                  <a:gd name="T4" fmla="*/ 34 w 34"/>
                  <a:gd name="T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1">
                    <a:moveTo>
                      <a:pt x="34" y="31"/>
                    </a:moveTo>
                    <a:cubicBezTo>
                      <a:pt x="34" y="31"/>
                      <a:pt x="29" y="0"/>
                      <a:pt x="0" y="0"/>
                    </a:cubicBezTo>
                    <a:cubicBezTo>
                      <a:pt x="0" y="0"/>
                      <a:pt x="3" y="31"/>
                      <a:pt x="34" y="31"/>
                    </a:cubicBezTo>
                  </a:path>
                </a:pathLst>
              </a:custGeom>
              <a:solidFill>
                <a:srgbClr val="F09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0" name="Freeform 100"/>
              <p:cNvSpPr/>
              <p:nvPr/>
            </p:nvSpPr>
            <p:spPr bwMode="auto">
              <a:xfrm>
                <a:off x="8247063" y="4119563"/>
                <a:ext cx="98425" cy="176213"/>
              </a:xfrm>
              <a:custGeom>
                <a:avLst/>
                <a:gdLst>
                  <a:gd name="T0" fmla="*/ 26 w 26"/>
                  <a:gd name="T1" fmla="*/ 46 h 47"/>
                  <a:gd name="T2" fmla="*/ 2 w 26"/>
                  <a:gd name="T3" fmla="*/ 1 h 47"/>
                  <a:gd name="T4" fmla="*/ 0 w 26"/>
                  <a:gd name="T5" fmla="*/ 0 h 47"/>
                  <a:gd name="T6" fmla="*/ 0 w 26"/>
                  <a:gd name="T7" fmla="*/ 2 h 47"/>
                  <a:gd name="T8" fmla="*/ 24 w 26"/>
                  <a:gd name="T9" fmla="*/ 47 h 47"/>
                  <a:gd name="T10" fmla="*/ 25 w 26"/>
                  <a:gd name="T11" fmla="*/ 47 h 47"/>
                  <a:gd name="T12" fmla="*/ 26 w 26"/>
                  <a:gd name="T1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47">
                    <a:moveTo>
                      <a:pt x="26" y="46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5" y="47"/>
                      <a:pt x="25" y="47"/>
                    </a:cubicBezTo>
                    <a:cubicBezTo>
                      <a:pt x="26" y="47"/>
                      <a:pt x="26" y="46"/>
                      <a:pt x="26" y="4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1" name="Freeform 101"/>
              <p:cNvSpPr/>
              <p:nvPr/>
            </p:nvSpPr>
            <p:spPr bwMode="auto">
              <a:xfrm>
                <a:off x="8285163" y="4111625"/>
                <a:ext cx="74613" cy="173038"/>
              </a:xfrm>
              <a:custGeom>
                <a:avLst/>
                <a:gdLst>
                  <a:gd name="T0" fmla="*/ 0 w 20"/>
                  <a:gd name="T1" fmla="*/ 2 h 46"/>
                  <a:gd name="T2" fmla="*/ 18 w 20"/>
                  <a:gd name="T3" fmla="*/ 45 h 46"/>
                  <a:gd name="T4" fmla="*/ 19 w 20"/>
                  <a:gd name="T5" fmla="*/ 46 h 46"/>
                  <a:gd name="T6" fmla="*/ 20 w 20"/>
                  <a:gd name="T7" fmla="*/ 44 h 46"/>
                  <a:gd name="T8" fmla="*/ 2 w 20"/>
                  <a:gd name="T9" fmla="*/ 1 h 46"/>
                  <a:gd name="T10" fmla="*/ 1 w 20"/>
                  <a:gd name="T11" fmla="*/ 0 h 46"/>
                  <a:gd name="T12" fmla="*/ 0 w 20"/>
                  <a:gd name="T13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6">
                    <a:moveTo>
                      <a:pt x="0" y="2"/>
                    </a:move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6"/>
                      <a:pt x="18" y="46"/>
                      <a:pt x="19" y="46"/>
                    </a:cubicBezTo>
                    <a:cubicBezTo>
                      <a:pt x="20" y="46"/>
                      <a:pt x="20" y="45"/>
                      <a:pt x="20" y="4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2" name="Freeform 102"/>
              <p:cNvSpPr/>
              <p:nvPr/>
            </p:nvSpPr>
            <p:spPr bwMode="auto">
              <a:xfrm>
                <a:off x="8220076" y="4149725"/>
                <a:ext cx="106363" cy="146050"/>
              </a:xfrm>
              <a:custGeom>
                <a:avLst/>
                <a:gdLst>
                  <a:gd name="T0" fmla="*/ 0 w 28"/>
                  <a:gd name="T1" fmla="*/ 2 h 39"/>
                  <a:gd name="T2" fmla="*/ 26 w 28"/>
                  <a:gd name="T3" fmla="*/ 38 h 39"/>
                  <a:gd name="T4" fmla="*/ 27 w 28"/>
                  <a:gd name="T5" fmla="*/ 39 h 39"/>
                  <a:gd name="T6" fmla="*/ 28 w 28"/>
                  <a:gd name="T7" fmla="*/ 37 h 39"/>
                  <a:gd name="T8" fmla="*/ 2 w 28"/>
                  <a:gd name="T9" fmla="*/ 1 h 39"/>
                  <a:gd name="T10" fmla="*/ 1 w 28"/>
                  <a:gd name="T11" fmla="*/ 0 h 39"/>
                  <a:gd name="T12" fmla="*/ 0 w 28"/>
                  <a:gd name="T1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9">
                    <a:moveTo>
                      <a:pt x="0" y="2"/>
                    </a:move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9"/>
                      <a:pt x="27" y="39"/>
                      <a:pt x="27" y="39"/>
                    </a:cubicBezTo>
                    <a:cubicBezTo>
                      <a:pt x="28" y="38"/>
                      <a:pt x="28" y="38"/>
                      <a:pt x="28" y="3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3" name="Freeform 103"/>
              <p:cNvSpPr/>
              <p:nvPr/>
            </p:nvSpPr>
            <p:spPr bwMode="auto">
              <a:xfrm>
                <a:off x="8280401" y="4103688"/>
                <a:ext cx="11113" cy="15875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4" name="Freeform 104"/>
              <p:cNvSpPr/>
              <p:nvPr/>
            </p:nvSpPr>
            <p:spPr bwMode="auto">
              <a:xfrm>
                <a:off x="8243888" y="4114800"/>
                <a:ext cx="11113" cy="11113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5" name="Freeform 105"/>
              <p:cNvSpPr/>
              <p:nvPr/>
            </p:nvSpPr>
            <p:spPr bwMode="auto">
              <a:xfrm>
                <a:off x="8216901" y="4144963"/>
                <a:ext cx="14288" cy="11113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6" name="Freeform 106"/>
              <p:cNvSpPr/>
              <p:nvPr/>
            </p:nvSpPr>
            <p:spPr bwMode="auto">
              <a:xfrm>
                <a:off x="8296276" y="4114800"/>
                <a:ext cx="157163" cy="184150"/>
              </a:xfrm>
              <a:custGeom>
                <a:avLst/>
                <a:gdLst>
                  <a:gd name="T0" fmla="*/ 15 w 42"/>
                  <a:gd name="T1" fmla="*/ 49 h 49"/>
                  <a:gd name="T2" fmla="*/ 25 w 42"/>
                  <a:gd name="T3" fmla="*/ 0 h 49"/>
                  <a:gd name="T4" fmla="*/ 15 w 42"/>
                  <a:gd name="T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9">
                    <a:moveTo>
                      <a:pt x="15" y="49"/>
                    </a:moveTo>
                    <a:cubicBezTo>
                      <a:pt x="15" y="49"/>
                      <a:pt x="0" y="19"/>
                      <a:pt x="25" y="0"/>
                    </a:cubicBezTo>
                    <a:cubicBezTo>
                      <a:pt x="25" y="0"/>
                      <a:pt x="42" y="30"/>
                      <a:pt x="15" y="49"/>
                    </a:cubicBezTo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7" name="Freeform 107"/>
              <p:cNvSpPr/>
              <p:nvPr/>
            </p:nvSpPr>
            <p:spPr bwMode="auto">
              <a:xfrm>
                <a:off x="8183563" y="4186238"/>
                <a:ext cx="173038" cy="158750"/>
              </a:xfrm>
              <a:custGeom>
                <a:avLst/>
                <a:gdLst>
                  <a:gd name="T0" fmla="*/ 46 w 46"/>
                  <a:gd name="T1" fmla="*/ 30 h 42"/>
                  <a:gd name="T2" fmla="*/ 0 w 46"/>
                  <a:gd name="T3" fmla="*/ 11 h 42"/>
                  <a:gd name="T4" fmla="*/ 46 w 46"/>
                  <a:gd name="T5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2">
                    <a:moveTo>
                      <a:pt x="46" y="30"/>
                    </a:moveTo>
                    <a:cubicBezTo>
                      <a:pt x="46" y="30"/>
                      <a:pt x="29" y="0"/>
                      <a:pt x="0" y="11"/>
                    </a:cubicBezTo>
                    <a:cubicBezTo>
                      <a:pt x="0" y="11"/>
                      <a:pt x="15" y="42"/>
                      <a:pt x="46" y="30"/>
                    </a:cubicBezTo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8" name="Freeform 108"/>
              <p:cNvSpPr>
                <a:spLocks noEditPoints="1"/>
              </p:cNvSpPr>
              <p:nvPr/>
            </p:nvSpPr>
            <p:spPr bwMode="auto">
              <a:xfrm>
                <a:off x="8183563" y="4227513"/>
                <a:ext cx="173038" cy="71438"/>
              </a:xfrm>
              <a:custGeom>
                <a:avLst/>
                <a:gdLst>
                  <a:gd name="T0" fmla="*/ 46 w 46"/>
                  <a:gd name="T1" fmla="*/ 19 h 19"/>
                  <a:gd name="T2" fmla="*/ 45 w 46"/>
                  <a:gd name="T3" fmla="*/ 19 h 19"/>
                  <a:gd name="T4" fmla="*/ 46 w 46"/>
                  <a:gd name="T5" fmla="*/ 19 h 19"/>
                  <a:gd name="T6" fmla="*/ 46 w 46"/>
                  <a:gd name="T7" fmla="*/ 19 h 19"/>
                  <a:gd name="T8" fmla="*/ 0 w 46"/>
                  <a:gd name="T9" fmla="*/ 0 h 19"/>
                  <a:gd name="T10" fmla="*/ 2 w 46"/>
                  <a:gd name="T11" fmla="*/ 4 h 19"/>
                  <a:gd name="T12" fmla="*/ 14 w 46"/>
                  <a:gd name="T13" fmla="*/ 13 h 19"/>
                  <a:gd name="T14" fmla="*/ 35 w 46"/>
                  <a:gd name="T15" fmla="*/ 19 h 19"/>
                  <a:gd name="T16" fmla="*/ 45 w 46"/>
                  <a:gd name="T17" fmla="*/ 19 h 19"/>
                  <a:gd name="T18" fmla="*/ 45 w 46"/>
                  <a:gd name="T19" fmla="*/ 19 h 19"/>
                  <a:gd name="T20" fmla="*/ 45 w 46"/>
                  <a:gd name="T21" fmla="*/ 18 h 19"/>
                  <a:gd name="T22" fmla="*/ 45 w 46"/>
                  <a:gd name="T23" fmla="*/ 18 h 19"/>
                  <a:gd name="T24" fmla="*/ 25 w 46"/>
                  <a:gd name="T25" fmla="*/ 16 h 19"/>
                  <a:gd name="T26" fmla="*/ 7 w 46"/>
                  <a:gd name="T27" fmla="*/ 7 h 19"/>
                  <a:gd name="T28" fmla="*/ 0 w 46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19">
                    <a:moveTo>
                      <a:pt x="46" y="19"/>
                    </a:move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9"/>
                      <a:pt x="46" y="19"/>
                    </a:cubicBezTo>
                    <a:cubicBezTo>
                      <a:pt x="46" y="19"/>
                      <a:pt x="46" y="19"/>
                      <a:pt x="46" y="19"/>
                    </a:cubicBezTo>
                    <a:moveTo>
                      <a:pt x="0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6" y="7"/>
                      <a:pt x="10" y="10"/>
                      <a:pt x="14" y="13"/>
                    </a:cubicBezTo>
                    <a:cubicBezTo>
                      <a:pt x="20" y="16"/>
                      <a:pt x="27" y="18"/>
                      <a:pt x="35" y="19"/>
                    </a:cubicBezTo>
                    <a:cubicBezTo>
                      <a:pt x="38" y="19"/>
                      <a:pt x="41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9"/>
                      <a:pt x="4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38" y="18"/>
                      <a:pt x="32" y="18"/>
                      <a:pt x="25" y="16"/>
                    </a:cubicBezTo>
                    <a:cubicBezTo>
                      <a:pt x="19" y="14"/>
                      <a:pt x="12" y="11"/>
                      <a:pt x="7" y="7"/>
                    </a:cubicBezTo>
                    <a:cubicBezTo>
                      <a:pt x="4" y="5"/>
                      <a:pt x="2" y="3"/>
                      <a:pt x="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9" name="Freeform 109"/>
              <p:cNvSpPr/>
              <p:nvPr/>
            </p:nvSpPr>
            <p:spPr bwMode="auto">
              <a:xfrm>
                <a:off x="8186738" y="4224338"/>
                <a:ext cx="158750" cy="60325"/>
              </a:xfrm>
              <a:custGeom>
                <a:avLst/>
                <a:gdLst>
                  <a:gd name="T0" fmla="*/ 1 w 42"/>
                  <a:gd name="T1" fmla="*/ 0 h 16"/>
                  <a:gd name="T2" fmla="*/ 0 w 42"/>
                  <a:gd name="T3" fmla="*/ 0 h 16"/>
                  <a:gd name="T4" fmla="*/ 15 w 42"/>
                  <a:gd name="T5" fmla="*/ 10 h 16"/>
                  <a:gd name="T6" fmla="*/ 34 w 42"/>
                  <a:gd name="T7" fmla="*/ 16 h 16"/>
                  <a:gd name="T8" fmla="*/ 40 w 42"/>
                  <a:gd name="T9" fmla="*/ 16 h 16"/>
                  <a:gd name="T10" fmla="*/ 42 w 42"/>
                  <a:gd name="T11" fmla="*/ 16 h 16"/>
                  <a:gd name="T12" fmla="*/ 41 w 42"/>
                  <a:gd name="T13" fmla="*/ 15 h 16"/>
                  <a:gd name="T14" fmla="*/ 40 w 42"/>
                  <a:gd name="T15" fmla="*/ 15 h 16"/>
                  <a:gd name="T16" fmla="*/ 25 w 42"/>
                  <a:gd name="T17" fmla="*/ 13 h 16"/>
                  <a:gd name="T18" fmla="*/ 8 w 42"/>
                  <a:gd name="T19" fmla="*/ 5 h 16"/>
                  <a:gd name="T20" fmla="*/ 1 w 42"/>
                  <a:gd name="T2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16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4" y="4"/>
                      <a:pt x="9" y="8"/>
                      <a:pt x="15" y="10"/>
                    </a:cubicBezTo>
                    <a:cubicBezTo>
                      <a:pt x="21" y="13"/>
                      <a:pt x="27" y="15"/>
                      <a:pt x="34" y="16"/>
                    </a:cubicBezTo>
                    <a:cubicBezTo>
                      <a:pt x="36" y="16"/>
                      <a:pt x="38" y="16"/>
                      <a:pt x="40" y="16"/>
                    </a:cubicBezTo>
                    <a:cubicBezTo>
                      <a:pt x="40" y="16"/>
                      <a:pt x="41" y="16"/>
                      <a:pt x="42" y="16"/>
                    </a:cubicBezTo>
                    <a:cubicBezTo>
                      <a:pt x="42" y="16"/>
                      <a:pt x="42" y="15"/>
                      <a:pt x="41" y="15"/>
                    </a:cubicBezTo>
                    <a:cubicBezTo>
                      <a:pt x="41" y="15"/>
                      <a:pt x="40" y="15"/>
                      <a:pt x="40" y="15"/>
                    </a:cubicBezTo>
                    <a:cubicBezTo>
                      <a:pt x="35" y="15"/>
                      <a:pt x="30" y="14"/>
                      <a:pt x="25" y="13"/>
                    </a:cubicBezTo>
                    <a:cubicBezTo>
                      <a:pt x="19" y="12"/>
                      <a:pt x="13" y="9"/>
                      <a:pt x="8" y="5"/>
                    </a:cubicBezTo>
                    <a:cubicBezTo>
                      <a:pt x="5" y="4"/>
                      <a:pt x="3" y="2"/>
                      <a:pt x="1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0" name="Freeform 110"/>
              <p:cNvSpPr/>
              <p:nvPr/>
            </p:nvSpPr>
            <p:spPr bwMode="auto">
              <a:xfrm>
                <a:off x="8205788" y="4221163"/>
                <a:ext cx="127000" cy="47625"/>
              </a:xfrm>
              <a:custGeom>
                <a:avLst/>
                <a:gdLst>
                  <a:gd name="T0" fmla="*/ 1 w 34"/>
                  <a:gd name="T1" fmla="*/ 0 h 13"/>
                  <a:gd name="T2" fmla="*/ 0 w 34"/>
                  <a:gd name="T3" fmla="*/ 0 h 13"/>
                  <a:gd name="T4" fmla="*/ 26 w 34"/>
                  <a:gd name="T5" fmla="*/ 12 h 13"/>
                  <a:gd name="T6" fmla="*/ 34 w 34"/>
                  <a:gd name="T7" fmla="*/ 13 h 13"/>
                  <a:gd name="T8" fmla="*/ 33 w 34"/>
                  <a:gd name="T9" fmla="*/ 12 h 13"/>
                  <a:gd name="T10" fmla="*/ 6 w 34"/>
                  <a:gd name="T11" fmla="*/ 3 h 13"/>
                  <a:gd name="T12" fmla="*/ 1 w 34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8" y="5"/>
                      <a:pt x="16" y="10"/>
                      <a:pt x="26" y="12"/>
                    </a:cubicBezTo>
                    <a:cubicBezTo>
                      <a:pt x="28" y="13"/>
                      <a:pt x="31" y="13"/>
                      <a:pt x="34" y="13"/>
                    </a:cubicBezTo>
                    <a:cubicBezTo>
                      <a:pt x="33" y="13"/>
                      <a:pt x="33" y="12"/>
                      <a:pt x="33" y="12"/>
                    </a:cubicBezTo>
                    <a:cubicBezTo>
                      <a:pt x="23" y="12"/>
                      <a:pt x="14" y="8"/>
                      <a:pt x="6" y="3"/>
                    </a:cubicBezTo>
                    <a:cubicBezTo>
                      <a:pt x="4" y="2"/>
                      <a:pt x="3" y="1"/>
                      <a:pt x="1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1" name="Freeform 111"/>
              <p:cNvSpPr/>
              <p:nvPr/>
            </p:nvSpPr>
            <p:spPr bwMode="auto">
              <a:xfrm>
                <a:off x="8235951" y="4221163"/>
                <a:ext cx="74613" cy="30163"/>
              </a:xfrm>
              <a:custGeom>
                <a:avLst/>
                <a:gdLst>
                  <a:gd name="T0" fmla="*/ 0 w 20"/>
                  <a:gd name="T1" fmla="*/ 0 h 8"/>
                  <a:gd name="T2" fmla="*/ 15 w 20"/>
                  <a:gd name="T3" fmla="*/ 7 h 8"/>
                  <a:gd name="T4" fmla="*/ 20 w 20"/>
                  <a:gd name="T5" fmla="*/ 8 h 8"/>
                  <a:gd name="T6" fmla="*/ 18 w 20"/>
                  <a:gd name="T7" fmla="*/ 7 h 8"/>
                  <a:gd name="T8" fmla="*/ 2 w 20"/>
                  <a:gd name="T9" fmla="*/ 0 h 8"/>
                  <a:gd name="T10" fmla="*/ 2 w 20"/>
                  <a:gd name="T11" fmla="*/ 0 h 8"/>
                  <a:gd name="T12" fmla="*/ 0 w 20"/>
                  <a:gd name="T13" fmla="*/ 0 h 8"/>
                  <a:gd name="T14" fmla="*/ 0 w 20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0" y="0"/>
                    </a:moveTo>
                    <a:cubicBezTo>
                      <a:pt x="5" y="3"/>
                      <a:pt x="10" y="6"/>
                      <a:pt x="15" y="7"/>
                    </a:cubicBezTo>
                    <a:cubicBezTo>
                      <a:pt x="17" y="7"/>
                      <a:pt x="18" y="7"/>
                      <a:pt x="20" y="8"/>
                    </a:cubicBezTo>
                    <a:cubicBezTo>
                      <a:pt x="19" y="7"/>
                      <a:pt x="19" y="7"/>
                      <a:pt x="18" y="7"/>
                    </a:cubicBezTo>
                    <a:cubicBezTo>
                      <a:pt x="13" y="6"/>
                      <a:pt x="7" y="3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2" name="Freeform 112"/>
              <p:cNvSpPr>
                <a:spLocks noEditPoints="1"/>
              </p:cNvSpPr>
              <p:nvPr/>
            </p:nvSpPr>
            <p:spPr bwMode="auto">
              <a:xfrm>
                <a:off x="8351838" y="4119563"/>
                <a:ext cx="49213" cy="179388"/>
              </a:xfrm>
              <a:custGeom>
                <a:avLst/>
                <a:gdLst>
                  <a:gd name="T0" fmla="*/ 0 w 13"/>
                  <a:gd name="T1" fmla="*/ 48 h 48"/>
                  <a:gd name="T2" fmla="*/ 0 w 13"/>
                  <a:gd name="T3" fmla="*/ 48 h 48"/>
                  <a:gd name="T4" fmla="*/ 0 w 13"/>
                  <a:gd name="T5" fmla="*/ 48 h 48"/>
                  <a:gd name="T6" fmla="*/ 0 w 13"/>
                  <a:gd name="T7" fmla="*/ 48 h 48"/>
                  <a:gd name="T8" fmla="*/ 10 w 13"/>
                  <a:gd name="T9" fmla="*/ 0 h 48"/>
                  <a:gd name="T10" fmla="*/ 12 w 13"/>
                  <a:gd name="T11" fmla="*/ 9 h 48"/>
                  <a:gd name="T12" fmla="*/ 9 w 13"/>
                  <a:gd name="T13" fmla="*/ 29 h 48"/>
                  <a:gd name="T14" fmla="*/ 0 w 13"/>
                  <a:gd name="T15" fmla="*/ 47 h 48"/>
                  <a:gd name="T16" fmla="*/ 0 w 13"/>
                  <a:gd name="T17" fmla="*/ 47 h 48"/>
                  <a:gd name="T18" fmla="*/ 0 w 13"/>
                  <a:gd name="T19" fmla="*/ 47 h 48"/>
                  <a:gd name="T20" fmla="*/ 1 w 13"/>
                  <a:gd name="T21" fmla="*/ 48 h 48"/>
                  <a:gd name="T22" fmla="*/ 1 w 13"/>
                  <a:gd name="T23" fmla="*/ 47 h 48"/>
                  <a:gd name="T24" fmla="*/ 6 w 13"/>
                  <a:gd name="T25" fmla="*/ 39 h 48"/>
                  <a:gd name="T26" fmla="*/ 13 w 13"/>
                  <a:gd name="T27" fmla="*/ 18 h 48"/>
                  <a:gd name="T28" fmla="*/ 12 w 13"/>
                  <a:gd name="T29" fmla="*/ 3 h 48"/>
                  <a:gd name="T30" fmla="*/ 10 w 13"/>
                  <a:gd name="T3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48">
                    <a:moveTo>
                      <a:pt x="0" y="48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moveTo>
                      <a:pt x="10" y="0"/>
                    </a:moveTo>
                    <a:cubicBezTo>
                      <a:pt x="11" y="3"/>
                      <a:pt x="11" y="6"/>
                      <a:pt x="12" y="9"/>
                    </a:cubicBezTo>
                    <a:cubicBezTo>
                      <a:pt x="12" y="16"/>
                      <a:pt x="11" y="23"/>
                      <a:pt x="9" y="29"/>
                    </a:cubicBezTo>
                    <a:cubicBezTo>
                      <a:pt x="7" y="36"/>
                      <a:pt x="4" y="42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8"/>
                      <a:pt x="1" y="48"/>
                    </a:cubicBezTo>
                    <a:cubicBezTo>
                      <a:pt x="1" y="48"/>
                      <a:pt x="1" y="48"/>
                      <a:pt x="1" y="47"/>
                    </a:cubicBezTo>
                    <a:cubicBezTo>
                      <a:pt x="3" y="45"/>
                      <a:pt x="5" y="42"/>
                      <a:pt x="6" y="39"/>
                    </a:cubicBezTo>
                    <a:cubicBezTo>
                      <a:pt x="10" y="32"/>
                      <a:pt x="12" y="25"/>
                      <a:pt x="13" y="18"/>
                    </a:cubicBezTo>
                    <a:cubicBezTo>
                      <a:pt x="13" y="13"/>
                      <a:pt x="13" y="8"/>
                      <a:pt x="12" y="3"/>
                    </a:cubicBezTo>
                    <a:cubicBezTo>
                      <a:pt x="11" y="2"/>
                      <a:pt x="11" y="0"/>
                      <a:pt x="1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3" name="Freeform 113"/>
              <p:cNvSpPr/>
              <p:nvPr/>
            </p:nvSpPr>
            <p:spPr bwMode="auto">
              <a:xfrm>
                <a:off x="8351838" y="42957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4" name="Freeform 114"/>
              <p:cNvSpPr/>
              <p:nvPr/>
            </p:nvSpPr>
            <p:spPr bwMode="auto">
              <a:xfrm>
                <a:off x="8351838" y="4295775"/>
                <a:ext cx="4763" cy="317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EF2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5" name="Freeform 115"/>
              <p:cNvSpPr/>
              <p:nvPr/>
            </p:nvSpPr>
            <p:spPr bwMode="auto">
              <a:xfrm>
                <a:off x="8345488" y="4119563"/>
                <a:ext cx="44450" cy="165100"/>
              </a:xfrm>
              <a:custGeom>
                <a:avLst/>
                <a:gdLst>
                  <a:gd name="T0" fmla="*/ 11 w 12"/>
                  <a:gd name="T1" fmla="*/ 0 h 44"/>
                  <a:gd name="T2" fmla="*/ 10 w 12"/>
                  <a:gd name="T3" fmla="*/ 1 h 44"/>
                  <a:gd name="T4" fmla="*/ 11 w 12"/>
                  <a:gd name="T5" fmla="*/ 9 h 44"/>
                  <a:gd name="T6" fmla="*/ 7 w 12"/>
                  <a:gd name="T7" fmla="*/ 28 h 44"/>
                  <a:gd name="T8" fmla="*/ 0 w 12"/>
                  <a:gd name="T9" fmla="*/ 43 h 44"/>
                  <a:gd name="T10" fmla="*/ 1 w 12"/>
                  <a:gd name="T11" fmla="*/ 44 h 44"/>
                  <a:gd name="T12" fmla="*/ 5 w 12"/>
                  <a:gd name="T13" fmla="*/ 36 h 44"/>
                  <a:gd name="T14" fmla="*/ 11 w 12"/>
                  <a:gd name="T15" fmla="*/ 18 h 44"/>
                  <a:gd name="T16" fmla="*/ 11 w 12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4">
                    <a:moveTo>
                      <a:pt x="11" y="0"/>
                    </a:moveTo>
                    <a:cubicBezTo>
                      <a:pt x="10" y="0"/>
                      <a:pt x="10" y="1"/>
                      <a:pt x="10" y="1"/>
                    </a:cubicBezTo>
                    <a:cubicBezTo>
                      <a:pt x="10" y="4"/>
                      <a:pt x="10" y="6"/>
                      <a:pt x="11" y="9"/>
                    </a:cubicBezTo>
                    <a:cubicBezTo>
                      <a:pt x="11" y="16"/>
                      <a:pt x="10" y="22"/>
                      <a:pt x="7" y="28"/>
                    </a:cubicBezTo>
                    <a:cubicBezTo>
                      <a:pt x="6" y="33"/>
                      <a:pt x="3" y="38"/>
                      <a:pt x="0" y="43"/>
                    </a:cubicBezTo>
                    <a:cubicBezTo>
                      <a:pt x="0" y="43"/>
                      <a:pt x="0" y="43"/>
                      <a:pt x="1" y="44"/>
                    </a:cubicBezTo>
                    <a:cubicBezTo>
                      <a:pt x="2" y="41"/>
                      <a:pt x="4" y="39"/>
                      <a:pt x="5" y="36"/>
                    </a:cubicBezTo>
                    <a:cubicBezTo>
                      <a:pt x="8" y="31"/>
                      <a:pt x="10" y="24"/>
                      <a:pt x="11" y="18"/>
                    </a:cubicBezTo>
                    <a:cubicBezTo>
                      <a:pt x="12" y="12"/>
                      <a:pt x="12" y="6"/>
                      <a:pt x="11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6" name="Freeform 116"/>
              <p:cNvSpPr/>
              <p:nvPr/>
            </p:nvSpPr>
            <p:spPr bwMode="auto">
              <a:xfrm>
                <a:off x="8340726" y="4130675"/>
                <a:ext cx="30163" cy="134938"/>
              </a:xfrm>
              <a:custGeom>
                <a:avLst/>
                <a:gdLst>
                  <a:gd name="T0" fmla="*/ 8 w 8"/>
                  <a:gd name="T1" fmla="*/ 0 h 36"/>
                  <a:gd name="T2" fmla="*/ 7 w 8"/>
                  <a:gd name="T3" fmla="*/ 1 h 36"/>
                  <a:gd name="T4" fmla="*/ 7 w 8"/>
                  <a:gd name="T5" fmla="*/ 7 h 36"/>
                  <a:gd name="T6" fmla="*/ 0 w 8"/>
                  <a:gd name="T7" fmla="*/ 35 h 36"/>
                  <a:gd name="T8" fmla="*/ 0 w 8"/>
                  <a:gd name="T9" fmla="*/ 36 h 36"/>
                  <a:gd name="T10" fmla="*/ 4 w 8"/>
                  <a:gd name="T11" fmla="*/ 29 h 36"/>
                  <a:gd name="T12" fmla="*/ 8 w 8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6">
                    <a:moveTo>
                      <a:pt x="8" y="0"/>
                    </a:moveTo>
                    <a:cubicBezTo>
                      <a:pt x="8" y="1"/>
                      <a:pt x="7" y="1"/>
                      <a:pt x="7" y="1"/>
                    </a:cubicBezTo>
                    <a:cubicBezTo>
                      <a:pt x="7" y="3"/>
                      <a:pt x="7" y="5"/>
                      <a:pt x="7" y="7"/>
                    </a:cubicBezTo>
                    <a:cubicBezTo>
                      <a:pt x="7" y="16"/>
                      <a:pt x="5" y="26"/>
                      <a:pt x="0" y="35"/>
                    </a:cubicBezTo>
                    <a:cubicBezTo>
                      <a:pt x="0" y="35"/>
                      <a:pt x="0" y="35"/>
                      <a:pt x="0" y="36"/>
                    </a:cubicBezTo>
                    <a:cubicBezTo>
                      <a:pt x="2" y="34"/>
                      <a:pt x="3" y="31"/>
                      <a:pt x="4" y="29"/>
                    </a:cubicBezTo>
                    <a:cubicBezTo>
                      <a:pt x="7" y="20"/>
                      <a:pt x="8" y="10"/>
                      <a:pt x="8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7" name="Freeform 117"/>
              <p:cNvSpPr/>
              <p:nvPr/>
            </p:nvSpPr>
            <p:spPr bwMode="auto">
              <a:xfrm>
                <a:off x="8337551" y="4156075"/>
                <a:ext cx="14288" cy="79375"/>
              </a:xfrm>
              <a:custGeom>
                <a:avLst/>
                <a:gdLst>
                  <a:gd name="T0" fmla="*/ 4 w 4"/>
                  <a:gd name="T1" fmla="*/ 0 h 21"/>
                  <a:gd name="T2" fmla="*/ 4 w 4"/>
                  <a:gd name="T3" fmla="*/ 0 h 21"/>
                  <a:gd name="T4" fmla="*/ 3 w 4"/>
                  <a:gd name="T5" fmla="*/ 2 h 21"/>
                  <a:gd name="T6" fmla="*/ 3 w 4"/>
                  <a:gd name="T7" fmla="*/ 2 h 21"/>
                  <a:gd name="T8" fmla="*/ 0 w 4"/>
                  <a:gd name="T9" fmla="*/ 19 h 21"/>
                  <a:gd name="T10" fmla="*/ 0 w 4"/>
                  <a:gd name="T11" fmla="*/ 21 h 21"/>
                  <a:gd name="T12" fmla="*/ 2 w 4"/>
                  <a:gd name="T13" fmla="*/ 17 h 21"/>
                  <a:gd name="T14" fmla="*/ 4 w 4"/>
                  <a:gd name="T1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2" y="14"/>
                      <a:pt x="0" y="19"/>
                    </a:cubicBezTo>
                    <a:cubicBezTo>
                      <a:pt x="0" y="20"/>
                      <a:pt x="0" y="20"/>
                      <a:pt x="0" y="21"/>
                    </a:cubicBezTo>
                    <a:cubicBezTo>
                      <a:pt x="1" y="19"/>
                      <a:pt x="1" y="18"/>
                      <a:pt x="2" y="17"/>
                    </a:cubicBezTo>
                    <a:cubicBezTo>
                      <a:pt x="4" y="11"/>
                      <a:pt x="4" y="6"/>
                      <a:pt x="4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8" name="Freeform 118"/>
              <p:cNvSpPr/>
              <p:nvPr/>
            </p:nvSpPr>
            <p:spPr bwMode="auto">
              <a:xfrm>
                <a:off x="8153401" y="4298950"/>
                <a:ext cx="442913" cy="223838"/>
              </a:xfrm>
              <a:custGeom>
                <a:avLst/>
                <a:gdLst>
                  <a:gd name="T0" fmla="*/ 99 w 118"/>
                  <a:gd name="T1" fmla="*/ 59 h 59"/>
                  <a:gd name="T2" fmla="*/ 108 w 118"/>
                  <a:gd name="T3" fmla="*/ 23 h 59"/>
                  <a:gd name="T4" fmla="*/ 85 w 118"/>
                  <a:gd name="T5" fmla="*/ 35 h 59"/>
                  <a:gd name="T6" fmla="*/ 79 w 118"/>
                  <a:gd name="T7" fmla="*/ 6 h 59"/>
                  <a:gd name="T8" fmla="*/ 58 w 118"/>
                  <a:gd name="T9" fmla="*/ 32 h 59"/>
                  <a:gd name="T10" fmla="*/ 44 w 118"/>
                  <a:gd name="T11" fmla="*/ 8 h 59"/>
                  <a:gd name="T12" fmla="*/ 31 w 118"/>
                  <a:gd name="T13" fmla="*/ 37 h 59"/>
                  <a:gd name="T14" fmla="*/ 12 w 118"/>
                  <a:gd name="T15" fmla="*/ 26 h 59"/>
                  <a:gd name="T16" fmla="*/ 10 w 118"/>
                  <a:gd name="T17" fmla="*/ 59 h 59"/>
                  <a:gd name="T18" fmla="*/ 99 w 118"/>
                  <a:gd name="T1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8" h="59">
                    <a:moveTo>
                      <a:pt x="99" y="59"/>
                    </a:moveTo>
                    <a:cubicBezTo>
                      <a:pt x="99" y="59"/>
                      <a:pt x="118" y="29"/>
                      <a:pt x="108" y="23"/>
                    </a:cubicBezTo>
                    <a:cubicBezTo>
                      <a:pt x="98" y="18"/>
                      <a:pt x="85" y="35"/>
                      <a:pt x="85" y="35"/>
                    </a:cubicBezTo>
                    <a:cubicBezTo>
                      <a:pt x="85" y="35"/>
                      <a:pt x="94" y="11"/>
                      <a:pt x="79" y="6"/>
                    </a:cubicBezTo>
                    <a:cubicBezTo>
                      <a:pt x="62" y="0"/>
                      <a:pt x="58" y="32"/>
                      <a:pt x="58" y="32"/>
                    </a:cubicBezTo>
                    <a:cubicBezTo>
                      <a:pt x="58" y="32"/>
                      <a:pt x="57" y="9"/>
                      <a:pt x="44" y="8"/>
                    </a:cubicBezTo>
                    <a:cubicBezTo>
                      <a:pt x="31" y="7"/>
                      <a:pt x="31" y="37"/>
                      <a:pt x="31" y="37"/>
                    </a:cubicBezTo>
                    <a:cubicBezTo>
                      <a:pt x="31" y="37"/>
                      <a:pt x="23" y="23"/>
                      <a:pt x="12" y="26"/>
                    </a:cubicBezTo>
                    <a:cubicBezTo>
                      <a:pt x="0" y="29"/>
                      <a:pt x="10" y="59"/>
                      <a:pt x="10" y="59"/>
                    </a:cubicBezTo>
                    <a:lnTo>
                      <a:pt x="99" y="59"/>
                    </a:lnTo>
                    <a:close/>
                  </a:path>
                </a:pathLst>
              </a:custGeom>
              <a:solidFill>
                <a:srgbClr val="1A9B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9" name="Freeform 119"/>
              <p:cNvSpPr/>
              <p:nvPr/>
            </p:nvSpPr>
            <p:spPr bwMode="auto">
              <a:xfrm>
                <a:off x="8386763" y="3817938"/>
                <a:ext cx="153988" cy="165100"/>
              </a:xfrm>
              <a:custGeom>
                <a:avLst/>
                <a:gdLst>
                  <a:gd name="T0" fmla="*/ 39 w 41"/>
                  <a:gd name="T1" fmla="*/ 16 h 44"/>
                  <a:gd name="T2" fmla="*/ 39 w 41"/>
                  <a:gd name="T3" fmla="*/ 10 h 44"/>
                  <a:gd name="T4" fmla="*/ 36 w 41"/>
                  <a:gd name="T5" fmla="*/ 9 h 44"/>
                  <a:gd name="T6" fmla="*/ 32 w 41"/>
                  <a:gd name="T7" fmla="*/ 10 h 44"/>
                  <a:gd name="T8" fmla="*/ 24 w 41"/>
                  <a:gd name="T9" fmla="*/ 15 h 44"/>
                  <a:gd name="T10" fmla="*/ 17 w 41"/>
                  <a:gd name="T11" fmla="*/ 1 h 44"/>
                  <a:gd name="T12" fmla="*/ 12 w 41"/>
                  <a:gd name="T13" fmla="*/ 4 h 44"/>
                  <a:gd name="T14" fmla="*/ 12 w 41"/>
                  <a:gd name="T15" fmla="*/ 7 h 44"/>
                  <a:gd name="T16" fmla="*/ 12 w 41"/>
                  <a:gd name="T17" fmla="*/ 12 h 44"/>
                  <a:gd name="T18" fmla="*/ 16 w 41"/>
                  <a:gd name="T19" fmla="*/ 20 h 44"/>
                  <a:gd name="T20" fmla="*/ 7 w 41"/>
                  <a:gd name="T21" fmla="*/ 20 h 44"/>
                  <a:gd name="T22" fmla="*/ 1 w 41"/>
                  <a:gd name="T23" fmla="*/ 23 h 44"/>
                  <a:gd name="T24" fmla="*/ 0 w 41"/>
                  <a:gd name="T25" fmla="*/ 26 h 44"/>
                  <a:gd name="T26" fmla="*/ 3 w 41"/>
                  <a:gd name="T27" fmla="*/ 28 h 44"/>
                  <a:gd name="T28" fmla="*/ 9 w 41"/>
                  <a:gd name="T29" fmla="*/ 30 h 44"/>
                  <a:gd name="T30" fmla="*/ 15 w 41"/>
                  <a:gd name="T31" fmla="*/ 30 h 44"/>
                  <a:gd name="T32" fmla="*/ 12 w 41"/>
                  <a:gd name="T33" fmla="*/ 34 h 44"/>
                  <a:gd name="T34" fmla="*/ 11 w 41"/>
                  <a:gd name="T35" fmla="*/ 38 h 44"/>
                  <a:gd name="T36" fmla="*/ 10 w 41"/>
                  <a:gd name="T37" fmla="*/ 41 h 44"/>
                  <a:gd name="T38" fmla="*/ 15 w 41"/>
                  <a:gd name="T39" fmla="*/ 42 h 44"/>
                  <a:gd name="T40" fmla="*/ 18 w 41"/>
                  <a:gd name="T41" fmla="*/ 38 h 44"/>
                  <a:gd name="T42" fmla="*/ 21 w 41"/>
                  <a:gd name="T43" fmla="*/ 33 h 44"/>
                  <a:gd name="T44" fmla="*/ 26 w 41"/>
                  <a:gd name="T45" fmla="*/ 43 h 44"/>
                  <a:gd name="T46" fmla="*/ 31 w 41"/>
                  <a:gd name="T47" fmla="*/ 42 h 44"/>
                  <a:gd name="T48" fmla="*/ 31 w 41"/>
                  <a:gd name="T49" fmla="*/ 39 h 44"/>
                  <a:gd name="T50" fmla="*/ 30 w 41"/>
                  <a:gd name="T51" fmla="*/ 36 h 44"/>
                  <a:gd name="T52" fmla="*/ 28 w 41"/>
                  <a:gd name="T53" fmla="*/ 31 h 44"/>
                  <a:gd name="T54" fmla="*/ 36 w 41"/>
                  <a:gd name="T55" fmla="*/ 33 h 44"/>
                  <a:gd name="T56" fmla="*/ 41 w 41"/>
                  <a:gd name="T57" fmla="*/ 31 h 44"/>
                  <a:gd name="T58" fmla="*/ 38 w 41"/>
                  <a:gd name="T59" fmla="*/ 26 h 44"/>
                  <a:gd name="T60" fmla="*/ 32 w 41"/>
                  <a:gd name="T61" fmla="*/ 22 h 44"/>
                  <a:gd name="T62" fmla="*/ 39 w 41"/>
                  <a:gd name="T6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" h="44">
                    <a:moveTo>
                      <a:pt x="39" y="16"/>
                    </a:moveTo>
                    <a:cubicBezTo>
                      <a:pt x="40" y="15"/>
                      <a:pt x="40" y="12"/>
                      <a:pt x="39" y="10"/>
                    </a:cubicBezTo>
                    <a:cubicBezTo>
                      <a:pt x="38" y="10"/>
                      <a:pt x="37" y="9"/>
                      <a:pt x="36" y="9"/>
                    </a:cubicBezTo>
                    <a:cubicBezTo>
                      <a:pt x="34" y="9"/>
                      <a:pt x="33" y="10"/>
                      <a:pt x="32" y="10"/>
                    </a:cubicBezTo>
                    <a:cubicBezTo>
                      <a:pt x="29" y="11"/>
                      <a:pt x="26" y="14"/>
                      <a:pt x="24" y="15"/>
                    </a:cubicBezTo>
                    <a:cubicBezTo>
                      <a:pt x="23" y="10"/>
                      <a:pt x="23" y="3"/>
                      <a:pt x="17" y="1"/>
                    </a:cubicBezTo>
                    <a:cubicBezTo>
                      <a:pt x="15" y="0"/>
                      <a:pt x="12" y="1"/>
                      <a:pt x="12" y="4"/>
                    </a:cubicBezTo>
                    <a:cubicBezTo>
                      <a:pt x="11" y="5"/>
                      <a:pt x="11" y="6"/>
                      <a:pt x="12" y="7"/>
                    </a:cubicBezTo>
                    <a:cubicBezTo>
                      <a:pt x="12" y="9"/>
                      <a:pt x="12" y="10"/>
                      <a:pt x="12" y="12"/>
                    </a:cubicBezTo>
                    <a:cubicBezTo>
                      <a:pt x="13" y="15"/>
                      <a:pt x="14" y="17"/>
                      <a:pt x="16" y="20"/>
                    </a:cubicBezTo>
                    <a:cubicBezTo>
                      <a:pt x="14" y="19"/>
                      <a:pt x="10" y="20"/>
                      <a:pt x="7" y="20"/>
                    </a:cubicBezTo>
                    <a:cubicBezTo>
                      <a:pt x="4" y="21"/>
                      <a:pt x="2" y="22"/>
                      <a:pt x="1" y="23"/>
                    </a:cubicBezTo>
                    <a:cubicBezTo>
                      <a:pt x="0" y="23"/>
                      <a:pt x="0" y="25"/>
                      <a:pt x="0" y="26"/>
                    </a:cubicBezTo>
                    <a:cubicBezTo>
                      <a:pt x="1" y="27"/>
                      <a:pt x="2" y="27"/>
                      <a:pt x="3" y="28"/>
                    </a:cubicBezTo>
                    <a:cubicBezTo>
                      <a:pt x="5" y="29"/>
                      <a:pt x="7" y="30"/>
                      <a:pt x="9" y="30"/>
                    </a:cubicBezTo>
                    <a:cubicBezTo>
                      <a:pt x="11" y="31"/>
                      <a:pt x="13" y="31"/>
                      <a:pt x="15" y="30"/>
                    </a:cubicBezTo>
                    <a:cubicBezTo>
                      <a:pt x="14" y="32"/>
                      <a:pt x="13" y="33"/>
                      <a:pt x="12" y="34"/>
                    </a:cubicBezTo>
                    <a:cubicBezTo>
                      <a:pt x="12" y="35"/>
                      <a:pt x="11" y="36"/>
                      <a:pt x="11" y="38"/>
                    </a:cubicBezTo>
                    <a:cubicBezTo>
                      <a:pt x="11" y="39"/>
                      <a:pt x="10" y="40"/>
                      <a:pt x="10" y="41"/>
                    </a:cubicBezTo>
                    <a:cubicBezTo>
                      <a:pt x="11" y="43"/>
                      <a:pt x="13" y="43"/>
                      <a:pt x="15" y="42"/>
                    </a:cubicBezTo>
                    <a:cubicBezTo>
                      <a:pt x="16" y="41"/>
                      <a:pt x="17" y="39"/>
                      <a:pt x="18" y="38"/>
                    </a:cubicBezTo>
                    <a:cubicBezTo>
                      <a:pt x="19" y="36"/>
                      <a:pt x="20" y="34"/>
                      <a:pt x="21" y="33"/>
                    </a:cubicBezTo>
                    <a:cubicBezTo>
                      <a:pt x="22" y="36"/>
                      <a:pt x="22" y="41"/>
                      <a:pt x="26" y="43"/>
                    </a:cubicBezTo>
                    <a:cubicBezTo>
                      <a:pt x="27" y="44"/>
                      <a:pt x="30" y="44"/>
                      <a:pt x="31" y="42"/>
                    </a:cubicBezTo>
                    <a:cubicBezTo>
                      <a:pt x="31" y="41"/>
                      <a:pt x="31" y="40"/>
                      <a:pt x="31" y="39"/>
                    </a:cubicBezTo>
                    <a:cubicBezTo>
                      <a:pt x="31" y="38"/>
                      <a:pt x="31" y="37"/>
                      <a:pt x="30" y="36"/>
                    </a:cubicBezTo>
                    <a:cubicBezTo>
                      <a:pt x="30" y="34"/>
                      <a:pt x="29" y="33"/>
                      <a:pt x="28" y="31"/>
                    </a:cubicBezTo>
                    <a:cubicBezTo>
                      <a:pt x="31" y="33"/>
                      <a:pt x="33" y="33"/>
                      <a:pt x="36" y="33"/>
                    </a:cubicBezTo>
                    <a:cubicBezTo>
                      <a:pt x="38" y="33"/>
                      <a:pt x="41" y="33"/>
                      <a:pt x="41" y="31"/>
                    </a:cubicBezTo>
                    <a:cubicBezTo>
                      <a:pt x="41" y="28"/>
                      <a:pt x="40" y="27"/>
                      <a:pt x="38" y="26"/>
                    </a:cubicBezTo>
                    <a:cubicBezTo>
                      <a:pt x="36" y="25"/>
                      <a:pt x="34" y="24"/>
                      <a:pt x="32" y="22"/>
                    </a:cubicBezTo>
                    <a:cubicBezTo>
                      <a:pt x="35" y="22"/>
                      <a:pt x="38" y="20"/>
                      <a:pt x="39" y="16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0" name="Freeform 120"/>
              <p:cNvSpPr/>
              <p:nvPr/>
            </p:nvSpPr>
            <p:spPr bwMode="auto">
              <a:xfrm>
                <a:off x="8445501" y="3881438"/>
                <a:ext cx="46038" cy="49213"/>
              </a:xfrm>
              <a:custGeom>
                <a:avLst/>
                <a:gdLst>
                  <a:gd name="T0" fmla="*/ 11 w 12"/>
                  <a:gd name="T1" fmla="*/ 4 h 13"/>
                  <a:gd name="T2" fmla="*/ 8 w 12"/>
                  <a:gd name="T3" fmla="*/ 12 h 13"/>
                  <a:gd name="T4" fmla="*/ 1 w 12"/>
                  <a:gd name="T5" fmla="*/ 9 h 13"/>
                  <a:gd name="T6" fmla="*/ 4 w 12"/>
                  <a:gd name="T7" fmla="*/ 2 h 13"/>
                  <a:gd name="T8" fmla="*/ 11 w 12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11" y="4"/>
                    </a:moveTo>
                    <a:cubicBezTo>
                      <a:pt x="12" y="7"/>
                      <a:pt x="11" y="10"/>
                      <a:pt x="8" y="12"/>
                    </a:cubicBezTo>
                    <a:cubicBezTo>
                      <a:pt x="5" y="13"/>
                      <a:pt x="2" y="11"/>
                      <a:pt x="1" y="9"/>
                    </a:cubicBezTo>
                    <a:cubicBezTo>
                      <a:pt x="0" y="6"/>
                      <a:pt x="1" y="3"/>
                      <a:pt x="4" y="2"/>
                    </a:cubicBezTo>
                    <a:cubicBezTo>
                      <a:pt x="7" y="0"/>
                      <a:pt x="10" y="2"/>
                      <a:pt x="11" y="4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1" name="Freeform 121"/>
              <p:cNvSpPr/>
              <p:nvPr/>
            </p:nvSpPr>
            <p:spPr bwMode="auto">
              <a:xfrm>
                <a:off x="8453438" y="4062413"/>
                <a:ext cx="101600" cy="104775"/>
              </a:xfrm>
              <a:custGeom>
                <a:avLst/>
                <a:gdLst>
                  <a:gd name="T0" fmla="*/ 26 w 27"/>
                  <a:gd name="T1" fmla="*/ 10 h 28"/>
                  <a:gd name="T2" fmla="*/ 26 w 27"/>
                  <a:gd name="T3" fmla="*/ 6 h 28"/>
                  <a:gd name="T4" fmla="*/ 23 w 27"/>
                  <a:gd name="T5" fmla="*/ 6 h 28"/>
                  <a:gd name="T6" fmla="*/ 21 w 27"/>
                  <a:gd name="T7" fmla="*/ 6 h 28"/>
                  <a:gd name="T8" fmla="*/ 16 w 27"/>
                  <a:gd name="T9" fmla="*/ 10 h 28"/>
                  <a:gd name="T10" fmla="*/ 11 w 27"/>
                  <a:gd name="T11" fmla="*/ 0 h 28"/>
                  <a:gd name="T12" fmla="*/ 8 w 27"/>
                  <a:gd name="T13" fmla="*/ 2 h 28"/>
                  <a:gd name="T14" fmla="*/ 7 w 27"/>
                  <a:gd name="T15" fmla="*/ 4 h 28"/>
                  <a:gd name="T16" fmla="*/ 8 w 27"/>
                  <a:gd name="T17" fmla="*/ 7 h 28"/>
                  <a:gd name="T18" fmla="*/ 10 w 27"/>
                  <a:gd name="T19" fmla="*/ 12 h 28"/>
                  <a:gd name="T20" fmla="*/ 5 w 27"/>
                  <a:gd name="T21" fmla="*/ 13 h 28"/>
                  <a:gd name="T22" fmla="*/ 1 w 27"/>
                  <a:gd name="T23" fmla="*/ 15 h 28"/>
                  <a:gd name="T24" fmla="*/ 0 w 27"/>
                  <a:gd name="T25" fmla="*/ 17 h 28"/>
                  <a:gd name="T26" fmla="*/ 2 w 27"/>
                  <a:gd name="T27" fmla="*/ 18 h 28"/>
                  <a:gd name="T28" fmla="*/ 6 w 27"/>
                  <a:gd name="T29" fmla="*/ 20 h 28"/>
                  <a:gd name="T30" fmla="*/ 10 w 27"/>
                  <a:gd name="T31" fmla="*/ 20 h 28"/>
                  <a:gd name="T32" fmla="*/ 8 w 27"/>
                  <a:gd name="T33" fmla="*/ 22 h 28"/>
                  <a:gd name="T34" fmla="*/ 7 w 27"/>
                  <a:gd name="T35" fmla="*/ 24 h 28"/>
                  <a:gd name="T36" fmla="*/ 7 w 27"/>
                  <a:gd name="T37" fmla="*/ 26 h 28"/>
                  <a:gd name="T38" fmla="*/ 10 w 27"/>
                  <a:gd name="T39" fmla="*/ 27 h 28"/>
                  <a:gd name="T40" fmla="*/ 12 w 27"/>
                  <a:gd name="T41" fmla="*/ 24 h 28"/>
                  <a:gd name="T42" fmla="*/ 14 w 27"/>
                  <a:gd name="T43" fmla="*/ 21 h 28"/>
                  <a:gd name="T44" fmla="*/ 17 w 27"/>
                  <a:gd name="T45" fmla="*/ 28 h 28"/>
                  <a:gd name="T46" fmla="*/ 20 w 27"/>
                  <a:gd name="T47" fmla="*/ 27 h 28"/>
                  <a:gd name="T48" fmla="*/ 20 w 27"/>
                  <a:gd name="T49" fmla="*/ 26 h 28"/>
                  <a:gd name="T50" fmla="*/ 20 w 27"/>
                  <a:gd name="T51" fmla="*/ 23 h 28"/>
                  <a:gd name="T52" fmla="*/ 19 w 27"/>
                  <a:gd name="T53" fmla="*/ 20 h 28"/>
                  <a:gd name="T54" fmla="*/ 24 w 27"/>
                  <a:gd name="T55" fmla="*/ 22 h 28"/>
                  <a:gd name="T56" fmla="*/ 27 w 27"/>
                  <a:gd name="T57" fmla="*/ 20 h 28"/>
                  <a:gd name="T58" fmla="*/ 25 w 27"/>
                  <a:gd name="T59" fmla="*/ 17 h 28"/>
                  <a:gd name="T60" fmla="*/ 21 w 27"/>
                  <a:gd name="T61" fmla="*/ 14 h 28"/>
                  <a:gd name="T62" fmla="*/ 26 w 27"/>
                  <a:gd name="T6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28">
                    <a:moveTo>
                      <a:pt x="26" y="10"/>
                    </a:moveTo>
                    <a:cubicBezTo>
                      <a:pt x="26" y="9"/>
                      <a:pt x="27" y="7"/>
                      <a:pt x="26" y="6"/>
                    </a:cubicBezTo>
                    <a:cubicBezTo>
                      <a:pt x="25" y="6"/>
                      <a:pt x="24" y="6"/>
                      <a:pt x="23" y="6"/>
                    </a:cubicBezTo>
                    <a:cubicBezTo>
                      <a:pt x="23" y="6"/>
                      <a:pt x="22" y="6"/>
                      <a:pt x="21" y="6"/>
                    </a:cubicBezTo>
                    <a:cubicBezTo>
                      <a:pt x="19" y="6"/>
                      <a:pt x="17" y="9"/>
                      <a:pt x="16" y="10"/>
                    </a:cubicBezTo>
                    <a:cubicBezTo>
                      <a:pt x="15" y="6"/>
                      <a:pt x="15" y="1"/>
                      <a:pt x="11" y="0"/>
                    </a:cubicBezTo>
                    <a:cubicBezTo>
                      <a:pt x="10" y="0"/>
                      <a:pt x="8" y="0"/>
                      <a:pt x="8" y="2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8" y="9"/>
                      <a:pt x="9" y="11"/>
                      <a:pt x="10" y="12"/>
                    </a:cubicBezTo>
                    <a:cubicBezTo>
                      <a:pt x="9" y="12"/>
                      <a:pt x="6" y="13"/>
                      <a:pt x="5" y="13"/>
                    </a:cubicBezTo>
                    <a:cubicBezTo>
                      <a:pt x="2" y="13"/>
                      <a:pt x="1" y="14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1" y="18"/>
                      <a:pt x="2" y="18"/>
                    </a:cubicBezTo>
                    <a:cubicBezTo>
                      <a:pt x="3" y="19"/>
                      <a:pt x="4" y="19"/>
                      <a:pt x="6" y="20"/>
                    </a:cubicBezTo>
                    <a:cubicBezTo>
                      <a:pt x="7" y="20"/>
                      <a:pt x="8" y="20"/>
                      <a:pt x="10" y="20"/>
                    </a:cubicBezTo>
                    <a:cubicBezTo>
                      <a:pt x="9" y="20"/>
                      <a:pt x="8" y="21"/>
                      <a:pt x="8" y="22"/>
                    </a:cubicBezTo>
                    <a:cubicBezTo>
                      <a:pt x="8" y="23"/>
                      <a:pt x="7" y="24"/>
                      <a:pt x="7" y="24"/>
                    </a:cubicBezTo>
                    <a:cubicBezTo>
                      <a:pt x="7" y="25"/>
                      <a:pt x="7" y="26"/>
                      <a:pt x="7" y="26"/>
                    </a:cubicBezTo>
                    <a:cubicBezTo>
                      <a:pt x="7" y="28"/>
                      <a:pt x="9" y="28"/>
                      <a:pt x="10" y="27"/>
                    </a:cubicBezTo>
                    <a:cubicBezTo>
                      <a:pt x="11" y="27"/>
                      <a:pt x="11" y="25"/>
                      <a:pt x="12" y="24"/>
                    </a:cubicBezTo>
                    <a:cubicBezTo>
                      <a:pt x="12" y="23"/>
                      <a:pt x="13" y="22"/>
                      <a:pt x="14" y="21"/>
                    </a:cubicBezTo>
                    <a:cubicBezTo>
                      <a:pt x="14" y="23"/>
                      <a:pt x="15" y="26"/>
                      <a:pt x="17" y="28"/>
                    </a:cubicBezTo>
                    <a:cubicBezTo>
                      <a:pt x="18" y="28"/>
                      <a:pt x="20" y="28"/>
                      <a:pt x="20" y="27"/>
                    </a:cubicBezTo>
                    <a:cubicBezTo>
                      <a:pt x="20" y="27"/>
                      <a:pt x="20" y="26"/>
                      <a:pt x="20" y="26"/>
                    </a:cubicBezTo>
                    <a:cubicBezTo>
                      <a:pt x="20" y="25"/>
                      <a:pt x="20" y="24"/>
                      <a:pt x="20" y="23"/>
                    </a:cubicBezTo>
                    <a:cubicBezTo>
                      <a:pt x="20" y="22"/>
                      <a:pt x="19" y="21"/>
                      <a:pt x="19" y="20"/>
                    </a:cubicBezTo>
                    <a:cubicBezTo>
                      <a:pt x="20" y="21"/>
                      <a:pt x="22" y="22"/>
                      <a:pt x="24" y="22"/>
                    </a:cubicBezTo>
                    <a:cubicBezTo>
                      <a:pt x="25" y="21"/>
                      <a:pt x="27" y="21"/>
                      <a:pt x="27" y="20"/>
                    </a:cubicBezTo>
                    <a:cubicBezTo>
                      <a:pt x="27" y="18"/>
                      <a:pt x="26" y="17"/>
                      <a:pt x="25" y="17"/>
                    </a:cubicBezTo>
                    <a:cubicBezTo>
                      <a:pt x="23" y="16"/>
                      <a:pt x="22" y="15"/>
                      <a:pt x="21" y="14"/>
                    </a:cubicBezTo>
                    <a:cubicBezTo>
                      <a:pt x="23" y="14"/>
                      <a:pt x="25" y="12"/>
                      <a:pt x="26" y="10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2" name="Freeform 122"/>
              <p:cNvSpPr/>
              <p:nvPr/>
            </p:nvSpPr>
            <p:spPr bwMode="auto">
              <a:xfrm>
                <a:off x="8491538" y="4103688"/>
                <a:ext cx="33338" cy="30163"/>
              </a:xfrm>
              <a:custGeom>
                <a:avLst/>
                <a:gdLst>
                  <a:gd name="T0" fmla="*/ 8 w 9"/>
                  <a:gd name="T1" fmla="*/ 3 h 8"/>
                  <a:gd name="T2" fmla="*/ 6 w 9"/>
                  <a:gd name="T3" fmla="*/ 7 h 8"/>
                  <a:gd name="T4" fmla="*/ 1 w 9"/>
                  <a:gd name="T5" fmla="*/ 5 h 8"/>
                  <a:gd name="T6" fmla="*/ 3 w 9"/>
                  <a:gd name="T7" fmla="*/ 1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9" y="5"/>
                      <a:pt x="8" y="7"/>
                      <a:pt x="6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8" y="3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3" name="Freeform 123"/>
              <p:cNvSpPr/>
              <p:nvPr/>
            </p:nvSpPr>
            <p:spPr bwMode="auto">
              <a:xfrm>
                <a:off x="8013701" y="4348163"/>
                <a:ext cx="101600" cy="106363"/>
              </a:xfrm>
              <a:custGeom>
                <a:avLst/>
                <a:gdLst>
                  <a:gd name="T0" fmla="*/ 25 w 27"/>
                  <a:gd name="T1" fmla="*/ 10 h 28"/>
                  <a:gd name="T2" fmla="*/ 25 w 27"/>
                  <a:gd name="T3" fmla="*/ 6 h 28"/>
                  <a:gd name="T4" fmla="*/ 23 w 27"/>
                  <a:gd name="T5" fmla="*/ 5 h 28"/>
                  <a:gd name="T6" fmla="*/ 21 w 27"/>
                  <a:gd name="T7" fmla="*/ 6 h 28"/>
                  <a:gd name="T8" fmla="*/ 16 w 27"/>
                  <a:gd name="T9" fmla="*/ 9 h 28"/>
                  <a:gd name="T10" fmla="*/ 11 w 27"/>
                  <a:gd name="T11" fmla="*/ 0 h 28"/>
                  <a:gd name="T12" fmla="*/ 7 w 27"/>
                  <a:gd name="T13" fmla="*/ 2 h 28"/>
                  <a:gd name="T14" fmla="*/ 7 w 27"/>
                  <a:gd name="T15" fmla="*/ 4 h 28"/>
                  <a:gd name="T16" fmla="*/ 8 w 27"/>
                  <a:gd name="T17" fmla="*/ 7 h 28"/>
                  <a:gd name="T18" fmla="*/ 10 w 27"/>
                  <a:gd name="T19" fmla="*/ 12 h 28"/>
                  <a:gd name="T20" fmla="*/ 4 w 27"/>
                  <a:gd name="T21" fmla="*/ 13 h 28"/>
                  <a:gd name="T22" fmla="*/ 0 w 27"/>
                  <a:gd name="T23" fmla="*/ 14 h 28"/>
                  <a:gd name="T24" fmla="*/ 0 w 27"/>
                  <a:gd name="T25" fmla="*/ 16 h 28"/>
                  <a:gd name="T26" fmla="*/ 1 w 27"/>
                  <a:gd name="T27" fmla="*/ 18 h 28"/>
                  <a:gd name="T28" fmla="*/ 6 w 27"/>
                  <a:gd name="T29" fmla="*/ 19 h 28"/>
                  <a:gd name="T30" fmla="*/ 10 w 27"/>
                  <a:gd name="T31" fmla="*/ 19 h 28"/>
                  <a:gd name="T32" fmla="*/ 8 w 27"/>
                  <a:gd name="T33" fmla="*/ 22 h 28"/>
                  <a:gd name="T34" fmla="*/ 7 w 27"/>
                  <a:gd name="T35" fmla="*/ 24 h 28"/>
                  <a:gd name="T36" fmla="*/ 7 w 27"/>
                  <a:gd name="T37" fmla="*/ 26 h 28"/>
                  <a:gd name="T38" fmla="*/ 9 w 27"/>
                  <a:gd name="T39" fmla="*/ 27 h 28"/>
                  <a:gd name="T40" fmla="*/ 12 w 27"/>
                  <a:gd name="T41" fmla="*/ 24 h 28"/>
                  <a:gd name="T42" fmla="*/ 13 w 27"/>
                  <a:gd name="T43" fmla="*/ 21 h 28"/>
                  <a:gd name="T44" fmla="*/ 17 w 27"/>
                  <a:gd name="T45" fmla="*/ 28 h 28"/>
                  <a:gd name="T46" fmla="*/ 20 w 27"/>
                  <a:gd name="T47" fmla="*/ 27 h 28"/>
                  <a:gd name="T48" fmla="*/ 20 w 27"/>
                  <a:gd name="T49" fmla="*/ 25 h 28"/>
                  <a:gd name="T50" fmla="*/ 20 w 27"/>
                  <a:gd name="T51" fmla="*/ 23 h 28"/>
                  <a:gd name="T52" fmla="*/ 18 w 27"/>
                  <a:gd name="T53" fmla="*/ 20 h 28"/>
                  <a:gd name="T54" fmla="*/ 24 w 27"/>
                  <a:gd name="T55" fmla="*/ 21 h 28"/>
                  <a:gd name="T56" fmla="*/ 27 w 27"/>
                  <a:gd name="T57" fmla="*/ 20 h 28"/>
                  <a:gd name="T58" fmla="*/ 25 w 27"/>
                  <a:gd name="T59" fmla="*/ 16 h 28"/>
                  <a:gd name="T60" fmla="*/ 21 w 27"/>
                  <a:gd name="T61" fmla="*/ 14 h 28"/>
                  <a:gd name="T62" fmla="*/ 25 w 27"/>
                  <a:gd name="T6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28">
                    <a:moveTo>
                      <a:pt x="25" y="10"/>
                    </a:moveTo>
                    <a:cubicBezTo>
                      <a:pt x="26" y="9"/>
                      <a:pt x="26" y="7"/>
                      <a:pt x="25" y="6"/>
                    </a:cubicBezTo>
                    <a:cubicBezTo>
                      <a:pt x="25" y="6"/>
                      <a:pt x="24" y="6"/>
                      <a:pt x="23" y="5"/>
                    </a:cubicBezTo>
                    <a:cubicBezTo>
                      <a:pt x="22" y="5"/>
                      <a:pt x="22" y="6"/>
                      <a:pt x="21" y="6"/>
                    </a:cubicBezTo>
                    <a:cubicBezTo>
                      <a:pt x="19" y="6"/>
                      <a:pt x="17" y="8"/>
                      <a:pt x="16" y="9"/>
                    </a:cubicBezTo>
                    <a:cubicBezTo>
                      <a:pt x="15" y="6"/>
                      <a:pt x="15" y="1"/>
                      <a:pt x="11" y="0"/>
                    </a:cubicBezTo>
                    <a:cubicBezTo>
                      <a:pt x="10" y="0"/>
                      <a:pt x="8" y="0"/>
                      <a:pt x="7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5"/>
                      <a:pt x="8" y="6"/>
                      <a:pt x="8" y="7"/>
                    </a:cubicBezTo>
                    <a:cubicBezTo>
                      <a:pt x="8" y="9"/>
                      <a:pt x="9" y="10"/>
                      <a:pt x="10" y="12"/>
                    </a:cubicBezTo>
                    <a:cubicBezTo>
                      <a:pt x="9" y="12"/>
                      <a:pt x="6" y="13"/>
                      <a:pt x="4" y="13"/>
                    </a:cubicBezTo>
                    <a:cubicBezTo>
                      <a:pt x="2" y="13"/>
                      <a:pt x="1" y="14"/>
                      <a:pt x="0" y="14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8"/>
                    </a:cubicBezTo>
                    <a:cubicBezTo>
                      <a:pt x="3" y="19"/>
                      <a:pt x="4" y="19"/>
                      <a:pt x="6" y="19"/>
                    </a:cubicBezTo>
                    <a:cubicBezTo>
                      <a:pt x="7" y="20"/>
                      <a:pt x="8" y="20"/>
                      <a:pt x="10" y="19"/>
                    </a:cubicBezTo>
                    <a:cubicBezTo>
                      <a:pt x="9" y="20"/>
                      <a:pt x="8" y="21"/>
                      <a:pt x="8" y="22"/>
                    </a:cubicBezTo>
                    <a:cubicBezTo>
                      <a:pt x="7" y="23"/>
                      <a:pt x="7" y="23"/>
                      <a:pt x="7" y="24"/>
                    </a:cubicBezTo>
                    <a:cubicBezTo>
                      <a:pt x="7" y="25"/>
                      <a:pt x="7" y="26"/>
                      <a:pt x="7" y="26"/>
                    </a:cubicBezTo>
                    <a:cubicBezTo>
                      <a:pt x="7" y="28"/>
                      <a:pt x="8" y="28"/>
                      <a:pt x="9" y="27"/>
                    </a:cubicBezTo>
                    <a:cubicBezTo>
                      <a:pt x="10" y="26"/>
                      <a:pt x="11" y="25"/>
                      <a:pt x="12" y="24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4" y="23"/>
                      <a:pt x="14" y="26"/>
                      <a:pt x="17" y="28"/>
                    </a:cubicBezTo>
                    <a:cubicBezTo>
                      <a:pt x="18" y="28"/>
                      <a:pt x="19" y="28"/>
                      <a:pt x="20" y="27"/>
                    </a:cubicBezTo>
                    <a:cubicBezTo>
                      <a:pt x="20" y="27"/>
                      <a:pt x="20" y="26"/>
                      <a:pt x="20" y="25"/>
                    </a:cubicBezTo>
                    <a:cubicBezTo>
                      <a:pt x="20" y="25"/>
                      <a:pt x="20" y="24"/>
                      <a:pt x="20" y="23"/>
                    </a:cubicBezTo>
                    <a:cubicBezTo>
                      <a:pt x="19" y="22"/>
                      <a:pt x="19" y="21"/>
                      <a:pt x="18" y="20"/>
                    </a:cubicBezTo>
                    <a:cubicBezTo>
                      <a:pt x="20" y="21"/>
                      <a:pt x="22" y="21"/>
                      <a:pt x="24" y="21"/>
                    </a:cubicBezTo>
                    <a:cubicBezTo>
                      <a:pt x="25" y="21"/>
                      <a:pt x="26" y="21"/>
                      <a:pt x="27" y="20"/>
                    </a:cubicBezTo>
                    <a:cubicBezTo>
                      <a:pt x="27" y="18"/>
                      <a:pt x="26" y="17"/>
                      <a:pt x="25" y="16"/>
                    </a:cubicBezTo>
                    <a:cubicBezTo>
                      <a:pt x="23" y="16"/>
                      <a:pt x="22" y="15"/>
                      <a:pt x="21" y="14"/>
                    </a:cubicBezTo>
                    <a:cubicBezTo>
                      <a:pt x="23" y="14"/>
                      <a:pt x="25" y="12"/>
                      <a:pt x="25" y="10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4" name="Freeform 124"/>
              <p:cNvSpPr/>
              <p:nvPr/>
            </p:nvSpPr>
            <p:spPr bwMode="auto">
              <a:xfrm>
                <a:off x="8051801" y="4389438"/>
                <a:ext cx="30163" cy="30163"/>
              </a:xfrm>
              <a:custGeom>
                <a:avLst/>
                <a:gdLst>
                  <a:gd name="T0" fmla="*/ 8 w 8"/>
                  <a:gd name="T1" fmla="*/ 2 h 8"/>
                  <a:gd name="T2" fmla="*/ 6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8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2"/>
                    </a:move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8" y="2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5" name="Freeform 125"/>
              <p:cNvSpPr/>
              <p:nvPr/>
            </p:nvSpPr>
            <p:spPr bwMode="auto">
              <a:xfrm>
                <a:off x="3651251" y="2674938"/>
                <a:ext cx="101600" cy="106363"/>
              </a:xfrm>
              <a:custGeom>
                <a:avLst/>
                <a:gdLst>
                  <a:gd name="T0" fmla="*/ 26 w 27"/>
                  <a:gd name="T1" fmla="*/ 10 h 28"/>
                  <a:gd name="T2" fmla="*/ 26 w 27"/>
                  <a:gd name="T3" fmla="*/ 6 h 28"/>
                  <a:gd name="T4" fmla="*/ 23 w 27"/>
                  <a:gd name="T5" fmla="*/ 5 h 28"/>
                  <a:gd name="T6" fmla="*/ 21 w 27"/>
                  <a:gd name="T7" fmla="*/ 6 h 28"/>
                  <a:gd name="T8" fmla="*/ 16 w 27"/>
                  <a:gd name="T9" fmla="*/ 9 h 28"/>
                  <a:gd name="T10" fmla="*/ 12 w 27"/>
                  <a:gd name="T11" fmla="*/ 0 h 28"/>
                  <a:gd name="T12" fmla="*/ 8 w 27"/>
                  <a:gd name="T13" fmla="*/ 2 h 28"/>
                  <a:gd name="T14" fmla="*/ 8 w 27"/>
                  <a:gd name="T15" fmla="*/ 4 h 28"/>
                  <a:gd name="T16" fmla="*/ 8 w 27"/>
                  <a:gd name="T17" fmla="*/ 7 h 28"/>
                  <a:gd name="T18" fmla="*/ 11 w 27"/>
                  <a:gd name="T19" fmla="*/ 12 h 28"/>
                  <a:gd name="T20" fmla="*/ 5 w 27"/>
                  <a:gd name="T21" fmla="*/ 13 h 28"/>
                  <a:gd name="T22" fmla="*/ 1 w 27"/>
                  <a:gd name="T23" fmla="*/ 14 h 28"/>
                  <a:gd name="T24" fmla="*/ 0 w 27"/>
                  <a:gd name="T25" fmla="*/ 16 h 28"/>
                  <a:gd name="T26" fmla="*/ 2 w 27"/>
                  <a:gd name="T27" fmla="*/ 18 h 28"/>
                  <a:gd name="T28" fmla="*/ 6 w 27"/>
                  <a:gd name="T29" fmla="*/ 19 h 28"/>
                  <a:gd name="T30" fmla="*/ 10 w 27"/>
                  <a:gd name="T31" fmla="*/ 19 h 28"/>
                  <a:gd name="T32" fmla="*/ 8 w 27"/>
                  <a:gd name="T33" fmla="*/ 22 h 28"/>
                  <a:gd name="T34" fmla="*/ 7 w 27"/>
                  <a:gd name="T35" fmla="*/ 24 h 28"/>
                  <a:gd name="T36" fmla="*/ 7 w 27"/>
                  <a:gd name="T37" fmla="*/ 26 h 28"/>
                  <a:gd name="T38" fmla="*/ 10 w 27"/>
                  <a:gd name="T39" fmla="*/ 27 h 28"/>
                  <a:gd name="T40" fmla="*/ 12 w 27"/>
                  <a:gd name="T41" fmla="*/ 24 h 28"/>
                  <a:gd name="T42" fmla="*/ 14 w 27"/>
                  <a:gd name="T43" fmla="*/ 21 h 28"/>
                  <a:gd name="T44" fmla="*/ 17 w 27"/>
                  <a:gd name="T45" fmla="*/ 27 h 28"/>
                  <a:gd name="T46" fmla="*/ 20 w 27"/>
                  <a:gd name="T47" fmla="*/ 27 h 28"/>
                  <a:gd name="T48" fmla="*/ 21 w 27"/>
                  <a:gd name="T49" fmla="*/ 25 h 28"/>
                  <a:gd name="T50" fmla="*/ 20 w 27"/>
                  <a:gd name="T51" fmla="*/ 23 h 28"/>
                  <a:gd name="T52" fmla="*/ 19 w 27"/>
                  <a:gd name="T53" fmla="*/ 20 h 28"/>
                  <a:gd name="T54" fmla="*/ 24 w 27"/>
                  <a:gd name="T55" fmla="*/ 21 h 28"/>
                  <a:gd name="T56" fmla="*/ 27 w 27"/>
                  <a:gd name="T57" fmla="*/ 19 h 28"/>
                  <a:gd name="T58" fmla="*/ 25 w 27"/>
                  <a:gd name="T59" fmla="*/ 16 h 28"/>
                  <a:gd name="T60" fmla="*/ 21 w 27"/>
                  <a:gd name="T61" fmla="*/ 14 h 28"/>
                  <a:gd name="T62" fmla="*/ 26 w 27"/>
                  <a:gd name="T6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28">
                    <a:moveTo>
                      <a:pt x="26" y="10"/>
                    </a:moveTo>
                    <a:cubicBezTo>
                      <a:pt x="26" y="9"/>
                      <a:pt x="27" y="7"/>
                      <a:pt x="26" y="6"/>
                    </a:cubicBezTo>
                    <a:cubicBezTo>
                      <a:pt x="25" y="6"/>
                      <a:pt x="24" y="6"/>
                      <a:pt x="23" y="5"/>
                    </a:cubicBezTo>
                    <a:cubicBezTo>
                      <a:pt x="23" y="5"/>
                      <a:pt x="22" y="6"/>
                      <a:pt x="21" y="6"/>
                    </a:cubicBezTo>
                    <a:cubicBezTo>
                      <a:pt x="19" y="6"/>
                      <a:pt x="17" y="8"/>
                      <a:pt x="16" y="9"/>
                    </a:cubicBezTo>
                    <a:cubicBezTo>
                      <a:pt x="15" y="6"/>
                      <a:pt x="15" y="1"/>
                      <a:pt x="12" y="0"/>
                    </a:cubicBezTo>
                    <a:cubicBezTo>
                      <a:pt x="10" y="0"/>
                      <a:pt x="8" y="0"/>
                      <a:pt x="8" y="2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9"/>
                      <a:pt x="10" y="10"/>
                      <a:pt x="11" y="12"/>
                    </a:cubicBezTo>
                    <a:cubicBezTo>
                      <a:pt x="9" y="12"/>
                      <a:pt x="6" y="12"/>
                      <a:pt x="5" y="13"/>
                    </a:cubicBezTo>
                    <a:cubicBezTo>
                      <a:pt x="3" y="13"/>
                      <a:pt x="2" y="14"/>
                      <a:pt x="1" y="14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1" y="17"/>
                      <a:pt x="1" y="17"/>
                      <a:pt x="2" y="18"/>
                    </a:cubicBezTo>
                    <a:cubicBezTo>
                      <a:pt x="3" y="18"/>
                      <a:pt x="5" y="19"/>
                      <a:pt x="6" y="19"/>
                    </a:cubicBezTo>
                    <a:cubicBezTo>
                      <a:pt x="7" y="19"/>
                      <a:pt x="9" y="19"/>
                      <a:pt x="10" y="19"/>
                    </a:cubicBezTo>
                    <a:cubicBezTo>
                      <a:pt x="9" y="20"/>
                      <a:pt x="9" y="21"/>
                      <a:pt x="8" y="22"/>
                    </a:cubicBezTo>
                    <a:cubicBezTo>
                      <a:pt x="8" y="22"/>
                      <a:pt x="8" y="23"/>
                      <a:pt x="7" y="24"/>
                    </a:cubicBezTo>
                    <a:cubicBezTo>
                      <a:pt x="7" y="25"/>
                      <a:pt x="7" y="25"/>
                      <a:pt x="7" y="26"/>
                    </a:cubicBezTo>
                    <a:cubicBezTo>
                      <a:pt x="7" y="27"/>
                      <a:pt x="9" y="27"/>
                      <a:pt x="10" y="27"/>
                    </a:cubicBezTo>
                    <a:cubicBezTo>
                      <a:pt x="11" y="26"/>
                      <a:pt x="12" y="25"/>
                      <a:pt x="12" y="24"/>
                    </a:cubicBezTo>
                    <a:cubicBezTo>
                      <a:pt x="13" y="23"/>
                      <a:pt x="13" y="22"/>
                      <a:pt x="14" y="21"/>
                    </a:cubicBezTo>
                    <a:cubicBezTo>
                      <a:pt x="15" y="23"/>
                      <a:pt x="15" y="26"/>
                      <a:pt x="17" y="27"/>
                    </a:cubicBezTo>
                    <a:cubicBezTo>
                      <a:pt x="18" y="28"/>
                      <a:pt x="20" y="28"/>
                      <a:pt x="20" y="27"/>
                    </a:cubicBezTo>
                    <a:cubicBezTo>
                      <a:pt x="21" y="26"/>
                      <a:pt x="21" y="26"/>
                      <a:pt x="21" y="25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2"/>
                      <a:pt x="19" y="21"/>
                      <a:pt x="19" y="20"/>
                    </a:cubicBezTo>
                    <a:cubicBezTo>
                      <a:pt x="20" y="21"/>
                      <a:pt x="22" y="21"/>
                      <a:pt x="24" y="21"/>
                    </a:cubicBezTo>
                    <a:cubicBezTo>
                      <a:pt x="25" y="21"/>
                      <a:pt x="27" y="21"/>
                      <a:pt x="27" y="19"/>
                    </a:cubicBezTo>
                    <a:cubicBezTo>
                      <a:pt x="27" y="18"/>
                      <a:pt x="26" y="17"/>
                      <a:pt x="25" y="16"/>
                    </a:cubicBezTo>
                    <a:cubicBezTo>
                      <a:pt x="24" y="15"/>
                      <a:pt x="22" y="15"/>
                      <a:pt x="21" y="14"/>
                    </a:cubicBezTo>
                    <a:cubicBezTo>
                      <a:pt x="23" y="14"/>
                      <a:pt x="25" y="12"/>
                      <a:pt x="26" y="10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6" name="Freeform 126"/>
              <p:cNvSpPr/>
              <p:nvPr/>
            </p:nvSpPr>
            <p:spPr bwMode="auto">
              <a:xfrm>
                <a:off x="3692526" y="2716213"/>
                <a:ext cx="30163" cy="30163"/>
              </a:xfrm>
              <a:custGeom>
                <a:avLst/>
                <a:gdLst>
                  <a:gd name="T0" fmla="*/ 7 w 8"/>
                  <a:gd name="T1" fmla="*/ 2 h 8"/>
                  <a:gd name="T2" fmla="*/ 5 w 8"/>
                  <a:gd name="T3" fmla="*/ 7 h 8"/>
                  <a:gd name="T4" fmla="*/ 0 w 8"/>
                  <a:gd name="T5" fmla="*/ 5 h 8"/>
                  <a:gd name="T6" fmla="*/ 2 w 8"/>
                  <a:gd name="T7" fmla="*/ 0 h 8"/>
                  <a:gd name="T8" fmla="*/ 7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2"/>
                    </a:moveTo>
                    <a:cubicBezTo>
                      <a:pt x="8" y="4"/>
                      <a:pt x="7" y="6"/>
                      <a:pt x="5" y="7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3"/>
                      <a:pt x="0" y="1"/>
                      <a:pt x="2" y="0"/>
                    </a:cubicBezTo>
                    <a:cubicBezTo>
                      <a:pt x="4" y="0"/>
                      <a:pt x="6" y="1"/>
                      <a:pt x="7" y="2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7" name="Freeform 127"/>
              <p:cNvSpPr/>
              <p:nvPr/>
            </p:nvSpPr>
            <p:spPr bwMode="auto">
              <a:xfrm>
                <a:off x="3617913" y="2381250"/>
                <a:ext cx="285750" cy="169863"/>
              </a:xfrm>
              <a:custGeom>
                <a:avLst/>
                <a:gdLst>
                  <a:gd name="T0" fmla="*/ 46 w 76"/>
                  <a:gd name="T1" fmla="*/ 0 h 45"/>
                  <a:gd name="T2" fmla="*/ 34 w 76"/>
                  <a:gd name="T3" fmla="*/ 31 h 45"/>
                  <a:gd name="T4" fmla="*/ 22 w 76"/>
                  <a:gd name="T5" fmla="*/ 19 h 45"/>
                  <a:gd name="T6" fmla="*/ 14 w 76"/>
                  <a:gd name="T7" fmla="*/ 24 h 45"/>
                  <a:gd name="T8" fmla="*/ 29 w 76"/>
                  <a:gd name="T9" fmla="*/ 45 h 45"/>
                  <a:gd name="T10" fmla="*/ 47 w 76"/>
                  <a:gd name="T11" fmla="*/ 38 h 45"/>
                  <a:gd name="T12" fmla="*/ 53 w 76"/>
                  <a:gd name="T13" fmla="*/ 2 h 45"/>
                  <a:gd name="T14" fmla="*/ 46 w 76"/>
                  <a:gd name="T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45">
                    <a:moveTo>
                      <a:pt x="46" y="0"/>
                    </a:moveTo>
                    <a:cubicBezTo>
                      <a:pt x="31" y="0"/>
                      <a:pt x="34" y="31"/>
                      <a:pt x="34" y="31"/>
                    </a:cubicBezTo>
                    <a:cubicBezTo>
                      <a:pt x="34" y="31"/>
                      <a:pt x="29" y="19"/>
                      <a:pt x="22" y="19"/>
                    </a:cubicBezTo>
                    <a:cubicBezTo>
                      <a:pt x="19" y="19"/>
                      <a:pt x="17" y="21"/>
                      <a:pt x="14" y="24"/>
                    </a:cubicBezTo>
                    <a:cubicBezTo>
                      <a:pt x="0" y="39"/>
                      <a:pt x="29" y="45"/>
                      <a:pt x="29" y="45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38"/>
                      <a:pt x="76" y="13"/>
                      <a:pt x="53" y="2"/>
                    </a:cubicBezTo>
                    <a:cubicBezTo>
                      <a:pt x="50" y="1"/>
                      <a:pt x="48" y="0"/>
                      <a:pt x="46" y="0"/>
                    </a:cubicBezTo>
                  </a:path>
                </a:pathLst>
              </a:custGeom>
              <a:solidFill>
                <a:srgbClr val="7FE9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8" name="Freeform 128"/>
              <p:cNvSpPr>
                <a:spLocks noEditPoints="1"/>
              </p:cNvSpPr>
              <p:nvPr/>
            </p:nvSpPr>
            <p:spPr bwMode="auto">
              <a:xfrm>
                <a:off x="3700463" y="2516188"/>
                <a:ext cx="180975" cy="117475"/>
              </a:xfrm>
              <a:custGeom>
                <a:avLst/>
                <a:gdLst>
                  <a:gd name="T0" fmla="*/ 1 w 48"/>
                  <a:gd name="T1" fmla="*/ 22 h 31"/>
                  <a:gd name="T2" fmla="*/ 6 w 48"/>
                  <a:gd name="T3" fmla="*/ 28 h 31"/>
                  <a:gd name="T4" fmla="*/ 6 w 48"/>
                  <a:gd name="T5" fmla="*/ 28 h 31"/>
                  <a:gd name="T6" fmla="*/ 12 w 48"/>
                  <a:gd name="T7" fmla="*/ 30 h 31"/>
                  <a:gd name="T8" fmla="*/ 17 w 48"/>
                  <a:gd name="T9" fmla="*/ 31 h 31"/>
                  <a:gd name="T10" fmla="*/ 22 w 48"/>
                  <a:gd name="T11" fmla="*/ 31 h 31"/>
                  <a:gd name="T12" fmla="*/ 27 w 48"/>
                  <a:gd name="T13" fmla="*/ 30 h 31"/>
                  <a:gd name="T14" fmla="*/ 27 w 48"/>
                  <a:gd name="T15" fmla="*/ 30 h 31"/>
                  <a:gd name="T16" fmla="*/ 32 w 48"/>
                  <a:gd name="T17" fmla="*/ 28 h 31"/>
                  <a:gd name="T18" fmla="*/ 47 w 48"/>
                  <a:gd name="T19" fmla="*/ 10 h 31"/>
                  <a:gd name="T20" fmla="*/ 26 w 48"/>
                  <a:gd name="T21" fmla="*/ 2 h 31"/>
                  <a:gd name="T22" fmla="*/ 20 w 48"/>
                  <a:gd name="T23" fmla="*/ 2 h 31"/>
                  <a:gd name="T24" fmla="*/ 16 w 48"/>
                  <a:gd name="T25" fmla="*/ 4 h 31"/>
                  <a:gd name="T26" fmla="*/ 11 w 48"/>
                  <a:gd name="T27" fmla="*/ 6 h 31"/>
                  <a:gd name="T28" fmla="*/ 6 w 48"/>
                  <a:gd name="T29" fmla="*/ 9 h 31"/>
                  <a:gd name="T30" fmla="*/ 2 w 48"/>
                  <a:gd name="T31" fmla="*/ 14 h 31"/>
                  <a:gd name="T32" fmla="*/ 2 w 48"/>
                  <a:gd name="T33" fmla="*/ 15 h 31"/>
                  <a:gd name="T34" fmla="*/ 1 w 48"/>
                  <a:gd name="T35" fmla="*/ 22 h 31"/>
                  <a:gd name="T36" fmla="*/ 36 w 48"/>
                  <a:gd name="T37" fmla="*/ 8 h 31"/>
                  <a:gd name="T38" fmla="*/ 40 w 48"/>
                  <a:gd name="T39" fmla="*/ 11 h 31"/>
                  <a:gd name="T40" fmla="*/ 37 w 48"/>
                  <a:gd name="T41" fmla="*/ 15 h 31"/>
                  <a:gd name="T42" fmla="*/ 33 w 48"/>
                  <a:gd name="T43" fmla="*/ 12 h 31"/>
                  <a:gd name="T44" fmla="*/ 36 w 48"/>
                  <a:gd name="T45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" h="31">
                    <a:moveTo>
                      <a:pt x="1" y="22"/>
                    </a:moveTo>
                    <a:cubicBezTo>
                      <a:pt x="2" y="24"/>
                      <a:pt x="3" y="26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7" y="29"/>
                      <a:pt x="9" y="30"/>
                      <a:pt x="12" y="30"/>
                    </a:cubicBezTo>
                    <a:cubicBezTo>
                      <a:pt x="13" y="31"/>
                      <a:pt x="15" y="31"/>
                      <a:pt x="17" y="31"/>
                    </a:cubicBezTo>
                    <a:cubicBezTo>
                      <a:pt x="19" y="31"/>
                      <a:pt x="20" y="31"/>
                      <a:pt x="22" y="31"/>
                    </a:cubicBezTo>
                    <a:cubicBezTo>
                      <a:pt x="24" y="31"/>
                      <a:pt x="26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9" y="29"/>
                      <a:pt x="31" y="29"/>
                      <a:pt x="32" y="28"/>
                    </a:cubicBezTo>
                    <a:cubicBezTo>
                      <a:pt x="42" y="24"/>
                      <a:pt x="48" y="17"/>
                      <a:pt x="47" y="10"/>
                    </a:cubicBezTo>
                    <a:cubicBezTo>
                      <a:pt x="45" y="4"/>
                      <a:pt x="36" y="0"/>
                      <a:pt x="26" y="2"/>
                    </a:cubicBezTo>
                    <a:cubicBezTo>
                      <a:pt x="24" y="2"/>
                      <a:pt x="22" y="2"/>
                      <a:pt x="20" y="2"/>
                    </a:cubicBezTo>
                    <a:cubicBezTo>
                      <a:pt x="19" y="3"/>
                      <a:pt x="17" y="3"/>
                      <a:pt x="16" y="4"/>
                    </a:cubicBezTo>
                    <a:cubicBezTo>
                      <a:pt x="14" y="5"/>
                      <a:pt x="12" y="5"/>
                      <a:pt x="11" y="6"/>
                    </a:cubicBezTo>
                    <a:cubicBezTo>
                      <a:pt x="9" y="7"/>
                      <a:pt x="8" y="8"/>
                      <a:pt x="6" y="9"/>
                    </a:cubicBezTo>
                    <a:cubicBezTo>
                      <a:pt x="5" y="11"/>
                      <a:pt x="3" y="13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7"/>
                      <a:pt x="0" y="19"/>
                      <a:pt x="1" y="22"/>
                    </a:cubicBezTo>
                    <a:close/>
                    <a:moveTo>
                      <a:pt x="36" y="8"/>
                    </a:moveTo>
                    <a:cubicBezTo>
                      <a:pt x="37" y="8"/>
                      <a:pt x="39" y="9"/>
                      <a:pt x="40" y="11"/>
                    </a:cubicBezTo>
                    <a:cubicBezTo>
                      <a:pt x="40" y="13"/>
                      <a:pt x="39" y="14"/>
                      <a:pt x="37" y="15"/>
                    </a:cubicBezTo>
                    <a:cubicBezTo>
                      <a:pt x="35" y="15"/>
                      <a:pt x="34" y="14"/>
                      <a:pt x="33" y="12"/>
                    </a:cubicBezTo>
                    <a:cubicBezTo>
                      <a:pt x="33" y="11"/>
                      <a:pt x="34" y="9"/>
                      <a:pt x="36" y="8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9" name="Freeform 129"/>
              <p:cNvSpPr/>
              <p:nvPr/>
            </p:nvSpPr>
            <p:spPr bwMode="auto">
              <a:xfrm>
                <a:off x="3775076" y="2524125"/>
                <a:ext cx="46038" cy="106363"/>
              </a:xfrm>
              <a:custGeom>
                <a:avLst/>
                <a:gdLst>
                  <a:gd name="T0" fmla="*/ 0 w 12"/>
                  <a:gd name="T1" fmla="*/ 0 h 28"/>
                  <a:gd name="T2" fmla="*/ 7 w 12"/>
                  <a:gd name="T3" fmla="*/ 28 h 28"/>
                  <a:gd name="T4" fmla="*/ 7 w 12"/>
                  <a:gd name="T5" fmla="*/ 28 h 28"/>
                  <a:gd name="T6" fmla="*/ 12 w 12"/>
                  <a:gd name="T7" fmla="*/ 26 h 28"/>
                  <a:gd name="T8" fmla="*/ 6 w 12"/>
                  <a:gd name="T9" fmla="*/ 0 h 28"/>
                  <a:gd name="T10" fmla="*/ 0 w 12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8">
                    <a:moveTo>
                      <a:pt x="0" y="0"/>
                    </a:move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9" y="27"/>
                      <a:pt x="11" y="27"/>
                      <a:pt x="12" y="2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3033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0" name="Freeform 130"/>
              <p:cNvSpPr/>
              <p:nvPr/>
            </p:nvSpPr>
            <p:spPr bwMode="auto">
              <a:xfrm>
                <a:off x="3708401" y="2551113"/>
                <a:ext cx="36513" cy="79375"/>
              </a:xfrm>
              <a:custGeom>
                <a:avLst/>
                <a:gdLst>
                  <a:gd name="T0" fmla="*/ 0 w 10"/>
                  <a:gd name="T1" fmla="*/ 5 h 21"/>
                  <a:gd name="T2" fmla="*/ 0 w 10"/>
                  <a:gd name="T3" fmla="*/ 6 h 21"/>
                  <a:gd name="T4" fmla="*/ 4 w 10"/>
                  <a:gd name="T5" fmla="*/ 19 h 21"/>
                  <a:gd name="T6" fmla="*/ 4 w 10"/>
                  <a:gd name="T7" fmla="*/ 19 h 21"/>
                  <a:gd name="T8" fmla="*/ 10 w 10"/>
                  <a:gd name="T9" fmla="*/ 21 h 21"/>
                  <a:gd name="T10" fmla="*/ 4 w 10"/>
                  <a:gd name="T11" fmla="*/ 0 h 21"/>
                  <a:gd name="T12" fmla="*/ 0 w 10"/>
                  <a:gd name="T13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1">
                    <a:moveTo>
                      <a:pt x="0" y="5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20"/>
                      <a:pt x="7" y="21"/>
                      <a:pt x="10" y="2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3033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1" name="Freeform 131"/>
              <p:cNvSpPr/>
              <p:nvPr/>
            </p:nvSpPr>
            <p:spPr bwMode="auto">
              <a:xfrm>
                <a:off x="3741738" y="2532063"/>
                <a:ext cx="41275" cy="101600"/>
              </a:xfrm>
              <a:custGeom>
                <a:avLst/>
                <a:gdLst>
                  <a:gd name="T0" fmla="*/ 0 w 11"/>
                  <a:gd name="T1" fmla="*/ 2 h 27"/>
                  <a:gd name="T2" fmla="*/ 6 w 11"/>
                  <a:gd name="T3" fmla="*/ 27 h 27"/>
                  <a:gd name="T4" fmla="*/ 11 w 11"/>
                  <a:gd name="T5" fmla="*/ 27 h 27"/>
                  <a:gd name="T6" fmla="*/ 5 w 11"/>
                  <a:gd name="T7" fmla="*/ 0 h 27"/>
                  <a:gd name="T8" fmla="*/ 0 w 11"/>
                  <a:gd name="T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7">
                    <a:moveTo>
                      <a:pt x="0" y="2"/>
                    </a:moveTo>
                    <a:cubicBezTo>
                      <a:pt x="6" y="27"/>
                      <a:pt x="6" y="27"/>
                      <a:pt x="6" y="27"/>
                    </a:cubicBezTo>
                    <a:cubicBezTo>
                      <a:pt x="8" y="27"/>
                      <a:pt x="9" y="27"/>
                      <a:pt x="11" y="27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3033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2" name="Oval 132"/>
              <p:cNvSpPr>
                <a:spLocks noChangeArrowheads="1"/>
              </p:cNvSpPr>
              <p:nvPr/>
            </p:nvSpPr>
            <p:spPr bwMode="auto">
              <a:xfrm>
                <a:off x="3716338" y="4344988"/>
                <a:ext cx="52388" cy="52388"/>
              </a:xfrm>
              <a:prstGeom prst="ellipse">
                <a:avLst/>
              </a:pr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3" name="Oval 133"/>
              <p:cNvSpPr>
                <a:spLocks noChangeArrowheads="1"/>
              </p:cNvSpPr>
              <p:nvPr/>
            </p:nvSpPr>
            <p:spPr bwMode="auto">
              <a:xfrm>
                <a:off x="8434388" y="2449513"/>
                <a:ext cx="52388" cy="55563"/>
              </a:xfrm>
              <a:prstGeom prst="ellipse">
                <a:avLst/>
              </a:pr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grpSp>
        <p:nvGrpSpPr>
          <p:cNvPr id="28" name="组合 27"/>
          <p:cNvGrpSpPr/>
          <p:nvPr>
            <p:custDataLst>
              <p:tags r:id="rId2"/>
            </p:custDataLst>
          </p:nvPr>
        </p:nvGrpSpPr>
        <p:grpSpPr>
          <a:xfrm>
            <a:off x="1998559" y="2909666"/>
            <a:ext cx="6530127" cy="624701"/>
            <a:chOff x="753" y="-51"/>
            <a:chExt cx="3683" cy="533"/>
          </a:xfrm>
        </p:grpSpPr>
        <p:sp>
          <p:nvSpPr>
            <p:cNvPr id="29" name="Text Box 4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53" y="37"/>
              <a:ext cx="1329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nCH</a:t>
              </a:r>
              <a:r>
                <a:rPr kumimoji="0" lang="en-US" altLang="zh-CN" sz="28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宋体" panose="02010600030101010101" pitchFamily="2" charset="-122"/>
                </a:rPr>
                <a:t>＝</a:t>
              </a: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CH</a:t>
              </a:r>
              <a:r>
                <a:rPr kumimoji="0" lang="en-US" altLang="zh-CN" sz="28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endParaRPr kumimoji="0" lang="en-US" altLang="zh-CN" sz="28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30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757" y="-39"/>
              <a:ext cx="1679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[ CH</a:t>
              </a:r>
              <a:r>
                <a:rPr kumimoji="0" lang="en-US" altLang="zh-CN" sz="28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—CH</a:t>
              </a:r>
              <a:r>
                <a:rPr kumimoji="0" lang="en-US" altLang="zh-CN" sz="28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kumimoji="0" lang="en-US" altLang="zh-CN" sz="2800" b="1" i="0" u="none" strike="noStrike" kern="0" cap="none" spc="0" normalizeH="0" baseline="-25000" noProof="0">
                  <a:ln>
                    <a:noFill/>
                  </a:ln>
                  <a:solidFill>
                    <a:srgbClr val="AF273E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]</a:t>
              </a:r>
              <a:r>
                <a:rPr kumimoji="0" lang="en-US" altLang="zh-CN" sz="28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n</a:t>
              </a:r>
              <a:endParaRPr kumimoji="0" lang="en-US" altLang="zh-CN" sz="28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31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2747" y="189"/>
              <a:ext cx="203" cy="0"/>
            </a:xfrm>
            <a:prstGeom prst="line">
              <a:avLst/>
            </a:prstGeom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AF273E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3845" y="201"/>
              <a:ext cx="243" cy="2"/>
            </a:xfrm>
            <a:prstGeom prst="line">
              <a:avLst/>
            </a:prstGeom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AF273E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8"/>
            <p:cNvSpPr>
              <a:spLocks noChangeAspect="1" noTextEdit="1"/>
            </p:cNvSpPr>
            <p:nvPr>
              <p:custDataLst>
                <p:tags r:id="rId7"/>
              </p:custDataLst>
            </p:nvPr>
          </p:nvSpPr>
          <p:spPr bwMode="auto">
            <a:xfrm>
              <a:off x="1616" y="-31"/>
              <a:ext cx="791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AF273E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35" name="Freeform 10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1959" y="240"/>
              <a:ext cx="775" cy="75"/>
            </a:xfrm>
            <a:custGeom>
              <a:avLst/>
              <a:gdLst>
                <a:gd name="T0" fmla="*/ 0 w 820"/>
                <a:gd name="T1" fmla="*/ 31 h 99"/>
                <a:gd name="T2" fmla="*/ 731 w 820"/>
                <a:gd name="T3" fmla="*/ 31 h 99"/>
                <a:gd name="T4" fmla="*/ 731 w 820"/>
                <a:gd name="T5" fmla="*/ 44 h 99"/>
                <a:gd name="T6" fmla="*/ 0 w 820"/>
                <a:gd name="T7" fmla="*/ 44 h 99"/>
                <a:gd name="T8" fmla="*/ 0 w 820"/>
                <a:gd name="T9" fmla="*/ 31 h 99"/>
                <a:gd name="T10" fmla="*/ 709 w 820"/>
                <a:gd name="T11" fmla="*/ 37 h 99"/>
                <a:gd name="T12" fmla="*/ 676 w 820"/>
                <a:gd name="T13" fmla="*/ 0 h 99"/>
                <a:gd name="T14" fmla="*/ 775 w 820"/>
                <a:gd name="T15" fmla="*/ 37 h 99"/>
                <a:gd name="T16" fmla="*/ 676 w 820"/>
                <a:gd name="T17" fmla="*/ 75 h 99"/>
                <a:gd name="T18" fmla="*/ 709 w 820"/>
                <a:gd name="T19" fmla="*/ 37 h 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0" h="99">
                  <a:moveTo>
                    <a:pt x="0" y="41"/>
                  </a:moveTo>
                  <a:lnTo>
                    <a:pt x="773" y="41"/>
                  </a:lnTo>
                  <a:lnTo>
                    <a:pt x="773" y="58"/>
                  </a:lnTo>
                  <a:lnTo>
                    <a:pt x="0" y="58"/>
                  </a:lnTo>
                  <a:lnTo>
                    <a:pt x="0" y="41"/>
                  </a:lnTo>
                  <a:close/>
                  <a:moveTo>
                    <a:pt x="750" y="49"/>
                  </a:moveTo>
                  <a:lnTo>
                    <a:pt x="715" y="0"/>
                  </a:lnTo>
                  <a:lnTo>
                    <a:pt x="820" y="49"/>
                  </a:lnTo>
                  <a:lnTo>
                    <a:pt x="715" y="99"/>
                  </a:lnTo>
                  <a:lnTo>
                    <a:pt x="750" y="49"/>
                  </a:lnTo>
                  <a:close/>
                </a:path>
              </a:pathLst>
            </a:custGeom>
            <a:solidFill>
              <a:schemeClr val="tx1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AF273E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36" name="Rectangle 1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007" y="-51"/>
              <a:ext cx="62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charset="0"/>
                  <a:ea typeface="宋体" panose="02010600030101010101" pitchFamily="2" charset="-122"/>
                </a:rPr>
                <a:t>催化剂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9" name="文本框 38"/>
          <p:cNvSpPr txBox="1"/>
          <p:nvPr>
            <p:custDataLst>
              <p:tags r:id="rId10"/>
            </p:custDataLst>
          </p:nvPr>
        </p:nvSpPr>
        <p:spPr>
          <a:xfrm>
            <a:off x="1998472" y="3695002"/>
            <a:ext cx="6616700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2NO(g</a:t>
            </a:r>
            <a:r>
              <a:rPr lang="en-US" altLang="zh-CN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)+2CO(g)</a:t>
            </a:r>
            <a:r>
              <a:rPr lang="zh-CN" altLang="en-US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宋体" panose="02010600030101010101" pitchFamily="2" charset="-122"/>
              </a:rPr>
              <a:t>＝</a:t>
            </a:r>
            <a:r>
              <a:rPr lang="en-US" altLang="zh-CN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N</a:t>
            </a:r>
            <a:r>
              <a:rPr lang="en-US" altLang="zh-CN" sz="2800" b="1" baseline="-25000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</a:t>
            </a:r>
            <a:r>
              <a:rPr lang="en-US" altLang="zh-CN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(g)+</a:t>
            </a:r>
            <a:r>
              <a:rPr lang="en-US" altLang="zh-CN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宋体" panose="02010600030101010101" pitchFamily="2" charset="-122"/>
              </a:rPr>
              <a:t>2CO</a:t>
            </a:r>
            <a:r>
              <a:rPr lang="en-US" altLang="zh-CN" sz="2800" b="1" baseline="-25000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宋体" panose="02010600030101010101" pitchFamily="2" charset="-122"/>
              </a:rPr>
              <a:t>2</a:t>
            </a:r>
            <a:r>
              <a:rPr lang="en-US" altLang="zh-CN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(g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endParaRPr lang="en-US" altLang="zh-CN" sz="2800" b="1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11"/>
            </p:custDataLst>
          </p:nvPr>
        </p:nvSpPr>
        <p:spPr>
          <a:xfrm>
            <a:off x="1998092" y="4216719"/>
            <a:ext cx="7669213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4Fe(OH)</a:t>
            </a:r>
            <a:r>
              <a:rPr lang="en-US" altLang="zh-CN" sz="2800" b="1" baseline="-250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(s</a:t>
            </a:r>
            <a:r>
              <a:rPr lang="en-US" altLang="zh-CN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lang="en-US" altLang="zh-CN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+</a:t>
            </a:r>
            <a:r>
              <a:rPr lang="en-US" altLang="zh-CN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O</a:t>
            </a:r>
            <a:r>
              <a:rPr lang="en-US" altLang="zh-CN" sz="2800" b="1" baseline="-25000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</a:t>
            </a:r>
            <a:r>
              <a:rPr lang="en-US" altLang="zh-CN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(g)+2H</a:t>
            </a:r>
            <a:r>
              <a:rPr lang="en-US" altLang="zh-CN" sz="2800" b="1" baseline="-25000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</a:t>
            </a:r>
            <a:r>
              <a:rPr lang="en-US" altLang="zh-CN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O(l)</a:t>
            </a:r>
            <a:r>
              <a:rPr lang="zh-CN" altLang="en-US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宋体" panose="02010600030101010101" pitchFamily="2" charset="-122"/>
              </a:rPr>
              <a:t>＝</a:t>
            </a:r>
            <a:r>
              <a:rPr lang="en-US" altLang="zh-CN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4Fe(OH)</a:t>
            </a:r>
            <a:r>
              <a:rPr lang="en-US" altLang="zh-CN" sz="2800" b="1" baseline="-25000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3</a:t>
            </a:r>
            <a:r>
              <a:rPr lang="en-US" altLang="zh-CN" sz="2800" b="1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(s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endParaRPr lang="en-US" altLang="zh-CN" sz="2800" b="1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12"/>
            </p:custDataLst>
          </p:nvPr>
        </p:nvSpPr>
        <p:spPr>
          <a:xfrm>
            <a:off x="172085" y="3534410"/>
            <a:ext cx="15252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△S&lt;0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52240" y="975360"/>
            <a:ext cx="8465820" cy="5861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15000"/>
              </a:lnSpc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熵变是反应能否自发进行一个因素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但不是唯一因素。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50645" y="5015230"/>
            <a:ext cx="6947535" cy="1459230"/>
            <a:chOff x="2272" y="7735"/>
            <a:chExt cx="10941" cy="2298"/>
          </a:xfrm>
        </p:grpSpPr>
        <p:sp>
          <p:nvSpPr>
            <p:cNvPr id="22532" name="矩形 22531"/>
            <p:cNvSpPr/>
            <p:nvPr>
              <p:custDataLst>
                <p:tags r:id="rId13"/>
              </p:custDataLst>
            </p:nvPr>
          </p:nvSpPr>
          <p:spPr>
            <a:xfrm>
              <a:off x="2793" y="8073"/>
              <a:ext cx="10420" cy="17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15000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结论：</a:t>
              </a:r>
              <a:r>
                <a:rPr lang="en-US" altLang="zh-CN" sz="28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△S &gt; 0</a:t>
              </a:r>
              <a:r>
                <a:rPr lang="zh-CN" altLang="en-US" sz="28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，有利于反应自发进行，</a:t>
              </a:r>
              <a:endPara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>
                <a:lnSpc>
                  <a:spcPct val="115000"/>
                </a:lnSpc>
              </a:pPr>
              <a:r>
                <a:rPr lang="en-US" altLang="zh-CN" sz="28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       </a:t>
              </a:r>
              <a:r>
                <a:rPr lang="zh-CN" altLang="en-US" sz="28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自发反应不一定要</a:t>
              </a:r>
              <a:r>
                <a:rPr lang="en-US" altLang="zh-CN" sz="28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△S &gt; 0</a:t>
              </a:r>
              <a:r>
                <a:rPr lang="zh-CN" altLang="en-US" sz="28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。</a:t>
              </a:r>
              <a:endPara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 rot="0">
              <a:off x="2272" y="7735"/>
              <a:ext cx="10678" cy="2299"/>
              <a:chOff x="3260726" y="2274888"/>
              <a:chExt cx="5665787" cy="2298700"/>
            </a:xfrm>
          </p:grpSpPr>
          <p:sp>
            <p:nvSpPr>
              <p:cNvPr id="7" name="Freeform 5"/>
              <p:cNvSpPr>
                <a:spLocks noEditPoints="1"/>
              </p:cNvSpPr>
              <p:nvPr/>
            </p:nvSpPr>
            <p:spPr bwMode="auto">
              <a:xfrm>
                <a:off x="3338513" y="2297113"/>
                <a:ext cx="5481638" cy="2276475"/>
              </a:xfrm>
              <a:custGeom>
                <a:avLst/>
                <a:gdLst>
                  <a:gd name="T0" fmla="*/ 32 w 3453"/>
                  <a:gd name="T1" fmla="*/ 1434 h 1434"/>
                  <a:gd name="T2" fmla="*/ 32 w 3453"/>
                  <a:gd name="T3" fmla="*/ 1426 h 1434"/>
                  <a:gd name="T4" fmla="*/ 0 w 3453"/>
                  <a:gd name="T5" fmla="*/ 86 h 1434"/>
                  <a:gd name="T6" fmla="*/ 8 w 3453"/>
                  <a:gd name="T7" fmla="*/ 86 h 1434"/>
                  <a:gd name="T8" fmla="*/ 3421 w 3453"/>
                  <a:gd name="T9" fmla="*/ 0 h 1434"/>
                  <a:gd name="T10" fmla="*/ 3421 w 3453"/>
                  <a:gd name="T11" fmla="*/ 8 h 1434"/>
                  <a:gd name="T12" fmla="*/ 3453 w 3453"/>
                  <a:gd name="T13" fmla="*/ 1349 h 1434"/>
                  <a:gd name="T14" fmla="*/ 3445 w 3453"/>
                  <a:gd name="T15" fmla="*/ 1349 h 1434"/>
                  <a:gd name="T16" fmla="*/ 32 w 3453"/>
                  <a:gd name="T17" fmla="*/ 1434 h 1434"/>
                  <a:gd name="T18" fmla="*/ 16 w 3453"/>
                  <a:gd name="T19" fmla="*/ 102 h 1434"/>
                  <a:gd name="T20" fmla="*/ 48 w 3453"/>
                  <a:gd name="T21" fmla="*/ 1418 h 1434"/>
                  <a:gd name="T22" fmla="*/ 3435 w 3453"/>
                  <a:gd name="T23" fmla="*/ 1332 h 1434"/>
                  <a:gd name="T24" fmla="*/ 3405 w 3453"/>
                  <a:gd name="T25" fmla="*/ 16 h 1434"/>
                  <a:gd name="T26" fmla="*/ 16 w 3453"/>
                  <a:gd name="T27" fmla="*/ 10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3" h="1434">
                    <a:moveTo>
                      <a:pt x="32" y="1434"/>
                    </a:moveTo>
                    <a:lnTo>
                      <a:pt x="32" y="1426"/>
                    </a:lnTo>
                    <a:lnTo>
                      <a:pt x="0" y="86"/>
                    </a:lnTo>
                    <a:lnTo>
                      <a:pt x="8" y="86"/>
                    </a:lnTo>
                    <a:lnTo>
                      <a:pt x="3421" y="0"/>
                    </a:lnTo>
                    <a:lnTo>
                      <a:pt x="3421" y="8"/>
                    </a:lnTo>
                    <a:lnTo>
                      <a:pt x="3453" y="1349"/>
                    </a:lnTo>
                    <a:lnTo>
                      <a:pt x="3445" y="1349"/>
                    </a:lnTo>
                    <a:lnTo>
                      <a:pt x="32" y="1434"/>
                    </a:lnTo>
                    <a:close/>
                    <a:moveTo>
                      <a:pt x="16" y="102"/>
                    </a:moveTo>
                    <a:lnTo>
                      <a:pt x="48" y="1418"/>
                    </a:lnTo>
                    <a:lnTo>
                      <a:pt x="3435" y="1332"/>
                    </a:lnTo>
                    <a:lnTo>
                      <a:pt x="3405" y="16"/>
                    </a:lnTo>
                    <a:lnTo>
                      <a:pt x="16" y="102"/>
                    </a:lnTo>
                    <a:close/>
                  </a:path>
                </a:pathLst>
              </a:custGeom>
              <a:solidFill>
                <a:srgbClr val="EE7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" name="Freeform 6"/>
              <p:cNvSpPr>
                <a:spLocks noEditPoints="1"/>
              </p:cNvSpPr>
              <p:nvPr/>
            </p:nvSpPr>
            <p:spPr bwMode="auto">
              <a:xfrm>
                <a:off x="3338513" y="2297113"/>
                <a:ext cx="5481638" cy="2276475"/>
              </a:xfrm>
              <a:custGeom>
                <a:avLst/>
                <a:gdLst>
                  <a:gd name="T0" fmla="*/ 32 w 3453"/>
                  <a:gd name="T1" fmla="*/ 1434 h 1434"/>
                  <a:gd name="T2" fmla="*/ 32 w 3453"/>
                  <a:gd name="T3" fmla="*/ 1426 h 1434"/>
                  <a:gd name="T4" fmla="*/ 0 w 3453"/>
                  <a:gd name="T5" fmla="*/ 86 h 1434"/>
                  <a:gd name="T6" fmla="*/ 8 w 3453"/>
                  <a:gd name="T7" fmla="*/ 86 h 1434"/>
                  <a:gd name="T8" fmla="*/ 3421 w 3453"/>
                  <a:gd name="T9" fmla="*/ 0 h 1434"/>
                  <a:gd name="T10" fmla="*/ 3421 w 3453"/>
                  <a:gd name="T11" fmla="*/ 8 h 1434"/>
                  <a:gd name="T12" fmla="*/ 3453 w 3453"/>
                  <a:gd name="T13" fmla="*/ 1349 h 1434"/>
                  <a:gd name="T14" fmla="*/ 3445 w 3453"/>
                  <a:gd name="T15" fmla="*/ 1349 h 1434"/>
                  <a:gd name="T16" fmla="*/ 32 w 3453"/>
                  <a:gd name="T17" fmla="*/ 1434 h 1434"/>
                  <a:gd name="T18" fmla="*/ 16 w 3453"/>
                  <a:gd name="T19" fmla="*/ 102 h 1434"/>
                  <a:gd name="T20" fmla="*/ 48 w 3453"/>
                  <a:gd name="T21" fmla="*/ 1418 h 1434"/>
                  <a:gd name="T22" fmla="*/ 3435 w 3453"/>
                  <a:gd name="T23" fmla="*/ 1332 h 1434"/>
                  <a:gd name="T24" fmla="*/ 3405 w 3453"/>
                  <a:gd name="T25" fmla="*/ 16 h 1434"/>
                  <a:gd name="T26" fmla="*/ 16 w 3453"/>
                  <a:gd name="T27" fmla="*/ 10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3" h="1434">
                    <a:moveTo>
                      <a:pt x="32" y="1434"/>
                    </a:moveTo>
                    <a:lnTo>
                      <a:pt x="32" y="1426"/>
                    </a:lnTo>
                    <a:lnTo>
                      <a:pt x="0" y="86"/>
                    </a:lnTo>
                    <a:lnTo>
                      <a:pt x="8" y="86"/>
                    </a:lnTo>
                    <a:lnTo>
                      <a:pt x="3421" y="0"/>
                    </a:lnTo>
                    <a:lnTo>
                      <a:pt x="3421" y="8"/>
                    </a:lnTo>
                    <a:lnTo>
                      <a:pt x="3453" y="1349"/>
                    </a:lnTo>
                    <a:lnTo>
                      <a:pt x="3445" y="1349"/>
                    </a:lnTo>
                    <a:lnTo>
                      <a:pt x="32" y="1434"/>
                    </a:lnTo>
                    <a:close/>
                    <a:moveTo>
                      <a:pt x="16" y="102"/>
                    </a:moveTo>
                    <a:lnTo>
                      <a:pt x="48" y="1418"/>
                    </a:lnTo>
                    <a:lnTo>
                      <a:pt x="3435" y="1332"/>
                    </a:lnTo>
                    <a:lnTo>
                      <a:pt x="3405" y="16"/>
                    </a:lnTo>
                    <a:lnTo>
                      <a:pt x="16" y="102"/>
                    </a:lnTo>
                    <a:close/>
                  </a:path>
                </a:pathLst>
              </a:custGeom>
              <a:solidFill>
                <a:srgbClr val="EE7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" name="Freeform 7"/>
              <p:cNvSpPr>
                <a:spLocks noEditPoints="1"/>
              </p:cNvSpPr>
              <p:nvPr/>
            </p:nvSpPr>
            <p:spPr bwMode="auto">
              <a:xfrm>
                <a:off x="3443288" y="2297113"/>
                <a:ext cx="5483225" cy="2276475"/>
              </a:xfrm>
              <a:custGeom>
                <a:avLst/>
                <a:gdLst>
                  <a:gd name="T0" fmla="*/ 3422 w 3454"/>
                  <a:gd name="T1" fmla="*/ 1434 h 1434"/>
                  <a:gd name="T2" fmla="*/ 3414 w 3454"/>
                  <a:gd name="T3" fmla="*/ 1434 h 1434"/>
                  <a:gd name="T4" fmla="*/ 0 w 3454"/>
                  <a:gd name="T5" fmla="*/ 1349 h 1434"/>
                  <a:gd name="T6" fmla="*/ 32 w 3454"/>
                  <a:gd name="T7" fmla="*/ 0 h 1434"/>
                  <a:gd name="T8" fmla="*/ 40 w 3454"/>
                  <a:gd name="T9" fmla="*/ 0 h 1434"/>
                  <a:gd name="T10" fmla="*/ 3454 w 3454"/>
                  <a:gd name="T11" fmla="*/ 86 h 1434"/>
                  <a:gd name="T12" fmla="*/ 3422 w 3454"/>
                  <a:gd name="T13" fmla="*/ 1434 h 1434"/>
                  <a:gd name="T14" fmla="*/ 19 w 3454"/>
                  <a:gd name="T15" fmla="*/ 1332 h 1434"/>
                  <a:gd name="T16" fmla="*/ 3406 w 3454"/>
                  <a:gd name="T17" fmla="*/ 1418 h 1434"/>
                  <a:gd name="T18" fmla="*/ 3438 w 3454"/>
                  <a:gd name="T19" fmla="*/ 102 h 1434"/>
                  <a:gd name="T20" fmla="*/ 48 w 3454"/>
                  <a:gd name="T21" fmla="*/ 16 h 1434"/>
                  <a:gd name="T22" fmla="*/ 19 w 3454"/>
                  <a:gd name="T23" fmla="*/ 133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54" h="1434">
                    <a:moveTo>
                      <a:pt x="3422" y="1434"/>
                    </a:moveTo>
                    <a:lnTo>
                      <a:pt x="3414" y="1434"/>
                    </a:lnTo>
                    <a:lnTo>
                      <a:pt x="0" y="1349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3454" y="86"/>
                    </a:lnTo>
                    <a:lnTo>
                      <a:pt x="3422" y="1434"/>
                    </a:lnTo>
                    <a:close/>
                    <a:moveTo>
                      <a:pt x="19" y="1332"/>
                    </a:moveTo>
                    <a:lnTo>
                      <a:pt x="3406" y="1418"/>
                    </a:lnTo>
                    <a:lnTo>
                      <a:pt x="3438" y="102"/>
                    </a:lnTo>
                    <a:lnTo>
                      <a:pt x="48" y="16"/>
                    </a:lnTo>
                    <a:lnTo>
                      <a:pt x="19" y="1332"/>
                    </a:lnTo>
                    <a:close/>
                  </a:path>
                </a:pathLst>
              </a:custGeom>
              <a:solidFill>
                <a:srgbClr val="DD9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" name="Freeform 8"/>
              <p:cNvSpPr/>
              <p:nvPr/>
            </p:nvSpPr>
            <p:spPr bwMode="auto">
              <a:xfrm>
                <a:off x="3260726" y="2811463"/>
                <a:ext cx="195263" cy="166688"/>
              </a:xfrm>
              <a:custGeom>
                <a:avLst/>
                <a:gdLst>
                  <a:gd name="T0" fmla="*/ 46 w 46"/>
                  <a:gd name="T1" fmla="*/ 13 h 39"/>
                  <a:gd name="T2" fmla="*/ 34 w 46"/>
                  <a:gd name="T3" fmla="*/ 2 h 39"/>
                  <a:gd name="T4" fmla="*/ 24 w 46"/>
                  <a:gd name="T5" fmla="*/ 7 h 39"/>
                  <a:gd name="T6" fmla="*/ 14 w 46"/>
                  <a:gd name="T7" fmla="*/ 0 h 39"/>
                  <a:gd name="T8" fmla="*/ 1 w 46"/>
                  <a:gd name="T9" fmla="*/ 11 h 39"/>
                  <a:gd name="T10" fmla="*/ 7 w 46"/>
                  <a:gd name="T11" fmla="*/ 26 h 39"/>
                  <a:gd name="T12" fmla="*/ 22 w 46"/>
                  <a:gd name="T13" fmla="*/ 39 h 39"/>
                  <a:gd name="T14" fmla="*/ 38 w 46"/>
                  <a:gd name="T15" fmla="*/ 28 h 39"/>
                  <a:gd name="T16" fmla="*/ 46 w 46"/>
                  <a:gd name="T17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39">
                    <a:moveTo>
                      <a:pt x="46" y="13"/>
                    </a:moveTo>
                    <a:cubicBezTo>
                      <a:pt x="46" y="7"/>
                      <a:pt x="41" y="2"/>
                      <a:pt x="34" y="2"/>
                    </a:cubicBezTo>
                    <a:cubicBezTo>
                      <a:pt x="28" y="2"/>
                      <a:pt x="24" y="7"/>
                      <a:pt x="24" y="7"/>
                    </a:cubicBezTo>
                    <a:cubicBezTo>
                      <a:pt x="24" y="7"/>
                      <a:pt x="20" y="1"/>
                      <a:pt x="14" y="0"/>
                    </a:cubicBezTo>
                    <a:cubicBezTo>
                      <a:pt x="7" y="0"/>
                      <a:pt x="1" y="5"/>
                      <a:pt x="1" y="11"/>
                    </a:cubicBezTo>
                    <a:cubicBezTo>
                      <a:pt x="0" y="16"/>
                      <a:pt x="4" y="22"/>
                      <a:pt x="7" y="26"/>
                    </a:cubicBezTo>
                    <a:cubicBezTo>
                      <a:pt x="11" y="31"/>
                      <a:pt x="18" y="36"/>
                      <a:pt x="22" y="39"/>
                    </a:cubicBezTo>
                    <a:cubicBezTo>
                      <a:pt x="26" y="37"/>
                      <a:pt x="33" y="32"/>
                      <a:pt x="38" y="28"/>
                    </a:cubicBezTo>
                    <a:cubicBezTo>
                      <a:pt x="41" y="24"/>
                      <a:pt x="46" y="19"/>
                      <a:pt x="46" y="13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" name="Freeform 9"/>
              <p:cNvSpPr/>
              <p:nvPr/>
            </p:nvSpPr>
            <p:spPr bwMode="auto">
              <a:xfrm>
                <a:off x="8639176" y="2692400"/>
                <a:ext cx="180975" cy="174625"/>
              </a:xfrm>
              <a:custGeom>
                <a:avLst/>
                <a:gdLst>
                  <a:gd name="T0" fmla="*/ 39 w 43"/>
                  <a:gd name="T1" fmla="*/ 5 h 41"/>
                  <a:gd name="T2" fmla="*/ 22 w 43"/>
                  <a:gd name="T3" fmla="*/ 5 h 41"/>
                  <a:gd name="T4" fmla="*/ 18 w 43"/>
                  <a:gd name="T5" fmla="*/ 15 h 41"/>
                  <a:gd name="T6" fmla="*/ 7 w 43"/>
                  <a:gd name="T7" fmla="*/ 17 h 41"/>
                  <a:gd name="T8" fmla="*/ 4 w 43"/>
                  <a:gd name="T9" fmla="*/ 33 h 41"/>
                  <a:gd name="T10" fmla="*/ 18 w 43"/>
                  <a:gd name="T11" fmla="*/ 40 h 41"/>
                  <a:gd name="T12" fmla="*/ 38 w 43"/>
                  <a:gd name="T13" fmla="*/ 40 h 41"/>
                  <a:gd name="T14" fmla="*/ 42 w 43"/>
                  <a:gd name="T15" fmla="*/ 21 h 41"/>
                  <a:gd name="T16" fmla="*/ 39 w 43"/>
                  <a:gd name="T17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1">
                    <a:moveTo>
                      <a:pt x="39" y="5"/>
                    </a:moveTo>
                    <a:cubicBezTo>
                      <a:pt x="35" y="1"/>
                      <a:pt x="28" y="0"/>
                      <a:pt x="22" y="5"/>
                    </a:cubicBezTo>
                    <a:cubicBezTo>
                      <a:pt x="18" y="9"/>
                      <a:pt x="18" y="15"/>
                      <a:pt x="18" y="15"/>
                    </a:cubicBezTo>
                    <a:cubicBezTo>
                      <a:pt x="18" y="15"/>
                      <a:pt x="12" y="13"/>
                      <a:pt x="7" y="17"/>
                    </a:cubicBezTo>
                    <a:cubicBezTo>
                      <a:pt x="1" y="21"/>
                      <a:pt x="0" y="28"/>
                      <a:pt x="4" y="33"/>
                    </a:cubicBezTo>
                    <a:cubicBezTo>
                      <a:pt x="7" y="38"/>
                      <a:pt x="13" y="39"/>
                      <a:pt x="18" y="40"/>
                    </a:cubicBezTo>
                    <a:cubicBezTo>
                      <a:pt x="25" y="41"/>
                      <a:pt x="33" y="41"/>
                      <a:pt x="38" y="40"/>
                    </a:cubicBezTo>
                    <a:cubicBezTo>
                      <a:pt x="39" y="36"/>
                      <a:pt x="42" y="28"/>
                      <a:pt x="42" y="21"/>
                    </a:cubicBezTo>
                    <a:cubicBezTo>
                      <a:pt x="43" y="17"/>
                      <a:pt x="43" y="10"/>
                      <a:pt x="39" y="5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Freeform 10"/>
              <p:cNvSpPr/>
              <p:nvPr/>
            </p:nvSpPr>
            <p:spPr bwMode="auto">
              <a:xfrm>
                <a:off x="8497888" y="4211638"/>
                <a:ext cx="242888" cy="212725"/>
              </a:xfrm>
              <a:custGeom>
                <a:avLst/>
                <a:gdLst>
                  <a:gd name="T0" fmla="*/ 54 w 57"/>
                  <a:gd name="T1" fmla="*/ 11 h 50"/>
                  <a:gd name="T2" fmla="*/ 36 w 57"/>
                  <a:gd name="T3" fmla="*/ 3 h 50"/>
                  <a:gd name="T4" fmla="*/ 26 w 57"/>
                  <a:gd name="T5" fmla="*/ 13 h 50"/>
                  <a:gd name="T6" fmla="*/ 13 w 57"/>
                  <a:gd name="T7" fmla="*/ 10 h 50"/>
                  <a:gd name="T8" fmla="*/ 2 w 57"/>
                  <a:gd name="T9" fmla="*/ 27 h 50"/>
                  <a:gd name="T10" fmla="*/ 15 w 57"/>
                  <a:gd name="T11" fmla="*/ 42 h 50"/>
                  <a:gd name="T12" fmla="*/ 38 w 57"/>
                  <a:gd name="T13" fmla="*/ 50 h 50"/>
                  <a:gd name="T14" fmla="*/ 51 w 57"/>
                  <a:gd name="T15" fmla="*/ 31 h 50"/>
                  <a:gd name="T16" fmla="*/ 54 w 57"/>
                  <a:gd name="T17" fmla="*/ 1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0">
                    <a:moveTo>
                      <a:pt x="54" y="11"/>
                    </a:moveTo>
                    <a:cubicBezTo>
                      <a:pt x="52" y="4"/>
                      <a:pt x="44" y="0"/>
                      <a:pt x="36" y="3"/>
                    </a:cubicBezTo>
                    <a:cubicBezTo>
                      <a:pt x="29" y="5"/>
                      <a:pt x="26" y="13"/>
                      <a:pt x="26" y="13"/>
                    </a:cubicBezTo>
                    <a:cubicBezTo>
                      <a:pt x="26" y="13"/>
                      <a:pt x="20" y="8"/>
                      <a:pt x="13" y="10"/>
                    </a:cubicBezTo>
                    <a:cubicBezTo>
                      <a:pt x="4" y="12"/>
                      <a:pt x="0" y="20"/>
                      <a:pt x="2" y="27"/>
                    </a:cubicBezTo>
                    <a:cubicBezTo>
                      <a:pt x="4" y="34"/>
                      <a:pt x="10" y="39"/>
                      <a:pt x="15" y="42"/>
                    </a:cubicBezTo>
                    <a:cubicBezTo>
                      <a:pt x="22" y="46"/>
                      <a:pt x="32" y="49"/>
                      <a:pt x="38" y="50"/>
                    </a:cubicBezTo>
                    <a:cubicBezTo>
                      <a:pt x="41" y="46"/>
                      <a:pt x="48" y="38"/>
                      <a:pt x="51" y="31"/>
                    </a:cubicBezTo>
                    <a:cubicBezTo>
                      <a:pt x="54" y="25"/>
                      <a:pt x="57" y="18"/>
                      <a:pt x="54" y="11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Freeform 11"/>
              <p:cNvSpPr/>
              <p:nvPr/>
            </p:nvSpPr>
            <p:spPr bwMode="auto">
              <a:xfrm>
                <a:off x="3529013" y="4224338"/>
                <a:ext cx="236538" cy="209550"/>
              </a:xfrm>
              <a:custGeom>
                <a:avLst/>
                <a:gdLst>
                  <a:gd name="T0" fmla="*/ 56 w 56"/>
                  <a:gd name="T1" fmla="*/ 20 h 49"/>
                  <a:gd name="T2" fmla="*/ 42 w 56"/>
                  <a:gd name="T3" fmla="*/ 5 h 49"/>
                  <a:gd name="T4" fmla="*/ 30 w 56"/>
                  <a:gd name="T5" fmla="*/ 10 h 49"/>
                  <a:gd name="T6" fmla="*/ 19 w 56"/>
                  <a:gd name="T7" fmla="*/ 1 h 49"/>
                  <a:gd name="T8" fmla="*/ 2 w 56"/>
                  <a:gd name="T9" fmla="*/ 12 h 49"/>
                  <a:gd name="T10" fmla="*/ 8 w 56"/>
                  <a:gd name="T11" fmla="*/ 31 h 49"/>
                  <a:gd name="T12" fmla="*/ 24 w 56"/>
                  <a:gd name="T13" fmla="*/ 49 h 49"/>
                  <a:gd name="T14" fmla="*/ 45 w 56"/>
                  <a:gd name="T15" fmla="*/ 37 h 49"/>
                  <a:gd name="T16" fmla="*/ 56 w 56"/>
                  <a:gd name="T1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49">
                    <a:moveTo>
                      <a:pt x="56" y="20"/>
                    </a:moveTo>
                    <a:cubicBezTo>
                      <a:pt x="56" y="13"/>
                      <a:pt x="51" y="6"/>
                      <a:pt x="42" y="5"/>
                    </a:cubicBezTo>
                    <a:cubicBezTo>
                      <a:pt x="35" y="4"/>
                      <a:pt x="30" y="10"/>
                      <a:pt x="30" y="10"/>
                    </a:cubicBezTo>
                    <a:cubicBezTo>
                      <a:pt x="30" y="10"/>
                      <a:pt x="26" y="3"/>
                      <a:pt x="19" y="1"/>
                    </a:cubicBez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8" y="31"/>
                    </a:cubicBezTo>
                    <a:cubicBezTo>
                      <a:pt x="12" y="38"/>
                      <a:pt x="20" y="45"/>
                      <a:pt x="24" y="49"/>
                    </a:cubicBezTo>
                    <a:cubicBezTo>
                      <a:pt x="29" y="46"/>
                      <a:pt x="38" y="42"/>
                      <a:pt x="45" y="37"/>
                    </a:cubicBezTo>
                    <a:cubicBezTo>
                      <a:pt x="49" y="33"/>
                      <a:pt x="55" y="27"/>
                      <a:pt x="56" y="20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Oval 12"/>
              <p:cNvSpPr>
                <a:spLocks noChangeArrowheads="1"/>
              </p:cNvSpPr>
              <p:nvPr/>
            </p:nvSpPr>
            <p:spPr bwMode="auto">
              <a:xfrm>
                <a:off x="3430588" y="3616325"/>
                <a:ext cx="88900" cy="85725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6076951" y="4459288"/>
                <a:ext cx="88900" cy="88900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Oval 14"/>
              <p:cNvSpPr>
                <a:spLocks noChangeArrowheads="1"/>
              </p:cNvSpPr>
              <p:nvPr/>
            </p:nvSpPr>
            <p:spPr bwMode="auto">
              <a:xfrm>
                <a:off x="7527926" y="2365375"/>
                <a:ext cx="84138" cy="88900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Oval 15"/>
              <p:cNvSpPr>
                <a:spLocks noChangeArrowheads="1"/>
              </p:cNvSpPr>
              <p:nvPr/>
            </p:nvSpPr>
            <p:spPr bwMode="auto">
              <a:xfrm>
                <a:off x="4168776" y="2274888"/>
                <a:ext cx="85725" cy="90488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2406015" cy="521970"/>
            <a:chOff x="616" y="579"/>
            <a:chExt cx="3789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295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复合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判据</a:t>
              </a:r>
              <a:endParaRPr lang="zh-CN" altLang="en-US" sz="2800" b="1" kern="100" dirty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15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二、反应进行方向的判断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方法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24582" name="矩形 24581"/>
          <p:cNvSpPr/>
          <p:nvPr>
            <p:custDataLst>
              <p:tags r:id="rId2"/>
            </p:custDataLst>
          </p:nvPr>
        </p:nvSpPr>
        <p:spPr>
          <a:xfrm>
            <a:off x="276225" y="1498600"/>
            <a:ext cx="1137602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研究表明：在等温、等压条件下封闭体系中，自由能的变化综合反应了体系的焓变和熵变对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自发过程的影响：      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10360" y="3025140"/>
            <a:ext cx="3816350" cy="881380"/>
            <a:chOff x="2536" y="4764"/>
            <a:chExt cx="6010" cy="1388"/>
          </a:xfrm>
        </p:grpSpPr>
        <p:grpSp>
          <p:nvGrpSpPr>
            <p:cNvPr id="6" name="组合 5"/>
            <p:cNvGrpSpPr/>
            <p:nvPr/>
          </p:nvGrpSpPr>
          <p:grpSpPr>
            <a:xfrm rot="0">
              <a:off x="2537" y="4764"/>
              <a:ext cx="4982" cy="1389"/>
              <a:chOff x="5517" y="3401"/>
              <a:chExt cx="8111" cy="3811"/>
            </a:xfrm>
          </p:grpSpPr>
          <p:sp>
            <p:nvSpPr>
              <p:cNvPr id="26" name="心形 25"/>
              <p:cNvSpPr/>
              <p:nvPr/>
            </p:nvSpPr>
            <p:spPr>
              <a:xfrm>
                <a:off x="12458" y="6236"/>
                <a:ext cx="1171" cy="976"/>
              </a:xfrm>
              <a:prstGeom prst="heart">
                <a:avLst/>
              </a:pr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5517" y="3401"/>
                <a:ext cx="1164" cy="1020"/>
              </a:xfrm>
              <a:custGeom>
                <a:avLst/>
                <a:gdLst>
                  <a:gd name="connsiteX0" fmla="*/ 574 w 1164"/>
                  <a:gd name="connsiteY0" fmla="*/ 214 h 1019"/>
                  <a:gd name="connsiteX1" fmla="*/ 586 w 1164"/>
                  <a:gd name="connsiteY1" fmla="*/ 1020 h 1019"/>
                  <a:gd name="connsiteX2" fmla="*/ 574 w 1164"/>
                  <a:gd name="connsiteY2" fmla="*/ 214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1020">
                    <a:moveTo>
                      <a:pt x="574" y="214"/>
                    </a:moveTo>
                    <a:cubicBezTo>
                      <a:pt x="815" y="-348"/>
                      <a:pt x="1766" y="297"/>
                      <a:pt x="586" y="1020"/>
                    </a:cubicBezTo>
                    <a:cubicBezTo>
                      <a:pt x="-594" y="297"/>
                      <a:pt x="333" y="-348"/>
                      <a:pt x="574" y="214"/>
                    </a:cubicBezTo>
                    <a:close/>
                  </a:path>
                </a:pathLst>
              </a:cu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 rot="0">
                <a:off x="5620" y="3604"/>
                <a:ext cx="7952" cy="3485"/>
                <a:chOff x="5650" y="3464"/>
                <a:chExt cx="8124" cy="3704"/>
              </a:xfrm>
            </p:grpSpPr>
            <p:sp>
              <p:nvSpPr>
                <p:cNvPr id="8" name="六边形 7"/>
                <p:cNvSpPr/>
                <p:nvPr/>
              </p:nvSpPr>
              <p:spPr>
                <a:xfrm>
                  <a:off x="5650" y="3464"/>
                  <a:ext cx="8125" cy="3705"/>
                </a:xfrm>
                <a:prstGeom prst="hexagon">
                  <a:avLst>
                    <a:gd name="adj" fmla="val 4554"/>
                    <a:gd name="vf" fmla="val 115470"/>
                  </a:avLst>
                </a:prstGeom>
                <a:solidFill>
                  <a:srgbClr val="FEE5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" name="六边形 1"/>
                <p:cNvSpPr/>
                <p:nvPr/>
              </p:nvSpPr>
              <p:spPr>
                <a:xfrm>
                  <a:off x="5761" y="3600"/>
                  <a:ext cx="7882" cy="3413"/>
                </a:xfrm>
                <a:prstGeom prst="hexagon">
                  <a:avLst>
                    <a:gd name="adj" fmla="val 4567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dir="2700000" algn="tl" rotWithShape="0">
                    <a:srgbClr val="FB8B7C">
                      <a:alpha val="7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 rot="0">
                <a:off x="5890" y="6264"/>
                <a:ext cx="738" cy="568"/>
                <a:chOff x="5906" y="6267"/>
                <a:chExt cx="830" cy="638"/>
              </a:xfrm>
            </p:grpSpPr>
            <p:sp>
              <p:nvSpPr>
                <p:cNvPr id="11" name="心形 10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2" name="心形 11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心形 12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4" name="心形 13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 rot="0" flipH="1">
                <a:off x="12521" y="6264"/>
                <a:ext cx="738" cy="568"/>
                <a:chOff x="5906" y="6267"/>
                <a:chExt cx="830" cy="638"/>
              </a:xfrm>
            </p:grpSpPr>
            <p:sp>
              <p:nvSpPr>
                <p:cNvPr id="17" name="心形 16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8" name="心形 17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9" name="心形 18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0" name="心形 19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4583" name="矩形 24582"/>
            <p:cNvSpPr/>
            <p:nvPr>
              <p:custDataLst>
                <p:tags r:id="rId3"/>
              </p:custDataLst>
            </p:nvPr>
          </p:nvSpPr>
          <p:spPr>
            <a:xfrm>
              <a:off x="2536" y="5038"/>
              <a:ext cx="601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△G = △H - T△S  </a:t>
              </a:r>
              <a:endPara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sp>
        <p:nvSpPr>
          <p:cNvPr id="24584" name="矩形 24583"/>
          <p:cNvSpPr/>
          <p:nvPr>
            <p:custDataLst>
              <p:tags r:id="rId4"/>
            </p:custDataLst>
          </p:nvPr>
        </p:nvSpPr>
        <p:spPr>
          <a:xfrm>
            <a:off x="5265420" y="3273743"/>
            <a:ext cx="52197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（ </a:t>
            </a:r>
            <a:r>
              <a:rPr lang="en-US" altLang="zh-CN" sz="24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G </a:t>
            </a:r>
            <a:r>
              <a:rPr lang="zh-CN" sz="24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：</a:t>
            </a:r>
            <a:r>
              <a:rPr lang="zh-CN" altLang="en-US" sz="24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自由能  </a:t>
            </a:r>
            <a:r>
              <a:rPr lang="en-US" altLang="zh-CN" sz="24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T</a:t>
            </a:r>
            <a:r>
              <a:rPr lang="zh-CN" altLang="en-US" sz="24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：绝对温度</a:t>
            </a:r>
            <a:r>
              <a:rPr lang="en-US" altLang="zh-CN" sz="24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endParaRPr lang="en-US" altLang="zh-CN" sz="24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3953510"/>
            <a:ext cx="1137602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化学反应总是向着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自由能减小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的方向进行，直到体系达到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平衡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045335" y="4660265"/>
            <a:ext cx="8179435" cy="2169160"/>
            <a:chOff x="1952" y="7096"/>
            <a:chExt cx="12881" cy="3416"/>
          </a:xfrm>
        </p:grpSpPr>
        <p:sp>
          <p:nvSpPr>
            <p:cNvPr id="10" name="矩形 9"/>
            <p:cNvSpPr/>
            <p:nvPr>
              <p:custDataLst>
                <p:tags r:id="rId6"/>
              </p:custDataLst>
            </p:nvPr>
          </p:nvSpPr>
          <p:spPr>
            <a:xfrm>
              <a:off x="2700" y="7411"/>
              <a:ext cx="1156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当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△G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＜ 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0 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时，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反应能自发进行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7"/>
              </p:custDataLst>
            </p:nvPr>
          </p:nvSpPr>
          <p:spPr>
            <a:xfrm>
              <a:off x="2813" y="8434"/>
              <a:ext cx="1179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当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△G 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＞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0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时，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反应不能自发进行 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8"/>
              </p:custDataLst>
            </p:nvPr>
          </p:nvSpPr>
          <p:spPr>
            <a:xfrm>
              <a:off x="2813" y="9454"/>
              <a:ext cx="1202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当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△G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＝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0 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时，反应达到平衡状态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 rot="0">
              <a:off x="1952" y="7096"/>
              <a:ext cx="9872" cy="3416"/>
              <a:chOff x="3260726" y="2274888"/>
              <a:chExt cx="5665787" cy="2298700"/>
            </a:xfrm>
          </p:grpSpPr>
          <p:sp>
            <p:nvSpPr>
              <p:cNvPr id="25" name="Freeform 5"/>
              <p:cNvSpPr>
                <a:spLocks noEditPoints="1"/>
              </p:cNvSpPr>
              <p:nvPr/>
            </p:nvSpPr>
            <p:spPr bwMode="auto">
              <a:xfrm>
                <a:off x="3338513" y="2297113"/>
                <a:ext cx="5481638" cy="2276475"/>
              </a:xfrm>
              <a:custGeom>
                <a:avLst/>
                <a:gdLst>
                  <a:gd name="T0" fmla="*/ 32 w 3453"/>
                  <a:gd name="T1" fmla="*/ 1434 h 1434"/>
                  <a:gd name="T2" fmla="*/ 32 w 3453"/>
                  <a:gd name="T3" fmla="*/ 1426 h 1434"/>
                  <a:gd name="T4" fmla="*/ 0 w 3453"/>
                  <a:gd name="T5" fmla="*/ 86 h 1434"/>
                  <a:gd name="T6" fmla="*/ 8 w 3453"/>
                  <a:gd name="T7" fmla="*/ 86 h 1434"/>
                  <a:gd name="T8" fmla="*/ 3421 w 3453"/>
                  <a:gd name="T9" fmla="*/ 0 h 1434"/>
                  <a:gd name="T10" fmla="*/ 3421 w 3453"/>
                  <a:gd name="T11" fmla="*/ 8 h 1434"/>
                  <a:gd name="T12" fmla="*/ 3453 w 3453"/>
                  <a:gd name="T13" fmla="*/ 1349 h 1434"/>
                  <a:gd name="T14" fmla="*/ 3445 w 3453"/>
                  <a:gd name="T15" fmla="*/ 1349 h 1434"/>
                  <a:gd name="T16" fmla="*/ 32 w 3453"/>
                  <a:gd name="T17" fmla="*/ 1434 h 1434"/>
                  <a:gd name="T18" fmla="*/ 16 w 3453"/>
                  <a:gd name="T19" fmla="*/ 102 h 1434"/>
                  <a:gd name="T20" fmla="*/ 48 w 3453"/>
                  <a:gd name="T21" fmla="*/ 1418 h 1434"/>
                  <a:gd name="T22" fmla="*/ 3435 w 3453"/>
                  <a:gd name="T23" fmla="*/ 1332 h 1434"/>
                  <a:gd name="T24" fmla="*/ 3405 w 3453"/>
                  <a:gd name="T25" fmla="*/ 16 h 1434"/>
                  <a:gd name="T26" fmla="*/ 16 w 3453"/>
                  <a:gd name="T27" fmla="*/ 10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3" h="1434">
                    <a:moveTo>
                      <a:pt x="32" y="1434"/>
                    </a:moveTo>
                    <a:lnTo>
                      <a:pt x="32" y="1426"/>
                    </a:lnTo>
                    <a:lnTo>
                      <a:pt x="0" y="86"/>
                    </a:lnTo>
                    <a:lnTo>
                      <a:pt x="8" y="86"/>
                    </a:lnTo>
                    <a:lnTo>
                      <a:pt x="3421" y="0"/>
                    </a:lnTo>
                    <a:lnTo>
                      <a:pt x="3421" y="8"/>
                    </a:lnTo>
                    <a:lnTo>
                      <a:pt x="3453" y="1349"/>
                    </a:lnTo>
                    <a:lnTo>
                      <a:pt x="3445" y="1349"/>
                    </a:lnTo>
                    <a:lnTo>
                      <a:pt x="32" y="1434"/>
                    </a:lnTo>
                    <a:close/>
                    <a:moveTo>
                      <a:pt x="16" y="102"/>
                    </a:moveTo>
                    <a:lnTo>
                      <a:pt x="48" y="1418"/>
                    </a:lnTo>
                    <a:lnTo>
                      <a:pt x="3435" y="1332"/>
                    </a:lnTo>
                    <a:lnTo>
                      <a:pt x="3405" y="16"/>
                    </a:lnTo>
                    <a:lnTo>
                      <a:pt x="16" y="102"/>
                    </a:lnTo>
                    <a:close/>
                  </a:path>
                </a:pathLst>
              </a:custGeom>
              <a:solidFill>
                <a:srgbClr val="EE7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6"/>
              <p:cNvSpPr>
                <a:spLocks noEditPoints="1"/>
              </p:cNvSpPr>
              <p:nvPr/>
            </p:nvSpPr>
            <p:spPr bwMode="auto">
              <a:xfrm>
                <a:off x="3338513" y="2297113"/>
                <a:ext cx="5481638" cy="2276475"/>
              </a:xfrm>
              <a:custGeom>
                <a:avLst/>
                <a:gdLst>
                  <a:gd name="T0" fmla="*/ 32 w 3453"/>
                  <a:gd name="T1" fmla="*/ 1434 h 1434"/>
                  <a:gd name="T2" fmla="*/ 32 w 3453"/>
                  <a:gd name="T3" fmla="*/ 1426 h 1434"/>
                  <a:gd name="T4" fmla="*/ 0 w 3453"/>
                  <a:gd name="T5" fmla="*/ 86 h 1434"/>
                  <a:gd name="T6" fmla="*/ 8 w 3453"/>
                  <a:gd name="T7" fmla="*/ 86 h 1434"/>
                  <a:gd name="T8" fmla="*/ 3421 w 3453"/>
                  <a:gd name="T9" fmla="*/ 0 h 1434"/>
                  <a:gd name="T10" fmla="*/ 3421 w 3453"/>
                  <a:gd name="T11" fmla="*/ 8 h 1434"/>
                  <a:gd name="T12" fmla="*/ 3453 w 3453"/>
                  <a:gd name="T13" fmla="*/ 1349 h 1434"/>
                  <a:gd name="T14" fmla="*/ 3445 w 3453"/>
                  <a:gd name="T15" fmla="*/ 1349 h 1434"/>
                  <a:gd name="T16" fmla="*/ 32 w 3453"/>
                  <a:gd name="T17" fmla="*/ 1434 h 1434"/>
                  <a:gd name="T18" fmla="*/ 16 w 3453"/>
                  <a:gd name="T19" fmla="*/ 102 h 1434"/>
                  <a:gd name="T20" fmla="*/ 48 w 3453"/>
                  <a:gd name="T21" fmla="*/ 1418 h 1434"/>
                  <a:gd name="T22" fmla="*/ 3435 w 3453"/>
                  <a:gd name="T23" fmla="*/ 1332 h 1434"/>
                  <a:gd name="T24" fmla="*/ 3405 w 3453"/>
                  <a:gd name="T25" fmla="*/ 16 h 1434"/>
                  <a:gd name="T26" fmla="*/ 16 w 3453"/>
                  <a:gd name="T27" fmla="*/ 10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3" h="1434">
                    <a:moveTo>
                      <a:pt x="32" y="1434"/>
                    </a:moveTo>
                    <a:lnTo>
                      <a:pt x="32" y="1426"/>
                    </a:lnTo>
                    <a:lnTo>
                      <a:pt x="0" y="86"/>
                    </a:lnTo>
                    <a:lnTo>
                      <a:pt x="8" y="86"/>
                    </a:lnTo>
                    <a:lnTo>
                      <a:pt x="3421" y="0"/>
                    </a:lnTo>
                    <a:lnTo>
                      <a:pt x="3421" y="8"/>
                    </a:lnTo>
                    <a:lnTo>
                      <a:pt x="3453" y="1349"/>
                    </a:lnTo>
                    <a:lnTo>
                      <a:pt x="3445" y="1349"/>
                    </a:lnTo>
                    <a:lnTo>
                      <a:pt x="32" y="1434"/>
                    </a:lnTo>
                    <a:close/>
                    <a:moveTo>
                      <a:pt x="16" y="102"/>
                    </a:moveTo>
                    <a:lnTo>
                      <a:pt x="48" y="1418"/>
                    </a:lnTo>
                    <a:lnTo>
                      <a:pt x="3435" y="1332"/>
                    </a:lnTo>
                    <a:lnTo>
                      <a:pt x="3405" y="16"/>
                    </a:lnTo>
                    <a:lnTo>
                      <a:pt x="16" y="102"/>
                    </a:lnTo>
                    <a:close/>
                  </a:path>
                </a:pathLst>
              </a:custGeom>
              <a:solidFill>
                <a:srgbClr val="EE7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7"/>
              <p:cNvSpPr>
                <a:spLocks noEditPoints="1"/>
              </p:cNvSpPr>
              <p:nvPr/>
            </p:nvSpPr>
            <p:spPr bwMode="auto">
              <a:xfrm>
                <a:off x="3443288" y="2297113"/>
                <a:ext cx="5483225" cy="2276475"/>
              </a:xfrm>
              <a:custGeom>
                <a:avLst/>
                <a:gdLst>
                  <a:gd name="T0" fmla="*/ 3422 w 3454"/>
                  <a:gd name="T1" fmla="*/ 1434 h 1434"/>
                  <a:gd name="T2" fmla="*/ 3414 w 3454"/>
                  <a:gd name="T3" fmla="*/ 1434 h 1434"/>
                  <a:gd name="T4" fmla="*/ 0 w 3454"/>
                  <a:gd name="T5" fmla="*/ 1349 h 1434"/>
                  <a:gd name="T6" fmla="*/ 32 w 3454"/>
                  <a:gd name="T7" fmla="*/ 0 h 1434"/>
                  <a:gd name="T8" fmla="*/ 40 w 3454"/>
                  <a:gd name="T9" fmla="*/ 0 h 1434"/>
                  <a:gd name="T10" fmla="*/ 3454 w 3454"/>
                  <a:gd name="T11" fmla="*/ 86 h 1434"/>
                  <a:gd name="T12" fmla="*/ 3422 w 3454"/>
                  <a:gd name="T13" fmla="*/ 1434 h 1434"/>
                  <a:gd name="T14" fmla="*/ 19 w 3454"/>
                  <a:gd name="T15" fmla="*/ 1332 h 1434"/>
                  <a:gd name="T16" fmla="*/ 3406 w 3454"/>
                  <a:gd name="T17" fmla="*/ 1418 h 1434"/>
                  <a:gd name="T18" fmla="*/ 3438 w 3454"/>
                  <a:gd name="T19" fmla="*/ 102 h 1434"/>
                  <a:gd name="T20" fmla="*/ 48 w 3454"/>
                  <a:gd name="T21" fmla="*/ 16 h 1434"/>
                  <a:gd name="T22" fmla="*/ 19 w 3454"/>
                  <a:gd name="T23" fmla="*/ 133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54" h="1434">
                    <a:moveTo>
                      <a:pt x="3422" y="1434"/>
                    </a:moveTo>
                    <a:lnTo>
                      <a:pt x="3414" y="1434"/>
                    </a:lnTo>
                    <a:lnTo>
                      <a:pt x="0" y="1349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3454" y="86"/>
                    </a:lnTo>
                    <a:lnTo>
                      <a:pt x="3422" y="1434"/>
                    </a:lnTo>
                    <a:close/>
                    <a:moveTo>
                      <a:pt x="19" y="1332"/>
                    </a:moveTo>
                    <a:lnTo>
                      <a:pt x="3406" y="1418"/>
                    </a:lnTo>
                    <a:lnTo>
                      <a:pt x="3438" y="102"/>
                    </a:lnTo>
                    <a:lnTo>
                      <a:pt x="48" y="16"/>
                    </a:lnTo>
                    <a:lnTo>
                      <a:pt x="19" y="1332"/>
                    </a:lnTo>
                    <a:close/>
                  </a:path>
                </a:pathLst>
              </a:custGeom>
              <a:solidFill>
                <a:srgbClr val="DD9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8"/>
              <p:cNvSpPr/>
              <p:nvPr/>
            </p:nvSpPr>
            <p:spPr bwMode="auto">
              <a:xfrm>
                <a:off x="3260726" y="2811463"/>
                <a:ext cx="195263" cy="166688"/>
              </a:xfrm>
              <a:custGeom>
                <a:avLst/>
                <a:gdLst>
                  <a:gd name="T0" fmla="*/ 46 w 46"/>
                  <a:gd name="T1" fmla="*/ 13 h 39"/>
                  <a:gd name="T2" fmla="*/ 34 w 46"/>
                  <a:gd name="T3" fmla="*/ 2 h 39"/>
                  <a:gd name="T4" fmla="*/ 24 w 46"/>
                  <a:gd name="T5" fmla="*/ 7 h 39"/>
                  <a:gd name="T6" fmla="*/ 14 w 46"/>
                  <a:gd name="T7" fmla="*/ 0 h 39"/>
                  <a:gd name="T8" fmla="*/ 1 w 46"/>
                  <a:gd name="T9" fmla="*/ 11 h 39"/>
                  <a:gd name="T10" fmla="*/ 7 w 46"/>
                  <a:gd name="T11" fmla="*/ 26 h 39"/>
                  <a:gd name="T12" fmla="*/ 22 w 46"/>
                  <a:gd name="T13" fmla="*/ 39 h 39"/>
                  <a:gd name="T14" fmla="*/ 38 w 46"/>
                  <a:gd name="T15" fmla="*/ 28 h 39"/>
                  <a:gd name="T16" fmla="*/ 46 w 46"/>
                  <a:gd name="T17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39">
                    <a:moveTo>
                      <a:pt x="46" y="13"/>
                    </a:moveTo>
                    <a:cubicBezTo>
                      <a:pt x="46" y="7"/>
                      <a:pt x="41" y="2"/>
                      <a:pt x="34" y="2"/>
                    </a:cubicBezTo>
                    <a:cubicBezTo>
                      <a:pt x="28" y="2"/>
                      <a:pt x="24" y="7"/>
                      <a:pt x="24" y="7"/>
                    </a:cubicBezTo>
                    <a:cubicBezTo>
                      <a:pt x="24" y="7"/>
                      <a:pt x="20" y="1"/>
                      <a:pt x="14" y="0"/>
                    </a:cubicBezTo>
                    <a:cubicBezTo>
                      <a:pt x="7" y="0"/>
                      <a:pt x="1" y="5"/>
                      <a:pt x="1" y="11"/>
                    </a:cubicBezTo>
                    <a:cubicBezTo>
                      <a:pt x="0" y="16"/>
                      <a:pt x="4" y="22"/>
                      <a:pt x="7" y="26"/>
                    </a:cubicBezTo>
                    <a:cubicBezTo>
                      <a:pt x="11" y="31"/>
                      <a:pt x="18" y="36"/>
                      <a:pt x="22" y="39"/>
                    </a:cubicBezTo>
                    <a:cubicBezTo>
                      <a:pt x="26" y="37"/>
                      <a:pt x="33" y="32"/>
                      <a:pt x="38" y="28"/>
                    </a:cubicBezTo>
                    <a:cubicBezTo>
                      <a:pt x="41" y="24"/>
                      <a:pt x="46" y="19"/>
                      <a:pt x="46" y="13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9"/>
              <p:cNvSpPr/>
              <p:nvPr/>
            </p:nvSpPr>
            <p:spPr bwMode="auto">
              <a:xfrm>
                <a:off x="8639176" y="2692400"/>
                <a:ext cx="180975" cy="174625"/>
              </a:xfrm>
              <a:custGeom>
                <a:avLst/>
                <a:gdLst>
                  <a:gd name="T0" fmla="*/ 39 w 43"/>
                  <a:gd name="T1" fmla="*/ 5 h 41"/>
                  <a:gd name="T2" fmla="*/ 22 w 43"/>
                  <a:gd name="T3" fmla="*/ 5 h 41"/>
                  <a:gd name="T4" fmla="*/ 18 w 43"/>
                  <a:gd name="T5" fmla="*/ 15 h 41"/>
                  <a:gd name="T6" fmla="*/ 7 w 43"/>
                  <a:gd name="T7" fmla="*/ 17 h 41"/>
                  <a:gd name="T8" fmla="*/ 4 w 43"/>
                  <a:gd name="T9" fmla="*/ 33 h 41"/>
                  <a:gd name="T10" fmla="*/ 18 w 43"/>
                  <a:gd name="T11" fmla="*/ 40 h 41"/>
                  <a:gd name="T12" fmla="*/ 38 w 43"/>
                  <a:gd name="T13" fmla="*/ 40 h 41"/>
                  <a:gd name="T14" fmla="*/ 42 w 43"/>
                  <a:gd name="T15" fmla="*/ 21 h 41"/>
                  <a:gd name="T16" fmla="*/ 39 w 43"/>
                  <a:gd name="T17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1">
                    <a:moveTo>
                      <a:pt x="39" y="5"/>
                    </a:moveTo>
                    <a:cubicBezTo>
                      <a:pt x="35" y="1"/>
                      <a:pt x="28" y="0"/>
                      <a:pt x="22" y="5"/>
                    </a:cubicBezTo>
                    <a:cubicBezTo>
                      <a:pt x="18" y="9"/>
                      <a:pt x="18" y="15"/>
                      <a:pt x="18" y="15"/>
                    </a:cubicBezTo>
                    <a:cubicBezTo>
                      <a:pt x="18" y="15"/>
                      <a:pt x="12" y="13"/>
                      <a:pt x="7" y="17"/>
                    </a:cubicBezTo>
                    <a:cubicBezTo>
                      <a:pt x="1" y="21"/>
                      <a:pt x="0" y="28"/>
                      <a:pt x="4" y="33"/>
                    </a:cubicBezTo>
                    <a:cubicBezTo>
                      <a:pt x="7" y="38"/>
                      <a:pt x="13" y="39"/>
                      <a:pt x="18" y="40"/>
                    </a:cubicBezTo>
                    <a:cubicBezTo>
                      <a:pt x="25" y="41"/>
                      <a:pt x="33" y="41"/>
                      <a:pt x="38" y="40"/>
                    </a:cubicBezTo>
                    <a:cubicBezTo>
                      <a:pt x="39" y="36"/>
                      <a:pt x="42" y="28"/>
                      <a:pt x="42" y="21"/>
                    </a:cubicBezTo>
                    <a:cubicBezTo>
                      <a:pt x="43" y="17"/>
                      <a:pt x="43" y="10"/>
                      <a:pt x="39" y="5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Freeform 10"/>
              <p:cNvSpPr/>
              <p:nvPr/>
            </p:nvSpPr>
            <p:spPr bwMode="auto">
              <a:xfrm>
                <a:off x="8497888" y="4211638"/>
                <a:ext cx="242888" cy="212725"/>
              </a:xfrm>
              <a:custGeom>
                <a:avLst/>
                <a:gdLst>
                  <a:gd name="T0" fmla="*/ 54 w 57"/>
                  <a:gd name="T1" fmla="*/ 11 h 50"/>
                  <a:gd name="T2" fmla="*/ 36 w 57"/>
                  <a:gd name="T3" fmla="*/ 3 h 50"/>
                  <a:gd name="T4" fmla="*/ 26 w 57"/>
                  <a:gd name="T5" fmla="*/ 13 h 50"/>
                  <a:gd name="T6" fmla="*/ 13 w 57"/>
                  <a:gd name="T7" fmla="*/ 10 h 50"/>
                  <a:gd name="T8" fmla="*/ 2 w 57"/>
                  <a:gd name="T9" fmla="*/ 27 h 50"/>
                  <a:gd name="T10" fmla="*/ 15 w 57"/>
                  <a:gd name="T11" fmla="*/ 42 h 50"/>
                  <a:gd name="T12" fmla="*/ 38 w 57"/>
                  <a:gd name="T13" fmla="*/ 50 h 50"/>
                  <a:gd name="T14" fmla="*/ 51 w 57"/>
                  <a:gd name="T15" fmla="*/ 31 h 50"/>
                  <a:gd name="T16" fmla="*/ 54 w 57"/>
                  <a:gd name="T17" fmla="*/ 1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0">
                    <a:moveTo>
                      <a:pt x="54" y="11"/>
                    </a:moveTo>
                    <a:cubicBezTo>
                      <a:pt x="52" y="4"/>
                      <a:pt x="44" y="0"/>
                      <a:pt x="36" y="3"/>
                    </a:cubicBezTo>
                    <a:cubicBezTo>
                      <a:pt x="29" y="5"/>
                      <a:pt x="26" y="13"/>
                      <a:pt x="26" y="13"/>
                    </a:cubicBezTo>
                    <a:cubicBezTo>
                      <a:pt x="26" y="13"/>
                      <a:pt x="20" y="8"/>
                      <a:pt x="13" y="10"/>
                    </a:cubicBezTo>
                    <a:cubicBezTo>
                      <a:pt x="4" y="12"/>
                      <a:pt x="0" y="20"/>
                      <a:pt x="2" y="27"/>
                    </a:cubicBezTo>
                    <a:cubicBezTo>
                      <a:pt x="4" y="34"/>
                      <a:pt x="10" y="39"/>
                      <a:pt x="15" y="42"/>
                    </a:cubicBezTo>
                    <a:cubicBezTo>
                      <a:pt x="22" y="46"/>
                      <a:pt x="32" y="49"/>
                      <a:pt x="38" y="50"/>
                    </a:cubicBezTo>
                    <a:cubicBezTo>
                      <a:pt x="41" y="46"/>
                      <a:pt x="48" y="38"/>
                      <a:pt x="51" y="31"/>
                    </a:cubicBezTo>
                    <a:cubicBezTo>
                      <a:pt x="54" y="25"/>
                      <a:pt x="57" y="18"/>
                      <a:pt x="54" y="11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Freeform 11"/>
              <p:cNvSpPr/>
              <p:nvPr/>
            </p:nvSpPr>
            <p:spPr bwMode="auto">
              <a:xfrm>
                <a:off x="3529013" y="4224338"/>
                <a:ext cx="236538" cy="209550"/>
              </a:xfrm>
              <a:custGeom>
                <a:avLst/>
                <a:gdLst>
                  <a:gd name="T0" fmla="*/ 56 w 56"/>
                  <a:gd name="T1" fmla="*/ 20 h 49"/>
                  <a:gd name="T2" fmla="*/ 42 w 56"/>
                  <a:gd name="T3" fmla="*/ 5 h 49"/>
                  <a:gd name="T4" fmla="*/ 30 w 56"/>
                  <a:gd name="T5" fmla="*/ 10 h 49"/>
                  <a:gd name="T6" fmla="*/ 19 w 56"/>
                  <a:gd name="T7" fmla="*/ 1 h 49"/>
                  <a:gd name="T8" fmla="*/ 2 w 56"/>
                  <a:gd name="T9" fmla="*/ 12 h 49"/>
                  <a:gd name="T10" fmla="*/ 8 w 56"/>
                  <a:gd name="T11" fmla="*/ 31 h 49"/>
                  <a:gd name="T12" fmla="*/ 24 w 56"/>
                  <a:gd name="T13" fmla="*/ 49 h 49"/>
                  <a:gd name="T14" fmla="*/ 45 w 56"/>
                  <a:gd name="T15" fmla="*/ 37 h 49"/>
                  <a:gd name="T16" fmla="*/ 56 w 56"/>
                  <a:gd name="T1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49">
                    <a:moveTo>
                      <a:pt x="56" y="20"/>
                    </a:moveTo>
                    <a:cubicBezTo>
                      <a:pt x="56" y="13"/>
                      <a:pt x="51" y="6"/>
                      <a:pt x="42" y="5"/>
                    </a:cubicBezTo>
                    <a:cubicBezTo>
                      <a:pt x="35" y="4"/>
                      <a:pt x="30" y="10"/>
                      <a:pt x="30" y="10"/>
                    </a:cubicBezTo>
                    <a:cubicBezTo>
                      <a:pt x="30" y="10"/>
                      <a:pt x="26" y="3"/>
                      <a:pt x="19" y="1"/>
                    </a:cubicBez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8" y="31"/>
                    </a:cubicBezTo>
                    <a:cubicBezTo>
                      <a:pt x="12" y="38"/>
                      <a:pt x="20" y="45"/>
                      <a:pt x="24" y="49"/>
                    </a:cubicBezTo>
                    <a:cubicBezTo>
                      <a:pt x="29" y="46"/>
                      <a:pt x="38" y="42"/>
                      <a:pt x="45" y="37"/>
                    </a:cubicBezTo>
                    <a:cubicBezTo>
                      <a:pt x="49" y="33"/>
                      <a:pt x="55" y="27"/>
                      <a:pt x="56" y="20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Oval 12"/>
              <p:cNvSpPr>
                <a:spLocks noChangeArrowheads="1"/>
              </p:cNvSpPr>
              <p:nvPr/>
            </p:nvSpPr>
            <p:spPr bwMode="auto">
              <a:xfrm>
                <a:off x="3430588" y="3616325"/>
                <a:ext cx="88900" cy="85725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Oval 13"/>
              <p:cNvSpPr>
                <a:spLocks noChangeArrowheads="1"/>
              </p:cNvSpPr>
              <p:nvPr/>
            </p:nvSpPr>
            <p:spPr bwMode="auto">
              <a:xfrm>
                <a:off x="6076951" y="4459288"/>
                <a:ext cx="88900" cy="88900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Oval 14"/>
              <p:cNvSpPr>
                <a:spLocks noChangeArrowheads="1"/>
              </p:cNvSpPr>
              <p:nvPr/>
            </p:nvSpPr>
            <p:spPr bwMode="auto">
              <a:xfrm>
                <a:off x="7527926" y="2365375"/>
                <a:ext cx="84138" cy="88900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Oval 15"/>
              <p:cNvSpPr>
                <a:spLocks noChangeArrowheads="1"/>
              </p:cNvSpPr>
              <p:nvPr/>
            </p:nvSpPr>
            <p:spPr bwMode="auto">
              <a:xfrm>
                <a:off x="4168776" y="2274888"/>
                <a:ext cx="85725" cy="90488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/>
      <p:bldP spid="24582" grpId="1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二、反应进行方向的判断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方法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76225" y="976630"/>
            <a:ext cx="2406015" cy="521970"/>
            <a:chOff x="616" y="579"/>
            <a:chExt cx="3789" cy="822"/>
          </a:xfrm>
        </p:grpSpPr>
        <p:sp>
          <p:nvSpPr>
            <p:cNvPr id="6" name="文本框 5"/>
            <p:cNvSpPr txBox="1"/>
            <p:nvPr/>
          </p:nvSpPr>
          <p:spPr>
            <a:xfrm>
              <a:off x="1453" y="579"/>
              <a:ext cx="295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复合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判据</a:t>
              </a:r>
              <a:endParaRPr lang="zh-CN" altLang="en-US" sz="2800" b="1" kern="100" dirty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7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15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sp>
        <p:nvSpPr>
          <p:cNvPr id="24582" name="矩形 24581"/>
          <p:cNvSpPr/>
          <p:nvPr>
            <p:custDataLst>
              <p:tags r:id="rId2"/>
            </p:custDataLst>
          </p:nvPr>
        </p:nvSpPr>
        <p:spPr>
          <a:xfrm>
            <a:off x="276225" y="1501140"/>
            <a:ext cx="1137602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4585" name="矩形 24584"/>
          <p:cNvSpPr/>
          <p:nvPr>
            <p:custDataLst>
              <p:tags r:id="rId3"/>
            </p:custDataLst>
          </p:nvPr>
        </p:nvSpPr>
        <p:spPr>
          <a:xfrm>
            <a:off x="1076325" y="1685925"/>
            <a:ext cx="7345363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△G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不仅与焓变和熵变有关，还与温度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有关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8" name="矩形 26625"/>
          <p:cNvSpPr/>
          <p:nvPr>
            <p:custDataLst>
              <p:tags r:id="rId4"/>
            </p:custDataLst>
          </p:nvPr>
        </p:nvSpPr>
        <p:spPr>
          <a:xfrm>
            <a:off x="8276590" y="4222115"/>
            <a:ext cx="792163" cy="368300"/>
          </a:xfrm>
          <a:prstGeom prst="rect">
            <a:avLst/>
          </a:prstGeom>
          <a:noFill/>
          <a:ln w="2857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endParaRPr lang="zh-CN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094355" y="4309427"/>
            <a:ext cx="6592888" cy="522289"/>
            <a:chOff x="1020" y="2079"/>
            <a:chExt cx="4153" cy="329"/>
          </a:xfrm>
        </p:grpSpPr>
        <p:cxnSp>
          <p:nvCxnSpPr>
            <p:cNvPr id="11" name="直接连接符 26627"/>
            <p:cNvCxnSpPr/>
            <p:nvPr>
              <p:custDataLst>
                <p:tags r:id="rId5"/>
              </p:custDataLst>
            </p:nvPr>
          </p:nvCxnSpPr>
          <p:spPr>
            <a:xfrm>
              <a:off x="1020" y="2296"/>
              <a:ext cx="3448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" name="矩形 3"/>
            <p:cNvSpPr/>
            <p:nvPr>
              <p:custDataLst>
                <p:tags r:id="rId6"/>
              </p:custDataLst>
            </p:nvPr>
          </p:nvSpPr>
          <p:spPr>
            <a:xfrm>
              <a:off x="4468" y="2079"/>
              <a:ext cx="705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pt-BR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△H</a:t>
              </a:r>
              <a:endParaRPr lang="pt-BR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490112" y="2124943"/>
            <a:ext cx="793457" cy="4288330"/>
            <a:chOff x="2527" y="261"/>
            <a:chExt cx="524" cy="3332"/>
          </a:xfrm>
        </p:grpSpPr>
        <p:cxnSp>
          <p:nvCxnSpPr>
            <p:cNvPr id="14" name="直接连接符 26630"/>
            <p:cNvCxnSpPr/>
            <p:nvPr>
              <p:custDataLst>
                <p:tags r:id="rId7"/>
              </p:custDataLst>
            </p:nvPr>
          </p:nvCxnSpPr>
          <p:spPr>
            <a:xfrm flipV="1">
              <a:off x="2789" y="586"/>
              <a:ext cx="0" cy="3007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5" name="矩形 4"/>
            <p:cNvSpPr/>
            <p:nvPr>
              <p:custDataLst>
                <p:tags r:id="rId8"/>
              </p:custDataLst>
            </p:nvPr>
          </p:nvSpPr>
          <p:spPr>
            <a:xfrm>
              <a:off x="2527" y="261"/>
              <a:ext cx="524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pt-BR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△S</a:t>
              </a:r>
              <a:endParaRPr lang="pt-BR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6116638" y="2618105"/>
            <a:ext cx="2305050" cy="1691640"/>
          </a:xfrm>
          <a:prstGeom prst="rect">
            <a:avLst/>
          </a:prstGeo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ang="5400000" scaled="1"/>
          </a:gra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pPr algn="ctr"/>
            <a:r>
              <a:rPr lang="en-US" altLang="zh-CN" sz="2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∆H&gt;0 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/>
            <a:r>
              <a:rPr lang="en-US" altLang="zh-CN" sz="2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∆S&gt;0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/>
            <a:r>
              <a:rPr lang="zh-CN" altLang="en-US" sz="24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高温下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/>
            <a:r>
              <a:rPr lang="zh-CN" altLang="en-US" sz="24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反应自发进行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6124893" y="4819651"/>
            <a:ext cx="2305050" cy="1568450"/>
          </a:xfrm>
          <a:prstGeom prst="rect">
            <a:avLst/>
          </a:prstGeom>
          <a:gradFill>
            <a:gsLst>
              <a:gs pos="50000">
                <a:srgbClr val="B9E5ED"/>
              </a:gs>
              <a:gs pos="0">
                <a:srgbClr val="CFECF1"/>
              </a:gs>
              <a:gs pos="100000">
                <a:srgbClr val="A3DDE8"/>
              </a:gs>
            </a:gsLst>
            <a:lin ang="5400000" scaled="1"/>
          </a:gra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pPr algn="ctr"/>
            <a:r>
              <a:rPr lang="en-US" altLang="zh-CN" sz="2800" b="1">
                <a:latin typeface="黑体" panose="02010609060101010101" pitchFamily="2" charset="-122"/>
                <a:ea typeface="黑体" panose="02010609060101010101" pitchFamily="2" charset="-122"/>
              </a:rPr>
              <a:t>∆H&gt;0 </a:t>
            </a:r>
            <a:endParaRPr lang="en-US" altLang="zh-CN" sz="2800" b="1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/>
            <a:r>
              <a:rPr lang="en-US" altLang="zh-CN" sz="2800" b="1">
                <a:latin typeface="黑体" panose="02010609060101010101" pitchFamily="2" charset="-122"/>
                <a:ea typeface="黑体" panose="02010609060101010101" pitchFamily="2" charset="-122"/>
              </a:rPr>
              <a:t>∆S&lt;0</a:t>
            </a:r>
            <a:endParaRPr lang="en-US" altLang="zh-CN" sz="2800" b="1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/>
            <a:r>
              <a:rPr lang="zh-CN" altLang="en-US" sz="2000" b="1">
                <a:latin typeface="黑体" panose="02010609060101010101" pitchFamily="2" charset="-122"/>
                <a:ea typeface="黑体" panose="02010609060101010101" pitchFamily="2" charset="-122"/>
              </a:rPr>
              <a:t>所有温度下</a:t>
            </a:r>
            <a:endParaRPr lang="zh-CN" altLang="en-US" sz="2000" b="1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/>
            <a:r>
              <a:rPr lang="zh-CN" altLang="en-US" sz="2000" b="1">
                <a:latin typeface="黑体" panose="02010609060101010101" pitchFamily="2" charset="-122"/>
                <a:ea typeface="黑体" panose="02010609060101010101" pitchFamily="2" charset="-122"/>
              </a:rPr>
              <a:t>反应不能自发进行</a:t>
            </a:r>
            <a:endParaRPr lang="zh-CN" altLang="en-US" sz="2000" b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8" name="矩形 17"/>
          <p:cNvSpPr/>
          <p:nvPr>
            <p:custDataLst>
              <p:tags r:id="rId11"/>
            </p:custDataLst>
          </p:nvPr>
        </p:nvSpPr>
        <p:spPr>
          <a:xfrm>
            <a:off x="3216910" y="2674938"/>
            <a:ext cx="2305050" cy="1691640"/>
          </a:xfrm>
          <a:prstGeom prst="rect">
            <a:avLst/>
          </a:prstGeom>
          <a:gradFill>
            <a:gsLst>
              <a:gs pos="92000">
                <a:srgbClr val="F1CCBA"/>
              </a:gs>
              <a:gs pos="0">
                <a:srgbClr val="F6E7E5"/>
              </a:gs>
            </a:gsLst>
            <a:lin ang="5400000" scaled="1"/>
          </a:gra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pPr algn="ctr"/>
            <a:r>
              <a:rPr lang="en-US" altLang="zh-CN" sz="2800" b="1">
                <a:latin typeface="黑体" panose="02010609060101010101" pitchFamily="2" charset="-122"/>
                <a:ea typeface="黑体" panose="02010609060101010101" pitchFamily="2" charset="-122"/>
              </a:rPr>
              <a:t>∆H&lt;0 </a:t>
            </a:r>
            <a:endParaRPr lang="en-US" altLang="zh-CN" sz="2800" b="1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/>
            <a:r>
              <a:rPr lang="en-US" altLang="zh-CN" sz="2800" b="1">
                <a:latin typeface="黑体" panose="02010609060101010101" pitchFamily="2" charset="-122"/>
                <a:ea typeface="黑体" panose="02010609060101010101" pitchFamily="2" charset="-122"/>
              </a:rPr>
              <a:t>∆S&gt;0</a:t>
            </a:r>
            <a:endParaRPr lang="en-US" altLang="zh-CN" sz="2800" b="1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/>
            <a:r>
              <a:rPr lang="zh-CN" altLang="en-US" sz="2400" b="1">
                <a:latin typeface="黑体" panose="02010609060101010101" pitchFamily="2" charset="-122"/>
                <a:ea typeface="黑体" panose="02010609060101010101" pitchFamily="2" charset="-122"/>
              </a:rPr>
              <a:t>所有温度下</a:t>
            </a:r>
            <a:endParaRPr lang="zh-CN" altLang="en-US" sz="2400" b="1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/>
            <a:r>
              <a:rPr lang="zh-CN" altLang="en-US" sz="2400" b="1">
                <a:latin typeface="黑体" panose="02010609060101010101" pitchFamily="2" charset="-122"/>
                <a:ea typeface="黑体" panose="02010609060101010101" pitchFamily="2" charset="-122"/>
              </a:rPr>
              <a:t>反应自发进行</a:t>
            </a:r>
            <a:endParaRPr lang="zh-CN" altLang="en-US" sz="2400" b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3216910" y="4808538"/>
            <a:ext cx="2305050" cy="1568450"/>
          </a:xfrm>
          <a:prstGeom prst="rect">
            <a:avLst/>
          </a:prstGeom>
          <a:gradFill>
            <a:gsLst>
              <a:gs pos="0">
                <a:srgbClr val="EEDFF3"/>
              </a:gs>
              <a:gs pos="100000">
                <a:srgbClr val="D2BFF1"/>
              </a:gs>
            </a:gsLst>
            <a:lin ang="5400000" scaled="1"/>
          </a:gra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pPr algn="ctr"/>
            <a:r>
              <a:rPr lang="en-US" altLang="zh-CN" sz="2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∆H&lt;0 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/>
            <a:r>
              <a:rPr lang="en-US" altLang="zh-CN" sz="2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∆S&lt;0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低温下</a:t>
            </a:r>
            <a:endParaRPr lang="zh-CN" altLang="en-US" sz="20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反应自发进行</a:t>
            </a:r>
            <a:endParaRPr lang="zh-CN" altLang="en-US" sz="20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  <p:bldP spid="24585" grpId="0" animBg="1"/>
      <p:bldP spid="16" grpId="0" bldLvl="0" animBg="1"/>
      <p:bldP spid="17" grpId="0" bldLvl="0" animBg="1"/>
      <p:bldP spid="18" grpId="0" bldLvl="0" animBg="1"/>
      <p:bldP spid="1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blipFill>
                    <a:blip r:embed="rId5"/>
                    <a:stretch>
                      <a:fillRect/>
                    </a:stretch>
                  </a:blip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课堂总结</a:t>
              </a:r>
              <a:endParaRPr lang="zh-CN" altLang="en-US" sz="2800" spc="100">
                <a:blipFill>
                  <a:blip r:embed="rId5"/>
                  <a:stretch>
                    <a:fillRect/>
                  </a:stretch>
                </a:blip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21508" name="Rectangle 5"/>
          <p:cNvSpPr/>
          <p:nvPr>
            <p:custDataLst>
              <p:tags r:id="rId6"/>
            </p:custDataLst>
          </p:nvPr>
        </p:nvSpPr>
        <p:spPr>
          <a:xfrm>
            <a:off x="1082993" y="1551623"/>
            <a:ext cx="8280400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marL="0" indent="0"/>
            <a:r>
              <a:rPr lang="zh-CN" altLang="en-US" sz="2800">
                <a:solidFill>
                  <a:schemeClr val="bg1"/>
                </a:solidFill>
                <a:ea typeface="黑体" panose="02010609060101010101" pitchFamily="2" charset="-122"/>
              </a:rPr>
              <a:t>   化学反应进行方向的判据</a:t>
            </a:r>
            <a:endParaRPr lang="zh-CN" altLang="en-US" sz="280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21509" name="Rectangle 6"/>
          <p:cNvSpPr/>
          <p:nvPr>
            <p:custDataLst>
              <p:tags r:id="rId7"/>
            </p:custDataLst>
          </p:nvPr>
        </p:nvSpPr>
        <p:spPr>
          <a:xfrm>
            <a:off x="1583055" y="2408873"/>
            <a:ext cx="3024188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marL="0" indent="0"/>
            <a:r>
              <a:rPr lang="en-US" altLang="zh-CN" sz="2800">
                <a:solidFill>
                  <a:schemeClr val="bg1"/>
                </a:solidFill>
                <a:ea typeface="黑体" panose="02010609060101010101" pitchFamily="2" charset="-122"/>
              </a:rPr>
              <a:t>1.</a:t>
            </a:r>
            <a:r>
              <a:rPr lang="zh-CN" altLang="en-US" sz="2800">
                <a:solidFill>
                  <a:schemeClr val="bg1"/>
                </a:solidFill>
                <a:ea typeface="黑体" panose="02010609060101010101" pitchFamily="2" charset="-122"/>
              </a:rPr>
              <a:t>焓判据：</a:t>
            </a:r>
            <a:endParaRPr lang="zh-CN" altLang="en-US" sz="280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21510" name="Rectangle 7"/>
          <p:cNvSpPr/>
          <p:nvPr>
            <p:custDataLst>
              <p:tags r:id="rId8"/>
            </p:custDataLst>
          </p:nvPr>
        </p:nvSpPr>
        <p:spPr>
          <a:xfrm>
            <a:off x="1583055" y="3623310"/>
            <a:ext cx="2808288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marL="0" indent="0"/>
            <a:r>
              <a:rPr lang="en-US" altLang="zh-CN" sz="2800">
                <a:solidFill>
                  <a:schemeClr val="bg1"/>
                </a:solidFill>
                <a:ea typeface="黑体" panose="02010609060101010101" pitchFamily="2" charset="-122"/>
              </a:rPr>
              <a:t>2.</a:t>
            </a:r>
            <a:r>
              <a:rPr lang="zh-CN" altLang="en-US" sz="2800">
                <a:solidFill>
                  <a:schemeClr val="bg1"/>
                </a:solidFill>
                <a:ea typeface="黑体" panose="02010609060101010101" pitchFamily="2" charset="-122"/>
              </a:rPr>
              <a:t>熵判据：</a:t>
            </a:r>
            <a:endParaRPr lang="zh-CN" altLang="en-US" sz="280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21511" name="矩形 9"/>
          <p:cNvSpPr/>
          <p:nvPr>
            <p:custDataLst>
              <p:tags r:id="rId9"/>
            </p:custDataLst>
          </p:nvPr>
        </p:nvSpPr>
        <p:spPr>
          <a:xfrm>
            <a:off x="1583055" y="4909185"/>
            <a:ext cx="225742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L="0" indent="0"/>
            <a:r>
              <a:rPr lang="en-US" altLang="zh-CN" sz="2800">
                <a:solidFill>
                  <a:schemeClr val="bg1"/>
                </a:solidFill>
                <a:ea typeface="黑体" panose="02010609060101010101" pitchFamily="2" charset="-122"/>
              </a:rPr>
              <a:t>3.</a:t>
            </a:r>
            <a:r>
              <a:rPr lang="zh-CN" altLang="en-US" sz="2800">
                <a:solidFill>
                  <a:schemeClr val="bg1"/>
                </a:solidFill>
                <a:ea typeface="黑体" panose="02010609060101010101" pitchFamily="2" charset="-122"/>
              </a:rPr>
              <a:t>复合判据：</a:t>
            </a:r>
            <a:endParaRPr lang="zh-CN" altLang="en-US" sz="280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21512" name="矩形 10"/>
          <p:cNvSpPr/>
          <p:nvPr>
            <p:custDataLst>
              <p:tags r:id="rId10"/>
            </p:custDataLst>
          </p:nvPr>
        </p:nvSpPr>
        <p:spPr>
          <a:xfrm>
            <a:off x="3654743" y="2408873"/>
            <a:ext cx="5572125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zh-CN" altLang="en-US" sz="2800">
                <a:solidFill>
                  <a:schemeClr val="bg1"/>
                </a:solidFill>
              </a:rPr>
              <a:t>能量降低的方向</a:t>
            </a:r>
            <a:r>
              <a:rPr lang="en-US" altLang="zh-CN" sz="2800">
                <a:solidFill>
                  <a:schemeClr val="bg1"/>
                </a:solidFill>
              </a:rPr>
              <a:t>,</a:t>
            </a:r>
            <a:r>
              <a:rPr lang="zh-CN" altLang="en-US" sz="2800">
                <a:solidFill>
                  <a:schemeClr val="bg1"/>
                </a:solidFill>
              </a:rPr>
              <a:t>就是反应容易进行的方向</a:t>
            </a:r>
            <a:r>
              <a:rPr lang="en-US" altLang="zh-CN" sz="2800">
                <a:solidFill>
                  <a:schemeClr val="bg1"/>
                </a:solidFill>
              </a:rPr>
              <a:t>(</a:t>
            </a:r>
            <a:r>
              <a:rPr lang="en-US" altLang="zh-CN" sz="2800">
                <a:solidFill>
                  <a:schemeClr val="bg1"/>
                </a:solidFill>
                <a:sym typeface="Symbol" panose="05050102010706020507" pitchFamily="18" charset="2"/>
              </a:rPr>
              <a:t></a:t>
            </a:r>
            <a:r>
              <a:rPr lang="en-US" altLang="zh-CN" sz="2800">
                <a:solidFill>
                  <a:schemeClr val="bg1"/>
                </a:solidFill>
              </a:rPr>
              <a:t>H&lt;0)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21513" name="矩形 11"/>
          <p:cNvSpPr/>
          <p:nvPr>
            <p:custDataLst>
              <p:tags r:id="rId11"/>
            </p:custDataLst>
          </p:nvPr>
        </p:nvSpPr>
        <p:spPr>
          <a:xfrm>
            <a:off x="3654743" y="3623310"/>
            <a:ext cx="5357812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zh-CN" altLang="en-US" sz="2800">
                <a:solidFill>
                  <a:schemeClr val="bg1"/>
                </a:solidFill>
              </a:rPr>
              <a:t>熵增的方向</a:t>
            </a:r>
            <a:r>
              <a:rPr lang="en-US" altLang="zh-CN" sz="2800">
                <a:solidFill>
                  <a:schemeClr val="bg1"/>
                </a:solidFill>
              </a:rPr>
              <a:t>,</a:t>
            </a:r>
            <a:r>
              <a:rPr lang="zh-CN" altLang="en-US" sz="2800">
                <a:solidFill>
                  <a:schemeClr val="bg1"/>
                </a:solidFill>
              </a:rPr>
              <a:t>就是反应容易进行的方向</a:t>
            </a:r>
            <a:r>
              <a:rPr lang="en-US" altLang="zh-CN" sz="2800">
                <a:solidFill>
                  <a:schemeClr val="bg1"/>
                </a:solidFill>
              </a:rPr>
              <a:t>(</a:t>
            </a:r>
            <a:r>
              <a:rPr lang="en-US" altLang="zh-CN" sz="2800">
                <a:solidFill>
                  <a:schemeClr val="bg1"/>
                </a:solidFill>
                <a:sym typeface="Symbol" panose="05050102010706020507" pitchFamily="18" charset="2"/>
              </a:rPr>
              <a:t></a:t>
            </a:r>
            <a:r>
              <a:rPr lang="en-US" altLang="zh-CN" sz="2800">
                <a:solidFill>
                  <a:schemeClr val="bg1"/>
                </a:solidFill>
              </a:rPr>
              <a:t>S&gt;0)</a:t>
            </a:r>
            <a:endParaRPr lang="en-US" altLang="zh-CN" sz="280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21514" name="矩形 12"/>
          <p:cNvSpPr/>
          <p:nvPr>
            <p:custDataLst>
              <p:tags r:id="rId12"/>
            </p:custDataLst>
          </p:nvPr>
        </p:nvSpPr>
        <p:spPr>
          <a:xfrm>
            <a:off x="4154805" y="4837748"/>
            <a:ext cx="5000625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zh-CN" altLang="en-US" sz="2800">
                <a:solidFill>
                  <a:schemeClr val="bg1"/>
                </a:solidFill>
              </a:rPr>
              <a:t>吉布斯自由能减小的方向，就是反应容易进行的方向</a:t>
            </a:r>
            <a:r>
              <a:rPr lang="en-US" altLang="zh-CN" sz="2800">
                <a:solidFill>
                  <a:schemeClr val="bg1"/>
                </a:solidFill>
              </a:rPr>
              <a:t>(</a:t>
            </a:r>
            <a:r>
              <a:rPr lang="en-US" altLang="zh-CN" sz="2800">
                <a:solidFill>
                  <a:schemeClr val="bg1"/>
                </a:solidFill>
                <a:sym typeface="Symbol" panose="05050102010706020507" pitchFamily="18" charset="2"/>
              </a:rPr>
              <a:t></a:t>
            </a:r>
            <a:r>
              <a:rPr lang="en-US" altLang="zh-CN" sz="2800">
                <a:solidFill>
                  <a:schemeClr val="bg1"/>
                </a:solidFill>
              </a:rPr>
              <a:t>G&lt;0)</a:t>
            </a:r>
            <a:endParaRPr lang="en-US" altLang="zh-CN" sz="280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char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512">
                                            <p:txEl>
                                              <p:charRg st="0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513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514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课堂检测</a:t>
              </a:r>
              <a:endParaRPr lang="zh-CN" altLang="en-US" sz="2800" spc="10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67039" y="1399177"/>
            <a:ext cx="8676861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zh-CN" altLang="zh-CN" sz="2800" b="1" kern="1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zh-CN" altLang="en-US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在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下列</a:t>
            </a:r>
            <a:r>
              <a:rPr lang="zh-CN" altLang="en-US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变化中，体系的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熵</a:t>
            </a:r>
            <a:r>
              <a:rPr lang="zh-CN" altLang="en-US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将发生怎样的变化？</a:t>
            </a:r>
            <a:endParaRPr lang="en-US" altLang="zh-CN" sz="2800" b="1" kern="100">
              <a:solidFill>
                <a:schemeClr val="bg1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A.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少量的食盐溶解于水中</a:t>
            </a:r>
            <a:endParaRPr lang="zh-CN" altLang="zh-CN" sz="2800" b="1" kern="100">
              <a:solidFill>
                <a:schemeClr val="bg1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B.</a:t>
            </a:r>
            <a:r>
              <a:rPr lang="zh-CN" altLang="zh-CN" sz="2800" b="1" kern="1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气态水变成液态水</a:t>
            </a:r>
            <a:endParaRPr lang="en-US" altLang="zh-CN" sz="2800" b="1" kern="100">
              <a:solidFill>
                <a:schemeClr val="bg1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1" kern="1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C. 2Na</a:t>
            </a:r>
            <a:r>
              <a:rPr lang="en-US" altLang="zh-CN" sz="2800" b="1" kern="100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 kern="1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SO</a:t>
            </a:r>
            <a:r>
              <a:rPr lang="en-US" altLang="zh-CN" sz="2800" b="1" kern="100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altLang="zh-CN" sz="2800" b="1" kern="1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(s)</a:t>
            </a:r>
            <a:r>
              <a:rPr lang="zh-CN" altLang="zh-CN" sz="2800" b="1" kern="1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 kern="1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r>
              <a:rPr lang="en-US" altLang="zh-CN" sz="2800" b="1" kern="100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 kern="1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en-US" altLang="zh-CN" sz="2800" b="1" kern="100" spc="-8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==</a:t>
            </a:r>
            <a:r>
              <a:rPr lang="en-US" altLang="zh-CN" sz="2800" b="1" kern="1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=2Na</a:t>
            </a:r>
            <a:r>
              <a:rPr lang="en-US" altLang="zh-CN" sz="2800" b="1" kern="100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 kern="1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SO</a:t>
            </a:r>
            <a:r>
              <a:rPr lang="en-US" altLang="zh-CN" sz="2800" b="1" kern="100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en-US" altLang="zh-CN" sz="2800" b="1" kern="1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(s)  </a:t>
            </a:r>
            <a:endParaRPr lang="en-US" altLang="zh-CN" sz="2800" b="1" kern="100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D.CaCO</a:t>
            </a:r>
            <a:r>
              <a:rPr lang="en-US" altLang="zh-CN" sz="2800" b="1" kern="100" baseline="-250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(s)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受热分解为</a:t>
            </a:r>
            <a:r>
              <a:rPr lang="en-US" altLang="zh-CN" sz="2800" b="1" kern="100" err="1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CaO(s)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和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CO</a:t>
            </a:r>
            <a:r>
              <a:rPr lang="en-US" altLang="zh-CN" sz="2800" b="1" kern="100" baseline="-250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 </a:t>
            </a:r>
            <a:endParaRPr lang="en-US" altLang="zh-CN" sz="2800" b="1" kern="100">
              <a:solidFill>
                <a:schemeClr val="bg1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1" kern="1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E. HCl(g) + NH</a:t>
            </a:r>
            <a:r>
              <a:rPr lang="en-US" altLang="zh-CN" sz="2800" b="1" kern="100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 = NH</a:t>
            </a:r>
            <a:r>
              <a:rPr lang="en-US" altLang="zh-CN" sz="2800" b="1" kern="100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Cl</a:t>
            </a:r>
            <a:r>
              <a:rPr lang="en-US" altLang="zh-CN" sz="2800" b="1" kern="100" baseline="-250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(s) </a:t>
            </a:r>
            <a:endParaRPr lang="en-US" altLang="zh-CN" sz="2800" b="1" kern="100">
              <a:solidFill>
                <a:schemeClr val="bg1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6792317" y="4631091"/>
            <a:ext cx="1193867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kern="100">
                <a:solidFill>
                  <a:srgbClr val="FF0000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Δ</a:t>
            </a:r>
            <a:r>
              <a:rPr lang="en-US" altLang="zh-CN" sz="2800" b="1" kern="100">
                <a:solidFill>
                  <a:srgbClr val="FF0000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S&lt;0</a:t>
            </a:r>
            <a:endParaRPr lang="en-US" altLang="zh-CN" sz="2800" b="1" kern="100">
              <a:solidFill>
                <a:srgbClr val="FF0000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7986646" y="4077983"/>
            <a:ext cx="1193867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 kern="100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zh-CN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Δ</a:t>
            </a:r>
            <a:r>
              <a:rPr lang="en-US" altLang="zh-CN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S&gt;0</a:t>
            </a:r>
            <a:endParaRPr lang="en-US" altLang="zh-CN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7434304" y="3340707"/>
            <a:ext cx="1193867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 kern="100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zh-CN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Δ</a:t>
            </a:r>
            <a:r>
              <a:rPr lang="en-US" altLang="zh-CN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S&lt;0</a:t>
            </a:r>
            <a:endParaRPr lang="en-US" altLang="zh-CN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5697829" y="2718427"/>
            <a:ext cx="1193867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 kern="100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zh-CN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Δ</a:t>
            </a:r>
            <a:r>
              <a:rPr lang="en-US" altLang="zh-CN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S&lt;0</a:t>
            </a:r>
            <a:endParaRPr lang="en-US" altLang="zh-CN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5553394" y="2015509"/>
            <a:ext cx="1193867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 kern="100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zh-CN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Δ</a:t>
            </a:r>
            <a:r>
              <a:rPr lang="en-US" altLang="zh-CN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S&gt;0</a:t>
            </a:r>
            <a:endParaRPr lang="en-US" altLang="zh-CN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4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课堂检测</a:t>
              </a:r>
              <a:endParaRPr lang="zh-CN" altLang="en-US" sz="2800" spc="10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03935" y="975925"/>
            <a:ext cx="8676861" cy="439991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266700" algn="just">
              <a:lnSpc>
                <a:spcPct val="200000"/>
              </a:lnSpc>
              <a:tabLst>
                <a:tab pos="2070735" algn="l"/>
              </a:tabLst>
            </a:pP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．下列反应中，熵显著增加的反应是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endParaRPr lang="zh-CN" altLang="zh-CN" sz="2800" b="1" kern="100">
              <a:solidFill>
                <a:schemeClr val="bg1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266700" algn="just">
              <a:lnSpc>
                <a:spcPct val="200000"/>
              </a:lnSpc>
              <a:tabLst>
                <a:tab pos="2070735" algn="l"/>
              </a:tabLst>
            </a:pP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A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CO(g)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2H</a:t>
            </a:r>
            <a:r>
              <a:rPr lang="en-US" altLang="zh-CN" sz="2800" b="1" kern="100" baseline="-250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en-US" altLang="zh-CN" sz="2800" b="1" kern="100" spc="-8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==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=CH</a:t>
            </a:r>
            <a:r>
              <a:rPr lang="en-US" altLang="zh-CN" sz="2800" b="1" kern="100" baseline="-250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OH(g)</a:t>
            </a:r>
            <a:endParaRPr lang="zh-CN" altLang="zh-CN" sz="2800" b="1" kern="100">
              <a:solidFill>
                <a:schemeClr val="bg1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266700" algn="just">
              <a:lnSpc>
                <a:spcPct val="200000"/>
              </a:lnSpc>
              <a:tabLst>
                <a:tab pos="2070735" algn="l"/>
              </a:tabLst>
            </a:pP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B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3NO</a:t>
            </a:r>
            <a:r>
              <a:rPr lang="en-US" altLang="zh-CN" sz="2800" b="1" kern="100" baseline="-250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en-US" altLang="zh-CN" sz="2800" b="1" kern="100" baseline="-250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O(l)</a:t>
            </a:r>
            <a:r>
              <a:rPr lang="en-US" altLang="zh-CN" sz="2800" b="1" kern="100" spc="-8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==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=2HNO</a:t>
            </a:r>
            <a:r>
              <a:rPr lang="en-US" altLang="zh-CN" sz="2800" b="1" kern="100" baseline="-250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(aq)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NO(g)</a:t>
            </a:r>
            <a:endParaRPr lang="zh-CN" altLang="zh-CN" sz="2800" b="1" kern="100">
              <a:solidFill>
                <a:schemeClr val="bg1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266700" algn="just">
              <a:lnSpc>
                <a:spcPct val="200000"/>
              </a:lnSpc>
              <a:tabLst>
                <a:tab pos="2070735" algn="l"/>
              </a:tabLst>
            </a:pP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C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2C(s)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r>
              <a:rPr lang="en-US" altLang="zh-CN" sz="2800" b="1" kern="100" baseline="-250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 </a:t>
            </a:r>
            <a:r>
              <a:rPr lang="en-US" altLang="zh-CN" sz="2800" b="1" kern="100" spc="-8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==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 2CO</a:t>
            </a:r>
            <a:r>
              <a:rPr lang="en-US" altLang="zh-CN" sz="2800" b="1" kern="100" baseline="-250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endParaRPr lang="zh-CN" altLang="zh-CN" sz="2800" b="1" kern="100">
              <a:solidFill>
                <a:schemeClr val="bg1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266700" algn="just">
              <a:lnSpc>
                <a:spcPct val="200000"/>
              </a:lnSpc>
              <a:tabLst>
                <a:tab pos="2070735" algn="l"/>
              </a:tabLst>
            </a:pP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D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2Hg(l)</a:t>
            </a:r>
            <a:r>
              <a:rPr lang="zh-CN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r>
              <a:rPr lang="en-US" altLang="zh-CN" sz="2800" b="1" kern="100" baseline="-250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en-US" altLang="zh-CN" sz="2800" b="1" kern="100" spc="-8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==</a:t>
            </a:r>
            <a:r>
              <a:rPr lang="en-US" altLang="zh-CN" sz="2800" b="1" kern="100">
                <a:solidFill>
                  <a:schemeClr val="bg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=2HgO(s)</a:t>
            </a:r>
            <a:endParaRPr lang="en-US" altLang="zh-CN" sz="2800" b="1" kern="100">
              <a:solidFill>
                <a:schemeClr val="bg1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7413736" y="855741"/>
            <a:ext cx="453886" cy="11988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en-US" altLang="zh-CN" sz="3600" b="1" kern="100">
                <a:solidFill>
                  <a:srgbClr val="FF0000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</a:t>
            </a:r>
            <a:endParaRPr lang="en-US" altLang="zh-CN" sz="3600" b="1" kern="100">
              <a:solidFill>
                <a:srgbClr val="FF0000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课堂检测</a:t>
              </a:r>
              <a:endParaRPr lang="zh-CN" altLang="en-US" sz="2800" spc="10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564515" y="1013460"/>
            <a:ext cx="1134046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304800" algn="l">
              <a:lnSpc>
                <a:spcPct val="200000"/>
              </a:lnSpc>
            </a:pP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3.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以下自发过程可用焓判据来解释的是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A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．硝酸铵自发地溶于水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B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．两种理想气体自发混合时热效应为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C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(NH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CO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(s)===NH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HCO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(s)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ΔH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＝＋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74.9 kJ·mol</a:t>
            </a:r>
            <a:r>
              <a:rPr lang="zh-CN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D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(g)===2H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O(l)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ΔH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＝－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571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.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6 kJ·mol</a:t>
            </a:r>
            <a:r>
              <a:rPr lang="zh-CN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endParaRPr lang="en-US" altLang="en-US" sz="2800" b="1" baseline="30000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7225030" y="855980"/>
            <a:ext cx="454025" cy="11988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en-US" altLang="zh-CN" sz="3600" b="1" kern="100">
                <a:solidFill>
                  <a:srgbClr val="FF0000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D</a:t>
            </a:r>
            <a:endParaRPr lang="en-US" altLang="zh-CN" sz="3600" b="1" kern="100">
              <a:solidFill>
                <a:srgbClr val="FF0000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" name="组合 26"/>
          <p:cNvGrpSpPr/>
          <p:nvPr/>
        </p:nvGrpSpPr>
        <p:grpSpPr>
          <a:xfrm>
            <a:off x="186055" y="241300"/>
            <a:ext cx="2512695" cy="617855"/>
            <a:chOff x="219" y="1585"/>
            <a:chExt cx="3957" cy="973"/>
          </a:xfrm>
        </p:grpSpPr>
        <p:pic>
          <p:nvPicPr>
            <p:cNvPr id="44" name="图片 43" descr="d15d30791387f6d2d828e77a79be3575"/>
            <p:cNvPicPr>
              <a:picLocks noChangeAspect="1"/>
            </p:cNvPicPr>
            <p:nvPr/>
          </p:nvPicPr>
          <p:blipFill>
            <a:blip r:embed="rId1"/>
            <a:srcRect l="17153" t="38651" r="65014" b="42044"/>
            <a:stretch>
              <a:fillRect/>
            </a:stretch>
          </p:blipFill>
          <p:spPr>
            <a:xfrm>
              <a:off x="219" y="1585"/>
              <a:ext cx="1284" cy="973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1555" y="1639"/>
              <a:ext cx="2621" cy="822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00B0F0"/>
                  </a:solidFill>
                </a:rPr>
                <a:t>新课导入</a:t>
              </a:r>
              <a:endParaRPr lang="zh-CN" altLang="en-US" sz="2800" b="1">
                <a:solidFill>
                  <a:srgbClr val="00B0F0"/>
                </a:solidFill>
              </a:endParaRPr>
            </a:p>
          </p:txBody>
        </p:sp>
      </p:grpSp>
      <p:pic>
        <p:nvPicPr>
          <p:cNvPr id="2" name="图片 1" descr="1dff2d84b995dbbe1eb8af48ac0e3e1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" y="906780"/>
            <a:ext cx="3482340" cy="5223510"/>
          </a:xfrm>
          <a:prstGeom prst="rect">
            <a:avLst/>
          </a:prstGeom>
        </p:spPr>
      </p:pic>
      <p:pic>
        <p:nvPicPr>
          <p:cNvPr id="4" name="图片 3" descr="f012b9c81d5ef8ac51493e9e861248c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605" y="975995"/>
            <a:ext cx="6081395" cy="33851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4046855"/>
            <a:ext cx="2638425" cy="263842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7785" y="6134100"/>
            <a:ext cx="48139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水总是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自发地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从高处流向低处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90535" y="6130290"/>
            <a:ext cx="4101465" cy="52197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借助水泵，持续消耗电能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6110605" y="337185"/>
            <a:ext cx="5526405" cy="52197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水从低处流向高处是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不能自发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进行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课堂检测</a:t>
              </a:r>
              <a:endParaRPr lang="zh-CN" altLang="en-US" sz="2800" spc="10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823595" y="1000125"/>
            <a:ext cx="1026731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304800" algn="l">
              <a:lnSpc>
                <a:spcPct val="200000"/>
              </a:lnSpc>
            </a:pP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．已知：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Mg(s)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Cl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(g)===MgCl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(s)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ΔH(298 K)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＝－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642 kJ·mol</a:t>
            </a:r>
            <a:r>
              <a:rPr lang="zh-CN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，试判断下列说法正确的是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A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．在任何温度下，正向反应是自发的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B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．在任何温度下，正向反应是不自发的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C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．高温下，正向反应是自发的；低温下，正向反应不自发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D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．高温下，正向反应是不自发的；低温下，正向反应自发</a:t>
            </a:r>
            <a:endParaRPr lang="zh-CN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6813550" y="1730375"/>
            <a:ext cx="454025" cy="11988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en-US" altLang="zh-CN" sz="3600" b="1" kern="100">
                <a:solidFill>
                  <a:srgbClr val="FF0000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D</a:t>
            </a:r>
            <a:endParaRPr lang="en-US" altLang="zh-CN" sz="3600" b="1" kern="100">
              <a:solidFill>
                <a:srgbClr val="FF0000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480696" y="365741"/>
            <a:ext cx="3230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b="1">
                <a:solidFill>
                  <a:srgbClr val="2B749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软雅黑" panose="020B0503020204020204" charset="-122"/>
              </a:rPr>
              <a:t>作业：</a:t>
            </a:r>
            <a:endParaRPr lang="zh-CN" altLang="en-US" sz="8000" b="1">
              <a:solidFill>
                <a:srgbClr val="2B749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软雅黑" panose="020B0503020204020204" charset="-122"/>
            </a:endParaRPr>
          </a:p>
        </p:txBody>
      </p:sp>
      <p:pic>
        <p:nvPicPr>
          <p:cNvPr id="10" name="New picture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446000" y="12687300"/>
            <a:ext cx="330200" cy="254000"/>
          </a:xfrm>
          <a:prstGeom prst="cube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63638" y="2489899"/>
            <a:ext cx="9203924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96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7000"/>
              </a:lnSpc>
            </a:pPr>
            <a:br>
              <a:rPr lang="en-US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模块一  自发过程与自发</a:t>
            </a:r>
            <a:r>
              <a:rPr lang="zh-CN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</a:t>
            </a:r>
            <a:endParaRPr lang="zh-CN" altLang="zh-CN" sz="3900" kern="5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369695" y="234950"/>
            <a:ext cx="466026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一、自发过程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与自发反应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  <a:p>
            <a:pPr algn="l"/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8194" name="矩形 8193"/>
          <p:cNvSpPr/>
          <p:nvPr>
            <p:custDataLst>
              <p:tags r:id="rId2"/>
            </p:custDataLst>
          </p:nvPr>
        </p:nvSpPr>
        <p:spPr>
          <a:xfrm>
            <a:off x="-327025" y="1618615"/>
            <a:ext cx="125336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base"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   </a:t>
            </a:r>
            <a:r>
              <a:rPr lang="zh-CN" altLang="en-US" sz="2800" b="1"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在温度和压强一定条件下，不借助光、电等外部力量就能自动进行的过程</a:t>
            </a:r>
            <a:endParaRPr lang="zh-CN" alt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6225" y="976630"/>
            <a:ext cx="2403475" cy="521970"/>
            <a:chOff x="616" y="579"/>
            <a:chExt cx="3785" cy="822"/>
          </a:xfrm>
        </p:grpSpPr>
        <p:sp>
          <p:nvSpPr>
            <p:cNvPr id="5" name="文本框 4"/>
            <p:cNvSpPr txBox="1"/>
            <p:nvPr/>
          </p:nvSpPr>
          <p:spPr>
            <a:xfrm>
              <a:off x="1453" y="579"/>
              <a:ext cx="294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自发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过程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76225" y="2290445"/>
            <a:ext cx="3470275" cy="521970"/>
            <a:chOff x="616" y="579"/>
            <a:chExt cx="5465" cy="822"/>
          </a:xfrm>
        </p:grpSpPr>
        <p:sp>
          <p:nvSpPr>
            <p:cNvPr id="7" name="文本框 6"/>
            <p:cNvSpPr txBox="1"/>
            <p:nvPr/>
          </p:nvSpPr>
          <p:spPr>
            <a:xfrm>
              <a:off x="1453" y="579"/>
              <a:ext cx="46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自发过程的</a:t>
              </a:r>
              <a:r>
                <a:rPr lang="zh-CN" altLang="zh-CN" sz="2800" b="1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特点</a:t>
              </a:r>
              <a:endParaRPr lang="zh-CN" altLang="zh-CN" sz="2800" b="1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0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07720" y="3184525"/>
            <a:ext cx="2614930" cy="521970"/>
            <a:chOff x="1590" y="7572"/>
            <a:chExt cx="4118" cy="822"/>
          </a:xfrm>
        </p:grpSpPr>
        <p:pic>
          <p:nvPicPr>
            <p:cNvPr id="30" name="图片 29" descr="6194440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0" y="7572"/>
              <a:ext cx="798" cy="798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2620" y="7572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zh-CN" sz="2800" b="1">
                  <a:solidFill>
                    <a:srgbClr val="000000"/>
                  </a:solidFill>
                  <a:latin typeface="Songti SC Bold" panose="02010600040101010101" charset="-122"/>
                  <a:ea typeface="Songti SC Bold" panose="02010600040101010101" charset="-122"/>
                  <a:cs typeface="Times New Roman" panose="02020603050405020304" charset="0"/>
                  <a:sym typeface="+mn-ea"/>
                </a:rPr>
                <a:t>能量角度：</a:t>
              </a:r>
              <a:endParaRPr lang="zh-CN" altLang="zh-CN" sz="2800" b="1">
                <a:solidFill>
                  <a:srgbClr val="000000"/>
                </a:solidFill>
                <a:latin typeface="Songti SC Bold" panose="02010600040101010101" charset="-122"/>
                <a:ea typeface="Songti SC Bold" panose="02010600040101010101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07720" y="4373245"/>
            <a:ext cx="2641600" cy="607695"/>
            <a:chOff x="1271" y="7439"/>
            <a:chExt cx="4160" cy="957"/>
          </a:xfrm>
        </p:grpSpPr>
        <p:sp>
          <p:nvSpPr>
            <p:cNvPr id="13" name="文本框 12"/>
            <p:cNvSpPr txBox="1"/>
            <p:nvPr/>
          </p:nvSpPr>
          <p:spPr>
            <a:xfrm>
              <a:off x="1762" y="7439"/>
              <a:ext cx="3669" cy="95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266700">
                <a:lnSpc>
                  <a:spcPct val="120000"/>
                </a:lnSpc>
                <a:spcAft>
                  <a:spcPct val="0"/>
                </a:spcAft>
                <a:tabLst>
                  <a:tab pos="1029335" algn="l"/>
                  <a:tab pos="1850390" algn="l"/>
                  <a:tab pos="2538095" algn="l"/>
                  <a:tab pos="3221990" algn="l"/>
                </a:tabLst>
              </a:pPr>
              <a:r>
                <a:rPr lang="zh-CN" altLang="zh-CN" sz="2800" b="1">
                  <a:solidFill>
                    <a:srgbClr val="000000"/>
                  </a:solidFill>
                  <a:latin typeface="Songti SC Bold" panose="02010600040101010101" charset="-122"/>
                  <a:ea typeface="Songti SC Bold" panose="02010600040101010101" charset="-122"/>
                  <a:cs typeface="Times New Roman" panose="02020603050405020304" charset="0"/>
                  <a:sym typeface="+mn-ea"/>
                </a:rPr>
                <a:t>混乱度角度：</a:t>
              </a:r>
              <a:endParaRPr lang="zh-CN" altLang="zh-CN" sz="2800" b="1">
                <a:solidFill>
                  <a:srgbClr val="000000"/>
                </a:solidFill>
                <a:latin typeface="Songti SC Bold" panose="02010600040101010101" charset="-122"/>
                <a:ea typeface="Songti SC Bold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32" name="图片 31" descr="6194507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71" y="7556"/>
              <a:ext cx="799" cy="799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3282315" y="3184525"/>
            <a:ext cx="6445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altLang="zh-CN" sz="2800" b="1">
                <a:latin typeface="Songti SC Bold" panose="02010600040101010101" charset="-122"/>
                <a:ea typeface="Songti SC Bold" panose="02010600040101010101" charset="-122"/>
                <a:cs typeface="Times New Roman" panose="02020603050405020304" charset="0"/>
                <a:sym typeface="+mn-ea"/>
              </a:rPr>
              <a:t>体系趋向于从</a:t>
            </a:r>
            <a:r>
              <a:rPr altLang="zh-CN" sz="2800" b="1">
                <a:solidFill>
                  <a:srgbClr val="FF0000"/>
                </a:solidFill>
                <a:latin typeface="Songti SC Bold" panose="02010600040101010101" charset="-122"/>
                <a:ea typeface="Songti SC Bold" panose="02010600040101010101" charset="-122"/>
                <a:cs typeface="Times New Roman" panose="02020603050405020304" charset="0"/>
                <a:sym typeface="+mn-ea"/>
              </a:rPr>
              <a:t>高能</a:t>
            </a:r>
            <a:r>
              <a:rPr altLang="zh-CN" sz="2800" b="1">
                <a:latin typeface="Songti SC Bold" panose="02010600040101010101" charset="-122"/>
                <a:ea typeface="Songti SC Bold" panose="02010600040101010101" charset="-122"/>
                <a:cs typeface="Times New Roman" panose="02020603050405020304" charset="0"/>
                <a:sym typeface="+mn-ea"/>
              </a:rPr>
              <a:t>状态转变为</a:t>
            </a:r>
            <a:r>
              <a:rPr altLang="zh-CN" sz="2800" b="1">
                <a:solidFill>
                  <a:srgbClr val="FF0000"/>
                </a:solidFill>
                <a:latin typeface="Songti SC Bold" panose="02010600040101010101" charset="-122"/>
                <a:ea typeface="Songti SC Bold" panose="02010600040101010101" charset="-122"/>
                <a:cs typeface="Times New Roman" panose="02020603050405020304" charset="0"/>
                <a:sym typeface="+mn-ea"/>
              </a:rPr>
              <a:t>低能</a:t>
            </a:r>
            <a:r>
              <a:rPr altLang="zh-CN" sz="2800" b="1">
                <a:latin typeface="Songti SC Bold" panose="02010600040101010101" charset="-122"/>
                <a:ea typeface="Songti SC Bold" panose="02010600040101010101" charset="-122"/>
                <a:cs typeface="Times New Roman" panose="02020603050405020304" charset="0"/>
                <a:sym typeface="+mn-ea"/>
              </a:rPr>
              <a:t>状态</a:t>
            </a:r>
            <a:endParaRPr altLang="zh-CN" sz="2800" b="1">
              <a:latin typeface="Songti SC Bold" panose="02010600040101010101" charset="-122"/>
              <a:ea typeface="Songti SC Bold" panose="0201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82315" y="3759835"/>
            <a:ext cx="61087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altLang="zh-CN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(这时体系会对外部做功或者释放热量)</a:t>
            </a:r>
            <a:endParaRPr lang="zh-CN" altLang="zh-CN" sz="28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75435" y="5015230"/>
            <a:ext cx="952246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266700"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altLang="zh-CN" sz="2800" b="1">
                <a:latin typeface="Songti SC Bold" panose="02010600040101010101" charset="-122"/>
                <a:ea typeface="Songti SC Bold" panose="02010600040101010101" charset="-122"/>
                <a:cs typeface="Times New Roman" panose="02020603050405020304" charset="0"/>
                <a:sym typeface="+mn-ea"/>
              </a:rPr>
              <a:t>在密闭条件下，体系有从</a:t>
            </a:r>
            <a:r>
              <a:rPr altLang="zh-CN" sz="2800" b="1">
                <a:solidFill>
                  <a:srgbClr val="FF0000"/>
                </a:solidFill>
                <a:latin typeface="Songti SC Bold" panose="02010600040101010101" charset="-122"/>
                <a:ea typeface="Songti SC Bold" panose="02010600040101010101" charset="-122"/>
                <a:cs typeface="Times New Roman" panose="02020603050405020304" charset="0"/>
                <a:sym typeface="+mn-ea"/>
              </a:rPr>
              <a:t>有序</a:t>
            </a:r>
            <a:r>
              <a:rPr altLang="zh-CN" sz="2800" b="1">
                <a:latin typeface="Songti SC Bold" panose="02010600040101010101" charset="-122"/>
                <a:ea typeface="Songti SC Bold" panose="02010600040101010101" charset="-122"/>
                <a:cs typeface="Times New Roman" panose="02020603050405020304" charset="0"/>
                <a:sym typeface="+mn-ea"/>
              </a:rPr>
              <a:t>自发地转变为</a:t>
            </a:r>
            <a:r>
              <a:rPr altLang="zh-CN" sz="2800" b="1">
                <a:solidFill>
                  <a:srgbClr val="FF0000"/>
                </a:solidFill>
                <a:latin typeface="Songti SC Bold" panose="02010600040101010101" charset="-122"/>
                <a:ea typeface="Songti SC Bold" panose="02010600040101010101" charset="-122"/>
                <a:cs typeface="Times New Roman" panose="02020603050405020304" charset="0"/>
                <a:sym typeface="+mn-ea"/>
              </a:rPr>
              <a:t>无序</a:t>
            </a:r>
            <a:r>
              <a:rPr altLang="zh-CN" sz="2800" b="1">
                <a:latin typeface="Songti SC Bold" panose="02010600040101010101" charset="-122"/>
                <a:ea typeface="Songti SC Bold" panose="02010600040101010101" charset="-122"/>
                <a:cs typeface="Times New Roman" panose="02020603050405020304" charset="0"/>
                <a:sym typeface="+mn-ea"/>
              </a:rPr>
              <a:t>的倾向</a:t>
            </a:r>
            <a:endParaRPr altLang="zh-CN" sz="2800" b="1">
              <a:latin typeface="Songti SC Bold" panose="02010600040101010101" charset="-122"/>
              <a:ea typeface="Songti SC Bold" panose="02010600040101010101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17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369695" y="234950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一、自发过程与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自发反应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8194" name="矩形 8193"/>
          <p:cNvSpPr/>
          <p:nvPr>
            <p:custDataLst>
              <p:tags r:id="rId2"/>
            </p:custDataLst>
          </p:nvPr>
        </p:nvSpPr>
        <p:spPr>
          <a:xfrm>
            <a:off x="539115" y="1659890"/>
            <a:ext cx="125336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base">
              <a:spcBef>
                <a:spcPct val="50000"/>
              </a:spcBef>
            </a:pPr>
            <a:r>
              <a:rPr lang="zh-CN" altLang="en-US" sz="2800" b="1"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在给定的条件下，可以自发进行到显著程度的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化学反应</a:t>
            </a:r>
            <a:r>
              <a:rPr lang="zh-CN" altLang="en-US" sz="2800" b="1"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，就称为自发反应。</a:t>
            </a:r>
            <a:endParaRPr lang="zh-CN" altLang="en-US" sz="2800" b="1"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6225" y="976630"/>
            <a:ext cx="2403475" cy="521970"/>
            <a:chOff x="616" y="579"/>
            <a:chExt cx="3785" cy="822"/>
          </a:xfrm>
        </p:grpSpPr>
        <p:sp>
          <p:nvSpPr>
            <p:cNvPr id="5" name="文本框 4"/>
            <p:cNvSpPr txBox="1"/>
            <p:nvPr/>
          </p:nvSpPr>
          <p:spPr>
            <a:xfrm>
              <a:off x="1453" y="579"/>
              <a:ext cx="294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自发反应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0" y="2343150"/>
            <a:ext cx="1822450" cy="736600"/>
            <a:chOff x="11288" y="9"/>
            <a:chExt cx="2870" cy="1160"/>
          </a:xfrm>
        </p:grpSpPr>
        <p:sp>
          <p:nvSpPr>
            <p:cNvPr id="19" name="文本框 18"/>
            <p:cNvSpPr txBox="1"/>
            <p:nvPr/>
          </p:nvSpPr>
          <p:spPr>
            <a:xfrm>
              <a:off x="12190" y="281"/>
              <a:ext cx="1968" cy="75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p>
              <a:pPr algn="l">
                <a:lnSpc>
                  <a:spcPct val="90000"/>
                </a:lnSpc>
                <a:tabLst>
                  <a:tab pos="3330575" algn="l"/>
                </a:tabLst>
              </a:pPr>
              <a:r>
                <a:rPr lang="zh-CN" altLang="en-US" sz="2800" b="1" kern="100" dirty="0">
                  <a:solidFill>
                    <a:srgbClr val="FF0000"/>
                  </a:solidFill>
                  <a:latin typeface="Times New Roman Regular" panose="02020603050405020304" charset="0"/>
                  <a:ea typeface="Songti SC Regular" panose="02010600040101010101" charset="-122"/>
                  <a:cs typeface="Times New Roman Regular" panose="02020603050405020304" charset="0"/>
                  <a:sym typeface="+mn-ea"/>
                </a:rPr>
                <a:t>微提醒</a:t>
              </a:r>
              <a:endParaRPr lang="zh-CN" altLang="en-US" sz="2800" b="1" kern="100" dirty="0">
                <a:solidFill>
                  <a:srgbClr val="FF0000"/>
                </a:solidFill>
                <a:latin typeface="Times New Roman Regular" panose="02020603050405020304" charset="0"/>
                <a:ea typeface="Songti SC Regular" panose="02010600040101010101" charset="-122"/>
                <a:cs typeface="Times New Roman Regular" panose="02020603050405020304" charset="0"/>
                <a:sym typeface="+mn-ea"/>
              </a:endParaRPr>
            </a:p>
          </p:txBody>
        </p:sp>
        <p:pic>
          <p:nvPicPr>
            <p:cNvPr id="23" name="图片 22" descr="20268898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88" y="9"/>
              <a:ext cx="1160" cy="116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650105" y="2917190"/>
            <a:ext cx="77108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</a:rPr>
              <a:t>即在一定条件下反应的某个方向是自发进行的，其逆方向在相同条件下一定不能自发进行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36600" y="3328035"/>
            <a:ext cx="3895090" cy="537210"/>
            <a:chOff x="1160" y="5241"/>
            <a:chExt cx="6134" cy="846"/>
          </a:xfrm>
        </p:grpSpPr>
        <p:pic>
          <p:nvPicPr>
            <p:cNvPr id="30" name="图片 29" descr="6194440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0" y="5241"/>
              <a:ext cx="798" cy="79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958" y="5265"/>
              <a:ext cx="5337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sym typeface="+mn-ea"/>
                </a:rPr>
                <a:t>自发反应具有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sym typeface="+mn-ea"/>
                </a:rPr>
                <a:t>方向性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39750" y="5036185"/>
            <a:ext cx="116535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    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但不一定能够实际发生，发生时速率也不一定大，非自发反应在一定条件下也可能发生。如煤的燃烧是自发反应，但在常温下不能自发进行。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07720" y="4348480"/>
            <a:ext cx="7512685" cy="521970"/>
            <a:chOff x="1272" y="7472"/>
            <a:chExt cx="11831" cy="822"/>
          </a:xfrm>
        </p:grpSpPr>
        <p:pic>
          <p:nvPicPr>
            <p:cNvPr id="32" name="图片 31" descr="619450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72" y="7476"/>
              <a:ext cx="799" cy="79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57" y="7472"/>
              <a:ext cx="10947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自发反应是指该反应过程有自发进行的</a:t>
              </a:r>
              <a:r>
                <a:rPr lang="zh-CN" altLang="en-US" sz="28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倾向</a:t>
              </a:r>
              <a:endPara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63638" y="2489899"/>
            <a:ext cx="9203924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96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7000"/>
              </a:lnSpc>
            </a:pPr>
            <a:br>
              <a:rPr lang="en-US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模块二  反应进行方向的判断</a:t>
            </a:r>
            <a:r>
              <a:rPr lang="zh-CN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方法</a:t>
            </a:r>
            <a:endParaRPr lang="zh-CN" altLang="zh-CN" sz="3900" kern="5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3470275" cy="521970"/>
            <a:chOff x="616" y="579"/>
            <a:chExt cx="546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46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焓变与反应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方向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二、反应进行方向的判断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方法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10250" name="矩形 10249"/>
          <p:cNvSpPr/>
          <p:nvPr>
            <p:custDataLst>
              <p:tags r:id="rId2"/>
            </p:custDataLst>
          </p:nvPr>
        </p:nvSpPr>
        <p:spPr>
          <a:xfrm>
            <a:off x="1205230" y="3457575"/>
            <a:ext cx="122453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Zn(s)+CuSO</a:t>
            </a:r>
            <a:r>
              <a:rPr lang="en-US" altLang="zh-CN" sz="2800" b="1" baseline="-25000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en-US" altLang="zh-CN" sz="2800" b="1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(aq)=ZnSO</a:t>
            </a:r>
            <a:r>
              <a:rPr lang="en-US" altLang="zh-CN" sz="2800" b="1" baseline="-25000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en-US" altLang="zh-CN" sz="2800" b="1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(aq)+</a:t>
            </a:r>
            <a:r>
              <a:rPr lang="en-US" altLang="zh-CN" sz="2800" b="1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Cu(s) </a:t>
            </a:r>
            <a:r>
              <a:rPr lang="en-US" altLang="zh-CN" sz="2800" b="1">
                <a:solidFill>
                  <a:srgbClr val="CC33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△H= -216.8 kJ·mol</a:t>
            </a:r>
            <a:r>
              <a:rPr lang="en-US" altLang="zh-CN" sz="2800" b="1" baseline="30000">
                <a:solidFill>
                  <a:srgbClr val="CC33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-1</a:t>
            </a:r>
            <a:endParaRPr lang="en-US" altLang="zh-CN" sz="2800" b="1" baseline="30000">
              <a:solidFill>
                <a:srgbClr val="CC33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0251" name="矩形 10250"/>
          <p:cNvSpPr/>
          <p:nvPr>
            <p:custDataLst>
              <p:tags r:id="rId3"/>
            </p:custDataLst>
          </p:nvPr>
        </p:nvSpPr>
        <p:spPr>
          <a:xfrm>
            <a:off x="1205230" y="2722880"/>
            <a:ext cx="113087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2H</a:t>
            </a:r>
            <a:r>
              <a:rPr lang="en-US" altLang="zh-CN" sz="2800" b="1" baseline="-25000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</a:t>
            </a:r>
            <a:r>
              <a:rPr lang="en-US" altLang="zh-CN" sz="2800" b="1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(g) </a:t>
            </a:r>
            <a:r>
              <a:rPr lang="en-US" altLang="zh-CN" sz="2800" b="1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+</a:t>
            </a:r>
            <a:r>
              <a:rPr lang="en-US" altLang="zh-CN" sz="2800" b="1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O</a:t>
            </a:r>
            <a:r>
              <a:rPr lang="en-US" altLang="zh-CN" sz="2800" b="1" baseline="-25000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</a:t>
            </a:r>
            <a:r>
              <a:rPr lang="en-US" altLang="zh-CN" sz="2800" b="1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(g) </a:t>
            </a:r>
            <a:r>
              <a:rPr lang="en-US" altLang="zh-CN" sz="2800" b="1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=2H</a:t>
            </a:r>
            <a:r>
              <a:rPr lang="en-US" altLang="zh-CN" sz="2800" b="1" baseline="-25000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solidFill>
                  <a:srgbClr val="1C1C1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O(l)    </a:t>
            </a:r>
            <a:r>
              <a:rPr lang="en-US" altLang="zh-CN" sz="2800" b="1">
                <a:solidFill>
                  <a:srgbClr val="CC33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△H= -571.6 kJ·mol</a:t>
            </a:r>
            <a:r>
              <a:rPr lang="en-US" altLang="zh-CN" sz="2800" b="1" baseline="30000">
                <a:solidFill>
                  <a:srgbClr val="CC33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-1</a:t>
            </a:r>
            <a:endParaRPr lang="en-US" altLang="zh-CN" sz="2800" b="1">
              <a:solidFill>
                <a:srgbClr val="CC33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7720" y="1675765"/>
            <a:ext cx="9072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放热反应过程中体系能量降低，因此具有自发反应的</a:t>
            </a:r>
            <a:r>
              <a: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倾向</a:t>
            </a:r>
            <a:endParaRPr lang="zh-CN" altLang="en-US" sz="2800" b="1" kern="100" dirty="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437005" y="4330700"/>
            <a:ext cx="5795010" cy="1045210"/>
            <a:chOff x="2699" y="6267"/>
            <a:chExt cx="9126" cy="1646"/>
          </a:xfrm>
        </p:grpSpPr>
        <p:sp>
          <p:nvSpPr>
            <p:cNvPr id="8" name="文本框 7"/>
            <p:cNvSpPr txBox="1"/>
            <p:nvPr/>
          </p:nvSpPr>
          <p:spPr>
            <a:xfrm>
              <a:off x="2777" y="6788"/>
              <a:ext cx="86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大多数放热反应是可以自发进行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的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2164" name="组合 2163"/>
            <p:cNvGrpSpPr/>
            <p:nvPr/>
          </p:nvGrpSpPr>
          <p:grpSpPr>
            <a:xfrm rot="0">
              <a:off x="2699" y="6267"/>
              <a:ext cx="9126" cy="1646"/>
              <a:chOff x="3579813" y="2320925"/>
              <a:chExt cx="5038725" cy="2212975"/>
            </a:xfrm>
          </p:grpSpPr>
          <p:sp>
            <p:nvSpPr>
              <p:cNvPr id="2122" name="Freeform 92"/>
              <p:cNvSpPr>
                <a:spLocks noEditPoints="1"/>
              </p:cNvSpPr>
              <p:nvPr/>
            </p:nvSpPr>
            <p:spPr bwMode="auto">
              <a:xfrm>
                <a:off x="3579813" y="2320925"/>
                <a:ext cx="5038725" cy="2212975"/>
              </a:xfrm>
              <a:custGeom>
                <a:avLst/>
                <a:gdLst>
                  <a:gd name="T0" fmla="*/ 3155 w 3174"/>
                  <a:gd name="T1" fmla="*/ 19 h 1394"/>
                  <a:gd name="T2" fmla="*/ 3155 w 3174"/>
                  <a:gd name="T3" fmla="*/ 1375 h 1394"/>
                  <a:gd name="T4" fmla="*/ 19 w 3174"/>
                  <a:gd name="T5" fmla="*/ 1375 h 1394"/>
                  <a:gd name="T6" fmla="*/ 19 w 3174"/>
                  <a:gd name="T7" fmla="*/ 19 h 1394"/>
                  <a:gd name="T8" fmla="*/ 3155 w 3174"/>
                  <a:gd name="T9" fmla="*/ 19 h 1394"/>
                  <a:gd name="T10" fmla="*/ 3174 w 3174"/>
                  <a:gd name="T11" fmla="*/ 0 h 1394"/>
                  <a:gd name="T12" fmla="*/ 3155 w 3174"/>
                  <a:gd name="T13" fmla="*/ 0 h 1394"/>
                  <a:gd name="T14" fmla="*/ 19 w 3174"/>
                  <a:gd name="T15" fmla="*/ 0 h 1394"/>
                  <a:gd name="T16" fmla="*/ 0 w 3174"/>
                  <a:gd name="T17" fmla="*/ 0 h 1394"/>
                  <a:gd name="T18" fmla="*/ 0 w 3174"/>
                  <a:gd name="T19" fmla="*/ 19 h 1394"/>
                  <a:gd name="T20" fmla="*/ 0 w 3174"/>
                  <a:gd name="T21" fmla="*/ 1375 h 1394"/>
                  <a:gd name="T22" fmla="*/ 0 w 3174"/>
                  <a:gd name="T23" fmla="*/ 1394 h 1394"/>
                  <a:gd name="T24" fmla="*/ 19 w 3174"/>
                  <a:gd name="T25" fmla="*/ 1394 h 1394"/>
                  <a:gd name="T26" fmla="*/ 3155 w 3174"/>
                  <a:gd name="T27" fmla="*/ 1394 h 1394"/>
                  <a:gd name="T28" fmla="*/ 3174 w 3174"/>
                  <a:gd name="T29" fmla="*/ 1394 h 1394"/>
                  <a:gd name="T30" fmla="*/ 3174 w 3174"/>
                  <a:gd name="T31" fmla="*/ 1375 h 1394"/>
                  <a:gd name="T32" fmla="*/ 3174 w 3174"/>
                  <a:gd name="T33" fmla="*/ 19 h 1394"/>
                  <a:gd name="T34" fmla="*/ 3174 w 3174"/>
                  <a:gd name="T35" fmla="*/ 0 h 1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4" h="1394">
                    <a:moveTo>
                      <a:pt x="3155" y="19"/>
                    </a:moveTo>
                    <a:lnTo>
                      <a:pt x="3155" y="1375"/>
                    </a:lnTo>
                    <a:lnTo>
                      <a:pt x="19" y="1375"/>
                    </a:lnTo>
                    <a:lnTo>
                      <a:pt x="19" y="19"/>
                    </a:lnTo>
                    <a:lnTo>
                      <a:pt x="3155" y="19"/>
                    </a:lnTo>
                    <a:close/>
                    <a:moveTo>
                      <a:pt x="3174" y="0"/>
                    </a:moveTo>
                    <a:lnTo>
                      <a:pt x="3155" y="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0" y="1375"/>
                    </a:lnTo>
                    <a:lnTo>
                      <a:pt x="0" y="1394"/>
                    </a:lnTo>
                    <a:lnTo>
                      <a:pt x="19" y="1394"/>
                    </a:lnTo>
                    <a:lnTo>
                      <a:pt x="3155" y="1394"/>
                    </a:lnTo>
                    <a:lnTo>
                      <a:pt x="3174" y="1394"/>
                    </a:lnTo>
                    <a:lnTo>
                      <a:pt x="3174" y="1375"/>
                    </a:lnTo>
                    <a:lnTo>
                      <a:pt x="3174" y="19"/>
                    </a:lnTo>
                    <a:lnTo>
                      <a:pt x="3174" y="0"/>
                    </a:lnTo>
                    <a:close/>
                  </a:path>
                </a:pathLst>
              </a:custGeom>
              <a:solidFill>
                <a:srgbClr val="3D8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3" name="Freeform 93"/>
              <p:cNvSpPr>
                <a:spLocks noEditPoints="1"/>
              </p:cNvSpPr>
              <p:nvPr/>
            </p:nvSpPr>
            <p:spPr bwMode="auto">
              <a:xfrm>
                <a:off x="3579813" y="2320925"/>
                <a:ext cx="5038725" cy="2212975"/>
              </a:xfrm>
              <a:custGeom>
                <a:avLst/>
                <a:gdLst>
                  <a:gd name="T0" fmla="*/ 3155 w 3174"/>
                  <a:gd name="T1" fmla="*/ 19 h 1394"/>
                  <a:gd name="T2" fmla="*/ 3155 w 3174"/>
                  <a:gd name="T3" fmla="*/ 1375 h 1394"/>
                  <a:gd name="T4" fmla="*/ 19 w 3174"/>
                  <a:gd name="T5" fmla="*/ 1375 h 1394"/>
                  <a:gd name="T6" fmla="*/ 19 w 3174"/>
                  <a:gd name="T7" fmla="*/ 19 h 1394"/>
                  <a:gd name="T8" fmla="*/ 3155 w 3174"/>
                  <a:gd name="T9" fmla="*/ 19 h 1394"/>
                  <a:gd name="T10" fmla="*/ 3174 w 3174"/>
                  <a:gd name="T11" fmla="*/ 0 h 1394"/>
                  <a:gd name="T12" fmla="*/ 3155 w 3174"/>
                  <a:gd name="T13" fmla="*/ 0 h 1394"/>
                  <a:gd name="T14" fmla="*/ 19 w 3174"/>
                  <a:gd name="T15" fmla="*/ 0 h 1394"/>
                  <a:gd name="T16" fmla="*/ 0 w 3174"/>
                  <a:gd name="T17" fmla="*/ 0 h 1394"/>
                  <a:gd name="T18" fmla="*/ 0 w 3174"/>
                  <a:gd name="T19" fmla="*/ 19 h 1394"/>
                  <a:gd name="T20" fmla="*/ 0 w 3174"/>
                  <a:gd name="T21" fmla="*/ 1375 h 1394"/>
                  <a:gd name="T22" fmla="*/ 0 w 3174"/>
                  <a:gd name="T23" fmla="*/ 1394 h 1394"/>
                  <a:gd name="T24" fmla="*/ 19 w 3174"/>
                  <a:gd name="T25" fmla="*/ 1394 h 1394"/>
                  <a:gd name="T26" fmla="*/ 3155 w 3174"/>
                  <a:gd name="T27" fmla="*/ 1394 h 1394"/>
                  <a:gd name="T28" fmla="*/ 3174 w 3174"/>
                  <a:gd name="T29" fmla="*/ 1394 h 1394"/>
                  <a:gd name="T30" fmla="*/ 3174 w 3174"/>
                  <a:gd name="T31" fmla="*/ 1375 h 1394"/>
                  <a:gd name="T32" fmla="*/ 3174 w 3174"/>
                  <a:gd name="T33" fmla="*/ 19 h 1394"/>
                  <a:gd name="T34" fmla="*/ 3174 w 3174"/>
                  <a:gd name="T35" fmla="*/ 0 h 1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4" h="1394">
                    <a:moveTo>
                      <a:pt x="3155" y="19"/>
                    </a:moveTo>
                    <a:lnTo>
                      <a:pt x="3155" y="1375"/>
                    </a:lnTo>
                    <a:lnTo>
                      <a:pt x="19" y="1375"/>
                    </a:lnTo>
                    <a:lnTo>
                      <a:pt x="19" y="19"/>
                    </a:lnTo>
                    <a:lnTo>
                      <a:pt x="3155" y="19"/>
                    </a:lnTo>
                    <a:moveTo>
                      <a:pt x="3174" y="0"/>
                    </a:moveTo>
                    <a:lnTo>
                      <a:pt x="3155" y="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0" y="1375"/>
                    </a:lnTo>
                    <a:lnTo>
                      <a:pt x="0" y="1394"/>
                    </a:lnTo>
                    <a:lnTo>
                      <a:pt x="19" y="1394"/>
                    </a:lnTo>
                    <a:lnTo>
                      <a:pt x="3155" y="1394"/>
                    </a:lnTo>
                    <a:lnTo>
                      <a:pt x="3174" y="1394"/>
                    </a:lnTo>
                    <a:lnTo>
                      <a:pt x="3174" y="1375"/>
                    </a:lnTo>
                    <a:lnTo>
                      <a:pt x="3174" y="19"/>
                    </a:lnTo>
                    <a:lnTo>
                      <a:pt x="31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4" name="Freeform 94"/>
              <p:cNvSpPr/>
              <p:nvPr/>
            </p:nvSpPr>
            <p:spPr bwMode="auto">
              <a:xfrm>
                <a:off x="3656013" y="2833688"/>
                <a:ext cx="4308475" cy="1620838"/>
              </a:xfrm>
              <a:custGeom>
                <a:avLst/>
                <a:gdLst>
                  <a:gd name="T0" fmla="*/ 1147 w 1147"/>
                  <a:gd name="T1" fmla="*/ 426 h 430"/>
                  <a:gd name="T2" fmla="*/ 4 w 1147"/>
                  <a:gd name="T3" fmla="*/ 426 h 430"/>
                  <a:gd name="T4" fmla="*/ 4 w 1147"/>
                  <a:gd name="T5" fmla="*/ 0 h 430"/>
                  <a:gd name="T6" fmla="*/ 0 w 1147"/>
                  <a:gd name="T7" fmla="*/ 0 h 430"/>
                  <a:gd name="T8" fmla="*/ 0 w 1147"/>
                  <a:gd name="T9" fmla="*/ 430 h 430"/>
                  <a:gd name="T10" fmla="*/ 1147 w 1147"/>
                  <a:gd name="T11" fmla="*/ 430 h 430"/>
                  <a:gd name="T12" fmla="*/ 1147 w 1147"/>
                  <a:gd name="T13" fmla="*/ 42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7" h="430">
                    <a:moveTo>
                      <a:pt x="1147" y="426"/>
                    </a:moveTo>
                    <a:cubicBezTo>
                      <a:pt x="4" y="426"/>
                      <a:pt x="4" y="426"/>
                      <a:pt x="4" y="426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147" y="430"/>
                      <a:pt x="1147" y="430"/>
                      <a:pt x="1147" y="430"/>
                    </a:cubicBezTo>
                    <a:cubicBezTo>
                      <a:pt x="1147" y="429"/>
                      <a:pt x="1147" y="427"/>
                      <a:pt x="1147" y="426"/>
                    </a:cubicBezTo>
                    <a:close/>
                  </a:path>
                </a:pathLst>
              </a:custGeom>
              <a:solidFill>
                <a:srgbClr val="90D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5" name="Freeform 95"/>
              <p:cNvSpPr/>
              <p:nvPr/>
            </p:nvSpPr>
            <p:spPr bwMode="auto">
              <a:xfrm>
                <a:off x="3925888" y="2400300"/>
                <a:ext cx="4614863" cy="1379538"/>
              </a:xfrm>
              <a:custGeom>
                <a:avLst/>
                <a:gdLst>
                  <a:gd name="T0" fmla="*/ 0 w 1228"/>
                  <a:gd name="T1" fmla="*/ 0 h 366"/>
                  <a:gd name="T2" fmla="*/ 0 w 1228"/>
                  <a:gd name="T3" fmla="*/ 4 h 366"/>
                  <a:gd name="T4" fmla="*/ 1224 w 1228"/>
                  <a:gd name="T5" fmla="*/ 4 h 366"/>
                  <a:gd name="T6" fmla="*/ 1224 w 1228"/>
                  <a:gd name="T7" fmla="*/ 366 h 366"/>
                  <a:gd name="T8" fmla="*/ 1228 w 1228"/>
                  <a:gd name="T9" fmla="*/ 366 h 366"/>
                  <a:gd name="T10" fmla="*/ 1228 w 1228"/>
                  <a:gd name="T11" fmla="*/ 0 h 366"/>
                  <a:gd name="T12" fmla="*/ 0 w 1228"/>
                  <a:gd name="T13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28" h="366">
                    <a:moveTo>
                      <a:pt x="0" y="0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1224" y="4"/>
                      <a:pt x="1224" y="4"/>
                      <a:pt x="1224" y="4"/>
                    </a:cubicBezTo>
                    <a:cubicBezTo>
                      <a:pt x="1224" y="366"/>
                      <a:pt x="1224" y="366"/>
                      <a:pt x="1224" y="366"/>
                    </a:cubicBezTo>
                    <a:cubicBezTo>
                      <a:pt x="1226" y="366"/>
                      <a:pt x="1227" y="366"/>
                      <a:pt x="1228" y="366"/>
                    </a:cubicBezTo>
                    <a:cubicBezTo>
                      <a:pt x="1228" y="0"/>
                      <a:pt x="1228" y="0"/>
                      <a:pt x="122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D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6" name="Freeform 96"/>
              <p:cNvSpPr/>
              <p:nvPr/>
            </p:nvSpPr>
            <p:spPr bwMode="auto">
              <a:xfrm>
                <a:off x="8332788" y="4262438"/>
                <a:ext cx="106363" cy="217488"/>
              </a:xfrm>
              <a:custGeom>
                <a:avLst/>
                <a:gdLst>
                  <a:gd name="T0" fmla="*/ 0 w 67"/>
                  <a:gd name="T1" fmla="*/ 4 h 137"/>
                  <a:gd name="T2" fmla="*/ 57 w 67"/>
                  <a:gd name="T3" fmla="*/ 137 h 137"/>
                  <a:gd name="T4" fmla="*/ 67 w 67"/>
                  <a:gd name="T5" fmla="*/ 133 h 137"/>
                  <a:gd name="T6" fmla="*/ 10 w 67"/>
                  <a:gd name="T7" fmla="*/ 0 h 137"/>
                  <a:gd name="T8" fmla="*/ 0 w 67"/>
                  <a:gd name="T9" fmla="*/ 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37">
                    <a:moveTo>
                      <a:pt x="0" y="4"/>
                    </a:moveTo>
                    <a:lnTo>
                      <a:pt x="57" y="137"/>
                    </a:lnTo>
                    <a:lnTo>
                      <a:pt x="67" y="133"/>
                    </a:lnTo>
                    <a:lnTo>
                      <a:pt x="1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6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7" name="Freeform 97"/>
              <p:cNvSpPr/>
              <p:nvPr/>
            </p:nvSpPr>
            <p:spPr bwMode="auto">
              <a:xfrm>
                <a:off x="8332788" y="4262438"/>
                <a:ext cx="106363" cy="217488"/>
              </a:xfrm>
              <a:custGeom>
                <a:avLst/>
                <a:gdLst>
                  <a:gd name="T0" fmla="*/ 0 w 67"/>
                  <a:gd name="T1" fmla="*/ 4 h 137"/>
                  <a:gd name="T2" fmla="*/ 57 w 67"/>
                  <a:gd name="T3" fmla="*/ 137 h 137"/>
                  <a:gd name="T4" fmla="*/ 67 w 67"/>
                  <a:gd name="T5" fmla="*/ 133 h 137"/>
                  <a:gd name="T6" fmla="*/ 10 w 67"/>
                  <a:gd name="T7" fmla="*/ 0 h 137"/>
                  <a:gd name="T8" fmla="*/ 0 w 67"/>
                  <a:gd name="T9" fmla="*/ 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37">
                    <a:moveTo>
                      <a:pt x="0" y="4"/>
                    </a:moveTo>
                    <a:lnTo>
                      <a:pt x="57" y="137"/>
                    </a:lnTo>
                    <a:lnTo>
                      <a:pt x="67" y="133"/>
                    </a:lnTo>
                    <a:lnTo>
                      <a:pt x="10" y="0"/>
                    </a:lnTo>
                    <a:lnTo>
                      <a:pt x="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8" name="Freeform 98"/>
              <p:cNvSpPr/>
              <p:nvPr/>
            </p:nvSpPr>
            <p:spPr bwMode="auto">
              <a:xfrm>
                <a:off x="8266113" y="4125913"/>
                <a:ext cx="153988" cy="173038"/>
              </a:xfrm>
              <a:custGeom>
                <a:avLst/>
                <a:gdLst>
                  <a:gd name="T0" fmla="*/ 23 w 41"/>
                  <a:gd name="T1" fmla="*/ 46 h 46"/>
                  <a:gd name="T2" fmla="*/ 16 w 41"/>
                  <a:gd name="T3" fmla="*/ 0 h 46"/>
                  <a:gd name="T4" fmla="*/ 23 w 41"/>
                  <a:gd name="T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46">
                    <a:moveTo>
                      <a:pt x="23" y="46"/>
                    </a:moveTo>
                    <a:cubicBezTo>
                      <a:pt x="23" y="46"/>
                      <a:pt x="0" y="24"/>
                      <a:pt x="16" y="0"/>
                    </a:cubicBezTo>
                    <a:cubicBezTo>
                      <a:pt x="16" y="0"/>
                      <a:pt x="41" y="21"/>
                      <a:pt x="23" y="46"/>
                    </a:cubicBezTo>
                  </a:path>
                </a:pathLst>
              </a:custGeom>
              <a:solidFill>
                <a:srgbClr val="F09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9" name="Freeform 99"/>
              <p:cNvSpPr/>
              <p:nvPr/>
            </p:nvSpPr>
            <p:spPr bwMode="auto">
              <a:xfrm>
                <a:off x="8228013" y="4183063"/>
                <a:ext cx="128588" cy="115888"/>
              </a:xfrm>
              <a:custGeom>
                <a:avLst/>
                <a:gdLst>
                  <a:gd name="T0" fmla="*/ 34 w 34"/>
                  <a:gd name="T1" fmla="*/ 31 h 31"/>
                  <a:gd name="T2" fmla="*/ 0 w 34"/>
                  <a:gd name="T3" fmla="*/ 0 h 31"/>
                  <a:gd name="T4" fmla="*/ 34 w 34"/>
                  <a:gd name="T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1">
                    <a:moveTo>
                      <a:pt x="34" y="31"/>
                    </a:moveTo>
                    <a:cubicBezTo>
                      <a:pt x="34" y="31"/>
                      <a:pt x="29" y="0"/>
                      <a:pt x="0" y="0"/>
                    </a:cubicBezTo>
                    <a:cubicBezTo>
                      <a:pt x="0" y="0"/>
                      <a:pt x="3" y="31"/>
                      <a:pt x="34" y="31"/>
                    </a:cubicBezTo>
                  </a:path>
                </a:pathLst>
              </a:custGeom>
              <a:solidFill>
                <a:srgbClr val="F09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0" name="Freeform 100"/>
              <p:cNvSpPr/>
              <p:nvPr/>
            </p:nvSpPr>
            <p:spPr bwMode="auto">
              <a:xfrm>
                <a:off x="8247063" y="4119563"/>
                <a:ext cx="98425" cy="176213"/>
              </a:xfrm>
              <a:custGeom>
                <a:avLst/>
                <a:gdLst>
                  <a:gd name="T0" fmla="*/ 26 w 26"/>
                  <a:gd name="T1" fmla="*/ 46 h 47"/>
                  <a:gd name="T2" fmla="*/ 2 w 26"/>
                  <a:gd name="T3" fmla="*/ 1 h 47"/>
                  <a:gd name="T4" fmla="*/ 0 w 26"/>
                  <a:gd name="T5" fmla="*/ 0 h 47"/>
                  <a:gd name="T6" fmla="*/ 0 w 26"/>
                  <a:gd name="T7" fmla="*/ 2 h 47"/>
                  <a:gd name="T8" fmla="*/ 24 w 26"/>
                  <a:gd name="T9" fmla="*/ 47 h 47"/>
                  <a:gd name="T10" fmla="*/ 25 w 26"/>
                  <a:gd name="T11" fmla="*/ 47 h 47"/>
                  <a:gd name="T12" fmla="*/ 26 w 26"/>
                  <a:gd name="T1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47">
                    <a:moveTo>
                      <a:pt x="26" y="46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5" y="47"/>
                      <a:pt x="25" y="47"/>
                    </a:cubicBezTo>
                    <a:cubicBezTo>
                      <a:pt x="26" y="47"/>
                      <a:pt x="26" y="46"/>
                      <a:pt x="26" y="4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1" name="Freeform 101"/>
              <p:cNvSpPr/>
              <p:nvPr/>
            </p:nvSpPr>
            <p:spPr bwMode="auto">
              <a:xfrm>
                <a:off x="8285163" y="4111625"/>
                <a:ext cx="74613" cy="173038"/>
              </a:xfrm>
              <a:custGeom>
                <a:avLst/>
                <a:gdLst>
                  <a:gd name="T0" fmla="*/ 0 w 20"/>
                  <a:gd name="T1" fmla="*/ 2 h 46"/>
                  <a:gd name="T2" fmla="*/ 18 w 20"/>
                  <a:gd name="T3" fmla="*/ 45 h 46"/>
                  <a:gd name="T4" fmla="*/ 19 w 20"/>
                  <a:gd name="T5" fmla="*/ 46 h 46"/>
                  <a:gd name="T6" fmla="*/ 20 w 20"/>
                  <a:gd name="T7" fmla="*/ 44 h 46"/>
                  <a:gd name="T8" fmla="*/ 2 w 20"/>
                  <a:gd name="T9" fmla="*/ 1 h 46"/>
                  <a:gd name="T10" fmla="*/ 1 w 20"/>
                  <a:gd name="T11" fmla="*/ 0 h 46"/>
                  <a:gd name="T12" fmla="*/ 0 w 20"/>
                  <a:gd name="T13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6">
                    <a:moveTo>
                      <a:pt x="0" y="2"/>
                    </a:move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6"/>
                      <a:pt x="18" y="46"/>
                      <a:pt x="19" y="46"/>
                    </a:cubicBezTo>
                    <a:cubicBezTo>
                      <a:pt x="20" y="46"/>
                      <a:pt x="20" y="45"/>
                      <a:pt x="20" y="4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2" name="Freeform 102"/>
              <p:cNvSpPr/>
              <p:nvPr/>
            </p:nvSpPr>
            <p:spPr bwMode="auto">
              <a:xfrm>
                <a:off x="8220076" y="4149725"/>
                <a:ext cx="106363" cy="146050"/>
              </a:xfrm>
              <a:custGeom>
                <a:avLst/>
                <a:gdLst>
                  <a:gd name="T0" fmla="*/ 0 w 28"/>
                  <a:gd name="T1" fmla="*/ 2 h 39"/>
                  <a:gd name="T2" fmla="*/ 26 w 28"/>
                  <a:gd name="T3" fmla="*/ 38 h 39"/>
                  <a:gd name="T4" fmla="*/ 27 w 28"/>
                  <a:gd name="T5" fmla="*/ 39 h 39"/>
                  <a:gd name="T6" fmla="*/ 28 w 28"/>
                  <a:gd name="T7" fmla="*/ 37 h 39"/>
                  <a:gd name="T8" fmla="*/ 2 w 28"/>
                  <a:gd name="T9" fmla="*/ 1 h 39"/>
                  <a:gd name="T10" fmla="*/ 1 w 28"/>
                  <a:gd name="T11" fmla="*/ 0 h 39"/>
                  <a:gd name="T12" fmla="*/ 0 w 28"/>
                  <a:gd name="T1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9">
                    <a:moveTo>
                      <a:pt x="0" y="2"/>
                    </a:move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9"/>
                      <a:pt x="27" y="39"/>
                      <a:pt x="27" y="39"/>
                    </a:cubicBezTo>
                    <a:cubicBezTo>
                      <a:pt x="28" y="38"/>
                      <a:pt x="28" y="38"/>
                      <a:pt x="28" y="3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3" name="Freeform 103"/>
              <p:cNvSpPr/>
              <p:nvPr/>
            </p:nvSpPr>
            <p:spPr bwMode="auto">
              <a:xfrm>
                <a:off x="8280401" y="4103688"/>
                <a:ext cx="11113" cy="15875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4" name="Freeform 104"/>
              <p:cNvSpPr/>
              <p:nvPr/>
            </p:nvSpPr>
            <p:spPr bwMode="auto">
              <a:xfrm>
                <a:off x="8243888" y="4114800"/>
                <a:ext cx="11113" cy="11113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5" name="Freeform 105"/>
              <p:cNvSpPr/>
              <p:nvPr/>
            </p:nvSpPr>
            <p:spPr bwMode="auto">
              <a:xfrm>
                <a:off x="8216901" y="4144963"/>
                <a:ext cx="14288" cy="11113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6" name="Freeform 106"/>
              <p:cNvSpPr/>
              <p:nvPr/>
            </p:nvSpPr>
            <p:spPr bwMode="auto">
              <a:xfrm>
                <a:off x="8296276" y="4114800"/>
                <a:ext cx="157163" cy="184150"/>
              </a:xfrm>
              <a:custGeom>
                <a:avLst/>
                <a:gdLst>
                  <a:gd name="T0" fmla="*/ 15 w 42"/>
                  <a:gd name="T1" fmla="*/ 49 h 49"/>
                  <a:gd name="T2" fmla="*/ 25 w 42"/>
                  <a:gd name="T3" fmla="*/ 0 h 49"/>
                  <a:gd name="T4" fmla="*/ 15 w 42"/>
                  <a:gd name="T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9">
                    <a:moveTo>
                      <a:pt x="15" y="49"/>
                    </a:moveTo>
                    <a:cubicBezTo>
                      <a:pt x="15" y="49"/>
                      <a:pt x="0" y="19"/>
                      <a:pt x="25" y="0"/>
                    </a:cubicBezTo>
                    <a:cubicBezTo>
                      <a:pt x="25" y="0"/>
                      <a:pt x="42" y="30"/>
                      <a:pt x="15" y="49"/>
                    </a:cubicBezTo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7" name="Freeform 107"/>
              <p:cNvSpPr/>
              <p:nvPr/>
            </p:nvSpPr>
            <p:spPr bwMode="auto">
              <a:xfrm>
                <a:off x="8183563" y="4186238"/>
                <a:ext cx="173038" cy="158750"/>
              </a:xfrm>
              <a:custGeom>
                <a:avLst/>
                <a:gdLst>
                  <a:gd name="T0" fmla="*/ 46 w 46"/>
                  <a:gd name="T1" fmla="*/ 30 h 42"/>
                  <a:gd name="T2" fmla="*/ 0 w 46"/>
                  <a:gd name="T3" fmla="*/ 11 h 42"/>
                  <a:gd name="T4" fmla="*/ 46 w 46"/>
                  <a:gd name="T5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2">
                    <a:moveTo>
                      <a:pt x="46" y="30"/>
                    </a:moveTo>
                    <a:cubicBezTo>
                      <a:pt x="46" y="30"/>
                      <a:pt x="29" y="0"/>
                      <a:pt x="0" y="11"/>
                    </a:cubicBezTo>
                    <a:cubicBezTo>
                      <a:pt x="0" y="11"/>
                      <a:pt x="15" y="42"/>
                      <a:pt x="46" y="30"/>
                    </a:cubicBezTo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8" name="Freeform 108"/>
              <p:cNvSpPr>
                <a:spLocks noEditPoints="1"/>
              </p:cNvSpPr>
              <p:nvPr/>
            </p:nvSpPr>
            <p:spPr bwMode="auto">
              <a:xfrm>
                <a:off x="8183563" y="4227513"/>
                <a:ext cx="173038" cy="71438"/>
              </a:xfrm>
              <a:custGeom>
                <a:avLst/>
                <a:gdLst>
                  <a:gd name="T0" fmla="*/ 46 w 46"/>
                  <a:gd name="T1" fmla="*/ 19 h 19"/>
                  <a:gd name="T2" fmla="*/ 45 w 46"/>
                  <a:gd name="T3" fmla="*/ 19 h 19"/>
                  <a:gd name="T4" fmla="*/ 46 w 46"/>
                  <a:gd name="T5" fmla="*/ 19 h 19"/>
                  <a:gd name="T6" fmla="*/ 46 w 46"/>
                  <a:gd name="T7" fmla="*/ 19 h 19"/>
                  <a:gd name="T8" fmla="*/ 0 w 46"/>
                  <a:gd name="T9" fmla="*/ 0 h 19"/>
                  <a:gd name="T10" fmla="*/ 2 w 46"/>
                  <a:gd name="T11" fmla="*/ 4 h 19"/>
                  <a:gd name="T12" fmla="*/ 14 w 46"/>
                  <a:gd name="T13" fmla="*/ 13 h 19"/>
                  <a:gd name="T14" fmla="*/ 35 w 46"/>
                  <a:gd name="T15" fmla="*/ 19 h 19"/>
                  <a:gd name="T16" fmla="*/ 45 w 46"/>
                  <a:gd name="T17" fmla="*/ 19 h 19"/>
                  <a:gd name="T18" fmla="*/ 45 w 46"/>
                  <a:gd name="T19" fmla="*/ 19 h 19"/>
                  <a:gd name="T20" fmla="*/ 45 w 46"/>
                  <a:gd name="T21" fmla="*/ 18 h 19"/>
                  <a:gd name="T22" fmla="*/ 45 w 46"/>
                  <a:gd name="T23" fmla="*/ 18 h 19"/>
                  <a:gd name="T24" fmla="*/ 25 w 46"/>
                  <a:gd name="T25" fmla="*/ 16 h 19"/>
                  <a:gd name="T26" fmla="*/ 7 w 46"/>
                  <a:gd name="T27" fmla="*/ 7 h 19"/>
                  <a:gd name="T28" fmla="*/ 0 w 46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19">
                    <a:moveTo>
                      <a:pt x="46" y="19"/>
                    </a:move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9"/>
                      <a:pt x="46" y="19"/>
                    </a:cubicBezTo>
                    <a:cubicBezTo>
                      <a:pt x="46" y="19"/>
                      <a:pt x="46" y="19"/>
                      <a:pt x="46" y="19"/>
                    </a:cubicBezTo>
                    <a:moveTo>
                      <a:pt x="0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6" y="7"/>
                      <a:pt x="10" y="10"/>
                      <a:pt x="14" y="13"/>
                    </a:cubicBezTo>
                    <a:cubicBezTo>
                      <a:pt x="20" y="16"/>
                      <a:pt x="27" y="18"/>
                      <a:pt x="35" y="19"/>
                    </a:cubicBezTo>
                    <a:cubicBezTo>
                      <a:pt x="38" y="19"/>
                      <a:pt x="41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9"/>
                      <a:pt x="4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38" y="18"/>
                      <a:pt x="32" y="18"/>
                      <a:pt x="25" y="16"/>
                    </a:cubicBezTo>
                    <a:cubicBezTo>
                      <a:pt x="19" y="14"/>
                      <a:pt x="12" y="11"/>
                      <a:pt x="7" y="7"/>
                    </a:cubicBezTo>
                    <a:cubicBezTo>
                      <a:pt x="4" y="5"/>
                      <a:pt x="2" y="3"/>
                      <a:pt x="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9" name="Freeform 109"/>
              <p:cNvSpPr/>
              <p:nvPr/>
            </p:nvSpPr>
            <p:spPr bwMode="auto">
              <a:xfrm>
                <a:off x="8186738" y="4224338"/>
                <a:ext cx="158750" cy="60325"/>
              </a:xfrm>
              <a:custGeom>
                <a:avLst/>
                <a:gdLst>
                  <a:gd name="T0" fmla="*/ 1 w 42"/>
                  <a:gd name="T1" fmla="*/ 0 h 16"/>
                  <a:gd name="T2" fmla="*/ 0 w 42"/>
                  <a:gd name="T3" fmla="*/ 0 h 16"/>
                  <a:gd name="T4" fmla="*/ 15 w 42"/>
                  <a:gd name="T5" fmla="*/ 10 h 16"/>
                  <a:gd name="T6" fmla="*/ 34 w 42"/>
                  <a:gd name="T7" fmla="*/ 16 h 16"/>
                  <a:gd name="T8" fmla="*/ 40 w 42"/>
                  <a:gd name="T9" fmla="*/ 16 h 16"/>
                  <a:gd name="T10" fmla="*/ 42 w 42"/>
                  <a:gd name="T11" fmla="*/ 16 h 16"/>
                  <a:gd name="T12" fmla="*/ 41 w 42"/>
                  <a:gd name="T13" fmla="*/ 15 h 16"/>
                  <a:gd name="T14" fmla="*/ 40 w 42"/>
                  <a:gd name="T15" fmla="*/ 15 h 16"/>
                  <a:gd name="T16" fmla="*/ 25 w 42"/>
                  <a:gd name="T17" fmla="*/ 13 h 16"/>
                  <a:gd name="T18" fmla="*/ 8 w 42"/>
                  <a:gd name="T19" fmla="*/ 5 h 16"/>
                  <a:gd name="T20" fmla="*/ 1 w 42"/>
                  <a:gd name="T2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16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4" y="4"/>
                      <a:pt x="9" y="8"/>
                      <a:pt x="15" y="10"/>
                    </a:cubicBezTo>
                    <a:cubicBezTo>
                      <a:pt x="21" y="13"/>
                      <a:pt x="27" y="15"/>
                      <a:pt x="34" y="16"/>
                    </a:cubicBezTo>
                    <a:cubicBezTo>
                      <a:pt x="36" y="16"/>
                      <a:pt x="38" y="16"/>
                      <a:pt x="40" y="16"/>
                    </a:cubicBezTo>
                    <a:cubicBezTo>
                      <a:pt x="40" y="16"/>
                      <a:pt x="41" y="16"/>
                      <a:pt x="42" y="16"/>
                    </a:cubicBezTo>
                    <a:cubicBezTo>
                      <a:pt x="42" y="16"/>
                      <a:pt x="42" y="15"/>
                      <a:pt x="41" y="15"/>
                    </a:cubicBezTo>
                    <a:cubicBezTo>
                      <a:pt x="41" y="15"/>
                      <a:pt x="40" y="15"/>
                      <a:pt x="40" y="15"/>
                    </a:cubicBezTo>
                    <a:cubicBezTo>
                      <a:pt x="35" y="15"/>
                      <a:pt x="30" y="14"/>
                      <a:pt x="25" y="13"/>
                    </a:cubicBezTo>
                    <a:cubicBezTo>
                      <a:pt x="19" y="12"/>
                      <a:pt x="13" y="9"/>
                      <a:pt x="8" y="5"/>
                    </a:cubicBezTo>
                    <a:cubicBezTo>
                      <a:pt x="5" y="4"/>
                      <a:pt x="3" y="2"/>
                      <a:pt x="1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0" name="Freeform 110"/>
              <p:cNvSpPr/>
              <p:nvPr/>
            </p:nvSpPr>
            <p:spPr bwMode="auto">
              <a:xfrm>
                <a:off x="8205788" y="4221163"/>
                <a:ext cx="127000" cy="47625"/>
              </a:xfrm>
              <a:custGeom>
                <a:avLst/>
                <a:gdLst>
                  <a:gd name="T0" fmla="*/ 1 w 34"/>
                  <a:gd name="T1" fmla="*/ 0 h 13"/>
                  <a:gd name="T2" fmla="*/ 0 w 34"/>
                  <a:gd name="T3" fmla="*/ 0 h 13"/>
                  <a:gd name="T4" fmla="*/ 26 w 34"/>
                  <a:gd name="T5" fmla="*/ 12 h 13"/>
                  <a:gd name="T6" fmla="*/ 34 w 34"/>
                  <a:gd name="T7" fmla="*/ 13 h 13"/>
                  <a:gd name="T8" fmla="*/ 33 w 34"/>
                  <a:gd name="T9" fmla="*/ 12 h 13"/>
                  <a:gd name="T10" fmla="*/ 6 w 34"/>
                  <a:gd name="T11" fmla="*/ 3 h 13"/>
                  <a:gd name="T12" fmla="*/ 1 w 34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8" y="5"/>
                      <a:pt x="16" y="10"/>
                      <a:pt x="26" y="12"/>
                    </a:cubicBezTo>
                    <a:cubicBezTo>
                      <a:pt x="28" y="13"/>
                      <a:pt x="31" y="13"/>
                      <a:pt x="34" y="13"/>
                    </a:cubicBezTo>
                    <a:cubicBezTo>
                      <a:pt x="33" y="13"/>
                      <a:pt x="33" y="12"/>
                      <a:pt x="33" y="12"/>
                    </a:cubicBezTo>
                    <a:cubicBezTo>
                      <a:pt x="23" y="12"/>
                      <a:pt x="14" y="8"/>
                      <a:pt x="6" y="3"/>
                    </a:cubicBezTo>
                    <a:cubicBezTo>
                      <a:pt x="4" y="2"/>
                      <a:pt x="3" y="1"/>
                      <a:pt x="1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1" name="Freeform 111"/>
              <p:cNvSpPr/>
              <p:nvPr/>
            </p:nvSpPr>
            <p:spPr bwMode="auto">
              <a:xfrm>
                <a:off x="8235951" y="4221163"/>
                <a:ext cx="74613" cy="30163"/>
              </a:xfrm>
              <a:custGeom>
                <a:avLst/>
                <a:gdLst>
                  <a:gd name="T0" fmla="*/ 0 w 20"/>
                  <a:gd name="T1" fmla="*/ 0 h 8"/>
                  <a:gd name="T2" fmla="*/ 15 w 20"/>
                  <a:gd name="T3" fmla="*/ 7 h 8"/>
                  <a:gd name="T4" fmla="*/ 20 w 20"/>
                  <a:gd name="T5" fmla="*/ 8 h 8"/>
                  <a:gd name="T6" fmla="*/ 18 w 20"/>
                  <a:gd name="T7" fmla="*/ 7 h 8"/>
                  <a:gd name="T8" fmla="*/ 2 w 20"/>
                  <a:gd name="T9" fmla="*/ 0 h 8"/>
                  <a:gd name="T10" fmla="*/ 2 w 20"/>
                  <a:gd name="T11" fmla="*/ 0 h 8"/>
                  <a:gd name="T12" fmla="*/ 0 w 20"/>
                  <a:gd name="T13" fmla="*/ 0 h 8"/>
                  <a:gd name="T14" fmla="*/ 0 w 20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0" y="0"/>
                    </a:moveTo>
                    <a:cubicBezTo>
                      <a:pt x="5" y="3"/>
                      <a:pt x="10" y="6"/>
                      <a:pt x="15" y="7"/>
                    </a:cubicBezTo>
                    <a:cubicBezTo>
                      <a:pt x="17" y="7"/>
                      <a:pt x="18" y="7"/>
                      <a:pt x="20" y="8"/>
                    </a:cubicBezTo>
                    <a:cubicBezTo>
                      <a:pt x="19" y="7"/>
                      <a:pt x="19" y="7"/>
                      <a:pt x="18" y="7"/>
                    </a:cubicBezTo>
                    <a:cubicBezTo>
                      <a:pt x="13" y="6"/>
                      <a:pt x="7" y="3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2" name="Freeform 112"/>
              <p:cNvSpPr>
                <a:spLocks noEditPoints="1"/>
              </p:cNvSpPr>
              <p:nvPr/>
            </p:nvSpPr>
            <p:spPr bwMode="auto">
              <a:xfrm>
                <a:off x="8351838" y="4119563"/>
                <a:ext cx="49213" cy="179388"/>
              </a:xfrm>
              <a:custGeom>
                <a:avLst/>
                <a:gdLst>
                  <a:gd name="T0" fmla="*/ 0 w 13"/>
                  <a:gd name="T1" fmla="*/ 48 h 48"/>
                  <a:gd name="T2" fmla="*/ 0 w 13"/>
                  <a:gd name="T3" fmla="*/ 48 h 48"/>
                  <a:gd name="T4" fmla="*/ 0 w 13"/>
                  <a:gd name="T5" fmla="*/ 48 h 48"/>
                  <a:gd name="T6" fmla="*/ 0 w 13"/>
                  <a:gd name="T7" fmla="*/ 48 h 48"/>
                  <a:gd name="T8" fmla="*/ 10 w 13"/>
                  <a:gd name="T9" fmla="*/ 0 h 48"/>
                  <a:gd name="T10" fmla="*/ 12 w 13"/>
                  <a:gd name="T11" fmla="*/ 9 h 48"/>
                  <a:gd name="T12" fmla="*/ 9 w 13"/>
                  <a:gd name="T13" fmla="*/ 29 h 48"/>
                  <a:gd name="T14" fmla="*/ 0 w 13"/>
                  <a:gd name="T15" fmla="*/ 47 h 48"/>
                  <a:gd name="T16" fmla="*/ 0 w 13"/>
                  <a:gd name="T17" fmla="*/ 47 h 48"/>
                  <a:gd name="T18" fmla="*/ 0 w 13"/>
                  <a:gd name="T19" fmla="*/ 47 h 48"/>
                  <a:gd name="T20" fmla="*/ 1 w 13"/>
                  <a:gd name="T21" fmla="*/ 48 h 48"/>
                  <a:gd name="T22" fmla="*/ 1 w 13"/>
                  <a:gd name="T23" fmla="*/ 47 h 48"/>
                  <a:gd name="T24" fmla="*/ 6 w 13"/>
                  <a:gd name="T25" fmla="*/ 39 h 48"/>
                  <a:gd name="T26" fmla="*/ 13 w 13"/>
                  <a:gd name="T27" fmla="*/ 18 h 48"/>
                  <a:gd name="T28" fmla="*/ 12 w 13"/>
                  <a:gd name="T29" fmla="*/ 3 h 48"/>
                  <a:gd name="T30" fmla="*/ 10 w 13"/>
                  <a:gd name="T3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48">
                    <a:moveTo>
                      <a:pt x="0" y="48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moveTo>
                      <a:pt x="10" y="0"/>
                    </a:moveTo>
                    <a:cubicBezTo>
                      <a:pt x="11" y="3"/>
                      <a:pt x="11" y="6"/>
                      <a:pt x="12" y="9"/>
                    </a:cubicBezTo>
                    <a:cubicBezTo>
                      <a:pt x="12" y="16"/>
                      <a:pt x="11" y="23"/>
                      <a:pt x="9" y="29"/>
                    </a:cubicBezTo>
                    <a:cubicBezTo>
                      <a:pt x="7" y="36"/>
                      <a:pt x="4" y="42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8"/>
                      <a:pt x="1" y="48"/>
                    </a:cubicBezTo>
                    <a:cubicBezTo>
                      <a:pt x="1" y="48"/>
                      <a:pt x="1" y="48"/>
                      <a:pt x="1" y="47"/>
                    </a:cubicBezTo>
                    <a:cubicBezTo>
                      <a:pt x="3" y="45"/>
                      <a:pt x="5" y="42"/>
                      <a:pt x="6" y="39"/>
                    </a:cubicBezTo>
                    <a:cubicBezTo>
                      <a:pt x="10" y="32"/>
                      <a:pt x="12" y="25"/>
                      <a:pt x="13" y="18"/>
                    </a:cubicBezTo>
                    <a:cubicBezTo>
                      <a:pt x="13" y="13"/>
                      <a:pt x="13" y="8"/>
                      <a:pt x="12" y="3"/>
                    </a:cubicBezTo>
                    <a:cubicBezTo>
                      <a:pt x="11" y="2"/>
                      <a:pt x="11" y="0"/>
                      <a:pt x="1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3" name="Freeform 113"/>
              <p:cNvSpPr/>
              <p:nvPr/>
            </p:nvSpPr>
            <p:spPr bwMode="auto">
              <a:xfrm>
                <a:off x="8351838" y="42957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4" name="Freeform 114"/>
              <p:cNvSpPr/>
              <p:nvPr/>
            </p:nvSpPr>
            <p:spPr bwMode="auto">
              <a:xfrm>
                <a:off x="8351838" y="4295775"/>
                <a:ext cx="4763" cy="317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EF2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5" name="Freeform 115"/>
              <p:cNvSpPr/>
              <p:nvPr/>
            </p:nvSpPr>
            <p:spPr bwMode="auto">
              <a:xfrm>
                <a:off x="8345488" y="4119563"/>
                <a:ext cx="44450" cy="165100"/>
              </a:xfrm>
              <a:custGeom>
                <a:avLst/>
                <a:gdLst>
                  <a:gd name="T0" fmla="*/ 11 w 12"/>
                  <a:gd name="T1" fmla="*/ 0 h 44"/>
                  <a:gd name="T2" fmla="*/ 10 w 12"/>
                  <a:gd name="T3" fmla="*/ 1 h 44"/>
                  <a:gd name="T4" fmla="*/ 11 w 12"/>
                  <a:gd name="T5" fmla="*/ 9 h 44"/>
                  <a:gd name="T6" fmla="*/ 7 w 12"/>
                  <a:gd name="T7" fmla="*/ 28 h 44"/>
                  <a:gd name="T8" fmla="*/ 0 w 12"/>
                  <a:gd name="T9" fmla="*/ 43 h 44"/>
                  <a:gd name="T10" fmla="*/ 1 w 12"/>
                  <a:gd name="T11" fmla="*/ 44 h 44"/>
                  <a:gd name="T12" fmla="*/ 5 w 12"/>
                  <a:gd name="T13" fmla="*/ 36 h 44"/>
                  <a:gd name="T14" fmla="*/ 11 w 12"/>
                  <a:gd name="T15" fmla="*/ 18 h 44"/>
                  <a:gd name="T16" fmla="*/ 11 w 12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4">
                    <a:moveTo>
                      <a:pt x="11" y="0"/>
                    </a:moveTo>
                    <a:cubicBezTo>
                      <a:pt x="10" y="0"/>
                      <a:pt x="10" y="1"/>
                      <a:pt x="10" y="1"/>
                    </a:cubicBezTo>
                    <a:cubicBezTo>
                      <a:pt x="10" y="4"/>
                      <a:pt x="10" y="6"/>
                      <a:pt x="11" y="9"/>
                    </a:cubicBezTo>
                    <a:cubicBezTo>
                      <a:pt x="11" y="16"/>
                      <a:pt x="10" y="22"/>
                      <a:pt x="7" y="28"/>
                    </a:cubicBezTo>
                    <a:cubicBezTo>
                      <a:pt x="6" y="33"/>
                      <a:pt x="3" y="38"/>
                      <a:pt x="0" y="43"/>
                    </a:cubicBezTo>
                    <a:cubicBezTo>
                      <a:pt x="0" y="43"/>
                      <a:pt x="0" y="43"/>
                      <a:pt x="1" y="44"/>
                    </a:cubicBezTo>
                    <a:cubicBezTo>
                      <a:pt x="2" y="41"/>
                      <a:pt x="4" y="39"/>
                      <a:pt x="5" y="36"/>
                    </a:cubicBezTo>
                    <a:cubicBezTo>
                      <a:pt x="8" y="31"/>
                      <a:pt x="10" y="24"/>
                      <a:pt x="11" y="18"/>
                    </a:cubicBezTo>
                    <a:cubicBezTo>
                      <a:pt x="12" y="12"/>
                      <a:pt x="12" y="6"/>
                      <a:pt x="11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6" name="Freeform 116"/>
              <p:cNvSpPr/>
              <p:nvPr/>
            </p:nvSpPr>
            <p:spPr bwMode="auto">
              <a:xfrm>
                <a:off x="8340726" y="4130675"/>
                <a:ext cx="30163" cy="134938"/>
              </a:xfrm>
              <a:custGeom>
                <a:avLst/>
                <a:gdLst>
                  <a:gd name="T0" fmla="*/ 8 w 8"/>
                  <a:gd name="T1" fmla="*/ 0 h 36"/>
                  <a:gd name="T2" fmla="*/ 7 w 8"/>
                  <a:gd name="T3" fmla="*/ 1 h 36"/>
                  <a:gd name="T4" fmla="*/ 7 w 8"/>
                  <a:gd name="T5" fmla="*/ 7 h 36"/>
                  <a:gd name="T6" fmla="*/ 0 w 8"/>
                  <a:gd name="T7" fmla="*/ 35 h 36"/>
                  <a:gd name="T8" fmla="*/ 0 w 8"/>
                  <a:gd name="T9" fmla="*/ 36 h 36"/>
                  <a:gd name="T10" fmla="*/ 4 w 8"/>
                  <a:gd name="T11" fmla="*/ 29 h 36"/>
                  <a:gd name="T12" fmla="*/ 8 w 8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6">
                    <a:moveTo>
                      <a:pt x="8" y="0"/>
                    </a:moveTo>
                    <a:cubicBezTo>
                      <a:pt x="8" y="1"/>
                      <a:pt x="7" y="1"/>
                      <a:pt x="7" y="1"/>
                    </a:cubicBezTo>
                    <a:cubicBezTo>
                      <a:pt x="7" y="3"/>
                      <a:pt x="7" y="5"/>
                      <a:pt x="7" y="7"/>
                    </a:cubicBezTo>
                    <a:cubicBezTo>
                      <a:pt x="7" y="16"/>
                      <a:pt x="5" y="26"/>
                      <a:pt x="0" y="35"/>
                    </a:cubicBezTo>
                    <a:cubicBezTo>
                      <a:pt x="0" y="35"/>
                      <a:pt x="0" y="35"/>
                      <a:pt x="0" y="36"/>
                    </a:cubicBezTo>
                    <a:cubicBezTo>
                      <a:pt x="2" y="34"/>
                      <a:pt x="3" y="31"/>
                      <a:pt x="4" y="29"/>
                    </a:cubicBezTo>
                    <a:cubicBezTo>
                      <a:pt x="7" y="20"/>
                      <a:pt x="8" y="10"/>
                      <a:pt x="8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7" name="Freeform 117"/>
              <p:cNvSpPr/>
              <p:nvPr/>
            </p:nvSpPr>
            <p:spPr bwMode="auto">
              <a:xfrm>
                <a:off x="8337551" y="4156075"/>
                <a:ext cx="14288" cy="79375"/>
              </a:xfrm>
              <a:custGeom>
                <a:avLst/>
                <a:gdLst>
                  <a:gd name="T0" fmla="*/ 4 w 4"/>
                  <a:gd name="T1" fmla="*/ 0 h 21"/>
                  <a:gd name="T2" fmla="*/ 4 w 4"/>
                  <a:gd name="T3" fmla="*/ 0 h 21"/>
                  <a:gd name="T4" fmla="*/ 3 w 4"/>
                  <a:gd name="T5" fmla="*/ 2 h 21"/>
                  <a:gd name="T6" fmla="*/ 3 w 4"/>
                  <a:gd name="T7" fmla="*/ 2 h 21"/>
                  <a:gd name="T8" fmla="*/ 0 w 4"/>
                  <a:gd name="T9" fmla="*/ 19 h 21"/>
                  <a:gd name="T10" fmla="*/ 0 w 4"/>
                  <a:gd name="T11" fmla="*/ 21 h 21"/>
                  <a:gd name="T12" fmla="*/ 2 w 4"/>
                  <a:gd name="T13" fmla="*/ 17 h 21"/>
                  <a:gd name="T14" fmla="*/ 4 w 4"/>
                  <a:gd name="T1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2" y="14"/>
                      <a:pt x="0" y="19"/>
                    </a:cubicBezTo>
                    <a:cubicBezTo>
                      <a:pt x="0" y="20"/>
                      <a:pt x="0" y="20"/>
                      <a:pt x="0" y="21"/>
                    </a:cubicBezTo>
                    <a:cubicBezTo>
                      <a:pt x="1" y="19"/>
                      <a:pt x="1" y="18"/>
                      <a:pt x="2" y="17"/>
                    </a:cubicBezTo>
                    <a:cubicBezTo>
                      <a:pt x="4" y="11"/>
                      <a:pt x="4" y="6"/>
                      <a:pt x="4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8" name="Freeform 118"/>
              <p:cNvSpPr/>
              <p:nvPr/>
            </p:nvSpPr>
            <p:spPr bwMode="auto">
              <a:xfrm>
                <a:off x="8153401" y="4298950"/>
                <a:ext cx="442913" cy="223838"/>
              </a:xfrm>
              <a:custGeom>
                <a:avLst/>
                <a:gdLst>
                  <a:gd name="T0" fmla="*/ 99 w 118"/>
                  <a:gd name="T1" fmla="*/ 59 h 59"/>
                  <a:gd name="T2" fmla="*/ 108 w 118"/>
                  <a:gd name="T3" fmla="*/ 23 h 59"/>
                  <a:gd name="T4" fmla="*/ 85 w 118"/>
                  <a:gd name="T5" fmla="*/ 35 h 59"/>
                  <a:gd name="T6" fmla="*/ 79 w 118"/>
                  <a:gd name="T7" fmla="*/ 6 h 59"/>
                  <a:gd name="T8" fmla="*/ 58 w 118"/>
                  <a:gd name="T9" fmla="*/ 32 h 59"/>
                  <a:gd name="T10" fmla="*/ 44 w 118"/>
                  <a:gd name="T11" fmla="*/ 8 h 59"/>
                  <a:gd name="T12" fmla="*/ 31 w 118"/>
                  <a:gd name="T13" fmla="*/ 37 h 59"/>
                  <a:gd name="T14" fmla="*/ 12 w 118"/>
                  <a:gd name="T15" fmla="*/ 26 h 59"/>
                  <a:gd name="T16" fmla="*/ 10 w 118"/>
                  <a:gd name="T17" fmla="*/ 59 h 59"/>
                  <a:gd name="T18" fmla="*/ 99 w 118"/>
                  <a:gd name="T1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8" h="59">
                    <a:moveTo>
                      <a:pt x="99" y="59"/>
                    </a:moveTo>
                    <a:cubicBezTo>
                      <a:pt x="99" y="59"/>
                      <a:pt x="118" y="29"/>
                      <a:pt x="108" y="23"/>
                    </a:cubicBezTo>
                    <a:cubicBezTo>
                      <a:pt x="98" y="18"/>
                      <a:pt x="85" y="35"/>
                      <a:pt x="85" y="35"/>
                    </a:cubicBezTo>
                    <a:cubicBezTo>
                      <a:pt x="85" y="35"/>
                      <a:pt x="94" y="11"/>
                      <a:pt x="79" y="6"/>
                    </a:cubicBezTo>
                    <a:cubicBezTo>
                      <a:pt x="62" y="0"/>
                      <a:pt x="58" y="32"/>
                      <a:pt x="58" y="32"/>
                    </a:cubicBezTo>
                    <a:cubicBezTo>
                      <a:pt x="58" y="32"/>
                      <a:pt x="57" y="9"/>
                      <a:pt x="44" y="8"/>
                    </a:cubicBezTo>
                    <a:cubicBezTo>
                      <a:pt x="31" y="7"/>
                      <a:pt x="31" y="37"/>
                      <a:pt x="31" y="37"/>
                    </a:cubicBezTo>
                    <a:cubicBezTo>
                      <a:pt x="31" y="37"/>
                      <a:pt x="23" y="23"/>
                      <a:pt x="12" y="26"/>
                    </a:cubicBezTo>
                    <a:cubicBezTo>
                      <a:pt x="0" y="29"/>
                      <a:pt x="10" y="59"/>
                      <a:pt x="10" y="59"/>
                    </a:cubicBezTo>
                    <a:lnTo>
                      <a:pt x="99" y="59"/>
                    </a:lnTo>
                    <a:close/>
                  </a:path>
                </a:pathLst>
              </a:custGeom>
              <a:solidFill>
                <a:srgbClr val="1A9B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9" name="Freeform 119"/>
              <p:cNvSpPr/>
              <p:nvPr/>
            </p:nvSpPr>
            <p:spPr bwMode="auto">
              <a:xfrm>
                <a:off x="8386763" y="3817938"/>
                <a:ext cx="153988" cy="165100"/>
              </a:xfrm>
              <a:custGeom>
                <a:avLst/>
                <a:gdLst>
                  <a:gd name="T0" fmla="*/ 39 w 41"/>
                  <a:gd name="T1" fmla="*/ 16 h 44"/>
                  <a:gd name="T2" fmla="*/ 39 w 41"/>
                  <a:gd name="T3" fmla="*/ 10 h 44"/>
                  <a:gd name="T4" fmla="*/ 36 w 41"/>
                  <a:gd name="T5" fmla="*/ 9 h 44"/>
                  <a:gd name="T6" fmla="*/ 32 w 41"/>
                  <a:gd name="T7" fmla="*/ 10 h 44"/>
                  <a:gd name="T8" fmla="*/ 24 w 41"/>
                  <a:gd name="T9" fmla="*/ 15 h 44"/>
                  <a:gd name="T10" fmla="*/ 17 w 41"/>
                  <a:gd name="T11" fmla="*/ 1 h 44"/>
                  <a:gd name="T12" fmla="*/ 12 w 41"/>
                  <a:gd name="T13" fmla="*/ 4 h 44"/>
                  <a:gd name="T14" fmla="*/ 12 w 41"/>
                  <a:gd name="T15" fmla="*/ 7 h 44"/>
                  <a:gd name="T16" fmla="*/ 12 w 41"/>
                  <a:gd name="T17" fmla="*/ 12 h 44"/>
                  <a:gd name="T18" fmla="*/ 16 w 41"/>
                  <a:gd name="T19" fmla="*/ 20 h 44"/>
                  <a:gd name="T20" fmla="*/ 7 w 41"/>
                  <a:gd name="T21" fmla="*/ 20 h 44"/>
                  <a:gd name="T22" fmla="*/ 1 w 41"/>
                  <a:gd name="T23" fmla="*/ 23 h 44"/>
                  <a:gd name="T24" fmla="*/ 0 w 41"/>
                  <a:gd name="T25" fmla="*/ 26 h 44"/>
                  <a:gd name="T26" fmla="*/ 3 w 41"/>
                  <a:gd name="T27" fmla="*/ 28 h 44"/>
                  <a:gd name="T28" fmla="*/ 9 w 41"/>
                  <a:gd name="T29" fmla="*/ 30 h 44"/>
                  <a:gd name="T30" fmla="*/ 15 w 41"/>
                  <a:gd name="T31" fmla="*/ 30 h 44"/>
                  <a:gd name="T32" fmla="*/ 12 w 41"/>
                  <a:gd name="T33" fmla="*/ 34 h 44"/>
                  <a:gd name="T34" fmla="*/ 11 w 41"/>
                  <a:gd name="T35" fmla="*/ 38 h 44"/>
                  <a:gd name="T36" fmla="*/ 10 w 41"/>
                  <a:gd name="T37" fmla="*/ 41 h 44"/>
                  <a:gd name="T38" fmla="*/ 15 w 41"/>
                  <a:gd name="T39" fmla="*/ 42 h 44"/>
                  <a:gd name="T40" fmla="*/ 18 w 41"/>
                  <a:gd name="T41" fmla="*/ 38 h 44"/>
                  <a:gd name="T42" fmla="*/ 21 w 41"/>
                  <a:gd name="T43" fmla="*/ 33 h 44"/>
                  <a:gd name="T44" fmla="*/ 26 w 41"/>
                  <a:gd name="T45" fmla="*/ 43 h 44"/>
                  <a:gd name="T46" fmla="*/ 31 w 41"/>
                  <a:gd name="T47" fmla="*/ 42 h 44"/>
                  <a:gd name="T48" fmla="*/ 31 w 41"/>
                  <a:gd name="T49" fmla="*/ 39 h 44"/>
                  <a:gd name="T50" fmla="*/ 30 w 41"/>
                  <a:gd name="T51" fmla="*/ 36 h 44"/>
                  <a:gd name="T52" fmla="*/ 28 w 41"/>
                  <a:gd name="T53" fmla="*/ 31 h 44"/>
                  <a:gd name="T54" fmla="*/ 36 w 41"/>
                  <a:gd name="T55" fmla="*/ 33 h 44"/>
                  <a:gd name="T56" fmla="*/ 41 w 41"/>
                  <a:gd name="T57" fmla="*/ 31 h 44"/>
                  <a:gd name="T58" fmla="*/ 38 w 41"/>
                  <a:gd name="T59" fmla="*/ 26 h 44"/>
                  <a:gd name="T60" fmla="*/ 32 w 41"/>
                  <a:gd name="T61" fmla="*/ 22 h 44"/>
                  <a:gd name="T62" fmla="*/ 39 w 41"/>
                  <a:gd name="T6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" h="44">
                    <a:moveTo>
                      <a:pt x="39" y="16"/>
                    </a:moveTo>
                    <a:cubicBezTo>
                      <a:pt x="40" y="15"/>
                      <a:pt x="40" y="12"/>
                      <a:pt x="39" y="10"/>
                    </a:cubicBezTo>
                    <a:cubicBezTo>
                      <a:pt x="38" y="10"/>
                      <a:pt x="37" y="9"/>
                      <a:pt x="36" y="9"/>
                    </a:cubicBezTo>
                    <a:cubicBezTo>
                      <a:pt x="34" y="9"/>
                      <a:pt x="33" y="10"/>
                      <a:pt x="32" y="10"/>
                    </a:cubicBezTo>
                    <a:cubicBezTo>
                      <a:pt x="29" y="11"/>
                      <a:pt x="26" y="14"/>
                      <a:pt x="24" y="15"/>
                    </a:cubicBezTo>
                    <a:cubicBezTo>
                      <a:pt x="23" y="10"/>
                      <a:pt x="23" y="3"/>
                      <a:pt x="17" y="1"/>
                    </a:cubicBezTo>
                    <a:cubicBezTo>
                      <a:pt x="15" y="0"/>
                      <a:pt x="12" y="1"/>
                      <a:pt x="12" y="4"/>
                    </a:cubicBezTo>
                    <a:cubicBezTo>
                      <a:pt x="11" y="5"/>
                      <a:pt x="11" y="6"/>
                      <a:pt x="12" y="7"/>
                    </a:cubicBezTo>
                    <a:cubicBezTo>
                      <a:pt x="12" y="9"/>
                      <a:pt x="12" y="10"/>
                      <a:pt x="12" y="12"/>
                    </a:cubicBezTo>
                    <a:cubicBezTo>
                      <a:pt x="13" y="15"/>
                      <a:pt x="14" y="17"/>
                      <a:pt x="16" y="20"/>
                    </a:cubicBezTo>
                    <a:cubicBezTo>
                      <a:pt x="14" y="19"/>
                      <a:pt x="10" y="20"/>
                      <a:pt x="7" y="20"/>
                    </a:cubicBezTo>
                    <a:cubicBezTo>
                      <a:pt x="4" y="21"/>
                      <a:pt x="2" y="22"/>
                      <a:pt x="1" y="23"/>
                    </a:cubicBezTo>
                    <a:cubicBezTo>
                      <a:pt x="0" y="23"/>
                      <a:pt x="0" y="25"/>
                      <a:pt x="0" y="26"/>
                    </a:cubicBezTo>
                    <a:cubicBezTo>
                      <a:pt x="1" y="27"/>
                      <a:pt x="2" y="27"/>
                      <a:pt x="3" y="28"/>
                    </a:cubicBezTo>
                    <a:cubicBezTo>
                      <a:pt x="5" y="29"/>
                      <a:pt x="7" y="30"/>
                      <a:pt x="9" y="30"/>
                    </a:cubicBezTo>
                    <a:cubicBezTo>
                      <a:pt x="11" y="31"/>
                      <a:pt x="13" y="31"/>
                      <a:pt x="15" y="30"/>
                    </a:cubicBezTo>
                    <a:cubicBezTo>
                      <a:pt x="14" y="32"/>
                      <a:pt x="13" y="33"/>
                      <a:pt x="12" y="34"/>
                    </a:cubicBezTo>
                    <a:cubicBezTo>
                      <a:pt x="12" y="35"/>
                      <a:pt x="11" y="36"/>
                      <a:pt x="11" y="38"/>
                    </a:cubicBezTo>
                    <a:cubicBezTo>
                      <a:pt x="11" y="39"/>
                      <a:pt x="10" y="40"/>
                      <a:pt x="10" y="41"/>
                    </a:cubicBezTo>
                    <a:cubicBezTo>
                      <a:pt x="11" y="43"/>
                      <a:pt x="13" y="43"/>
                      <a:pt x="15" y="42"/>
                    </a:cubicBezTo>
                    <a:cubicBezTo>
                      <a:pt x="16" y="41"/>
                      <a:pt x="17" y="39"/>
                      <a:pt x="18" y="38"/>
                    </a:cubicBezTo>
                    <a:cubicBezTo>
                      <a:pt x="19" y="36"/>
                      <a:pt x="20" y="34"/>
                      <a:pt x="21" y="33"/>
                    </a:cubicBezTo>
                    <a:cubicBezTo>
                      <a:pt x="22" y="36"/>
                      <a:pt x="22" y="41"/>
                      <a:pt x="26" y="43"/>
                    </a:cubicBezTo>
                    <a:cubicBezTo>
                      <a:pt x="27" y="44"/>
                      <a:pt x="30" y="44"/>
                      <a:pt x="31" y="42"/>
                    </a:cubicBezTo>
                    <a:cubicBezTo>
                      <a:pt x="31" y="41"/>
                      <a:pt x="31" y="40"/>
                      <a:pt x="31" y="39"/>
                    </a:cubicBezTo>
                    <a:cubicBezTo>
                      <a:pt x="31" y="38"/>
                      <a:pt x="31" y="37"/>
                      <a:pt x="30" y="36"/>
                    </a:cubicBezTo>
                    <a:cubicBezTo>
                      <a:pt x="30" y="34"/>
                      <a:pt x="29" y="33"/>
                      <a:pt x="28" y="31"/>
                    </a:cubicBezTo>
                    <a:cubicBezTo>
                      <a:pt x="31" y="33"/>
                      <a:pt x="33" y="33"/>
                      <a:pt x="36" y="33"/>
                    </a:cubicBezTo>
                    <a:cubicBezTo>
                      <a:pt x="38" y="33"/>
                      <a:pt x="41" y="33"/>
                      <a:pt x="41" y="31"/>
                    </a:cubicBezTo>
                    <a:cubicBezTo>
                      <a:pt x="41" y="28"/>
                      <a:pt x="40" y="27"/>
                      <a:pt x="38" y="26"/>
                    </a:cubicBezTo>
                    <a:cubicBezTo>
                      <a:pt x="36" y="25"/>
                      <a:pt x="34" y="24"/>
                      <a:pt x="32" y="22"/>
                    </a:cubicBezTo>
                    <a:cubicBezTo>
                      <a:pt x="35" y="22"/>
                      <a:pt x="38" y="20"/>
                      <a:pt x="39" y="16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0" name="Freeform 120"/>
              <p:cNvSpPr/>
              <p:nvPr/>
            </p:nvSpPr>
            <p:spPr bwMode="auto">
              <a:xfrm>
                <a:off x="8445501" y="3881438"/>
                <a:ext cx="46038" cy="49213"/>
              </a:xfrm>
              <a:custGeom>
                <a:avLst/>
                <a:gdLst>
                  <a:gd name="T0" fmla="*/ 11 w 12"/>
                  <a:gd name="T1" fmla="*/ 4 h 13"/>
                  <a:gd name="T2" fmla="*/ 8 w 12"/>
                  <a:gd name="T3" fmla="*/ 12 h 13"/>
                  <a:gd name="T4" fmla="*/ 1 w 12"/>
                  <a:gd name="T5" fmla="*/ 9 h 13"/>
                  <a:gd name="T6" fmla="*/ 4 w 12"/>
                  <a:gd name="T7" fmla="*/ 2 h 13"/>
                  <a:gd name="T8" fmla="*/ 11 w 12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11" y="4"/>
                    </a:moveTo>
                    <a:cubicBezTo>
                      <a:pt x="12" y="7"/>
                      <a:pt x="11" y="10"/>
                      <a:pt x="8" y="12"/>
                    </a:cubicBezTo>
                    <a:cubicBezTo>
                      <a:pt x="5" y="13"/>
                      <a:pt x="2" y="11"/>
                      <a:pt x="1" y="9"/>
                    </a:cubicBezTo>
                    <a:cubicBezTo>
                      <a:pt x="0" y="6"/>
                      <a:pt x="1" y="3"/>
                      <a:pt x="4" y="2"/>
                    </a:cubicBezTo>
                    <a:cubicBezTo>
                      <a:pt x="7" y="0"/>
                      <a:pt x="10" y="2"/>
                      <a:pt x="11" y="4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1" name="Freeform 121"/>
              <p:cNvSpPr/>
              <p:nvPr/>
            </p:nvSpPr>
            <p:spPr bwMode="auto">
              <a:xfrm>
                <a:off x="8453438" y="4062413"/>
                <a:ext cx="101600" cy="104775"/>
              </a:xfrm>
              <a:custGeom>
                <a:avLst/>
                <a:gdLst>
                  <a:gd name="T0" fmla="*/ 26 w 27"/>
                  <a:gd name="T1" fmla="*/ 10 h 28"/>
                  <a:gd name="T2" fmla="*/ 26 w 27"/>
                  <a:gd name="T3" fmla="*/ 6 h 28"/>
                  <a:gd name="T4" fmla="*/ 23 w 27"/>
                  <a:gd name="T5" fmla="*/ 6 h 28"/>
                  <a:gd name="T6" fmla="*/ 21 w 27"/>
                  <a:gd name="T7" fmla="*/ 6 h 28"/>
                  <a:gd name="T8" fmla="*/ 16 w 27"/>
                  <a:gd name="T9" fmla="*/ 10 h 28"/>
                  <a:gd name="T10" fmla="*/ 11 w 27"/>
                  <a:gd name="T11" fmla="*/ 0 h 28"/>
                  <a:gd name="T12" fmla="*/ 8 w 27"/>
                  <a:gd name="T13" fmla="*/ 2 h 28"/>
                  <a:gd name="T14" fmla="*/ 7 w 27"/>
                  <a:gd name="T15" fmla="*/ 4 h 28"/>
                  <a:gd name="T16" fmla="*/ 8 w 27"/>
                  <a:gd name="T17" fmla="*/ 7 h 28"/>
                  <a:gd name="T18" fmla="*/ 10 w 27"/>
                  <a:gd name="T19" fmla="*/ 12 h 28"/>
                  <a:gd name="T20" fmla="*/ 5 w 27"/>
                  <a:gd name="T21" fmla="*/ 13 h 28"/>
                  <a:gd name="T22" fmla="*/ 1 w 27"/>
                  <a:gd name="T23" fmla="*/ 15 h 28"/>
                  <a:gd name="T24" fmla="*/ 0 w 27"/>
                  <a:gd name="T25" fmla="*/ 17 h 28"/>
                  <a:gd name="T26" fmla="*/ 2 w 27"/>
                  <a:gd name="T27" fmla="*/ 18 h 28"/>
                  <a:gd name="T28" fmla="*/ 6 w 27"/>
                  <a:gd name="T29" fmla="*/ 20 h 28"/>
                  <a:gd name="T30" fmla="*/ 10 w 27"/>
                  <a:gd name="T31" fmla="*/ 20 h 28"/>
                  <a:gd name="T32" fmla="*/ 8 w 27"/>
                  <a:gd name="T33" fmla="*/ 22 h 28"/>
                  <a:gd name="T34" fmla="*/ 7 w 27"/>
                  <a:gd name="T35" fmla="*/ 24 h 28"/>
                  <a:gd name="T36" fmla="*/ 7 w 27"/>
                  <a:gd name="T37" fmla="*/ 26 h 28"/>
                  <a:gd name="T38" fmla="*/ 10 w 27"/>
                  <a:gd name="T39" fmla="*/ 27 h 28"/>
                  <a:gd name="T40" fmla="*/ 12 w 27"/>
                  <a:gd name="T41" fmla="*/ 24 h 28"/>
                  <a:gd name="T42" fmla="*/ 14 w 27"/>
                  <a:gd name="T43" fmla="*/ 21 h 28"/>
                  <a:gd name="T44" fmla="*/ 17 w 27"/>
                  <a:gd name="T45" fmla="*/ 28 h 28"/>
                  <a:gd name="T46" fmla="*/ 20 w 27"/>
                  <a:gd name="T47" fmla="*/ 27 h 28"/>
                  <a:gd name="T48" fmla="*/ 20 w 27"/>
                  <a:gd name="T49" fmla="*/ 26 h 28"/>
                  <a:gd name="T50" fmla="*/ 20 w 27"/>
                  <a:gd name="T51" fmla="*/ 23 h 28"/>
                  <a:gd name="T52" fmla="*/ 19 w 27"/>
                  <a:gd name="T53" fmla="*/ 20 h 28"/>
                  <a:gd name="T54" fmla="*/ 24 w 27"/>
                  <a:gd name="T55" fmla="*/ 22 h 28"/>
                  <a:gd name="T56" fmla="*/ 27 w 27"/>
                  <a:gd name="T57" fmla="*/ 20 h 28"/>
                  <a:gd name="T58" fmla="*/ 25 w 27"/>
                  <a:gd name="T59" fmla="*/ 17 h 28"/>
                  <a:gd name="T60" fmla="*/ 21 w 27"/>
                  <a:gd name="T61" fmla="*/ 14 h 28"/>
                  <a:gd name="T62" fmla="*/ 26 w 27"/>
                  <a:gd name="T6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28">
                    <a:moveTo>
                      <a:pt x="26" y="10"/>
                    </a:moveTo>
                    <a:cubicBezTo>
                      <a:pt x="26" y="9"/>
                      <a:pt x="27" y="7"/>
                      <a:pt x="26" y="6"/>
                    </a:cubicBezTo>
                    <a:cubicBezTo>
                      <a:pt x="25" y="6"/>
                      <a:pt x="24" y="6"/>
                      <a:pt x="23" y="6"/>
                    </a:cubicBezTo>
                    <a:cubicBezTo>
                      <a:pt x="23" y="6"/>
                      <a:pt x="22" y="6"/>
                      <a:pt x="21" y="6"/>
                    </a:cubicBezTo>
                    <a:cubicBezTo>
                      <a:pt x="19" y="6"/>
                      <a:pt x="17" y="9"/>
                      <a:pt x="16" y="10"/>
                    </a:cubicBezTo>
                    <a:cubicBezTo>
                      <a:pt x="15" y="6"/>
                      <a:pt x="15" y="1"/>
                      <a:pt x="11" y="0"/>
                    </a:cubicBezTo>
                    <a:cubicBezTo>
                      <a:pt x="10" y="0"/>
                      <a:pt x="8" y="0"/>
                      <a:pt x="8" y="2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8" y="9"/>
                      <a:pt x="9" y="11"/>
                      <a:pt x="10" y="12"/>
                    </a:cubicBezTo>
                    <a:cubicBezTo>
                      <a:pt x="9" y="12"/>
                      <a:pt x="6" y="13"/>
                      <a:pt x="5" y="13"/>
                    </a:cubicBezTo>
                    <a:cubicBezTo>
                      <a:pt x="2" y="13"/>
                      <a:pt x="1" y="14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1" y="18"/>
                      <a:pt x="2" y="18"/>
                    </a:cubicBezTo>
                    <a:cubicBezTo>
                      <a:pt x="3" y="19"/>
                      <a:pt x="4" y="19"/>
                      <a:pt x="6" y="20"/>
                    </a:cubicBezTo>
                    <a:cubicBezTo>
                      <a:pt x="7" y="20"/>
                      <a:pt x="8" y="20"/>
                      <a:pt x="10" y="20"/>
                    </a:cubicBezTo>
                    <a:cubicBezTo>
                      <a:pt x="9" y="20"/>
                      <a:pt x="8" y="21"/>
                      <a:pt x="8" y="22"/>
                    </a:cubicBezTo>
                    <a:cubicBezTo>
                      <a:pt x="8" y="23"/>
                      <a:pt x="7" y="24"/>
                      <a:pt x="7" y="24"/>
                    </a:cubicBezTo>
                    <a:cubicBezTo>
                      <a:pt x="7" y="25"/>
                      <a:pt x="7" y="26"/>
                      <a:pt x="7" y="26"/>
                    </a:cubicBezTo>
                    <a:cubicBezTo>
                      <a:pt x="7" y="28"/>
                      <a:pt x="9" y="28"/>
                      <a:pt x="10" y="27"/>
                    </a:cubicBezTo>
                    <a:cubicBezTo>
                      <a:pt x="11" y="27"/>
                      <a:pt x="11" y="25"/>
                      <a:pt x="12" y="24"/>
                    </a:cubicBezTo>
                    <a:cubicBezTo>
                      <a:pt x="12" y="23"/>
                      <a:pt x="13" y="22"/>
                      <a:pt x="14" y="21"/>
                    </a:cubicBezTo>
                    <a:cubicBezTo>
                      <a:pt x="14" y="23"/>
                      <a:pt x="15" y="26"/>
                      <a:pt x="17" y="28"/>
                    </a:cubicBezTo>
                    <a:cubicBezTo>
                      <a:pt x="18" y="28"/>
                      <a:pt x="20" y="28"/>
                      <a:pt x="20" y="27"/>
                    </a:cubicBezTo>
                    <a:cubicBezTo>
                      <a:pt x="20" y="27"/>
                      <a:pt x="20" y="26"/>
                      <a:pt x="20" y="26"/>
                    </a:cubicBezTo>
                    <a:cubicBezTo>
                      <a:pt x="20" y="25"/>
                      <a:pt x="20" y="24"/>
                      <a:pt x="20" y="23"/>
                    </a:cubicBezTo>
                    <a:cubicBezTo>
                      <a:pt x="20" y="22"/>
                      <a:pt x="19" y="21"/>
                      <a:pt x="19" y="20"/>
                    </a:cubicBezTo>
                    <a:cubicBezTo>
                      <a:pt x="20" y="21"/>
                      <a:pt x="22" y="22"/>
                      <a:pt x="24" y="22"/>
                    </a:cubicBezTo>
                    <a:cubicBezTo>
                      <a:pt x="25" y="21"/>
                      <a:pt x="27" y="21"/>
                      <a:pt x="27" y="20"/>
                    </a:cubicBezTo>
                    <a:cubicBezTo>
                      <a:pt x="27" y="18"/>
                      <a:pt x="26" y="17"/>
                      <a:pt x="25" y="17"/>
                    </a:cubicBezTo>
                    <a:cubicBezTo>
                      <a:pt x="23" y="16"/>
                      <a:pt x="22" y="15"/>
                      <a:pt x="21" y="14"/>
                    </a:cubicBezTo>
                    <a:cubicBezTo>
                      <a:pt x="23" y="14"/>
                      <a:pt x="25" y="12"/>
                      <a:pt x="26" y="10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2" name="Freeform 122"/>
              <p:cNvSpPr/>
              <p:nvPr/>
            </p:nvSpPr>
            <p:spPr bwMode="auto">
              <a:xfrm>
                <a:off x="8491538" y="4103688"/>
                <a:ext cx="33338" cy="30163"/>
              </a:xfrm>
              <a:custGeom>
                <a:avLst/>
                <a:gdLst>
                  <a:gd name="T0" fmla="*/ 8 w 9"/>
                  <a:gd name="T1" fmla="*/ 3 h 8"/>
                  <a:gd name="T2" fmla="*/ 6 w 9"/>
                  <a:gd name="T3" fmla="*/ 7 h 8"/>
                  <a:gd name="T4" fmla="*/ 1 w 9"/>
                  <a:gd name="T5" fmla="*/ 5 h 8"/>
                  <a:gd name="T6" fmla="*/ 3 w 9"/>
                  <a:gd name="T7" fmla="*/ 1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9" y="5"/>
                      <a:pt x="8" y="7"/>
                      <a:pt x="6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8" y="3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3" name="Freeform 123"/>
              <p:cNvSpPr/>
              <p:nvPr/>
            </p:nvSpPr>
            <p:spPr bwMode="auto">
              <a:xfrm>
                <a:off x="8013701" y="4348163"/>
                <a:ext cx="101600" cy="106363"/>
              </a:xfrm>
              <a:custGeom>
                <a:avLst/>
                <a:gdLst>
                  <a:gd name="T0" fmla="*/ 25 w 27"/>
                  <a:gd name="T1" fmla="*/ 10 h 28"/>
                  <a:gd name="T2" fmla="*/ 25 w 27"/>
                  <a:gd name="T3" fmla="*/ 6 h 28"/>
                  <a:gd name="T4" fmla="*/ 23 w 27"/>
                  <a:gd name="T5" fmla="*/ 5 h 28"/>
                  <a:gd name="T6" fmla="*/ 21 w 27"/>
                  <a:gd name="T7" fmla="*/ 6 h 28"/>
                  <a:gd name="T8" fmla="*/ 16 w 27"/>
                  <a:gd name="T9" fmla="*/ 9 h 28"/>
                  <a:gd name="T10" fmla="*/ 11 w 27"/>
                  <a:gd name="T11" fmla="*/ 0 h 28"/>
                  <a:gd name="T12" fmla="*/ 7 w 27"/>
                  <a:gd name="T13" fmla="*/ 2 h 28"/>
                  <a:gd name="T14" fmla="*/ 7 w 27"/>
                  <a:gd name="T15" fmla="*/ 4 h 28"/>
                  <a:gd name="T16" fmla="*/ 8 w 27"/>
                  <a:gd name="T17" fmla="*/ 7 h 28"/>
                  <a:gd name="T18" fmla="*/ 10 w 27"/>
                  <a:gd name="T19" fmla="*/ 12 h 28"/>
                  <a:gd name="T20" fmla="*/ 4 w 27"/>
                  <a:gd name="T21" fmla="*/ 13 h 28"/>
                  <a:gd name="T22" fmla="*/ 0 w 27"/>
                  <a:gd name="T23" fmla="*/ 14 h 28"/>
                  <a:gd name="T24" fmla="*/ 0 w 27"/>
                  <a:gd name="T25" fmla="*/ 16 h 28"/>
                  <a:gd name="T26" fmla="*/ 1 w 27"/>
                  <a:gd name="T27" fmla="*/ 18 h 28"/>
                  <a:gd name="T28" fmla="*/ 6 w 27"/>
                  <a:gd name="T29" fmla="*/ 19 h 28"/>
                  <a:gd name="T30" fmla="*/ 10 w 27"/>
                  <a:gd name="T31" fmla="*/ 19 h 28"/>
                  <a:gd name="T32" fmla="*/ 8 w 27"/>
                  <a:gd name="T33" fmla="*/ 22 h 28"/>
                  <a:gd name="T34" fmla="*/ 7 w 27"/>
                  <a:gd name="T35" fmla="*/ 24 h 28"/>
                  <a:gd name="T36" fmla="*/ 7 w 27"/>
                  <a:gd name="T37" fmla="*/ 26 h 28"/>
                  <a:gd name="T38" fmla="*/ 9 w 27"/>
                  <a:gd name="T39" fmla="*/ 27 h 28"/>
                  <a:gd name="T40" fmla="*/ 12 w 27"/>
                  <a:gd name="T41" fmla="*/ 24 h 28"/>
                  <a:gd name="T42" fmla="*/ 13 w 27"/>
                  <a:gd name="T43" fmla="*/ 21 h 28"/>
                  <a:gd name="T44" fmla="*/ 17 w 27"/>
                  <a:gd name="T45" fmla="*/ 28 h 28"/>
                  <a:gd name="T46" fmla="*/ 20 w 27"/>
                  <a:gd name="T47" fmla="*/ 27 h 28"/>
                  <a:gd name="T48" fmla="*/ 20 w 27"/>
                  <a:gd name="T49" fmla="*/ 25 h 28"/>
                  <a:gd name="T50" fmla="*/ 20 w 27"/>
                  <a:gd name="T51" fmla="*/ 23 h 28"/>
                  <a:gd name="T52" fmla="*/ 18 w 27"/>
                  <a:gd name="T53" fmla="*/ 20 h 28"/>
                  <a:gd name="T54" fmla="*/ 24 w 27"/>
                  <a:gd name="T55" fmla="*/ 21 h 28"/>
                  <a:gd name="T56" fmla="*/ 27 w 27"/>
                  <a:gd name="T57" fmla="*/ 20 h 28"/>
                  <a:gd name="T58" fmla="*/ 25 w 27"/>
                  <a:gd name="T59" fmla="*/ 16 h 28"/>
                  <a:gd name="T60" fmla="*/ 21 w 27"/>
                  <a:gd name="T61" fmla="*/ 14 h 28"/>
                  <a:gd name="T62" fmla="*/ 25 w 27"/>
                  <a:gd name="T6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28">
                    <a:moveTo>
                      <a:pt x="25" y="10"/>
                    </a:moveTo>
                    <a:cubicBezTo>
                      <a:pt x="26" y="9"/>
                      <a:pt x="26" y="7"/>
                      <a:pt x="25" y="6"/>
                    </a:cubicBezTo>
                    <a:cubicBezTo>
                      <a:pt x="25" y="6"/>
                      <a:pt x="24" y="6"/>
                      <a:pt x="23" y="5"/>
                    </a:cubicBezTo>
                    <a:cubicBezTo>
                      <a:pt x="22" y="5"/>
                      <a:pt x="22" y="6"/>
                      <a:pt x="21" y="6"/>
                    </a:cubicBezTo>
                    <a:cubicBezTo>
                      <a:pt x="19" y="6"/>
                      <a:pt x="17" y="8"/>
                      <a:pt x="16" y="9"/>
                    </a:cubicBezTo>
                    <a:cubicBezTo>
                      <a:pt x="15" y="6"/>
                      <a:pt x="15" y="1"/>
                      <a:pt x="11" y="0"/>
                    </a:cubicBezTo>
                    <a:cubicBezTo>
                      <a:pt x="10" y="0"/>
                      <a:pt x="8" y="0"/>
                      <a:pt x="7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5"/>
                      <a:pt x="8" y="6"/>
                      <a:pt x="8" y="7"/>
                    </a:cubicBezTo>
                    <a:cubicBezTo>
                      <a:pt x="8" y="9"/>
                      <a:pt x="9" y="10"/>
                      <a:pt x="10" y="12"/>
                    </a:cubicBezTo>
                    <a:cubicBezTo>
                      <a:pt x="9" y="12"/>
                      <a:pt x="6" y="13"/>
                      <a:pt x="4" y="13"/>
                    </a:cubicBezTo>
                    <a:cubicBezTo>
                      <a:pt x="2" y="13"/>
                      <a:pt x="1" y="14"/>
                      <a:pt x="0" y="14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8"/>
                    </a:cubicBezTo>
                    <a:cubicBezTo>
                      <a:pt x="3" y="19"/>
                      <a:pt x="4" y="19"/>
                      <a:pt x="6" y="19"/>
                    </a:cubicBezTo>
                    <a:cubicBezTo>
                      <a:pt x="7" y="20"/>
                      <a:pt x="8" y="20"/>
                      <a:pt x="10" y="19"/>
                    </a:cubicBezTo>
                    <a:cubicBezTo>
                      <a:pt x="9" y="20"/>
                      <a:pt x="8" y="21"/>
                      <a:pt x="8" y="22"/>
                    </a:cubicBezTo>
                    <a:cubicBezTo>
                      <a:pt x="7" y="23"/>
                      <a:pt x="7" y="23"/>
                      <a:pt x="7" y="24"/>
                    </a:cubicBezTo>
                    <a:cubicBezTo>
                      <a:pt x="7" y="25"/>
                      <a:pt x="7" y="26"/>
                      <a:pt x="7" y="26"/>
                    </a:cubicBezTo>
                    <a:cubicBezTo>
                      <a:pt x="7" y="28"/>
                      <a:pt x="8" y="28"/>
                      <a:pt x="9" y="27"/>
                    </a:cubicBezTo>
                    <a:cubicBezTo>
                      <a:pt x="10" y="26"/>
                      <a:pt x="11" y="25"/>
                      <a:pt x="12" y="24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4" y="23"/>
                      <a:pt x="14" y="26"/>
                      <a:pt x="17" y="28"/>
                    </a:cubicBezTo>
                    <a:cubicBezTo>
                      <a:pt x="18" y="28"/>
                      <a:pt x="19" y="28"/>
                      <a:pt x="20" y="27"/>
                    </a:cubicBezTo>
                    <a:cubicBezTo>
                      <a:pt x="20" y="27"/>
                      <a:pt x="20" y="26"/>
                      <a:pt x="20" y="25"/>
                    </a:cubicBezTo>
                    <a:cubicBezTo>
                      <a:pt x="20" y="25"/>
                      <a:pt x="20" y="24"/>
                      <a:pt x="20" y="23"/>
                    </a:cubicBezTo>
                    <a:cubicBezTo>
                      <a:pt x="19" y="22"/>
                      <a:pt x="19" y="21"/>
                      <a:pt x="18" y="20"/>
                    </a:cubicBezTo>
                    <a:cubicBezTo>
                      <a:pt x="20" y="21"/>
                      <a:pt x="22" y="21"/>
                      <a:pt x="24" y="21"/>
                    </a:cubicBezTo>
                    <a:cubicBezTo>
                      <a:pt x="25" y="21"/>
                      <a:pt x="26" y="21"/>
                      <a:pt x="27" y="20"/>
                    </a:cubicBezTo>
                    <a:cubicBezTo>
                      <a:pt x="27" y="18"/>
                      <a:pt x="26" y="17"/>
                      <a:pt x="25" y="16"/>
                    </a:cubicBezTo>
                    <a:cubicBezTo>
                      <a:pt x="23" y="16"/>
                      <a:pt x="22" y="15"/>
                      <a:pt x="21" y="14"/>
                    </a:cubicBezTo>
                    <a:cubicBezTo>
                      <a:pt x="23" y="14"/>
                      <a:pt x="25" y="12"/>
                      <a:pt x="25" y="10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4" name="Freeform 124"/>
              <p:cNvSpPr/>
              <p:nvPr/>
            </p:nvSpPr>
            <p:spPr bwMode="auto">
              <a:xfrm>
                <a:off x="8051801" y="4389438"/>
                <a:ext cx="30163" cy="30163"/>
              </a:xfrm>
              <a:custGeom>
                <a:avLst/>
                <a:gdLst>
                  <a:gd name="T0" fmla="*/ 8 w 8"/>
                  <a:gd name="T1" fmla="*/ 2 h 8"/>
                  <a:gd name="T2" fmla="*/ 6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8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2"/>
                    </a:move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8" y="2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5" name="Freeform 125"/>
              <p:cNvSpPr/>
              <p:nvPr/>
            </p:nvSpPr>
            <p:spPr bwMode="auto">
              <a:xfrm>
                <a:off x="3651251" y="2674938"/>
                <a:ext cx="101600" cy="106363"/>
              </a:xfrm>
              <a:custGeom>
                <a:avLst/>
                <a:gdLst>
                  <a:gd name="T0" fmla="*/ 26 w 27"/>
                  <a:gd name="T1" fmla="*/ 10 h 28"/>
                  <a:gd name="T2" fmla="*/ 26 w 27"/>
                  <a:gd name="T3" fmla="*/ 6 h 28"/>
                  <a:gd name="T4" fmla="*/ 23 w 27"/>
                  <a:gd name="T5" fmla="*/ 5 h 28"/>
                  <a:gd name="T6" fmla="*/ 21 w 27"/>
                  <a:gd name="T7" fmla="*/ 6 h 28"/>
                  <a:gd name="T8" fmla="*/ 16 w 27"/>
                  <a:gd name="T9" fmla="*/ 9 h 28"/>
                  <a:gd name="T10" fmla="*/ 12 w 27"/>
                  <a:gd name="T11" fmla="*/ 0 h 28"/>
                  <a:gd name="T12" fmla="*/ 8 w 27"/>
                  <a:gd name="T13" fmla="*/ 2 h 28"/>
                  <a:gd name="T14" fmla="*/ 8 w 27"/>
                  <a:gd name="T15" fmla="*/ 4 h 28"/>
                  <a:gd name="T16" fmla="*/ 8 w 27"/>
                  <a:gd name="T17" fmla="*/ 7 h 28"/>
                  <a:gd name="T18" fmla="*/ 11 w 27"/>
                  <a:gd name="T19" fmla="*/ 12 h 28"/>
                  <a:gd name="T20" fmla="*/ 5 w 27"/>
                  <a:gd name="T21" fmla="*/ 13 h 28"/>
                  <a:gd name="T22" fmla="*/ 1 w 27"/>
                  <a:gd name="T23" fmla="*/ 14 h 28"/>
                  <a:gd name="T24" fmla="*/ 0 w 27"/>
                  <a:gd name="T25" fmla="*/ 16 h 28"/>
                  <a:gd name="T26" fmla="*/ 2 w 27"/>
                  <a:gd name="T27" fmla="*/ 18 h 28"/>
                  <a:gd name="T28" fmla="*/ 6 w 27"/>
                  <a:gd name="T29" fmla="*/ 19 h 28"/>
                  <a:gd name="T30" fmla="*/ 10 w 27"/>
                  <a:gd name="T31" fmla="*/ 19 h 28"/>
                  <a:gd name="T32" fmla="*/ 8 w 27"/>
                  <a:gd name="T33" fmla="*/ 22 h 28"/>
                  <a:gd name="T34" fmla="*/ 7 w 27"/>
                  <a:gd name="T35" fmla="*/ 24 h 28"/>
                  <a:gd name="T36" fmla="*/ 7 w 27"/>
                  <a:gd name="T37" fmla="*/ 26 h 28"/>
                  <a:gd name="T38" fmla="*/ 10 w 27"/>
                  <a:gd name="T39" fmla="*/ 27 h 28"/>
                  <a:gd name="T40" fmla="*/ 12 w 27"/>
                  <a:gd name="T41" fmla="*/ 24 h 28"/>
                  <a:gd name="T42" fmla="*/ 14 w 27"/>
                  <a:gd name="T43" fmla="*/ 21 h 28"/>
                  <a:gd name="T44" fmla="*/ 17 w 27"/>
                  <a:gd name="T45" fmla="*/ 27 h 28"/>
                  <a:gd name="T46" fmla="*/ 20 w 27"/>
                  <a:gd name="T47" fmla="*/ 27 h 28"/>
                  <a:gd name="T48" fmla="*/ 21 w 27"/>
                  <a:gd name="T49" fmla="*/ 25 h 28"/>
                  <a:gd name="T50" fmla="*/ 20 w 27"/>
                  <a:gd name="T51" fmla="*/ 23 h 28"/>
                  <a:gd name="T52" fmla="*/ 19 w 27"/>
                  <a:gd name="T53" fmla="*/ 20 h 28"/>
                  <a:gd name="T54" fmla="*/ 24 w 27"/>
                  <a:gd name="T55" fmla="*/ 21 h 28"/>
                  <a:gd name="T56" fmla="*/ 27 w 27"/>
                  <a:gd name="T57" fmla="*/ 19 h 28"/>
                  <a:gd name="T58" fmla="*/ 25 w 27"/>
                  <a:gd name="T59" fmla="*/ 16 h 28"/>
                  <a:gd name="T60" fmla="*/ 21 w 27"/>
                  <a:gd name="T61" fmla="*/ 14 h 28"/>
                  <a:gd name="T62" fmla="*/ 26 w 27"/>
                  <a:gd name="T6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28">
                    <a:moveTo>
                      <a:pt x="26" y="10"/>
                    </a:moveTo>
                    <a:cubicBezTo>
                      <a:pt x="26" y="9"/>
                      <a:pt x="27" y="7"/>
                      <a:pt x="26" y="6"/>
                    </a:cubicBezTo>
                    <a:cubicBezTo>
                      <a:pt x="25" y="6"/>
                      <a:pt x="24" y="6"/>
                      <a:pt x="23" y="5"/>
                    </a:cubicBezTo>
                    <a:cubicBezTo>
                      <a:pt x="23" y="5"/>
                      <a:pt x="22" y="6"/>
                      <a:pt x="21" y="6"/>
                    </a:cubicBezTo>
                    <a:cubicBezTo>
                      <a:pt x="19" y="6"/>
                      <a:pt x="17" y="8"/>
                      <a:pt x="16" y="9"/>
                    </a:cubicBezTo>
                    <a:cubicBezTo>
                      <a:pt x="15" y="6"/>
                      <a:pt x="15" y="1"/>
                      <a:pt x="12" y="0"/>
                    </a:cubicBezTo>
                    <a:cubicBezTo>
                      <a:pt x="10" y="0"/>
                      <a:pt x="8" y="0"/>
                      <a:pt x="8" y="2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9"/>
                      <a:pt x="10" y="10"/>
                      <a:pt x="11" y="12"/>
                    </a:cubicBezTo>
                    <a:cubicBezTo>
                      <a:pt x="9" y="12"/>
                      <a:pt x="6" y="12"/>
                      <a:pt x="5" y="13"/>
                    </a:cubicBezTo>
                    <a:cubicBezTo>
                      <a:pt x="3" y="13"/>
                      <a:pt x="2" y="14"/>
                      <a:pt x="1" y="14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1" y="17"/>
                      <a:pt x="1" y="17"/>
                      <a:pt x="2" y="18"/>
                    </a:cubicBezTo>
                    <a:cubicBezTo>
                      <a:pt x="3" y="18"/>
                      <a:pt x="5" y="19"/>
                      <a:pt x="6" y="19"/>
                    </a:cubicBezTo>
                    <a:cubicBezTo>
                      <a:pt x="7" y="19"/>
                      <a:pt x="9" y="19"/>
                      <a:pt x="10" y="19"/>
                    </a:cubicBezTo>
                    <a:cubicBezTo>
                      <a:pt x="9" y="20"/>
                      <a:pt x="9" y="21"/>
                      <a:pt x="8" y="22"/>
                    </a:cubicBezTo>
                    <a:cubicBezTo>
                      <a:pt x="8" y="22"/>
                      <a:pt x="8" y="23"/>
                      <a:pt x="7" y="24"/>
                    </a:cubicBezTo>
                    <a:cubicBezTo>
                      <a:pt x="7" y="25"/>
                      <a:pt x="7" y="25"/>
                      <a:pt x="7" y="26"/>
                    </a:cubicBezTo>
                    <a:cubicBezTo>
                      <a:pt x="7" y="27"/>
                      <a:pt x="9" y="27"/>
                      <a:pt x="10" y="27"/>
                    </a:cubicBezTo>
                    <a:cubicBezTo>
                      <a:pt x="11" y="26"/>
                      <a:pt x="12" y="25"/>
                      <a:pt x="12" y="24"/>
                    </a:cubicBezTo>
                    <a:cubicBezTo>
                      <a:pt x="13" y="23"/>
                      <a:pt x="13" y="22"/>
                      <a:pt x="14" y="21"/>
                    </a:cubicBezTo>
                    <a:cubicBezTo>
                      <a:pt x="15" y="23"/>
                      <a:pt x="15" y="26"/>
                      <a:pt x="17" y="27"/>
                    </a:cubicBezTo>
                    <a:cubicBezTo>
                      <a:pt x="18" y="28"/>
                      <a:pt x="20" y="28"/>
                      <a:pt x="20" y="27"/>
                    </a:cubicBezTo>
                    <a:cubicBezTo>
                      <a:pt x="21" y="26"/>
                      <a:pt x="21" y="26"/>
                      <a:pt x="21" y="25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2"/>
                      <a:pt x="19" y="21"/>
                      <a:pt x="19" y="20"/>
                    </a:cubicBezTo>
                    <a:cubicBezTo>
                      <a:pt x="20" y="21"/>
                      <a:pt x="22" y="21"/>
                      <a:pt x="24" y="21"/>
                    </a:cubicBezTo>
                    <a:cubicBezTo>
                      <a:pt x="25" y="21"/>
                      <a:pt x="27" y="21"/>
                      <a:pt x="27" y="19"/>
                    </a:cubicBezTo>
                    <a:cubicBezTo>
                      <a:pt x="27" y="18"/>
                      <a:pt x="26" y="17"/>
                      <a:pt x="25" y="16"/>
                    </a:cubicBezTo>
                    <a:cubicBezTo>
                      <a:pt x="24" y="15"/>
                      <a:pt x="22" y="15"/>
                      <a:pt x="21" y="14"/>
                    </a:cubicBezTo>
                    <a:cubicBezTo>
                      <a:pt x="23" y="14"/>
                      <a:pt x="25" y="12"/>
                      <a:pt x="26" y="10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6" name="Freeform 126"/>
              <p:cNvSpPr/>
              <p:nvPr/>
            </p:nvSpPr>
            <p:spPr bwMode="auto">
              <a:xfrm>
                <a:off x="3692526" y="2716213"/>
                <a:ext cx="30163" cy="30163"/>
              </a:xfrm>
              <a:custGeom>
                <a:avLst/>
                <a:gdLst>
                  <a:gd name="T0" fmla="*/ 7 w 8"/>
                  <a:gd name="T1" fmla="*/ 2 h 8"/>
                  <a:gd name="T2" fmla="*/ 5 w 8"/>
                  <a:gd name="T3" fmla="*/ 7 h 8"/>
                  <a:gd name="T4" fmla="*/ 0 w 8"/>
                  <a:gd name="T5" fmla="*/ 5 h 8"/>
                  <a:gd name="T6" fmla="*/ 2 w 8"/>
                  <a:gd name="T7" fmla="*/ 0 h 8"/>
                  <a:gd name="T8" fmla="*/ 7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2"/>
                    </a:moveTo>
                    <a:cubicBezTo>
                      <a:pt x="8" y="4"/>
                      <a:pt x="7" y="6"/>
                      <a:pt x="5" y="7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3"/>
                      <a:pt x="0" y="1"/>
                      <a:pt x="2" y="0"/>
                    </a:cubicBezTo>
                    <a:cubicBezTo>
                      <a:pt x="4" y="0"/>
                      <a:pt x="6" y="1"/>
                      <a:pt x="7" y="2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7" name="Freeform 127"/>
              <p:cNvSpPr/>
              <p:nvPr/>
            </p:nvSpPr>
            <p:spPr bwMode="auto">
              <a:xfrm>
                <a:off x="3617913" y="2381250"/>
                <a:ext cx="285750" cy="169863"/>
              </a:xfrm>
              <a:custGeom>
                <a:avLst/>
                <a:gdLst>
                  <a:gd name="T0" fmla="*/ 46 w 76"/>
                  <a:gd name="T1" fmla="*/ 0 h 45"/>
                  <a:gd name="T2" fmla="*/ 34 w 76"/>
                  <a:gd name="T3" fmla="*/ 31 h 45"/>
                  <a:gd name="T4" fmla="*/ 22 w 76"/>
                  <a:gd name="T5" fmla="*/ 19 h 45"/>
                  <a:gd name="T6" fmla="*/ 14 w 76"/>
                  <a:gd name="T7" fmla="*/ 24 h 45"/>
                  <a:gd name="T8" fmla="*/ 29 w 76"/>
                  <a:gd name="T9" fmla="*/ 45 h 45"/>
                  <a:gd name="T10" fmla="*/ 47 w 76"/>
                  <a:gd name="T11" fmla="*/ 38 h 45"/>
                  <a:gd name="T12" fmla="*/ 53 w 76"/>
                  <a:gd name="T13" fmla="*/ 2 h 45"/>
                  <a:gd name="T14" fmla="*/ 46 w 76"/>
                  <a:gd name="T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45">
                    <a:moveTo>
                      <a:pt x="46" y="0"/>
                    </a:moveTo>
                    <a:cubicBezTo>
                      <a:pt x="31" y="0"/>
                      <a:pt x="34" y="31"/>
                      <a:pt x="34" y="31"/>
                    </a:cubicBezTo>
                    <a:cubicBezTo>
                      <a:pt x="34" y="31"/>
                      <a:pt x="29" y="19"/>
                      <a:pt x="22" y="19"/>
                    </a:cubicBezTo>
                    <a:cubicBezTo>
                      <a:pt x="19" y="19"/>
                      <a:pt x="17" y="21"/>
                      <a:pt x="14" y="24"/>
                    </a:cubicBezTo>
                    <a:cubicBezTo>
                      <a:pt x="0" y="39"/>
                      <a:pt x="29" y="45"/>
                      <a:pt x="29" y="45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38"/>
                      <a:pt x="76" y="13"/>
                      <a:pt x="53" y="2"/>
                    </a:cubicBezTo>
                    <a:cubicBezTo>
                      <a:pt x="50" y="1"/>
                      <a:pt x="48" y="0"/>
                      <a:pt x="46" y="0"/>
                    </a:cubicBezTo>
                  </a:path>
                </a:pathLst>
              </a:custGeom>
              <a:solidFill>
                <a:srgbClr val="7FE9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8" name="Freeform 128"/>
              <p:cNvSpPr>
                <a:spLocks noEditPoints="1"/>
              </p:cNvSpPr>
              <p:nvPr/>
            </p:nvSpPr>
            <p:spPr bwMode="auto">
              <a:xfrm>
                <a:off x="3700463" y="2516188"/>
                <a:ext cx="180975" cy="117475"/>
              </a:xfrm>
              <a:custGeom>
                <a:avLst/>
                <a:gdLst>
                  <a:gd name="T0" fmla="*/ 1 w 48"/>
                  <a:gd name="T1" fmla="*/ 22 h 31"/>
                  <a:gd name="T2" fmla="*/ 6 w 48"/>
                  <a:gd name="T3" fmla="*/ 28 h 31"/>
                  <a:gd name="T4" fmla="*/ 6 w 48"/>
                  <a:gd name="T5" fmla="*/ 28 h 31"/>
                  <a:gd name="T6" fmla="*/ 12 w 48"/>
                  <a:gd name="T7" fmla="*/ 30 h 31"/>
                  <a:gd name="T8" fmla="*/ 17 w 48"/>
                  <a:gd name="T9" fmla="*/ 31 h 31"/>
                  <a:gd name="T10" fmla="*/ 22 w 48"/>
                  <a:gd name="T11" fmla="*/ 31 h 31"/>
                  <a:gd name="T12" fmla="*/ 27 w 48"/>
                  <a:gd name="T13" fmla="*/ 30 h 31"/>
                  <a:gd name="T14" fmla="*/ 27 w 48"/>
                  <a:gd name="T15" fmla="*/ 30 h 31"/>
                  <a:gd name="T16" fmla="*/ 32 w 48"/>
                  <a:gd name="T17" fmla="*/ 28 h 31"/>
                  <a:gd name="T18" fmla="*/ 47 w 48"/>
                  <a:gd name="T19" fmla="*/ 10 h 31"/>
                  <a:gd name="T20" fmla="*/ 26 w 48"/>
                  <a:gd name="T21" fmla="*/ 2 h 31"/>
                  <a:gd name="T22" fmla="*/ 20 w 48"/>
                  <a:gd name="T23" fmla="*/ 2 h 31"/>
                  <a:gd name="T24" fmla="*/ 16 w 48"/>
                  <a:gd name="T25" fmla="*/ 4 h 31"/>
                  <a:gd name="T26" fmla="*/ 11 w 48"/>
                  <a:gd name="T27" fmla="*/ 6 h 31"/>
                  <a:gd name="T28" fmla="*/ 6 w 48"/>
                  <a:gd name="T29" fmla="*/ 9 h 31"/>
                  <a:gd name="T30" fmla="*/ 2 w 48"/>
                  <a:gd name="T31" fmla="*/ 14 h 31"/>
                  <a:gd name="T32" fmla="*/ 2 w 48"/>
                  <a:gd name="T33" fmla="*/ 15 h 31"/>
                  <a:gd name="T34" fmla="*/ 1 w 48"/>
                  <a:gd name="T35" fmla="*/ 22 h 31"/>
                  <a:gd name="T36" fmla="*/ 36 w 48"/>
                  <a:gd name="T37" fmla="*/ 8 h 31"/>
                  <a:gd name="T38" fmla="*/ 40 w 48"/>
                  <a:gd name="T39" fmla="*/ 11 h 31"/>
                  <a:gd name="T40" fmla="*/ 37 w 48"/>
                  <a:gd name="T41" fmla="*/ 15 h 31"/>
                  <a:gd name="T42" fmla="*/ 33 w 48"/>
                  <a:gd name="T43" fmla="*/ 12 h 31"/>
                  <a:gd name="T44" fmla="*/ 36 w 48"/>
                  <a:gd name="T45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" h="31">
                    <a:moveTo>
                      <a:pt x="1" y="22"/>
                    </a:moveTo>
                    <a:cubicBezTo>
                      <a:pt x="2" y="24"/>
                      <a:pt x="3" y="26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7" y="29"/>
                      <a:pt x="9" y="30"/>
                      <a:pt x="12" y="30"/>
                    </a:cubicBezTo>
                    <a:cubicBezTo>
                      <a:pt x="13" y="31"/>
                      <a:pt x="15" y="31"/>
                      <a:pt x="17" y="31"/>
                    </a:cubicBezTo>
                    <a:cubicBezTo>
                      <a:pt x="19" y="31"/>
                      <a:pt x="20" y="31"/>
                      <a:pt x="22" y="31"/>
                    </a:cubicBezTo>
                    <a:cubicBezTo>
                      <a:pt x="24" y="31"/>
                      <a:pt x="26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9" y="29"/>
                      <a:pt x="31" y="29"/>
                      <a:pt x="32" y="28"/>
                    </a:cubicBezTo>
                    <a:cubicBezTo>
                      <a:pt x="42" y="24"/>
                      <a:pt x="48" y="17"/>
                      <a:pt x="47" y="10"/>
                    </a:cubicBezTo>
                    <a:cubicBezTo>
                      <a:pt x="45" y="4"/>
                      <a:pt x="36" y="0"/>
                      <a:pt x="26" y="2"/>
                    </a:cubicBezTo>
                    <a:cubicBezTo>
                      <a:pt x="24" y="2"/>
                      <a:pt x="22" y="2"/>
                      <a:pt x="20" y="2"/>
                    </a:cubicBezTo>
                    <a:cubicBezTo>
                      <a:pt x="19" y="3"/>
                      <a:pt x="17" y="3"/>
                      <a:pt x="16" y="4"/>
                    </a:cubicBezTo>
                    <a:cubicBezTo>
                      <a:pt x="14" y="5"/>
                      <a:pt x="12" y="5"/>
                      <a:pt x="11" y="6"/>
                    </a:cubicBezTo>
                    <a:cubicBezTo>
                      <a:pt x="9" y="7"/>
                      <a:pt x="8" y="8"/>
                      <a:pt x="6" y="9"/>
                    </a:cubicBezTo>
                    <a:cubicBezTo>
                      <a:pt x="5" y="11"/>
                      <a:pt x="3" y="13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7"/>
                      <a:pt x="0" y="19"/>
                      <a:pt x="1" y="22"/>
                    </a:cubicBezTo>
                    <a:close/>
                    <a:moveTo>
                      <a:pt x="36" y="8"/>
                    </a:moveTo>
                    <a:cubicBezTo>
                      <a:pt x="37" y="8"/>
                      <a:pt x="39" y="9"/>
                      <a:pt x="40" y="11"/>
                    </a:cubicBezTo>
                    <a:cubicBezTo>
                      <a:pt x="40" y="13"/>
                      <a:pt x="39" y="14"/>
                      <a:pt x="37" y="15"/>
                    </a:cubicBezTo>
                    <a:cubicBezTo>
                      <a:pt x="35" y="15"/>
                      <a:pt x="34" y="14"/>
                      <a:pt x="33" y="12"/>
                    </a:cubicBezTo>
                    <a:cubicBezTo>
                      <a:pt x="33" y="11"/>
                      <a:pt x="34" y="9"/>
                      <a:pt x="36" y="8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9" name="Freeform 129"/>
              <p:cNvSpPr/>
              <p:nvPr/>
            </p:nvSpPr>
            <p:spPr bwMode="auto">
              <a:xfrm>
                <a:off x="3775076" y="2524125"/>
                <a:ext cx="46038" cy="106363"/>
              </a:xfrm>
              <a:custGeom>
                <a:avLst/>
                <a:gdLst>
                  <a:gd name="T0" fmla="*/ 0 w 12"/>
                  <a:gd name="T1" fmla="*/ 0 h 28"/>
                  <a:gd name="T2" fmla="*/ 7 w 12"/>
                  <a:gd name="T3" fmla="*/ 28 h 28"/>
                  <a:gd name="T4" fmla="*/ 7 w 12"/>
                  <a:gd name="T5" fmla="*/ 28 h 28"/>
                  <a:gd name="T6" fmla="*/ 12 w 12"/>
                  <a:gd name="T7" fmla="*/ 26 h 28"/>
                  <a:gd name="T8" fmla="*/ 6 w 12"/>
                  <a:gd name="T9" fmla="*/ 0 h 28"/>
                  <a:gd name="T10" fmla="*/ 0 w 12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8">
                    <a:moveTo>
                      <a:pt x="0" y="0"/>
                    </a:move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9" y="27"/>
                      <a:pt x="11" y="27"/>
                      <a:pt x="12" y="2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3033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0" name="Freeform 130"/>
              <p:cNvSpPr/>
              <p:nvPr/>
            </p:nvSpPr>
            <p:spPr bwMode="auto">
              <a:xfrm>
                <a:off x="3708401" y="2551113"/>
                <a:ext cx="36513" cy="79375"/>
              </a:xfrm>
              <a:custGeom>
                <a:avLst/>
                <a:gdLst>
                  <a:gd name="T0" fmla="*/ 0 w 10"/>
                  <a:gd name="T1" fmla="*/ 5 h 21"/>
                  <a:gd name="T2" fmla="*/ 0 w 10"/>
                  <a:gd name="T3" fmla="*/ 6 h 21"/>
                  <a:gd name="T4" fmla="*/ 4 w 10"/>
                  <a:gd name="T5" fmla="*/ 19 h 21"/>
                  <a:gd name="T6" fmla="*/ 4 w 10"/>
                  <a:gd name="T7" fmla="*/ 19 h 21"/>
                  <a:gd name="T8" fmla="*/ 10 w 10"/>
                  <a:gd name="T9" fmla="*/ 21 h 21"/>
                  <a:gd name="T10" fmla="*/ 4 w 10"/>
                  <a:gd name="T11" fmla="*/ 0 h 21"/>
                  <a:gd name="T12" fmla="*/ 0 w 10"/>
                  <a:gd name="T13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1">
                    <a:moveTo>
                      <a:pt x="0" y="5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20"/>
                      <a:pt x="7" y="21"/>
                      <a:pt x="10" y="2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3033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1" name="Freeform 131"/>
              <p:cNvSpPr/>
              <p:nvPr/>
            </p:nvSpPr>
            <p:spPr bwMode="auto">
              <a:xfrm>
                <a:off x="3741738" y="2532063"/>
                <a:ext cx="41275" cy="101600"/>
              </a:xfrm>
              <a:custGeom>
                <a:avLst/>
                <a:gdLst>
                  <a:gd name="T0" fmla="*/ 0 w 11"/>
                  <a:gd name="T1" fmla="*/ 2 h 27"/>
                  <a:gd name="T2" fmla="*/ 6 w 11"/>
                  <a:gd name="T3" fmla="*/ 27 h 27"/>
                  <a:gd name="T4" fmla="*/ 11 w 11"/>
                  <a:gd name="T5" fmla="*/ 27 h 27"/>
                  <a:gd name="T6" fmla="*/ 5 w 11"/>
                  <a:gd name="T7" fmla="*/ 0 h 27"/>
                  <a:gd name="T8" fmla="*/ 0 w 11"/>
                  <a:gd name="T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7">
                    <a:moveTo>
                      <a:pt x="0" y="2"/>
                    </a:moveTo>
                    <a:cubicBezTo>
                      <a:pt x="6" y="27"/>
                      <a:pt x="6" y="27"/>
                      <a:pt x="6" y="27"/>
                    </a:cubicBezTo>
                    <a:cubicBezTo>
                      <a:pt x="8" y="27"/>
                      <a:pt x="9" y="27"/>
                      <a:pt x="11" y="27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3033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2" name="Oval 132"/>
              <p:cNvSpPr>
                <a:spLocks noChangeArrowheads="1"/>
              </p:cNvSpPr>
              <p:nvPr/>
            </p:nvSpPr>
            <p:spPr bwMode="auto">
              <a:xfrm>
                <a:off x="3716338" y="4344988"/>
                <a:ext cx="52388" cy="52388"/>
              </a:xfrm>
              <a:prstGeom prst="ellipse">
                <a:avLst/>
              </a:pr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3" name="Oval 133"/>
              <p:cNvSpPr>
                <a:spLocks noChangeArrowheads="1"/>
              </p:cNvSpPr>
              <p:nvPr/>
            </p:nvSpPr>
            <p:spPr bwMode="auto">
              <a:xfrm>
                <a:off x="8434388" y="2449513"/>
                <a:ext cx="52388" cy="55563"/>
              </a:xfrm>
              <a:prstGeom prst="ellipse">
                <a:avLst/>
              </a:pr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animBg="1"/>
      <p:bldP spid="10251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3470275" cy="521970"/>
            <a:chOff x="616" y="579"/>
            <a:chExt cx="546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46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焓变与反应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方向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二、反应进行方向的判断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方法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13316" name="矩形 13315"/>
          <p:cNvSpPr/>
          <p:nvPr>
            <p:custDataLst>
              <p:tags r:id="rId2"/>
            </p:custDataLst>
          </p:nvPr>
        </p:nvSpPr>
        <p:spPr>
          <a:xfrm>
            <a:off x="465455" y="3883660"/>
            <a:ext cx="11845925" cy="105029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r>
              <a:rPr lang="en-US" altLang="zh-CN" sz="2800" b="1">
                <a:solidFill>
                  <a:schemeClr val="tx2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NaHCO</a:t>
            </a:r>
            <a:r>
              <a:rPr lang="en-US" altLang="zh-CN" sz="2800" b="1" baseline="-25000">
                <a:solidFill>
                  <a:schemeClr val="tx2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altLang="zh-CN" sz="2800" b="1">
                <a:solidFill>
                  <a:schemeClr val="tx2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(s)+HCl(aq)=CO</a:t>
            </a:r>
            <a:r>
              <a:rPr lang="en-US" altLang="zh-CN" sz="2800" b="1" baseline="-25000">
                <a:solidFill>
                  <a:schemeClr val="tx2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solidFill>
                  <a:schemeClr val="tx2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(g)+NaCl(aq)+H</a:t>
            </a:r>
            <a:r>
              <a:rPr lang="en-US" altLang="zh-CN" sz="2800" b="1" baseline="-25000">
                <a:solidFill>
                  <a:schemeClr val="tx2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solidFill>
                  <a:schemeClr val="tx2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O(l</a:t>
            </a:r>
            <a:r>
              <a:rPr lang="en-US" sz="2800" b="1">
                <a:solidFill>
                  <a:schemeClr val="tx2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 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△H=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31.4KJ/mol</a:t>
            </a:r>
            <a:endParaRPr lang="en-US" alt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3315" name="矩形 13314"/>
          <p:cNvSpPr/>
          <p:nvPr>
            <p:custDataLst>
              <p:tags r:id="rId3"/>
            </p:custDataLst>
          </p:nvPr>
        </p:nvSpPr>
        <p:spPr>
          <a:xfrm>
            <a:off x="465455" y="2934970"/>
            <a:ext cx="9843770" cy="645160"/>
          </a:xfrm>
          <a:prstGeom prst="rect">
            <a:avLst/>
          </a:prstGeom>
          <a:noFill/>
          <a:ln w="2857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2N</a:t>
            </a:r>
            <a:r>
              <a:rPr lang="en-US" alt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r>
              <a:rPr lang="en-US" alt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5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4NO</a:t>
            </a:r>
            <a:r>
              <a:rPr lang="en-US" alt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(g)+O</a:t>
            </a:r>
            <a:r>
              <a:rPr lang="en-US" alt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 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△H=+109.8kJ/mol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r>
              <a:rPr lang="en-US" altLang="zh-CN" sz="36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                                                                 </a:t>
            </a:r>
            <a:endParaRPr lang="en-US" altLang="zh-CN" sz="36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1350" y="1779905"/>
            <a:ext cx="5795010" cy="1045210"/>
            <a:chOff x="2699" y="6267"/>
            <a:chExt cx="9126" cy="1646"/>
          </a:xfrm>
        </p:grpSpPr>
        <p:sp>
          <p:nvSpPr>
            <p:cNvPr id="8" name="文本框 7"/>
            <p:cNvSpPr txBox="1"/>
            <p:nvPr/>
          </p:nvSpPr>
          <p:spPr>
            <a:xfrm>
              <a:off x="2777" y="6788"/>
              <a:ext cx="81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少数吸热反应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也可以自发进行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的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2164" name="组合 2163"/>
            <p:cNvGrpSpPr/>
            <p:nvPr/>
          </p:nvGrpSpPr>
          <p:grpSpPr>
            <a:xfrm rot="0">
              <a:off x="2699" y="6267"/>
              <a:ext cx="9126" cy="1646"/>
              <a:chOff x="3579813" y="2320925"/>
              <a:chExt cx="5038725" cy="2212975"/>
            </a:xfrm>
          </p:grpSpPr>
          <p:sp>
            <p:nvSpPr>
              <p:cNvPr id="2122" name="Freeform 92"/>
              <p:cNvSpPr>
                <a:spLocks noEditPoints="1"/>
              </p:cNvSpPr>
              <p:nvPr/>
            </p:nvSpPr>
            <p:spPr bwMode="auto">
              <a:xfrm>
                <a:off x="3579813" y="2320925"/>
                <a:ext cx="5038725" cy="2212975"/>
              </a:xfrm>
              <a:custGeom>
                <a:avLst/>
                <a:gdLst>
                  <a:gd name="T0" fmla="*/ 3155 w 3174"/>
                  <a:gd name="T1" fmla="*/ 19 h 1394"/>
                  <a:gd name="T2" fmla="*/ 3155 w 3174"/>
                  <a:gd name="T3" fmla="*/ 1375 h 1394"/>
                  <a:gd name="T4" fmla="*/ 19 w 3174"/>
                  <a:gd name="T5" fmla="*/ 1375 h 1394"/>
                  <a:gd name="T6" fmla="*/ 19 w 3174"/>
                  <a:gd name="T7" fmla="*/ 19 h 1394"/>
                  <a:gd name="T8" fmla="*/ 3155 w 3174"/>
                  <a:gd name="T9" fmla="*/ 19 h 1394"/>
                  <a:gd name="T10" fmla="*/ 3174 w 3174"/>
                  <a:gd name="T11" fmla="*/ 0 h 1394"/>
                  <a:gd name="T12" fmla="*/ 3155 w 3174"/>
                  <a:gd name="T13" fmla="*/ 0 h 1394"/>
                  <a:gd name="T14" fmla="*/ 19 w 3174"/>
                  <a:gd name="T15" fmla="*/ 0 h 1394"/>
                  <a:gd name="T16" fmla="*/ 0 w 3174"/>
                  <a:gd name="T17" fmla="*/ 0 h 1394"/>
                  <a:gd name="T18" fmla="*/ 0 w 3174"/>
                  <a:gd name="T19" fmla="*/ 19 h 1394"/>
                  <a:gd name="T20" fmla="*/ 0 w 3174"/>
                  <a:gd name="T21" fmla="*/ 1375 h 1394"/>
                  <a:gd name="T22" fmla="*/ 0 w 3174"/>
                  <a:gd name="T23" fmla="*/ 1394 h 1394"/>
                  <a:gd name="T24" fmla="*/ 19 w 3174"/>
                  <a:gd name="T25" fmla="*/ 1394 h 1394"/>
                  <a:gd name="T26" fmla="*/ 3155 w 3174"/>
                  <a:gd name="T27" fmla="*/ 1394 h 1394"/>
                  <a:gd name="T28" fmla="*/ 3174 w 3174"/>
                  <a:gd name="T29" fmla="*/ 1394 h 1394"/>
                  <a:gd name="T30" fmla="*/ 3174 w 3174"/>
                  <a:gd name="T31" fmla="*/ 1375 h 1394"/>
                  <a:gd name="T32" fmla="*/ 3174 w 3174"/>
                  <a:gd name="T33" fmla="*/ 19 h 1394"/>
                  <a:gd name="T34" fmla="*/ 3174 w 3174"/>
                  <a:gd name="T35" fmla="*/ 0 h 1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4" h="1394">
                    <a:moveTo>
                      <a:pt x="3155" y="19"/>
                    </a:moveTo>
                    <a:lnTo>
                      <a:pt x="3155" y="1375"/>
                    </a:lnTo>
                    <a:lnTo>
                      <a:pt x="19" y="1375"/>
                    </a:lnTo>
                    <a:lnTo>
                      <a:pt x="19" y="19"/>
                    </a:lnTo>
                    <a:lnTo>
                      <a:pt x="3155" y="19"/>
                    </a:lnTo>
                    <a:close/>
                    <a:moveTo>
                      <a:pt x="3174" y="0"/>
                    </a:moveTo>
                    <a:lnTo>
                      <a:pt x="3155" y="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0" y="1375"/>
                    </a:lnTo>
                    <a:lnTo>
                      <a:pt x="0" y="1394"/>
                    </a:lnTo>
                    <a:lnTo>
                      <a:pt x="19" y="1394"/>
                    </a:lnTo>
                    <a:lnTo>
                      <a:pt x="3155" y="1394"/>
                    </a:lnTo>
                    <a:lnTo>
                      <a:pt x="3174" y="1394"/>
                    </a:lnTo>
                    <a:lnTo>
                      <a:pt x="3174" y="1375"/>
                    </a:lnTo>
                    <a:lnTo>
                      <a:pt x="3174" y="19"/>
                    </a:lnTo>
                    <a:lnTo>
                      <a:pt x="3174" y="0"/>
                    </a:lnTo>
                    <a:close/>
                  </a:path>
                </a:pathLst>
              </a:custGeom>
              <a:solidFill>
                <a:srgbClr val="3D8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3" name="Freeform 93"/>
              <p:cNvSpPr>
                <a:spLocks noEditPoints="1"/>
              </p:cNvSpPr>
              <p:nvPr/>
            </p:nvSpPr>
            <p:spPr bwMode="auto">
              <a:xfrm>
                <a:off x="3579813" y="2320925"/>
                <a:ext cx="5038725" cy="2212975"/>
              </a:xfrm>
              <a:custGeom>
                <a:avLst/>
                <a:gdLst>
                  <a:gd name="T0" fmla="*/ 3155 w 3174"/>
                  <a:gd name="T1" fmla="*/ 19 h 1394"/>
                  <a:gd name="T2" fmla="*/ 3155 w 3174"/>
                  <a:gd name="T3" fmla="*/ 1375 h 1394"/>
                  <a:gd name="T4" fmla="*/ 19 w 3174"/>
                  <a:gd name="T5" fmla="*/ 1375 h 1394"/>
                  <a:gd name="T6" fmla="*/ 19 w 3174"/>
                  <a:gd name="T7" fmla="*/ 19 h 1394"/>
                  <a:gd name="T8" fmla="*/ 3155 w 3174"/>
                  <a:gd name="T9" fmla="*/ 19 h 1394"/>
                  <a:gd name="T10" fmla="*/ 3174 w 3174"/>
                  <a:gd name="T11" fmla="*/ 0 h 1394"/>
                  <a:gd name="T12" fmla="*/ 3155 w 3174"/>
                  <a:gd name="T13" fmla="*/ 0 h 1394"/>
                  <a:gd name="T14" fmla="*/ 19 w 3174"/>
                  <a:gd name="T15" fmla="*/ 0 h 1394"/>
                  <a:gd name="T16" fmla="*/ 0 w 3174"/>
                  <a:gd name="T17" fmla="*/ 0 h 1394"/>
                  <a:gd name="T18" fmla="*/ 0 w 3174"/>
                  <a:gd name="T19" fmla="*/ 19 h 1394"/>
                  <a:gd name="T20" fmla="*/ 0 w 3174"/>
                  <a:gd name="T21" fmla="*/ 1375 h 1394"/>
                  <a:gd name="T22" fmla="*/ 0 w 3174"/>
                  <a:gd name="T23" fmla="*/ 1394 h 1394"/>
                  <a:gd name="T24" fmla="*/ 19 w 3174"/>
                  <a:gd name="T25" fmla="*/ 1394 h 1394"/>
                  <a:gd name="T26" fmla="*/ 3155 w 3174"/>
                  <a:gd name="T27" fmla="*/ 1394 h 1394"/>
                  <a:gd name="T28" fmla="*/ 3174 w 3174"/>
                  <a:gd name="T29" fmla="*/ 1394 h 1394"/>
                  <a:gd name="T30" fmla="*/ 3174 w 3174"/>
                  <a:gd name="T31" fmla="*/ 1375 h 1394"/>
                  <a:gd name="T32" fmla="*/ 3174 w 3174"/>
                  <a:gd name="T33" fmla="*/ 19 h 1394"/>
                  <a:gd name="T34" fmla="*/ 3174 w 3174"/>
                  <a:gd name="T35" fmla="*/ 0 h 1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4" h="1394">
                    <a:moveTo>
                      <a:pt x="3155" y="19"/>
                    </a:moveTo>
                    <a:lnTo>
                      <a:pt x="3155" y="1375"/>
                    </a:lnTo>
                    <a:lnTo>
                      <a:pt x="19" y="1375"/>
                    </a:lnTo>
                    <a:lnTo>
                      <a:pt x="19" y="19"/>
                    </a:lnTo>
                    <a:lnTo>
                      <a:pt x="3155" y="19"/>
                    </a:lnTo>
                    <a:moveTo>
                      <a:pt x="3174" y="0"/>
                    </a:moveTo>
                    <a:lnTo>
                      <a:pt x="3155" y="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0" y="1375"/>
                    </a:lnTo>
                    <a:lnTo>
                      <a:pt x="0" y="1394"/>
                    </a:lnTo>
                    <a:lnTo>
                      <a:pt x="19" y="1394"/>
                    </a:lnTo>
                    <a:lnTo>
                      <a:pt x="3155" y="1394"/>
                    </a:lnTo>
                    <a:lnTo>
                      <a:pt x="3174" y="1394"/>
                    </a:lnTo>
                    <a:lnTo>
                      <a:pt x="3174" y="1375"/>
                    </a:lnTo>
                    <a:lnTo>
                      <a:pt x="3174" y="19"/>
                    </a:lnTo>
                    <a:lnTo>
                      <a:pt x="31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4" name="Freeform 94"/>
              <p:cNvSpPr/>
              <p:nvPr/>
            </p:nvSpPr>
            <p:spPr bwMode="auto">
              <a:xfrm>
                <a:off x="3656013" y="2833688"/>
                <a:ext cx="4308475" cy="1620838"/>
              </a:xfrm>
              <a:custGeom>
                <a:avLst/>
                <a:gdLst>
                  <a:gd name="T0" fmla="*/ 1147 w 1147"/>
                  <a:gd name="T1" fmla="*/ 426 h 430"/>
                  <a:gd name="T2" fmla="*/ 4 w 1147"/>
                  <a:gd name="T3" fmla="*/ 426 h 430"/>
                  <a:gd name="T4" fmla="*/ 4 w 1147"/>
                  <a:gd name="T5" fmla="*/ 0 h 430"/>
                  <a:gd name="T6" fmla="*/ 0 w 1147"/>
                  <a:gd name="T7" fmla="*/ 0 h 430"/>
                  <a:gd name="T8" fmla="*/ 0 w 1147"/>
                  <a:gd name="T9" fmla="*/ 430 h 430"/>
                  <a:gd name="T10" fmla="*/ 1147 w 1147"/>
                  <a:gd name="T11" fmla="*/ 430 h 430"/>
                  <a:gd name="T12" fmla="*/ 1147 w 1147"/>
                  <a:gd name="T13" fmla="*/ 42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7" h="430">
                    <a:moveTo>
                      <a:pt x="1147" y="426"/>
                    </a:moveTo>
                    <a:cubicBezTo>
                      <a:pt x="4" y="426"/>
                      <a:pt x="4" y="426"/>
                      <a:pt x="4" y="426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147" y="430"/>
                      <a:pt x="1147" y="430"/>
                      <a:pt x="1147" y="430"/>
                    </a:cubicBezTo>
                    <a:cubicBezTo>
                      <a:pt x="1147" y="429"/>
                      <a:pt x="1147" y="427"/>
                      <a:pt x="1147" y="426"/>
                    </a:cubicBezTo>
                    <a:close/>
                  </a:path>
                </a:pathLst>
              </a:custGeom>
              <a:solidFill>
                <a:srgbClr val="90D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5" name="Freeform 95"/>
              <p:cNvSpPr/>
              <p:nvPr/>
            </p:nvSpPr>
            <p:spPr bwMode="auto">
              <a:xfrm>
                <a:off x="3925888" y="2400300"/>
                <a:ext cx="4614863" cy="1379538"/>
              </a:xfrm>
              <a:custGeom>
                <a:avLst/>
                <a:gdLst>
                  <a:gd name="T0" fmla="*/ 0 w 1228"/>
                  <a:gd name="T1" fmla="*/ 0 h 366"/>
                  <a:gd name="T2" fmla="*/ 0 w 1228"/>
                  <a:gd name="T3" fmla="*/ 4 h 366"/>
                  <a:gd name="T4" fmla="*/ 1224 w 1228"/>
                  <a:gd name="T5" fmla="*/ 4 h 366"/>
                  <a:gd name="T6" fmla="*/ 1224 w 1228"/>
                  <a:gd name="T7" fmla="*/ 366 h 366"/>
                  <a:gd name="T8" fmla="*/ 1228 w 1228"/>
                  <a:gd name="T9" fmla="*/ 366 h 366"/>
                  <a:gd name="T10" fmla="*/ 1228 w 1228"/>
                  <a:gd name="T11" fmla="*/ 0 h 366"/>
                  <a:gd name="T12" fmla="*/ 0 w 1228"/>
                  <a:gd name="T13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28" h="366">
                    <a:moveTo>
                      <a:pt x="0" y="0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1224" y="4"/>
                      <a:pt x="1224" y="4"/>
                      <a:pt x="1224" y="4"/>
                    </a:cubicBezTo>
                    <a:cubicBezTo>
                      <a:pt x="1224" y="366"/>
                      <a:pt x="1224" y="366"/>
                      <a:pt x="1224" y="366"/>
                    </a:cubicBezTo>
                    <a:cubicBezTo>
                      <a:pt x="1226" y="366"/>
                      <a:pt x="1227" y="366"/>
                      <a:pt x="1228" y="366"/>
                    </a:cubicBezTo>
                    <a:cubicBezTo>
                      <a:pt x="1228" y="0"/>
                      <a:pt x="1228" y="0"/>
                      <a:pt x="122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D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6" name="Freeform 96"/>
              <p:cNvSpPr/>
              <p:nvPr/>
            </p:nvSpPr>
            <p:spPr bwMode="auto">
              <a:xfrm>
                <a:off x="8332788" y="4262438"/>
                <a:ext cx="106363" cy="217488"/>
              </a:xfrm>
              <a:custGeom>
                <a:avLst/>
                <a:gdLst>
                  <a:gd name="T0" fmla="*/ 0 w 67"/>
                  <a:gd name="T1" fmla="*/ 4 h 137"/>
                  <a:gd name="T2" fmla="*/ 57 w 67"/>
                  <a:gd name="T3" fmla="*/ 137 h 137"/>
                  <a:gd name="T4" fmla="*/ 67 w 67"/>
                  <a:gd name="T5" fmla="*/ 133 h 137"/>
                  <a:gd name="T6" fmla="*/ 10 w 67"/>
                  <a:gd name="T7" fmla="*/ 0 h 137"/>
                  <a:gd name="T8" fmla="*/ 0 w 67"/>
                  <a:gd name="T9" fmla="*/ 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37">
                    <a:moveTo>
                      <a:pt x="0" y="4"/>
                    </a:moveTo>
                    <a:lnTo>
                      <a:pt x="57" y="137"/>
                    </a:lnTo>
                    <a:lnTo>
                      <a:pt x="67" y="133"/>
                    </a:lnTo>
                    <a:lnTo>
                      <a:pt x="1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6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7" name="Freeform 97"/>
              <p:cNvSpPr/>
              <p:nvPr/>
            </p:nvSpPr>
            <p:spPr bwMode="auto">
              <a:xfrm>
                <a:off x="8332788" y="4262438"/>
                <a:ext cx="106363" cy="217488"/>
              </a:xfrm>
              <a:custGeom>
                <a:avLst/>
                <a:gdLst>
                  <a:gd name="T0" fmla="*/ 0 w 67"/>
                  <a:gd name="T1" fmla="*/ 4 h 137"/>
                  <a:gd name="T2" fmla="*/ 57 w 67"/>
                  <a:gd name="T3" fmla="*/ 137 h 137"/>
                  <a:gd name="T4" fmla="*/ 67 w 67"/>
                  <a:gd name="T5" fmla="*/ 133 h 137"/>
                  <a:gd name="T6" fmla="*/ 10 w 67"/>
                  <a:gd name="T7" fmla="*/ 0 h 137"/>
                  <a:gd name="T8" fmla="*/ 0 w 67"/>
                  <a:gd name="T9" fmla="*/ 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37">
                    <a:moveTo>
                      <a:pt x="0" y="4"/>
                    </a:moveTo>
                    <a:lnTo>
                      <a:pt x="57" y="137"/>
                    </a:lnTo>
                    <a:lnTo>
                      <a:pt x="67" y="133"/>
                    </a:lnTo>
                    <a:lnTo>
                      <a:pt x="10" y="0"/>
                    </a:lnTo>
                    <a:lnTo>
                      <a:pt x="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8" name="Freeform 98"/>
              <p:cNvSpPr/>
              <p:nvPr/>
            </p:nvSpPr>
            <p:spPr bwMode="auto">
              <a:xfrm>
                <a:off x="8266113" y="4125913"/>
                <a:ext cx="153988" cy="173038"/>
              </a:xfrm>
              <a:custGeom>
                <a:avLst/>
                <a:gdLst>
                  <a:gd name="T0" fmla="*/ 23 w 41"/>
                  <a:gd name="T1" fmla="*/ 46 h 46"/>
                  <a:gd name="T2" fmla="*/ 16 w 41"/>
                  <a:gd name="T3" fmla="*/ 0 h 46"/>
                  <a:gd name="T4" fmla="*/ 23 w 41"/>
                  <a:gd name="T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46">
                    <a:moveTo>
                      <a:pt x="23" y="46"/>
                    </a:moveTo>
                    <a:cubicBezTo>
                      <a:pt x="23" y="46"/>
                      <a:pt x="0" y="24"/>
                      <a:pt x="16" y="0"/>
                    </a:cubicBezTo>
                    <a:cubicBezTo>
                      <a:pt x="16" y="0"/>
                      <a:pt x="41" y="21"/>
                      <a:pt x="23" y="46"/>
                    </a:cubicBezTo>
                  </a:path>
                </a:pathLst>
              </a:custGeom>
              <a:solidFill>
                <a:srgbClr val="F09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29" name="Freeform 99"/>
              <p:cNvSpPr/>
              <p:nvPr/>
            </p:nvSpPr>
            <p:spPr bwMode="auto">
              <a:xfrm>
                <a:off x="8228013" y="4183063"/>
                <a:ext cx="128588" cy="115888"/>
              </a:xfrm>
              <a:custGeom>
                <a:avLst/>
                <a:gdLst>
                  <a:gd name="T0" fmla="*/ 34 w 34"/>
                  <a:gd name="T1" fmla="*/ 31 h 31"/>
                  <a:gd name="T2" fmla="*/ 0 w 34"/>
                  <a:gd name="T3" fmla="*/ 0 h 31"/>
                  <a:gd name="T4" fmla="*/ 34 w 34"/>
                  <a:gd name="T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1">
                    <a:moveTo>
                      <a:pt x="34" y="31"/>
                    </a:moveTo>
                    <a:cubicBezTo>
                      <a:pt x="34" y="31"/>
                      <a:pt x="29" y="0"/>
                      <a:pt x="0" y="0"/>
                    </a:cubicBezTo>
                    <a:cubicBezTo>
                      <a:pt x="0" y="0"/>
                      <a:pt x="3" y="31"/>
                      <a:pt x="34" y="31"/>
                    </a:cubicBezTo>
                  </a:path>
                </a:pathLst>
              </a:custGeom>
              <a:solidFill>
                <a:srgbClr val="F09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0" name="Freeform 100"/>
              <p:cNvSpPr/>
              <p:nvPr/>
            </p:nvSpPr>
            <p:spPr bwMode="auto">
              <a:xfrm>
                <a:off x="8247063" y="4119563"/>
                <a:ext cx="98425" cy="176213"/>
              </a:xfrm>
              <a:custGeom>
                <a:avLst/>
                <a:gdLst>
                  <a:gd name="T0" fmla="*/ 26 w 26"/>
                  <a:gd name="T1" fmla="*/ 46 h 47"/>
                  <a:gd name="T2" fmla="*/ 2 w 26"/>
                  <a:gd name="T3" fmla="*/ 1 h 47"/>
                  <a:gd name="T4" fmla="*/ 0 w 26"/>
                  <a:gd name="T5" fmla="*/ 0 h 47"/>
                  <a:gd name="T6" fmla="*/ 0 w 26"/>
                  <a:gd name="T7" fmla="*/ 2 h 47"/>
                  <a:gd name="T8" fmla="*/ 24 w 26"/>
                  <a:gd name="T9" fmla="*/ 47 h 47"/>
                  <a:gd name="T10" fmla="*/ 25 w 26"/>
                  <a:gd name="T11" fmla="*/ 47 h 47"/>
                  <a:gd name="T12" fmla="*/ 26 w 26"/>
                  <a:gd name="T1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47">
                    <a:moveTo>
                      <a:pt x="26" y="46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5" y="47"/>
                      <a:pt x="25" y="47"/>
                    </a:cubicBezTo>
                    <a:cubicBezTo>
                      <a:pt x="26" y="47"/>
                      <a:pt x="26" y="46"/>
                      <a:pt x="26" y="4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1" name="Freeform 101"/>
              <p:cNvSpPr/>
              <p:nvPr/>
            </p:nvSpPr>
            <p:spPr bwMode="auto">
              <a:xfrm>
                <a:off x="8285163" y="4111625"/>
                <a:ext cx="74613" cy="173038"/>
              </a:xfrm>
              <a:custGeom>
                <a:avLst/>
                <a:gdLst>
                  <a:gd name="T0" fmla="*/ 0 w 20"/>
                  <a:gd name="T1" fmla="*/ 2 h 46"/>
                  <a:gd name="T2" fmla="*/ 18 w 20"/>
                  <a:gd name="T3" fmla="*/ 45 h 46"/>
                  <a:gd name="T4" fmla="*/ 19 w 20"/>
                  <a:gd name="T5" fmla="*/ 46 h 46"/>
                  <a:gd name="T6" fmla="*/ 20 w 20"/>
                  <a:gd name="T7" fmla="*/ 44 h 46"/>
                  <a:gd name="T8" fmla="*/ 2 w 20"/>
                  <a:gd name="T9" fmla="*/ 1 h 46"/>
                  <a:gd name="T10" fmla="*/ 1 w 20"/>
                  <a:gd name="T11" fmla="*/ 0 h 46"/>
                  <a:gd name="T12" fmla="*/ 0 w 20"/>
                  <a:gd name="T13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6">
                    <a:moveTo>
                      <a:pt x="0" y="2"/>
                    </a:move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6"/>
                      <a:pt x="18" y="46"/>
                      <a:pt x="19" y="46"/>
                    </a:cubicBezTo>
                    <a:cubicBezTo>
                      <a:pt x="20" y="46"/>
                      <a:pt x="20" y="45"/>
                      <a:pt x="20" y="4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2" name="Freeform 102"/>
              <p:cNvSpPr/>
              <p:nvPr/>
            </p:nvSpPr>
            <p:spPr bwMode="auto">
              <a:xfrm>
                <a:off x="8220076" y="4149725"/>
                <a:ext cx="106363" cy="146050"/>
              </a:xfrm>
              <a:custGeom>
                <a:avLst/>
                <a:gdLst>
                  <a:gd name="T0" fmla="*/ 0 w 28"/>
                  <a:gd name="T1" fmla="*/ 2 h 39"/>
                  <a:gd name="T2" fmla="*/ 26 w 28"/>
                  <a:gd name="T3" fmla="*/ 38 h 39"/>
                  <a:gd name="T4" fmla="*/ 27 w 28"/>
                  <a:gd name="T5" fmla="*/ 39 h 39"/>
                  <a:gd name="T6" fmla="*/ 28 w 28"/>
                  <a:gd name="T7" fmla="*/ 37 h 39"/>
                  <a:gd name="T8" fmla="*/ 2 w 28"/>
                  <a:gd name="T9" fmla="*/ 1 h 39"/>
                  <a:gd name="T10" fmla="*/ 1 w 28"/>
                  <a:gd name="T11" fmla="*/ 0 h 39"/>
                  <a:gd name="T12" fmla="*/ 0 w 28"/>
                  <a:gd name="T1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9">
                    <a:moveTo>
                      <a:pt x="0" y="2"/>
                    </a:move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9"/>
                      <a:pt x="27" y="39"/>
                      <a:pt x="27" y="39"/>
                    </a:cubicBezTo>
                    <a:cubicBezTo>
                      <a:pt x="28" y="38"/>
                      <a:pt x="28" y="38"/>
                      <a:pt x="28" y="3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3" name="Freeform 103"/>
              <p:cNvSpPr/>
              <p:nvPr/>
            </p:nvSpPr>
            <p:spPr bwMode="auto">
              <a:xfrm>
                <a:off x="8280401" y="4103688"/>
                <a:ext cx="11113" cy="15875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4" name="Freeform 104"/>
              <p:cNvSpPr/>
              <p:nvPr/>
            </p:nvSpPr>
            <p:spPr bwMode="auto">
              <a:xfrm>
                <a:off x="8243888" y="4114800"/>
                <a:ext cx="11113" cy="11113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5" name="Freeform 105"/>
              <p:cNvSpPr/>
              <p:nvPr/>
            </p:nvSpPr>
            <p:spPr bwMode="auto">
              <a:xfrm>
                <a:off x="8216901" y="4144963"/>
                <a:ext cx="14288" cy="11113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6" name="Freeform 106"/>
              <p:cNvSpPr/>
              <p:nvPr/>
            </p:nvSpPr>
            <p:spPr bwMode="auto">
              <a:xfrm>
                <a:off x="8296276" y="4114800"/>
                <a:ext cx="157163" cy="184150"/>
              </a:xfrm>
              <a:custGeom>
                <a:avLst/>
                <a:gdLst>
                  <a:gd name="T0" fmla="*/ 15 w 42"/>
                  <a:gd name="T1" fmla="*/ 49 h 49"/>
                  <a:gd name="T2" fmla="*/ 25 w 42"/>
                  <a:gd name="T3" fmla="*/ 0 h 49"/>
                  <a:gd name="T4" fmla="*/ 15 w 42"/>
                  <a:gd name="T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9">
                    <a:moveTo>
                      <a:pt x="15" y="49"/>
                    </a:moveTo>
                    <a:cubicBezTo>
                      <a:pt x="15" y="49"/>
                      <a:pt x="0" y="19"/>
                      <a:pt x="25" y="0"/>
                    </a:cubicBezTo>
                    <a:cubicBezTo>
                      <a:pt x="25" y="0"/>
                      <a:pt x="42" y="30"/>
                      <a:pt x="15" y="49"/>
                    </a:cubicBezTo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7" name="Freeform 107"/>
              <p:cNvSpPr/>
              <p:nvPr/>
            </p:nvSpPr>
            <p:spPr bwMode="auto">
              <a:xfrm>
                <a:off x="8183563" y="4186238"/>
                <a:ext cx="173038" cy="158750"/>
              </a:xfrm>
              <a:custGeom>
                <a:avLst/>
                <a:gdLst>
                  <a:gd name="T0" fmla="*/ 46 w 46"/>
                  <a:gd name="T1" fmla="*/ 30 h 42"/>
                  <a:gd name="T2" fmla="*/ 0 w 46"/>
                  <a:gd name="T3" fmla="*/ 11 h 42"/>
                  <a:gd name="T4" fmla="*/ 46 w 46"/>
                  <a:gd name="T5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2">
                    <a:moveTo>
                      <a:pt x="46" y="30"/>
                    </a:moveTo>
                    <a:cubicBezTo>
                      <a:pt x="46" y="30"/>
                      <a:pt x="29" y="0"/>
                      <a:pt x="0" y="11"/>
                    </a:cubicBezTo>
                    <a:cubicBezTo>
                      <a:pt x="0" y="11"/>
                      <a:pt x="15" y="42"/>
                      <a:pt x="46" y="30"/>
                    </a:cubicBezTo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8" name="Freeform 108"/>
              <p:cNvSpPr>
                <a:spLocks noEditPoints="1"/>
              </p:cNvSpPr>
              <p:nvPr/>
            </p:nvSpPr>
            <p:spPr bwMode="auto">
              <a:xfrm>
                <a:off x="8183563" y="4227513"/>
                <a:ext cx="173038" cy="71438"/>
              </a:xfrm>
              <a:custGeom>
                <a:avLst/>
                <a:gdLst>
                  <a:gd name="T0" fmla="*/ 46 w 46"/>
                  <a:gd name="T1" fmla="*/ 19 h 19"/>
                  <a:gd name="T2" fmla="*/ 45 w 46"/>
                  <a:gd name="T3" fmla="*/ 19 h 19"/>
                  <a:gd name="T4" fmla="*/ 46 w 46"/>
                  <a:gd name="T5" fmla="*/ 19 h 19"/>
                  <a:gd name="T6" fmla="*/ 46 w 46"/>
                  <a:gd name="T7" fmla="*/ 19 h 19"/>
                  <a:gd name="T8" fmla="*/ 0 w 46"/>
                  <a:gd name="T9" fmla="*/ 0 h 19"/>
                  <a:gd name="T10" fmla="*/ 2 w 46"/>
                  <a:gd name="T11" fmla="*/ 4 h 19"/>
                  <a:gd name="T12" fmla="*/ 14 w 46"/>
                  <a:gd name="T13" fmla="*/ 13 h 19"/>
                  <a:gd name="T14" fmla="*/ 35 w 46"/>
                  <a:gd name="T15" fmla="*/ 19 h 19"/>
                  <a:gd name="T16" fmla="*/ 45 w 46"/>
                  <a:gd name="T17" fmla="*/ 19 h 19"/>
                  <a:gd name="T18" fmla="*/ 45 w 46"/>
                  <a:gd name="T19" fmla="*/ 19 h 19"/>
                  <a:gd name="T20" fmla="*/ 45 w 46"/>
                  <a:gd name="T21" fmla="*/ 18 h 19"/>
                  <a:gd name="T22" fmla="*/ 45 w 46"/>
                  <a:gd name="T23" fmla="*/ 18 h 19"/>
                  <a:gd name="T24" fmla="*/ 25 w 46"/>
                  <a:gd name="T25" fmla="*/ 16 h 19"/>
                  <a:gd name="T26" fmla="*/ 7 w 46"/>
                  <a:gd name="T27" fmla="*/ 7 h 19"/>
                  <a:gd name="T28" fmla="*/ 0 w 46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19">
                    <a:moveTo>
                      <a:pt x="46" y="19"/>
                    </a:move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9"/>
                      <a:pt x="46" y="19"/>
                    </a:cubicBezTo>
                    <a:cubicBezTo>
                      <a:pt x="46" y="19"/>
                      <a:pt x="46" y="19"/>
                      <a:pt x="46" y="19"/>
                    </a:cubicBezTo>
                    <a:moveTo>
                      <a:pt x="0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6" y="7"/>
                      <a:pt x="10" y="10"/>
                      <a:pt x="14" y="13"/>
                    </a:cubicBezTo>
                    <a:cubicBezTo>
                      <a:pt x="20" y="16"/>
                      <a:pt x="27" y="18"/>
                      <a:pt x="35" y="19"/>
                    </a:cubicBezTo>
                    <a:cubicBezTo>
                      <a:pt x="38" y="19"/>
                      <a:pt x="41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9"/>
                      <a:pt x="4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38" y="18"/>
                      <a:pt x="32" y="18"/>
                      <a:pt x="25" y="16"/>
                    </a:cubicBezTo>
                    <a:cubicBezTo>
                      <a:pt x="19" y="14"/>
                      <a:pt x="12" y="11"/>
                      <a:pt x="7" y="7"/>
                    </a:cubicBezTo>
                    <a:cubicBezTo>
                      <a:pt x="4" y="5"/>
                      <a:pt x="2" y="3"/>
                      <a:pt x="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39" name="Freeform 109"/>
              <p:cNvSpPr/>
              <p:nvPr/>
            </p:nvSpPr>
            <p:spPr bwMode="auto">
              <a:xfrm>
                <a:off x="8186738" y="4224338"/>
                <a:ext cx="158750" cy="60325"/>
              </a:xfrm>
              <a:custGeom>
                <a:avLst/>
                <a:gdLst>
                  <a:gd name="T0" fmla="*/ 1 w 42"/>
                  <a:gd name="T1" fmla="*/ 0 h 16"/>
                  <a:gd name="T2" fmla="*/ 0 w 42"/>
                  <a:gd name="T3" fmla="*/ 0 h 16"/>
                  <a:gd name="T4" fmla="*/ 15 w 42"/>
                  <a:gd name="T5" fmla="*/ 10 h 16"/>
                  <a:gd name="T6" fmla="*/ 34 w 42"/>
                  <a:gd name="T7" fmla="*/ 16 h 16"/>
                  <a:gd name="T8" fmla="*/ 40 w 42"/>
                  <a:gd name="T9" fmla="*/ 16 h 16"/>
                  <a:gd name="T10" fmla="*/ 42 w 42"/>
                  <a:gd name="T11" fmla="*/ 16 h 16"/>
                  <a:gd name="T12" fmla="*/ 41 w 42"/>
                  <a:gd name="T13" fmla="*/ 15 h 16"/>
                  <a:gd name="T14" fmla="*/ 40 w 42"/>
                  <a:gd name="T15" fmla="*/ 15 h 16"/>
                  <a:gd name="T16" fmla="*/ 25 w 42"/>
                  <a:gd name="T17" fmla="*/ 13 h 16"/>
                  <a:gd name="T18" fmla="*/ 8 w 42"/>
                  <a:gd name="T19" fmla="*/ 5 h 16"/>
                  <a:gd name="T20" fmla="*/ 1 w 42"/>
                  <a:gd name="T2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16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4" y="4"/>
                      <a:pt x="9" y="8"/>
                      <a:pt x="15" y="10"/>
                    </a:cubicBezTo>
                    <a:cubicBezTo>
                      <a:pt x="21" y="13"/>
                      <a:pt x="27" y="15"/>
                      <a:pt x="34" y="16"/>
                    </a:cubicBezTo>
                    <a:cubicBezTo>
                      <a:pt x="36" y="16"/>
                      <a:pt x="38" y="16"/>
                      <a:pt x="40" y="16"/>
                    </a:cubicBezTo>
                    <a:cubicBezTo>
                      <a:pt x="40" y="16"/>
                      <a:pt x="41" y="16"/>
                      <a:pt x="42" y="16"/>
                    </a:cubicBezTo>
                    <a:cubicBezTo>
                      <a:pt x="42" y="16"/>
                      <a:pt x="42" y="15"/>
                      <a:pt x="41" y="15"/>
                    </a:cubicBezTo>
                    <a:cubicBezTo>
                      <a:pt x="41" y="15"/>
                      <a:pt x="40" y="15"/>
                      <a:pt x="40" y="15"/>
                    </a:cubicBezTo>
                    <a:cubicBezTo>
                      <a:pt x="35" y="15"/>
                      <a:pt x="30" y="14"/>
                      <a:pt x="25" y="13"/>
                    </a:cubicBezTo>
                    <a:cubicBezTo>
                      <a:pt x="19" y="12"/>
                      <a:pt x="13" y="9"/>
                      <a:pt x="8" y="5"/>
                    </a:cubicBezTo>
                    <a:cubicBezTo>
                      <a:pt x="5" y="4"/>
                      <a:pt x="3" y="2"/>
                      <a:pt x="1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0" name="Freeform 110"/>
              <p:cNvSpPr/>
              <p:nvPr/>
            </p:nvSpPr>
            <p:spPr bwMode="auto">
              <a:xfrm>
                <a:off x="8205788" y="4221163"/>
                <a:ext cx="127000" cy="47625"/>
              </a:xfrm>
              <a:custGeom>
                <a:avLst/>
                <a:gdLst>
                  <a:gd name="T0" fmla="*/ 1 w 34"/>
                  <a:gd name="T1" fmla="*/ 0 h 13"/>
                  <a:gd name="T2" fmla="*/ 0 w 34"/>
                  <a:gd name="T3" fmla="*/ 0 h 13"/>
                  <a:gd name="T4" fmla="*/ 26 w 34"/>
                  <a:gd name="T5" fmla="*/ 12 h 13"/>
                  <a:gd name="T6" fmla="*/ 34 w 34"/>
                  <a:gd name="T7" fmla="*/ 13 h 13"/>
                  <a:gd name="T8" fmla="*/ 33 w 34"/>
                  <a:gd name="T9" fmla="*/ 12 h 13"/>
                  <a:gd name="T10" fmla="*/ 6 w 34"/>
                  <a:gd name="T11" fmla="*/ 3 h 13"/>
                  <a:gd name="T12" fmla="*/ 1 w 34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8" y="5"/>
                      <a:pt x="16" y="10"/>
                      <a:pt x="26" y="12"/>
                    </a:cubicBezTo>
                    <a:cubicBezTo>
                      <a:pt x="28" y="13"/>
                      <a:pt x="31" y="13"/>
                      <a:pt x="34" y="13"/>
                    </a:cubicBezTo>
                    <a:cubicBezTo>
                      <a:pt x="33" y="13"/>
                      <a:pt x="33" y="12"/>
                      <a:pt x="33" y="12"/>
                    </a:cubicBezTo>
                    <a:cubicBezTo>
                      <a:pt x="23" y="12"/>
                      <a:pt x="14" y="8"/>
                      <a:pt x="6" y="3"/>
                    </a:cubicBezTo>
                    <a:cubicBezTo>
                      <a:pt x="4" y="2"/>
                      <a:pt x="3" y="1"/>
                      <a:pt x="1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1" name="Freeform 111"/>
              <p:cNvSpPr/>
              <p:nvPr/>
            </p:nvSpPr>
            <p:spPr bwMode="auto">
              <a:xfrm>
                <a:off x="8235951" y="4221163"/>
                <a:ext cx="74613" cy="30163"/>
              </a:xfrm>
              <a:custGeom>
                <a:avLst/>
                <a:gdLst>
                  <a:gd name="T0" fmla="*/ 0 w 20"/>
                  <a:gd name="T1" fmla="*/ 0 h 8"/>
                  <a:gd name="T2" fmla="*/ 15 w 20"/>
                  <a:gd name="T3" fmla="*/ 7 h 8"/>
                  <a:gd name="T4" fmla="*/ 20 w 20"/>
                  <a:gd name="T5" fmla="*/ 8 h 8"/>
                  <a:gd name="T6" fmla="*/ 18 w 20"/>
                  <a:gd name="T7" fmla="*/ 7 h 8"/>
                  <a:gd name="T8" fmla="*/ 2 w 20"/>
                  <a:gd name="T9" fmla="*/ 0 h 8"/>
                  <a:gd name="T10" fmla="*/ 2 w 20"/>
                  <a:gd name="T11" fmla="*/ 0 h 8"/>
                  <a:gd name="T12" fmla="*/ 0 w 20"/>
                  <a:gd name="T13" fmla="*/ 0 h 8"/>
                  <a:gd name="T14" fmla="*/ 0 w 20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0" y="0"/>
                    </a:moveTo>
                    <a:cubicBezTo>
                      <a:pt x="5" y="3"/>
                      <a:pt x="10" y="6"/>
                      <a:pt x="15" y="7"/>
                    </a:cubicBezTo>
                    <a:cubicBezTo>
                      <a:pt x="17" y="7"/>
                      <a:pt x="18" y="7"/>
                      <a:pt x="20" y="8"/>
                    </a:cubicBezTo>
                    <a:cubicBezTo>
                      <a:pt x="19" y="7"/>
                      <a:pt x="19" y="7"/>
                      <a:pt x="18" y="7"/>
                    </a:cubicBezTo>
                    <a:cubicBezTo>
                      <a:pt x="13" y="6"/>
                      <a:pt x="7" y="3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2" name="Freeform 112"/>
              <p:cNvSpPr>
                <a:spLocks noEditPoints="1"/>
              </p:cNvSpPr>
              <p:nvPr/>
            </p:nvSpPr>
            <p:spPr bwMode="auto">
              <a:xfrm>
                <a:off x="8351838" y="4119563"/>
                <a:ext cx="49213" cy="179388"/>
              </a:xfrm>
              <a:custGeom>
                <a:avLst/>
                <a:gdLst>
                  <a:gd name="T0" fmla="*/ 0 w 13"/>
                  <a:gd name="T1" fmla="*/ 48 h 48"/>
                  <a:gd name="T2" fmla="*/ 0 w 13"/>
                  <a:gd name="T3" fmla="*/ 48 h 48"/>
                  <a:gd name="T4" fmla="*/ 0 w 13"/>
                  <a:gd name="T5" fmla="*/ 48 h 48"/>
                  <a:gd name="T6" fmla="*/ 0 w 13"/>
                  <a:gd name="T7" fmla="*/ 48 h 48"/>
                  <a:gd name="T8" fmla="*/ 10 w 13"/>
                  <a:gd name="T9" fmla="*/ 0 h 48"/>
                  <a:gd name="T10" fmla="*/ 12 w 13"/>
                  <a:gd name="T11" fmla="*/ 9 h 48"/>
                  <a:gd name="T12" fmla="*/ 9 w 13"/>
                  <a:gd name="T13" fmla="*/ 29 h 48"/>
                  <a:gd name="T14" fmla="*/ 0 w 13"/>
                  <a:gd name="T15" fmla="*/ 47 h 48"/>
                  <a:gd name="T16" fmla="*/ 0 w 13"/>
                  <a:gd name="T17" fmla="*/ 47 h 48"/>
                  <a:gd name="T18" fmla="*/ 0 w 13"/>
                  <a:gd name="T19" fmla="*/ 47 h 48"/>
                  <a:gd name="T20" fmla="*/ 1 w 13"/>
                  <a:gd name="T21" fmla="*/ 48 h 48"/>
                  <a:gd name="T22" fmla="*/ 1 w 13"/>
                  <a:gd name="T23" fmla="*/ 47 h 48"/>
                  <a:gd name="T24" fmla="*/ 6 w 13"/>
                  <a:gd name="T25" fmla="*/ 39 h 48"/>
                  <a:gd name="T26" fmla="*/ 13 w 13"/>
                  <a:gd name="T27" fmla="*/ 18 h 48"/>
                  <a:gd name="T28" fmla="*/ 12 w 13"/>
                  <a:gd name="T29" fmla="*/ 3 h 48"/>
                  <a:gd name="T30" fmla="*/ 10 w 13"/>
                  <a:gd name="T3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48">
                    <a:moveTo>
                      <a:pt x="0" y="48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moveTo>
                      <a:pt x="10" y="0"/>
                    </a:moveTo>
                    <a:cubicBezTo>
                      <a:pt x="11" y="3"/>
                      <a:pt x="11" y="6"/>
                      <a:pt x="12" y="9"/>
                    </a:cubicBezTo>
                    <a:cubicBezTo>
                      <a:pt x="12" y="16"/>
                      <a:pt x="11" y="23"/>
                      <a:pt x="9" y="29"/>
                    </a:cubicBezTo>
                    <a:cubicBezTo>
                      <a:pt x="7" y="36"/>
                      <a:pt x="4" y="42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8"/>
                      <a:pt x="1" y="48"/>
                    </a:cubicBezTo>
                    <a:cubicBezTo>
                      <a:pt x="1" y="48"/>
                      <a:pt x="1" y="48"/>
                      <a:pt x="1" y="47"/>
                    </a:cubicBezTo>
                    <a:cubicBezTo>
                      <a:pt x="3" y="45"/>
                      <a:pt x="5" y="42"/>
                      <a:pt x="6" y="39"/>
                    </a:cubicBezTo>
                    <a:cubicBezTo>
                      <a:pt x="10" y="32"/>
                      <a:pt x="12" y="25"/>
                      <a:pt x="13" y="18"/>
                    </a:cubicBezTo>
                    <a:cubicBezTo>
                      <a:pt x="13" y="13"/>
                      <a:pt x="13" y="8"/>
                      <a:pt x="12" y="3"/>
                    </a:cubicBezTo>
                    <a:cubicBezTo>
                      <a:pt x="11" y="2"/>
                      <a:pt x="11" y="0"/>
                      <a:pt x="1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3" name="Freeform 113"/>
              <p:cNvSpPr/>
              <p:nvPr/>
            </p:nvSpPr>
            <p:spPr bwMode="auto">
              <a:xfrm>
                <a:off x="8351838" y="42957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4" name="Freeform 114"/>
              <p:cNvSpPr/>
              <p:nvPr/>
            </p:nvSpPr>
            <p:spPr bwMode="auto">
              <a:xfrm>
                <a:off x="8351838" y="4295775"/>
                <a:ext cx="4763" cy="317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EF2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5" name="Freeform 115"/>
              <p:cNvSpPr/>
              <p:nvPr/>
            </p:nvSpPr>
            <p:spPr bwMode="auto">
              <a:xfrm>
                <a:off x="8345488" y="4119563"/>
                <a:ext cx="44450" cy="165100"/>
              </a:xfrm>
              <a:custGeom>
                <a:avLst/>
                <a:gdLst>
                  <a:gd name="T0" fmla="*/ 11 w 12"/>
                  <a:gd name="T1" fmla="*/ 0 h 44"/>
                  <a:gd name="T2" fmla="*/ 10 w 12"/>
                  <a:gd name="T3" fmla="*/ 1 h 44"/>
                  <a:gd name="T4" fmla="*/ 11 w 12"/>
                  <a:gd name="T5" fmla="*/ 9 h 44"/>
                  <a:gd name="T6" fmla="*/ 7 w 12"/>
                  <a:gd name="T7" fmla="*/ 28 h 44"/>
                  <a:gd name="T8" fmla="*/ 0 w 12"/>
                  <a:gd name="T9" fmla="*/ 43 h 44"/>
                  <a:gd name="T10" fmla="*/ 1 w 12"/>
                  <a:gd name="T11" fmla="*/ 44 h 44"/>
                  <a:gd name="T12" fmla="*/ 5 w 12"/>
                  <a:gd name="T13" fmla="*/ 36 h 44"/>
                  <a:gd name="T14" fmla="*/ 11 w 12"/>
                  <a:gd name="T15" fmla="*/ 18 h 44"/>
                  <a:gd name="T16" fmla="*/ 11 w 12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4">
                    <a:moveTo>
                      <a:pt x="11" y="0"/>
                    </a:moveTo>
                    <a:cubicBezTo>
                      <a:pt x="10" y="0"/>
                      <a:pt x="10" y="1"/>
                      <a:pt x="10" y="1"/>
                    </a:cubicBezTo>
                    <a:cubicBezTo>
                      <a:pt x="10" y="4"/>
                      <a:pt x="10" y="6"/>
                      <a:pt x="11" y="9"/>
                    </a:cubicBezTo>
                    <a:cubicBezTo>
                      <a:pt x="11" y="16"/>
                      <a:pt x="10" y="22"/>
                      <a:pt x="7" y="28"/>
                    </a:cubicBezTo>
                    <a:cubicBezTo>
                      <a:pt x="6" y="33"/>
                      <a:pt x="3" y="38"/>
                      <a:pt x="0" y="43"/>
                    </a:cubicBezTo>
                    <a:cubicBezTo>
                      <a:pt x="0" y="43"/>
                      <a:pt x="0" y="43"/>
                      <a:pt x="1" y="44"/>
                    </a:cubicBezTo>
                    <a:cubicBezTo>
                      <a:pt x="2" y="41"/>
                      <a:pt x="4" y="39"/>
                      <a:pt x="5" y="36"/>
                    </a:cubicBezTo>
                    <a:cubicBezTo>
                      <a:pt x="8" y="31"/>
                      <a:pt x="10" y="24"/>
                      <a:pt x="11" y="18"/>
                    </a:cubicBezTo>
                    <a:cubicBezTo>
                      <a:pt x="12" y="12"/>
                      <a:pt x="12" y="6"/>
                      <a:pt x="11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6" name="Freeform 116"/>
              <p:cNvSpPr/>
              <p:nvPr/>
            </p:nvSpPr>
            <p:spPr bwMode="auto">
              <a:xfrm>
                <a:off x="8340726" y="4130675"/>
                <a:ext cx="30163" cy="134938"/>
              </a:xfrm>
              <a:custGeom>
                <a:avLst/>
                <a:gdLst>
                  <a:gd name="T0" fmla="*/ 8 w 8"/>
                  <a:gd name="T1" fmla="*/ 0 h 36"/>
                  <a:gd name="T2" fmla="*/ 7 w 8"/>
                  <a:gd name="T3" fmla="*/ 1 h 36"/>
                  <a:gd name="T4" fmla="*/ 7 w 8"/>
                  <a:gd name="T5" fmla="*/ 7 h 36"/>
                  <a:gd name="T6" fmla="*/ 0 w 8"/>
                  <a:gd name="T7" fmla="*/ 35 h 36"/>
                  <a:gd name="T8" fmla="*/ 0 w 8"/>
                  <a:gd name="T9" fmla="*/ 36 h 36"/>
                  <a:gd name="T10" fmla="*/ 4 w 8"/>
                  <a:gd name="T11" fmla="*/ 29 h 36"/>
                  <a:gd name="T12" fmla="*/ 8 w 8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6">
                    <a:moveTo>
                      <a:pt x="8" y="0"/>
                    </a:moveTo>
                    <a:cubicBezTo>
                      <a:pt x="8" y="1"/>
                      <a:pt x="7" y="1"/>
                      <a:pt x="7" y="1"/>
                    </a:cubicBezTo>
                    <a:cubicBezTo>
                      <a:pt x="7" y="3"/>
                      <a:pt x="7" y="5"/>
                      <a:pt x="7" y="7"/>
                    </a:cubicBezTo>
                    <a:cubicBezTo>
                      <a:pt x="7" y="16"/>
                      <a:pt x="5" y="26"/>
                      <a:pt x="0" y="35"/>
                    </a:cubicBezTo>
                    <a:cubicBezTo>
                      <a:pt x="0" y="35"/>
                      <a:pt x="0" y="35"/>
                      <a:pt x="0" y="36"/>
                    </a:cubicBezTo>
                    <a:cubicBezTo>
                      <a:pt x="2" y="34"/>
                      <a:pt x="3" y="31"/>
                      <a:pt x="4" y="29"/>
                    </a:cubicBezTo>
                    <a:cubicBezTo>
                      <a:pt x="7" y="20"/>
                      <a:pt x="8" y="10"/>
                      <a:pt x="8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7" name="Freeform 117"/>
              <p:cNvSpPr/>
              <p:nvPr/>
            </p:nvSpPr>
            <p:spPr bwMode="auto">
              <a:xfrm>
                <a:off x="8337551" y="4156075"/>
                <a:ext cx="14288" cy="79375"/>
              </a:xfrm>
              <a:custGeom>
                <a:avLst/>
                <a:gdLst>
                  <a:gd name="T0" fmla="*/ 4 w 4"/>
                  <a:gd name="T1" fmla="*/ 0 h 21"/>
                  <a:gd name="T2" fmla="*/ 4 w 4"/>
                  <a:gd name="T3" fmla="*/ 0 h 21"/>
                  <a:gd name="T4" fmla="*/ 3 w 4"/>
                  <a:gd name="T5" fmla="*/ 2 h 21"/>
                  <a:gd name="T6" fmla="*/ 3 w 4"/>
                  <a:gd name="T7" fmla="*/ 2 h 21"/>
                  <a:gd name="T8" fmla="*/ 0 w 4"/>
                  <a:gd name="T9" fmla="*/ 19 h 21"/>
                  <a:gd name="T10" fmla="*/ 0 w 4"/>
                  <a:gd name="T11" fmla="*/ 21 h 21"/>
                  <a:gd name="T12" fmla="*/ 2 w 4"/>
                  <a:gd name="T13" fmla="*/ 17 h 21"/>
                  <a:gd name="T14" fmla="*/ 4 w 4"/>
                  <a:gd name="T1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2" y="14"/>
                      <a:pt x="0" y="19"/>
                    </a:cubicBezTo>
                    <a:cubicBezTo>
                      <a:pt x="0" y="20"/>
                      <a:pt x="0" y="20"/>
                      <a:pt x="0" y="21"/>
                    </a:cubicBezTo>
                    <a:cubicBezTo>
                      <a:pt x="1" y="19"/>
                      <a:pt x="1" y="18"/>
                      <a:pt x="2" y="17"/>
                    </a:cubicBezTo>
                    <a:cubicBezTo>
                      <a:pt x="4" y="11"/>
                      <a:pt x="4" y="6"/>
                      <a:pt x="4" y="0"/>
                    </a:cubicBezTo>
                  </a:path>
                </a:pathLst>
              </a:custGeom>
              <a:solidFill>
                <a:srgbClr val="FCE5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8" name="Freeform 118"/>
              <p:cNvSpPr/>
              <p:nvPr/>
            </p:nvSpPr>
            <p:spPr bwMode="auto">
              <a:xfrm>
                <a:off x="8153401" y="4298950"/>
                <a:ext cx="442913" cy="223838"/>
              </a:xfrm>
              <a:custGeom>
                <a:avLst/>
                <a:gdLst>
                  <a:gd name="T0" fmla="*/ 99 w 118"/>
                  <a:gd name="T1" fmla="*/ 59 h 59"/>
                  <a:gd name="T2" fmla="*/ 108 w 118"/>
                  <a:gd name="T3" fmla="*/ 23 h 59"/>
                  <a:gd name="T4" fmla="*/ 85 w 118"/>
                  <a:gd name="T5" fmla="*/ 35 h 59"/>
                  <a:gd name="T6" fmla="*/ 79 w 118"/>
                  <a:gd name="T7" fmla="*/ 6 h 59"/>
                  <a:gd name="T8" fmla="*/ 58 w 118"/>
                  <a:gd name="T9" fmla="*/ 32 h 59"/>
                  <a:gd name="T10" fmla="*/ 44 w 118"/>
                  <a:gd name="T11" fmla="*/ 8 h 59"/>
                  <a:gd name="T12" fmla="*/ 31 w 118"/>
                  <a:gd name="T13" fmla="*/ 37 h 59"/>
                  <a:gd name="T14" fmla="*/ 12 w 118"/>
                  <a:gd name="T15" fmla="*/ 26 h 59"/>
                  <a:gd name="T16" fmla="*/ 10 w 118"/>
                  <a:gd name="T17" fmla="*/ 59 h 59"/>
                  <a:gd name="T18" fmla="*/ 99 w 118"/>
                  <a:gd name="T1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8" h="59">
                    <a:moveTo>
                      <a:pt x="99" y="59"/>
                    </a:moveTo>
                    <a:cubicBezTo>
                      <a:pt x="99" y="59"/>
                      <a:pt x="118" y="29"/>
                      <a:pt x="108" y="23"/>
                    </a:cubicBezTo>
                    <a:cubicBezTo>
                      <a:pt x="98" y="18"/>
                      <a:pt x="85" y="35"/>
                      <a:pt x="85" y="35"/>
                    </a:cubicBezTo>
                    <a:cubicBezTo>
                      <a:pt x="85" y="35"/>
                      <a:pt x="94" y="11"/>
                      <a:pt x="79" y="6"/>
                    </a:cubicBezTo>
                    <a:cubicBezTo>
                      <a:pt x="62" y="0"/>
                      <a:pt x="58" y="32"/>
                      <a:pt x="58" y="32"/>
                    </a:cubicBezTo>
                    <a:cubicBezTo>
                      <a:pt x="58" y="32"/>
                      <a:pt x="57" y="9"/>
                      <a:pt x="44" y="8"/>
                    </a:cubicBezTo>
                    <a:cubicBezTo>
                      <a:pt x="31" y="7"/>
                      <a:pt x="31" y="37"/>
                      <a:pt x="31" y="37"/>
                    </a:cubicBezTo>
                    <a:cubicBezTo>
                      <a:pt x="31" y="37"/>
                      <a:pt x="23" y="23"/>
                      <a:pt x="12" y="26"/>
                    </a:cubicBezTo>
                    <a:cubicBezTo>
                      <a:pt x="0" y="29"/>
                      <a:pt x="10" y="59"/>
                      <a:pt x="10" y="59"/>
                    </a:cubicBezTo>
                    <a:lnTo>
                      <a:pt x="99" y="59"/>
                    </a:lnTo>
                    <a:close/>
                  </a:path>
                </a:pathLst>
              </a:custGeom>
              <a:solidFill>
                <a:srgbClr val="1A9B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49" name="Freeform 119"/>
              <p:cNvSpPr/>
              <p:nvPr/>
            </p:nvSpPr>
            <p:spPr bwMode="auto">
              <a:xfrm>
                <a:off x="8386763" y="3817938"/>
                <a:ext cx="153988" cy="165100"/>
              </a:xfrm>
              <a:custGeom>
                <a:avLst/>
                <a:gdLst>
                  <a:gd name="T0" fmla="*/ 39 w 41"/>
                  <a:gd name="T1" fmla="*/ 16 h 44"/>
                  <a:gd name="T2" fmla="*/ 39 w 41"/>
                  <a:gd name="T3" fmla="*/ 10 h 44"/>
                  <a:gd name="T4" fmla="*/ 36 w 41"/>
                  <a:gd name="T5" fmla="*/ 9 h 44"/>
                  <a:gd name="T6" fmla="*/ 32 w 41"/>
                  <a:gd name="T7" fmla="*/ 10 h 44"/>
                  <a:gd name="T8" fmla="*/ 24 w 41"/>
                  <a:gd name="T9" fmla="*/ 15 h 44"/>
                  <a:gd name="T10" fmla="*/ 17 w 41"/>
                  <a:gd name="T11" fmla="*/ 1 h 44"/>
                  <a:gd name="T12" fmla="*/ 12 w 41"/>
                  <a:gd name="T13" fmla="*/ 4 h 44"/>
                  <a:gd name="T14" fmla="*/ 12 w 41"/>
                  <a:gd name="T15" fmla="*/ 7 h 44"/>
                  <a:gd name="T16" fmla="*/ 12 w 41"/>
                  <a:gd name="T17" fmla="*/ 12 h 44"/>
                  <a:gd name="T18" fmla="*/ 16 w 41"/>
                  <a:gd name="T19" fmla="*/ 20 h 44"/>
                  <a:gd name="T20" fmla="*/ 7 w 41"/>
                  <a:gd name="T21" fmla="*/ 20 h 44"/>
                  <a:gd name="T22" fmla="*/ 1 w 41"/>
                  <a:gd name="T23" fmla="*/ 23 h 44"/>
                  <a:gd name="T24" fmla="*/ 0 w 41"/>
                  <a:gd name="T25" fmla="*/ 26 h 44"/>
                  <a:gd name="T26" fmla="*/ 3 w 41"/>
                  <a:gd name="T27" fmla="*/ 28 h 44"/>
                  <a:gd name="T28" fmla="*/ 9 w 41"/>
                  <a:gd name="T29" fmla="*/ 30 h 44"/>
                  <a:gd name="T30" fmla="*/ 15 w 41"/>
                  <a:gd name="T31" fmla="*/ 30 h 44"/>
                  <a:gd name="T32" fmla="*/ 12 w 41"/>
                  <a:gd name="T33" fmla="*/ 34 h 44"/>
                  <a:gd name="T34" fmla="*/ 11 w 41"/>
                  <a:gd name="T35" fmla="*/ 38 h 44"/>
                  <a:gd name="T36" fmla="*/ 10 w 41"/>
                  <a:gd name="T37" fmla="*/ 41 h 44"/>
                  <a:gd name="T38" fmla="*/ 15 w 41"/>
                  <a:gd name="T39" fmla="*/ 42 h 44"/>
                  <a:gd name="T40" fmla="*/ 18 w 41"/>
                  <a:gd name="T41" fmla="*/ 38 h 44"/>
                  <a:gd name="T42" fmla="*/ 21 w 41"/>
                  <a:gd name="T43" fmla="*/ 33 h 44"/>
                  <a:gd name="T44" fmla="*/ 26 w 41"/>
                  <a:gd name="T45" fmla="*/ 43 h 44"/>
                  <a:gd name="T46" fmla="*/ 31 w 41"/>
                  <a:gd name="T47" fmla="*/ 42 h 44"/>
                  <a:gd name="T48" fmla="*/ 31 w 41"/>
                  <a:gd name="T49" fmla="*/ 39 h 44"/>
                  <a:gd name="T50" fmla="*/ 30 w 41"/>
                  <a:gd name="T51" fmla="*/ 36 h 44"/>
                  <a:gd name="T52" fmla="*/ 28 w 41"/>
                  <a:gd name="T53" fmla="*/ 31 h 44"/>
                  <a:gd name="T54" fmla="*/ 36 w 41"/>
                  <a:gd name="T55" fmla="*/ 33 h 44"/>
                  <a:gd name="T56" fmla="*/ 41 w 41"/>
                  <a:gd name="T57" fmla="*/ 31 h 44"/>
                  <a:gd name="T58" fmla="*/ 38 w 41"/>
                  <a:gd name="T59" fmla="*/ 26 h 44"/>
                  <a:gd name="T60" fmla="*/ 32 w 41"/>
                  <a:gd name="T61" fmla="*/ 22 h 44"/>
                  <a:gd name="T62" fmla="*/ 39 w 41"/>
                  <a:gd name="T6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" h="44">
                    <a:moveTo>
                      <a:pt x="39" y="16"/>
                    </a:moveTo>
                    <a:cubicBezTo>
                      <a:pt x="40" y="15"/>
                      <a:pt x="40" y="12"/>
                      <a:pt x="39" y="10"/>
                    </a:cubicBezTo>
                    <a:cubicBezTo>
                      <a:pt x="38" y="10"/>
                      <a:pt x="37" y="9"/>
                      <a:pt x="36" y="9"/>
                    </a:cubicBezTo>
                    <a:cubicBezTo>
                      <a:pt x="34" y="9"/>
                      <a:pt x="33" y="10"/>
                      <a:pt x="32" y="10"/>
                    </a:cubicBezTo>
                    <a:cubicBezTo>
                      <a:pt x="29" y="11"/>
                      <a:pt x="26" y="14"/>
                      <a:pt x="24" y="15"/>
                    </a:cubicBezTo>
                    <a:cubicBezTo>
                      <a:pt x="23" y="10"/>
                      <a:pt x="23" y="3"/>
                      <a:pt x="17" y="1"/>
                    </a:cubicBezTo>
                    <a:cubicBezTo>
                      <a:pt x="15" y="0"/>
                      <a:pt x="12" y="1"/>
                      <a:pt x="12" y="4"/>
                    </a:cubicBezTo>
                    <a:cubicBezTo>
                      <a:pt x="11" y="5"/>
                      <a:pt x="11" y="6"/>
                      <a:pt x="12" y="7"/>
                    </a:cubicBezTo>
                    <a:cubicBezTo>
                      <a:pt x="12" y="9"/>
                      <a:pt x="12" y="10"/>
                      <a:pt x="12" y="12"/>
                    </a:cubicBezTo>
                    <a:cubicBezTo>
                      <a:pt x="13" y="15"/>
                      <a:pt x="14" y="17"/>
                      <a:pt x="16" y="20"/>
                    </a:cubicBezTo>
                    <a:cubicBezTo>
                      <a:pt x="14" y="19"/>
                      <a:pt x="10" y="20"/>
                      <a:pt x="7" y="20"/>
                    </a:cubicBezTo>
                    <a:cubicBezTo>
                      <a:pt x="4" y="21"/>
                      <a:pt x="2" y="22"/>
                      <a:pt x="1" y="23"/>
                    </a:cubicBezTo>
                    <a:cubicBezTo>
                      <a:pt x="0" y="23"/>
                      <a:pt x="0" y="25"/>
                      <a:pt x="0" y="26"/>
                    </a:cubicBezTo>
                    <a:cubicBezTo>
                      <a:pt x="1" y="27"/>
                      <a:pt x="2" y="27"/>
                      <a:pt x="3" y="28"/>
                    </a:cubicBezTo>
                    <a:cubicBezTo>
                      <a:pt x="5" y="29"/>
                      <a:pt x="7" y="30"/>
                      <a:pt x="9" y="30"/>
                    </a:cubicBezTo>
                    <a:cubicBezTo>
                      <a:pt x="11" y="31"/>
                      <a:pt x="13" y="31"/>
                      <a:pt x="15" y="30"/>
                    </a:cubicBezTo>
                    <a:cubicBezTo>
                      <a:pt x="14" y="32"/>
                      <a:pt x="13" y="33"/>
                      <a:pt x="12" y="34"/>
                    </a:cubicBezTo>
                    <a:cubicBezTo>
                      <a:pt x="12" y="35"/>
                      <a:pt x="11" y="36"/>
                      <a:pt x="11" y="38"/>
                    </a:cubicBezTo>
                    <a:cubicBezTo>
                      <a:pt x="11" y="39"/>
                      <a:pt x="10" y="40"/>
                      <a:pt x="10" y="41"/>
                    </a:cubicBezTo>
                    <a:cubicBezTo>
                      <a:pt x="11" y="43"/>
                      <a:pt x="13" y="43"/>
                      <a:pt x="15" y="42"/>
                    </a:cubicBezTo>
                    <a:cubicBezTo>
                      <a:pt x="16" y="41"/>
                      <a:pt x="17" y="39"/>
                      <a:pt x="18" y="38"/>
                    </a:cubicBezTo>
                    <a:cubicBezTo>
                      <a:pt x="19" y="36"/>
                      <a:pt x="20" y="34"/>
                      <a:pt x="21" y="33"/>
                    </a:cubicBezTo>
                    <a:cubicBezTo>
                      <a:pt x="22" y="36"/>
                      <a:pt x="22" y="41"/>
                      <a:pt x="26" y="43"/>
                    </a:cubicBezTo>
                    <a:cubicBezTo>
                      <a:pt x="27" y="44"/>
                      <a:pt x="30" y="44"/>
                      <a:pt x="31" y="42"/>
                    </a:cubicBezTo>
                    <a:cubicBezTo>
                      <a:pt x="31" y="41"/>
                      <a:pt x="31" y="40"/>
                      <a:pt x="31" y="39"/>
                    </a:cubicBezTo>
                    <a:cubicBezTo>
                      <a:pt x="31" y="38"/>
                      <a:pt x="31" y="37"/>
                      <a:pt x="30" y="36"/>
                    </a:cubicBezTo>
                    <a:cubicBezTo>
                      <a:pt x="30" y="34"/>
                      <a:pt x="29" y="33"/>
                      <a:pt x="28" y="31"/>
                    </a:cubicBezTo>
                    <a:cubicBezTo>
                      <a:pt x="31" y="33"/>
                      <a:pt x="33" y="33"/>
                      <a:pt x="36" y="33"/>
                    </a:cubicBezTo>
                    <a:cubicBezTo>
                      <a:pt x="38" y="33"/>
                      <a:pt x="41" y="33"/>
                      <a:pt x="41" y="31"/>
                    </a:cubicBezTo>
                    <a:cubicBezTo>
                      <a:pt x="41" y="28"/>
                      <a:pt x="40" y="27"/>
                      <a:pt x="38" y="26"/>
                    </a:cubicBezTo>
                    <a:cubicBezTo>
                      <a:pt x="36" y="25"/>
                      <a:pt x="34" y="24"/>
                      <a:pt x="32" y="22"/>
                    </a:cubicBezTo>
                    <a:cubicBezTo>
                      <a:pt x="35" y="22"/>
                      <a:pt x="38" y="20"/>
                      <a:pt x="39" y="16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0" name="Freeform 120"/>
              <p:cNvSpPr/>
              <p:nvPr/>
            </p:nvSpPr>
            <p:spPr bwMode="auto">
              <a:xfrm>
                <a:off x="8445501" y="3881438"/>
                <a:ext cx="46038" cy="49213"/>
              </a:xfrm>
              <a:custGeom>
                <a:avLst/>
                <a:gdLst>
                  <a:gd name="T0" fmla="*/ 11 w 12"/>
                  <a:gd name="T1" fmla="*/ 4 h 13"/>
                  <a:gd name="T2" fmla="*/ 8 w 12"/>
                  <a:gd name="T3" fmla="*/ 12 h 13"/>
                  <a:gd name="T4" fmla="*/ 1 w 12"/>
                  <a:gd name="T5" fmla="*/ 9 h 13"/>
                  <a:gd name="T6" fmla="*/ 4 w 12"/>
                  <a:gd name="T7" fmla="*/ 2 h 13"/>
                  <a:gd name="T8" fmla="*/ 11 w 12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11" y="4"/>
                    </a:moveTo>
                    <a:cubicBezTo>
                      <a:pt x="12" y="7"/>
                      <a:pt x="11" y="10"/>
                      <a:pt x="8" y="12"/>
                    </a:cubicBezTo>
                    <a:cubicBezTo>
                      <a:pt x="5" y="13"/>
                      <a:pt x="2" y="11"/>
                      <a:pt x="1" y="9"/>
                    </a:cubicBezTo>
                    <a:cubicBezTo>
                      <a:pt x="0" y="6"/>
                      <a:pt x="1" y="3"/>
                      <a:pt x="4" y="2"/>
                    </a:cubicBezTo>
                    <a:cubicBezTo>
                      <a:pt x="7" y="0"/>
                      <a:pt x="10" y="2"/>
                      <a:pt x="11" y="4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1" name="Freeform 121"/>
              <p:cNvSpPr/>
              <p:nvPr/>
            </p:nvSpPr>
            <p:spPr bwMode="auto">
              <a:xfrm>
                <a:off x="8453438" y="4062413"/>
                <a:ext cx="101600" cy="104775"/>
              </a:xfrm>
              <a:custGeom>
                <a:avLst/>
                <a:gdLst>
                  <a:gd name="T0" fmla="*/ 26 w 27"/>
                  <a:gd name="T1" fmla="*/ 10 h 28"/>
                  <a:gd name="T2" fmla="*/ 26 w 27"/>
                  <a:gd name="T3" fmla="*/ 6 h 28"/>
                  <a:gd name="T4" fmla="*/ 23 w 27"/>
                  <a:gd name="T5" fmla="*/ 6 h 28"/>
                  <a:gd name="T6" fmla="*/ 21 w 27"/>
                  <a:gd name="T7" fmla="*/ 6 h 28"/>
                  <a:gd name="T8" fmla="*/ 16 w 27"/>
                  <a:gd name="T9" fmla="*/ 10 h 28"/>
                  <a:gd name="T10" fmla="*/ 11 w 27"/>
                  <a:gd name="T11" fmla="*/ 0 h 28"/>
                  <a:gd name="T12" fmla="*/ 8 w 27"/>
                  <a:gd name="T13" fmla="*/ 2 h 28"/>
                  <a:gd name="T14" fmla="*/ 7 w 27"/>
                  <a:gd name="T15" fmla="*/ 4 h 28"/>
                  <a:gd name="T16" fmla="*/ 8 w 27"/>
                  <a:gd name="T17" fmla="*/ 7 h 28"/>
                  <a:gd name="T18" fmla="*/ 10 w 27"/>
                  <a:gd name="T19" fmla="*/ 12 h 28"/>
                  <a:gd name="T20" fmla="*/ 5 w 27"/>
                  <a:gd name="T21" fmla="*/ 13 h 28"/>
                  <a:gd name="T22" fmla="*/ 1 w 27"/>
                  <a:gd name="T23" fmla="*/ 15 h 28"/>
                  <a:gd name="T24" fmla="*/ 0 w 27"/>
                  <a:gd name="T25" fmla="*/ 17 h 28"/>
                  <a:gd name="T26" fmla="*/ 2 w 27"/>
                  <a:gd name="T27" fmla="*/ 18 h 28"/>
                  <a:gd name="T28" fmla="*/ 6 w 27"/>
                  <a:gd name="T29" fmla="*/ 20 h 28"/>
                  <a:gd name="T30" fmla="*/ 10 w 27"/>
                  <a:gd name="T31" fmla="*/ 20 h 28"/>
                  <a:gd name="T32" fmla="*/ 8 w 27"/>
                  <a:gd name="T33" fmla="*/ 22 h 28"/>
                  <a:gd name="T34" fmla="*/ 7 w 27"/>
                  <a:gd name="T35" fmla="*/ 24 h 28"/>
                  <a:gd name="T36" fmla="*/ 7 w 27"/>
                  <a:gd name="T37" fmla="*/ 26 h 28"/>
                  <a:gd name="T38" fmla="*/ 10 w 27"/>
                  <a:gd name="T39" fmla="*/ 27 h 28"/>
                  <a:gd name="T40" fmla="*/ 12 w 27"/>
                  <a:gd name="T41" fmla="*/ 24 h 28"/>
                  <a:gd name="T42" fmla="*/ 14 w 27"/>
                  <a:gd name="T43" fmla="*/ 21 h 28"/>
                  <a:gd name="T44" fmla="*/ 17 w 27"/>
                  <a:gd name="T45" fmla="*/ 28 h 28"/>
                  <a:gd name="T46" fmla="*/ 20 w 27"/>
                  <a:gd name="T47" fmla="*/ 27 h 28"/>
                  <a:gd name="T48" fmla="*/ 20 w 27"/>
                  <a:gd name="T49" fmla="*/ 26 h 28"/>
                  <a:gd name="T50" fmla="*/ 20 w 27"/>
                  <a:gd name="T51" fmla="*/ 23 h 28"/>
                  <a:gd name="T52" fmla="*/ 19 w 27"/>
                  <a:gd name="T53" fmla="*/ 20 h 28"/>
                  <a:gd name="T54" fmla="*/ 24 w 27"/>
                  <a:gd name="T55" fmla="*/ 22 h 28"/>
                  <a:gd name="T56" fmla="*/ 27 w 27"/>
                  <a:gd name="T57" fmla="*/ 20 h 28"/>
                  <a:gd name="T58" fmla="*/ 25 w 27"/>
                  <a:gd name="T59" fmla="*/ 17 h 28"/>
                  <a:gd name="T60" fmla="*/ 21 w 27"/>
                  <a:gd name="T61" fmla="*/ 14 h 28"/>
                  <a:gd name="T62" fmla="*/ 26 w 27"/>
                  <a:gd name="T6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28">
                    <a:moveTo>
                      <a:pt x="26" y="10"/>
                    </a:moveTo>
                    <a:cubicBezTo>
                      <a:pt x="26" y="9"/>
                      <a:pt x="27" y="7"/>
                      <a:pt x="26" y="6"/>
                    </a:cubicBezTo>
                    <a:cubicBezTo>
                      <a:pt x="25" y="6"/>
                      <a:pt x="24" y="6"/>
                      <a:pt x="23" y="6"/>
                    </a:cubicBezTo>
                    <a:cubicBezTo>
                      <a:pt x="23" y="6"/>
                      <a:pt x="22" y="6"/>
                      <a:pt x="21" y="6"/>
                    </a:cubicBezTo>
                    <a:cubicBezTo>
                      <a:pt x="19" y="6"/>
                      <a:pt x="17" y="9"/>
                      <a:pt x="16" y="10"/>
                    </a:cubicBezTo>
                    <a:cubicBezTo>
                      <a:pt x="15" y="6"/>
                      <a:pt x="15" y="1"/>
                      <a:pt x="11" y="0"/>
                    </a:cubicBezTo>
                    <a:cubicBezTo>
                      <a:pt x="10" y="0"/>
                      <a:pt x="8" y="0"/>
                      <a:pt x="8" y="2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8" y="9"/>
                      <a:pt x="9" y="11"/>
                      <a:pt x="10" y="12"/>
                    </a:cubicBezTo>
                    <a:cubicBezTo>
                      <a:pt x="9" y="12"/>
                      <a:pt x="6" y="13"/>
                      <a:pt x="5" y="13"/>
                    </a:cubicBezTo>
                    <a:cubicBezTo>
                      <a:pt x="2" y="13"/>
                      <a:pt x="1" y="14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1" y="18"/>
                      <a:pt x="2" y="18"/>
                    </a:cubicBezTo>
                    <a:cubicBezTo>
                      <a:pt x="3" y="19"/>
                      <a:pt x="4" y="19"/>
                      <a:pt x="6" y="20"/>
                    </a:cubicBezTo>
                    <a:cubicBezTo>
                      <a:pt x="7" y="20"/>
                      <a:pt x="8" y="20"/>
                      <a:pt x="10" y="20"/>
                    </a:cubicBezTo>
                    <a:cubicBezTo>
                      <a:pt x="9" y="20"/>
                      <a:pt x="8" y="21"/>
                      <a:pt x="8" y="22"/>
                    </a:cubicBezTo>
                    <a:cubicBezTo>
                      <a:pt x="8" y="23"/>
                      <a:pt x="7" y="24"/>
                      <a:pt x="7" y="24"/>
                    </a:cubicBezTo>
                    <a:cubicBezTo>
                      <a:pt x="7" y="25"/>
                      <a:pt x="7" y="26"/>
                      <a:pt x="7" y="26"/>
                    </a:cubicBezTo>
                    <a:cubicBezTo>
                      <a:pt x="7" y="28"/>
                      <a:pt x="9" y="28"/>
                      <a:pt x="10" y="27"/>
                    </a:cubicBezTo>
                    <a:cubicBezTo>
                      <a:pt x="11" y="27"/>
                      <a:pt x="11" y="25"/>
                      <a:pt x="12" y="24"/>
                    </a:cubicBezTo>
                    <a:cubicBezTo>
                      <a:pt x="12" y="23"/>
                      <a:pt x="13" y="22"/>
                      <a:pt x="14" y="21"/>
                    </a:cubicBezTo>
                    <a:cubicBezTo>
                      <a:pt x="14" y="23"/>
                      <a:pt x="15" y="26"/>
                      <a:pt x="17" y="28"/>
                    </a:cubicBezTo>
                    <a:cubicBezTo>
                      <a:pt x="18" y="28"/>
                      <a:pt x="20" y="28"/>
                      <a:pt x="20" y="27"/>
                    </a:cubicBezTo>
                    <a:cubicBezTo>
                      <a:pt x="20" y="27"/>
                      <a:pt x="20" y="26"/>
                      <a:pt x="20" y="26"/>
                    </a:cubicBezTo>
                    <a:cubicBezTo>
                      <a:pt x="20" y="25"/>
                      <a:pt x="20" y="24"/>
                      <a:pt x="20" y="23"/>
                    </a:cubicBezTo>
                    <a:cubicBezTo>
                      <a:pt x="20" y="22"/>
                      <a:pt x="19" y="21"/>
                      <a:pt x="19" y="20"/>
                    </a:cubicBezTo>
                    <a:cubicBezTo>
                      <a:pt x="20" y="21"/>
                      <a:pt x="22" y="22"/>
                      <a:pt x="24" y="22"/>
                    </a:cubicBezTo>
                    <a:cubicBezTo>
                      <a:pt x="25" y="21"/>
                      <a:pt x="27" y="21"/>
                      <a:pt x="27" y="20"/>
                    </a:cubicBezTo>
                    <a:cubicBezTo>
                      <a:pt x="27" y="18"/>
                      <a:pt x="26" y="17"/>
                      <a:pt x="25" y="17"/>
                    </a:cubicBezTo>
                    <a:cubicBezTo>
                      <a:pt x="23" y="16"/>
                      <a:pt x="22" y="15"/>
                      <a:pt x="21" y="14"/>
                    </a:cubicBezTo>
                    <a:cubicBezTo>
                      <a:pt x="23" y="14"/>
                      <a:pt x="25" y="12"/>
                      <a:pt x="26" y="10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2" name="Freeform 122"/>
              <p:cNvSpPr/>
              <p:nvPr/>
            </p:nvSpPr>
            <p:spPr bwMode="auto">
              <a:xfrm>
                <a:off x="8491538" y="4103688"/>
                <a:ext cx="33338" cy="30163"/>
              </a:xfrm>
              <a:custGeom>
                <a:avLst/>
                <a:gdLst>
                  <a:gd name="T0" fmla="*/ 8 w 9"/>
                  <a:gd name="T1" fmla="*/ 3 h 8"/>
                  <a:gd name="T2" fmla="*/ 6 w 9"/>
                  <a:gd name="T3" fmla="*/ 7 h 8"/>
                  <a:gd name="T4" fmla="*/ 1 w 9"/>
                  <a:gd name="T5" fmla="*/ 5 h 8"/>
                  <a:gd name="T6" fmla="*/ 3 w 9"/>
                  <a:gd name="T7" fmla="*/ 1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9" y="5"/>
                      <a:pt x="8" y="7"/>
                      <a:pt x="6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8" y="3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3" name="Freeform 123"/>
              <p:cNvSpPr/>
              <p:nvPr/>
            </p:nvSpPr>
            <p:spPr bwMode="auto">
              <a:xfrm>
                <a:off x="8013701" y="4348163"/>
                <a:ext cx="101600" cy="106363"/>
              </a:xfrm>
              <a:custGeom>
                <a:avLst/>
                <a:gdLst>
                  <a:gd name="T0" fmla="*/ 25 w 27"/>
                  <a:gd name="T1" fmla="*/ 10 h 28"/>
                  <a:gd name="T2" fmla="*/ 25 w 27"/>
                  <a:gd name="T3" fmla="*/ 6 h 28"/>
                  <a:gd name="T4" fmla="*/ 23 w 27"/>
                  <a:gd name="T5" fmla="*/ 5 h 28"/>
                  <a:gd name="T6" fmla="*/ 21 w 27"/>
                  <a:gd name="T7" fmla="*/ 6 h 28"/>
                  <a:gd name="T8" fmla="*/ 16 w 27"/>
                  <a:gd name="T9" fmla="*/ 9 h 28"/>
                  <a:gd name="T10" fmla="*/ 11 w 27"/>
                  <a:gd name="T11" fmla="*/ 0 h 28"/>
                  <a:gd name="T12" fmla="*/ 7 w 27"/>
                  <a:gd name="T13" fmla="*/ 2 h 28"/>
                  <a:gd name="T14" fmla="*/ 7 w 27"/>
                  <a:gd name="T15" fmla="*/ 4 h 28"/>
                  <a:gd name="T16" fmla="*/ 8 w 27"/>
                  <a:gd name="T17" fmla="*/ 7 h 28"/>
                  <a:gd name="T18" fmla="*/ 10 w 27"/>
                  <a:gd name="T19" fmla="*/ 12 h 28"/>
                  <a:gd name="T20" fmla="*/ 4 w 27"/>
                  <a:gd name="T21" fmla="*/ 13 h 28"/>
                  <a:gd name="T22" fmla="*/ 0 w 27"/>
                  <a:gd name="T23" fmla="*/ 14 h 28"/>
                  <a:gd name="T24" fmla="*/ 0 w 27"/>
                  <a:gd name="T25" fmla="*/ 16 h 28"/>
                  <a:gd name="T26" fmla="*/ 1 w 27"/>
                  <a:gd name="T27" fmla="*/ 18 h 28"/>
                  <a:gd name="T28" fmla="*/ 6 w 27"/>
                  <a:gd name="T29" fmla="*/ 19 h 28"/>
                  <a:gd name="T30" fmla="*/ 10 w 27"/>
                  <a:gd name="T31" fmla="*/ 19 h 28"/>
                  <a:gd name="T32" fmla="*/ 8 w 27"/>
                  <a:gd name="T33" fmla="*/ 22 h 28"/>
                  <a:gd name="T34" fmla="*/ 7 w 27"/>
                  <a:gd name="T35" fmla="*/ 24 h 28"/>
                  <a:gd name="T36" fmla="*/ 7 w 27"/>
                  <a:gd name="T37" fmla="*/ 26 h 28"/>
                  <a:gd name="T38" fmla="*/ 9 w 27"/>
                  <a:gd name="T39" fmla="*/ 27 h 28"/>
                  <a:gd name="T40" fmla="*/ 12 w 27"/>
                  <a:gd name="T41" fmla="*/ 24 h 28"/>
                  <a:gd name="T42" fmla="*/ 13 w 27"/>
                  <a:gd name="T43" fmla="*/ 21 h 28"/>
                  <a:gd name="T44" fmla="*/ 17 w 27"/>
                  <a:gd name="T45" fmla="*/ 28 h 28"/>
                  <a:gd name="T46" fmla="*/ 20 w 27"/>
                  <a:gd name="T47" fmla="*/ 27 h 28"/>
                  <a:gd name="T48" fmla="*/ 20 w 27"/>
                  <a:gd name="T49" fmla="*/ 25 h 28"/>
                  <a:gd name="T50" fmla="*/ 20 w 27"/>
                  <a:gd name="T51" fmla="*/ 23 h 28"/>
                  <a:gd name="T52" fmla="*/ 18 w 27"/>
                  <a:gd name="T53" fmla="*/ 20 h 28"/>
                  <a:gd name="T54" fmla="*/ 24 w 27"/>
                  <a:gd name="T55" fmla="*/ 21 h 28"/>
                  <a:gd name="T56" fmla="*/ 27 w 27"/>
                  <a:gd name="T57" fmla="*/ 20 h 28"/>
                  <a:gd name="T58" fmla="*/ 25 w 27"/>
                  <a:gd name="T59" fmla="*/ 16 h 28"/>
                  <a:gd name="T60" fmla="*/ 21 w 27"/>
                  <a:gd name="T61" fmla="*/ 14 h 28"/>
                  <a:gd name="T62" fmla="*/ 25 w 27"/>
                  <a:gd name="T6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28">
                    <a:moveTo>
                      <a:pt x="25" y="10"/>
                    </a:moveTo>
                    <a:cubicBezTo>
                      <a:pt x="26" y="9"/>
                      <a:pt x="26" y="7"/>
                      <a:pt x="25" y="6"/>
                    </a:cubicBezTo>
                    <a:cubicBezTo>
                      <a:pt x="25" y="6"/>
                      <a:pt x="24" y="6"/>
                      <a:pt x="23" y="5"/>
                    </a:cubicBezTo>
                    <a:cubicBezTo>
                      <a:pt x="22" y="5"/>
                      <a:pt x="22" y="6"/>
                      <a:pt x="21" y="6"/>
                    </a:cubicBezTo>
                    <a:cubicBezTo>
                      <a:pt x="19" y="6"/>
                      <a:pt x="17" y="8"/>
                      <a:pt x="16" y="9"/>
                    </a:cubicBezTo>
                    <a:cubicBezTo>
                      <a:pt x="15" y="6"/>
                      <a:pt x="15" y="1"/>
                      <a:pt x="11" y="0"/>
                    </a:cubicBezTo>
                    <a:cubicBezTo>
                      <a:pt x="10" y="0"/>
                      <a:pt x="8" y="0"/>
                      <a:pt x="7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5"/>
                      <a:pt x="8" y="6"/>
                      <a:pt x="8" y="7"/>
                    </a:cubicBezTo>
                    <a:cubicBezTo>
                      <a:pt x="8" y="9"/>
                      <a:pt x="9" y="10"/>
                      <a:pt x="10" y="12"/>
                    </a:cubicBezTo>
                    <a:cubicBezTo>
                      <a:pt x="9" y="12"/>
                      <a:pt x="6" y="13"/>
                      <a:pt x="4" y="13"/>
                    </a:cubicBezTo>
                    <a:cubicBezTo>
                      <a:pt x="2" y="13"/>
                      <a:pt x="1" y="14"/>
                      <a:pt x="0" y="14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8"/>
                    </a:cubicBezTo>
                    <a:cubicBezTo>
                      <a:pt x="3" y="19"/>
                      <a:pt x="4" y="19"/>
                      <a:pt x="6" y="19"/>
                    </a:cubicBezTo>
                    <a:cubicBezTo>
                      <a:pt x="7" y="20"/>
                      <a:pt x="8" y="20"/>
                      <a:pt x="10" y="19"/>
                    </a:cubicBezTo>
                    <a:cubicBezTo>
                      <a:pt x="9" y="20"/>
                      <a:pt x="8" y="21"/>
                      <a:pt x="8" y="22"/>
                    </a:cubicBezTo>
                    <a:cubicBezTo>
                      <a:pt x="7" y="23"/>
                      <a:pt x="7" y="23"/>
                      <a:pt x="7" y="24"/>
                    </a:cubicBezTo>
                    <a:cubicBezTo>
                      <a:pt x="7" y="25"/>
                      <a:pt x="7" y="26"/>
                      <a:pt x="7" y="26"/>
                    </a:cubicBezTo>
                    <a:cubicBezTo>
                      <a:pt x="7" y="28"/>
                      <a:pt x="8" y="28"/>
                      <a:pt x="9" y="27"/>
                    </a:cubicBezTo>
                    <a:cubicBezTo>
                      <a:pt x="10" y="26"/>
                      <a:pt x="11" y="25"/>
                      <a:pt x="12" y="24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4" y="23"/>
                      <a:pt x="14" y="26"/>
                      <a:pt x="17" y="28"/>
                    </a:cubicBezTo>
                    <a:cubicBezTo>
                      <a:pt x="18" y="28"/>
                      <a:pt x="19" y="28"/>
                      <a:pt x="20" y="27"/>
                    </a:cubicBezTo>
                    <a:cubicBezTo>
                      <a:pt x="20" y="27"/>
                      <a:pt x="20" y="26"/>
                      <a:pt x="20" y="25"/>
                    </a:cubicBezTo>
                    <a:cubicBezTo>
                      <a:pt x="20" y="25"/>
                      <a:pt x="20" y="24"/>
                      <a:pt x="20" y="23"/>
                    </a:cubicBezTo>
                    <a:cubicBezTo>
                      <a:pt x="19" y="22"/>
                      <a:pt x="19" y="21"/>
                      <a:pt x="18" y="20"/>
                    </a:cubicBezTo>
                    <a:cubicBezTo>
                      <a:pt x="20" y="21"/>
                      <a:pt x="22" y="21"/>
                      <a:pt x="24" y="21"/>
                    </a:cubicBezTo>
                    <a:cubicBezTo>
                      <a:pt x="25" y="21"/>
                      <a:pt x="26" y="21"/>
                      <a:pt x="27" y="20"/>
                    </a:cubicBezTo>
                    <a:cubicBezTo>
                      <a:pt x="27" y="18"/>
                      <a:pt x="26" y="17"/>
                      <a:pt x="25" y="16"/>
                    </a:cubicBezTo>
                    <a:cubicBezTo>
                      <a:pt x="23" y="16"/>
                      <a:pt x="22" y="15"/>
                      <a:pt x="21" y="14"/>
                    </a:cubicBezTo>
                    <a:cubicBezTo>
                      <a:pt x="23" y="14"/>
                      <a:pt x="25" y="12"/>
                      <a:pt x="25" y="10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4" name="Freeform 124"/>
              <p:cNvSpPr/>
              <p:nvPr/>
            </p:nvSpPr>
            <p:spPr bwMode="auto">
              <a:xfrm>
                <a:off x="8051801" y="4389438"/>
                <a:ext cx="30163" cy="30163"/>
              </a:xfrm>
              <a:custGeom>
                <a:avLst/>
                <a:gdLst>
                  <a:gd name="T0" fmla="*/ 8 w 8"/>
                  <a:gd name="T1" fmla="*/ 2 h 8"/>
                  <a:gd name="T2" fmla="*/ 6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8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2"/>
                    </a:move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8" y="2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5" name="Freeform 125"/>
              <p:cNvSpPr/>
              <p:nvPr/>
            </p:nvSpPr>
            <p:spPr bwMode="auto">
              <a:xfrm>
                <a:off x="3651251" y="2674938"/>
                <a:ext cx="101600" cy="106363"/>
              </a:xfrm>
              <a:custGeom>
                <a:avLst/>
                <a:gdLst>
                  <a:gd name="T0" fmla="*/ 26 w 27"/>
                  <a:gd name="T1" fmla="*/ 10 h 28"/>
                  <a:gd name="T2" fmla="*/ 26 w 27"/>
                  <a:gd name="T3" fmla="*/ 6 h 28"/>
                  <a:gd name="T4" fmla="*/ 23 w 27"/>
                  <a:gd name="T5" fmla="*/ 5 h 28"/>
                  <a:gd name="T6" fmla="*/ 21 w 27"/>
                  <a:gd name="T7" fmla="*/ 6 h 28"/>
                  <a:gd name="T8" fmla="*/ 16 w 27"/>
                  <a:gd name="T9" fmla="*/ 9 h 28"/>
                  <a:gd name="T10" fmla="*/ 12 w 27"/>
                  <a:gd name="T11" fmla="*/ 0 h 28"/>
                  <a:gd name="T12" fmla="*/ 8 w 27"/>
                  <a:gd name="T13" fmla="*/ 2 h 28"/>
                  <a:gd name="T14" fmla="*/ 8 w 27"/>
                  <a:gd name="T15" fmla="*/ 4 h 28"/>
                  <a:gd name="T16" fmla="*/ 8 w 27"/>
                  <a:gd name="T17" fmla="*/ 7 h 28"/>
                  <a:gd name="T18" fmla="*/ 11 w 27"/>
                  <a:gd name="T19" fmla="*/ 12 h 28"/>
                  <a:gd name="T20" fmla="*/ 5 w 27"/>
                  <a:gd name="T21" fmla="*/ 13 h 28"/>
                  <a:gd name="T22" fmla="*/ 1 w 27"/>
                  <a:gd name="T23" fmla="*/ 14 h 28"/>
                  <a:gd name="T24" fmla="*/ 0 w 27"/>
                  <a:gd name="T25" fmla="*/ 16 h 28"/>
                  <a:gd name="T26" fmla="*/ 2 w 27"/>
                  <a:gd name="T27" fmla="*/ 18 h 28"/>
                  <a:gd name="T28" fmla="*/ 6 w 27"/>
                  <a:gd name="T29" fmla="*/ 19 h 28"/>
                  <a:gd name="T30" fmla="*/ 10 w 27"/>
                  <a:gd name="T31" fmla="*/ 19 h 28"/>
                  <a:gd name="T32" fmla="*/ 8 w 27"/>
                  <a:gd name="T33" fmla="*/ 22 h 28"/>
                  <a:gd name="T34" fmla="*/ 7 w 27"/>
                  <a:gd name="T35" fmla="*/ 24 h 28"/>
                  <a:gd name="T36" fmla="*/ 7 w 27"/>
                  <a:gd name="T37" fmla="*/ 26 h 28"/>
                  <a:gd name="T38" fmla="*/ 10 w 27"/>
                  <a:gd name="T39" fmla="*/ 27 h 28"/>
                  <a:gd name="T40" fmla="*/ 12 w 27"/>
                  <a:gd name="T41" fmla="*/ 24 h 28"/>
                  <a:gd name="T42" fmla="*/ 14 w 27"/>
                  <a:gd name="T43" fmla="*/ 21 h 28"/>
                  <a:gd name="T44" fmla="*/ 17 w 27"/>
                  <a:gd name="T45" fmla="*/ 27 h 28"/>
                  <a:gd name="T46" fmla="*/ 20 w 27"/>
                  <a:gd name="T47" fmla="*/ 27 h 28"/>
                  <a:gd name="T48" fmla="*/ 21 w 27"/>
                  <a:gd name="T49" fmla="*/ 25 h 28"/>
                  <a:gd name="T50" fmla="*/ 20 w 27"/>
                  <a:gd name="T51" fmla="*/ 23 h 28"/>
                  <a:gd name="T52" fmla="*/ 19 w 27"/>
                  <a:gd name="T53" fmla="*/ 20 h 28"/>
                  <a:gd name="T54" fmla="*/ 24 w 27"/>
                  <a:gd name="T55" fmla="*/ 21 h 28"/>
                  <a:gd name="T56" fmla="*/ 27 w 27"/>
                  <a:gd name="T57" fmla="*/ 19 h 28"/>
                  <a:gd name="T58" fmla="*/ 25 w 27"/>
                  <a:gd name="T59" fmla="*/ 16 h 28"/>
                  <a:gd name="T60" fmla="*/ 21 w 27"/>
                  <a:gd name="T61" fmla="*/ 14 h 28"/>
                  <a:gd name="T62" fmla="*/ 26 w 27"/>
                  <a:gd name="T6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28">
                    <a:moveTo>
                      <a:pt x="26" y="10"/>
                    </a:moveTo>
                    <a:cubicBezTo>
                      <a:pt x="26" y="9"/>
                      <a:pt x="27" y="7"/>
                      <a:pt x="26" y="6"/>
                    </a:cubicBezTo>
                    <a:cubicBezTo>
                      <a:pt x="25" y="6"/>
                      <a:pt x="24" y="6"/>
                      <a:pt x="23" y="5"/>
                    </a:cubicBezTo>
                    <a:cubicBezTo>
                      <a:pt x="23" y="5"/>
                      <a:pt x="22" y="6"/>
                      <a:pt x="21" y="6"/>
                    </a:cubicBezTo>
                    <a:cubicBezTo>
                      <a:pt x="19" y="6"/>
                      <a:pt x="17" y="8"/>
                      <a:pt x="16" y="9"/>
                    </a:cubicBezTo>
                    <a:cubicBezTo>
                      <a:pt x="15" y="6"/>
                      <a:pt x="15" y="1"/>
                      <a:pt x="12" y="0"/>
                    </a:cubicBezTo>
                    <a:cubicBezTo>
                      <a:pt x="10" y="0"/>
                      <a:pt x="8" y="0"/>
                      <a:pt x="8" y="2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9"/>
                      <a:pt x="10" y="10"/>
                      <a:pt x="11" y="12"/>
                    </a:cubicBezTo>
                    <a:cubicBezTo>
                      <a:pt x="9" y="12"/>
                      <a:pt x="6" y="12"/>
                      <a:pt x="5" y="13"/>
                    </a:cubicBezTo>
                    <a:cubicBezTo>
                      <a:pt x="3" y="13"/>
                      <a:pt x="2" y="14"/>
                      <a:pt x="1" y="14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1" y="17"/>
                      <a:pt x="1" y="17"/>
                      <a:pt x="2" y="18"/>
                    </a:cubicBezTo>
                    <a:cubicBezTo>
                      <a:pt x="3" y="18"/>
                      <a:pt x="5" y="19"/>
                      <a:pt x="6" y="19"/>
                    </a:cubicBezTo>
                    <a:cubicBezTo>
                      <a:pt x="7" y="19"/>
                      <a:pt x="9" y="19"/>
                      <a:pt x="10" y="19"/>
                    </a:cubicBezTo>
                    <a:cubicBezTo>
                      <a:pt x="9" y="20"/>
                      <a:pt x="9" y="21"/>
                      <a:pt x="8" y="22"/>
                    </a:cubicBezTo>
                    <a:cubicBezTo>
                      <a:pt x="8" y="22"/>
                      <a:pt x="8" y="23"/>
                      <a:pt x="7" y="24"/>
                    </a:cubicBezTo>
                    <a:cubicBezTo>
                      <a:pt x="7" y="25"/>
                      <a:pt x="7" y="25"/>
                      <a:pt x="7" y="26"/>
                    </a:cubicBezTo>
                    <a:cubicBezTo>
                      <a:pt x="7" y="27"/>
                      <a:pt x="9" y="27"/>
                      <a:pt x="10" y="27"/>
                    </a:cubicBezTo>
                    <a:cubicBezTo>
                      <a:pt x="11" y="26"/>
                      <a:pt x="12" y="25"/>
                      <a:pt x="12" y="24"/>
                    </a:cubicBezTo>
                    <a:cubicBezTo>
                      <a:pt x="13" y="23"/>
                      <a:pt x="13" y="22"/>
                      <a:pt x="14" y="21"/>
                    </a:cubicBezTo>
                    <a:cubicBezTo>
                      <a:pt x="15" y="23"/>
                      <a:pt x="15" y="26"/>
                      <a:pt x="17" y="27"/>
                    </a:cubicBezTo>
                    <a:cubicBezTo>
                      <a:pt x="18" y="28"/>
                      <a:pt x="20" y="28"/>
                      <a:pt x="20" y="27"/>
                    </a:cubicBezTo>
                    <a:cubicBezTo>
                      <a:pt x="21" y="26"/>
                      <a:pt x="21" y="26"/>
                      <a:pt x="21" y="25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2"/>
                      <a:pt x="19" y="21"/>
                      <a:pt x="19" y="20"/>
                    </a:cubicBezTo>
                    <a:cubicBezTo>
                      <a:pt x="20" y="21"/>
                      <a:pt x="22" y="21"/>
                      <a:pt x="24" y="21"/>
                    </a:cubicBezTo>
                    <a:cubicBezTo>
                      <a:pt x="25" y="21"/>
                      <a:pt x="27" y="21"/>
                      <a:pt x="27" y="19"/>
                    </a:cubicBezTo>
                    <a:cubicBezTo>
                      <a:pt x="27" y="18"/>
                      <a:pt x="26" y="17"/>
                      <a:pt x="25" y="16"/>
                    </a:cubicBezTo>
                    <a:cubicBezTo>
                      <a:pt x="24" y="15"/>
                      <a:pt x="22" y="15"/>
                      <a:pt x="21" y="14"/>
                    </a:cubicBezTo>
                    <a:cubicBezTo>
                      <a:pt x="23" y="14"/>
                      <a:pt x="25" y="12"/>
                      <a:pt x="26" y="10"/>
                    </a:cubicBezTo>
                    <a:close/>
                  </a:path>
                </a:pathLst>
              </a:cu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6" name="Freeform 126"/>
              <p:cNvSpPr/>
              <p:nvPr/>
            </p:nvSpPr>
            <p:spPr bwMode="auto">
              <a:xfrm>
                <a:off x="3692526" y="2716213"/>
                <a:ext cx="30163" cy="30163"/>
              </a:xfrm>
              <a:custGeom>
                <a:avLst/>
                <a:gdLst>
                  <a:gd name="T0" fmla="*/ 7 w 8"/>
                  <a:gd name="T1" fmla="*/ 2 h 8"/>
                  <a:gd name="T2" fmla="*/ 5 w 8"/>
                  <a:gd name="T3" fmla="*/ 7 h 8"/>
                  <a:gd name="T4" fmla="*/ 0 w 8"/>
                  <a:gd name="T5" fmla="*/ 5 h 8"/>
                  <a:gd name="T6" fmla="*/ 2 w 8"/>
                  <a:gd name="T7" fmla="*/ 0 h 8"/>
                  <a:gd name="T8" fmla="*/ 7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2"/>
                    </a:moveTo>
                    <a:cubicBezTo>
                      <a:pt x="8" y="4"/>
                      <a:pt x="7" y="6"/>
                      <a:pt x="5" y="7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3"/>
                      <a:pt x="0" y="1"/>
                      <a:pt x="2" y="0"/>
                    </a:cubicBezTo>
                    <a:cubicBezTo>
                      <a:pt x="4" y="0"/>
                      <a:pt x="6" y="1"/>
                      <a:pt x="7" y="2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7" name="Freeform 127"/>
              <p:cNvSpPr/>
              <p:nvPr/>
            </p:nvSpPr>
            <p:spPr bwMode="auto">
              <a:xfrm>
                <a:off x="3617913" y="2381250"/>
                <a:ext cx="285750" cy="169863"/>
              </a:xfrm>
              <a:custGeom>
                <a:avLst/>
                <a:gdLst>
                  <a:gd name="T0" fmla="*/ 46 w 76"/>
                  <a:gd name="T1" fmla="*/ 0 h 45"/>
                  <a:gd name="T2" fmla="*/ 34 w 76"/>
                  <a:gd name="T3" fmla="*/ 31 h 45"/>
                  <a:gd name="T4" fmla="*/ 22 w 76"/>
                  <a:gd name="T5" fmla="*/ 19 h 45"/>
                  <a:gd name="T6" fmla="*/ 14 w 76"/>
                  <a:gd name="T7" fmla="*/ 24 h 45"/>
                  <a:gd name="T8" fmla="*/ 29 w 76"/>
                  <a:gd name="T9" fmla="*/ 45 h 45"/>
                  <a:gd name="T10" fmla="*/ 47 w 76"/>
                  <a:gd name="T11" fmla="*/ 38 h 45"/>
                  <a:gd name="T12" fmla="*/ 53 w 76"/>
                  <a:gd name="T13" fmla="*/ 2 h 45"/>
                  <a:gd name="T14" fmla="*/ 46 w 76"/>
                  <a:gd name="T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45">
                    <a:moveTo>
                      <a:pt x="46" y="0"/>
                    </a:moveTo>
                    <a:cubicBezTo>
                      <a:pt x="31" y="0"/>
                      <a:pt x="34" y="31"/>
                      <a:pt x="34" y="31"/>
                    </a:cubicBezTo>
                    <a:cubicBezTo>
                      <a:pt x="34" y="31"/>
                      <a:pt x="29" y="19"/>
                      <a:pt x="22" y="19"/>
                    </a:cubicBezTo>
                    <a:cubicBezTo>
                      <a:pt x="19" y="19"/>
                      <a:pt x="17" y="21"/>
                      <a:pt x="14" y="24"/>
                    </a:cubicBezTo>
                    <a:cubicBezTo>
                      <a:pt x="0" y="39"/>
                      <a:pt x="29" y="45"/>
                      <a:pt x="29" y="45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38"/>
                      <a:pt x="76" y="13"/>
                      <a:pt x="53" y="2"/>
                    </a:cubicBezTo>
                    <a:cubicBezTo>
                      <a:pt x="50" y="1"/>
                      <a:pt x="48" y="0"/>
                      <a:pt x="46" y="0"/>
                    </a:cubicBezTo>
                  </a:path>
                </a:pathLst>
              </a:custGeom>
              <a:solidFill>
                <a:srgbClr val="7FE9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8" name="Freeform 128"/>
              <p:cNvSpPr>
                <a:spLocks noEditPoints="1"/>
              </p:cNvSpPr>
              <p:nvPr/>
            </p:nvSpPr>
            <p:spPr bwMode="auto">
              <a:xfrm>
                <a:off x="3700463" y="2516188"/>
                <a:ext cx="180975" cy="117475"/>
              </a:xfrm>
              <a:custGeom>
                <a:avLst/>
                <a:gdLst>
                  <a:gd name="T0" fmla="*/ 1 w 48"/>
                  <a:gd name="T1" fmla="*/ 22 h 31"/>
                  <a:gd name="T2" fmla="*/ 6 w 48"/>
                  <a:gd name="T3" fmla="*/ 28 h 31"/>
                  <a:gd name="T4" fmla="*/ 6 w 48"/>
                  <a:gd name="T5" fmla="*/ 28 h 31"/>
                  <a:gd name="T6" fmla="*/ 12 w 48"/>
                  <a:gd name="T7" fmla="*/ 30 h 31"/>
                  <a:gd name="T8" fmla="*/ 17 w 48"/>
                  <a:gd name="T9" fmla="*/ 31 h 31"/>
                  <a:gd name="T10" fmla="*/ 22 w 48"/>
                  <a:gd name="T11" fmla="*/ 31 h 31"/>
                  <a:gd name="T12" fmla="*/ 27 w 48"/>
                  <a:gd name="T13" fmla="*/ 30 h 31"/>
                  <a:gd name="T14" fmla="*/ 27 w 48"/>
                  <a:gd name="T15" fmla="*/ 30 h 31"/>
                  <a:gd name="T16" fmla="*/ 32 w 48"/>
                  <a:gd name="T17" fmla="*/ 28 h 31"/>
                  <a:gd name="T18" fmla="*/ 47 w 48"/>
                  <a:gd name="T19" fmla="*/ 10 h 31"/>
                  <a:gd name="T20" fmla="*/ 26 w 48"/>
                  <a:gd name="T21" fmla="*/ 2 h 31"/>
                  <a:gd name="T22" fmla="*/ 20 w 48"/>
                  <a:gd name="T23" fmla="*/ 2 h 31"/>
                  <a:gd name="T24" fmla="*/ 16 w 48"/>
                  <a:gd name="T25" fmla="*/ 4 h 31"/>
                  <a:gd name="T26" fmla="*/ 11 w 48"/>
                  <a:gd name="T27" fmla="*/ 6 h 31"/>
                  <a:gd name="T28" fmla="*/ 6 w 48"/>
                  <a:gd name="T29" fmla="*/ 9 h 31"/>
                  <a:gd name="T30" fmla="*/ 2 w 48"/>
                  <a:gd name="T31" fmla="*/ 14 h 31"/>
                  <a:gd name="T32" fmla="*/ 2 w 48"/>
                  <a:gd name="T33" fmla="*/ 15 h 31"/>
                  <a:gd name="T34" fmla="*/ 1 w 48"/>
                  <a:gd name="T35" fmla="*/ 22 h 31"/>
                  <a:gd name="T36" fmla="*/ 36 w 48"/>
                  <a:gd name="T37" fmla="*/ 8 h 31"/>
                  <a:gd name="T38" fmla="*/ 40 w 48"/>
                  <a:gd name="T39" fmla="*/ 11 h 31"/>
                  <a:gd name="T40" fmla="*/ 37 w 48"/>
                  <a:gd name="T41" fmla="*/ 15 h 31"/>
                  <a:gd name="T42" fmla="*/ 33 w 48"/>
                  <a:gd name="T43" fmla="*/ 12 h 31"/>
                  <a:gd name="T44" fmla="*/ 36 w 48"/>
                  <a:gd name="T45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" h="31">
                    <a:moveTo>
                      <a:pt x="1" y="22"/>
                    </a:moveTo>
                    <a:cubicBezTo>
                      <a:pt x="2" y="24"/>
                      <a:pt x="3" y="26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7" y="29"/>
                      <a:pt x="9" y="30"/>
                      <a:pt x="12" y="30"/>
                    </a:cubicBezTo>
                    <a:cubicBezTo>
                      <a:pt x="13" y="31"/>
                      <a:pt x="15" y="31"/>
                      <a:pt x="17" y="31"/>
                    </a:cubicBezTo>
                    <a:cubicBezTo>
                      <a:pt x="19" y="31"/>
                      <a:pt x="20" y="31"/>
                      <a:pt x="22" y="31"/>
                    </a:cubicBezTo>
                    <a:cubicBezTo>
                      <a:pt x="24" y="31"/>
                      <a:pt x="26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9" y="29"/>
                      <a:pt x="31" y="29"/>
                      <a:pt x="32" y="28"/>
                    </a:cubicBezTo>
                    <a:cubicBezTo>
                      <a:pt x="42" y="24"/>
                      <a:pt x="48" y="17"/>
                      <a:pt x="47" y="10"/>
                    </a:cubicBezTo>
                    <a:cubicBezTo>
                      <a:pt x="45" y="4"/>
                      <a:pt x="36" y="0"/>
                      <a:pt x="26" y="2"/>
                    </a:cubicBezTo>
                    <a:cubicBezTo>
                      <a:pt x="24" y="2"/>
                      <a:pt x="22" y="2"/>
                      <a:pt x="20" y="2"/>
                    </a:cubicBezTo>
                    <a:cubicBezTo>
                      <a:pt x="19" y="3"/>
                      <a:pt x="17" y="3"/>
                      <a:pt x="16" y="4"/>
                    </a:cubicBezTo>
                    <a:cubicBezTo>
                      <a:pt x="14" y="5"/>
                      <a:pt x="12" y="5"/>
                      <a:pt x="11" y="6"/>
                    </a:cubicBezTo>
                    <a:cubicBezTo>
                      <a:pt x="9" y="7"/>
                      <a:pt x="8" y="8"/>
                      <a:pt x="6" y="9"/>
                    </a:cubicBezTo>
                    <a:cubicBezTo>
                      <a:pt x="5" y="11"/>
                      <a:pt x="3" y="13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7"/>
                      <a:pt x="0" y="19"/>
                      <a:pt x="1" y="22"/>
                    </a:cubicBezTo>
                    <a:close/>
                    <a:moveTo>
                      <a:pt x="36" y="8"/>
                    </a:moveTo>
                    <a:cubicBezTo>
                      <a:pt x="37" y="8"/>
                      <a:pt x="39" y="9"/>
                      <a:pt x="40" y="11"/>
                    </a:cubicBezTo>
                    <a:cubicBezTo>
                      <a:pt x="40" y="13"/>
                      <a:pt x="39" y="14"/>
                      <a:pt x="37" y="15"/>
                    </a:cubicBezTo>
                    <a:cubicBezTo>
                      <a:pt x="35" y="15"/>
                      <a:pt x="34" y="14"/>
                      <a:pt x="33" y="12"/>
                    </a:cubicBezTo>
                    <a:cubicBezTo>
                      <a:pt x="33" y="11"/>
                      <a:pt x="34" y="9"/>
                      <a:pt x="36" y="8"/>
                    </a:cubicBezTo>
                    <a:close/>
                  </a:path>
                </a:pathLst>
              </a:custGeom>
              <a:solidFill>
                <a:srgbClr val="F9C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59" name="Freeform 129"/>
              <p:cNvSpPr/>
              <p:nvPr/>
            </p:nvSpPr>
            <p:spPr bwMode="auto">
              <a:xfrm>
                <a:off x="3775076" y="2524125"/>
                <a:ext cx="46038" cy="106363"/>
              </a:xfrm>
              <a:custGeom>
                <a:avLst/>
                <a:gdLst>
                  <a:gd name="T0" fmla="*/ 0 w 12"/>
                  <a:gd name="T1" fmla="*/ 0 h 28"/>
                  <a:gd name="T2" fmla="*/ 7 w 12"/>
                  <a:gd name="T3" fmla="*/ 28 h 28"/>
                  <a:gd name="T4" fmla="*/ 7 w 12"/>
                  <a:gd name="T5" fmla="*/ 28 h 28"/>
                  <a:gd name="T6" fmla="*/ 12 w 12"/>
                  <a:gd name="T7" fmla="*/ 26 h 28"/>
                  <a:gd name="T8" fmla="*/ 6 w 12"/>
                  <a:gd name="T9" fmla="*/ 0 h 28"/>
                  <a:gd name="T10" fmla="*/ 0 w 12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8">
                    <a:moveTo>
                      <a:pt x="0" y="0"/>
                    </a:move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9" y="27"/>
                      <a:pt x="11" y="27"/>
                      <a:pt x="12" y="2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3033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0" name="Freeform 130"/>
              <p:cNvSpPr/>
              <p:nvPr/>
            </p:nvSpPr>
            <p:spPr bwMode="auto">
              <a:xfrm>
                <a:off x="3708401" y="2551113"/>
                <a:ext cx="36513" cy="79375"/>
              </a:xfrm>
              <a:custGeom>
                <a:avLst/>
                <a:gdLst>
                  <a:gd name="T0" fmla="*/ 0 w 10"/>
                  <a:gd name="T1" fmla="*/ 5 h 21"/>
                  <a:gd name="T2" fmla="*/ 0 w 10"/>
                  <a:gd name="T3" fmla="*/ 6 h 21"/>
                  <a:gd name="T4" fmla="*/ 4 w 10"/>
                  <a:gd name="T5" fmla="*/ 19 h 21"/>
                  <a:gd name="T6" fmla="*/ 4 w 10"/>
                  <a:gd name="T7" fmla="*/ 19 h 21"/>
                  <a:gd name="T8" fmla="*/ 10 w 10"/>
                  <a:gd name="T9" fmla="*/ 21 h 21"/>
                  <a:gd name="T10" fmla="*/ 4 w 10"/>
                  <a:gd name="T11" fmla="*/ 0 h 21"/>
                  <a:gd name="T12" fmla="*/ 0 w 10"/>
                  <a:gd name="T13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1">
                    <a:moveTo>
                      <a:pt x="0" y="5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20"/>
                      <a:pt x="7" y="21"/>
                      <a:pt x="10" y="2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3033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1" name="Freeform 131"/>
              <p:cNvSpPr/>
              <p:nvPr/>
            </p:nvSpPr>
            <p:spPr bwMode="auto">
              <a:xfrm>
                <a:off x="3741738" y="2532063"/>
                <a:ext cx="41275" cy="101600"/>
              </a:xfrm>
              <a:custGeom>
                <a:avLst/>
                <a:gdLst>
                  <a:gd name="T0" fmla="*/ 0 w 11"/>
                  <a:gd name="T1" fmla="*/ 2 h 27"/>
                  <a:gd name="T2" fmla="*/ 6 w 11"/>
                  <a:gd name="T3" fmla="*/ 27 h 27"/>
                  <a:gd name="T4" fmla="*/ 11 w 11"/>
                  <a:gd name="T5" fmla="*/ 27 h 27"/>
                  <a:gd name="T6" fmla="*/ 5 w 11"/>
                  <a:gd name="T7" fmla="*/ 0 h 27"/>
                  <a:gd name="T8" fmla="*/ 0 w 11"/>
                  <a:gd name="T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7">
                    <a:moveTo>
                      <a:pt x="0" y="2"/>
                    </a:moveTo>
                    <a:cubicBezTo>
                      <a:pt x="6" y="27"/>
                      <a:pt x="6" y="27"/>
                      <a:pt x="6" y="27"/>
                    </a:cubicBezTo>
                    <a:cubicBezTo>
                      <a:pt x="8" y="27"/>
                      <a:pt x="9" y="27"/>
                      <a:pt x="11" y="27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3033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2" name="Oval 132"/>
              <p:cNvSpPr>
                <a:spLocks noChangeArrowheads="1"/>
              </p:cNvSpPr>
              <p:nvPr/>
            </p:nvSpPr>
            <p:spPr bwMode="auto">
              <a:xfrm>
                <a:off x="3716338" y="4344988"/>
                <a:ext cx="52388" cy="52388"/>
              </a:xfrm>
              <a:prstGeom prst="ellipse">
                <a:avLst/>
              </a:pr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63" name="Oval 133"/>
              <p:cNvSpPr>
                <a:spLocks noChangeArrowheads="1"/>
              </p:cNvSpPr>
              <p:nvPr/>
            </p:nvSpPr>
            <p:spPr bwMode="auto">
              <a:xfrm>
                <a:off x="8434388" y="2449513"/>
                <a:ext cx="52388" cy="55563"/>
              </a:xfrm>
              <a:prstGeom prst="ellipse">
                <a:avLst/>
              </a:prstGeom>
              <a:solidFill>
                <a:srgbClr val="61C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596900" y="4658995"/>
            <a:ext cx="6546850" cy="1545590"/>
            <a:chOff x="867" y="7650"/>
            <a:chExt cx="10310" cy="2434"/>
          </a:xfrm>
        </p:grpSpPr>
        <p:sp>
          <p:nvSpPr>
            <p:cNvPr id="3" name="Text Box 20"/>
            <p:cNvSpPr/>
            <p:nvPr>
              <p:custDataLst>
                <p:tags r:id="rId4"/>
              </p:custDataLst>
            </p:nvPr>
          </p:nvSpPr>
          <p:spPr>
            <a:xfrm>
              <a:off x="1447" y="7770"/>
              <a:ext cx="9208" cy="2179"/>
            </a:xfrm>
            <a:prstGeom prst="rect">
              <a:avLst/>
            </a:prstGeom>
            <a:noFill/>
            <a:ln w="31750" cmpd="sng">
              <a:noFill/>
              <a:prstDash val="dashDot"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结论：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△H &lt; 0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有利于反应自发进行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  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  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但自发反应不一定要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△H &lt; 0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1009" y="7674"/>
              <a:ext cx="9976" cy="2411"/>
            </a:xfrm>
            <a:custGeom>
              <a:avLst/>
              <a:gdLst>
                <a:gd name="T0" fmla="*/ 32 w 3453"/>
                <a:gd name="T1" fmla="*/ 1434 h 1434"/>
                <a:gd name="T2" fmla="*/ 32 w 3453"/>
                <a:gd name="T3" fmla="*/ 1426 h 1434"/>
                <a:gd name="T4" fmla="*/ 0 w 3453"/>
                <a:gd name="T5" fmla="*/ 86 h 1434"/>
                <a:gd name="T6" fmla="*/ 8 w 3453"/>
                <a:gd name="T7" fmla="*/ 86 h 1434"/>
                <a:gd name="T8" fmla="*/ 3421 w 3453"/>
                <a:gd name="T9" fmla="*/ 0 h 1434"/>
                <a:gd name="T10" fmla="*/ 3421 w 3453"/>
                <a:gd name="T11" fmla="*/ 8 h 1434"/>
                <a:gd name="T12" fmla="*/ 3453 w 3453"/>
                <a:gd name="T13" fmla="*/ 1349 h 1434"/>
                <a:gd name="T14" fmla="*/ 3445 w 3453"/>
                <a:gd name="T15" fmla="*/ 1349 h 1434"/>
                <a:gd name="T16" fmla="*/ 32 w 3453"/>
                <a:gd name="T17" fmla="*/ 1434 h 1434"/>
                <a:gd name="T18" fmla="*/ 16 w 3453"/>
                <a:gd name="T19" fmla="*/ 102 h 1434"/>
                <a:gd name="T20" fmla="*/ 48 w 3453"/>
                <a:gd name="T21" fmla="*/ 1418 h 1434"/>
                <a:gd name="T22" fmla="*/ 3435 w 3453"/>
                <a:gd name="T23" fmla="*/ 1332 h 1434"/>
                <a:gd name="T24" fmla="*/ 3405 w 3453"/>
                <a:gd name="T25" fmla="*/ 16 h 1434"/>
                <a:gd name="T26" fmla="*/ 16 w 3453"/>
                <a:gd name="T27" fmla="*/ 10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53" h="1434">
                  <a:moveTo>
                    <a:pt x="32" y="1434"/>
                  </a:moveTo>
                  <a:lnTo>
                    <a:pt x="32" y="1426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3421" y="0"/>
                  </a:lnTo>
                  <a:lnTo>
                    <a:pt x="3421" y="8"/>
                  </a:lnTo>
                  <a:lnTo>
                    <a:pt x="3453" y="1349"/>
                  </a:lnTo>
                  <a:lnTo>
                    <a:pt x="3445" y="1349"/>
                  </a:lnTo>
                  <a:lnTo>
                    <a:pt x="32" y="1434"/>
                  </a:lnTo>
                  <a:close/>
                  <a:moveTo>
                    <a:pt x="16" y="102"/>
                  </a:moveTo>
                  <a:lnTo>
                    <a:pt x="48" y="1418"/>
                  </a:lnTo>
                  <a:lnTo>
                    <a:pt x="3435" y="1332"/>
                  </a:lnTo>
                  <a:lnTo>
                    <a:pt x="3405" y="16"/>
                  </a:lnTo>
                  <a:lnTo>
                    <a:pt x="16" y="102"/>
                  </a:lnTo>
                  <a:close/>
                </a:path>
              </a:pathLst>
            </a:custGeom>
            <a:solidFill>
              <a:srgbClr val="EE7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009" y="7674"/>
              <a:ext cx="9976" cy="2411"/>
            </a:xfrm>
            <a:custGeom>
              <a:avLst/>
              <a:gdLst>
                <a:gd name="T0" fmla="*/ 32 w 3453"/>
                <a:gd name="T1" fmla="*/ 1434 h 1434"/>
                <a:gd name="T2" fmla="*/ 32 w 3453"/>
                <a:gd name="T3" fmla="*/ 1426 h 1434"/>
                <a:gd name="T4" fmla="*/ 0 w 3453"/>
                <a:gd name="T5" fmla="*/ 86 h 1434"/>
                <a:gd name="T6" fmla="*/ 8 w 3453"/>
                <a:gd name="T7" fmla="*/ 86 h 1434"/>
                <a:gd name="T8" fmla="*/ 3421 w 3453"/>
                <a:gd name="T9" fmla="*/ 0 h 1434"/>
                <a:gd name="T10" fmla="*/ 3421 w 3453"/>
                <a:gd name="T11" fmla="*/ 8 h 1434"/>
                <a:gd name="T12" fmla="*/ 3453 w 3453"/>
                <a:gd name="T13" fmla="*/ 1349 h 1434"/>
                <a:gd name="T14" fmla="*/ 3445 w 3453"/>
                <a:gd name="T15" fmla="*/ 1349 h 1434"/>
                <a:gd name="T16" fmla="*/ 32 w 3453"/>
                <a:gd name="T17" fmla="*/ 1434 h 1434"/>
                <a:gd name="T18" fmla="*/ 16 w 3453"/>
                <a:gd name="T19" fmla="*/ 102 h 1434"/>
                <a:gd name="T20" fmla="*/ 48 w 3453"/>
                <a:gd name="T21" fmla="*/ 1418 h 1434"/>
                <a:gd name="T22" fmla="*/ 3435 w 3453"/>
                <a:gd name="T23" fmla="*/ 1332 h 1434"/>
                <a:gd name="T24" fmla="*/ 3405 w 3453"/>
                <a:gd name="T25" fmla="*/ 16 h 1434"/>
                <a:gd name="T26" fmla="*/ 16 w 3453"/>
                <a:gd name="T27" fmla="*/ 10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53" h="1434">
                  <a:moveTo>
                    <a:pt x="32" y="1434"/>
                  </a:moveTo>
                  <a:lnTo>
                    <a:pt x="32" y="1426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3421" y="0"/>
                  </a:lnTo>
                  <a:lnTo>
                    <a:pt x="3421" y="8"/>
                  </a:lnTo>
                  <a:lnTo>
                    <a:pt x="3453" y="1349"/>
                  </a:lnTo>
                  <a:lnTo>
                    <a:pt x="3445" y="1349"/>
                  </a:lnTo>
                  <a:lnTo>
                    <a:pt x="32" y="1434"/>
                  </a:lnTo>
                  <a:close/>
                  <a:moveTo>
                    <a:pt x="16" y="102"/>
                  </a:moveTo>
                  <a:lnTo>
                    <a:pt x="48" y="1418"/>
                  </a:lnTo>
                  <a:lnTo>
                    <a:pt x="3435" y="1332"/>
                  </a:lnTo>
                  <a:lnTo>
                    <a:pt x="3405" y="16"/>
                  </a:lnTo>
                  <a:lnTo>
                    <a:pt x="16" y="102"/>
                  </a:lnTo>
                  <a:close/>
                </a:path>
              </a:pathLst>
            </a:custGeom>
            <a:solidFill>
              <a:srgbClr val="EE7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1199" y="7674"/>
              <a:ext cx="9979" cy="2411"/>
            </a:xfrm>
            <a:custGeom>
              <a:avLst/>
              <a:gdLst>
                <a:gd name="T0" fmla="*/ 3422 w 3454"/>
                <a:gd name="T1" fmla="*/ 1434 h 1434"/>
                <a:gd name="T2" fmla="*/ 3414 w 3454"/>
                <a:gd name="T3" fmla="*/ 1434 h 1434"/>
                <a:gd name="T4" fmla="*/ 0 w 3454"/>
                <a:gd name="T5" fmla="*/ 1349 h 1434"/>
                <a:gd name="T6" fmla="*/ 32 w 3454"/>
                <a:gd name="T7" fmla="*/ 0 h 1434"/>
                <a:gd name="T8" fmla="*/ 40 w 3454"/>
                <a:gd name="T9" fmla="*/ 0 h 1434"/>
                <a:gd name="T10" fmla="*/ 3454 w 3454"/>
                <a:gd name="T11" fmla="*/ 86 h 1434"/>
                <a:gd name="T12" fmla="*/ 3422 w 3454"/>
                <a:gd name="T13" fmla="*/ 1434 h 1434"/>
                <a:gd name="T14" fmla="*/ 19 w 3454"/>
                <a:gd name="T15" fmla="*/ 1332 h 1434"/>
                <a:gd name="T16" fmla="*/ 3406 w 3454"/>
                <a:gd name="T17" fmla="*/ 1418 h 1434"/>
                <a:gd name="T18" fmla="*/ 3438 w 3454"/>
                <a:gd name="T19" fmla="*/ 102 h 1434"/>
                <a:gd name="T20" fmla="*/ 48 w 3454"/>
                <a:gd name="T21" fmla="*/ 16 h 1434"/>
                <a:gd name="T22" fmla="*/ 19 w 3454"/>
                <a:gd name="T23" fmla="*/ 1332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54" h="1434">
                  <a:moveTo>
                    <a:pt x="3422" y="1434"/>
                  </a:moveTo>
                  <a:lnTo>
                    <a:pt x="3414" y="1434"/>
                  </a:lnTo>
                  <a:lnTo>
                    <a:pt x="0" y="1349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3454" y="86"/>
                  </a:lnTo>
                  <a:lnTo>
                    <a:pt x="3422" y="1434"/>
                  </a:lnTo>
                  <a:close/>
                  <a:moveTo>
                    <a:pt x="19" y="1332"/>
                  </a:moveTo>
                  <a:lnTo>
                    <a:pt x="3406" y="1418"/>
                  </a:lnTo>
                  <a:lnTo>
                    <a:pt x="3438" y="102"/>
                  </a:lnTo>
                  <a:lnTo>
                    <a:pt x="48" y="16"/>
                  </a:lnTo>
                  <a:lnTo>
                    <a:pt x="19" y="1332"/>
                  </a:lnTo>
                  <a:close/>
                </a:path>
              </a:pathLst>
            </a:custGeom>
            <a:solidFill>
              <a:srgbClr val="DD9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867" y="8218"/>
              <a:ext cx="355" cy="177"/>
            </a:xfrm>
            <a:custGeom>
              <a:avLst/>
              <a:gdLst>
                <a:gd name="T0" fmla="*/ 46 w 46"/>
                <a:gd name="T1" fmla="*/ 13 h 39"/>
                <a:gd name="T2" fmla="*/ 34 w 46"/>
                <a:gd name="T3" fmla="*/ 2 h 39"/>
                <a:gd name="T4" fmla="*/ 24 w 46"/>
                <a:gd name="T5" fmla="*/ 7 h 39"/>
                <a:gd name="T6" fmla="*/ 14 w 46"/>
                <a:gd name="T7" fmla="*/ 0 h 39"/>
                <a:gd name="T8" fmla="*/ 1 w 46"/>
                <a:gd name="T9" fmla="*/ 11 h 39"/>
                <a:gd name="T10" fmla="*/ 7 w 46"/>
                <a:gd name="T11" fmla="*/ 26 h 39"/>
                <a:gd name="T12" fmla="*/ 22 w 46"/>
                <a:gd name="T13" fmla="*/ 39 h 39"/>
                <a:gd name="T14" fmla="*/ 38 w 46"/>
                <a:gd name="T15" fmla="*/ 28 h 39"/>
                <a:gd name="T16" fmla="*/ 46 w 46"/>
                <a:gd name="T17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46" y="13"/>
                  </a:moveTo>
                  <a:cubicBezTo>
                    <a:pt x="46" y="7"/>
                    <a:pt x="41" y="2"/>
                    <a:pt x="34" y="2"/>
                  </a:cubicBezTo>
                  <a:cubicBezTo>
                    <a:pt x="28" y="2"/>
                    <a:pt x="24" y="7"/>
                    <a:pt x="24" y="7"/>
                  </a:cubicBezTo>
                  <a:cubicBezTo>
                    <a:pt x="24" y="7"/>
                    <a:pt x="20" y="1"/>
                    <a:pt x="14" y="0"/>
                  </a:cubicBezTo>
                  <a:cubicBezTo>
                    <a:pt x="7" y="0"/>
                    <a:pt x="1" y="5"/>
                    <a:pt x="1" y="11"/>
                  </a:cubicBezTo>
                  <a:cubicBezTo>
                    <a:pt x="0" y="16"/>
                    <a:pt x="4" y="22"/>
                    <a:pt x="7" y="26"/>
                  </a:cubicBezTo>
                  <a:cubicBezTo>
                    <a:pt x="11" y="31"/>
                    <a:pt x="18" y="36"/>
                    <a:pt x="22" y="39"/>
                  </a:cubicBezTo>
                  <a:cubicBezTo>
                    <a:pt x="26" y="37"/>
                    <a:pt x="33" y="32"/>
                    <a:pt x="38" y="28"/>
                  </a:cubicBezTo>
                  <a:cubicBezTo>
                    <a:pt x="41" y="24"/>
                    <a:pt x="46" y="19"/>
                    <a:pt x="46" y="13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10655" y="8092"/>
              <a:ext cx="329" cy="185"/>
            </a:xfrm>
            <a:custGeom>
              <a:avLst/>
              <a:gdLst>
                <a:gd name="T0" fmla="*/ 39 w 43"/>
                <a:gd name="T1" fmla="*/ 5 h 41"/>
                <a:gd name="T2" fmla="*/ 22 w 43"/>
                <a:gd name="T3" fmla="*/ 5 h 41"/>
                <a:gd name="T4" fmla="*/ 18 w 43"/>
                <a:gd name="T5" fmla="*/ 15 h 41"/>
                <a:gd name="T6" fmla="*/ 7 w 43"/>
                <a:gd name="T7" fmla="*/ 17 h 41"/>
                <a:gd name="T8" fmla="*/ 4 w 43"/>
                <a:gd name="T9" fmla="*/ 33 h 41"/>
                <a:gd name="T10" fmla="*/ 18 w 43"/>
                <a:gd name="T11" fmla="*/ 40 h 41"/>
                <a:gd name="T12" fmla="*/ 38 w 43"/>
                <a:gd name="T13" fmla="*/ 40 h 41"/>
                <a:gd name="T14" fmla="*/ 42 w 43"/>
                <a:gd name="T15" fmla="*/ 21 h 41"/>
                <a:gd name="T16" fmla="*/ 39 w 43"/>
                <a:gd name="T17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1">
                  <a:moveTo>
                    <a:pt x="39" y="5"/>
                  </a:moveTo>
                  <a:cubicBezTo>
                    <a:pt x="35" y="1"/>
                    <a:pt x="28" y="0"/>
                    <a:pt x="22" y="5"/>
                  </a:cubicBezTo>
                  <a:cubicBezTo>
                    <a:pt x="18" y="9"/>
                    <a:pt x="18" y="15"/>
                    <a:pt x="18" y="15"/>
                  </a:cubicBezTo>
                  <a:cubicBezTo>
                    <a:pt x="18" y="15"/>
                    <a:pt x="12" y="13"/>
                    <a:pt x="7" y="17"/>
                  </a:cubicBezTo>
                  <a:cubicBezTo>
                    <a:pt x="1" y="21"/>
                    <a:pt x="0" y="28"/>
                    <a:pt x="4" y="33"/>
                  </a:cubicBezTo>
                  <a:cubicBezTo>
                    <a:pt x="7" y="38"/>
                    <a:pt x="13" y="39"/>
                    <a:pt x="18" y="40"/>
                  </a:cubicBezTo>
                  <a:cubicBezTo>
                    <a:pt x="25" y="41"/>
                    <a:pt x="33" y="41"/>
                    <a:pt x="38" y="40"/>
                  </a:cubicBezTo>
                  <a:cubicBezTo>
                    <a:pt x="39" y="36"/>
                    <a:pt x="42" y="28"/>
                    <a:pt x="42" y="21"/>
                  </a:cubicBezTo>
                  <a:cubicBezTo>
                    <a:pt x="43" y="17"/>
                    <a:pt x="43" y="10"/>
                    <a:pt x="39" y="5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10398" y="9702"/>
              <a:ext cx="442" cy="225"/>
            </a:xfrm>
            <a:custGeom>
              <a:avLst/>
              <a:gdLst>
                <a:gd name="T0" fmla="*/ 54 w 57"/>
                <a:gd name="T1" fmla="*/ 11 h 50"/>
                <a:gd name="T2" fmla="*/ 36 w 57"/>
                <a:gd name="T3" fmla="*/ 3 h 50"/>
                <a:gd name="T4" fmla="*/ 26 w 57"/>
                <a:gd name="T5" fmla="*/ 13 h 50"/>
                <a:gd name="T6" fmla="*/ 13 w 57"/>
                <a:gd name="T7" fmla="*/ 10 h 50"/>
                <a:gd name="T8" fmla="*/ 2 w 57"/>
                <a:gd name="T9" fmla="*/ 27 h 50"/>
                <a:gd name="T10" fmla="*/ 15 w 57"/>
                <a:gd name="T11" fmla="*/ 42 h 50"/>
                <a:gd name="T12" fmla="*/ 38 w 57"/>
                <a:gd name="T13" fmla="*/ 50 h 50"/>
                <a:gd name="T14" fmla="*/ 51 w 57"/>
                <a:gd name="T15" fmla="*/ 31 h 50"/>
                <a:gd name="T16" fmla="*/ 54 w 57"/>
                <a:gd name="T17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0">
                  <a:moveTo>
                    <a:pt x="54" y="11"/>
                  </a:moveTo>
                  <a:cubicBezTo>
                    <a:pt x="52" y="4"/>
                    <a:pt x="44" y="0"/>
                    <a:pt x="36" y="3"/>
                  </a:cubicBezTo>
                  <a:cubicBezTo>
                    <a:pt x="29" y="5"/>
                    <a:pt x="26" y="13"/>
                    <a:pt x="26" y="13"/>
                  </a:cubicBezTo>
                  <a:cubicBezTo>
                    <a:pt x="26" y="13"/>
                    <a:pt x="20" y="8"/>
                    <a:pt x="13" y="10"/>
                  </a:cubicBezTo>
                  <a:cubicBezTo>
                    <a:pt x="4" y="12"/>
                    <a:pt x="0" y="20"/>
                    <a:pt x="2" y="27"/>
                  </a:cubicBezTo>
                  <a:cubicBezTo>
                    <a:pt x="4" y="34"/>
                    <a:pt x="10" y="39"/>
                    <a:pt x="15" y="42"/>
                  </a:cubicBezTo>
                  <a:cubicBezTo>
                    <a:pt x="22" y="46"/>
                    <a:pt x="32" y="49"/>
                    <a:pt x="38" y="50"/>
                  </a:cubicBezTo>
                  <a:cubicBezTo>
                    <a:pt x="41" y="46"/>
                    <a:pt x="48" y="38"/>
                    <a:pt x="51" y="31"/>
                  </a:cubicBezTo>
                  <a:cubicBezTo>
                    <a:pt x="54" y="25"/>
                    <a:pt x="57" y="18"/>
                    <a:pt x="54" y="11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1355" y="9715"/>
              <a:ext cx="430" cy="222"/>
            </a:xfrm>
            <a:custGeom>
              <a:avLst/>
              <a:gdLst>
                <a:gd name="T0" fmla="*/ 56 w 56"/>
                <a:gd name="T1" fmla="*/ 20 h 49"/>
                <a:gd name="T2" fmla="*/ 42 w 56"/>
                <a:gd name="T3" fmla="*/ 5 h 49"/>
                <a:gd name="T4" fmla="*/ 30 w 56"/>
                <a:gd name="T5" fmla="*/ 10 h 49"/>
                <a:gd name="T6" fmla="*/ 19 w 56"/>
                <a:gd name="T7" fmla="*/ 1 h 49"/>
                <a:gd name="T8" fmla="*/ 2 w 56"/>
                <a:gd name="T9" fmla="*/ 12 h 49"/>
                <a:gd name="T10" fmla="*/ 8 w 56"/>
                <a:gd name="T11" fmla="*/ 31 h 49"/>
                <a:gd name="T12" fmla="*/ 24 w 56"/>
                <a:gd name="T13" fmla="*/ 49 h 49"/>
                <a:gd name="T14" fmla="*/ 45 w 56"/>
                <a:gd name="T15" fmla="*/ 37 h 49"/>
                <a:gd name="T16" fmla="*/ 56 w 56"/>
                <a:gd name="T1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49">
                  <a:moveTo>
                    <a:pt x="56" y="20"/>
                  </a:moveTo>
                  <a:cubicBezTo>
                    <a:pt x="56" y="13"/>
                    <a:pt x="51" y="6"/>
                    <a:pt x="42" y="5"/>
                  </a:cubicBezTo>
                  <a:cubicBezTo>
                    <a:pt x="35" y="4"/>
                    <a:pt x="30" y="10"/>
                    <a:pt x="30" y="10"/>
                  </a:cubicBezTo>
                  <a:cubicBezTo>
                    <a:pt x="30" y="10"/>
                    <a:pt x="26" y="3"/>
                    <a:pt x="19" y="1"/>
                  </a:cubicBezTo>
                  <a:cubicBezTo>
                    <a:pt x="10" y="0"/>
                    <a:pt x="3" y="5"/>
                    <a:pt x="2" y="12"/>
                  </a:cubicBezTo>
                  <a:cubicBezTo>
                    <a:pt x="0" y="19"/>
                    <a:pt x="4" y="26"/>
                    <a:pt x="8" y="31"/>
                  </a:cubicBezTo>
                  <a:cubicBezTo>
                    <a:pt x="12" y="38"/>
                    <a:pt x="20" y="45"/>
                    <a:pt x="24" y="49"/>
                  </a:cubicBezTo>
                  <a:cubicBezTo>
                    <a:pt x="29" y="46"/>
                    <a:pt x="38" y="42"/>
                    <a:pt x="45" y="37"/>
                  </a:cubicBezTo>
                  <a:cubicBezTo>
                    <a:pt x="49" y="33"/>
                    <a:pt x="55" y="27"/>
                    <a:pt x="56" y="20"/>
                  </a:cubicBezTo>
                  <a:close/>
                </a:path>
              </a:pathLst>
            </a:cu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1176" y="9071"/>
              <a:ext cx="162" cy="91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5992" y="9964"/>
              <a:ext cx="162" cy="94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8633" y="7746"/>
              <a:ext cx="153" cy="94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2520" y="7650"/>
              <a:ext cx="156" cy="96"/>
            </a:xfrm>
            <a:prstGeom prst="ellipse">
              <a:avLst/>
            </a:prstGeom>
            <a:solidFill>
              <a:srgbClr val="E50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3856673" y="1068070"/>
            <a:ext cx="88214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焓变是反应能否自发进行的一个因素</a:t>
            </a: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,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但不是唯一因素。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5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二、反应进行方向的判断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方法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5800" r="-510"/>
          <a:stretch>
            <a:fillRect/>
          </a:stretch>
        </p:blipFill>
        <p:spPr>
          <a:xfrm>
            <a:off x="125730" y="2632075"/>
            <a:ext cx="4316730" cy="2260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8610" y="4892675"/>
            <a:ext cx="3388995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气体的自发扩散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过程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8685" y="2632330"/>
            <a:ext cx="229235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9611" y="2632330"/>
            <a:ext cx="1982787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8222" y="2632330"/>
            <a:ext cx="2389188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5996305" y="4954905"/>
            <a:ext cx="5526405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硝酸铵溶于水的过程可以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自发进行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308610" y="1595120"/>
            <a:ext cx="11214735" cy="543560"/>
          </a:xfrm>
          <a:prstGeom prst="rect">
            <a:avLst/>
          </a:prstGeom>
          <a:noFill/>
          <a:ln w="9525">
            <a:noFill/>
          </a:ln>
        </p:spPr>
        <p:txBody>
          <a:bodyPr wrap="square" lIns="67628" tIns="35243" rIns="67628" bIns="35243">
            <a:spAutoFit/>
          </a:bodyPr>
          <a:p>
            <a:pPr>
              <a:lnSpc>
                <a:spcPct val="11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这些过程都是</a:t>
            </a:r>
            <a:r>
              <a:rPr lang="zh-CN" altLang="en-US" sz="2800" b="1">
                <a:solidFill>
                  <a:srgbClr val="FF00FF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自发地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从</a:t>
            </a:r>
            <a:r>
              <a:rPr lang="zh-CN" altLang="en-US" sz="2800" b="1">
                <a:solidFill>
                  <a:srgbClr val="3333CC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混乱度</a:t>
            </a:r>
            <a:r>
              <a:rPr lang="zh-CN" altLang="en-US" sz="2800" b="1" smtClean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</a:t>
            </a:r>
            <a:r>
              <a:rPr lang="en-US" altLang="zh-CN" sz="2800" b="1" smtClean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(</a:t>
            </a:r>
            <a:r>
              <a:rPr lang="zh-CN" altLang="en-US" sz="2800" b="1" smtClean="0">
                <a:solidFill>
                  <a:srgbClr val="0000FF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有序</a:t>
            </a:r>
            <a:r>
              <a:rPr lang="en-US" altLang="zh-CN" sz="2800" b="1" smtClean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)</a:t>
            </a:r>
            <a:r>
              <a:rPr lang="zh-CN" altLang="en-US" sz="2800" b="1" smtClean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向</a:t>
            </a:r>
            <a:r>
              <a:rPr lang="zh-CN" altLang="en-US" sz="2800" b="1">
                <a:solidFill>
                  <a:srgbClr val="3333CC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混乱度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大（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无序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）的方向进行。</a:t>
            </a:r>
            <a:endParaRPr lang="zh-CN" altLang="en-US" sz="2800" b="1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黑体" panose="02010609060101010101" pitchFamily="2" charset="-122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AS_UNIQUEID" val="148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AS_UNIQUEID" val="98"/>
</p:tagLst>
</file>

<file path=ppt/tags/tag102.xml><?xml version="1.0" encoding="utf-8"?>
<p:tagLst xmlns:p="http://schemas.openxmlformats.org/presentationml/2006/main">
  <p:tag name="AS_UNIQUEID" val="99"/>
</p:tagLst>
</file>

<file path=ppt/tags/tag103.xml><?xml version="1.0" encoding="utf-8"?>
<p:tagLst xmlns:p="http://schemas.openxmlformats.org/presentationml/2006/main">
  <p:tag name="AS_UNIQUEID" val="111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5.xml><?xml version="1.0" encoding="utf-8"?>
<p:tagLst xmlns:p="http://schemas.openxmlformats.org/presentationml/2006/main">
  <p:tag name="AS_UNIQUEID" val="1166"/>
</p:tagLst>
</file>

<file path=ppt/tags/tag106.xml><?xml version="1.0" encoding="utf-8"?>
<p:tagLst xmlns:p="http://schemas.openxmlformats.org/presentationml/2006/main">
  <p:tag name="AS_UNIQUEID" val="1168"/>
</p:tagLst>
</file>

<file path=ppt/tags/tag107.xml><?xml version="1.0" encoding="utf-8"?>
<p:tagLst xmlns:p="http://schemas.openxmlformats.org/presentationml/2006/main">
  <p:tag name="AS_UNIQUEID" val="1170"/>
</p:tagLst>
</file>

<file path=ppt/tags/tag108.xml><?xml version="1.0" encoding="utf-8"?>
<p:tagLst xmlns:p="http://schemas.openxmlformats.org/presentationml/2006/main">
  <p:tag name="AS_UNIQUEID" val="2873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AS_UNIQUEID" val="149"/>
</p:tagLst>
</file>

<file path=ppt/tags/tag110.xml><?xml version="1.0" encoding="utf-8"?>
<p:tagLst xmlns:p="http://schemas.openxmlformats.org/presentationml/2006/main">
  <p:tag name="AS_UNIQUEID" val="113"/>
</p:tagLst>
</file>

<file path=ppt/tags/tag111.xml><?xml version="1.0" encoding="utf-8"?>
<p:tagLst xmlns:p="http://schemas.openxmlformats.org/presentationml/2006/main">
  <p:tag name="AS_UNIQUEID" val="113"/>
</p:tagLst>
</file>

<file path=ppt/tags/tag112.xml><?xml version="1.0" encoding="utf-8"?>
<p:tagLst xmlns:p="http://schemas.openxmlformats.org/presentationml/2006/main">
  <p:tag name="AS_UNIQUEID" val="1168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AS_UNIQUEID" val="1258"/>
</p:tagLst>
</file>

<file path=ppt/tags/tag115.xml><?xml version="1.0" encoding="utf-8"?>
<p:tagLst xmlns:p="http://schemas.openxmlformats.org/presentationml/2006/main">
  <p:tag name="AS_UNIQUEID" val="1259"/>
</p:tagLst>
</file>

<file path=ppt/tags/tag116.xml><?xml version="1.0" encoding="utf-8"?>
<p:tagLst xmlns:p="http://schemas.openxmlformats.org/presentationml/2006/main">
  <p:tag name="AS_UNIQUEID" val="1260"/>
</p:tagLst>
</file>

<file path=ppt/tags/tag117.xml><?xml version="1.0" encoding="utf-8"?>
<p:tagLst xmlns:p="http://schemas.openxmlformats.org/presentationml/2006/main">
  <p:tag name="AS_UNIQUEID" val="1261"/>
</p:tagLst>
</file>

<file path=ppt/tags/tag118.xml><?xml version="1.0" encoding="utf-8"?>
<p:tagLst xmlns:p="http://schemas.openxmlformats.org/presentationml/2006/main">
  <p:tag name="AS_UNIQUEID" val="1262"/>
</p:tagLst>
</file>

<file path=ppt/tags/tag119.xml><?xml version="1.0" encoding="utf-8"?>
<p:tagLst xmlns:p="http://schemas.openxmlformats.org/presentationml/2006/main">
  <p:tag name="AS_UNIQUEID" val="1263"/>
</p:tagLst>
</file>

<file path=ppt/tags/tag12.xml><?xml version="1.0" encoding="utf-8"?>
<p:tagLst xmlns:p="http://schemas.openxmlformats.org/presentationml/2006/main">
  <p:tag name="AS_UNIQUEID" val="150"/>
</p:tagLst>
</file>

<file path=ppt/tags/tag120.xml><?xml version="1.0" encoding="utf-8"?>
<p:tagLst xmlns:p="http://schemas.openxmlformats.org/presentationml/2006/main">
  <p:tag name="AS_UNIQUEID" val="1265"/>
</p:tagLst>
</file>

<file path=ppt/tags/tag121.xml><?xml version="1.0" encoding="utf-8"?>
<p:tagLst xmlns:p="http://schemas.openxmlformats.org/presentationml/2006/main">
  <p:tag name="AS_UNIQUEID" val="1266"/>
</p:tagLst>
</file>

<file path=ppt/tags/tag122.xml><?xml version="1.0" encoding="utf-8"?>
<p:tagLst xmlns:p="http://schemas.openxmlformats.org/presentationml/2006/main">
  <p:tag name="AS_UNIQUEID" val="113"/>
</p:tagLst>
</file>

<file path=ppt/tags/tag123.xml><?xml version="1.0" encoding="utf-8"?>
<p:tagLst xmlns:p="http://schemas.openxmlformats.org/presentationml/2006/main">
  <p:tag name="AS_UNIQUEID" val="113"/>
</p:tagLst>
</file>

<file path=ppt/tags/tag124.xml><?xml version="1.0" encoding="utf-8"?>
<p:tagLst xmlns:p="http://schemas.openxmlformats.org/presentationml/2006/main">
  <p:tag name="AS_UNIQUEID" val="1170"/>
</p:tagLst>
</file>

<file path=ppt/tags/tag125.xml><?xml version="1.0" encoding="utf-8"?>
<p:tagLst xmlns:p="http://schemas.openxmlformats.org/presentationml/2006/main">
  <p:tag name="AS_UNIQUEID" val="129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AS_UNIQUEID" val="140"/>
</p:tagLst>
</file>

<file path=ppt/tags/tag128.xml><?xml version="1.0" encoding="utf-8"?>
<p:tagLst xmlns:p="http://schemas.openxmlformats.org/presentationml/2006/main">
  <p:tag name="AS_UNIQUEID" val="141"/>
</p:tagLst>
</file>

<file path=ppt/tags/tag129.xml><?xml version="1.0" encoding="utf-8"?>
<p:tagLst xmlns:p="http://schemas.openxmlformats.org/presentationml/2006/main">
  <p:tag name="AS_UNIQUEID" val="142"/>
</p:tagLst>
</file>

<file path=ppt/tags/tag13.xml><?xml version="1.0" encoding="utf-8"?>
<p:tagLst xmlns:p="http://schemas.openxmlformats.org/presentationml/2006/main">
  <p:tag name="AS_UNIQUEID" val="151"/>
</p:tagLst>
</file>

<file path=ppt/tags/tag130.xml><?xml version="1.0" encoding="utf-8"?>
<p:tagLst xmlns:p="http://schemas.openxmlformats.org/presentationml/2006/main">
  <p:tag name="AS_UNIQUEID" val="140"/>
</p:tagLst>
</file>

<file path=ppt/tags/tag131.xml><?xml version="1.0" encoding="utf-8"?>
<p:tagLst xmlns:p="http://schemas.openxmlformats.org/presentationml/2006/main">
  <p:tag name="AS_UNIQUEID" val="143"/>
</p:tagLst>
</file>

<file path=ppt/tags/tag132.xml><?xml version="1.0" encoding="utf-8"?>
<p:tagLst xmlns:p="http://schemas.openxmlformats.org/presentationml/2006/main">
  <p:tag name="AS_UNIQUEID" val="144"/>
</p:tagLst>
</file>

<file path=ppt/tags/tag133.xml><?xml version="1.0" encoding="utf-8"?>
<p:tagLst xmlns:p="http://schemas.openxmlformats.org/presentationml/2006/main">
  <p:tag name="AS_UNIQUEID" val="145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AS_UNIQUEID" val="140"/>
</p:tagLst>
</file>

<file path=ppt/tags/tag136.xml><?xml version="1.0" encoding="utf-8"?>
<p:tagLst xmlns:p="http://schemas.openxmlformats.org/presentationml/2006/main">
  <p:tag name="AS_UNIQUEID" val="143"/>
</p:tagLst>
</file>

<file path=ppt/tags/tag137.xml><?xml version="1.0" encoding="utf-8"?>
<p:tagLst xmlns:p="http://schemas.openxmlformats.org/presentationml/2006/main">
  <p:tag name="AS_UNIQUEID" val="172"/>
</p:tagLst>
</file>

<file path=ppt/tags/tag138.xml><?xml version="1.0" encoding="utf-8"?>
<p:tagLst xmlns:p="http://schemas.openxmlformats.org/presentationml/2006/main">
  <p:tag name="AS_UNIQUEID" val="173"/>
</p:tagLst>
</file>

<file path=ppt/tags/tag139.xml><?xml version="1.0" encoding="utf-8"?>
<p:tagLst xmlns:p="http://schemas.openxmlformats.org/presentationml/2006/main">
  <p:tag name="AS_UNIQUEID" val="174"/>
</p:tagLst>
</file>

<file path=ppt/tags/tag14.xml><?xml version="1.0" encoding="utf-8"?>
<p:tagLst xmlns:p="http://schemas.openxmlformats.org/presentationml/2006/main">
  <p:tag name="AS_UNIQUEID" val="152"/>
</p:tagLst>
</file>

<file path=ppt/tags/tag140.xml><?xml version="1.0" encoding="utf-8"?>
<p:tagLst xmlns:p="http://schemas.openxmlformats.org/presentationml/2006/main">
  <p:tag name="AS_UNIQUEID" val="175"/>
</p:tagLst>
</file>

<file path=ppt/tags/tag141.xml><?xml version="1.0" encoding="utf-8"?>
<p:tagLst xmlns:p="http://schemas.openxmlformats.org/presentationml/2006/main">
  <p:tag name="AS_UNIQUEID" val="176"/>
</p:tagLst>
</file>

<file path=ppt/tags/tag142.xml><?xml version="1.0" encoding="utf-8"?>
<p:tagLst xmlns:p="http://schemas.openxmlformats.org/presentationml/2006/main">
  <p:tag name="AS_UNIQUEID" val="177"/>
</p:tagLst>
</file>

<file path=ppt/tags/tag143.xml><?xml version="1.0" encoding="utf-8"?>
<p:tagLst xmlns:p="http://schemas.openxmlformats.org/presentationml/2006/main">
  <p:tag name="AS_UNIQUEID" val="178"/>
</p:tagLst>
</file>

<file path=ppt/tags/tag144.xml><?xml version="1.0" encoding="utf-8"?>
<p:tagLst xmlns:p="http://schemas.openxmlformats.org/presentationml/2006/main">
  <p:tag name="AS_UNIQUEID" val="179"/>
</p:tagLst>
</file>

<file path=ppt/tags/tag145.xml><?xml version="1.0" encoding="utf-8"?>
<p:tagLst xmlns:p="http://schemas.openxmlformats.org/presentationml/2006/main">
  <p:tag name="AS_UNIQUEID" val="180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AS_UNIQUEID" val="322"/>
</p:tagLst>
</file>

<file path=ppt/tags/tag148.xml><?xml version="1.0" encoding="utf-8"?>
<p:tagLst xmlns:p="http://schemas.openxmlformats.org/presentationml/2006/main">
  <p:tag name="AS_UNIQUEID" val="323"/>
</p:tagLst>
</file>

<file path=ppt/tags/tag149.xml><?xml version="1.0" encoding="utf-8"?>
<p:tagLst xmlns:p="http://schemas.openxmlformats.org/presentationml/2006/main">
  <p:tag name="AS_UNIQUEID" val="324"/>
</p:tagLst>
</file>

<file path=ppt/tags/tag15.xml><?xml version="1.0" encoding="utf-8"?>
<p:tagLst xmlns:p="http://schemas.openxmlformats.org/presentationml/2006/main">
  <p:tag name="AS_UNIQUEID" val="153"/>
</p:tagLst>
</file>

<file path=ppt/tags/tag150.xml><?xml version="1.0" encoding="utf-8"?>
<p:tagLst xmlns:p="http://schemas.openxmlformats.org/presentationml/2006/main">
  <p:tag name="AS_UNIQUEID" val="325"/>
</p:tagLst>
</file>

<file path=ppt/tags/tag151.xml><?xml version="1.0" encoding="utf-8"?>
<p:tagLst xmlns:p="http://schemas.openxmlformats.org/presentationml/2006/main">
  <p:tag name="AS_UNIQUEID" val="326"/>
</p:tagLst>
</file>

<file path=ppt/tags/tag152.xml><?xml version="1.0" encoding="utf-8"?>
<p:tagLst xmlns:p="http://schemas.openxmlformats.org/presentationml/2006/main">
  <p:tag name="AS_UNIQUEID" val="327"/>
</p:tagLst>
</file>

<file path=ppt/tags/tag153.xml><?xml version="1.0" encoding="utf-8"?>
<p:tagLst xmlns:p="http://schemas.openxmlformats.org/presentationml/2006/main">
  <p:tag name="AS_UNIQUEID" val="328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AS_UNIQUEID" val="2875"/>
</p:tagLst>
</file>

<file path=ppt/tags/tag156.xml><?xml version="1.0" encoding="utf-8"?>
<p:tagLst xmlns:p="http://schemas.openxmlformats.org/presentationml/2006/main">
  <p:tag name="AS_UNIQUEID" val="2876"/>
</p:tagLst>
</file>

<file path=ppt/tags/tag157.xml><?xml version="1.0" encoding="utf-8"?>
<p:tagLst xmlns:p="http://schemas.openxmlformats.org/presentationml/2006/main">
  <p:tag name="AS_UNIQUEID" val="2877"/>
</p:tagLst>
</file>

<file path=ppt/tags/tag158.xml><?xml version="1.0" encoding="utf-8"?>
<p:tagLst xmlns:p="http://schemas.openxmlformats.org/presentationml/2006/main">
  <p:tag name="AS_UNIQUEID" val="2878"/>
</p:tagLst>
</file>

<file path=ppt/tags/tag159.xml><?xml version="1.0" encoding="utf-8"?>
<p:tagLst xmlns:p="http://schemas.openxmlformats.org/presentationml/2006/main">
  <p:tag name="AS_UNIQUEID" val="2879"/>
</p:tagLst>
</file>

<file path=ppt/tags/tag16.xml><?xml version="1.0" encoding="utf-8"?>
<p:tagLst xmlns:p="http://schemas.openxmlformats.org/presentationml/2006/main">
  <p:tag name="AS_UNIQUEID" val="154"/>
</p:tagLst>
</file>

<file path=ppt/tags/tag160.xml><?xml version="1.0" encoding="utf-8"?>
<p:tagLst xmlns:p="http://schemas.openxmlformats.org/presentationml/2006/main">
  <p:tag name="AS_UNIQUEID" val="2880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AS_UNIQUEID" val="2881"/>
</p:tagLst>
</file>

<file path=ppt/tags/tag163.xml><?xml version="1.0" encoding="utf-8"?>
<p:tagLst xmlns:p="http://schemas.openxmlformats.org/presentationml/2006/main">
  <p:tag name="AS_UNIQUEID" val="2882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5.xml><?xml version="1.0" encoding="utf-8"?>
<p:tagLst xmlns:p="http://schemas.openxmlformats.org/presentationml/2006/main">
  <p:tag name="AS_UNIQUEID" val="2882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AS_UNIQUEID" val="2882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9.xml><?xml version="1.0" encoding="utf-8"?>
<p:tagLst xmlns:p="http://schemas.openxmlformats.org/presentationml/2006/main">
  <p:tag name="AS_UNIQUEID" val="1178"/>
</p:tagLst>
</file>

<file path=ppt/tags/tag17.xml><?xml version="1.0" encoding="utf-8"?>
<p:tagLst xmlns:p="http://schemas.openxmlformats.org/presentationml/2006/main">
  <p:tag name="AS_UNIQUEID" val="155"/>
</p:tagLst>
</file>

<file path=ppt/tags/tag170.xml><?xml version="1.0" encoding="utf-8"?>
<p:tagLst xmlns:p="http://schemas.openxmlformats.org/presentationml/2006/main">
  <p:tag name="AS_UNIQUEID" val="1179"/>
</p:tagLst>
</file>

<file path=ppt/tags/tag171.xml><?xml version="1.0" encoding="utf-8"?>
<p:tagLst xmlns:p="http://schemas.openxmlformats.org/presentationml/2006/main">
  <p:tag name="COMMONDATA" val="eyJoZGlkIjoiZTE0NDc4ZjJjODJmZmE3OTBjMmEwYTZjOGVhZmMxZmEifQ=="/>
  <p:tag name="KSO_WPP_MARK_KEY" val="0ce0d586-51c8-4c24-8412-3e0309e8f887"/>
  <p:tag name="commondata" val="eyJoZGlkIjoiOWRkNzIyMTUwOTEzYjAzYTc1NjYyMmY3MWRiZGY1MjcifQ=="/>
</p:tagLst>
</file>

<file path=ppt/tags/tag18.xml><?xml version="1.0" encoding="utf-8"?>
<p:tagLst xmlns:p="http://schemas.openxmlformats.org/presentationml/2006/main">
  <p:tag name="AS_UNIQUEID" val="156"/>
</p:tagLst>
</file>

<file path=ppt/tags/tag19.xml><?xml version="1.0" encoding="utf-8"?>
<p:tagLst xmlns:p="http://schemas.openxmlformats.org/presentationml/2006/main">
  <p:tag name="AS_UNIQUEID" val="157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UNIQUEID" val="158"/>
</p:tagLst>
</file>

<file path=ppt/tags/tag21.xml><?xml version="1.0" encoding="utf-8"?>
<p:tagLst xmlns:p="http://schemas.openxmlformats.org/presentationml/2006/main">
  <p:tag name="AS_UNIQUEID" val="159"/>
</p:tagLst>
</file>

<file path=ppt/tags/tag22.xml><?xml version="1.0" encoding="utf-8"?>
<p:tagLst xmlns:p="http://schemas.openxmlformats.org/presentationml/2006/main">
  <p:tag name="AS_UNIQUEID" val="160"/>
</p:tagLst>
</file>

<file path=ppt/tags/tag23.xml><?xml version="1.0" encoding="utf-8"?>
<p:tagLst xmlns:p="http://schemas.openxmlformats.org/presentationml/2006/main">
  <p:tag name="AS_UNIQUEID" val="161"/>
</p:tagLst>
</file>

<file path=ppt/tags/tag24.xml><?xml version="1.0" encoding="utf-8"?>
<p:tagLst xmlns:p="http://schemas.openxmlformats.org/presentationml/2006/main">
  <p:tag name="AS_UNIQUEID" val="162"/>
</p:tagLst>
</file>

<file path=ppt/tags/tag25.xml><?xml version="1.0" encoding="utf-8"?>
<p:tagLst xmlns:p="http://schemas.openxmlformats.org/presentationml/2006/main">
  <p:tag name="AS_UNIQUEID" val="163"/>
</p:tagLst>
</file>

<file path=ppt/tags/tag26.xml><?xml version="1.0" encoding="utf-8"?>
<p:tagLst xmlns:p="http://schemas.openxmlformats.org/presentationml/2006/main">
  <p:tag name="AS_UNIQUEID" val="164"/>
</p:tagLst>
</file>

<file path=ppt/tags/tag27.xml><?xml version="1.0" encoding="utf-8"?>
<p:tagLst xmlns:p="http://schemas.openxmlformats.org/presentationml/2006/main">
  <p:tag name="AS_UNIQUEID" val="165"/>
</p:tagLst>
</file>

<file path=ppt/tags/tag28.xml><?xml version="1.0" encoding="utf-8"?>
<p:tagLst xmlns:p="http://schemas.openxmlformats.org/presentationml/2006/main">
  <p:tag name="AS_UNIQUEID" val="3862"/>
</p:tagLst>
</file>

<file path=ppt/tags/tag29.xml><?xml version="1.0" encoding="utf-8"?>
<p:tagLst xmlns:p="http://schemas.openxmlformats.org/presentationml/2006/main">
  <p:tag name="AS_UNIQUEID" val="3863"/>
</p:tagLst>
</file>

<file path=ppt/tags/tag3.xml><?xml version="1.0" encoding="utf-8"?>
<p:tagLst xmlns:p="http://schemas.openxmlformats.org/presentationml/2006/main">
  <p:tag name="AS_UNIQUEID" val="141"/>
</p:tagLst>
</file>

<file path=ppt/tags/tag30.xml><?xml version="1.0" encoding="utf-8"?>
<p:tagLst xmlns:p="http://schemas.openxmlformats.org/presentationml/2006/main">
  <p:tag name="AS_UNIQUEID" val="347"/>
</p:tagLst>
</file>

<file path=ppt/tags/tag31.xml><?xml version="1.0" encoding="utf-8"?>
<p:tagLst xmlns:p="http://schemas.openxmlformats.org/presentationml/2006/main">
  <p:tag name="AS_UNIQUEID" val="348"/>
</p:tagLst>
</file>

<file path=ppt/tags/tag32.xml><?xml version="1.0" encoding="utf-8"?>
<p:tagLst xmlns:p="http://schemas.openxmlformats.org/presentationml/2006/main">
  <p:tag name="AS_UNIQUEID" val="349"/>
</p:tagLst>
</file>

<file path=ppt/tags/tag33.xml><?xml version="1.0" encoding="utf-8"?>
<p:tagLst xmlns:p="http://schemas.openxmlformats.org/presentationml/2006/main">
  <p:tag name="AS_UNIQUEID" val="350"/>
</p:tagLst>
</file>

<file path=ppt/tags/tag34.xml><?xml version="1.0" encoding="utf-8"?>
<p:tagLst xmlns:p="http://schemas.openxmlformats.org/presentationml/2006/main">
  <p:tag name="AS_UNIQUEID" val="351"/>
</p:tagLst>
</file>

<file path=ppt/tags/tag35.xml><?xml version="1.0" encoding="utf-8"?>
<p:tagLst xmlns:p="http://schemas.openxmlformats.org/presentationml/2006/main">
  <p:tag name="AS_UNIQUEID" val="352"/>
</p:tagLst>
</file>

<file path=ppt/tags/tag36.xml><?xml version="1.0" encoding="utf-8"?>
<p:tagLst xmlns:p="http://schemas.openxmlformats.org/presentationml/2006/main">
  <p:tag name="AS_UNIQUEID" val="304"/>
</p:tagLst>
</file>

<file path=ppt/tags/tag37.xml><?xml version="1.0" encoding="utf-8"?>
<p:tagLst xmlns:p="http://schemas.openxmlformats.org/presentationml/2006/main">
  <p:tag name="AS_UNIQUEID" val="305"/>
</p:tagLst>
</file>

<file path=ppt/tags/tag38.xml><?xml version="1.0" encoding="utf-8"?>
<p:tagLst xmlns:p="http://schemas.openxmlformats.org/presentationml/2006/main">
  <p:tag name="AS_UNIQUEID" val="306"/>
</p:tagLst>
</file>

<file path=ppt/tags/tag39.xml><?xml version="1.0" encoding="utf-8"?>
<p:tagLst xmlns:p="http://schemas.openxmlformats.org/presentationml/2006/main">
  <p:tag name="AS_UNIQUEID" val="307"/>
</p:tagLst>
</file>

<file path=ppt/tags/tag4.xml><?xml version="1.0" encoding="utf-8"?>
<p:tagLst xmlns:p="http://schemas.openxmlformats.org/presentationml/2006/main">
  <p:tag name="AS_UNIQUEID" val="142"/>
</p:tagLst>
</file>

<file path=ppt/tags/tag40.xml><?xml version="1.0" encoding="utf-8"?>
<p:tagLst xmlns:p="http://schemas.openxmlformats.org/presentationml/2006/main">
  <p:tag name="AS_UNIQUEID" val="308"/>
</p:tagLst>
</file>

<file path=ppt/tags/tag41.xml><?xml version="1.0" encoding="utf-8"?>
<p:tagLst xmlns:p="http://schemas.openxmlformats.org/presentationml/2006/main">
  <p:tag name="AS_UNIQUEID" val="309"/>
</p:tagLst>
</file>

<file path=ppt/tags/tag42.xml><?xml version="1.0" encoding="utf-8"?>
<p:tagLst xmlns:p="http://schemas.openxmlformats.org/presentationml/2006/main">
  <p:tag name="AS_UNIQUEID" val="310"/>
</p:tagLst>
</file>

<file path=ppt/tags/tag43.xml><?xml version="1.0" encoding="utf-8"?>
<p:tagLst xmlns:p="http://schemas.openxmlformats.org/presentationml/2006/main">
  <p:tag name="AS_UNIQUEID" val="311"/>
</p:tagLst>
</file>

<file path=ppt/tags/tag44.xml><?xml version="1.0" encoding="utf-8"?>
<p:tagLst xmlns:p="http://schemas.openxmlformats.org/presentationml/2006/main">
  <p:tag name="AS_UNIQUEID" val="312"/>
</p:tagLst>
</file>

<file path=ppt/tags/tag45.xml><?xml version="1.0" encoding="utf-8"?>
<p:tagLst xmlns:p="http://schemas.openxmlformats.org/presentationml/2006/main">
  <p:tag name="AS_UNIQUEID" val="313"/>
</p:tagLst>
</file>

<file path=ppt/tags/tag46.xml><?xml version="1.0" encoding="utf-8"?>
<p:tagLst xmlns:p="http://schemas.openxmlformats.org/presentationml/2006/main">
  <p:tag name="AS_UNIQUEID" val="314"/>
</p:tagLst>
</file>

<file path=ppt/tags/tag47.xml><?xml version="1.0" encoding="utf-8"?>
<p:tagLst xmlns:p="http://schemas.openxmlformats.org/presentationml/2006/main">
  <p:tag name="AS_UNIQUEID" val="315"/>
</p:tagLst>
</file>

<file path=ppt/tags/tag48.xml><?xml version="1.0" encoding="utf-8"?>
<p:tagLst xmlns:p="http://schemas.openxmlformats.org/presentationml/2006/main">
  <p:tag name="AS_UNIQUEID" val="316"/>
</p:tagLst>
</file>

<file path=ppt/tags/tag49.xml><?xml version="1.0" encoding="utf-8"?>
<p:tagLst xmlns:p="http://schemas.openxmlformats.org/presentationml/2006/main">
  <p:tag name="AS_UNIQUEID" val="317"/>
</p:tagLst>
</file>

<file path=ppt/tags/tag5.xml><?xml version="1.0" encoding="utf-8"?>
<p:tagLst xmlns:p="http://schemas.openxmlformats.org/presentationml/2006/main">
  <p:tag name="AS_UNIQUEID" val="143"/>
</p:tagLst>
</file>

<file path=ppt/tags/tag50.xml><?xml version="1.0" encoding="utf-8"?>
<p:tagLst xmlns:p="http://schemas.openxmlformats.org/presentationml/2006/main">
  <p:tag name="AS_UNIQUEID" val="318"/>
</p:tagLst>
</file>

<file path=ppt/tags/tag51.xml><?xml version="1.0" encoding="utf-8"?>
<p:tagLst xmlns:p="http://schemas.openxmlformats.org/presentationml/2006/main">
  <p:tag name="AS_UNIQUEID" val="319"/>
</p:tagLst>
</file>

<file path=ppt/tags/tag52.xml><?xml version="1.0" encoding="utf-8"?>
<p:tagLst xmlns:p="http://schemas.openxmlformats.org/presentationml/2006/main">
  <p:tag name="AS_UNIQUEID" val="321"/>
</p:tagLst>
</file>

<file path=ppt/tags/tag53.xml><?xml version="1.0" encoding="utf-8"?>
<p:tagLst xmlns:p="http://schemas.openxmlformats.org/presentationml/2006/main">
  <p:tag name="AS_UNIQUEID" val="322"/>
</p:tagLst>
</file>

<file path=ppt/tags/tag54.xml><?xml version="1.0" encoding="utf-8"?>
<p:tagLst xmlns:p="http://schemas.openxmlformats.org/presentationml/2006/main">
  <p:tag name="AS_UNIQUEID" val="323"/>
</p:tagLst>
</file>

<file path=ppt/tags/tag55.xml><?xml version="1.0" encoding="utf-8"?>
<p:tagLst xmlns:p="http://schemas.openxmlformats.org/presentationml/2006/main">
  <p:tag name="AS_UNIQUEID" val="324"/>
</p:tagLst>
</file>

<file path=ppt/tags/tag56.xml><?xml version="1.0" encoding="utf-8"?>
<p:tagLst xmlns:p="http://schemas.openxmlformats.org/presentationml/2006/main">
  <p:tag name="AS_UNIQUEID" val="325"/>
</p:tagLst>
</file>

<file path=ppt/tags/tag57.xml><?xml version="1.0" encoding="utf-8"?>
<p:tagLst xmlns:p="http://schemas.openxmlformats.org/presentationml/2006/main">
  <p:tag name="AS_UNIQUEID" val="326"/>
</p:tagLst>
</file>

<file path=ppt/tags/tag58.xml><?xml version="1.0" encoding="utf-8"?>
<p:tagLst xmlns:p="http://schemas.openxmlformats.org/presentationml/2006/main">
  <p:tag name="AS_UNIQUEID" val="327"/>
</p:tagLst>
</file>

<file path=ppt/tags/tag59.xml><?xml version="1.0" encoding="utf-8"?>
<p:tagLst xmlns:p="http://schemas.openxmlformats.org/presentationml/2006/main">
  <p:tag name="AS_UNIQUEID" val="328"/>
</p:tagLst>
</file>

<file path=ppt/tags/tag6.xml><?xml version="1.0" encoding="utf-8"?>
<p:tagLst xmlns:p="http://schemas.openxmlformats.org/presentationml/2006/main">
  <p:tag name="AS_UNIQUEID" val="144"/>
</p:tagLst>
</file>

<file path=ppt/tags/tag60.xml><?xml version="1.0" encoding="utf-8"?>
<p:tagLst xmlns:p="http://schemas.openxmlformats.org/presentationml/2006/main">
  <p:tag name="AS_UNIQUEID" val="329"/>
</p:tagLst>
</file>

<file path=ppt/tags/tag61.xml><?xml version="1.0" encoding="utf-8"?>
<p:tagLst xmlns:p="http://schemas.openxmlformats.org/presentationml/2006/main">
  <p:tag name="AS_UNIQUEID" val="330"/>
</p:tagLst>
</file>

<file path=ppt/tags/tag62.xml><?xml version="1.0" encoding="utf-8"?>
<p:tagLst xmlns:p="http://schemas.openxmlformats.org/presentationml/2006/main">
  <p:tag name="AS_UNIQUEID" val="331"/>
</p:tagLst>
</file>

<file path=ppt/tags/tag63.xml><?xml version="1.0" encoding="utf-8"?>
<p:tagLst xmlns:p="http://schemas.openxmlformats.org/presentationml/2006/main">
  <p:tag name="AS_UNIQUEID" val="332"/>
</p:tagLst>
</file>

<file path=ppt/tags/tag64.xml><?xml version="1.0" encoding="utf-8"?>
<p:tagLst xmlns:p="http://schemas.openxmlformats.org/presentationml/2006/main">
  <p:tag name="AS_UNIQUEID" val="333"/>
</p:tagLst>
</file>

<file path=ppt/tags/tag65.xml><?xml version="1.0" encoding="utf-8"?>
<p:tagLst xmlns:p="http://schemas.openxmlformats.org/presentationml/2006/main">
  <p:tag name="AS_UNIQUEID" val="334"/>
</p:tagLst>
</file>

<file path=ppt/tags/tag66.xml><?xml version="1.0" encoding="utf-8"?>
<p:tagLst xmlns:p="http://schemas.openxmlformats.org/presentationml/2006/main">
  <p:tag name="AS_UNIQUEID" val="246"/>
</p:tagLst>
</file>

<file path=ppt/tags/tag67.xml><?xml version="1.0" encoding="utf-8"?>
<p:tagLst xmlns:p="http://schemas.openxmlformats.org/presentationml/2006/main">
  <p:tag name="AS_UNIQUEID" val="247"/>
</p:tagLst>
</file>

<file path=ppt/tags/tag68.xml><?xml version="1.0" encoding="utf-8"?>
<p:tagLst xmlns:p="http://schemas.openxmlformats.org/presentationml/2006/main">
  <p:tag name="AS_UNIQUEID" val="248"/>
</p:tagLst>
</file>

<file path=ppt/tags/tag69.xml><?xml version="1.0" encoding="utf-8"?>
<p:tagLst xmlns:p="http://schemas.openxmlformats.org/presentationml/2006/main">
  <p:tag name="AS_UNIQUEID" val="249"/>
</p:tagLst>
</file>

<file path=ppt/tags/tag7.xml><?xml version="1.0" encoding="utf-8"?>
<p:tagLst xmlns:p="http://schemas.openxmlformats.org/presentationml/2006/main">
  <p:tag name="AS_UNIQUEID" val="145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AS_UNIQUEID" val="146"/>
</p:tagLst>
</file>

<file path=ppt/tags/tag80.xml><?xml version="1.0" encoding="utf-8"?>
<p:tagLst xmlns:p="http://schemas.openxmlformats.org/presentationml/2006/main">
  <p:tag name="AS_UNIQUEID" val="928"/>
</p:tagLst>
</file>

<file path=ppt/tags/tag81.xml><?xml version="1.0" encoding="utf-8"?>
<p:tagLst xmlns:p="http://schemas.openxmlformats.org/presentationml/2006/main">
  <p:tag name="AS_UNIQUEID" val="928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AS_UNIQUEID" val="438"/>
  <p:tag name="KSO_WM_BEAUTIFY_FLAG" val=""/>
</p:tagLst>
</file>

<file path=ppt/tags/tag84.xml><?xml version="1.0" encoding="utf-8"?>
<p:tagLst xmlns:p="http://schemas.openxmlformats.org/presentationml/2006/main">
  <p:tag name="AS_UNIQUEID" val="32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AS_UNIQUEID" val="32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AS_UNIQUEID" val="438"/>
  <p:tag name="KSO_WM_BEAUTIFY_FLAG" val=""/>
</p:tagLst>
</file>

<file path=ppt/tags/tag89.xml><?xml version="1.0" encoding="utf-8"?>
<p:tagLst xmlns:p="http://schemas.openxmlformats.org/presentationml/2006/main">
  <p:tag name="AS_UNIQUEID" val="52"/>
</p:tagLst>
</file>

<file path=ppt/tags/tag9.xml><?xml version="1.0" encoding="utf-8"?>
<p:tagLst xmlns:p="http://schemas.openxmlformats.org/presentationml/2006/main">
  <p:tag name="AS_UNIQUEID" val="147"/>
</p:tagLst>
</file>

<file path=ppt/tags/tag90.xml><?xml version="1.0" encoding="utf-8"?>
<p:tagLst xmlns:p="http://schemas.openxmlformats.org/presentationml/2006/main">
  <p:tag name="AS_UNIQUEID" val="53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AS_UNIQUEID" val="72"/>
</p:tagLst>
</file>

<file path=ppt/tags/tag93.xml><?xml version="1.0" encoding="utf-8"?>
<p:tagLst xmlns:p="http://schemas.openxmlformats.org/presentationml/2006/main">
  <p:tag name="AS_UNIQUEID" val="71"/>
</p:tagLst>
</file>

<file path=ppt/tags/tag94.xml><?xml version="1.0" encoding="utf-8"?>
<p:tagLst xmlns:p="http://schemas.openxmlformats.org/presentationml/2006/main">
  <p:tag name="AS_UNIQUEID" val="73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AS_UNIQUEID" val="1150"/>
</p:tagLst>
</file>

<file path=ppt/tags/tag97.xml><?xml version="1.0" encoding="utf-8"?>
<p:tagLst xmlns:p="http://schemas.openxmlformats.org/presentationml/2006/main">
  <p:tag name="AS_UNIQUEID" val="1151"/>
</p:tagLst>
</file>

<file path=ppt/tags/tag98.xml><?xml version="1.0" encoding="utf-8"?>
<p:tagLst xmlns:p="http://schemas.openxmlformats.org/presentationml/2006/main">
  <p:tag name="AS_UNIQUEID" val="1152"/>
</p:tagLst>
</file>

<file path=ppt/tags/tag99.xml><?xml version="1.0" encoding="utf-8"?>
<p:tagLst xmlns:p="http://schemas.openxmlformats.org/presentationml/2006/main">
  <p:tag name="AS_UNIQUEID" val="1170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2562</Words>
  <Application>WPS 演示</Application>
  <PresentationFormat>宽屏</PresentationFormat>
  <Paragraphs>292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微软雅黑</vt:lpstr>
      <vt:lpstr>Calibri</vt:lpstr>
      <vt:lpstr>Times New Roman</vt:lpstr>
      <vt:lpstr>黑体</vt:lpstr>
      <vt:lpstr>Times New Roman Regular</vt:lpstr>
      <vt:lpstr>华康魏碑W7</vt:lpstr>
      <vt:lpstr>宋体-简</vt:lpstr>
      <vt:lpstr>Gill Sans</vt:lpstr>
      <vt:lpstr>Songti SC Bold</vt:lpstr>
      <vt:lpstr>Songti SC Regular</vt:lpstr>
      <vt:lpstr>Arial Unicode MS</vt:lpstr>
      <vt:lpstr>Times New Roman</vt:lpstr>
      <vt:lpstr>汉仪蝶语体简</vt:lpstr>
      <vt:lpstr>Symbol</vt:lpstr>
      <vt:lpstr>Yu Gothic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心犹在</cp:lastModifiedBy>
  <cp:revision>284</cp:revision>
  <dcterms:created xsi:type="dcterms:W3CDTF">2023-08-17T12:53:00Z</dcterms:created>
  <dcterms:modified xsi:type="dcterms:W3CDTF">2024-07-04T09:14:57Z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9C4B8C9338F412FDE11BBE6410B013A7</vt:lpwstr>
  </property>
</Properties>
</file>