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1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680" r:id="rId3"/>
    <p:sldId id="898" r:id="rId4"/>
    <p:sldId id="895" r:id="rId5"/>
    <p:sldId id="893" r:id="rId6"/>
    <p:sldId id="890" r:id="rId7"/>
    <p:sldId id="894" r:id="rId8"/>
    <p:sldId id="897" r:id="rId9"/>
    <p:sldId id="705" r:id="rId10"/>
    <p:sldId id="773" r:id="rId11"/>
    <p:sldId id="904" r:id="rId12"/>
    <p:sldId id="867" r:id="rId13"/>
  </p:sldIdLst>
  <p:sldSz cx="12192000" cy="6858000"/>
  <p:notesSz cx="9144000" cy="6858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0" userDrawn="1">
          <p15:clr>
            <a:srgbClr val="A4A3A4"/>
          </p15:clr>
        </p15:guide>
        <p15:guide id="2" pos="39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D41D5"/>
    <a:srgbClr val="3F83BC"/>
    <a:srgbClr val="727272"/>
    <a:srgbClr val="94BADB"/>
    <a:srgbClr val="203680"/>
    <a:srgbClr val="2A2B35"/>
    <a:srgbClr val="215C7B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10"/>
        <p:guide pos="39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92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4" Type="http://schemas.openxmlformats.org/officeDocument/2006/relationships/tags" Target="../tags/tag51.xml"/><Relationship Id="rId23" Type="http://schemas.openxmlformats.org/officeDocument/2006/relationships/image" Target="../media/image12.png"/><Relationship Id="rId22" Type="http://schemas.openxmlformats.org/officeDocument/2006/relationships/tags" Target="../tags/tag50.xml"/><Relationship Id="rId21" Type="http://schemas.openxmlformats.org/officeDocument/2006/relationships/image" Target="../media/image11.png"/><Relationship Id="rId20" Type="http://schemas.openxmlformats.org/officeDocument/2006/relationships/tags" Target="../tags/tag49.xml"/><Relationship Id="rId2" Type="http://schemas.openxmlformats.org/officeDocument/2006/relationships/tags" Target="../tags/tag36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image" Target="../media/image10.png"/><Relationship Id="rId15" Type="http://schemas.openxmlformats.org/officeDocument/2006/relationships/tags" Target="../tags/tag45.xml"/><Relationship Id="rId14" Type="http://schemas.openxmlformats.org/officeDocument/2006/relationships/image" Target="../media/image9.png"/><Relationship Id="rId13" Type="http://schemas.openxmlformats.org/officeDocument/2006/relationships/tags" Target="../tags/tag44.xml"/><Relationship Id="rId12" Type="http://schemas.openxmlformats.org/officeDocument/2006/relationships/image" Target="../media/image8.png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1" Type="http://schemas.openxmlformats.org/officeDocument/2006/relationships/tags" Target="../tags/tag65.xml"/><Relationship Id="rId20" Type="http://schemas.openxmlformats.org/officeDocument/2006/relationships/image" Target="../media/image12.png"/><Relationship Id="rId2" Type="http://schemas.openxmlformats.org/officeDocument/2006/relationships/tags" Target="../tags/tag5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image" Target="../media/image10.png"/><Relationship Id="rId14" Type="http://schemas.openxmlformats.org/officeDocument/2006/relationships/tags" Target="../tags/tag60.xml"/><Relationship Id="rId13" Type="http://schemas.openxmlformats.org/officeDocument/2006/relationships/image" Target="../media/image9.png"/><Relationship Id="rId12" Type="http://schemas.openxmlformats.org/officeDocument/2006/relationships/tags" Target="../tags/tag59.xml"/><Relationship Id="rId11" Type="http://schemas.openxmlformats.org/officeDocument/2006/relationships/image" Target="../media/image8.png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3.jpe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0" Type="http://schemas.openxmlformats.org/officeDocument/2006/relationships/tags" Target="../tags/tag27.xml"/><Relationship Id="rId3" Type="http://schemas.openxmlformats.org/officeDocument/2006/relationships/tags" Target="../tags/tag4.xml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image" Target="../media/image5.png"/><Relationship Id="rId22" Type="http://schemas.openxmlformats.org/officeDocument/2006/relationships/tags" Target="../tags/tag20.xml"/><Relationship Id="rId21" Type="http://schemas.openxmlformats.org/officeDocument/2006/relationships/image" Target="../media/image4.png"/><Relationship Id="rId20" Type="http://schemas.openxmlformats.org/officeDocument/2006/relationships/tags" Target="../tags/tag19.xml"/><Relationship Id="rId2" Type="http://schemas.openxmlformats.org/officeDocument/2006/relationships/tags" Target="../tags/tag3.xml"/><Relationship Id="rId19" Type="http://schemas.openxmlformats.org/officeDocument/2006/relationships/image" Target="../media/image3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2.png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359053_化学实验（企业商用）"/>
          <p:cNvPicPr>
            <a:picLocks noChangeAspect="1"/>
          </p:cNvPicPr>
          <p:nvPr userDrawn="1"/>
        </p:nvPicPr>
        <p:blipFill>
          <a:blip r:embed="rId2"/>
          <a:srcRect l="15363" r="15109"/>
          <a:stretch>
            <a:fillRect/>
          </a:stretch>
        </p:blipFill>
        <p:spPr>
          <a:xfrm>
            <a:off x="0" y="0"/>
            <a:ext cx="60598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820373" y="131818"/>
            <a:ext cx="10442493" cy="6594587"/>
            <a:chOff x="5758763" y="583144"/>
            <a:chExt cx="2701699" cy="1977578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 bwMode="auto">
            <a:xfrm>
              <a:off x="6901655" y="2342974"/>
              <a:ext cx="415046" cy="168531"/>
            </a:xfrm>
            <a:prstGeom prst="rect">
              <a:avLst/>
            </a:prstGeom>
            <a:solidFill>
              <a:srgbClr val="B1D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4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6901655" y="2342974"/>
              <a:ext cx="415046" cy="131705"/>
            </a:xfrm>
            <a:custGeom>
              <a:avLst/>
              <a:gdLst>
                <a:gd name="T0" fmla="*/ 479 w 479"/>
                <a:gd name="T1" fmla="*/ 152 h 152"/>
                <a:gd name="T2" fmla="*/ 0 w 479"/>
                <a:gd name="T3" fmla="*/ 104 h 152"/>
                <a:gd name="T4" fmla="*/ 0 w 479"/>
                <a:gd name="T5" fmla="*/ 0 h 152"/>
                <a:gd name="T6" fmla="*/ 479 w 479"/>
                <a:gd name="T7" fmla="*/ 0 h 152"/>
                <a:gd name="T8" fmla="*/ 479 w 479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152">
                  <a:moveTo>
                    <a:pt x="479" y="152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52"/>
                  </a:lnTo>
                  <a:close/>
                </a:path>
              </a:pathLst>
            </a:custGeom>
            <a:solidFill>
              <a:srgbClr val="8F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5" name="任意多边形 7"/>
            <p:cNvSpPr/>
            <p:nvPr>
              <p:custDataLst>
                <p:tags r:id="rId5"/>
              </p:custDataLst>
            </p:nvPr>
          </p:nvSpPr>
          <p:spPr bwMode="auto">
            <a:xfrm>
              <a:off x="6638244" y="2499114"/>
              <a:ext cx="941868" cy="61608"/>
            </a:xfrm>
            <a:custGeom>
              <a:avLst/>
              <a:gdLst>
                <a:gd name="T0" fmla="*/ 434 w 458"/>
                <a:gd name="T1" fmla="*/ 0 h 47"/>
                <a:gd name="T2" fmla="*/ 24 w 458"/>
                <a:gd name="T3" fmla="*/ 0 h 47"/>
                <a:gd name="T4" fmla="*/ 0 w 458"/>
                <a:gd name="T5" fmla="*/ 23 h 47"/>
                <a:gd name="T6" fmla="*/ 0 w 458"/>
                <a:gd name="T7" fmla="*/ 47 h 47"/>
                <a:gd name="T8" fmla="*/ 458 w 458"/>
                <a:gd name="T9" fmla="*/ 47 h 47"/>
                <a:gd name="T10" fmla="*/ 458 w 458"/>
                <a:gd name="T11" fmla="*/ 23 h 47"/>
                <a:gd name="T12" fmla="*/ 434 w 45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47">
                  <a:moveTo>
                    <a:pt x="43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58" y="47"/>
                    <a:pt x="458" y="47"/>
                    <a:pt x="458" y="47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0"/>
                    <a:pt x="447" y="0"/>
                    <a:pt x="434" y="0"/>
                  </a:cubicBezTo>
                  <a:close/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6" name="任意多边形 8"/>
            <p:cNvSpPr/>
            <p:nvPr>
              <p:custDataLst>
                <p:tags r:id="rId6"/>
              </p:custDataLst>
            </p:nvPr>
          </p:nvSpPr>
          <p:spPr bwMode="auto">
            <a:xfrm>
              <a:off x="5758763" y="583144"/>
              <a:ext cx="2701699" cy="1821350"/>
            </a:xfrm>
            <a:custGeom>
              <a:avLst/>
              <a:gdLst>
                <a:gd name="T0" fmla="*/ 1290 w 1314"/>
                <a:gd name="T1" fmla="*/ 0 h 885"/>
                <a:gd name="T2" fmla="*/ 24 w 1314"/>
                <a:gd name="T3" fmla="*/ 0 h 885"/>
                <a:gd name="T4" fmla="*/ 0 w 1314"/>
                <a:gd name="T5" fmla="*/ 25 h 885"/>
                <a:gd name="T6" fmla="*/ 0 w 1314"/>
                <a:gd name="T7" fmla="*/ 860 h 885"/>
                <a:gd name="T8" fmla="*/ 24 w 1314"/>
                <a:gd name="T9" fmla="*/ 885 h 885"/>
                <a:gd name="T10" fmla="*/ 1290 w 1314"/>
                <a:gd name="T11" fmla="*/ 885 h 885"/>
                <a:gd name="T12" fmla="*/ 1314 w 1314"/>
                <a:gd name="T13" fmla="*/ 860 h 885"/>
                <a:gd name="T14" fmla="*/ 1314 w 1314"/>
                <a:gd name="T15" fmla="*/ 25 h 885"/>
                <a:gd name="T16" fmla="*/ 1290 w 1314"/>
                <a:gd name="T1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85">
                  <a:moveTo>
                    <a:pt x="129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0" y="874"/>
                    <a:pt x="11" y="885"/>
                    <a:pt x="24" y="885"/>
                  </a:cubicBezTo>
                  <a:cubicBezTo>
                    <a:pt x="1290" y="885"/>
                    <a:pt x="1290" y="885"/>
                    <a:pt x="1290" y="885"/>
                  </a:cubicBezTo>
                  <a:cubicBezTo>
                    <a:pt x="1303" y="885"/>
                    <a:pt x="1314" y="874"/>
                    <a:pt x="1314" y="860"/>
                  </a:cubicBezTo>
                  <a:cubicBezTo>
                    <a:pt x="1314" y="25"/>
                    <a:pt x="1314" y="25"/>
                    <a:pt x="1314" y="25"/>
                  </a:cubicBezTo>
                  <a:cubicBezTo>
                    <a:pt x="1314" y="11"/>
                    <a:pt x="1303" y="0"/>
                    <a:pt x="1290" y="0"/>
                  </a:cubicBezTo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7" name="任意多边形 9"/>
            <p:cNvSpPr/>
            <p:nvPr>
              <p:custDataLst>
                <p:tags r:id="rId7"/>
              </p:custDataLst>
            </p:nvPr>
          </p:nvSpPr>
          <p:spPr bwMode="auto">
            <a:xfrm>
              <a:off x="5799488" y="634267"/>
              <a:ext cx="2619382" cy="1708707"/>
            </a:xfrm>
            <a:custGeom>
              <a:avLst/>
              <a:gdLst>
                <a:gd name="T0" fmla="*/ 1264 w 1274"/>
                <a:gd name="T1" fmla="*/ 760 h 760"/>
                <a:gd name="T2" fmla="*/ 10 w 1274"/>
                <a:gd name="T3" fmla="*/ 760 h 760"/>
                <a:gd name="T4" fmla="*/ 0 w 1274"/>
                <a:gd name="T5" fmla="*/ 750 h 760"/>
                <a:gd name="T6" fmla="*/ 0 w 1274"/>
                <a:gd name="T7" fmla="*/ 10 h 760"/>
                <a:gd name="T8" fmla="*/ 10 w 1274"/>
                <a:gd name="T9" fmla="*/ 0 h 760"/>
                <a:gd name="T10" fmla="*/ 1264 w 1274"/>
                <a:gd name="T11" fmla="*/ 0 h 760"/>
                <a:gd name="T12" fmla="*/ 1274 w 1274"/>
                <a:gd name="T13" fmla="*/ 10 h 760"/>
                <a:gd name="T14" fmla="*/ 1274 w 1274"/>
                <a:gd name="T15" fmla="*/ 750 h 760"/>
                <a:gd name="T16" fmla="*/ 1264 w 1274"/>
                <a:gd name="T1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4" h="760">
                  <a:moveTo>
                    <a:pt x="1264" y="760"/>
                  </a:moveTo>
                  <a:cubicBezTo>
                    <a:pt x="10" y="760"/>
                    <a:pt x="10" y="760"/>
                    <a:pt x="10" y="760"/>
                  </a:cubicBezTo>
                  <a:cubicBezTo>
                    <a:pt x="5" y="760"/>
                    <a:pt x="0" y="756"/>
                    <a:pt x="0" y="7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70" y="0"/>
                    <a:pt x="1274" y="4"/>
                    <a:pt x="1274" y="10"/>
                  </a:cubicBezTo>
                  <a:cubicBezTo>
                    <a:pt x="1274" y="750"/>
                    <a:pt x="1274" y="750"/>
                    <a:pt x="1274" y="750"/>
                  </a:cubicBezTo>
                  <a:cubicBezTo>
                    <a:pt x="1274" y="756"/>
                    <a:pt x="1270" y="760"/>
                    <a:pt x="1264" y="760"/>
                  </a:cubicBezTo>
                </a:path>
              </a:pathLst>
            </a:custGeom>
            <a:solidFill>
              <a:srgbClr val="E1ED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4"/>
            <a:ext cx="10899635" cy="434153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0728948" y="5555691"/>
            <a:ext cx="575280" cy="526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105">
                <a:solidFill>
                  <a:srgbClr val="FF0000"/>
                </a:solidFill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3" name="图片 2" descr="徽标, 图标&#10;&#10;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79" y="5481443"/>
            <a:ext cx="601678" cy="601668"/>
          </a:xfrm>
          <a:prstGeom prst="rect">
            <a:avLst/>
          </a:prstGeom>
        </p:spPr>
      </p:pic>
      <p:pic>
        <p:nvPicPr>
          <p:cNvPr id="17" name="图片 16" descr="图标&#10;&#10;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4103"/>
          <p:cNvSpPr txBox="1"/>
          <p:nvPr userDrawn="1"/>
        </p:nvSpPr>
        <p:spPr>
          <a:xfrm>
            <a:off x="967740" y="459740"/>
            <a:ext cx="2362200" cy="749300"/>
          </a:xfrm>
          <a:prstGeom prst="rect">
            <a:avLst/>
          </a:prstGeom>
          <a:noFill/>
          <a:ln w="9525">
            <a:noFill/>
          </a:ln>
        </p:spPr>
        <p:txBody>
          <a:bodyPr wrap="square" lIns="90169" tIns="46989" rIns="90169" bIns="46989" anchor="t">
            <a:spAutoFit/>
          </a:bodyPr>
          <a:lstStyle/>
          <a:p>
            <a:r>
              <a:rPr lang="zh-CN" altLang="en-US" sz="4265" b="1" dirty="0">
                <a:solidFill>
                  <a:srgbClr val="3F83B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课堂练习</a:t>
            </a:r>
            <a:endParaRPr lang="zh-CN" altLang="en-US" sz="4265" b="1" dirty="0">
              <a:solidFill>
                <a:srgbClr val="3F83BC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0" y="279400"/>
            <a:ext cx="967740" cy="1110827"/>
          </a:xfrm>
          <a:custGeom>
            <a:avLst/>
            <a:gdLst>
              <a:gd name="T0" fmla="*/ 587 w 587"/>
              <a:gd name="T1" fmla="*/ 339 h 677"/>
              <a:gd name="T2" fmla="*/ 293 w 587"/>
              <a:gd name="T3" fmla="*/ 508 h 677"/>
              <a:gd name="T4" fmla="*/ 0 w 587"/>
              <a:gd name="T5" fmla="*/ 677 h 677"/>
              <a:gd name="T6" fmla="*/ 0 w 587"/>
              <a:gd name="T7" fmla="*/ 339 h 677"/>
              <a:gd name="T8" fmla="*/ 0 w 587"/>
              <a:gd name="T9" fmla="*/ 0 h 677"/>
              <a:gd name="T10" fmla="*/ 293 w 587"/>
              <a:gd name="T11" fmla="*/ 169 h 677"/>
              <a:gd name="T12" fmla="*/ 587 w 587"/>
              <a:gd name="T13" fmla="*/ 33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677">
                <a:moveTo>
                  <a:pt x="587" y="339"/>
                </a:moveTo>
                <a:lnTo>
                  <a:pt x="293" y="508"/>
                </a:lnTo>
                <a:lnTo>
                  <a:pt x="0" y="677"/>
                </a:lnTo>
                <a:lnTo>
                  <a:pt x="0" y="339"/>
                </a:lnTo>
                <a:lnTo>
                  <a:pt x="0" y="0"/>
                </a:lnTo>
                <a:lnTo>
                  <a:pt x="293" y="169"/>
                </a:lnTo>
                <a:lnTo>
                  <a:pt x="587" y="339"/>
                </a:lnTo>
                <a:close/>
              </a:path>
            </a:pathLst>
          </a:custGeom>
          <a:solidFill>
            <a:srgbClr val="3F83BC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&#10;&#10;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2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091565" y="781050"/>
            <a:ext cx="10948035" cy="76200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&#10;&#10;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24" name="图片 23" descr="背景图案&#10;&#10;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25" name="图片 24" descr="图片包含 图标&#10;&#10;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29" name="文本框 6"/>
          <p:cNvSpPr txBox="1"/>
          <p:nvPr userDrawn="1">
            <p:custDataLst>
              <p:tags r:id="rId28"/>
            </p:custDataLst>
          </p:nvPr>
        </p:nvSpPr>
        <p:spPr>
          <a:xfrm rot="20602660">
            <a:off x="1622845" y="2836935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0" name="文本框 7"/>
          <p:cNvSpPr txBox="1"/>
          <p:nvPr userDrawn="1">
            <p:custDataLst>
              <p:tags r:id="rId29"/>
            </p:custDataLst>
          </p:nvPr>
        </p:nvSpPr>
        <p:spPr>
          <a:xfrm rot="20602660">
            <a:off x="1176186" y="-4186079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30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31" y="274652"/>
            <a:ext cx="10973363" cy="1143059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31" y="1600282"/>
            <a:ext cx="10973363" cy="452619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7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0.xml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1.xml"/><Relationship Id="rId5" Type="http://schemas.openxmlformats.org/officeDocument/2006/relationships/image" Target="../media/image23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4" Type="http://schemas.openxmlformats.org/officeDocument/2006/relationships/image" Target="../media/image15.jpeg"/><Relationship Id="rId3" Type="http://schemas.openxmlformats.org/officeDocument/2006/relationships/tags" Target="../tags/tag77.xml"/><Relationship Id="rId2" Type="http://schemas.openxmlformats.org/officeDocument/2006/relationships/hyperlink" Target="..\..\..\2007&#8212;2008&#25945;&#23398;\&#39640;&#20108;&#65288;&#19979;&#65289;&#21270;&#23398;&#21453;&#24212;&#21407;&#29702;\&#32593;&#19978;&#36164;&#28304;\&#19987;&#39064;3&#28342;&#28082;&#20013;&#30340;&#31163;&#23376;&#21453;&#24212;\&#31532;2&#21333;&#20803;&#28342;&#28082;&#30340;&#37240;&#30897;&#24615;\SC20031104094443500.swf" TargetMode="External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" Type="http://schemas.openxmlformats.org/officeDocument/2006/relationships/image" Target="../media/image16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2.xml"/><Relationship Id="rId2" Type="http://schemas.openxmlformats.org/officeDocument/2006/relationships/image" Target="../media/image17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8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9.xml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酸碱中和滴定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61950" y="1014730"/>
            <a:ext cx="1902460" cy="521970"/>
            <a:chOff x="1579" y="2414"/>
            <a:chExt cx="2996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14"/>
              <a:ext cx="2251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定义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12291" name="Rectangle 3"/>
          <p:cNvSpPr>
            <a:spLocks noGrp="1"/>
          </p:cNvSpPr>
          <p:nvPr>
            <p:ph idx="4294967295"/>
          </p:nvPr>
        </p:nvSpPr>
        <p:spPr>
          <a:xfrm>
            <a:off x="-17145" y="2011045"/>
            <a:ext cx="11752580" cy="1922780"/>
          </a:xfrm>
        </p:spPr>
        <p:txBody>
          <a:bodyPr vert="horz" wrap="square" lIns="91440" tIns="45720" rIns="91440" bIns="45720" anchor="t" anchorCtr="0"/>
          <a:p>
            <a:pPr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>
                <a:latin typeface="Times New Roman" panose="02020603050405020304" charset="0"/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</a:rPr>
              <a:t>酸碱中和滴定是利用</a:t>
            </a:r>
            <a:r>
              <a:rPr lang="zh-CN" altLang="en-US" sz="2800" b="1" dirty="0">
                <a:solidFill>
                  <a:srgbClr val="FF0066"/>
                </a:solidFill>
                <a:latin typeface="Times New Roman" panose="02020603050405020304" charset="0"/>
                <a:ea typeface="宋体" panose="02010600030101010101" pitchFamily="2" charset="-122"/>
              </a:rPr>
              <a:t>中和反应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</a:rPr>
              <a:t>，用</a:t>
            </a:r>
            <a:r>
              <a:rPr lang="zh-CN" altLang="en-US" sz="2800" b="1" u="sng" dirty="0">
                <a:solidFill>
                  <a:srgbClr val="009900"/>
                </a:solidFill>
                <a:latin typeface="Times New Roman" panose="02020603050405020304" charset="0"/>
                <a:ea typeface="宋体" panose="02010600030101010101" pitchFamily="2" charset="-122"/>
              </a:rPr>
              <a:t>已知浓度</a:t>
            </a:r>
            <a:r>
              <a:rPr lang="zh-CN" altLang="en-US" sz="2800" b="1" u="sng" dirty="0">
                <a:latin typeface="Times New Roman" panose="02020603050405020304" charset="0"/>
                <a:ea typeface="宋体" panose="02010600030101010101" pitchFamily="2" charset="-122"/>
              </a:rPr>
              <a:t>的</a:t>
            </a:r>
            <a:r>
              <a:rPr lang="zh-CN" altLang="en-US" sz="2800" b="1" u="sng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酸</a:t>
            </a:r>
            <a:r>
              <a:rPr lang="zh-CN" altLang="en-US" sz="2800" b="1" u="sng" dirty="0">
                <a:latin typeface="Times New Roman" panose="02020603050405020304" charset="0"/>
                <a:ea typeface="宋体" panose="02010600030101010101" pitchFamily="2" charset="-122"/>
              </a:rPr>
              <a:t>（或</a:t>
            </a:r>
            <a:r>
              <a:rPr lang="zh-CN" altLang="en-US" sz="2800" b="1" u="sng" dirty="0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碱</a:t>
            </a:r>
            <a:r>
              <a:rPr lang="zh-CN" altLang="en-US" sz="2800" b="1" u="sng" dirty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</a:rPr>
              <a:t>来测定</a:t>
            </a:r>
            <a:r>
              <a:rPr lang="zh-CN" altLang="en-US" sz="2800" b="1" u="sng" dirty="0">
                <a:solidFill>
                  <a:srgbClr val="009900"/>
                </a:solidFill>
                <a:latin typeface="Times New Roman" panose="02020603050405020304" charset="0"/>
                <a:ea typeface="宋体" panose="02010600030101010101" pitchFamily="2" charset="-122"/>
              </a:rPr>
              <a:t>未知浓度</a:t>
            </a:r>
            <a:r>
              <a:rPr lang="zh-CN" altLang="en-US" sz="2800" b="1" u="sng" dirty="0">
                <a:latin typeface="Times New Roman" panose="02020603050405020304" charset="0"/>
                <a:ea typeface="宋体" panose="02010600030101010101" pitchFamily="2" charset="-122"/>
              </a:rPr>
              <a:t>的</a:t>
            </a:r>
            <a:r>
              <a:rPr lang="zh-CN" altLang="en-US" sz="2800" b="1" u="sng" dirty="0">
                <a:solidFill>
                  <a:schemeClr val="accent2"/>
                </a:solidFill>
                <a:latin typeface="Times New Roman" panose="02020603050405020304" charset="0"/>
                <a:ea typeface="宋体" panose="02010600030101010101" pitchFamily="2" charset="-122"/>
              </a:rPr>
              <a:t>碱</a:t>
            </a:r>
            <a:r>
              <a:rPr lang="en-US" altLang="zh-CN" sz="2800" b="1" u="sng" dirty="0">
                <a:latin typeface="Times New Roman" panose="02020603050405020304" charset="0"/>
                <a:ea typeface="宋体" panose="02010600030101010101" pitchFamily="2" charset="-122"/>
              </a:rPr>
              <a:t>(</a:t>
            </a:r>
            <a:r>
              <a:rPr lang="zh-CN" altLang="en-US" sz="2800" b="1" u="sng" dirty="0">
                <a:latin typeface="Times New Roman" panose="02020603050405020304" charset="0"/>
                <a:ea typeface="宋体" panose="02010600030101010101" pitchFamily="2" charset="-122"/>
              </a:rPr>
              <a:t>或</a:t>
            </a:r>
            <a:r>
              <a:rPr lang="zh-CN" altLang="en-US" sz="2800" b="1" u="sng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酸</a:t>
            </a:r>
            <a:r>
              <a:rPr lang="en-US" altLang="zh-CN" sz="2800" b="1" u="sng" dirty="0"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</a:rPr>
              <a:t>的实验方法。</a:t>
            </a:r>
            <a:endParaRPr lang="zh-CN" altLang="en-US" sz="28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思想气泡: 云 1"/>
          <p:cNvSpPr/>
          <p:nvPr/>
        </p:nvSpPr>
        <p:spPr>
          <a:xfrm>
            <a:off x="6765925" y="1243330"/>
            <a:ext cx="2378075" cy="995045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标准液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思想气泡: 云 6"/>
          <p:cNvSpPr/>
          <p:nvPr/>
        </p:nvSpPr>
        <p:spPr>
          <a:xfrm>
            <a:off x="2235200" y="4111625"/>
            <a:ext cx="3159125" cy="825500"/>
          </a:xfrm>
          <a:prstGeom prst="cloudCallout">
            <a:avLst>
              <a:gd name="adj1" fmla="val -63022"/>
              <a:gd name="adj2" fmla="val -9134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待测液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组合 4" descr="7b0a202020202274657874626f78223a20227b5c2263617465676f72795f69645c223a31303731332c5c2269645c223a32303334343531357d220a7d0a"/>
          <p:cNvGrpSpPr/>
          <p:nvPr/>
        </p:nvGrpSpPr>
        <p:grpSpPr>
          <a:xfrm>
            <a:off x="8031480" y="4700270"/>
            <a:ext cx="2311611" cy="825500"/>
            <a:chOff x="5348" y="3452"/>
            <a:chExt cx="8746" cy="3874"/>
          </a:xfrm>
        </p:grpSpPr>
        <p:sp>
          <p:nvSpPr>
            <p:cNvPr id="6" name="图形 2"/>
            <p:cNvSpPr/>
            <p:nvPr/>
          </p:nvSpPr>
          <p:spPr>
            <a:xfrm>
              <a:off x="5403" y="3452"/>
              <a:ext cx="8162" cy="3598"/>
            </a:xfrm>
            <a:custGeom>
              <a:avLst/>
              <a:gdLst>
                <a:gd name="connsiteX0" fmla="*/ 4987363 w 5182760"/>
                <a:gd name="connsiteY0" fmla="*/ 2284936 h 2284935"/>
                <a:gd name="connsiteX1" fmla="*/ 195492 w 5182760"/>
                <a:gd name="connsiteY1" fmla="*/ 2284841 h 2284935"/>
                <a:gd name="connsiteX2" fmla="*/ 0 w 5182760"/>
                <a:gd name="connsiteY2" fmla="*/ 2089538 h 2284935"/>
                <a:gd name="connsiteX3" fmla="*/ 0 w 5182760"/>
                <a:gd name="connsiteY3" fmla="*/ 195303 h 2284935"/>
                <a:gd name="connsiteX4" fmla="*/ 3503 w 5182760"/>
                <a:gd name="connsiteY4" fmla="*/ 191800 h 2284935"/>
                <a:gd name="connsiteX5" fmla="*/ 195492 w 5182760"/>
                <a:gd name="connsiteY5" fmla="*/ 0 h 2284935"/>
                <a:gd name="connsiteX6" fmla="*/ 4987363 w 5182760"/>
                <a:gd name="connsiteY6" fmla="*/ 95 h 2284935"/>
                <a:gd name="connsiteX7" fmla="*/ 5182760 w 5182760"/>
                <a:gd name="connsiteY7" fmla="*/ 195397 h 2284935"/>
                <a:gd name="connsiteX8" fmla="*/ 5182760 w 5182760"/>
                <a:gd name="connsiteY8" fmla="*/ 2089633 h 2284935"/>
                <a:gd name="connsiteX9" fmla="*/ 5179258 w 5182760"/>
                <a:gd name="connsiteY9" fmla="*/ 2093136 h 2284935"/>
                <a:gd name="connsiteX10" fmla="*/ 4987363 w 5182760"/>
                <a:gd name="connsiteY10" fmla="*/ 2284936 h 2284935"/>
                <a:gd name="connsiteX11" fmla="*/ 205243 w 5182760"/>
                <a:gd name="connsiteY11" fmla="*/ 2261363 h 2284935"/>
                <a:gd name="connsiteX12" fmla="*/ 4977612 w 5182760"/>
                <a:gd name="connsiteY12" fmla="*/ 2261458 h 2284935"/>
                <a:gd name="connsiteX13" fmla="*/ 5159093 w 5182760"/>
                <a:gd name="connsiteY13" fmla="*/ 2079882 h 2284935"/>
                <a:gd name="connsiteX14" fmla="*/ 5159093 w 5182760"/>
                <a:gd name="connsiteY14" fmla="*/ 205148 h 2284935"/>
                <a:gd name="connsiteX15" fmla="*/ 4977612 w 5182760"/>
                <a:gd name="connsiteY15" fmla="*/ 23573 h 2284935"/>
                <a:gd name="connsiteX16" fmla="*/ 205243 w 5182760"/>
                <a:gd name="connsiteY16" fmla="*/ 23478 h 2284935"/>
                <a:gd name="connsiteX17" fmla="*/ 23667 w 5182760"/>
                <a:gd name="connsiteY17" fmla="*/ 205053 h 2284935"/>
                <a:gd name="connsiteX18" fmla="*/ 23667 w 5182760"/>
                <a:gd name="connsiteY18" fmla="*/ 2079788 h 2284935"/>
                <a:gd name="connsiteX19" fmla="*/ 205243 w 5182760"/>
                <a:gd name="connsiteY19" fmla="*/ 2261363 h 228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82760" h="2284935">
                  <a:moveTo>
                    <a:pt x="4987363" y="2284936"/>
                  </a:moveTo>
                  <a:lnTo>
                    <a:pt x="195492" y="2284841"/>
                  </a:lnTo>
                  <a:lnTo>
                    <a:pt x="0" y="2089538"/>
                  </a:lnTo>
                  <a:lnTo>
                    <a:pt x="0" y="195303"/>
                  </a:lnTo>
                  <a:lnTo>
                    <a:pt x="3503" y="191800"/>
                  </a:lnTo>
                  <a:lnTo>
                    <a:pt x="195492" y="0"/>
                  </a:lnTo>
                  <a:lnTo>
                    <a:pt x="4987363" y="95"/>
                  </a:lnTo>
                  <a:lnTo>
                    <a:pt x="5182760" y="195397"/>
                  </a:lnTo>
                  <a:lnTo>
                    <a:pt x="5182760" y="2089633"/>
                  </a:lnTo>
                  <a:lnTo>
                    <a:pt x="5179258" y="2093136"/>
                  </a:lnTo>
                  <a:lnTo>
                    <a:pt x="4987363" y="2284936"/>
                  </a:lnTo>
                  <a:close/>
                  <a:moveTo>
                    <a:pt x="205243" y="2261363"/>
                  </a:moveTo>
                  <a:lnTo>
                    <a:pt x="4977612" y="2261458"/>
                  </a:lnTo>
                  <a:lnTo>
                    <a:pt x="5159093" y="2079882"/>
                  </a:lnTo>
                  <a:lnTo>
                    <a:pt x="5159093" y="205148"/>
                  </a:lnTo>
                  <a:lnTo>
                    <a:pt x="4977612" y="23573"/>
                  </a:lnTo>
                  <a:lnTo>
                    <a:pt x="205243" y="23478"/>
                  </a:lnTo>
                  <a:lnTo>
                    <a:pt x="23667" y="205053"/>
                  </a:lnTo>
                  <a:lnTo>
                    <a:pt x="23667" y="2079788"/>
                  </a:lnTo>
                  <a:lnTo>
                    <a:pt x="205243" y="2261363"/>
                  </a:lnTo>
                  <a:close/>
                </a:path>
              </a:pathLst>
            </a:custGeom>
            <a:solidFill>
              <a:srgbClr val="1F00FF"/>
            </a:solidFill>
            <a:ln w="94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图形 2"/>
            <p:cNvGrpSpPr/>
            <p:nvPr/>
          </p:nvGrpSpPr>
          <p:grpSpPr>
            <a:xfrm>
              <a:off x="5348" y="4674"/>
              <a:ext cx="8273" cy="1187"/>
              <a:chOff x="3395663" y="2967794"/>
              <a:chExt cx="5253288" cy="753850"/>
            </a:xfrm>
            <a:solidFill>
              <a:srgbClr val="1F00FF"/>
            </a:solidFill>
          </p:grpSpPr>
          <p:sp>
            <p:nvSpPr>
              <p:cNvPr id="10" name="图形 2"/>
              <p:cNvSpPr/>
              <p:nvPr/>
            </p:nvSpPr>
            <p:spPr>
              <a:xfrm>
                <a:off x="3395663" y="2967794"/>
                <a:ext cx="94290" cy="753756"/>
              </a:xfrm>
              <a:custGeom>
                <a:avLst/>
                <a:gdLst>
                  <a:gd name="connsiteX0" fmla="*/ 0 w 94290"/>
                  <a:gd name="connsiteY0" fmla="*/ 0 h 753756"/>
                  <a:gd name="connsiteX1" fmla="*/ 94291 w 94290"/>
                  <a:gd name="connsiteY1" fmla="*/ 0 h 753756"/>
                  <a:gd name="connsiteX2" fmla="*/ 94291 w 94290"/>
                  <a:gd name="connsiteY2" fmla="*/ 753756 h 753756"/>
                  <a:gd name="connsiteX3" fmla="*/ 0 w 94290"/>
                  <a:gd name="connsiteY3" fmla="*/ 753756 h 75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0" h="753756">
                    <a:moveTo>
                      <a:pt x="0" y="0"/>
                    </a:moveTo>
                    <a:lnTo>
                      <a:pt x="94291" y="0"/>
                    </a:lnTo>
                    <a:lnTo>
                      <a:pt x="94291" y="753756"/>
                    </a:lnTo>
                    <a:lnTo>
                      <a:pt x="0" y="753756"/>
                    </a:lnTo>
                    <a:close/>
                  </a:path>
                </a:pathLst>
              </a:custGeom>
              <a:solidFill>
                <a:srgbClr val="1F00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" name="图形 2"/>
              <p:cNvSpPr/>
              <p:nvPr/>
            </p:nvSpPr>
            <p:spPr>
              <a:xfrm>
                <a:off x="8554660" y="2967889"/>
                <a:ext cx="94290" cy="753756"/>
              </a:xfrm>
              <a:custGeom>
                <a:avLst/>
                <a:gdLst>
                  <a:gd name="connsiteX0" fmla="*/ 0 w 94290"/>
                  <a:gd name="connsiteY0" fmla="*/ 0 h 753756"/>
                  <a:gd name="connsiteX1" fmla="*/ 94291 w 94290"/>
                  <a:gd name="connsiteY1" fmla="*/ 0 h 753756"/>
                  <a:gd name="connsiteX2" fmla="*/ 94291 w 94290"/>
                  <a:gd name="connsiteY2" fmla="*/ 753756 h 753756"/>
                  <a:gd name="connsiteX3" fmla="*/ 0 w 94290"/>
                  <a:gd name="connsiteY3" fmla="*/ 753756 h 75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0" h="753756">
                    <a:moveTo>
                      <a:pt x="0" y="0"/>
                    </a:moveTo>
                    <a:lnTo>
                      <a:pt x="94291" y="0"/>
                    </a:lnTo>
                    <a:lnTo>
                      <a:pt x="94291" y="753756"/>
                    </a:lnTo>
                    <a:lnTo>
                      <a:pt x="0" y="753756"/>
                    </a:lnTo>
                    <a:close/>
                  </a:path>
                </a:pathLst>
              </a:custGeom>
              <a:solidFill>
                <a:srgbClr val="1F00FF"/>
              </a:solidFill>
              <a:ln w="94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3" name="图形 2"/>
            <p:cNvSpPr/>
            <p:nvPr/>
          </p:nvSpPr>
          <p:spPr>
            <a:xfrm>
              <a:off x="5739" y="3728"/>
              <a:ext cx="8162" cy="3598"/>
            </a:xfrm>
            <a:custGeom>
              <a:avLst/>
              <a:gdLst>
                <a:gd name="connsiteX0" fmla="*/ 4987363 w 5182760"/>
                <a:gd name="connsiteY0" fmla="*/ 2284936 h 2284935"/>
                <a:gd name="connsiteX1" fmla="*/ 195492 w 5182760"/>
                <a:gd name="connsiteY1" fmla="*/ 2284841 h 2284935"/>
                <a:gd name="connsiteX2" fmla="*/ 0 w 5182760"/>
                <a:gd name="connsiteY2" fmla="*/ 2089538 h 2284935"/>
                <a:gd name="connsiteX3" fmla="*/ 0 w 5182760"/>
                <a:gd name="connsiteY3" fmla="*/ 195303 h 2284935"/>
                <a:gd name="connsiteX4" fmla="*/ 3503 w 5182760"/>
                <a:gd name="connsiteY4" fmla="*/ 191800 h 2284935"/>
                <a:gd name="connsiteX5" fmla="*/ 195492 w 5182760"/>
                <a:gd name="connsiteY5" fmla="*/ 0 h 2284935"/>
                <a:gd name="connsiteX6" fmla="*/ 4987363 w 5182760"/>
                <a:gd name="connsiteY6" fmla="*/ 95 h 2284935"/>
                <a:gd name="connsiteX7" fmla="*/ 5182760 w 5182760"/>
                <a:gd name="connsiteY7" fmla="*/ 195397 h 2284935"/>
                <a:gd name="connsiteX8" fmla="*/ 5182760 w 5182760"/>
                <a:gd name="connsiteY8" fmla="*/ 2089538 h 2284935"/>
                <a:gd name="connsiteX9" fmla="*/ 5179258 w 5182760"/>
                <a:gd name="connsiteY9" fmla="*/ 2093041 h 2284935"/>
                <a:gd name="connsiteX10" fmla="*/ 4987363 w 5182760"/>
                <a:gd name="connsiteY10" fmla="*/ 2284936 h 2284935"/>
                <a:gd name="connsiteX11" fmla="*/ 205243 w 5182760"/>
                <a:gd name="connsiteY11" fmla="*/ 2261269 h 2284935"/>
                <a:gd name="connsiteX12" fmla="*/ 4977612 w 5182760"/>
                <a:gd name="connsiteY12" fmla="*/ 2261363 h 2284935"/>
                <a:gd name="connsiteX13" fmla="*/ 5159093 w 5182760"/>
                <a:gd name="connsiteY13" fmla="*/ 2079787 h 2284935"/>
                <a:gd name="connsiteX14" fmla="*/ 5159093 w 5182760"/>
                <a:gd name="connsiteY14" fmla="*/ 205148 h 2284935"/>
                <a:gd name="connsiteX15" fmla="*/ 4977612 w 5182760"/>
                <a:gd name="connsiteY15" fmla="*/ 23667 h 2284935"/>
                <a:gd name="connsiteX16" fmla="*/ 205243 w 5182760"/>
                <a:gd name="connsiteY16" fmla="*/ 23478 h 2284935"/>
                <a:gd name="connsiteX17" fmla="*/ 23573 w 5182760"/>
                <a:gd name="connsiteY17" fmla="*/ 204959 h 2284935"/>
                <a:gd name="connsiteX18" fmla="*/ 23573 w 5182760"/>
                <a:gd name="connsiteY18" fmla="*/ 2079693 h 2284935"/>
                <a:gd name="connsiteX19" fmla="*/ 205243 w 5182760"/>
                <a:gd name="connsiteY19" fmla="*/ 2261269 h 228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82760" h="2284935">
                  <a:moveTo>
                    <a:pt x="4987363" y="2284936"/>
                  </a:moveTo>
                  <a:lnTo>
                    <a:pt x="195492" y="2284841"/>
                  </a:lnTo>
                  <a:lnTo>
                    <a:pt x="0" y="2089538"/>
                  </a:lnTo>
                  <a:lnTo>
                    <a:pt x="0" y="195303"/>
                  </a:lnTo>
                  <a:lnTo>
                    <a:pt x="3503" y="191800"/>
                  </a:lnTo>
                  <a:lnTo>
                    <a:pt x="195492" y="0"/>
                  </a:lnTo>
                  <a:lnTo>
                    <a:pt x="4987363" y="95"/>
                  </a:lnTo>
                  <a:lnTo>
                    <a:pt x="5182760" y="195397"/>
                  </a:lnTo>
                  <a:lnTo>
                    <a:pt x="5182760" y="2089538"/>
                  </a:lnTo>
                  <a:lnTo>
                    <a:pt x="5179258" y="2093041"/>
                  </a:lnTo>
                  <a:lnTo>
                    <a:pt x="4987363" y="2284936"/>
                  </a:lnTo>
                  <a:close/>
                  <a:moveTo>
                    <a:pt x="205243" y="2261269"/>
                  </a:moveTo>
                  <a:lnTo>
                    <a:pt x="4977612" y="2261363"/>
                  </a:lnTo>
                  <a:lnTo>
                    <a:pt x="5159093" y="2079787"/>
                  </a:lnTo>
                  <a:lnTo>
                    <a:pt x="5159093" y="205148"/>
                  </a:lnTo>
                  <a:lnTo>
                    <a:pt x="4977612" y="23667"/>
                  </a:lnTo>
                  <a:lnTo>
                    <a:pt x="205243" y="23478"/>
                  </a:lnTo>
                  <a:lnTo>
                    <a:pt x="23573" y="204959"/>
                  </a:lnTo>
                  <a:lnTo>
                    <a:pt x="23573" y="2079693"/>
                  </a:lnTo>
                  <a:lnTo>
                    <a:pt x="205243" y="2261269"/>
                  </a:lnTo>
                  <a:close/>
                </a:path>
              </a:pathLst>
            </a:custGeom>
            <a:solidFill>
              <a:srgbClr val="FF0049"/>
            </a:solidFill>
            <a:ln w="94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图形 2"/>
            <p:cNvSpPr/>
            <p:nvPr/>
          </p:nvSpPr>
          <p:spPr>
            <a:xfrm>
              <a:off x="9012" y="3456"/>
              <a:ext cx="944" cy="189"/>
            </a:xfrm>
            <a:custGeom>
              <a:avLst/>
              <a:gdLst>
                <a:gd name="connsiteX0" fmla="*/ 95 w 599350"/>
                <a:gd name="connsiteY0" fmla="*/ 0 h 119851"/>
                <a:gd name="connsiteX1" fmla="*/ 599351 w 599350"/>
                <a:gd name="connsiteY1" fmla="*/ 0 h 119851"/>
                <a:gd name="connsiteX2" fmla="*/ 599351 w 599350"/>
                <a:gd name="connsiteY2" fmla="*/ 59926 h 119851"/>
                <a:gd name="connsiteX3" fmla="*/ 479499 w 599350"/>
                <a:gd name="connsiteY3" fmla="*/ 119851 h 119851"/>
                <a:gd name="connsiteX4" fmla="*/ 119851 w 599350"/>
                <a:gd name="connsiteY4" fmla="*/ 119851 h 119851"/>
                <a:gd name="connsiteX5" fmla="*/ 0 w 599350"/>
                <a:gd name="connsiteY5" fmla="*/ 59926 h 119851"/>
                <a:gd name="connsiteX6" fmla="*/ 0 w 599350"/>
                <a:gd name="connsiteY6" fmla="*/ 0 h 11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350" h="119851">
                  <a:moveTo>
                    <a:pt x="95" y="0"/>
                  </a:moveTo>
                  <a:lnTo>
                    <a:pt x="599351" y="0"/>
                  </a:lnTo>
                  <a:lnTo>
                    <a:pt x="599351" y="59926"/>
                  </a:lnTo>
                  <a:lnTo>
                    <a:pt x="479499" y="119851"/>
                  </a:lnTo>
                  <a:lnTo>
                    <a:pt x="119851" y="119851"/>
                  </a:lnTo>
                  <a:lnTo>
                    <a:pt x="0" y="599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00FF"/>
            </a:solidFill>
            <a:ln w="94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图形 2"/>
            <p:cNvSpPr/>
            <p:nvPr/>
          </p:nvSpPr>
          <p:spPr>
            <a:xfrm>
              <a:off x="9012" y="6822"/>
              <a:ext cx="944" cy="189"/>
            </a:xfrm>
            <a:custGeom>
              <a:avLst/>
              <a:gdLst>
                <a:gd name="connsiteX0" fmla="*/ 599256 w 599350"/>
                <a:gd name="connsiteY0" fmla="*/ 119946 h 119945"/>
                <a:gd name="connsiteX1" fmla="*/ 0 w 599350"/>
                <a:gd name="connsiteY1" fmla="*/ 119946 h 119945"/>
                <a:gd name="connsiteX2" fmla="*/ 0 w 599350"/>
                <a:gd name="connsiteY2" fmla="*/ 60020 h 119945"/>
                <a:gd name="connsiteX3" fmla="*/ 119851 w 599350"/>
                <a:gd name="connsiteY3" fmla="*/ 0 h 119945"/>
                <a:gd name="connsiteX4" fmla="*/ 479500 w 599350"/>
                <a:gd name="connsiteY4" fmla="*/ 0 h 119945"/>
                <a:gd name="connsiteX5" fmla="*/ 599351 w 599350"/>
                <a:gd name="connsiteY5" fmla="*/ 60020 h 119945"/>
                <a:gd name="connsiteX6" fmla="*/ 599351 w 599350"/>
                <a:gd name="connsiteY6" fmla="*/ 119946 h 119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350" h="119945">
                  <a:moveTo>
                    <a:pt x="599256" y="119946"/>
                  </a:moveTo>
                  <a:lnTo>
                    <a:pt x="0" y="119946"/>
                  </a:lnTo>
                  <a:lnTo>
                    <a:pt x="0" y="60020"/>
                  </a:lnTo>
                  <a:lnTo>
                    <a:pt x="119851" y="0"/>
                  </a:lnTo>
                  <a:lnTo>
                    <a:pt x="479500" y="0"/>
                  </a:lnTo>
                  <a:lnTo>
                    <a:pt x="599351" y="60020"/>
                  </a:lnTo>
                  <a:lnTo>
                    <a:pt x="599351" y="119946"/>
                  </a:lnTo>
                  <a:close/>
                </a:path>
              </a:pathLst>
            </a:custGeom>
            <a:solidFill>
              <a:srgbClr val="1F00FF"/>
            </a:solidFill>
            <a:ln w="94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935" y="3827"/>
              <a:ext cx="8159" cy="28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</a:pPr>
              <a:r>
                <a:rPr lang="zh-CN" altLang="en-US" sz="2800" spc="200">
                  <a:solidFill>
                    <a:srgbClr val="1F00FF"/>
                  </a:solidFill>
                  <a:uFillTx/>
                  <a:latin typeface="汉仪铸字招牌黑W" panose="00020600040101010101" charset="-122"/>
                  <a:ea typeface="汉仪铸字招牌黑W" panose="00020600040101010101" charset="-122"/>
                  <a:cs typeface="汉仪铸字招牌黑W" panose="00020600040101010101" charset="-122"/>
                  <a:sym typeface="汉仪铸字招牌黑W" panose="00020600040101010101" charset="-122"/>
                </a:rPr>
                <a:t>反滴</a:t>
              </a:r>
              <a:r>
                <a:rPr lang="zh-CN" altLang="en-US" sz="2800" spc="200">
                  <a:solidFill>
                    <a:srgbClr val="1F00FF"/>
                  </a:solidFill>
                  <a:uFillTx/>
                  <a:latin typeface="汉仪铸字招牌黑W" panose="00020600040101010101" charset="-122"/>
                  <a:ea typeface="汉仪铸字招牌黑W" panose="00020600040101010101" charset="-122"/>
                  <a:cs typeface="汉仪铸字招牌黑W" panose="00020600040101010101" charset="-122"/>
                  <a:sym typeface="汉仪铸字招牌黑W" panose="00020600040101010101" charset="-122"/>
                </a:rPr>
                <a:t>定也可</a:t>
              </a:r>
              <a:endParaRPr lang="zh-CN" altLang="en-US" sz="2800" spc="200">
                <a:solidFill>
                  <a:srgbClr val="1F00FF"/>
                </a:solidFill>
                <a:uFillTx/>
                <a:latin typeface="汉仪铸字招牌黑W" panose="00020600040101010101" charset="-122"/>
                <a:ea typeface="汉仪铸字招牌黑W" panose="00020600040101010101" charset="-122"/>
                <a:cs typeface="汉仪铸字招牌黑W" panose="00020600040101010101" charset="-122"/>
                <a:sym typeface="汉仪铸字招牌黑W" panose="00020600040101010101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2" grpId="0" bldLvl="0" animBg="1"/>
      <p:bldP spid="7" grpId="0" bldLvl="0" animBg="1"/>
      <p:bldP spid="12291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54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077325" y="5185410"/>
            <a:ext cx="216598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304800">
              <a:lnSpc>
                <a:spcPct val="150000"/>
              </a:lnSpc>
            </a:pPr>
            <a:r>
              <a:rPr lang="zh-CN" sz="36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答案　</a:t>
            </a:r>
            <a:r>
              <a:rPr lang="en-US" sz="36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B</a:t>
            </a:r>
            <a:endParaRPr lang="en-US" altLang="en-US" sz="36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67690" y="1216025"/>
            <a:ext cx="1119314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200000"/>
              </a:lnSpc>
            </a:pP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室温下，用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 mol·L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NaOH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溶液滴定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 mol·L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盐酸，如达到滴定终点时不慎多加了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滴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NaOH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(1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滴溶液的体积约为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05 mL)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，继续加水至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50 mL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，所得溶液的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pH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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  		B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10  		C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7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  		D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11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endParaRPr lang="zh-CN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endParaRPr lang="en-US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54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102725" y="5391785"/>
            <a:ext cx="216598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304800">
              <a:lnSpc>
                <a:spcPct val="150000"/>
              </a:lnSpc>
            </a:pPr>
            <a:r>
              <a:rPr lang="zh-CN" sz="36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答案　</a:t>
            </a:r>
            <a:r>
              <a:rPr lang="en-US" sz="36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B</a:t>
            </a:r>
            <a:endParaRPr lang="en-US" altLang="en-US" sz="36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00380" y="1000125"/>
            <a:ext cx="1076833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200000"/>
              </a:lnSpc>
            </a:pP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如图，曲线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b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是盐酸与氢氧化钠的相互滴定的滴定曲线，下列叙述正确的是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 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．盐酸的物质的量浓度为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 mol·L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B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点时反应恰好完全，溶液呈中性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C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．曲线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是盐酸滴定氢氧化钠的滴定曲线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D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．酚酞不能用作本实验的指示剂</a:t>
            </a:r>
            <a:endParaRPr lang="zh-CN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pic>
        <p:nvPicPr>
          <p:cNvPr id="3" name="图片 -21474825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085" y="2440940"/>
            <a:ext cx="3349625" cy="28651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酸碱中和滴定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61950" y="1035050"/>
            <a:ext cx="2614930" cy="521970"/>
            <a:chOff x="1579" y="2414"/>
            <a:chExt cx="4118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14"/>
              <a:ext cx="3373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所需仪器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22532" name="文本框 22531">
            <a:hlinkClick r:id="rId2" action="ppaction://hlinkfile"/>
          </p:cNvPr>
          <p:cNvSpPr txBox="1"/>
          <p:nvPr/>
        </p:nvSpPr>
        <p:spPr>
          <a:xfrm>
            <a:off x="361950" y="1715770"/>
            <a:ext cx="116605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atinLnBrk="1"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</a:rPr>
              <a:t>　　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酸式滴定管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碱式滴定管</a:t>
            </a:r>
            <a:r>
              <a:rPr lang="zh-CN" altLang="en-US" sz="2800" b="1" dirty="0">
                <a:latin typeface="Times New Roman" panose="02020603050405020304" charset="0"/>
                <a:ea typeface="宋体" panose="02010600030101010101" pitchFamily="2" charset="-122"/>
              </a:rPr>
              <a:t>、烧杯、滴定管夹、铁架台、锥形瓶等。 </a:t>
            </a:r>
            <a:endParaRPr lang="zh-CN" altLang="en-US" sz="28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5605" name="图片 68609" descr="03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7252"/>
          <a:stretch>
            <a:fillRect/>
          </a:stretch>
        </p:blipFill>
        <p:spPr>
          <a:xfrm>
            <a:off x="3652520" y="2349500"/>
            <a:ext cx="4171950" cy="41338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酸碱中和滴定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61950" y="1047750"/>
            <a:ext cx="1635125" cy="521970"/>
            <a:chOff x="1579" y="2466"/>
            <a:chExt cx="2575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66"/>
              <a:ext cx="183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3.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原理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56132" t="17838" r="20730" b="16388"/>
          <a:stretch>
            <a:fillRect/>
          </a:stretch>
        </p:blipFill>
        <p:spPr>
          <a:xfrm>
            <a:off x="6241415" y="1007110"/>
            <a:ext cx="2629535" cy="560324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8142605" y="3985260"/>
            <a:ext cx="1137920" cy="0"/>
          </a:xfrm>
          <a:prstGeom prst="straightConnector1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280525" y="3507740"/>
            <a:ext cx="26790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已知物质的量浓度的酸（或碱）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80525" y="5543550"/>
            <a:ext cx="2911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一定量未知浓度、待测定的碱(或酸）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8142605" y="5911850"/>
            <a:ext cx="1137920" cy="0"/>
          </a:xfrm>
          <a:prstGeom prst="straightConnector1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3564890" y="5396865"/>
            <a:ext cx="2676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几滴酸碱指示剂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cxnSp>
        <p:nvCxnSpPr>
          <p:cNvPr id="17" name="直接箭头连接符 16"/>
          <p:cNvCxnSpPr>
            <a:stCxn id="16" idx="3"/>
          </p:cNvCxnSpPr>
          <p:nvPr/>
        </p:nvCxnSpPr>
        <p:spPr>
          <a:xfrm>
            <a:off x="6241415" y="5657850"/>
            <a:ext cx="1603375" cy="254000"/>
          </a:xfrm>
          <a:prstGeom prst="straightConnector1">
            <a:avLst/>
          </a:prstGeom>
          <a:ln w="28575" cmpd="sng">
            <a:solidFill>
              <a:schemeClr val="tx1">
                <a:lumMod val="95000"/>
                <a:lumOff val="5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3564890" y="5878830"/>
            <a:ext cx="2676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如酚酞或甲基橙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61950" y="1442720"/>
            <a:ext cx="5622290" cy="3479800"/>
            <a:chOff x="570" y="1682"/>
            <a:chExt cx="8854" cy="5480"/>
          </a:xfrm>
        </p:grpSpPr>
        <p:sp>
          <p:nvSpPr>
            <p:cNvPr id="20" name="文本框 19"/>
            <p:cNvSpPr txBox="1"/>
            <p:nvPr/>
          </p:nvSpPr>
          <p:spPr>
            <a:xfrm>
              <a:off x="779" y="2702"/>
              <a:ext cx="8320" cy="42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当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接近滴定终点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时，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极少量的碱或酸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就会引起溶液的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pH突变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。此时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指示剂明显的颜色变化表示反应已完全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，即反应到达终点。</a:t>
              </a:r>
              <a:endParaRPr lang="zh-CN" altLang="en-US" sz="2800" b="1"/>
            </a:p>
          </p:txBody>
        </p:sp>
        <p:grpSp>
          <p:nvGrpSpPr>
            <p:cNvPr id="37" name="组合 36"/>
            <p:cNvGrpSpPr/>
            <p:nvPr/>
          </p:nvGrpSpPr>
          <p:grpSpPr>
            <a:xfrm rot="0">
              <a:off x="570" y="1682"/>
              <a:ext cx="8854" cy="5481"/>
              <a:chOff x="5740" y="3503"/>
              <a:chExt cx="7720" cy="3456"/>
            </a:xfrm>
          </p:grpSpPr>
          <p:grpSp>
            <p:nvGrpSpPr>
              <p:cNvPr id="21" name="组合 20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22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4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1" name="椭圆 30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33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90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36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9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40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任意多边形 40"/>
              <p:cNvSpPr/>
              <p:nvPr/>
            </p:nvSpPr>
            <p:spPr>
              <a:xfrm>
                <a:off x="5740" y="4098"/>
                <a:ext cx="7720" cy="2737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8" name="组合 77"/>
          <p:cNvGrpSpPr/>
          <p:nvPr/>
        </p:nvGrpSpPr>
        <p:grpSpPr>
          <a:xfrm>
            <a:off x="359410" y="4947285"/>
            <a:ext cx="2827020" cy="1612900"/>
            <a:chOff x="566" y="7791"/>
            <a:chExt cx="4452" cy="2540"/>
          </a:xfrm>
        </p:grpSpPr>
        <p:grpSp>
          <p:nvGrpSpPr>
            <p:cNvPr id="43" name="Group 5"/>
            <p:cNvGrpSpPr/>
            <p:nvPr/>
          </p:nvGrpSpPr>
          <p:grpSpPr>
            <a:xfrm>
              <a:off x="570" y="8204"/>
              <a:ext cx="4317" cy="1940"/>
              <a:chOff x="3484" y="1142"/>
              <a:chExt cx="1727" cy="769"/>
            </a:xfrm>
          </p:grpSpPr>
          <p:sp>
            <p:nvSpPr>
              <p:cNvPr id="44" name="Text Box 6"/>
              <p:cNvSpPr txBox="1"/>
              <p:nvPr/>
            </p:nvSpPr>
            <p:spPr>
              <a:xfrm>
                <a:off x="3484" y="1317"/>
                <a:ext cx="1727" cy="32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anchor="t" anchorCtr="0">
                <a:spAutoFit/>
              </a:bodyPr>
              <a:p>
                <a:pPr defTabSz="457200" latinLnBrk="1"/>
                <a:r>
                  <a:rPr lang="en-US" altLang="zh-CN" sz="2800" b="1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C</a:t>
                </a:r>
                <a:r>
                  <a:rPr lang="zh-CN" altLang="en-US" sz="2800" b="1" baseline="-25000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待</a:t>
                </a:r>
                <a:r>
                  <a:rPr lang="en-US" altLang="zh-CN" sz="2800" b="1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= —————</a:t>
                </a:r>
                <a:endPara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Text Box 7"/>
              <p:cNvSpPr txBox="1"/>
              <p:nvPr/>
            </p:nvSpPr>
            <p:spPr>
              <a:xfrm>
                <a:off x="4128" y="1142"/>
                <a:ext cx="839" cy="76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anchor="t" anchorCtr="0">
                <a:spAutoFit/>
              </a:bodyPr>
              <a:p>
                <a:pPr defTabSz="457200" latinLnBrk="1"/>
                <a:r>
                  <a:rPr lang="en-US" altLang="zh-CN" sz="2800" b="1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C</a:t>
                </a:r>
                <a:r>
                  <a:rPr lang="zh-CN" altLang="en-US" sz="2800" b="1" baseline="-25000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标</a:t>
                </a:r>
                <a:r>
                  <a:rPr lang="en-US" altLang="zh-CN" sz="2800" b="1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. V</a:t>
                </a:r>
                <a:r>
                  <a:rPr lang="zh-CN" altLang="en-US" sz="2800" b="1" baseline="-25000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标</a:t>
                </a:r>
                <a:endParaRPr lang="zh-CN" altLang="en-US" sz="2800" b="1" baseline="-25000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  <a:p>
                <a:pPr defTabSz="457200" latinLnBrk="1"/>
                <a:endParaRPr lang="zh-CN" altLang="en-US" sz="2800" b="1" baseline="-25000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  <a:p>
                <a:pPr defTabSz="457200" latinLnBrk="1"/>
                <a:r>
                  <a:rPr lang="zh-CN" altLang="en-US" sz="2800" b="1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    </a:t>
                </a:r>
                <a:r>
                  <a:rPr lang="en-US" altLang="zh-CN" sz="2800" b="1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V</a:t>
                </a:r>
                <a:r>
                  <a:rPr lang="zh-CN" altLang="en-US" sz="2800" b="1" baseline="-25000" dirty="0">
                    <a:solidFill>
                      <a:srgbClr val="CC0066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待</a:t>
                </a:r>
                <a:endParaRPr lang="zh-CN" altLang="en-US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60" name="组合 59"/>
            <p:cNvGrpSpPr/>
            <p:nvPr/>
          </p:nvGrpSpPr>
          <p:grpSpPr>
            <a:xfrm rot="0">
              <a:off x="566" y="7791"/>
              <a:ext cx="4452" cy="2540"/>
              <a:chOff x="3606800" y="2408238"/>
              <a:chExt cx="4972051" cy="2047875"/>
            </a:xfrm>
          </p:grpSpPr>
          <p:sp>
            <p:nvSpPr>
              <p:cNvPr id="48" name="Freeform 28"/>
              <p:cNvSpPr/>
              <p:nvPr/>
            </p:nvSpPr>
            <p:spPr bwMode="auto">
              <a:xfrm flipH="1" flipV="1">
                <a:off x="6778625" y="4373563"/>
                <a:ext cx="104775" cy="82550"/>
              </a:xfrm>
              <a:custGeom>
                <a:avLst/>
                <a:gdLst>
                  <a:gd name="T0" fmla="*/ 14 w 28"/>
                  <a:gd name="T1" fmla="*/ 0 h 22"/>
                  <a:gd name="T2" fmla="*/ 14 w 28"/>
                  <a:gd name="T3" fmla="*/ 0 h 22"/>
                  <a:gd name="T4" fmla="*/ 14 w 28"/>
                  <a:gd name="T5" fmla="*/ 0 h 22"/>
                  <a:gd name="T6" fmla="*/ 2 w 28"/>
                  <a:gd name="T7" fmla="*/ 10 h 22"/>
                  <a:gd name="T8" fmla="*/ 0 w 28"/>
                  <a:gd name="T9" fmla="*/ 15 h 22"/>
                  <a:gd name="T10" fmla="*/ 8 w 28"/>
                  <a:gd name="T11" fmla="*/ 22 h 22"/>
                  <a:gd name="T12" fmla="*/ 14 w 28"/>
                  <a:gd name="T13" fmla="*/ 19 h 22"/>
                  <a:gd name="T14" fmla="*/ 14 w 28"/>
                  <a:gd name="T15" fmla="*/ 19 h 22"/>
                  <a:gd name="T16" fmla="*/ 14 w 28"/>
                  <a:gd name="T17" fmla="*/ 19 h 22"/>
                  <a:gd name="T18" fmla="*/ 20 w 28"/>
                  <a:gd name="T19" fmla="*/ 22 h 22"/>
                  <a:gd name="T20" fmla="*/ 27 w 28"/>
                  <a:gd name="T21" fmla="*/ 15 h 22"/>
                  <a:gd name="T22" fmla="*/ 26 w 28"/>
                  <a:gd name="T23" fmla="*/ 10 h 22"/>
                  <a:gd name="T24" fmla="*/ 14 w 28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3"/>
                      <a:pt x="4" y="7"/>
                      <a:pt x="2" y="10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0" y="19"/>
                      <a:pt x="4" y="22"/>
                      <a:pt x="8" y="22"/>
                    </a:cubicBezTo>
                    <a:cubicBezTo>
                      <a:pt x="10" y="22"/>
                      <a:pt x="12" y="21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1"/>
                      <a:pt x="18" y="22"/>
                      <a:pt x="20" y="22"/>
                    </a:cubicBezTo>
                    <a:cubicBezTo>
                      <a:pt x="24" y="22"/>
                      <a:pt x="27" y="19"/>
                      <a:pt x="27" y="15"/>
                    </a:cubicBezTo>
                    <a:cubicBezTo>
                      <a:pt x="27" y="14"/>
                      <a:pt x="28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Freeform 29"/>
              <p:cNvSpPr/>
              <p:nvPr/>
            </p:nvSpPr>
            <p:spPr bwMode="auto">
              <a:xfrm flipH="1" flipV="1">
                <a:off x="6630988" y="4373563"/>
                <a:ext cx="101600" cy="82550"/>
              </a:xfrm>
              <a:custGeom>
                <a:avLst/>
                <a:gdLst>
                  <a:gd name="T0" fmla="*/ 14 w 27"/>
                  <a:gd name="T1" fmla="*/ 0 h 22"/>
                  <a:gd name="T2" fmla="*/ 14 w 27"/>
                  <a:gd name="T3" fmla="*/ 0 h 22"/>
                  <a:gd name="T4" fmla="*/ 13 w 27"/>
                  <a:gd name="T5" fmla="*/ 0 h 22"/>
                  <a:gd name="T6" fmla="*/ 1 w 27"/>
                  <a:gd name="T7" fmla="*/ 10 h 22"/>
                  <a:gd name="T8" fmla="*/ 0 w 27"/>
                  <a:gd name="T9" fmla="*/ 15 h 22"/>
                  <a:gd name="T10" fmla="*/ 8 w 27"/>
                  <a:gd name="T11" fmla="*/ 22 h 22"/>
                  <a:gd name="T12" fmla="*/ 13 w 27"/>
                  <a:gd name="T13" fmla="*/ 19 h 22"/>
                  <a:gd name="T14" fmla="*/ 14 w 27"/>
                  <a:gd name="T15" fmla="*/ 19 h 22"/>
                  <a:gd name="T16" fmla="*/ 14 w 27"/>
                  <a:gd name="T17" fmla="*/ 19 h 22"/>
                  <a:gd name="T18" fmla="*/ 19 w 27"/>
                  <a:gd name="T19" fmla="*/ 22 h 22"/>
                  <a:gd name="T20" fmla="*/ 27 w 27"/>
                  <a:gd name="T21" fmla="*/ 15 h 22"/>
                  <a:gd name="T22" fmla="*/ 26 w 27"/>
                  <a:gd name="T23" fmla="*/ 10 h 22"/>
                  <a:gd name="T24" fmla="*/ 14 w 27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3"/>
                      <a:pt x="3" y="7"/>
                      <a:pt x="1" y="10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0" y="19"/>
                      <a:pt x="3" y="22"/>
                      <a:pt x="8" y="22"/>
                    </a:cubicBezTo>
                    <a:cubicBezTo>
                      <a:pt x="10" y="22"/>
                      <a:pt x="12" y="21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24" y="22"/>
                      <a:pt x="27" y="19"/>
                      <a:pt x="27" y="15"/>
                    </a:cubicBezTo>
                    <a:cubicBezTo>
                      <a:pt x="27" y="14"/>
                      <a:pt x="27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Freeform 30"/>
              <p:cNvSpPr/>
              <p:nvPr/>
            </p:nvSpPr>
            <p:spPr bwMode="auto">
              <a:xfrm flipH="1" flipV="1">
                <a:off x="6481763" y="4373563"/>
                <a:ext cx="104775" cy="82550"/>
              </a:xfrm>
              <a:custGeom>
                <a:avLst/>
                <a:gdLst>
                  <a:gd name="T0" fmla="*/ 14 w 28"/>
                  <a:gd name="T1" fmla="*/ 0 h 22"/>
                  <a:gd name="T2" fmla="*/ 14 w 28"/>
                  <a:gd name="T3" fmla="*/ 0 h 22"/>
                  <a:gd name="T4" fmla="*/ 14 w 28"/>
                  <a:gd name="T5" fmla="*/ 0 h 22"/>
                  <a:gd name="T6" fmla="*/ 2 w 28"/>
                  <a:gd name="T7" fmla="*/ 10 h 22"/>
                  <a:gd name="T8" fmla="*/ 1 w 28"/>
                  <a:gd name="T9" fmla="*/ 15 h 22"/>
                  <a:gd name="T10" fmla="*/ 8 w 28"/>
                  <a:gd name="T11" fmla="*/ 22 h 22"/>
                  <a:gd name="T12" fmla="*/ 14 w 28"/>
                  <a:gd name="T13" fmla="*/ 19 h 22"/>
                  <a:gd name="T14" fmla="*/ 14 w 28"/>
                  <a:gd name="T15" fmla="*/ 19 h 22"/>
                  <a:gd name="T16" fmla="*/ 14 w 28"/>
                  <a:gd name="T17" fmla="*/ 19 h 22"/>
                  <a:gd name="T18" fmla="*/ 20 w 28"/>
                  <a:gd name="T19" fmla="*/ 22 h 22"/>
                  <a:gd name="T20" fmla="*/ 28 w 28"/>
                  <a:gd name="T21" fmla="*/ 15 h 22"/>
                  <a:gd name="T22" fmla="*/ 26 w 28"/>
                  <a:gd name="T23" fmla="*/ 10 h 22"/>
                  <a:gd name="T24" fmla="*/ 14 w 28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3"/>
                      <a:pt x="4" y="7"/>
                      <a:pt x="2" y="10"/>
                    </a:cubicBezTo>
                    <a:cubicBezTo>
                      <a:pt x="0" y="13"/>
                      <a:pt x="1" y="14"/>
                      <a:pt x="1" y="15"/>
                    </a:cubicBezTo>
                    <a:cubicBezTo>
                      <a:pt x="1" y="19"/>
                      <a:pt x="4" y="22"/>
                      <a:pt x="8" y="22"/>
                    </a:cubicBezTo>
                    <a:cubicBezTo>
                      <a:pt x="10" y="22"/>
                      <a:pt x="13" y="21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6" y="21"/>
                      <a:pt x="18" y="22"/>
                      <a:pt x="20" y="22"/>
                    </a:cubicBezTo>
                    <a:cubicBezTo>
                      <a:pt x="24" y="22"/>
                      <a:pt x="28" y="19"/>
                      <a:pt x="28" y="15"/>
                    </a:cubicBezTo>
                    <a:cubicBezTo>
                      <a:pt x="28" y="14"/>
                      <a:pt x="28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Line 31"/>
              <p:cNvSpPr>
                <a:spLocks noChangeShapeType="1"/>
              </p:cNvSpPr>
              <p:nvPr/>
            </p:nvSpPr>
            <p:spPr bwMode="auto">
              <a:xfrm flipH="1">
                <a:off x="6938963" y="4433888"/>
                <a:ext cx="1414463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Line 32"/>
              <p:cNvSpPr>
                <a:spLocks noChangeShapeType="1"/>
              </p:cNvSpPr>
              <p:nvPr/>
            </p:nvSpPr>
            <p:spPr bwMode="auto">
              <a:xfrm flipH="1">
                <a:off x="6938963" y="4384676"/>
                <a:ext cx="1414463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Line 33"/>
              <p:cNvSpPr>
                <a:spLocks noChangeShapeType="1"/>
              </p:cNvSpPr>
              <p:nvPr/>
            </p:nvSpPr>
            <p:spPr bwMode="auto">
              <a:xfrm flipH="1">
                <a:off x="5011738" y="4433888"/>
                <a:ext cx="1412875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Line 34"/>
              <p:cNvSpPr>
                <a:spLocks noChangeShapeType="1"/>
              </p:cNvSpPr>
              <p:nvPr/>
            </p:nvSpPr>
            <p:spPr bwMode="auto">
              <a:xfrm flipH="1">
                <a:off x="5011738" y="4384676"/>
                <a:ext cx="1412875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Freeform 35"/>
              <p:cNvSpPr/>
              <p:nvPr/>
            </p:nvSpPr>
            <p:spPr bwMode="auto">
              <a:xfrm>
                <a:off x="3606800" y="4121151"/>
                <a:ext cx="85725" cy="101600"/>
              </a:xfrm>
              <a:custGeom>
                <a:avLst/>
                <a:gdLst>
                  <a:gd name="T0" fmla="*/ 22 w 23"/>
                  <a:gd name="T1" fmla="*/ 14 h 27"/>
                  <a:gd name="T2" fmla="*/ 23 w 23"/>
                  <a:gd name="T3" fmla="*/ 14 h 27"/>
                  <a:gd name="T4" fmla="*/ 22 w 23"/>
                  <a:gd name="T5" fmla="*/ 14 h 27"/>
                  <a:gd name="T6" fmla="*/ 12 w 23"/>
                  <a:gd name="T7" fmla="*/ 2 h 27"/>
                  <a:gd name="T8" fmla="*/ 7 w 23"/>
                  <a:gd name="T9" fmla="*/ 0 h 27"/>
                  <a:gd name="T10" fmla="*/ 0 w 23"/>
                  <a:gd name="T11" fmla="*/ 8 h 27"/>
                  <a:gd name="T12" fmla="*/ 3 w 23"/>
                  <a:gd name="T13" fmla="*/ 14 h 27"/>
                  <a:gd name="T14" fmla="*/ 3 w 23"/>
                  <a:gd name="T15" fmla="*/ 14 h 27"/>
                  <a:gd name="T16" fmla="*/ 3 w 23"/>
                  <a:gd name="T17" fmla="*/ 14 h 27"/>
                  <a:gd name="T18" fmla="*/ 0 w 23"/>
                  <a:gd name="T19" fmla="*/ 20 h 27"/>
                  <a:gd name="T20" fmla="*/ 7 w 23"/>
                  <a:gd name="T21" fmla="*/ 27 h 27"/>
                  <a:gd name="T22" fmla="*/ 12 w 23"/>
                  <a:gd name="T23" fmla="*/ 26 h 27"/>
                  <a:gd name="T24" fmla="*/ 22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22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19" y="8"/>
                      <a:pt x="15" y="4"/>
                      <a:pt x="12" y="2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0"/>
                      <a:pt x="1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0" y="17"/>
                      <a:pt x="0" y="20"/>
                    </a:cubicBezTo>
                    <a:cubicBezTo>
                      <a:pt x="0" y="24"/>
                      <a:pt x="3" y="27"/>
                      <a:pt x="7" y="27"/>
                    </a:cubicBezTo>
                    <a:cubicBezTo>
                      <a:pt x="8" y="27"/>
                      <a:pt x="9" y="27"/>
                      <a:pt x="12" y="26"/>
                    </a:cubicBezTo>
                    <a:cubicBezTo>
                      <a:pt x="15" y="24"/>
                      <a:pt x="19" y="20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Freeform 36"/>
              <p:cNvSpPr/>
              <p:nvPr/>
            </p:nvSpPr>
            <p:spPr bwMode="auto">
              <a:xfrm>
                <a:off x="3606800" y="3973513"/>
                <a:ext cx="85725" cy="101600"/>
              </a:xfrm>
              <a:custGeom>
                <a:avLst/>
                <a:gdLst>
                  <a:gd name="T0" fmla="*/ 22 w 23"/>
                  <a:gd name="T1" fmla="*/ 14 h 27"/>
                  <a:gd name="T2" fmla="*/ 23 w 23"/>
                  <a:gd name="T3" fmla="*/ 13 h 27"/>
                  <a:gd name="T4" fmla="*/ 22 w 23"/>
                  <a:gd name="T5" fmla="*/ 13 h 27"/>
                  <a:gd name="T6" fmla="*/ 12 w 23"/>
                  <a:gd name="T7" fmla="*/ 1 h 27"/>
                  <a:gd name="T8" fmla="*/ 7 w 23"/>
                  <a:gd name="T9" fmla="*/ 0 h 27"/>
                  <a:gd name="T10" fmla="*/ 0 w 23"/>
                  <a:gd name="T11" fmla="*/ 8 h 27"/>
                  <a:gd name="T12" fmla="*/ 3 w 23"/>
                  <a:gd name="T13" fmla="*/ 13 h 27"/>
                  <a:gd name="T14" fmla="*/ 3 w 23"/>
                  <a:gd name="T15" fmla="*/ 13 h 27"/>
                  <a:gd name="T16" fmla="*/ 3 w 23"/>
                  <a:gd name="T17" fmla="*/ 13 h 27"/>
                  <a:gd name="T18" fmla="*/ 0 w 23"/>
                  <a:gd name="T19" fmla="*/ 19 h 27"/>
                  <a:gd name="T20" fmla="*/ 7 w 23"/>
                  <a:gd name="T21" fmla="*/ 27 h 27"/>
                  <a:gd name="T22" fmla="*/ 12 w 23"/>
                  <a:gd name="T23" fmla="*/ 26 h 27"/>
                  <a:gd name="T24" fmla="*/ 22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22" y="14"/>
                    </a:move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19" y="7"/>
                      <a:pt x="15" y="3"/>
                      <a:pt x="12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5"/>
                      <a:pt x="0" y="17"/>
                      <a:pt x="0" y="19"/>
                    </a:cubicBezTo>
                    <a:cubicBezTo>
                      <a:pt x="0" y="23"/>
                      <a:pt x="3" y="27"/>
                      <a:pt x="7" y="27"/>
                    </a:cubicBezTo>
                    <a:cubicBezTo>
                      <a:pt x="8" y="27"/>
                      <a:pt x="9" y="27"/>
                      <a:pt x="12" y="26"/>
                    </a:cubicBezTo>
                    <a:cubicBezTo>
                      <a:pt x="15" y="23"/>
                      <a:pt x="19" y="19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Freeform 37"/>
              <p:cNvSpPr/>
              <p:nvPr/>
            </p:nvSpPr>
            <p:spPr bwMode="auto">
              <a:xfrm>
                <a:off x="3606800" y="3822701"/>
                <a:ext cx="85725" cy="106363"/>
              </a:xfrm>
              <a:custGeom>
                <a:avLst/>
                <a:gdLst>
                  <a:gd name="T0" fmla="*/ 22 w 23"/>
                  <a:gd name="T1" fmla="*/ 14 h 28"/>
                  <a:gd name="T2" fmla="*/ 23 w 23"/>
                  <a:gd name="T3" fmla="*/ 14 h 28"/>
                  <a:gd name="T4" fmla="*/ 22 w 23"/>
                  <a:gd name="T5" fmla="*/ 14 h 28"/>
                  <a:gd name="T6" fmla="*/ 12 w 23"/>
                  <a:gd name="T7" fmla="*/ 2 h 28"/>
                  <a:gd name="T8" fmla="*/ 7 w 23"/>
                  <a:gd name="T9" fmla="*/ 1 h 28"/>
                  <a:gd name="T10" fmla="*/ 0 w 23"/>
                  <a:gd name="T11" fmla="*/ 8 h 28"/>
                  <a:gd name="T12" fmla="*/ 3 w 23"/>
                  <a:gd name="T13" fmla="*/ 14 h 28"/>
                  <a:gd name="T14" fmla="*/ 3 w 23"/>
                  <a:gd name="T15" fmla="*/ 14 h 28"/>
                  <a:gd name="T16" fmla="*/ 3 w 23"/>
                  <a:gd name="T17" fmla="*/ 14 h 28"/>
                  <a:gd name="T18" fmla="*/ 0 w 23"/>
                  <a:gd name="T19" fmla="*/ 20 h 28"/>
                  <a:gd name="T20" fmla="*/ 7 w 23"/>
                  <a:gd name="T21" fmla="*/ 28 h 28"/>
                  <a:gd name="T22" fmla="*/ 12 w 23"/>
                  <a:gd name="T23" fmla="*/ 26 h 28"/>
                  <a:gd name="T24" fmla="*/ 22 w 23"/>
                  <a:gd name="T25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22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19" y="8"/>
                      <a:pt x="15" y="4"/>
                      <a:pt x="12" y="2"/>
                    </a:cubicBezTo>
                    <a:cubicBezTo>
                      <a:pt x="9" y="0"/>
                      <a:pt x="8" y="1"/>
                      <a:pt x="7" y="1"/>
                    </a:cubicBezTo>
                    <a:cubicBezTo>
                      <a:pt x="3" y="1"/>
                      <a:pt x="0" y="4"/>
                      <a:pt x="0" y="8"/>
                    </a:cubicBezTo>
                    <a:cubicBezTo>
                      <a:pt x="0" y="10"/>
                      <a:pt x="1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24"/>
                      <a:pt x="3" y="28"/>
                      <a:pt x="7" y="28"/>
                    </a:cubicBezTo>
                    <a:cubicBezTo>
                      <a:pt x="8" y="28"/>
                      <a:pt x="9" y="28"/>
                      <a:pt x="12" y="26"/>
                    </a:cubicBezTo>
                    <a:cubicBezTo>
                      <a:pt x="15" y="24"/>
                      <a:pt x="19" y="20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Freeform 38"/>
              <p:cNvSpPr/>
              <p:nvPr/>
            </p:nvSpPr>
            <p:spPr bwMode="auto">
              <a:xfrm>
                <a:off x="3635375" y="4286251"/>
                <a:ext cx="1376363" cy="147638"/>
              </a:xfrm>
              <a:custGeom>
                <a:avLst/>
                <a:gdLst>
                  <a:gd name="T0" fmla="*/ 366 w 366"/>
                  <a:gd name="T1" fmla="*/ 39 h 39"/>
                  <a:gd name="T2" fmla="*/ 177 w 366"/>
                  <a:gd name="T3" fmla="*/ 39 h 39"/>
                  <a:gd name="T4" fmla="*/ 83 w 366"/>
                  <a:gd name="T5" fmla="*/ 39 h 39"/>
                  <a:gd name="T6" fmla="*/ 59 w 366"/>
                  <a:gd name="T7" fmla="*/ 39 h 39"/>
                  <a:gd name="T8" fmla="*/ 47 w 366"/>
                  <a:gd name="T9" fmla="*/ 39 h 39"/>
                  <a:gd name="T10" fmla="*/ 41 w 366"/>
                  <a:gd name="T11" fmla="*/ 38 h 39"/>
                  <a:gd name="T12" fmla="*/ 35 w 366"/>
                  <a:gd name="T13" fmla="*/ 36 h 39"/>
                  <a:gd name="T14" fmla="*/ 0 w 366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6" h="39">
                    <a:moveTo>
                      <a:pt x="366" y="39"/>
                    </a:moveTo>
                    <a:cubicBezTo>
                      <a:pt x="177" y="39"/>
                      <a:pt x="177" y="39"/>
                      <a:pt x="177" y="39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5" y="39"/>
                      <a:pt x="52" y="39"/>
                      <a:pt x="47" y="39"/>
                    </a:cubicBezTo>
                    <a:cubicBezTo>
                      <a:pt x="45" y="38"/>
                      <a:pt x="43" y="38"/>
                      <a:pt x="41" y="38"/>
                    </a:cubicBezTo>
                    <a:cubicBezTo>
                      <a:pt x="39" y="37"/>
                      <a:pt x="37" y="37"/>
                      <a:pt x="35" y="36"/>
                    </a:cubicBezTo>
                    <a:cubicBezTo>
                      <a:pt x="18" y="30"/>
                      <a:pt x="5" y="16"/>
                      <a:pt x="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Freeform 39"/>
              <p:cNvSpPr/>
              <p:nvPr/>
            </p:nvSpPr>
            <p:spPr bwMode="auto">
              <a:xfrm>
                <a:off x="3684588" y="4271963"/>
                <a:ext cx="1327150" cy="112713"/>
              </a:xfrm>
              <a:custGeom>
                <a:avLst/>
                <a:gdLst>
                  <a:gd name="T0" fmla="*/ 353 w 353"/>
                  <a:gd name="T1" fmla="*/ 30 h 30"/>
                  <a:gd name="T2" fmla="*/ 164 w 353"/>
                  <a:gd name="T3" fmla="*/ 30 h 30"/>
                  <a:gd name="T4" fmla="*/ 70 w 353"/>
                  <a:gd name="T5" fmla="*/ 30 h 30"/>
                  <a:gd name="T6" fmla="*/ 46 w 353"/>
                  <a:gd name="T7" fmla="*/ 30 h 30"/>
                  <a:gd name="T8" fmla="*/ 26 w 353"/>
                  <a:gd name="T9" fmla="*/ 28 h 30"/>
                  <a:gd name="T10" fmla="*/ 0 w 353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0">
                    <a:moveTo>
                      <a:pt x="353" y="30"/>
                    </a:moveTo>
                    <a:cubicBezTo>
                      <a:pt x="164" y="30"/>
                      <a:pt x="164" y="30"/>
                      <a:pt x="164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38" y="30"/>
                      <a:pt x="32" y="30"/>
                      <a:pt x="26" y="28"/>
                    </a:cubicBezTo>
                    <a:cubicBezTo>
                      <a:pt x="13" y="24"/>
                      <a:pt x="3" y="13"/>
                      <a:pt x="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Freeform 40"/>
              <p:cNvSpPr/>
              <p:nvPr/>
            </p:nvSpPr>
            <p:spPr bwMode="auto">
              <a:xfrm>
                <a:off x="3629025" y="2432051"/>
                <a:ext cx="198438" cy="1335088"/>
              </a:xfrm>
              <a:custGeom>
                <a:avLst/>
                <a:gdLst>
                  <a:gd name="T0" fmla="*/ 0 w 53"/>
                  <a:gd name="T1" fmla="*/ 354 h 354"/>
                  <a:gd name="T2" fmla="*/ 0 w 53"/>
                  <a:gd name="T3" fmla="*/ 166 h 354"/>
                  <a:gd name="T4" fmla="*/ 0 w 53"/>
                  <a:gd name="T5" fmla="*/ 72 h 354"/>
                  <a:gd name="T6" fmla="*/ 0 w 53"/>
                  <a:gd name="T7" fmla="*/ 60 h 354"/>
                  <a:gd name="T8" fmla="*/ 0 w 53"/>
                  <a:gd name="T9" fmla="*/ 54 h 354"/>
                  <a:gd name="T10" fmla="*/ 1 w 53"/>
                  <a:gd name="T11" fmla="*/ 48 h 354"/>
                  <a:gd name="T12" fmla="*/ 9 w 53"/>
                  <a:gd name="T13" fmla="*/ 23 h 354"/>
                  <a:gd name="T14" fmla="*/ 28 w 53"/>
                  <a:gd name="T15" fmla="*/ 6 h 354"/>
                  <a:gd name="T16" fmla="*/ 53 w 53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54">
                    <a:moveTo>
                      <a:pt x="0" y="354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2"/>
                      <a:pt x="0" y="50"/>
                      <a:pt x="1" y="48"/>
                    </a:cubicBezTo>
                    <a:cubicBezTo>
                      <a:pt x="1" y="39"/>
                      <a:pt x="5" y="31"/>
                      <a:pt x="9" y="23"/>
                    </a:cubicBezTo>
                    <a:cubicBezTo>
                      <a:pt x="14" y="16"/>
                      <a:pt x="21" y="10"/>
                      <a:pt x="28" y="6"/>
                    </a:cubicBezTo>
                    <a:cubicBezTo>
                      <a:pt x="36" y="2"/>
                      <a:pt x="45" y="0"/>
                      <a:pt x="53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Freeform 41"/>
              <p:cNvSpPr/>
              <p:nvPr/>
            </p:nvSpPr>
            <p:spPr bwMode="auto">
              <a:xfrm>
                <a:off x="3676650" y="2479676"/>
                <a:ext cx="150813" cy="1287463"/>
              </a:xfrm>
              <a:custGeom>
                <a:avLst/>
                <a:gdLst>
                  <a:gd name="T0" fmla="*/ 0 w 40"/>
                  <a:gd name="T1" fmla="*/ 341 h 341"/>
                  <a:gd name="T2" fmla="*/ 0 w 40"/>
                  <a:gd name="T3" fmla="*/ 153 h 341"/>
                  <a:gd name="T4" fmla="*/ 0 w 40"/>
                  <a:gd name="T5" fmla="*/ 59 h 341"/>
                  <a:gd name="T6" fmla="*/ 0 w 40"/>
                  <a:gd name="T7" fmla="*/ 47 h 341"/>
                  <a:gd name="T8" fmla="*/ 0 w 40"/>
                  <a:gd name="T9" fmla="*/ 41 h 341"/>
                  <a:gd name="T10" fmla="*/ 0 w 40"/>
                  <a:gd name="T11" fmla="*/ 36 h 341"/>
                  <a:gd name="T12" fmla="*/ 7 w 40"/>
                  <a:gd name="T13" fmla="*/ 18 h 341"/>
                  <a:gd name="T14" fmla="*/ 21 w 40"/>
                  <a:gd name="T15" fmla="*/ 4 h 341"/>
                  <a:gd name="T16" fmla="*/ 40 w 40"/>
                  <a:gd name="T17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41">
                    <a:moveTo>
                      <a:pt x="0" y="341"/>
                    </a:moveTo>
                    <a:cubicBezTo>
                      <a:pt x="0" y="153"/>
                      <a:pt x="0" y="153"/>
                      <a:pt x="0" y="15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39"/>
                      <a:pt x="0" y="38"/>
                      <a:pt x="0" y="36"/>
                    </a:cubicBezTo>
                    <a:cubicBezTo>
                      <a:pt x="1" y="29"/>
                      <a:pt x="3" y="23"/>
                      <a:pt x="7" y="18"/>
                    </a:cubicBezTo>
                    <a:cubicBezTo>
                      <a:pt x="11" y="12"/>
                      <a:pt x="16" y="8"/>
                      <a:pt x="21" y="4"/>
                    </a:cubicBezTo>
                    <a:cubicBezTo>
                      <a:pt x="27" y="1"/>
                      <a:pt x="34" y="0"/>
                      <a:pt x="4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Freeform 42"/>
              <p:cNvSpPr/>
              <p:nvPr/>
            </p:nvSpPr>
            <p:spPr bwMode="auto">
              <a:xfrm>
                <a:off x="5300663" y="2408238"/>
                <a:ext cx="104775" cy="84138"/>
              </a:xfrm>
              <a:custGeom>
                <a:avLst/>
                <a:gdLst>
                  <a:gd name="T0" fmla="*/ 14 w 28"/>
                  <a:gd name="T1" fmla="*/ 22 h 22"/>
                  <a:gd name="T2" fmla="*/ 14 w 28"/>
                  <a:gd name="T3" fmla="*/ 22 h 22"/>
                  <a:gd name="T4" fmla="*/ 14 w 28"/>
                  <a:gd name="T5" fmla="*/ 22 h 22"/>
                  <a:gd name="T6" fmla="*/ 26 w 28"/>
                  <a:gd name="T7" fmla="*/ 11 h 22"/>
                  <a:gd name="T8" fmla="*/ 27 w 28"/>
                  <a:gd name="T9" fmla="*/ 7 h 22"/>
                  <a:gd name="T10" fmla="*/ 20 w 28"/>
                  <a:gd name="T11" fmla="*/ 0 h 22"/>
                  <a:gd name="T12" fmla="*/ 14 w 28"/>
                  <a:gd name="T13" fmla="*/ 2 h 22"/>
                  <a:gd name="T14" fmla="*/ 14 w 28"/>
                  <a:gd name="T15" fmla="*/ 2 h 22"/>
                  <a:gd name="T16" fmla="*/ 14 w 28"/>
                  <a:gd name="T17" fmla="*/ 2 h 22"/>
                  <a:gd name="T18" fmla="*/ 8 w 28"/>
                  <a:gd name="T19" fmla="*/ 0 h 22"/>
                  <a:gd name="T20" fmla="*/ 0 w 28"/>
                  <a:gd name="T21" fmla="*/ 7 h 22"/>
                  <a:gd name="T22" fmla="*/ 2 w 28"/>
                  <a:gd name="T23" fmla="*/ 11 h 22"/>
                  <a:gd name="T24" fmla="*/ 14 w 28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22"/>
                    </a:move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18"/>
                      <a:pt x="24" y="15"/>
                      <a:pt x="26" y="11"/>
                    </a:cubicBezTo>
                    <a:cubicBezTo>
                      <a:pt x="28" y="9"/>
                      <a:pt x="27" y="7"/>
                      <a:pt x="27" y="7"/>
                    </a:cubicBezTo>
                    <a:cubicBezTo>
                      <a:pt x="27" y="3"/>
                      <a:pt x="24" y="0"/>
                      <a:pt x="20" y="0"/>
                    </a:cubicBezTo>
                    <a:cubicBezTo>
                      <a:pt x="18" y="0"/>
                      <a:pt x="15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2" y="11"/>
                    </a:cubicBezTo>
                    <a:cubicBezTo>
                      <a:pt x="4" y="15"/>
                      <a:pt x="8" y="18"/>
                      <a:pt x="14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Freeform 43"/>
              <p:cNvSpPr/>
              <p:nvPr/>
            </p:nvSpPr>
            <p:spPr bwMode="auto">
              <a:xfrm>
                <a:off x="5451475" y="2408238"/>
                <a:ext cx="101600" cy="84138"/>
              </a:xfrm>
              <a:custGeom>
                <a:avLst/>
                <a:gdLst>
                  <a:gd name="T0" fmla="*/ 13 w 27"/>
                  <a:gd name="T1" fmla="*/ 22 h 22"/>
                  <a:gd name="T2" fmla="*/ 13 w 27"/>
                  <a:gd name="T3" fmla="*/ 22 h 22"/>
                  <a:gd name="T4" fmla="*/ 13 w 27"/>
                  <a:gd name="T5" fmla="*/ 22 h 22"/>
                  <a:gd name="T6" fmla="*/ 25 w 27"/>
                  <a:gd name="T7" fmla="*/ 11 h 22"/>
                  <a:gd name="T8" fmla="*/ 27 w 27"/>
                  <a:gd name="T9" fmla="*/ 7 h 22"/>
                  <a:gd name="T10" fmla="*/ 19 w 27"/>
                  <a:gd name="T11" fmla="*/ 0 h 22"/>
                  <a:gd name="T12" fmla="*/ 13 w 27"/>
                  <a:gd name="T13" fmla="*/ 2 h 22"/>
                  <a:gd name="T14" fmla="*/ 13 w 27"/>
                  <a:gd name="T15" fmla="*/ 2 h 22"/>
                  <a:gd name="T16" fmla="*/ 13 w 27"/>
                  <a:gd name="T17" fmla="*/ 2 h 22"/>
                  <a:gd name="T18" fmla="*/ 7 w 27"/>
                  <a:gd name="T19" fmla="*/ 0 h 22"/>
                  <a:gd name="T20" fmla="*/ 0 w 27"/>
                  <a:gd name="T21" fmla="*/ 7 h 22"/>
                  <a:gd name="T22" fmla="*/ 1 w 27"/>
                  <a:gd name="T23" fmla="*/ 11 h 22"/>
                  <a:gd name="T24" fmla="*/ 13 w 2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3" y="22"/>
                    </a:move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9" y="18"/>
                      <a:pt x="23" y="15"/>
                      <a:pt x="25" y="11"/>
                    </a:cubicBezTo>
                    <a:cubicBezTo>
                      <a:pt x="27" y="9"/>
                      <a:pt x="27" y="7"/>
                      <a:pt x="27" y="7"/>
                    </a:cubicBezTo>
                    <a:cubicBezTo>
                      <a:pt x="27" y="3"/>
                      <a:pt x="23" y="0"/>
                      <a:pt x="19" y="0"/>
                    </a:cubicBezTo>
                    <a:cubicBezTo>
                      <a:pt x="17" y="0"/>
                      <a:pt x="15" y="1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1" y="11"/>
                    </a:cubicBezTo>
                    <a:cubicBezTo>
                      <a:pt x="3" y="15"/>
                      <a:pt x="7" y="18"/>
                      <a:pt x="13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Freeform 44"/>
              <p:cNvSpPr/>
              <p:nvPr/>
            </p:nvSpPr>
            <p:spPr bwMode="auto">
              <a:xfrm>
                <a:off x="5597525" y="2408238"/>
                <a:ext cx="101600" cy="84138"/>
              </a:xfrm>
              <a:custGeom>
                <a:avLst/>
                <a:gdLst>
                  <a:gd name="T0" fmla="*/ 13 w 27"/>
                  <a:gd name="T1" fmla="*/ 22 h 22"/>
                  <a:gd name="T2" fmla="*/ 14 w 27"/>
                  <a:gd name="T3" fmla="*/ 22 h 22"/>
                  <a:gd name="T4" fmla="*/ 14 w 27"/>
                  <a:gd name="T5" fmla="*/ 22 h 22"/>
                  <a:gd name="T6" fmla="*/ 26 w 27"/>
                  <a:gd name="T7" fmla="*/ 11 h 22"/>
                  <a:gd name="T8" fmla="*/ 27 w 27"/>
                  <a:gd name="T9" fmla="*/ 7 h 22"/>
                  <a:gd name="T10" fmla="*/ 19 w 27"/>
                  <a:gd name="T11" fmla="*/ 0 h 22"/>
                  <a:gd name="T12" fmla="*/ 14 w 27"/>
                  <a:gd name="T13" fmla="*/ 2 h 22"/>
                  <a:gd name="T14" fmla="*/ 14 w 27"/>
                  <a:gd name="T15" fmla="*/ 2 h 22"/>
                  <a:gd name="T16" fmla="*/ 14 w 27"/>
                  <a:gd name="T17" fmla="*/ 2 h 22"/>
                  <a:gd name="T18" fmla="*/ 8 w 27"/>
                  <a:gd name="T19" fmla="*/ 0 h 22"/>
                  <a:gd name="T20" fmla="*/ 0 w 27"/>
                  <a:gd name="T21" fmla="*/ 7 h 22"/>
                  <a:gd name="T22" fmla="*/ 1 w 27"/>
                  <a:gd name="T23" fmla="*/ 11 h 22"/>
                  <a:gd name="T24" fmla="*/ 13 w 2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3" y="22"/>
                    </a:moveTo>
                    <a:cubicBezTo>
                      <a:pt x="13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18"/>
                      <a:pt x="24" y="15"/>
                      <a:pt x="26" y="11"/>
                    </a:cubicBezTo>
                    <a:cubicBezTo>
                      <a:pt x="27" y="9"/>
                      <a:pt x="27" y="7"/>
                      <a:pt x="27" y="7"/>
                    </a:cubicBezTo>
                    <a:cubicBezTo>
                      <a:pt x="27" y="3"/>
                      <a:pt x="24" y="0"/>
                      <a:pt x="19" y="0"/>
                    </a:cubicBezTo>
                    <a:cubicBezTo>
                      <a:pt x="17" y="0"/>
                      <a:pt x="15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1" y="11"/>
                    </a:cubicBezTo>
                    <a:cubicBezTo>
                      <a:pt x="4" y="15"/>
                      <a:pt x="8" y="18"/>
                      <a:pt x="13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Line 45"/>
              <p:cNvSpPr>
                <a:spLocks noChangeShapeType="1"/>
              </p:cNvSpPr>
              <p:nvPr/>
            </p:nvSpPr>
            <p:spPr bwMode="auto">
              <a:xfrm>
                <a:off x="3827463" y="2432051"/>
                <a:ext cx="1417638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Line 46"/>
              <p:cNvSpPr>
                <a:spLocks noChangeShapeType="1"/>
              </p:cNvSpPr>
              <p:nvPr/>
            </p:nvSpPr>
            <p:spPr bwMode="auto">
              <a:xfrm>
                <a:off x="3827463" y="2479676"/>
                <a:ext cx="1417638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Line 47"/>
              <p:cNvSpPr>
                <a:spLocks noChangeShapeType="1"/>
              </p:cNvSpPr>
              <p:nvPr/>
            </p:nvSpPr>
            <p:spPr bwMode="auto">
              <a:xfrm>
                <a:off x="5756275" y="2432051"/>
                <a:ext cx="1416050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Line 48"/>
              <p:cNvSpPr>
                <a:spLocks noChangeShapeType="1"/>
              </p:cNvSpPr>
              <p:nvPr/>
            </p:nvSpPr>
            <p:spPr bwMode="auto">
              <a:xfrm>
                <a:off x="5756275" y="2479676"/>
                <a:ext cx="1416050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Freeform 49"/>
              <p:cNvSpPr/>
              <p:nvPr/>
            </p:nvSpPr>
            <p:spPr bwMode="auto">
              <a:xfrm>
                <a:off x="8491538" y="2638426"/>
                <a:ext cx="87313" cy="101600"/>
              </a:xfrm>
              <a:custGeom>
                <a:avLst/>
                <a:gdLst>
                  <a:gd name="T0" fmla="*/ 0 w 23"/>
                  <a:gd name="T1" fmla="*/ 14 h 27"/>
                  <a:gd name="T2" fmla="*/ 0 w 23"/>
                  <a:gd name="T3" fmla="*/ 14 h 27"/>
                  <a:gd name="T4" fmla="*/ 0 w 23"/>
                  <a:gd name="T5" fmla="*/ 14 h 27"/>
                  <a:gd name="T6" fmla="*/ 11 w 23"/>
                  <a:gd name="T7" fmla="*/ 26 h 27"/>
                  <a:gd name="T8" fmla="*/ 15 w 23"/>
                  <a:gd name="T9" fmla="*/ 27 h 27"/>
                  <a:gd name="T10" fmla="*/ 23 w 23"/>
                  <a:gd name="T11" fmla="*/ 20 h 27"/>
                  <a:gd name="T12" fmla="*/ 20 w 23"/>
                  <a:gd name="T13" fmla="*/ 14 h 27"/>
                  <a:gd name="T14" fmla="*/ 20 w 23"/>
                  <a:gd name="T15" fmla="*/ 14 h 27"/>
                  <a:gd name="T16" fmla="*/ 20 w 23"/>
                  <a:gd name="T17" fmla="*/ 14 h 27"/>
                  <a:gd name="T18" fmla="*/ 23 w 23"/>
                  <a:gd name="T19" fmla="*/ 8 h 27"/>
                  <a:gd name="T20" fmla="*/ 15 w 23"/>
                  <a:gd name="T21" fmla="*/ 0 h 27"/>
                  <a:gd name="T22" fmla="*/ 11 w 23"/>
                  <a:gd name="T23" fmla="*/ 2 h 27"/>
                  <a:gd name="T24" fmla="*/ 0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9" y="27"/>
                      <a:pt x="23" y="24"/>
                      <a:pt x="23" y="20"/>
                    </a:cubicBezTo>
                    <a:cubicBezTo>
                      <a:pt x="23" y="17"/>
                      <a:pt x="22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2"/>
                      <a:pt x="23" y="10"/>
                      <a:pt x="23" y="8"/>
                    </a:cubicBezTo>
                    <a:cubicBezTo>
                      <a:pt x="23" y="4"/>
                      <a:pt x="19" y="0"/>
                      <a:pt x="15" y="0"/>
                    </a:cubicBezTo>
                    <a:cubicBezTo>
                      <a:pt x="15" y="0"/>
                      <a:pt x="14" y="0"/>
                      <a:pt x="11" y="2"/>
                    </a:cubicBezTo>
                    <a:cubicBezTo>
                      <a:pt x="7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Freeform 50"/>
              <p:cNvSpPr/>
              <p:nvPr/>
            </p:nvSpPr>
            <p:spPr bwMode="auto">
              <a:xfrm>
                <a:off x="8491538" y="2786063"/>
                <a:ext cx="87313" cy="104775"/>
              </a:xfrm>
              <a:custGeom>
                <a:avLst/>
                <a:gdLst>
                  <a:gd name="T0" fmla="*/ 0 w 23"/>
                  <a:gd name="T1" fmla="*/ 14 h 28"/>
                  <a:gd name="T2" fmla="*/ 0 w 23"/>
                  <a:gd name="T3" fmla="*/ 14 h 28"/>
                  <a:gd name="T4" fmla="*/ 0 w 23"/>
                  <a:gd name="T5" fmla="*/ 14 h 28"/>
                  <a:gd name="T6" fmla="*/ 11 w 23"/>
                  <a:gd name="T7" fmla="*/ 26 h 28"/>
                  <a:gd name="T8" fmla="*/ 15 w 23"/>
                  <a:gd name="T9" fmla="*/ 28 h 28"/>
                  <a:gd name="T10" fmla="*/ 23 w 23"/>
                  <a:gd name="T11" fmla="*/ 20 h 28"/>
                  <a:gd name="T12" fmla="*/ 20 w 23"/>
                  <a:gd name="T13" fmla="*/ 14 h 28"/>
                  <a:gd name="T14" fmla="*/ 20 w 23"/>
                  <a:gd name="T15" fmla="*/ 14 h 28"/>
                  <a:gd name="T16" fmla="*/ 20 w 23"/>
                  <a:gd name="T17" fmla="*/ 14 h 28"/>
                  <a:gd name="T18" fmla="*/ 23 w 23"/>
                  <a:gd name="T19" fmla="*/ 8 h 28"/>
                  <a:gd name="T20" fmla="*/ 15 w 23"/>
                  <a:gd name="T21" fmla="*/ 1 h 28"/>
                  <a:gd name="T22" fmla="*/ 11 w 23"/>
                  <a:gd name="T23" fmla="*/ 2 h 28"/>
                  <a:gd name="T24" fmla="*/ 0 w 23"/>
                  <a:gd name="T25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9" y="28"/>
                      <a:pt x="23" y="24"/>
                      <a:pt x="23" y="20"/>
                    </a:cubicBezTo>
                    <a:cubicBezTo>
                      <a:pt x="23" y="18"/>
                      <a:pt x="22" y="16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3"/>
                      <a:pt x="23" y="11"/>
                      <a:pt x="23" y="8"/>
                    </a:cubicBezTo>
                    <a:cubicBezTo>
                      <a:pt x="23" y="4"/>
                      <a:pt x="19" y="1"/>
                      <a:pt x="15" y="1"/>
                    </a:cubicBezTo>
                    <a:cubicBezTo>
                      <a:pt x="15" y="1"/>
                      <a:pt x="14" y="0"/>
                      <a:pt x="11" y="2"/>
                    </a:cubicBezTo>
                    <a:cubicBezTo>
                      <a:pt x="7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Freeform 51"/>
              <p:cNvSpPr/>
              <p:nvPr/>
            </p:nvSpPr>
            <p:spPr bwMode="auto">
              <a:xfrm>
                <a:off x="8491538" y="2936876"/>
                <a:ext cx="87313" cy="101600"/>
              </a:xfrm>
              <a:custGeom>
                <a:avLst/>
                <a:gdLst>
                  <a:gd name="T0" fmla="*/ 0 w 23"/>
                  <a:gd name="T1" fmla="*/ 13 h 27"/>
                  <a:gd name="T2" fmla="*/ 0 w 23"/>
                  <a:gd name="T3" fmla="*/ 14 h 27"/>
                  <a:gd name="T4" fmla="*/ 0 w 23"/>
                  <a:gd name="T5" fmla="*/ 14 h 27"/>
                  <a:gd name="T6" fmla="*/ 11 w 23"/>
                  <a:gd name="T7" fmla="*/ 26 h 27"/>
                  <a:gd name="T8" fmla="*/ 15 w 23"/>
                  <a:gd name="T9" fmla="*/ 27 h 27"/>
                  <a:gd name="T10" fmla="*/ 23 w 23"/>
                  <a:gd name="T11" fmla="*/ 19 h 27"/>
                  <a:gd name="T12" fmla="*/ 20 w 23"/>
                  <a:gd name="T13" fmla="*/ 14 h 27"/>
                  <a:gd name="T14" fmla="*/ 20 w 23"/>
                  <a:gd name="T15" fmla="*/ 14 h 27"/>
                  <a:gd name="T16" fmla="*/ 20 w 23"/>
                  <a:gd name="T17" fmla="*/ 14 h 27"/>
                  <a:gd name="T18" fmla="*/ 23 w 23"/>
                  <a:gd name="T19" fmla="*/ 8 h 27"/>
                  <a:gd name="T20" fmla="*/ 15 w 23"/>
                  <a:gd name="T21" fmla="*/ 0 h 27"/>
                  <a:gd name="T22" fmla="*/ 11 w 23"/>
                  <a:gd name="T23" fmla="*/ 1 h 27"/>
                  <a:gd name="T24" fmla="*/ 0 w 23"/>
                  <a:gd name="T25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0" y="13"/>
                    </a:moveTo>
                    <a:cubicBezTo>
                      <a:pt x="0" y="13"/>
                      <a:pt x="0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9" y="27"/>
                      <a:pt x="23" y="24"/>
                      <a:pt x="23" y="19"/>
                    </a:cubicBezTo>
                    <a:cubicBezTo>
                      <a:pt x="23" y="17"/>
                      <a:pt x="22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2"/>
                      <a:pt x="23" y="10"/>
                      <a:pt x="23" y="8"/>
                    </a:cubicBezTo>
                    <a:cubicBezTo>
                      <a:pt x="23" y="3"/>
                      <a:pt x="19" y="0"/>
                      <a:pt x="15" y="0"/>
                    </a:cubicBezTo>
                    <a:cubicBezTo>
                      <a:pt x="15" y="0"/>
                      <a:pt x="14" y="0"/>
                      <a:pt x="11" y="1"/>
                    </a:cubicBezTo>
                    <a:cubicBezTo>
                      <a:pt x="7" y="3"/>
                      <a:pt x="4" y="7"/>
                      <a:pt x="0" y="13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Freeform 52"/>
              <p:cNvSpPr/>
              <p:nvPr/>
            </p:nvSpPr>
            <p:spPr bwMode="auto">
              <a:xfrm>
                <a:off x="7172325" y="2432051"/>
                <a:ext cx="1371600" cy="146050"/>
              </a:xfrm>
              <a:custGeom>
                <a:avLst/>
                <a:gdLst>
                  <a:gd name="T0" fmla="*/ 0 w 365"/>
                  <a:gd name="T1" fmla="*/ 0 h 39"/>
                  <a:gd name="T2" fmla="*/ 189 w 365"/>
                  <a:gd name="T3" fmla="*/ 0 h 39"/>
                  <a:gd name="T4" fmla="*/ 283 w 365"/>
                  <a:gd name="T5" fmla="*/ 0 h 39"/>
                  <a:gd name="T6" fmla="*/ 306 w 365"/>
                  <a:gd name="T7" fmla="*/ 0 h 39"/>
                  <a:gd name="T8" fmla="*/ 318 w 365"/>
                  <a:gd name="T9" fmla="*/ 0 h 39"/>
                  <a:gd name="T10" fmla="*/ 325 w 365"/>
                  <a:gd name="T11" fmla="*/ 1 h 39"/>
                  <a:gd name="T12" fmla="*/ 331 w 365"/>
                  <a:gd name="T13" fmla="*/ 3 h 39"/>
                  <a:gd name="T14" fmla="*/ 365 w 365"/>
                  <a:gd name="T1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5" h="39">
                    <a:moveTo>
                      <a:pt x="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310" y="0"/>
                      <a:pt x="314" y="0"/>
                      <a:pt x="318" y="0"/>
                    </a:cubicBezTo>
                    <a:cubicBezTo>
                      <a:pt x="321" y="0"/>
                      <a:pt x="323" y="1"/>
                      <a:pt x="325" y="1"/>
                    </a:cubicBezTo>
                    <a:cubicBezTo>
                      <a:pt x="327" y="1"/>
                      <a:pt x="329" y="2"/>
                      <a:pt x="331" y="3"/>
                    </a:cubicBezTo>
                    <a:cubicBezTo>
                      <a:pt x="348" y="8"/>
                      <a:pt x="361" y="22"/>
                      <a:pt x="365" y="39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Freeform 53"/>
              <p:cNvSpPr/>
              <p:nvPr/>
            </p:nvSpPr>
            <p:spPr bwMode="auto">
              <a:xfrm>
                <a:off x="7172325" y="2476501"/>
                <a:ext cx="1327150" cy="112713"/>
              </a:xfrm>
              <a:custGeom>
                <a:avLst/>
                <a:gdLst>
                  <a:gd name="T0" fmla="*/ 0 w 353"/>
                  <a:gd name="T1" fmla="*/ 1 h 30"/>
                  <a:gd name="T2" fmla="*/ 189 w 353"/>
                  <a:gd name="T3" fmla="*/ 1 h 30"/>
                  <a:gd name="T4" fmla="*/ 283 w 353"/>
                  <a:gd name="T5" fmla="*/ 1 h 30"/>
                  <a:gd name="T6" fmla="*/ 306 w 353"/>
                  <a:gd name="T7" fmla="*/ 1 h 30"/>
                  <a:gd name="T8" fmla="*/ 327 w 353"/>
                  <a:gd name="T9" fmla="*/ 3 h 30"/>
                  <a:gd name="T10" fmla="*/ 353 w 353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0">
                    <a:moveTo>
                      <a:pt x="0" y="1"/>
                    </a:moveTo>
                    <a:cubicBezTo>
                      <a:pt x="189" y="1"/>
                      <a:pt x="189" y="1"/>
                      <a:pt x="189" y="1"/>
                    </a:cubicBezTo>
                    <a:cubicBezTo>
                      <a:pt x="283" y="1"/>
                      <a:pt x="283" y="1"/>
                      <a:pt x="283" y="1"/>
                    </a:cubicBezTo>
                    <a:cubicBezTo>
                      <a:pt x="306" y="1"/>
                      <a:pt x="306" y="1"/>
                      <a:pt x="306" y="1"/>
                    </a:cubicBezTo>
                    <a:cubicBezTo>
                      <a:pt x="315" y="1"/>
                      <a:pt x="321" y="0"/>
                      <a:pt x="327" y="3"/>
                    </a:cubicBezTo>
                    <a:cubicBezTo>
                      <a:pt x="340" y="7"/>
                      <a:pt x="350" y="18"/>
                      <a:pt x="353" y="3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Freeform 54"/>
              <p:cNvSpPr/>
              <p:nvPr/>
            </p:nvSpPr>
            <p:spPr bwMode="auto">
              <a:xfrm>
                <a:off x="8353425" y="3095626"/>
                <a:ext cx="198438" cy="1338263"/>
              </a:xfrm>
              <a:custGeom>
                <a:avLst/>
                <a:gdLst>
                  <a:gd name="T0" fmla="*/ 53 w 53"/>
                  <a:gd name="T1" fmla="*/ 0 h 355"/>
                  <a:gd name="T2" fmla="*/ 53 w 53"/>
                  <a:gd name="T3" fmla="*/ 189 h 355"/>
                  <a:gd name="T4" fmla="*/ 53 w 53"/>
                  <a:gd name="T5" fmla="*/ 283 h 355"/>
                  <a:gd name="T6" fmla="*/ 53 w 53"/>
                  <a:gd name="T7" fmla="*/ 295 h 355"/>
                  <a:gd name="T8" fmla="*/ 53 w 53"/>
                  <a:gd name="T9" fmla="*/ 300 h 355"/>
                  <a:gd name="T10" fmla="*/ 53 w 53"/>
                  <a:gd name="T11" fmla="*/ 307 h 355"/>
                  <a:gd name="T12" fmla="*/ 44 w 53"/>
                  <a:gd name="T13" fmla="*/ 331 h 355"/>
                  <a:gd name="T14" fmla="*/ 25 w 53"/>
                  <a:gd name="T15" fmla="*/ 348 h 355"/>
                  <a:gd name="T16" fmla="*/ 0 w 53"/>
                  <a:gd name="T17" fmla="*/ 355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55">
                    <a:moveTo>
                      <a:pt x="53" y="0"/>
                    </a:moveTo>
                    <a:cubicBezTo>
                      <a:pt x="53" y="189"/>
                      <a:pt x="53" y="189"/>
                      <a:pt x="53" y="189"/>
                    </a:cubicBezTo>
                    <a:cubicBezTo>
                      <a:pt x="53" y="283"/>
                      <a:pt x="53" y="283"/>
                      <a:pt x="53" y="283"/>
                    </a:cubicBezTo>
                    <a:cubicBezTo>
                      <a:pt x="53" y="295"/>
                      <a:pt x="53" y="295"/>
                      <a:pt x="53" y="295"/>
                    </a:cubicBezTo>
                    <a:cubicBezTo>
                      <a:pt x="53" y="300"/>
                      <a:pt x="53" y="300"/>
                      <a:pt x="53" y="300"/>
                    </a:cubicBezTo>
                    <a:cubicBezTo>
                      <a:pt x="53" y="302"/>
                      <a:pt x="53" y="305"/>
                      <a:pt x="53" y="307"/>
                    </a:cubicBezTo>
                    <a:cubicBezTo>
                      <a:pt x="52" y="316"/>
                      <a:pt x="49" y="324"/>
                      <a:pt x="44" y="331"/>
                    </a:cubicBezTo>
                    <a:cubicBezTo>
                      <a:pt x="40" y="338"/>
                      <a:pt x="33" y="344"/>
                      <a:pt x="25" y="348"/>
                    </a:cubicBezTo>
                    <a:cubicBezTo>
                      <a:pt x="18" y="352"/>
                      <a:pt x="9" y="355"/>
                      <a:pt x="0" y="355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Freeform 55"/>
              <p:cNvSpPr/>
              <p:nvPr/>
            </p:nvSpPr>
            <p:spPr bwMode="auto">
              <a:xfrm>
                <a:off x="8353425" y="3095626"/>
                <a:ext cx="153988" cy="1289050"/>
              </a:xfrm>
              <a:custGeom>
                <a:avLst/>
                <a:gdLst>
                  <a:gd name="T0" fmla="*/ 41 w 41"/>
                  <a:gd name="T1" fmla="*/ 0 h 342"/>
                  <a:gd name="T2" fmla="*/ 41 w 41"/>
                  <a:gd name="T3" fmla="*/ 189 h 342"/>
                  <a:gd name="T4" fmla="*/ 41 w 41"/>
                  <a:gd name="T5" fmla="*/ 283 h 342"/>
                  <a:gd name="T6" fmla="*/ 41 w 41"/>
                  <a:gd name="T7" fmla="*/ 295 h 342"/>
                  <a:gd name="T8" fmla="*/ 41 w 41"/>
                  <a:gd name="T9" fmla="*/ 300 h 342"/>
                  <a:gd name="T10" fmla="*/ 40 w 41"/>
                  <a:gd name="T11" fmla="*/ 306 h 342"/>
                  <a:gd name="T12" fmla="*/ 34 w 41"/>
                  <a:gd name="T13" fmla="*/ 324 h 342"/>
                  <a:gd name="T14" fmla="*/ 19 w 41"/>
                  <a:gd name="T15" fmla="*/ 337 h 342"/>
                  <a:gd name="T16" fmla="*/ 0 w 41"/>
                  <a:gd name="T17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42">
                    <a:moveTo>
                      <a:pt x="41" y="0"/>
                    </a:moveTo>
                    <a:cubicBezTo>
                      <a:pt x="41" y="189"/>
                      <a:pt x="41" y="189"/>
                      <a:pt x="41" y="189"/>
                    </a:cubicBezTo>
                    <a:cubicBezTo>
                      <a:pt x="41" y="283"/>
                      <a:pt x="41" y="283"/>
                      <a:pt x="41" y="283"/>
                    </a:cubicBezTo>
                    <a:cubicBezTo>
                      <a:pt x="41" y="295"/>
                      <a:pt x="41" y="295"/>
                      <a:pt x="41" y="295"/>
                    </a:cubicBezTo>
                    <a:cubicBezTo>
                      <a:pt x="41" y="300"/>
                      <a:pt x="41" y="300"/>
                      <a:pt x="41" y="300"/>
                    </a:cubicBezTo>
                    <a:cubicBezTo>
                      <a:pt x="41" y="303"/>
                      <a:pt x="40" y="304"/>
                      <a:pt x="40" y="306"/>
                    </a:cubicBezTo>
                    <a:cubicBezTo>
                      <a:pt x="40" y="312"/>
                      <a:pt x="37" y="318"/>
                      <a:pt x="34" y="324"/>
                    </a:cubicBezTo>
                    <a:cubicBezTo>
                      <a:pt x="30" y="329"/>
                      <a:pt x="25" y="334"/>
                      <a:pt x="19" y="337"/>
                    </a:cubicBezTo>
                    <a:cubicBezTo>
                      <a:pt x="13" y="340"/>
                      <a:pt x="7" y="342"/>
                      <a:pt x="0" y="342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6" grpId="0"/>
      <p:bldP spid="16" grpId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酸碱中和滴定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aphicFrame>
        <p:nvGraphicFramePr>
          <p:cNvPr id="315547" name="Group 15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2550" y="3462655"/>
          <a:ext cx="12109450" cy="2221230"/>
        </p:xfrm>
        <a:graphic>
          <a:graphicData uri="http://schemas.openxmlformats.org/drawingml/2006/table">
            <a:tbl>
              <a:tblPr/>
              <a:tblGrid>
                <a:gridCol w="1898015"/>
                <a:gridCol w="1134603"/>
                <a:gridCol w="1134603"/>
                <a:gridCol w="1134110"/>
                <a:gridCol w="1135096"/>
                <a:gridCol w="1134603"/>
                <a:gridCol w="1134603"/>
                <a:gridCol w="1134603"/>
                <a:gridCol w="1134603"/>
                <a:gridCol w="1134603"/>
              </a:tblGrid>
              <a:tr h="1263015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加入</a:t>
                      </a: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NaOH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(mL)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0.00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10.00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15.00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18.00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19.00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19.96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20.00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20.04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21.00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215">
                <a:tc>
                  <a:txBody>
                    <a:bodyPr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溶液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pH</a:t>
                      </a:r>
                      <a:endParaRPr kumimoji="0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91441" marR="91441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5429" name="Text Box 37"/>
          <p:cNvSpPr txBox="1">
            <a:spLocks noChangeArrowheads="1"/>
          </p:cNvSpPr>
          <p:nvPr/>
        </p:nvSpPr>
        <p:spPr bwMode="auto">
          <a:xfrm>
            <a:off x="2200275" y="4933950"/>
            <a:ext cx="10210800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p>
            <a:pPr marR="0" defTabSz="457200" eaLnBrk="0" hangingPunct="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1.0         1.2         1.8       2.3      2.6     </a:t>
            </a:r>
            <a:r>
              <a:rPr kumimoji="0" lang="en-US" altLang="zh-CN" sz="2800" b="1" kern="1200" cap="none" spc="0" normalizeH="0" baseline="0" noProof="0" dirty="0">
                <a:solidFill>
                  <a:srgbClr val="FF0000"/>
                </a:solidFill>
                <a:highlight>
                  <a:srgbClr val="FFFF00"/>
                </a:highligh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3.9        7.0        10.0 </a:t>
            </a:r>
            <a:r>
              <a:rPr kumimoji="0" lang="en-US" altLang="zh-CN" sz="2800" b="1" kern="1200" cap="none" spc="0" normalizeH="0" baseline="0" noProof="0" dirty="0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11.4</a:t>
            </a:r>
            <a:endParaRPr kumimoji="0" lang="en-US" altLang="zh-CN" sz="2800" b="1" kern="1200" cap="none" spc="0" normalizeH="0" baseline="0" noProof="0" dirty="0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73766" name="Text Box 39"/>
          <p:cNvSpPr txBox="1"/>
          <p:nvPr/>
        </p:nvSpPr>
        <p:spPr>
          <a:xfrm>
            <a:off x="82550" y="1703070"/>
            <a:ext cx="119265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 </a:t>
            </a:r>
            <a:r>
              <a:rPr lang="zh-CN" altLang="en-US" sz="2800" b="1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向</a:t>
            </a:r>
            <a:r>
              <a:rPr lang="en-US" altLang="zh-CN" sz="2800" b="1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20.00 mL 0.100 mol/L HCl</a:t>
            </a:r>
            <a:r>
              <a:rPr lang="zh-CN" altLang="en-US" sz="2800" b="1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中滴加</a:t>
            </a:r>
            <a:r>
              <a:rPr lang="en-US" altLang="zh-CN" sz="2800" b="1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0.100 mol/L NaOH</a:t>
            </a:r>
            <a:r>
              <a:rPr lang="zh-CN" altLang="en-US" sz="2800" b="1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溶液的过程中，溶液的</a:t>
            </a:r>
            <a:r>
              <a:rPr lang="en-US" altLang="zh-CN" sz="2800" b="1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pH</a:t>
            </a:r>
            <a:r>
              <a:rPr lang="zh-CN" altLang="en-US" sz="2800" b="1" dirty="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变化如下：</a:t>
            </a:r>
            <a:endParaRPr lang="zh-CN" altLang="en-US" sz="2800" b="1" dirty="0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1950" y="1047750"/>
            <a:ext cx="2109470" cy="521970"/>
            <a:chOff x="1579" y="2466"/>
            <a:chExt cx="3322" cy="822"/>
          </a:xfrm>
        </p:grpSpPr>
        <p:sp>
          <p:nvSpPr>
            <p:cNvPr id="3" name="文本框 2"/>
            <p:cNvSpPr txBox="1"/>
            <p:nvPr/>
          </p:nvSpPr>
          <p:spPr>
            <a:xfrm>
              <a:off x="2324" y="2466"/>
              <a:ext cx="2577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4.p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H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突变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5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酸碱中和滴定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61950" y="1047750"/>
            <a:ext cx="2109470" cy="521970"/>
            <a:chOff x="1579" y="2466"/>
            <a:chExt cx="3322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66"/>
              <a:ext cx="2577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4.p</a:t>
              </a:r>
              <a:r>
                <a:rPr 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H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突变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60070" y="1887220"/>
            <a:ext cx="4404360" cy="4292600"/>
            <a:chOff x="1471" y="2741"/>
            <a:chExt cx="6936" cy="676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1" y="2741"/>
              <a:ext cx="6936" cy="676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3875" y="4326"/>
              <a:ext cx="2128" cy="8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3875" y="6478"/>
              <a:ext cx="2128" cy="82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1924" name="文本框 4"/>
          <p:cNvSpPr txBox="1"/>
          <p:nvPr/>
        </p:nvSpPr>
        <p:spPr>
          <a:xfrm>
            <a:off x="5466080" y="2722880"/>
            <a:ext cx="653161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①强酸和弱碱滴定   强酸弱碱盐  甲基橙</a:t>
            </a:r>
            <a:endParaRPr lang="en-US" altLang="zh-CN" sz="2800" b="1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eaLnBrk="0" hangingPunct="0"/>
            <a:endParaRPr lang="en-US" altLang="zh-CN" sz="2800" b="1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eaLnBrk="0" hangingPunct="0"/>
            <a:r>
              <a: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②强碱滴弱酸滴定  强碱弱酸盐   酚酞</a:t>
            </a:r>
            <a:endParaRPr lang="en-US" altLang="zh-CN" sz="2800" b="1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eaLnBrk="0" hangingPunct="0"/>
            <a:endParaRPr lang="en-US" altLang="zh-CN" sz="2800" b="1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eaLnBrk="0" hangingPunct="0"/>
            <a:r>
              <a:rPr lang="zh-CN" altLang="en-US" sz="2800" b="1" dirty="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③强酸强碱滴定    酚酞和甲基橙都可以</a:t>
            </a:r>
            <a:endParaRPr lang="zh-CN" altLang="en-US" sz="2800" b="1" dirty="0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酸碱中和滴定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70205" y="1014730"/>
            <a:ext cx="2971165" cy="521970"/>
            <a:chOff x="1579" y="2414"/>
            <a:chExt cx="4679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14"/>
              <a:ext cx="393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5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．酸碱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指示剂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1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r>
                <a:rPr lang="en-US" sz="28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sp>
        <p:nvSpPr>
          <p:cNvPr id="44036" name="文本框 95235"/>
          <p:cNvSpPr/>
          <p:nvPr>
            <p:custDataLst>
              <p:tags r:id="rId2"/>
            </p:custDataLst>
          </p:nvPr>
        </p:nvSpPr>
        <p:spPr>
          <a:xfrm>
            <a:off x="0" y="1591945"/>
            <a:ext cx="1203198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457200" fontAlgn="auto">
              <a:lnSpc>
                <a:spcPct val="125000"/>
              </a:lnSpc>
            </a:pPr>
            <a:r>
              <a:rPr lang="zh-CN" altLang="en-US" sz="24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酸碱指示剂是一些有机弱酸或弱碱，它们的颜色变化是在一定的</a:t>
            </a:r>
            <a:r>
              <a:rPr lang="en-US" altLang="zh-CN" sz="24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pH</a:t>
            </a:r>
            <a:r>
              <a:rPr lang="zh-CN" altLang="en-US" sz="24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值范围内发生的。</a:t>
            </a:r>
            <a:endParaRPr lang="zh-CN" altLang="en-US" sz="24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1409700" y="2376170"/>
          <a:ext cx="8729980" cy="39033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3725"/>
                <a:gridCol w="2501265"/>
                <a:gridCol w="2182495"/>
                <a:gridCol w="2182495"/>
              </a:tblGrid>
              <a:tr h="645795"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400"/>
                        <a:t>指示剂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400"/>
                        <a:t>变色范围（</a:t>
                      </a:r>
                      <a:r>
                        <a:rPr lang="en-US" altLang="zh-CN" sz="2400"/>
                        <a:t>pH</a:t>
                      </a:r>
                      <a:r>
                        <a:rPr lang="zh-CN" altLang="en-US" sz="2400"/>
                        <a:t>）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400"/>
                        <a:t>遇酸的颜色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2400"/>
                        <a:t>遇碱的颜色</a:t>
                      </a:r>
                      <a:endParaRPr lang="zh-CN" altLang="en-US" sz="2400"/>
                    </a:p>
                  </a:txBody>
                  <a:tcPr/>
                </a:tc>
              </a:tr>
              <a:tr h="1085850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/>
                        <a:t>甲基橙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1085850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/>
                        <a:t>石蕊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1085850">
                <a:tc>
                  <a:txBody>
                    <a:bodyPr/>
                    <a:p>
                      <a:pPr algn="ctr">
                        <a:lnSpc>
                          <a:spcPct val="200000"/>
                        </a:lnSpc>
                        <a:buNone/>
                      </a:pPr>
                      <a:r>
                        <a:rPr lang="zh-CN" altLang="en-US" sz="2400"/>
                        <a:t>酚酞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30000"/>
                        </a:lnSpc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415030" y="346011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3.1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4093210" y="3656330"/>
            <a:ext cx="83693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930140" y="3491230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4.4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48125" y="319595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橙色</a:t>
            </a:r>
            <a:endParaRPr lang="zh-CN" altLang="en-US" sz="2400" b="1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28410" y="303085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红色</a:t>
            </a:r>
            <a:endParaRPr lang="zh-CN" altLang="en-US" sz="2400" b="1">
              <a:solidFill>
                <a:srgbClr val="FF0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02655" y="3491230"/>
            <a:ext cx="1532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pH&lt;3.1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595360" y="306641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C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黄色</a:t>
            </a:r>
            <a:endParaRPr lang="zh-CN" altLang="en-US" sz="2400" b="1">
              <a:solidFill>
                <a:srgbClr val="FFC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189595" y="3526790"/>
            <a:ext cx="1532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pH&gt;4.4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35350" y="440499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5.0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4113530" y="4601210"/>
            <a:ext cx="83693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950460" y="4436110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8.0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068445" y="414083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accent4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紫色</a:t>
            </a:r>
            <a:endParaRPr lang="zh-CN" altLang="en-US" sz="2400" b="1">
              <a:solidFill>
                <a:schemeClr val="accent4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384290" y="408241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红色</a:t>
            </a:r>
            <a:endParaRPr lang="zh-CN" altLang="en-US" sz="2400" b="1">
              <a:solidFill>
                <a:srgbClr val="FF0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58535" y="4542790"/>
            <a:ext cx="1532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pH&lt;5.0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51240" y="415353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蓝色</a:t>
            </a:r>
            <a:endParaRPr lang="zh-CN" altLang="en-US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45475" y="4613910"/>
            <a:ext cx="1532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pH&gt;8.0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491230" y="545655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8.2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4169410" y="5652770"/>
            <a:ext cx="83693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5006340" y="5487670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10.0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872865" y="5192395"/>
            <a:ext cx="1240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248E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粉红色</a:t>
            </a:r>
            <a:endParaRPr lang="zh-CN" altLang="en-US" sz="2400" b="1">
              <a:solidFill>
                <a:srgbClr val="FF248E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511290" y="527621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无色</a:t>
            </a:r>
            <a:endParaRPr lang="zh-CN" altLang="en-US" sz="2400" b="1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185535" y="5736590"/>
            <a:ext cx="15328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pH&lt;8.2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671560" y="5311775"/>
            <a:ext cx="88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红色</a:t>
            </a:r>
            <a:endParaRPr lang="zh-CN" altLang="en-US" sz="2400" b="1">
              <a:solidFill>
                <a:srgbClr val="FF0000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265795" y="5772150"/>
            <a:ext cx="1873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（</a:t>
            </a:r>
            <a:r>
              <a:rPr lang="en-US" altLang="zh-CN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pH&gt;10.0</a:t>
            </a:r>
            <a:r>
              <a:rPr lang="zh-CN" altLang="en-US" sz="2400" b="1"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</a:rPr>
              <a:t>）</a:t>
            </a:r>
            <a:endParaRPr lang="en-US" altLang="zh-CN" sz="2400" b="1"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 fill="hold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nimBg="1"/>
      <p:bldP spid="5" grpId="0"/>
      <p:bldP spid="13" grpId="0"/>
      <p:bldP spid="15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3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16685" y="146685"/>
            <a:ext cx="34391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酸碱中和滴定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sp>
        <p:nvSpPr>
          <p:cNvPr id="8" name="Rectangle 3"/>
          <p:cNvSpPr>
            <a:spLocks noGrp="1"/>
          </p:cNvSpPr>
          <p:nvPr>
            <p:ph idx="4294967295"/>
          </p:nvPr>
        </p:nvSpPr>
        <p:spPr>
          <a:xfrm>
            <a:off x="103505" y="972820"/>
            <a:ext cx="12089130" cy="2755900"/>
          </a:xfrm>
        </p:spPr>
        <p:txBody>
          <a:bodyPr vert="horz" wrap="square" lIns="91440" tIns="45720" rIns="91440" bIns="45720" anchor="t" anchorCtr="0"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例：用</a:t>
            </a:r>
            <a:r>
              <a:rPr lang="en-US" altLang="zh-CN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0.1032mol/L</a:t>
            </a:r>
            <a:r>
              <a:rPr lang="zh-CN" altLang="en-US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</a:t>
            </a:r>
            <a:r>
              <a:rPr lang="en-US" altLang="zh-CN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HCl</a:t>
            </a:r>
            <a:r>
              <a:rPr lang="zh-CN" altLang="en-US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溶液滴定</a:t>
            </a:r>
            <a:r>
              <a:rPr lang="en-US" altLang="zh-CN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25.00mL</a:t>
            </a:r>
            <a:r>
              <a:rPr lang="zh-CN" altLang="en-US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未知浓度的</a:t>
            </a:r>
            <a:r>
              <a:rPr lang="en-US" altLang="zh-CN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NaOH</a:t>
            </a:r>
            <a:r>
              <a:rPr lang="zh-CN" altLang="en-US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溶液，重复三次的实验数据如下表</a:t>
            </a:r>
            <a:r>
              <a:rPr lang="zh-CN" altLang="en-US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所示。计算待测</a:t>
            </a:r>
            <a:r>
              <a:rPr lang="en-US" altLang="zh-CN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NaOH</a:t>
            </a:r>
            <a:r>
              <a:rPr lang="zh-CN" altLang="en-US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溶液的物质的量浓度。</a:t>
            </a:r>
            <a:endParaRPr lang="zh-CN" altLang="en-US" sz="2800" b="1" dirty="0">
              <a:solidFill>
                <a:srgbClr val="00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546735" y="2327275"/>
          <a:ext cx="11202035" cy="292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2450"/>
                <a:gridCol w="4688840"/>
                <a:gridCol w="4690745"/>
              </a:tblGrid>
              <a:tr h="73152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实验次数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HCI溶液的体积/mL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待测NaOH溶液的体积/mL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/>
                        <a:t>1</a:t>
                      </a:r>
                      <a:endParaRPr lang="en-US" altLang="zh-CN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/>
                        <a:t>27.84</a:t>
                      </a:r>
                      <a:endParaRPr lang="en-US" altLang="zh-CN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/>
                        <a:t>25.00</a:t>
                      </a:r>
                      <a:endParaRPr lang="en-US" altLang="zh-CN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/>
                        <a:t>2</a:t>
                      </a:r>
                      <a:endParaRPr lang="en-US" altLang="zh-CN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>
                          <a:sym typeface="+mn-ea"/>
                        </a:rPr>
                        <a:t>27.83</a:t>
                      </a:r>
                      <a:endParaRPr lang="zh-CN" altLang="en-US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/>
                        <a:t>25.00</a:t>
                      </a:r>
                      <a:endParaRPr lang="en-US" altLang="zh-CN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/>
                        <a:t>3</a:t>
                      </a:r>
                      <a:endParaRPr lang="en-US" altLang="zh-CN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>
                          <a:sym typeface="+mn-ea"/>
                        </a:rPr>
                        <a:t>27.85</a:t>
                      </a:r>
                      <a:endParaRPr lang="zh-CN" altLang="en-US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800"/>
                        <a:t>25.00</a:t>
                      </a:r>
                      <a:endParaRPr lang="en-US" altLang="zh-CN" sz="28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 Box 17"/>
          <p:cNvSpPr txBox="1"/>
          <p:nvPr/>
        </p:nvSpPr>
        <p:spPr>
          <a:xfrm>
            <a:off x="6567805" y="5605463"/>
            <a:ext cx="34290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defTabSz="457200" latinLnBrk="1">
              <a:spcBef>
                <a:spcPct val="50000"/>
              </a:spcBef>
            </a:pPr>
            <a:r>
              <a:rPr lang="en-US" altLang="zh-CN" sz="2800" b="1" dirty="0">
                <a:solidFill>
                  <a:srgbClr val="FF0066"/>
                </a:solidFill>
                <a:latin typeface="Times New Roman" panose="02020603050405020304" charset="0"/>
                <a:ea typeface="隶书" panose="02010509060101010101" pitchFamily="49" charset="-122"/>
              </a:rPr>
              <a:t>=0.1149mol/L</a:t>
            </a:r>
            <a:endParaRPr lang="en-US" altLang="zh-CN" sz="2800" b="1" dirty="0">
              <a:solidFill>
                <a:srgbClr val="FF0066"/>
              </a:solidFill>
              <a:latin typeface="Times New Roman" panose="02020603050405020304" charset="0"/>
              <a:ea typeface="隶书" panose="02010509060101010101" pitchFamily="49" charset="-122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546418" y="5261928"/>
            <a:ext cx="3151187" cy="1167822"/>
            <a:chOff x="3484" y="1142"/>
            <a:chExt cx="1985" cy="729"/>
          </a:xfrm>
        </p:grpSpPr>
        <p:sp>
          <p:nvSpPr>
            <p:cNvPr id="6" name="Text Box 6"/>
            <p:cNvSpPr txBox="1"/>
            <p:nvPr/>
          </p:nvSpPr>
          <p:spPr>
            <a:xfrm>
              <a:off x="3484" y="1317"/>
              <a:ext cx="1985" cy="32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anchor="t" anchorCtr="0">
              <a:spAutoFit/>
            </a:bodyPr>
            <a:p>
              <a:pPr defTabSz="457200" latinLnBrk="1"/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C</a:t>
              </a:r>
              <a:r>
                <a:rPr lang="en-US" altLang="zh-CN" sz="2800" b="1" baseline="-25000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NaOH</a:t>
              </a:r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= —————</a:t>
              </a:r>
              <a:endParaRPr lang="en-US" altLang="zh-CN" sz="2800" b="1" dirty="0">
                <a:solidFill>
                  <a:srgbClr val="CC0066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7" name="Text Box 7"/>
            <p:cNvSpPr txBox="1"/>
            <p:nvPr/>
          </p:nvSpPr>
          <p:spPr>
            <a:xfrm>
              <a:off x="4268" y="1142"/>
              <a:ext cx="1068" cy="72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anchor="t" anchorCtr="0">
              <a:spAutoFit/>
            </a:bodyPr>
            <a:p>
              <a:pPr defTabSz="457200" latinLnBrk="1"/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C</a:t>
              </a:r>
              <a:r>
                <a:rPr lang="en-US" altLang="zh-CN" sz="2800" b="1" baseline="-25000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HCl</a:t>
              </a:r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. V</a:t>
              </a:r>
              <a:r>
                <a:rPr lang="en-US" altLang="zh-CN" sz="2800" b="1" baseline="-25000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HCl</a:t>
              </a:r>
              <a:endParaRPr lang="en-US" altLang="zh-CN" sz="2800" b="1" baseline="-25000" dirty="0">
                <a:solidFill>
                  <a:srgbClr val="CC0066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 defTabSz="457200" latinLnBrk="1">
                <a:lnSpc>
                  <a:spcPct val="150000"/>
                </a:lnSpc>
              </a:pPr>
              <a:r>
                <a:rPr lang="zh-CN" altLang="en-US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   </a:t>
              </a:r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V</a:t>
              </a:r>
              <a:r>
                <a:rPr lang="en-US" altLang="zh-CN" sz="2800" b="1" baseline="-25000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NaOH</a:t>
              </a:r>
              <a:endParaRPr lang="en-US" altLang="zh-CN" sz="2800" b="1" baseline="-25000" dirty="0">
                <a:solidFill>
                  <a:srgbClr val="CC0066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Group 5"/>
          <p:cNvGrpSpPr/>
          <p:nvPr/>
        </p:nvGrpSpPr>
        <p:grpSpPr>
          <a:xfrm>
            <a:off x="2958148" y="5257021"/>
            <a:ext cx="3362324" cy="1167822"/>
            <a:chOff x="3484" y="1110"/>
            <a:chExt cx="2118" cy="729"/>
          </a:xfrm>
        </p:grpSpPr>
        <p:sp>
          <p:nvSpPr>
            <p:cNvPr id="15" name="Text Box 6"/>
            <p:cNvSpPr txBox="1"/>
            <p:nvPr/>
          </p:nvSpPr>
          <p:spPr>
            <a:xfrm>
              <a:off x="3484" y="1317"/>
              <a:ext cx="1923" cy="32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anchor="t" anchorCtr="0">
              <a:spAutoFit/>
            </a:bodyPr>
            <a:p>
              <a:pPr defTabSz="457200" latinLnBrk="1"/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        = —————</a:t>
              </a:r>
              <a:endParaRPr lang="en-US" altLang="zh-CN" sz="2800" b="1" dirty="0">
                <a:solidFill>
                  <a:srgbClr val="CC0066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16" name="Text Box 7"/>
            <p:cNvSpPr txBox="1"/>
            <p:nvPr/>
          </p:nvSpPr>
          <p:spPr>
            <a:xfrm>
              <a:off x="4131" y="1110"/>
              <a:ext cx="1471" cy="72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anchor="t" anchorCtr="0">
              <a:spAutoFit/>
            </a:bodyPr>
            <a:p>
              <a:pPr algn="l" defTabSz="457200" latinLnBrk="1">
                <a:lnSpc>
                  <a:spcPct val="150000"/>
                </a:lnSpc>
              </a:pPr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0.1032</a:t>
              </a:r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  <a:sym typeface="+mn-ea"/>
                </a:rPr>
                <a:t>×</a:t>
              </a:r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27.84</a:t>
              </a:r>
              <a:r>
                <a:rPr lang="zh-CN" altLang="en-US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   </a:t>
              </a:r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   </a:t>
              </a:r>
              <a:endParaRPr lang="en-US" altLang="zh-CN" sz="2800" b="1" dirty="0">
                <a:solidFill>
                  <a:srgbClr val="CC0066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  <a:p>
              <a:pPr algn="l" defTabSz="457200" latinLnBrk="1">
                <a:lnSpc>
                  <a:spcPct val="100000"/>
                </a:lnSpc>
              </a:pPr>
              <a:r>
                <a:rPr lang="en-US" altLang="zh-CN" sz="2800" b="1" dirty="0">
                  <a:solidFill>
                    <a:srgbClr val="CC0066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        25.00</a:t>
              </a:r>
              <a:endParaRPr lang="en-US" altLang="zh-CN" sz="2800" b="1" baseline="-25000" dirty="0">
                <a:solidFill>
                  <a:srgbClr val="CC0066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charRg st="0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charRg st="0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blipFill>
                    <a:blip r:embed="rId5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课堂总结</a:t>
              </a:r>
              <a:endParaRPr lang="zh-CN" altLang="en-US" sz="2800" spc="100">
                <a:blipFill>
                  <a:blip r:embed="rId5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52475" y="1014730"/>
            <a:ext cx="1635125" cy="521970"/>
            <a:chOff x="1579" y="2414"/>
            <a:chExt cx="2575" cy="822"/>
          </a:xfrm>
        </p:grpSpPr>
        <p:sp>
          <p:nvSpPr>
            <p:cNvPr id="29" name="文本框 28"/>
            <p:cNvSpPr txBox="1"/>
            <p:nvPr/>
          </p:nvSpPr>
          <p:spPr>
            <a:xfrm>
              <a:off x="2324" y="2414"/>
              <a:ext cx="183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1.</a:t>
              </a:r>
              <a:r>
                <a:rPr lang="zh-CN" alt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定义</a:t>
              </a:r>
              <a:endPara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2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2475" y="1646555"/>
            <a:ext cx="2347595" cy="521970"/>
            <a:chOff x="1579" y="2414"/>
            <a:chExt cx="3697" cy="822"/>
          </a:xfrm>
        </p:grpSpPr>
        <p:sp>
          <p:nvSpPr>
            <p:cNvPr id="7" name="文本框 6"/>
            <p:cNvSpPr txBox="1"/>
            <p:nvPr/>
          </p:nvSpPr>
          <p:spPr>
            <a:xfrm>
              <a:off x="2324" y="2414"/>
              <a:ext cx="295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2.</a:t>
              </a:r>
              <a:r>
                <a:rPr lang="zh-CN" alt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所需仪器</a:t>
              </a:r>
              <a:endPara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8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52475" y="2251075"/>
            <a:ext cx="1635125" cy="521970"/>
            <a:chOff x="1579" y="2466"/>
            <a:chExt cx="2575" cy="822"/>
          </a:xfrm>
        </p:grpSpPr>
        <p:sp>
          <p:nvSpPr>
            <p:cNvPr id="15" name="文本框 14"/>
            <p:cNvSpPr txBox="1"/>
            <p:nvPr/>
          </p:nvSpPr>
          <p:spPr>
            <a:xfrm>
              <a:off x="2324" y="2466"/>
              <a:ext cx="1830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3.</a:t>
              </a:r>
              <a:r>
                <a:rPr lang="zh-CN" alt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原理</a:t>
              </a:r>
              <a:endPara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6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623185" y="2278380"/>
            <a:ext cx="2827020" cy="1612900"/>
            <a:chOff x="566" y="7791"/>
            <a:chExt cx="4452" cy="2540"/>
          </a:xfrm>
        </p:grpSpPr>
        <p:grpSp>
          <p:nvGrpSpPr>
            <p:cNvPr id="18" name="Group 5"/>
            <p:cNvGrpSpPr/>
            <p:nvPr/>
          </p:nvGrpSpPr>
          <p:grpSpPr>
            <a:xfrm>
              <a:off x="570" y="8204"/>
              <a:ext cx="4317" cy="1940"/>
              <a:chOff x="3484" y="1142"/>
              <a:chExt cx="1727" cy="769"/>
            </a:xfrm>
          </p:grpSpPr>
          <p:sp>
            <p:nvSpPr>
              <p:cNvPr id="19" name="Text Box 6"/>
              <p:cNvSpPr txBox="1"/>
              <p:nvPr/>
            </p:nvSpPr>
            <p:spPr>
              <a:xfrm>
                <a:off x="3484" y="1317"/>
                <a:ext cx="1727" cy="32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anchor="t" anchorCtr="0">
                <a:spAutoFit/>
              </a:bodyPr>
              <a:p>
                <a:pPr defTabSz="457200" latinLnBrk="1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C</a:t>
                </a:r>
                <a:r>
                  <a:rPr lang="zh-CN" altLang="en-US" sz="2800" b="1" baseline="-25000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待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= —————</a:t>
                </a:r>
                <a:endParaRPr lang="en-US" altLang="zh-CN" sz="2800" b="1" dirty="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Text Box 7"/>
              <p:cNvSpPr txBox="1"/>
              <p:nvPr/>
            </p:nvSpPr>
            <p:spPr>
              <a:xfrm>
                <a:off x="4128" y="1142"/>
                <a:ext cx="839" cy="769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anchor="t" anchorCtr="0">
                <a:spAutoFit/>
              </a:bodyPr>
              <a:p>
                <a:pPr defTabSz="457200" latinLnBrk="1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C</a:t>
                </a:r>
                <a:r>
                  <a:rPr lang="zh-CN" altLang="en-US" sz="2800" b="1" baseline="-25000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标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. V</a:t>
                </a:r>
                <a:r>
                  <a:rPr lang="zh-CN" altLang="en-US" sz="2800" b="1" baseline="-25000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标</a:t>
                </a:r>
                <a:endParaRPr lang="zh-CN" altLang="en-US" sz="2800" b="1" baseline="-25000" dirty="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  <a:p>
                <a:pPr defTabSz="457200" latinLnBrk="1"/>
                <a:endParaRPr lang="zh-CN" altLang="en-US" sz="2800" b="1" baseline="-25000" dirty="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  <a:p>
                <a:pPr defTabSz="457200" latinLnBrk="1"/>
                <a:r>
                  <a:rPr lang="zh-CN" altLang="en-US" sz="2800" b="1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    </a:t>
                </a:r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V</a:t>
                </a:r>
                <a:r>
                  <a:rPr lang="zh-CN" altLang="en-US" sz="2800" b="1" baseline="-25000" dirty="0">
                    <a:solidFill>
                      <a:schemeClr val="bg1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待</a:t>
                </a:r>
                <a:endParaRPr lang="zh-CN" altLang="en-US" sz="2800" b="1" baseline="-25000" dirty="0">
                  <a:solidFill>
                    <a:schemeClr val="bg1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rot="0">
              <a:off x="566" y="7791"/>
              <a:ext cx="4452" cy="2540"/>
              <a:chOff x="3606800" y="2408238"/>
              <a:chExt cx="4972051" cy="2047875"/>
            </a:xfrm>
          </p:grpSpPr>
          <p:sp>
            <p:nvSpPr>
              <p:cNvPr id="48" name="Freeform 28"/>
              <p:cNvSpPr/>
              <p:nvPr/>
            </p:nvSpPr>
            <p:spPr bwMode="auto">
              <a:xfrm flipH="1" flipV="1">
                <a:off x="6778625" y="4373563"/>
                <a:ext cx="104775" cy="82550"/>
              </a:xfrm>
              <a:custGeom>
                <a:avLst/>
                <a:gdLst>
                  <a:gd name="T0" fmla="*/ 14 w 28"/>
                  <a:gd name="T1" fmla="*/ 0 h 22"/>
                  <a:gd name="T2" fmla="*/ 14 w 28"/>
                  <a:gd name="T3" fmla="*/ 0 h 22"/>
                  <a:gd name="T4" fmla="*/ 14 w 28"/>
                  <a:gd name="T5" fmla="*/ 0 h 22"/>
                  <a:gd name="T6" fmla="*/ 2 w 28"/>
                  <a:gd name="T7" fmla="*/ 10 h 22"/>
                  <a:gd name="T8" fmla="*/ 0 w 28"/>
                  <a:gd name="T9" fmla="*/ 15 h 22"/>
                  <a:gd name="T10" fmla="*/ 8 w 28"/>
                  <a:gd name="T11" fmla="*/ 22 h 22"/>
                  <a:gd name="T12" fmla="*/ 14 w 28"/>
                  <a:gd name="T13" fmla="*/ 19 h 22"/>
                  <a:gd name="T14" fmla="*/ 14 w 28"/>
                  <a:gd name="T15" fmla="*/ 19 h 22"/>
                  <a:gd name="T16" fmla="*/ 14 w 28"/>
                  <a:gd name="T17" fmla="*/ 19 h 22"/>
                  <a:gd name="T18" fmla="*/ 20 w 28"/>
                  <a:gd name="T19" fmla="*/ 22 h 22"/>
                  <a:gd name="T20" fmla="*/ 27 w 28"/>
                  <a:gd name="T21" fmla="*/ 15 h 22"/>
                  <a:gd name="T22" fmla="*/ 26 w 28"/>
                  <a:gd name="T23" fmla="*/ 10 h 22"/>
                  <a:gd name="T24" fmla="*/ 14 w 28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3"/>
                      <a:pt x="4" y="7"/>
                      <a:pt x="2" y="10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0" y="19"/>
                      <a:pt x="4" y="22"/>
                      <a:pt x="8" y="22"/>
                    </a:cubicBezTo>
                    <a:cubicBezTo>
                      <a:pt x="10" y="22"/>
                      <a:pt x="12" y="21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1"/>
                      <a:pt x="18" y="22"/>
                      <a:pt x="20" y="22"/>
                    </a:cubicBezTo>
                    <a:cubicBezTo>
                      <a:pt x="24" y="22"/>
                      <a:pt x="27" y="19"/>
                      <a:pt x="27" y="15"/>
                    </a:cubicBezTo>
                    <a:cubicBezTo>
                      <a:pt x="27" y="14"/>
                      <a:pt x="28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29"/>
              <p:cNvSpPr/>
              <p:nvPr/>
            </p:nvSpPr>
            <p:spPr bwMode="auto">
              <a:xfrm flipH="1" flipV="1">
                <a:off x="6630988" y="4373563"/>
                <a:ext cx="101600" cy="82550"/>
              </a:xfrm>
              <a:custGeom>
                <a:avLst/>
                <a:gdLst>
                  <a:gd name="T0" fmla="*/ 14 w 27"/>
                  <a:gd name="T1" fmla="*/ 0 h 22"/>
                  <a:gd name="T2" fmla="*/ 14 w 27"/>
                  <a:gd name="T3" fmla="*/ 0 h 22"/>
                  <a:gd name="T4" fmla="*/ 13 w 27"/>
                  <a:gd name="T5" fmla="*/ 0 h 22"/>
                  <a:gd name="T6" fmla="*/ 1 w 27"/>
                  <a:gd name="T7" fmla="*/ 10 h 22"/>
                  <a:gd name="T8" fmla="*/ 0 w 27"/>
                  <a:gd name="T9" fmla="*/ 15 h 22"/>
                  <a:gd name="T10" fmla="*/ 8 w 27"/>
                  <a:gd name="T11" fmla="*/ 22 h 22"/>
                  <a:gd name="T12" fmla="*/ 13 w 27"/>
                  <a:gd name="T13" fmla="*/ 19 h 22"/>
                  <a:gd name="T14" fmla="*/ 14 w 27"/>
                  <a:gd name="T15" fmla="*/ 19 h 22"/>
                  <a:gd name="T16" fmla="*/ 14 w 27"/>
                  <a:gd name="T17" fmla="*/ 19 h 22"/>
                  <a:gd name="T18" fmla="*/ 19 w 27"/>
                  <a:gd name="T19" fmla="*/ 22 h 22"/>
                  <a:gd name="T20" fmla="*/ 27 w 27"/>
                  <a:gd name="T21" fmla="*/ 15 h 22"/>
                  <a:gd name="T22" fmla="*/ 26 w 27"/>
                  <a:gd name="T23" fmla="*/ 10 h 22"/>
                  <a:gd name="T24" fmla="*/ 14 w 27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3"/>
                      <a:pt x="3" y="7"/>
                      <a:pt x="1" y="10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0" y="19"/>
                      <a:pt x="3" y="22"/>
                      <a:pt x="8" y="22"/>
                    </a:cubicBezTo>
                    <a:cubicBezTo>
                      <a:pt x="10" y="22"/>
                      <a:pt x="12" y="21"/>
                      <a:pt x="13" y="19"/>
                    </a:cubicBezTo>
                    <a:cubicBezTo>
                      <a:pt x="13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24" y="22"/>
                      <a:pt x="27" y="19"/>
                      <a:pt x="27" y="15"/>
                    </a:cubicBezTo>
                    <a:cubicBezTo>
                      <a:pt x="27" y="14"/>
                      <a:pt x="27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30"/>
              <p:cNvSpPr/>
              <p:nvPr/>
            </p:nvSpPr>
            <p:spPr bwMode="auto">
              <a:xfrm flipH="1" flipV="1">
                <a:off x="6481763" y="4373563"/>
                <a:ext cx="104775" cy="82550"/>
              </a:xfrm>
              <a:custGeom>
                <a:avLst/>
                <a:gdLst>
                  <a:gd name="T0" fmla="*/ 14 w 28"/>
                  <a:gd name="T1" fmla="*/ 0 h 22"/>
                  <a:gd name="T2" fmla="*/ 14 w 28"/>
                  <a:gd name="T3" fmla="*/ 0 h 22"/>
                  <a:gd name="T4" fmla="*/ 14 w 28"/>
                  <a:gd name="T5" fmla="*/ 0 h 22"/>
                  <a:gd name="T6" fmla="*/ 2 w 28"/>
                  <a:gd name="T7" fmla="*/ 10 h 22"/>
                  <a:gd name="T8" fmla="*/ 1 w 28"/>
                  <a:gd name="T9" fmla="*/ 15 h 22"/>
                  <a:gd name="T10" fmla="*/ 8 w 28"/>
                  <a:gd name="T11" fmla="*/ 22 h 22"/>
                  <a:gd name="T12" fmla="*/ 14 w 28"/>
                  <a:gd name="T13" fmla="*/ 19 h 22"/>
                  <a:gd name="T14" fmla="*/ 14 w 28"/>
                  <a:gd name="T15" fmla="*/ 19 h 22"/>
                  <a:gd name="T16" fmla="*/ 14 w 28"/>
                  <a:gd name="T17" fmla="*/ 19 h 22"/>
                  <a:gd name="T18" fmla="*/ 20 w 28"/>
                  <a:gd name="T19" fmla="*/ 22 h 22"/>
                  <a:gd name="T20" fmla="*/ 28 w 28"/>
                  <a:gd name="T21" fmla="*/ 15 h 22"/>
                  <a:gd name="T22" fmla="*/ 26 w 28"/>
                  <a:gd name="T23" fmla="*/ 10 h 22"/>
                  <a:gd name="T24" fmla="*/ 14 w 28"/>
                  <a:gd name="T2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3"/>
                      <a:pt x="4" y="7"/>
                      <a:pt x="2" y="10"/>
                    </a:cubicBezTo>
                    <a:cubicBezTo>
                      <a:pt x="0" y="13"/>
                      <a:pt x="1" y="14"/>
                      <a:pt x="1" y="15"/>
                    </a:cubicBezTo>
                    <a:cubicBezTo>
                      <a:pt x="1" y="19"/>
                      <a:pt x="4" y="22"/>
                      <a:pt x="8" y="22"/>
                    </a:cubicBezTo>
                    <a:cubicBezTo>
                      <a:pt x="10" y="22"/>
                      <a:pt x="13" y="21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6" y="21"/>
                      <a:pt x="18" y="22"/>
                      <a:pt x="20" y="22"/>
                    </a:cubicBezTo>
                    <a:cubicBezTo>
                      <a:pt x="24" y="22"/>
                      <a:pt x="28" y="19"/>
                      <a:pt x="28" y="15"/>
                    </a:cubicBezTo>
                    <a:cubicBezTo>
                      <a:pt x="28" y="14"/>
                      <a:pt x="28" y="13"/>
                      <a:pt x="26" y="10"/>
                    </a:cubicBezTo>
                    <a:cubicBezTo>
                      <a:pt x="24" y="7"/>
                      <a:pt x="20" y="3"/>
                      <a:pt x="14" y="0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Line 31"/>
              <p:cNvSpPr>
                <a:spLocks noChangeShapeType="1"/>
              </p:cNvSpPr>
              <p:nvPr/>
            </p:nvSpPr>
            <p:spPr bwMode="auto">
              <a:xfrm flipH="1">
                <a:off x="6938963" y="4433888"/>
                <a:ext cx="1414463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Line 32"/>
              <p:cNvSpPr>
                <a:spLocks noChangeShapeType="1"/>
              </p:cNvSpPr>
              <p:nvPr/>
            </p:nvSpPr>
            <p:spPr bwMode="auto">
              <a:xfrm flipH="1">
                <a:off x="6938963" y="4384676"/>
                <a:ext cx="1414463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Line 33"/>
              <p:cNvSpPr>
                <a:spLocks noChangeShapeType="1"/>
              </p:cNvSpPr>
              <p:nvPr/>
            </p:nvSpPr>
            <p:spPr bwMode="auto">
              <a:xfrm flipH="1">
                <a:off x="5011738" y="4433888"/>
                <a:ext cx="1412875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/>
            </p:nvSpPr>
            <p:spPr bwMode="auto">
              <a:xfrm flipH="1">
                <a:off x="5011738" y="4384676"/>
                <a:ext cx="1412875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35"/>
              <p:cNvSpPr/>
              <p:nvPr/>
            </p:nvSpPr>
            <p:spPr bwMode="auto">
              <a:xfrm>
                <a:off x="3606800" y="4121151"/>
                <a:ext cx="85725" cy="101600"/>
              </a:xfrm>
              <a:custGeom>
                <a:avLst/>
                <a:gdLst>
                  <a:gd name="T0" fmla="*/ 22 w 23"/>
                  <a:gd name="T1" fmla="*/ 14 h 27"/>
                  <a:gd name="T2" fmla="*/ 23 w 23"/>
                  <a:gd name="T3" fmla="*/ 14 h 27"/>
                  <a:gd name="T4" fmla="*/ 22 w 23"/>
                  <a:gd name="T5" fmla="*/ 14 h 27"/>
                  <a:gd name="T6" fmla="*/ 12 w 23"/>
                  <a:gd name="T7" fmla="*/ 2 h 27"/>
                  <a:gd name="T8" fmla="*/ 7 w 23"/>
                  <a:gd name="T9" fmla="*/ 0 h 27"/>
                  <a:gd name="T10" fmla="*/ 0 w 23"/>
                  <a:gd name="T11" fmla="*/ 8 h 27"/>
                  <a:gd name="T12" fmla="*/ 3 w 23"/>
                  <a:gd name="T13" fmla="*/ 14 h 27"/>
                  <a:gd name="T14" fmla="*/ 3 w 23"/>
                  <a:gd name="T15" fmla="*/ 14 h 27"/>
                  <a:gd name="T16" fmla="*/ 3 w 23"/>
                  <a:gd name="T17" fmla="*/ 14 h 27"/>
                  <a:gd name="T18" fmla="*/ 0 w 23"/>
                  <a:gd name="T19" fmla="*/ 20 h 27"/>
                  <a:gd name="T20" fmla="*/ 7 w 23"/>
                  <a:gd name="T21" fmla="*/ 27 h 27"/>
                  <a:gd name="T22" fmla="*/ 12 w 23"/>
                  <a:gd name="T23" fmla="*/ 26 h 27"/>
                  <a:gd name="T24" fmla="*/ 22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22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19" y="8"/>
                      <a:pt x="15" y="4"/>
                      <a:pt x="12" y="2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0"/>
                      <a:pt x="1" y="12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0" y="17"/>
                      <a:pt x="0" y="20"/>
                    </a:cubicBezTo>
                    <a:cubicBezTo>
                      <a:pt x="0" y="24"/>
                      <a:pt x="3" y="27"/>
                      <a:pt x="7" y="27"/>
                    </a:cubicBezTo>
                    <a:cubicBezTo>
                      <a:pt x="8" y="27"/>
                      <a:pt x="9" y="27"/>
                      <a:pt x="12" y="26"/>
                    </a:cubicBezTo>
                    <a:cubicBezTo>
                      <a:pt x="15" y="24"/>
                      <a:pt x="19" y="20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36"/>
              <p:cNvSpPr/>
              <p:nvPr/>
            </p:nvSpPr>
            <p:spPr bwMode="auto">
              <a:xfrm>
                <a:off x="3606800" y="3973513"/>
                <a:ext cx="85725" cy="101600"/>
              </a:xfrm>
              <a:custGeom>
                <a:avLst/>
                <a:gdLst>
                  <a:gd name="T0" fmla="*/ 22 w 23"/>
                  <a:gd name="T1" fmla="*/ 14 h 27"/>
                  <a:gd name="T2" fmla="*/ 23 w 23"/>
                  <a:gd name="T3" fmla="*/ 13 h 27"/>
                  <a:gd name="T4" fmla="*/ 22 w 23"/>
                  <a:gd name="T5" fmla="*/ 13 h 27"/>
                  <a:gd name="T6" fmla="*/ 12 w 23"/>
                  <a:gd name="T7" fmla="*/ 1 h 27"/>
                  <a:gd name="T8" fmla="*/ 7 w 23"/>
                  <a:gd name="T9" fmla="*/ 0 h 27"/>
                  <a:gd name="T10" fmla="*/ 0 w 23"/>
                  <a:gd name="T11" fmla="*/ 8 h 27"/>
                  <a:gd name="T12" fmla="*/ 3 w 23"/>
                  <a:gd name="T13" fmla="*/ 13 h 27"/>
                  <a:gd name="T14" fmla="*/ 3 w 23"/>
                  <a:gd name="T15" fmla="*/ 13 h 27"/>
                  <a:gd name="T16" fmla="*/ 3 w 23"/>
                  <a:gd name="T17" fmla="*/ 13 h 27"/>
                  <a:gd name="T18" fmla="*/ 0 w 23"/>
                  <a:gd name="T19" fmla="*/ 19 h 27"/>
                  <a:gd name="T20" fmla="*/ 7 w 23"/>
                  <a:gd name="T21" fmla="*/ 27 h 27"/>
                  <a:gd name="T22" fmla="*/ 12 w 23"/>
                  <a:gd name="T23" fmla="*/ 26 h 27"/>
                  <a:gd name="T24" fmla="*/ 22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22" y="14"/>
                    </a:move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2" y="13"/>
                    </a:cubicBezTo>
                    <a:cubicBezTo>
                      <a:pt x="19" y="7"/>
                      <a:pt x="15" y="3"/>
                      <a:pt x="12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5"/>
                      <a:pt x="0" y="17"/>
                      <a:pt x="0" y="19"/>
                    </a:cubicBezTo>
                    <a:cubicBezTo>
                      <a:pt x="0" y="23"/>
                      <a:pt x="3" y="27"/>
                      <a:pt x="7" y="27"/>
                    </a:cubicBezTo>
                    <a:cubicBezTo>
                      <a:pt x="8" y="27"/>
                      <a:pt x="9" y="27"/>
                      <a:pt x="12" y="26"/>
                    </a:cubicBezTo>
                    <a:cubicBezTo>
                      <a:pt x="15" y="23"/>
                      <a:pt x="19" y="19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37"/>
              <p:cNvSpPr/>
              <p:nvPr/>
            </p:nvSpPr>
            <p:spPr bwMode="auto">
              <a:xfrm>
                <a:off x="3606800" y="3822701"/>
                <a:ext cx="85725" cy="106363"/>
              </a:xfrm>
              <a:custGeom>
                <a:avLst/>
                <a:gdLst>
                  <a:gd name="T0" fmla="*/ 22 w 23"/>
                  <a:gd name="T1" fmla="*/ 14 h 28"/>
                  <a:gd name="T2" fmla="*/ 23 w 23"/>
                  <a:gd name="T3" fmla="*/ 14 h 28"/>
                  <a:gd name="T4" fmla="*/ 22 w 23"/>
                  <a:gd name="T5" fmla="*/ 14 h 28"/>
                  <a:gd name="T6" fmla="*/ 12 w 23"/>
                  <a:gd name="T7" fmla="*/ 2 h 28"/>
                  <a:gd name="T8" fmla="*/ 7 w 23"/>
                  <a:gd name="T9" fmla="*/ 1 h 28"/>
                  <a:gd name="T10" fmla="*/ 0 w 23"/>
                  <a:gd name="T11" fmla="*/ 8 h 28"/>
                  <a:gd name="T12" fmla="*/ 3 w 23"/>
                  <a:gd name="T13" fmla="*/ 14 h 28"/>
                  <a:gd name="T14" fmla="*/ 3 w 23"/>
                  <a:gd name="T15" fmla="*/ 14 h 28"/>
                  <a:gd name="T16" fmla="*/ 3 w 23"/>
                  <a:gd name="T17" fmla="*/ 14 h 28"/>
                  <a:gd name="T18" fmla="*/ 0 w 23"/>
                  <a:gd name="T19" fmla="*/ 20 h 28"/>
                  <a:gd name="T20" fmla="*/ 7 w 23"/>
                  <a:gd name="T21" fmla="*/ 28 h 28"/>
                  <a:gd name="T22" fmla="*/ 12 w 23"/>
                  <a:gd name="T23" fmla="*/ 26 h 28"/>
                  <a:gd name="T24" fmla="*/ 22 w 23"/>
                  <a:gd name="T25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22" y="14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2" y="14"/>
                    </a:cubicBezTo>
                    <a:cubicBezTo>
                      <a:pt x="19" y="8"/>
                      <a:pt x="15" y="4"/>
                      <a:pt x="12" y="2"/>
                    </a:cubicBezTo>
                    <a:cubicBezTo>
                      <a:pt x="9" y="0"/>
                      <a:pt x="8" y="1"/>
                      <a:pt x="7" y="1"/>
                    </a:cubicBezTo>
                    <a:cubicBezTo>
                      <a:pt x="3" y="1"/>
                      <a:pt x="0" y="4"/>
                      <a:pt x="0" y="8"/>
                    </a:cubicBezTo>
                    <a:cubicBezTo>
                      <a:pt x="0" y="10"/>
                      <a:pt x="1" y="13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24"/>
                      <a:pt x="3" y="28"/>
                      <a:pt x="7" y="28"/>
                    </a:cubicBezTo>
                    <a:cubicBezTo>
                      <a:pt x="8" y="28"/>
                      <a:pt x="9" y="28"/>
                      <a:pt x="12" y="26"/>
                    </a:cubicBezTo>
                    <a:cubicBezTo>
                      <a:pt x="15" y="24"/>
                      <a:pt x="19" y="20"/>
                      <a:pt x="22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38"/>
              <p:cNvSpPr/>
              <p:nvPr/>
            </p:nvSpPr>
            <p:spPr bwMode="auto">
              <a:xfrm>
                <a:off x="3635375" y="4286251"/>
                <a:ext cx="1376363" cy="147638"/>
              </a:xfrm>
              <a:custGeom>
                <a:avLst/>
                <a:gdLst>
                  <a:gd name="T0" fmla="*/ 366 w 366"/>
                  <a:gd name="T1" fmla="*/ 39 h 39"/>
                  <a:gd name="T2" fmla="*/ 177 w 366"/>
                  <a:gd name="T3" fmla="*/ 39 h 39"/>
                  <a:gd name="T4" fmla="*/ 83 w 366"/>
                  <a:gd name="T5" fmla="*/ 39 h 39"/>
                  <a:gd name="T6" fmla="*/ 59 w 366"/>
                  <a:gd name="T7" fmla="*/ 39 h 39"/>
                  <a:gd name="T8" fmla="*/ 47 w 366"/>
                  <a:gd name="T9" fmla="*/ 39 h 39"/>
                  <a:gd name="T10" fmla="*/ 41 w 366"/>
                  <a:gd name="T11" fmla="*/ 38 h 39"/>
                  <a:gd name="T12" fmla="*/ 35 w 366"/>
                  <a:gd name="T13" fmla="*/ 36 h 39"/>
                  <a:gd name="T14" fmla="*/ 0 w 366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6" h="39">
                    <a:moveTo>
                      <a:pt x="366" y="39"/>
                    </a:moveTo>
                    <a:cubicBezTo>
                      <a:pt x="177" y="39"/>
                      <a:pt x="177" y="39"/>
                      <a:pt x="177" y="39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5" y="39"/>
                      <a:pt x="52" y="39"/>
                      <a:pt x="47" y="39"/>
                    </a:cubicBezTo>
                    <a:cubicBezTo>
                      <a:pt x="45" y="38"/>
                      <a:pt x="43" y="38"/>
                      <a:pt x="41" y="38"/>
                    </a:cubicBezTo>
                    <a:cubicBezTo>
                      <a:pt x="39" y="37"/>
                      <a:pt x="37" y="37"/>
                      <a:pt x="35" y="36"/>
                    </a:cubicBezTo>
                    <a:cubicBezTo>
                      <a:pt x="18" y="30"/>
                      <a:pt x="5" y="16"/>
                      <a:pt x="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39"/>
              <p:cNvSpPr/>
              <p:nvPr/>
            </p:nvSpPr>
            <p:spPr bwMode="auto">
              <a:xfrm>
                <a:off x="3684588" y="4271963"/>
                <a:ext cx="1327150" cy="112713"/>
              </a:xfrm>
              <a:custGeom>
                <a:avLst/>
                <a:gdLst>
                  <a:gd name="T0" fmla="*/ 353 w 353"/>
                  <a:gd name="T1" fmla="*/ 30 h 30"/>
                  <a:gd name="T2" fmla="*/ 164 w 353"/>
                  <a:gd name="T3" fmla="*/ 30 h 30"/>
                  <a:gd name="T4" fmla="*/ 70 w 353"/>
                  <a:gd name="T5" fmla="*/ 30 h 30"/>
                  <a:gd name="T6" fmla="*/ 46 w 353"/>
                  <a:gd name="T7" fmla="*/ 30 h 30"/>
                  <a:gd name="T8" fmla="*/ 26 w 353"/>
                  <a:gd name="T9" fmla="*/ 28 h 30"/>
                  <a:gd name="T10" fmla="*/ 0 w 353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0">
                    <a:moveTo>
                      <a:pt x="353" y="30"/>
                    </a:moveTo>
                    <a:cubicBezTo>
                      <a:pt x="164" y="30"/>
                      <a:pt x="164" y="30"/>
                      <a:pt x="164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38" y="30"/>
                      <a:pt x="32" y="30"/>
                      <a:pt x="26" y="28"/>
                    </a:cubicBezTo>
                    <a:cubicBezTo>
                      <a:pt x="13" y="24"/>
                      <a:pt x="3" y="13"/>
                      <a:pt x="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40"/>
              <p:cNvSpPr/>
              <p:nvPr/>
            </p:nvSpPr>
            <p:spPr bwMode="auto">
              <a:xfrm>
                <a:off x="3629025" y="2432051"/>
                <a:ext cx="198438" cy="1335088"/>
              </a:xfrm>
              <a:custGeom>
                <a:avLst/>
                <a:gdLst>
                  <a:gd name="T0" fmla="*/ 0 w 53"/>
                  <a:gd name="T1" fmla="*/ 354 h 354"/>
                  <a:gd name="T2" fmla="*/ 0 w 53"/>
                  <a:gd name="T3" fmla="*/ 166 h 354"/>
                  <a:gd name="T4" fmla="*/ 0 w 53"/>
                  <a:gd name="T5" fmla="*/ 72 h 354"/>
                  <a:gd name="T6" fmla="*/ 0 w 53"/>
                  <a:gd name="T7" fmla="*/ 60 h 354"/>
                  <a:gd name="T8" fmla="*/ 0 w 53"/>
                  <a:gd name="T9" fmla="*/ 54 h 354"/>
                  <a:gd name="T10" fmla="*/ 1 w 53"/>
                  <a:gd name="T11" fmla="*/ 48 h 354"/>
                  <a:gd name="T12" fmla="*/ 9 w 53"/>
                  <a:gd name="T13" fmla="*/ 23 h 354"/>
                  <a:gd name="T14" fmla="*/ 28 w 53"/>
                  <a:gd name="T15" fmla="*/ 6 h 354"/>
                  <a:gd name="T16" fmla="*/ 53 w 53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54">
                    <a:moveTo>
                      <a:pt x="0" y="354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2"/>
                      <a:pt x="0" y="50"/>
                      <a:pt x="1" y="48"/>
                    </a:cubicBezTo>
                    <a:cubicBezTo>
                      <a:pt x="1" y="39"/>
                      <a:pt x="5" y="31"/>
                      <a:pt x="9" y="23"/>
                    </a:cubicBezTo>
                    <a:cubicBezTo>
                      <a:pt x="14" y="16"/>
                      <a:pt x="21" y="10"/>
                      <a:pt x="28" y="6"/>
                    </a:cubicBezTo>
                    <a:cubicBezTo>
                      <a:pt x="36" y="2"/>
                      <a:pt x="45" y="0"/>
                      <a:pt x="53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41"/>
              <p:cNvSpPr/>
              <p:nvPr/>
            </p:nvSpPr>
            <p:spPr bwMode="auto">
              <a:xfrm>
                <a:off x="3676650" y="2479676"/>
                <a:ext cx="150813" cy="1287463"/>
              </a:xfrm>
              <a:custGeom>
                <a:avLst/>
                <a:gdLst>
                  <a:gd name="T0" fmla="*/ 0 w 40"/>
                  <a:gd name="T1" fmla="*/ 341 h 341"/>
                  <a:gd name="T2" fmla="*/ 0 w 40"/>
                  <a:gd name="T3" fmla="*/ 153 h 341"/>
                  <a:gd name="T4" fmla="*/ 0 w 40"/>
                  <a:gd name="T5" fmla="*/ 59 h 341"/>
                  <a:gd name="T6" fmla="*/ 0 w 40"/>
                  <a:gd name="T7" fmla="*/ 47 h 341"/>
                  <a:gd name="T8" fmla="*/ 0 w 40"/>
                  <a:gd name="T9" fmla="*/ 41 h 341"/>
                  <a:gd name="T10" fmla="*/ 0 w 40"/>
                  <a:gd name="T11" fmla="*/ 36 h 341"/>
                  <a:gd name="T12" fmla="*/ 7 w 40"/>
                  <a:gd name="T13" fmla="*/ 18 h 341"/>
                  <a:gd name="T14" fmla="*/ 21 w 40"/>
                  <a:gd name="T15" fmla="*/ 4 h 341"/>
                  <a:gd name="T16" fmla="*/ 40 w 40"/>
                  <a:gd name="T17" fmla="*/ 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41">
                    <a:moveTo>
                      <a:pt x="0" y="341"/>
                    </a:moveTo>
                    <a:cubicBezTo>
                      <a:pt x="0" y="153"/>
                      <a:pt x="0" y="153"/>
                      <a:pt x="0" y="15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39"/>
                      <a:pt x="0" y="38"/>
                      <a:pt x="0" y="36"/>
                    </a:cubicBezTo>
                    <a:cubicBezTo>
                      <a:pt x="1" y="29"/>
                      <a:pt x="3" y="23"/>
                      <a:pt x="7" y="18"/>
                    </a:cubicBezTo>
                    <a:cubicBezTo>
                      <a:pt x="11" y="12"/>
                      <a:pt x="16" y="8"/>
                      <a:pt x="21" y="4"/>
                    </a:cubicBezTo>
                    <a:cubicBezTo>
                      <a:pt x="27" y="1"/>
                      <a:pt x="34" y="0"/>
                      <a:pt x="40" y="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42"/>
              <p:cNvSpPr/>
              <p:nvPr/>
            </p:nvSpPr>
            <p:spPr bwMode="auto">
              <a:xfrm>
                <a:off x="5300663" y="2408238"/>
                <a:ext cx="104775" cy="84138"/>
              </a:xfrm>
              <a:custGeom>
                <a:avLst/>
                <a:gdLst>
                  <a:gd name="T0" fmla="*/ 14 w 28"/>
                  <a:gd name="T1" fmla="*/ 22 h 22"/>
                  <a:gd name="T2" fmla="*/ 14 w 28"/>
                  <a:gd name="T3" fmla="*/ 22 h 22"/>
                  <a:gd name="T4" fmla="*/ 14 w 28"/>
                  <a:gd name="T5" fmla="*/ 22 h 22"/>
                  <a:gd name="T6" fmla="*/ 26 w 28"/>
                  <a:gd name="T7" fmla="*/ 11 h 22"/>
                  <a:gd name="T8" fmla="*/ 27 w 28"/>
                  <a:gd name="T9" fmla="*/ 7 h 22"/>
                  <a:gd name="T10" fmla="*/ 20 w 28"/>
                  <a:gd name="T11" fmla="*/ 0 h 22"/>
                  <a:gd name="T12" fmla="*/ 14 w 28"/>
                  <a:gd name="T13" fmla="*/ 2 h 22"/>
                  <a:gd name="T14" fmla="*/ 14 w 28"/>
                  <a:gd name="T15" fmla="*/ 2 h 22"/>
                  <a:gd name="T16" fmla="*/ 14 w 28"/>
                  <a:gd name="T17" fmla="*/ 2 h 22"/>
                  <a:gd name="T18" fmla="*/ 8 w 28"/>
                  <a:gd name="T19" fmla="*/ 0 h 22"/>
                  <a:gd name="T20" fmla="*/ 0 w 28"/>
                  <a:gd name="T21" fmla="*/ 7 h 22"/>
                  <a:gd name="T22" fmla="*/ 2 w 28"/>
                  <a:gd name="T23" fmla="*/ 11 h 22"/>
                  <a:gd name="T24" fmla="*/ 14 w 28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22">
                    <a:moveTo>
                      <a:pt x="14" y="22"/>
                    </a:move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18"/>
                      <a:pt x="24" y="15"/>
                      <a:pt x="26" y="11"/>
                    </a:cubicBezTo>
                    <a:cubicBezTo>
                      <a:pt x="28" y="9"/>
                      <a:pt x="27" y="7"/>
                      <a:pt x="27" y="7"/>
                    </a:cubicBezTo>
                    <a:cubicBezTo>
                      <a:pt x="27" y="3"/>
                      <a:pt x="24" y="0"/>
                      <a:pt x="20" y="0"/>
                    </a:cubicBezTo>
                    <a:cubicBezTo>
                      <a:pt x="18" y="0"/>
                      <a:pt x="15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2" y="11"/>
                    </a:cubicBezTo>
                    <a:cubicBezTo>
                      <a:pt x="4" y="15"/>
                      <a:pt x="8" y="18"/>
                      <a:pt x="14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Freeform 43"/>
              <p:cNvSpPr/>
              <p:nvPr/>
            </p:nvSpPr>
            <p:spPr bwMode="auto">
              <a:xfrm>
                <a:off x="5451475" y="2408238"/>
                <a:ext cx="101600" cy="84138"/>
              </a:xfrm>
              <a:custGeom>
                <a:avLst/>
                <a:gdLst>
                  <a:gd name="T0" fmla="*/ 13 w 27"/>
                  <a:gd name="T1" fmla="*/ 22 h 22"/>
                  <a:gd name="T2" fmla="*/ 13 w 27"/>
                  <a:gd name="T3" fmla="*/ 22 h 22"/>
                  <a:gd name="T4" fmla="*/ 13 w 27"/>
                  <a:gd name="T5" fmla="*/ 22 h 22"/>
                  <a:gd name="T6" fmla="*/ 25 w 27"/>
                  <a:gd name="T7" fmla="*/ 11 h 22"/>
                  <a:gd name="T8" fmla="*/ 27 w 27"/>
                  <a:gd name="T9" fmla="*/ 7 h 22"/>
                  <a:gd name="T10" fmla="*/ 19 w 27"/>
                  <a:gd name="T11" fmla="*/ 0 h 22"/>
                  <a:gd name="T12" fmla="*/ 13 w 27"/>
                  <a:gd name="T13" fmla="*/ 2 h 22"/>
                  <a:gd name="T14" fmla="*/ 13 w 27"/>
                  <a:gd name="T15" fmla="*/ 2 h 22"/>
                  <a:gd name="T16" fmla="*/ 13 w 27"/>
                  <a:gd name="T17" fmla="*/ 2 h 22"/>
                  <a:gd name="T18" fmla="*/ 7 w 27"/>
                  <a:gd name="T19" fmla="*/ 0 h 22"/>
                  <a:gd name="T20" fmla="*/ 0 w 27"/>
                  <a:gd name="T21" fmla="*/ 7 h 22"/>
                  <a:gd name="T22" fmla="*/ 1 w 27"/>
                  <a:gd name="T23" fmla="*/ 11 h 22"/>
                  <a:gd name="T24" fmla="*/ 13 w 2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3" y="22"/>
                    </a:move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9" y="18"/>
                      <a:pt x="23" y="15"/>
                      <a:pt x="25" y="11"/>
                    </a:cubicBezTo>
                    <a:cubicBezTo>
                      <a:pt x="27" y="9"/>
                      <a:pt x="27" y="7"/>
                      <a:pt x="27" y="7"/>
                    </a:cubicBezTo>
                    <a:cubicBezTo>
                      <a:pt x="27" y="3"/>
                      <a:pt x="23" y="0"/>
                      <a:pt x="19" y="0"/>
                    </a:cubicBezTo>
                    <a:cubicBezTo>
                      <a:pt x="17" y="0"/>
                      <a:pt x="15" y="1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1" y="11"/>
                    </a:cubicBezTo>
                    <a:cubicBezTo>
                      <a:pt x="3" y="15"/>
                      <a:pt x="7" y="18"/>
                      <a:pt x="13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Freeform 44"/>
              <p:cNvSpPr/>
              <p:nvPr/>
            </p:nvSpPr>
            <p:spPr bwMode="auto">
              <a:xfrm>
                <a:off x="5597525" y="2408238"/>
                <a:ext cx="101600" cy="84138"/>
              </a:xfrm>
              <a:custGeom>
                <a:avLst/>
                <a:gdLst>
                  <a:gd name="T0" fmla="*/ 13 w 27"/>
                  <a:gd name="T1" fmla="*/ 22 h 22"/>
                  <a:gd name="T2" fmla="*/ 14 w 27"/>
                  <a:gd name="T3" fmla="*/ 22 h 22"/>
                  <a:gd name="T4" fmla="*/ 14 w 27"/>
                  <a:gd name="T5" fmla="*/ 22 h 22"/>
                  <a:gd name="T6" fmla="*/ 26 w 27"/>
                  <a:gd name="T7" fmla="*/ 11 h 22"/>
                  <a:gd name="T8" fmla="*/ 27 w 27"/>
                  <a:gd name="T9" fmla="*/ 7 h 22"/>
                  <a:gd name="T10" fmla="*/ 19 w 27"/>
                  <a:gd name="T11" fmla="*/ 0 h 22"/>
                  <a:gd name="T12" fmla="*/ 14 w 27"/>
                  <a:gd name="T13" fmla="*/ 2 h 22"/>
                  <a:gd name="T14" fmla="*/ 14 w 27"/>
                  <a:gd name="T15" fmla="*/ 2 h 22"/>
                  <a:gd name="T16" fmla="*/ 14 w 27"/>
                  <a:gd name="T17" fmla="*/ 2 h 22"/>
                  <a:gd name="T18" fmla="*/ 8 w 27"/>
                  <a:gd name="T19" fmla="*/ 0 h 22"/>
                  <a:gd name="T20" fmla="*/ 0 w 27"/>
                  <a:gd name="T21" fmla="*/ 7 h 22"/>
                  <a:gd name="T22" fmla="*/ 1 w 27"/>
                  <a:gd name="T23" fmla="*/ 11 h 22"/>
                  <a:gd name="T24" fmla="*/ 13 w 2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22">
                    <a:moveTo>
                      <a:pt x="13" y="22"/>
                    </a:moveTo>
                    <a:cubicBezTo>
                      <a:pt x="13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20" y="18"/>
                      <a:pt x="24" y="15"/>
                      <a:pt x="26" y="11"/>
                    </a:cubicBezTo>
                    <a:cubicBezTo>
                      <a:pt x="27" y="9"/>
                      <a:pt x="27" y="7"/>
                      <a:pt x="27" y="7"/>
                    </a:cubicBezTo>
                    <a:cubicBezTo>
                      <a:pt x="27" y="3"/>
                      <a:pt x="24" y="0"/>
                      <a:pt x="19" y="0"/>
                    </a:cubicBezTo>
                    <a:cubicBezTo>
                      <a:pt x="17" y="0"/>
                      <a:pt x="15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7"/>
                      <a:pt x="0" y="9"/>
                      <a:pt x="1" y="11"/>
                    </a:cubicBezTo>
                    <a:cubicBezTo>
                      <a:pt x="4" y="15"/>
                      <a:pt x="8" y="18"/>
                      <a:pt x="13" y="22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Line 45"/>
              <p:cNvSpPr>
                <a:spLocks noChangeShapeType="1"/>
              </p:cNvSpPr>
              <p:nvPr/>
            </p:nvSpPr>
            <p:spPr bwMode="auto">
              <a:xfrm>
                <a:off x="3827463" y="2432051"/>
                <a:ext cx="1417638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Line 46"/>
              <p:cNvSpPr>
                <a:spLocks noChangeShapeType="1"/>
              </p:cNvSpPr>
              <p:nvPr/>
            </p:nvSpPr>
            <p:spPr bwMode="auto">
              <a:xfrm>
                <a:off x="3827463" y="2479676"/>
                <a:ext cx="1417638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Line 47"/>
              <p:cNvSpPr>
                <a:spLocks noChangeShapeType="1"/>
              </p:cNvSpPr>
              <p:nvPr/>
            </p:nvSpPr>
            <p:spPr bwMode="auto">
              <a:xfrm>
                <a:off x="5756275" y="2432051"/>
                <a:ext cx="1416050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Line 48"/>
              <p:cNvSpPr>
                <a:spLocks noChangeShapeType="1"/>
              </p:cNvSpPr>
              <p:nvPr/>
            </p:nvSpPr>
            <p:spPr bwMode="auto">
              <a:xfrm>
                <a:off x="5756275" y="2479676"/>
                <a:ext cx="1416050" cy="0"/>
              </a:xfrm>
              <a:prstGeom prst="line">
                <a:avLst/>
              </a:pr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Freeform 49"/>
              <p:cNvSpPr/>
              <p:nvPr/>
            </p:nvSpPr>
            <p:spPr bwMode="auto">
              <a:xfrm>
                <a:off x="8491538" y="2638426"/>
                <a:ext cx="87313" cy="101600"/>
              </a:xfrm>
              <a:custGeom>
                <a:avLst/>
                <a:gdLst>
                  <a:gd name="T0" fmla="*/ 0 w 23"/>
                  <a:gd name="T1" fmla="*/ 14 h 27"/>
                  <a:gd name="T2" fmla="*/ 0 w 23"/>
                  <a:gd name="T3" fmla="*/ 14 h 27"/>
                  <a:gd name="T4" fmla="*/ 0 w 23"/>
                  <a:gd name="T5" fmla="*/ 14 h 27"/>
                  <a:gd name="T6" fmla="*/ 11 w 23"/>
                  <a:gd name="T7" fmla="*/ 26 h 27"/>
                  <a:gd name="T8" fmla="*/ 15 w 23"/>
                  <a:gd name="T9" fmla="*/ 27 h 27"/>
                  <a:gd name="T10" fmla="*/ 23 w 23"/>
                  <a:gd name="T11" fmla="*/ 20 h 27"/>
                  <a:gd name="T12" fmla="*/ 20 w 23"/>
                  <a:gd name="T13" fmla="*/ 14 h 27"/>
                  <a:gd name="T14" fmla="*/ 20 w 23"/>
                  <a:gd name="T15" fmla="*/ 14 h 27"/>
                  <a:gd name="T16" fmla="*/ 20 w 23"/>
                  <a:gd name="T17" fmla="*/ 14 h 27"/>
                  <a:gd name="T18" fmla="*/ 23 w 23"/>
                  <a:gd name="T19" fmla="*/ 8 h 27"/>
                  <a:gd name="T20" fmla="*/ 15 w 23"/>
                  <a:gd name="T21" fmla="*/ 0 h 27"/>
                  <a:gd name="T22" fmla="*/ 11 w 23"/>
                  <a:gd name="T23" fmla="*/ 2 h 27"/>
                  <a:gd name="T24" fmla="*/ 0 w 23"/>
                  <a:gd name="T2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9" y="27"/>
                      <a:pt x="23" y="24"/>
                      <a:pt x="23" y="20"/>
                    </a:cubicBezTo>
                    <a:cubicBezTo>
                      <a:pt x="23" y="17"/>
                      <a:pt x="22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2"/>
                      <a:pt x="23" y="10"/>
                      <a:pt x="23" y="8"/>
                    </a:cubicBezTo>
                    <a:cubicBezTo>
                      <a:pt x="23" y="4"/>
                      <a:pt x="19" y="0"/>
                      <a:pt x="15" y="0"/>
                    </a:cubicBezTo>
                    <a:cubicBezTo>
                      <a:pt x="15" y="0"/>
                      <a:pt x="14" y="0"/>
                      <a:pt x="11" y="2"/>
                    </a:cubicBezTo>
                    <a:cubicBezTo>
                      <a:pt x="7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Freeform 50"/>
              <p:cNvSpPr/>
              <p:nvPr/>
            </p:nvSpPr>
            <p:spPr bwMode="auto">
              <a:xfrm>
                <a:off x="8491538" y="2786063"/>
                <a:ext cx="87313" cy="104775"/>
              </a:xfrm>
              <a:custGeom>
                <a:avLst/>
                <a:gdLst>
                  <a:gd name="T0" fmla="*/ 0 w 23"/>
                  <a:gd name="T1" fmla="*/ 14 h 28"/>
                  <a:gd name="T2" fmla="*/ 0 w 23"/>
                  <a:gd name="T3" fmla="*/ 14 h 28"/>
                  <a:gd name="T4" fmla="*/ 0 w 23"/>
                  <a:gd name="T5" fmla="*/ 14 h 28"/>
                  <a:gd name="T6" fmla="*/ 11 w 23"/>
                  <a:gd name="T7" fmla="*/ 26 h 28"/>
                  <a:gd name="T8" fmla="*/ 15 w 23"/>
                  <a:gd name="T9" fmla="*/ 28 h 28"/>
                  <a:gd name="T10" fmla="*/ 23 w 23"/>
                  <a:gd name="T11" fmla="*/ 20 h 28"/>
                  <a:gd name="T12" fmla="*/ 20 w 23"/>
                  <a:gd name="T13" fmla="*/ 14 h 28"/>
                  <a:gd name="T14" fmla="*/ 20 w 23"/>
                  <a:gd name="T15" fmla="*/ 14 h 28"/>
                  <a:gd name="T16" fmla="*/ 20 w 23"/>
                  <a:gd name="T17" fmla="*/ 14 h 28"/>
                  <a:gd name="T18" fmla="*/ 23 w 23"/>
                  <a:gd name="T19" fmla="*/ 8 h 28"/>
                  <a:gd name="T20" fmla="*/ 15 w 23"/>
                  <a:gd name="T21" fmla="*/ 1 h 28"/>
                  <a:gd name="T22" fmla="*/ 11 w 23"/>
                  <a:gd name="T23" fmla="*/ 2 h 28"/>
                  <a:gd name="T24" fmla="*/ 0 w 23"/>
                  <a:gd name="T25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8">
                    <a:moveTo>
                      <a:pt x="0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8"/>
                      <a:pt x="15" y="28"/>
                      <a:pt x="15" y="28"/>
                    </a:cubicBezTo>
                    <a:cubicBezTo>
                      <a:pt x="19" y="28"/>
                      <a:pt x="23" y="24"/>
                      <a:pt x="23" y="20"/>
                    </a:cubicBezTo>
                    <a:cubicBezTo>
                      <a:pt x="23" y="18"/>
                      <a:pt x="22" y="16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3"/>
                      <a:pt x="23" y="11"/>
                      <a:pt x="23" y="8"/>
                    </a:cubicBezTo>
                    <a:cubicBezTo>
                      <a:pt x="23" y="4"/>
                      <a:pt x="19" y="1"/>
                      <a:pt x="15" y="1"/>
                    </a:cubicBezTo>
                    <a:cubicBezTo>
                      <a:pt x="15" y="1"/>
                      <a:pt x="14" y="0"/>
                      <a:pt x="11" y="2"/>
                    </a:cubicBezTo>
                    <a:cubicBezTo>
                      <a:pt x="7" y="4"/>
                      <a:pt x="4" y="8"/>
                      <a:pt x="0" y="14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Freeform 51"/>
              <p:cNvSpPr/>
              <p:nvPr/>
            </p:nvSpPr>
            <p:spPr bwMode="auto">
              <a:xfrm>
                <a:off x="8491538" y="2936876"/>
                <a:ext cx="87313" cy="101600"/>
              </a:xfrm>
              <a:custGeom>
                <a:avLst/>
                <a:gdLst>
                  <a:gd name="T0" fmla="*/ 0 w 23"/>
                  <a:gd name="T1" fmla="*/ 13 h 27"/>
                  <a:gd name="T2" fmla="*/ 0 w 23"/>
                  <a:gd name="T3" fmla="*/ 14 h 27"/>
                  <a:gd name="T4" fmla="*/ 0 w 23"/>
                  <a:gd name="T5" fmla="*/ 14 h 27"/>
                  <a:gd name="T6" fmla="*/ 11 w 23"/>
                  <a:gd name="T7" fmla="*/ 26 h 27"/>
                  <a:gd name="T8" fmla="*/ 15 w 23"/>
                  <a:gd name="T9" fmla="*/ 27 h 27"/>
                  <a:gd name="T10" fmla="*/ 23 w 23"/>
                  <a:gd name="T11" fmla="*/ 19 h 27"/>
                  <a:gd name="T12" fmla="*/ 20 w 23"/>
                  <a:gd name="T13" fmla="*/ 14 h 27"/>
                  <a:gd name="T14" fmla="*/ 20 w 23"/>
                  <a:gd name="T15" fmla="*/ 14 h 27"/>
                  <a:gd name="T16" fmla="*/ 20 w 23"/>
                  <a:gd name="T17" fmla="*/ 14 h 27"/>
                  <a:gd name="T18" fmla="*/ 23 w 23"/>
                  <a:gd name="T19" fmla="*/ 8 h 27"/>
                  <a:gd name="T20" fmla="*/ 15 w 23"/>
                  <a:gd name="T21" fmla="*/ 0 h 27"/>
                  <a:gd name="T22" fmla="*/ 11 w 23"/>
                  <a:gd name="T23" fmla="*/ 1 h 27"/>
                  <a:gd name="T24" fmla="*/ 0 w 23"/>
                  <a:gd name="T25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27">
                    <a:moveTo>
                      <a:pt x="0" y="13"/>
                    </a:moveTo>
                    <a:cubicBezTo>
                      <a:pt x="0" y="13"/>
                      <a:pt x="0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" y="20"/>
                      <a:pt x="7" y="24"/>
                      <a:pt x="11" y="26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9" y="27"/>
                      <a:pt x="23" y="24"/>
                      <a:pt x="23" y="19"/>
                    </a:cubicBezTo>
                    <a:cubicBezTo>
                      <a:pt x="23" y="17"/>
                      <a:pt x="22" y="15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2" y="12"/>
                      <a:pt x="23" y="10"/>
                      <a:pt x="23" y="8"/>
                    </a:cubicBezTo>
                    <a:cubicBezTo>
                      <a:pt x="23" y="3"/>
                      <a:pt x="19" y="0"/>
                      <a:pt x="15" y="0"/>
                    </a:cubicBezTo>
                    <a:cubicBezTo>
                      <a:pt x="15" y="0"/>
                      <a:pt x="14" y="0"/>
                      <a:pt x="11" y="1"/>
                    </a:cubicBezTo>
                    <a:cubicBezTo>
                      <a:pt x="7" y="3"/>
                      <a:pt x="4" y="7"/>
                      <a:pt x="0" y="13"/>
                    </a:cubicBezTo>
                    <a:close/>
                  </a:path>
                </a:pathLst>
              </a:custGeom>
              <a:solidFill>
                <a:srgbClr val="EB6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Freeform 52"/>
              <p:cNvSpPr/>
              <p:nvPr/>
            </p:nvSpPr>
            <p:spPr bwMode="auto">
              <a:xfrm>
                <a:off x="7172325" y="2432051"/>
                <a:ext cx="1371600" cy="146050"/>
              </a:xfrm>
              <a:custGeom>
                <a:avLst/>
                <a:gdLst>
                  <a:gd name="T0" fmla="*/ 0 w 365"/>
                  <a:gd name="T1" fmla="*/ 0 h 39"/>
                  <a:gd name="T2" fmla="*/ 189 w 365"/>
                  <a:gd name="T3" fmla="*/ 0 h 39"/>
                  <a:gd name="T4" fmla="*/ 283 w 365"/>
                  <a:gd name="T5" fmla="*/ 0 h 39"/>
                  <a:gd name="T6" fmla="*/ 306 w 365"/>
                  <a:gd name="T7" fmla="*/ 0 h 39"/>
                  <a:gd name="T8" fmla="*/ 318 w 365"/>
                  <a:gd name="T9" fmla="*/ 0 h 39"/>
                  <a:gd name="T10" fmla="*/ 325 w 365"/>
                  <a:gd name="T11" fmla="*/ 1 h 39"/>
                  <a:gd name="T12" fmla="*/ 331 w 365"/>
                  <a:gd name="T13" fmla="*/ 3 h 39"/>
                  <a:gd name="T14" fmla="*/ 365 w 365"/>
                  <a:gd name="T1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5" h="39">
                    <a:moveTo>
                      <a:pt x="0" y="0"/>
                    </a:moveTo>
                    <a:cubicBezTo>
                      <a:pt x="189" y="0"/>
                      <a:pt x="189" y="0"/>
                      <a:pt x="189" y="0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306" y="0"/>
                      <a:pt x="306" y="0"/>
                      <a:pt x="306" y="0"/>
                    </a:cubicBezTo>
                    <a:cubicBezTo>
                      <a:pt x="310" y="0"/>
                      <a:pt x="314" y="0"/>
                      <a:pt x="318" y="0"/>
                    </a:cubicBezTo>
                    <a:cubicBezTo>
                      <a:pt x="321" y="0"/>
                      <a:pt x="323" y="1"/>
                      <a:pt x="325" y="1"/>
                    </a:cubicBezTo>
                    <a:cubicBezTo>
                      <a:pt x="327" y="1"/>
                      <a:pt x="329" y="2"/>
                      <a:pt x="331" y="3"/>
                    </a:cubicBezTo>
                    <a:cubicBezTo>
                      <a:pt x="348" y="8"/>
                      <a:pt x="361" y="22"/>
                      <a:pt x="365" y="39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Freeform 53"/>
              <p:cNvSpPr/>
              <p:nvPr/>
            </p:nvSpPr>
            <p:spPr bwMode="auto">
              <a:xfrm>
                <a:off x="7172325" y="2476501"/>
                <a:ext cx="1327150" cy="112713"/>
              </a:xfrm>
              <a:custGeom>
                <a:avLst/>
                <a:gdLst>
                  <a:gd name="T0" fmla="*/ 0 w 353"/>
                  <a:gd name="T1" fmla="*/ 1 h 30"/>
                  <a:gd name="T2" fmla="*/ 189 w 353"/>
                  <a:gd name="T3" fmla="*/ 1 h 30"/>
                  <a:gd name="T4" fmla="*/ 283 w 353"/>
                  <a:gd name="T5" fmla="*/ 1 h 30"/>
                  <a:gd name="T6" fmla="*/ 306 w 353"/>
                  <a:gd name="T7" fmla="*/ 1 h 30"/>
                  <a:gd name="T8" fmla="*/ 327 w 353"/>
                  <a:gd name="T9" fmla="*/ 3 h 30"/>
                  <a:gd name="T10" fmla="*/ 353 w 353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30">
                    <a:moveTo>
                      <a:pt x="0" y="1"/>
                    </a:moveTo>
                    <a:cubicBezTo>
                      <a:pt x="189" y="1"/>
                      <a:pt x="189" y="1"/>
                      <a:pt x="189" y="1"/>
                    </a:cubicBezTo>
                    <a:cubicBezTo>
                      <a:pt x="283" y="1"/>
                      <a:pt x="283" y="1"/>
                      <a:pt x="283" y="1"/>
                    </a:cubicBezTo>
                    <a:cubicBezTo>
                      <a:pt x="306" y="1"/>
                      <a:pt x="306" y="1"/>
                      <a:pt x="306" y="1"/>
                    </a:cubicBezTo>
                    <a:cubicBezTo>
                      <a:pt x="315" y="1"/>
                      <a:pt x="321" y="0"/>
                      <a:pt x="327" y="3"/>
                    </a:cubicBezTo>
                    <a:cubicBezTo>
                      <a:pt x="340" y="7"/>
                      <a:pt x="350" y="18"/>
                      <a:pt x="353" y="30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Freeform 54"/>
              <p:cNvSpPr/>
              <p:nvPr/>
            </p:nvSpPr>
            <p:spPr bwMode="auto">
              <a:xfrm>
                <a:off x="8353425" y="3095626"/>
                <a:ext cx="198438" cy="1338263"/>
              </a:xfrm>
              <a:custGeom>
                <a:avLst/>
                <a:gdLst>
                  <a:gd name="T0" fmla="*/ 53 w 53"/>
                  <a:gd name="T1" fmla="*/ 0 h 355"/>
                  <a:gd name="T2" fmla="*/ 53 w 53"/>
                  <a:gd name="T3" fmla="*/ 189 h 355"/>
                  <a:gd name="T4" fmla="*/ 53 w 53"/>
                  <a:gd name="T5" fmla="*/ 283 h 355"/>
                  <a:gd name="T6" fmla="*/ 53 w 53"/>
                  <a:gd name="T7" fmla="*/ 295 h 355"/>
                  <a:gd name="T8" fmla="*/ 53 w 53"/>
                  <a:gd name="T9" fmla="*/ 300 h 355"/>
                  <a:gd name="T10" fmla="*/ 53 w 53"/>
                  <a:gd name="T11" fmla="*/ 307 h 355"/>
                  <a:gd name="T12" fmla="*/ 44 w 53"/>
                  <a:gd name="T13" fmla="*/ 331 h 355"/>
                  <a:gd name="T14" fmla="*/ 25 w 53"/>
                  <a:gd name="T15" fmla="*/ 348 h 355"/>
                  <a:gd name="T16" fmla="*/ 0 w 53"/>
                  <a:gd name="T17" fmla="*/ 355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55">
                    <a:moveTo>
                      <a:pt x="53" y="0"/>
                    </a:moveTo>
                    <a:cubicBezTo>
                      <a:pt x="53" y="189"/>
                      <a:pt x="53" y="189"/>
                      <a:pt x="53" y="189"/>
                    </a:cubicBezTo>
                    <a:cubicBezTo>
                      <a:pt x="53" y="283"/>
                      <a:pt x="53" y="283"/>
                      <a:pt x="53" y="283"/>
                    </a:cubicBezTo>
                    <a:cubicBezTo>
                      <a:pt x="53" y="295"/>
                      <a:pt x="53" y="295"/>
                      <a:pt x="53" y="295"/>
                    </a:cubicBezTo>
                    <a:cubicBezTo>
                      <a:pt x="53" y="300"/>
                      <a:pt x="53" y="300"/>
                      <a:pt x="53" y="300"/>
                    </a:cubicBezTo>
                    <a:cubicBezTo>
                      <a:pt x="53" y="302"/>
                      <a:pt x="53" y="305"/>
                      <a:pt x="53" y="307"/>
                    </a:cubicBezTo>
                    <a:cubicBezTo>
                      <a:pt x="52" y="316"/>
                      <a:pt x="49" y="324"/>
                      <a:pt x="44" y="331"/>
                    </a:cubicBezTo>
                    <a:cubicBezTo>
                      <a:pt x="40" y="338"/>
                      <a:pt x="33" y="344"/>
                      <a:pt x="25" y="348"/>
                    </a:cubicBezTo>
                    <a:cubicBezTo>
                      <a:pt x="18" y="352"/>
                      <a:pt x="9" y="355"/>
                      <a:pt x="0" y="355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Freeform 55"/>
              <p:cNvSpPr/>
              <p:nvPr/>
            </p:nvSpPr>
            <p:spPr bwMode="auto">
              <a:xfrm>
                <a:off x="8353425" y="3095626"/>
                <a:ext cx="153988" cy="1289050"/>
              </a:xfrm>
              <a:custGeom>
                <a:avLst/>
                <a:gdLst>
                  <a:gd name="T0" fmla="*/ 41 w 41"/>
                  <a:gd name="T1" fmla="*/ 0 h 342"/>
                  <a:gd name="T2" fmla="*/ 41 w 41"/>
                  <a:gd name="T3" fmla="*/ 189 h 342"/>
                  <a:gd name="T4" fmla="*/ 41 w 41"/>
                  <a:gd name="T5" fmla="*/ 283 h 342"/>
                  <a:gd name="T6" fmla="*/ 41 w 41"/>
                  <a:gd name="T7" fmla="*/ 295 h 342"/>
                  <a:gd name="T8" fmla="*/ 41 w 41"/>
                  <a:gd name="T9" fmla="*/ 300 h 342"/>
                  <a:gd name="T10" fmla="*/ 40 w 41"/>
                  <a:gd name="T11" fmla="*/ 306 h 342"/>
                  <a:gd name="T12" fmla="*/ 34 w 41"/>
                  <a:gd name="T13" fmla="*/ 324 h 342"/>
                  <a:gd name="T14" fmla="*/ 19 w 41"/>
                  <a:gd name="T15" fmla="*/ 337 h 342"/>
                  <a:gd name="T16" fmla="*/ 0 w 41"/>
                  <a:gd name="T17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42">
                    <a:moveTo>
                      <a:pt x="41" y="0"/>
                    </a:moveTo>
                    <a:cubicBezTo>
                      <a:pt x="41" y="189"/>
                      <a:pt x="41" y="189"/>
                      <a:pt x="41" y="189"/>
                    </a:cubicBezTo>
                    <a:cubicBezTo>
                      <a:pt x="41" y="283"/>
                      <a:pt x="41" y="283"/>
                      <a:pt x="41" y="283"/>
                    </a:cubicBezTo>
                    <a:cubicBezTo>
                      <a:pt x="41" y="295"/>
                      <a:pt x="41" y="295"/>
                      <a:pt x="41" y="295"/>
                    </a:cubicBezTo>
                    <a:cubicBezTo>
                      <a:pt x="41" y="300"/>
                      <a:pt x="41" y="300"/>
                      <a:pt x="41" y="300"/>
                    </a:cubicBezTo>
                    <a:cubicBezTo>
                      <a:pt x="41" y="303"/>
                      <a:pt x="40" y="304"/>
                      <a:pt x="40" y="306"/>
                    </a:cubicBezTo>
                    <a:cubicBezTo>
                      <a:pt x="40" y="312"/>
                      <a:pt x="37" y="318"/>
                      <a:pt x="34" y="324"/>
                    </a:cubicBezTo>
                    <a:cubicBezTo>
                      <a:pt x="30" y="329"/>
                      <a:pt x="25" y="334"/>
                      <a:pt x="19" y="337"/>
                    </a:cubicBezTo>
                    <a:cubicBezTo>
                      <a:pt x="13" y="340"/>
                      <a:pt x="7" y="342"/>
                      <a:pt x="0" y="342"/>
                    </a:cubicBezTo>
                  </a:path>
                </a:pathLst>
              </a:custGeom>
              <a:noFill/>
              <a:ln w="14288" cap="flat">
                <a:solidFill>
                  <a:srgbClr val="FFA0A6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5" name="组合 124"/>
          <p:cNvGrpSpPr/>
          <p:nvPr/>
        </p:nvGrpSpPr>
        <p:grpSpPr>
          <a:xfrm>
            <a:off x="770255" y="3995420"/>
            <a:ext cx="2109470" cy="521970"/>
            <a:chOff x="1579" y="2466"/>
            <a:chExt cx="3322" cy="822"/>
          </a:xfrm>
        </p:grpSpPr>
        <p:sp>
          <p:nvSpPr>
            <p:cNvPr id="126" name="文本框 125"/>
            <p:cNvSpPr txBox="1"/>
            <p:nvPr/>
          </p:nvSpPr>
          <p:spPr>
            <a:xfrm>
              <a:off x="2324" y="2466"/>
              <a:ext cx="2577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4.pH</a:t>
              </a:r>
              <a:r>
                <a:rPr lang="zh-CN" alt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突变</a:t>
              </a:r>
              <a:endPara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27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752475" y="4733290"/>
            <a:ext cx="2703830" cy="521970"/>
            <a:chOff x="1579" y="2414"/>
            <a:chExt cx="4258" cy="822"/>
          </a:xfrm>
        </p:grpSpPr>
        <p:sp>
          <p:nvSpPr>
            <p:cNvPr id="129" name="文本框 128"/>
            <p:cNvSpPr txBox="1"/>
            <p:nvPr/>
          </p:nvSpPr>
          <p:spPr>
            <a:xfrm>
              <a:off x="2324" y="2414"/>
              <a:ext cx="3513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5.</a:t>
              </a:r>
              <a:r>
                <a:rPr lang="zh-CN" altLang="en-US" sz="2800" b="1">
                  <a:solidFill>
                    <a:schemeClr val="bg1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酸碱指示剂</a:t>
              </a:r>
              <a:endPara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sp>
          <p:nvSpPr>
            <p:cNvPr id="130" name="AutoShape 117"/>
            <p:cNvSpPr/>
            <p:nvPr/>
          </p:nvSpPr>
          <p:spPr bwMode="auto">
            <a:xfrm>
              <a:off x="1579" y="2558"/>
              <a:ext cx="745" cy="599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50000">
                  <a:srgbClr val="29B6F4"/>
                </a:gs>
                <a:gs pos="0">
                  <a:srgbClr val="82D1F6"/>
                </a:gs>
                <a:gs pos="99000">
                  <a:srgbClr val="0089CD"/>
                </a:gs>
              </a:gsLst>
              <a:lin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2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Gill Sans" panose="020B0502020104020203" charset="0"/>
                </a:rPr>
                <a:t>	</a:t>
              </a:r>
              <a:endParaRPr lang="en-US" sz="28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Gill Sans" panose="020B0502020104020203" charset="0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54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077325" y="5260975"/>
            <a:ext cx="2191385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304800">
              <a:lnSpc>
                <a:spcPct val="150000"/>
              </a:lnSpc>
            </a:pPr>
            <a:r>
              <a:rPr lang="zh-CN" sz="36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答案　</a:t>
            </a:r>
            <a:r>
              <a:rPr lang="en-US" sz="36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D</a:t>
            </a:r>
            <a:endParaRPr lang="en-US" sz="36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  <a:p>
            <a:pPr indent="304800">
              <a:lnSpc>
                <a:spcPct val="150000"/>
              </a:lnSpc>
            </a:pPr>
            <a:endParaRPr lang="en-US" altLang="en-US" sz="36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65455" y="1291590"/>
            <a:ext cx="1100518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150000"/>
              </a:lnSpc>
            </a:pP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．某同学取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20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00 mL 0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50 mol·L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NaOH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溶液，恰好将未知浓度的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SO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溶液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20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00 mL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滴定至终点，下列说法正确的是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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．该实验不需要指示剂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B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．用量筒量取上述硫酸的体积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C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SO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4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的浓度为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00 mol·L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en-US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1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D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．参加反应的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OH</a:t>
            </a:r>
            <a:r>
              <a:rPr lang="zh-CN" sz="2800" b="1" baseline="30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－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的物质的量相等</a:t>
            </a:r>
            <a:endParaRPr lang="zh-CN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AS_UNIQUEID" val="148"/>
</p:tagLst>
</file>

<file path=ppt/tags/tag11.xml><?xml version="1.0" encoding="utf-8"?>
<p:tagLst xmlns:p="http://schemas.openxmlformats.org/presentationml/2006/main">
  <p:tag name="AS_UNIQUEID" val="149"/>
</p:tagLst>
</file>

<file path=ppt/tags/tag12.xml><?xml version="1.0" encoding="utf-8"?>
<p:tagLst xmlns:p="http://schemas.openxmlformats.org/presentationml/2006/main">
  <p:tag name="AS_UNIQUEID" val="150"/>
</p:tagLst>
</file>

<file path=ppt/tags/tag13.xml><?xml version="1.0" encoding="utf-8"?>
<p:tagLst xmlns:p="http://schemas.openxmlformats.org/presentationml/2006/main">
  <p:tag name="AS_UNIQUEID" val="151"/>
</p:tagLst>
</file>

<file path=ppt/tags/tag14.xml><?xml version="1.0" encoding="utf-8"?>
<p:tagLst xmlns:p="http://schemas.openxmlformats.org/presentationml/2006/main">
  <p:tag name="AS_UNIQUEID" val="152"/>
</p:tagLst>
</file>

<file path=ppt/tags/tag15.xml><?xml version="1.0" encoding="utf-8"?>
<p:tagLst xmlns:p="http://schemas.openxmlformats.org/presentationml/2006/main">
  <p:tag name="AS_UNIQUEID" val="153"/>
</p:tagLst>
</file>

<file path=ppt/tags/tag16.xml><?xml version="1.0" encoding="utf-8"?>
<p:tagLst xmlns:p="http://schemas.openxmlformats.org/presentationml/2006/main">
  <p:tag name="AS_UNIQUEID" val="154"/>
</p:tagLst>
</file>

<file path=ppt/tags/tag17.xml><?xml version="1.0" encoding="utf-8"?>
<p:tagLst xmlns:p="http://schemas.openxmlformats.org/presentationml/2006/main">
  <p:tag name="AS_UNIQUEID" val="155"/>
</p:tagLst>
</file>

<file path=ppt/tags/tag18.xml><?xml version="1.0" encoding="utf-8"?>
<p:tagLst xmlns:p="http://schemas.openxmlformats.org/presentationml/2006/main">
  <p:tag name="AS_UNIQUEID" val="156"/>
</p:tagLst>
</file>

<file path=ppt/tags/tag19.xml><?xml version="1.0" encoding="utf-8"?>
<p:tagLst xmlns:p="http://schemas.openxmlformats.org/presentationml/2006/main">
  <p:tag name="AS_UNIQUEID" val="157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158"/>
</p:tagLst>
</file>

<file path=ppt/tags/tag21.xml><?xml version="1.0" encoding="utf-8"?>
<p:tagLst xmlns:p="http://schemas.openxmlformats.org/presentationml/2006/main">
  <p:tag name="AS_UNIQUEID" val="159"/>
</p:tagLst>
</file>

<file path=ppt/tags/tag22.xml><?xml version="1.0" encoding="utf-8"?>
<p:tagLst xmlns:p="http://schemas.openxmlformats.org/presentationml/2006/main">
  <p:tag name="AS_UNIQUEID" val="160"/>
</p:tagLst>
</file>

<file path=ppt/tags/tag23.xml><?xml version="1.0" encoding="utf-8"?>
<p:tagLst xmlns:p="http://schemas.openxmlformats.org/presentationml/2006/main">
  <p:tag name="AS_UNIQUEID" val="161"/>
</p:tagLst>
</file>

<file path=ppt/tags/tag24.xml><?xml version="1.0" encoding="utf-8"?>
<p:tagLst xmlns:p="http://schemas.openxmlformats.org/presentationml/2006/main">
  <p:tag name="AS_UNIQUEID" val="162"/>
</p:tagLst>
</file>

<file path=ppt/tags/tag25.xml><?xml version="1.0" encoding="utf-8"?>
<p:tagLst xmlns:p="http://schemas.openxmlformats.org/presentationml/2006/main">
  <p:tag name="AS_UNIQUEID" val="163"/>
</p:tagLst>
</file>

<file path=ppt/tags/tag26.xml><?xml version="1.0" encoding="utf-8"?>
<p:tagLst xmlns:p="http://schemas.openxmlformats.org/presentationml/2006/main">
  <p:tag name="AS_UNIQUEID" val="164"/>
</p:tagLst>
</file>

<file path=ppt/tags/tag27.xml><?xml version="1.0" encoding="utf-8"?>
<p:tagLst xmlns:p="http://schemas.openxmlformats.org/presentationml/2006/main">
  <p:tag name="AS_UNIQUEID" val="165"/>
</p:tagLst>
</file>

<file path=ppt/tags/tag28.xml><?xml version="1.0" encoding="utf-8"?>
<p:tagLst xmlns:p="http://schemas.openxmlformats.org/presentationml/2006/main">
  <p:tag name="AS_UNIQUEID" val="3862"/>
</p:tagLst>
</file>

<file path=ppt/tags/tag29.xml><?xml version="1.0" encoding="utf-8"?>
<p:tagLst xmlns:p="http://schemas.openxmlformats.org/presentationml/2006/main">
  <p:tag name="AS_UNIQUEID" val="3863"/>
</p:tagLst>
</file>

<file path=ppt/tags/tag3.xml><?xml version="1.0" encoding="utf-8"?>
<p:tagLst xmlns:p="http://schemas.openxmlformats.org/presentationml/2006/main">
  <p:tag name="AS_UNIQUEID" val="141"/>
</p:tagLst>
</file>

<file path=ppt/tags/tag30.xml><?xml version="1.0" encoding="utf-8"?>
<p:tagLst xmlns:p="http://schemas.openxmlformats.org/presentationml/2006/main">
  <p:tag name="AS_UNIQUEID" val="347"/>
</p:tagLst>
</file>

<file path=ppt/tags/tag31.xml><?xml version="1.0" encoding="utf-8"?>
<p:tagLst xmlns:p="http://schemas.openxmlformats.org/presentationml/2006/main">
  <p:tag name="AS_UNIQUEID" val="348"/>
</p:tagLst>
</file>

<file path=ppt/tags/tag32.xml><?xml version="1.0" encoding="utf-8"?>
<p:tagLst xmlns:p="http://schemas.openxmlformats.org/presentationml/2006/main">
  <p:tag name="AS_UNIQUEID" val="349"/>
</p:tagLst>
</file>

<file path=ppt/tags/tag33.xml><?xml version="1.0" encoding="utf-8"?>
<p:tagLst xmlns:p="http://schemas.openxmlformats.org/presentationml/2006/main">
  <p:tag name="AS_UNIQUEID" val="350"/>
</p:tagLst>
</file>

<file path=ppt/tags/tag34.xml><?xml version="1.0" encoding="utf-8"?>
<p:tagLst xmlns:p="http://schemas.openxmlformats.org/presentationml/2006/main">
  <p:tag name="AS_UNIQUEID" val="351"/>
</p:tagLst>
</file>

<file path=ppt/tags/tag35.xml><?xml version="1.0" encoding="utf-8"?>
<p:tagLst xmlns:p="http://schemas.openxmlformats.org/presentationml/2006/main">
  <p:tag name="AS_UNIQUEID" val="352"/>
</p:tagLst>
</file>

<file path=ppt/tags/tag36.xml><?xml version="1.0" encoding="utf-8"?>
<p:tagLst xmlns:p="http://schemas.openxmlformats.org/presentationml/2006/main">
  <p:tag name="AS_UNIQUEID" val="304"/>
</p:tagLst>
</file>

<file path=ppt/tags/tag37.xml><?xml version="1.0" encoding="utf-8"?>
<p:tagLst xmlns:p="http://schemas.openxmlformats.org/presentationml/2006/main">
  <p:tag name="AS_UNIQUEID" val="305"/>
</p:tagLst>
</file>

<file path=ppt/tags/tag38.xml><?xml version="1.0" encoding="utf-8"?>
<p:tagLst xmlns:p="http://schemas.openxmlformats.org/presentationml/2006/main">
  <p:tag name="AS_UNIQUEID" val="306"/>
</p:tagLst>
</file>

<file path=ppt/tags/tag39.xml><?xml version="1.0" encoding="utf-8"?>
<p:tagLst xmlns:p="http://schemas.openxmlformats.org/presentationml/2006/main">
  <p:tag name="AS_UNIQUEID" val="307"/>
</p:tagLst>
</file>

<file path=ppt/tags/tag4.xml><?xml version="1.0" encoding="utf-8"?>
<p:tagLst xmlns:p="http://schemas.openxmlformats.org/presentationml/2006/main">
  <p:tag name="AS_UNIQUEID" val="142"/>
</p:tagLst>
</file>

<file path=ppt/tags/tag40.xml><?xml version="1.0" encoding="utf-8"?>
<p:tagLst xmlns:p="http://schemas.openxmlformats.org/presentationml/2006/main">
  <p:tag name="AS_UNIQUEID" val="308"/>
</p:tagLst>
</file>

<file path=ppt/tags/tag41.xml><?xml version="1.0" encoding="utf-8"?>
<p:tagLst xmlns:p="http://schemas.openxmlformats.org/presentationml/2006/main">
  <p:tag name="AS_UNIQUEID" val="309"/>
</p:tagLst>
</file>

<file path=ppt/tags/tag42.xml><?xml version="1.0" encoding="utf-8"?>
<p:tagLst xmlns:p="http://schemas.openxmlformats.org/presentationml/2006/main">
  <p:tag name="AS_UNIQUEID" val="310"/>
</p:tagLst>
</file>

<file path=ppt/tags/tag43.xml><?xml version="1.0" encoding="utf-8"?>
<p:tagLst xmlns:p="http://schemas.openxmlformats.org/presentationml/2006/main">
  <p:tag name="AS_UNIQUEID" val="311"/>
</p:tagLst>
</file>

<file path=ppt/tags/tag44.xml><?xml version="1.0" encoding="utf-8"?>
<p:tagLst xmlns:p="http://schemas.openxmlformats.org/presentationml/2006/main">
  <p:tag name="AS_UNIQUEID" val="312"/>
</p:tagLst>
</file>

<file path=ppt/tags/tag45.xml><?xml version="1.0" encoding="utf-8"?>
<p:tagLst xmlns:p="http://schemas.openxmlformats.org/presentationml/2006/main">
  <p:tag name="AS_UNIQUEID" val="313"/>
</p:tagLst>
</file>

<file path=ppt/tags/tag46.xml><?xml version="1.0" encoding="utf-8"?>
<p:tagLst xmlns:p="http://schemas.openxmlformats.org/presentationml/2006/main">
  <p:tag name="AS_UNIQUEID" val="314"/>
</p:tagLst>
</file>

<file path=ppt/tags/tag47.xml><?xml version="1.0" encoding="utf-8"?>
<p:tagLst xmlns:p="http://schemas.openxmlformats.org/presentationml/2006/main">
  <p:tag name="AS_UNIQUEID" val="315"/>
</p:tagLst>
</file>

<file path=ppt/tags/tag48.xml><?xml version="1.0" encoding="utf-8"?>
<p:tagLst xmlns:p="http://schemas.openxmlformats.org/presentationml/2006/main">
  <p:tag name="AS_UNIQUEID" val="316"/>
</p:tagLst>
</file>

<file path=ppt/tags/tag49.xml><?xml version="1.0" encoding="utf-8"?>
<p:tagLst xmlns:p="http://schemas.openxmlformats.org/presentationml/2006/main">
  <p:tag name="AS_UNIQUEID" val="317"/>
</p:tagLst>
</file>

<file path=ppt/tags/tag5.xml><?xml version="1.0" encoding="utf-8"?>
<p:tagLst xmlns:p="http://schemas.openxmlformats.org/presentationml/2006/main">
  <p:tag name="AS_UNIQUEID" val="143"/>
</p:tagLst>
</file>

<file path=ppt/tags/tag50.xml><?xml version="1.0" encoding="utf-8"?>
<p:tagLst xmlns:p="http://schemas.openxmlformats.org/presentationml/2006/main">
  <p:tag name="AS_UNIQUEID" val="318"/>
</p:tagLst>
</file>

<file path=ppt/tags/tag51.xml><?xml version="1.0" encoding="utf-8"?>
<p:tagLst xmlns:p="http://schemas.openxmlformats.org/presentationml/2006/main">
  <p:tag name="AS_UNIQUEID" val="319"/>
</p:tagLst>
</file>

<file path=ppt/tags/tag52.xml><?xml version="1.0" encoding="utf-8"?>
<p:tagLst xmlns:p="http://schemas.openxmlformats.org/presentationml/2006/main">
  <p:tag name="AS_UNIQUEID" val="321"/>
</p:tagLst>
</file>

<file path=ppt/tags/tag53.xml><?xml version="1.0" encoding="utf-8"?>
<p:tagLst xmlns:p="http://schemas.openxmlformats.org/presentationml/2006/main">
  <p:tag name="AS_UNIQUEID" val="322"/>
</p:tagLst>
</file>

<file path=ppt/tags/tag54.xml><?xml version="1.0" encoding="utf-8"?>
<p:tagLst xmlns:p="http://schemas.openxmlformats.org/presentationml/2006/main">
  <p:tag name="AS_UNIQUEID" val="323"/>
</p:tagLst>
</file>

<file path=ppt/tags/tag55.xml><?xml version="1.0" encoding="utf-8"?>
<p:tagLst xmlns:p="http://schemas.openxmlformats.org/presentationml/2006/main">
  <p:tag name="AS_UNIQUEID" val="324"/>
</p:tagLst>
</file>

<file path=ppt/tags/tag56.xml><?xml version="1.0" encoding="utf-8"?>
<p:tagLst xmlns:p="http://schemas.openxmlformats.org/presentationml/2006/main">
  <p:tag name="AS_UNIQUEID" val="325"/>
</p:tagLst>
</file>

<file path=ppt/tags/tag57.xml><?xml version="1.0" encoding="utf-8"?>
<p:tagLst xmlns:p="http://schemas.openxmlformats.org/presentationml/2006/main">
  <p:tag name="AS_UNIQUEID" val="326"/>
</p:tagLst>
</file>

<file path=ppt/tags/tag58.xml><?xml version="1.0" encoding="utf-8"?>
<p:tagLst xmlns:p="http://schemas.openxmlformats.org/presentationml/2006/main">
  <p:tag name="AS_UNIQUEID" val="327"/>
</p:tagLst>
</file>

<file path=ppt/tags/tag59.xml><?xml version="1.0" encoding="utf-8"?>
<p:tagLst xmlns:p="http://schemas.openxmlformats.org/presentationml/2006/main">
  <p:tag name="AS_UNIQUEID" val="328"/>
</p:tagLst>
</file>

<file path=ppt/tags/tag6.xml><?xml version="1.0" encoding="utf-8"?>
<p:tagLst xmlns:p="http://schemas.openxmlformats.org/presentationml/2006/main">
  <p:tag name="AS_UNIQUEID" val="144"/>
</p:tagLst>
</file>

<file path=ppt/tags/tag60.xml><?xml version="1.0" encoding="utf-8"?>
<p:tagLst xmlns:p="http://schemas.openxmlformats.org/presentationml/2006/main">
  <p:tag name="AS_UNIQUEID" val="329"/>
</p:tagLst>
</file>

<file path=ppt/tags/tag61.xml><?xml version="1.0" encoding="utf-8"?>
<p:tagLst xmlns:p="http://schemas.openxmlformats.org/presentationml/2006/main">
  <p:tag name="AS_UNIQUEID" val="330"/>
</p:tagLst>
</file>

<file path=ppt/tags/tag62.xml><?xml version="1.0" encoding="utf-8"?>
<p:tagLst xmlns:p="http://schemas.openxmlformats.org/presentationml/2006/main">
  <p:tag name="AS_UNIQUEID" val="331"/>
</p:tagLst>
</file>

<file path=ppt/tags/tag63.xml><?xml version="1.0" encoding="utf-8"?>
<p:tagLst xmlns:p="http://schemas.openxmlformats.org/presentationml/2006/main">
  <p:tag name="AS_UNIQUEID" val="332"/>
</p:tagLst>
</file>

<file path=ppt/tags/tag64.xml><?xml version="1.0" encoding="utf-8"?>
<p:tagLst xmlns:p="http://schemas.openxmlformats.org/presentationml/2006/main">
  <p:tag name="AS_UNIQUEID" val="333"/>
</p:tagLst>
</file>

<file path=ppt/tags/tag65.xml><?xml version="1.0" encoding="utf-8"?>
<p:tagLst xmlns:p="http://schemas.openxmlformats.org/presentationml/2006/main">
  <p:tag name="AS_UNIQUEID" val="334"/>
</p:tagLst>
</file>

<file path=ppt/tags/tag66.xml><?xml version="1.0" encoding="utf-8"?>
<p:tagLst xmlns:p="http://schemas.openxmlformats.org/presentationml/2006/main">
  <p:tag name="AS_UNIQUEID" val="246"/>
</p:tagLst>
</file>

<file path=ppt/tags/tag67.xml><?xml version="1.0" encoding="utf-8"?>
<p:tagLst xmlns:p="http://schemas.openxmlformats.org/presentationml/2006/main">
  <p:tag name="AS_UNIQUEID" val="247"/>
</p:tagLst>
</file>

<file path=ppt/tags/tag68.xml><?xml version="1.0" encoding="utf-8"?>
<p:tagLst xmlns:p="http://schemas.openxmlformats.org/presentationml/2006/main">
  <p:tag name="AS_UNIQUEID" val="248"/>
</p:tagLst>
</file>

<file path=ppt/tags/tag69.xml><?xml version="1.0" encoding="utf-8"?>
<p:tagLst xmlns:p="http://schemas.openxmlformats.org/presentationml/2006/main">
  <p:tag name="AS_UNIQUEID" val="249"/>
</p:tagLst>
</file>

<file path=ppt/tags/tag7.xml><?xml version="1.0" encoding="utf-8"?>
<p:tagLst xmlns:p="http://schemas.openxmlformats.org/presentationml/2006/main">
  <p:tag name="AS_UNIQUEID" val="145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UNIT_PLACING_PICTURE_USER_VIEWPORT" val="{&quot;height&quot;:10050,&quot;width&quot;:9402.4992125984245}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AS_UNIQUEID" val="146"/>
</p:tagLst>
</file>

<file path=ppt/tags/tag80.xml><?xml version="1.0" encoding="utf-8"?>
<p:tagLst xmlns:p="http://schemas.openxmlformats.org/presentationml/2006/main">
  <p:tag name="KSO_WM_UNIT_TABLE_BEAUTIFY" val="smartTable{9b9960e3-37ff-4171-83ab-66b7cec8c9bd}"/>
  <p:tag name="TABLE_ENDDRAG_ORIGIN_RECT" val="953*293"/>
  <p:tag name="TABLE_ENDDRAG_RECT" val="6*206*953*293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AS_UNIQUEID" val="484"/>
</p:tagLst>
</file>

<file path=ppt/tags/tag84.xml><?xml version="1.0" encoding="utf-8"?>
<p:tagLst xmlns:p="http://schemas.openxmlformats.org/presentationml/2006/main">
  <p:tag name="KSO_WM_UNIT_TABLE_BEAUTIFY" val="smartTable{56da654a-706b-4f26-a369-ca8ccf6b0f86}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UNIT_TABLE_BEAUTIFY" val="smartTable{c5b9e54e-8ab3-4c76-a266-ad010475ffec}"/>
  <p:tag name="TABLE_ENDDRAG_ORIGIN_RECT" val="882*216"/>
  <p:tag name="TABLE_ENDDRAG_RECT" val="23*196*882*217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AS_UNIQUEID" val="147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COMMONDATA" val="eyJoZGlkIjoiYjU2MTFlMmY1MTQ3NzkwMmU1MWMzMjA0NWZkNTJlNzEifQ=="/>
  <p:tag name="KSO_WPP_MARK_KEY" val="0ce0d586-51c8-4c24-8412-3e0309e8f887"/>
  <p:tag name="commondata" val="eyJoZGlkIjoiODQzNDM1MWNjMmQ5MjFlYTI0YzA2NWM4YzU0ZjhlOTY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1441</Words>
  <Application>WPS 演示</Application>
  <PresentationFormat>宽屏</PresentationFormat>
  <Paragraphs>250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黑体</vt:lpstr>
      <vt:lpstr>Times New Roman Regular</vt:lpstr>
      <vt:lpstr>Gill Sans</vt:lpstr>
      <vt:lpstr>汉仪铸字招牌黑W</vt:lpstr>
      <vt:lpstr>宋体-简</vt:lpstr>
      <vt:lpstr>隶书</vt:lpstr>
      <vt:lpstr>汉仪蝶语体简</vt:lpstr>
      <vt:lpstr>Arial Unicode MS</vt:lpstr>
      <vt:lpstr>Gill Sans MT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sully</cp:lastModifiedBy>
  <cp:revision>293</cp:revision>
  <dcterms:created xsi:type="dcterms:W3CDTF">2023-10-10T09:36:00Z</dcterms:created>
  <dcterms:modified xsi:type="dcterms:W3CDTF">2024-08-25T02:48:50Z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C153DD8A52249D01CF4AC364A54E9A6D</vt:lpwstr>
  </property>
</Properties>
</file>