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9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567" r:id="rId3"/>
    <p:sldId id="680" r:id="rId4"/>
    <p:sldId id="843" r:id="rId5"/>
    <p:sldId id="845" r:id="rId6"/>
    <p:sldId id="846" r:id="rId7"/>
    <p:sldId id="859" r:id="rId8"/>
    <p:sldId id="847" r:id="rId9"/>
    <p:sldId id="848" r:id="rId10"/>
    <p:sldId id="849" r:id="rId11"/>
    <p:sldId id="850" r:id="rId12"/>
    <p:sldId id="851" r:id="rId13"/>
    <p:sldId id="868" r:id="rId14"/>
    <p:sldId id="699" r:id="rId16"/>
    <p:sldId id="866" r:id="rId17"/>
    <p:sldId id="705" r:id="rId18"/>
  </p:sldIdLst>
  <p:sldSz cx="12192000" cy="6858000"/>
  <p:notesSz cx="9144000" cy="6858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9" userDrawn="1">
          <p15:clr>
            <a:srgbClr val="A4A3A4"/>
          </p15:clr>
        </p15:guide>
        <p15:guide id="2" pos="39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19"/>
        <p:guide pos="39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00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7" Type="http://schemas.openxmlformats.org/officeDocument/2006/relationships/image" Target="../media/image21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17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8" Type="http://schemas.openxmlformats.org/officeDocument/2006/relationships/vmlDrawing" Target="../drawings/vmlDrawing1.v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6.xml"/><Relationship Id="rId15" Type="http://schemas.openxmlformats.org/officeDocument/2006/relationships/image" Target="../media/image21.wmf"/><Relationship Id="rId14" Type="http://schemas.openxmlformats.org/officeDocument/2006/relationships/oleObject" Target="../embeddings/oleObject7.bin"/><Relationship Id="rId13" Type="http://schemas.openxmlformats.org/officeDocument/2006/relationships/image" Target="../media/image20.wmf"/><Relationship Id="rId12" Type="http://schemas.openxmlformats.org/officeDocument/2006/relationships/oleObject" Target="../embeddings/oleObject6.bin"/><Relationship Id="rId11" Type="http://schemas.openxmlformats.org/officeDocument/2006/relationships/image" Target="../media/image19.wmf"/><Relationship Id="rId10" Type="http://schemas.openxmlformats.org/officeDocument/2006/relationships/oleObject" Target="../embeddings/oleObject5.bin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29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6.xml"/><Relationship Id="rId4" Type="http://schemas.openxmlformats.org/officeDocument/2006/relationships/image" Target="NULL" TargetMode="Externa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image" Target="../media/image35.png"/><Relationship Id="rId3" Type="http://schemas.openxmlformats.org/officeDocument/2006/relationships/image" Target="NULL" TargetMode="External"/><Relationship Id="rId2" Type="http://schemas.openxmlformats.org/officeDocument/2006/relationships/image" Target="../media/image34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image" Target="../media/image23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9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9.bin"/><Relationship Id="rId3" Type="http://schemas.openxmlformats.org/officeDocument/2006/relationships/image" Target="../media/image24.emf"/><Relationship Id="rId2" Type="http://schemas.openxmlformats.org/officeDocument/2006/relationships/oleObject" Target="../embeddings/oleObject8.bin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26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28.wmf"/><Relationship Id="rId2" Type="http://schemas.openxmlformats.org/officeDocument/2006/relationships/oleObject" Target="../embeddings/oleObject10.bin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607239" cy="617855"/>
            <a:chOff x="219" y="1585"/>
            <a:chExt cx="3850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514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复习导入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09575" y="1121410"/>
            <a:ext cx="4550410" cy="3501390"/>
            <a:chOff x="1662" y="2354"/>
            <a:chExt cx="7166" cy="5514"/>
          </a:xfrm>
        </p:grpSpPr>
        <p:grpSp>
          <p:nvGrpSpPr>
            <p:cNvPr id="55" name="组合 54"/>
            <p:cNvGrpSpPr/>
            <p:nvPr/>
          </p:nvGrpSpPr>
          <p:grpSpPr>
            <a:xfrm>
              <a:off x="1662" y="2354"/>
              <a:ext cx="7167" cy="5515"/>
              <a:chOff x="5510" y="4341"/>
              <a:chExt cx="6577" cy="2520"/>
            </a:xfrm>
          </p:grpSpPr>
          <p:grpSp>
            <p:nvGrpSpPr>
              <p:cNvPr id="20" name="组合 19"/>
              <p:cNvGrpSpPr/>
              <p:nvPr/>
            </p:nvGrpSpPr>
            <p:grpSpPr>
              <a:xfrm rot="0">
                <a:off x="5510" y="4341"/>
                <a:ext cx="6577" cy="2520"/>
                <a:chOff x="5517" y="3401"/>
                <a:chExt cx="8111" cy="3811"/>
              </a:xfrm>
            </p:grpSpPr>
            <p:sp>
              <p:nvSpPr>
                <p:cNvPr id="26" name="心形 25"/>
                <p:cNvSpPr/>
                <p:nvPr/>
              </p:nvSpPr>
              <p:spPr>
                <a:xfrm>
                  <a:off x="12458" y="6236"/>
                  <a:ext cx="1171" cy="976"/>
                </a:xfrm>
                <a:prstGeom prst="heart">
                  <a:avLst/>
                </a:prstGeom>
                <a:solidFill>
                  <a:srgbClr val="E369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" name="任意多边形 22"/>
                <p:cNvSpPr/>
                <p:nvPr/>
              </p:nvSpPr>
              <p:spPr>
                <a:xfrm>
                  <a:off x="5517" y="3401"/>
                  <a:ext cx="1164" cy="1020"/>
                </a:xfrm>
                <a:custGeom>
                  <a:avLst/>
                  <a:gdLst>
                    <a:gd name="connsiteX0" fmla="*/ 574 w 1164"/>
                    <a:gd name="connsiteY0" fmla="*/ 214 h 1019"/>
                    <a:gd name="connsiteX1" fmla="*/ 586 w 1164"/>
                    <a:gd name="connsiteY1" fmla="*/ 1020 h 1019"/>
                    <a:gd name="connsiteX2" fmla="*/ 574 w 1164"/>
                    <a:gd name="connsiteY2" fmla="*/ 214 h 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" h="1020">
                      <a:moveTo>
                        <a:pt x="574" y="214"/>
                      </a:moveTo>
                      <a:cubicBezTo>
                        <a:pt x="815" y="-348"/>
                        <a:pt x="1766" y="297"/>
                        <a:pt x="586" y="1020"/>
                      </a:cubicBezTo>
                      <a:cubicBezTo>
                        <a:pt x="-594" y="297"/>
                        <a:pt x="333" y="-348"/>
                        <a:pt x="574" y="214"/>
                      </a:cubicBezTo>
                      <a:close/>
                    </a:path>
                  </a:pathLst>
                </a:custGeom>
                <a:solidFill>
                  <a:srgbClr val="E369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21" name="组合 20"/>
                <p:cNvGrpSpPr/>
                <p:nvPr/>
              </p:nvGrpSpPr>
              <p:grpSpPr>
                <a:xfrm rot="0">
                  <a:off x="5620" y="3604"/>
                  <a:ext cx="7952" cy="3485"/>
                  <a:chOff x="5650" y="3464"/>
                  <a:chExt cx="8124" cy="3704"/>
                </a:xfrm>
              </p:grpSpPr>
              <p:sp>
                <p:nvSpPr>
                  <p:cNvPr id="22" name="六边形 21"/>
                  <p:cNvSpPr/>
                  <p:nvPr/>
                </p:nvSpPr>
                <p:spPr>
                  <a:xfrm>
                    <a:off x="5650" y="3464"/>
                    <a:ext cx="8125" cy="3705"/>
                  </a:xfrm>
                  <a:prstGeom prst="hexagon">
                    <a:avLst>
                      <a:gd name="adj" fmla="val 4554"/>
                      <a:gd name="vf" fmla="val 115470"/>
                    </a:avLst>
                  </a:prstGeom>
                  <a:solidFill>
                    <a:srgbClr val="FEE5E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六边形 23"/>
                  <p:cNvSpPr/>
                  <p:nvPr/>
                </p:nvSpPr>
                <p:spPr>
                  <a:xfrm>
                    <a:off x="5761" y="3600"/>
                    <a:ext cx="7882" cy="3413"/>
                  </a:xfrm>
                  <a:prstGeom prst="hexagon">
                    <a:avLst>
                      <a:gd name="adj" fmla="val 4567"/>
                      <a:gd name="vf" fmla="val 11547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dist="38100" dir="2700000" algn="tl" rotWithShape="0">
                      <a:srgbClr val="FB8B7C">
                        <a:alpha val="71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25" name="组合 24"/>
                <p:cNvGrpSpPr/>
                <p:nvPr/>
              </p:nvGrpSpPr>
              <p:grpSpPr>
                <a:xfrm rot="0">
                  <a:off x="5890" y="6264"/>
                  <a:ext cx="738" cy="568"/>
                  <a:chOff x="5906" y="6267"/>
                  <a:chExt cx="830" cy="638"/>
                </a:xfrm>
              </p:grpSpPr>
              <p:sp>
                <p:nvSpPr>
                  <p:cNvPr id="4" name="心形 3"/>
                  <p:cNvSpPr/>
                  <p:nvPr/>
                </p:nvSpPr>
                <p:spPr>
                  <a:xfrm rot="1080000">
                    <a:off x="6005" y="6662"/>
                    <a:ext cx="206" cy="206"/>
                  </a:xfrm>
                  <a:prstGeom prst="heart">
                    <a:avLst/>
                  </a:prstGeom>
                  <a:solidFill>
                    <a:srgbClr val="FE979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心形 27"/>
                  <p:cNvSpPr/>
                  <p:nvPr/>
                </p:nvSpPr>
                <p:spPr>
                  <a:xfrm rot="1320000">
                    <a:off x="6313" y="6465"/>
                    <a:ext cx="206" cy="206"/>
                  </a:xfrm>
                  <a:prstGeom prst="heart">
                    <a:avLst/>
                  </a:prstGeom>
                  <a:solidFill>
                    <a:srgbClr val="F9B5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" name="心形 28"/>
                  <p:cNvSpPr/>
                  <p:nvPr/>
                </p:nvSpPr>
                <p:spPr>
                  <a:xfrm rot="1080000">
                    <a:off x="5906" y="6267"/>
                    <a:ext cx="206" cy="206"/>
                  </a:xfrm>
                  <a:prstGeom prst="heart">
                    <a:avLst/>
                  </a:prstGeom>
                  <a:solidFill>
                    <a:srgbClr val="FAD2D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心形 30"/>
                  <p:cNvSpPr/>
                  <p:nvPr/>
                </p:nvSpPr>
                <p:spPr>
                  <a:xfrm rot="2340000">
                    <a:off x="6572" y="6741"/>
                    <a:ext cx="164" cy="164"/>
                  </a:xfrm>
                  <a:prstGeom prst="heart">
                    <a:avLst/>
                  </a:prstGeom>
                  <a:solidFill>
                    <a:srgbClr val="FBD4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 rot="0" flipH="1">
                  <a:off x="12521" y="6264"/>
                  <a:ext cx="738" cy="568"/>
                  <a:chOff x="5906" y="6267"/>
                  <a:chExt cx="830" cy="638"/>
                </a:xfrm>
              </p:grpSpPr>
              <p:sp>
                <p:nvSpPr>
                  <p:cNvPr id="34" name="心形 33"/>
                  <p:cNvSpPr/>
                  <p:nvPr/>
                </p:nvSpPr>
                <p:spPr>
                  <a:xfrm rot="1080000">
                    <a:off x="6005" y="6662"/>
                    <a:ext cx="206" cy="206"/>
                  </a:xfrm>
                  <a:prstGeom prst="heart">
                    <a:avLst/>
                  </a:prstGeom>
                  <a:solidFill>
                    <a:srgbClr val="FE979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5" name="心形 34"/>
                  <p:cNvSpPr/>
                  <p:nvPr/>
                </p:nvSpPr>
                <p:spPr>
                  <a:xfrm rot="1320000">
                    <a:off x="6313" y="6465"/>
                    <a:ext cx="206" cy="206"/>
                  </a:xfrm>
                  <a:prstGeom prst="heart">
                    <a:avLst/>
                  </a:prstGeom>
                  <a:solidFill>
                    <a:srgbClr val="F9B5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心形 5"/>
                  <p:cNvSpPr/>
                  <p:nvPr/>
                </p:nvSpPr>
                <p:spPr>
                  <a:xfrm rot="1080000">
                    <a:off x="5906" y="6267"/>
                    <a:ext cx="206" cy="206"/>
                  </a:xfrm>
                  <a:prstGeom prst="heart">
                    <a:avLst/>
                  </a:prstGeom>
                  <a:solidFill>
                    <a:srgbClr val="FAD2D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心形 6"/>
                  <p:cNvSpPr/>
                  <p:nvPr/>
                </p:nvSpPr>
                <p:spPr>
                  <a:xfrm rot="2340000">
                    <a:off x="6572" y="6741"/>
                    <a:ext cx="164" cy="164"/>
                  </a:xfrm>
                  <a:prstGeom prst="heart">
                    <a:avLst/>
                  </a:prstGeom>
                  <a:solidFill>
                    <a:srgbClr val="FBD4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3" name="矩形 12"/>
              <p:cNvSpPr/>
              <p:nvPr/>
            </p:nvSpPr>
            <p:spPr>
              <a:xfrm>
                <a:off x="6013" y="4819"/>
                <a:ext cx="1253" cy="16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  <p:graphicFrame>
          <p:nvGraphicFramePr>
            <p:cNvPr id="26628" name="对象 26627"/>
            <p:cNvGraphicFramePr/>
            <p:nvPr/>
          </p:nvGraphicFramePr>
          <p:xfrm>
            <a:off x="3176" y="2885"/>
            <a:ext cx="3142" cy="1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" r:id="rId2" imgW="609600" imgH="228600" progId="Equation.DSMT4">
                    <p:embed/>
                  </p:oleObj>
                </mc:Choice>
                <mc:Fallback>
                  <p:oleObj name="" r:id="rId2" imgW="609600" imgH="228600" progId="Equation.DSMT4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176" y="2885"/>
                          <a:ext cx="3142" cy="117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29" name="对象 26628"/>
            <p:cNvGraphicFramePr/>
            <p:nvPr/>
          </p:nvGraphicFramePr>
          <p:xfrm>
            <a:off x="3176" y="4321"/>
            <a:ext cx="4758" cy="1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1" name="" r:id="rId4" imgW="875665" imgH="203200" progId="Equation.DSMT4">
                    <p:embed/>
                  </p:oleObj>
                </mc:Choice>
                <mc:Fallback>
                  <p:oleObj name="" r:id="rId4" imgW="875665" imgH="203200" progId="Equation.DSMT4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76" y="4321"/>
                          <a:ext cx="4758" cy="110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30" name="对象 26629"/>
            <p:cNvGraphicFramePr/>
            <p:nvPr/>
          </p:nvGraphicFramePr>
          <p:xfrm>
            <a:off x="3176" y="5578"/>
            <a:ext cx="4130" cy="1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" r:id="rId6" imgW="812165" imgH="393700" progId="Equation.DSMT4">
                    <p:embed/>
                  </p:oleObj>
                </mc:Choice>
                <mc:Fallback>
                  <p:oleObj name="" r:id="rId6" imgW="812165" imgH="393700" progId="Equation.DSMT4">
                    <p:embed/>
                    <p:pic>
                      <p:nvPicPr>
                        <p:cNvPr id="0" name="图片 307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176" y="5578"/>
                          <a:ext cx="4130" cy="199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" name="组合 50"/>
          <p:cNvGrpSpPr/>
          <p:nvPr/>
        </p:nvGrpSpPr>
        <p:grpSpPr>
          <a:xfrm>
            <a:off x="5988050" y="1425575"/>
            <a:ext cx="4461510" cy="2702560"/>
            <a:chOff x="9430" y="2245"/>
            <a:chExt cx="7026" cy="4256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9430" y="2245"/>
              <a:ext cx="7027" cy="4257"/>
              <a:chOff x="3838575" y="2105025"/>
              <a:chExt cx="4513896" cy="2647949"/>
            </a:xfrm>
          </p:grpSpPr>
          <p:sp>
            <p:nvSpPr>
              <p:cNvPr id="12" name="图形 5"/>
              <p:cNvSpPr/>
              <p:nvPr/>
            </p:nvSpPr>
            <p:spPr>
              <a:xfrm>
                <a:off x="3838575" y="2439352"/>
                <a:ext cx="4278630" cy="2184082"/>
              </a:xfrm>
              <a:custGeom>
                <a:avLst/>
                <a:gdLst>
                  <a:gd name="connsiteX0" fmla="*/ 0 w 4278630"/>
                  <a:gd name="connsiteY0" fmla="*/ 0 h 2184082"/>
                  <a:gd name="connsiteX1" fmla="*/ 4278630 w 4278630"/>
                  <a:gd name="connsiteY1" fmla="*/ 0 h 2184082"/>
                  <a:gd name="connsiteX2" fmla="*/ 4278630 w 4278630"/>
                  <a:gd name="connsiteY2" fmla="*/ 2184083 h 2184082"/>
                  <a:gd name="connsiteX3" fmla="*/ 0 w 4278630"/>
                  <a:gd name="connsiteY3" fmla="*/ 2184083 h 21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8630" h="2184082">
                    <a:moveTo>
                      <a:pt x="0" y="0"/>
                    </a:moveTo>
                    <a:lnTo>
                      <a:pt x="4278630" y="0"/>
                    </a:lnTo>
                    <a:lnTo>
                      <a:pt x="4278630" y="2184083"/>
                    </a:lnTo>
                    <a:lnTo>
                      <a:pt x="0" y="2184083"/>
                    </a:lnTo>
                    <a:close/>
                  </a:path>
                </a:pathLst>
              </a:custGeom>
              <a:solidFill>
                <a:srgbClr val="E8E8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图形 5"/>
              <p:cNvSpPr/>
              <p:nvPr/>
            </p:nvSpPr>
            <p:spPr>
              <a:xfrm>
                <a:off x="7632382" y="2110740"/>
                <a:ext cx="218122" cy="501967"/>
              </a:xfrm>
              <a:custGeom>
                <a:avLst/>
                <a:gdLst>
                  <a:gd name="connsiteX0" fmla="*/ 184785 w 218122"/>
                  <a:gd name="connsiteY0" fmla="*/ 501968 h 501967"/>
                  <a:gd name="connsiteX1" fmla="*/ 0 w 218122"/>
                  <a:gd name="connsiteY1" fmla="*/ 482918 h 501967"/>
                  <a:gd name="connsiteX2" fmla="*/ 33338 w 218122"/>
                  <a:gd name="connsiteY2" fmla="*/ 0 h 501967"/>
                  <a:gd name="connsiteX3" fmla="*/ 218123 w 218122"/>
                  <a:gd name="connsiteY3" fmla="*/ 18098 h 50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122" h="501967">
                    <a:moveTo>
                      <a:pt x="184785" y="501968"/>
                    </a:moveTo>
                    <a:lnTo>
                      <a:pt x="0" y="482918"/>
                    </a:lnTo>
                    <a:lnTo>
                      <a:pt x="33338" y="0"/>
                    </a:lnTo>
                    <a:lnTo>
                      <a:pt x="218123" y="18098"/>
                    </a:lnTo>
                    <a:close/>
                  </a:path>
                </a:pathLst>
              </a:custGeom>
              <a:solidFill>
                <a:srgbClr val="DEBF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图形 5"/>
              <p:cNvSpPr/>
              <p:nvPr/>
            </p:nvSpPr>
            <p:spPr>
              <a:xfrm>
                <a:off x="4259580" y="2110740"/>
                <a:ext cx="217169" cy="501967"/>
              </a:xfrm>
              <a:custGeom>
                <a:avLst/>
                <a:gdLst>
                  <a:gd name="connsiteX0" fmla="*/ 32385 w 217169"/>
                  <a:gd name="connsiteY0" fmla="*/ 501968 h 501967"/>
                  <a:gd name="connsiteX1" fmla="*/ 217170 w 217169"/>
                  <a:gd name="connsiteY1" fmla="*/ 482918 h 501967"/>
                  <a:gd name="connsiteX2" fmla="*/ 183833 w 217169"/>
                  <a:gd name="connsiteY2" fmla="*/ 0 h 501967"/>
                  <a:gd name="connsiteX3" fmla="*/ 0 w 217169"/>
                  <a:gd name="connsiteY3" fmla="*/ 18098 h 50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69" h="501967">
                    <a:moveTo>
                      <a:pt x="32385" y="501968"/>
                    </a:moveTo>
                    <a:lnTo>
                      <a:pt x="217170" y="482918"/>
                    </a:lnTo>
                    <a:lnTo>
                      <a:pt x="183833" y="0"/>
                    </a:lnTo>
                    <a:lnTo>
                      <a:pt x="0" y="18098"/>
                    </a:lnTo>
                    <a:close/>
                  </a:path>
                </a:pathLst>
              </a:custGeom>
              <a:solidFill>
                <a:srgbClr val="DEBF9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图形 5"/>
              <p:cNvSpPr/>
              <p:nvPr/>
            </p:nvSpPr>
            <p:spPr>
              <a:xfrm>
                <a:off x="3915727" y="2358390"/>
                <a:ext cx="4278630" cy="2184082"/>
              </a:xfrm>
              <a:custGeom>
                <a:avLst/>
                <a:gdLst>
                  <a:gd name="connsiteX0" fmla="*/ 0 w 4278630"/>
                  <a:gd name="connsiteY0" fmla="*/ 0 h 2184082"/>
                  <a:gd name="connsiteX1" fmla="*/ 4278630 w 4278630"/>
                  <a:gd name="connsiteY1" fmla="*/ 0 h 2184082"/>
                  <a:gd name="connsiteX2" fmla="*/ 4278630 w 4278630"/>
                  <a:gd name="connsiteY2" fmla="*/ 2184083 h 2184082"/>
                  <a:gd name="connsiteX3" fmla="*/ 0 w 4278630"/>
                  <a:gd name="connsiteY3" fmla="*/ 2184083 h 21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8630" h="2184082">
                    <a:moveTo>
                      <a:pt x="0" y="0"/>
                    </a:moveTo>
                    <a:lnTo>
                      <a:pt x="4278630" y="0"/>
                    </a:lnTo>
                    <a:lnTo>
                      <a:pt x="4278630" y="2184083"/>
                    </a:lnTo>
                    <a:lnTo>
                      <a:pt x="0" y="21840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图形 5"/>
              <p:cNvSpPr/>
              <p:nvPr/>
            </p:nvSpPr>
            <p:spPr>
              <a:xfrm>
                <a:off x="7632382" y="2105025"/>
                <a:ext cx="244792" cy="507682"/>
              </a:xfrm>
              <a:custGeom>
                <a:avLst/>
                <a:gdLst>
                  <a:gd name="connsiteX0" fmla="*/ 184785 w 244792"/>
                  <a:gd name="connsiteY0" fmla="*/ 507683 h 507682"/>
                  <a:gd name="connsiteX1" fmla="*/ 0 w 244792"/>
                  <a:gd name="connsiteY1" fmla="*/ 488633 h 507682"/>
                  <a:gd name="connsiteX2" fmla="*/ 60960 w 244792"/>
                  <a:gd name="connsiteY2" fmla="*/ 0 h 507682"/>
                  <a:gd name="connsiteX3" fmla="*/ 244793 w 244792"/>
                  <a:gd name="connsiteY3" fmla="*/ 19050 h 507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92" h="507682">
                    <a:moveTo>
                      <a:pt x="184785" y="507683"/>
                    </a:moveTo>
                    <a:lnTo>
                      <a:pt x="0" y="488633"/>
                    </a:lnTo>
                    <a:lnTo>
                      <a:pt x="60960" y="0"/>
                    </a:lnTo>
                    <a:lnTo>
                      <a:pt x="244793" y="19050"/>
                    </a:lnTo>
                    <a:close/>
                  </a:path>
                </a:pathLst>
              </a:custGeom>
              <a:solidFill>
                <a:srgbClr val="FFDBA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图形 5"/>
              <p:cNvSpPr/>
              <p:nvPr/>
            </p:nvSpPr>
            <p:spPr>
              <a:xfrm>
                <a:off x="7632382" y="2105025"/>
                <a:ext cx="65722" cy="489585"/>
              </a:xfrm>
              <a:custGeom>
                <a:avLst/>
                <a:gdLst>
                  <a:gd name="connsiteX0" fmla="*/ 60960 w 65722"/>
                  <a:gd name="connsiteY0" fmla="*/ 0 h 489585"/>
                  <a:gd name="connsiteX1" fmla="*/ 0 w 65722"/>
                  <a:gd name="connsiteY1" fmla="*/ 488633 h 489585"/>
                  <a:gd name="connsiteX2" fmla="*/ 5715 w 65722"/>
                  <a:gd name="connsiteY2" fmla="*/ 489585 h 489585"/>
                  <a:gd name="connsiteX3" fmla="*/ 65723 w 65722"/>
                  <a:gd name="connsiteY3" fmla="*/ 953 h 48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722" h="489585">
                    <a:moveTo>
                      <a:pt x="60960" y="0"/>
                    </a:moveTo>
                    <a:lnTo>
                      <a:pt x="0" y="488633"/>
                    </a:lnTo>
                    <a:lnTo>
                      <a:pt x="5715" y="489585"/>
                    </a:lnTo>
                    <a:lnTo>
                      <a:pt x="65723" y="953"/>
                    </a:lnTo>
                    <a:close/>
                  </a:path>
                </a:pathLst>
              </a:custGeom>
              <a:solidFill>
                <a:srgbClr val="EBCA9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图形 5"/>
              <p:cNvSpPr/>
              <p:nvPr/>
            </p:nvSpPr>
            <p:spPr>
              <a:xfrm>
                <a:off x="4231957" y="2105025"/>
                <a:ext cx="244792" cy="507682"/>
              </a:xfrm>
              <a:custGeom>
                <a:avLst/>
                <a:gdLst>
                  <a:gd name="connsiteX0" fmla="*/ 60007 w 244792"/>
                  <a:gd name="connsiteY0" fmla="*/ 507683 h 507682"/>
                  <a:gd name="connsiteX1" fmla="*/ 244793 w 244792"/>
                  <a:gd name="connsiteY1" fmla="*/ 488633 h 507682"/>
                  <a:gd name="connsiteX2" fmla="*/ 184785 w 244792"/>
                  <a:gd name="connsiteY2" fmla="*/ 0 h 507682"/>
                  <a:gd name="connsiteX3" fmla="*/ 0 w 244792"/>
                  <a:gd name="connsiteY3" fmla="*/ 19050 h 507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92" h="507682">
                    <a:moveTo>
                      <a:pt x="60007" y="507683"/>
                    </a:moveTo>
                    <a:lnTo>
                      <a:pt x="244793" y="488633"/>
                    </a:lnTo>
                    <a:lnTo>
                      <a:pt x="184785" y="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FFDBA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图形 5"/>
              <p:cNvSpPr/>
              <p:nvPr/>
            </p:nvSpPr>
            <p:spPr>
              <a:xfrm>
                <a:off x="4411980" y="2105025"/>
                <a:ext cx="64769" cy="489585"/>
              </a:xfrm>
              <a:custGeom>
                <a:avLst/>
                <a:gdLst>
                  <a:gd name="connsiteX0" fmla="*/ 4763 w 64769"/>
                  <a:gd name="connsiteY0" fmla="*/ 0 h 489585"/>
                  <a:gd name="connsiteX1" fmla="*/ 64770 w 64769"/>
                  <a:gd name="connsiteY1" fmla="*/ 488633 h 489585"/>
                  <a:gd name="connsiteX2" fmla="*/ 60007 w 64769"/>
                  <a:gd name="connsiteY2" fmla="*/ 489585 h 489585"/>
                  <a:gd name="connsiteX3" fmla="*/ 0 w 64769"/>
                  <a:gd name="connsiteY3" fmla="*/ 953 h 48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769" h="489585">
                    <a:moveTo>
                      <a:pt x="4763" y="0"/>
                    </a:moveTo>
                    <a:lnTo>
                      <a:pt x="64770" y="488633"/>
                    </a:lnTo>
                    <a:lnTo>
                      <a:pt x="60007" y="489585"/>
                    </a:lnTo>
                    <a:lnTo>
                      <a:pt x="0" y="953"/>
                    </a:lnTo>
                    <a:close/>
                  </a:path>
                </a:pathLst>
              </a:custGeom>
              <a:solidFill>
                <a:srgbClr val="EBCA9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图形 5"/>
              <p:cNvSpPr/>
              <p:nvPr/>
            </p:nvSpPr>
            <p:spPr>
              <a:xfrm>
                <a:off x="4259580" y="2331720"/>
                <a:ext cx="180022" cy="18097"/>
              </a:xfrm>
              <a:custGeom>
                <a:avLst/>
                <a:gdLst>
                  <a:gd name="connsiteX0" fmla="*/ 0 w 180022"/>
                  <a:gd name="connsiteY0" fmla="*/ 18098 h 18097"/>
                  <a:gd name="connsiteX1" fmla="*/ 180022 w 180022"/>
                  <a:gd name="connsiteY1" fmla="*/ 0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022" h="18097">
                    <a:moveTo>
                      <a:pt x="0" y="18098"/>
                    </a:moveTo>
                    <a:lnTo>
                      <a:pt x="180022" y="0"/>
                    </a:lnTo>
                  </a:path>
                </a:pathLst>
              </a:custGeom>
              <a:ln w="9525" cap="flat">
                <a:solidFill>
                  <a:srgbClr val="EBC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图形 5"/>
              <p:cNvSpPr/>
              <p:nvPr/>
            </p:nvSpPr>
            <p:spPr>
              <a:xfrm>
                <a:off x="7669530" y="2331720"/>
                <a:ext cx="180022" cy="18097"/>
              </a:xfrm>
              <a:custGeom>
                <a:avLst/>
                <a:gdLst>
                  <a:gd name="connsiteX0" fmla="*/ 180023 w 180022"/>
                  <a:gd name="connsiteY0" fmla="*/ 18098 h 18097"/>
                  <a:gd name="connsiteX1" fmla="*/ 0 w 180022"/>
                  <a:gd name="connsiteY1" fmla="*/ 0 h 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022" h="18097">
                    <a:moveTo>
                      <a:pt x="180023" y="18098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EBC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39" name="图形 5"/>
              <p:cNvGrpSpPr/>
              <p:nvPr/>
            </p:nvGrpSpPr>
            <p:grpSpPr>
              <a:xfrm>
                <a:off x="7719059" y="4139565"/>
                <a:ext cx="633412" cy="613409"/>
                <a:chOff x="7719059" y="4139565"/>
                <a:chExt cx="633412" cy="613409"/>
              </a:xfrm>
            </p:grpSpPr>
            <p:sp>
              <p:nvSpPr>
                <p:cNvPr id="40" name="图形 5"/>
                <p:cNvSpPr/>
                <p:nvPr/>
              </p:nvSpPr>
              <p:spPr>
                <a:xfrm>
                  <a:off x="7719059" y="4139565"/>
                  <a:ext cx="468630" cy="496252"/>
                </a:xfrm>
                <a:custGeom>
                  <a:avLst/>
                  <a:gdLst>
                    <a:gd name="connsiteX0" fmla="*/ 468630 w 468630"/>
                    <a:gd name="connsiteY0" fmla="*/ 496253 h 496252"/>
                    <a:gd name="connsiteX1" fmla="*/ 344805 w 468630"/>
                    <a:gd name="connsiteY1" fmla="*/ 400050 h 496252"/>
                    <a:gd name="connsiteX2" fmla="*/ 0 w 468630"/>
                    <a:gd name="connsiteY2" fmla="*/ 0 h 496252"/>
                    <a:gd name="connsiteX3" fmla="*/ 443865 w 468630"/>
                    <a:gd name="connsiteY3" fmla="*/ 293370 h 49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630" h="496252">
                      <a:moveTo>
                        <a:pt x="468630" y="496253"/>
                      </a:moveTo>
                      <a:lnTo>
                        <a:pt x="344805" y="400050"/>
                      </a:lnTo>
                      <a:lnTo>
                        <a:pt x="0" y="0"/>
                      </a:lnTo>
                      <a:lnTo>
                        <a:pt x="443865" y="293370"/>
                      </a:lnTo>
                      <a:close/>
                    </a:path>
                  </a:pathLst>
                </a:custGeom>
                <a:solidFill>
                  <a:srgbClr val="57A9D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图形 5"/>
                <p:cNvSpPr/>
                <p:nvPr/>
              </p:nvSpPr>
              <p:spPr>
                <a:xfrm>
                  <a:off x="7719059" y="4139565"/>
                  <a:ext cx="366712" cy="613409"/>
                </a:xfrm>
                <a:custGeom>
                  <a:avLst/>
                  <a:gdLst>
                    <a:gd name="connsiteX0" fmla="*/ 0 w 366712"/>
                    <a:gd name="connsiteY0" fmla="*/ 0 h 613409"/>
                    <a:gd name="connsiteX1" fmla="*/ 366713 w 366712"/>
                    <a:gd name="connsiteY1" fmla="*/ 364807 h 613409"/>
                    <a:gd name="connsiteX2" fmla="*/ 250508 w 366712"/>
                    <a:gd name="connsiteY2" fmla="*/ 613410 h 613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6712" h="613409">
                      <a:moveTo>
                        <a:pt x="0" y="0"/>
                      </a:moveTo>
                      <a:lnTo>
                        <a:pt x="366713" y="364807"/>
                      </a:lnTo>
                      <a:lnTo>
                        <a:pt x="250508" y="613410"/>
                      </a:lnTo>
                      <a:close/>
                    </a:path>
                  </a:pathLst>
                </a:custGeom>
                <a:solidFill>
                  <a:srgbClr val="96E8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图形 5"/>
                <p:cNvSpPr/>
                <p:nvPr/>
              </p:nvSpPr>
              <p:spPr>
                <a:xfrm>
                  <a:off x="7719059" y="4139565"/>
                  <a:ext cx="633412" cy="293369"/>
                </a:xfrm>
                <a:custGeom>
                  <a:avLst/>
                  <a:gdLst>
                    <a:gd name="connsiteX0" fmla="*/ 443865 w 633412"/>
                    <a:gd name="connsiteY0" fmla="*/ 293370 h 293369"/>
                    <a:gd name="connsiteX1" fmla="*/ 0 w 633412"/>
                    <a:gd name="connsiteY1" fmla="*/ 0 h 293369"/>
                    <a:gd name="connsiteX2" fmla="*/ 633413 w 633412"/>
                    <a:gd name="connsiteY2" fmla="*/ 194310 h 293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3412" h="293369">
                      <a:moveTo>
                        <a:pt x="443865" y="293370"/>
                      </a:moveTo>
                      <a:lnTo>
                        <a:pt x="0" y="0"/>
                      </a:lnTo>
                      <a:lnTo>
                        <a:pt x="633413" y="194310"/>
                      </a:lnTo>
                      <a:close/>
                    </a:path>
                  </a:pathLst>
                </a:custGeom>
                <a:solidFill>
                  <a:srgbClr val="96E8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图形 5"/>
                <p:cNvSpPr/>
                <p:nvPr/>
              </p:nvSpPr>
              <p:spPr>
                <a:xfrm>
                  <a:off x="7719059" y="4139565"/>
                  <a:ext cx="468630" cy="496252"/>
                </a:xfrm>
                <a:custGeom>
                  <a:avLst/>
                  <a:gdLst>
                    <a:gd name="connsiteX0" fmla="*/ 468630 w 468630"/>
                    <a:gd name="connsiteY0" fmla="*/ 496253 h 496252"/>
                    <a:gd name="connsiteX1" fmla="*/ 366713 w 468630"/>
                    <a:gd name="connsiteY1" fmla="*/ 364807 h 496252"/>
                    <a:gd name="connsiteX2" fmla="*/ 0 w 468630"/>
                    <a:gd name="connsiteY2" fmla="*/ 0 h 496252"/>
                    <a:gd name="connsiteX3" fmla="*/ 443865 w 468630"/>
                    <a:gd name="connsiteY3" fmla="*/ 293370 h 49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8630" h="496252">
                      <a:moveTo>
                        <a:pt x="468630" y="496253"/>
                      </a:moveTo>
                      <a:lnTo>
                        <a:pt x="366713" y="364807"/>
                      </a:lnTo>
                      <a:lnTo>
                        <a:pt x="0" y="0"/>
                      </a:lnTo>
                      <a:lnTo>
                        <a:pt x="443865" y="293370"/>
                      </a:lnTo>
                      <a:close/>
                    </a:path>
                  </a:pathLst>
                </a:custGeom>
                <a:solidFill>
                  <a:srgbClr val="67BEE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5" name="图形 5"/>
              <p:cNvGrpSpPr/>
              <p:nvPr/>
            </p:nvGrpSpPr>
            <p:grpSpPr>
              <a:xfrm>
                <a:off x="7449502" y="4239577"/>
                <a:ext cx="333375" cy="401954"/>
                <a:chOff x="7449502" y="4239577"/>
                <a:chExt cx="333375" cy="401954"/>
              </a:xfrm>
            </p:grpSpPr>
            <p:sp>
              <p:nvSpPr>
                <p:cNvPr id="46" name="图形 5"/>
                <p:cNvSpPr/>
                <p:nvPr/>
              </p:nvSpPr>
              <p:spPr>
                <a:xfrm>
                  <a:off x="7512367" y="4239577"/>
                  <a:ext cx="140969" cy="401954"/>
                </a:xfrm>
                <a:custGeom>
                  <a:avLst/>
                  <a:gdLst>
                    <a:gd name="connsiteX0" fmla="*/ 92392 w 140969"/>
                    <a:gd name="connsiteY0" fmla="*/ 401955 h 401954"/>
                    <a:gd name="connsiteX1" fmla="*/ 57150 w 140969"/>
                    <a:gd name="connsiteY1" fmla="*/ 314325 h 401954"/>
                    <a:gd name="connsiteX2" fmla="*/ 0 w 140969"/>
                    <a:gd name="connsiteY2" fmla="*/ 0 h 401954"/>
                    <a:gd name="connsiteX3" fmla="*/ 140970 w 140969"/>
                    <a:gd name="connsiteY3" fmla="*/ 288607 h 40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969" h="401954">
                      <a:moveTo>
                        <a:pt x="92392" y="401955"/>
                      </a:moveTo>
                      <a:lnTo>
                        <a:pt x="57150" y="314325"/>
                      </a:lnTo>
                      <a:lnTo>
                        <a:pt x="0" y="0"/>
                      </a:lnTo>
                      <a:lnTo>
                        <a:pt x="140970" y="288607"/>
                      </a:lnTo>
                      <a:close/>
                    </a:path>
                  </a:pathLst>
                </a:custGeom>
                <a:solidFill>
                  <a:srgbClr val="D9C0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图形 5"/>
                <p:cNvSpPr/>
                <p:nvPr/>
              </p:nvSpPr>
              <p:spPr>
                <a:xfrm>
                  <a:off x="7449502" y="4239577"/>
                  <a:ext cx="142875" cy="346709"/>
                </a:xfrm>
                <a:custGeom>
                  <a:avLst/>
                  <a:gdLst>
                    <a:gd name="connsiteX0" fmla="*/ 62865 w 142875"/>
                    <a:gd name="connsiteY0" fmla="*/ 0 h 346709"/>
                    <a:gd name="connsiteX1" fmla="*/ 142875 w 142875"/>
                    <a:gd name="connsiteY1" fmla="*/ 301942 h 346709"/>
                    <a:gd name="connsiteX2" fmla="*/ 0 w 142875"/>
                    <a:gd name="connsiteY2" fmla="*/ 34671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875" h="346709">
                      <a:moveTo>
                        <a:pt x="62865" y="0"/>
                      </a:moveTo>
                      <a:lnTo>
                        <a:pt x="142875" y="301942"/>
                      </a:lnTo>
                      <a:lnTo>
                        <a:pt x="0" y="346710"/>
                      </a:lnTo>
                      <a:close/>
                    </a:path>
                  </a:pathLst>
                </a:custGeom>
                <a:solidFill>
                  <a:srgbClr val="FFE77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图形 5"/>
                <p:cNvSpPr/>
                <p:nvPr/>
              </p:nvSpPr>
              <p:spPr>
                <a:xfrm>
                  <a:off x="7512367" y="4239577"/>
                  <a:ext cx="270509" cy="295275"/>
                </a:xfrm>
                <a:custGeom>
                  <a:avLst/>
                  <a:gdLst>
                    <a:gd name="connsiteX0" fmla="*/ 140970 w 270509"/>
                    <a:gd name="connsiteY0" fmla="*/ 288607 h 295275"/>
                    <a:gd name="connsiteX1" fmla="*/ 0 w 270509"/>
                    <a:gd name="connsiteY1" fmla="*/ 0 h 295275"/>
                    <a:gd name="connsiteX2" fmla="*/ 270510 w 270509"/>
                    <a:gd name="connsiteY2" fmla="*/ 295275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0509" h="295275">
                      <a:moveTo>
                        <a:pt x="140970" y="288607"/>
                      </a:moveTo>
                      <a:lnTo>
                        <a:pt x="0" y="0"/>
                      </a:lnTo>
                      <a:lnTo>
                        <a:pt x="270510" y="295275"/>
                      </a:lnTo>
                      <a:close/>
                    </a:path>
                  </a:pathLst>
                </a:custGeom>
                <a:solidFill>
                  <a:srgbClr val="FFE77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9" name="图形 5"/>
                <p:cNvSpPr/>
                <p:nvPr/>
              </p:nvSpPr>
              <p:spPr>
                <a:xfrm>
                  <a:off x="7512367" y="4239577"/>
                  <a:ext cx="140969" cy="401954"/>
                </a:xfrm>
                <a:custGeom>
                  <a:avLst/>
                  <a:gdLst>
                    <a:gd name="connsiteX0" fmla="*/ 92392 w 140969"/>
                    <a:gd name="connsiteY0" fmla="*/ 401955 h 401954"/>
                    <a:gd name="connsiteX1" fmla="*/ 80010 w 140969"/>
                    <a:gd name="connsiteY1" fmla="*/ 301942 h 401954"/>
                    <a:gd name="connsiteX2" fmla="*/ 0 w 140969"/>
                    <a:gd name="connsiteY2" fmla="*/ 0 h 401954"/>
                    <a:gd name="connsiteX3" fmla="*/ 140970 w 140969"/>
                    <a:gd name="connsiteY3" fmla="*/ 288607 h 40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969" h="401954">
                      <a:moveTo>
                        <a:pt x="92392" y="401955"/>
                      </a:moveTo>
                      <a:lnTo>
                        <a:pt x="80010" y="301942"/>
                      </a:lnTo>
                      <a:lnTo>
                        <a:pt x="0" y="0"/>
                      </a:lnTo>
                      <a:lnTo>
                        <a:pt x="140970" y="288607"/>
                      </a:lnTo>
                      <a:close/>
                    </a:path>
                  </a:pathLst>
                </a:custGeom>
                <a:solidFill>
                  <a:srgbClr val="E6CB3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aphicFrame>
          <p:nvGraphicFramePr>
            <p:cNvPr id="26631" name="对象 26630"/>
            <p:cNvGraphicFramePr/>
            <p:nvPr/>
          </p:nvGraphicFramePr>
          <p:xfrm>
            <a:off x="9839" y="3443"/>
            <a:ext cx="2514" cy="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" r:id="rId8" imgW="532765" imgH="203200" progId="Equation.DSMT4">
                    <p:embed/>
                  </p:oleObj>
                </mc:Choice>
                <mc:Fallback>
                  <p:oleObj name="" r:id="rId8" imgW="532765" imgH="203200" progId="Equation.DSMT4">
                    <p:embed/>
                    <p:pic>
                      <p:nvPicPr>
                        <p:cNvPr id="0" name="图片 307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839" y="3443"/>
                          <a:ext cx="2514" cy="95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32" name="对象 26631"/>
            <p:cNvGraphicFramePr/>
            <p:nvPr/>
          </p:nvGraphicFramePr>
          <p:xfrm>
            <a:off x="13211" y="4513"/>
            <a:ext cx="2604" cy="9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2" name="" r:id="rId10" imgW="532765" imgH="203200" progId="Equation.DSMT4">
                    <p:embed/>
                  </p:oleObj>
                </mc:Choice>
                <mc:Fallback>
                  <p:oleObj name="" r:id="rId10" imgW="532765" imgH="203200" progId="Equation.DSMT4">
                    <p:embed/>
                    <p:pic>
                      <p:nvPicPr>
                        <p:cNvPr id="0" name="图片 3081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3211" y="4513"/>
                          <a:ext cx="2604" cy="99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33" name="对象 26632"/>
            <p:cNvGraphicFramePr/>
            <p:nvPr/>
          </p:nvGraphicFramePr>
          <p:xfrm>
            <a:off x="9839" y="4665"/>
            <a:ext cx="2514" cy="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" r:id="rId12" imgW="532765" imgH="203200" progId="Equation.DSMT4">
                    <p:embed/>
                  </p:oleObj>
                </mc:Choice>
                <mc:Fallback>
                  <p:oleObj name="" r:id="rId12" imgW="532765" imgH="203200" progId="Equation.DSMT4">
                    <p:embed/>
                    <p:pic>
                      <p:nvPicPr>
                        <p:cNvPr id="0" name="图片 3083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839" y="4665"/>
                          <a:ext cx="2514" cy="95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34" name="对象 26633"/>
            <p:cNvGraphicFramePr/>
            <p:nvPr/>
          </p:nvGraphicFramePr>
          <p:xfrm>
            <a:off x="13076" y="3443"/>
            <a:ext cx="2873" cy="1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" r:id="rId14" imgW="545465" imgH="203200" progId="Equation.DSMT4">
                    <p:embed/>
                  </p:oleObj>
                </mc:Choice>
                <mc:Fallback>
                  <p:oleObj name="" r:id="rId14" imgW="545465" imgH="203200" progId="Equation.DSMT4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3076" y="3443"/>
                          <a:ext cx="2873" cy="107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3350" y="1009015"/>
            <a:ext cx="11938635" cy="1383030"/>
            <a:chOff x="210" y="1589"/>
            <a:chExt cx="18801" cy="2178"/>
          </a:xfrm>
        </p:grpSpPr>
        <p:pic>
          <p:nvPicPr>
            <p:cNvPr id="16" name="图片 15" descr="图片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" y="1823"/>
              <a:ext cx="2209" cy="92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231" y="1589"/>
              <a:ext cx="16780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sz="2800" b="1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常温时，0.1mol</a:t>
              </a:r>
              <a:r>
                <a:rPr sz="2800" b="1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/</a:t>
              </a:r>
              <a:r>
                <a:rPr sz="2800" b="1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L的NaOH和0.06mol</a:t>
              </a:r>
              <a:r>
                <a:rPr sz="2800" b="1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/L </a:t>
              </a:r>
              <a:r>
                <a:rPr sz="2800" b="1" dirty="0" err="1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的</a:t>
              </a:r>
              <a:r>
                <a:rPr lang="en-US" altLang="zh-CN" sz="2800" b="1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H</a:t>
              </a:r>
              <a:r>
                <a:rPr lang="en-US" altLang="zh-CN" sz="2800" b="1" baseline="-25000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en-US" altLang="zh-CN" sz="2800" b="1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SO</a:t>
              </a:r>
              <a:r>
                <a:rPr lang="en-US" altLang="zh-CN" sz="2800" b="1" baseline="-25000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4</a:t>
              </a:r>
              <a:r>
                <a:rPr sz="2800" b="1" dirty="0" err="1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溶液等体积混合</a:t>
              </a:r>
              <a:r>
                <a:rPr sz="2800" b="1" dirty="0" err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，求混合溶液的pH</a:t>
              </a:r>
              <a:r>
                <a:rPr sz="2800" b="1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739426" y="3277834"/>
            <a:ext cx="490869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n(H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(H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V=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0.12V</a:t>
            </a:r>
            <a:endParaRPr lang="en-US" altLang="zh-CN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16376" y="2531013"/>
            <a:ext cx="5456226" cy="529708"/>
            <a:chOff x="-73" y="73"/>
            <a:chExt cx="4594" cy="446"/>
          </a:xfrm>
        </p:grpSpPr>
        <p:sp>
          <p:nvSpPr>
            <p:cNvPr id="8" name="文本框 7"/>
            <p:cNvSpPr txBox="1"/>
            <p:nvPr/>
          </p:nvSpPr>
          <p:spPr>
            <a:xfrm>
              <a:off x="-73" y="73"/>
              <a:ext cx="544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</a:rPr>
                <a:t>解：</a:t>
              </a:r>
              <a:endPara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29" y="80"/>
              <a:ext cx="3992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设两溶液的体积都为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V</a:t>
              </a:r>
              <a:endPara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953194" y="4095167"/>
            <a:ext cx="4919408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n(OH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—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=c(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NaOH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）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V=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0.1V</a:t>
            </a:r>
            <a:endParaRPr lang="en-US" altLang="zh-CN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060" name="文本框 2059"/>
          <p:cNvSpPr txBox="1"/>
          <p:nvPr/>
        </p:nvSpPr>
        <p:spPr>
          <a:xfrm>
            <a:off x="1264373" y="4660896"/>
            <a:ext cx="522581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因为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0.12V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＞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0.1V  </a:t>
            </a:r>
            <a:r>
              <a:rPr lang="zh-CN" altLang="en-US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所以酸过量</a:t>
            </a:r>
            <a:endParaRPr lang="zh-CN" altLang="en-US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2076" name="组合 2075"/>
          <p:cNvGrpSpPr/>
          <p:nvPr/>
        </p:nvGrpSpPr>
        <p:grpSpPr>
          <a:xfrm>
            <a:off x="1053648" y="5306454"/>
            <a:ext cx="4812761" cy="976277"/>
            <a:chOff x="-156" y="2652"/>
            <a:chExt cx="3734" cy="822"/>
          </a:xfrm>
        </p:grpSpPr>
        <p:sp>
          <p:nvSpPr>
            <p:cNvPr id="2061" name="文本框 2060"/>
            <p:cNvSpPr txBox="1"/>
            <p:nvPr/>
          </p:nvSpPr>
          <p:spPr>
            <a:xfrm>
              <a:off x="-156" y="2827"/>
              <a:ext cx="1423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 smtClean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c(H</a:t>
              </a:r>
              <a:r>
                <a:rPr lang="en-US" altLang="zh-CN" sz="2800" b="1" baseline="30000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+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）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=</a:t>
              </a:r>
              <a:endPara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2065" name="组合 2064"/>
            <p:cNvGrpSpPr/>
            <p:nvPr/>
          </p:nvGrpSpPr>
          <p:grpSpPr>
            <a:xfrm>
              <a:off x="992" y="2652"/>
              <a:ext cx="2586" cy="822"/>
              <a:chOff x="1083" y="2652"/>
              <a:chExt cx="2586" cy="822"/>
            </a:xfrm>
          </p:grpSpPr>
          <p:sp>
            <p:nvSpPr>
              <p:cNvPr id="2062" name="文本框 2061"/>
              <p:cNvSpPr txBox="1"/>
              <p:nvPr/>
            </p:nvSpPr>
            <p:spPr>
              <a:xfrm>
                <a:off x="1083" y="2652"/>
                <a:ext cx="2586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n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（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H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+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）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—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n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（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OH</a:t>
                </a:r>
                <a:r>
                  <a:rPr lang="en-US" altLang="zh-CN" sz="2400" b="1" baseline="30000" dirty="0" smtClean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-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）</a:t>
                </a:r>
                <a:endParaRPr lang="zh-CN" altLang="en-US" sz="1795" b="1" baseline="-25000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  <p:sp>
            <p:nvSpPr>
              <p:cNvPr id="2063" name="直接连接符 2062"/>
              <p:cNvSpPr/>
              <p:nvPr/>
            </p:nvSpPr>
            <p:spPr>
              <a:xfrm>
                <a:off x="1102" y="3060"/>
                <a:ext cx="2186" cy="7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64" name="文本框 2063"/>
              <p:cNvSpPr txBox="1"/>
              <p:nvPr/>
            </p:nvSpPr>
            <p:spPr>
              <a:xfrm>
                <a:off x="1679" y="3086"/>
                <a:ext cx="680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V(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总）</a:t>
                </a:r>
                <a:endParaRPr lang="zh-CN" altLang="en-US" sz="2400" b="1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</p:grpSp>
      <p:grpSp>
        <p:nvGrpSpPr>
          <p:cNvPr id="2071" name="组合 2070"/>
          <p:cNvGrpSpPr/>
          <p:nvPr/>
        </p:nvGrpSpPr>
        <p:grpSpPr>
          <a:xfrm>
            <a:off x="5766850" y="5191972"/>
            <a:ext cx="2619530" cy="1084569"/>
            <a:chOff x="3243" y="2675"/>
            <a:chExt cx="2080" cy="845"/>
          </a:xfrm>
        </p:grpSpPr>
        <p:sp>
          <p:nvSpPr>
            <p:cNvPr id="2066" name="文本框 2065"/>
            <p:cNvSpPr txBox="1"/>
            <p:nvPr/>
          </p:nvSpPr>
          <p:spPr>
            <a:xfrm>
              <a:off x="3243" y="2931"/>
              <a:ext cx="408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=</a:t>
              </a:r>
              <a:endPara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2070" name="组合 2069"/>
            <p:cNvGrpSpPr/>
            <p:nvPr/>
          </p:nvGrpSpPr>
          <p:grpSpPr>
            <a:xfrm>
              <a:off x="3447" y="2675"/>
              <a:ext cx="1876" cy="845"/>
              <a:chOff x="3447" y="2585"/>
              <a:chExt cx="1876" cy="845"/>
            </a:xfrm>
          </p:grpSpPr>
          <p:sp>
            <p:nvSpPr>
              <p:cNvPr id="2067" name="文本框 2066"/>
              <p:cNvSpPr txBox="1"/>
              <p:nvPr/>
            </p:nvSpPr>
            <p:spPr>
              <a:xfrm>
                <a:off x="3447" y="2585"/>
                <a:ext cx="1876" cy="4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0.12V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—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0.1V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  <p:sp>
            <p:nvSpPr>
              <p:cNvPr id="2068" name="直接连接符 2067"/>
              <p:cNvSpPr/>
              <p:nvPr/>
            </p:nvSpPr>
            <p:spPr>
              <a:xfrm>
                <a:off x="3560" y="2976"/>
                <a:ext cx="1089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69" name="文本框 2068"/>
              <p:cNvSpPr txBox="1"/>
              <p:nvPr/>
            </p:nvSpPr>
            <p:spPr>
              <a:xfrm>
                <a:off x="3800" y="3023"/>
                <a:ext cx="961" cy="4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 Regular" panose="02020603050405020304" charset="0"/>
                    <a:ea typeface="宋体" panose="02010600030101010101" pitchFamily="2" charset="-122"/>
                    <a:cs typeface="Times New Roman Regular" panose="02020603050405020304" charset="0"/>
                  </a:rPr>
                  <a:t>2V</a:t>
                </a:r>
                <a:endParaRPr lang="en-US" altLang="zh-CN" sz="2800" b="1" dirty="0" err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endParaRPr>
              </a:p>
            </p:txBody>
          </p:sp>
        </p:grpSp>
      </p:grpSp>
      <p:sp>
        <p:nvSpPr>
          <p:cNvPr id="2072" name="文本框 2071"/>
          <p:cNvSpPr txBox="1"/>
          <p:nvPr/>
        </p:nvSpPr>
        <p:spPr>
          <a:xfrm>
            <a:off x="8247468" y="5465161"/>
            <a:ext cx="2047569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—</a:t>
            </a:r>
            <a:r>
              <a:rPr lang="en-US" altLang="zh-CN" sz="2800" b="1" baseline="30000" dirty="0" err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mol</a:t>
            </a: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/L</a:t>
            </a:r>
            <a:endParaRPr lang="en-US" altLang="zh-CN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074" name="文本框 2073"/>
          <p:cNvSpPr txBox="1"/>
          <p:nvPr/>
        </p:nvSpPr>
        <p:spPr>
          <a:xfrm>
            <a:off x="10464030" y="5598248"/>
            <a:ext cx="15677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 =2</a:t>
            </a:r>
            <a:endParaRPr lang="en-US" altLang="zh-CN" sz="28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060" grpId="0"/>
      <p:bldP spid="2072" grpId="0"/>
      <p:bldP spid="20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71145" y="962660"/>
            <a:ext cx="12136120" cy="1383665"/>
            <a:chOff x="481" y="5394"/>
            <a:chExt cx="19112" cy="2179"/>
          </a:xfrm>
        </p:grpSpPr>
        <p:pic>
          <p:nvPicPr>
            <p:cNvPr id="8" name="图片 7" descr="图片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" y="5550"/>
              <a:ext cx="2419" cy="100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900" y="5394"/>
              <a:ext cx="16693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sz="2800" b="1" dirty="0" err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常温时，0.1mol</a:t>
              </a:r>
              <a:r>
                <a:rPr sz="28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/</a:t>
              </a:r>
              <a:r>
                <a:rPr sz="2800" b="1" dirty="0" err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L的盐酸和0.06mol</a:t>
              </a:r>
              <a:r>
                <a:rPr sz="28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/</a:t>
              </a:r>
              <a:r>
                <a:rPr sz="2800" b="1" dirty="0" err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L</a:t>
              </a:r>
              <a:r>
                <a:rPr sz="2800" b="1" dirty="0" err="1" smtClean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的</a:t>
              </a:r>
              <a:r>
                <a:rPr lang="en-US" altLang="zh-CN" sz="2800" b="1" dirty="0" err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Ba</a:t>
              </a:r>
              <a:r>
                <a:rPr lang="en-US" altLang="zh-CN" sz="28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(OH)</a:t>
              </a:r>
              <a:r>
                <a:rPr lang="en-US" altLang="zh-CN" sz="2800" b="1" baseline="-25000" dirty="0" err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</a:t>
              </a:r>
              <a:r>
                <a:rPr sz="2800" b="1" dirty="0" err="1" smtClean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溶液等体积混合</a:t>
              </a:r>
              <a:r>
                <a:rPr sz="2800" b="1" dirty="0" err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，求混合溶液的pH</a:t>
              </a:r>
              <a:r>
                <a:rPr sz="2800" b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。</a:t>
              </a:r>
              <a:endParaRPr lang="zh-CN" altLang="en-US" sz="28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177165" y="2332990"/>
            <a:ext cx="1153096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某温度时，水的离子积常数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</a:t>
            </a:r>
            <a:r>
              <a:rPr lang="en-US" sz="28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1×10</a:t>
            </a:r>
            <a:r>
              <a:rPr lang="zh-CN" sz="28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－</a:t>
            </a:r>
            <a:r>
              <a:rPr lang="en-US" sz="2800" b="1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12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(1)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将此温度下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11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NaOH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溶液与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的盐酸等体积混合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设混合后溶液体积的变化忽略不计，下同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，混合后溶液的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________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(2)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将此温度下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11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NaOH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溶液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L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pH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的稀硫酸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L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混合，若所得的混合溶液呈中性，则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∶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__________</a:t>
            </a: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5" name="图片 4" descr="图片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2357120"/>
            <a:ext cx="1536065" cy="640715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796290" y="2419985"/>
            <a:ext cx="847725" cy="583565"/>
          </a:xfrm>
          <a:prstGeom prst="rect">
            <a:avLst/>
          </a:prstGeom>
          <a:solidFill>
            <a:schemeClr val="bg2"/>
          </a:solidFill>
          <a:ln w="25400">
            <a:solidFill>
              <a:srgbClr val="00B0F0"/>
            </a:solidFill>
          </a:ln>
        </p:spPr>
        <p:txBody>
          <a:bodyPr wrap="square">
            <a:spAutoFit/>
          </a:bodyPr>
          <a:p>
            <a:pPr marL="0" indent="0" algn="l"/>
            <a:r>
              <a:rPr lang="zh-CN" altLang="en-US" sz="3200" b="1">
                <a:solidFill>
                  <a:srgbClr val="00B0F0"/>
                </a:solidFill>
                <a:latin typeface="+mj-ea"/>
                <a:ea typeface="+mj-ea"/>
                <a:cs typeface="+mj-ea"/>
              </a:rPr>
              <a:t>例</a:t>
            </a:r>
            <a:r>
              <a:rPr lang="en-US" altLang="zh-CN" sz="3200" b="1">
                <a:solidFill>
                  <a:srgbClr val="00B0F0"/>
                </a:solidFill>
                <a:latin typeface="+mj-ea"/>
                <a:ea typeface="+mj-ea"/>
                <a:cs typeface="+mj-ea"/>
              </a:rPr>
              <a:t>3</a:t>
            </a:r>
            <a:endParaRPr lang="en-US" altLang="zh-CN" sz="3200" b="1">
              <a:solidFill>
                <a:srgbClr val="00B0F0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67955" y="3674745"/>
            <a:ext cx="3229610" cy="297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32560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溶液稀释的pH计算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3370" y="976630"/>
            <a:ext cx="7856220" cy="521970"/>
            <a:chOff x="616" y="579"/>
            <a:chExt cx="12372" cy="822"/>
          </a:xfrm>
        </p:grpSpPr>
        <p:sp>
          <p:nvSpPr>
            <p:cNvPr id="3" name="文本框 2"/>
            <p:cNvSpPr txBox="1"/>
            <p:nvPr/>
          </p:nvSpPr>
          <p:spPr>
            <a:xfrm>
              <a:off x="1453" y="579"/>
              <a:ext cx="1153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pH相等的强酸、弱酸、强碱、弱碱稀释规律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07950" y="1542415"/>
          <a:ext cx="11378565" cy="2133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3465"/>
                <a:gridCol w="2320925"/>
                <a:gridCol w="2372995"/>
                <a:gridCol w="2061210"/>
                <a:gridCol w="2299970"/>
              </a:tblGrid>
              <a:tr h="511810">
                <a:tc rowSpan="2"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酸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(pH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＝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a)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碱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(pH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＝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b)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11810">
                <a:tc vMerge="1"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强酸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弱酸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强碱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弱碱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255"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稀释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10</a:t>
                      </a:r>
                      <a:r>
                        <a:rPr lang="en-US" altLang="zh-CN" sz="2800" b="1" baseline="3000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n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倍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pH</a:t>
                      </a:r>
                      <a:r>
                        <a:rPr lang="en-US" altLang="zh-CN" sz="2800" b="1" u="sng">
                          <a:solidFill>
                            <a:srgbClr val="0000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 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a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＋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n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pH</a:t>
                      </a:r>
                      <a:r>
                        <a:rPr lang="en-US" altLang="zh-CN" sz="2800" b="1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</a:t>
                      </a:r>
                      <a:r>
                        <a:rPr lang="en-US" altLang="zh-CN" sz="2800" b="1" u="sng">
                          <a:solidFill>
                            <a:srgbClr val="0000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a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＋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n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pH</a:t>
                      </a:r>
                      <a:r>
                        <a:rPr lang="en-US" altLang="zh-CN" sz="2800" b="1" u="sng">
                          <a:solidFill>
                            <a:srgbClr val="0000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b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－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n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pH</a:t>
                      </a:r>
                      <a:r>
                        <a:rPr lang="en-US" altLang="zh-CN" sz="2800" b="1" u="sng">
                          <a:solidFill>
                            <a:srgbClr val="0000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b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－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n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 wrap="square"/>
                    <a:p>
                      <a:pPr algn="ctr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/>
                        </a:rPr>
                        <a:t>无限稀释</a:t>
                      </a:r>
                      <a:endParaRPr lang="zh-CN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 wrap="square"/>
                    <a:p>
                      <a:pPr algn="l">
                        <a:lnSpc>
                          <a:spcPct val="125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                  pH</a:t>
                      </a:r>
                      <a:r>
                        <a:rPr lang="zh-CN" alt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趋向于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7</a:t>
                      </a:r>
                      <a:endParaRPr lang="en-US" altLang="zh-CN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195955" y="2586990"/>
            <a:ext cx="31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512435" y="2592070"/>
            <a:ext cx="31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&lt;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767955" y="2579370"/>
            <a:ext cx="31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=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9975850" y="2571115"/>
            <a:ext cx="31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&gt;</a:t>
            </a:r>
            <a:endParaRPr lang="en-US" alt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2560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溶液稀释的pH计算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6225" y="996315"/>
            <a:ext cx="6291580" cy="521970"/>
            <a:chOff x="616" y="610"/>
            <a:chExt cx="9908" cy="822"/>
          </a:xfrm>
        </p:grpSpPr>
        <p:sp>
          <p:nvSpPr>
            <p:cNvPr id="2" name="文本框 1"/>
            <p:cNvSpPr txBox="1"/>
            <p:nvPr/>
          </p:nvSpPr>
          <p:spPr>
            <a:xfrm>
              <a:off x="891" y="610"/>
              <a:ext cx="963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indent="304800"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sz="28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相同体积、相同浓度的盐酸、醋酸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Gill Sans" panose="020B0502020104020203" charset="0"/>
                </a:rPr>
                <a:t>	</a:t>
              </a:r>
              <a:endParaRPr lang="en-US" sz="15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Gill Sans" panose="020B0502020104020203" charset="0"/>
              </a:endParaRPr>
            </a:p>
          </p:txBody>
        </p:sp>
      </p:grpSp>
      <p:pic>
        <p:nvPicPr>
          <p:cNvPr id="3" name="图片 -21474825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" y="1699895"/>
            <a:ext cx="5157470" cy="3455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0" y="5288915"/>
            <a:ext cx="59201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800" b="0">
                <a:solidFill>
                  <a:srgbClr val="FF0000"/>
                </a:solidFill>
                <a:cs typeface="华文细黑" panose="02010600040101010101" charset="-122"/>
              </a:rPr>
              <a:t>加水稀释相同的倍数，</a:t>
            </a:r>
            <a:endParaRPr lang="zh-CN" sz="2800" b="0">
              <a:solidFill>
                <a:srgbClr val="FF0000"/>
              </a:solidFill>
              <a:cs typeface="华文细黑" panose="02010600040101010101" charset="-122"/>
            </a:endParaRPr>
          </a:p>
          <a:p>
            <a:pPr indent="0" algn="ctr"/>
            <a:r>
              <a:rPr lang="zh-CN" sz="2800" b="0">
                <a:solidFill>
                  <a:srgbClr val="FF0000"/>
                </a:solidFill>
                <a:cs typeface="华文细黑" panose="02010600040101010101" charset="-122"/>
              </a:rPr>
              <a:t>醋酸的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cs typeface="华文细黑" panose="02010600040101010101" charset="-122"/>
              </a:rPr>
              <a:t>pH</a:t>
            </a:r>
            <a:r>
              <a:rPr lang="zh-CN" sz="2800" b="0">
                <a:solidFill>
                  <a:srgbClr val="FF0000"/>
                </a:solidFill>
                <a:cs typeface="华文细黑" panose="02010600040101010101" charset="-122"/>
              </a:rPr>
              <a:t>大</a:t>
            </a:r>
            <a:endParaRPr lang="zh-CN" altLang="en-US" sz="2800" b="0">
              <a:solidFill>
                <a:srgbClr val="FF0000"/>
              </a:solidFill>
              <a:cs typeface="华文细黑" panose="02010600040101010101" charset="-122"/>
            </a:endParaRPr>
          </a:p>
        </p:txBody>
      </p:sp>
      <p:pic>
        <p:nvPicPr>
          <p:cNvPr id="6" name="图片 -2147482608" descr="218HXA55.TIF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6727825" y="1884680"/>
            <a:ext cx="4883150" cy="3270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053455" y="5288915"/>
            <a:ext cx="63912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/>
            <a:r>
              <a:rPr lang="zh-CN" sz="2800" b="0">
                <a:solidFill>
                  <a:srgbClr val="FF0000"/>
                </a:solidFill>
                <a:cs typeface="华文细黑" panose="02010600040101010101" charset="-122"/>
              </a:rPr>
              <a:t>加水稀释到相同的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charset="0"/>
                <a:cs typeface="华文细黑" panose="02010600040101010101" charset="-122"/>
              </a:rPr>
              <a:t>pH</a:t>
            </a:r>
            <a:r>
              <a:rPr lang="zh-CN" sz="2800" b="0">
                <a:solidFill>
                  <a:srgbClr val="FF0000"/>
                </a:solidFill>
                <a:cs typeface="华文细黑" panose="02010600040101010101" charset="-122"/>
              </a:rPr>
              <a:t>，</a:t>
            </a:r>
            <a:endParaRPr lang="zh-CN" sz="2800" b="0">
              <a:solidFill>
                <a:srgbClr val="FF0000"/>
              </a:solidFill>
              <a:cs typeface="华文细黑" panose="02010600040101010101" charset="-122"/>
            </a:endParaRPr>
          </a:p>
          <a:p>
            <a:pPr marL="0" indent="0" algn="ctr"/>
            <a:r>
              <a:rPr lang="zh-CN" sz="2800" b="0">
                <a:solidFill>
                  <a:srgbClr val="FF0000"/>
                </a:solidFill>
                <a:cs typeface="华文细黑" panose="02010600040101010101" charset="-122"/>
              </a:rPr>
              <a:t>盐酸加入的水多</a:t>
            </a:r>
            <a:endParaRPr lang="zh-CN" altLang="en-US" sz="2800" b="0">
              <a:solidFill>
                <a:srgbClr val="FF0000"/>
              </a:solidFill>
              <a:cs typeface="华文细黑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2560" y="278765"/>
            <a:ext cx="4797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三、溶液稀释的pH计算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pic>
        <p:nvPicPr>
          <p:cNvPr id="2" name="图片 -2147482607" descr="218HXA56.TI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60680" y="1788160"/>
            <a:ext cx="4673600" cy="3129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606" descr="218HXA57.TIF"/>
          <p:cNvPicPr>
            <a:picLocks noChangeAspect="1"/>
          </p:cNvPicPr>
          <p:nvPr/>
        </p:nvPicPr>
        <p:blipFill>
          <a:blip r:embed="rId4" r:link="rId3"/>
          <a:stretch>
            <a:fillRect/>
          </a:stretch>
        </p:blipFill>
        <p:spPr>
          <a:xfrm>
            <a:off x="5847715" y="1788160"/>
            <a:ext cx="5355590" cy="358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文本框 105"/>
          <p:cNvSpPr txBox="1"/>
          <p:nvPr/>
        </p:nvSpPr>
        <p:spPr>
          <a:xfrm>
            <a:off x="481965" y="5193030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加水稀释相同的倍数，</a:t>
            </a:r>
            <a:endParaRPr 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ctr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盐酸的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大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9985" y="5193030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加水稀释到相同的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endParaRPr lang="zh-CN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ctr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醋酸加入的水多</a:t>
            </a:r>
            <a:endParaRPr lang="zh-CN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6225" y="976630"/>
            <a:ext cx="6102985" cy="521970"/>
            <a:chOff x="616" y="579"/>
            <a:chExt cx="9611" cy="822"/>
          </a:xfrm>
        </p:grpSpPr>
        <p:sp>
          <p:nvSpPr>
            <p:cNvPr id="6" name="文本框 5"/>
            <p:cNvSpPr txBox="1"/>
            <p:nvPr/>
          </p:nvSpPr>
          <p:spPr>
            <a:xfrm>
              <a:off x="1453" y="579"/>
              <a:ext cx="877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sz="28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相同体积、相同</a:t>
              </a:r>
              <a:r>
                <a:rPr lang="en-US" sz="28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pH</a:t>
              </a:r>
              <a:r>
                <a:rPr lang="zh-CN" sz="28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的盐酸、醋酸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0580" y="993140"/>
            <a:ext cx="3422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altLang="en-US" sz="32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的计算</a:t>
            </a:r>
            <a:endParaRPr lang="zh-CN" altLang="en-US" sz="32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741" y="1503123"/>
            <a:ext cx="9006181" cy="737235"/>
          </a:xfrm>
          <a:prstGeom prst="rect">
            <a:avLst/>
          </a:prstGeom>
        </p:spPr>
        <p:txBody>
          <a:bodyPr wrap="square">
            <a:spAutoFit/>
          </a:bodyPr>
          <a:p>
            <a:pPr indent="612140" algn="just">
              <a:lnSpc>
                <a:spcPct val="15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zh-CN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据</a:t>
            </a:r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pH</a:t>
            </a:r>
            <a:r>
              <a:rPr lang="zh-CN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800" b="1" u="sng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    </a:t>
            </a:r>
            <a:r>
              <a:rPr lang="en-US" altLang="zh-CN" sz="2800" b="1" u="sng" kern="100" dirty="0" smtClean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            </a:t>
            </a:r>
            <a:r>
              <a:rPr lang="zh-CN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，求</a:t>
            </a:r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pH</a:t>
            </a:r>
            <a:r>
              <a:rPr lang="zh-CN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的关键是求溶液中的</a:t>
            </a:r>
            <a:r>
              <a:rPr lang="en-US" altLang="zh-CN" sz="2800" b="1" i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(H</a:t>
            </a:r>
            <a:r>
              <a:rPr lang="zh-CN" altLang="zh-CN" sz="2800" b="1" kern="100" baseline="300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＋</a:t>
            </a:r>
            <a:r>
              <a:rPr lang="en-US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800" b="1" kern="100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800" b="1" kern="100" dirty="0">
              <a:solidFill>
                <a:schemeClr val="bg1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675890"/>
            <a:ext cx="9260205" cy="339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80" name="Rectangle 8"/>
          <p:cNvSpPr>
            <a:spLocks noChangeArrowheads="1"/>
          </p:cNvSpPr>
          <p:nvPr/>
        </p:nvSpPr>
        <p:spPr bwMode="auto">
          <a:xfrm>
            <a:off x="2713963" y="1678602"/>
            <a:ext cx="1901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p>
            <a:pPr algn="l"/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－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lg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(H</a:t>
            </a:r>
            <a:r>
              <a:rPr lang="zh-CN" altLang="en-US" sz="2800" b="1" baseline="30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＋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endParaRPr lang="en-US" altLang="zh-CN" sz="2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41" name="文本框 1"/>
          <p:cNvSpPr txBox="1"/>
          <p:nvPr>
            <p:custDataLst>
              <p:tags r:id="rId7"/>
            </p:custDataLst>
          </p:nvPr>
        </p:nvSpPr>
        <p:spPr>
          <a:xfrm>
            <a:off x="7142480" y="981710"/>
            <a:ext cx="4916488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先定性判断，后定量计算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1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617480" grpId="0" bldLvl="0" animBg="1"/>
      <p:bldP spid="102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56095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单一酸或碱溶液pH的计算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14730"/>
            <a:ext cx="2614930" cy="521970"/>
            <a:chOff x="1579" y="2414"/>
            <a:chExt cx="4118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337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．计算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方法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5741" y="1503123"/>
            <a:ext cx="9006181" cy="737235"/>
          </a:xfrm>
          <a:prstGeom prst="rect">
            <a:avLst/>
          </a:prstGeom>
        </p:spPr>
        <p:txBody>
          <a:bodyPr wrap="square">
            <a:spAutoFit/>
          </a:bodyPr>
          <a:p>
            <a:pPr indent="612140" algn="just">
              <a:lnSpc>
                <a:spcPct val="15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zh-CN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据</a:t>
            </a:r>
            <a:r>
              <a:rPr lang="en-US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pH</a:t>
            </a:r>
            <a:r>
              <a:rPr lang="zh-CN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800" b="1" u="sng" kern="100" dirty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    </a:t>
            </a:r>
            <a:r>
              <a:rPr lang="en-US" altLang="zh-CN" sz="2800" b="1" u="sng" kern="100" dirty="0" smtClean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            </a:t>
            </a:r>
            <a:r>
              <a:rPr lang="zh-CN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，求</a:t>
            </a:r>
            <a:r>
              <a:rPr lang="en-US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pH</a:t>
            </a:r>
            <a:r>
              <a:rPr lang="zh-CN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的关键是求溶液中的</a:t>
            </a:r>
            <a:r>
              <a:rPr lang="en-US" altLang="zh-CN" sz="2800" b="1" i="1" kern="100" dirty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(H</a:t>
            </a:r>
            <a:r>
              <a:rPr lang="zh-CN" altLang="zh-CN" sz="2800" b="1" kern="100" baseline="30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＋</a:t>
            </a:r>
            <a:r>
              <a:rPr lang="en-US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Courier New" panose="02070309020205020404" pitchFamily="49" charset="0"/>
              </a:rPr>
              <a:t>)</a:t>
            </a:r>
            <a:r>
              <a:rPr lang="zh-CN" altLang="zh-CN" sz="2800" b="1" kern="1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675890"/>
            <a:ext cx="9260205" cy="339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80" name="Rectangle 8"/>
          <p:cNvSpPr>
            <a:spLocks noChangeArrowheads="1"/>
          </p:cNvSpPr>
          <p:nvPr/>
        </p:nvSpPr>
        <p:spPr bwMode="auto">
          <a:xfrm>
            <a:off x="2713963" y="1678602"/>
            <a:ext cx="19014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－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lg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(H</a:t>
            </a:r>
            <a:r>
              <a:rPr lang="zh-CN" altLang="en-US" sz="2800" b="1" baseline="30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＋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241" name="文本框 1"/>
          <p:cNvSpPr txBox="1"/>
          <p:nvPr>
            <p:custDataLst>
              <p:tags r:id="rId3"/>
            </p:custDataLst>
          </p:nvPr>
        </p:nvSpPr>
        <p:spPr>
          <a:xfrm>
            <a:off x="7142480" y="981710"/>
            <a:ext cx="4916488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先定性判断，后定量计算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1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17480" grpId="0" bldLvl="0" animBg="1"/>
      <p:bldP spid="102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56095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单一酸或碱溶液pH的计算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60500" y="3823335"/>
            <a:ext cx="10010140" cy="2461260"/>
          </a:xfrm>
          <a:prstGeom prst="rect">
            <a:avLst/>
          </a:prstGeom>
          <a:ln w="25400" cmpd="sng">
            <a:noFill/>
            <a:prstDash val="lgDashDotDot"/>
          </a:ln>
        </p:spPr>
        <p:txBody>
          <a:bodyPr wrap="square">
            <a:spAutoFit/>
          </a:bodyPr>
          <a:p>
            <a:pPr indent="612140" algn="just">
              <a:lnSpc>
                <a:spcPct val="15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(2)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强碱溶液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[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以</a:t>
            </a:r>
            <a:r>
              <a:rPr lang="en-US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mol·L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－</a:t>
            </a:r>
            <a:r>
              <a:rPr lang="en-US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1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的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B(OH)</a:t>
            </a:r>
            <a:r>
              <a:rPr lang="en-US" altLang="zh-CN" sz="2800" b="1" i="1" kern="100" baseline="-25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溶液为例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]</a:t>
            </a:r>
            <a:endParaRPr lang="zh-CN" altLang="zh-CN" sz="2800" b="1" kern="100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pPr indent="612140" algn="just">
              <a:lnSpc>
                <a:spcPct val="20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en-US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(OH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－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800" b="1" i="1" u="sng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b="1" i="1" u="sng" kern="100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     </a:t>
            </a:r>
            <a:r>
              <a:rPr lang="en-US" altLang="zh-CN" sz="2800" b="1" kern="100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mol·L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－</a:t>
            </a:r>
            <a:r>
              <a:rPr lang="en-US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1</a:t>
            </a:r>
            <a:endParaRPr lang="zh-CN" altLang="zh-CN" sz="2800" b="1" kern="100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pPr indent="612140" algn="just">
              <a:lnSpc>
                <a:spcPct val="20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en-US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(H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＋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800" b="1" u="sng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  </a:t>
            </a:r>
            <a:r>
              <a:rPr lang="en-US" altLang="zh-CN" sz="2800" b="1" u="sng" kern="100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   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pH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＝－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lg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(H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＋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______</a:t>
            </a:r>
            <a:r>
              <a:rPr lang="en-US" altLang="zh-CN" sz="2800" b="1" u="sng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     </a:t>
            </a:r>
            <a:endParaRPr lang="zh-CN" altLang="zh-CN" sz="2800" b="1" kern="100" dirty="0">
              <a:effectLst/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737284" name="Rectangle 4"/>
          <p:cNvSpPr>
            <a:spLocks noChangeArrowheads="1"/>
          </p:cNvSpPr>
          <p:nvPr/>
        </p:nvSpPr>
        <p:spPr bwMode="auto">
          <a:xfrm>
            <a:off x="3569970" y="2390140"/>
            <a:ext cx="6502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p>
            <a:pPr algn="l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nc</a:t>
            </a:r>
            <a:r>
              <a:rPr lang="en-US" altLang="zh-CN" sz="2800" b="1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endParaRPr lang="en-US" altLang="zh-CN" sz="2800" b="1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737286" name="Rectangle 6"/>
          <p:cNvSpPr>
            <a:spLocks noChangeArrowheads="1"/>
          </p:cNvSpPr>
          <p:nvPr/>
        </p:nvSpPr>
        <p:spPr bwMode="auto">
          <a:xfrm>
            <a:off x="4897120" y="3040380"/>
            <a:ext cx="130619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－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lg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nc</a:t>
            </a:r>
            <a:r>
              <a:rPr lang="en-US" altLang="zh-CN" sz="2800" b="1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endParaRPr lang="en-US" altLang="zh-CN" sz="2800" b="1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sp>
        <p:nvSpPr>
          <p:cNvPr id="737288" name="Rectangle 8"/>
          <p:cNvSpPr>
            <a:spLocks noChangeArrowheads="1"/>
          </p:cNvSpPr>
          <p:nvPr/>
        </p:nvSpPr>
        <p:spPr bwMode="auto">
          <a:xfrm>
            <a:off x="3694250" y="4629680"/>
            <a:ext cx="607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p>
            <a:pPr algn="l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nc</a:t>
            </a:r>
            <a:r>
              <a:rPr lang="en-US" altLang="zh-CN" dirty="0"/>
              <a:t> </a:t>
            </a:r>
            <a:endParaRPr lang="en-US" altLang="zh-CN" dirty="0"/>
          </a:p>
        </p:txBody>
      </p:sp>
      <p:graphicFrame>
        <p:nvGraphicFramePr>
          <p:cNvPr id="737289" name="Object 9"/>
          <p:cNvGraphicFramePr>
            <a:graphicFrameLocks noChangeAspect="1"/>
          </p:cNvGraphicFramePr>
          <p:nvPr/>
        </p:nvGraphicFramePr>
        <p:xfrm>
          <a:off x="3570272" y="5425988"/>
          <a:ext cx="731837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Document" r:id="rId2" imgW="1000125" imgH="804545" progId="Word.Document.8">
                  <p:embed/>
                </p:oleObj>
              </mc:Choice>
              <mc:Fallback>
                <p:oleObj name="Document" r:id="rId2" imgW="1000125" imgH="804545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0272" y="5425988"/>
                        <a:ext cx="731837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290" name="Object 10"/>
          <p:cNvGraphicFramePr>
            <a:graphicFrameLocks noChangeAspect="1"/>
          </p:cNvGraphicFramePr>
          <p:nvPr/>
        </p:nvGraphicFramePr>
        <p:xfrm>
          <a:off x="7131728" y="5500574"/>
          <a:ext cx="134778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Document" r:id="rId4" imgW="1825625" imgH="803275" progId="Word.Document.8">
                  <p:embed/>
                </p:oleObj>
              </mc:Choice>
              <mc:Fallback>
                <p:oleObj name="Document" r:id="rId4" imgW="1825625" imgH="803275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1728" y="5500574"/>
                        <a:ext cx="1347787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460500" y="1664970"/>
            <a:ext cx="7192645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612140" algn="just">
              <a:lnSpc>
                <a:spcPct val="15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(1)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强酸溶液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以</a:t>
            </a:r>
            <a:r>
              <a:rPr lang="en-US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mol·L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－</a:t>
            </a:r>
            <a:r>
              <a:rPr lang="en-US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的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2800" b="1" i="1" kern="100" baseline="-250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溶液为例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)</a:t>
            </a:r>
            <a:endParaRPr lang="zh-CN" altLang="zh-CN" sz="2800" b="1" kern="100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pPr indent="612140" algn="just">
              <a:lnSpc>
                <a:spcPct val="15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pt-BR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pt-BR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(H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＋</a:t>
            </a:r>
            <a:r>
              <a:rPr lang="pt-BR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＝</a:t>
            </a:r>
            <a:r>
              <a:rPr lang="pt-BR" altLang="zh-CN" sz="2800" b="1" i="1" u="sng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pt-BR" altLang="zh-CN" sz="2800" b="1" i="1" u="sng" kern="100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        </a:t>
            </a:r>
            <a:r>
              <a:rPr lang="pt-BR" altLang="zh-CN" sz="2800" b="1" kern="100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pt-BR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mol·L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－</a:t>
            </a:r>
            <a:r>
              <a:rPr lang="pt-BR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1</a:t>
            </a:r>
            <a:endParaRPr lang="zh-CN" altLang="zh-CN" sz="2800" b="1" kern="100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pPr indent="612140" algn="just">
              <a:lnSpc>
                <a:spcPct val="150000"/>
              </a:lnSpc>
              <a:spcAft>
                <a:spcPts val="0"/>
              </a:spcAft>
              <a:tabLst>
                <a:tab pos="4267200" algn="l"/>
              </a:tabLst>
            </a:pP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pH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＝－</a:t>
            </a:r>
            <a:r>
              <a:rPr lang="en-US" altLang="zh-CN" sz="2800" b="1" kern="100" dirty="0" err="1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lg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 i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(H</a:t>
            </a:r>
            <a:r>
              <a:rPr lang="zh-CN" altLang="zh-CN" sz="2800" b="1" kern="100" baseline="300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＋</a:t>
            </a:r>
            <a:r>
              <a:rPr lang="en-US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＝</a:t>
            </a:r>
            <a:r>
              <a:rPr lang="en-US" altLang="zh-CN" sz="2800" b="1" u="sng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800" b="1" u="sng" kern="100" dirty="0" smtClean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         </a:t>
            </a:r>
            <a:r>
              <a:rPr lang="zh-CN" altLang="zh-CN" sz="2800" b="1" kern="100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  <a:sym typeface="+mn-ea"/>
              </a:rPr>
              <a:t>。</a:t>
            </a:r>
            <a:endParaRPr lang="zh-CN" altLang="zh-CN" sz="2800" b="1" kern="100" dirty="0"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 rot="0">
            <a:off x="1350645" y="1428115"/>
            <a:ext cx="7973060" cy="4929505"/>
            <a:chOff x="5605" y="3634"/>
            <a:chExt cx="7797" cy="3382"/>
          </a:xfrm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5798" y="3784"/>
              <a:ext cx="7605" cy="3233"/>
            </a:xfrm>
            <a:custGeom>
              <a:avLst/>
              <a:gdLst>
                <a:gd name="T0" fmla="*/ 1218 w 1285"/>
                <a:gd name="T1" fmla="*/ 545 h 545"/>
                <a:gd name="T2" fmla="*/ 67 w 1285"/>
                <a:gd name="T3" fmla="*/ 545 h 545"/>
                <a:gd name="T4" fmla="*/ 0 w 1285"/>
                <a:gd name="T5" fmla="*/ 478 h 545"/>
                <a:gd name="T6" fmla="*/ 0 w 1285"/>
                <a:gd name="T7" fmla="*/ 67 h 545"/>
                <a:gd name="T8" fmla="*/ 67 w 1285"/>
                <a:gd name="T9" fmla="*/ 0 h 545"/>
                <a:gd name="T10" fmla="*/ 1218 w 1285"/>
                <a:gd name="T11" fmla="*/ 0 h 545"/>
                <a:gd name="T12" fmla="*/ 1285 w 1285"/>
                <a:gd name="T13" fmla="*/ 67 h 545"/>
                <a:gd name="T14" fmla="*/ 1285 w 1285"/>
                <a:gd name="T15" fmla="*/ 478 h 545"/>
                <a:gd name="T16" fmla="*/ 1218 w 1285"/>
                <a:gd name="T17" fmla="*/ 545 h 545"/>
                <a:gd name="T18" fmla="*/ 67 w 1285"/>
                <a:gd name="T19" fmla="*/ 4 h 545"/>
                <a:gd name="T20" fmla="*/ 4 w 1285"/>
                <a:gd name="T21" fmla="*/ 67 h 545"/>
                <a:gd name="T22" fmla="*/ 4 w 1285"/>
                <a:gd name="T23" fmla="*/ 478 h 545"/>
                <a:gd name="T24" fmla="*/ 67 w 1285"/>
                <a:gd name="T25" fmla="*/ 541 h 545"/>
                <a:gd name="T26" fmla="*/ 1218 w 1285"/>
                <a:gd name="T27" fmla="*/ 541 h 545"/>
                <a:gd name="T28" fmla="*/ 1281 w 1285"/>
                <a:gd name="T29" fmla="*/ 478 h 545"/>
                <a:gd name="T30" fmla="*/ 1281 w 1285"/>
                <a:gd name="T31" fmla="*/ 67 h 545"/>
                <a:gd name="T32" fmla="*/ 1218 w 1285"/>
                <a:gd name="T33" fmla="*/ 4 h 545"/>
                <a:gd name="T34" fmla="*/ 67 w 1285"/>
                <a:gd name="T35" fmla="*/ 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05" h="3233">
                  <a:moveTo>
                    <a:pt x="432" y="0"/>
                  </a:moveTo>
                  <a:lnTo>
                    <a:pt x="476" y="0"/>
                  </a:lnTo>
                  <a:cubicBezTo>
                    <a:pt x="7208" y="0"/>
                    <a:pt x="7208" y="0"/>
                    <a:pt x="7208" y="0"/>
                  </a:cubicBezTo>
                  <a:cubicBezTo>
                    <a:pt x="7427" y="0"/>
                    <a:pt x="7605" y="178"/>
                    <a:pt x="7605" y="397"/>
                  </a:cubicBezTo>
                  <a:cubicBezTo>
                    <a:pt x="7605" y="2836"/>
                    <a:pt x="7605" y="2836"/>
                    <a:pt x="7605" y="2836"/>
                  </a:cubicBezTo>
                  <a:cubicBezTo>
                    <a:pt x="7605" y="3055"/>
                    <a:pt x="7427" y="3233"/>
                    <a:pt x="7208" y="3233"/>
                  </a:cubicBezTo>
                  <a:cubicBezTo>
                    <a:pt x="397" y="3233"/>
                    <a:pt x="397" y="3233"/>
                    <a:pt x="397" y="3233"/>
                  </a:cubicBezTo>
                  <a:cubicBezTo>
                    <a:pt x="178" y="3233"/>
                    <a:pt x="0" y="3055"/>
                    <a:pt x="0" y="2836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356"/>
                    <a:pt x="6" y="317"/>
                    <a:pt x="18" y="279"/>
                  </a:cubicBezTo>
                  <a:lnTo>
                    <a:pt x="18" y="277"/>
                  </a:lnTo>
                  <a:lnTo>
                    <a:pt x="23" y="281"/>
                  </a:lnTo>
                  <a:cubicBezTo>
                    <a:pt x="26" y="284"/>
                    <a:pt x="29" y="286"/>
                    <a:pt x="33" y="289"/>
                  </a:cubicBezTo>
                  <a:lnTo>
                    <a:pt x="38" y="293"/>
                  </a:lnTo>
                  <a:lnTo>
                    <a:pt x="35" y="304"/>
                  </a:lnTo>
                  <a:cubicBezTo>
                    <a:pt x="28" y="334"/>
                    <a:pt x="24" y="365"/>
                    <a:pt x="24" y="397"/>
                  </a:cubicBezTo>
                  <a:cubicBezTo>
                    <a:pt x="24" y="2836"/>
                    <a:pt x="24" y="2836"/>
                    <a:pt x="24" y="2836"/>
                  </a:cubicBezTo>
                  <a:cubicBezTo>
                    <a:pt x="24" y="3043"/>
                    <a:pt x="189" y="3209"/>
                    <a:pt x="397" y="3209"/>
                  </a:cubicBezTo>
                  <a:cubicBezTo>
                    <a:pt x="7208" y="3209"/>
                    <a:pt x="7208" y="3209"/>
                    <a:pt x="7208" y="3209"/>
                  </a:cubicBezTo>
                  <a:cubicBezTo>
                    <a:pt x="7416" y="3209"/>
                    <a:pt x="7581" y="3043"/>
                    <a:pt x="7581" y="2836"/>
                  </a:cubicBezTo>
                  <a:cubicBezTo>
                    <a:pt x="7581" y="397"/>
                    <a:pt x="7581" y="397"/>
                    <a:pt x="7581" y="397"/>
                  </a:cubicBezTo>
                  <a:cubicBezTo>
                    <a:pt x="7581" y="190"/>
                    <a:pt x="7416" y="24"/>
                    <a:pt x="7208" y="24"/>
                  </a:cubicBezTo>
                  <a:lnTo>
                    <a:pt x="438" y="24"/>
                  </a:lnTo>
                  <a:lnTo>
                    <a:pt x="437" y="18"/>
                  </a:lnTo>
                  <a:cubicBezTo>
                    <a:pt x="436" y="13"/>
                    <a:pt x="435" y="9"/>
                    <a:pt x="433" y="5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FF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898" y="3884"/>
              <a:ext cx="7405" cy="3033"/>
            </a:xfrm>
            <a:custGeom>
              <a:avLst/>
              <a:gdLst>
                <a:gd name="T0" fmla="*/ 1208 w 1251"/>
                <a:gd name="T1" fmla="*/ 511 h 511"/>
                <a:gd name="T2" fmla="*/ 1121 w 1251"/>
                <a:gd name="T3" fmla="*/ 511 h 511"/>
                <a:gd name="T4" fmla="*/ 1062 w 1251"/>
                <a:gd name="T5" fmla="*/ 507 h 511"/>
                <a:gd name="T6" fmla="*/ 1042 w 1251"/>
                <a:gd name="T7" fmla="*/ 511 h 511"/>
                <a:gd name="T8" fmla="*/ 942 w 1251"/>
                <a:gd name="T9" fmla="*/ 511 h 511"/>
                <a:gd name="T10" fmla="*/ 923 w 1251"/>
                <a:gd name="T11" fmla="*/ 507 h 511"/>
                <a:gd name="T12" fmla="*/ 843 w 1251"/>
                <a:gd name="T13" fmla="*/ 511 h 511"/>
                <a:gd name="T14" fmla="*/ 783 w 1251"/>
                <a:gd name="T15" fmla="*/ 507 h 511"/>
                <a:gd name="T16" fmla="*/ 764 w 1251"/>
                <a:gd name="T17" fmla="*/ 511 h 511"/>
                <a:gd name="T18" fmla="*/ 664 w 1251"/>
                <a:gd name="T19" fmla="*/ 511 h 511"/>
                <a:gd name="T20" fmla="*/ 644 w 1251"/>
                <a:gd name="T21" fmla="*/ 507 h 511"/>
                <a:gd name="T22" fmla="*/ 565 w 1251"/>
                <a:gd name="T23" fmla="*/ 511 h 511"/>
                <a:gd name="T24" fmla="*/ 505 w 1251"/>
                <a:gd name="T25" fmla="*/ 507 h 511"/>
                <a:gd name="T26" fmla="*/ 485 w 1251"/>
                <a:gd name="T27" fmla="*/ 511 h 511"/>
                <a:gd name="T28" fmla="*/ 386 w 1251"/>
                <a:gd name="T29" fmla="*/ 511 h 511"/>
                <a:gd name="T30" fmla="*/ 366 w 1251"/>
                <a:gd name="T31" fmla="*/ 507 h 511"/>
                <a:gd name="T32" fmla="*/ 286 w 1251"/>
                <a:gd name="T33" fmla="*/ 511 h 511"/>
                <a:gd name="T34" fmla="*/ 227 w 1251"/>
                <a:gd name="T35" fmla="*/ 507 h 511"/>
                <a:gd name="T36" fmla="*/ 207 w 1251"/>
                <a:gd name="T37" fmla="*/ 511 h 511"/>
                <a:gd name="T38" fmla="*/ 107 w 1251"/>
                <a:gd name="T39" fmla="*/ 511 h 511"/>
                <a:gd name="T40" fmla="*/ 88 w 1251"/>
                <a:gd name="T41" fmla="*/ 507 h 511"/>
                <a:gd name="T42" fmla="*/ 1227 w 1251"/>
                <a:gd name="T43" fmla="*/ 504 h 511"/>
                <a:gd name="T44" fmla="*/ 6 w 1251"/>
                <a:gd name="T45" fmla="*/ 474 h 511"/>
                <a:gd name="T46" fmla="*/ 1251 w 1251"/>
                <a:gd name="T47" fmla="*/ 450 h 511"/>
                <a:gd name="T48" fmla="*/ 4 w 1251"/>
                <a:gd name="T49" fmla="*/ 455 h 511"/>
                <a:gd name="T50" fmla="*/ 0 w 1251"/>
                <a:gd name="T51" fmla="*/ 415 h 511"/>
                <a:gd name="T52" fmla="*/ 1251 w 1251"/>
                <a:gd name="T53" fmla="*/ 371 h 511"/>
                <a:gd name="T54" fmla="*/ 1251 w 1251"/>
                <a:gd name="T55" fmla="*/ 351 h 511"/>
                <a:gd name="T56" fmla="*/ 0 w 1251"/>
                <a:gd name="T57" fmla="*/ 316 h 511"/>
                <a:gd name="T58" fmla="*/ 1251 w 1251"/>
                <a:gd name="T59" fmla="*/ 311 h 511"/>
                <a:gd name="T60" fmla="*/ 1247 w 1251"/>
                <a:gd name="T61" fmla="*/ 271 h 511"/>
                <a:gd name="T62" fmla="*/ 4 w 1251"/>
                <a:gd name="T63" fmla="*/ 236 h 511"/>
                <a:gd name="T64" fmla="*/ 4 w 1251"/>
                <a:gd name="T65" fmla="*/ 216 h 511"/>
                <a:gd name="T66" fmla="*/ 1247 w 1251"/>
                <a:gd name="T67" fmla="*/ 172 h 511"/>
                <a:gd name="T68" fmla="*/ 4 w 1251"/>
                <a:gd name="T69" fmla="*/ 177 h 511"/>
                <a:gd name="T70" fmla="*/ 0 w 1251"/>
                <a:gd name="T71" fmla="*/ 137 h 511"/>
                <a:gd name="T72" fmla="*/ 1251 w 1251"/>
                <a:gd name="T73" fmla="*/ 92 h 511"/>
                <a:gd name="T74" fmla="*/ 1251 w 1251"/>
                <a:gd name="T75" fmla="*/ 72 h 511"/>
                <a:gd name="T76" fmla="*/ 0 w 1251"/>
                <a:gd name="T77" fmla="*/ 50 h 511"/>
                <a:gd name="T78" fmla="*/ 1237 w 1251"/>
                <a:gd name="T79" fmla="*/ 15 h 511"/>
                <a:gd name="T80" fmla="*/ 14 w 1251"/>
                <a:gd name="T81" fmla="*/ 21 h 511"/>
                <a:gd name="T82" fmla="*/ 1218 w 1251"/>
                <a:gd name="T83" fmla="*/ 7 h 511"/>
                <a:gd name="T84" fmla="*/ 47 w 1251"/>
                <a:gd name="T85" fmla="*/ 4 h 511"/>
                <a:gd name="T86" fmla="*/ 1120 w 1251"/>
                <a:gd name="T87" fmla="*/ 4 h 511"/>
                <a:gd name="T88" fmla="*/ 1100 w 1251"/>
                <a:gd name="T89" fmla="*/ 0 h 511"/>
                <a:gd name="T90" fmla="*/ 1021 w 1251"/>
                <a:gd name="T91" fmla="*/ 4 h 511"/>
                <a:gd name="T92" fmla="*/ 961 w 1251"/>
                <a:gd name="T93" fmla="*/ 0 h 511"/>
                <a:gd name="T94" fmla="*/ 941 w 1251"/>
                <a:gd name="T95" fmla="*/ 4 h 511"/>
                <a:gd name="T96" fmla="*/ 842 w 1251"/>
                <a:gd name="T97" fmla="*/ 4 h 511"/>
                <a:gd name="T98" fmla="*/ 822 w 1251"/>
                <a:gd name="T99" fmla="*/ 0 h 511"/>
                <a:gd name="T100" fmla="*/ 742 w 1251"/>
                <a:gd name="T101" fmla="*/ 4 h 511"/>
                <a:gd name="T102" fmla="*/ 683 w 1251"/>
                <a:gd name="T103" fmla="*/ 0 h 511"/>
                <a:gd name="T104" fmla="*/ 663 w 1251"/>
                <a:gd name="T105" fmla="*/ 4 h 511"/>
                <a:gd name="T106" fmla="*/ 563 w 1251"/>
                <a:gd name="T107" fmla="*/ 4 h 511"/>
                <a:gd name="T108" fmla="*/ 544 w 1251"/>
                <a:gd name="T109" fmla="*/ 0 h 511"/>
                <a:gd name="T110" fmla="*/ 464 w 1251"/>
                <a:gd name="T111" fmla="*/ 4 h 511"/>
                <a:gd name="T112" fmla="*/ 404 w 1251"/>
                <a:gd name="T113" fmla="*/ 0 h 511"/>
                <a:gd name="T114" fmla="*/ 384 w 1251"/>
                <a:gd name="T115" fmla="*/ 4 h 511"/>
                <a:gd name="T116" fmla="*/ 285 w 1251"/>
                <a:gd name="T117" fmla="*/ 4 h 511"/>
                <a:gd name="T118" fmla="*/ 265 w 1251"/>
                <a:gd name="T119" fmla="*/ 0 h 511"/>
                <a:gd name="T120" fmla="*/ 186 w 1251"/>
                <a:gd name="T121" fmla="*/ 4 h 511"/>
                <a:gd name="T122" fmla="*/ 126 w 1251"/>
                <a:gd name="T123" fmla="*/ 0 h 511"/>
                <a:gd name="T124" fmla="*/ 106 w 1251"/>
                <a:gd name="T125" fmla="*/ 4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05" h="3033">
                  <a:moveTo>
                    <a:pt x="6991" y="3009"/>
                  </a:moveTo>
                  <a:cubicBezTo>
                    <a:pt x="7109" y="3009"/>
                    <a:pt x="7109" y="3009"/>
                    <a:pt x="7109" y="3009"/>
                  </a:cubicBezTo>
                  <a:cubicBezTo>
                    <a:pt x="7121" y="3009"/>
                    <a:pt x="7133" y="3009"/>
                    <a:pt x="7150" y="3009"/>
                  </a:cubicBezTo>
                  <a:cubicBezTo>
                    <a:pt x="7150" y="3033"/>
                    <a:pt x="7150" y="3033"/>
                    <a:pt x="7150" y="3033"/>
                  </a:cubicBezTo>
                  <a:cubicBezTo>
                    <a:pt x="7139" y="3033"/>
                    <a:pt x="7121" y="3033"/>
                    <a:pt x="7109" y="3033"/>
                  </a:cubicBezTo>
                  <a:cubicBezTo>
                    <a:pt x="6991" y="3033"/>
                    <a:pt x="6991" y="3033"/>
                    <a:pt x="6991" y="3033"/>
                  </a:cubicBezTo>
                  <a:cubicBezTo>
                    <a:pt x="6991" y="3009"/>
                    <a:pt x="6991" y="3009"/>
                    <a:pt x="6991" y="3009"/>
                  </a:cubicBezTo>
                  <a:close/>
                  <a:moveTo>
                    <a:pt x="6754" y="3009"/>
                  </a:moveTo>
                  <a:cubicBezTo>
                    <a:pt x="6872" y="3009"/>
                    <a:pt x="6872" y="3009"/>
                    <a:pt x="6872" y="3009"/>
                  </a:cubicBezTo>
                  <a:lnTo>
                    <a:pt x="6872" y="3033"/>
                  </a:lnTo>
                  <a:cubicBezTo>
                    <a:pt x="6754" y="3033"/>
                    <a:pt x="6754" y="3033"/>
                    <a:pt x="6754" y="3033"/>
                  </a:cubicBezTo>
                  <a:cubicBezTo>
                    <a:pt x="6754" y="3009"/>
                    <a:pt x="6754" y="3009"/>
                    <a:pt x="6754" y="3009"/>
                  </a:cubicBezTo>
                  <a:close/>
                  <a:moveTo>
                    <a:pt x="6517" y="3009"/>
                  </a:moveTo>
                  <a:cubicBezTo>
                    <a:pt x="6635" y="3009"/>
                    <a:pt x="6635" y="3009"/>
                    <a:pt x="6635" y="3009"/>
                  </a:cubicBezTo>
                  <a:lnTo>
                    <a:pt x="6635" y="3033"/>
                  </a:lnTo>
                  <a:cubicBezTo>
                    <a:pt x="6517" y="3033"/>
                    <a:pt x="6517" y="3033"/>
                    <a:pt x="6517" y="3033"/>
                  </a:cubicBezTo>
                  <a:cubicBezTo>
                    <a:pt x="6517" y="3009"/>
                    <a:pt x="6517" y="3009"/>
                    <a:pt x="6517" y="3009"/>
                  </a:cubicBezTo>
                  <a:close/>
                  <a:moveTo>
                    <a:pt x="6286" y="3009"/>
                  </a:moveTo>
                  <a:cubicBezTo>
                    <a:pt x="6405" y="3009"/>
                    <a:pt x="6405" y="3009"/>
                    <a:pt x="6405" y="3009"/>
                  </a:cubicBezTo>
                  <a:lnTo>
                    <a:pt x="6405" y="3033"/>
                  </a:lnTo>
                  <a:cubicBezTo>
                    <a:pt x="6286" y="3033"/>
                    <a:pt x="6286" y="3033"/>
                    <a:pt x="6286" y="3033"/>
                  </a:cubicBezTo>
                  <a:cubicBezTo>
                    <a:pt x="6286" y="3009"/>
                    <a:pt x="6286" y="3009"/>
                    <a:pt x="6286" y="3009"/>
                  </a:cubicBezTo>
                  <a:close/>
                  <a:moveTo>
                    <a:pt x="6049" y="3009"/>
                  </a:moveTo>
                  <a:cubicBezTo>
                    <a:pt x="6168" y="3009"/>
                    <a:pt x="6168" y="3009"/>
                    <a:pt x="6168" y="3009"/>
                  </a:cubicBezTo>
                  <a:lnTo>
                    <a:pt x="6168" y="3033"/>
                  </a:lnTo>
                  <a:cubicBezTo>
                    <a:pt x="6049" y="3033"/>
                    <a:pt x="6049" y="3033"/>
                    <a:pt x="6049" y="3033"/>
                  </a:cubicBezTo>
                  <a:cubicBezTo>
                    <a:pt x="6049" y="3009"/>
                    <a:pt x="6049" y="3009"/>
                    <a:pt x="6049" y="3009"/>
                  </a:cubicBezTo>
                  <a:close/>
                  <a:moveTo>
                    <a:pt x="5813" y="3009"/>
                  </a:moveTo>
                  <a:cubicBezTo>
                    <a:pt x="5931" y="3009"/>
                    <a:pt x="5931" y="3009"/>
                    <a:pt x="5931" y="3009"/>
                  </a:cubicBezTo>
                  <a:lnTo>
                    <a:pt x="5931" y="3033"/>
                  </a:lnTo>
                  <a:cubicBezTo>
                    <a:pt x="5813" y="3033"/>
                    <a:pt x="5813" y="3033"/>
                    <a:pt x="5813" y="3033"/>
                  </a:cubicBezTo>
                  <a:cubicBezTo>
                    <a:pt x="5813" y="3009"/>
                    <a:pt x="5813" y="3009"/>
                    <a:pt x="5813" y="3009"/>
                  </a:cubicBezTo>
                  <a:close/>
                  <a:moveTo>
                    <a:pt x="5576" y="3009"/>
                  </a:moveTo>
                  <a:cubicBezTo>
                    <a:pt x="5694" y="3009"/>
                    <a:pt x="5694" y="3009"/>
                    <a:pt x="5694" y="3009"/>
                  </a:cubicBezTo>
                  <a:lnTo>
                    <a:pt x="5694" y="3033"/>
                  </a:lnTo>
                  <a:cubicBezTo>
                    <a:pt x="5576" y="3033"/>
                    <a:pt x="5576" y="3033"/>
                    <a:pt x="5576" y="3033"/>
                  </a:cubicBezTo>
                  <a:cubicBezTo>
                    <a:pt x="5576" y="3009"/>
                    <a:pt x="5576" y="3009"/>
                    <a:pt x="5576" y="3009"/>
                  </a:cubicBezTo>
                  <a:close/>
                  <a:moveTo>
                    <a:pt x="5345" y="3009"/>
                  </a:moveTo>
                  <a:cubicBezTo>
                    <a:pt x="5463" y="3009"/>
                    <a:pt x="5463" y="3009"/>
                    <a:pt x="5463" y="3009"/>
                  </a:cubicBezTo>
                  <a:lnTo>
                    <a:pt x="5463" y="3033"/>
                  </a:lnTo>
                  <a:cubicBezTo>
                    <a:pt x="5345" y="3033"/>
                    <a:pt x="5345" y="3033"/>
                    <a:pt x="5345" y="3033"/>
                  </a:cubicBezTo>
                  <a:cubicBezTo>
                    <a:pt x="5345" y="3009"/>
                    <a:pt x="5345" y="3009"/>
                    <a:pt x="5345" y="3009"/>
                  </a:cubicBezTo>
                  <a:close/>
                  <a:moveTo>
                    <a:pt x="5108" y="3009"/>
                  </a:moveTo>
                  <a:cubicBezTo>
                    <a:pt x="5227" y="3009"/>
                    <a:pt x="5227" y="3009"/>
                    <a:pt x="5227" y="3009"/>
                  </a:cubicBezTo>
                  <a:lnTo>
                    <a:pt x="5227" y="3033"/>
                  </a:lnTo>
                  <a:cubicBezTo>
                    <a:pt x="5108" y="3033"/>
                    <a:pt x="5108" y="3033"/>
                    <a:pt x="5108" y="3033"/>
                  </a:cubicBezTo>
                  <a:cubicBezTo>
                    <a:pt x="5108" y="3009"/>
                    <a:pt x="5108" y="3009"/>
                    <a:pt x="5108" y="3009"/>
                  </a:cubicBezTo>
                  <a:close/>
                  <a:moveTo>
                    <a:pt x="4872" y="3009"/>
                  </a:moveTo>
                  <a:cubicBezTo>
                    <a:pt x="4990" y="3009"/>
                    <a:pt x="4990" y="3009"/>
                    <a:pt x="4990" y="3009"/>
                  </a:cubicBezTo>
                  <a:lnTo>
                    <a:pt x="4990" y="3033"/>
                  </a:lnTo>
                  <a:cubicBezTo>
                    <a:pt x="4872" y="3033"/>
                    <a:pt x="4872" y="3033"/>
                    <a:pt x="4872" y="3033"/>
                  </a:cubicBezTo>
                  <a:cubicBezTo>
                    <a:pt x="4872" y="3009"/>
                    <a:pt x="4872" y="3009"/>
                    <a:pt x="4872" y="3009"/>
                  </a:cubicBezTo>
                  <a:close/>
                  <a:moveTo>
                    <a:pt x="4635" y="3009"/>
                  </a:moveTo>
                  <a:cubicBezTo>
                    <a:pt x="4753" y="3009"/>
                    <a:pt x="4753" y="3009"/>
                    <a:pt x="4753" y="3009"/>
                  </a:cubicBezTo>
                  <a:lnTo>
                    <a:pt x="4753" y="3033"/>
                  </a:lnTo>
                  <a:cubicBezTo>
                    <a:pt x="4635" y="3033"/>
                    <a:pt x="4635" y="3033"/>
                    <a:pt x="4635" y="3033"/>
                  </a:cubicBezTo>
                  <a:cubicBezTo>
                    <a:pt x="4635" y="3009"/>
                    <a:pt x="4635" y="3009"/>
                    <a:pt x="4635" y="3009"/>
                  </a:cubicBezTo>
                  <a:close/>
                  <a:moveTo>
                    <a:pt x="4404" y="3009"/>
                  </a:moveTo>
                  <a:cubicBezTo>
                    <a:pt x="4522" y="3009"/>
                    <a:pt x="4522" y="3009"/>
                    <a:pt x="4522" y="3009"/>
                  </a:cubicBezTo>
                  <a:lnTo>
                    <a:pt x="4522" y="3033"/>
                  </a:lnTo>
                  <a:cubicBezTo>
                    <a:pt x="4404" y="3033"/>
                    <a:pt x="4404" y="3033"/>
                    <a:pt x="4404" y="3033"/>
                  </a:cubicBezTo>
                  <a:cubicBezTo>
                    <a:pt x="4404" y="3009"/>
                    <a:pt x="4404" y="3009"/>
                    <a:pt x="4404" y="3009"/>
                  </a:cubicBezTo>
                  <a:close/>
                  <a:moveTo>
                    <a:pt x="4167" y="3009"/>
                  </a:moveTo>
                  <a:cubicBezTo>
                    <a:pt x="4286" y="3009"/>
                    <a:pt x="4286" y="3009"/>
                    <a:pt x="4286" y="3009"/>
                  </a:cubicBezTo>
                  <a:lnTo>
                    <a:pt x="4286" y="3033"/>
                  </a:lnTo>
                  <a:cubicBezTo>
                    <a:pt x="4167" y="3033"/>
                    <a:pt x="4167" y="3033"/>
                    <a:pt x="4167" y="3033"/>
                  </a:cubicBezTo>
                  <a:cubicBezTo>
                    <a:pt x="4167" y="3009"/>
                    <a:pt x="4167" y="3009"/>
                    <a:pt x="4167" y="3009"/>
                  </a:cubicBezTo>
                  <a:close/>
                  <a:moveTo>
                    <a:pt x="3930" y="3009"/>
                  </a:moveTo>
                  <a:cubicBezTo>
                    <a:pt x="4049" y="3009"/>
                    <a:pt x="4049" y="3009"/>
                    <a:pt x="4049" y="3009"/>
                  </a:cubicBezTo>
                  <a:lnTo>
                    <a:pt x="4049" y="3033"/>
                  </a:lnTo>
                  <a:cubicBezTo>
                    <a:pt x="3930" y="3033"/>
                    <a:pt x="3930" y="3033"/>
                    <a:pt x="3930" y="3033"/>
                  </a:cubicBezTo>
                  <a:cubicBezTo>
                    <a:pt x="3930" y="3009"/>
                    <a:pt x="3930" y="3009"/>
                    <a:pt x="3930" y="3009"/>
                  </a:cubicBezTo>
                  <a:close/>
                  <a:moveTo>
                    <a:pt x="3694" y="3009"/>
                  </a:moveTo>
                  <a:cubicBezTo>
                    <a:pt x="3812" y="3009"/>
                    <a:pt x="3812" y="3009"/>
                    <a:pt x="3812" y="3009"/>
                  </a:cubicBezTo>
                  <a:lnTo>
                    <a:pt x="3812" y="3033"/>
                  </a:lnTo>
                  <a:cubicBezTo>
                    <a:pt x="3694" y="3033"/>
                    <a:pt x="3694" y="3033"/>
                    <a:pt x="3694" y="3033"/>
                  </a:cubicBezTo>
                  <a:cubicBezTo>
                    <a:pt x="3694" y="3009"/>
                    <a:pt x="3694" y="3009"/>
                    <a:pt x="3694" y="3009"/>
                  </a:cubicBezTo>
                  <a:close/>
                  <a:moveTo>
                    <a:pt x="3463" y="3009"/>
                  </a:moveTo>
                  <a:cubicBezTo>
                    <a:pt x="3575" y="3009"/>
                    <a:pt x="3575" y="3009"/>
                    <a:pt x="3575" y="3009"/>
                  </a:cubicBezTo>
                  <a:lnTo>
                    <a:pt x="3575" y="3033"/>
                  </a:lnTo>
                  <a:cubicBezTo>
                    <a:pt x="3463" y="3033"/>
                    <a:pt x="3463" y="3033"/>
                    <a:pt x="3463" y="3033"/>
                  </a:cubicBezTo>
                  <a:cubicBezTo>
                    <a:pt x="3463" y="3009"/>
                    <a:pt x="3463" y="3009"/>
                    <a:pt x="3463" y="3009"/>
                  </a:cubicBezTo>
                  <a:close/>
                  <a:moveTo>
                    <a:pt x="3226" y="3009"/>
                  </a:moveTo>
                  <a:cubicBezTo>
                    <a:pt x="3344" y="3009"/>
                    <a:pt x="3344" y="3009"/>
                    <a:pt x="3344" y="3009"/>
                  </a:cubicBezTo>
                  <a:lnTo>
                    <a:pt x="3344" y="3033"/>
                  </a:lnTo>
                  <a:cubicBezTo>
                    <a:pt x="3226" y="3033"/>
                    <a:pt x="3226" y="3033"/>
                    <a:pt x="3226" y="3033"/>
                  </a:cubicBezTo>
                  <a:cubicBezTo>
                    <a:pt x="3226" y="3009"/>
                    <a:pt x="3226" y="3009"/>
                    <a:pt x="3226" y="3009"/>
                  </a:cubicBezTo>
                  <a:close/>
                  <a:moveTo>
                    <a:pt x="2989" y="3009"/>
                  </a:moveTo>
                  <a:cubicBezTo>
                    <a:pt x="3108" y="3009"/>
                    <a:pt x="3108" y="3009"/>
                    <a:pt x="3108" y="3009"/>
                  </a:cubicBezTo>
                  <a:lnTo>
                    <a:pt x="3108" y="3033"/>
                  </a:lnTo>
                  <a:cubicBezTo>
                    <a:pt x="2989" y="3033"/>
                    <a:pt x="2989" y="3033"/>
                    <a:pt x="2989" y="3033"/>
                  </a:cubicBezTo>
                  <a:cubicBezTo>
                    <a:pt x="2989" y="3009"/>
                    <a:pt x="2989" y="3009"/>
                    <a:pt x="2989" y="3009"/>
                  </a:cubicBezTo>
                  <a:close/>
                  <a:moveTo>
                    <a:pt x="2752" y="3009"/>
                  </a:moveTo>
                  <a:cubicBezTo>
                    <a:pt x="2871" y="3009"/>
                    <a:pt x="2871" y="3009"/>
                    <a:pt x="2871" y="3009"/>
                  </a:cubicBezTo>
                  <a:lnTo>
                    <a:pt x="2871" y="3033"/>
                  </a:lnTo>
                  <a:cubicBezTo>
                    <a:pt x="2752" y="3033"/>
                    <a:pt x="2752" y="3033"/>
                    <a:pt x="2752" y="3033"/>
                  </a:cubicBezTo>
                  <a:cubicBezTo>
                    <a:pt x="2752" y="3009"/>
                    <a:pt x="2752" y="3009"/>
                    <a:pt x="2752" y="3009"/>
                  </a:cubicBezTo>
                  <a:close/>
                  <a:moveTo>
                    <a:pt x="2522" y="3009"/>
                  </a:moveTo>
                  <a:cubicBezTo>
                    <a:pt x="2634" y="3009"/>
                    <a:pt x="2634" y="3009"/>
                    <a:pt x="2634" y="3009"/>
                  </a:cubicBezTo>
                  <a:lnTo>
                    <a:pt x="2634" y="3033"/>
                  </a:lnTo>
                  <a:cubicBezTo>
                    <a:pt x="2522" y="3033"/>
                    <a:pt x="2522" y="3033"/>
                    <a:pt x="2522" y="3033"/>
                  </a:cubicBezTo>
                  <a:cubicBezTo>
                    <a:pt x="2522" y="3009"/>
                    <a:pt x="2522" y="3009"/>
                    <a:pt x="2522" y="3009"/>
                  </a:cubicBezTo>
                  <a:close/>
                  <a:moveTo>
                    <a:pt x="2285" y="3009"/>
                  </a:moveTo>
                  <a:cubicBezTo>
                    <a:pt x="2403" y="3009"/>
                    <a:pt x="2403" y="3009"/>
                    <a:pt x="2403" y="3009"/>
                  </a:cubicBezTo>
                  <a:lnTo>
                    <a:pt x="2403" y="3033"/>
                  </a:lnTo>
                  <a:cubicBezTo>
                    <a:pt x="2285" y="3033"/>
                    <a:pt x="2285" y="3033"/>
                    <a:pt x="2285" y="3033"/>
                  </a:cubicBezTo>
                  <a:cubicBezTo>
                    <a:pt x="2285" y="3009"/>
                    <a:pt x="2285" y="3009"/>
                    <a:pt x="2285" y="3009"/>
                  </a:cubicBezTo>
                  <a:close/>
                  <a:moveTo>
                    <a:pt x="2048" y="3009"/>
                  </a:moveTo>
                  <a:cubicBezTo>
                    <a:pt x="2166" y="3009"/>
                    <a:pt x="2166" y="3009"/>
                    <a:pt x="2166" y="3009"/>
                  </a:cubicBezTo>
                  <a:lnTo>
                    <a:pt x="2166" y="3033"/>
                  </a:lnTo>
                  <a:cubicBezTo>
                    <a:pt x="2048" y="3033"/>
                    <a:pt x="2048" y="3033"/>
                    <a:pt x="2048" y="3033"/>
                  </a:cubicBezTo>
                  <a:cubicBezTo>
                    <a:pt x="2048" y="3009"/>
                    <a:pt x="2048" y="3009"/>
                    <a:pt x="2048" y="3009"/>
                  </a:cubicBezTo>
                  <a:close/>
                  <a:moveTo>
                    <a:pt x="1811" y="3009"/>
                  </a:moveTo>
                  <a:cubicBezTo>
                    <a:pt x="1930" y="3009"/>
                    <a:pt x="1930" y="3009"/>
                    <a:pt x="1930" y="3009"/>
                  </a:cubicBezTo>
                  <a:lnTo>
                    <a:pt x="1930" y="3033"/>
                  </a:lnTo>
                  <a:cubicBezTo>
                    <a:pt x="1811" y="3033"/>
                    <a:pt x="1811" y="3033"/>
                    <a:pt x="1811" y="3033"/>
                  </a:cubicBezTo>
                  <a:cubicBezTo>
                    <a:pt x="1811" y="3009"/>
                    <a:pt x="1811" y="3009"/>
                    <a:pt x="1811" y="3009"/>
                  </a:cubicBezTo>
                  <a:close/>
                  <a:moveTo>
                    <a:pt x="1580" y="3009"/>
                  </a:moveTo>
                  <a:cubicBezTo>
                    <a:pt x="1693" y="3009"/>
                    <a:pt x="1693" y="3009"/>
                    <a:pt x="1693" y="3009"/>
                  </a:cubicBezTo>
                  <a:lnTo>
                    <a:pt x="1693" y="3033"/>
                  </a:lnTo>
                  <a:cubicBezTo>
                    <a:pt x="1580" y="3033"/>
                    <a:pt x="1580" y="3033"/>
                    <a:pt x="1580" y="3033"/>
                  </a:cubicBezTo>
                  <a:cubicBezTo>
                    <a:pt x="1580" y="3009"/>
                    <a:pt x="1580" y="3009"/>
                    <a:pt x="1580" y="3009"/>
                  </a:cubicBezTo>
                  <a:close/>
                  <a:moveTo>
                    <a:pt x="1344" y="3009"/>
                  </a:moveTo>
                  <a:cubicBezTo>
                    <a:pt x="1462" y="3009"/>
                    <a:pt x="1462" y="3009"/>
                    <a:pt x="1462" y="3009"/>
                  </a:cubicBezTo>
                  <a:lnTo>
                    <a:pt x="1462" y="3033"/>
                  </a:lnTo>
                  <a:cubicBezTo>
                    <a:pt x="1344" y="3033"/>
                    <a:pt x="1344" y="3033"/>
                    <a:pt x="1344" y="3033"/>
                  </a:cubicBezTo>
                  <a:cubicBezTo>
                    <a:pt x="1344" y="3009"/>
                    <a:pt x="1344" y="3009"/>
                    <a:pt x="1344" y="3009"/>
                  </a:cubicBezTo>
                  <a:close/>
                  <a:moveTo>
                    <a:pt x="1107" y="3009"/>
                  </a:moveTo>
                  <a:cubicBezTo>
                    <a:pt x="1225" y="3009"/>
                    <a:pt x="1225" y="3009"/>
                    <a:pt x="1225" y="3009"/>
                  </a:cubicBezTo>
                  <a:lnTo>
                    <a:pt x="1225" y="3033"/>
                  </a:lnTo>
                  <a:cubicBezTo>
                    <a:pt x="1107" y="3033"/>
                    <a:pt x="1107" y="3033"/>
                    <a:pt x="1107" y="3033"/>
                  </a:cubicBezTo>
                  <a:cubicBezTo>
                    <a:pt x="1107" y="3009"/>
                    <a:pt x="1107" y="3009"/>
                    <a:pt x="1107" y="3009"/>
                  </a:cubicBezTo>
                  <a:close/>
                  <a:moveTo>
                    <a:pt x="870" y="3009"/>
                  </a:moveTo>
                  <a:cubicBezTo>
                    <a:pt x="989" y="3009"/>
                    <a:pt x="989" y="3009"/>
                    <a:pt x="989" y="3009"/>
                  </a:cubicBezTo>
                  <a:lnTo>
                    <a:pt x="989" y="3033"/>
                  </a:lnTo>
                  <a:cubicBezTo>
                    <a:pt x="870" y="3033"/>
                    <a:pt x="870" y="3033"/>
                    <a:pt x="870" y="3033"/>
                  </a:cubicBezTo>
                  <a:cubicBezTo>
                    <a:pt x="870" y="3009"/>
                    <a:pt x="870" y="3009"/>
                    <a:pt x="870" y="3009"/>
                  </a:cubicBezTo>
                  <a:close/>
                  <a:moveTo>
                    <a:pt x="633" y="3009"/>
                  </a:moveTo>
                  <a:cubicBezTo>
                    <a:pt x="752" y="3009"/>
                    <a:pt x="752" y="3009"/>
                    <a:pt x="752" y="3009"/>
                  </a:cubicBezTo>
                  <a:lnTo>
                    <a:pt x="752" y="3033"/>
                  </a:lnTo>
                  <a:cubicBezTo>
                    <a:pt x="633" y="3033"/>
                    <a:pt x="633" y="3033"/>
                    <a:pt x="633" y="3033"/>
                  </a:cubicBezTo>
                  <a:cubicBezTo>
                    <a:pt x="633" y="3009"/>
                    <a:pt x="633" y="3009"/>
                    <a:pt x="633" y="3009"/>
                  </a:cubicBezTo>
                  <a:close/>
                  <a:moveTo>
                    <a:pt x="403" y="3009"/>
                  </a:moveTo>
                  <a:cubicBezTo>
                    <a:pt x="521" y="3009"/>
                    <a:pt x="521" y="3009"/>
                    <a:pt x="521" y="3009"/>
                  </a:cubicBezTo>
                  <a:lnTo>
                    <a:pt x="521" y="3033"/>
                  </a:lnTo>
                  <a:cubicBezTo>
                    <a:pt x="403" y="3033"/>
                    <a:pt x="403" y="3033"/>
                    <a:pt x="403" y="3033"/>
                  </a:cubicBezTo>
                  <a:cubicBezTo>
                    <a:pt x="403" y="3009"/>
                    <a:pt x="403" y="3009"/>
                    <a:pt x="403" y="3009"/>
                  </a:cubicBezTo>
                  <a:close/>
                  <a:moveTo>
                    <a:pt x="178" y="2980"/>
                  </a:moveTo>
                  <a:cubicBezTo>
                    <a:pt x="207" y="2997"/>
                    <a:pt x="249" y="3009"/>
                    <a:pt x="284" y="3009"/>
                  </a:cubicBezTo>
                  <a:lnTo>
                    <a:pt x="284" y="3033"/>
                  </a:lnTo>
                  <a:cubicBezTo>
                    <a:pt x="243" y="3033"/>
                    <a:pt x="201" y="3021"/>
                    <a:pt x="166" y="3003"/>
                  </a:cubicBezTo>
                  <a:cubicBezTo>
                    <a:pt x="178" y="2980"/>
                    <a:pt x="178" y="2980"/>
                    <a:pt x="178" y="2980"/>
                  </a:cubicBezTo>
                  <a:close/>
                  <a:moveTo>
                    <a:pt x="7334" y="2891"/>
                  </a:moveTo>
                  <a:cubicBezTo>
                    <a:pt x="7352" y="2902"/>
                    <a:pt x="7352" y="2902"/>
                    <a:pt x="7352" y="2902"/>
                  </a:cubicBezTo>
                  <a:cubicBezTo>
                    <a:pt x="7328" y="2938"/>
                    <a:pt x="7298" y="2968"/>
                    <a:pt x="7263" y="2991"/>
                  </a:cubicBezTo>
                  <a:cubicBezTo>
                    <a:pt x="7251" y="2968"/>
                    <a:pt x="7251" y="2968"/>
                    <a:pt x="7251" y="2968"/>
                  </a:cubicBezTo>
                  <a:cubicBezTo>
                    <a:pt x="7287" y="2950"/>
                    <a:pt x="7310" y="2920"/>
                    <a:pt x="7334" y="2891"/>
                  </a:cubicBezTo>
                  <a:close/>
                  <a:moveTo>
                    <a:pt x="36" y="2813"/>
                  </a:moveTo>
                  <a:cubicBezTo>
                    <a:pt x="47" y="2849"/>
                    <a:pt x="65" y="2885"/>
                    <a:pt x="89" y="2914"/>
                  </a:cubicBezTo>
                  <a:lnTo>
                    <a:pt x="71" y="2926"/>
                  </a:lnTo>
                  <a:cubicBezTo>
                    <a:pt x="41" y="2896"/>
                    <a:pt x="24" y="2861"/>
                    <a:pt x="12" y="2819"/>
                  </a:cubicBezTo>
                  <a:cubicBezTo>
                    <a:pt x="36" y="2813"/>
                    <a:pt x="36" y="2813"/>
                    <a:pt x="36" y="2813"/>
                  </a:cubicBezTo>
                  <a:close/>
                  <a:moveTo>
                    <a:pt x="7381" y="2671"/>
                  </a:moveTo>
                  <a:cubicBezTo>
                    <a:pt x="7405" y="2671"/>
                    <a:pt x="7405" y="2671"/>
                    <a:pt x="7405" y="2671"/>
                  </a:cubicBezTo>
                  <a:cubicBezTo>
                    <a:pt x="7405" y="2736"/>
                    <a:pt x="7405" y="2736"/>
                    <a:pt x="7405" y="2736"/>
                  </a:cubicBezTo>
                  <a:cubicBezTo>
                    <a:pt x="7405" y="2754"/>
                    <a:pt x="7405" y="2772"/>
                    <a:pt x="7399" y="2790"/>
                  </a:cubicBezTo>
                  <a:cubicBezTo>
                    <a:pt x="7375" y="2790"/>
                    <a:pt x="7375" y="2790"/>
                    <a:pt x="7375" y="2790"/>
                  </a:cubicBezTo>
                  <a:cubicBezTo>
                    <a:pt x="7381" y="2772"/>
                    <a:pt x="7381" y="2754"/>
                    <a:pt x="7381" y="2736"/>
                  </a:cubicBezTo>
                  <a:cubicBezTo>
                    <a:pt x="7381" y="2671"/>
                    <a:pt x="7381" y="2671"/>
                    <a:pt x="7381" y="2671"/>
                  </a:cubicBezTo>
                  <a:close/>
                  <a:moveTo>
                    <a:pt x="0" y="2582"/>
                  </a:moveTo>
                  <a:cubicBezTo>
                    <a:pt x="24" y="2582"/>
                    <a:pt x="24" y="2582"/>
                    <a:pt x="24" y="2582"/>
                  </a:cubicBezTo>
                  <a:lnTo>
                    <a:pt x="24" y="2701"/>
                  </a:lnTo>
                  <a:cubicBezTo>
                    <a:pt x="0" y="2701"/>
                    <a:pt x="0" y="2701"/>
                    <a:pt x="0" y="2701"/>
                  </a:cubicBezTo>
                  <a:cubicBezTo>
                    <a:pt x="0" y="2582"/>
                    <a:pt x="0" y="2582"/>
                    <a:pt x="0" y="2582"/>
                  </a:cubicBezTo>
                  <a:close/>
                  <a:moveTo>
                    <a:pt x="7381" y="2434"/>
                  </a:moveTo>
                  <a:cubicBezTo>
                    <a:pt x="7405" y="2434"/>
                    <a:pt x="7405" y="2434"/>
                    <a:pt x="7405" y="2434"/>
                  </a:cubicBezTo>
                  <a:lnTo>
                    <a:pt x="7405" y="2552"/>
                  </a:lnTo>
                  <a:cubicBezTo>
                    <a:pt x="7381" y="2552"/>
                    <a:pt x="7381" y="2552"/>
                    <a:pt x="7381" y="2552"/>
                  </a:cubicBezTo>
                  <a:cubicBezTo>
                    <a:pt x="7381" y="2434"/>
                    <a:pt x="7381" y="2434"/>
                    <a:pt x="7381" y="2434"/>
                  </a:cubicBezTo>
                  <a:close/>
                  <a:moveTo>
                    <a:pt x="0" y="2344"/>
                  </a:moveTo>
                  <a:cubicBezTo>
                    <a:pt x="24" y="2344"/>
                    <a:pt x="24" y="2344"/>
                    <a:pt x="24" y="2344"/>
                  </a:cubicBezTo>
                  <a:lnTo>
                    <a:pt x="24" y="2463"/>
                  </a:lnTo>
                  <a:cubicBezTo>
                    <a:pt x="0" y="2463"/>
                    <a:pt x="0" y="2463"/>
                    <a:pt x="0" y="2463"/>
                  </a:cubicBezTo>
                  <a:cubicBezTo>
                    <a:pt x="0" y="2344"/>
                    <a:pt x="0" y="2344"/>
                    <a:pt x="0" y="2344"/>
                  </a:cubicBezTo>
                  <a:close/>
                  <a:moveTo>
                    <a:pt x="7381" y="2202"/>
                  </a:moveTo>
                  <a:cubicBezTo>
                    <a:pt x="7405" y="2202"/>
                    <a:pt x="7405" y="2202"/>
                    <a:pt x="7405" y="2202"/>
                  </a:cubicBezTo>
                  <a:lnTo>
                    <a:pt x="7405" y="2315"/>
                  </a:lnTo>
                  <a:cubicBezTo>
                    <a:pt x="7381" y="2315"/>
                    <a:pt x="7381" y="2315"/>
                    <a:pt x="7381" y="2315"/>
                  </a:cubicBezTo>
                  <a:cubicBezTo>
                    <a:pt x="7381" y="2202"/>
                    <a:pt x="7381" y="2202"/>
                    <a:pt x="7381" y="2202"/>
                  </a:cubicBezTo>
                  <a:close/>
                  <a:moveTo>
                    <a:pt x="0" y="2113"/>
                  </a:moveTo>
                  <a:cubicBezTo>
                    <a:pt x="24" y="2113"/>
                    <a:pt x="24" y="2113"/>
                    <a:pt x="24" y="2113"/>
                  </a:cubicBezTo>
                  <a:lnTo>
                    <a:pt x="24" y="2226"/>
                  </a:lnTo>
                  <a:cubicBezTo>
                    <a:pt x="0" y="2226"/>
                    <a:pt x="0" y="2226"/>
                    <a:pt x="0" y="2226"/>
                  </a:cubicBezTo>
                  <a:cubicBezTo>
                    <a:pt x="0" y="2113"/>
                    <a:pt x="0" y="2113"/>
                    <a:pt x="0" y="2113"/>
                  </a:cubicBezTo>
                  <a:close/>
                  <a:moveTo>
                    <a:pt x="7381" y="1965"/>
                  </a:moveTo>
                  <a:cubicBezTo>
                    <a:pt x="7405" y="1965"/>
                    <a:pt x="7405" y="1965"/>
                    <a:pt x="7405" y="1965"/>
                  </a:cubicBezTo>
                  <a:lnTo>
                    <a:pt x="7405" y="2083"/>
                  </a:lnTo>
                  <a:cubicBezTo>
                    <a:pt x="7381" y="2083"/>
                    <a:pt x="7381" y="2083"/>
                    <a:pt x="7381" y="2083"/>
                  </a:cubicBezTo>
                  <a:cubicBezTo>
                    <a:pt x="7381" y="1965"/>
                    <a:pt x="7381" y="1965"/>
                    <a:pt x="7381" y="1965"/>
                  </a:cubicBezTo>
                  <a:close/>
                  <a:moveTo>
                    <a:pt x="0" y="1876"/>
                  </a:moveTo>
                  <a:cubicBezTo>
                    <a:pt x="24" y="1876"/>
                    <a:pt x="24" y="1876"/>
                    <a:pt x="24" y="1876"/>
                  </a:cubicBezTo>
                  <a:lnTo>
                    <a:pt x="24" y="1994"/>
                  </a:lnTo>
                  <a:cubicBezTo>
                    <a:pt x="0" y="1994"/>
                    <a:pt x="0" y="1994"/>
                    <a:pt x="0" y="1994"/>
                  </a:cubicBezTo>
                  <a:cubicBezTo>
                    <a:pt x="0" y="1876"/>
                    <a:pt x="0" y="1876"/>
                    <a:pt x="0" y="1876"/>
                  </a:cubicBezTo>
                  <a:close/>
                  <a:moveTo>
                    <a:pt x="7381" y="1727"/>
                  </a:moveTo>
                  <a:cubicBezTo>
                    <a:pt x="7405" y="1727"/>
                    <a:pt x="7405" y="1727"/>
                    <a:pt x="7405" y="1727"/>
                  </a:cubicBezTo>
                  <a:lnTo>
                    <a:pt x="7405" y="1846"/>
                  </a:lnTo>
                  <a:cubicBezTo>
                    <a:pt x="7381" y="1846"/>
                    <a:pt x="7381" y="1846"/>
                    <a:pt x="7381" y="1846"/>
                  </a:cubicBezTo>
                  <a:cubicBezTo>
                    <a:pt x="7381" y="1727"/>
                    <a:pt x="7381" y="1727"/>
                    <a:pt x="7381" y="1727"/>
                  </a:cubicBezTo>
                  <a:close/>
                  <a:moveTo>
                    <a:pt x="0" y="1638"/>
                  </a:moveTo>
                  <a:cubicBezTo>
                    <a:pt x="24" y="1638"/>
                    <a:pt x="24" y="1638"/>
                    <a:pt x="24" y="1638"/>
                  </a:cubicBezTo>
                  <a:lnTo>
                    <a:pt x="24" y="1757"/>
                  </a:lnTo>
                  <a:cubicBezTo>
                    <a:pt x="0" y="1757"/>
                    <a:pt x="0" y="1757"/>
                    <a:pt x="0" y="1757"/>
                  </a:cubicBezTo>
                  <a:cubicBezTo>
                    <a:pt x="0" y="1638"/>
                    <a:pt x="0" y="1638"/>
                    <a:pt x="0" y="1638"/>
                  </a:cubicBezTo>
                  <a:close/>
                  <a:moveTo>
                    <a:pt x="7381" y="1490"/>
                  </a:moveTo>
                  <a:cubicBezTo>
                    <a:pt x="7405" y="1490"/>
                    <a:pt x="7405" y="1490"/>
                    <a:pt x="7405" y="1490"/>
                  </a:cubicBezTo>
                  <a:lnTo>
                    <a:pt x="7405" y="1608"/>
                  </a:lnTo>
                  <a:cubicBezTo>
                    <a:pt x="7381" y="1608"/>
                    <a:pt x="7381" y="1608"/>
                    <a:pt x="7381" y="1608"/>
                  </a:cubicBezTo>
                  <a:cubicBezTo>
                    <a:pt x="7381" y="1490"/>
                    <a:pt x="7381" y="1490"/>
                    <a:pt x="7381" y="1490"/>
                  </a:cubicBezTo>
                  <a:close/>
                  <a:moveTo>
                    <a:pt x="0" y="1401"/>
                  </a:moveTo>
                  <a:cubicBezTo>
                    <a:pt x="24" y="1401"/>
                    <a:pt x="24" y="1401"/>
                    <a:pt x="24" y="1401"/>
                  </a:cubicBezTo>
                  <a:lnTo>
                    <a:pt x="24" y="1519"/>
                  </a:lnTo>
                  <a:cubicBezTo>
                    <a:pt x="0" y="1519"/>
                    <a:pt x="0" y="1519"/>
                    <a:pt x="0" y="1519"/>
                  </a:cubicBezTo>
                  <a:cubicBezTo>
                    <a:pt x="0" y="1401"/>
                    <a:pt x="0" y="1401"/>
                    <a:pt x="0" y="1401"/>
                  </a:cubicBezTo>
                  <a:close/>
                  <a:moveTo>
                    <a:pt x="7381" y="1252"/>
                  </a:moveTo>
                  <a:cubicBezTo>
                    <a:pt x="7405" y="1252"/>
                    <a:pt x="7405" y="1252"/>
                    <a:pt x="7405" y="1252"/>
                  </a:cubicBezTo>
                  <a:lnTo>
                    <a:pt x="7405" y="1371"/>
                  </a:lnTo>
                  <a:cubicBezTo>
                    <a:pt x="7381" y="1371"/>
                    <a:pt x="7381" y="1371"/>
                    <a:pt x="7381" y="1371"/>
                  </a:cubicBezTo>
                  <a:cubicBezTo>
                    <a:pt x="7381" y="1252"/>
                    <a:pt x="7381" y="1252"/>
                    <a:pt x="7381" y="1252"/>
                  </a:cubicBezTo>
                  <a:close/>
                  <a:moveTo>
                    <a:pt x="0" y="1163"/>
                  </a:moveTo>
                  <a:cubicBezTo>
                    <a:pt x="24" y="1163"/>
                    <a:pt x="24" y="1163"/>
                    <a:pt x="24" y="1163"/>
                  </a:cubicBezTo>
                  <a:lnTo>
                    <a:pt x="24" y="1282"/>
                  </a:lnTo>
                  <a:cubicBezTo>
                    <a:pt x="0" y="1282"/>
                    <a:pt x="0" y="1282"/>
                    <a:pt x="0" y="1282"/>
                  </a:cubicBezTo>
                  <a:cubicBezTo>
                    <a:pt x="0" y="1163"/>
                    <a:pt x="0" y="1163"/>
                    <a:pt x="0" y="1163"/>
                  </a:cubicBezTo>
                  <a:close/>
                  <a:moveTo>
                    <a:pt x="7381" y="1021"/>
                  </a:moveTo>
                  <a:cubicBezTo>
                    <a:pt x="7405" y="1021"/>
                    <a:pt x="7405" y="1021"/>
                    <a:pt x="7405" y="1021"/>
                  </a:cubicBezTo>
                  <a:lnTo>
                    <a:pt x="7405" y="1140"/>
                  </a:lnTo>
                  <a:cubicBezTo>
                    <a:pt x="7381" y="1140"/>
                    <a:pt x="7381" y="1140"/>
                    <a:pt x="7381" y="1140"/>
                  </a:cubicBezTo>
                  <a:cubicBezTo>
                    <a:pt x="7381" y="1021"/>
                    <a:pt x="7381" y="1021"/>
                    <a:pt x="7381" y="1021"/>
                  </a:cubicBezTo>
                  <a:close/>
                  <a:moveTo>
                    <a:pt x="0" y="932"/>
                  </a:moveTo>
                  <a:cubicBezTo>
                    <a:pt x="24" y="932"/>
                    <a:pt x="24" y="932"/>
                    <a:pt x="24" y="932"/>
                  </a:cubicBezTo>
                  <a:lnTo>
                    <a:pt x="24" y="1051"/>
                  </a:lnTo>
                  <a:cubicBezTo>
                    <a:pt x="0" y="1051"/>
                    <a:pt x="0" y="1051"/>
                    <a:pt x="0" y="1051"/>
                  </a:cubicBezTo>
                  <a:cubicBezTo>
                    <a:pt x="0" y="932"/>
                    <a:pt x="0" y="932"/>
                    <a:pt x="0" y="932"/>
                  </a:cubicBezTo>
                  <a:close/>
                  <a:moveTo>
                    <a:pt x="7381" y="783"/>
                  </a:moveTo>
                  <a:cubicBezTo>
                    <a:pt x="7405" y="783"/>
                    <a:pt x="7405" y="783"/>
                    <a:pt x="7405" y="783"/>
                  </a:cubicBezTo>
                  <a:lnTo>
                    <a:pt x="7405" y="902"/>
                  </a:lnTo>
                  <a:cubicBezTo>
                    <a:pt x="7381" y="902"/>
                    <a:pt x="7381" y="902"/>
                    <a:pt x="7381" y="902"/>
                  </a:cubicBezTo>
                  <a:cubicBezTo>
                    <a:pt x="7381" y="783"/>
                    <a:pt x="7381" y="783"/>
                    <a:pt x="7381" y="783"/>
                  </a:cubicBezTo>
                  <a:close/>
                  <a:moveTo>
                    <a:pt x="0" y="694"/>
                  </a:moveTo>
                  <a:cubicBezTo>
                    <a:pt x="24" y="694"/>
                    <a:pt x="24" y="694"/>
                    <a:pt x="24" y="694"/>
                  </a:cubicBezTo>
                  <a:lnTo>
                    <a:pt x="24" y="813"/>
                  </a:lnTo>
                  <a:cubicBezTo>
                    <a:pt x="0" y="813"/>
                    <a:pt x="0" y="813"/>
                    <a:pt x="0" y="813"/>
                  </a:cubicBezTo>
                  <a:cubicBezTo>
                    <a:pt x="0" y="694"/>
                    <a:pt x="0" y="694"/>
                    <a:pt x="0" y="694"/>
                  </a:cubicBezTo>
                  <a:close/>
                  <a:moveTo>
                    <a:pt x="7381" y="546"/>
                  </a:moveTo>
                  <a:cubicBezTo>
                    <a:pt x="7405" y="546"/>
                    <a:pt x="7405" y="546"/>
                    <a:pt x="7405" y="546"/>
                  </a:cubicBezTo>
                  <a:lnTo>
                    <a:pt x="7405" y="665"/>
                  </a:lnTo>
                  <a:cubicBezTo>
                    <a:pt x="7381" y="665"/>
                    <a:pt x="7381" y="665"/>
                    <a:pt x="7381" y="665"/>
                  </a:cubicBezTo>
                  <a:cubicBezTo>
                    <a:pt x="7381" y="546"/>
                    <a:pt x="7381" y="546"/>
                    <a:pt x="7381" y="546"/>
                  </a:cubicBezTo>
                  <a:close/>
                  <a:moveTo>
                    <a:pt x="0" y="457"/>
                  </a:moveTo>
                  <a:cubicBezTo>
                    <a:pt x="24" y="457"/>
                    <a:pt x="24" y="457"/>
                    <a:pt x="24" y="457"/>
                  </a:cubicBezTo>
                  <a:lnTo>
                    <a:pt x="24" y="576"/>
                  </a:lnTo>
                  <a:cubicBezTo>
                    <a:pt x="0" y="576"/>
                    <a:pt x="0" y="576"/>
                    <a:pt x="0" y="576"/>
                  </a:cubicBezTo>
                  <a:cubicBezTo>
                    <a:pt x="0" y="457"/>
                    <a:pt x="0" y="457"/>
                    <a:pt x="0" y="457"/>
                  </a:cubicBezTo>
                  <a:close/>
                  <a:moveTo>
                    <a:pt x="7381" y="309"/>
                  </a:moveTo>
                  <a:cubicBezTo>
                    <a:pt x="7405" y="309"/>
                    <a:pt x="7405" y="309"/>
                    <a:pt x="7405" y="309"/>
                  </a:cubicBezTo>
                  <a:lnTo>
                    <a:pt x="7405" y="427"/>
                  </a:lnTo>
                  <a:cubicBezTo>
                    <a:pt x="7381" y="427"/>
                    <a:pt x="7381" y="427"/>
                    <a:pt x="7381" y="427"/>
                  </a:cubicBezTo>
                  <a:cubicBezTo>
                    <a:pt x="7381" y="309"/>
                    <a:pt x="7381" y="309"/>
                    <a:pt x="7381" y="309"/>
                  </a:cubicBezTo>
                  <a:close/>
                  <a:moveTo>
                    <a:pt x="9" y="232"/>
                  </a:moveTo>
                  <a:lnTo>
                    <a:pt x="10" y="232"/>
                  </a:lnTo>
                  <a:cubicBezTo>
                    <a:pt x="14" y="233"/>
                    <a:pt x="19" y="234"/>
                    <a:pt x="24" y="235"/>
                  </a:cubicBezTo>
                  <a:lnTo>
                    <a:pt x="33" y="236"/>
                  </a:lnTo>
                  <a:lnTo>
                    <a:pt x="31" y="243"/>
                  </a:lnTo>
                  <a:cubicBezTo>
                    <a:pt x="27" y="261"/>
                    <a:pt x="24" y="279"/>
                    <a:pt x="24" y="297"/>
                  </a:cubicBezTo>
                  <a:lnTo>
                    <a:pt x="24" y="338"/>
                  </a:lnTo>
                  <a:cubicBezTo>
                    <a:pt x="0" y="338"/>
                    <a:pt x="0" y="338"/>
                    <a:pt x="0" y="338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75"/>
                    <a:pt x="3" y="256"/>
                    <a:pt x="7" y="238"/>
                  </a:cubicBezTo>
                  <a:lnTo>
                    <a:pt x="9" y="232"/>
                  </a:lnTo>
                  <a:close/>
                  <a:moveTo>
                    <a:pt x="7322" y="89"/>
                  </a:moveTo>
                  <a:cubicBezTo>
                    <a:pt x="7352" y="119"/>
                    <a:pt x="7369" y="154"/>
                    <a:pt x="7387" y="190"/>
                  </a:cubicBezTo>
                  <a:lnTo>
                    <a:pt x="7364" y="202"/>
                  </a:lnTo>
                  <a:cubicBezTo>
                    <a:pt x="7352" y="166"/>
                    <a:pt x="7328" y="131"/>
                    <a:pt x="7304" y="107"/>
                  </a:cubicBezTo>
                  <a:cubicBezTo>
                    <a:pt x="7322" y="89"/>
                    <a:pt x="7322" y="89"/>
                    <a:pt x="7322" y="89"/>
                  </a:cubicBezTo>
                  <a:close/>
                  <a:moveTo>
                    <a:pt x="7103" y="0"/>
                  </a:moveTo>
                  <a:cubicBezTo>
                    <a:pt x="7109" y="0"/>
                    <a:pt x="7109" y="0"/>
                    <a:pt x="7109" y="0"/>
                  </a:cubicBezTo>
                  <a:cubicBezTo>
                    <a:pt x="7145" y="0"/>
                    <a:pt x="7186" y="6"/>
                    <a:pt x="7222" y="18"/>
                  </a:cubicBezTo>
                  <a:lnTo>
                    <a:pt x="7210" y="42"/>
                  </a:lnTo>
                  <a:cubicBezTo>
                    <a:pt x="7180" y="30"/>
                    <a:pt x="7145" y="24"/>
                    <a:pt x="7109" y="24"/>
                  </a:cubicBezTo>
                  <a:cubicBezTo>
                    <a:pt x="7103" y="24"/>
                    <a:pt x="7103" y="24"/>
                    <a:pt x="7103" y="24"/>
                  </a:cubicBezTo>
                  <a:cubicBezTo>
                    <a:pt x="7103" y="0"/>
                    <a:pt x="7103" y="0"/>
                    <a:pt x="7103" y="0"/>
                  </a:cubicBezTo>
                  <a:close/>
                  <a:moveTo>
                    <a:pt x="6866" y="0"/>
                  </a:moveTo>
                  <a:cubicBezTo>
                    <a:pt x="6985" y="0"/>
                    <a:pt x="6985" y="0"/>
                    <a:pt x="6985" y="0"/>
                  </a:cubicBezTo>
                  <a:lnTo>
                    <a:pt x="6985" y="24"/>
                  </a:lnTo>
                  <a:cubicBezTo>
                    <a:pt x="6866" y="24"/>
                    <a:pt x="6866" y="24"/>
                    <a:pt x="6866" y="24"/>
                  </a:cubicBezTo>
                  <a:cubicBezTo>
                    <a:pt x="6866" y="0"/>
                    <a:pt x="6866" y="0"/>
                    <a:pt x="6866" y="0"/>
                  </a:cubicBezTo>
                  <a:close/>
                  <a:moveTo>
                    <a:pt x="6630" y="0"/>
                  </a:moveTo>
                  <a:cubicBezTo>
                    <a:pt x="6748" y="0"/>
                    <a:pt x="6748" y="0"/>
                    <a:pt x="6748" y="0"/>
                  </a:cubicBezTo>
                  <a:lnTo>
                    <a:pt x="6748" y="24"/>
                  </a:lnTo>
                  <a:cubicBezTo>
                    <a:pt x="6630" y="24"/>
                    <a:pt x="6630" y="24"/>
                    <a:pt x="6630" y="24"/>
                  </a:cubicBezTo>
                  <a:cubicBezTo>
                    <a:pt x="6630" y="0"/>
                    <a:pt x="6630" y="0"/>
                    <a:pt x="6630" y="0"/>
                  </a:cubicBezTo>
                  <a:close/>
                  <a:moveTo>
                    <a:pt x="6393" y="0"/>
                  </a:moveTo>
                  <a:cubicBezTo>
                    <a:pt x="6511" y="0"/>
                    <a:pt x="6511" y="0"/>
                    <a:pt x="6511" y="0"/>
                  </a:cubicBezTo>
                  <a:lnTo>
                    <a:pt x="6511" y="24"/>
                  </a:lnTo>
                  <a:cubicBezTo>
                    <a:pt x="6393" y="24"/>
                    <a:pt x="6393" y="24"/>
                    <a:pt x="6393" y="24"/>
                  </a:cubicBezTo>
                  <a:cubicBezTo>
                    <a:pt x="6393" y="0"/>
                    <a:pt x="6393" y="0"/>
                    <a:pt x="6393" y="0"/>
                  </a:cubicBezTo>
                  <a:close/>
                  <a:moveTo>
                    <a:pt x="6162" y="0"/>
                  </a:moveTo>
                  <a:cubicBezTo>
                    <a:pt x="6274" y="0"/>
                    <a:pt x="6274" y="0"/>
                    <a:pt x="6274" y="0"/>
                  </a:cubicBezTo>
                  <a:lnTo>
                    <a:pt x="6274" y="24"/>
                  </a:lnTo>
                  <a:cubicBezTo>
                    <a:pt x="6162" y="24"/>
                    <a:pt x="6162" y="24"/>
                    <a:pt x="6162" y="24"/>
                  </a:cubicBezTo>
                  <a:cubicBezTo>
                    <a:pt x="6162" y="0"/>
                    <a:pt x="6162" y="0"/>
                    <a:pt x="6162" y="0"/>
                  </a:cubicBezTo>
                  <a:close/>
                  <a:moveTo>
                    <a:pt x="5925" y="0"/>
                  </a:moveTo>
                  <a:cubicBezTo>
                    <a:pt x="6044" y="0"/>
                    <a:pt x="6044" y="0"/>
                    <a:pt x="6044" y="0"/>
                  </a:cubicBezTo>
                  <a:lnTo>
                    <a:pt x="6044" y="24"/>
                  </a:lnTo>
                  <a:cubicBezTo>
                    <a:pt x="5925" y="24"/>
                    <a:pt x="5925" y="24"/>
                    <a:pt x="5925" y="24"/>
                  </a:cubicBezTo>
                  <a:cubicBezTo>
                    <a:pt x="5925" y="0"/>
                    <a:pt x="5925" y="0"/>
                    <a:pt x="5925" y="0"/>
                  </a:cubicBezTo>
                  <a:close/>
                  <a:moveTo>
                    <a:pt x="5688" y="0"/>
                  </a:moveTo>
                  <a:cubicBezTo>
                    <a:pt x="5807" y="0"/>
                    <a:pt x="5807" y="0"/>
                    <a:pt x="5807" y="0"/>
                  </a:cubicBezTo>
                  <a:lnTo>
                    <a:pt x="5807" y="24"/>
                  </a:lnTo>
                  <a:cubicBezTo>
                    <a:pt x="5688" y="24"/>
                    <a:pt x="5688" y="24"/>
                    <a:pt x="5688" y="24"/>
                  </a:cubicBezTo>
                  <a:cubicBezTo>
                    <a:pt x="5688" y="0"/>
                    <a:pt x="5688" y="0"/>
                    <a:pt x="5688" y="0"/>
                  </a:cubicBezTo>
                  <a:close/>
                  <a:moveTo>
                    <a:pt x="5452" y="0"/>
                  </a:moveTo>
                  <a:cubicBezTo>
                    <a:pt x="5570" y="0"/>
                    <a:pt x="5570" y="0"/>
                    <a:pt x="5570" y="0"/>
                  </a:cubicBezTo>
                  <a:lnTo>
                    <a:pt x="5570" y="24"/>
                  </a:lnTo>
                  <a:cubicBezTo>
                    <a:pt x="5452" y="24"/>
                    <a:pt x="5452" y="24"/>
                    <a:pt x="5452" y="24"/>
                  </a:cubicBezTo>
                  <a:cubicBezTo>
                    <a:pt x="5452" y="0"/>
                    <a:pt x="5452" y="0"/>
                    <a:pt x="5452" y="0"/>
                  </a:cubicBezTo>
                  <a:close/>
                  <a:moveTo>
                    <a:pt x="5215" y="0"/>
                  </a:moveTo>
                  <a:cubicBezTo>
                    <a:pt x="5333" y="0"/>
                    <a:pt x="5333" y="0"/>
                    <a:pt x="5333" y="0"/>
                  </a:cubicBezTo>
                  <a:lnTo>
                    <a:pt x="5333" y="24"/>
                  </a:lnTo>
                  <a:cubicBezTo>
                    <a:pt x="5215" y="24"/>
                    <a:pt x="5215" y="24"/>
                    <a:pt x="5215" y="24"/>
                  </a:cubicBezTo>
                  <a:cubicBezTo>
                    <a:pt x="5215" y="0"/>
                    <a:pt x="5215" y="0"/>
                    <a:pt x="5215" y="0"/>
                  </a:cubicBezTo>
                  <a:close/>
                  <a:moveTo>
                    <a:pt x="4984" y="0"/>
                  </a:moveTo>
                  <a:cubicBezTo>
                    <a:pt x="5102" y="0"/>
                    <a:pt x="5102" y="0"/>
                    <a:pt x="5102" y="0"/>
                  </a:cubicBezTo>
                  <a:lnTo>
                    <a:pt x="5102" y="24"/>
                  </a:lnTo>
                  <a:cubicBezTo>
                    <a:pt x="4984" y="24"/>
                    <a:pt x="4984" y="24"/>
                    <a:pt x="4984" y="24"/>
                  </a:cubicBezTo>
                  <a:cubicBezTo>
                    <a:pt x="4984" y="0"/>
                    <a:pt x="4984" y="0"/>
                    <a:pt x="4984" y="0"/>
                  </a:cubicBezTo>
                  <a:close/>
                  <a:moveTo>
                    <a:pt x="4747" y="0"/>
                  </a:moveTo>
                  <a:cubicBezTo>
                    <a:pt x="4866" y="0"/>
                    <a:pt x="4866" y="0"/>
                    <a:pt x="4866" y="0"/>
                  </a:cubicBezTo>
                  <a:lnTo>
                    <a:pt x="4866" y="24"/>
                  </a:lnTo>
                  <a:cubicBezTo>
                    <a:pt x="4747" y="24"/>
                    <a:pt x="4747" y="24"/>
                    <a:pt x="4747" y="24"/>
                  </a:cubicBezTo>
                  <a:cubicBezTo>
                    <a:pt x="4747" y="0"/>
                    <a:pt x="4747" y="0"/>
                    <a:pt x="4747" y="0"/>
                  </a:cubicBezTo>
                  <a:close/>
                  <a:moveTo>
                    <a:pt x="4510" y="0"/>
                  </a:moveTo>
                  <a:cubicBezTo>
                    <a:pt x="4629" y="0"/>
                    <a:pt x="4629" y="0"/>
                    <a:pt x="4629" y="0"/>
                  </a:cubicBezTo>
                  <a:lnTo>
                    <a:pt x="4629" y="24"/>
                  </a:lnTo>
                  <a:cubicBezTo>
                    <a:pt x="4510" y="24"/>
                    <a:pt x="4510" y="24"/>
                    <a:pt x="4510" y="24"/>
                  </a:cubicBezTo>
                  <a:cubicBezTo>
                    <a:pt x="4510" y="0"/>
                    <a:pt x="4510" y="0"/>
                    <a:pt x="4510" y="0"/>
                  </a:cubicBezTo>
                  <a:close/>
                  <a:moveTo>
                    <a:pt x="4274" y="0"/>
                  </a:moveTo>
                  <a:cubicBezTo>
                    <a:pt x="4392" y="0"/>
                    <a:pt x="4392" y="0"/>
                    <a:pt x="4392" y="0"/>
                  </a:cubicBezTo>
                  <a:lnTo>
                    <a:pt x="4392" y="24"/>
                  </a:lnTo>
                  <a:cubicBezTo>
                    <a:pt x="4274" y="24"/>
                    <a:pt x="4274" y="24"/>
                    <a:pt x="4274" y="24"/>
                  </a:cubicBezTo>
                  <a:cubicBezTo>
                    <a:pt x="4274" y="0"/>
                    <a:pt x="4274" y="0"/>
                    <a:pt x="4274" y="0"/>
                  </a:cubicBezTo>
                  <a:close/>
                  <a:moveTo>
                    <a:pt x="4043" y="0"/>
                  </a:moveTo>
                  <a:cubicBezTo>
                    <a:pt x="4161" y="0"/>
                    <a:pt x="4161" y="0"/>
                    <a:pt x="4161" y="0"/>
                  </a:cubicBezTo>
                  <a:lnTo>
                    <a:pt x="4161" y="24"/>
                  </a:lnTo>
                  <a:cubicBezTo>
                    <a:pt x="4043" y="24"/>
                    <a:pt x="4043" y="24"/>
                    <a:pt x="4043" y="24"/>
                  </a:cubicBezTo>
                  <a:cubicBezTo>
                    <a:pt x="4043" y="0"/>
                    <a:pt x="4043" y="0"/>
                    <a:pt x="4043" y="0"/>
                  </a:cubicBezTo>
                  <a:close/>
                  <a:moveTo>
                    <a:pt x="3806" y="0"/>
                  </a:moveTo>
                  <a:cubicBezTo>
                    <a:pt x="3924" y="0"/>
                    <a:pt x="3924" y="0"/>
                    <a:pt x="3924" y="0"/>
                  </a:cubicBezTo>
                  <a:lnTo>
                    <a:pt x="3924" y="24"/>
                  </a:lnTo>
                  <a:cubicBezTo>
                    <a:pt x="3806" y="24"/>
                    <a:pt x="3806" y="24"/>
                    <a:pt x="3806" y="24"/>
                  </a:cubicBezTo>
                  <a:cubicBezTo>
                    <a:pt x="3806" y="0"/>
                    <a:pt x="3806" y="0"/>
                    <a:pt x="3806" y="0"/>
                  </a:cubicBezTo>
                  <a:close/>
                  <a:moveTo>
                    <a:pt x="3569" y="0"/>
                  </a:moveTo>
                  <a:cubicBezTo>
                    <a:pt x="3688" y="0"/>
                    <a:pt x="3688" y="0"/>
                    <a:pt x="3688" y="0"/>
                  </a:cubicBezTo>
                  <a:lnTo>
                    <a:pt x="3688" y="24"/>
                  </a:lnTo>
                  <a:cubicBezTo>
                    <a:pt x="3569" y="24"/>
                    <a:pt x="3569" y="24"/>
                    <a:pt x="3569" y="24"/>
                  </a:cubicBezTo>
                  <a:cubicBezTo>
                    <a:pt x="3569" y="0"/>
                    <a:pt x="3569" y="0"/>
                    <a:pt x="3569" y="0"/>
                  </a:cubicBezTo>
                  <a:close/>
                  <a:moveTo>
                    <a:pt x="3333" y="0"/>
                  </a:moveTo>
                  <a:cubicBezTo>
                    <a:pt x="3451" y="0"/>
                    <a:pt x="3451" y="0"/>
                    <a:pt x="3451" y="0"/>
                  </a:cubicBezTo>
                  <a:lnTo>
                    <a:pt x="3451" y="24"/>
                  </a:lnTo>
                  <a:cubicBezTo>
                    <a:pt x="3333" y="24"/>
                    <a:pt x="3333" y="24"/>
                    <a:pt x="3333" y="24"/>
                  </a:cubicBezTo>
                  <a:cubicBezTo>
                    <a:pt x="3333" y="0"/>
                    <a:pt x="3333" y="0"/>
                    <a:pt x="3333" y="0"/>
                  </a:cubicBezTo>
                  <a:close/>
                  <a:moveTo>
                    <a:pt x="3102" y="0"/>
                  </a:moveTo>
                  <a:cubicBezTo>
                    <a:pt x="3220" y="0"/>
                    <a:pt x="3220" y="0"/>
                    <a:pt x="3220" y="0"/>
                  </a:cubicBezTo>
                  <a:lnTo>
                    <a:pt x="3220" y="24"/>
                  </a:lnTo>
                  <a:cubicBezTo>
                    <a:pt x="3102" y="24"/>
                    <a:pt x="3102" y="24"/>
                    <a:pt x="3102" y="24"/>
                  </a:cubicBezTo>
                  <a:cubicBezTo>
                    <a:pt x="3102" y="0"/>
                    <a:pt x="3102" y="0"/>
                    <a:pt x="3102" y="0"/>
                  </a:cubicBezTo>
                  <a:close/>
                  <a:moveTo>
                    <a:pt x="2865" y="0"/>
                  </a:moveTo>
                  <a:cubicBezTo>
                    <a:pt x="2983" y="0"/>
                    <a:pt x="2983" y="0"/>
                    <a:pt x="2983" y="0"/>
                  </a:cubicBezTo>
                  <a:lnTo>
                    <a:pt x="2983" y="24"/>
                  </a:lnTo>
                  <a:cubicBezTo>
                    <a:pt x="2865" y="24"/>
                    <a:pt x="2865" y="24"/>
                    <a:pt x="2865" y="24"/>
                  </a:cubicBezTo>
                  <a:cubicBezTo>
                    <a:pt x="2865" y="0"/>
                    <a:pt x="2865" y="0"/>
                    <a:pt x="2865" y="0"/>
                  </a:cubicBezTo>
                  <a:close/>
                  <a:moveTo>
                    <a:pt x="2628" y="0"/>
                  </a:moveTo>
                  <a:cubicBezTo>
                    <a:pt x="2747" y="0"/>
                    <a:pt x="2747" y="0"/>
                    <a:pt x="2747" y="0"/>
                  </a:cubicBezTo>
                  <a:lnTo>
                    <a:pt x="2747" y="24"/>
                  </a:lnTo>
                  <a:cubicBezTo>
                    <a:pt x="2628" y="24"/>
                    <a:pt x="2628" y="24"/>
                    <a:pt x="2628" y="24"/>
                  </a:cubicBezTo>
                  <a:cubicBezTo>
                    <a:pt x="2628" y="0"/>
                    <a:pt x="2628" y="0"/>
                    <a:pt x="2628" y="0"/>
                  </a:cubicBezTo>
                  <a:close/>
                  <a:moveTo>
                    <a:pt x="2391" y="0"/>
                  </a:moveTo>
                  <a:cubicBezTo>
                    <a:pt x="2510" y="0"/>
                    <a:pt x="2510" y="0"/>
                    <a:pt x="2510" y="0"/>
                  </a:cubicBezTo>
                  <a:lnTo>
                    <a:pt x="2510" y="24"/>
                  </a:lnTo>
                  <a:cubicBezTo>
                    <a:pt x="2391" y="24"/>
                    <a:pt x="2391" y="24"/>
                    <a:pt x="2391" y="24"/>
                  </a:cubicBezTo>
                  <a:cubicBezTo>
                    <a:pt x="2391" y="0"/>
                    <a:pt x="2391" y="0"/>
                    <a:pt x="2391" y="0"/>
                  </a:cubicBezTo>
                  <a:close/>
                  <a:moveTo>
                    <a:pt x="2161" y="0"/>
                  </a:moveTo>
                  <a:cubicBezTo>
                    <a:pt x="2273" y="0"/>
                    <a:pt x="2273" y="0"/>
                    <a:pt x="2273" y="0"/>
                  </a:cubicBezTo>
                  <a:lnTo>
                    <a:pt x="2273" y="24"/>
                  </a:lnTo>
                  <a:cubicBezTo>
                    <a:pt x="2161" y="24"/>
                    <a:pt x="2161" y="24"/>
                    <a:pt x="2161" y="24"/>
                  </a:cubicBezTo>
                  <a:cubicBezTo>
                    <a:pt x="2161" y="0"/>
                    <a:pt x="2161" y="0"/>
                    <a:pt x="2161" y="0"/>
                  </a:cubicBezTo>
                  <a:close/>
                  <a:moveTo>
                    <a:pt x="1924" y="0"/>
                  </a:moveTo>
                  <a:cubicBezTo>
                    <a:pt x="2042" y="0"/>
                    <a:pt x="2042" y="0"/>
                    <a:pt x="2042" y="0"/>
                  </a:cubicBezTo>
                  <a:lnTo>
                    <a:pt x="2042" y="24"/>
                  </a:lnTo>
                  <a:cubicBezTo>
                    <a:pt x="1924" y="24"/>
                    <a:pt x="1924" y="24"/>
                    <a:pt x="1924" y="24"/>
                  </a:cubicBezTo>
                  <a:cubicBezTo>
                    <a:pt x="1924" y="0"/>
                    <a:pt x="1924" y="0"/>
                    <a:pt x="1924" y="0"/>
                  </a:cubicBezTo>
                  <a:close/>
                  <a:moveTo>
                    <a:pt x="1687" y="0"/>
                  </a:moveTo>
                  <a:cubicBezTo>
                    <a:pt x="1805" y="0"/>
                    <a:pt x="1805" y="0"/>
                    <a:pt x="1805" y="0"/>
                  </a:cubicBezTo>
                  <a:lnTo>
                    <a:pt x="1805" y="24"/>
                  </a:lnTo>
                  <a:cubicBezTo>
                    <a:pt x="1687" y="24"/>
                    <a:pt x="1687" y="24"/>
                    <a:pt x="1687" y="24"/>
                  </a:cubicBezTo>
                  <a:cubicBezTo>
                    <a:pt x="1687" y="0"/>
                    <a:pt x="1687" y="0"/>
                    <a:pt x="1687" y="0"/>
                  </a:cubicBezTo>
                  <a:close/>
                  <a:moveTo>
                    <a:pt x="1450" y="0"/>
                  </a:moveTo>
                  <a:cubicBezTo>
                    <a:pt x="1569" y="0"/>
                    <a:pt x="1569" y="0"/>
                    <a:pt x="1569" y="0"/>
                  </a:cubicBezTo>
                  <a:lnTo>
                    <a:pt x="1569" y="24"/>
                  </a:lnTo>
                  <a:cubicBezTo>
                    <a:pt x="1450" y="24"/>
                    <a:pt x="1450" y="24"/>
                    <a:pt x="1450" y="24"/>
                  </a:cubicBezTo>
                  <a:cubicBezTo>
                    <a:pt x="1450" y="0"/>
                    <a:pt x="1450" y="0"/>
                    <a:pt x="1450" y="0"/>
                  </a:cubicBezTo>
                  <a:close/>
                  <a:moveTo>
                    <a:pt x="1219" y="0"/>
                  </a:moveTo>
                  <a:cubicBezTo>
                    <a:pt x="1332" y="0"/>
                    <a:pt x="1332" y="0"/>
                    <a:pt x="1332" y="0"/>
                  </a:cubicBezTo>
                  <a:lnTo>
                    <a:pt x="1332" y="24"/>
                  </a:lnTo>
                  <a:cubicBezTo>
                    <a:pt x="1219" y="24"/>
                    <a:pt x="1219" y="24"/>
                    <a:pt x="1219" y="24"/>
                  </a:cubicBezTo>
                  <a:cubicBezTo>
                    <a:pt x="1219" y="0"/>
                    <a:pt x="1219" y="0"/>
                    <a:pt x="1219" y="0"/>
                  </a:cubicBezTo>
                  <a:close/>
                  <a:moveTo>
                    <a:pt x="983" y="0"/>
                  </a:moveTo>
                  <a:cubicBezTo>
                    <a:pt x="1101" y="0"/>
                    <a:pt x="1101" y="0"/>
                    <a:pt x="1101" y="0"/>
                  </a:cubicBezTo>
                  <a:lnTo>
                    <a:pt x="1101" y="24"/>
                  </a:lnTo>
                  <a:cubicBezTo>
                    <a:pt x="983" y="24"/>
                    <a:pt x="983" y="24"/>
                    <a:pt x="983" y="24"/>
                  </a:cubicBezTo>
                  <a:cubicBezTo>
                    <a:pt x="983" y="0"/>
                    <a:pt x="983" y="0"/>
                    <a:pt x="983" y="0"/>
                  </a:cubicBezTo>
                  <a:close/>
                  <a:moveTo>
                    <a:pt x="746" y="0"/>
                  </a:moveTo>
                  <a:cubicBezTo>
                    <a:pt x="864" y="0"/>
                    <a:pt x="864" y="0"/>
                    <a:pt x="864" y="0"/>
                  </a:cubicBezTo>
                  <a:lnTo>
                    <a:pt x="864" y="24"/>
                  </a:lnTo>
                  <a:cubicBezTo>
                    <a:pt x="746" y="24"/>
                    <a:pt x="746" y="24"/>
                    <a:pt x="746" y="24"/>
                  </a:cubicBezTo>
                  <a:cubicBezTo>
                    <a:pt x="746" y="0"/>
                    <a:pt x="746" y="0"/>
                    <a:pt x="746" y="0"/>
                  </a:cubicBezTo>
                  <a:close/>
                  <a:moveTo>
                    <a:pt x="509" y="0"/>
                  </a:moveTo>
                  <a:cubicBezTo>
                    <a:pt x="627" y="0"/>
                    <a:pt x="627" y="0"/>
                    <a:pt x="627" y="0"/>
                  </a:cubicBezTo>
                  <a:lnTo>
                    <a:pt x="627" y="24"/>
                  </a:lnTo>
                  <a:cubicBezTo>
                    <a:pt x="509" y="24"/>
                    <a:pt x="509" y="24"/>
                    <a:pt x="509" y="24"/>
                  </a:cubicBezTo>
                  <a:cubicBezTo>
                    <a:pt x="509" y="0"/>
                    <a:pt x="509" y="0"/>
                    <a:pt x="509" y="0"/>
                  </a:cubicBezTo>
                  <a:close/>
                  <a:moveTo>
                    <a:pt x="342" y="0"/>
                  </a:moveTo>
                  <a:lnTo>
                    <a:pt x="346" y="0"/>
                  </a:lnTo>
                  <a:cubicBezTo>
                    <a:pt x="391" y="0"/>
                    <a:pt x="391" y="0"/>
                    <a:pt x="391" y="0"/>
                  </a:cubicBezTo>
                  <a:cubicBezTo>
                    <a:pt x="391" y="24"/>
                    <a:pt x="391" y="24"/>
                    <a:pt x="391" y="24"/>
                  </a:cubicBezTo>
                  <a:cubicBezTo>
                    <a:pt x="370" y="24"/>
                    <a:pt x="354" y="24"/>
                    <a:pt x="341" y="24"/>
                  </a:cubicBezTo>
                  <a:lnTo>
                    <a:pt x="337" y="24"/>
                  </a:lnTo>
                  <a:lnTo>
                    <a:pt x="339" y="15"/>
                  </a:lnTo>
                  <a:cubicBezTo>
                    <a:pt x="340" y="11"/>
                    <a:pt x="341" y="6"/>
                    <a:pt x="342" y="1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9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 rot="20100000">
              <a:off x="5605" y="3634"/>
              <a:ext cx="609" cy="345"/>
              <a:chOff x="5670" y="3718"/>
              <a:chExt cx="537" cy="304"/>
            </a:xfrm>
            <a:solidFill>
              <a:srgbClr val="FF3B50"/>
            </a:solidFill>
          </p:grpSpPr>
          <p:sp>
            <p:nvSpPr>
              <p:cNvPr id="22" name="Freeform 8"/>
              <p:cNvSpPr/>
              <p:nvPr/>
            </p:nvSpPr>
            <p:spPr bwMode="auto">
              <a:xfrm rot="19680000">
                <a:off x="5670" y="3718"/>
                <a:ext cx="355" cy="304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 rot="1320000">
                <a:off x="5986" y="3790"/>
                <a:ext cx="221" cy="190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10795" y="939800"/>
            <a:ext cx="3683635" cy="521970"/>
            <a:chOff x="1579" y="2414"/>
            <a:chExt cx="5801" cy="822"/>
          </a:xfrm>
        </p:grpSpPr>
        <p:sp>
          <p:nvSpPr>
            <p:cNvPr id="25" name="文本框 24"/>
            <p:cNvSpPr txBox="1"/>
            <p:nvPr/>
          </p:nvSpPr>
          <p:spPr>
            <a:xfrm>
              <a:off x="2324" y="2414"/>
              <a:ext cx="5056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．强酸或强碱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溶液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26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3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3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3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3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3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4" grpId="0" bldLvl="0" animBg="1"/>
      <p:bldP spid="737286" grpId="0" bldLvl="0" animBg="1"/>
      <p:bldP spid="73728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14730"/>
            <a:ext cx="3323590" cy="521970"/>
            <a:chOff x="1579" y="2414"/>
            <a:chExt cx="5234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448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两种强酸混合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360920" y="915670"/>
            <a:ext cx="4805680" cy="1056640"/>
            <a:chOff x="9323" y="3240"/>
            <a:chExt cx="7568" cy="1664"/>
          </a:xfrm>
        </p:grpSpPr>
        <p:sp>
          <p:nvSpPr>
            <p:cNvPr id="5" name="文本框 4"/>
            <p:cNvSpPr txBox="1"/>
            <p:nvPr/>
          </p:nvSpPr>
          <p:spPr>
            <a:xfrm>
              <a:off x="9323" y="3795"/>
              <a:ext cx="75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8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忽略两溶液混合后的体积变化</a:t>
              </a:r>
              <a:endParaRPr lang="en-US" altLang="en-US" sz="2800" b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 rot="0">
              <a:off x="9323" y="3240"/>
              <a:ext cx="7568" cy="1665"/>
              <a:chOff x="5740" y="3503"/>
              <a:chExt cx="7720" cy="3456"/>
            </a:xfrm>
          </p:grpSpPr>
          <p:grpSp>
            <p:nvGrpSpPr>
              <p:cNvPr id="14" name="组合 13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15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6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" name="椭圆 5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27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0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31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3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5740" y="4098"/>
                <a:ext cx="7720" cy="273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1350645" y="18211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直接求出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</a:t>
            </a:r>
            <a:r>
              <a:rPr lang="zh-CN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混</a:t>
            </a:r>
            <a:r>
              <a:rPr 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(H</a:t>
            </a:r>
            <a:r>
              <a:rPr lang="zh-CN"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)，再据此求pH。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1294" name="组合 11293"/>
          <p:cNvGrpSpPr/>
          <p:nvPr/>
        </p:nvGrpSpPr>
        <p:grpSpPr>
          <a:xfrm>
            <a:off x="2689088" y="2627637"/>
            <a:ext cx="2693669" cy="1007158"/>
            <a:chOff x="2472" y="431"/>
            <a:chExt cx="2268" cy="848"/>
          </a:xfrm>
        </p:grpSpPr>
        <p:sp>
          <p:nvSpPr>
            <p:cNvPr id="11291" name="文本框 11290"/>
            <p:cNvSpPr txBox="1"/>
            <p:nvPr/>
          </p:nvSpPr>
          <p:spPr>
            <a:xfrm>
              <a:off x="2740" y="431"/>
              <a:ext cx="1825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1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(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H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+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)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+n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2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(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H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+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)</a:t>
              </a:r>
              <a:endPara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1292" name="直接连接符 11291"/>
            <p:cNvSpPr/>
            <p:nvPr/>
          </p:nvSpPr>
          <p:spPr>
            <a:xfrm>
              <a:off x="2472" y="845"/>
              <a:ext cx="2268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293" name="文本框 11292"/>
            <p:cNvSpPr txBox="1"/>
            <p:nvPr/>
          </p:nvSpPr>
          <p:spPr>
            <a:xfrm>
              <a:off x="3288" y="890"/>
              <a:ext cx="841" cy="3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总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223" name="矩形 9222"/>
          <p:cNvSpPr/>
          <p:nvPr/>
        </p:nvSpPr>
        <p:spPr>
          <a:xfrm>
            <a:off x="1343660" y="2874010"/>
            <a:ext cx="123888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695" b="1" dirty="0" smtClean="0">
                <a:solidFill>
                  <a:srgbClr val="FF0000"/>
                </a:solidFill>
                <a:latin typeface="Times New Roman" panose="02020603050405020304" charset="0"/>
              </a:rPr>
              <a:t>c(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H</a:t>
            </a:r>
            <a:r>
              <a:rPr lang="en-US" altLang="zh-CN" sz="2695" b="1" baseline="30000" dirty="0">
                <a:solidFill>
                  <a:srgbClr val="FF0000"/>
                </a:solidFill>
                <a:latin typeface="Times New Roman" panose="02020603050405020304" charset="0"/>
              </a:rPr>
              <a:t>+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) 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=</a:t>
            </a:r>
            <a:endParaRPr lang="en-US" altLang="zh-CN" sz="2695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200275" y="3736975"/>
            <a:ext cx="5078095" cy="1005840"/>
            <a:chOff x="8860" y="4151"/>
            <a:chExt cx="7997" cy="1584"/>
          </a:xfrm>
        </p:grpSpPr>
        <p:sp>
          <p:nvSpPr>
            <p:cNvPr id="13" name="矩形 12"/>
            <p:cNvSpPr/>
            <p:nvPr/>
          </p:nvSpPr>
          <p:spPr>
            <a:xfrm>
              <a:off x="8860" y="4513"/>
              <a:ext cx="596" cy="7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695" b="1" dirty="0">
                  <a:solidFill>
                    <a:srgbClr val="FF0000"/>
                  </a:solidFill>
                  <a:latin typeface="Times New Roman" panose="02020603050405020304" charset="0"/>
                </a:rPr>
                <a:t>=</a:t>
              </a:r>
              <a:endParaRPr lang="en-US" altLang="zh-CN" sz="2695" b="1" dirty="0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715" y="4151"/>
              <a:ext cx="7143" cy="1584"/>
              <a:chOff x="2460" y="431"/>
              <a:chExt cx="3819" cy="847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2460" y="431"/>
                <a:ext cx="3819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c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(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H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+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)</a:t>
                </a:r>
                <a:r>
                  <a:rPr lang="zh-CN" altLang="en-US" sz="2400">
                    <a:solidFill>
                      <a:srgbClr val="FF0000"/>
                    </a:solidFill>
                    <a:latin typeface="Arial" panose="020B0604020202020204" pitchFamily="34" charset="0"/>
                    <a:sym typeface="+mn-ea"/>
                  </a:rPr>
                  <a:t>×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r>
                  <a:rPr lang="en-US" altLang="zh-CN" sz="2400" b="1" baseline="-25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+c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2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(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H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+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)</a:t>
                </a:r>
                <a:r>
                  <a:rPr lang="zh-CN" altLang="en-US" sz="2400">
                    <a:solidFill>
                      <a:srgbClr val="FF0000"/>
                    </a:solidFill>
                    <a:latin typeface="Arial" panose="020B0604020202020204" pitchFamily="34" charset="0"/>
                    <a:sym typeface="+mn-ea"/>
                  </a:rPr>
                  <a:t>×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V</a:t>
                </a:r>
                <a:r>
                  <a:rPr lang="en-US" altLang="zh-CN" sz="2400" b="1" baseline="-25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2</a:t>
                </a:r>
                <a:endParaRPr lang="zh-CN" altLang="en-US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6" name="直接连接符 25"/>
              <p:cNvSpPr/>
              <p:nvPr/>
            </p:nvSpPr>
            <p:spPr>
              <a:xfrm>
                <a:off x="2472" y="844"/>
                <a:ext cx="2579" cy="1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4" name="文本框 33"/>
              <p:cNvSpPr txBox="1"/>
              <p:nvPr/>
            </p:nvSpPr>
            <p:spPr>
              <a:xfrm>
                <a:off x="3288" y="890"/>
                <a:ext cx="1300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+V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2200275" y="4986020"/>
            <a:ext cx="9251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⇒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endParaRPr lang="en-US" altLang="en-US" sz="2800" b="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12" grpId="0"/>
      <p:bldP spid="12" grpId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1130" y="1233933"/>
            <a:ext cx="11110763" cy="737235"/>
            <a:chOff x="-82" y="1526"/>
            <a:chExt cx="17497" cy="1161"/>
          </a:xfrm>
        </p:grpSpPr>
        <p:sp>
          <p:nvSpPr>
            <p:cNvPr id="2" name="文本框 1"/>
            <p:cNvSpPr txBox="1"/>
            <p:nvPr/>
          </p:nvSpPr>
          <p:spPr>
            <a:xfrm>
              <a:off x="2127" y="1526"/>
              <a:ext cx="15288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2800" b="1" dirty="0" smtClean="0"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800" b="1" dirty="0" smtClean="0"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  <a:sym typeface="+mn-ea"/>
                </a:rPr>
                <a:t>pH</a:t>
              </a:r>
              <a:r>
                <a:rPr lang="zh-CN" altLang="en-US" sz="2800" b="1" dirty="0"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  <a:sym typeface="+mn-ea"/>
                </a:rPr>
                <a:t>=5和pH=3的两种盐酸，以等体积混合后</a:t>
              </a:r>
              <a:r>
                <a:rPr lang="zh-CN" altLang="en-US" sz="2800" b="1" dirty="0" smtClean="0"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  <a:sym typeface="+mn-ea"/>
                </a:rPr>
                <a:t>，计算溶液</a:t>
              </a:r>
              <a:r>
                <a:rPr lang="zh-CN" altLang="en-US" sz="2800" b="1" dirty="0"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  <a:sym typeface="+mn-ea"/>
                </a:rPr>
                <a:t>的</a:t>
              </a:r>
              <a:r>
                <a:rPr lang="zh-CN" altLang="en-US" sz="2800" b="1" dirty="0" smtClean="0"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  <a:sym typeface="+mn-ea"/>
                </a:rPr>
                <a:t>pH。</a:t>
              </a:r>
              <a:endParaRPr lang="zh-CN" altLang="en-US" sz="2800" b="1" dirty="0"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6" name="图片 5" descr="图片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2" y="1740"/>
              <a:ext cx="2209" cy="921"/>
            </a:xfrm>
            <a:prstGeom prst="rect">
              <a:avLst/>
            </a:prstGeom>
          </p:spPr>
        </p:pic>
      </p:grpSp>
      <p:sp>
        <p:nvSpPr>
          <p:cNvPr id="9221" name="文本框 9220"/>
          <p:cNvSpPr txBox="1"/>
          <p:nvPr/>
        </p:nvSpPr>
        <p:spPr>
          <a:xfrm>
            <a:off x="1416380" y="2626570"/>
            <a:ext cx="522581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解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: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223" name="矩形 9222"/>
          <p:cNvSpPr/>
          <p:nvPr/>
        </p:nvSpPr>
        <p:spPr>
          <a:xfrm>
            <a:off x="2065655" y="2634615"/>
            <a:ext cx="1626235" cy="5073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695" b="1" dirty="0" smtClean="0">
                <a:solidFill>
                  <a:srgbClr val="FF0000"/>
                </a:solidFill>
                <a:latin typeface="Times New Roman" panose="02020603050405020304" charset="0"/>
              </a:rPr>
              <a:t>c</a:t>
            </a:r>
            <a:r>
              <a:rPr lang="zh-CN" altLang="en-US" sz="2695" b="1" dirty="0" smtClean="0">
                <a:solidFill>
                  <a:srgbClr val="FF0000"/>
                </a:solidFill>
                <a:latin typeface="Times New Roman" panose="02020603050405020304" charset="0"/>
              </a:rPr>
              <a:t>（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H</a:t>
            </a:r>
            <a:r>
              <a:rPr lang="en-US" altLang="zh-CN" sz="2695" b="1" baseline="30000" dirty="0">
                <a:solidFill>
                  <a:srgbClr val="FF0000"/>
                </a:solidFill>
                <a:latin typeface="Times New Roman" panose="02020603050405020304" charset="0"/>
              </a:rPr>
              <a:t>+</a:t>
            </a:r>
            <a:r>
              <a:rPr lang="zh-CN" altLang="en-US" sz="2695" b="1" dirty="0">
                <a:solidFill>
                  <a:srgbClr val="FF0000"/>
                </a:solidFill>
                <a:latin typeface="Times New Roman" panose="02020603050405020304" charset="0"/>
              </a:rPr>
              <a:t>）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=</a:t>
            </a:r>
            <a:endParaRPr lang="en-US" altLang="zh-CN" sz="2695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grpSp>
        <p:nvGrpSpPr>
          <p:cNvPr id="9235" name="组合 9234"/>
          <p:cNvGrpSpPr/>
          <p:nvPr/>
        </p:nvGrpSpPr>
        <p:grpSpPr>
          <a:xfrm>
            <a:off x="6444885" y="2447352"/>
            <a:ext cx="3196370" cy="1037258"/>
            <a:chOff x="1820" y="1656"/>
            <a:chExt cx="1740" cy="652"/>
          </a:xfrm>
        </p:grpSpPr>
        <p:sp>
          <p:nvSpPr>
            <p:cNvPr id="9224" name="文本框 9223"/>
            <p:cNvSpPr txBox="1"/>
            <p:nvPr/>
          </p:nvSpPr>
          <p:spPr>
            <a:xfrm>
              <a:off x="1820" y="1778"/>
              <a:ext cx="182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=</a:t>
              </a:r>
              <a:endParaRPr lang="en-US" alt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grpSp>
          <p:nvGrpSpPr>
            <p:cNvPr id="9228" name="组合 9227"/>
            <p:cNvGrpSpPr/>
            <p:nvPr/>
          </p:nvGrpSpPr>
          <p:grpSpPr>
            <a:xfrm>
              <a:off x="2064" y="1656"/>
              <a:ext cx="1496" cy="652"/>
              <a:chOff x="2064" y="1656"/>
              <a:chExt cx="1496" cy="652"/>
            </a:xfrm>
          </p:grpSpPr>
          <p:sp>
            <p:nvSpPr>
              <p:cNvPr id="9225" name="文本框 9224"/>
              <p:cNvSpPr txBox="1"/>
              <p:nvPr/>
            </p:nvSpPr>
            <p:spPr>
              <a:xfrm>
                <a:off x="2109" y="1656"/>
                <a:ext cx="1406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</a:t>
                </a:r>
                <a:r>
                  <a:rPr lang="en-US" altLang="zh-CN" sz="2800" b="1" baseline="30000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5</a:t>
                </a: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+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</a:t>
                </a:r>
                <a:r>
                  <a:rPr lang="en-US" altLang="zh-CN" sz="2800" b="1" baseline="30000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3</a:t>
                </a: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9226" name="直接连接符 9225"/>
              <p:cNvSpPr/>
              <p:nvPr/>
            </p:nvSpPr>
            <p:spPr>
              <a:xfrm>
                <a:off x="2064" y="1933"/>
                <a:ext cx="1496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27" name="文本框 9226"/>
              <p:cNvSpPr txBox="1"/>
              <p:nvPr/>
            </p:nvSpPr>
            <p:spPr>
              <a:xfrm>
                <a:off x="2622" y="1979"/>
                <a:ext cx="408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2V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9234" name="组合 9233"/>
          <p:cNvGrpSpPr/>
          <p:nvPr/>
        </p:nvGrpSpPr>
        <p:grpSpPr>
          <a:xfrm>
            <a:off x="1901655" y="3621386"/>
            <a:ext cx="2261353" cy="1024971"/>
            <a:chOff x="1610" y="2192"/>
            <a:chExt cx="1904" cy="863"/>
          </a:xfrm>
        </p:grpSpPr>
        <p:sp>
          <p:nvSpPr>
            <p:cNvPr id="9229" name="文本框 9228"/>
            <p:cNvSpPr txBox="1"/>
            <p:nvPr/>
          </p:nvSpPr>
          <p:spPr>
            <a:xfrm>
              <a:off x="1610" y="2387"/>
              <a:ext cx="907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≈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9230" name="组合 9229"/>
            <p:cNvGrpSpPr/>
            <p:nvPr/>
          </p:nvGrpSpPr>
          <p:grpSpPr>
            <a:xfrm>
              <a:off x="2018" y="2192"/>
              <a:ext cx="1496" cy="863"/>
              <a:chOff x="2064" y="1557"/>
              <a:chExt cx="1496" cy="863"/>
            </a:xfrm>
          </p:grpSpPr>
          <p:sp>
            <p:nvSpPr>
              <p:cNvPr id="9231" name="文本框 9230"/>
              <p:cNvSpPr txBox="1"/>
              <p:nvPr/>
            </p:nvSpPr>
            <p:spPr>
              <a:xfrm>
                <a:off x="2092" y="1557"/>
                <a:ext cx="1406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795" b="1" dirty="0">
                    <a:latin typeface="Arial" panose="020B0604020202020204" pitchFamily="34" charset="0"/>
                  </a:rPr>
                  <a:t>     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</a:t>
                </a:r>
                <a:r>
                  <a:rPr lang="en-US" altLang="zh-CN" sz="2800" b="1" baseline="30000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3</a:t>
                </a: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9232" name="直接连接符 9231"/>
              <p:cNvSpPr/>
              <p:nvPr/>
            </p:nvSpPr>
            <p:spPr>
              <a:xfrm>
                <a:off x="2064" y="1933"/>
                <a:ext cx="1496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33" name="文本框 9232"/>
              <p:cNvSpPr txBox="1"/>
              <p:nvPr/>
            </p:nvSpPr>
            <p:spPr>
              <a:xfrm>
                <a:off x="2608" y="1979"/>
                <a:ext cx="669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2V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9246" name="组合 9245"/>
          <p:cNvGrpSpPr/>
          <p:nvPr/>
        </p:nvGrpSpPr>
        <p:grpSpPr>
          <a:xfrm>
            <a:off x="4262180" y="3568666"/>
            <a:ext cx="2370620" cy="1008346"/>
            <a:chOff x="3621" y="2160"/>
            <a:chExt cx="1996" cy="849"/>
          </a:xfrm>
        </p:grpSpPr>
        <p:sp>
          <p:nvSpPr>
            <p:cNvPr id="9239" name="文本框 9238"/>
            <p:cNvSpPr txBox="1"/>
            <p:nvPr/>
          </p:nvSpPr>
          <p:spPr>
            <a:xfrm>
              <a:off x="3621" y="2322"/>
              <a:ext cx="272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=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9245" name="组合 9244"/>
            <p:cNvGrpSpPr/>
            <p:nvPr/>
          </p:nvGrpSpPr>
          <p:grpSpPr>
            <a:xfrm>
              <a:off x="3878" y="2160"/>
              <a:ext cx="1739" cy="849"/>
              <a:chOff x="3878" y="2160"/>
              <a:chExt cx="1739" cy="849"/>
            </a:xfrm>
          </p:grpSpPr>
          <p:sp>
            <p:nvSpPr>
              <p:cNvPr id="9241" name="文本框 9240"/>
              <p:cNvSpPr txBox="1"/>
              <p:nvPr/>
            </p:nvSpPr>
            <p:spPr>
              <a:xfrm>
                <a:off x="3878" y="2160"/>
                <a:ext cx="1282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795" b="1" dirty="0">
                    <a:latin typeface="Arial" panose="020B0604020202020204" pitchFamily="34" charset="0"/>
                  </a:rPr>
                  <a:t> 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-3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9242" name="直接连接符 9241"/>
              <p:cNvSpPr/>
              <p:nvPr/>
            </p:nvSpPr>
            <p:spPr>
              <a:xfrm>
                <a:off x="3923" y="2523"/>
                <a:ext cx="77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43" name="文本框 9242"/>
              <p:cNvSpPr txBox="1"/>
              <p:nvPr/>
            </p:nvSpPr>
            <p:spPr>
              <a:xfrm>
                <a:off x="4150" y="2568"/>
                <a:ext cx="297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9244" name="文本框 9243"/>
              <p:cNvSpPr txBox="1"/>
              <p:nvPr/>
            </p:nvSpPr>
            <p:spPr>
              <a:xfrm>
                <a:off x="4694" y="2387"/>
                <a:ext cx="923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mol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/L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9247" name="文本框 9246"/>
          <p:cNvSpPr txBox="1"/>
          <p:nvPr/>
        </p:nvSpPr>
        <p:spPr>
          <a:xfrm>
            <a:off x="1889292" y="4715702"/>
            <a:ext cx="5332706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pH =-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lg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c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H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）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=3.3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grpSp>
        <p:nvGrpSpPr>
          <p:cNvPr id="11294" name="组合 11293"/>
          <p:cNvGrpSpPr/>
          <p:nvPr/>
        </p:nvGrpSpPr>
        <p:grpSpPr>
          <a:xfrm>
            <a:off x="3747986" y="2447297"/>
            <a:ext cx="3339770" cy="1007158"/>
            <a:chOff x="2460" y="431"/>
            <a:chExt cx="2812" cy="848"/>
          </a:xfrm>
        </p:grpSpPr>
        <p:sp>
          <p:nvSpPr>
            <p:cNvPr id="11291" name="文本框 11290"/>
            <p:cNvSpPr txBox="1"/>
            <p:nvPr/>
          </p:nvSpPr>
          <p:spPr>
            <a:xfrm>
              <a:off x="2460" y="431"/>
              <a:ext cx="2812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1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H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+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）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+n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2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H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+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）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1292" name="直接连接符 11291"/>
            <p:cNvSpPr/>
            <p:nvPr/>
          </p:nvSpPr>
          <p:spPr>
            <a:xfrm>
              <a:off x="2472" y="845"/>
              <a:ext cx="226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293" name="文本框 11292"/>
            <p:cNvSpPr txBox="1"/>
            <p:nvPr/>
          </p:nvSpPr>
          <p:spPr>
            <a:xfrm>
              <a:off x="3288" y="890"/>
              <a:ext cx="841" cy="3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总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47" grpId="0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14730"/>
            <a:ext cx="3323590" cy="521970"/>
            <a:chOff x="1579" y="2414"/>
            <a:chExt cx="5234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448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两种强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碱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混合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360920" y="915670"/>
            <a:ext cx="4805680" cy="1056640"/>
            <a:chOff x="9323" y="3240"/>
            <a:chExt cx="7568" cy="1664"/>
          </a:xfrm>
        </p:grpSpPr>
        <p:sp>
          <p:nvSpPr>
            <p:cNvPr id="5" name="文本框 4"/>
            <p:cNvSpPr txBox="1"/>
            <p:nvPr/>
          </p:nvSpPr>
          <p:spPr>
            <a:xfrm>
              <a:off x="9323" y="3795"/>
              <a:ext cx="75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8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忽略两溶液混合后的体积变化</a:t>
              </a:r>
              <a:endParaRPr lang="en-US" altLang="en-US" sz="2800" b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 rot="0">
              <a:off x="9323" y="3240"/>
              <a:ext cx="7568" cy="1665"/>
              <a:chOff x="5740" y="3503"/>
              <a:chExt cx="7720" cy="3456"/>
            </a:xfrm>
          </p:grpSpPr>
          <p:grpSp>
            <p:nvGrpSpPr>
              <p:cNvPr id="14" name="组合 13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15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6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6" name="椭圆 5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27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0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31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3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5740" y="4098"/>
                <a:ext cx="7720" cy="273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1215390" y="1936750"/>
            <a:ext cx="91205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先求出c混(OH</a:t>
            </a:r>
            <a:r>
              <a:rPr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)，再据K</a:t>
            </a:r>
            <a:r>
              <a:rPr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W</a:t>
            </a:r>
            <a:r>
              <a:rPr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求出c混(H</a:t>
            </a:r>
            <a:r>
              <a:rPr sz="2800" b="1" baseline="30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)，最后求pH</a:t>
            </a:r>
            <a:endParaRPr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11294" name="组合 11293"/>
          <p:cNvGrpSpPr/>
          <p:nvPr/>
        </p:nvGrpSpPr>
        <p:grpSpPr>
          <a:xfrm>
            <a:off x="2689088" y="2627637"/>
            <a:ext cx="3169931" cy="1007158"/>
            <a:chOff x="2472" y="431"/>
            <a:chExt cx="2669" cy="848"/>
          </a:xfrm>
        </p:grpSpPr>
        <p:sp>
          <p:nvSpPr>
            <p:cNvPr id="11291" name="文本框 11290"/>
            <p:cNvSpPr txBox="1"/>
            <p:nvPr/>
          </p:nvSpPr>
          <p:spPr>
            <a:xfrm>
              <a:off x="2740" y="431"/>
              <a:ext cx="2401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1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(O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H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-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)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+n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2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(O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H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-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)</a:t>
              </a:r>
              <a:endParaRPr lang="en-US" altLang="zh-CN" sz="24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1292" name="直接连接符 11291"/>
            <p:cNvSpPr/>
            <p:nvPr/>
          </p:nvSpPr>
          <p:spPr>
            <a:xfrm>
              <a:off x="2472" y="845"/>
              <a:ext cx="2268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293" name="文本框 11292"/>
            <p:cNvSpPr txBox="1"/>
            <p:nvPr/>
          </p:nvSpPr>
          <p:spPr>
            <a:xfrm>
              <a:off x="3288" y="890"/>
              <a:ext cx="841" cy="3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总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223" name="矩形 9222"/>
          <p:cNvSpPr/>
          <p:nvPr/>
        </p:nvSpPr>
        <p:spPr>
          <a:xfrm>
            <a:off x="1350645" y="2874010"/>
            <a:ext cx="14528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695" b="1" dirty="0" smtClean="0">
                <a:solidFill>
                  <a:srgbClr val="FF0000"/>
                </a:solidFill>
                <a:latin typeface="Times New Roman" panose="02020603050405020304" charset="0"/>
              </a:rPr>
              <a:t>c(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OH</a:t>
            </a:r>
            <a:r>
              <a:rPr lang="en-US" altLang="zh-CN" sz="2695" b="1" baseline="30000" dirty="0">
                <a:solidFill>
                  <a:srgbClr val="FF0000"/>
                </a:solidFill>
                <a:latin typeface="Times New Roman" panose="02020603050405020304" charset="0"/>
              </a:rPr>
              <a:t>-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) </a:t>
            </a:r>
            <a:r>
              <a:rPr lang="en-US" altLang="zh-CN" sz="2695" b="1" dirty="0">
                <a:solidFill>
                  <a:srgbClr val="FF0000"/>
                </a:solidFill>
                <a:latin typeface="Times New Roman" panose="02020603050405020304" charset="0"/>
              </a:rPr>
              <a:t>=</a:t>
            </a:r>
            <a:endParaRPr lang="en-US" altLang="zh-CN" sz="2695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200275" y="3736975"/>
            <a:ext cx="5078095" cy="1005840"/>
            <a:chOff x="8860" y="4151"/>
            <a:chExt cx="7997" cy="1584"/>
          </a:xfrm>
        </p:grpSpPr>
        <p:sp>
          <p:nvSpPr>
            <p:cNvPr id="13" name="矩形 12"/>
            <p:cNvSpPr/>
            <p:nvPr/>
          </p:nvSpPr>
          <p:spPr>
            <a:xfrm>
              <a:off x="8860" y="4513"/>
              <a:ext cx="596" cy="7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695" b="1" dirty="0">
                  <a:solidFill>
                    <a:srgbClr val="FF0000"/>
                  </a:solidFill>
                  <a:latin typeface="Times New Roman" panose="02020603050405020304" charset="0"/>
                </a:rPr>
                <a:t>=</a:t>
              </a:r>
              <a:endParaRPr lang="en-US" altLang="zh-CN" sz="2695" b="1" dirty="0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715" y="4151"/>
              <a:ext cx="7143" cy="1584"/>
              <a:chOff x="2460" y="431"/>
              <a:chExt cx="3819" cy="847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2460" y="431"/>
                <a:ext cx="3819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c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(OH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-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)</a:t>
                </a:r>
                <a:r>
                  <a:rPr lang="zh-CN" altLang="en-US" sz="2400">
                    <a:solidFill>
                      <a:srgbClr val="FF0000"/>
                    </a:solidFill>
                    <a:latin typeface="Arial" panose="020B0604020202020204" pitchFamily="34" charset="0"/>
                    <a:sym typeface="+mn-ea"/>
                  </a:rPr>
                  <a:t>×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r>
                  <a:rPr lang="en-US" altLang="zh-CN" sz="2400" b="1" baseline="-25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+c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2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(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OH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charset="0"/>
                    <a:sym typeface="+mn-ea"/>
                  </a:rPr>
                  <a:t>-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)</a:t>
                </a:r>
                <a:r>
                  <a:rPr lang="zh-CN" altLang="en-US" sz="2400">
                    <a:solidFill>
                      <a:srgbClr val="FF0000"/>
                    </a:solidFill>
                    <a:latin typeface="Arial" panose="020B0604020202020204" pitchFamily="34" charset="0"/>
                    <a:sym typeface="+mn-ea"/>
                  </a:rPr>
                  <a:t>×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V</a:t>
                </a:r>
                <a:r>
                  <a:rPr lang="en-US" altLang="zh-CN" sz="2400" b="1" baseline="-25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  <a:sym typeface="+mn-ea"/>
                  </a:rPr>
                  <a:t>2</a:t>
                </a:r>
                <a:endParaRPr lang="zh-CN" altLang="en-US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26" name="直接连接符 25"/>
              <p:cNvSpPr/>
              <p:nvPr/>
            </p:nvSpPr>
            <p:spPr>
              <a:xfrm>
                <a:off x="2472" y="844"/>
                <a:ext cx="2579" cy="1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4" name="文本框 33"/>
              <p:cNvSpPr txBox="1"/>
              <p:nvPr/>
            </p:nvSpPr>
            <p:spPr>
              <a:xfrm>
                <a:off x="3288" y="890"/>
                <a:ext cx="1300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+V</a:t>
                </a:r>
                <a:r>
                  <a:rPr lang="en-US" altLang="zh-CN" sz="24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4143375" y="5142230"/>
            <a:ext cx="9251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+mn-ea"/>
              </a:rPr>
              <a:t>⇒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</a:t>
            </a:r>
            <a:endParaRPr lang="en-US" altLang="en-US" sz="2800" b="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11302" name="组合 11301"/>
          <p:cNvGrpSpPr/>
          <p:nvPr/>
        </p:nvGrpSpPr>
        <p:grpSpPr>
          <a:xfrm>
            <a:off x="1531477" y="4846441"/>
            <a:ext cx="2612074" cy="1065355"/>
            <a:chOff x="340" y="2627"/>
            <a:chExt cx="2126" cy="897"/>
          </a:xfrm>
        </p:grpSpPr>
        <p:sp>
          <p:nvSpPr>
            <p:cNvPr id="11295" name="文本框 11294"/>
            <p:cNvSpPr txBox="1"/>
            <p:nvPr/>
          </p:nvSpPr>
          <p:spPr>
            <a:xfrm>
              <a:off x="340" y="2840"/>
              <a:ext cx="1140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c(H</a:t>
              </a:r>
              <a:r>
                <a:rPr lang="en-US" altLang="zh-CN" sz="2800" b="1" baseline="30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+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)=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11300" name="组合 11299"/>
            <p:cNvGrpSpPr/>
            <p:nvPr/>
          </p:nvGrpSpPr>
          <p:grpSpPr>
            <a:xfrm>
              <a:off x="1247" y="2627"/>
              <a:ext cx="1219" cy="897"/>
              <a:chOff x="1247" y="2627"/>
              <a:chExt cx="1219" cy="897"/>
            </a:xfrm>
          </p:grpSpPr>
          <p:sp>
            <p:nvSpPr>
              <p:cNvPr id="11296" name="文本框 11295"/>
              <p:cNvSpPr txBox="1"/>
              <p:nvPr/>
            </p:nvSpPr>
            <p:spPr>
              <a:xfrm>
                <a:off x="1411" y="2627"/>
                <a:ext cx="764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</a:t>
                </a:r>
                <a:r>
                  <a:rPr lang="en-US" altLang="zh-CN" sz="28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W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297" name="直接连接符 11296"/>
              <p:cNvSpPr/>
              <p:nvPr/>
            </p:nvSpPr>
            <p:spPr>
              <a:xfrm flipV="1">
                <a:off x="1282" y="3040"/>
                <a:ext cx="858" cy="1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98" name="文本框 11297"/>
              <p:cNvSpPr txBox="1"/>
              <p:nvPr/>
            </p:nvSpPr>
            <p:spPr>
              <a:xfrm>
                <a:off x="1247" y="3085"/>
                <a:ext cx="1219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c(OH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-</a:t>
                </a:r>
                <a:r>
                  <a:rPr lang="zh-CN" alt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）</a:t>
                </a:r>
                <a:endPara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12" grpId="0"/>
      <p:bldP spid="12" grpId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267" name="文本框 11266"/>
          <p:cNvSpPr txBox="1"/>
          <p:nvPr/>
        </p:nvSpPr>
        <p:spPr>
          <a:xfrm>
            <a:off x="1535898" y="2581864"/>
            <a:ext cx="522581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endParaRPr lang="en-US" altLang="zh-CN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270" name="矩形 11269"/>
          <p:cNvSpPr/>
          <p:nvPr/>
        </p:nvSpPr>
        <p:spPr>
          <a:xfrm>
            <a:off x="2177644" y="2579990"/>
            <a:ext cx="1904689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c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（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OH</a:t>
            </a:r>
            <a:r>
              <a:rPr lang="en-US" altLang="zh-CN" sz="2800" b="1" baseline="30000" dirty="0" smtClean="0">
                <a:solidFill>
                  <a:srgbClr val="FF0000"/>
                </a:solidFill>
                <a:latin typeface="Times New Roman" panose="02020603050405020304" charset="0"/>
              </a:rPr>
              <a:t>-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</a:rPr>
              <a:t>）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</a:rPr>
              <a:t>=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grpSp>
        <p:nvGrpSpPr>
          <p:cNvPr id="11271" name="组合 11270"/>
          <p:cNvGrpSpPr/>
          <p:nvPr/>
        </p:nvGrpSpPr>
        <p:grpSpPr>
          <a:xfrm>
            <a:off x="7115507" y="2365465"/>
            <a:ext cx="3258682" cy="1039225"/>
            <a:chOff x="1655" y="1526"/>
            <a:chExt cx="1761" cy="875"/>
          </a:xfrm>
        </p:grpSpPr>
        <p:sp>
          <p:nvSpPr>
            <p:cNvPr id="11272" name="文本框 11271"/>
            <p:cNvSpPr txBox="1"/>
            <p:nvPr/>
          </p:nvSpPr>
          <p:spPr>
            <a:xfrm>
              <a:off x="1655" y="1706"/>
              <a:ext cx="182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=</a:t>
              </a:r>
              <a:endPara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1273" name="组合 11272"/>
            <p:cNvGrpSpPr/>
            <p:nvPr/>
          </p:nvGrpSpPr>
          <p:grpSpPr>
            <a:xfrm>
              <a:off x="1920" y="1526"/>
              <a:ext cx="1496" cy="875"/>
              <a:chOff x="1920" y="1526"/>
              <a:chExt cx="1496" cy="875"/>
            </a:xfrm>
          </p:grpSpPr>
          <p:sp>
            <p:nvSpPr>
              <p:cNvPr id="11274" name="文本框 11273"/>
              <p:cNvSpPr txBox="1"/>
              <p:nvPr/>
            </p:nvSpPr>
            <p:spPr>
              <a:xfrm>
                <a:off x="1920" y="1526"/>
                <a:ext cx="1406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</a:t>
                </a:r>
                <a:r>
                  <a:rPr lang="en-US" altLang="zh-CN" sz="2800" b="1" baseline="30000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4</a:t>
                </a: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+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</a:t>
                </a:r>
                <a:r>
                  <a:rPr lang="en-US" altLang="zh-CN" sz="2800" b="1" baseline="30000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2</a:t>
                </a: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1275" name="直接连接符 11274"/>
              <p:cNvSpPr/>
              <p:nvPr/>
            </p:nvSpPr>
            <p:spPr>
              <a:xfrm>
                <a:off x="1920" y="1941"/>
                <a:ext cx="1496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76" name="文本框 11275"/>
              <p:cNvSpPr txBox="1"/>
              <p:nvPr/>
            </p:nvSpPr>
            <p:spPr>
              <a:xfrm>
                <a:off x="2318" y="1960"/>
                <a:ext cx="408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11277" name="组合 11276"/>
          <p:cNvGrpSpPr/>
          <p:nvPr/>
        </p:nvGrpSpPr>
        <p:grpSpPr>
          <a:xfrm>
            <a:off x="2663487" y="3411213"/>
            <a:ext cx="2261353" cy="1055853"/>
            <a:chOff x="1610" y="2142"/>
            <a:chExt cx="1904" cy="889"/>
          </a:xfrm>
        </p:grpSpPr>
        <p:sp>
          <p:nvSpPr>
            <p:cNvPr id="11278" name="文本框 11277"/>
            <p:cNvSpPr txBox="1"/>
            <p:nvPr/>
          </p:nvSpPr>
          <p:spPr>
            <a:xfrm>
              <a:off x="1610" y="2387"/>
              <a:ext cx="907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≈</a:t>
              </a:r>
              <a:endPara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1279" name="组合 11278"/>
            <p:cNvGrpSpPr/>
            <p:nvPr/>
          </p:nvGrpSpPr>
          <p:grpSpPr>
            <a:xfrm>
              <a:off x="1995" y="2142"/>
              <a:ext cx="1519" cy="889"/>
              <a:chOff x="2041" y="1507"/>
              <a:chExt cx="1519" cy="889"/>
            </a:xfrm>
          </p:grpSpPr>
          <p:sp>
            <p:nvSpPr>
              <p:cNvPr id="11280" name="文本框 11279"/>
              <p:cNvSpPr txBox="1"/>
              <p:nvPr/>
            </p:nvSpPr>
            <p:spPr>
              <a:xfrm>
                <a:off x="2041" y="1507"/>
                <a:ext cx="1406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795" b="1" dirty="0">
                    <a:latin typeface="Arial" panose="020B0604020202020204" pitchFamily="34" charset="0"/>
                  </a:rPr>
                  <a:t>     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</a:t>
                </a:r>
                <a:r>
                  <a:rPr lang="en-US" altLang="zh-CN" sz="2800" b="1" baseline="30000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2</a:t>
                </a:r>
                <a:r>
                  <a:rPr lang="en-US" altLang="zh-CN" sz="2800" b="1" dirty="0" err="1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1281" name="直接连接符 11280"/>
              <p:cNvSpPr/>
              <p:nvPr/>
            </p:nvSpPr>
            <p:spPr>
              <a:xfrm>
                <a:off x="2064" y="1933"/>
                <a:ext cx="1496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82" name="文本框 11281"/>
              <p:cNvSpPr txBox="1"/>
              <p:nvPr/>
            </p:nvSpPr>
            <p:spPr>
              <a:xfrm>
                <a:off x="2501" y="1955"/>
                <a:ext cx="726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2V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11283" name="组合 11282"/>
          <p:cNvGrpSpPr/>
          <p:nvPr/>
        </p:nvGrpSpPr>
        <p:grpSpPr>
          <a:xfrm>
            <a:off x="5025775" y="3373809"/>
            <a:ext cx="2426441" cy="1061792"/>
            <a:chOff x="3614" y="2115"/>
            <a:chExt cx="2043" cy="894"/>
          </a:xfrm>
        </p:grpSpPr>
        <p:sp>
          <p:nvSpPr>
            <p:cNvPr id="11284" name="文本框 11283"/>
            <p:cNvSpPr txBox="1"/>
            <p:nvPr/>
          </p:nvSpPr>
          <p:spPr>
            <a:xfrm>
              <a:off x="3614" y="2367"/>
              <a:ext cx="272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=</a:t>
              </a:r>
              <a:endPara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1285" name="组合 11284"/>
            <p:cNvGrpSpPr/>
            <p:nvPr/>
          </p:nvGrpSpPr>
          <p:grpSpPr>
            <a:xfrm>
              <a:off x="3889" y="2115"/>
              <a:ext cx="1768" cy="894"/>
              <a:chOff x="3889" y="2115"/>
              <a:chExt cx="1768" cy="894"/>
            </a:xfrm>
          </p:grpSpPr>
          <p:sp>
            <p:nvSpPr>
              <p:cNvPr id="11286" name="文本框 11285"/>
              <p:cNvSpPr txBox="1"/>
              <p:nvPr/>
            </p:nvSpPr>
            <p:spPr>
              <a:xfrm>
                <a:off x="3889" y="2115"/>
                <a:ext cx="880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10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ea typeface="黑体" panose="02010609060101010101" pitchFamily="2" charset="-122"/>
                    <a:cs typeface="Times New Roman" panose="02020603050405020304" charset="0"/>
                  </a:rPr>
                  <a:t>-2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11287" name="直接连接符 11286"/>
              <p:cNvSpPr/>
              <p:nvPr/>
            </p:nvSpPr>
            <p:spPr>
              <a:xfrm>
                <a:off x="3923" y="2523"/>
                <a:ext cx="77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288" name="文本框 11287"/>
              <p:cNvSpPr txBox="1"/>
              <p:nvPr/>
            </p:nvSpPr>
            <p:spPr>
              <a:xfrm>
                <a:off x="4150" y="2568"/>
                <a:ext cx="297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289" name="文本框 11288"/>
              <p:cNvSpPr txBox="1"/>
              <p:nvPr/>
            </p:nvSpPr>
            <p:spPr>
              <a:xfrm>
                <a:off x="4694" y="2387"/>
                <a:ext cx="963" cy="44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err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mol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/L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1290" name="文本框 11289"/>
          <p:cNvSpPr txBox="1"/>
          <p:nvPr/>
        </p:nvSpPr>
        <p:spPr>
          <a:xfrm>
            <a:off x="2836933" y="5441875"/>
            <a:ext cx="5332706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pH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=-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lg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c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H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）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=11.7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grpSp>
        <p:nvGrpSpPr>
          <p:cNvPr id="11294" name="组合 11293"/>
          <p:cNvGrpSpPr/>
          <p:nvPr/>
        </p:nvGrpSpPr>
        <p:grpSpPr>
          <a:xfrm>
            <a:off x="4084536" y="2366652"/>
            <a:ext cx="3339770" cy="1007158"/>
            <a:chOff x="2460" y="431"/>
            <a:chExt cx="2812" cy="848"/>
          </a:xfrm>
        </p:grpSpPr>
        <p:sp>
          <p:nvSpPr>
            <p:cNvPr id="11291" name="文本框 11290"/>
            <p:cNvSpPr txBox="1"/>
            <p:nvPr/>
          </p:nvSpPr>
          <p:spPr>
            <a:xfrm>
              <a:off x="2460" y="431"/>
              <a:ext cx="2812" cy="3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1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OH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-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）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+n</a:t>
              </a:r>
              <a:r>
                <a:rPr lang="en-US" altLang="zh-CN" sz="2400" b="1" baseline="-25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2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（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OH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-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）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11292" name="直接连接符 11291"/>
            <p:cNvSpPr/>
            <p:nvPr/>
          </p:nvSpPr>
          <p:spPr>
            <a:xfrm>
              <a:off x="2472" y="845"/>
              <a:ext cx="2268" cy="0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293" name="文本框 11292"/>
            <p:cNvSpPr txBox="1"/>
            <p:nvPr/>
          </p:nvSpPr>
          <p:spPr>
            <a:xfrm>
              <a:off x="3288" y="890"/>
              <a:ext cx="841" cy="3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V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总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1301" name="文本框 11300"/>
          <p:cNvSpPr txBox="1"/>
          <p:nvPr/>
        </p:nvSpPr>
        <p:spPr>
          <a:xfrm>
            <a:off x="4566793" y="4650248"/>
            <a:ext cx="27726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=2×10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-</a:t>
            </a:r>
            <a:r>
              <a:rPr lang="en-US" altLang="zh-CN" sz="2800" b="1" baseline="30000" dirty="0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12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mol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/L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77272" y="4422261"/>
            <a:ext cx="2612074" cy="1065355"/>
            <a:chOff x="340" y="2627"/>
            <a:chExt cx="2126" cy="897"/>
          </a:xfrm>
        </p:grpSpPr>
        <p:sp>
          <p:nvSpPr>
            <p:cNvPr id="6" name="文本框 5"/>
            <p:cNvSpPr txBox="1"/>
            <p:nvPr/>
          </p:nvSpPr>
          <p:spPr>
            <a:xfrm>
              <a:off x="340" y="2840"/>
              <a:ext cx="1140" cy="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c(H</a:t>
              </a:r>
              <a:r>
                <a:rPr lang="en-US" altLang="zh-CN" sz="2800" b="1" baseline="30000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+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ea typeface="黑体" panose="02010609060101010101" pitchFamily="2" charset="-122"/>
                  <a:cs typeface="Times New Roman" panose="02020603050405020304" charset="0"/>
                </a:rPr>
                <a:t>)=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247" y="2627"/>
              <a:ext cx="1219" cy="897"/>
              <a:chOff x="1247" y="2627"/>
              <a:chExt cx="1219" cy="897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411" y="2627"/>
                <a:ext cx="764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K</a:t>
                </a:r>
                <a:r>
                  <a:rPr lang="en-US" altLang="zh-CN" sz="2800" b="1" baseline="-25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W</a:t>
                </a:r>
                <a:endParaRPr lang="en-US" altLang="zh-CN" sz="28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4" name="直接连接符 13"/>
              <p:cNvSpPr/>
              <p:nvPr/>
            </p:nvSpPr>
            <p:spPr>
              <a:xfrm flipV="1">
                <a:off x="1282" y="3040"/>
                <a:ext cx="858" cy="1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5" name="文本框 14"/>
              <p:cNvSpPr txBox="1"/>
              <p:nvPr/>
            </p:nvSpPr>
            <p:spPr>
              <a:xfrm>
                <a:off x="1247" y="3085"/>
                <a:ext cx="1219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c(OH</a:t>
                </a:r>
                <a:r>
                  <a:rPr lang="en-US" altLang="zh-CN" sz="2800" b="1" baseline="30000" dirty="0" smtClean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-</a:t>
                </a:r>
                <a:r>
                  <a:rPr lang="zh-CN" alt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）</a:t>
                </a:r>
                <a:endPara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133350" y="981710"/>
            <a:ext cx="12058015" cy="1383030"/>
            <a:chOff x="210" y="1546"/>
            <a:chExt cx="18989" cy="2178"/>
          </a:xfrm>
        </p:grpSpPr>
        <p:sp>
          <p:nvSpPr>
            <p:cNvPr id="10" name="文本框 9"/>
            <p:cNvSpPr txBox="1"/>
            <p:nvPr/>
          </p:nvSpPr>
          <p:spPr>
            <a:xfrm>
              <a:off x="2419" y="1546"/>
              <a:ext cx="16780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常温时，将pH=10的NaOH溶液与pH=12的NaOH溶液以1:</a:t>
              </a:r>
              <a:r>
                <a:rPr lang="en-US" altLang="zh-CN" sz="2800" b="1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</a:t>
              </a:r>
              <a:r>
                <a:rPr lang="zh-CN" altLang="en-US" sz="2800" b="1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体积比混合，混合后的pH为多少？</a:t>
              </a:r>
              <a:endPara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16" name="图片 15" descr="图片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" y="1823"/>
              <a:ext cx="2209" cy="921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0" grpId="0"/>
      <p:bldP spid="11290" grpId="0"/>
      <p:bldP spid="113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15" name="图片 14" descr="图片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005"/>
            <a:ext cx="1739900" cy="68389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 rot="0">
            <a:off x="637540" y="1664970"/>
            <a:ext cx="10512425" cy="2270125"/>
            <a:chOff x="5605" y="3634"/>
            <a:chExt cx="7797" cy="3382"/>
          </a:xfrm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5798" y="3784"/>
              <a:ext cx="7605" cy="3233"/>
            </a:xfrm>
            <a:custGeom>
              <a:avLst/>
              <a:gdLst>
                <a:gd name="T0" fmla="*/ 1218 w 1285"/>
                <a:gd name="T1" fmla="*/ 545 h 545"/>
                <a:gd name="T2" fmla="*/ 67 w 1285"/>
                <a:gd name="T3" fmla="*/ 545 h 545"/>
                <a:gd name="T4" fmla="*/ 0 w 1285"/>
                <a:gd name="T5" fmla="*/ 478 h 545"/>
                <a:gd name="T6" fmla="*/ 0 w 1285"/>
                <a:gd name="T7" fmla="*/ 67 h 545"/>
                <a:gd name="T8" fmla="*/ 67 w 1285"/>
                <a:gd name="T9" fmla="*/ 0 h 545"/>
                <a:gd name="T10" fmla="*/ 1218 w 1285"/>
                <a:gd name="T11" fmla="*/ 0 h 545"/>
                <a:gd name="T12" fmla="*/ 1285 w 1285"/>
                <a:gd name="T13" fmla="*/ 67 h 545"/>
                <a:gd name="T14" fmla="*/ 1285 w 1285"/>
                <a:gd name="T15" fmla="*/ 478 h 545"/>
                <a:gd name="T16" fmla="*/ 1218 w 1285"/>
                <a:gd name="T17" fmla="*/ 545 h 545"/>
                <a:gd name="T18" fmla="*/ 67 w 1285"/>
                <a:gd name="T19" fmla="*/ 4 h 545"/>
                <a:gd name="T20" fmla="*/ 4 w 1285"/>
                <a:gd name="T21" fmla="*/ 67 h 545"/>
                <a:gd name="T22" fmla="*/ 4 w 1285"/>
                <a:gd name="T23" fmla="*/ 478 h 545"/>
                <a:gd name="T24" fmla="*/ 67 w 1285"/>
                <a:gd name="T25" fmla="*/ 541 h 545"/>
                <a:gd name="T26" fmla="*/ 1218 w 1285"/>
                <a:gd name="T27" fmla="*/ 541 h 545"/>
                <a:gd name="T28" fmla="*/ 1281 w 1285"/>
                <a:gd name="T29" fmla="*/ 478 h 545"/>
                <a:gd name="T30" fmla="*/ 1281 w 1285"/>
                <a:gd name="T31" fmla="*/ 67 h 545"/>
                <a:gd name="T32" fmla="*/ 1218 w 1285"/>
                <a:gd name="T33" fmla="*/ 4 h 545"/>
                <a:gd name="T34" fmla="*/ 67 w 1285"/>
                <a:gd name="T35" fmla="*/ 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05" h="3233">
                  <a:moveTo>
                    <a:pt x="432" y="0"/>
                  </a:moveTo>
                  <a:lnTo>
                    <a:pt x="476" y="0"/>
                  </a:lnTo>
                  <a:cubicBezTo>
                    <a:pt x="7208" y="0"/>
                    <a:pt x="7208" y="0"/>
                    <a:pt x="7208" y="0"/>
                  </a:cubicBezTo>
                  <a:cubicBezTo>
                    <a:pt x="7427" y="0"/>
                    <a:pt x="7605" y="178"/>
                    <a:pt x="7605" y="397"/>
                  </a:cubicBezTo>
                  <a:cubicBezTo>
                    <a:pt x="7605" y="2836"/>
                    <a:pt x="7605" y="2836"/>
                    <a:pt x="7605" y="2836"/>
                  </a:cubicBezTo>
                  <a:cubicBezTo>
                    <a:pt x="7605" y="3055"/>
                    <a:pt x="7427" y="3233"/>
                    <a:pt x="7208" y="3233"/>
                  </a:cubicBezTo>
                  <a:cubicBezTo>
                    <a:pt x="397" y="3233"/>
                    <a:pt x="397" y="3233"/>
                    <a:pt x="397" y="3233"/>
                  </a:cubicBezTo>
                  <a:cubicBezTo>
                    <a:pt x="178" y="3233"/>
                    <a:pt x="0" y="3055"/>
                    <a:pt x="0" y="2836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356"/>
                    <a:pt x="6" y="317"/>
                    <a:pt x="18" y="279"/>
                  </a:cubicBezTo>
                  <a:lnTo>
                    <a:pt x="18" y="277"/>
                  </a:lnTo>
                  <a:lnTo>
                    <a:pt x="23" y="281"/>
                  </a:lnTo>
                  <a:cubicBezTo>
                    <a:pt x="26" y="284"/>
                    <a:pt x="29" y="286"/>
                    <a:pt x="33" y="289"/>
                  </a:cubicBezTo>
                  <a:lnTo>
                    <a:pt x="38" y="293"/>
                  </a:lnTo>
                  <a:lnTo>
                    <a:pt x="35" y="304"/>
                  </a:lnTo>
                  <a:cubicBezTo>
                    <a:pt x="28" y="334"/>
                    <a:pt x="24" y="365"/>
                    <a:pt x="24" y="397"/>
                  </a:cubicBezTo>
                  <a:cubicBezTo>
                    <a:pt x="24" y="2836"/>
                    <a:pt x="24" y="2836"/>
                    <a:pt x="24" y="2836"/>
                  </a:cubicBezTo>
                  <a:cubicBezTo>
                    <a:pt x="24" y="3043"/>
                    <a:pt x="189" y="3209"/>
                    <a:pt x="397" y="3209"/>
                  </a:cubicBezTo>
                  <a:cubicBezTo>
                    <a:pt x="7208" y="3209"/>
                    <a:pt x="7208" y="3209"/>
                    <a:pt x="7208" y="3209"/>
                  </a:cubicBezTo>
                  <a:cubicBezTo>
                    <a:pt x="7416" y="3209"/>
                    <a:pt x="7581" y="3043"/>
                    <a:pt x="7581" y="2836"/>
                  </a:cubicBezTo>
                  <a:cubicBezTo>
                    <a:pt x="7581" y="397"/>
                    <a:pt x="7581" y="397"/>
                    <a:pt x="7581" y="397"/>
                  </a:cubicBezTo>
                  <a:cubicBezTo>
                    <a:pt x="7581" y="190"/>
                    <a:pt x="7416" y="24"/>
                    <a:pt x="7208" y="24"/>
                  </a:cubicBezTo>
                  <a:lnTo>
                    <a:pt x="438" y="24"/>
                  </a:lnTo>
                  <a:lnTo>
                    <a:pt x="437" y="18"/>
                  </a:lnTo>
                  <a:cubicBezTo>
                    <a:pt x="436" y="13"/>
                    <a:pt x="435" y="9"/>
                    <a:pt x="433" y="5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FF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898" y="3884"/>
              <a:ext cx="7405" cy="3033"/>
            </a:xfrm>
            <a:custGeom>
              <a:avLst/>
              <a:gdLst>
                <a:gd name="T0" fmla="*/ 1208 w 1251"/>
                <a:gd name="T1" fmla="*/ 511 h 511"/>
                <a:gd name="T2" fmla="*/ 1121 w 1251"/>
                <a:gd name="T3" fmla="*/ 511 h 511"/>
                <a:gd name="T4" fmla="*/ 1062 w 1251"/>
                <a:gd name="T5" fmla="*/ 507 h 511"/>
                <a:gd name="T6" fmla="*/ 1042 w 1251"/>
                <a:gd name="T7" fmla="*/ 511 h 511"/>
                <a:gd name="T8" fmla="*/ 942 w 1251"/>
                <a:gd name="T9" fmla="*/ 511 h 511"/>
                <a:gd name="T10" fmla="*/ 923 w 1251"/>
                <a:gd name="T11" fmla="*/ 507 h 511"/>
                <a:gd name="T12" fmla="*/ 843 w 1251"/>
                <a:gd name="T13" fmla="*/ 511 h 511"/>
                <a:gd name="T14" fmla="*/ 783 w 1251"/>
                <a:gd name="T15" fmla="*/ 507 h 511"/>
                <a:gd name="T16" fmla="*/ 764 w 1251"/>
                <a:gd name="T17" fmla="*/ 511 h 511"/>
                <a:gd name="T18" fmla="*/ 664 w 1251"/>
                <a:gd name="T19" fmla="*/ 511 h 511"/>
                <a:gd name="T20" fmla="*/ 644 w 1251"/>
                <a:gd name="T21" fmla="*/ 507 h 511"/>
                <a:gd name="T22" fmla="*/ 565 w 1251"/>
                <a:gd name="T23" fmla="*/ 511 h 511"/>
                <a:gd name="T24" fmla="*/ 505 w 1251"/>
                <a:gd name="T25" fmla="*/ 507 h 511"/>
                <a:gd name="T26" fmla="*/ 485 w 1251"/>
                <a:gd name="T27" fmla="*/ 511 h 511"/>
                <a:gd name="T28" fmla="*/ 386 w 1251"/>
                <a:gd name="T29" fmla="*/ 511 h 511"/>
                <a:gd name="T30" fmla="*/ 366 w 1251"/>
                <a:gd name="T31" fmla="*/ 507 h 511"/>
                <a:gd name="T32" fmla="*/ 286 w 1251"/>
                <a:gd name="T33" fmla="*/ 511 h 511"/>
                <a:gd name="T34" fmla="*/ 227 w 1251"/>
                <a:gd name="T35" fmla="*/ 507 h 511"/>
                <a:gd name="T36" fmla="*/ 207 w 1251"/>
                <a:gd name="T37" fmla="*/ 511 h 511"/>
                <a:gd name="T38" fmla="*/ 107 w 1251"/>
                <a:gd name="T39" fmla="*/ 511 h 511"/>
                <a:gd name="T40" fmla="*/ 88 w 1251"/>
                <a:gd name="T41" fmla="*/ 507 h 511"/>
                <a:gd name="T42" fmla="*/ 1227 w 1251"/>
                <a:gd name="T43" fmla="*/ 504 h 511"/>
                <a:gd name="T44" fmla="*/ 6 w 1251"/>
                <a:gd name="T45" fmla="*/ 474 h 511"/>
                <a:gd name="T46" fmla="*/ 1251 w 1251"/>
                <a:gd name="T47" fmla="*/ 450 h 511"/>
                <a:gd name="T48" fmla="*/ 4 w 1251"/>
                <a:gd name="T49" fmla="*/ 455 h 511"/>
                <a:gd name="T50" fmla="*/ 0 w 1251"/>
                <a:gd name="T51" fmla="*/ 415 h 511"/>
                <a:gd name="T52" fmla="*/ 1251 w 1251"/>
                <a:gd name="T53" fmla="*/ 371 h 511"/>
                <a:gd name="T54" fmla="*/ 1251 w 1251"/>
                <a:gd name="T55" fmla="*/ 351 h 511"/>
                <a:gd name="T56" fmla="*/ 0 w 1251"/>
                <a:gd name="T57" fmla="*/ 316 h 511"/>
                <a:gd name="T58" fmla="*/ 1251 w 1251"/>
                <a:gd name="T59" fmla="*/ 311 h 511"/>
                <a:gd name="T60" fmla="*/ 1247 w 1251"/>
                <a:gd name="T61" fmla="*/ 271 h 511"/>
                <a:gd name="T62" fmla="*/ 4 w 1251"/>
                <a:gd name="T63" fmla="*/ 236 h 511"/>
                <a:gd name="T64" fmla="*/ 4 w 1251"/>
                <a:gd name="T65" fmla="*/ 216 h 511"/>
                <a:gd name="T66" fmla="*/ 1247 w 1251"/>
                <a:gd name="T67" fmla="*/ 172 h 511"/>
                <a:gd name="T68" fmla="*/ 4 w 1251"/>
                <a:gd name="T69" fmla="*/ 177 h 511"/>
                <a:gd name="T70" fmla="*/ 0 w 1251"/>
                <a:gd name="T71" fmla="*/ 137 h 511"/>
                <a:gd name="T72" fmla="*/ 1251 w 1251"/>
                <a:gd name="T73" fmla="*/ 92 h 511"/>
                <a:gd name="T74" fmla="*/ 1251 w 1251"/>
                <a:gd name="T75" fmla="*/ 72 h 511"/>
                <a:gd name="T76" fmla="*/ 0 w 1251"/>
                <a:gd name="T77" fmla="*/ 50 h 511"/>
                <a:gd name="T78" fmla="*/ 1237 w 1251"/>
                <a:gd name="T79" fmla="*/ 15 h 511"/>
                <a:gd name="T80" fmla="*/ 14 w 1251"/>
                <a:gd name="T81" fmla="*/ 21 h 511"/>
                <a:gd name="T82" fmla="*/ 1218 w 1251"/>
                <a:gd name="T83" fmla="*/ 7 h 511"/>
                <a:gd name="T84" fmla="*/ 47 w 1251"/>
                <a:gd name="T85" fmla="*/ 4 h 511"/>
                <a:gd name="T86" fmla="*/ 1120 w 1251"/>
                <a:gd name="T87" fmla="*/ 4 h 511"/>
                <a:gd name="T88" fmla="*/ 1100 w 1251"/>
                <a:gd name="T89" fmla="*/ 0 h 511"/>
                <a:gd name="T90" fmla="*/ 1021 w 1251"/>
                <a:gd name="T91" fmla="*/ 4 h 511"/>
                <a:gd name="T92" fmla="*/ 961 w 1251"/>
                <a:gd name="T93" fmla="*/ 0 h 511"/>
                <a:gd name="T94" fmla="*/ 941 w 1251"/>
                <a:gd name="T95" fmla="*/ 4 h 511"/>
                <a:gd name="T96" fmla="*/ 842 w 1251"/>
                <a:gd name="T97" fmla="*/ 4 h 511"/>
                <a:gd name="T98" fmla="*/ 822 w 1251"/>
                <a:gd name="T99" fmla="*/ 0 h 511"/>
                <a:gd name="T100" fmla="*/ 742 w 1251"/>
                <a:gd name="T101" fmla="*/ 4 h 511"/>
                <a:gd name="T102" fmla="*/ 683 w 1251"/>
                <a:gd name="T103" fmla="*/ 0 h 511"/>
                <a:gd name="T104" fmla="*/ 663 w 1251"/>
                <a:gd name="T105" fmla="*/ 4 h 511"/>
                <a:gd name="T106" fmla="*/ 563 w 1251"/>
                <a:gd name="T107" fmla="*/ 4 h 511"/>
                <a:gd name="T108" fmla="*/ 544 w 1251"/>
                <a:gd name="T109" fmla="*/ 0 h 511"/>
                <a:gd name="T110" fmla="*/ 464 w 1251"/>
                <a:gd name="T111" fmla="*/ 4 h 511"/>
                <a:gd name="T112" fmla="*/ 404 w 1251"/>
                <a:gd name="T113" fmla="*/ 0 h 511"/>
                <a:gd name="T114" fmla="*/ 384 w 1251"/>
                <a:gd name="T115" fmla="*/ 4 h 511"/>
                <a:gd name="T116" fmla="*/ 285 w 1251"/>
                <a:gd name="T117" fmla="*/ 4 h 511"/>
                <a:gd name="T118" fmla="*/ 265 w 1251"/>
                <a:gd name="T119" fmla="*/ 0 h 511"/>
                <a:gd name="T120" fmla="*/ 186 w 1251"/>
                <a:gd name="T121" fmla="*/ 4 h 511"/>
                <a:gd name="T122" fmla="*/ 126 w 1251"/>
                <a:gd name="T123" fmla="*/ 0 h 511"/>
                <a:gd name="T124" fmla="*/ 106 w 1251"/>
                <a:gd name="T125" fmla="*/ 4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05" h="3033">
                  <a:moveTo>
                    <a:pt x="6991" y="3009"/>
                  </a:moveTo>
                  <a:cubicBezTo>
                    <a:pt x="7109" y="3009"/>
                    <a:pt x="7109" y="3009"/>
                    <a:pt x="7109" y="3009"/>
                  </a:cubicBezTo>
                  <a:cubicBezTo>
                    <a:pt x="7121" y="3009"/>
                    <a:pt x="7133" y="3009"/>
                    <a:pt x="7150" y="3009"/>
                  </a:cubicBezTo>
                  <a:cubicBezTo>
                    <a:pt x="7150" y="3033"/>
                    <a:pt x="7150" y="3033"/>
                    <a:pt x="7150" y="3033"/>
                  </a:cubicBezTo>
                  <a:cubicBezTo>
                    <a:pt x="7139" y="3033"/>
                    <a:pt x="7121" y="3033"/>
                    <a:pt x="7109" y="3033"/>
                  </a:cubicBezTo>
                  <a:cubicBezTo>
                    <a:pt x="6991" y="3033"/>
                    <a:pt x="6991" y="3033"/>
                    <a:pt x="6991" y="3033"/>
                  </a:cubicBezTo>
                  <a:cubicBezTo>
                    <a:pt x="6991" y="3009"/>
                    <a:pt x="6991" y="3009"/>
                    <a:pt x="6991" y="3009"/>
                  </a:cubicBezTo>
                  <a:close/>
                  <a:moveTo>
                    <a:pt x="6754" y="3009"/>
                  </a:moveTo>
                  <a:cubicBezTo>
                    <a:pt x="6872" y="3009"/>
                    <a:pt x="6872" y="3009"/>
                    <a:pt x="6872" y="3009"/>
                  </a:cubicBezTo>
                  <a:lnTo>
                    <a:pt x="6872" y="3033"/>
                  </a:lnTo>
                  <a:cubicBezTo>
                    <a:pt x="6754" y="3033"/>
                    <a:pt x="6754" y="3033"/>
                    <a:pt x="6754" y="3033"/>
                  </a:cubicBezTo>
                  <a:cubicBezTo>
                    <a:pt x="6754" y="3009"/>
                    <a:pt x="6754" y="3009"/>
                    <a:pt x="6754" y="3009"/>
                  </a:cubicBezTo>
                  <a:close/>
                  <a:moveTo>
                    <a:pt x="6517" y="3009"/>
                  </a:moveTo>
                  <a:cubicBezTo>
                    <a:pt x="6635" y="3009"/>
                    <a:pt x="6635" y="3009"/>
                    <a:pt x="6635" y="3009"/>
                  </a:cubicBezTo>
                  <a:lnTo>
                    <a:pt x="6635" y="3033"/>
                  </a:lnTo>
                  <a:cubicBezTo>
                    <a:pt x="6517" y="3033"/>
                    <a:pt x="6517" y="3033"/>
                    <a:pt x="6517" y="3033"/>
                  </a:cubicBezTo>
                  <a:cubicBezTo>
                    <a:pt x="6517" y="3009"/>
                    <a:pt x="6517" y="3009"/>
                    <a:pt x="6517" y="3009"/>
                  </a:cubicBezTo>
                  <a:close/>
                  <a:moveTo>
                    <a:pt x="6286" y="3009"/>
                  </a:moveTo>
                  <a:cubicBezTo>
                    <a:pt x="6405" y="3009"/>
                    <a:pt x="6405" y="3009"/>
                    <a:pt x="6405" y="3009"/>
                  </a:cubicBezTo>
                  <a:lnTo>
                    <a:pt x="6405" y="3033"/>
                  </a:lnTo>
                  <a:cubicBezTo>
                    <a:pt x="6286" y="3033"/>
                    <a:pt x="6286" y="3033"/>
                    <a:pt x="6286" y="3033"/>
                  </a:cubicBezTo>
                  <a:cubicBezTo>
                    <a:pt x="6286" y="3009"/>
                    <a:pt x="6286" y="3009"/>
                    <a:pt x="6286" y="3009"/>
                  </a:cubicBezTo>
                  <a:close/>
                  <a:moveTo>
                    <a:pt x="6049" y="3009"/>
                  </a:moveTo>
                  <a:cubicBezTo>
                    <a:pt x="6168" y="3009"/>
                    <a:pt x="6168" y="3009"/>
                    <a:pt x="6168" y="3009"/>
                  </a:cubicBezTo>
                  <a:lnTo>
                    <a:pt x="6168" y="3033"/>
                  </a:lnTo>
                  <a:cubicBezTo>
                    <a:pt x="6049" y="3033"/>
                    <a:pt x="6049" y="3033"/>
                    <a:pt x="6049" y="3033"/>
                  </a:cubicBezTo>
                  <a:cubicBezTo>
                    <a:pt x="6049" y="3009"/>
                    <a:pt x="6049" y="3009"/>
                    <a:pt x="6049" y="3009"/>
                  </a:cubicBezTo>
                  <a:close/>
                  <a:moveTo>
                    <a:pt x="5813" y="3009"/>
                  </a:moveTo>
                  <a:cubicBezTo>
                    <a:pt x="5931" y="3009"/>
                    <a:pt x="5931" y="3009"/>
                    <a:pt x="5931" y="3009"/>
                  </a:cubicBezTo>
                  <a:lnTo>
                    <a:pt x="5931" y="3033"/>
                  </a:lnTo>
                  <a:cubicBezTo>
                    <a:pt x="5813" y="3033"/>
                    <a:pt x="5813" y="3033"/>
                    <a:pt x="5813" y="3033"/>
                  </a:cubicBezTo>
                  <a:cubicBezTo>
                    <a:pt x="5813" y="3009"/>
                    <a:pt x="5813" y="3009"/>
                    <a:pt x="5813" y="3009"/>
                  </a:cubicBezTo>
                  <a:close/>
                  <a:moveTo>
                    <a:pt x="5576" y="3009"/>
                  </a:moveTo>
                  <a:cubicBezTo>
                    <a:pt x="5694" y="3009"/>
                    <a:pt x="5694" y="3009"/>
                    <a:pt x="5694" y="3009"/>
                  </a:cubicBezTo>
                  <a:lnTo>
                    <a:pt x="5694" y="3033"/>
                  </a:lnTo>
                  <a:cubicBezTo>
                    <a:pt x="5576" y="3033"/>
                    <a:pt x="5576" y="3033"/>
                    <a:pt x="5576" y="3033"/>
                  </a:cubicBezTo>
                  <a:cubicBezTo>
                    <a:pt x="5576" y="3009"/>
                    <a:pt x="5576" y="3009"/>
                    <a:pt x="5576" y="3009"/>
                  </a:cubicBezTo>
                  <a:close/>
                  <a:moveTo>
                    <a:pt x="5345" y="3009"/>
                  </a:moveTo>
                  <a:cubicBezTo>
                    <a:pt x="5463" y="3009"/>
                    <a:pt x="5463" y="3009"/>
                    <a:pt x="5463" y="3009"/>
                  </a:cubicBezTo>
                  <a:lnTo>
                    <a:pt x="5463" y="3033"/>
                  </a:lnTo>
                  <a:cubicBezTo>
                    <a:pt x="5345" y="3033"/>
                    <a:pt x="5345" y="3033"/>
                    <a:pt x="5345" y="3033"/>
                  </a:cubicBezTo>
                  <a:cubicBezTo>
                    <a:pt x="5345" y="3009"/>
                    <a:pt x="5345" y="3009"/>
                    <a:pt x="5345" y="3009"/>
                  </a:cubicBezTo>
                  <a:close/>
                  <a:moveTo>
                    <a:pt x="5108" y="3009"/>
                  </a:moveTo>
                  <a:cubicBezTo>
                    <a:pt x="5227" y="3009"/>
                    <a:pt x="5227" y="3009"/>
                    <a:pt x="5227" y="3009"/>
                  </a:cubicBezTo>
                  <a:lnTo>
                    <a:pt x="5227" y="3033"/>
                  </a:lnTo>
                  <a:cubicBezTo>
                    <a:pt x="5108" y="3033"/>
                    <a:pt x="5108" y="3033"/>
                    <a:pt x="5108" y="3033"/>
                  </a:cubicBezTo>
                  <a:cubicBezTo>
                    <a:pt x="5108" y="3009"/>
                    <a:pt x="5108" y="3009"/>
                    <a:pt x="5108" y="3009"/>
                  </a:cubicBezTo>
                  <a:close/>
                  <a:moveTo>
                    <a:pt x="4872" y="3009"/>
                  </a:moveTo>
                  <a:cubicBezTo>
                    <a:pt x="4990" y="3009"/>
                    <a:pt x="4990" y="3009"/>
                    <a:pt x="4990" y="3009"/>
                  </a:cubicBezTo>
                  <a:lnTo>
                    <a:pt x="4990" y="3033"/>
                  </a:lnTo>
                  <a:cubicBezTo>
                    <a:pt x="4872" y="3033"/>
                    <a:pt x="4872" y="3033"/>
                    <a:pt x="4872" y="3033"/>
                  </a:cubicBezTo>
                  <a:cubicBezTo>
                    <a:pt x="4872" y="3009"/>
                    <a:pt x="4872" y="3009"/>
                    <a:pt x="4872" y="3009"/>
                  </a:cubicBezTo>
                  <a:close/>
                  <a:moveTo>
                    <a:pt x="4635" y="3009"/>
                  </a:moveTo>
                  <a:cubicBezTo>
                    <a:pt x="4753" y="3009"/>
                    <a:pt x="4753" y="3009"/>
                    <a:pt x="4753" y="3009"/>
                  </a:cubicBezTo>
                  <a:lnTo>
                    <a:pt x="4753" y="3033"/>
                  </a:lnTo>
                  <a:cubicBezTo>
                    <a:pt x="4635" y="3033"/>
                    <a:pt x="4635" y="3033"/>
                    <a:pt x="4635" y="3033"/>
                  </a:cubicBezTo>
                  <a:cubicBezTo>
                    <a:pt x="4635" y="3009"/>
                    <a:pt x="4635" y="3009"/>
                    <a:pt x="4635" y="3009"/>
                  </a:cubicBezTo>
                  <a:close/>
                  <a:moveTo>
                    <a:pt x="4404" y="3009"/>
                  </a:moveTo>
                  <a:cubicBezTo>
                    <a:pt x="4522" y="3009"/>
                    <a:pt x="4522" y="3009"/>
                    <a:pt x="4522" y="3009"/>
                  </a:cubicBezTo>
                  <a:lnTo>
                    <a:pt x="4522" y="3033"/>
                  </a:lnTo>
                  <a:cubicBezTo>
                    <a:pt x="4404" y="3033"/>
                    <a:pt x="4404" y="3033"/>
                    <a:pt x="4404" y="3033"/>
                  </a:cubicBezTo>
                  <a:cubicBezTo>
                    <a:pt x="4404" y="3009"/>
                    <a:pt x="4404" y="3009"/>
                    <a:pt x="4404" y="3009"/>
                  </a:cubicBezTo>
                  <a:close/>
                  <a:moveTo>
                    <a:pt x="4167" y="3009"/>
                  </a:moveTo>
                  <a:cubicBezTo>
                    <a:pt x="4286" y="3009"/>
                    <a:pt x="4286" y="3009"/>
                    <a:pt x="4286" y="3009"/>
                  </a:cubicBezTo>
                  <a:lnTo>
                    <a:pt x="4286" y="3033"/>
                  </a:lnTo>
                  <a:cubicBezTo>
                    <a:pt x="4167" y="3033"/>
                    <a:pt x="4167" y="3033"/>
                    <a:pt x="4167" y="3033"/>
                  </a:cubicBezTo>
                  <a:cubicBezTo>
                    <a:pt x="4167" y="3009"/>
                    <a:pt x="4167" y="3009"/>
                    <a:pt x="4167" y="3009"/>
                  </a:cubicBezTo>
                  <a:close/>
                  <a:moveTo>
                    <a:pt x="3930" y="3009"/>
                  </a:moveTo>
                  <a:cubicBezTo>
                    <a:pt x="4049" y="3009"/>
                    <a:pt x="4049" y="3009"/>
                    <a:pt x="4049" y="3009"/>
                  </a:cubicBezTo>
                  <a:lnTo>
                    <a:pt x="4049" y="3033"/>
                  </a:lnTo>
                  <a:cubicBezTo>
                    <a:pt x="3930" y="3033"/>
                    <a:pt x="3930" y="3033"/>
                    <a:pt x="3930" y="3033"/>
                  </a:cubicBezTo>
                  <a:cubicBezTo>
                    <a:pt x="3930" y="3009"/>
                    <a:pt x="3930" y="3009"/>
                    <a:pt x="3930" y="3009"/>
                  </a:cubicBezTo>
                  <a:close/>
                  <a:moveTo>
                    <a:pt x="3694" y="3009"/>
                  </a:moveTo>
                  <a:cubicBezTo>
                    <a:pt x="3812" y="3009"/>
                    <a:pt x="3812" y="3009"/>
                    <a:pt x="3812" y="3009"/>
                  </a:cubicBezTo>
                  <a:lnTo>
                    <a:pt x="3812" y="3033"/>
                  </a:lnTo>
                  <a:cubicBezTo>
                    <a:pt x="3694" y="3033"/>
                    <a:pt x="3694" y="3033"/>
                    <a:pt x="3694" y="3033"/>
                  </a:cubicBezTo>
                  <a:cubicBezTo>
                    <a:pt x="3694" y="3009"/>
                    <a:pt x="3694" y="3009"/>
                    <a:pt x="3694" y="3009"/>
                  </a:cubicBezTo>
                  <a:close/>
                  <a:moveTo>
                    <a:pt x="3463" y="3009"/>
                  </a:moveTo>
                  <a:cubicBezTo>
                    <a:pt x="3575" y="3009"/>
                    <a:pt x="3575" y="3009"/>
                    <a:pt x="3575" y="3009"/>
                  </a:cubicBezTo>
                  <a:lnTo>
                    <a:pt x="3575" y="3033"/>
                  </a:lnTo>
                  <a:cubicBezTo>
                    <a:pt x="3463" y="3033"/>
                    <a:pt x="3463" y="3033"/>
                    <a:pt x="3463" y="3033"/>
                  </a:cubicBezTo>
                  <a:cubicBezTo>
                    <a:pt x="3463" y="3009"/>
                    <a:pt x="3463" y="3009"/>
                    <a:pt x="3463" y="3009"/>
                  </a:cubicBezTo>
                  <a:close/>
                  <a:moveTo>
                    <a:pt x="3226" y="3009"/>
                  </a:moveTo>
                  <a:cubicBezTo>
                    <a:pt x="3344" y="3009"/>
                    <a:pt x="3344" y="3009"/>
                    <a:pt x="3344" y="3009"/>
                  </a:cubicBezTo>
                  <a:lnTo>
                    <a:pt x="3344" y="3033"/>
                  </a:lnTo>
                  <a:cubicBezTo>
                    <a:pt x="3226" y="3033"/>
                    <a:pt x="3226" y="3033"/>
                    <a:pt x="3226" y="3033"/>
                  </a:cubicBezTo>
                  <a:cubicBezTo>
                    <a:pt x="3226" y="3009"/>
                    <a:pt x="3226" y="3009"/>
                    <a:pt x="3226" y="3009"/>
                  </a:cubicBezTo>
                  <a:close/>
                  <a:moveTo>
                    <a:pt x="2989" y="3009"/>
                  </a:moveTo>
                  <a:cubicBezTo>
                    <a:pt x="3108" y="3009"/>
                    <a:pt x="3108" y="3009"/>
                    <a:pt x="3108" y="3009"/>
                  </a:cubicBezTo>
                  <a:lnTo>
                    <a:pt x="3108" y="3033"/>
                  </a:lnTo>
                  <a:cubicBezTo>
                    <a:pt x="2989" y="3033"/>
                    <a:pt x="2989" y="3033"/>
                    <a:pt x="2989" y="3033"/>
                  </a:cubicBezTo>
                  <a:cubicBezTo>
                    <a:pt x="2989" y="3009"/>
                    <a:pt x="2989" y="3009"/>
                    <a:pt x="2989" y="3009"/>
                  </a:cubicBezTo>
                  <a:close/>
                  <a:moveTo>
                    <a:pt x="2752" y="3009"/>
                  </a:moveTo>
                  <a:cubicBezTo>
                    <a:pt x="2871" y="3009"/>
                    <a:pt x="2871" y="3009"/>
                    <a:pt x="2871" y="3009"/>
                  </a:cubicBezTo>
                  <a:lnTo>
                    <a:pt x="2871" y="3033"/>
                  </a:lnTo>
                  <a:cubicBezTo>
                    <a:pt x="2752" y="3033"/>
                    <a:pt x="2752" y="3033"/>
                    <a:pt x="2752" y="3033"/>
                  </a:cubicBezTo>
                  <a:cubicBezTo>
                    <a:pt x="2752" y="3009"/>
                    <a:pt x="2752" y="3009"/>
                    <a:pt x="2752" y="3009"/>
                  </a:cubicBezTo>
                  <a:close/>
                  <a:moveTo>
                    <a:pt x="2522" y="3009"/>
                  </a:moveTo>
                  <a:cubicBezTo>
                    <a:pt x="2634" y="3009"/>
                    <a:pt x="2634" y="3009"/>
                    <a:pt x="2634" y="3009"/>
                  </a:cubicBezTo>
                  <a:lnTo>
                    <a:pt x="2634" y="3033"/>
                  </a:lnTo>
                  <a:cubicBezTo>
                    <a:pt x="2522" y="3033"/>
                    <a:pt x="2522" y="3033"/>
                    <a:pt x="2522" y="3033"/>
                  </a:cubicBezTo>
                  <a:cubicBezTo>
                    <a:pt x="2522" y="3009"/>
                    <a:pt x="2522" y="3009"/>
                    <a:pt x="2522" y="3009"/>
                  </a:cubicBezTo>
                  <a:close/>
                  <a:moveTo>
                    <a:pt x="2285" y="3009"/>
                  </a:moveTo>
                  <a:cubicBezTo>
                    <a:pt x="2403" y="3009"/>
                    <a:pt x="2403" y="3009"/>
                    <a:pt x="2403" y="3009"/>
                  </a:cubicBezTo>
                  <a:lnTo>
                    <a:pt x="2403" y="3033"/>
                  </a:lnTo>
                  <a:cubicBezTo>
                    <a:pt x="2285" y="3033"/>
                    <a:pt x="2285" y="3033"/>
                    <a:pt x="2285" y="3033"/>
                  </a:cubicBezTo>
                  <a:cubicBezTo>
                    <a:pt x="2285" y="3009"/>
                    <a:pt x="2285" y="3009"/>
                    <a:pt x="2285" y="3009"/>
                  </a:cubicBezTo>
                  <a:close/>
                  <a:moveTo>
                    <a:pt x="2048" y="3009"/>
                  </a:moveTo>
                  <a:cubicBezTo>
                    <a:pt x="2166" y="3009"/>
                    <a:pt x="2166" y="3009"/>
                    <a:pt x="2166" y="3009"/>
                  </a:cubicBezTo>
                  <a:lnTo>
                    <a:pt x="2166" y="3033"/>
                  </a:lnTo>
                  <a:cubicBezTo>
                    <a:pt x="2048" y="3033"/>
                    <a:pt x="2048" y="3033"/>
                    <a:pt x="2048" y="3033"/>
                  </a:cubicBezTo>
                  <a:cubicBezTo>
                    <a:pt x="2048" y="3009"/>
                    <a:pt x="2048" y="3009"/>
                    <a:pt x="2048" y="3009"/>
                  </a:cubicBezTo>
                  <a:close/>
                  <a:moveTo>
                    <a:pt x="1811" y="3009"/>
                  </a:moveTo>
                  <a:cubicBezTo>
                    <a:pt x="1930" y="3009"/>
                    <a:pt x="1930" y="3009"/>
                    <a:pt x="1930" y="3009"/>
                  </a:cubicBezTo>
                  <a:lnTo>
                    <a:pt x="1930" y="3033"/>
                  </a:lnTo>
                  <a:cubicBezTo>
                    <a:pt x="1811" y="3033"/>
                    <a:pt x="1811" y="3033"/>
                    <a:pt x="1811" y="3033"/>
                  </a:cubicBezTo>
                  <a:cubicBezTo>
                    <a:pt x="1811" y="3009"/>
                    <a:pt x="1811" y="3009"/>
                    <a:pt x="1811" y="3009"/>
                  </a:cubicBezTo>
                  <a:close/>
                  <a:moveTo>
                    <a:pt x="1580" y="3009"/>
                  </a:moveTo>
                  <a:cubicBezTo>
                    <a:pt x="1693" y="3009"/>
                    <a:pt x="1693" y="3009"/>
                    <a:pt x="1693" y="3009"/>
                  </a:cubicBezTo>
                  <a:lnTo>
                    <a:pt x="1693" y="3033"/>
                  </a:lnTo>
                  <a:cubicBezTo>
                    <a:pt x="1580" y="3033"/>
                    <a:pt x="1580" y="3033"/>
                    <a:pt x="1580" y="3033"/>
                  </a:cubicBezTo>
                  <a:cubicBezTo>
                    <a:pt x="1580" y="3009"/>
                    <a:pt x="1580" y="3009"/>
                    <a:pt x="1580" y="3009"/>
                  </a:cubicBezTo>
                  <a:close/>
                  <a:moveTo>
                    <a:pt x="1344" y="3009"/>
                  </a:moveTo>
                  <a:cubicBezTo>
                    <a:pt x="1462" y="3009"/>
                    <a:pt x="1462" y="3009"/>
                    <a:pt x="1462" y="3009"/>
                  </a:cubicBezTo>
                  <a:lnTo>
                    <a:pt x="1462" y="3033"/>
                  </a:lnTo>
                  <a:cubicBezTo>
                    <a:pt x="1344" y="3033"/>
                    <a:pt x="1344" y="3033"/>
                    <a:pt x="1344" y="3033"/>
                  </a:cubicBezTo>
                  <a:cubicBezTo>
                    <a:pt x="1344" y="3009"/>
                    <a:pt x="1344" y="3009"/>
                    <a:pt x="1344" y="3009"/>
                  </a:cubicBezTo>
                  <a:close/>
                  <a:moveTo>
                    <a:pt x="1107" y="3009"/>
                  </a:moveTo>
                  <a:cubicBezTo>
                    <a:pt x="1225" y="3009"/>
                    <a:pt x="1225" y="3009"/>
                    <a:pt x="1225" y="3009"/>
                  </a:cubicBezTo>
                  <a:lnTo>
                    <a:pt x="1225" y="3033"/>
                  </a:lnTo>
                  <a:cubicBezTo>
                    <a:pt x="1107" y="3033"/>
                    <a:pt x="1107" y="3033"/>
                    <a:pt x="1107" y="3033"/>
                  </a:cubicBezTo>
                  <a:cubicBezTo>
                    <a:pt x="1107" y="3009"/>
                    <a:pt x="1107" y="3009"/>
                    <a:pt x="1107" y="3009"/>
                  </a:cubicBezTo>
                  <a:close/>
                  <a:moveTo>
                    <a:pt x="870" y="3009"/>
                  </a:moveTo>
                  <a:cubicBezTo>
                    <a:pt x="989" y="3009"/>
                    <a:pt x="989" y="3009"/>
                    <a:pt x="989" y="3009"/>
                  </a:cubicBezTo>
                  <a:lnTo>
                    <a:pt x="989" y="3033"/>
                  </a:lnTo>
                  <a:cubicBezTo>
                    <a:pt x="870" y="3033"/>
                    <a:pt x="870" y="3033"/>
                    <a:pt x="870" y="3033"/>
                  </a:cubicBezTo>
                  <a:cubicBezTo>
                    <a:pt x="870" y="3009"/>
                    <a:pt x="870" y="3009"/>
                    <a:pt x="870" y="3009"/>
                  </a:cubicBezTo>
                  <a:close/>
                  <a:moveTo>
                    <a:pt x="633" y="3009"/>
                  </a:moveTo>
                  <a:cubicBezTo>
                    <a:pt x="752" y="3009"/>
                    <a:pt x="752" y="3009"/>
                    <a:pt x="752" y="3009"/>
                  </a:cubicBezTo>
                  <a:lnTo>
                    <a:pt x="752" y="3033"/>
                  </a:lnTo>
                  <a:cubicBezTo>
                    <a:pt x="633" y="3033"/>
                    <a:pt x="633" y="3033"/>
                    <a:pt x="633" y="3033"/>
                  </a:cubicBezTo>
                  <a:cubicBezTo>
                    <a:pt x="633" y="3009"/>
                    <a:pt x="633" y="3009"/>
                    <a:pt x="633" y="3009"/>
                  </a:cubicBezTo>
                  <a:close/>
                  <a:moveTo>
                    <a:pt x="403" y="3009"/>
                  </a:moveTo>
                  <a:cubicBezTo>
                    <a:pt x="521" y="3009"/>
                    <a:pt x="521" y="3009"/>
                    <a:pt x="521" y="3009"/>
                  </a:cubicBezTo>
                  <a:lnTo>
                    <a:pt x="521" y="3033"/>
                  </a:lnTo>
                  <a:cubicBezTo>
                    <a:pt x="403" y="3033"/>
                    <a:pt x="403" y="3033"/>
                    <a:pt x="403" y="3033"/>
                  </a:cubicBezTo>
                  <a:cubicBezTo>
                    <a:pt x="403" y="3009"/>
                    <a:pt x="403" y="3009"/>
                    <a:pt x="403" y="3009"/>
                  </a:cubicBezTo>
                  <a:close/>
                  <a:moveTo>
                    <a:pt x="178" y="2980"/>
                  </a:moveTo>
                  <a:cubicBezTo>
                    <a:pt x="207" y="2997"/>
                    <a:pt x="249" y="3009"/>
                    <a:pt x="284" y="3009"/>
                  </a:cubicBezTo>
                  <a:lnTo>
                    <a:pt x="284" y="3033"/>
                  </a:lnTo>
                  <a:cubicBezTo>
                    <a:pt x="243" y="3033"/>
                    <a:pt x="201" y="3021"/>
                    <a:pt x="166" y="3003"/>
                  </a:cubicBezTo>
                  <a:cubicBezTo>
                    <a:pt x="178" y="2980"/>
                    <a:pt x="178" y="2980"/>
                    <a:pt x="178" y="2980"/>
                  </a:cubicBezTo>
                  <a:close/>
                  <a:moveTo>
                    <a:pt x="7334" y="2891"/>
                  </a:moveTo>
                  <a:cubicBezTo>
                    <a:pt x="7352" y="2902"/>
                    <a:pt x="7352" y="2902"/>
                    <a:pt x="7352" y="2902"/>
                  </a:cubicBezTo>
                  <a:cubicBezTo>
                    <a:pt x="7328" y="2938"/>
                    <a:pt x="7298" y="2968"/>
                    <a:pt x="7263" y="2991"/>
                  </a:cubicBezTo>
                  <a:cubicBezTo>
                    <a:pt x="7251" y="2968"/>
                    <a:pt x="7251" y="2968"/>
                    <a:pt x="7251" y="2968"/>
                  </a:cubicBezTo>
                  <a:cubicBezTo>
                    <a:pt x="7287" y="2950"/>
                    <a:pt x="7310" y="2920"/>
                    <a:pt x="7334" y="2891"/>
                  </a:cubicBezTo>
                  <a:close/>
                  <a:moveTo>
                    <a:pt x="36" y="2813"/>
                  </a:moveTo>
                  <a:cubicBezTo>
                    <a:pt x="47" y="2849"/>
                    <a:pt x="65" y="2885"/>
                    <a:pt x="89" y="2914"/>
                  </a:cubicBezTo>
                  <a:lnTo>
                    <a:pt x="71" y="2926"/>
                  </a:lnTo>
                  <a:cubicBezTo>
                    <a:pt x="41" y="2896"/>
                    <a:pt x="24" y="2861"/>
                    <a:pt x="12" y="2819"/>
                  </a:cubicBezTo>
                  <a:cubicBezTo>
                    <a:pt x="36" y="2813"/>
                    <a:pt x="36" y="2813"/>
                    <a:pt x="36" y="2813"/>
                  </a:cubicBezTo>
                  <a:close/>
                  <a:moveTo>
                    <a:pt x="7381" y="2671"/>
                  </a:moveTo>
                  <a:cubicBezTo>
                    <a:pt x="7405" y="2671"/>
                    <a:pt x="7405" y="2671"/>
                    <a:pt x="7405" y="2671"/>
                  </a:cubicBezTo>
                  <a:cubicBezTo>
                    <a:pt x="7405" y="2736"/>
                    <a:pt x="7405" y="2736"/>
                    <a:pt x="7405" y="2736"/>
                  </a:cubicBezTo>
                  <a:cubicBezTo>
                    <a:pt x="7405" y="2754"/>
                    <a:pt x="7405" y="2772"/>
                    <a:pt x="7399" y="2790"/>
                  </a:cubicBezTo>
                  <a:cubicBezTo>
                    <a:pt x="7375" y="2790"/>
                    <a:pt x="7375" y="2790"/>
                    <a:pt x="7375" y="2790"/>
                  </a:cubicBezTo>
                  <a:cubicBezTo>
                    <a:pt x="7381" y="2772"/>
                    <a:pt x="7381" y="2754"/>
                    <a:pt x="7381" y="2736"/>
                  </a:cubicBezTo>
                  <a:cubicBezTo>
                    <a:pt x="7381" y="2671"/>
                    <a:pt x="7381" y="2671"/>
                    <a:pt x="7381" y="2671"/>
                  </a:cubicBezTo>
                  <a:close/>
                  <a:moveTo>
                    <a:pt x="0" y="2582"/>
                  </a:moveTo>
                  <a:cubicBezTo>
                    <a:pt x="24" y="2582"/>
                    <a:pt x="24" y="2582"/>
                    <a:pt x="24" y="2582"/>
                  </a:cubicBezTo>
                  <a:lnTo>
                    <a:pt x="24" y="2701"/>
                  </a:lnTo>
                  <a:cubicBezTo>
                    <a:pt x="0" y="2701"/>
                    <a:pt x="0" y="2701"/>
                    <a:pt x="0" y="2701"/>
                  </a:cubicBezTo>
                  <a:cubicBezTo>
                    <a:pt x="0" y="2582"/>
                    <a:pt x="0" y="2582"/>
                    <a:pt x="0" y="2582"/>
                  </a:cubicBezTo>
                  <a:close/>
                  <a:moveTo>
                    <a:pt x="7381" y="2434"/>
                  </a:moveTo>
                  <a:cubicBezTo>
                    <a:pt x="7405" y="2434"/>
                    <a:pt x="7405" y="2434"/>
                    <a:pt x="7405" y="2434"/>
                  </a:cubicBezTo>
                  <a:lnTo>
                    <a:pt x="7405" y="2552"/>
                  </a:lnTo>
                  <a:cubicBezTo>
                    <a:pt x="7381" y="2552"/>
                    <a:pt x="7381" y="2552"/>
                    <a:pt x="7381" y="2552"/>
                  </a:cubicBezTo>
                  <a:cubicBezTo>
                    <a:pt x="7381" y="2434"/>
                    <a:pt x="7381" y="2434"/>
                    <a:pt x="7381" y="2434"/>
                  </a:cubicBezTo>
                  <a:close/>
                  <a:moveTo>
                    <a:pt x="0" y="2344"/>
                  </a:moveTo>
                  <a:cubicBezTo>
                    <a:pt x="24" y="2344"/>
                    <a:pt x="24" y="2344"/>
                    <a:pt x="24" y="2344"/>
                  </a:cubicBezTo>
                  <a:lnTo>
                    <a:pt x="24" y="2463"/>
                  </a:lnTo>
                  <a:cubicBezTo>
                    <a:pt x="0" y="2463"/>
                    <a:pt x="0" y="2463"/>
                    <a:pt x="0" y="2463"/>
                  </a:cubicBezTo>
                  <a:cubicBezTo>
                    <a:pt x="0" y="2344"/>
                    <a:pt x="0" y="2344"/>
                    <a:pt x="0" y="2344"/>
                  </a:cubicBezTo>
                  <a:close/>
                  <a:moveTo>
                    <a:pt x="7381" y="2202"/>
                  </a:moveTo>
                  <a:cubicBezTo>
                    <a:pt x="7405" y="2202"/>
                    <a:pt x="7405" y="2202"/>
                    <a:pt x="7405" y="2202"/>
                  </a:cubicBezTo>
                  <a:lnTo>
                    <a:pt x="7405" y="2315"/>
                  </a:lnTo>
                  <a:cubicBezTo>
                    <a:pt x="7381" y="2315"/>
                    <a:pt x="7381" y="2315"/>
                    <a:pt x="7381" y="2315"/>
                  </a:cubicBezTo>
                  <a:cubicBezTo>
                    <a:pt x="7381" y="2202"/>
                    <a:pt x="7381" y="2202"/>
                    <a:pt x="7381" y="2202"/>
                  </a:cubicBezTo>
                  <a:close/>
                  <a:moveTo>
                    <a:pt x="0" y="2113"/>
                  </a:moveTo>
                  <a:cubicBezTo>
                    <a:pt x="24" y="2113"/>
                    <a:pt x="24" y="2113"/>
                    <a:pt x="24" y="2113"/>
                  </a:cubicBezTo>
                  <a:lnTo>
                    <a:pt x="24" y="2226"/>
                  </a:lnTo>
                  <a:cubicBezTo>
                    <a:pt x="0" y="2226"/>
                    <a:pt x="0" y="2226"/>
                    <a:pt x="0" y="2226"/>
                  </a:cubicBezTo>
                  <a:cubicBezTo>
                    <a:pt x="0" y="2113"/>
                    <a:pt x="0" y="2113"/>
                    <a:pt x="0" y="2113"/>
                  </a:cubicBezTo>
                  <a:close/>
                  <a:moveTo>
                    <a:pt x="7381" y="1965"/>
                  </a:moveTo>
                  <a:cubicBezTo>
                    <a:pt x="7405" y="1965"/>
                    <a:pt x="7405" y="1965"/>
                    <a:pt x="7405" y="1965"/>
                  </a:cubicBezTo>
                  <a:lnTo>
                    <a:pt x="7405" y="2083"/>
                  </a:lnTo>
                  <a:cubicBezTo>
                    <a:pt x="7381" y="2083"/>
                    <a:pt x="7381" y="2083"/>
                    <a:pt x="7381" y="2083"/>
                  </a:cubicBezTo>
                  <a:cubicBezTo>
                    <a:pt x="7381" y="1965"/>
                    <a:pt x="7381" y="1965"/>
                    <a:pt x="7381" y="1965"/>
                  </a:cubicBezTo>
                  <a:close/>
                  <a:moveTo>
                    <a:pt x="0" y="1876"/>
                  </a:moveTo>
                  <a:cubicBezTo>
                    <a:pt x="24" y="1876"/>
                    <a:pt x="24" y="1876"/>
                    <a:pt x="24" y="1876"/>
                  </a:cubicBezTo>
                  <a:lnTo>
                    <a:pt x="24" y="1994"/>
                  </a:lnTo>
                  <a:cubicBezTo>
                    <a:pt x="0" y="1994"/>
                    <a:pt x="0" y="1994"/>
                    <a:pt x="0" y="1994"/>
                  </a:cubicBezTo>
                  <a:cubicBezTo>
                    <a:pt x="0" y="1876"/>
                    <a:pt x="0" y="1876"/>
                    <a:pt x="0" y="1876"/>
                  </a:cubicBezTo>
                  <a:close/>
                  <a:moveTo>
                    <a:pt x="7381" y="1727"/>
                  </a:moveTo>
                  <a:cubicBezTo>
                    <a:pt x="7405" y="1727"/>
                    <a:pt x="7405" y="1727"/>
                    <a:pt x="7405" y="1727"/>
                  </a:cubicBezTo>
                  <a:lnTo>
                    <a:pt x="7405" y="1846"/>
                  </a:lnTo>
                  <a:cubicBezTo>
                    <a:pt x="7381" y="1846"/>
                    <a:pt x="7381" y="1846"/>
                    <a:pt x="7381" y="1846"/>
                  </a:cubicBezTo>
                  <a:cubicBezTo>
                    <a:pt x="7381" y="1727"/>
                    <a:pt x="7381" y="1727"/>
                    <a:pt x="7381" y="1727"/>
                  </a:cubicBezTo>
                  <a:close/>
                  <a:moveTo>
                    <a:pt x="0" y="1638"/>
                  </a:moveTo>
                  <a:cubicBezTo>
                    <a:pt x="24" y="1638"/>
                    <a:pt x="24" y="1638"/>
                    <a:pt x="24" y="1638"/>
                  </a:cubicBezTo>
                  <a:lnTo>
                    <a:pt x="24" y="1757"/>
                  </a:lnTo>
                  <a:cubicBezTo>
                    <a:pt x="0" y="1757"/>
                    <a:pt x="0" y="1757"/>
                    <a:pt x="0" y="1757"/>
                  </a:cubicBezTo>
                  <a:cubicBezTo>
                    <a:pt x="0" y="1638"/>
                    <a:pt x="0" y="1638"/>
                    <a:pt x="0" y="1638"/>
                  </a:cubicBezTo>
                  <a:close/>
                  <a:moveTo>
                    <a:pt x="7381" y="1490"/>
                  </a:moveTo>
                  <a:cubicBezTo>
                    <a:pt x="7405" y="1490"/>
                    <a:pt x="7405" y="1490"/>
                    <a:pt x="7405" y="1490"/>
                  </a:cubicBezTo>
                  <a:lnTo>
                    <a:pt x="7405" y="1608"/>
                  </a:lnTo>
                  <a:cubicBezTo>
                    <a:pt x="7381" y="1608"/>
                    <a:pt x="7381" y="1608"/>
                    <a:pt x="7381" y="1608"/>
                  </a:cubicBezTo>
                  <a:cubicBezTo>
                    <a:pt x="7381" y="1490"/>
                    <a:pt x="7381" y="1490"/>
                    <a:pt x="7381" y="1490"/>
                  </a:cubicBezTo>
                  <a:close/>
                  <a:moveTo>
                    <a:pt x="0" y="1401"/>
                  </a:moveTo>
                  <a:cubicBezTo>
                    <a:pt x="24" y="1401"/>
                    <a:pt x="24" y="1401"/>
                    <a:pt x="24" y="1401"/>
                  </a:cubicBezTo>
                  <a:lnTo>
                    <a:pt x="24" y="1519"/>
                  </a:lnTo>
                  <a:cubicBezTo>
                    <a:pt x="0" y="1519"/>
                    <a:pt x="0" y="1519"/>
                    <a:pt x="0" y="1519"/>
                  </a:cubicBezTo>
                  <a:cubicBezTo>
                    <a:pt x="0" y="1401"/>
                    <a:pt x="0" y="1401"/>
                    <a:pt x="0" y="1401"/>
                  </a:cubicBezTo>
                  <a:close/>
                  <a:moveTo>
                    <a:pt x="7381" y="1252"/>
                  </a:moveTo>
                  <a:cubicBezTo>
                    <a:pt x="7405" y="1252"/>
                    <a:pt x="7405" y="1252"/>
                    <a:pt x="7405" y="1252"/>
                  </a:cubicBezTo>
                  <a:lnTo>
                    <a:pt x="7405" y="1371"/>
                  </a:lnTo>
                  <a:cubicBezTo>
                    <a:pt x="7381" y="1371"/>
                    <a:pt x="7381" y="1371"/>
                    <a:pt x="7381" y="1371"/>
                  </a:cubicBezTo>
                  <a:cubicBezTo>
                    <a:pt x="7381" y="1252"/>
                    <a:pt x="7381" y="1252"/>
                    <a:pt x="7381" y="1252"/>
                  </a:cubicBezTo>
                  <a:close/>
                  <a:moveTo>
                    <a:pt x="0" y="1163"/>
                  </a:moveTo>
                  <a:cubicBezTo>
                    <a:pt x="24" y="1163"/>
                    <a:pt x="24" y="1163"/>
                    <a:pt x="24" y="1163"/>
                  </a:cubicBezTo>
                  <a:lnTo>
                    <a:pt x="24" y="1282"/>
                  </a:lnTo>
                  <a:cubicBezTo>
                    <a:pt x="0" y="1282"/>
                    <a:pt x="0" y="1282"/>
                    <a:pt x="0" y="1282"/>
                  </a:cubicBezTo>
                  <a:cubicBezTo>
                    <a:pt x="0" y="1163"/>
                    <a:pt x="0" y="1163"/>
                    <a:pt x="0" y="1163"/>
                  </a:cubicBezTo>
                  <a:close/>
                  <a:moveTo>
                    <a:pt x="7381" y="1021"/>
                  </a:moveTo>
                  <a:cubicBezTo>
                    <a:pt x="7405" y="1021"/>
                    <a:pt x="7405" y="1021"/>
                    <a:pt x="7405" y="1021"/>
                  </a:cubicBezTo>
                  <a:lnTo>
                    <a:pt x="7405" y="1140"/>
                  </a:lnTo>
                  <a:cubicBezTo>
                    <a:pt x="7381" y="1140"/>
                    <a:pt x="7381" y="1140"/>
                    <a:pt x="7381" y="1140"/>
                  </a:cubicBezTo>
                  <a:cubicBezTo>
                    <a:pt x="7381" y="1021"/>
                    <a:pt x="7381" y="1021"/>
                    <a:pt x="7381" y="1021"/>
                  </a:cubicBezTo>
                  <a:close/>
                  <a:moveTo>
                    <a:pt x="0" y="932"/>
                  </a:moveTo>
                  <a:cubicBezTo>
                    <a:pt x="24" y="932"/>
                    <a:pt x="24" y="932"/>
                    <a:pt x="24" y="932"/>
                  </a:cubicBezTo>
                  <a:lnTo>
                    <a:pt x="24" y="1051"/>
                  </a:lnTo>
                  <a:cubicBezTo>
                    <a:pt x="0" y="1051"/>
                    <a:pt x="0" y="1051"/>
                    <a:pt x="0" y="1051"/>
                  </a:cubicBezTo>
                  <a:cubicBezTo>
                    <a:pt x="0" y="932"/>
                    <a:pt x="0" y="932"/>
                    <a:pt x="0" y="932"/>
                  </a:cubicBezTo>
                  <a:close/>
                  <a:moveTo>
                    <a:pt x="7381" y="783"/>
                  </a:moveTo>
                  <a:cubicBezTo>
                    <a:pt x="7405" y="783"/>
                    <a:pt x="7405" y="783"/>
                    <a:pt x="7405" y="783"/>
                  </a:cubicBezTo>
                  <a:lnTo>
                    <a:pt x="7405" y="902"/>
                  </a:lnTo>
                  <a:cubicBezTo>
                    <a:pt x="7381" y="902"/>
                    <a:pt x="7381" y="902"/>
                    <a:pt x="7381" y="902"/>
                  </a:cubicBezTo>
                  <a:cubicBezTo>
                    <a:pt x="7381" y="783"/>
                    <a:pt x="7381" y="783"/>
                    <a:pt x="7381" y="783"/>
                  </a:cubicBezTo>
                  <a:close/>
                  <a:moveTo>
                    <a:pt x="0" y="694"/>
                  </a:moveTo>
                  <a:cubicBezTo>
                    <a:pt x="24" y="694"/>
                    <a:pt x="24" y="694"/>
                    <a:pt x="24" y="694"/>
                  </a:cubicBezTo>
                  <a:lnTo>
                    <a:pt x="24" y="813"/>
                  </a:lnTo>
                  <a:cubicBezTo>
                    <a:pt x="0" y="813"/>
                    <a:pt x="0" y="813"/>
                    <a:pt x="0" y="813"/>
                  </a:cubicBezTo>
                  <a:cubicBezTo>
                    <a:pt x="0" y="694"/>
                    <a:pt x="0" y="694"/>
                    <a:pt x="0" y="694"/>
                  </a:cubicBezTo>
                  <a:close/>
                  <a:moveTo>
                    <a:pt x="7381" y="546"/>
                  </a:moveTo>
                  <a:cubicBezTo>
                    <a:pt x="7405" y="546"/>
                    <a:pt x="7405" y="546"/>
                    <a:pt x="7405" y="546"/>
                  </a:cubicBezTo>
                  <a:lnTo>
                    <a:pt x="7405" y="665"/>
                  </a:lnTo>
                  <a:cubicBezTo>
                    <a:pt x="7381" y="665"/>
                    <a:pt x="7381" y="665"/>
                    <a:pt x="7381" y="665"/>
                  </a:cubicBezTo>
                  <a:cubicBezTo>
                    <a:pt x="7381" y="546"/>
                    <a:pt x="7381" y="546"/>
                    <a:pt x="7381" y="546"/>
                  </a:cubicBezTo>
                  <a:close/>
                  <a:moveTo>
                    <a:pt x="0" y="457"/>
                  </a:moveTo>
                  <a:cubicBezTo>
                    <a:pt x="24" y="457"/>
                    <a:pt x="24" y="457"/>
                    <a:pt x="24" y="457"/>
                  </a:cubicBezTo>
                  <a:lnTo>
                    <a:pt x="24" y="576"/>
                  </a:lnTo>
                  <a:cubicBezTo>
                    <a:pt x="0" y="576"/>
                    <a:pt x="0" y="576"/>
                    <a:pt x="0" y="576"/>
                  </a:cubicBezTo>
                  <a:cubicBezTo>
                    <a:pt x="0" y="457"/>
                    <a:pt x="0" y="457"/>
                    <a:pt x="0" y="457"/>
                  </a:cubicBezTo>
                  <a:close/>
                  <a:moveTo>
                    <a:pt x="7381" y="309"/>
                  </a:moveTo>
                  <a:cubicBezTo>
                    <a:pt x="7405" y="309"/>
                    <a:pt x="7405" y="309"/>
                    <a:pt x="7405" y="309"/>
                  </a:cubicBezTo>
                  <a:lnTo>
                    <a:pt x="7405" y="427"/>
                  </a:lnTo>
                  <a:cubicBezTo>
                    <a:pt x="7381" y="427"/>
                    <a:pt x="7381" y="427"/>
                    <a:pt x="7381" y="427"/>
                  </a:cubicBezTo>
                  <a:cubicBezTo>
                    <a:pt x="7381" y="309"/>
                    <a:pt x="7381" y="309"/>
                    <a:pt x="7381" y="309"/>
                  </a:cubicBezTo>
                  <a:close/>
                  <a:moveTo>
                    <a:pt x="9" y="232"/>
                  </a:moveTo>
                  <a:lnTo>
                    <a:pt x="10" y="232"/>
                  </a:lnTo>
                  <a:cubicBezTo>
                    <a:pt x="14" y="233"/>
                    <a:pt x="19" y="234"/>
                    <a:pt x="24" y="235"/>
                  </a:cubicBezTo>
                  <a:lnTo>
                    <a:pt x="33" y="236"/>
                  </a:lnTo>
                  <a:lnTo>
                    <a:pt x="31" y="243"/>
                  </a:lnTo>
                  <a:cubicBezTo>
                    <a:pt x="27" y="261"/>
                    <a:pt x="24" y="279"/>
                    <a:pt x="24" y="297"/>
                  </a:cubicBezTo>
                  <a:lnTo>
                    <a:pt x="24" y="338"/>
                  </a:lnTo>
                  <a:cubicBezTo>
                    <a:pt x="0" y="338"/>
                    <a:pt x="0" y="338"/>
                    <a:pt x="0" y="338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75"/>
                    <a:pt x="3" y="256"/>
                    <a:pt x="7" y="238"/>
                  </a:cubicBezTo>
                  <a:lnTo>
                    <a:pt x="9" y="232"/>
                  </a:lnTo>
                  <a:close/>
                  <a:moveTo>
                    <a:pt x="7322" y="89"/>
                  </a:moveTo>
                  <a:cubicBezTo>
                    <a:pt x="7352" y="119"/>
                    <a:pt x="7369" y="154"/>
                    <a:pt x="7387" y="190"/>
                  </a:cubicBezTo>
                  <a:lnTo>
                    <a:pt x="7364" y="202"/>
                  </a:lnTo>
                  <a:cubicBezTo>
                    <a:pt x="7352" y="166"/>
                    <a:pt x="7328" y="131"/>
                    <a:pt x="7304" y="107"/>
                  </a:cubicBezTo>
                  <a:cubicBezTo>
                    <a:pt x="7322" y="89"/>
                    <a:pt x="7322" y="89"/>
                    <a:pt x="7322" y="89"/>
                  </a:cubicBezTo>
                  <a:close/>
                  <a:moveTo>
                    <a:pt x="7103" y="0"/>
                  </a:moveTo>
                  <a:cubicBezTo>
                    <a:pt x="7109" y="0"/>
                    <a:pt x="7109" y="0"/>
                    <a:pt x="7109" y="0"/>
                  </a:cubicBezTo>
                  <a:cubicBezTo>
                    <a:pt x="7145" y="0"/>
                    <a:pt x="7186" y="6"/>
                    <a:pt x="7222" y="18"/>
                  </a:cubicBezTo>
                  <a:lnTo>
                    <a:pt x="7210" y="42"/>
                  </a:lnTo>
                  <a:cubicBezTo>
                    <a:pt x="7180" y="30"/>
                    <a:pt x="7145" y="24"/>
                    <a:pt x="7109" y="24"/>
                  </a:cubicBezTo>
                  <a:cubicBezTo>
                    <a:pt x="7103" y="24"/>
                    <a:pt x="7103" y="24"/>
                    <a:pt x="7103" y="24"/>
                  </a:cubicBezTo>
                  <a:cubicBezTo>
                    <a:pt x="7103" y="0"/>
                    <a:pt x="7103" y="0"/>
                    <a:pt x="7103" y="0"/>
                  </a:cubicBezTo>
                  <a:close/>
                  <a:moveTo>
                    <a:pt x="6866" y="0"/>
                  </a:moveTo>
                  <a:cubicBezTo>
                    <a:pt x="6985" y="0"/>
                    <a:pt x="6985" y="0"/>
                    <a:pt x="6985" y="0"/>
                  </a:cubicBezTo>
                  <a:lnTo>
                    <a:pt x="6985" y="24"/>
                  </a:lnTo>
                  <a:cubicBezTo>
                    <a:pt x="6866" y="24"/>
                    <a:pt x="6866" y="24"/>
                    <a:pt x="6866" y="24"/>
                  </a:cubicBezTo>
                  <a:cubicBezTo>
                    <a:pt x="6866" y="0"/>
                    <a:pt x="6866" y="0"/>
                    <a:pt x="6866" y="0"/>
                  </a:cubicBezTo>
                  <a:close/>
                  <a:moveTo>
                    <a:pt x="6630" y="0"/>
                  </a:moveTo>
                  <a:cubicBezTo>
                    <a:pt x="6748" y="0"/>
                    <a:pt x="6748" y="0"/>
                    <a:pt x="6748" y="0"/>
                  </a:cubicBezTo>
                  <a:lnTo>
                    <a:pt x="6748" y="24"/>
                  </a:lnTo>
                  <a:cubicBezTo>
                    <a:pt x="6630" y="24"/>
                    <a:pt x="6630" y="24"/>
                    <a:pt x="6630" y="24"/>
                  </a:cubicBezTo>
                  <a:cubicBezTo>
                    <a:pt x="6630" y="0"/>
                    <a:pt x="6630" y="0"/>
                    <a:pt x="6630" y="0"/>
                  </a:cubicBezTo>
                  <a:close/>
                  <a:moveTo>
                    <a:pt x="6393" y="0"/>
                  </a:moveTo>
                  <a:cubicBezTo>
                    <a:pt x="6511" y="0"/>
                    <a:pt x="6511" y="0"/>
                    <a:pt x="6511" y="0"/>
                  </a:cubicBezTo>
                  <a:lnTo>
                    <a:pt x="6511" y="24"/>
                  </a:lnTo>
                  <a:cubicBezTo>
                    <a:pt x="6393" y="24"/>
                    <a:pt x="6393" y="24"/>
                    <a:pt x="6393" y="24"/>
                  </a:cubicBezTo>
                  <a:cubicBezTo>
                    <a:pt x="6393" y="0"/>
                    <a:pt x="6393" y="0"/>
                    <a:pt x="6393" y="0"/>
                  </a:cubicBezTo>
                  <a:close/>
                  <a:moveTo>
                    <a:pt x="6162" y="0"/>
                  </a:moveTo>
                  <a:cubicBezTo>
                    <a:pt x="6274" y="0"/>
                    <a:pt x="6274" y="0"/>
                    <a:pt x="6274" y="0"/>
                  </a:cubicBezTo>
                  <a:lnTo>
                    <a:pt x="6274" y="24"/>
                  </a:lnTo>
                  <a:cubicBezTo>
                    <a:pt x="6162" y="24"/>
                    <a:pt x="6162" y="24"/>
                    <a:pt x="6162" y="24"/>
                  </a:cubicBezTo>
                  <a:cubicBezTo>
                    <a:pt x="6162" y="0"/>
                    <a:pt x="6162" y="0"/>
                    <a:pt x="6162" y="0"/>
                  </a:cubicBezTo>
                  <a:close/>
                  <a:moveTo>
                    <a:pt x="5925" y="0"/>
                  </a:moveTo>
                  <a:cubicBezTo>
                    <a:pt x="6044" y="0"/>
                    <a:pt x="6044" y="0"/>
                    <a:pt x="6044" y="0"/>
                  </a:cubicBezTo>
                  <a:lnTo>
                    <a:pt x="6044" y="24"/>
                  </a:lnTo>
                  <a:cubicBezTo>
                    <a:pt x="5925" y="24"/>
                    <a:pt x="5925" y="24"/>
                    <a:pt x="5925" y="24"/>
                  </a:cubicBezTo>
                  <a:cubicBezTo>
                    <a:pt x="5925" y="0"/>
                    <a:pt x="5925" y="0"/>
                    <a:pt x="5925" y="0"/>
                  </a:cubicBezTo>
                  <a:close/>
                  <a:moveTo>
                    <a:pt x="5688" y="0"/>
                  </a:moveTo>
                  <a:cubicBezTo>
                    <a:pt x="5807" y="0"/>
                    <a:pt x="5807" y="0"/>
                    <a:pt x="5807" y="0"/>
                  </a:cubicBezTo>
                  <a:lnTo>
                    <a:pt x="5807" y="24"/>
                  </a:lnTo>
                  <a:cubicBezTo>
                    <a:pt x="5688" y="24"/>
                    <a:pt x="5688" y="24"/>
                    <a:pt x="5688" y="24"/>
                  </a:cubicBezTo>
                  <a:cubicBezTo>
                    <a:pt x="5688" y="0"/>
                    <a:pt x="5688" y="0"/>
                    <a:pt x="5688" y="0"/>
                  </a:cubicBezTo>
                  <a:close/>
                  <a:moveTo>
                    <a:pt x="5452" y="0"/>
                  </a:moveTo>
                  <a:cubicBezTo>
                    <a:pt x="5570" y="0"/>
                    <a:pt x="5570" y="0"/>
                    <a:pt x="5570" y="0"/>
                  </a:cubicBezTo>
                  <a:lnTo>
                    <a:pt x="5570" y="24"/>
                  </a:lnTo>
                  <a:cubicBezTo>
                    <a:pt x="5452" y="24"/>
                    <a:pt x="5452" y="24"/>
                    <a:pt x="5452" y="24"/>
                  </a:cubicBezTo>
                  <a:cubicBezTo>
                    <a:pt x="5452" y="0"/>
                    <a:pt x="5452" y="0"/>
                    <a:pt x="5452" y="0"/>
                  </a:cubicBezTo>
                  <a:close/>
                  <a:moveTo>
                    <a:pt x="5215" y="0"/>
                  </a:moveTo>
                  <a:cubicBezTo>
                    <a:pt x="5333" y="0"/>
                    <a:pt x="5333" y="0"/>
                    <a:pt x="5333" y="0"/>
                  </a:cubicBezTo>
                  <a:lnTo>
                    <a:pt x="5333" y="24"/>
                  </a:lnTo>
                  <a:cubicBezTo>
                    <a:pt x="5215" y="24"/>
                    <a:pt x="5215" y="24"/>
                    <a:pt x="5215" y="24"/>
                  </a:cubicBezTo>
                  <a:cubicBezTo>
                    <a:pt x="5215" y="0"/>
                    <a:pt x="5215" y="0"/>
                    <a:pt x="5215" y="0"/>
                  </a:cubicBezTo>
                  <a:close/>
                  <a:moveTo>
                    <a:pt x="4984" y="0"/>
                  </a:moveTo>
                  <a:cubicBezTo>
                    <a:pt x="5102" y="0"/>
                    <a:pt x="5102" y="0"/>
                    <a:pt x="5102" y="0"/>
                  </a:cubicBezTo>
                  <a:lnTo>
                    <a:pt x="5102" y="24"/>
                  </a:lnTo>
                  <a:cubicBezTo>
                    <a:pt x="4984" y="24"/>
                    <a:pt x="4984" y="24"/>
                    <a:pt x="4984" y="24"/>
                  </a:cubicBezTo>
                  <a:cubicBezTo>
                    <a:pt x="4984" y="0"/>
                    <a:pt x="4984" y="0"/>
                    <a:pt x="4984" y="0"/>
                  </a:cubicBezTo>
                  <a:close/>
                  <a:moveTo>
                    <a:pt x="4747" y="0"/>
                  </a:moveTo>
                  <a:cubicBezTo>
                    <a:pt x="4866" y="0"/>
                    <a:pt x="4866" y="0"/>
                    <a:pt x="4866" y="0"/>
                  </a:cubicBezTo>
                  <a:lnTo>
                    <a:pt x="4866" y="24"/>
                  </a:lnTo>
                  <a:cubicBezTo>
                    <a:pt x="4747" y="24"/>
                    <a:pt x="4747" y="24"/>
                    <a:pt x="4747" y="24"/>
                  </a:cubicBezTo>
                  <a:cubicBezTo>
                    <a:pt x="4747" y="0"/>
                    <a:pt x="4747" y="0"/>
                    <a:pt x="4747" y="0"/>
                  </a:cubicBezTo>
                  <a:close/>
                  <a:moveTo>
                    <a:pt x="4510" y="0"/>
                  </a:moveTo>
                  <a:cubicBezTo>
                    <a:pt x="4629" y="0"/>
                    <a:pt x="4629" y="0"/>
                    <a:pt x="4629" y="0"/>
                  </a:cubicBezTo>
                  <a:lnTo>
                    <a:pt x="4629" y="24"/>
                  </a:lnTo>
                  <a:cubicBezTo>
                    <a:pt x="4510" y="24"/>
                    <a:pt x="4510" y="24"/>
                    <a:pt x="4510" y="24"/>
                  </a:cubicBezTo>
                  <a:cubicBezTo>
                    <a:pt x="4510" y="0"/>
                    <a:pt x="4510" y="0"/>
                    <a:pt x="4510" y="0"/>
                  </a:cubicBezTo>
                  <a:close/>
                  <a:moveTo>
                    <a:pt x="4274" y="0"/>
                  </a:moveTo>
                  <a:cubicBezTo>
                    <a:pt x="4392" y="0"/>
                    <a:pt x="4392" y="0"/>
                    <a:pt x="4392" y="0"/>
                  </a:cubicBezTo>
                  <a:lnTo>
                    <a:pt x="4392" y="24"/>
                  </a:lnTo>
                  <a:cubicBezTo>
                    <a:pt x="4274" y="24"/>
                    <a:pt x="4274" y="24"/>
                    <a:pt x="4274" y="24"/>
                  </a:cubicBezTo>
                  <a:cubicBezTo>
                    <a:pt x="4274" y="0"/>
                    <a:pt x="4274" y="0"/>
                    <a:pt x="4274" y="0"/>
                  </a:cubicBezTo>
                  <a:close/>
                  <a:moveTo>
                    <a:pt x="4043" y="0"/>
                  </a:moveTo>
                  <a:cubicBezTo>
                    <a:pt x="4161" y="0"/>
                    <a:pt x="4161" y="0"/>
                    <a:pt x="4161" y="0"/>
                  </a:cubicBezTo>
                  <a:lnTo>
                    <a:pt x="4161" y="24"/>
                  </a:lnTo>
                  <a:cubicBezTo>
                    <a:pt x="4043" y="24"/>
                    <a:pt x="4043" y="24"/>
                    <a:pt x="4043" y="24"/>
                  </a:cubicBezTo>
                  <a:cubicBezTo>
                    <a:pt x="4043" y="0"/>
                    <a:pt x="4043" y="0"/>
                    <a:pt x="4043" y="0"/>
                  </a:cubicBezTo>
                  <a:close/>
                  <a:moveTo>
                    <a:pt x="3806" y="0"/>
                  </a:moveTo>
                  <a:cubicBezTo>
                    <a:pt x="3924" y="0"/>
                    <a:pt x="3924" y="0"/>
                    <a:pt x="3924" y="0"/>
                  </a:cubicBezTo>
                  <a:lnTo>
                    <a:pt x="3924" y="24"/>
                  </a:lnTo>
                  <a:cubicBezTo>
                    <a:pt x="3806" y="24"/>
                    <a:pt x="3806" y="24"/>
                    <a:pt x="3806" y="24"/>
                  </a:cubicBezTo>
                  <a:cubicBezTo>
                    <a:pt x="3806" y="0"/>
                    <a:pt x="3806" y="0"/>
                    <a:pt x="3806" y="0"/>
                  </a:cubicBezTo>
                  <a:close/>
                  <a:moveTo>
                    <a:pt x="3569" y="0"/>
                  </a:moveTo>
                  <a:cubicBezTo>
                    <a:pt x="3688" y="0"/>
                    <a:pt x="3688" y="0"/>
                    <a:pt x="3688" y="0"/>
                  </a:cubicBezTo>
                  <a:lnTo>
                    <a:pt x="3688" y="24"/>
                  </a:lnTo>
                  <a:cubicBezTo>
                    <a:pt x="3569" y="24"/>
                    <a:pt x="3569" y="24"/>
                    <a:pt x="3569" y="24"/>
                  </a:cubicBezTo>
                  <a:cubicBezTo>
                    <a:pt x="3569" y="0"/>
                    <a:pt x="3569" y="0"/>
                    <a:pt x="3569" y="0"/>
                  </a:cubicBezTo>
                  <a:close/>
                  <a:moveTo>
                    <a:pt x="3333" y="0"/>
                  </a:moveTo>
                  <a:cubicBezTo>
                    <a:pt x="3451" y="0"/>
                    <a:pt x="3451" y="0"/>
                    <a:pt x="3451" y="0"/>
                  </a:cubicBezTo>
                  <a:lnTo>
                    <a:pt x="3451" y="24"/>
                  </a:lnTo>
                  <a:cubicBezTo>
                    <a:pt x="3333" y="24"/>
                    <a:pt x="3333" y="24"/>
                    <a:pt x="3333" y="24"/>
                  </a:cubicBezTo>
                  <a:cubicBezTo>
                    <a:pt x="3333" y="0"/>
                    <a:pt x="3333" y="0"/>
                    <a:pt x="3333" y="0"/>
                  </a:cubicBezTo>
                  <a:close/>
                  <a:moveTo>
                    <a:pt x="3102" y="0"/>
                  </a:moveTo>
                  <a:cubicBezTo>
                    <a:pt x="3220" y="0"/>
                    <a:pt x="3220" y="0"/>
                    <a:pt x="3220" y="0"/>
                  </a:cubicBezTo>
                  <a:lnTo>
                    <a:pt x="3220" y="24"/>
                  </a:lnTo>
                  <a:cubicBezTo>
                    <a:pt x="3102" y="24"/>
                    <a:pt x="3102" y="24"/>
                    <a:pt x="3102" y="24"/>
                  </a:cubicBezTo>
                  <a:cubicBezTo>
                    <a:pt x="3102" y="0"/>
                    <a:pt x="3102" y="0"/>
                    <a:pt x="3102" y="0"/>
                  </a:cubicBezTo>
                  <a:close/>
                  <a:moveTo>
                    <a:pt x="2865" y="0"/>
                  </a:moveTo>
                  <a:cubicBezTo>
                    <a:pt x="2983" y="0"/>
                    <a:pt x="2983" y="0"/>
                    <a:pt x="2983" y="0"/>
                  </a:cubicBezTo>
                  <a:lnTo>
                    <a:pt x="2983" y="24"/>
                  </a:lnTo>
                  <a:cubicBezTo>
                    <a:pt x="2865" y="24"/>
                    <a:pt x="2865" y="24"/>
                    <a:pt x="2865" y="24"/>
                  </a:cubicBezTo>
                  <a:cubicBezTo>
                    <a:pt x="2865" y="0"/>
                    <a:pt x="2865" y="0"/>
                    <a:pt x="2865" y="0"/>
                  </a:cubicBezTo>
                  <a:close/>
                  <a:moveTo>
                    <a:pt x="2628" y="0"/>
                  </a:moveTo>
                  <a:cubicBezTo>
                    <a:pt x="2747" y="0"/>
                    <a:pt x="2747" y="0"/>
                    <a:pt x="2747" y="0"/>
                  </a:cubicBezTo>
                  <a:lnTo>
                    <a:pt x="2747" y="24"/>
                  </a:lnTo>
                  <a:cubicBezTo>
                    <a:pt x="2628" y="24"/>
                    <a:pt x="2628" y="24"/>
                    <a:pt x="2628" y="24"/>
                  </a:cubicBezTo>
                  <a:cubicBezTo>
                    <a:pt x="2628" y="0"/>
                    <a:pt x="2628" y="0"/>
                    <a:pt x="2628" y="0"/>
                  </a:cubicBezTo>
                  <a:close/>
                  <a:moveTo>
                    <a:pt x="2391" y="0"/>
                  </a:moveTo>
                  <a:cubicBezTo>
                    <a:pt x="2510" y="0"/>
                    <a:pt x="2510" y="0"/>
                    <a:pt x="2510" y="0"/>
                  </a:cubicBezTo>
                  <a:lnTo>
                    <a:pt x="2510" y="24"/>
                  </a:lnTo>
                  <a:cubicBezTo>
                    <a:pt x="2391" y="24"/>
                    <a:pt x="2391" y="24"/>
                    <a:pt x="2391" y="24"/>
                  </a:cubicBezTo>
                  <a:cubicBezTo>
                    <a:pt x="2391" y="0"/>
                    <a:pt x="2391" y="0"/>
                    <a:pt x="2391" y="0"/>
                  </a:cubicBezTo>
                  <a:close/>
                  <a:moveTo>
                    <a:pt x="2161" y="0"/>
                  </a:moveTo>
                  <a:cubicBezTo>
                    <a:pt x="2273" y="0"/>
                    <a:pt x="2273" y="0"/>
                    <a:pt x="2273" y="0"/>
                  </a:cubicBezTo>
                  <a:lnTo>
                    <a:pt x="2273" y="24"/>
                  </a:lnTo>
                  <a:cubicBezTo>
                    <a:pt x="2161" y="24"/>
                    <a:pt x="2161" y="24"/>
                    <a:pt x="2161" y="24"/>
                  </a:cubicBezTo>
                  <a:cubicBezTo>
                    <a:pt x="2161" y="0"/>
                    <a:pt x="2161" y="0"/>
                    <a:pt x="2161" y="0"/>
                  </a:cubicBezTo>
                  <a:close/>
                  <a:moveTo>
                    <a:pt x="1924" y="0"/>
                  </a:moveTo>
                  <a:cubicBezTo>
                    <a:pt x="2042" y="0"/>
                    <a:pt x="2042" y="0"/>
                    <a:pt x="2042" y="0"/>
                  </a:cubicBezTo>
                  <a:lnTo>
                    <a:pt x="2042" y="24"/>
                  </a:lnTo>
                  <a:cubicBezTo>
                    <a:pt x="1924" y="24"/>
                    <a:pt x="1924" y="24"/>
                    <a:pt x="1924" y="24"/>
                  </a:cubicBezTo>
                  <a:cubicBezTo>
                    <a:pt x="1924" y="0"/>
                    <a:pt x="1924" y="0"/>
                    <a:pt x="1924" y="0"/>
                  </a:cubicBezTo>
                  <a:close/>
                  <a:moveTo>
                    <a:pt x="1687" y="0"/>
                  </a:moveTo>
                  <a:cubicBezTo>
                    <a:pt x="1805" y="0"/>
                    <a:pt x="1805" y="0"/>
                    <a:pt x="1805" y="0"/>
                  </a:cubicBezTo>
                  <a:lnTo>
                    <a:pt x="1805" y="24"/>
                  </a:lnTo>
                  <a:cubicBezTo>
                    <a:pt x="1687" y="24"/>
                    <a:pt x="1687" y="24"/>
                    <a:pt x="1687" y="24"/>
                  </a:cubicBezTo>
                  <a:cubicBezTo>
                    <a:pt x="1687" y="0"/>
                    <a:pt x="1687" y="0"/>
                    <a:pt x="1687" y="0"/>
                  </a:cubicBezTo>
                  <a:close/>
                  <a:moveTo>
                    <a:pt x="1450" y="0"/>
                  </a:moveTo>
                  <a:cubicBezTo>
                    <a:pt x="1569" y="0"/>
                    <a:pt x="1569" y="0"/>
                    <a:pt x="1569" y="0"/>
                  </a:cubicBezTo>
                  <a:lnTo>
                    <a:pt x="1569" y="24"/>
                  </a:lnTo>
                  <a:cubicBezTo>
                    <a:pt x="1450" y="24"/>
                    <a:pt x="1450" y="24"/>
                    <a:pt x="1450" y="24"/>
                  </a:cubicBezTo>
                  <a:cubicBezTo>
                    <a:pt x="1450" y="0"/>
                    <a:pt x="1450" y="0"/>
                    <a:pt x="1450" y="0"/>
                  </a:cubicBezTo>
                  <a:close/>
                  <a:moveTo>
                    <a:pt x="1219" y="0"/>
                  </a:moveTo>
                  <a:cubicBezTo>
                    <a:pt x="1332" y="0"/>
                    <a:pt x="1332" y="0"/>
                    <a:pt x="1332" y="0"/>
                  </a:cubicBezTo>
                  <a:lnTo>
                    <a:pt x="1332" y="24"/>
                  </a:lnTo>
                  <a:cubicBezTo>
                    <a:pt x="1219" y="24"/>
                    <a:pt x="1219" y="24"/>
                    <a:pt x="1219" y="24"/>
                  </a:cubicBezTo>
                  <a:cubicBezTo>
                    <a:pt x="1219" y="0"/>
                    <a:pt x="1219" y="0"/>
                    <a:pt x="1219" y="0"/>
                  </a:cubicBezTo>
                  <a:close/>
                  <a:moveTo>
                    <a:pt x="983" y="0"/>
                  </a:moveTo>
                  <a:cubicBezTo>
                    <a:pt x="1101" y="0"/>
                    <a:pt x="1101" y="0"/>
                    <a:pt x="1101" y="0"/>
                  </a:cubicBezTo>
                  <a:lnTo>
                    <a:pt x="1101" y="24"/>
                  </a:lnTo>
                  <a:cubicBezTo>
                    <a:pt x="983" y="24"/>
                    <a:pt x="983" y="24"/>
                    <a:pt x="983" y="24"/>
                  </a:cubicBezTo>
                  <a:cubicBezTo>
                    <a:pt x="983" y="0"/>
                    <a:pt x="983" y="0"/>
                    <a:pt x="983" y="0"/>
                  </a:cubicBezTo>
                  <a:close/>
                  <a:moveTo>
                    <a:pt x="746" y="0"/>
                  </a:moveTo>
                  <a:cubicBezTo>
                    <a:pt x="864" y="0"/>
                    <a:pt x="864" y="0"/>
                    <a:pt x="864" y="0"/>
                  </a:cubicBezTo>
                  <a:lnTo>
                    <a:pt x="864" y="24"/>
                  </a:lnTo>
                  <a:cubicBezTo>
                    <a:pt x="746" y="24"/>
                    <a:pt x="746" y="24"/>
                    <a:pt x="746" y="24"/>
                  </a:cubicBezTo>
                  <a:cubicBezTo>
                    <a:pt x="746" y="0"/>
                    <a:pt x="746" y="0"/>
                    <a:pt x="746" y="0"/>
                  </a:cubicBezTo>
                  <a:close/>
                  <a:moveTo>
                    <a:pt x="509" y="0"/>
                  </a:moveTo>
                  <a:cubicBezTo>
                    <a:pt x="627" y="0"/>
                    <a:pt x="627" y="0"/>
                    <a:pt x="627" y="0"/>
                  </a:cubicBezTo>
                  <a:lnTo>
                    <a:pt x="627" y="24"/>
                  </a:lnTo>
                  <a:cubicBezTo>
                    <a:pt x="509" y="24"/>
                    <a:pt x="509" y="24"/>
                    <a:pt x="509" y="24"/>
                  </a:cubicBezTo>
                  <a:cubicBezTo>
                    <a:pt x="509" y="0"/>
                    <a:pt x="509" y="0"/>
                    <a:pt x="509" y="0"/>
                  </a:cubicBezTo>
                  <a:close/>
                  <a:moveTo>
                    <a:pt x="342" y="0"/>
                  </a:moveTo>
                  <a:lnTo>
                    <a:pt x="346" y="0"/>
                  </a:lnTo>
                  <a:cubicBezTo>
                    <a:pt x="391" y="0"/>
                    <a:pt x="391" y="0"/>
                    <a:pt x="391" y="0"/>
                  </a:cubicBezTo>
                  <a:cubicBezTo>
                    <a:pt x="391" y="24"/>
                    <a:pt x="391" y="24"/>
                    <a:pt x="391" y="24"/>
                  </a:cubicBezTo>
                  <a:cubicBezTo>
                    <a:pt x="370" y="24"/>
                    <a:pt x="354" y="24"/>
                    <a:pt x="341" y="24"/>
                  </a:cubicBezTo>
                  <a:lnTo>
                    <a:pt x="337" y="24"/>
                  </a:lnTo>
                  <a:lnTo>
                    <a:pt x="339" y="15"/>
                  </a:lnTo>
                  <a:cubicBezTo>
                    <a:pt x="340" y="11"/>
                    <a:pt x="341" y="6"/>
                    <a:pt x="342" y="1"/>
                  </a:cubicBezTo>
                  <a:lnTo>
                    <a:pt x="342" y="0"/>
                  </a:lnTo>
                  <a:close/>
                </a:path>
              </a:pathLst>
            </a:custGeom>
            <a:solidFill>
              <a:srgbClr val="FF9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 rot="20100000">
              <a:off x="5605" y="3634"/>
              <a:ext cx="609" cy="345"/>
              <a:chOff x="5670" y="3718"/>
              <a:chExt cx="537" cy="304"/>
            </a:xfrm>
            <a:solidFill>
              <a:srgbClr val="FF3B50"/>
            </a:solidFill>
          </p:grpSpPr>
          <p:sp>
            <p:nvSpPr>
              <p:cNvPr id="22" name="Freeform 8"/>
              <p:cNvSpPr/>
              <p:nvPr/>
            </p:nvSpPr>
            <p:spPr bwMode="auto">
              <a:xfrm rot="19680000">
                <a:off x="5670" y="3718"/>
                <a:ext cx="355" cy="304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 rot="1320000">
                <a:off x="5986" y="3790"/>
                <a:ext cx="221" cy="190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1569720" y="1767205"/>
            <a:ext cx="65995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两种溶液等体积混合且pH相差大于等于2</a:t>
            </a:r>
            <a:endParaRPr lang="en-US" altLang="en-US" sz="28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8230" y="3081655"/>
            <a:ext cx="100723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两种强碱等体积混合，混合液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pH 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＝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pH </a:t>
            </a:r>
            <a:r>
              <a:rPr kumimoji="1" lang="zh-CN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大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－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lg2 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＝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pH</a:t>
            </a:r>
            <a:r>
              <a:rPr kumimoji="1" lang="zh-CN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大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－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0.3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003300" y="2424430"/>
            <a:ext cx="100317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两种强酸等体积混合，混合液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pH 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＝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pH </a:t>
            </a:r>
            <a:r>
              <a:rPr kumimoji="1" lang="zh-CN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小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＋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lg2 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＝ 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pH</a:t>
            </a:r>
            <a:r>
              <a:rPr kumimoji="1" lang="zh-CN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小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＋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pitchFamily="2" charset="-122"/>
                <a:cs typeface="+mn-cs"/>
              </a:rPr>
              <a:t>0.3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黑体" panose="02010609060101010101" pitchFamily="2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16685" y="146685"/>
            <a:ext cx="68306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二、强酸、强碱混合后溶液pH的计算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1950" y="1014730"/>
            <a:ext cx="3679190" cy="521970"/>
            <a:chOff x="1579" y="2414"/>
            <a:chExt cx="5794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2324" y="2414"/>
              <a:ext cx="5049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3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强酸与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强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碱</a:t>
              </a:r>
              <a:r>
                <a:rPr 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混合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6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2405" y="1387475"/>
            <a:ext cx="1071499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先计算酸溶液中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n(H</a:t>
            </a:r>
            <a:r>
              <a:rPr lang="zh-CN" altLang="zh-CN" sz="2800" b="1" kern="100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和碱溶液中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n(OH</a:t>
            </a:r>
            <a:r>
              <a:rPr lang="zh-CN" altLang="zh-CN" sz="2800" b="1" kern="100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判断酸碱反应后是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酸剩余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还是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碱剩余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还是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酸碱恰好完全反应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。</a:t>
            </a:r>
            <a:endParaRPr lang="zh-CN" altLang="en-US" sz="2800" b="1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1950" y="2774315"/>
            <a:ext cx="11830050" cy="13836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若</a:t>
            </a:r>
            <a:r>
              <a:rPr lang="en-US" altLang="zh-CN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n(H</a:t>
            </a:r>
            <a:r>
              <a:rPr lang="zh-CN" altLang="zh-CN" sz="2800" b="1" kern="100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)&gt;n(OH</a:t>
            </a:r>
            <a:r>
              <a:rPr lang="zh-CN" altLang="zh-CN" sz="2800" b="1" kern="100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),</a:t>
            </a:r>
            <a:r>
              <a:rPr lang="zh-CN" altLang="en-US" sz="2800" b="1" kern="100" dirty="0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则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酸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剩余，计算混合溶液中</a:t>
            </a:r>
            <a:r>
              <a:rPr lang="zh-CN" altLang="en-US" sz="2800" b="1" kern="1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剩余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</a:t>
            </a:r>
            <a:r>
              <a:rPr lang="pt-BR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zh-CN" altLang="zh-CN" sz="2800" b="1" kern="100" baseline="300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pt-BR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)，</a:t>
            </a:r>
            <a:r>
              <a:rPr lang="zh-CN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再计算</a:t>
            </a: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＝</a:t>
            </a: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-</a:t>
            </a:r>
            <a:r>
              <a:rPr lang="en-US" altLang="zh-CN" sz="2800" b="1" kern="100" dirty="0" err="1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lg</a:t>
            </a: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</a:t>
            </a:r>
            <a:r>
              <a:rPr lang="en-US" altLang="zh-CN" sz="2800" b="1" kern="1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c(H</a:t>
            </a:r>
            <a:r>
              <a:rPr lang="zh-CN" altLang="zh-CN" sz="2800" b="1" kern="100" baseline="300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</a:t>
            </a:r>
            <a:endParaRPr lang="zh-CN" altLang="zh-CN" sz="2800" b="1" kern="100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97038" y="4105994"/>
            <a:ext cx="10306050" cy="1440207"/>
            <a:chOff x="212253" y="3034114"/>
            <a:chExt cx="10306050" cy="1440207"/>
          </a:xfrm>
        </p:grpSpPr>
        <p:sp>
          <p:nvSpPr>
            <p:cNvPr id="10" name="矩形 9"/>
            <p:cNvSpPr/>
            <p:nvPr/>
          </p:nvSpPr>
          <p:spPr>
            <a:xfrm>
              <a:off x="212253" y="3034114"/>
              <a:ext cx="10306050" cy="138366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若</a:t>
              </a:r>
              <a:r>
                <a:rPr lang="en-US" altLang="zh-CN" sz="2800" b="1" kern="100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n(H</a:t>
              </a:r>
              <a:r>
                <a:rPr lang="zh-CN" altLang="zh-CN" sz="2800" b="1" kern="100" baseline="30000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＋</a:t>
              </a:r>
              <a:r>
                <a:rPr lang="en-US" altLang="zh-CN" sz="2800" b="1" kern="100" dirty="0" smtClean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)&lt;n(OH</a:t>
              </a:r>
              <a:r>
                <a:rPr lang="zh-CN" altLang="zh-CN" sz="2800" b="1" kern="100" baseline="30000" dirty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－</a:t>
              </a:r>
              <a:r>
                <a:rPr lang="en-US" altLang="zh-CN" sz="2800" b="1" kern="100" dirty="0" smtClean="0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),</a:t>
              </a:r>
              <a:r>
                <a:rPr lang="zh-CN" altLang="en-US" sz="2800" b="1" kern="100" dirty="0" smtClean="0">
                  <a:solidFill>
                    <a:schemeClr val="tx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则碱</a:t>
              </a:r>
              <a:r>
                <a:rPr lang="zh-CN" altLang="en-US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剩余，计算混合溶液中剩余</a:t>
              </a:r>
              <a:endParaRPr lang="en-US" altLang="zh-CN" sz="2800" b="1" kern="1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的</a:t>
              </a:r>
              <a:r>
                <a:rPr lang="en-US" altLang="zh-CN" sz="2800" b="1" kern="100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c(OH</a:t>
              </a:r>
              <a:r>
                <a:rPr lang="zh-CN" altLang="zh-CN" sz="2800" b="1" kern="100" baseline="30000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－</a:t>
              </a:r>
              <a:r>
                <a:rPr lang="en-US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)，</a:t>
              </a:r>
              <a:r>
                <a:rPr lang="pt-BR" altLang="zh-CN" sz="2800" b="1" kern="100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c(H</a:t>
              </a:r>
              <a:r>
                <a:rPr lang="zh-CN" altLang="zh-CN" sz="2800" b="1" kern="100" baseline="30000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＋</a:t>
              </a:r>
              <a:r>
                <a:rPr lang="pt-BR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)=</a:t>
              </a:r>
              <a:r>
                <a:rPr lang="en-US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            ，</a:t>
              </a:r>
              <a:r>
                <a:rPr lang="zh-CN" altLang="en-US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再计算</a:t>
              </a:r>
              <a:r>
                <a:rPr lang="en-US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pH</a:t>
              </a:r>
              <a:r>
                <a:rPr lang="zh-CN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＝</a:t>
              </a:r>
              <a:r>
                <a:rPr lang="en-US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-</a:t>
              </a:r>
              <a:r>
                <a:rPr lang="en-US" altLang="zh-CN" sz="2800" b="1" kern="100" dirty="0" err="1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lg</a:t>
              </a:r>
              <a:r>
                <a:rPr lang="en-US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 </a:t>
              </a:r>
              <a:r>
                <a:rPr lang="en-US" altLang="zh-CN" sz="2800" b="1" kern="100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c(H</a:t>
              </a:r>
              <a:r>
                <a:rPr lang="zh-CN" altLang="zh-CN" sz="2800" b="1" kern="100" baseline="30000" dirty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＋</a:t>
              </a:r>
              <a:r>
                <a:rPr lang="en-US" altLang="zh-CN" sz="2800" b="1" kern="100" dirty="0" smtClean="0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)</a:t>
              </a:r>
              <a:endParaRPr lang="zh-CN" altLang="zh-CN" sz="2800" b="1" kern="1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aphicFrame>
          <p:nvGraphicFramePr>
            <p:cNvPr id="12" name="对象 11" descr="eqId6aeb528cc5a64da58674889ffa73224b"/>
            <p:cNvGraphicFramePr>
              <a:graphicFrameLocks noChangeAspect="1"/>
            </p:cNvGraphicFramePr>
            <p:nvPr/>
          </p:nvGraphicFramePr>
          <p:xfrm>
            <a:off x="3396728" y="3733157"/>
            <a:ext cx="1094513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067" name="Equation" r:id="rId2" imgW="15544800" imgH="9448800" progId="Equation.DSMT4">
                    <p:embed/>
                  </p:oleObj>
                </mc:Choice>
                <mc:Fallback>
                  <p:oleObj name="Equation" r:id="rId2" imgW="15544800" imgH="9448800" progId="Equation.DSMT4">
                    <p:embed/>
                    <p:pic>
                      <p:nvPicPr>
                        <p:cNvPr id="0" name="对象 5" descr="eqId6aeb528cc5a64da58674889ffa73224b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6728" y="3733157"/>
                          <a:ext cx="1094513" cy="7411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矩形 12"/>
          <p:cNvSpPr/>
          <p:nvPr/>
        </p:nvSpPr>
        <p:spPr>
          <a:xfrm>
            <a:off x="362585" y="5647690"/>
            <a:ext cx="11080115" cy="95313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若</a:t>
            </a:r>
            <a:r>
              <a:rPr lang="en-US" altLang="zh-CN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n(H</a:t>
            </a:r>
            <a:r>
              <a:rPr lang="zh-CN" altLang="zh-CN" sz="2800" b="1" kern="100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)=n(OH</a:t>
            </a:r>
            <a:r>
              <a:rPr lang="zh-CN" altLang="zh-CN" sz="2800" b="1" kern="100" baseline="300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),</a:t>
            </a:r>
            <a:r>
              <a:rPr lang="zh-CN" altLang="en-US" sz="2800" b="1" kern="100" dirty="0" smtClean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则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酸</a:t>
            </a:r>
            <a:r>
              <a:rPr lang="zh-CN" altLang="en-US" sz="2800" b="1" kern="10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碱恰好完全反应</a:t>
            </a:r>
            <a:r>
              <a:rPr lang="zh-CN" altLang="en-US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，溶液显中性，常温下溶液的</a:t>
            </a:r>
            <a:r>
              <a:rPr lang="en-US" altLang="zh-CN" sz="2800" b="1" kern="100" dirty="0" smtClean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pH=7。</a:t>
            </a:r>
            <a:endParaRPr lang="zh-CN" altLang="zh-CN" sz="2800" b="1" kern="100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02020" y="839695"/>
            <a:ext cx="5101669" cy="697005"/>
            <a:chOff x="6243" y="1281"/>
            <a:chExt cx="8169" cy="1233"/>
          </a:xfrm>
        </p:grpSpPr>
        <p:sp>
          <p:nvSpPr>
            <p:cNvPr id="10241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6669" y="1281"/>
              <a:ext cx="7743" cy="11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先定性判断，后定量计算</a:t>
              </a:r>
              <a:endPara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 rot="0">
              <a:off x="6243" y="1348"/>
              <a:ext cx="7349" cy="1166"/>
              <a:chOff x="3260726" y="2274888"/>
              <a:chExt cx="5665787" cy="2298700"/>
            </a:xfrm>
          </p:grpSpPr>
          <p:sp>
            <p:nvSpPr>
              <p:cNvPr id="16" name="Freeform 5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6"/>
              <p:cNvSpPr>
                <a:spLocks noEditPoints="1"/>
              </p:cNvSpPr>
              <p:nvPr/>
            </p:nvSpPr>
            <p:spPr bwMode="auto">
              <a:xfrm>
                <a:off x="3338513" y="2297113"/>
                <a:ext cx="5481638" cy="2276475"/>
              </a:xfrm>
              <a:custGeom>
                <a:avLst/>
                <a:gdLst>
                  <a:gd name="T0" fmla="*/ 32 w 3453"/>
                  <a:gd name="T1" fmla="*/ 1434 h 1434"/>
                  <a:gd name="T2" fmla="*/ 32 w 3453"/>
                  <a:gd name="T3" fmla="*/ 1426 h 1434"/>
                  <a:gd name="T4" fmla="*/ 0 w 3453"/>
                  <a:gd name="T5" fmla="*/ 86 h 1434"/>
                  <a:gd name="T6" fmla="*/ 8 w 3453"/>
                  <a:gd name="T7" fmla="*/ 86 h 1434"/>
                  <a:gd name="T8" fmla="*/ 3421 w 3453"/>
                  <a:gd name="T9" fmla="*/ 0 h 1434"/>
                  <a:gd name="T10" fmla="*/ 3421 w 3453"/>
                  <a:gd name="T11" fmla="*/ 8 h 1434"/>
                  <a:gd name="T12" fmla="*/ 3453 w 3453"/>
                  <a:gd name="T13" fmla="*/ 1349 h 1434"/>
                  <a:gd name="T14" fmla="*/ 3445 w 3453"/>
                  <a:gd name="T15" fmla="*/ 1349 h 1434"/>
                  <a:gd name="T16" fmla="*/ 32 w 3453"/>
                  <a:gd name="T17" fmla="*/ 1434 h 1434"/>
                  <a:gd name="T18" fmla="*/ 16 w 3453"/>
                  <a:gd name="T19" fmla="*/ 102 h 1434"/>
                  <a:gd name="T20" fmla="*/ 48 w 3453"/>
                  <a:gd name="T21" fmla="*/ 1418 h 1434"/>
                  <a:gd name="T22" fmla="*/ 3435 w 3453"/>
                  <a:gd name="T23" fmla="*/ 1332 h 1434"/>
                  <a:gd name="T24" fmla="*/ 3405 w 3453"/>
                  <a:gd name="T25" fmla="*/ 16 h 1434"/>
                  <a:gd name="T26" fmla="*/ 16 w 3453"/>
                  <a:gd name="T27" fmla="*/ 10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3" h="1434">
                    <a:moveTo>
                      <a:pt x="32" y="1434"/>
                    </a:moveTo>
                    <a:lnTo>
                      <a:pt x="32" y="1426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3421" y="0"/>
                    </a:lnTo>
                    <a:lnTo>
                      <a:pt x="3421" y="8"/>
                    </a:lnTo>
                    <a:lnTo>
                      <a:pt x="3453" y="1349"/>
                    </a:lnTo>
                    <a:lnTo>
                      <a:pt x="3445" y="1349"/>
                    </a:lnTo>
                    <a:lnTo>
                      <a:pt x="32" y="1434"/>
                    </a:lnTo>
                    <a:close/>
                    <a:moveTo>
                      <a:pt x="16" y="102"/>
                    </a:moveTo>
                    <a:lnTo>
                      <a:pt x="48" y="1418"/>
                    </a:lnTo>
                    <a:lnTo>
                      <a:pt x="3435" y="1332"/>
                    </a:lnTo>
                    <a:lnTo>
                      <a:pt x="3405" y="16"/>
                    </a:lnTo>
                    <a:lnTo>
                      <a:pt x="16" y="102"/>
                    </a:lnTo>
                    <a:close/>
                  </a:path>
                </a:pathLst>
              </a:custGeom>
              <a:solidFill>
                <a:srgbClr val="EE7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3443288" y="2297113"/>
                <a:ext cx="5483225" cy="2276475"/>
              </a:xfrm>
              <a:custGeom>
                <a:avLst/>
                <a:gdLst>
                  <a:gd name="T0" fmla="*/ 3422 w 3454"/>
                  <a:gd name="T1" fmla="*/ 1434 h 1434"/>
                  <a:gd name="T2" fmla="*/ 3414 w 3454"/>
                  <a:gd name="T3" fmla="*/ 1434 h 1434"/>
                  <a:gd name="T4" fmla="*/ 0 w 3454"/>
                  <a:gd name="T5" fmla="*/ 1349 h 1434"/>
                  <a:gd name="T6" fmla="*/ 32 w 3454"/>
                  <a:gd name="T7" fmla="*/ 0 h 1434"/>
                  <a:gd name="T8" fmla="*/ 40 w 3454"/>
                  <a:gd name="T9" fmla="*/ 0 h 1434"/>
                  <a:gd name="T10" fmla="*/ 3454 w 3454"/>
                  <a:gd name="T11" fmla="*/ 86 h 1434"/>
                  <a:gd name="T12" fmla="*/ 3422 w 3454"/>
                  <a:gd name="T13" fmla="*/ 1434 h 1434"/>
                  <a:gd name="T14" fmla="*/ 19 w 3454"/>
                  <a:gd name="T15" fmla="*/ 1332 h 1434"/>
                  <a:gd name="T16" fmla="*/ 3406 w 3454"/>
                  <a:gd name="T17" fmla="*/ 1418 h 1434"/>
                  <a:gd name="T18" fmla="*/ 3438 w 3454"/>
                  <a:gd name="T19" fmla="*/ 102 h 1434"/>
                  <a:gd name="T20" fmla="*/ 48 w 3454"/>
                  <a:gd name="T21" fmla="*/ 16 h 1434"/>
                  <a:gd name="T22" fmla="*/ 19 w 3454"/>
                  <a:gd name="T23" fmla="*/ 1332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4" h="1434">
                    <a:moveTo>
                      <a:pt x="3422" y="1434"/>
                    </a:moveTo>
                    <a:lnTo>
                      <a:pt x="3414" y="1434"/>
                    </a:lnTo>
                    <a:lnTo>
                      <a:pt x="0" y="1349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3454" y="86"/>
                    </a:lnTo>
                    <a:lnTo>
                      <a:pt x="3422" y="1434"/>
                    </a:lnTo>
                    <a:close/>
                    <a:moveTo>
                      <a:pt x="19" y="1332"/>
                    </a:moveTo>
                    <a:lnTo>
                      <a:pt x="3406" y="1418"/>
                    </a:lnTo>
                    <a:lnTo>
                      <a:pt x="3438" y="102"/>
                    </a:lnTo>
                    <a:lnTo>
                      <a:pt x="48" y="16"/>
                    </a:lnTo>
                    <a:lnTo>
                      <a:pt x="19" y="1332"/>
                    </a:lnTo>
                    <a:close/>
                  </a:path>
                </a:pathLst>
              </a:custGeom>
              <a:solidFill>
                <a:srgbClr val="DD9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3260726" y="2811463"/>
                <a:ext cx="195263" cy="166688"/>
              </a:xfrm>
              <a:custGeom>
                <a:avLst/>
                <a:gdLst>
                  <a:gd name="T0" fmla="*/ 46 w 46"/>
                  <a:gd name="T1" fmla="*/ 13 h 39"/>
                  <a:gd name="T2" fmla="*/ 34 w 46"/>
                  <a:gd name="T3" fmla="*/ 2 h 39"/>
                  <a:gd name="T4" fmla="*/ 24 w 46"/>
                  <a:gd name="T5" fmla="*/ 7 h 39"/>
                  <a:gd name="T6" fmla="*/ 14 w 46"/>
                  <a:gd name="T7" fmla="*/ 0 h 39"/>
                  <a:gd name="T8" fmla="*/ 1 w 46"/>
                  <a:gd name="T9" fmla="*/ 11 h 39"/>
                  <a:gd name="T10" fmla="*/ 7 w 46"/>
                  <a:gd name="T11" fmla="*/ 26 h 39"/>
                  <a:gd name="T12" fmla="*/ 22 w 46"/>
                  <a:gd name="T13" fmla="*/ 39 h 39"/>
                  <a:gd name="T14" fmla="*/ 38 w 46"/>
                  <a:gd name="T15" fmla="*/ 28 h 39"/>
                  <a:gd name="T16" fmla="*/ 46 w 46"/>
                  <a:gd name="T17" fmla="*/ 1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9">
                    <a:moveTo>
                      <a:pt x="46" y="13"/>
                    </a:moveTo>
                    <a:cubicBezTo>
                      <a:pt x="46" y="7"/>
                      <a:pt x="41" y="2"/>
                      <a:pt x="34" y="2"/>
                    </a:cubicBezTo>
                    <a:cubicBezTo>
                      <a:pt x="28" y="2"/>
                      <a:pt x="24" y="7"/>
                      <a:pt x="24" y="7"/>
                    </a:cubicBezTo>
                    <a:cubicBezTo>
                      <a:pt x="24" y="7"/>
                      <a:pt x="20" y="1"/>
                      <a:pt x="14" y="0"/>
                    </a:cubicBezTo>
                    <a:cubicBezTo>
                      <a:pt x="7" y="0"/>
                      <a:pt x="1" y="5"/>
                      <a:pt x="1" y="11"/>
                    </a:cubicBezTo>
                    <a:cubicBezTo>
                      <a:pt x="0" y="16"/>
                      <a:pt x="4" y="22"/>
                      <a:pt x="7" y="26"/>
                    </a:cubicBezTo>
                    <a:cubicBezTo>
                      <a:pt x="11" y="31"/>
                      <a:pt x="18" y="36"/>
                      <a:pt x="22" y="39"/>
                    </a:cubicBezTo>
                    <a:cubicBezTo>
                      <a:pt x="26" y="37"/>
                      <a:pt x="33" y="32"/>
                      <a:pt x="38" y="28"/>
                    </a:cubicBezTo>
                    <a:cubicBezTo>
                      <a:pt x="41" y="24"/>
                      <a:pt x="46" y="19"/>
                      <a:pt x="46" y="13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8639176" y="2692400"/>
                <a:ext cx="180975" cy="174625"/>
              </a:xfrm>
              <a:custGeom>
                <a:avLst/>
                <a:gdLst>
                  <a:gd name="T0" fmla="*/ 39 w 43"/>
                  <a:gd name="T1" fmla="*/ 5 h 41"/>
                  <a:gd name="T2" fmla="*/ 22 w 43"/>
                  <a:gd name="T3" fmla="*/ 5 h 41"/>
                  <a:gd name="T4" fmla="*/ 18 w 43"/>
                  <a:gd name="T5" fmla="*/ 15 h 41"/>
                  <a:gd name="T6" fmla="*/ 7 w 43"/>
                  <a:gd name="T7" fmla="*/ 17 h 41"/>
                  <a:gd name="T8" fmla="*/ 4 w 43"/>
                  <a:gd name="T9" fmla="*/ 33 h 41"/>
                  <a:gd name="T10" fmla="*/ 18 w 43"/>
                  <a:gd name="T11" fmla="*/ 40 h 41"/>
                  <a:gd name="T12" fmla="*/ 38 w 43"/>
                  <a:gd name="T13" fmla="*/ 40 h 41"/>
                  <a:gd name="T14" fmla="*/ 42 w 43"/>
                  <a:gd name="T15" fmla="*/ 21 h 41"/>
                  <a:gd name="T16" fmla="*/ 39 w 43"/>
                  <a:gd name="T17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1">
                    <a:moveTo>
                      <a:pt x="39" y="5"/>
                    </a:moveTo>
                    <a:cubicBezTo>
                      <a:pt x="35" y="1"/>
                      <a:pt x="28" y="0"/>
                      <a:pt x="22" y="5"/>
                    </a:cubicBezTo>
                    <a:cubicBezTo>
                      <a:pt x="18" y="9"/>
                      <a:pt x="18" y="15"/>
                      <a:pt x="18" y="15"/>
                    </a:cubicBezTo>
                    <a:cubicBezTo>
                      <a:pt x="18" y="15"/>
                      <a:pt x="12" y="13"/>
                      <a:pt x="7" y="17"/>
                    </a:cubicBezTo>
                    <a:cubicBezTo>
                      <a:pt x="1" y="21"/>
                      <a:pt x="0" y="28"/>
                      <a:pt x="4" y="33"/>
                    </a:cubicBezTo>
                    <a:cubicBezTo>
                      <a:pt x="7" y="38"/>
                      <a:pt x="13" y="39"/>
                      <a:pt x="18" y="40"/>
                    </a:cubicBezTo>
                    <a:cubicBezTo>
                      <a:pt x="25" y="41"/>
                      <a:pt x="33" y="41"/>
                      <a:pt x="38" y="40"/>
                    </a:cubicBezTo>
                    <a:cubicBezTo>
                      <a:pt x="39" y="36"/>
                      <a:pt x="42" y="28"/>
                      <a:pt x="42" y="21"/>
                    </a:cubicBezTo>
                    <a:cubicBezTo>
                      <a:pt x="43" y="17"/>
                      <a:pt x="43" y="10"/>
                      <a:pt x="39" y="5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8497888" y="4211638"/>
                <a:ext cx="242888" cy="212725"/>
              </a:xfrm>
              <a:custGeom>
                <a:avLst/>
                <a:gdLst>
                  <a:gd name="T0" fmla="*/ 54 w 57"/>
                  <a:gd name="T1" fmla="*/ 11 h 50"/>
                  <a:gd name="T2" fmla="*/ 36 w 57"/>
                  <a:gd name="T3" fmla="*/ 3 h 50"/>
                  <a:gd name="T4" fmla="*/ 26 w 57"/>
                  <a:gd name="T5" fmla="*/ 13 h 50"/>
                  <a:gd name="T6" fmla="*/ 13 w 57"/>
                  <a:gd name="T7" fmla="*/ 10 h 50"/>
                  <a:gd name="T8" fmla="*/ 2 w 57"/>
                  <a:gd name="T9" fmla="*/ 27 h 50"/>
                  <a:gd name="T10" fmla="*/ 15 w 57"/>
                  <a:gd name="T11" fmla="*/ 42 h 50"/>
                  <a:gd name="T12" fmla="*/ 38 w 57"/>
                  <a:gd name="T13" fmla="*/ 50 h 50"/>
                  <a:gd name="T14" fmla="*/ 51 w 57"/>
                  <a:gd name="T15" fmla="*/ 31 h 50"/>
                  <a:gd name="T16" fmla="*/ 54 w 57"/>
                  <a:gd name="T17" fmla="*/ 1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0">
                    <a:moveTo>
                      <a:pt x="54" y="11"/>
                    </a:moveTo>
                    <a:cubicBezTo>
                      <a:pt x="52" y="4"/>
                      <a:pt x="44" y="0"/>
                      <a:pt x="36" y="3"/>
                    </a:cubicBezTo>
                    <a:cubicBezTo>
                      <a:pt x="29" y="5"/>
                      <a:pt x="26" y="13"/>
                      <a:pt x="26" y="13"/>
                    </a:cubicBezTo>
                    <a:cubicBezTo>
                      <a:pt x="26" y="13"/>
                      <a:pt x="20" y="8"/>
                      <a:pt x="13" y="10"/>
                    </a:cubicBezTo>
                    <a:cubicBezTo>
                      <a:pt x="4" y="12"/>
                      <a:pt x="0" y="20"/>
                      <a:pt x="2" y="27"/>
                    </a:cubicBezTo>
                    <a:cubicBezTo>
                      <a:pt x="4" y="34"/>
                      <a:pt x="10" y="39"/>
                      <a:pt x="15" y="42"/>
                    </a:cubicBezTo>
                    <a:cubicBezTo>
                      <a:pt x="22" y="46"/>
                      <a:pt x="32" y="49"/>
                      <a:pt x="38" y="50"/>
                    </a:cubicBezTo>
                    <a:cubicBezTo>
                      <a:pt x="41" y="46"/>
                      <a:pt x="48" y="38"/>
                      <a:pt x="51" y="31"/>
                    </a:cubicBezTo>
                    <a:cubicBezTo>
                      <a:pt x="54" y="25"/>
                      <a:pt x="57" y="18"/>
                      <a:pt x="54" y="11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3529013" y="4224338"/>
                <a:ext cx="236538" cy="209550"/>
              </a:xfrm>
              <a:custGeom>
                <a:avLst/>
                <a:gdLst>
                  <a:gd name="T0" fmla="*/ 56 w 56"/>
                  <a:gd name="T1" fmla="*/ 20 h 49"/>
                  <a:gd name="T2" fmla="*/ 42 w 56"/>
                  <a:gd name="T3" fmla="*/ 5 h 49"/>
                  <a:gd name="T4" fmla="*/ 30 w 56"/>
                  <a:gd name="T5" fmla="*/ 10 h 49"/>
                  <a:gd name="T6" fmla="*/ 19 w 56"/>
                  <a:gd name="T7" fmla="*/ 1 h 49"/>
                  <a:gd name="T8" fmla="*/ 2 w 56"/>
                  <a:gd name="T9" fmla="*/ 12 h 49"/>
                  <a:gd name="T10" fmla="*/ 8 w 56"/>
                  <a:gd name="T11" fmla="*/ 31 h 49"/>
                  <a:gd name="T12" fmla="*/ 24 w 56"/>
                  <a:gd name="T13" fmla="*/ 49 h 49"/>
                  <a:gd name="T14" fmla="*/ 45 w 56"/>
                  <a:gd name="T15" fmla="*/ 37 h 49"/>
                  <a:gd name="T16" fmla="*/ 56 w 56"/>
                  <a:gd name="T1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49">
                    <a:moveTo>
                      <a:pt x="56" y="20"/>
                    </a:moveTo>
                    <a:cubicBezTo>
                      <a:pt x="56" y="13"/>
                      <a:pt x="51" y="6"/>
                      <a:pt x="42" y="5"/>
                    </a:cubicBezTo>
                    <a:cubicBezTo>
                      <a:pt x="35" y="4"/>
                      <a:pt x="30" y="10"/>
                      <a:pt x="30" y="10"/>
                    </a:cubicBezTo>
                    <a:cubicBezTo>
                      <a:pt x="30" y="10"/>
                      <a:pt x="26" y="3"/>
                      <a:pt x="19" y="1"/>
                    </a:cubicBezTo>
                    <a:cubicBezTo>
                      <a:pt x="10" y="0"/>
                      <a:pt x="3" y="5"/>
                      <a:pt x="2" y="12"/>
                    </a:cubicBezTo>
                    <a:cubicBezTo>
                      <a:pt x="0" y="19"/>
                      <a:pt x="4" y="26"/>
                      <a:pt x="8" y="31"/>
                    </a:cubicBezTo>
                    <a:cubicBezTo>
                      <a:pt x="12" y="38"/>
                      <a:pt x="20" y="45"/>
                      <a:pt x="24" y="49"/>
                    </a:cubicBezTo>
                    <a:cubicBezTo>
                      <a:pt x="29" y="46"/>
                      <a:pt x="38" y="42"/>
                      <a:pt x="45" y="37"/>
                    </a:cubicBezTo>
                    <a:cubicBezTo>
                      <a:pt x="49" y="33"/>
                      <a:pt x="55" y="27"/>
                      <a:pt x="56" y="20"/>
                    </a:cubicBezTo>
                    <a:close/>
                  </a:path>
                </a:pathLst>
              </a:cu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auto">
              <a:xfrm>
                <a:off x="3430588" y="3616325"/>
                <a:ext cx="88900" cy="85725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auto">
              <a:xfrm>
                <a:off x="6076951" y="4459288"/>
                <a:ext cx="88900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7527926" y="2365375"/>
                <a:ext cx="84138" cy="88900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Oval 15"/>
              <p:cNvSpPr>
                <a:spLocks noChangeArrowheads="1"/>
              </p:cNvSpPr>
              <p:nvPr/>
            </p:nvSpPr>
            <p:spPr bwMode="auto">
              <a:xfrm>
                <a:off x="4168776" y="2274888"/>
                <a:ext cx="85725" cy="90488"/>
              </a:xfrm>
              <a:prstGeom prst="ellipse">
                <a:avLst/>
              </a:prstGeom>
              <a:solidFill>
                <a:srgbClr val="E50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COMMONDATA" val="eyJoZGlkIjoiYjU2MTFlMmY1MTQ3NzkwMmU1MWMzMjA0NWZkNTJlNzEifQ=="/>
  <p:tag name="KSO_WPP_MARK_KEY" val="0ce0d586-51c8-4c24-8412-3e0309e8f887"/>
  <p:tag name="commondata" val="eyJoZGlkIjoiODQzNDM1MWNjMmQ5MjFlYTI0YzA2NWM4YzU0ZjhlOTYifQ=="/>
</p:tagLst>
</file>

<file path=ppt/tags/tag11.xml><?xml version="1.0" encoding="utf-8"?>
<p:tagLst xmlns:p="http://schemas.openxmlformats.org/presentationml/2006/main">
  <p:tag name="AS_UNIQUEID" val="149"/>
</p:tagLst>
</file>

<file path=ppt/tags/tag12.xml><?xml version="1.0" encoding="utf-8"?>
<p:tagLst xmlns:p="http://schemas.openxmlformats.org/presentationml/2006/main">
  <p:tag name="AS_UNIQUEID" val="150"/>
</p:tagLst>
</file>

<file path=ppt/tags/tag13.xml><?xml version="1.0" encoding="utf-8"?>
<p:tagLst xmlns:p="http://schemas.openxmlformats.org/presentationml/2006/main">
  <p:tag name="AS_UNIQUEID" val="151"/>
</p:tagLst>
</file>

<file path=ppt/tags/tag14.xml><?xml version="1.0" encoding="utf-8"?>
<p:tagLst xmlns:p="http://schemas.openxmlformats.org/presentationml/2006/main">
  <p:tag name="AS_UNIQUEID" val="152"/>
</p:tagLst>
</file>

<file path=ppt/tags/tag15.xml><?xml version="1.0" encoding="utf-8"?>
<p:tagLst xmlns:p="http://schemas.openxmlformats.org/presentationml/2006/main">
  <p:tag name="AS_UNIQUEID" val="153"/>
</p:tagLst>
</file>

<file path=ppt/tags/tag16.xml><?xml version="1.0" encoding="utf-8"?>
<p:tagLst xmlns:p="http://schemas.openxmlformats.org/presentationml/2006/main">
  <p:tag name="AS_UNIQUEID" val="154"/>
</p:tagLst>
</file>

<file path=ppt/tags/tag17.xml><?xml version="1.0" encoding="utf-8"?>
<p:tagLst xmlns:p="http://schemas.openxmlformats.org/presentationml/2006/main">
  <p:tag name="AS_UNIQUEID" val="155"/>
</p:tagLst>
</file>

<file path=ppt/tags/tag18.xml><?xml version="1.0" encoding="utf-8"?>
<p:tagLst xmlns:p="http://schemas.openxmlformats.org/presentationml/2006/main">
  <p:tag name="AS_UNIQUEID" val="156"/>
</p:tagLst>
</file>

<file path=ppt/tags/tag19.xml><?xml version="1.0" encoding="utf-8"?>
<p:tagLst xmlns:p="http://schemas.openxmlformats.org/presentationml/2006/main">
  <p:tag name="AS_UNIQUEID" val="157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1.xml><?xml version="1.0" encoding="utf-8"?>
<p:tagLst xmlns:p="http://schemas.openxmlformats.org/presentationml/2006/main">
  <p:tag name="AS_UNIQUEID" val="159"/>
</p:tagLst>
</file>

<file path=ppt/tags/tag22.xml><?xml version="1.0" encoding="utf-8"?>
<p:tagLst xmlns:p="http://schemas.openxmlformats.org/presentationml/2006/main">
  <p:tag name="AS_UNIQUEID" val="160"/>
</p:tagLst>
</file>

<file path=ppt/tags/tag23.xml><?xml version="1.0" encoding="utf-8"?>
<p:tagLst xmlns:p="http://schemas.openxmlformats.org/presentationml/2006/main">
  <p:tag name="AS_UNIQUEID" val="161"/>
</p:tagLst>
</file>

<file path=ppt/tags/tag24.xml><?xml version="1.0" encoding="utf-8"?>
<p:tagLst xmlns:p="http://schemas.openxmlformats.org/presentationml/2006/main">
  <p:tag name="AS_UNIQUEID" val="162"/>
</p:tagLst>
</file>

<file path=ppt/tags/tag25.xml><?xml version="1.0" encoding="utf-8"?>
<p:tagLst xmlns:p="http://schemas.openxmlformats.org/presentationml/2006/main">
  <p:tag name="AS_UNIQUEID" val="163"/>
</p:tagLst>
</file>

<file path=ppt/tags/tag26.xml><?xml version="1.0" encoding="utf-8"?>
<p:tagLst xmlns:p="http://schemas.openxmlformats.org/presentationml/2006/main">
  <p:tag name="AS_UNIQUEID" val="164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3862"/>
</p:tagLst>
</file>

<file path=ppt/tags/tag29.xml><?xml version="1.0" encoding="utf-8"?>
<p:tagLst xmlns:p="http://schemas.openxmlformats.org/presentationml/2006/main">
  <p:tag name="AS_UNIQUEID" val="3863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1.xml><?xml version="1.0" encoding="utf-8"?>
<p:tagLst xmlns:p="http://schemas.openxmlformats.org/presentationml/2006/main">
  <p:tag name="AS_UNIQUEID" val="348"/>
</p:tagLst>
</file>

<file path=ppt/tags/tag32.xml><?xml version="1.0" encoding="utf-8"?>
<p:tagLst xmlns:p="http://schemas.openxmlformats.org/presentationml/2006/main">
  <p:tag name="AS_UNIQUEID" val="349"/>
</p:tagLst>
</file>

<file path=ppt/tags/tag33.xml><?xml version="1.0" encoding="utf-8"?>
<p:tagLst xmlns:p="http://schemas.openxmlformats.org/presentationml/2006/main">
  <p:tag name="AS_UNIQUEID" val="350"/>
</p:tagLst>
</file>

<file path=ppt/tags/tag34.xml><?xml version="1.0" encoding="utf-8"?>
<p:tagLst xmlns:p="http://schemas.openxmlformats.org/presentationml/2006/main">
  <p:tag name="AS_UNIQUEID" val="351"/>
</p:tagLst>
</file>

<file path=ppt/tags/tag35.xml><?xml version="1.0" encoding="utf-8"?>
<p:tagLst xmlns:p="http://schemas.openxmlformats.org/presentationml/2006/main">
  <p:tag name="AS_UNIQUEID" val="352"/>
</p:tagLst>
</file>

<file path=ppt/tags/tag36.xml><?xml version="1.0" encoding="utf-8"?>
<p:tagLst xmlns:p="http://schemas.openxmlformats.org/presentationml/2006/main">
  <p:tag name="AS_UNIQUEID" val="304"/>
</p:tagLst>
</file>

<file path=ppt/tags/tag37.xml><?xml version="1.0" encoding="utf-8"?>
<p:tagLst xmlns:p="http://schemas.openxmlformats.org/presentationml/2006/main">
  <p:tag name="AS_UNIQUEID" val="305"/>
</p:tagLst>
</file>

<file path=ppt/tags/tag38.xml><?xml version="1.0" encoding="utf-8"?>
<p:tagLst xmlns:p="http://schemas.openxmlformats.org/presentationml/2006/main">
  <p:tag name="AS_UNIQUEID" val="306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AS_UNIQUEID" val="189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AS_UNIQUEID" val="1905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AS_UNIQUEID" val="1749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1748"/>
  <p:tag name="KSO_WM_UNIT_TABLE_BEAUTIFY" val="smartTable{aab4f6bf-dffa-4edf-816c-29e6388161fc}"/>
  <p:tag name="TABLE_ENDDRAG_ORIGIN_RECT" val="895*160"/>
  <p:tag name="TABLE_ENDDRAG_RECT" val="-7*107*895*160"/>
</p:tagLst>
</file>

<file path=ppt/tags/tag91.xml><?xml version="1.0" encoding="utf-8"?>
<p:tagLst xmlns:p="http://schemas.openxmlformats.org/presentationml/2006/main">
  <p:tag name="AS_UNIQUEID" val="1750"/>
</p:tagLst>
</file>

<file path=ppt/tags/tag92.xml><?xml version="1.0" encoding="utf-8"?>
<p:tagLst xmlns:p="http://schemas.openxmlformats.org/presentationml/2006/main">
  <p:tag name="AS_UNIQUEID" val="1751"/>
</p:tagLst>
</file>

<file path=ppt/tags/tag93.xml><?xml version="1.0" encoding="utf-8"?>
<p:tagLst xmlns:p="http://schemas.openxmlformats.org/presentationml/2006/main">
  <p:tag name="AS_UNIQUEID" val="1752"/>
</p:tagLst>
</file>

<file path=ppt/tags/tag94.xml><?xml version="1.0" encoding="utf-8"?>
<p:tagLst xmlns:p="http://schemas.openxmlformats.org/presentationml/2006/main">
  <p:tag name="AS_UNIQUEID" val="1753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AS_UNIQUEID" val="189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2072</Words>
  <Application>WPS 演示</Application>
  <PresentationFormat>宽屏</PresentationFormat>
  <Paragraphs>319</Paragraphs>
  <Slides>15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10</vt:i4>
      </vt:variant>
      <vt:variant>
        <vt:lpstr>幻灯片标题</vt:lpstr>
      </vt:variant>
      <vt:variant>
        <vt:i4>15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Gill Sans</vt:lpstr>
      <vt:lpstr>Courier New</vt:lpstr>
      <vt:lpstr>Times New Roman</vt:lpstr>
      <vt:lpstr>Times New Roman Bold</vt:lpstr>
      <vt:lpstr>Cambria Math</vt:lpstr>
      <vt:lpstr>Arial Unicode MS</vt:lpstr>
      <vt:lpstr>隶书</vt:lpstr>
      <vt:lpstr>华文细黑</vt:lpstr>
      <vt:lpstr>华康魏碑W7</vt:lpstr>
      <vt:lpstr>宋体-简</vt:lpstr>
      <vt:lpstr>汉仪蝶语体简</vt:lpstr>
      <vt:lpstr>Gill Sans MT</vt:lpstr>
      <vt:lpstr>幼圆</vt:lpstr>
      <vt:lpstr>华文行楷</vt:lpstr>
      <vt:lpstr>华文隶书</vt:lpstr>
      <vt:lpstr>方正姚体</vt:lpstr>
      <vt:lpstr>Office 主题​​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Word.Document.8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ASUS</cp:lastModifiedBy>
  <cp:revision>295</cp:revision>
  <dcterms:created xsi:type="dcterms:W3CDTF">2023-10-10T01:21:00Z</dcterms:created>
  <dcterms:modified xsi:type="dcterms:W3CDTF">2024-08-25T14:09:40Z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EA2161C12F5A44FDA2A4492076F6D84D_13</vt:lpwstr>
  </property>
</Properties>
</file>