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3.3-->
<p:presentation xmlns:r="http://schemas.openxmlformats.org/officeDocument/2006/relationships" xmlns:a="http://schemas.openxmlformats.org/drawingml/2006/main"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custDataLst>
    <p:tags r:id="rId2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06" y="114"/>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tags" Target="tags/tag1.xml" /><Relationship Id="rId27" Type="http://schemas.openxmlformats.org/officeDocument/2006/relationships/presProps" Target="presProps.xml" /><Relationship Id="rId28" Type="http://schemas.openxmlformats.org/officeDocument/2006/relationships/viewProps" Target="viewProps.xml" /><Relationship Id="rId29" Type="http://schemas.openxmlformats.org/officeDocument/2006/relationships/theme" Target="theme/theme1.xml" /><Relationship Id="rId3" Type="http://schemas.openxmlformats.org/officeDocument/2006/relationships/slide" Target="slides/slide2.xml" /><Relationship Id="rId30" Type="http://schemas.openxmlformats.org/officeDocument/2006/relationships/tableStyles" Target="tableStyles.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xmlns:p14="http://schemas.microsoft.com/office/powerpoint/2010/main" val="2723191420"/>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image" Target="file:///D:\qq&#25991;&#20214;\712321467\Image\C2C\Image2\%7b75232B38-A165-1FB7-499C-2E1C792CACB5%7d.png" TargetMode="External" /><Relationship Id="rId26" Type="http://schemas.openxmlformats.org/officeDocument/2006/relationships/image" Target="../media/image1.png" /><Relationship Id="rId27" Type="http://schemas.openxmlformats.org/officeDocument/2006/relationships/theme" Target="../theme/theme1.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pic>
        <p:nvPicPr>
          <p:cNvPr id="2" name="图片 1073743875" descr="学科网 zxxk.com" title=""/>
          <p:cNvPicPr>
            <a:picLocks noChangeAspect="1"/>
          </p:cNvPicPr>
          <p:nvPr/>
        </p:nvPicPr>
        <p:blipFill>
          <a:blip r:embed="rId26" r:link="rId25"/>
          <a:stretch>
            <a:fillRect/>
          </a:stretch>
        </p:blipFill>
        <p:spPr>
          <a:xfrm>
            <a:off x="838200" y="365125"/>
            <a:ext cx="9525" cy="9525"/>
          </a:xfrm>
          <a:prstGeom prst="rect">
            <a:avLst/>
          </a:prstGeom>
          <a:noFill/>
          <a:ln>
            <a:noFill/>
            <a:miter lim="800000"/>
          </a:ln>
        </p:spPr>
      </p:pic>
    </p:spTree>
    <p:extLst>
      <p:ext uri="{BB962C8B-B14F-4D97-AF65-F5344CB8AC3E}">
        <p14:creationId xmlns:p14="http://schemas.microsoft.com/office/powerpoint/2010/main" val="1333735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png" /><Relationship Id="rId3"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0.xml" /><Relationship Id="rId2" Type="http://schemas.openxmlformats.org/officeDocument/2006/relationships/image" Target="../media/image23.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1.xml" /><Relationship Id="rId2" Type="http://schemas.openxmlformats.org/officeDocument/2006/relationships/image" Target="../media/image24.pn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3.xml" /><Relationship Id="rId2" Type="http://schemas.openxmlformats.org/officeDocument/2006/relationships/image" Target="../media/image25.png" /><Relationship Id="rId3" Type="http://schemas.openxmlformats.org/officeDocument/2006/relationships/image" Target="../media/image26.png" /><Relationship Id="rId4" Type="http://schemas.openxmlformats.org/officeDocument/2006/relationships/image" Target="../media/image27.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4.xml" /><Relationship Id="rId2" Type="http://schemas.openxmlformats.org/officeDocument/2006/relationships/image" Target="../media/image28.png" /><Relationship Id="rId3" Type="http://schemas.openxmlformats.org/officeDocument/2006/relationships/image" Target="../media/image29.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5.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6.xml" /><Relationship Id="rId2" Type="http://schemas.openxmlformats.org/officeDocument/2006/relationships/image" Target="../media/image30.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7.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8.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19.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0.xml" /><Relationship Id="rId2" Type="http://schemas.openxmlformats.org/officeDocument/2006/relationships/image" Target="../media/image31.png" /><Relationship Id="rId3" Type="http://schemas.openxmlformats.org/officeDocument/2006/relationships/image" Target="../media/image32.png" /><Relationship Id="rId4" Type="http://schemas.openxmlformats.org/officeDocument/2006/relationships/image" Target="../media/image33.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1.xml" /><Relationship Id="rId2" Type="http://schemas.openxmlformats.org/officeDocument/2006/relationships/image" Target="../media/image34.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2.xml" /><Relationship Id="rId2" Type="http://schemas.openxmlformats.org/officeDocument/2006/relationships/image" Target="../media/image35.pn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3.xml" /><Relationship Id="rId2" Type="http://schemas.openxmlformats.org/officeDocument/2006/relationships/image" Target="../media/image36.png" /><Relationship Id="rId3" Type="http://schemas.openxmlformats.org/officeDocument/2006/relationships/image" Target="../media/image37.pn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4.xml" /><Relationship Id="rId2" Type="http://schemas.openxmlformats.org/officeDocument/2006/relationships/image" Target="../media/image38.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7.png" /><Relationship Id="rId3" Type="http://schemas.openxmlformats.org/officeDocument/2006/relationships/image" Target="../media/image8.png" /><Relationship Id="rId4" Type="http://schemas.openxmlformats.org/officeDocument/2006/relationships/image" Target="../media/image9.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10.png" /><Relationship Id="rId3" Type="http://schemas.openxmlformats.org/officeDocument/2006/relationships/image" Target="../media/image11.png" /><Relationship Id="rId4" Type="http://schemas.openxmlformats.org/officeDocument/2006/relationships/image" Target="../media/image12.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3.png" /><Relationship Id="rId3" Type="http://schemas.openxmlformats.org/officeDocument/2006/relationships/image" Target="../media/image14.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5.png" /><Relationship Id="rId3" Type="http://schemas.openxmlformats.org/officeDocument/2006/relationships/image" Target="../media/image16.png" /><Relationship Id="rId4" Type="http://schemas.openxmlformats.org/officeDocument/2006/relationships/image" Target="../media/image17.png" /><Relationship Id="rId5" Type="http://schemas.openxmlformats.org/officeDocument/2006/relationships/image" Target="../media/image18.png" /><Relationship Id="rId6" Type="http://schemas.openxmlformats.org/officeDocument/2006/relationships/image" Target="../media/image19.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20.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21.png" /><Relationship Id="rId3" Type="http://schemas.openxmlformats.org/officeDocument/2006/relationships/image" Target="../media/image22.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sp>
        <p:nvSpPr>
          <p:cNvPr id="3" name="文本1" title=""/>
          <p:cNvSpPr txBox="1"/>
          <p:nvPr/>
        </p:nvSpPr>
        <p:spPr>
          <a:xfrm>
            <a:off x="4603442" y="2385089"/>
            <a:ext cx="6257290" cy="948885"/>
          </a:xfrm>
          <a:prstGeom prst="rect">
            <a:avLst/>
          </a:prstGeom>
          <a:noFill/>
        </p:spPr>
        <p:txBody>
          <a:bodyPr anchor="ctr"/>
          <a:lstStyle/>
          <a:p>
            <a:pPr marL="0" algn="l">
              <a:lnSpc>
                <a:spcPts val="5900"/>
              </a:lnSpc>
            </a:pPr>
            <a:r>
              <a:rPr lang="zh-CN" altLang="en-US" sz="4320" b="1" i="0">
                <a:solidFill>
                  <a:srgbClr val="000000">
                    <a:alpha val="100000"/>
                  </a:srgbClr>
                </a:solidFill>
                <a:latin typeface="微软雅黑"/>
                <a:ea typeface="微软雅黑"/>
              </a:rPr>
              <a:t>第四节    沉淀溶解平衡</a:t>
            </a:r>
          </a:p>
        </p:txBody>
      </p:sp>
      <p:grpSp>
        <p:nvGrpSpPr>
          <p:cNvPr id="4" name="组合1" title=""/>
          <p:cNvGrpSpPr/>
          <p:nvPr/>
        </p:nvGrpSpPr>
        <p:grpSpPr>
          <a:xfrm>
            <a:off x="4109952" y="3079147"/>
            <a:ext cx="7387549" cy="2470058"/>
            <a:chExt cx="7387549" cy="2470058"/>
          </a:xfrm>
        </p:grpSpPr>
        <p:sp>
          <p:nvSpPr>
            <p:cNvPr id="5" name="形状1"/>
            <p:cNvSpPr txBox="1"/>
            <p:nvPr/>
          </p:nvSpPr>
          <p:spPr>
            <a:xfrm>
              <a:off x="245069" y="532038"/>
              <a:ext cx="7142480" cy="193802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6" name="文本2"/>
            <p:cNvSpPr txBox="1"/>
            <p:nvPr/>
          </p:nvSpPr>
          <p:spPr>
            <a:xfrm>
              <a:off x="0" y="0"/>
              <a:ext cx="7142480" cy="2294415"/>
            </a:xfrm>
            <a:prstGeom prst="rect">
              <a:avLst/>
            </a:prstGeom>
            <a:noFill/>
          </p:spPr>
          <p:txBody>
            <a:bodyPr anchor="t"/>
            <a:lstStyle/>
            <a:p>
              <a:pPr marL="0" algn="ctr">
                <a:lnSpc>
                  <a:spcPts val="8200"/>
                </a:lnSpc>
              </a:pPr>
              <a:r>
                <a:rPr lang="zh-CN" altLang="en-US" sz="3600" b="1" i="0">
                  <a:ln w="2381">
                    <a:solidFill>
                      <a:srgbClr val="FFFFFF">
                        <a:alpha val="0"/>
                      </a:srgbClr>
                    </a:solidFill>
                  </a:ln>
                  <a:solidFill>
                    <a:srgbClr val="000000">
                      <a:alpha val="100000"/>
                    </a:srgbClr>
                  </a:solidFill>
                  <a:effectLst/>
                  <a:latin typeface="微软雅黑"/>
                  <a:ea typeface="微软雅黑"/>
                </a:rPr>
                <a:t>第一课时</a:t>
              </a:r>
            </a:p>
            <a:p>
              <a:pPr marL="0" algn="ctr">
                <a:lnSpc>
                  <a:spcPts val="8200"/>
                </a:lnSpc>
              </a:pPr>
              <a:r>
                <a:rPr lang="zh-CN" altLang="en-US" sz="3599" b="1" i="0">
                  <a:solidFill>
                    <a:srgbClr val="000000">
                      <a:alpha val="100000"/>
                    </a:srgbClr>
                  </a:solidFill>
                  <a:latin typeface="微软雅黑"/>
                  <a:ea typeface="微软雅黑"/>
                </a:rPr>
                <a:t>难溶电解质的沉淀溶解平衡</a:t>
              </a:r>
            </a:p>
          </p:txBody>
        </p:sp>
      </p:grpSp>
      <p:grpSp>
        <p:nvGrpSpPr>
          <p:cNvPr id="7" name="组合2" title=""/>
          <p:cNvGrpSpPr/>
          <p:nvPr/>
        </p:nvGrpSpPr>
        <p:grpSpPr>
          <a:xfrm>
            <a:off x="838229" y="674075"/>
            <a:ext cx="10021570" cy="1005220"/>
            <a:chExt cx="10021570" cy="1005220"/>
          </a:xfrm>
        </p:grpSpPr>
        <p:sp>
          <p:nvSpPr>
            <p:cNvPr id="8" name="形状2"/>
            <p:cNvSpPr txBox="1"/>
            <p:nvPr/>
          </p:nvSpPr>
          <p:spPr>
            <a:xfrm>
              <a:off x="3810" y="49530"/>
              <a:ext cx="10017760" cy="769441"/>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9" name="文本3"/>
            <p:cNvSpPr txBox="1"/>
            <p:nvPr/>
          </p:nvSpPr>
          <p:spPr>
            <a:xfrm>
              <a:off x="0" y="0"/>
              <a:ext cx="10017760" cy="1005220"/>
            </a:xfrm>
            <a:prstGeom prst="rect">
              <a:avLst/>
            </a:prstGeom>
            <a:noFill/>
          </p:spPr>
          <p:txBody>
            <a:bodyPr anchor="t"/>
            <a:lstStyle/>
            <a:p>
              <a:pPr marL="0" algn="l">
                <a:lnSpc>
                  <a:spcPts val="6400"/>
                </a:lnSpc>
              </a:pPr>
              <a:r>
                <a:rPr lang="zh-CN" altLang="en-US" sz="4399" b="1" i="0">
                  <a:ln w="2381">
                    <a:solidFill>
                      <a:srgbClr val="FFFFFF">
                        <a:alpha val="0"/>
                      </a:srgbClr>
                    </a:solidFill>
                  </a:ln>
                  <a:solidFill>
                    <a:srgbClr val="000000">
                      <a:alpha val="100000"/>
                    </a:srgbClr>
                  </a:solidFill>
                  <a:effectLst/>
                  <a:latin typeface="微软雅黑"/>
                  <a:ea typeface="微软雅黑"/>
                </a:rPr>
                <a:t>第三章     水溶液中的离子反应与平衡</a:t>
              </a:r>
            </a:p>
          </p:txBody>
        </p:sp>
      </p:grpSp>
      <p:pic>
        <p:nvPicPr>
          <p:cNvPr id="10" name="图片2" title="">
            <a:extLst>
              <a:ext uri="{FF2B5EF4-FFF2-40B4-BE49-F238E27FC236}">
                <a16:creationId xmlns:a16="http://schemas.microsoft.com/office/drawing/2014/main" id="{69ED34C6-1862-8A8A-03F9-2D1EFC8C3215}"/>
              </a:ext>
            </a:extLst>
          </p:cNvPr>
          <p:cNvPicPr>
            <a:picLocks noChangeAspect="1"/>
          </p:cNvPicPr>
          <p:nvPr/>
        </p:nvPicPr>
        <p:blipFill>
          <a:blip r:embed="rId3"/>
          <a:stretch>
            <a:fillRect/>
          </a:stretch>
        </p:blipFill>
        <p:spPr>
          <a:xfrm>
            <a:off x="535743" y="1678829"/>
            <a:ext cx="3190875" cy="4562475"/>
          </a:xfrm>
          <a:prstGeom prst="rect">
            <a:avLst/>
          </a:prstGeom>
        </p:spPr>
      </p:pic>
    </p:spTree>
    <p:extLst>
      <p:ext uri="{BB962C8B-B14F-4D97-AF65-F5344CB8AC3E}">
        <p14:creationId xmlns:p14="http://schemas.microsoft.com/office/powerpoint/2010/main" val="840519474"/>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sp>
        <p:nvSpPr>
          <p:cNvPr id="2" name="文本1" title=""/>
          <p:cNvSpPr txBox="1"/>
          <p:nvPr/>
        </p:nvSpPr>
        <p:spPr>
          <a:xfrm>
            <a:off x="158448" y="-129988"/>
            <a:ext cx="11581060" cy="4835525"/>
          </a:xfrm>
          <a:prstGeom prst="rect">
            <a:avLst/>
          </a:prstGeom>
          <a:noFill/>
        </p:spPr>
        <p:txBody>
          <a:bodyPr anchor="t"/>
          <a:lstStyle/>
          <a:p>
            <a:pPr marL="0" algn="l">
              <a:lnSpc>
                <a:spcPts val="5100"/>
              </a:lnSpc>
            </a:pPr>
            <a:r>
              <a:rPr lang="zh-CN" altLang="en-US" sz="2999" b="1" i="0">
                <a:solidFill>
                  <a:srgbClr val="000000">
                    <a:alpha val="100000"/>
                  </a:srgbClr>
                </a:solidFill>
                <a:latin typeface="微软雅黑"/>
                <a:ea typeface="微软雅黑"/>
              </a:rPr>
              <a:t>小结：影响沉淀溶解平衡的因素</a:t>
            </a:r>
          </a:p>
          <a:p>
            <a:pPr marL="0" algn="l">
              <a:lnSpc>
                <a:spcPts val="5100"/>
              </a:lnSpc>
            </a:pPr>
            <a:r>
              <a:rPr lang="zh-CN" altLang="en-US" sz="2999" b="1" i="0">
                <a:solidFill>
                  <a:srgbClr val="000000">
                    <a:alpha val="100000"/>
                  </a:srgbClr>
                </a:solidFill>
                <a:latin typeface="微软雅黑"/>
                <a:ea typeface="微软雅黑"/>
              </a:rPr>
              <a:t>外因:</a:t>
            </a:r>
          </a:p>
          <a:p>
            <a:pPr marL="0" algn="l">
              <a:lnSpc>
                <a:spcPts val="5100"/>
              </a:lnSpc>
            </a:pPr>
            <a:r>
              <a:rPr lang="zh-CN" altLang="en-US" sz="2999" b="1" i="0">
                <a:solidFill>
                  <a:srgbClr val="FF0000">
                    <a:alpha val="100000"/>
                  </a:srgbClr>
                </a:solidFill>
                <a:latin typeface="微软雅黑"/>
                <a:ea typeface="微软雅黑"/>
              </a:rPr>
              <a:t>①浓度：</a:t>
            </a:r>
            <a:r>
              <a:rPr lang="zh-CN" altLang="en-US" sz="2999" b="1" i="0">
                <a:solidFill>
                  <a:srgbClr val="000000">
                    <a:alpha val="100000"/>
                  </a:srgbClr>
                </a:solidFill>
                <a:latin typeface="微软雅黑"/>
                <a:ea typeface="微软雅黑"/>
              </a:rPr>
              <a:t>加水稀释，平衡向__________    的方向移动；</a:t>
            </a:r>
          </a:p>
          <a:p>
            <a:pPr marL="0" algn="l">
              <a:lnSpc>
                <a:spcPts val="5100"/>
              </a:lnSpc>
            </a:pPr>
            <a:r>
              <a:rPr lang="zh-CN" altLang="en-US" sz="2999" b="1" i="0">
                <a:solidFill>
                  <a:srgbClr val="FF0000">
                    <a:alpha val="100000"/>
                  </a:srgbClr>
                </a:solidFill>
                <a:latin typeface="微软雅黑"/>
                <a:ea typeface="微软雅黑"/>
              </a:rPr>
              <a:t>②温度：</a:t>
            </a:r>
            <a:r>
              <a:rPr lang="zh-CN" altLang="en-US" sz="2999" b="1" i="0">
                <a:solidFill>
                  <a:srgbClr val="3B00FF">
                    <a:alpha val="100000"/>
                  </a:srgbClr>
                </a:solidFill>
                <a:latin typeface="微软雅黑"/>
                <a:ea typeface="微软雅黑"/>
              </a:rPr>
              <a:t>绝大多数</a:t>
            </a:r>
            <a:r>
              <a:rPr lang="zh-CN" altLang="en-US" sz="2999" b="1" i="0">
                <a:solidFill>
                  <a:srgbClr val="000000">
                    <a:alpha val="100000"/>
                  </a:srgbClr>
                </a:solidFill>
                <a:latin typeface="微软雅黑"/>
                <a:ea typeface="微软雅黑"/>
              </a:rPr>
              <a:t>难溶盐的溶解是_____  过程，升高温度，平衡向</a:t>
            </a:r>
          </a:p>
          <a:p>
            <a:pPr marL="0" algn="l">
              <a:lnSpc>
                <a:spcPts val="5100"/>
              </a:lnSpc>
            </a:pPr>
            <a:r>
              <a:rPr lang="zh-CN" altLang="en-US" sz="2999" b="1" i="0">
                <a:solidFill>
                  <a:srgbClr val="000000">
                    <a:alpha val="100000"/>
                  </a:srgbClr>
                </a:solidFill>
                <a:latin typeface="微软雅黑"/>
                <a:ea typeface="微软雅黑"/>
              </a:rPr>
              <a:t>__________的方向移动；</a:t>
            </a:r>
          </a:p>
        </p:txBody>
      </p:sp>
      <p:sp>
        <p:nvSpPr>
          <p:cNvPr id="3" name="文本2" title=""/>
          <p:cNvSpPr txBox="1"/>
          <p:nvPr/>
        </p:nvSpPr>
        <p:spPr>
          <a:xfrm>
            <a:off x="4904222" y="1101319"/>
            <a:ext cx="1795780" cy="844212"/>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沉淀溶解</a:t>
            </a:r>
          </a:p>
        </p:txBody>
      </p:sp>
      <p:sp>
        <p:nvSpPr>
          <p:cNvPr id="4" name="文本3" title=""/>
          <p:cNvSpPr txBox="1"/>
          <p:nvPr/>
        </p:nvSpPr>
        <p:spPr>
          <a:xfrm>
            <a:off x="5985262" y="1749523"/>
            <a:ext cx="1084580" cy="844212"/>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吸热</a:t>
            </a:r>
          </a:p>
        </p:txBody>
      </p:sp>
      <p:sp>
        <p:nvSpPr>
          <p:cNvPr id="5" name="文本4" title=""/>
          <p:cNvSpPr txBox="1"/>
          <p:nvPr/>
        </p:nvSpPr>
        <p:spPr>
          <a:xfrm>
            <a:off x="158420" y="2471814"/>
            <a:ext cx="3342008" cy="844212"/>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沉淀溶解</a:t>
            </a:r>
          </a:p>
        </p:txBody>
      </p:sp>
      <p:sp>
        <p:nvSpPr>
          <p:cNvPr id="6" name="文本5" title=""/>
          <p:cNvSpPr txBox="1"/>
          <p:nvPr/>
        </p:nvSpPr>
        <p:spPr>
          <a:xfrm>
            <a:off x="210588" y="3240481"/>
            <a:ext cx="11581060" cy="2805350"/>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③同离子效应：</a:t>
            </a:r>
            <a:r>
              <a:rPr lang="zh-CN" altLang="en-US" sz="2999" b="1" i="0">
                <a:solidFill>
                  <a:srgbClr val="000000">
                    <a:alpha val="100000"/>
                  </a:srgbClr>
                </a:solidFill>
                <a:latin typeface="微软雅黑"/>
                <a:ea typeface="微软雅黑"/>
              </a:rPr>
              <a:t>向平衡体系中加入难溶物溶解产生的离子，平衡向_________的方向移动；</a:t>
            </a:r>
          </a:p>
          <a:p>
            <a:pPr marL="0" algn="l">
              <a:lnSpc>
                <a:spcPts val="5100"/>
              </a:lnSpc>
            </a:pPr>
            <a:r>
              <a:rPr lang="zh-CN" altLang="en-US" sz="2999" b="1" i="0">
                <a:solidFill>
                  <a:srgbClr val="FF0000">
                    <a:alpha val="100000"/>
                  </a:srgbClr>
                </a:solidFill>
                <a:latin typeface="微软雅黑"/>
                <a:ea typeface="微软雅黑"/>
              </a:rPr>
              <a:t>④化学反应：</a:t>
            </a:r>
            <a:r>
              <a:rPr lang="zh-CN" altLang="en-US" sz="2999" b="1" i="0">
                <a:solidFill>
                  <a:srgbClr val="000000">
                    <a:alpha val="100000"/>
                  </a:srgbClr>
                </a:solidFill>
                <a:latin typeface="微软雅黑"/>
                <a:ea typeface="微软雅黑"/>
              </a:rPr>
              <a:t>向平衡体系中加入可与体系中某些离子反应生成更难溶或更难电离或气体的离子时，平衡向________     的方向移动。</a:t>
            </a:r>
          </a:p>
        </p:txBody>
      </p:sp>
      <p:sp>
        <p:nvSpPr>
          <p:cNvPr id="7" name="文本6" title=""/>
          <p:cNvSpPr txBox="1"/>
          <p:nvPr/>
        </p:nvSpPr>
        <p:spPr>
          <a:xfrm>
            <a:off x="607895" y="3964105"/>
            <a:ext cx="42672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生成沉淀</a:t>
            </a:r>
          </a:p>
        </p:txBody>
      </p:sp>
      <p:sp>
        <p:nvSpPr>
          <p:cNvPr id="8" name="文本7" title=""/>
          <p:cNvSpPr txBox="1"/>
          <p:nvPr/>
        </p:nvSpPr>
        <p:spPr>
          <a:xfrm>
            <a:off x="6786239" y="5208708"/>
            <a:ext cx="1795780" cy="712470"/>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沉淀溶解</a:t>
            </a:r>
          </a:p>
        </p:txBody>
      </p:sp>
      <p:sp>
        <p:nvSpPr>
          <p:cNvPr id="9" name="文本8" title=""/>
          <p:cNvSpPr txBox="1"/>
          <p:nvPr/>
        </p:nvSpPr>
        <p:spPr>
          <a:xfrm>
            <a:off x="1355598" y="579968"/>
            <a:ext cx="8115300" cy="717538"/>
          </a:xfrm>
          <a:prstGeom prst="rect">
            <a:avLst/>
          </a:prstGeom>
          <a:noFill/>
        </p:spPr>
        <p:txBody>
          <a:bodyPr anchor="t"/>
          <a:lstStyle/>
          <a:p>
            <a:pPr marL="0" algn="l">
              <a:lnSpc>
                <a:spcPts val="4100"/>
              </a:lnSpc>
            </a:pPr>
            <a:r>
              <a:rPr lang="zh-CN" altLang="en-US" sz="2999" b="1" i="0">
                <a:solidFill>
                  <a:srgbClr val="000000">
                    <a:alpha val="100000"/>
                  </a:srgbClr>
                </a:solidFill>
                <a:latin typeface="微软雅黑"/>
                <a:ea typeface="微软雅黑"/>
              </a:rPr>
              <a:t>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          Mg</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(aq)＋2OH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(aq)</a:t>
            </a:r>
          </a:p>
        </p:txBody>
      </p:sp>
      <p:pic>
        <p:nvPicPr>
          <p:cNvPr id="10" name="公式1" title=""/>
          <p:cNvPicPr>
            <a:picLocks noChangeAspect="1"/>
          </p:cNvPicPr>
          <p:nvPr/>
        </p:nvPicPr>
        <p:blipFill>
          <a:blip r:embed="rId2"/>
          <a:stretch>
            <a:fillRect/>
          </a:stretch>
        </p:blipFill>
        <p:spPr>
          <a:xfrm>
            <a:off x="3615871" y="295675"/>
            <a:ext cx="1003014" cy="1285875"/>
          </a:xfrm>
          <a:prstGeom prst="rect">
            <a:avLst/>
          </a:prstGeom>
        </p:spPr>
      </p:pic>
      <p:sp>
        <p:nvSpPr>
          <p:cNvPr id="11" name="文本9" title=""/>
          <p:cNvSpPr txBox="1"/>
          <p:nvPr/>
        </p:nvSpPr>
        <p:spPr>
          <a:xfrm>
            <a:off x="4322750" y="2547680"/>
            <a:ext cx="9810750" cy="693356"/>
          </a:xfrm>
          <a:prstGeom prst="rect">
            <a:avLst/>
          </a:prstGeom>
          <a:noFill/>
        </p:spPr>
        <p:txBody>
          <a:bodyPr anchor="t"/>
          <a:lstStyle/>
          <a:p>
            <a:pPr marL="0" algn="l"/>
            <a:r>
              <a:rPr lang="zh-CN" altLang="en-US" sz="2999" b="1" i="0">
                <a:solidFill>
                  <a:srgbClr val="3B00FF">
                    <a:alpha val="100000"/>
                  </a:srgbClr>
                </a:solidFill>
                <a:latin typeface="微软雅黑"/>
                <a:ea typeface="微软雅黑"/>
              </a:rPr>
              <a:t>特别提醒：Ca(OH)</a:t>
            </a:r>
            <a:r>
              <a:rPr lang="zh-CN" altLang="en-US" sz="2999" b="1" i="0" baseline="-25000">
                <a:solidFill>
                  <a:srgbClr val="3B00FF">
                    <a:alpha val="100000"/>
                  </a:srgbClr>
                </a:solidFill>
                <a:latin typeface="微软雅黑"/>
                <a:ea typeface="微软雅黑"/>
              </a:rPr>
              <a:t>2</a:t>
            </a:r>
            <a:r>
              <a:rPr lang="zh-CN" altLang="en-US" sz="2999" b="1" i="0">
                <a:solidFill>
                  <a:srgbClr val="3B00FF">
                    <a:alpha val="100000"/>
                  </a:srgbClr>
                </a:solidFill>
                <a:latin typeface="微软雅黑"/>
                <a:ea typeface="微软雅黑"/>
              </a:rPr>
              <a:t>，温度越高，溶解度越小。</a:t>
            </a:r>
          </a:p>
        </p:txBody>
      </p:sp>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3"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3"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3"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300"/>
                                        <p:tgtEl>
                                          <p:spTgt spid="11"/>
                                        </p:tgtEl>
                                      </p:cBhvr>
                                    </p:animEffect>
                                  </p:childTnLst>
                                </p:cTn>
                              </p:par>
                            </p:childTnLst>
                          </p:cTn>
                        </p:par>
                      </p:childTnLst>
                    </p:cTn>
                  </p:par>
                  <p:par>
                    <p:cTn id="23" fill="hold" nodeType="clickPar">
                      <p:stCondLst>
                        <p:cond delay="indefinite"/>
                      </p:stCondLst>
                      <p:childTnLst>
                        <p:par>
                          <p:cTn id="24" fill="hold">
                            <p:stCondLst>
                              <p:cond delay="0"/>
                            </p:stCondLst>
                            <p:childTnLst>
                              <p:par>
                                <p:cTn id="25" presetID="3"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nodeType="clickPar">
                      <p:stCondLst>
                        <p:cond delay="indefinite"/>
                      </p:stCondLst>
                      <p:childTnLst>
                        <p:par>
                          <p:cTn id="29" fill="hold">
                            <p:stCondLst>
                              <p:cond delay="0"/>
                            </p:stCondLst>
                            <p:childTnLst>
                              <p:par>
                                <p:cTn id="30" presetID="3"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11" grpId="0" animBg="1"/>
      <p:bldP spid="7" grpId="0" animBg="1"/>
      <p:bldP spid="8" grpId="0" animBg="1"/>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sp>
        <p:nvSpPr>
          <p:cNvPr id="2" name="文本1" title=""/>
          <p:cNvSpPr txBox="1"/>
          <p:nvPr/>
        </p:nvSpPr>
        <p:spPr>
          <a:xfrm>
            <a:off x="186299" y="438626"/>
            <a:ext cx="11820525" cy="1196213"/>
          </a:xfrm>
          <a:prstGeom prst="rect">
            <a:avLst/>
          </a:prstGeom>
          <a:noFill/>
        </p:spPr>
        <p:txBody>
          <a:bodyPr anchor="t"/>
          <a:lstStyle/>
          <a:p>
            <a:pPr marL="0" algn="l"/>
            <a:r>
              <a:rPr lang="zh-CN" altLang="en-US" sz="2999" b="1" i="0">
                <a:solidFill>
                  <a:srgbClr val="000000">
                    <a:alpha val="100000"/>
                  </a:srgbClr>
                </a:solidFill>
                <a:latin typeface="微软雅黑"/>
                <a:ea typeface="微软雅黑"/>
              </a:rPr>
              <a:t>3．在一定温度下，对CaCO</a:t>
            </a:r>
            <a:r>
              <a:rPr lang="zh-CN" altLang="en-US" sz="2999" b="1" i="0" baseline="-25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的悬浊液进行如下操作(忽略溶液体积的变化)，根据变化的情况填写下表(填“增大”“减小”或“不变”)。</a:t>
            </a:r>
          </a:p>
        </p:txBody>
      </p:sp>
      <p:graphicFrame>
        <p:nvGraphicFramePr>
          <p:cNvPr id="3" name="表格1" title="">
            <a:extLst>
              <a:ext uri="{FF2B5EF4-FFF2-40B4-BE49-F238E27FC236}">
                <a16:creationId xmlns:a16="http://schemas.microsoft.com/office/drawing/2014/main" id="{62B2FBE6-5C8C-E811-489E-1440CA960B7D}"/>
              </a:ext>
            </a:extLst>
          </p:cNvPr>
          <p:cNvGraphicFramePr>
            <a:graphicFrameLocks noGrp="1"/>
          </p:cNvGraphicFramePr>
          <p:nvPr>
            <p:extLst>
              <p:ext uri="{D42A27DB-BD31-4B8C-83A1-F6EECF244321}">
                <p14:modId xmlns:p14="http://schemas.microsoft.com/office/powerpoint/2010/main" val="3345567701"/>
              </p:ext>
            </p:extLst>
          </p:nvPr>
        </p:nvGraphicFramePr>
        <p:xfrm>
          <a:off x="658597" y="2475405"/>
          <a:ext cx="10036378" cy="2925826"/>
        </p:xfrm>
        <a:graphic>
          <a:graphicData uri="http://schemas.openxmlformats.org/drawingml/2006/table">
            <a:tbl>
              <a:tblPr firstRow="1" bandRow="1">
                <a:tableStyleId>{5C22544A-7EE6-4342-B048-85BDC9FD1C3A}</a:tableStyleId>
              </a:tblPr>
              <a:tblGrid>
                <a:gridCol w="3275941">
                  <a:extLst>
                    <a:ext uri="{9D8B030D-6E8A-4147-A177-3AD203B41FA5}">
                      <a16:colId xmlns:a16="http://schemas.microsoft.com/office/drawing/2014/main" val="2854172943"/>
                    </a:ext>
                  </a:extLst>
                </a:gridCol>
                <a:gridCol w="1742248">
                  <a:extLst>
                    <a:ext uri="{9D8B030D-6E8A-4147-A177-3AD203B41FA5}">
                      <a16:colId xmlns:a16="http://schemas.microsoft.com/office/drawing/2014/main" val="2854172943"/>
                    </a:ext>
                  </a:extLst>
                </a:gridCol>
                <a:gridCol w="2509095">
                  <a:extLst>
                    <a:ext uri="{9D8B030D-6E8A-4147-A177-3AD203B41FA5}">
                      <a16:colId xmlns:a16="http://schemas.microsoft.com/office/drawing/2014/main" val="2854172943"/>
                    </a:ext>
                  </a:extLst>
                </a:gridCol>
                <a:gridCol w="2509095">
                  <a:extLst>
                    <a:ext uri="{9D8B030D-6E8A-4147-A177-3AD203B41FA5}">
                      <a16:colId xmlns:a16="http://schemas.microsoft.com/office/drawing/2014/main" val="2854172943"/>
                    </a:ext>
                  </a:extLst>
                </a:gridCol>
              </a:tblGrid>
              <a:tr h="731456">
                <a:tc>
                  <a:txBody>
                    <a:bodyPr vert="horz" wrap="square" anchor="t"/>
                    <a:lstStyle/>
                    <a:p>
                      <a:pPr marL="0" algn="l"/>
                      <a:r>
                        <a:rPr lang="zh-CN" altLang="en-US" sz="2999" b="1" i="0">
                          <a:solidFill>
                            <a:srgbClr val="000000">
                              <a:alpha val="100000"/>
                            </a:srgbClr>
                          </a:solidFill>
                          <a:latin typeface="微软雅黑"/>
                          <a:ea typeface="微软雅黑"/>
                        </a:rPr>
                        <a:t>实验操作</a:t>
                      </a:r>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r>
                        <a:rPr lang="zh-CN" altLang="en-US" sz="2999" b="1" i="1">
                          <a:solidFill>
                            <a:srgbClr val="000000">
                              <a:alpha val="100000"/>
                            </a:srgbClr>
                          </a:solidFill>
                          <a:latin typeface="微软雅黑"/>
                          <a:ea typeface="微软雅黑"/>
                        </a:rPr>
                        <a:t>c</a:t>
                      </a:r>
                      <a:r>
                        <a:rPr lang="zh-CN" altLang="en-US" sz="2999" b="1" i="0">
                          <a:solidFill>
                            <a:srgbClr val="000000">
                              <a:alpha val="100000"/>
                            </a:srgbClr>
                          </a:solidFill>
                          <a:latin typeface="微软雅黑"/>
                          <a:ea typeface="微软雅黑"/>
                        </a:rPr>
                        <a:t>(Ca</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t>
                      </a:r>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r>
                        <a:rPr lang="zh-CN" altLang="en-US" sz="2999" b="1" i="1">
                          <a:solidFill>
                            <a:srgbClr val="000000">
                              <a:alpha val="100000"/>
                            </a:srgbClr>
                          </a:solidFill>
                          <a:latin typeface="微软雅黑"/>
                          <a:ea typeface="微软雅黑"/>
                        </a:rPr>
                        <a:t>c</a:t>
                      </a:r>
                      <a:r>
                        <a:rPr lang="zh-CN" altLang="en-US" sz="2999" b="1" i="0">
                          <a:solidFill>
                            <a:srgbClr val="000000">
                              <a:alpha val="100000"/>
                            </a:srgbClr>
                          </a:solidFill>
                          <a:latin typeface="微软雅黑"/>
                          <a:ea typeface="微软雅黑"/>
                        </a:rPr>
                        <a:t>(CO</a:t>
                      </a:r>
                      <a:r>
                        <a:rPr lang="zh-CN" altLang="en-US" sz="2999" b="1" i="0" baseline="-25000">
                          <a:solidFill>
                            <a:srgbClr val="000000">
                              <a:alpha val="100000"/>
                            </a:srgbClr>
                          </a:solidFill>
                          <a:latin typeface="微软雅黑"/>
                          <a:ea typeface="微软雅黑"/>
                        </a:rPr>
                        <a:t>3</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t>
                      </a:r>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r>
                        <a:rPr lang="zh-CN" altLang="en-US" sz="2999" b="1" i="1">
                          <a:solidFill>
                            <a:srgbClr val="000000">
                              <a:alpha val="100000"/>
                            </a:srgbClr>
                          </a:solidFill>
                          <a:latin typeface="微软雅黑"/>
                          <a:ea typeface="微软雅黑"/>
                        </a:rPr>
                        <a:t>m</a:t>
                      </a:r>
                      <a:r>
                        <a:rPr lang="zh-CN" altLang="en-US" sz="2999" b="1" i="0">
                          <a:solidFill>
                            <a:srgbClr val="000000">
                              <a:alpha val="100000"/>
                            </a:srgbClr>
                          </a:solidFill>
                          <a:latin typeface="微软雅黑"/>
                          <a:ea typeface="微软雅黑"/>
                        </a:rPr>
                        <a:t>(CaCO</a:t>
                      </a:r>
                      <a:r>
                        <a:rPr lang="zh-CN" altLang="en-US" sz="2999" b="1" i="0" baseline="-25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a:t>
                      </a:r>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r>
              <a:tr h="731456">
                <a:tc>
                  <a:txBody>
                    <a:bodyPr vert="horz" wrap="square" anchor="t"/>
                    <a:lstStyle/>
                    <a:p>
                      <a:pPr marL="0" algn="l"/>
                      <a:r>
                        <a:rPr lang="zh-CN" altLang="en-US" sz="2999" b="1" i="0">
                          <a:solidFill>
                            <a:srgbClr val="000000">
                              <a:alpha val="100000"/>
                            </a:srgbClr>
                          </a:solidFill>
                          <a:latin typeface="微软雅黑"/>
                          <a:ea typeface="微软雅黑"/>
                        </a:rPr>
                        <a:t>①升高温度</a:t>
                      </a:r>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r>
              <a:tr h="731456">
                <a:tc>
                  <a:txBody>
                    <a:bodyPr vert="horz" wrap="square" anchor="t"/>
                    <a:lstStyle/>
                    <a:p>
                      <a:pPr marL="0" algn="l"/>
                      <a:r>
                        <a:rPr lang="zh-CN" altLang="en-US" sz="2999" b="1" i="0">
                          <a:solidFill>
                            <a:srgbClr val="000000">
                              <a:alpha val="100000"/>
                            </a:srgbClr>
                          </a:solidFill>
                          <a:latin typeface="微软雅黑"/>
                          <a:ea typeface="微软雅黑"/>
                        </a:rPr>
                        <a:t>②滴加稀盐酸</a:t>
                      </a:r>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r>
              <a:tr h="731456">
                <a:tc>
                  <a:txBody>
                    <a:bodyPr vert="horz" wrap="square" anchor="t"/>
                    <a:lstStyle/>
                    <a:p>
                      <a:pPr marL="0" algn="l"/>
                      <a:r>
                        <a:rPr lang="zh-CN" altLang="en-US" sz="2999" b="1" i="0">
                          <a:solidFill>
                            <a:srgbClr val="000000">
                              <a:alpha val="100000"/>
                            </a:srgbClr>
                          </a:solidFill>
                          <a:latin typeface="微软雅黑"/>
                          <a:ea typeface="微软雅黑"/>
                        </a:rPr>
                        <a:t>③滴加CaCl</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溶液</a:t>
                      </a:r>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t"/>
                    <a:lstStyle/>
                    <a:p>
                      <a:pPr marL="0" algn="l"/>
                    </a:p>
                  </a:txBody>
                  <a:tcP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r>
            </a:tbl>
          </a:graphicData>
        </a:graphic>
      </p:graphicFrame>
      <p:sp>
        <p:nvSpPr>
          <p:cNvPr id="4" name="文本2" title=""/>
          <p:cNvSpPr txBox="1"/>
          <p:nvPr/>
        </p:nvSpPr>
        <p:spPr>
          <a:xfrm>
            <a:off x="4227290" y="3136640"/>
            <a:ext cx="10668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增大</a:t>
            </a:r>
          </a:p>
        </p:txBody>
      </p:sp>
      <p:sp>
        <p:nvSpPr>
          <p:cNvPr id="5" name="文本3" title=""/>
          <p:cNvSpPr txBox="1"/>
          <p:nvPr/>
        </p:nvSpPr>
        <p:spPr>
          <a:xfrm>
            <a:off x="5973747" y="3114465"/>
            <a:ext cx="10668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增大</a:t>
            </a:r>
          </a:p>
        </p:txBody>
      </p:sp>
      <p:sp>
        <p:nvSpPr>
          <p:cNvPr id="6" name="文本4" title=""/>
          <p:cNvSpPr txBox="1"/>
          <p:nvPr/>
        </p:nvSpPr>
        <p:spPr>
          <a:xfrm>
            <a:off x="4226404" y="3829555"/>
            <a:ext cx="10668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增大</a:t>
            </a:r>
          </a:p>
        </p:txBody>
      </p:sp>
      <p:sp>
        <p:nvSpPr>
          <p:cNvPr id="7" name="文本5" title=""/>
          <p:cNvSpPr txBox="1"/>
          <p:nvPr/>
        </p:nvSpPr>
        <p:spPr>
          <a:xfrm>
            <a:off x="4227224" y="4648314"/>
            <a:ext cx="10668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增大</a:t>
            </a:r>
          </a:p>
        </p:txBody>
      </p:sp>
      <p:sp>
        <p:nvSpPr>
          <p:cNvPr id="8" name="文本6" title=""/>
          <p:cNvSpPr txBox="1"/>
          <p:nvPr/>
        </p:nvSpPr>
        <p:spPr>
          <a:xfrm>
            <a:off x="8702078" y="4648410"/>
            <a:ext cx="1059875"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增大</a:t>
            </a:r>
          </a:p>
        </p:txBody>
      </p:sp>
      <p:sp>
        <p:nvSpPr>
          <p:cNvPr id="9" name="文本7" title=""/>
          <p:cNvSpPr txBox="1"/>
          <p:nvPr/>
        </p:nvSpPr>
        <p:spPr>
          <a:xfrm>
            <a:off x="8698249" y="3114437"/>
            <a:ext cx="10668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减小</a:t>
            </a:r>
          </a:p>
        </p:txBody>
      </p:sp>
      <p:sp>
        <p:nvSpPr>
          <p:cNvPr id="10" name="文本8" title=""/>
          <p:cNvSpPr txBox="1"/>
          <p:nvPr/>
        </p:nvSpPr>
        <p:spPr>
          <a:xfrm>
            <a:off x="6006732" y="3904012"/>
            <a:ext cx="1158758"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减小</a:t>
            </a:r>
          </a:p>
        </p:txBody>
      </p:sp>
      <p:sp>
        <p:nvSpPr>
          <p:cNvPr id="11" name="文本9" title=""/>
          <p:cNvSpPr txBox="1"/>
          <p:nvPr/>
        </p:nvSpPr>
        <p:spPr>
          <a:xfrm>
            <a:off x="8698640" y="3903764"/>
            <a:ext cx="1298143"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减小</a:t>
            </a:r>
          </a:p>
        </p:txBody>
      </p:sp>
      <p:sp>
        <p:nvSpPr>
          <p:cNvPr id="12" name="文本10" title=""/>
          <p:cNvSpPr txBox="1"/>
          <p:nvPr/>
        </p:nvSpPr>
        <p:spPr>
          <a:xfrm>
            <a:off x="6052747" y="4707807"/>
            <a:ext cx="10668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减小</a:t>
            </a:r>
          </a:p>
        </p:txBody>
      </p:sp>
      <p:sp>
        <p:nvSpPr>
          <p:cNvPr id="13" name="文本11" title=""/>
          <p:cNvSpPr txBox="1"/>
          <p:nvPr/>
        </p:nvSpPr>
        <p:spPr>
          <a:xfrm>
            <a:off x="1042568" y="-94450"/>
            <a:ext cx="2145447" cy="743648"/>
          </a:xfrm>
          <a:prstGeom prst="rect">
            <a:avLst/>
          </a:prstGeom>
          <a:noFill/>
        </p:spPr>
        <p:txBody>
          <a:bodyPr anchor="t"/>
          <a:lstStyle/>
          <a:p>
            <a:pPr marL="0" algn="l"/>
            <a:r>
              <a:rPr lang="zh-CN" altLang="en-US" sz="3299" b="1" i="0">
                <a:solidFill>
                  <a:srgbClr val="FF0000">
                    <a:alpha val="100000"/>
                  </a:srgbClr>
                </a:solidFill>
                <a:latin typeface="微软雅黑"/>
                <a:ea typeface="微软雅黑"/>
              </a:rPr>
              <a:t>p106</a:t>
            </a:r>
          </a:p>
        </p:txBody>
      </p:sp>
      <p:sp>
        <p:nvSpPr>
          <p:cNvPr id="14" name="文本12" title=""/>
          <p:cNvSpPr txBox="1"/>
          <p:nvPr/>
        </p:nvSpPr>
        <p:spPr>
          <a:xfrm>
            <a:off x="1546174" y="1550480"/>
            <a:ext cx="7156037" cy="693356"/>
          </a:xfrm>
          <a:prstGeom prst="rect">
            <a:avLst/>
          </a:prstGeom>
          <a:noFill/>
        </p:spPr>
        <p:txBody>
          <a:bodyPr anchor="t"/>
          <a:lstStyle/>
          <a:p>
            <a:pPr marL="0" algn="l"/>
            <a:r>
              <a:rPr lang="zh-CN" altLang="en-US" sz="2999" b="1" i="0">
                <a:solidFill>
                  <a:srgbClr val="000000">
                    <a:alpha val="100000"/>
                  </a:srgbClr>
                </a:solidFill>
                <a:latin typeface="微软雅黑"/>
                <a:ea typeface="微软雅黑"/>
              </a:rPr>
              <a:t>CaCO</a:t>
            </a:r>
            <a:r>
              <a:rPr lang="zh-CN" altLang="en-US" sz="2999" b="1" i="0" baseline="-25000">
                <a:solidFill>
                  <a:srgbClr val="000000">
                    <a:alpha val="100000"/>
                  </a:srgbClr>
                </a:solidFill>
                <a:latin typeface="微软雅黑"/>
                <a:ea typeface="微软雅黑"/>
              </a:rPr>
              <a:t>3 </a:t>
            </a:r>
            <a:r>
              <a:rPr lang="zh-CN" altLang="en-US" sz="2999" b="1" i="0">
                <a:solidFill>
                  <a:srgbClr val="000000">
                    <a:alpha val="100000"/>
                  </a:srgbClr>
                </a:solidFill>
                <a:latin typeface="微软雅黑"/>
                <a:ea typeface="微软雅黑"/>
              </a:rPr>
              <a:t>(s)</a:t>
            </a:r>
            <a:r>
              <a:rPr lang="zh-CN" altLang="en-US" sz="2999" b="1" i="0" baseline="-25000">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Ca</a:t>
            </a:r>
            <a:r>
              <a:rPr lang="zh-CN" altLang="en-US" sz="2999" b="1" i="0" baseline="30000">
                <a:solidFill>
                  <a:srgbClr val="000000">
                    <a:alpha val="100000"/>
                  </a:srgbClr>
                </a:solidFill>
                <a:latin typeface="微软雅黑"/>
                <a:ea typeface="微软雅黑"/>
              </a:rPr>
              <a:t>2＋  </a:t>
            </a:r>
            <a:r>
              <a:rPr lang="zh-CN" altLang="en-US" sz="2999" b="1" i="0">
                <a:solidFill>
                  <a:srgbClr val="000000">
                    <a:alpha val="100000"/>
                  </a:srgbClr>
                </a:solidFill>
                <a:latin typeface="微软雅黑"/>
                <a:ea typeface="微软雅黑"/>
              </a:rPr>
              <a:t>(aq)</a:t>
            </a:r>
            <a:r>
              <a:rPr lang="zh-CN" altLang="en-US" sz="2999" b="1" i="0" baseline="30000">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 +</a:t>
            </a:r>
            <a:r>
              <a:rPr lang="zh-CN" altLang="en-US" sz="2999" b="1" i="0" baseline="30000">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CO</a:t>
            </a:r>
            <a:r>
              <a:rPr lang="zh-CN" altLang="en-US" sz="2999" b="1" i="0" baseline="-25000">
                <a:solidFill>
                  <a:srgbClr val="000000">
                    <a:alpha val="100000"/>
                  </a:srgbClr>
                </a:solidFill>
                <a:latin typeface="微软雅黑"/>
                <a:ea typeface="微软雅黑"/>
              </a:rPr>
              <a:t>3</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(aq)</a:t>
            </a:r>
          </a:p>
        </p:txBody>
      </p:sp>
      <p:pic>
        <p:nvPicPr>
          <p:cNvPr id="15" name="公式1" title=""/>
          <p:cNvPicPr>
            <a:picLocks noChangeAspect="1"/>
          </p:cNvPicPr>
          <p:nvPr/>
        </p:nvPicPr>
        <p:blipFill>
          <a:blip r:embed="rId2"/>
          <a:stretch>
            <a:fillRect/>
          </a:stretch>
        </p:blipFill>
        <p:spPr>
          <a:xfrm>
            <a:off x="3311185" y="1216171"/>
            <a:ext cx="1062457" cy="1362075"/>
          </a:xfrm>
          <a:prstGeom prst="rect">
            <a:avLst/>
          </a:prstGeom>
        </p:spPr>
      </p:pic>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300"/>
                                        <p:tgtEl>
                                          <p:spTgt spid="9"/>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par>
                    <p:cTn id="23" fill="hold" nodeType="clickPar">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par>
                    <p:cTn id="28" fill="hold" nodeType="clickPar">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par>
                    <p:cTn id="33" fill="hold" nodeType="clickPar">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300"/>
                                        <p:tgtEl>
                                          <p:spTgt spid="8"/>
                                        </p:tgtEl>
                                      </p:cBhvr>
                                    </p:animEffect>
                                  </p:childTnLst>
                                </p:cTn>
                              </p:par>
                            </p:childTnLst>
                          </p:cTn>
                        </p:par>
                      </p:childTnLst>
                    </p:cTn>
                  </p:par>
                  <p:par>
                    <p:cTn id="38" fill="hold" nodeType="clickPar">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300"/>
                                        <p:tgtEl>
                                          <p:spTgt spid="12"/>
                                        </p:tgtEl>
                                      </p:cBhvr>
                                    </p:animEffect>
                                  </p:childTnLst>
                                </p:cTn>
                              </p:par>
                            </p:childTnLst>
                          </p:cTn>
                        </p:par>
                      </p:childTnLst>
                    </p:cTn>
                  </p:par>
                  <p:par>
                    <p:cTn id="43" fill="hold" nodeType="clickPar">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3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P spid="6" grpId="0" animBg="1"/>
      <p:bldP spid="11" grpId="0" animBg="1"/>
      <p:bldP spid="10" grpId="0" animBg="1"/>
      <p:bldP spid="8" grpId="0" animBg="1"/>
      <p:bldP spid="12" grpId="0" animBg="1"/>
      <p:bldP spid="7" grpId="0" animBg="1"/>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sp>
        <p:nvSpPr>
          <p:cNvPr id="2" name="文本1" title=""/>
          <p:cNvSpPr txBox="1"/>
          <p:nvPr/>
        </p:nvSpPr>
        <p:spPr>
          <a:xfrm>
            <a:off x="185995" y="607076"/>
            <a:ext cx="11820525" cy="5420199"/>
          </a:xfrm>
          <a:prstGeom prst="rect">
            <a:avLst/>
          </a:prstGeom>
          <a:noFill/>
        </p:spPr>
        <p:txBody>
          <a:bodyPr anchor="t"/>
          <a:lstStyle/>
          <a:p>
            <a:pPr marL="0" algn="l">
              <a:lnSpc>
                <a:spcPts val="5100"/>
              </a:lnSpc>
            </a:pPr>
            <a:r>
              <a:rPr lang="zh-CN" altLang="en-US" sz="2999" b="1" i="0">
                <a:solidFill>
                  <a:srgbClr val="000000">
                    <a:alpha val="100000"/>
                  </a:srgbClr>
                </a:solidFill>
                <a:latin typeface="微软雅黑"/>
                <a:ea typeface="微软雅黑"/>
              </a:rPr>
              <a:t>2．将足量的AgI分别放入下列物质中，AgI的溶解度按由</a:t>
            </a:r>
            <a:r>
              <a:rPr lang="zh-CN" altLang="en-US" sz="2999" b="1" i="0">
                <a:solidFill>
                  <a:srgbClr val="FF0000">
                    <a:alpha val="100000"/>
                  </a:srgbClr>
                </a:solidFill>
                <a:latin typeface="微软雅黑"/>
                <a:ea typeface="微软雅黑"/>
              </a:rPr>
              <a:t>大到小</a:t>
            </a:r>
            <a:r>
              <a:rPr lang="zh-CN" altLang="en-US" sz="2999" b="1" i="0">
                <a:solidFill>
                  <a:srgbClr val="000000">
                    <a:alpha val="100000"/>
                  </a:srgbClr>
                </a:solidFill>
                <a:latin typeface="微软雅黑"/>
                <a:ea typeface="微软雅黑"/>
              </a:rPr>
              <a:t>的顺序排列为(　　)</a:t>
            </a:r>
          </a:p>
          <a:p>
            <a:pPr marL="0" algn="l">
              <a:lnSpc>
                <a:spcPts val="5100"/>
              </a:lnSpc>
            </a:pPr>
            <a:r>
              <a:rPr lang="zh-CN" altLang="en-US" sz="2999" b="1" i="0">
                <a:solidFill>
                  <a:srgbClr val="000000">
                    <a:alpha val="100000"/>
                  </a:srgbClr>
                </a:solidFill>
                <a:latin typeface="微软雅黑"/>
                <a:ea typeface="微软雅黑"/>
              </a:rPr>
              <a:t>①5 mL 0.001 mol/L KI溶液；②15 mL 0.002 mol/L CaI</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溶液；</a:t>
            </a:r>
          </a:p>
          <a:p>
            <a:pPr marL="0" algn="l">
              <a:lnSpc>
                <a:spcPts val="5100"/>
              </a:lnSpc>
            </a:pPr>
            <a:r>
              <a:rPr lang="zh-CN" altLang="en-US" sz="2999" b="1" i="0">
                <a:solidFill>
                  <a:srgbClr val="000000">
                    <a:alpha val="100000"/>
                  </a:srgbClr>
                </a:solidFill>
                <a:latin typeface="微软雅黑"/>
                <a:ea typeface="微软雅黑"/>
              </a:rPr>
              <a:t>③35 mL 0.003 mol/L  HI溶液；④15 mL蒸馏水；⑤45 mL 0.005 mol/L AgNO</a:t>
            </a:r>
            <a:r>
              <a:rPr lang="zh-CN" altLang="en-US" sz="2999" b="1" i="0" baseline="-25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溶液</a:t>
            </a:r>
          </a:p>
          <a:p>
            <a:pPr marL="0" algn="l">
              <a:lnSpc>
                <a:spcPts val="5100"/>
              </a:lnSpc>
            </a:pPr>
            <a:r>
              <a:rPr lang="zh-CN" altLang="en-US" sz="2999" b="1" i="0">
                <a:solidFill>
                  <a:srgbClr val="000000">
                    <a:alpha val="100000"/>
                  </a:srgbClr>
                </a:solidFill>
                <a:latin typeface="微软雅黑"/>
                <a:ea typeface="微软雅黑"/>
              </a:rPr>
              <a:t>A．①②③④⑤　　　　    B．④①③②⑤</a:t>
            </a:r>
          </a:p>
          <a:p>
            <a:pPr marL="0" algn="l">
              <a:lnSpc>
                <a:spcPts val="5100"/>
              </a:lnSpc>
            </a:pPr>
            <a:r>
              <a:rPr lang="zh-CN" altLang="en-US" sz="2999" b="1" i="0">
                <a:solidFill>
                  <a:srgbClr val="000000">
                    <a:alpha val="100000"/>
                  </a:srgbClr>
                </a:solidFill>
                <a:latin typeface="微软雅黑"/>
                <a:ea typeface="微软雅黑"/>
              </a:rPr>
              <a:t>C．⑤④②①③    	D．④③⑤②①</a:t>
            </a:r>
          </a:p>
          <a:p>
            <a:pPr marL="0" algn="l"/>
            <a:endParaRPr lang="zh-CN" altLang="en-US" sz="2999" b="1" i="0">
              <a:solidFill>
                <a:srgbClr val="000000">
                  <a:alpha val="100000"/>
                </a:srgbClr>
              </a:solidFill>
              <a:latin typeface="微软雅黑"/>
              <a:ea typeface="微软雅黑"/>
            </a:endParaRPr>
          </a:p>
        </p:txBody>
      </p:sp>
      <p:sp>
        <p:nvSpPr>
          <p:cNvPr id="3" name="文本2" title=""/>
          <p:cNvSpPr txBox="1"/>
          <p:nvPr/>
        </p:nvSpPr>
        <p:spPr>
          <a:xfrm>
            <a:off x="2113988" y="1279150"/>
            <a:ext cx="450945" cy="844212"/>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B</a:t>
            </a:r>
          </a:p>
        </p:txBody>
      </p:sp>
      <p:sp>
        <p:nvSpPr>
          <p:cNvPr id="4" name="文本3" title=""/>
          <p:cNvSpPr txBox="1"/>
          <p:nvPr/>
        </p:nvSpPr>
        <p:spPr>
          <a:xfrm>
            <a:off x="1266606" y="79048"/>
            <a:ext cx="2145447" cy="743648"/>
          </a:xfrm>
          <a:prstGeom prst="rect">
            <a:avLst/>
          </a:prstGeom>
          <a:noFill/>
        </p:spPr>
        <p:txBody>
          <a:bodyPr anchor="t"/>
          <a:lstStyle/>
          <a:p>
            <a:pPr marL="0" algn="l"/>
            <a:r>
              <a:rPr lang="zh-CN" altLang="en-US" sz="3299" b="1" i="0">
                <a:solidFill>
                  <a:srgbClr val="FF0000">
                    <a:alpha val="100000"/>
                  </a:srgbClr>
                </a:solidFill>
                <a:latin typeface="微软雅黑"/>
                <a:ea typeface="微软雅黑"/>
              </a:rPr>
              <a:t>p110</a:t>
            </a:r>
          </a:p>
        </p:txBody>
      </p:sp>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1776936" y="572"/>
            <a:ext cx="9862185" cy="1132237"/>
            <a:chExt cx="9862185" cy="1132237"/>
          </a:xfrm>
        </p:grpSpPr>
        <p:sp>
          <p:nvSpPr>
            <p:cNvPr id="4" name="形状1"/>
            <p:cNvSpPr txBox="1"/>
            <p:nvPr/>
          </p:nvSpPr>
          <p:spPr>
            <a:xfrm>
              <a:off x="5134" y="49529"/>
              <a:ext cx="9857051" cy="583564"/>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2"/>
            <p:cNvSpPr txBox="1"/>
            <p:nvPr/>
          </p:nvSpPr>
          <p:spPr>
            <a:xfrm>
              <a:off x="0" y="0"/>
              <a:ext cx="9857051" cy="1132237"/>
            </a:xfrm>
            <a:prstGeom prst="rect">
              <a:avLst/>
            </a:prstGeom>
            <a:noFill/>
          </p:spPr>
          <p:txBody>
            <a:bodyPr anchor="t"/>
            <a:lstStyle/>
            <a:p>
              <a:pPr marL="0" algn="l">
                <a:lnSpc>
                  <a:spcPts val="4800"/>
                </a:lnSpc>
              </a:pPr>
              <a:r>
                <a:rPr lang="zh-CN" altLang="en-US" sz="3499" b="1" i="0">
                  <a:solidFill>
                    <a:srgbClr val="000000">
                      <a:alpha val="100000"/>
                    </a:srgbClr>
                  </a:solidFill>
                  <a:latin typeface="微软雅黑"/>
                  <a:ea typeface="微软雅黑"/>
                </a:rPr>
                <a:t>二、溶度积常数（简称溶度积） ——K</a:t>
              </a:r>
              <a:r>
                <a:rPr lang="zh-CN" altLang="en-US" sz="3499" b="1" i="0" baseline="-25000">
                  <a:solidFill>
                    <a:srgbClr val="000000">
                      <a:alpha val="100000"/>
                    </a:srgbClr>
                  </a:solidFill>
                  <a:latin typeface="微软雅黑"/>
                  <a:ea typeface="微软雅黑"/>
                </a:rPr>
                <a:t>sp</a:t>
              </a:r>
            </a:p>
          </p:txBody>
        </p:sp>
      </p:grpSp>
      <p:grpSp>
        <p:nvGrpSpPr>
          <p:cNvPr id="6" name="组合2" title=""/>
          <p:cNvGrpSpPr/>
          <p:nvPr/>
        </p:nvGrpSpPr>
        <p:grpSpPr>
          <a:xfrm>
            <a:off x="6473723" y="2076002"/>
            <a:ext cx="5614036" cy="1195911"/>
            <a:chExt cx="5614036" cy="1195911"/>
          </a:xfrm>
        </p:grpSpPr>
        <p:sp>
          <p:nvSpPr>
            <p:cNvPr id="7" name="形状2"/>
            <p:cNvSpPr txBox="1"/>
            <p:nvPr/>
          </p:nvSpPr>
          <p:spPr>
            <a:xfrm>
              <a:off x="5206" y="49530"/>
              <a:ext cx="5608830" cy="58356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3"/>
            <p:cNvSpPr txBox="1"/>
            <p:nvPr/>
          </p:nvSpPr>
          <p:spPr>
            <a:xfrm>
              <a:off x="0" y="0"/>
              <a:ext cx="5608830" cy="1195911"/>
            </a:xfrm>
            <a:prstGeom prst="rect">
              <a:avLst/>
            </a:prstGeom>
            <a:noFill/>
          </p:spPr>
          <p:txBody>
            <a:bodyPr anchor="t"/>
            <a:lstStyle/>
            <a:p>
              <a:pPr marL="0" algn="l">
                <a:lnSpc>
                  <a:spcPts val="4100"/>
                </a:lnSpc>
              </a:pPr>
              <a:r>
                <a:rPr lang="zh-CN" altLang="en-US" sz="2999" b="1" i="1">
                  <a:solidFill>
                    <a:srgbClr val="FF0000">
                      <a:alpha val="100000"/>
                    </a:srgbClr>
                  </a:solidFill>
                  <a:latin typeface="微软雅黑"/>
                  <a:ea typeface="微软雅黑"/>
                </a:rPr>
                <a:t>K</a:t>
              </a:r>
              <a:r>
                <a:rPr lang="zh-CN" altLang="en-US" sz="2999" b="1" i="0" baseline="-25000">
                  <a:solidFill>
                    <a:srgbClr val="FF0000">
                      <a:alpha val="100000"/>
                    </a:srgbClr>
                  </a:solidFill>
                  <a:latin typeface="微软雅黑"/>
                  <a:ea typeface="微软雅黑"/>
                </a:rPr>
                <a:t>sp</a:t>
              </a:r>
              <a:r>
                <a:rPr lang="zh-CN" altLang="en-US" sz="2999" b="1" i="0">
                  <a:solidFill>
                    <a:srgbClr val="FF0000">
                      <a:alpha val="100000"/>
                    </a:srgbClr>
                  </a:solidFill>
                  <a:latin typeface="微软雅黑"/>
                  <a:ea typeface="微软雅黑"/>
                </a:rPr>
                <a:t> ＝ </a:t>
              </a:r>
              <a:r>
                <a:rPr lang="zh-CN" altLang="en-US" sz="2999" b="1" i="1">
                  <a:solidFill>
                    <a:srgbClr val="FF0000">
                      <a:alpha val="100000"/>
                    </a:srgbClr>
                  </a:solidFill>
                  <a:latin typeface="微软雅黑"/>
                  <a:ea typeface="微软雅黑"/>
                </a:rPr>
                <a:t>c</a:t>
              </a:r>
              <a:r>
                <a:rPr lang="zh-CN" altLang="en-US" sz="2999" b="1" i="0">
                  <a:solidFill>
                    <a:srgbClr val="FF0000">
                      <a:alpha val="100000"/>
                    </a:srgbClr>
                  </a:solidFill>
                  <a:latin typeface="微软雅黑"/>
                  <a:ea typeface="微软雅黑"/>
                </a:rPr>
                <a:t>(Ag</a:t>
              </a:r>
              <a:r>
                <a:rPr lang="zh-CN" altLang="en-US" sz="2999" b="1" i="0" baseline="30000">
                  <a:solidFill>
                    <a:srgbClr val="FF0000">
                      <a:alpha val="100000"/>
                    </a:srgbClr>
                  </a:solidFill>
                  <a:latin typeface="微软雅黑"/>
                  <a:ea typeface="微软雅黑"/>
                </a:rPr>
                <a:t>+</a:t>
              </a:r>
              <a:r>
                <a:rPr lang="zh-CN" altLang="en-US" sz="2999" b="1" i="0">
                  <a:solidFill>
                    <a:srgbClr val="FF0000">
                      <a:alpha val="100000"/>
                    </a:srgbClr>
                  </a:solidFill>
                  <a:latin typeface="微软雅黑"/>
                  <a:ea typeface="微软雅黑"/>
                </a:rPr>
                <a:t>)·</a:t>
              </a:r>
              <a:r>
                <a:rPr lang="zh-CN" altLang="en-US" sz="2999" b="1" i="1">
                  <a:solidFill>
                    <a:srgbClr val="FF0000">
                      <a:alpha val="100000"/>
                    </a:srgbClr>
                  </a:solidFill>
                  <a:latin typeface="微软雅黑"/>
                  <a:ea typeface="微软雅黑"/>
                </a:rPr>
                <a:t>c</a:t>
              </a:r>
              <a:r>
                <a:rPr lang="zh-CN" altLang="en-US" sz="2999" b="1" i="0">
                  <a:solidFill>
                    <a:srgbClr val="FF0000">
                      <a:alpha val="100000"/>
                    </a:srgbClr>
                  </a:solidFill>
                  <a:latin typeface="微软雅黑"/>
                  <a:ea typeface="微软雅黑"/>
                </a:rPr>
                <a:t>(Cl</a:t>
              </a:r>
              <a:r>
                <a:rPr lang="zh-CN" altLang="en-US" sz="2999" b="1" i="0" baseline="30000">
                  <a:solidFill>
                    <a:srgbClr val="FF0000">
                      <a:alpha val="100000"/>
                    </a:srgbClr>
                  </a:solidFill>
                  <a:latin typeface="微软雅黑"/>
                  <a:ea typeface="微软雅黑"/>
                </a:rPr>
                <a:t>-</a:t>
              </a:r>
              <a:r>
                <a:rPr lang="zh-CN" altLang="en-US" sz="2999" b="1" i="0">
                  <a:solidFill>
                    <a:srgbClr val="FF0000">
                      <a:alpha val="100000"/>
                    </a:srgbClr>
                  </a:solidFill>
                  <a:latin typeface="微软雅黑"/>
                  <a:ea typeface="微软雅黑"/>
                </a:rPr>
                <a:t>)</a:t>
              </a:r>
            </a:p>
          </p:txBody>
        </p:sp>
      </p:grpSp>
      <p:grpSp>
        <p:nvGrpSpPr>
          <p:cNvPr id="9" name="组合3" title=""/>
          <p:cNvGrpSpPr/>
          <p:nvPr/>
        </p:nvGrpSpPr>
        <p:grpSpPr>
          <a:xfrm>
            <a:off x="6413049" y="3015024"/>
            <a:ext cx="6348727" cy="1195923"/>
            <a:chExt cx="6348727" cy="1195923"/>
          </a:xfrm>
        </p:grpSpPr>
        <p:sp>
          <p:nvSpPr>
            <p:cNvPr id="10" name="形状3"/>
            <p:cNvSpPr txBox="1"/>
            <p:nvPr/>
          </p:nvSpPr>
          <p:spPr>
            <a:xfrm>
              <a:off x="0" y="0"/>
              <a:ext cx="6348727" cy="583568"/>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1" name="文本4"/>
            <p:cNvSpPr txBox="1"/>
            <p:nvPr/>
          </p:nvSpPr>
          <p:spPr>
            <a:xfrm>
              <a:off x="0" y="0"/>
              <a:ext cx="6348727" cy="1195923"/>
            </a:xfrm>
            <a:prstGeom prst="rect">
              <a:avLst/>
            </a:prstGeom>
            <a:noFill/>
          </p:spPr>
          <p:txBody>
            <a:bodyPr anchor="t"/>
            <a:lstStyle/>
            <a:p>
              <a:pPr marL="0" algn="l">
                <a:lnSpc>
                  <a:spcPts val="4100"/>
                </a:lnSpc>
              </a:pPr>
              <a:r>
                <a:rPr lang="zh-CN" altLang="en-US" sz="2999" b="1" i="1">
                  <a:solidFill>
                    <a:srgbClr val="FF0000">
                      <a:alpha val="100000"/>
                    </a:srgbClr>
                  </a:solidFill>
                  <a:latin typeface="微软雅黑"/>
                  <a:ea typeface="微软雅黑"/>
                </a:rPr>
                <a:t>K</a:t>
              </a:r>
              <a:r>
                <a:rPr lang="zh-CN" altLang="en-US" sz="2999" b="1" i="0" baseline="-25000">
                  <a:solidFill>
                    <a:srgbClr val="FF0000">
                      <a:alpha val="100000"/>
                    </a:srgbClr>
                  </a:solidFill>
                  <a:latin typeface="微软雅黑"/>
                  <a:ea typeface="微软雅黑"/>
                </a:rPr>
                <a:t>sp</a:t>
              </a:r>
              <a:r>
                <a:rPr lang="zh-CN" altLang="en-US" sz="2999" b="1" i="0">
                  <a:solidFill>
                    <a:srgbClr val="FF0000">
                      <a:alpha val="100000"/>
                    </a:srgbClr>
                  </a:solidFill>
                  <a:latin typeface="微软雅黑"/>
                  <a:ea typeface="微软雅黑"/>
                </a:rPr>
                <a:t> ＝ </a:t>
              </a:r>
              <a:r>
                <a:rPr lang="zh-CN" altLang="en-US" sz="2999" b="1" i="1">
                  <a:solidFill>
                    <a:srgbClr val="FF0000">
                      <a:alpha val="100000"/>
                    </a:srgbClr>
                  </a:solidFill>
                  <a:latin typeface="微软雅黑"/>
                  <a:ea typeface="微软雅黑"/>
                </a:rPr>
                <a:t>c</a:t>
              </a:r>
              <a:r>
                <a:rPr lang="zh-CN" altLang="en-US" sz="2999" b="1" i="0" baseline="30000">
                  <a:solidFill>
                    <a:srgbClr val="FF0000">
                      <a:alpha val="100000"/>
                    </a:srgbClr>
                  </a:solidFill>
                  <a:latin typeface="微软雅黑"/>
                  <a:ea typeface="微软雅黑"/>
                </a:rPr>
                <a:t>2</a:t>
              </a:r>
              <a:r>
                <a:rPr lang="zh-CN" altLang="en-US" sz="2999" b="1" i="0">
                  <a:solidFill>
                    <a:srgbClr val="FF0000">
                      <a:alpha val="100000"/>
                    </a:srgbClr>
                  </a:solidFill>
                  <a:latin typeface="微软雅黑"/>
                  <a:ea typeface="微软雅黑"/>
                </a:rPr>
                <a:t>(Ag</a:t>
              </a:r>
              <a:r>
                <a:rPr lang="zh-CN" altLang="en-US" sz="2999" b="1" i="0" baseline="30000">
                  <a:solidFill>
                    <a:srgbClr val="FF0000">
                      <a:alpha val="100000"/>
                    </a:srgbClr>
                  </a:solidFill>
                  <a:latin typeface="微软雅黑"/>
                  <a:ea typeface="微软雅黑"/>
                </a:rPr>
                <a:t>+</a:t>
              </a:r>
              <a:r>
                <a:rPr lang="zh-CN" altLang="en-US" sz="2999" b="1" i="0">
                  <a:solidFill>
                    <a:srgbClr val="FF0000">
                      <a:alpha val="100000"/>
                    </a:srgbClr>
                  </a:solidFill>
                  <a:latin typeface="微软雅黑"/>
                  <a:ea typeface="微软雅黑"/>
                </a:rPr>
                <a:t>)·</a:t>
              </a:r>
              <a:r>
                <a:rPr lang="zh-CN" altLang="en-US" sz="2999" b="1" i="1">
                  <a:solidFill>
                    <a:srgbClr val="FF0000">
                      <a:alpha val="100000"/>
                    </a:srgbClr>
                  </a:solidFill>
                  <a:latin typeface="微软雅黑"/>
                  <a:ea typeface="微软雅黑"/>
                </a:rPr>
                <a:t>c</a:t>
              </a:r>
              <a:r>
                <a:rPr lang="zh-CN" altLang="en-US" sz="2999" b="1" i="0">
                  <a:solidFill>
                    <a:srgbClr val="FF0000">
                      <a:alpha val="100000"/>
                    </a:srgbClr>
                  </a:solidFill>
                  <a:latin typeface="微软雅黑"/>
                  <a:ea typeface="微软雅黑"/>
                </a:rPr>
                <a:t>(S</a:t>
              </a:r>
              <a:r>
                <a:rPr lang="zh-CN" altLang="en-US" sz="2999" b="1" i="0" baseline="30000">
                  <a:solidFill>
                    <a:srgbClr val="FF0000">
                      <a:alpha val="100000"/>
                    </a:srgbClr>
                  </a:solidFill>
                  <a:latin typeface="微软雅黑"/>
                  <a:ea typeface="微软雅黑"/>
                </a:rPr>
                <a:t>2-</a:t>
              </a:r>
              <a:r>
                <a:rPr lang="zh-CN" altLang="en-US" sz="2999" b="1" i="0">
                  <a:solidFill>
                    <a:srgbClr val="FF0000">
                      <a:alpha val="100000"/>
                    </a:srgbClr>
                  </a:solidFill>
                  <a:latin typeface="微软雅黑"/>
                  <a:ea typeface="微软雅黑"/>
                </a:rPr>
                <a:t> )</a:t>
              </a:r>
            </a:p>
          </p:txBody>
        </p:sp>
      </p:grpSp>
      <p:grpSp>
        <p:nvGrpSpPr>
          <p:cNvPr id="12" name="组合4" title=""/>
          <p:cNvGrpSpPr/>
          <p:nvPr/>
        </p:nvGrpSpPr>
        <p:grpSpPr>
          <a:xfrm>
            <a:off x="168383" y="2753477"/>
            <a:ext cx="8617859" cy="2481539"/>
            <a:chExt cx="8617859" cy="2481539"/>
          </a:xfrm>
        </p:grpSpPr>
        <p:sp>
          <p:nvSpPr>
            <p:cNvPr id="13" name="形状4"/>
            <p:cNvSpPr txBox="1"/>
            <p:nvPr/>
          </p:nvSpPr>
          <p:spPr>
            <a:xfrm>
              <a:off x="5147" y="66909"/>
              <a:ext cx="8612712" cy="1121147"/>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4" name="文本5"/>
            <p:cNvSpPr txBox="1"/>
            <p:nvPr/>
          </p:nvSpPr>
          <p:spPr>
            <a:xfrm>
              <a:off x="0" y="0"/>
              <a:ext cx="8612712" cy="2481539"/>
            </a:xfrm>
            <a:prstGeom prst="rect">
              <a:avLst/>
            </a:prstGeom>
            <a:noFill/>
          </p:spPr>
          <p:txBody>
            <a:bodyPr anchor="t"/>
            <a:lstStyle/>
            <a:p>
              <a:pPr marL="0" algn="l">
                <a:lnSpc>
                  <a:spcPts val="6200"/>
                </a:lnSpc>
              </a:pPr>
              <a:r>
                <a:rPr lang="zh-CN" altLang="en-US" sz="2999" b="1" i="0">
                  <a:solidFill>
                    <a:srgbClr val="000000">
                      <a:alpha val="100000"/>
                    </a:srgbClr>
                  </a:solidFill>
                  <a:latin typeface="微软雅黑"/>
                  <a:ea typeface="微软雅黑"/>
                </a:rPr>
                <a:t>Ag</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S(s)        2</a:t>
              </a:r>
              <a:r>
                <a:rPr lang="zh-CN" altLang="en-US" sz="2999" b="1" i="0">
                  <a:ln w="2381">
                    <a:solidFill>
                      <a:srgbClr val="FFFFFF">
                        <a:alpha val="0"/>
                      </a:srgbClr>
                    </a:solidFill>
                  </a:ln>
                  <a:solidFill>
                    <a:srgbClr val="000000">
                      <a:alpha val="100000"/>
                    </a:srgbClr>
                  </a:solidFill>
                  <a:effectLst/>
                  <a:latin typeface="微软雅黑"/>
                  <a:ea typeface="微软雅黑"/>
                </a:rPr>
                <a:t>Ag</a:t>
              </a:r>
              <a:r>
                <a:rPr lang="zh-CN" altLang="en-US" sz="2999" b="1" i="0" baseline="30000">
                  <a:ln w="2381">
                    <a:solidFill>
                      <a:srgbClr val="FFFFFF">
                        <a:alpha val="0"/>
                      </a:srgbClr>
                    </a:solidFill>
                  </a:ln>
                  <a:solidFill>
                    <a:srgbClr val="000000">
                      <a:alpha val="100000"/>
                    </a:srgbClr>
                  </a:solidFill>
                  <a:effectLst/>
                  <a:latin typeface="微软雅黑"/>
                  <a:ea typeface="微软雅黑"/>
                </a:rPr>
                <a:t>+</a:t>
              </a:r>
              <a:r>
                <a:rPr lang="zh-CN" altLang="en-US" sz="2999" b="1" i="0">
                  <a:ln w="2381">
                    <a:solidFill>
                      <a:srgbClr val="FFFFFF">
                        <a:alpha val="0"/>
                      </a:srgbClr>
                    </a:solidFill>
                  </a:ln>
                  <a:solidFill>
                    <a:srgbClr val="000000">
                      <a:alpha val="100000"/>
                    </a:srgbClr>
                  </a:solidFill>
                  <a:effectLst/>
                  <a:latin typeface="微软雅黑"/>
                  <a:ea typeface="微软雅黑"/>
                </a:rPr>
                <a:t>(aq) + S</a:t>
              </a:r>
              <a:r>
                <a:rPr lang="zh-CN" altLang="en-US" sz="2999" b="1" i="0" baseline="30000">
                  <a:ln w="2381">
                    <a:solidFill>
                      <a:srgbClr val="FFFFFF">
                        <a:alpha val="0"/>
                      </a:srgbClr>
                    </a:solidFill>
                  </a:ln>
                  <a:solidFill>
                    <a:srgbClr val="000000">
                      <a:alpha val="100000"/>
                    </a:srgbClr>
                  </a:solidFill>
                  <a:effectLst/>
                  <a:latin typeface="微软雅黑"/>
                  <a:ea typeface="微软雅黑"/>
                </a:rPr>
                <a:t>2-</a:t>
              </a:r>
              <a:r>
                <a:rPr lang="zh-CN" altLang="en-US" sz="2999" b="1" i="0">
                  <a:ln w="2381">
                    <a:solidFill>
                      <a:srgbClr val="FFFFFF">
                        <a:alpha val="0"/>
                      </a:srgbClr>
                    </a:solidFill>
                  </a:ln>
                  <a:solidFill>
                    <a:srgbClr val="000000">
                      <a:alpha val="100000"/>
                    </a:srgbClr>
                  </a:solidFill>
                  <a:effectLst/>
                  <a:latin typeface="微软雅黑"/>
                  <a:ea typeface="微软雅黑"/>
                </a:rPr>
                <a:t>(aq)</a:t>
              </a:r>
            </a:p>
          </p:txBody>
        </p:sp>
      </p:grpSp>
      <p:grpSp>
        <p:nvGrpSpPr>
          <p:cNvPr id="15" name="组合5" title=""/>
          <p:cNvGrpSpPr/>
          <p:nvPr/>
        </p:nvGrpSpPr>
        <p:grpSpPr>
          <a:xfrm>
            <a:off x="340681" y="831361"/>
            <a:ext cx="11510010" cy="1360465"/>
            <a:chExt cx="11510010" cy="1360465"/>
          </a:xfrm>
        </p:grpSpPr>
        <p:sp>
          <p:nvSpPr>
            <p:cNvPr id="16" name="形状5"/>
            <p:cNvSpPr txBox="1"/>
            <p:nvPr/>
          </p:nvSpPr>
          <p:spPr>
            <a:xfrm>
              <a:off x="3810" y="49530"/>
              <a:ext cx="11506200" cy="95313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7" name="文本6"/>
            <p:cNvSpPr txBox="1"/>
            <p:nvPr/>
          </p:nvSpPr>
          <p:spPr>
            <a:xfrm>
              <a:off x="0" y="0"/>
              <a:ext cx="11506200" cy="1360465"/>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根据你学过的化学平衡常数，观察课本80页氯化银，硫化银K</a:t>
              </a:r>
              <a:r>
                <a:rPr lang="zh-CN" altLang="en-US" sz="2999" b="1" i="0" baseline="-25000">
                  <a:solidFill>
                    <a:srgbClr val="FF0000">
                      <a:alpha val="100000"/>
                    </a:srgbClr>
                  </a:solidFill>
                  <a:latin typeface="微软雅黑"/>
                  <a:ea typeface="微软雅黑"/>
                </a:rPr>
                <a:t>sp</a:t>
              </a:r>
              <a:r>
                <a:rPr lang="zh-CN" altLang="en-US" sz="2999" b="1" i="0">
                  <a:solidFill>
                    <a:srgbClr val="FF0000">
                      <a:alpha val="100000"/>
                    </a:srgbClr>
                  </a:solidFill>
                  <a:latin typeface="微软雅黑"/>
                  <a:ea typeface="微软雅黑"/>
                </a:rPr>
                <a:t>的表达式总结溶度积的概念</a:t>
              </a:r>
            </a:p>
          </p:txBody>
        </p:sp>
      </p:grpSp>
      <p:grpSp>
        <p:nvGrpSpPr>
          <p:cNvPr id="18" name="组合6" title=""/>
          <p:cNvGrpSpPr/>
          <p:nvPr/>
        </p:nvGrpSpPr>
        <p:grpSpPr>
          <a:xfrm>
            <a:off x="-5906" y="3728228"/>
            <a:ext cx="12092826" cy="2356485"/>
            <a:chExt cx="12092826" cy="2356485"/>
          </a:xfrm>
        </p:grpSpPr>
        <p:sp>
          <p:nvSpPr>
            <p:cNvPr id="19" name="形状6"/>
            <p:cNvSpPr txBox="1"/>
            <p:nvPr/>
          </p:nvSpPr>
          <p:spPr>
            <a:xfrm>
              <a:off x="4095" y="49530"/>
              <a:ext cx="12088731" cy="230695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0" name="文本7"/>
            <p:cNvSpPr txBox="1"/>
            <p:nvPr/>
          </p:nvSpPr>
          <p:spPr>
            <a:xfrm>
              <a:off x="0" y="0"/>
              <a:ext cx="12088731" cy="2151637"/>
            </a:xfrm>
            <a:prstGeom prst="rect">
              <a:avLst/>
            </a:prstGeom>
            <a:noFill/>
          </p:spPr>
          <p:txBody>
            <a:bodyPr anchor="t"/>
            <a:lstStyle/>
            <a:p>
              <a:pPr marL="0" algn="l">
                <a:lnSpc>
                  <a:spcPts val="5100"/>
                </a:lnSpc>
              </a:pPr>
              <a:r>
                <a:rPr lang="zh-CN" altLang="en-US" sz="2999" b="1" i="0">
                  <a:solidFill>
                    <a:srgbClr val="000000">
                      <a:alpha val="100000"/>
                    </a:srgbClr>
                  </a:solidFill>
                  <a:latin typeface="微软雅黑"/>
                  <a:ea typeface="微软雅黑"/>
                </a:rPr>
                <a:t>  </a:t>
              </a:r>
              <a:r>
                <a:rPr lang="zh-CN" altLang="en-US" sz="2999" b="1" i="0">
                  <a:solidFill>
                    <a:srgbClr val="0C1CE6">
                      <a:alpha val="100000"/>
                    </a:srgbClr>
                  </a:solidFill>
                  <a:latin typeface="微软雅黑"/>
                  <a:ea typeface="微软雅黑"/>
                </a:rPr>
                <a:t>1、概念：</a:t>
              </a:r>
              <a:r>
                <a:rPr lang="zh-CN" altLang="en-US" sz="2999" b="1" i="0">
                  <a:solidFill>
                    <a:srgbClr val="000000">
                      <a:alpha val="100000"/>
                    </a:srgbClr>
                  </a:solidFill>
                  <a:latin typeface="微软雅黑"/>
                  <a:ea typeface="微软雅黑"/>
                </a:rPr>
                <a:t>在一定温度下,难溶电解质在溶液中达到沉淀溶解平衡时，各离子</a:t>
              </a:r>
              <a:r>
                <a:rPr lang="zh-CN" altLang="en-US" sz="2999" b="1" i="0">
                  <a:solidFill>
                    <a:srgbClr val="0000FF">
                      <a:alpha val="100000"/>
                    </a:srgbClr>
                  </a:solidFill>
                  <a:latin typeface="微软雅黑"/>
                  <a:ea typeface="微软雅黑"/>
                </a:rPr>
                <a:t>浓度幂</a:t>
              </a:r>
              <a:r>
                <a:rPr lang="zh-CN" altLang="en-US" sz="2999" b="1" i="0">
                  <a:solidFill>
                    <a:srgbClr val="000000">
                      <a:alpha val="100000"/>
                    </a:srgbClr>
                  </a:solidFill>
                  <a:latin typeface="微软雅黑"/>
                  <a:ea typeface="微软雅黑"/>
                </a:rPr>
                <a:t>的</a:t>
              </a:r>
              <a:r>
                <a:rPr lang="zh-CN" altLang="en-US" sz="2999" b="1" i="0">
                  <a:solidFill>
                    <a:srgbClr val="3B00FF">
                      <a:alpha val="100000"/>
                    </a:srgbClr>
                  </a:solidFill>
                  <a:latin typeface="微软雅黑"/>
                  <a:ea typeface="微软雅黑"/>
                </a:rPr>
                <a:t>乘积</a:t>
              </a:r>
              <a:r>
                <a:rPr lang="zh-CN" altLang="en-US" sz="2999" b="1" i="0">
                  <a:solidFill>
                    <a:srgbClr val="000000">
                      <a:alpha val="100000"/>
                    </a:srgbClr>
                  </a:solidFill>
                  <a:latin typeface="微软雅黑"/>
                  <a:ea typeface="微软雅黑"/>
                </a:rPr>
                <a:t>为一常数，叫做溶度积常数，简称溶度积，用符号</a:t>
              </a:r>
              <a:r>
                <a:rPr lang="zh-CN" altLang="en-US" sz="2999" b="1" i="0">
                  <a:solidFill>
                    <a:srgbClr val="0000CC">
                      <a:alpha val="100000"/>
                    </a:srgbClr>
                  </a:solidFill>
                  <a:latin typeface="微软雅黑"/>
                  <a:ea typeface="微软雅黑"/>
                </a:rPr>
                <a:t>Ksp</a:t>
              </a:r>
              <a:r>
                <a:rPr lang="zh-CN" altLang="en-US" sz="2999" b="1" i="0">
                  <a:solidFill>
                    <a:srgbClr val="000000">
                      <a:alpha val="100000"/>
                    </a:srgbClr>
                  </a:solidFill>
                  <a:latin typeface="微软雅黑"/>
                  <a:ea typeface="微软雅黑"/>
                </a:rPr>
                <a:t>表示。</a:t>
              </a:r>
            </a:p>
          </p:txBody>
        </p:sp>
      </p:grpSp>
      <p:sp>
        <p:nvSpPr>
          <p:cNvPr id="21" name="文本1" title=""/>
          <p:cNvSpPr txBox="1"/>
          <p:nvPr/>
        </p:nvSpPr>
        <p:spPr>
          <a:xfrm>
            <a:off x="269958" y="2075974"/>
            <a:ext cx="8115300" cy="844212"/>
          </a:xfrm>
          <a:prstGeom prst="rect">
            <a:avLst/>
          </a:prstGeom>
          <a:noFill/>
        </p:spPr>
        <p:txBody>
          <a:bodyPr anchor="t"/>
          <a:lstStyle/>
          <a:p>
            <a:pPr marL="0" algn="l">
              <a:lnSpc>
                <a:spcPts val="5100"/>
              </a:lnSpc>
            </a:pPr>
            <a:r>
              <a:rPr lang="zh-CN" altLang="en-US" sz="2999" b="1" i="0">
                <a:solidFill>
                  <a:srgbClr val="000000">
                    <a:alpha val="100000"/>
                  </a:srgbClr>
                </a:solidFill>
                <a:latin typeface="微软雅黑"/>
                <a:ea typeface="微软雅黑"/>
              </a:rPr>
              <a:t>AgCl(s)       Ag</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(aq)＋Cl</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(aq)　</a:t>
            </a:r>
          </a:p>
        </p:txBody>
      </p:sp>
      <p:pic>
        <p:nvPicPr>
          <p:cNvPr id="22" name="公式1" title=""/>
          <p:cNvPicPr>
            <a:picLocks noChangeAspect="1"/>
          </p:cNvPicPr>
          <p:nvPr/>
        </p:nvPicPr>
        <p:blipFill>
          <a:blip r:embed="rId3"/>
          <a:stretch>
            <a:fillRect/>
          </a:stretch>
        </p:blipFill>
        <p:spPr>
          <a:xfrm>
            <a:off x="1677219" y="1911020"/>
            <a:ext cx="1003014" cy="1285875"/>
          </a:xfrm>
          <a:prstGeom prst="rect">
            <a:avLst/>
          </a:prstGeom>
        </p:spPr>
      </p:pic>
      <p:pic>
        <p:nvPicPr>
          <p:cNvPr id="23" name="公式2" title=""/>
          <p:cNvPicPr>
            <a:picLocks noChangeAspect="1"/>
          </p:cNvPicPr>
          <p:nvPr/>
        </p:nvPicPr>
        <p:blipFill>
          <a:blip r:embed="rId4"/>
          <a:stretch>
            <a:fillRect/>
          </a:stretch>
        </p:blipFill>
        <p:spPr>
          <a:xfrm>
            <a:off x="1478547" y="2658818"/>
            <a:ext cx="1107786" cy="1420197"/>
          </a:xfrm>
          <a:prstGeom prst="rect">
            <a:avLst/>
          </a:prstGeom>
        </p:spPr>
      </p:pic>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ppt_x</p:attrName>
                                        </p:attrNameLst>
                                      </p:cBhvr>
                                      <p:tavLst>
                                        <p:tav tm="0">
                                          <p:val>
                                            <p:strVal val="#ppt_x"/>
                                          </p:val>
                                        </p:tav>
                                        <p:tav tm="100000">
                                          <p:val>
                                            <p:strVal val="#ppt_x"/>
                                          </p:val>
                                        </p:tav>
                                      </p:tavLst>
                                    </p:anim>
                                    <p:anim calcmode="lin" valueType="num">
                                      <p:cBhvr>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sp>
        <p:nvSpPr>
          <p:cNvPr id="2" name="文本1" title=""/>
          <p:cNvSpPr txBox="1"/>
          <p:nvPr/>
        </p:nvSpPr>
        <p:spPr>
          <a:xfrm>
            <a:off x="139294" y="-761019"/>
            <a:ext cx="12027675" cy="3585827"/>
          </a:xfrm>
          <a:prstGeom prst="rect">
            <a:avLst/>
          </a:prstGeom>
          <a:noFill/>
        </p:spPr>
        <p:txBody>
          <a:bodyPr anchor="t"/>
          <a:lstStyle/>
          <a:p>
            <a:pPr marL="0" algn="ctr"/>
            <a:endParaRPr lang="zh-CN" altLang="en-US" sz="2999" b="1" i="0">
              <a:solidFill>
                <a:srgbClr val="000000">
                  <a:alpha val="100000"/>
                </a:srgbClr>
              </a:solidFill>
              <a:latin typeface="微软雅黑"/>
              <a:ea typeface="微软雅黑"/>
            </a:endParaRPr>
          </a:p>
          <a:p>
            <a:pPr marL="0" algn="l">
              <a:lnSpc>
                <a:spcPts val="5100"/>
              </a:lnSpc>
            </a:pPr>
            <a:r>
              <a:rPr lang="zh-CN" altLang="en-US" sz="2999" b="1" i="0">
                <a:solidFill>
                  <a:srgbClr val="000000">
                    <a:alpha val="100000"/>
                  </a:srgbClr>
                </a:solidFill>
                <a:latin typeface="微软雅黑"/>
                <a:ea typeface="微软雅黑"/>
              </a:rPr>
              <a:t>2．表达式</a:t>
            </a:r>
          </a:p>
          <a:p>
            <a:pPr marL="0" algn="l">
              <a:lnSpc>
                <a:spcPts val="5300"/>
              </a:lnSpc>
            </a:pPr>
            <a:r>
              <a:rPr lang="zh-CN" altLang="en-US" sz="3499" b="1" i="0">
                <a:solidFill>
                  <a:srgbClr val="000000">
                    <a:alpha val="100000"/>
                  </a:srgbClr>
                </a:solidFill>
                <a:latin typeface="Times New Roman"/>
                <a:ea typeface="Times New Roman"/>
              </a:rPr>
              <a:t>A</a:t>
            </a:r>
            <a:r>
              <a:rPr lang="zh-CN" altLang="en-US" sz="3499" b="1" i="0" baseline="-25000">
                <a:solidFill>
                  <a:srgbClr val="000000">
                    <a:alpha val="100000"/>
                  </a:srgbClr>
                </a:solidFill>
                <a:latin typeface="Times New Roman"/>
                <a:ea typeface="Times New Roman"/>
              </a:rPr>
              <a:t>m</a:t>
            </a:r>
            <a:r>
              <a:rPr lang="zh-CN" altLang="en-US" sz="3499" b="1" i="0">
                <a:solidFill>
                  <a:srgbClr val="000000">
                    <a:alpha val="100000"/>
                  </a:srgbClr>
                </a:solidFill>
                <a:latin typeface="Times New Roman"/>
                <a:ea typeface="Times New Roman"/>
              </a:rPr>
              <a:t>B</a:t>
            </a:r>
            <a:r>
              <a:rPr lang="zh-CN" altLang="en-US" sz="3499" b="1" i="0" baseline="-25000">
                <a:solidFill>
                  <a:srgbClr val="000000">
                    <a:alpha val="100000"/>
                  </a:srgbClr>
                </a:solidFill>
                <a:latin typeface="Times New Roman"/>
                <a:ea typeface="Times New Roman"/>
              </a:rPr>
              <a:t>n</a:t>
            </a:r>
            <a:r>
              <a:rPr lang="zh-CN" altLang="en-US" sz="3499" b="1" i="0">
                <a:solidFill>
                  <a:srgbClr val="000000">
                    <a:alpha val="100000"/>
                  </a:srgbClr>
                </a:solidFill>
                <a:latin typeface="Times New Roman"/>
                <a:ea typeface="Times New Roman"/>
              </a:rPr>
              <a:t>(s)           </a:t>
            </a:r>
            <a:r>
              <a:rPr lang="zh-CN" altLang="en-US" sz="3499" b="1" i="0">
                <a:solidFill>
                  <a:srgbClr val="FF0000">
                    <a:alpha val="100000"/>
                  </a:srgbClr>
                </a:solidFill>
                <a:latin typeface="Times New Roman"/>
                <a:ea typeface="Times New Roman"/>
              </a:rPr>
              <a:t>m</a:t>
            </a:r>
            <a:r>
              <a:rPr lang="zh-CN" altLang="en-US" sz="3499" b="1" i="0">
                <a:solidFill>
                  <a:srgbClr val="000000">
                    <a:alpha val="100000"/>
                  </a:srgbClr>
                </a:solidFill>
                <a:latin typeface="Times New Roman"/>
                <a:ea typeface="Times New Roman"/>
              </a:rPr>
              <a:t>A</a:t>
            </a:r>
            <a:r>
              <a:rPr lang="zh-CN" altLang="en-US" sz="3499" b="1" i="0" baseline="30000">
                <a:solidFill>
                  <a:srgbClr val="000000">
                    <a:alpha val="100000"/>
                  </a:srgbClr>
                </a:solidFill>
                <a:latin typeface="Times New Roman"/>
                <a:ea typeface="Times New Roman"/>
              </a:rPr>
              <a:t>n＋</a:t>
            </a:r>
            <a:r>
              <a:rPr lang="zh-CN" altLang="en-US" sz="3499" b="1" i="0">
                <a:solidFill>
                  <a:srgbClr val="000000">
                    <a:alpha val="100000"/>
                  </a:srgbClr>
                </a:solidFill>
                <a:latin typeface="Times New Roman"/>
                <a:ea typeface="Times New Roman"/>
              </a:rPr>
              <a:t>(aq)＋</a:t>
            </a:r>
            <a:r>
              <a:rPr lang="zh-CN" altLang="en-US" sz="3499" b="1" i="0">
                <a:solidFill>
                  <a:srgbClr val="FF0000">
                    <a:alpha val="100000"/>
                  </a:srgbClr>
                </a:solidFill>
                <a:latin typeface="Times New Roman"/>
                <a:ea typeface="Times New Roman"/>
              </a:rPr>
              <a:t>n</a:t>
            </a:r>
            <a:r>
              <a:rPr lang="zh-CN" altLang="en-US" sz="3499" b="1" i="0">
                <a:solidFill>
                  <a:srgbClr val="000000">
                    <a:alpha val="100000"/>
                  </a:srgbClr>
                </a:solidFill>
                <a:latin typeface="Times New Roman"/>
                <a:ea typeface="Times New Roman"/>
              </a:rPr>
              <a:t>B</a:t>
            </a:r>
            <a:r>
              <a:rPr lang="zh-CN" altLang="en-US" sz="3499" b="1" i="0" baseline="30000">
                <a:solidFill>
                  <a:srgbClr val="000000">
                    <a:alpha val="100000"/>
                  </a:srgbClr>
                </a:solidFill>
                <a:latin typeface="Times New Roman"/>
                <a:ea typeface="Times New Roman"/>
              </a:rPr>
              <a:t>m－</a:t>
            </a:r>
            <a:r>
              <a:rPr lang="zh-CN" altLang="en-US" sz="3499" b="1" i="0">
                <a:solidFill>
                  <a:srgbClr val="000000">
                    <a:alpha val="100000"/>
                  </a:srgbClr>
                </a:solidFill>
                <a:latin typeface="Times New Roman"/>
                <a:ea typeface="Times New Roman"/>
              </a:rPr>
              <a:t>(aq)    ；</a:t>
            </a:r>
            <a:r>
              <a:rPr lang="zh-CN" altLang="en-US" sz="3599" b="1" i="1">
                <a:solidFill>
                  <a:srgbClr val="000000">
                    <a:alpha val="100000"/>
                  </a:srgbClr>
                </a:solidFill>
                <a:latin typeface="Times New Roman"/>
                <a:ea typeface="Times New Roman"/>
              </a:rPr>
              <a:t>K</a:t>
            </a:r>
            <a:r>
              <a:rPr lang="zh-CN" altLang="en-US" sz="3599" b="1" i="0" baseline="-25000">
                <a:solidFill>
                  <a:srgbClr val="000000">
                    <a:alpha val="100000"/>
                  </a:srgbClr>
                </a:solidFill>
                <a:latin typeface="Times New Roman"/>
                <a:ea typeface="Times New Roman"/>
              </a:rPr>
              <a:t>sp</a:t>
            </a:r>
            <a:r>
              <a:rPr lang="zh-CN" altLang="en-US" sz="3599" b="1" i="0">
                <a:solidFill>
                  <a:srgbClr val="000000">
                    <a:alpha val="100000"/>
                  </a:srgbClr>
                </a:solidFill>
                <a:latin typeface="Times New Roman"/>
                <a:ea typeface="Times New Roman"/>
              </a:rPr>
              <a:t>＝</a:t>
            </a:r>
            <a:r>
              <a:rPr lang="zh-CN" altLang="en-US" sz="3599" b="1" i="1">
                <a:solidFill>
                  <a:srgbClr val="000000">
                    <a:alpha val="100000"/>
                  </a:srgbClr>
                </a:solidFill>
                <a:latin typeface="Times New Roman"/>
                <a:ea typeface="Times New Roman"/>
              </a:rPr>
              <a:t>c</a:t>
            </a:r>
            <a:r>
              <a:rPr lang="zh-CN" altLang="en-US" sz="3599" b="1" i="1" baseline="30000">
                <a:solidFill>
                  <a:srgbClr val="000000">
                    <a:alpha val="100000"/>
                  </a:srgbClr>
                </a:solidFill>
                <a:latin typeface="Times New Roman"/>
                <a:ea typeface="Times New Roman"/>
              </a:rPr>
              <a:t>m</a:t>
            </a:r>
            <a:r>
              <a:rPr lang="zh-CN" altLang="en-US" sz="3599" b="1" i="0">
                <a:solidFill>
                  <a:srgbClr val="000000">
                    <a:alpha val="100000"/>
                  </a:srgbClr>
                </a:solidFill>
                <a:latin typeface="Times New Roman"/>
                <a:ea typeface="Times New Roman"/>
              </a:rPr>
              <a:t>(A</a:t>
            </a:r>
            <a:r>
              <a:rPr lang="zh-CN" altLang="en-US" sz="3599" b="1" i="1" baseline="30000">
                <a:solidFill>
                  <a:srgbClr val="000000">
                    <a:alpha val="100000"/>
                  </a:srgbClr>
                </a:solidFill>
                <a:latin typeface="Times New Roman"/>
                <a:ea typeface="Times New Roman"/>
              </a:rPr>
              <a:t>n</a:t>
            </a:r>
            <a:r>
              <a:rPr lang="zh-CN" altLang="en-US" sz="3599" b="1" i="0" baseline="30000">
                <a:solidFill>
                  <a:srgbClr val="000000">
                    <a:alpha val="100000"/>
                  </a:srgbClr>
                </a:solidFill>
                <a:latin typeface="Times New Roman"/>
                <a:ea typeface="Times New Roman"/>
              </a:rPr>
              <a:t>＋</a:t>
            </a:r>
            <a:r>
              <a:rPr lang="zh-CN" altLang="en-US" sz="3599" b="1" i="0">
                <a:solidFill>
                  <a:srgbClr val="000000">
                    <a:alpha val="100000"/>
                  </a:srgbClr>
                </a:solidFill>
                <a:latin typeface="Times New Roman"/>
                <a:ea typeface="Times New Roman"/>
              </a:rPr>
              <a:t>)·</a:t>
            </a:r>
            <a:r>
              <a:rPr lang="zh-CN" altLang="en-US" sz="3599" b="1" i="1">
                <a:solidFill>
                  <a:srgbClr val="000000">
                    <a:alpha val="100000"/>
                  </a:srgbClr>
                </a:solidFill>
                <a:latin typeface="Times New Roman"/>
                <a:ea typeface="Times New Roman"/>
              </a:rPr>
              <a:t>c</a:t>
            </a:r>
            <a:r>
              <a:rPr lang="zh-CN" altLang="en-US" sz="3599" b="1" i="1" baseline="30000">
                <a:solidFill>
                  <a:srgbClr val="000000">
                    <a:alpha val="100000"/>
                  </a:srgbClr>
                </a:solidFill>
                <a:latin typeface="Times New Roman"/>
                <a:ea typeface="Times New Roman"/>
              </a:rPr>
              <a:t>n</a:t>
            </a:r>
            <a:r>
              <a:rPr lang="zh-CN" altLang="en-US" sz="3599" b="1" i="0">
                <a:solidFill>
                  <a:srgbClr val="000000">
                    <a:alpha val="100000"/>
                  </a:srgbClr>
                </a:solidFill>
                <a:latin typeface="Times New Roman"/>
                <a:ea typeface="Times New Roman"/>
              </a:rPr>
              <a:t>(B</a:t>
            </a:r>
            <a:r>
              <a:rPr lang="zh-CN" altLang="en-US" sz="3599" b="1" i="1" baseline="30000">
                <a:solidFill>
                  <a:srgbClr val="000000">
                    <a:alpha val="100000"/>
                  </a:srgbClr>
                </a:solidFill>
                <a:latin typeface="Times New Roman"/>
                <a:ea typeface="Times New Roman"/>
              </a:rPr>
              <a:t>m</a:t>
            </a:r>
            <a:r>
              <a:rPr lang="zh-CN" altLang="en-US" sz="3599" b="1" i="0" baseline="30000">
                <a:solidFill>
                  <a:srgbClr val="000000">
                    <a:alpha val="100000"/>
                  </a:srgbClr>
                </a:solidFill>
                <a:latin typeface="Times New Roman"/>
                <a:ea typeface="Times New Roman"/>
              </a:rPr>
              <a:t>－</a:t>
            </a:r>
            <a:r>
              <a:rPr lang="zh-CN" altLang="en-US" sz="3599" b="1" i="0">
                <a:solidFill>
                  <a:srgbClr val="000000">
                    <a:alpha val="100000"/>
                  </a:srgbClr>
                </a:solidFill>
                <a:latin typeface="Times New Roman"/>
                <a:ea typeface="Times New Roman"/>
              </a:rPr>
              <a:t>)</a:t>
            </a:r>
            <a:endParaRPr lang="zh-CN" altLang="en-US" sz="3199" b="1" i="0">
              <a:solidFill>
                <a:srgbClr val="000000">
                  <a:alpha val="100000"/>
                </a:srgbClr>
              </a:solidFill>
              <a:latin typeface="微软雅黑"/>
              <a:ea typeface="微软雅黑"/>
            </a:endParaRPr>
          </a:p>
          <a:p>
            <a:pPr marL="0" algn="l">
              <a:lnSpc>
                <a:spcPts val="5000"/>
              </a:lnSpc>
            </a:pPr>
            <a:r>
              <a:rPr lang="zh-CN" altLang="en-US" sz="3199" b="1" i="0">
                <a:solidFill>
                  <a:srgbClr val="000000">
                    <a:alpha val="100000"/>
                  </a:srgbClr>
                </a:solidFill>
                <a:latin typeface="微软雅黑"/>
                <a:ea typeface="微软雅黑"/>
              </a:rPr>
              <a:t>如：</a:t>
            </a:r>
            <a:r>
              <a:rPr lang="zh-CN" altLang="en-US" sz="3399" b="1" i="0">
                <a:solidFill>
                  <a:srgbClr val="000000">
                    <a:alpha val="100000"/>
                  </a:srgbClr>
                </a:solidFill>
                <a:latin typeface="Times New Roman"/>
                <a:ea typeface="Times New Roman"/>
              </a:rPr>
              <a:t>Fe(OH)</a:t>
            </a:r>
            <a:r>
              <a:rPr lang="zh-CN" altLang="en-US" sz="3399" b="1" i="0" baseline="-25000">
                <a:solidFill>
                  <a:srgbClr val="000000">
                    <a:alpha val="100000"/>
                  </a:srgbClr>
                </a:solidFill>
                <a:latin typeface="Times New Roman"/>
                <a:ea typeface="Times New Roman"/>
              </a:rPr>
              <a:t>3</a:t>
            </a:r>
            <a:r>
              <a:rPr lang="zh-CN" altLang="en-US" sz="3399" b="1" i="0">
                <a:solidFill>
                  <a:srgbClr val="000000">
                    <a:alpha val="100000"/>
                  </a:srgbClr>
                </a:solidFill>
                <a:latin typeface="Times New Roman"/>
                <a:ea typeface="Times New Roman"/>
              </a:rPr>
              <a:t>(s)        Fe</a:t>
            </a:r>
            <a:r>
              <a:rPr lang="zh-CN" altLang="en-US" sz="3399" b="1" i="0" baseline="30000">
                <a:solidFill>
                  <a:srgbClr val="000000">
                    <a:alpha val="100000"/>
                  </a:srgbClr>
                </a:solidFill>
                <a:latin typeface="Times New Roman"/>
                <a:ea typeface="Times New Roman"/>
              </a:rPr>
              <a:t>3＋</a:t>
            </a:r>
            <a:r>
              <a:rPr lang="zh-CN" altLang="en-US" sz="3399" b="1" i="0">
                <a:solidFill>
                  <a:srgbClr val="000000">
                    <a:alpha val="100000"/>
                  </a:srgbClr>
                </a:solidFill>
                <a:latin typeface="Times New Roman"/>
                <a:ea typeface="Times New Roman"/>
              </a:rPr>
              <a:t>(aq)＋3OH</a:t>
            </a:r>
            <a:r>
              <a:rPr lang="zh-CN" altLang="en-US" sz="3399" b="1" i="0" baseline="30000">
                <a:solidFill>
                  <a:srgbClr val="000000">
                    <a:alpha val="100000"/>
                  </a:srgbClr>
                </a:solidFill>
                <a:latin typeface="Times New Roman"/>
                <a:ea typeface="Times New Roman"/>
              </a:rPr>
              <a:t>－</a:t>
            </a:r>
            <a:r>
              <a:rPr lang="zh-CN" altLang="en-US" sz="3399" b="1" i="0">
                <a:solidFill>
                  <a:srgbClr val="000000">
                    <a:alpha val="100000"/>
                  </a:srgbClr>
                </a:solidFill>
                <a:latin typeface="Times New Roman"/>
                <a:ea typeface="Times New Roman"/>
              </a:rPr>
              <a:t>(aq) ；</a:t>
            </a:r>
            <a:r>
              <a:rPr lang="zh-CN" altLang="en-US" sz="3199" b="1" i="1">
                <a:solidFill>
                  <a:srgbClr val="000000">
                    <a:alpha val="100000"/>
                  </a:srgbClr>
                </a:solidFill>
                <a:latin typeface="微软雅黑"/>
                <a:ea typeface="微软雅黑"/>
              </a:rPr>
              <a:t>K</a:t>
            </a:r>
            <a:r>
              <a:rPr lang="zh-CN" altLang="en-US" sz="3199" b="1" i="0" baseline="-25000">
                <a:solidFill>
                  <a:srgbClr val="000000">
                    <a:alpha val="100000"/>
                  </a:srgbClr>
                </a:solidFill>
                <a:latin typeface="微软雅黑"/>
                <a:ea typeface="微软雅黑"/>
              </a:rPr>
              <a:t>sp</a:t>
            </a:r>
            <a:r>
              <a:rPr lang="zh-CN" altLang="en-US" sz="3199" b="1" i="0">
                <a:solidFill>
                  <a:srgbClr val="000000">
                    <a:alpha val="100000"/>
                  </a:srgbClr>
                </a:solidFill>
                <a:latin typeface="微软雅黑"/>
                <a:ea typeface="微软雅黑"/>
              </a:rPr>
              <a:t>＝ </a:t>
            </a:r>
            <a:r>
              <a:rPr lang="zh-CN" altLang="en-US" sz="3199" b="1" i="0" u="sng">
                <a:solidFill>
                  <a:srgbClr val="000000">
                    <a:alpha val="100000"/>
                  </a:srgbClr>
                </a:solidFill>
                <a:latin typeface="微软雅黑"/>
                <a:ea typeface="微软雅黑"/>
              </a:rPr>
              <a:t>                      </a:t>
            </a:r>
            <a:endParaRPr lang="zh-CN" altLang="en-US" sz="2999" b="1" i="0">
              <a:solidFill>
                <a:srgbClr val="000000">
                  <a:alpha val="100000"/>
                </a:srgbClr>
              </a:solidFill>
              <a:latin typeface="微软雅黑"/>
              <a:ea typeface="微软雅黑"/>
            </a:endParaRPr>
          </a:p>
          <a:p>
            <a:pPr marL="0" algn="l">
              <a:lnSpc>
                <a:spcPts val="5100"/>
              </a:lnSpc>
            </a:pPr>
            <a:r>
              <a:rPr lang="zh-CN" altLang="en-US" sz="2999" b="1" i="0">
                <a:solidFill>
                  <a:srgbClr val="3B00FF">
                    <a:alpha val="100000"/>
                  </a:srgbClr>
                </a:solidFill>
                <a:latin typeface="微软雅黑"/>
                <a:ea typeface="微软雅黑"/>
              </a:rPr>
              <a:t>注意：</a:t>
            </a:r>
            <a:r>
              <a:rPr lang="zh-CN" altLang="en-US" sz="2999" b="1" i="0">
                <a:solidFill>
                  <a:srgbClr val="000000">
                    <a:alpha val="100000"/>
                  </a:srgbClr>
                </a:solidFill>
                <a:latin typeface="微软雅黑"/>
                <a:ea typeface="微软雅黑"/>
              </a:rPr>
              <a:t>表达式中的浓度都是平衡浓度</a:t>
            </a:r>
          </a:p>
        </p:txBody>
      </p:sp>
      <p:pic>
        <p:nvPicPr>
          <p:cNvPr id="3" name="公式1" title=""/>
          <p:cNvPicPr>
            <a:picLocks noChangeAspect="1"/>
          </p:cNvPicPr>
          <p:nvPr/>
        </p:nvPicPr>
        <p:blipFill>
          <a:blip r:embed="rId2"/>
          <a:stretch>
            <a:fillRect/>
          </a:stretch>
        </p:blipFill>
        <p:spPr>
          <a:xfrm>
            <a:off x="2917793" y="1045454"/>
            <a:ext cx="1126836" cy="1444619"/>
          </a:xfrm>
          <a:prstGeom prst="rect">
            <a:avLst/>
          </a:prstGeom>
        </p:spPr>
      </p:pic>
      <p:pic>
        <p:nvPicPr>
          <p:cNvPr id="4" name="公式2" title=""/>
          <p:cNvPicPr>
            <a:picLocks noChangeAspect="1"/>
          </p:cNvPicPr>
          <p:nvPr/>
        </p:nvPicPr>
        <p:blipFill>
          <a:blip r:embed="rId3"/>
          <a:stretch>
            <a:fillRect/>
          </a:stretch>
        </p:blipFill>
        <p:spPr>
          <a:xfrm>
            <a:off x="1520762" y="229114"/>
            <a:ext cx="1345911" cy="1725473"/>
          </a:xfrm>
          <a:prstGeom prst="rect">
            <a:avLst/>
          </a:prstGeom>
        </p:spPr>
      </p:pic>
      <p:sp>
        <p:nvSpPr>
          <p:cNvPr id="5" name="文本2" title=""/>
          <p:cNvSpPr txBox="1"/>
          <p:nvPr/>
        </p:nvSpPr>
        <p:spPr>
          <a:xfrm>
            <a:off x="9058713" y="1211847"/>
            <a:ext cx="3896706" cy="887797"/>
          </a:xfrm>
          <a:prstGeom prst="rect">
            <a:avLst/>
          </a:prstGeom>
          <a:noFill/>
        </p:spPr>
        <p:txBody>
          <a:bodyPr anchor="t"/>
          <a:lstStyle/>
          <a:p>
            <a:pPr marL="0" algn="l">
              <a:lnSpc>
                <a:spcPts val="5400"/>
              </a:lnSpc>
            </a:pPr>
            <a:r>
              <a:rPr lang="zh-CN" altLang="en-US" sz="3199" b="1" i="1">
                <a:solidFill>
                  <a:srgbClr val="FF0000">
                    <a:alpha val="100000"/>
                  </a:srgbClr>
                </a:solidFill>
                <a:latin typeface="微软雅黑"/>
                <a:ea typeface="微软雅黑"/>
              </a:rPr>
              <a:t>c</a:t>
            </a:r>
            <a:r>
              <a:rPr lang="zh-CN" altLang="en-US" sz="3199" b="1" i="0">
                <a:solidFill>
                  <a:srgbClr val="FF0000">
                    <a:alpha val="100000"/>
                  </a:srgbClr>
                </a:solidFill>
                <a:latin typeface="微软雅黑"/>
                <a:ea typeface="微软雅黑"/>
              </a:rPr>
              <a:t>(Fe</a:t>
            </a:r>
            <a:r>
              <a:rPr lang="zh-CN" altLang="en-US" sz="3199" b="1" i="0" baseline="30000">
                <a:solidFill>
                  <a:srgbClr val="FF0000">
                    <a:alpha val="100000"/>
                  </a:srgbClr>
                </a:solidFill>
                <a:latin typeface="微软雅黑"/>
                <a:ea typeface="微软雅黑"/>
              </a:rPr>
              <a:t>3＋</a:t>
            </a:r>
            <a:r>
              <a:rPr lang="zh-CN" altLang="en-US" sz="3199" b="1" i="0">
                <a:solidFill>
                  <a:srgbClr val="FF0000">
                    <a:alpha val="100000"/>
                  </a:srgbClr>
                </a:solidFill>
                <a:latin typeface="微软雅黑"/>
                <a:ea typeface="微软雅黑"/>
              </a:rPr>
              <a:t>)·</a:t>
            </a:r>
            <a:r>
              <a:rPr lang="zh-CN" altLang="en-US" sz="3199" b="1" i="1">
                <a:solidFill>
                  <a:srgbClr val="FF0000">
                    <a:alpha val="100000"/>
                  </a:srgbClr>
                </a:solidFill>
                <a:latin typeface="微软雅黑"/>
                <a:ea typeface="微软雅黑"/>
              </a:rPr>
              <a:t>c</a:t>
            </a:r>
            <a:r>
              <a:rPr lang="zh-CN" altLang="en-US" sz="3199" b="1" i="0" baseline="30000">
                <a:solidFill>
                  <a:srgbClr val="FF0000">
                    <a:alpha val="100000"/>
                  </a:srgbClr>
                </a:solidFill>
                <a:latin typeface="微软雅黑"/>
                <a:ea typeface="微软雅黑"/>
              </a:rPr>
              <a:t>3</a:t>
            </a:r>
            <a:r>
              <a:rPr lang="zh-CN" altLang="en-US" sz="3199" b="1" i="0">
                <a:solidFill>
                  <a:srgbClr val="FF0000">
                    <a:alpha val="100000"/>
                  </a:srgbClr>
                </a:solidFill>
                <a:latin typeface="微软雅黑"/>
                <a:ea typeface="微软雅黑"/>
              </a:rPr>
              <a:t>(OH</a:t>
            </a:r>
            <a:r>
              <a:rPr lang="zh-CN" altLang="en-US" sz="3199" b="1" i="0" baseline="30000">
                <a:solidFill>
                  <a:srgbClr val="FF0000">
                    <a:alpha val="100000"/>
                  </a:srgbClr>
                </a:solidFill>
                <a:latin typeface="微软雅黑"/>
                <a:ea typeface="微软雅黑"/>
              </a:rPr>
              <a:t>－</a:t>
            </a:r>
            <a:r>
              <a:rPr lang="zh-CN" altLang="en-US" sz="3199" b="1" i="0">
                <a:solidFill>
                  <a:srgbClr val="FF0000">
                    <a:alpha val="100000"/>
                  </a:srgbClr>
                </a:solidFill>
                <a:latin typeface="微软雅黑"/>
                <a:ea typeface="微软雅黑"/>
              </a:rPr>
              <a:t>)</a:t>
            </a:r>
          </a:p>
        </p:txBody>
      </p:sp>
      <p:sp>
        <p:nvSpPr>
          <p:cNvPr id="6" name="文本3" title=""/>
          <p:cNvSpPr txBox="1"/>
          <p:nvPr/>
        </p:nvSpPr>
        <p:spPr>
          <a:xfrm>
            <a:off x="319964" y="2747601"/>
            <a:ext cx="10292296" cy="2894619"/>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练习：写出下列难溶物质的</a:t>
            </a:r>
            <a:r>
              <a:rPr lang="zh-CN" altLang="en-US" sz="2999" b="1" i="1">
                <a:solidFill>
                  <a:srgbClr val="FF0000">
                    <a:alpha val="100000"/>
                  </a:srgbClr>
                </a:solidFill>
                <a:latin typeface="微软雅黑"/>
                <a:ea typeface="微软雅黑"/>
              </a:rPr>
              <a:t>K</a:t>
            </a:r>
            <a:r>
              <a:rPr lang="zh-CN" altLang="en-US" sz="2999" b="1" i="0" baseline="-25000">
                <a:solidFill>
                  <a:srgbClr val="FF0000">
                    <a:alpha val="100000"/>
                  </a:srgbClr>
                </a:solidFill>
                <a:latin typeface="微软雅黑"/>
                <a:ea typeface="微软雅黑"/>
              </a:rPr>
              <a:t>sp </a:t>
            </a:r>
            <a:r>
              <a:rPr lang="zh-CN" altLang="en-US" sz="2999" b="1" i="0">
                <a:solidFill>
                  <a:srgbClr val="FF0000">
                    <a:alpha val="100000"/>
                  </a:srgbClr>
                </a:solidFill>
                <a:latin typeface="微软雅黑"/>
                <a:ea typeface="微软雅黑"/>
              </a:rPr>
              <a:t>的表达式</a:t>
            </a:r>
          </a:p>
          <a:p>
            <a:pPr marL="0" algn="l">
              <a:lnSpc>
                <a:spcPts val="5300"/>
              </a:lnSpc>
            </a:pPr>
            <a:r>
              <a:rPr lang="zh-CN" altLang="en-US" sz="3599" b="1" i="0">
                <a:solidFill>
                  <a:srgbClr val="3B00FF">
                    <a:alpha val="100000"/>
                  </a:srgbClr>
                </a:solidFill>
                <a:latin typeface="Times New Roman"/>
                <a:ea typeface="Times New Roman"/>
              </a:rPr>
              <a:t>Ag</a:t>
            </a:r>
            <a:r>
              <a:rPr lang="zh-CN" altLang="en-US" sz="3599" b="1" i="0" baseline="-25000">
                <a:solidFill>
                  <a:srgbClr val="3B00FF">
                    <a:alpha val="100000"/>
                  </a:srgbClr>
                </a:solidFill>
                <a:latin typeface="Times New Roman"/>
                <a:ea typeface="Times New Roman"/>
              </a:rPr>
              <a:t>2</a:t>
            </a:r>
            <a:r>
              <a:rPr lang="zh-CN" altLang="en-US" sz="3599" b="1" i="0">
                <a:solidFill>
                  <a:srgbClr val="3B00FF">
                    <a:alpha val="100000"/>
                  </a:srgbClr>
                </a:solidFill>
                <a:latin typeface="Times New Roman"/>
                <a:ea typeface="Times New Roman"/>
              </a:rPr>
              <a:t>CrO</a:t>
            </a:r>
            <a:r>
              <a:rPr lang="zh-CN" altLang="en-US" sz="3599" b="1" i="0" baseline="-25000">
                <a:solidFill>
                  <a:srgbClr val="3B00FF">
                    <a:alpha val="100000"/>
                  </a:srgbClr>
                </a:solidFill>
                <a:latin typeface="Times New Roman"/>
                <a:ea typeface="Times New Roman"/>
              </a:rPr>
              <a:t>4</a:t>
            </a:r>
          </a:p>
          <a:p>
            <a:pPr marL="0" algn="l">
              <a:lnSpc>
                <a:spcPts val="5300"/>
              </a:lnSpc>
            </a:pPr>
            <a:r>
              <a:rPr lang="zh-CN" altLang="en-US" sz="3599" b="1" i="0">
                <a:solidFill>
                  <a:srgbClr val="3B00FF">
                    <a:alpha val="100000"/>
                  </a:srgbClr>
                </a:solidFill>
                <a:latin typeface="Times New Roman"/>
                <a:ea typeface="Times New Roman"/>
              </a:rPr>
              <a:t>Ag</a:t>
            </a:r>
            <a:r>
              <a:rPr lang="zh-CN" altLang="en-US" sz="3599" b="1" i="0" baseline="-25000">
                <a:solidFill>
                  <a:srgbClr val="3B00FF">
                    <a:alpha val="100000"/>
                  </a:srgbClr>
                </a:solidFill>
                <a:latin typeface="Times New Roman"/>
                <a:ea typeface="Times New Roman"/>
              </a:rPr>
              <a:t>2</a:t>
            </a:r>
            <a:r>
              <a:rPr lang="zh-CN" altLang="en-US" sz="3599" b="1" i="0">
                <a:solidFill>
                  <a:srgbClr val="3B00FF">
                    <a:alpha val="100000"/>
                  </a:srgbClr>
                </a:solidFill>
                <a:latin typeface="Times New Roman"/>
                <a:ea typeface="Times New Roman"/>
              </a:rPr>
              <a:t>S</a:t>
            </a:r>
          </a:p>
          <a:p>
            <a:pPr marL="0" algn="l">
              <a:lnSpc>
                <a:spcPts val="5300"/>
              </a:lnSpc>
            </a:pPr>
            <a:r>
              <a:rPr lang="zh-CN" altLang="en-US" sz="3599" b="1" i="0">
                <a:solidFill>
                  <a:srgbClr val="3B00FF">
                    <a:alpha val="100000"/>
                  </a:srgbClr>
                </a:solidFill>
                <a:latin typeface="Times New Roman"/>
                <a:ea typeface="Times New Roman"/>
              </a:rPr>
              <a:t>BaSO</a:t>
            </a:r>
            <a:r>
              <a:rPr lang="zh-CN" altLang="en-US" sz="3599" b="1" i="0" baseline="-25000">
                <a:solidFill>
                  <a:srgbClr val="3B00FF">
                    <a:alpha val="100000"/>
                  </a:srgbClr>
                </a:solidFill>
                <a:latin typeface="Times New Roman"/>
                <a:ea typeface="Times New Roman"/>
              </a:rPr>
              <a:t>4</a:t>
            </a:r>
          </a:p>
        </p:txBody>
      </p:sp>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sp>
        <p:nvSpPr>
          <p:cNvPr id="2" name="文本1" title=""/>
          <p:cNvSpPr txBox="1"/>
          <p:nvPr/>
        </p:nvSpPr>
        <p:spPr>
          <a:xfrm>
            <a:off x="93002" y="181070"/>
            <a:ext cx="12006834" cy="6073912"/>
          </a:xfrm>
          <a:prstGeom prst="rect">
            <a:avLst/>
          </a:prstGeom>
          <a:noFill/>
        </p:spPr>
        <p:txBody>
          <a:bodyPr anchor="t"/>
          <a:lstStyle/>
          <a:p>
            <a:pPr marL="0" algn="l">
              <a:lnSpc>
                <a:spcPts val="5100"/>
              </a:lnSpc>
            </a:pPr>
            <a:r>
              <a:rPr lang="zh-CN" altLang="en-US" sz="2999" b="1" i="0">
                <a:solidFill>
                  <a:srgbClr val="000000">
                    <a:alpha val="100000"/>
                  </a:srgbClr>
                </a:solidFill>
                <a:latin typeface="微软雅黑"/>
                <a:ea typeface="微软雅黑"/>
              </a:rPr>
              <a:t>3．</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 </a:t>
            </a:r>
            <a:r>
              <a:rPr lang="zh-CN" altLang="en-US" sz="2999" b="1" i="0">
                <a:solidFill>
                  <a:srgbClr val="000000">
                    <a:alpha val="100000"/>
                  </a:srgbClr>
                </a:solidFill>
                <a:latin typeface="微软雅黑"/>
                <a:ea typeface="微软雅黑"/>
              </a:rPr>
              <a:t>影响因素</a:t>
            </a:r>
          </a:p>
          <a:p>
            <a:pPr marL="0" algn="l">
              <a:lnSpc>
                <a:spcPts val="5100"/>
              </a:lnSpc>
            </a:pPr>
            <a:r>
              <a:rPr lang="zh-CN" altLang="en-US" sz="2999" b="1" i="0">
                <a:solidFill>
                  <a:srgbClr val="000000">
                    <a:alpha val="100000"/>
                  </a:srgbClr>
                </a:solidFill>
                <a:latin typeface="微软雅黑"/>
                <a:ea typeface="微软雅黑"/>
              </a:rPr>
              <a:t>(1)内因：</a:t>
            </a:r>
            <a:r>
              <a:rPr lang="zh-CN" altLang="en-US" sz="2999" b="1" i="0" u="sng">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，这是主要决定因素。</a:t>
            </a:r>
          </a:p>
          <a:p>
            <a:pPr marL="0" algn="l">
              <a:lnSpc>
                <a:spcPts val="5100"/>
              </a:lnSpc>
            </a:pPr>
            <a:r>
              <a:rPr lang="zh-CN" altLang="en-US" sz="2999" b="1" i="0">
                <a:solidFill>
                  <a:srgbClr val="000000">
                    <a:alpha val="100000"/>
                  </a:srgbClr>
                </a:solidFill>
                <a:latin typeface="微软雅黑"/>
                <a:ea typeface="微软雅黑"/>
              </a:rPr>
              <a:t>(2)外因：</a:t>
            </a:r>
            <a:r>
              <a:rPr lang="zh-CN" altLang="en-US" sz="2999" b="1" i="0" u="sng">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a:t>
            </a:r>
            <a:r>
              <a:rPr lang="zh-CN" altLang="en-US" sz="2999" b="1" i="0">
                <a:solidFill>
                  <a:srgbClr val="3B00FF">
                    <a:alpha val="100000"/>
                  </a:srgbClr>
                </a:solidFill>
                <a:latin typeface="微软雅黑"/>
                <a:ea typeface="微软雅黑"/>
              </a:rPr>
              <a:t>绝大多数</a:t>
            </a:r>
            <a:r>
              <a:rPr lang="zh-CN" altLang="en-US" sz="2999" b="1" i="0">
                <a:solidFill>
                  <a:srgbClr val="000000">
                    <a:alpha val="100000"/>
                  </a:srgbClr>
                </a:solidFill>
                <a:latin typeface="微软雅黑"/>
                <a:ea typeface="微软雅黑"/>
              </a:rPr>
              <a:t>难溶盐的溶解是 </a:t>
            </a:r>
            <a:r>
              <a:rPr lang="zh-CN" altLang="en-US" sz="2999" b="1" i="0" u="sng">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过程，升高温度，平衡向</a:t>
            </a:r>
            <a:r>
              <a:rPr lang="zh-CN" altLang="en-US" sz="2999" b="1" i="0" u="sng">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方向移动，</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    </a:t>
            </a:r>
            <a:r>
              <a:rPr lang="zh-CN" altLang="en-US" sz="2999" b="1" i="0" u="sng">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a:t>
            </a:r>
          </a:p>
          <a:p>
            <a:pPr marL="0" algn="l">
              <a:lnSpc>
                <a:spcPts val="5100"/>
              </a:lnSpc>
            </a:pPr>
            <a:r>
              <a:rPr lang="zh-CN" altLang="en-US" sz="2999" b="1" i="0">
                <a:solidFill>
                  <a:srgbClr val="000000">
                    <a:alpha val="100000"/>
                  </a:srgbClr>
                </a:solidFill>
                <a:latin typeface="微软雅黑"/>
                <a:ea typeface="微软雅黑"/>
              </a:rPr>
              <a:t>①浓度：加水稀释，平衡向 </a:t>
            </a:r>
            <a:r>
              <a:rPr lang="zh-CN" altLang="en-US" sz="2999" b="1" i="0" u="sng">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方向移动，但</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  </a:t>
            </a:r>
            <a:r>
              <a:rPr lang="zh-CN" altLang="en-US" sz="2999" b="1" i="0" u="sng">
                <a:solidFill>
                  <a:srgbClr val="000000">
                    <a:alpha val="100000"/>
                  </a:srgbClr>
                </a:solidFill>
                <a:latin typeface="微软雅黑"/>
                <a:ea typeface="微软雅黑"/>
              </a:rPr>
              <a:t>            </a:t>
            </a:r>
            <a:r>
              <a:rPr lang="zh-CN" altLang="en-US" sz="2999" b="1" i="0" baseline="-25000">
                <a:solidFill>
                  <a:srgbClr val="000000">
                    <a:alpha val="100000"/>
                  </a:srgbClr>
                </a:solidFill>
                <a:latin typeface="微软雅黑"/>
                <a:ea typeface="微软雅黑"/>
              </a:rPr>
              <a:t>  </a:t>
            </a:r>
            <a:r>
              <a:rPr lang="zh-CN" altLang="en-US" sz="2999" b="1" i="0">
                <a:solidFill>
                  <a:srgbClr val="000000">
                    <a:alpha val="100000"/>
                  </a:srgbClr>
                </a:solidFill>
                <a:latin typeface="微软雅黑"/>
                <a:ea typeface="微软雅黑"/>
              </a:rPr>
              <a:t>。</a:t>
            </a:r>
          </a:p>
          <a:p>
            <a:pPr marL="0" algn="l">
              <a:lnSpc>
                <a:spcPts val="5100"/>
              </a:lnSpc>
            </a:pPr>
            <a:r>
              <a:rPr lang="zh-CN" altLang="en-US" sz="2999" b="1" i="0">
                <a:solidFill>
                  <a:srgbClr val="000000">
                    <a:alpha val="100000"/>
                  </a:srgbClr>
                </a:solidFill>
                <a:latin typeface="微软雅黑"/>
                <a:ea typeface="微软雅黑"/>
              </a:rPr>
              <a:t>②其他：向平衡体系中加入可与体系中某些离子反应生成更难溶物质或更难电离物质或气体的离子时，平衡向溶解方向移动，但</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FF0000">
                    <a:alpha val="100000"/>
                  </a:srgbClr>
                </a:solidFill>
                <a:latin typeface="微软雅黑"/>
                <a:ea typeface="微软雅黑"/>
              </a:rPr>
              <a:t>不变</a:t>
            </a:r>
            <a:r>
              <a:rPr lang="zh-CN" altLang="en-US" sz="2999" b="1" i="0">
                <a:solidFill>
                  <a:srgbClr val="000000">
                    <a:alpha val="100000"/>
                  </a:srgbClr>
                </a:solidFill>
                <a:latin typeface="微软雅黑"/>
                <a:ea typeface="微软雅黑"/>
              </a:rPr>
              <a:t>。</a:t>
            </a:r>
          </a:p>
          <a:p>
            <a:pPr marL="0" algn="l"/>
            <a:endParaRPr lang="zh-CN" altLang="en-US" sz="2999" b="1" i="0">
              <a:solidFill>
                <a:srgbClr val="000000">
                  <a:alpha val="100000"/>
                </a:srgbClr>
              </a:solidFill>
              <a:latin typeface="微软雅黑"/>
              <a:ea typeface="微软雅黑"/>
            </a:endParaRPr>
          </a:p>
          <a:p>
            <a:pPr marL="0" algn="l"/>
            <a:endParaRPr lang="zh-CN" altLang="en-US" sz="2999" b="1" i="0">
              <a:solidFill>
                <a:srgbClr val="000000">
                  <a:alpha val="100000"/>
                </a:srgbClr>
              </a:solidFill>
              <a:latin typeface="微软雅黑"/>
              <a:ea typeface="微软雅黑"/>
            </a:endParaRPr>
          </a:p>
        </p:txBody>
      </p:sp>
      <p:sp>
        <p:nvSpPr>
          <p:cNvPr id="3" name="文本2" title=""/>
          <p:cNvSpPr txBox="1"/>
          <p:nvPr/>
        </p:nvSpPr>
        <p:spPr>
          <a:xfrm>
            <a:off x="1955892" y="1394260"/>
            <a:ext cx="952500" cy="844212"/>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温度</a:t>
            </a:r>
          </a:p>
        </p:txBody>
      </p:sp>
      <p:sp>
        <p:nvSpPr>
          <p:cNvPr id="4" name="文本3" title=""/>
          <p:cNvSpPr txBox="1"/>
          <p:nvPr/>
        </p:nvSpPr>
        <p:spPr>
          <a:xfrm>
            <a:off x="1955883" y="852773"/>
            <a:ext cx="36195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难溶物质本身的性质</a:t>
            </a:r>
          </a:p>
        </p:txBody>
      </p:sp>
      <p:sp>
        <p:nvSpPr>
          <p:cNvPr id="5" name="文本4" title=""/>
          <p:cNvSpPr txBox="1"/>
          <p:nvPr/>
        </p:nvSpPr>
        <p:spPr>
          <a:xfrm>
            <a:off x="7640764" y="1545469"/>
            <a:ext cx="33147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吸热</a:t>
            </a:r>
          </a:p>
        </p:txBody>
      </p:sp>
      <p:sp>
        <p:nvSpPr>
          <p:cNvPr id="6" name="文本5" title=""/>
          <p:cNvSpPr txBox="1"/>
          <p:nvPr/>
        </p:nvSpPr>
        <p:spPr>
          <a:xfrm>
            <a:off x="1456144" y="2242852"/>
            <a:ext cx="9525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溶解</a:t>
            </a:r>
          </a:p>
        </p:txBody>
      </p:sp>
      <p:sp>
        <p:nvSpPr>
          <p:cNvPr id="7" name="文本6" title=""/>
          <p:cNvSpPr txBox="1"/>
          <p:nvPr/>
        </p:nvSpPr>
        <p:spPr>
          <a:xfrm>
            <a:off x="5161140" y="2242604"/>
            <a:ext cx="9525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增大</a:t>
            </a:r>
          </a:p>
        </p:txBody>
      </p:sp>
      <p:sp>
        <p:nvSpPr>
          <p:cNvPr id="8" name="文本7" title=""/>
          <p:cNvSpPr txBox="1"/>
          <p:nvPr/>
        </p:nvSpPr>
        <p:spPr>
          <a:xfrm>
            <a:off x="4922711" y="2871511"/>
            <a:ext cx="9525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溶解</a:t>
            </a:r>
          </a:p>
        </p:txBody>
      </p:sp>
      <p:sp>
        <p:nvSpPr>
          <p:cNvPr id="9" name="文本8" title=""/>
          <p:cNvSpPr txBox="1"/>
          <p:nvPr/>
        </p:nvSpPr>
        <p:spPr>
          <a:xfrm>
            <a:off x="8821541" y="2871673"/>
            <a:ext cx="95250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不变</a:t>
            </a:r>
          </a:p>
        </p:txBody>
      </p:sp>
      <p:grpSp>
        <p:nvGrpSpPr>
          <p:cNvPr id="10" name="组合1" title=""/>
          <p:cNvGrpSpPr/>
          <p:nvPr/>
        </p:nvGrpSpPr>
        <p:grpSpPr>
          <a:xfrm>
            <a:off x="3224660" y="10"/>
            <a:ext cx="8702678" cy="775483"/>
            <a:chExt cx="8702678" cy="775483"/>
          </a:xfrm>
        </p:grpSpPr>
        <p:sp>
          <p:nvSpPr>
            <p:cNvPr id="11" name="形状1"/>
            <p:cNvSpPr txBox="1"/>
            <p:nvPr/>
          </p:nvSpPr>
          <p:spPr>
            <a:xfrm>
              <a:off x="3810" y="49530"/>
              <a:ext cx="8331200" cy="52197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2" name="文本10"/>
            <p:cNvSpPr txBox="1"/>
            <p:nvPr/>
          </p:nvSpPr>
          <p:spPr>
            <a:xfrm>
              <a:off x="0" y="0"/>
              <a:ext cx="8702678" cy="775483"/>
            </a:xfrm>
            <a:prstGeom prst="rect">
              <a:avLst/>
            </a:prstGeom>
            <a:noFill/>
          </p:spPr>
          <p:txBody>
            <a:bodyPr anchor="t"/>
            <a:lstStyle/>
            <a:p>
              <a:pPr marL="0" algn="l">
                <a:lnSpc>
                  <a:spcPts val="4600"/>
                </a:lnSpc>
              </a:pPr>
              <a:r>
                <a:rPr lang="zh-CN" altLang="en-US" sz="2999" b="1" i="0">
                  <a:solidFill>
                    <a:srgbClr val="3B00FF">
                      <a:alpha val="100000"/>
                    </a:srgbClr>
                  </a:solidFill>
                  <a:latin typeface="微软雅黑"/>
                  <a:ea typeface="微软雅黑"/>
                </a:rPr>
                <a:t>课本P126附录III    常见难溶电解质的溶度积常数</a:t>
              </a:r>
            </a:p>
          </p:txBody>
        </p:sp>
      </p:grpSp>
      <p:sp>
        <p:nvSpPr>
          <p:cNvPr id="13" name="文本9" title=""/>
          <p:cNvSpPr txBox="1"/>
          <p:nvPr/>
        </p:nvSpPr>
        <p:spPr>
          <a:xfrm>
            <a:off x="93050" y="4890230"/>
            <a:ext cx="12006262" cy="844212"/>
          </a:xfrm>
          <a:prstGeom prst="rect">
            <a:avLst/>
          </a:prstGeom>
          <a:noFill/>
        </p:spPr>
        <p:txBody>
          <a:bodyPr anchor="t"/>
          <a:lstStyle/>
          <a:p>
            <a:pPr marL="0" algn="l">
              <a:lnSpc>
                <a:spcPts val="5100"/>
              </a:lnSpc>
            </a:pPr>
            <a:r>
              <a:rPr lang="zh-CN" altLang="en-US" sz="2999" b="1" i="0">
                <a:solidFill>
                  <a:srgbClr val="3B00FF">
                    <a:alpha val="100000"/>
                  </a:srgbClr>
                </a:solidFill>
                <a:latin typeface="微软雅黑"/>
                <a:ea typeface="微软雅黑"/>
              </a:rPr>
              <a:t>注意：</a:t>
            </a:r>
            <a:r>
              <a:rPr lang="zh-CN" altLang="en-US" sz="2999" b="1" i="0">
                <a:solidFill>
                  <a:srgbClr val="000000">
                    <a:alpha val="100000"/>
                  </a:srgbClr>
                </a:solidFill>
                <a:latin typeface="微软雅黑"/>
                <a:ea typeface="微软雅黑"/>
              </a:rPr>
              <a:t>溶解平衡一般是吸热的，但</a:t>
            </a:r>
            <a:r>
              <a:rPr lang="zh-CN" altLang="en-US" sz="2999" b="1" i="0">
                <a:solidFill>
                  <a:srgbClr val="FF0000">
                    <a:alpha val="100000"/>
                  </a:srgbClr>
                </a:solidFill>
                <a:latin typeface="微软雅黑"/>
                <a:ea typeface="微软雅黑"/>
              </a:rPr>
              <a:t>Ca(OH)</a:t>
            </a:r>
            <a:r>
              <a:rPr lang="zh-CN" altLang="en-US" sz="2999" b="1" i="0" baseline="-25000">
                <a:solidFill>
                  <a:srgbClr val="FF0000">
                    <a:alpha val="100000"/>
                  </a:srgbClr>
                </a:solidFill>
                <a:latin typeface="微软雅黑"/>
                <a:ea typeface="微软雅黑"/>
              </a:rPr>
              <a:t>2</a:t>
            </a:r>
            <a:r>
              <a:rPr lang="zh-CN" altLang="en-US" sz="2999" b="1" i="0">
                <a:solidFill>
                  <a:srgbClr val="FF0000">
                    <a:alpha val="100000"/>
                  </a:srgbClr>
                </a:solidFill>
                <a:latin typeface="微软雅黑"/>
                <a:ea typeface="微软雅黑"/>
              </a:rPr>
              <a:t>相反</a:t>
            </a:r>
            <a:r>
              <a:rPr lang="zh-CN" altLang="en-US" sz="2999" b="1" i="0">
                <a:solidFill>
                  <a:srgbClr val="000000">
                    <a:alpha val="100000"/>
                  </a:srgbClr>
                </a:solidFill>
                <a:latin typeface="微软雅黑"/>
                <a:ea typeface="微软雅黑"/>
              </a:rPr>
              <a:t>，温度升高，</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减小</a:t>
            </a:r>
          </a:p>
        </p:txBody>
      </p:sp>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par>
                    <p:cTn id="23" fill="hold" nodeType="clickPar">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300"/>
                                        <p:tgtEl>
                                          <p:spTgt spid="7"/>
                                        </p:tgtEl>
                                      </p:cBhvr>
                                    </p:animEffect>
                                  </p:childTnLst>
                                </p:cTn>
                              </p:par>
                            </p:childTnLst>
                          </p:cTn>
                        </p:par>
                      </p:childTnLst>
                    </p:cTn>
                  </p:par>
                  <p:par>
                    <p:cTn id="28" fill="hold" nodeType="clickPar">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300"/>
                                        <p:tgtEl>
                                          <p:spTgt spid="8"/>
                                        </p:tgtEl>
                                      </p:cBhvr>
                                    </p:animEffect>
                                  </p:childTnLst>
                                </p:cTn>
                              </p:par>
                            </p:childTnLst>
                          </p:cTn>
                        </p:par>
                      </p:childTnLst>
                    </p:cTn>
                  </p:par>
                  <p:par>
                    <p:cTn id="33" fill="hold" nodeType="clickPar">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300"/>
                                        <p:tgtEl>
                                          <p:spTgt spid="9"/>
                                        </p:tgtEl>
                                      </p:cBhvr>
                                    </p:animEffect>
                                  </p:childTnLst>
                                </p:cTn>
                              </p:par>
                            </p:childTnLst>
                          </p:cTn>
                        </p:par>
                      </p:childTnLst>
                    </p:cTn>
                  </p:par>
                  <p:par>
                    <p:cTn id="38" fill="hold" nodeType="clickPar">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5" grpId="0" animBg="1"/>
      <p:bldP spid="6" grpId="0" animBg="1"/>
      <p:bldP spid="7" grpId="0" animBg="1"/>
      <p:bldP spid="8" grpId="0" animBg="1"/>
      <p:bldP spid="9" grpId="0" animBg="1"/>
      <p:bldP spid="13" grpId="0" animBg="1"/>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4086930" y="31299"/>
            <a:ext cx="7313930" cy="717538"/>
            <a:chExt cx="7313930" cy="717538"/>
          </a:xfrm>
        </p:grpSpPr>
        <p:sp>
          <p:nvSpPr>
            <p:cNvPr id="4" name="形状1"/>
            <p:cNvSpPr txBox="1"/>
            <p:nvPr/>
          </p:nvSpPr>
          <p:spPr>
            <a:xfrm>
              <a:off x="3810" y="49530"/>
              <a:ext cx="7310120" cy="52197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2"/>
            <p:cNvSpPr txBox="1"/>
            <p:nvPr/>
          </p:nvSpPr>
          <p:spPr>
            <a:xfrm>
              <a:off x="0" y="0"/>
              <a:ext cx="7310120" cy="717538"/>
            </a:xfrm>
            <a:prstGeom prst="rect">
              <a:avLst/>
            </a:prstGeom>
            <a:noFill/>
          </p:spPr>
          <p:txBody>
            <a:bodyPr anchor="t"/>
            <a:lstStyle/>
            <a:p>
              <a:pPr marL="0" algn="l">
                <a:lnSpc>
                  <a:spcPts val="4100"/>
                </a:lnSpc>
              </a:pPr>
              <a:r>
                <a:rPr lang="zh-CN" altLang="en-US" sz="2999" b="1" i="0">
                  <a:solidFill>
                    <a:srgbClr val="3B00FF">
                      <a:alpha val="100000"/>
                    </a:srgbClr>
                  </a:solidFill>
                  <a:latin typeface="微软雅黑"/>
                  <a:ea typeface="微软雅黑"/>
                </a:rPr>
                <a:t>Ksp反映了难溶电解质在水中的溶解能力</a:t>
              </a:r>
            </a:p>
          </p:txBody>
        </p:sp>
      </p:grpSp>
      <p:graphicFrame>
        <p:nvGraphicFramePr>
          <p:cNvPr id="6" name="表格1" title="">
            <a:extLst>
              <a:ext uri="{FF2B5EF4-FFF2-40B4-BE49-F238E27FC236}">
                <a16:creationId xmlns:a16="http://schemas.microsoft.com/office/drawing/2014/main" id="{62B2FBE6-5C8C-E811-489E-1440CA960B7D}"/>
              </a:ext>
            </a:extLst>
          </p:cNvPr>
          <p:cNvGraphicFramePr>
            <a:graphicFrameLocks noGrp="1"/>
          </p:cNvGraphicFramePr>
          <p:nvPr>
            <p:extLst>
              <p:ext uri="{D42A27DB-BD31-4B8C-83A1-F6EECF244321}">
                <p14:modId xmlns:p14="http://schemas.microsoft.com/office/powerpoint/2010/main" val="3345567701"/>
              </p:ext>
            </p:extLst>
          </p:nvPr>
        </p:nvGraphicFramePr>
        <p:xfrm>
          <a:off x="4770349" y="748636"/>
          <a:ext cx="7055196" cy="4533829"/>
        </p:xfrm>
        <a:graphic>
          <a:graphicData uri="http://schemas.openxmlformats.org/drawingml/2006/table">
            <a:tbl>
              <a:tblPr firstRow="1" bandRow="1">
                <a:tableStyleId>{5C22544A-7EE6-4342-B048-85BDC9FD1C3A}</a:tableStyleId>
              </a:tblPr>
              <a:tblGrid>
                <a:gridCol w="1064186">
                  <a:extLst>
                    <a:ext uri="{9D8B030D-6E8A-4147-A177-3AD203B41FA5}">
                      <a16:colId xmlns:a16="http://schemas.microsoft.com/office/drawing/2014/main" val="2854172943"/>
                    </a:ext>
                  </a:extLst>
                </a:gridCol>
                <a:gridCol w="1823076">
                  <a:extLst>
                    <a:ext uri="{9D8B030D-6E8A-4147-A177-3AD203B41FA5}">
                      <a16:colId xmlns:a16="http://schemas.microsoft.com/office/drawing/2014/main" val="2854172943"/>
                    </a:ext>
                  </a:extLst>
                </a:gridCol>
                <a:gridCol w="2105507">
                  <a:extLst>
                    <a:ext uri="{9D8B030D-6E8A-4147-A177-3AD203B41FA5}">
                      <a16:colId xmlns:a16="http://schemas.microsoft.com/office/drawing/2014/main" val="2854172943"/>
                    </a:ext>
                  </a:extLst>
                </a:gridCol>
                <a:gridCol w="2062426">
                  <a:extLst>
                    <a:ext uri="{9D8B030D-6E8A-4147-A177-3AD203B41FA5}">
                      <a16:colId xmlns:a16="http://schemas.microsoft.com/office/drawing/2014/main" val="2854172943"/>
                    </a:ext>
                  </a:extLst>
                </a:gridCol>
              </a:tblGrid>
              <a:tr h="755638">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类型</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3B00FF">
                              <a:alpha val="100000"/>
                            </a:srgbClr>
                          </a:solidFill>
                          <a:latin typeface="微软雅黑"/>
                          <a:ea typeface="微软雅黑"/>
                        </a:rPr>
                        <a:t>化学式</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3B00FF">
                              <a:alpha val="100000"/>
                            </a:srgbClr>
                          </a:solidFill>
                          <a:latin typeface="微软雅黑"/>
                          <a:ea typeface="微软雅黑"/>
                        </a:rPr>
                        <a:t>溶度积K</a:t>
                      </a:r>
                      <a:r>
                        <a:rPr lang="zh-CN" altLang="en-US" sz="2999" b="1" i="0" baseline="-25000">
                          <a:solidFill>
                            <a:srgbClr val="3B00FF">
                              <a:alpha val="100000"/>
                            </a:srgbClr>
                          </a:solidFill>
                          <a:latin typeface="微软雅黑"/>
                          <a:ea typeface="微软雅黑"/>
                        </a:rPr>
                        <a:t>sp</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3B00FF">
                              <a:alpha val="100000"/>
                            </a:srgbClr>
                          </a:solidFill>
                          <a:latin typeface="微软雅黑"/>
                          <a:ea typeface="微软雅黑"/>
                        </a:rPr>
                        <a:t>溶解度/g</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r>
              <a:tr h="755638">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AB</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AgCl</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1.8×10</a:t>
                      </a:r>
                      <a:r>
                        <a:rPr lang="zh-CN" altLang="en-US" sz="2999" b="1" i="0" baseline="30000">
                          <a:solidFill>
                            <a:srgbClr val="000000">
                              <a:alpha val="100000"/>
                            </a:srgbClr>
                          </a:solidFill>
                          <a:latin typeface="微软雅黑"/>
                          <a:ea typeface="微软雅黑"/>
                        </a:rPr>
                        <a:t>-10</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1.5×10</a:t>
                      </a:r>
                      <a:r>
                        <a:rPr lang="zh-CN" altLang="en-US" sz="2999" b="1" i="0" baseline="30000">
                          <a:solidFill>
                            <a:srgbClr val="000000">
                              <a:alpha val="100000"/>
                            </a:srgbClr>
                          </a:solidFill>
                          <a:latin typeface="微软雅黑"/>
                          <a:ea typeface="微软雅黑"/>
                        </a:rPr>
                        <a:t>-4</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r h="755638">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AB</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AgBr</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5.0×10</a:t>
                      </a:r>
                      <a:r>
                        <a:rPr lang="zh-CN" altLang="en-US" sz="2999" b="1" i="0" baseline="30000">
                          <a:solidFill>
                            <a:srgbClr val="000000">
                              <a:alpha val="100000"/>
                            </a:srgbClr>
                          </a:solidFill>
                          <a:latin typeface="微软雅黑"/>
                          <a:ea typeface="微软雅黑"/>
                        </a:rPr>
                        <a:t>-13</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8.4×10</a:t>
                      </a:r>
                      <a:r>
                        <a:rPr lang="zh-CN" altLang="en-US" sz="2999" b="1" i="0" baseline="30000">
                          <a:solidFill>
                            <a:srgbClr val="000000">
                              <a:alpha val="100000"/>
                            </a:srgbClr>
                          </a:solidFill>
                          <a:latin typeface="微软雅黑"/>
                          <a:ea typeface="微软雅黑"/>
                        </a:rPr>
                        <a:t>-6</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r h="755638">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AB</a:t>
                      </a:r>
                    </a:p>
                  </a:txBody>
                  <a:tcPr anchor="ct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AgI</a:t>
                      </a:r>
                    </a:p>
                  </a:txBody>
                  <a:tcPr anchor="ct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8.5×10</a:t>
                      </a:r>
                      <a:r>
                        <a:rPr lang="zh-CN" altLang="en-US" sz="2999" b="1" i="0" baseline="30000">
                          <a:solidFill>
                            <a:srgbClr val="000000">
                              <a:alpha val="100000"/>
                            </a:srgbClr>
                          </a:solidFill>
                          <a:latin typeface="微软雅黑"/>
                          <a:ea typeface="微软雅黑"/>
                        </a:rPr>
                        <a:t>-17</a:t>
                      </a:r>
                    </a:p>
                  </a:txBody>
                  <a:tcPr anchor="ct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2.1×10</a:t>
                      </a:r>
                      <a:r>
                        <a:rPr lang="zh-CN" altLang="en-US" sz="2999" b="1" i="0" baseline="30000">
                          <a:solidFill>
                            <a:srgbClr val="000000">
                              <a:alpha val="100000"/>
                            </a:srgbClr>
                          </a:solidFill>
                          <a:latin typeface="微软雅黑"/>
                          <a:ea typeface="微软雅黑"/>
                        </a:rPr>
                        <a:t>-7</a:t>
                      </a:r>
                    </a:p>
                  </a:txBody>
                  <a:tcPr anchor="ctr">
                    <a:lnL w="9525" cap="flat">
                      <a:solidFill>
                        <a:srgbClr val="000000">
                          <a:alpha val="100000"/>
                        </a:srgbClr>
                      </a:solidFill>
                    </a:lnL>
                    <a:lnR w="9525" cap="flat">
                      <a:solidFill>
                        <a:srgbClr val="000000">
                          <a:alpha val="100000"/>
                        </a:srgbClr>
                      </a:solidFill>
                    </a:lnR>
                    <a:lnT w="9525" cap="flat">
                      <a:solidFill>
                        <a:srgbClr val="000000">
                          <a:alpha val="100000"/>
                        </a:srgbClr>
                      </a:solidFill>
                    </a:lnT>
                    <a:lnB w="9525" cap="flat">
                      <a:solidFill>
                        <a:srgbClr val="000000">
                          <a:alpha val="100000"/>
                        </a:srgbClr>
                      </a:solidFill>
                    </a:lnB>
                    <a:solidFill>
                      <a:srgbClr val="FFFFFF">
                        <a:alpha val="100000"/>
                      </a:srgbClr>
                    </a:solidFill>
                  </a:tcPr>
                  <a:extLst>
                    <a:ext uri="{0D108BD9-81ED-4DB2-BD59-A6C34878D82A}">
                      <a16:rowId xmlns:a16="http://schemas.microsoft.com/office/drawing/2014/main" val="2661222183"/>
                    </a:ext>
                  </a:extLst>
                </a:tc>
              </a:tr>
              <a:tr h="755638">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B</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Ag</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CrO</a:t>
                      </a:r>
                      <a:r>
                        <a:rPr lang="zh-CN" altLang="en-US" sz="2999" b="1" i="0" baseline="-25000">
                          <a:solidFill>
                            <a:srgbClr val="000000">
                              <a:alpha val="100000"/>
                            </a:srgbClr>
                          </a:solidFill>
                          <a:latin typeface="微软雅黑"/>
                          <a:ea typeface="微软雅黑"/>
                        </a:rPr>
                        <a:t>4</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1.1×10</a:t>
                      </a:r>
                      <a:r>
                        <a:rPr lang="zh-CN" altLang="en-US" sz="2999" b="1" i="0" baseline="30000">
                          <a:solidFill>
                            <a:srgbClr val="000000">
                              <a:alpha val="100000"/>
                            </a:srgbClr>
                          </a:solidFill>
                          <a:latin typeface="微软雅黑"/>
                          <a:ea typeface="微软雅黑"/>
                        </a:rPr>
                        <a:t>-12</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2.2×10</a:t>
                      </a:r>
                      <a:r>
                        <a:rPr lang="zh-CN" altLang="en-US" sz="2999" b="1" i="0" baseline="30000">
                          <a:solidFill>
                            <a:srgbClr val="000000">
                              <a:alpha val="100000"/>
                            </a:srgbClr>
                          </a:solidFill>
                          <a:latin typeface="微软雅黑"/>
                          <a:ea typeface="微软雅黑"/>
                        </a:rPr>
                        <a:t>-3</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r h="755638">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B</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Ag</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6.3×10</a:t>
                      </a:r>
                      <a:r>
                        <a:rPr lang="zh-CN" altLang="en-US" sz="2999" b="1" i="0" baseline="30000">
                          <a:solidFill>
                            <a:srgbClr val="000000">
                              <a:alpha val="100000"/>
                            </a:srgbClr>
                          </a:solidFill>
                          <a:latin typeface="微软雅黑"/>
                          <a:ea typeface="微软雅黑"/>
                        </a:rPr>
                        <a:t>-50</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1.3×10</a:t>
                      </a:r>
                      <a:r>
                        <a:rPr lang="zh-CN" altLang="en-US" sz="2999" b="1" i="0" baseline="30000">
                          <a:solidFill>
                            <a:srgbClr val="000000">
                              <a:alpha val="100000"/>
                            </a:srgbClr>
                          </a:solidFill>
                          <a:latin typeface="微软雅黑"/>
                          <a:ea typeface="微软雅黑"/>
                        </a:rPr>
                        <a:t>-16</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bl>
          </a:graphicData>
        </a:graphic>
      </p:graphicFrame>
      <p:grpSp>
        <p:nvGrpSpPr>
          <p:cNvPr id="7" name="组合2" title=""/>
          <p:cNvGrpSpPr/>
          <p:nvPr/>
        </p:nvGrpSpPr>
        <p:grpSpPr>
          <a:xfrm>
            <a:off x="-39481" y="636927"/>
            <a:ext cx="4680827" cy="1982082"/>
            <a:chExt cx="4680827" cy="1982082"/>
          </a:xfrm>
        </p:grpSpPr>
        <p:sp>
          <p:nvSpPr>
            <p:cNvPr id="8" name="形状2"/>
            <p:cNvSpPr txBox="1"/>
            <p:nvPr/>
          </p:nvSpPr>
          <p:spPr>
            <a:xfrm>
              <a:off x="0" y="0"/>
              <a:ext cx="4604787" cy="521967"/>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9" name="文本3"/>
            <p:cNvSpPr txBox="1"/>
            <p:nvPr/>
          </p:nvSpPr>
          <p:spPr>
            <a:xfrm>
              <a:off x="76040" y="36634"/>
              <a:ext cx="4604787" cy="1945448"/>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⑴</a:t>
              </a:r>
              <a:r>
                <a:rPr lang="zh-CN" altLang="en-US" sz="2999" b="1" i="0">
                  <a:solidFill>
                    <a:srgbClr val="000000">
                      <a:alpha val="100000"/>
                    </a:srgbClr>
                  </a:solidFill>
                  <a:latin typeface="微软雅黑"/>
                  <a:ea typeface="微软雅黑"/>
                </a:rPr>
                <a:t>对于</a:t>
              </a:r>
              <a:r>
                <a:rPr lang="zh-CN" altLang="en-US" sz="2999" b="1" i="0">
                  <a:solidFill>
                    <a:srgbClr val="FF0000">
                      <a:alpha val="100000"/>
                    </a:srgbClr>
                  </a:solidFill>
                  <a:latin typeface="微软雅黑"/>
                  <a:ea typeface="微软雅黑"/>
                </a:rPr>
                <a:t>同类型</a:t>
              </a:r>
              <a:r>
                <a:rPr lang="zh-CN" altLang="en-US" sz="2999" b="1" i="0">
                  <a:solidFill>
                    <a:srgbClr val="000000">
                      <a:alpha val="100000"/>
                    </a:srgbClr>
                  </a:solidFill>
                  <a:latin typeface="微软雅黑"/>
                  <a:ea typeface="微软雅黑"/>
                </a:rPr>
                <a:t>的难溶电解质，在一定温度下，</a:t>
              </a:r>
              <a:r>
                <a:rPr lang="zh-CN" altLang="en-US" sz="2999" b="1" i="0">
                  <a:solidFill>
                    <a:srgbClr val="FF0000">
                      <a:alpha val="100000"/>
                    </a:srgbClr>
                  </a:solidFill>
                  <a:latin typeface="微软雅黑"/>
                  <a:ea typeface="微软雅黑"/>
                </a:rPr>
                <a:t>Ksp数值越大则溶解度越大</a:t>
              </a:r>
            </a:p>
          </p:txBody>
        </p:sp>
      </p:grpSp>
      <p:grpSp>
        <p:nvGrpSpPr>
          <p:cNvPr id="10" name="组合3" title=""/>
          <p:cNvGrpSpPr/>
          <p:nvPr/>
        </p:nvGrpSpPr>
        <p:grpSpPr>
          <a:xfrm>
            <a:off x="314" y="3928853"/>
            <a:ext cx="11623777" cy="1973470"/>
            <a:chExt cx="11623777" cy="1973470"/>
          </a:xfrm>
        </p:grpSpPr>
        <p:sp>
          <p:nvSpPr>
            <p:cNvPr id="11" name="形状3"/>
            <p:cNvSpPr txBox="1"/>
            <p:nvPr/>
          </p:nvSpPr>
          <p:spPr>
            <a:xfrm>
              <a:off x="105195" y="0"/>
              <a:ext cx="5489676" cy="95313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2" name="文本4"/>
            <p:cNvSpPr txBox="1"/>
            <p:nvPr/>
          </p:nvSpPr>
          <p:spPr>
            <a:xfrm>
              <a:off x="0" y="28022"/>
              <a:ext cx="11623777" cy="1945448"/>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⑵</a:t>
              </a:r>
              <a:r>
                <a:rPr lang="zh-CN" altLang="en-US" sz="2999" b="1" i="0">
                  <a:solidFill>
                    <a:srgbClr val="000000">
                      <a:alpha val="100000"/>
                    </a:srgbClr>
                  </a:solidFill>
                  <a:latin typeface="微软雅黑"/>
                  <a:ea typeface="微软雅黑"/>
                </a:rPr>
                <a:t>不同类型则不能用Ksp的</a:t>
              </a:r>
            </a:p>
            <a:p>
              <a:pPr marL="0" algn="l">
                <a:lnSpc>
                  <a:spcPts val="4600"/>
                </a:lnSpc>
              </a:pPr>
              <a:r>
                <a:rPr lang="zh-CN" altLang="en-US" sz="2999" b="1" i="0">
                  <a:solidFill>
                    <a:srgbClr val="000000">
                      <a:alpha val="100000"/>
                    </a:srgbClr>
                  </a:solidFill>
                  <a:latin typeface="微软雅黑"/>
                  <a:ea typeface="微软雅黑"/>
                </a:rPr>
                <a:t>大小来比较溶解度的大小</a:t>
              </a:r>
            </a:p>
            <a:p>
              <a:pPr marL="0" algn="l"/>
              <a:endParaRPr lang="zh-CN" altLang="en-US" sz="2999" b="1" i="0">
                <a:solidFill>
                  <a:srgbClr val="000000">
                    <a:alpha val="100000"/>
                  </a:srgbClr>
                </a:solidFill>
                <a:latin typeface="微软雅黑"/>
                <a:ea typeface="微软雅黑"/>
              </a:endParaRPr>
            </a:p>
          </p:txBody>
        </p:sp>
      </p:grpSp>
      <p:grpSp>
        <p:nvGrpSpPr>
          <p:cNvPr id="13" name="组合4" title=""/>
          <p:cNvGrpSpPr/>
          <p:nvPr/>
        </p:nvGrpSpPr>
        <p:grpSpPr>
          <a:xfrm>
            <a:off x="80229" y="-17640"/>
            <a:ext cx="4007485" cy="814486"/>
            <a:chExt cx="4007485" cy="814486"/>
          </a:xfrm>
        </p:grpSpPr>
        <p:sp>
          <p:nvSpPr>
            <p:cNvPr id="14" name="形状4"/>
            <p:cNvSpPr txBox="1"/>
            <p:nvPr/>
          </p:nvSpPr>
          <p:spPr>
            <a:xfrm>
              <a:off x="3810" y="49530"/>
              <a:ext cx="4003675" cy="5835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5" name="文本5"/>
            <p:cNvSpPr txBox="1"/>
            <p:nvPr/>
          </p:nvSpPr>
          <p:spPr>
            <a:xfrm>
              <a:off x="0" y="0"/>
              <a:ext cx="4003675" cy="814486"/>
            </a:xfrm>
            <a:prstGeom prst="rect">
              <a:avLst/>
            </a:prstGeom>
            <a:noFill/>
          </p:spPr>
          <p:txBody>
            <a:bodyPr anchor="t"/>
            <a:lstStyle/>
            <a:p>
              <a:pPr marL="0" algn="l">
                <a:lnSpc>
                  <a:spcPts val="4900"/>
                </a:lnSpc>
              </a:pPr>
              <a:r>
                <a:rPr lang="zh-CN" altLang="en-US" sz="3200" b="1" i="0">
                  <a:solidFill>
                    <a:srgbClr val="000000">
                      <a:alpha val="100000"/>
                    </a:srgbClr>
                  </a:solidFill>
                  <a:latin typeface="微软雅黑"/>
                  <a:ea typeface="微软雅黑"/>
                </a:rPr>
                <a:t>4、 溶度积Ksp意义</a:t>
              </a:r>
            </a:p>
          </p:txBody>
        </p:sp>
      </p:grpSp>
      <p:grpSp>
        <p:nvGrpSpPr>
          <p:cNvPr id="16" name="组合5" title=""/>
          <p:cNvGrpSpPr/>
          <p:nvPr/>
        </p:nvGrpSpPr>
        <p:grpSpPr>
          <a:xfrm>
            <a:off x="163039" y="2462965"/>
            <a:ext cx="4277268" cy="796252"/>
            <a:chExt cx="4277268" cy="796252"/>
          </a:xfrm>
        </p:grpSpPr>
        <p:sp>
          <p:nvSpPr>
            <p:cNvPr id="17" name="形状5"/>
            <p:cNvSpPr txBox="1"/>
            <p:nvPr/>
          </p:nvSpPr>
          <p:spPr>
            <a:xfrm>
              <a:off x="739941" y="0"/>
              <a:ext cx="3534318" cy="441769"/>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8" name="文本6"/>
            <p:cNvSpPr txBox="1"/>
            <p:nvPr/>
          </p:nvSpPr>
          <p:spPr>
            <a:xfrm>
              <a:off x="0" y="78714"/>
              <a:ext cx="4277268" cy="717538"/>
            </a:xfrm>
            <a:prstGeom prst="rect">
              <a:avLst/>
            </a:prstGeom>
            <a:noFill/>
          </p:spPr>
          <p:txBody>
            <a:bodyPr anchor="t"/>
            <a:lstStyle/>
            <a:p>
              <a:pPr marL="0" algn="l">
                <a:lnSpc>
                  <a:spcPts val="4100"/>
                </a:lnSpc>
              </a:pPr>
              <a:r>
                <a:rPr lang="zh-CN" altLang="en-US" sz="2999" b="1" i="0">
                  <a:solidFill>
                    <a:srgbClr val="FF0000">
                      <a:alpha val="100000"/>
                    </a:srgbClr>
                  </a:solidFill>
                  <a:latin typeface="微软雅黑"/>
                  <a:ea typeface="微软雅黑"/>
                </a:rPr>
                <a:t>AgCl ＞ AgBr ＞AgI</a:t>
              </a:r>
            </a:p>
          </p:txBody>
        </p:sp>
      </p:grpSp>
      <p:grpSp>
        <p:nvGrpSpPr>
          <p:cNvPr id="19" name="组合6" title=""/>
          <p:cNvGrpSpPr/>
          <p:nvPr/>
        </p:nvGrpSpPr>
        <p:grpSpPr>
          <a:xfrm>
            <a:off x="637965" y="5281946"/>
            <a:ext cx="4944113" cy="1060126"/>
            <a:chExt cx="4944113" cy="1060126"/>
          </a:xfrm>
        </p:grpSpPr>
        <p:sp>
          <p:nvSpPr>
            <p:cNvPr id="20" name="形状6"/>
            <p:cNvSpPr txBox="1"/>
            <p:nvPr/>
          </p:nvSpPr>
          <p:spPr>
            <a:xfrm>
              <a:off x="0" y="0"/>
              <a:ext cx="4944113" cy="399412"/>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1" name="文本7"/>
            <p:cNvSpPr txBox="1"/>
            <p:nvPr/>
          </p:nvSpPr>
          <p:spPr>
            <a:xfrm>
              <a:off x="0" y="0"/>
              <a:ext cx="4944113" cy="1060126"/>
            </a:xfrm>
            <a:prstGeom prst="rect">
              <a:avLst/>
            </a:prstGeom>
            <a:noFill/>
          </p:spPr>
          <p:txBody>
            <a:bodyPr anchor="t"/>
            <a:lstStyle/>
            <a:p>
              <a:pPr marL="0" algn="l">
                <a:lnSpc>
                  <a:spcPts val="4100"/>
                </a:lnSpc>
              </a:pPr>
              <a:r>
                <a:rPr lang="zh-CN" altLang="en-US" sz="2999" b="1" i="0">
                  <a:solidFill>
                    <a:srgbClr val="FF0000">
                      <a:alpha val="100000"/>
                    </a:srgbClr>
                  </a:solidFill>
                  <a:latin typeface="微软雅黑"/>
                  <a:ea typeface="微软雅黑"/>
                </a:rPr>
                <a:t>Ag</a:t>
              </a:r>
              <a:r>
                <a:rPr lang="zh-CN" altLang="en-US" sz="2999" b="1" i="0" baseline="-25000">
                  <a:solidFill>
                    <a:srgbClr val="FF0000">
                      <a:alpha val="100000"/>
                    </a:srgbClr>
                  </a:solidFill>
                  <a:latin typeface="微软雅黑"/>
                  <a:ea typeface="微软雅黑"/>
                </a:rPr>
                <a:t>2</a:t>
              </a:r>
              <a:r>
                <a:rPr lang="zh-CN" altLang="en-US" sz="2999" b="1" i="0">
                  <a:solidFill>
                    <a:srgbClr val="FF0000">
                      <a:alpha val="100000"/>
                    </a:srgbClr>
                  </a:solidFill>
                  <a:latin typeface="微软雅黑"/>
                  <a:ea typeface="微软雅黑"/>
                </a:rPr>
                <a:t>CrO</a:t>
              </a:r>
              <a:r>
                <a:rPr lang="zh-CN" altLang="en-US" sz="2999" b="1" i="0" baseline="-25000">
                  <a:solidFill>
                    <a:srgbClr val="FF0000">
                      <a:alpha val="100000"/>
                    </a:srgbClr>
                  </a:solidFill>
                  <a:latin typeface="微软雅黑"/>
                  <a:ea typeface="微软雅黑"/>
                </a:rPr>
                <a:t>4</a:t>
              </a:r>
              <a:r>
                <a:rPr lang="zh-CN" altLang="en-US" sz="2999" b="1" i="0">
                  <a:solidFill>
                    <a:srgbClr val="FF0000">
                      <a:alpha val="100000"/>
                    </a:srgbClr>
                  </a:solidFill>
                  <a:latin typeface="微软雅黑"/>
                  <a:ea typeface="微软雅黑"/>
                </a:rPr>
                <a:t>＞AgCl </a:t>
              </a:r>
            </a:p>
          </p:txBody>
        </p:sp>
      </p:grpSp>
      <p:sp>
        <p:nvSpPr>
          <p:cNvPr id="22" name="文本1" title=""/>
          <p:cNvSpPr txBox="1"/>
          <p:nvPr/>
        </p:nvSpPr>
        <p:spPr>
          <a:xfrm>
            <a:off x="146695" y="3259036"/>
            <a:ext cx="3875056" cy="717538"/>
          </a:xfrm>
          <a:prstGeom prst="rect">
            <a:avLst/>
          </a:prstGeom>
          <a:noFill/>
        </p:spPr>
        <p:txBody>
          <a:bodyPr anchor="t"/>
          <a:lstStyle/>
          <a:p>
            <a:pPr marL="0" algn="l">
              <a:lnSpc>
                <a:spcPts val="4100"/>
              </a:lnSpc>
            </a:pPr>
            <a:r>
              <a:rPr lang="zh-CN" altLang="en-US" sz="2999" b="1" i="0">
                <a:solidFill>
                  <a:srgbClr val="FF0000">
                    <a:alpha val="100000"/>
                  </a:srgbClr>
                </a:solidFill>
                <a:latin typeface="微软雅黑"/>
                <a:ea typeface="微软雅黑"/>
              </a:rPr>
              <a:t>Ag</a:t>
            </a:r>
            <a:r>
              <a:rPr lang="zh-CN" altLang="en-US" sz="2999" b="1" i="0" baseline="-25000">
                <a:solidFill>
                  <a:srgbClr val="FF0000">
                    <a:alpha val="100000"/>
                  </a:srgbClr>
                </a:solidFill>
                <a:latin typeface="微软雅黑"/>
                <a:ea typeface="微软雅黑"/>
              </a:rPr>
              <a:t>2</a:t>
            </a:r>
            <a:r>
              <a:rPr lang="zh-CN" altLang="en-US" sz="2999" b="1" i="0">
                <a:solidFill>
                  <a:srgbClr val="FF0000">
                    <a:alpha val="100000"/>
                  </a:srgbClr>
                </a:solidFill>
                <a:latin typeface="微软雅黑"/>
                <a:ea typeface="微软雅黑"/>
              </a:rPr>
              <a:t>CrO</a:t>
            </a:r>
            <a:r>
              <a:rPr lang="zh-CN" altLang="en-US" sz="2999" b="1" i="0" baseline="-25000">
                <a:solidFill>
                  <a:srgbClr val="FF0000">
                    <a:alpha val="100000"/>
                  </a:srgbClr>
                </a:solidFill>
                <a:latin typeface="微软雅黑"/>
                <a:ea typeface="微软雅黑"/>
              </a:rPr>
              <a:t>4</a:t>
            </a:r>
            <a:r>
              <a:rPr lang="zh-CN" altLang="en-US" sz="2999" b="1" i="0">
                <a:solidFill>
                  <a:srgbClr val="FF0000">
                    <a:alpha val="100000"/>
                  </a:srgbClr>
                </a:solidFill>
                <a:latin typeface="微软雅黑"/>
                <a:ea typeface="微软雅黑"/>
              </a:rPr>
              <a:t>＞ Ag</a:t>
            </a:r>
            <a:r>
              <a:rPr lang="zh-CN" altLang="en-US" sz="2999" b="1" i="0" baseline="-25000">
                <a:solidFill>
                  <a:srgbClr val="FF0000">
                    <a:alpha val="100000"/>
                  </a:srgbClr>
                </a:solidFill>
                <a:latin typeface="微软雅黑"/>
                <a:ea typeface="微软雅黑"/>
              </a:rPr>
              <a:t>2</a:t>
            </a:r>
            <a:r>
              <a:rPr lang="zh-CN" altLang="en-US" sz="2999" b="1" i="0">
                <a:solidFill>
                  <a:srgbClr val="FF0000">
                    <a:alpha val="100000"/>
                  </a:srgbClr>
                </a:solidFill>
                <a:latin typeface="微软雅黑"/>
                <a:ea typeface="微软雅黑"/>
              </a:rPr>
              <a:t>S </a:t>
            </a:r>
          </a:p>
        </p:txBody>
      </p:sp>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1000"/>
                                        <p:tgtEl>
                                          <p:spTgt spid="16"/>
                                        </p:tgtEl>
                                      </p:cBhvr>
                                    </p:animEffect>
                                  </p:childTnLst>
                                </p:cTn>
                              </p:par>
                            </p:childTnLst>
                          </p:cTn>
                        </p:par>
                      </p:childTnLst>
                    </p:cTn>
                  </p:par>
                  <p:par>
                    <p:cTn id="23" fill="hold" nodeType="clickPar">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7" grpId="0" animBg="1"/>
      <p:bldP spid="10" grpId="0" animBg="1"/>
      <p:bldP spid="16" grpId="0" animBg="1"/>
      <p:bldP spid="19" grpId="0" animBg="1"/>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sp>
        <p:nvSpPr>
          <p:cNvPr id="2" name="文本1" title=""/>
          <p:cNvSpPr txBox="1"/>
          <p:nvPr/>
        </p:nvSpPr>
        <p:spPr>
          <a:xfrm>
            <a:off x="60312" y="65751"/>
            <a:ext cx="11809886" cy="6727624"/>
          </a:xfrm>
          <a:prstGeom prst="rect">
            <a:avLst/>
          </a:prstGeom>
          <a:noFill/>
        </p:spPr>
        <p:txBody>
          <a:bodyPr anchor="t"/>
          <a:lstStyle/>
          <a:p>
            <a:pPr marL="0" algn="l">
              <a:lnSpc>
                <a:spcPts val="5100"/>
              </a:lnSpc>
            </a:pPr>
            <a:r>
              <a:rPr lang="zh-CN" altLang="en-US" sz="2999" b="1" i="0">
                <a:solidFill>
                  <a:srgbClr val="000000">
                    <a:alpha val="100000"/>
                  </a:srgbClr>
                </a:solidFill>
                <a:latin typeface="微软雅黑"/>
                <a:ea typeface="微软雅黑"/>
              </a:rPr>
              <a:t>1．巧判断(对的画“√”，错的画“×”)。</a:t>
            </a:r>
          </a:p>
          <a:p>
            <a:pPr marL="0" algn="l">
              <a:lnSpc>
                <a:spcPts val="5100"/>
              </a:lnSpc>
            </a:pPr>
            <a:r>
              <a:rPr lang="zh-CN" altLang="en-US" sz="2999" b="1" i="0">
                <a:solidFill>
                  <a:srgbClr val="000000">
                    <a:alpha val="100000"/>
                  </a:srgbClr>
                </a:solidFill>
                <a:latin typeface="微软雅黑"/>
                <a:ea typeface="微软雅黑"/>
              </a:rPr>
              <a:t>(1)等体积、等浓度的AgNO</a:t>
            </a:r>
            <a:r>
              <a:rPr lang="zh-CN" altLang="en-US" sz="2999" b="1" i="0" baseline="-25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和NaCl溶液混合，充分反应后体系中不存在Ag</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和Cl</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    )</a:t>
            </a:r>
          </a:p>
          <a:p>
            <a:pPr marL="0" algn="l">
              <a:lnSpc>
                <a:spcPts val="5100"/>
              </a:lnSpc>
            </a:pPr>
            <a:r>
              <a:rPr lang="zh-CN" altLang="en-US" sz="2999" b="1" i="0">
                <a:solidFill>
                  <a:srgbClr val="000000">
                    <a:alpha val="100000"/>
                  </a:srgbClr>
                </a:solidFill>
                <a:latin typeface="微软雅黑"/>
                <a:ea typeface="微软雅黑"/>
              </a:rPr>
              <a:t>(2)当溶液中剩余离子的浓度小于1×10</a:t>
            </a:r>
            <a:r>
              <a:rPr lang="zh-CN" altLang="en-US" sz="2999" b="1" i="0" baseline="30000">
                <a:solidFill>
                  <a:srgbClr val="000000">
                    <a:alpha val="100000"/>
                  </a:srgbClr>
                </a:solidFill>
                <a:latin typeface="微软雅黑"/>
                <a:ea typeface="微软雅黑"/>
              </a:rPr>
              <a:t>－5</a:t>
            </a:r>
            <a:r>
              <a:rPr lang="zh-CN" altLang="en-US" sz="2999" b="1" i="0">
                <a:solidFill>
                  <a:srgbClr val="000000">
                    <a:alpha val="100000"/>
                  </a:srgbClr>
                </a:solidFill>
                <a:latin typeface="微软雅黑"/>
                <a:ea typeface="微软雅黑"/>
              </a:rPr>
              <a:t> mol/L时，通常认为沉淀反应完全。(    )</a:t>
            </a:r>
          </a:p>
          <a:p>
            <a:pPr marL="0" algn="l">
              <a:lnSpc>
                <a:spcPts val="5100"/>
              </a:lnSpc>
            </a:pPr>
            <a:r>
              <a:rPr lang="zh-CN" altLang="en-US" sz="2999" b="1" i="0">
                <a:solidFill>
                  <a:srgbClr val="000000">
                    <a:alpha val="100000"/>
                  </a:srgbClr>
                </a:solidFill>
                <a:latin typeface="微软雅黑"/>
                <a:ea typeface="微软雅黑"/>
              </a:rPr>
              <a:t>(3)AgCl达到沉淀溶解平衡时，其溶解速率与沉淀速率相等，</a:t>
            </a:r>
            <a:r>
              <a:rPr lang="zh-CN" altLang="en-US" sz="2999" b="1" i="1">
                <a:solidFill>
                  <a:srgbClr val="000000">
                    <a:alpha val="100000"/>
                  </a:srgbClr>
                </a:solidFill>
                <a:latin typeface="微软雅黑"/>
                <a:ea typeface="微软雅黑"/>
              </a:rPr>
              <a:t>c</a:t>
            </a:r>
            <a:r>
              <a:rPr lang="zh-CN" altLang="en-US" sz="2999" b="1" i="0">
                <a:solidFill>
                  <a:srgbClr val="000000">
                    <a:alpha val="100000"/>
                  </a:srgbClr>
                </a:solidFill>
                <a:latin typeface="微软雅黑"/>
                <a:ea typeface="微软雅黑"/>
              </a:rPr>
              <a:t>(Ag</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)和</a:t>
            </a:r>
            <a:r>
              <a:rPr lang="zh-CN" altLang="en-US" sz="2999" b="1" i="1">
                <a:solidFill>
                  <a:srgbClr val="000000">
                    <a:alpha val="100000"/>
                  </a:srgbClr>
                </a:solidFill>
                <a:latin typeface="微软雅黑"/>
                <a:ea typeface="微软雅黑"/>
              </a:rPr>
              <a:t>c</a:t>
            </a:r>
            <a:r>
              <a:rPr lang="zh-CN" altLang="en-US" sz="2999" b="1" i="0">
                <a:solidFill>
                  <a:srgbClr val="000000">
                    <a:alpha val="100000"/>
                  </a:srgbClr>
                </a:solidFill>
                <a:latin typeface="微软雅黑"/>
                <a:ea typeface="微软雅黑"/>
              </a:rPr>
              <a:t>(Cl</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)均不变。(    )</a:t>
            </a:r>
          </a:p>
          <a:p>
            <a:pPr marL="0" algn="l">
              <a:lnSpc>
                <a:spcPts val="5100"/>
              </a:lnSpc>
            </a:pPr>
            <a:r>
              <a:rPr lang="zh-CN" altLang="en-US" sz="2999" b="1" i="0">
                <a:solidFill>
                  <a:srgbClr val="000000">
                    <a:alpha val="100000"/>
                  </a:srgbClr>
                </a:solidFill>
                <a:latin typeface="微软雅黑"/>
                <a:ea typeface="微软雅黑"/>
              </a:rPr>
              <a:t>(4)常温下，向Mg(OH)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饱和溶液中加入NaOH固体，Mg(OH)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的</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不变。(       )</a:t>
            </a:r>
          </a:p>
          <a:p>
            <a:pPr marL="0" algn="l"/>
            <a:endParaRPr lang="zh-CN" altLang="en-US" sz="2999" b="1" i="0">
              <a:solidFill>
                <a:srgbClr val="000000">
                  <a:alpha val="100000"/>
                </a:srgbClr>
              </a:solidFill>
              <a:latin typeface="微软雅黑"/>
              <a:ea typeface="微软雅黑"/>
            </a:endParaRPr>
          </a:p>
        </p:txBody>
      </p:sp>
      <p:sp>
        <p:nvSpPr>
          <p:cNvPr id="3" name="文本2" title=""/>
          <p:cNvSpPr txBox="1"/>
          <p:nvPr/>
        </p:nvSpPr>
        <p:spPr>
          <a:xfrm>
            <a:off x="3041533" y="1399765"/>
            <a:ext cx="586867" cy="877729"/>
          </a:xfrm>
          <a:prstGeom prst="rect">
            <a:avLst/>
          </a:prstGeom>
          <a:noFill/>
        </p:spPr>
        <p:txBody>
          <a:bodyPr anchor="t"/>
          <a:lstStyle/>
          <a:p>
            <a:pPr marL="0" algn="l"/>
            <a:r>
              <a:rPr lang="zh-CN" altLang="en-US" sz="4099" b="1" i="0">
                <a:solidFill>
                  <a:srgbClr val="FF0000">
                    <a:alpha val="100000"/>
                  </a:srgbClr>
                </a:solidFill>
                <a:latin typeface="微软雅黑"/>
                <a:ea typeface="微软雅黑"/>
              </a:rPr>
              <a:t>×</a:t>
            </a:r>
          </a:p>
        </p:txBody>
      </p:sp>
      <p:sp>
        <p:nvSpPr>
          <p:cNvPr id="4" name="文本3" title=""/>
          <p:cNvSpPr txBox="1"/>
          <p:nvPr/>
        </p:nvSpPr>
        <p:spPr>
          <a:xfrm>
            <a:off x="1766335" y="2700823"/>
            <a:ext cx="556101" cy="877729"/>
          </a:xfrm>
          <a:prstGeom prst="rect">
            <a:avLst/>
          </a:prstGeom>
          <a:noFill/>
        </p:spPr>
        <p:txBody>
          <a:bodyPr anchor="t"/>
          <a:lstStyle/>
          <a:p>
            <a:pPr marL="0" algn="l"/>
            <a:r>
              <a:rPr lang="zh-CN" altLang="en-US" sz="4099" b="1" i="0">
                <a:solidFill>
                  <a:srgbClr val="FF0000">
                    <a:alpha val="100000"/>
                  </a:srgbClr>
                </a:solidFill>
                <a:latin typeface="微软雅黑"/>
                <a:ea typeface="微软雅黑"/>
              </a:rPr>
              <a:t>√</a:t>
            </a:r>
          </a:p>
        </p:txBody>
      </p:sp>
      <p:sp>
        <p:nvSpPr>
          <p:cNvPr id="5" name="文本4" title=""/>
          <p:cNvSpPr txBox="1"/>
          <p:nvPr/>
        </p:nvSpPr>
        <p:spPr>
          <a:xfrm>
            <a:off x="3225317" y="3935768"/>
            <a:ext cx="556101" cy="877729"/>
          </a:xfrm>
          <a:prstGeom prst="rect">
            <a:avLst/>
          </a:prstGeom>
          <a:noFill/>
        </p:spPr>
        <p:txBody>
          <a:bodyPr anchor="t"/>
          <a:lstStyle/>
          <a:p>
            <a:pPr marL="0" algn="l"/>
            <a:r>
              <a:rPr lang="zh-CN" altLang="en-US" sz="4099" b="1" i="0">
                <a:solidFill>
                  <a:srgbClr val="FF0000">
                    <a:alpha val="100000"/>
                  </a:srgbClr>
                </a:solidFill>
                <a:latin typeface="微软雅黑"/>
                <a:ea typeface="微软雅黑"/>
              </a:rPr>
              <a:t>√</a:t>
            </a:r>
          </a:p>
        </p:txBody>
      </p:sp>
      <p:sp>
        <p:nvSpPr>
          <p:cNvPr id="6" name="文本5" title=""/>
          <p:cNvSpPr txBox="1"/>
          <p:nvPr/>
        </p:nvSpPr>
        <p:spPr>
          <a:xfrm>
            <a:off x="2070725" y="5383301"/>
            <a:ext cx="556101" cy="877729"/>
          </a:xfrm>
          <a:prstGeom prst="rect">
            <a:avLst/>
          </a:prstGeom>
          <a:noFill/>
        </p:spPr>
        <p:txBody>
          <a:bodyPr anchor="t"/>
          <a:lstStyle/>
          <a:p>
            <a:pPr marL="0" algn="l"/>
            <a:r>
              <a:rPr lang="zh-CN" altLang="en-US" sz="4099" b="1" i="0">
                <a:solidFill>
                  <a:srgbClr val="FF0000">
                    <a:alpha val="100000"/>
                  </a:srgbClr>
                </a:solidFill>
                <a:latin typeface="微软雅黑"/>
                <a:ea typeface="微软雅黑"/>
              </a:rPr>
              <a:t>√</a:t>
            </a:r>
          </a:p>
        </p:txBody>
      </p:sp>
      <p:sp>
        <p:nvSpPr>
          <p:cNvPr id="7" name="文本6" title=""/>
          <p:cNvSpPr txBox="1"/>
          <p:nvPr/>
        </p:nvSpPr>
        <p:spPr>
          <a:xfrm>
            <a:off x="7521997" y="65694"/>
            <a:ext cx="2145447" cy="777176"/>
          </a:xfrm>
          <a:prstGeom prst="rect">
            <a:avLst/>
          </a:prstGeom>
          <a:noFill/>
        </p:spPr>
        <p:txBody>
          <a:bodyPr anchor="t"/>
          <a:lstStyle/>
          <a:p>
            <a:pPr marL="0" algn="l"/>
            <a:r>
              <a:rPr lang="zh-CN" altLang="en-US" sz="3499" b="1" i="0">
                <a:solidFill>
                  <a:srgbClr val="FF0000">
                    <a:alpha val="100000"/>
                  </a:srgbClr>
                </a:solidFill>
                <a:latin typeface="微软雅黑"/>
                <a:ea typeface="微软雅黑"/>
              </a:rPr>
              <a:t>p106</a:t>
            </a:r>
          </a:p>
        </p:txBody>
      </p:sp>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sp>
        <p:nvSpPr>
          <p:cNvPr id="2" name="文本1" title=""/>
          <p:cNvSpPr txBox="1"/>
          <p:nvPr/>
        </p:nvSpPr>
        <p:spPr>
          <a:xfrm>
            <a:off x="336032" y="495071"/>
            <a:ext cx="11268075" cy="6174475"/>
          </a:xfrm>
          <a:prstGeom prst="rect">
            <a:avLst/>
          </a:prstGeom>
          <a:noFill/>
        </p:spPr>
        <p:txBody>
          <a:bodyPr anchor="t"/>
          <a:lstStyle/>
          <a:p>
            <a:pPr marL="0" algn="l">
              <a:lnSpc>
                <a:spcPts val="6700"/>
              </a:lnSpc>
            </a:pPr>
            <a:r>
              <a:rPr lang="zh-CN" altLang="en-US" sz="2999" b="1" i="0">
                <a:solidFill>
                  <a:srgbClr val="000000">
                    <a:alpha val="100000"/>
                  </a:srgbClr>
                </a:solidFill>
                <a:latin typeface="微软雅黑"/>
                <a:ea typeface="微软雅黑"/>
              </a:rPr>
              <a:t>2．下列有关沉淀溶解平衡的说法正确的是(　　)</a:t>
            </a:r>
          </a:p>
          <a:p>
            <a:pPr marL="0" algn="l">
              <a:lnSpc>
                <a:spcPts val="6700"/>
              </a:lnSpc>
            </a:pPr>
            <a:r>
              <a:rPr lang="zh-CN" altLang="en-US" sz="2999" b="1" i="0">
                <a:solidFill>
                  <a:srgbClr val="000000">
                    <a:alpha val="100000"/>
                  </a:srgbClr>
                </a:solidFill>
                <a:latin typeface="微软雅黑"/>
                <a:ea typeface="微软雅黑"/>
              </a:rPr>
              <a:t>A．AB</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的</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小于CD的</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，说明AB</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的溶解度小于CD的溶解度</a:t>
            </a:r>
          </a:p>
          <a:p>
            <a:pPr marL="0" algn="l">
              <a:lnSpc>
                <a:spcPts val="6700"/>
              </a:lnSpc>
            </a:pPr>
            <a:r>
              <a:rPr lang="zh-CN" altLang="en-US" sz="2999" b="1" i="0">
                <a:solidFill>
                  <a:srgbClr val="000000">
                    <a:alpha val="100000"/>
                  </a:srgbClr>
                </a:solidFill>
                <a:latin typeface="微软雅黑"/>
                <a:ea typeface="微软雅黑"/>
              </a:rPr>
              <a:t>B．在氯化银的沉淀溶解平衡体系中加入蒸馏水，氯化银的</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增大</a:t>
            </a:r>
          </a:p>
          <a:p>
            <a:pPr marL="0" algn="l">
              <a:lnSpc>
                <a:spcPts val="6700"/>
              </a:lnSpc>
            </a:pPr>
            <a:r>
              <a:rPr lang="zh-CN" altLang="en-US" sz="2999" b="1" i="0">
                <a:solidFill>
                  <a:srgbClr val="000000">
                    <a:alpha val="100000"/>
                  </a:srgbClr>
                </a:solidFill>
                <a:latin typeface="微软雅黑"/>
                <a:ea typeface="微软雅黑"/>
              </a:rPr>
              <a:t>C．在碳酸钙的沉淀溶解平衡体系中加入稀盐酸，平衡不移动</a:t>
            </a:r>
          </a:p>
          <a:p>
            <a:pPr marL="0" algn="l">
              <a:lnSpc>
                <a:spcPts val="6700"/>
              </a:lnSpc>
            </a:pPr>
            <a:r>
              <a:rPr lang="zh-CN" altLang="en-US" sz="2999" b="1" i="0">
                <a:solidFill>
                  <a:srgbClr val="000000">
                    <a:alpha val="100000"/>
                  </a:srgbClr>
                </a:solidFill>
                <a:latin typeface="微软雅黑"/>
                <a:ea typeface="微软雅黑"/>
              </a:rPr>
              <a:t>D．已知25 ℃时，AgCl的</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大于AgI的</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，若向氯化银的沉淀溶解平衡体系中加入足量碘化钾固体，则有黄色沉淀生成</a:t>
            </a:r>
          </a:p>
          <a:p>
            <a:pPr marL="0" algn="l"/>
            <a:endParaRPr lang="zh-CN" altLang="en-US" sz="2999" b="1" i="0">
              <a:solidFill>
                <a:srgbClr val="000000">
                  <a:alpha val="100000"/>
                </a:srgbClr>
              </a:solidFill>
              <a:latin typeface="微软雅黑"/>
              <a:ea typeface="微软雅黑"/>
            </a:endParaRPr>
          </a:p>
        </p:txBody>
      </p:sp>
      <p:sp>
        <p:nvSpPr>
          <p:cNvPr id="3" name="文本2" title=""/>
          <p:cNvSpPr txBox="1"/>
          <p:nvPr/>
        </p:nvSpPr>
        <p:spPr>
          <a:xfrm>
            <a:off x="7840790" y="607047"/>
            <a:ext cx="492062" cy="844212"/>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D</a:t>
            </a:r>
          </a:p>
        </p:txBody>
      </p:sp>
      <p:sp>
        <p:nvSpPr>
          <p:cNvPr id="4" name="文本3" title=""/>
          <p:cNvSpPr txBox="1"/>
          <p:nvPr/>
        </p:nvSpPr>
        <p:spPr>
          <a:xfrm>
            <a:off x="1145962" y="55645"/>
            <a:ext cx="2145447" cy="777176"/>
          </a:xfrm>
          <a:prstGeom prst="rect">
            <a:avLst/>
          </a:prstGeom>
          <a:noFill/>
        </p:spPr>
        <p:txBody>
          <a:bodyPr anchor="t"/>
          <a:lstStyle/>
          <a:p>
            <a:pPr marL="0" algn="l"/>
            <a:r>
              <a:rPr lang="zh-CN" altLang="en-US" sz="3499" b="1" i="0">
                <a:solidFill>
                  <a:srgbClr val="FF0000">
                    <a:alpha val="100000"/>
                  </a:srgbClr>
                </a:solidFill>
                <a:latin typeface="微软雅黑"/>
                <a:ea typeface="微软雅黑"/>
              </a:rPr>
              <a:t>p106</a:t>
            </a:r>
          </a:p>
        </p:txBody>
      </p:sp>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sp>
        <p:nvSpPr>
          <p:cNvPr id="2" name="文本1" title=""/>
          <p:cNvSpPr txBox="1"/>
          <p:nvPr/>
        </p:nvSpPr>
        <p:spPr>
          <a:xfrm>
            <a:off x="258489" y="719461"/>
            <a:ext cx="11435429" cy="5420199"/>
          </a:xfrm>
          <a:prstGeom prst="rect">
            <a:avLst/>
          </a:prstGeom>
          <a:noFill/>
        </p:spPr>
        <p:txBody>
          <a:bodyPr anchor="t"/>
          <a:lstStyle/>
          <a:p>
            <a:pPr marL="0" algn="l">
              <a:lnSpc>
                <a:spcPts val="5100"/>
              </a:lnSpc>
            </a:pPr>
            <a:r>
              <a:rPr lang="zh-CN" altLang="en-US" sz="2999" b="1" i="0">
                <a:solidFill>
                  <a:srgbClr val="000000">
                    <a:alpha val="100000"/>
                  </a:srgbClr>
                </a:solidFill>
                <a:latin typeface="微软雅黑"/>
                <a:ea typeface="微软雅黑"/>
              </a:rPr>
              <a:t>1．下列有关溶度积(</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)的说法正确的是(　　)</a:t>
            </a:r>
          </a:p>
          <a:p>
            <a:pPr marL="0" algn="l">
              <a:lnSpc>
                <a:spcPts val="5100"/>
              </a:lnSpc>
            </a:pPr>
            <a:r>
              <a:rPr lang="zh-CN" altLang="en-US" sz="2999" b="1" i="0">
                <a:solidFill>
                  <a:srgbClr val="000000">
                    <a:alpha val="100000"/>
                  </a:srgbClr>
                </a:solidFill>
                <a:latin typeface="微软雅黑"/>
                <a:ea typeface="微软雅黑"/>
              </a:rPr>
              <a:t>A．常温下，向Mg(OH)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饱和溶液中加入NaOH固体，Mg(OH)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的溶解度变小</a:t>
            </a:r>
          </a:p>
          <a:p>
            <a:pPr marL="0" algn="l">
              <a:lnSpc>
                <a:spcPts val="5100"/>
              </a:lnSpc>
            </a:pPr>
            <a:r>
              <a:rPr lang="zh-CN" altLang="en-US" sz="2999" b="1" i="0">
                <a:solidFill>
                  <a:srgbClr val="000000">
                    <a:alpha val="100000"/>
                  </a:srgbClr>
                </a:solidFill>
                <a:latin typeface="微软雅黑"/>
                <a:ea typeface="微软雅黑"/>
              </a:rPr>
              <a:t>B．溶度积越大，溶解度也越大</a:t>
            </a:r>
          </a:p>
          <a:p>
            <a:pPr marL="0" algn="l">
              <a:lnSpc>
                <a:spcPts val="5100"/>
              </a:lnSpc>
            </a:pPr>
            <a:r>
              <a:rPr lang="zh-CN" altLang="en-US" sz="2999" b="1" i="0">
                <a:solidFill>
                  <a:srgbClr val="000000">
                    <a:alpha val="100000"/>
                  </a:srgbClr>
                </a:solidFill>
                <a:latin typeface="微软雅黑"/>
                <a:ea typeface="微软雅黑"/>
              </a:rPr>
              <a:t>C．</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只受温度影响，温度升高，</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增大</a:t>
            </a:r>
          </a:p>
          <a:p>
            <a:pPr marL="0" algn="l">
              <a:lnSpc>
                <a:spcPts val="5100"/>
              </a:lnSpc>
            </a:pPr>
            <a:r>
              <a:rPr lang="zh-CN" altLang="en-US" sz="2999" b="1" i="0">
                <a:solidFill>
                  <a:srgbClr val="000000">
                    <a:alpha val="100000"/>
                  </a:srgbClr>
                </a:solidFill>
                <a:latin typeface="微软雅黑"/>
                <a:ea typeface="微软雅黑"/>
              </a:rPr>
              <a:t>D．常温下，向Cl</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和Br</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共存的溶液中滴加AgNO</a:t>
            </a:r>
            <a:r>
              <a:rPr lang="zh-CN" altLang="en-US" sz="2999" b="1" i="0" baseline="-25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溶液，最先生成的沉淀是AgBr</a:t>
            </a:r>
          </a:p>
          <a:p>
            <a:pPr marL="0" algn="l"/>
            <a:endParaRPr lang="zh-CN" altLang="en-US" sz="2999" b="1" i="0">
              <a:solidFill>
                <a:srgbClr val="000000">
                  <a:alpha val="100000"/>
                </a:srgbClr>
              </a:solidFill>
              <a:latin typeface="微软雅黑"/>
              <a:ea typeface="微软雅黑"/>
            </a:endParaRPr>
          </a:p>
        </p:txBody>
      </p:sp>
      <p:sp>
        <p:nvSpPr>
          <p:cNvPr id="3" name="文本2" title=""/>
          <p:cNvSpPr txBox="1"/>
          <p:nvPr/>
        </p:nvSpPr>
        <p:spPr>
          <a:xfrm>
            <a:off x="7384132" y="779678"/>
            <a:ext cx="476980" cy="844212"/>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A</a:t>
            </a:r>
          </a:p>
        </p:txBody>
      </p:sp>
      <p:sp>
        <p:nvSpPr>
          <p:cNvPr id="4" name="文本3" title=""/>
          <p:cNvSpPr txBox="1"/>
          <p:nvPr/>
        </p:nvSpPr>
        <p:spPr>
          <a:xfrm>
            <a:off x="2369487" y="130740"/>
            <a:ext cx="2145447" cy="743648"/>
          </a:xfrm>
          <a:prstGeom prst="rect">
            <a:avLst/>
          </a:prstGeom>
          <a:noFill/>
        </p:spPr>
        <p:txBody>
          <a:bodyPr anchor="t"/>
          <a:lstStyle/>
          <a:p>
            <a:pPr marL="0" algn="l"/>
            <a:r>
              <a:rPr lang="zh-CN" altLang="en-US" sz="3299" b="1" i="0">
                <a:solidFill>
                  <a:srgbClr val="FF0000">
                    <a:alpha val="100000"/>
                  </a:srgbClr>
                </a:solidFill>
                <a:latin typeface="微软雅黑"/>
                <a:ea typeface="微软雅黑"/>
              </a:rPr>
              <a:t>p110</a:t>
            </a:r>
          </a:p>
        </p:txBody>
      </p:sp>
      <p:sp>
        <p:nvSpPr>
          <p:cNvPr id="5" name="文本4" title=""/>
          <p:cNvSpPr txBox="1"/>
          <p:nvPr/>
        </p:nvSpPr>
        <p:spPr>
          <a:xfrm>
            <a:off x="491119" y="155496"/>
            <a:ext cx="2533650" cy="693356"/>
          </a:xfrm>
          <a:prstGeom prst="rect">
            <a:avLst/>
          </a:prstGeom>
          <a:noFill/>
        </p:spPr>
        <p:txBody>
          <a:bodyPr anchor="t"/>
          <a:lstStyle/>
          <a:p>
            <a:pPr marL="0" algn="l"/>
            <a:r>
              <a:rPr lang="zh-CN" altLang="en-US" sz="2999" b="1" i="0">
                <a:solidFill>
                  <a:srgbClr val="FF0000">
                    <a:alpha val="100000"/>
                  </a:srgbClr>
                </a:solidFill>
                <a:latin typeface="微软雅黑"/>
                <a:ea typeface="微软雅黑"/>
              </a:rPr>
              <a:t>随堂达标</a:t>
            </a:r>
          </a:p>
        </p:txBody>
      </p:sp>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4455928" y="444379"/>
            <a:ext cx="4136728" cy="981437"/>
            <a:chExt cx="4136728" cy="981437"/>
          </a:xfrm>
        </p:grpSpPr>
        <p:sp>
          <p:nvSpPr>
            <p:cNvPr id="4" name="形状1"/>
            <p:cNvSpPr txBox="1"/>
            <p:nvPr/>
          </p:nvSpPr>
          <p:spPr>
            <a:xfrm>
              <a:off x="0" y="273549"/>
              <a:ext cx="4117611" cy="707888"/>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1"/>
            <p:cNvSpPr txBox="1"/>
            <p:nvPr/>
          </p:nvSpPr>
          <p:spPr>
            <a:xfrm>
              <a:off x="19117" y="0"/>
              <a:ext cx="4117611" cy="892460"/>
            </a:xfrm>
            <a:prstGeom prst="rect">
              <a:avLst/>
            </a:prstGeom>
            <a:noFill/>
          </p:spPr>
          <p:txBody>
            <a:bodyPr anchor="t"/>
            <a:lstStyle/>
            <a:p>
              <a:pPr marL="0" algn="l">
                <a:lnSpc>
                  <a:spcPts val="5500"/>
                </a:lnSpc>
              </a:pPr>
              <a:r>
                <a:rPr lang="zh-CN" altLang="en-US" sz="3599" b="1" i="0">
                  <a:ln w="2381">
                    <a:solidFill>
                      <a:srgbClr val="FFFFFF">
                        <a:alpha val="0"/>
                      </a:srgbClr>
                    </a:solidFill>
                  </a:ln>
                  <a:solidFill>
                    <a:srgbClr val="000000">
                      <a:alpha val="100000"/>
                    </a:srgbClr>
                  </a:solidFill>
                  <a:effectLst>
                    <a:outerShdw blurRad="38100" dist="38100" dir="2700000" rotWithShape="0">
                      <a:srgbClr val="FFFFFF">
                        <a:alpha val="100000"/>
                      </a:srgbClr>
                    </a:outerShdw>
                  </a:effectLst>
                  <a:latin typeface="微软雅黑"/>
                  <a:ea typeface="微软雅黑"/>
                </a:rPr>
                <a:t>学习目标</a:t>
              </a:r>
            </a:p>
          </p:txBody>
        </p:sp>
      </p:grpSp>
      <p:grpSp>
        <p:nvGrpSpPr>
          <p:cNvPr id="6" name="组合2" title=""/>
          <p:cNvGrpSpPr/>
          <p:nvPr/>
        </p:nvGrpSpPr>
        <p:grpSpPr>
          <a:xfrm>
            <a:off x="260956" y="1278874"/>
            <a:ext cx="11671012" cy="4163080"/>
            <a:chExt cx="11671012" cy="4163080"/>
          </a:xfrm>
        </p:grpSpPr>
        <p:sp>
          <p:nvSpPr>
            <p:cNvPr id="7" name="形状2"/>
            <p:cNvSpPr txBox="1"/>
            <p:nvPr/>
          </p:nvSpPr>
          <p:spPr>
            <a:xfrm>
              <a:off x="3725" y="49530"/>
              <a:ext cx="11667287" cy="3538227"/>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2"/>
            <p:cNvSpPr txBox="1"/>
            <p:nvPr/>
          </p:nvSpPr>
          <p:spPr>
            <a:xfrm>
              <a:off x="0" y="0"/>
              <a:ext cx="11667287" cy="4163080"/>
            </a:xfrm>
            <a:prstGeom prst="rect">
              <a:avLst/>
            </a:prstGeom>
            <a:noFill/>
          </p:spPr>
          <p:txBody>
            <a:bodyPr anchor="t"/>
            <a:lstStyle/>
            <a:p>
              <a:pPr marL="0" algn="l">
                <a:lnSpc>
                  <a:spcPts val="7400"/>
                </a:lnSpc>
              </a:pPr>
              <a:r>
                <a:rPr lang="zh-CN" altLang="en-US" sz="3299" b="1" i="0">
                  <a:solidFill>
                    <a:srgbClr val="000000">
                      <a:alpha val="100000"/>
                    </a:srgbClr>
                  </a:solidFill>
                  <a:latin typeface="微软雅黑"/>
                  <a:ea typeface="微软雅黑"/>
                </a:rPr>
                <a:t>1.认识难溶电解质在水液存在沉淀溶解平衡，能通过实验证明难溶电解质沉淀溶解衡的存在，</a:t>
              </a:r>
              <a:r>
                <a:rPr lang="zh-CN" altLang="en-US" sz="3299" b="1" i="0">
                  <a:solidFill>
                    <a:srgbClr val="FF0000">
                      <a:alpha val="100000"/>
                    </a:srgbClr>
                  </a:solidFill>
                  <a:latin typeface="微软雅黑"/>
                  <a:ea typeface="微软雅黑"/>
                </a:rPr>
                <a:t>进一步发展粒子观、平衡观。</a:t>
              </a:r>
              <a:endParaRPr lang="zh-CN" altLang="en-US" sz="3299" b="1" i="0">
                <a:solidFill>
                  <a:srgbClr val="000000">
                    <a:alpha val="100000"/>
                  </a:srgbClr>
                </a:solidFill>
                <a:latin typeface="微软雅黑"/>
                <a:ea typeface="微软雅黑"/>
              </a:endParaRPr>
            </a:p>
            <a:p>
              <a:pPr marL="0" algn="l">
                <a:lnSpc>
                  <a:spcPts val="9400"/>
                </a:lnSpc>
              </a:pPr>
              <a:r>
                <a:rPr lang="zh-CN" altLang="en-US" sz="3299" b="1" i="0">
                  <a:solidFill>
                    <a:srgbClr val="000000">
                      <a:alpha val="100000"/>
                    </a:srgbClr>
                  </a:solidFill>
                  <a:latin typeface="微软雅黑"/>
                  <a:ea typeface="微软雅黑"/>
                </a:rPr>
                <a:t>2.理解难溶电解质的沉淀溶解平衡常数——</a:t>
              </a:r>
              <a:r>
                <a:rPr lang="zh-CN" altLang="en-US" sz="3299" b="1" i="0">
                  <a:solidFill>
                    <a:srgbClr val="FF0000">
                      <a:alpha val="100000"/>
                    </a:srgbClr>
                  </a:solidFill>
                  <a:latin typeface="微软雅黑"/>
                  <a:ea typeface="微软雅黑"/>
                </a:rPr>
                <a:t>溶度积K</a:t>
              </a:r>
              <a:r>
                <a:rPr lang="zh-CN" altLang="en-US" sz="4199" b="1" i="0" baseline="-25000">
                  <a:solidFill>
                    <a:srgbClr val="FF0000">
                      <a:alpha val="100000"/>
                    </a:srgbClr>
                  </a:solidFill>
                  <a:latin typeface="微软雅黑"/>
                  <a:ea typeface="微软雅黑"/>
                </a:rPr>
                <a:t>sp</a:t>
              </a:r>
              <a:r>
                <a:rPr lang="zh-CN" altLang="en-US" sz="3299" b="1" i="0">
                  <a:solidFill>
                    <a:srgbClr val="000000">
                      <a:alpha val="100000"/>
                    </a:srgbClr>
                  </a:solidFill>
                  <a:latin typeface="微软雅黑"/>
                  <a:ea typeface="微软雅黑"/>
                </a:rPr>
                <a:t>，学会通过比较Q与K</a:t>
              </a:r>
              <a:r>
                <a:rPr lang="zh-CN" altLang="en-US" sz="4199" b="1" i="0" baseline="-25000">
                  <a:solidFill>
                    <a:srgbClr val="000000">
                      <a:alpha val="100000"/>
                    </a:srgbClr>
                  </a:solidFill>
                  <a:latin typeface="微软雅黑"/>
                  <a:ea typeface="微软雅黑"/>
                </a:rPr>
                <a:t>sp</a:t>
              </a:r>
              <a:r>
                <a:rPr lang="zh-CN" altLang="en-US" sz="3299" b="1" i="0">
                  <a:solidFill>
                    <a:srgbClr val="000000">
                      <a:alpha val="100000"/>
                    </a:srgbClr>
                  </a:solidFill>
                  <a:latin typeface="微软雅黑"/>
                  <a:ea typeface="微软雅黑"/>
                </a:rPr>
                <a:t>,的大小判断难溶电解质的沉淀与溶解情况。</a:t>
              </a:r>
            </a:p>
          </p:txBody>
        </p:sp>
      </p:grpSp>
    </p:spTree>
    <p:extLst>
      <p:ext uri="{BB962C8B-B14F-4D97-AF65-F5344CB8AC3E}">
        <p14:creationId xmlns:p14="http://schemas.microsoft.com/office/powerpoint/2010/main" val="840519474"/>
      </p:ext>
    </p:extLst>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92983" y="75762"/>
            <a:ext cx="9880481" cy="735108"/>
            <a:chExt cx="9880481" cy="735108"/>
          </a:xfrm>
        </p:grpSpPr>
        <p:sp>
          <p:nvSpPr>
            <p:cNvPr id="4" name="形状1"/>
            <p:cNvSpPr txBox="1"/>
            <p:nvPr/>
          </p:nvSpPr>
          <p:spPr>
            <a:xfrm>
              <a:off x="3810" y="49530"/>
              <a:ext cx="9876671" cy="52197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1"/>
            <p:cNvSpPr txBox="1"/>
            <p:nvPr/>
          </p:nvSpPr>
          <p:spPr>
            <a:xfrm>
              <a:off x="0" y="0"/>
              <a:ext cx="9876671" cy="735108"/>
            </a:xfrm>
            <a:prstGeom prst="rect">
              <a:avLst/>
            </a:prstGeom>
            <a:noFill/>
          </p:spPr>
          <p:txBody>
            <a:bodyPr anchor="t"/>
            <a:lstStyle/>
            <a:p>
              <a:pPr marL="0" algn="l">
                <a:lnSpc>
                  <a:spcPts val="4200"/>
                </a:lnSpc>
              </a:pPr>
              <a:r>
                <a:rPr lang="zh-CN" altLang="en-US" sz="3099" b="1" i="0">
                  <a:solidFill>
                    <a:srgbClr val="0C1CE6">
                      <a:alpha val="100000"/>
                    </a:srgbClr>
                  </a:solidFill>
                  <a:latin typeface="微软雅黑"/>
                  <a:ea typeface="微软雅黑"/>
                </a:rPr>
                <a:t>5、溶度积规则：（判断溶液中是否有沉淀析出）</a:t>
              </a:r>
            </a:p>
          </p:txBody>
        </p:sp>
      </p:grpSp>
      <p:grpSp>
        <p:nvGrpSpPr>
          <p:cNvPr id="6" name="组合2" title=""/>
          <p:cNvGrpSpPr/>
          <p:nvPr/>
        </p:nvGrpSpPr>
        <p:grpSpPr>
          <a:xfrm>
            <a:off x="93250" y="948242"/>
            <a:ext cx="12011232" cy="4657109"/>
            <a:chExt cx="12011232" cy="4657109"/>
          </a:xfrm>
        </p:grpSpPr>
        <p:sp>
          <p:nvSpPr>
            <p:cNvPr id="7" name="形状2"/>
            <p:cNvSpPr txBox="1"/>
            <p:nvPr/>
          </p:nvSpPr>
          <p:spPr>
            <a:xfrm>
              <a:off x="0" y="58150"/>
              <a:ext cx="11673122" cy="2932431"/>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2"/>
            <p:cNvSpPr txBox="1"/>
            <p:nvPr/>
          </p:nvSpPr>
          <p:spPr>
            <a:xfrm>
              <a:off x="4731" y="0"/>
              <a:ext cx="12006501" cy="4657109"/>
            </a:xfrm>
            <a:prstGeom prst="rect">
              <a:avLst/>
            </a:prstGeom>
            <a:noFill/>
          </p:spPr>
          <p:txBody>
            <a:bodyPr anchor="t"/>
            <a:lstStyle/>
            <a:p>
              <a:pPr marL="0" algn="l">
                <a:lnSpc>
                  <a:spcPts val="4200"/>
                </a:lnSpc>
              </a:pPr>
              <a:r>
                <a:rPr lang="zh-CN" altLang="en-US" sz="3099" b="1" i="0">
                  <a:solidFill>
                    <a:srgbClr val="000000">
                      <a:alpha val="100000"/>
                    </a:srgbClr>
                  </a:solidFill>
                  <a:latin typeface="微软雅黑"/>
                  <a:ea typeface="微软雅黑"/>
                </a:rPr>
                <a:t>难溶电解质的溶液中</a:t>
              </a:r>
              <a:r>
                <a:rPr lang="zh-CN" altLang="en-US" sz="3099" b="1" i="0">
                  <a:solidFill>
                    <a:srgbClr val="FF0000">
                      <a:alpha val="100000"/>
                    </a:srgbClr>
                  </a:solidFill>
                  <a:latin typeface="微软雅黑"/>
                  <a:ea typeface="微软雅黑"/>
                </a:rPr>
                <a:t>任一情况下</a:t>
              </a:r>
              <a:r>
                <a:rPr lang="zh-CN" altLang="en-US" sz="3099" b="1" i="0">
                  <a:solidFill>
                    <a:srgbClr val="000000">
                      <a:alpha val="100000"/>
                    </a:srgbClr>
                  </a:solidFill>
                  <a:latin typeface="微软雅黑"/>
                  <a:ea typeface="微软雅黑"/>
                </a:rPr>
                <a:t>有关离子浓度幂的乘积即</a:t>
              </a:r>
              <a:r>
                <a:rPr lang="zh-CN" altLang="en-US" sz="3099" b="1" i="0">
                  <a:solidFill>
                    <a:srgbClr val="FF0000">
                      <a:alpha val="100000"/>
                    </a:srgbClr>
                  </a:solidFill>
                  <a:latin typeface="微软雅黑"/>
                  <a:ea typeface="微软雅黑"/>
                </a:rPr>
                <a:t>离子积</a:t>
              </a:r>
              <a:r>
                <a:rPr lang="zh-CN" altLang="en-US" sz="3099" b="1" i="1">
                  <a:solidFill>
                    <a:srgbClr val="FF0000">
                      <a:alpha val="100000"/>
                    </a:srgbClr>
                  </a:solidFill>
                  <a:latin typeface="微软雅黑"/>
                  <a:ea typeface="微软雅黑"/>
                </a:rPr>
                <a:t>Q</a:t>
              </a:r>
            </a:p>
            <a:p>
              <a:pPr marL="0" algn="l">
                <a:lnSpc>
                  <a:spcPts val="4900"/>
                </a:lnSpc>
              </a:pPr>
              <a:r>
                <a:rPr lang="zh-CN" altLang="en-US" sz="3299" b="1" i="0">
                  <a:solidFill>
                    <a:srgbClr val="000000">
                      <a:alpha val="100000"/>
                    </a:srgbClr>
                  </a:solidFill>
                  <a:latin typeface="Times New Roman"/>
                  <a:ea typeface="Times New Roman"/>
                </a:rPr>
                <a:t>A</a:t>
              </a:r>
              <a:r>
                <a:rPr lang="zh-CN" altLang="en-US" sz="3299" b="1" i="0" baseline="-25000">
                  <a:solidFill>
                    <a:srgbClr val="000000">
                      <a:alpha val="100000"/>
                    </a:srgbClr>
                  </a:solidFill>
                  <a:latin typeface="Times New Roman"/>
                  <a:ea typeface="Times New Roman"/>
                </a:rPr>
                <a:t>m</a:t>
              </a:r>
              <a:r>
                <a:rPr lang="zh-CN" altLang="en-US" sz="3299" b="1" i="0">
                  <a:solidFill>
                    <a:srgbClr val="000000">
                      <a:alpha val="100000"/>
                    </a:srgbClr>
                  </a:solidFill>
                  <a:latin typeface="Times New Roman"/>
                  <a:ea typeface="Times New Roman"/>
                </a:rPr>
                <a:t>B</a:t>
              </a:r>
              <a:r>
                <a:rPr lang="zh-CN" altLang="en-US" sz="3299" b="1" i="0" baseline="-25000">
                  <a:solidFill>
                    <a:srgbClr val="000000">
                      <a:alpha val="100000"/>
                    </a:srgbClr>
                  </a:solidFill>
                  <a:latin typeface="Times New Roman"/>
                  <a:ea typeface="Times New Roman"/>
                </a:rPr>
                <a:t>n</a:t>
              </a:r>
              <a:r>
                <a:rPr lang="zh-CN" altLang="en-US" sz="3299" b="1" i="0">
                  <a:solidFill>
                    <a:srgbClr val="000000">
                      <a:alpha val="100000"/>
                    </a:srgbClr>
                  </a:solidFill>
                  <a:latin typeface="Times New Roman"/>
                  <a:ea typeface="Times New Roman"/>
                </a:rPr>
                <a:t>(s)           </a:t>
              </a:r>
              <a:r>
                <a:rPr lang="zh-CN" altLang="en-US" sz="3299" b="1" i="0">
                  <a:solidFill>
                    <a:srgbClr val="FF0000">
                      <a:alpha val="100000"/>
                    </a:srgbClr>
                  </a:solidFill>
                  <a:latin typeface="Times New Roman"/>
                  <a:ea typeface="Times New Roman"/>
                </a:rPr>
                <a:t>m</a:t>
              </a:r>
              <a:r>
                <a:rPr lang="zh-CN" altLang="en-US" sz="3299" b="1" i="0">
                  <a:solidFill>
                    <a:srgbClr val="000000">
                      <a:alpha val="100000"/>
                    </a:srgbClr>
                  </a:solidFill>
                  <a:latin typeface="Times New Roman"/>
                  <a:ea typeface="Times New Roman"/>
                </a:rPr>
                <a:t>A</a:t>
              </a:r>
              <a:r>
                <a:rPr lang="zh-CN" altLang="en-US" sz="3299" b="1" i="0" baseline="30000">
                  <a:solidFill>
                    <a:srgbClr val="000000">
                      <a:alpha val="100000"/>
                    </a:srgbClr>
                  </a:solidFill>
                  <a:latin typeface="Times New Roman"/>
                  <a:ea typeface="Times New Roman"/>
                </a:rPr>
                <a:t>n＋</a:t>
              </a:r>
              <a:r>
                <a:rPr lang="zh-CN" altLang="en-US" sz="3299" b="1" i="0">
                  <a:solidFill>
                    <a:srgbClr val="000000">
                      <a:alpha val="100000"/>
                    </a:srgbClr>
                  </a:solidFill>
                  <a:latin typeface="Times New Roman"/>
                  <a:ea typeface="Times New Roman"/>
                </a:rPr>
                <a:t>(aq)＋</a:t>
              </a:r>
              <a:r>
                <a:rPr lang="zh-CN" altLang="en-US" sz="3299" b="1" i="0">
                  <a:solidFill>
                    <a:srgbClr val="FF0000">
                      <a:alpha val="100000"/>
                    </a:srgbClr>
                  </a:solidFill>
                  <a:latin typeface="Times New Roman"/>
                  <a:ea typeface="Times New Roman"/>
                </a:rPr>
                <a:t>n</a:t>
              </a:r>
              <a:r>
                <a:rPr lang="zh-CN" altLang="en-US" sz="3299" b="1" i="0">
                  <a:solidFill>
                    <a:srgbClr val="000000">
                      <a:alpha val="100000"/>
                    </a:srgbClr>
                  </a:solidFill>
                  <a:latin typeface="Times New Roman"/>
                  <a:ea typeface="Times New Roman"/>
                </a:rPr>
                <a:t>B</a:t>
              </a:r>
              <a:r>
                <a:rPr lang="zh-CN" altLang="en-US" sz="3299" b="1" i="0" baseline="30000">
                  <a:solidFill>
                    <a:srgbClr val="000000">
                      <a:alpha val="100000"/>
                    </a:srgbClr>
                  </a:solidFill>
                  <a:latin typeface="Times New Roman"/>
                  <a:ea typeface="Times New Roman"/>
                </a:rPr>
                <a:t>m－</a:t>
              </a:r>
              <a:r>
                <a:rPr lang="zh-CN" altLang="en-US" sz="3299" b="1" i="0">
                  <a:solidFill>
                    <a:srgbClr val="000000">
                      <a:alpha val="100000"/>
                    </a:srgbClr>
                  </a:solidFill>
                  <a:latin typeface="Times New Roman"/>
                  <a:ea typeface="Times New Roman"/>
                </a:rPr>
                <a:t>(aq)</a:t>
              </a:r>
              <a:endParaRPr lang="zh-CN" altLang="en-US" sz="2999" b="1" i="0">
                <a:solidFill>
                  <a:srgbClr val="000000">
                    <a:alpha val="100000"/>
                  </a:srgbClr>
                </a:solidFill>
                <a:latin typeface="微软雅黑"/>
                <a:ea typeface="微软雅黑"/>
              </a:endParaRPr>
            </a:p>
            <a:p>
              <a:pPr marL="0" algn="l">
                <a:lnSpc>
                  <a:spcPts val="4700"/>
                </a:lnSpc>
              </a:pPr>
              <a:r>
                <a:rPr lang="zh-CN" altLang="en-US" sz="3199" b="1" i="1">
                  <a:solidFill>
                    <a:srgbClr val="000000">
                      <a:alpha val="100000"/>
                    </a:srgbClr>
                  </a:solidFill>
                  <a:latin typeface="Times New Roman"/>
                  <a:ea typeface="Times New Roman"/>
                </a:rPr>
                <a:t>Q</a:t>
              </a:r>
              <a:r>
                <a:rPr lang="zh-CN" altLang="en-US" sz="3199" b="1" i="0">
                  <a:solidFill>
                    <a:srgbClr val="000000">
                      <a:alpha val="100000"/>
                    </a:srgbClr>
                  </a:solidFill>
                  <a:latin typeface="Times New Roman"/>
                  <a:ea typeface="Times New Roman"/>
                </a:rPr>
                <a:t>＝</a:t>
              </a:r>
              <a:r>
                <a:rPr lang="zh-CN" altLang="en-US" sz="3199" b="1" i="1">
                  <a:solidFill>
                    <a:srgbClr val="000000">
                      <a:alpha val="100000"/>
                    </a:srgbClr>
                  </a:solidFill>
                  <a:latin typeface="Times New Roman"/>
                  <a:ea typeface="Times New Roman"/>
                </a:rPr>
                <a:t>c</a:t>
              </a:r>
              <a:r>
                <a:rPr lang="zh-CN" altLang="en-US" sz="3199" b="1" i="1" baseline="30000">
                  <a:solidFill>
                    <a:srgbClr val="000000">
                      <a:alpha val="100000"/>
                    </a:srgbClr>
                  </a:solidFill>
                  <a:latin typeface="Times New Roman"/>
                  <a:ea typeface="Times New Roman"/>
                </a:rPr>
                <a:t>m</a:t>
              </a:r>
              <a:r>
                <a:rPr lang="zh-CN" altLang="en-US" sz="3199" b="1" i="0">
                  <a:solidFill>
                    <a:srgbClr val="000000">
                      <a:alpha val="100000"/>
                    </a:srgbClr>
                  </a:solidFill>
                  <a:latin typeface="Times New Roman"/>
                  <a:ea typeface="Times New Roman"/>
                </a:rPr>
                <a:t>(A</a:t>
              </a:r>
              <a:r>
                <a:rPr lang="zh-CN" altLang="en-US" sz="3199" b="1" i="1" baseline="30000">
                  <a:solidFill>
                    <a:srgbClr val="000000">
                      <a:alpha val="100000"/>
                    </a:srgbClr>
                  </a:solidFill>
                  <a:latin typeface="Times New Roman"/>
                  <a:ea typeface="Times New Roman"/>
                </a:rPr>
                <a:t>n</a:t>
              </a:r>
              <a:r>
                <a:rPr lang="zh-CN" altLang="en-US" sz="3199" b="1" i="0" baseline="30000">
                  <a:solidFill>
                    <a:srgbClr val="000000">
                      <a:alpha val="100000"/>
                    </a:srgbClr>
                  </a:solidFill>
                  <a:latin typeface="Times New Roman"/>
                  <a:ea typeface="Times New Roman"/>
                </a:rPr>
                <a:t>＋</a:t>
              </a:r>
              <a:r>
                <a:rPr lang="zh-CN" altLang="en-US" sz="3199" b="1" i="0">
                  <a:solidFill>
                    <a:srgbClr val="000000">
                      <a:alpha val="100000"/>
                    </a:srgbClr>
                  </a:solidFill>
                  <a:latin typeface="Times New Roman"/>
                  <a:ea typeface="Times New Roman"/>
                </a:rPr>
                <a:t>)·</a:t>
              </a:r>
              <a:r>
                <a:rPr lang="zh-CN" altLang="en-US" sz="3199" b="1" i="1">
                  <a:solidFill>
                    <a:srgbClr val="000000">
                      <a:alpha val="100000"/>
                    </a:srgbClr>
                  </a:solidFill>
                  <a:latin typeface="Times New Roman"/>
                  <a:ea typeface="Times New Roman"/>
                </a:rPr>
                <a:t>c</a:t>
              </a:r>
              <a:r>
                <a:rPr lang="zh-CN" altLang="en-US" sz="3199" b="1" i="1" baseline="30000">
                  <a:solidFill>
                    <a:srgbClr val="000000">
                      <a:alpha val="100000"/>
                    </a:srgbClr>
                  </a:solidFill>
                  <a:latin typeface="Times New Roman"/>
                  <a:ea typeface="Times New Roman"/>
                </a:rPr>
                <a:t>n</a:t>
              </a:r>
              <a:r>
                <a:rPr lang="zh-CN" altLang="en-US" sz="3199" b="1" i="0">
                  <a:solidFill>
                    <a:srgbClr val="000000">
                      <a:alpha val="100000"/>
                    </a:srgbClr>
                  </a:solidFill>
                  <a:latin typeface="Times New Roman"/>
                  <a:ea typeface="Times New Roman"/>
                </a:rPr>
                <a:t>(B</a:t>
              </a:r>
              <a:r>
                <a:rPr lang="zh-CN" altLang="en-US" sz="3199" b="1" i="1" baseline="30000">
                  <a:solidFill>
                    <a:srgbClr val="000000">
                      <a:alpha val="100000"/>
                    </a:srgbClr>
                  </a:solidFill>
                  <a:latin typeface="Times New Roman"/>
                  <a:ea typeface="Times New Roman"/>
                </a:rPr>
                <a:t>m</a:t>
              </a:r>
              <a:r>
                <a:rPr lang="zh-CN" altLang="en-US" sz="3199" b="1" i="0" baseline="30000">
                  <a:solidFill>
                    <a:srgbClr val="000000">
                      <a:alpha val="100000"/>
                    </a:srgbClr>
                  </a:solidFill>
                  <a:latin typeface="Times New Roman"/>
                  <a:ea typeface="Times New Roman"/>
                </a:rPr>
                <a:t>－</a:t>
              </a:r>
              <a:r>
                <a:rPr lang="zh-CN" altLang="en-US" sz="3199" b="1" i="0">
                  <a:solidFill>
                    <a:srgbClr val="000000">
                      <a:alpha val="100000"/>
                    </a:srgbClr>
                  </a:solidFill>
                  <a:latin typeface="Times New Roman"/>
                  <a:ea typeface="Times New Roman"/>
                </a:rPr>
                <a:t>)</a:t>
              </a:r>
            </a:p>
            <a:p>
              <a:pPr marL="0" algn="l">
                <a:lnSpc>
                  <a:spcPts val="5300"/>
                </a:lnSpc>
              </a:pPr>
              <a:r>
                <a:rPr lang="zh-CN" altLang="en-US" sz="3099" b="1" i="0">
                  <a:solidFill>
                    <a:srgbClr val="000000">
                      <a:alpha val="100000"/>
                    </a:srgbClr>
                  </a:solidFill>
                  <a:latin typeface="微软雅黑"/>
                  <a:ea typeface="微软雅黑"/>
                </a:rPr>
                <a:t>当</a:t>
              </a:r>
              <a:r>
                <a:rPr lang="zh-CN" altLang="en-US" sz="3099" b="1" i="1">
                  <a:solidFill>
                    <a:srgbClr val="000000">
                      <a:alpha val="100000"/>
                    </a:srgbClr>
                  </a:solidFill>
                  <a:latin typeface="微软雅黑"/>
                  <a:ea typeface="微软雅黑"/>
                </a:rPr>
                <a:t>Q </a:t>
              </a:r>
              <a:r>
                <a:rPr lang="zh-CN" altLang="en-US" sz="3099" b="1" i="0">
                  <a:solidFill>
                    <a:srgbClr val="000000">
                      <a:alpha val="100000"/>
                    </a:srgbClr>
                  </a:solidFill>
                  <a:latin typeface="微软雅黑"/>
                  <a:ea typeface="微软雅黑"/>
                </a:rPr>
                <a:t>&lt;</a:t>
              </a:r>
              <a:r>
                <a:rPr lang="zh-CN" altLang="en-US" sz="3099" b="1" i="1">
                  <a:solidFill>
                    <a:srgbClr val="000000">
                      <a:alpha val="100000"/>
                    </a:srgbClr>
                  </a:solidFill>
                  <a:latin typeface="微软雅黑"/>
                  <a:ea typeface="微软雅黑"/>
                </a:rPr>
                <a:t>K</a:t>
              </a:r>
              <a:r>
                <a:rPr lang="zh-CN" altLang="en-US" sz="3099" b="1" i="0">
                  <a:solidFill>
                    <a:srgbClr val="000000">
                      <a:alpha val="100000"/>
                    </a:srgbClr>
                  </a:solidFill>
                  <a:latin typeface="微软雅黑"/>
                  <a:ea typeface="微软雅黑"/>
                </a:rPr>
                <a:t>sp： 不饱和溶液 ，无沉淀析出                         </a:t>
              </a:r>
            </a:p>
            <a:p>
              <a:pPr marL="0" algn="l"/>
              <a:endParaRPr lang="zh-CN" altLang="en-US" sz="3099" b="1" i="0">
                <a:solidFill>
                  <a:srgbClr val="000000">
                    <a:alpha val="100000"/>
                  </a:srgbClr>
                </a:solidFill>
                <a:latin typeface="微软雅黑"/>
                <a:ea typeface="微软雅黑"/>
              </a:endParaRPr>
            </a:p>
            <a:p>
              <a:pPr marL="0" algn="l">
                <a:lnSpc>
                  <a:spcPts val="2100"/>
                </a:lnSpc>
              </a:pPr>
              <a:r>
                <a:rPr lang="zh-CN" altLang="en-US" sz="3099" b="1" i="0">
                  <a:solidFill>
                    <a:srgbClr val="000000">
                      <a:alpha val="100000"/>
                    </a:srgbClr>
                  </a:solidFill>
                  <a:latin typeface="微软雅黑"/>
                  <a:ea typeface="微软雅黑"/>
                </a:rPr>
                <a:t>当</a:t>
              </a:r>
              <a:r>
                <a:rPr lang="zh-CN" altLang="en-US" sz="3099" b="1" i="1">
                  <a:solidFill>
                    <a:srgbClr val="000000">
                      <a:alpha val="100000"/>
                    </a:srgbClr>
                  </a:solidFill>
                  <a:latin typeface="微软雅黑"/>
                  <a:ea typeface="微软雅黑"/>
                </a:rPr>
                <a:t>Q</a:t>
              </a:r>
              <a:r>
                <a:rPr lang="zh-CN" altLang="en-US" sz="3099" b="1" i="0">
                  <a:solidFill>
                    <a:srgbClr val="000000">
                      <a:alpha val="100000"/>
                    </a:srgbClr>
                  </a:solidFill>
                  <a:latin typeface="微软雅黑"/>
                  <a:ea typeface="微软雅黑"/>
                </a:rPr>
                <a:t> =</a:t>
              </a:r>
              <a:r>
                <a:rPr lang="zh-CN" altLang="en-US" sz="3099" b="1" i="1">
                  <a:solidFill>
                    <a:srgbClr val="000000">
                      <a:alpha val="100000"/>
                    </a:srgbClr>
                  </a:solidFill>
                  <a:latin typeface="微软雅黑"/>
                  <a:ea typeface="微软雅黑"/>
                </a:rPr>
                <a:t>K</a:t>
              </a:r>
              <a:r>
                <a:rPr lang="zh-CN" altLang="en-US" sz="3099" b="1" i="0">
                  <a:solidFill>
                    <a:srgbClr val="000000">
                      <a:alpha val="100000"/>
                    </a:srgbClr>
                  </a:solidFill>
                  <a:latin typeface="微软雅黑"/>
                  <a:ea typeface="微软雅黑"/>
                </a:rPr>
                <a:t>sp： 饱和溶液 ，处于沉淀溶解平衡         </a:t>
              </a:r>
            </a:p>
            <a:p>
              <a:pPr marL="0" algn="l"/>
              <a:endParaRPr lang="zh-CN" altLang="en-US" sz="3099" b="1" i="0">
                <a:solidFill>
                  <a:srgbClr val="000000">
                    <a:alpha val="100000"/>
                  </a:srgbClr>
                </a:solidFill>
                <a:latin typeface="微软雅黑"/>
                <a:ea typeface="微软雅黑"/>
              </a:endParaRPr>
            </a:p>
            <a:p>
              <a:pPr marL="0" algn="l">
                <a:lnSpc>
                  <a:spcPts val="2100"/>
                </a:lnSpc>
              </a:pPr>
              <a:r>
                <a:rPr lang="zh-CN" altLang="en-US" sz="3099" b="1" i="0">
                  <a:solidFill>
                    <a:srgbClr val="000000">
                      <a:alpha val="100000"/>
                    </a:srgbClr>
                  </a:solidFill>
                  <a:latin typeface="微软雅黑"/>
                  <a:ea typeface="微软雅黑"/>
                </a:rPr>
                <a:t>当</a:t>
              </a:r>
              <a:r>
                <a:rPr lang="zh-CN" altLang="en-US" sz="3099" b="1" i="1">
                  <a:solidFill>
                    <a:srgbClr val="000000">
                      <a:alpha val="100000"/>
                    </a:srgbClr>
                  </a:solidFill>
                  <a:latin typeface="微软雅黑"/>
                  <a:ea typeface="微软雅黑"/>
                </a:rPr>
                <a:t>Q </a:t>
              </a:r>
              <a:r>
                <a:rPr lang="zh-CN" altLang="en-US" sz="3099" b="1" i="0" baseline="-25000">
                  <a:solidFill>
                    <a:srgbClr val="000000">
                      <a:alpha val="100000"/>
                    </a:srgbClr>
                  </a:solidFill>
                  <a:latin typeface="微软雅黑"/>
                  <a:ea typeface="微软雅黑"/>
                </a:rPr>
                <a:t> </a:t>
              </a:r>
              <a:r>
                <a:rPr lang="zh-CN" altLang="en-US" sz="3099" b="1" i="0">
                  <a:solidFill>
                    <a:srgbClr val="000000">
                      <a:alpha val="100000"/>
                    </a:srgbClr>
                  </a:solidFill>
                  <a:latin typeface="微软雅黑"/>
                  <a:ea typeface="微软雅黑"/>
                </a:rPr>
                <a:t>&gt;</a:t>
              </a:r>
              <a:r>
                <a:rPr lang="zh-CN" altLang="en-US" sz="3099" b="1" i="1">
                  <a:solidFill>
                    <a:srgbClr val="000000">
                      <a:alpha val="100000"/>
                    </a:srgbClr>
                  </a:solidFill>
                  <a:latin typeface="微软雅黑"/>
                  <a:ea typeface="微软雅黑"/>
                </a:rPr>
                <a:t>K</a:t>
              </a:r>
              <a:r>
                <a:rPr lang="zh-CN" altLang="en-US" sz="3099" b="1" i="0">
                  <a:solidFill>
                    <a:srgbClr val="000000">
                      <a:alpha val="100000"/>
                    </a:srgbClr>
                  </a:solidFill>
                  <a:latin typeface="微软雅黑"/>
                  <a:ea typeface="微软雅黑"/>
                </a:rPr>
                <a:t>sp： 过饱和溶液 ，有沉淀析出     </a:t>
              </a:r>
            </a:p>
            <a:p>
              <a:pPr marL="0" algn="l"/>
              <a:endParaRPr lang="zh-CN" altLang="en-US" sz="3099" b="1" i="0">
                <a:solidFill>
                  <a:srgbClr val="000000">
                    <a:alpha val="100000"/>
                  </a:srgbClr>
                </a:solidFill>
                <a:latin typeface="微软雅黑"/>
                <a:ea typeface="微软雅黑"/>
              </a:endParaRPr>
            </a:p>
          </p:txBody>
        </p:sp>
      </p:grpSp>
      <p:pic>
        <p:nvPicPr>
          <p:cNvPr id="9" name="公式1" title=""/>
          <p:cNvPicPr>
            <a:picLocks noChangeAspect="1"/>
          </p:cNvPicPr>
          <p:nvPr/>
        </p:nvPicPr>
        <p:blipFill>
          <a:blip r:embed="rId3"/>
          <a:stretch>
            <a:fillRect/>
          </a:stretch>
        </p:blipFill>
        <p:spPr>
          <a:xfrm>
            <a:off x="3840023" y="-3080452"/>
            <a:ext cx="1345911" cy="1725473"/>
          </a:xfrm>
          <a:prstGeom prst="rect">
            <a:avLst/>
          </a:prstGeom>
        </p:spPr>
      </p:pic>
      <p:pic>
        <p:nvPicPr>
          <p:cNvPr id="10" name="公式2" title=""/>
          <p:cNvPicPr>
            <a:picLocks noChangeAspect="1"/>
          </p:cNvPicPr>
          <p:nvPr/>
        </p:nvPicPr>
        <p:blipFill>
          <a:blip r:embed="rId4"/>
          <a:stretch>
            <a:fillRect/>
          </a:stretch>
        </p:blipFill>
        <p:spPr>
          <a:xfrm>
            <a:off x="1417358" y="1082373"/>
            <a:ext cx="1345911" cy="1725473"/>
          </a:xfrm>
          <a:prstGeom prst="rect">
            <a:avLst/>
          </a:prstGeom>
        </p:spPr>
      </p:pic>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3"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6" grpId="0" animBg="1"/>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1180652" y="316516"/>
            <a:ext cx="4175760" cy="892460"/>
            <a:chExt cx="4175760" cy="892460"/>
          </a:xfrm>
        </p:grpSpPr>
        <p:sp>
          <p:nvSpPr>
            <p:cNvPr id="4" name="形状1"/>
            <p:cNvSpPr txBox="1"/>
            <p:nvPr/>
          </p:nvSpPr>
          <p:spPr>
            <a:xfrm>
              <a:off x="4172" y="49530"/>
              <a:ext cx="4171588" cy="521969"/>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1"/>
            <p:cNvSpPr txBox="1"/>
            <p:nvPr/>
          </p:nvSpPr>
          <p:spPr>
            <a:xfrm>
              <a:off x="0" y="0"/>
              <a:ext cx="4171588" cy="892460"/>
            </a:xfrm>
            <a:prstGeom prst="rect">
              <a:avLst/>
            </a:prstGeom>
            <a:noFill/>
          </p:spPr>
          <p:txBody>
            <a:bodyPr anchor="t"/>
            <a:lstStyle/>
            <a:p>
              <a:pPr marL="0" algn="l">
                <a:lnSpc>
                  <a:spcPts val="5500"/>
                </a:lnSpc>
              </a:pPr>
              <a:r>
                <a:rPr lang="zh-CN" altLang="en-US" sz="3599" b="1" i="0">
                  <a:solidFill>
                    <a:srgbClr val="FF0000">
                      <a:alpha val="100000"/>
                    </a:srgbClr>
                  </a:solidFill>
                  <a:latin typeface="微软雅黑"/>
                  <a:ea typeface="微软雅黑"/>
                </a:rPr>
                <a:t>一、 沉淀溶解平衡</a:t>
              </a:r>
            </a:p>
          </p:txBody>
        </p:sp>
      </p:grpSp>
      <p:grpSp>
        <p:nvGrpSpPr>
          <p:cNvPr id="6" name="组合2" title=""/>
          <p:cNvGrpSpPr/>
          <p:nvPr/>
        </p:nvGrpSpPr>
        <p:grpSpPr>
          <a:xfrm>
            <a:off x="5161436" y="-38014"/>
            <a:ext cx="2672502" cy="814486"/>
            <a:chExt cx="2672502" cy="814486"/>
          </a:xfrm>
        </p:grpSpPr>
        <p:sp>
          <p:nvSpPr>
            <p:cNvPr id="7" name="形状2"/>
            <p:cNvSpPr txBox="1"/>
            <p:nvPr/>
          </p:nvSpPr>
          <p:spPr>
            <a:xfrm>
              <a:off x="5334" y="49530"/>
              <a:ext cx="2667168" cy="519114"/>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2"/>
            <p:cNvSpPr txBox="1"/>
            <p:nvPr/>
          </p:nvSpPr>
          <p:spPr>
            <a:xfrm>
              <a:off x="0" y="0"/>
              <a:ext cx="2667168" cy="814486"/>
            </a:xfrm>
            <a:prstGeom prst="rect">
              <a:avLst/>
            </a:prstGeom>
            <a:noFill/>
          </p:spPr>
          <p:txBody>
            <a:bodyPr anchor="t"/>
            <a:lstStyle/>
            <a:p>
              <a:pPr marL="0" algn="l">
                <a:lnSpc>
                  <a:spcPts val="4900"/>
                </a:lnSpc>
              </a:pPr>
              <a:r>
                <a:rPr lang="zh-CN" altLang="en-US" sz="3199" b="1" i="0">
                  <a:solidFill>
                    <a:srgbClr val="0000FF">
                      <a:alpha val="100000"/>
                    </a:srgbClr>
                  </a:solidFill>
                  <a:latin typeface="微软雅黑"/>
                  <a:ea typeface="微软雅黑"/>
                </a:rPr>
                <a:t>1、定义</a:t>
              </a:r>
            </a:p>
          </p:txBody>
        </p:sp>
      </p:grpSp>
      <p:grpSp>
        <p:nvGrpSpPr>
          <p:cNvPr id="9" name="组合3" title=""/>
          <p:cNvGrpSpPr/>
          <p:nvPr/>
        </p:nvGrpSpPr>
        <p:grpSpPr>
          <a:xfrm>
            <a:off x="5167570" y="666883"/>
            <a:ext cx="3632683" cy="814486"/>
            <a:chExt cx="3632683" cy="814486"/>
          </a:xfrm>
        </p:grpSpPr>
        <p:sp>
          <p:nvSpPr>
            <p:cNvPr id="10" name="形状3"/>
            <p:cNvSpPr txBox="1"/>
            <p:nvPr/>
          </p:nvSpPr>
          <p:spPr>
            <a:xfrm>
              <a:off x="5334" y="49530"/>
              <a:ext cx="3627349" cy="519114"/>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1" name="文本3"/>
            <p:cNvSpPr txBox="1"/>
            <p:nvPr/>
          </p:nvSpPr>
          <p:spPr>
            <a:xfrm>
              <a:off x="0" y="0"/>
              <a:ext cx="3627349" cy="814486"/>
            </a:xfrm>
            <a:prstGeom prst="rect">
              <a:avLst/>
            </a:prstGeom>
            <a:noFill/>
          </p:spPr>
          <p:txBody>
            <a:bodyPr anchor="t"/>
            <a:lstStyle/>
            <a:p>
              <a:pPr marL="0" algn="l">
                <a:lnSpc>
                  <a:spcPts val="4900"/>
                </a:lnSpc>
              </a:pPr>
              <a:r>
                <a:rPr lang="zh-CN" altLang="en-US" sz="3199" b="1" i="0">
                  <a:solidFill>
                    <a:srgbClr val="0000FF">
                      <a:alpha val="100000"/>
                    </a:srgbClr>
                  </a:solidFill>
                  <a:latin typeface="微软雅黑"/>
                  <a:ea typeface="微软雅黑"/>
                </a:rPr>
                <a:t>2、表达式</a:t>
              </a:r>
            </a:p>
          </p:txBody>
        </p:sp>
      </p:grpSp>
      <p:grpSp>
        <p:nvGrpSpPr>
          <p:cNvPr id="12" name="组合4" title=""/>
          <p:cNvGrpSpPr/>
          <p:nvPr/>
        </p:nvGrpSpPr>
        <p:grpSpPr>
          <a:xfrm>
            <a:off x="5161617" y="1378039"/>
            <a:ext cx="2741670" cy="814486"/>
            <a:chExt cx="2741670" cy="814486"/>
          </a:xfrm>
        </p:grpSpPr>
        <p:sp>
          <p:nvSpPr>
            <p:cNvPr id="13" name="形状4"/>
            <p:cNvSpPr txBox="1"/>
            <p:nvPr/>
          </p:nvSpPr>
          <p:spPr>
            <a:xfrm>
              <a:off x="5334" y="49530"/>
              <a:ext cx="2736336" cy="51911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4" name="文本4"/>
            <p:cNvSpPr txBox="1"/>
            <p:nvPr/>
          </p:nvSpPr>
          <p:spPr>
            <a:xfrm>
              <a:off x="0" y="0"/>
              <a:ext cx="2736336" cy="814486"/>
            </a:xfrm>
            <a:prstGeom prst="rect">
              <a:avLst/>
            </a:prstGeom>
            <a:noFill/>
          </p:spPr>
          <p:txBody>
            <a:bodyPr anchor="t"/>
            <a:lstStyle/>
            <a:p>
              <a:pPr marL="0" algn="l">
                <a:lnSpc>
                  <a:spcPts val="4900"/>
                </a:lnSpc>
              </a:pPr>
              <a:r>
                <a:rPr lang="zh-CN" altLang="en-US" sz="3199" b="1" i="0">
                  <a:solidFill>
                    <a:srgbClr val="0000FF">
                      <a:alpha val="100000"/>
                    </a:srgbClr>
                  </a:solidFill>
                  <a:latin typeface="微软雅黑"/>
                  <a:ea typeface="微软雅黑"/>
                </a:rPr>
                <a:t>3、特征</a:t>
              </a:r>
            </a:p>
          </p:txBody>
        </p:sp>
      </p:grpSp>
      <p:grpSp>
        <p:nvGrpSpPr>
          <p:cNvPr id="15" name="组合5" title=""/>
          <p:cNvGrpSpPr/>
          <p:nvPr/>
        </p:nvGrpSpPr>
        <p:grpSpPr>
          <a:xfrm>
            <a:off x="5161893" y="2014480"/>
            <a:ext cx="8802655" cy="814486"/>
            <a:chExt cx="8802655" cy="814486"/>
          </a:xfrm>
        </p:grpSpPr>
        <p:sp>
          <p:nvSpPr>
            <p:cNvPr id="16" name="形状5"/>
            <p:cNvSpPr txBox="1"/>
            <p:nvPr/>
          </p:nvSpPr>
          <p:spPr>
            <a:xfrm>
              <a:off x="5334" y="49530"/>
              <a:ext cx="8797321" cy="523221"/>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7" name="文本5"/>
            <p:cNvSpPr txBox="1"/>
            <p:nvPr/>
          </p:nvSpPr>
          <p:spPr>
            <a:xfrm>
              <a:off x="0" y="0"/>
              <a:ext cx="8797321" cy="814486"/>
            </a:xfrm>
            <a:prstGeom prst="rect">
              <a:avLst/>
            </a:prstGeom>
            <a:noFill/>
          </p:spPr>
          <p:txBody>
            <a:bodyPr anchor="t"/>
            <a:lstStyle/>
            <a:p>
              <a:pPr marL="0" algn="l">
                <a:lnSpc>
                  <a:spcPts val="4900"/>
                </a:lnSpc>
              </a:pPr>
              <a:r>
                <a:rPr lang="zh-CN" altLang="en-US" sz="3199" b="1" i="0">
                  <a:solidFill>
                    <a:srgbClr val="0000FF">
                      <a:alpha val="100000"/>
                    </a:srgbClr>
                  </a:solidFill>
                  <a:latin typeface="微软雅黑"/>
                  <a:ea typeface="微软雅黑"/>
                </a:rPr>
                <a:t>4、影响难溶电解质溶解平衡的因素</a:t>
              </a:r>
            </a:p>
          </p:txBody>
        </p:sp>
      </p:grpSp>
      <p:grpSp>
        <p:nvGrpSpPr>
          <p:cNvPr id="18" name="组合6" title=""/>
          <p:cNvGrpSpPr/>
          <p:nvPr/>
        </p:nvGrpSpPr>
        <p:grpSpPr>
          <a:xfrm>
            <a:off x="1384863" y="2747200"/>
            <a:ext cx="3556871" cy="892460"/>
            <a:chExt cx="3556871" cy="892460"/>
          </a:xfrm>
        </p:grpSpPr>
        <p:sp>
          <p:nvSpPr>
            <p:cNvPr id="19" name="形状6"/>
            <p:cNvSpPr txBox="1"/>
            <p:nvPr/>
          </p:nvSpPr>
          <p:spPr>
            <a:xfrm>
              <a:off x="4171" y="49530"/>
              <a:ext cx="3552700" cy="523219"/>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0" name="文本6"/>
            <p:cNvSpPr txBox="1"/>
            <p:nvPr/>
          </p:nvSpPr>
          <p:spPr>
            <a:xfrm>
              <a:off x="0" y="0"/>
              <a:ext cx="3552700" cy="892460"/>
            </a:xfrm>
            <a:prstGeom prst="rect">
              <a:avLst/>
            </a:prstGeom>
            <a:noFill/>
          </p:spPr>
          <p:txBody>
            <a:bodyPr anchor="t"/>
            <a:lstStyle/>
            <a:p>
              <a:pPr marL="0" algn="l">
                <a:lnSpc>
                  <a:spcPts val="5500"/>
                </a:lnSpc>
              </a:pPr>
              <a:r>
                <a:rPr lang="zh-CN" altLang="en-US" sz="3599" b="1" i="0">
                  <a:solidFill>
                    <a:srgbClr val="FF0000">
                      <a:alpha val="100000"/>
                    </a:srgbClr>
                  </a:solidFill>
                  <a:latin typeface="微软雅黑"/>
                  <a:ea typeface="微软雅黑"/>
                </a:rPr>
                <a:t>二、溶度积常数</a:t>
              </a:r>
            </a:p>
          </p:txBody>
        </p:sp>
      </p:grpSp>
      <p:grpSp>
        <p:nvGrpSpPr>
          <p:cNvPr id="21" name="组合7" title=""/>
          <p:cNvGrpSpPr/>
          <p:nvPr/>
        </p:nvGrpSpPr>
        <p:grpSpPr>
          <a:xfrm>
            <a:off x="5203184" y="2747039"/>
            <a:ext cx="3561255" cy="938929"/>
            <a:chExt cx="3561255" cy="938929"/>
          </a:xfrm>
        </p:grpSpPr>
        <p:sp>
          <p:nvSpPr>
            <p:cNvPr id="22" name="形状7"/>
            <p:cNvSpPr txBox="1"/>
            <p:nvPr/>
          </p:nvSpPr>
          <p:spPr>
            <a:xfrm>
              <a:off x="5334" y="49530"/>
              <a:ext cx="3555921" cy="60940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3" name="文本7"/>
            <p:cNvSpPr txBox="1"/>
            <p:nvPr/>
          </p:nvSpPr>
          <p:spPr>
            <a:xfrm>
              <a:off x="0" y="0"/>
              <a:ext cx="3555921" cy="938929"/>
            </a:xfrm>
            <a:prstGeom prst="rect">
              <a:avLst/>
            </a:prstGeom>
            <a:noFill/>
          </p:spPr>
          <p:txBody>
            <a:bodyPr anchor="t"/>
            <a:lstStyle/>
            <a:p>
              <a:pPr marL="0" algn="l">
                <a:lnSpc>
                  <a:spcPts val="5800"/>
                </a:lnSpc>
              </a:pPr>
              <a:r>
                <a:rPr lang="zh-CN" altLang="en-US" sz="3199" b="1" i="0">
                  <a:solidFill>
                    <a:srgbClr val="FF0000">
                      <a:alpha val="100000"/>
                    </a:srgbClr>
                  </a:solidFill>
                  <a:latin typeface="微软雅黑"/>
                  <a:ea typeface="微软雅黑"/>
                </a:rPr>
                <a:t>1、定义</a:t>
              </a:r>
            </a:p>
          </p:txBody>
        </p:sp>
      </p:grpSp>
      <p:grpSp>
        <p:nvGrpSpPr>
          <p:cNvPr id="24" name="组合8" title=""/>
          <p:cNvGrpSpPr/>
          <p:nvPr/>
        </p:nvGrpSpPr>
        <p:grpSpPr>
          <a:xfrm>
            <a:off x="5202022" y="3505210"/>
            <a:ext cx="5381214" cy="814486"/>
            <a:chExt cx="5381214" cy="814486"/>
          </a:xfrm>
        </p:grpSpPr>
        <p:sp>
          <p:nvSpPr>
            <p:cNvPr id="25" name="形状8"/>
            <p:cNvSpPr txBox="1"/>
            <p:nvPr/>
          </p:nvSpPr>
          <p:spPr>
            <a:xfrm>
              <a:off x="5334" y="49530"/>
              <a:ext cx="5375880" cy="523221"/>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6" name="文本8"/>
            <p:cNvSpPr txBox="1"/>
            <p:nvPr/>
          </p:nvSpPr>
          <p:spPr>
            <a:xfrm>
              <a:off x="0" y="0"/>
              <a:ext cx="5375880" cy="814486"/>
            </a:xfrm>
            <a:prstGeom prst="rect">
              <a:avLst/>
            </a:prstGeom>
            <a:noFill/>
          </p:spPr>
          <p:txBody>
            <a:bodyPr anchor="t"/>
            <a:lstStyle/>
            <a:p>
              <a:pPr marL="0" algn="l">
                <a:lnSpc>
                  <a:spcPts val="4900"/>
                </a:lnSpc>
              </a:pPr>
              <a:r>
                <a:rPr lang="zh-CN" altLang="en-US" sz="3199" b="1" i="0">
                  <a:solidFill>
                    <a:srgbClr val="FF0000">
                      <a:alpha val="100000"/>
                    </a:srgbClr>
                  </a:solidFill>
                  <a:latin typeface="微软雅黑"/>
                  <a:ea typeface="微软雅黑"/>
                </a:rPr>
                <a:t>2、影响Ksp的因素</a:t>
              </a:r>
            </a:p>
          </p:txBody>
        </p:sp>
      </p:grpSp>
      <p:grpSp>
        <p:nvGrpSpPr>
          <p:cNvPr id="27" name="组合9" title=""/>
          <p:cNvGrpSpPr/>
          <p:nvPr/>
        </p:nvGrpSpPr>
        <p:grpSpPr>
          <a:xfrm>
            <a:off x="5167455" y="4191048"/>
            <a:ext cx="4094464" cy="814486"/>
            <a:chExt cx="4094464" cy="814486"/>
          </a:xfrm>
        </p:grpSpPr>
        <p:sp>
          <p:nvSpPr>
            <p:cNvPr id="28" name="形状9"/>
            <p:cNvSpPr txBox="1"/>
            <p:nvPr/>
          </p:nvSpPr>
          <p:spPr>
            <a:xfrm>
              <a:off x="5335" y="49530"/>
              <a:ext cx="4089129" cy="523221"/>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9" name="文本9"/>
            <p:cNvSpPr txBox="1"/>
            <p:nvPr/>
          </p:nvSpPr>
          <p:spPr>
            <a:xfrm>
              <a:off x="0" y="0"/>
              <a:ext cx="4089129" cy="814486"/>
            </a:xfrm>
            <a:prstGeom prst="rect">
              <a:avLst/>
            </a:prstGeom>
            <a:noFill/>
          </p:spPr>
          <p:txBody>
            <a:bodyPr anchor="t"/>
            <a:lstStyle/>
            <a:p>
              <a:pPr marL="0" algn="l">
                <a:lnSpc>
                  <a:spcPts val="4900"/>
                </a:lnSpc>
              </a:pPr>
              <a:r>
                <a:rPr lang="zh-CN" altLang="en-US" sz="3199" b="1" i="0">
                  <a:solidFill>
                    <a:srgbClr val="FF0000">
                      <a:alpha val="100000"/>
                    </a:srgbClr>
                  </a:solidFill>
                  <a:latin typeface="微软雅黑"/>
                  <a:ea typeface="微软雅黑"/>
                </a:rPr>
                <a:t>3、Ksp的意义</a:t>
              </a:r>
            </a:p>
          </p:txBody>
        </p:sp>
      </p:grpSp>
      <p:grpSp>
        <p:nvGrpSpPr>
          <p:cNvPr id="30" name="组合10" title=""/>
          <p:cNvGrpSpPr/>
          <p:nvPr/>
        </p:nvGrpSpPr>
        <p:grpSpPr>
          <a:xfrm>
            <a:off x="5167789" y="4852483"/>
            <a:ext cx="6033135" cy="938929"/>
            <a:chExt cx="6033135" cy="938929"/>
          </a:xfrm>
        </p:grpSpPr>
        <p:sp>
          <p:nvSpPr>
            <p:cNvPr id="31" name="形状10"/>
            <p:cNvSpPr txBox="1"/>
            <p:nvPr/>
          </p:nvSpPr>
          <p:spPr>
            <a:xfrm>
              <a:off x="5334" y="49530"/>
              <a:ext cx="6027801" cy="607697"/>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32" name="文本10"/>
            <p:cNvSpPr txBox="1"/>
            <p:nvPr/>
          </p:nvSpPr>
          <p:spPr>
            <a:xfrm>
              <a:off x="0" y="0"/>
              <a:ext cx="6027801" cy="938929"/>
            </a:xfrm>
            <a:prstGeom prst="rect">
              <a:avLst/>
            </a:prstGeom>
            <a:noFill/>
          </p:spPr>
          <p:txBody>
            <a:bodyPr anchor="t"/>
            <a:lstStyle/>
            <a:p>
              <a:pPr marL="0" algn="l">
                <a:lnSpc>
                  <a:spcPts val="5800"/>
                </a:lnSpc>
              </a:pPr>
              <a:r>
                <a:rPr lang="zh-CN" altLang="en-US" sz="3199" b="1" i="0">
                  <a:solidFill>
                    <a:srgbClr val="FF0000">
                      <a:alpha val="100000"/>
                    </a:srgbClr>
                  </a:solidFill>
                  <a:latin typeface="微软雅黑"/>
                  <a:ea typeface="微软雅黑"/>
                </a:rPr>
                <a:t>4、Ksp的有关计算</a:t>
              </a:r>
            </a:p>
          </p:txBody>
        </p:sp>
      </p:grpSp>
      <p:grpSp>
        <p:nvGrpSpPr>
          <p:cNvPr id="33" name="组合11" title=""/>
          <p:cNvGrpSpPr/>
          <p:nvPr/>
        </p:nvGrpSpPr>
        <p:grpSpPr>
          <a:xfrm>
            <a:off x="70885" y="1062961"/>
            <a:ext cx="912077" cy="4008375"/>
            <a:chExt cx="912077" cy="4008375"/>
          </a:xfrm>
        </p:grpSpPr>
        <p:sp>
          <p:nvSpPr>
            <p:cNvPr id="34" name="形状11"/>
            <p:cNvSpPr txBox="1"/>
            <p:nvPr/>
          </p:nvSpPr>
          <p:spPr>
            <a:xfrm>
              <a:off x="3810" y="49530"/>
              <a:ext cx="908267" cy="3933384"/>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35" name="文本11"/>
            <p:cNvSpPr txBox="1"/>
            <p:nvPr/>
          </p:nvSpPr>
          <p:spPr>
            <a:xfrm>
              <a:off x="0" y="0"/>
              <a:ext cx="908267" cy="4008375"/>
            </a:xfrm>
            <a:prstGeom prst="rect">
              <a:avLst/>
            </a:prstGeom>
            <a:noFill/>
          </p:spPr>
          <p:txBody>
            <a:bodyPr anchor="t"/>
            <a:lstStyle/>
            <a:p>
              <a:pPr marL="0" algn="ctr">
                <a:lnSpc>
                  <a:spcPts val="7500"/>
                </a:lnSpc>
              </a:pPr>
              <a:r>
                <a:rPr lang="zh-CN" altLang="en-US" sz="4800" b="1" i="0">
                  <a:solidFill>
                    <a:srgbClr val="000000">
                      <a:alpha val="100000"/>
                    </a:srgbClr>
                  </a:solidFill>
                  <a:latin typeface="华文新魏"/>
                  <a:ea typeface="华文新魏"/>
                </a:rPr>
                <a:t>课堂小结</a:t>
              </a:r>
            </a:p>
          </p:txBody>
        </p:sp>
      </p:grpSp>
    </p:spTree>
    <p:extLst>
      <p:ext uri="{BB962C8B-B14F-4D97-AF65-F5344CB8AC3E}">
        <p14:creationId xmlns:p14="http://schemas.microsoft.com/office/powerpoint/2010/main" val="840519474"/>
      </p:ext>
    </p:ext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237611" y="1137361"/>
            <a:ext cx="12294232" cy="2559936"/>
            <a:chExt cx="12294232" cy="2559936"/>
          </a:xfrm>
        </p:grpSpPr>
        <p:sp>
          <p:nvSpPr>
            <p:cNvPr id="4" name="形状1"/>
            <p:cNvSpPr txBox="1"/>
            <p:nvPr/>
          </p:nvSpPr>
          <p:spPr>
            <a:xfrm>
              <a:off x="227828" y="32299"/>
              <a:ext cx="11894185" cy="13836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1"/>
            <p:cNvSpPr txBox="1"/>
            <p:nvPr/>
          </p:nvSpPr>
          <p:spPr>
            <a:xfrm>
              <a:off x="0" y="0"/>
              <a:ext cx="12294232" cy="2559936"/>
            </a:xfrm>
            <a:prstGeom prst="rect">
              <a:avLst/>
            </a:prstGeom>
            <a:noFill/>
          </p:spPr>
          <p:txBody>
            <a:bodyPr anchor="t"/>
            <a:lstStyle/>
            <a:p>
              <a:pPr marL="0" algn="l">
                <a:lnSpc>
                  <a:spcPts val="6200"/>
                </a:lnSpc>
              </a:pPr>
              <a:r>
                <a:rPr lang="zh-CN" altLang="en-US" sz="2999" b="1" i="0">
                  <a:solidFill>
                    <a:srgbClr val="FF0000">
                      <a:alpha val="100000"/>
                    </a:srgbClr>
                  </a:solidFill>
                  <a:latin typeface="微软雅黑"/>
                  <a:ea typeface="微软雅黑"/>
                </a:rPr>
                <a:t>1.</a:t>
              </a:r>
              <a:r>
                <a:rPr lang="zh-CN" altLang="en-US" sz="2999" b="1" i="0">
                  <a:solidFill>
                    <a:srgbClr val="000000">
                      <a:alpha val="100000"/>
                    </a:srgbClr>
                  </a:solidFill>
                  <a:latin typeface="微软雅黑"/>
                  <a:ea typeface="微软雅黑"/>
                </a:rPr>
                <a:t>25℃时，在1 L  0.0002 mol/L AgNO</a:t>
              </a:r>
              <a:r>
                <a:rPr lang="zh-CN" altLang="en-US" sz="2999" b="1" i="0" baseline="-25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溶液中加入  1 L 0.0002mol/L 的NaCl溶液，判断能否生成AgCl沉淀？</a:t>
              </a:r>
            </a:p>
            <a:p>
              <a:pPr marL="0" algn="l">
                <a:lnSpc>
                  <a:spcPts val="6200"/>
                </a:lnSpc>
              </a:pPr>
              <a:r>
                <a:rPr lang="zh-CN" altLang="en-US" sz="2999" b="1" i="0">
                  <a:solidFill>
                    <a:srgbClr val="000000">
                      <a:alpha val="100000"/>
                    </a:srgbClr>
                  </a:solidFill>
                  <a:latin typeface="微软雅黑"/>
                  <a:ea typeface="微软雅黑"/>
                </a:rPr>
                <a:t>已知：AgCl的 Ksp＝1.8×10</a:t>
              </a:r>
              <a:r>
                <a:rPr lang="zh-CN" altLang="en-US" sz="2999" b="1" i="0" baseline="30000">
                  <a:solidFill>
                    <a:srgbClr val="000000">
                      <a:alpha val="100000"/>
                    </a:srgbClr>
                  </a:solidFill>
                  <a:latin typeface="微软雅黑"/>
                  <a:ea typeface="微软雅黑"/>
                </a:rPr>
                <a:t>－10</a:t>
              </a:r>
            </a:p>
          </p:txBody>
        </p:sp>
      </p:grpSp>
      <p:grpSp>
        <p:nvGrpSpPr>
          <p:cNvPr id="6" name="组合2" title=""/>
          <p:cNvGrpSpPr/>
          <p:nvPr/>
        </p:nvGrpSpPr>
        <p:grpSpPr>
          <a:xfrm>
            <a:off x="-467" y="44329"/>
            <a:ext cx="6099810" cy="1358812"/>
            <a:chExt cx="6099810" cy="1358812"/>
          </a:xfrm>
        </p:grpSpPr>
        <p:sp>
          <p:nvSpPr>
            <p:cNvPr id="7" name="形状2"/>
            <p:cNvSpPr txBox="1"/>
            <p:nvPr/>
          </p:nvSpPr>
          <p:spPr>
            <a:xfrm>
              <a:off x="3810" y="49530"/>
              <a:ext cx="6096000" cy="95313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2"/>
            <p:cNvSpPr txBox="1"/>
            <p:nvPr/>
          </p:nvSpPr>
          <p:spPr>
            <a:xfrm>
              <a:off x="0" y="0"/>
              <a:ext cx="6096000" cy="1358812"/>
            </a:xfrm>
            <a:prstGeom prst="rect">
              <a:avLst/>
            </a:prstGeom>
            <a:noFill/>
          </p:spPr>
          <p:txBody>
            <a:bodyPr anchor="t"/>
            <a:lstStyle/>
            <a:p>
              <a:pPr marL="0" algn="l">
                <a:lnSpc>
                  <a:spcPts val="9100"/>
                </a:lnSpc>
              </a:pPr>
              <a:r>
                <a:rPr lang="zh-CN" altLang="en-US" sz="2999" b="1" i="0">
                  <a:solidFill>
                    <a:srgbClr val="FF0000">
                      <a:alpha val="100000"/>
                    </a:srgbClr>
                  </a:solidFill>
                  <a:latin typeface="微软雅黑"/>
                  <a:ea typeface="微软雅黑"/>
                </a:rPr>
                <a:t>（1）判断能否生成沉淀：</a:t>
              </a:r>
            </a:p>
          </p:txBody>
        </p:sp>
      </p:grpSp>
      <p:grpSp>
        <p:nvGrpSpPr>
          <p:cNvPr id="9" name="组合3" title=""/>
          <p:cNvGrpSpPr/>
          <p:nvPr/>
        </p:nvGrpSpPr>
        <p:grpSpPr>
          <a:xfrm>
            <a:off x="194329" y="-85858"/>
            <a:ext cx="13614205" cy="717538"/>
            <a:chExt cx="13614205" cy="717538"/>
          </a:xfrm>
        </p:grpSpPr>
        <p:sp>
          <p:nvSpPr>
            <p:cNvPr id="10" name="形状3"/>
            <p:cNvSpPr txBox="1"/>
            <p:nvPr/>
          </p:nvSpPr>
          <p:spPr>
            <a:xfrm>
              <a:off x="5250" y="49530"/>
              <a:ext cx="13608954" cy="52197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1" name="文本3"/>
            <p:cNvSpPr txBox="1"/>
            <p:nvPr/>
          </p:nvSpPr>
          <p:spPr>
            <a:xfrm>
              <a:off x="0" y="0"/>
              <a:ext cx="13608954" cy="717538"/>
            </a:xfrm>
            <a:prstGeom prst="rect">
              <a:avLst/>
            </a:prstGeom>
            <a:noFill/>
          </p:spPr>
          <p:txBody>
            <a:bodyPr anchor="t"/>
            <a:lstStyle/>
            <a:p>
              <a:pPr marL="0" algn="l">
                <a:lnSpc>
                  <a:spcPts val="4100"/>
                </a:lnSpc>
              </a:pPr>
              <a:r>
                <a:rPr lang="zh-CN" altLang="en-US" sz="2999" b="1" i="0">
                  <a:solidFill>
                    <a:srgbClr val="000000">
                      <a:alpha val="100000"/>
                    </a:srgbClr>
                  </a:solidFill>
                  <a:latin typeface="微软雅黑"/>
                  <a:ea typeface="微软雅黑"/>
                </a:rPr>
                <a:t>6、溶度积有关计算</a:t>
              </a:r>
            </a:p>
          </p:txBody>
        </p:sp>
      </p:grpSp>
    </p:spTree>
    <p:extLst>
      <p:ext uri="{BB962C8B-B14F-4D97-AF65-F5344CB8AC3E}">
        <p14:creationId xmlns:p14="http://schemas.microsoft.com/office/powerpoint/2010/main" val="840519474"/>
      </p:ext>
    </p:ext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98003" y="-17326"/>
            <a:ext cx="8404860" cy="775483"/>
            <a:chExt cx="8404860" cy="775483"/>
          </a:xfrm>
        </p:grpSpPr>
        <p:sp>
          <p:nvSpPr>
            <p:cNvPr id="4" name="形状1"/>
            <p:cNvSpPr txBox="1"/>
            <p:nvPr/>
          </p:nvSpPr>
          <p:spPr>
            <a:xfrm>
              <a:off x="5250" y="49530"/>
              <a:ext cx="8399610" cy="52197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2"/>
            <p:cNvSpPr txBox="1"/>
            <p:nvPr/>
          </p:nvSpPr>
          <p:spPr>
            <a:xfrm>
              <a:off x="0" y="0"/>
              <a:ext cx="8399610" cy="775483"/>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（2）利用溶度积计算某种离子的浓度：</a:t>
              </a:r>
            </a:p>
          </p:txBody>
        </p:sp>
      </p:grpSp>
      <p:grpSp>
        <p:nvGrpSpPr>
          <p:cNvPr id="6" name="组合2" title=""/>
          <p:cNvGrpSpPr/>
          <p:nvPr/>
        </p:nvGrpSpPr>
        <p:grpSpPr>
          <a:xfrm>
            <a:off x="-98069" y="573319"/>
            <a:ext cx="12179418" cy="980312"/>
            <a:chExt cx="12179418" cy="980312"/>
          </a:xfrm>
        </p:grpSpPr>
        <p:sp>
          <p:nvSpPr>
            <p:cNvPr id="7" name="形状2"/>
            <p:cNvSpPr txBox="1"/>
            <p:nvPr/>
          </p:nvSpPr>
          <p:spPr>
            <a:xfrm>
              <a:off x="3945" y="49530"/>
              <a:ext cx="12175473" cy="73723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3"/>
            <p:cNvSpPr txBox="1"/>
            <p:nvPr/>
          </p:nvSpPr>
          <p:spPr>
            <a:xfrm>
              <a:off x="0" y="0"/>
              <a:ext cx="12175473" cy="980312"/>
            </a:xfrm>
            <a:prstGeom prst="rect">
              <a:avLst/>
            </a:prstGeom>
            <a:noFill/>
          </p:spPr>
          <p:txBody>
            <a:bodyPr anchor="t"/>
            <a:lstStyle/>
            <a:p>
              <a:pPr marL="0" algn="l">
                <a:lnSpc>
                  <a:spcPts val="6200"/>
                </a:lnSpc>
              </a:pPr>
              <a:r>
                <a:rPr lang="zh-CN" altLang="en-US" sz="2999" b="1" i="0">
                  <a:solidFill>
                    <a:srgbClr val="FF0000">
                      <a:alpha val="100000"/>
                    </a:srgbClr>
                  </a:solidFill>
                  <a:latin typeface="微软雅黑"/>
                  <a:ea typeface="微软雅黑"/>
                </a:rPr>
                <a:t>1.</a:t>
              </a:r>
              <a:r>
                <a:rPr lang="zh-CN" altLang="en-US" sz="2999" b="1" i="0">
                  <a:solidFill>
                    <a:srgbClr val="000000">
                      <a:alpha val="100000"/>
                    </a:srgbClr>
                  </a:solidFill>
                  <a:latin typeface="微软雅黑"/>
                  <a:ea typeface="微软雅黑"/>
                </a:rPr>
                <a:t>已知25℃，</a:t>
              </a: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[Fe(OH)</a:t>
              </a:r>
              <a:r>
                <a:rPr lang="zh-CN" altLang="en-US" sz="2999" b="1" i="0" baseline="-25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]≈2.7×10</a:t>
              </a:r>
              <a:r>
                <a:rPr lang="zh-CN" altLang="en-US" sz="2999" b="1" i="0" baseline="30000">
                  <a:solidFill>
                    <a:srgbClr val="000000">
                      <a:alpha val="100000"/>
                    </a:srgbClr>
                  </a:solidFill>
                  <a:latin typeface="微软雅黑"/>
                  <a:ea typeface="微软雅黑"/>
                </a:rPr>
                <a:t>-39</a:t>
              </a:r>
              <a:r>
                <a:rPr lang="zh-CN" altLang="en-US" sz="2999" b="1" i="0">
                  <a:solidFill>
                    <a:srgbClr val="000000">
                      <a:alpha val="100000"/>
                    </a:srgbClr>
                  </a:solidFill>
                  <a:latin typeface="微软雅黑"/>
                  <a:ea typeface="微软雅黑"/>
                </a:rPr>
                <a:t>，求氢氧化铁饱和溶液中c(OH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a:t>
              </a:r>
            </a:p>
          </p:txBody>
        </p:sp>
      </p:grpSp>
      <p:grpSp>
        <p:nvGrpSpPr>
          <p:cNvPr id="9" name="组合3" title=""/>
          <p:cNvGrpSpPr/>
          <p:nvPr/>
        </p:nvGrpSpPr>
        <p:grpSpPr>
          <a:xfrm>
            <a:off x="119158" y="3177197"/>
            <a:ext cx="8350768" cy="717538"/>
            <a:chExt cx="8350768" cy="717538"/>
          </a:xfrm>
        </p:grpSpPr>
        <p:sp>
          <p:nvSpPr>
            <p:cNvPr id="10" name="形状3"/>
            <p:cNvSpPr txBox="1"/>
            <p:nvPr/>
          </p:nvSpPr>
          <p:spPr>
            <a:xfrm>
              <a:off x="5628" y="49530"/>
              <a:ext cx="8345140" cy="460374"/>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1" name="文本4"/>
            <p:cNvSpPr txBox="1"/>
            <p:nvPr/>
          </p:nvSpPr>
          <p:spPr>
            <a:xfrm>
              <a:off x="0" y="0"/>
              <a:ext cx="8345140" cy="717538"/>
            </a:xfrm>
            <a:prstGeom prst="rect">
              <a:avLst/>
            </a:prstGeom>
            <a:noFill/>
          </p:spPr>
          <p:txBody>
            <a:bodyPr anchor="t"/>
            <a:lstStyle/>
            <a:p>
              <a:pPr marL="0" algn="l">
                <a:lnSpc>
                  <a:spcPts val="4100"/>
                </a:lnSpc>
              </a:pPr>
              <a:r>
                <a:rPr lang="zh-CN" altLang="en-US" sz="2999" b="1" i="1">
                  <a:solidFill>
                    <a:srgbClr val="000000">
                      <a:alpha val="100000"/>
                    </a:srgbClr>
                  </a:solidFill>
                  <a:latin typeface="微软雅黑"/>
                  <a:ea typeface="微软雅黑"/>
                </a:rPr>
                <a:t>K</a:t>
              </a:r>
              <a:r>
                <a:rPr lang="zh-CN" altLang="en-US" sz="2999" b="1" i="0" baseline="-25000">
                  <a:solidFill>
                    <a:srgbClr val="000000">
                      <a:alpha val="100000"/>
                    </a:srgbClr>
                  </a:solidFill>
                  <a:latin typeface="微软雅黑"/>
                  <a:ea typeface="微软雅黑"/>
                </a:rPr>
                <a:t>sp</a:t>
              </a:r>
              <a:r>
                <a:rPr lang="zh-CN" altLang="en-US" sz="2999" b="1" i="0">
                  <a:solidFill>
                    <a:srgbClr val="000000">
                      <a:alpha val="100000"/>
                    </a:srgbClr>
                  </a:solidFill>
                  <a:latin typeface="微软雅黑"/>
                  <a:ea typeface="微软雅黑"/>
                </a:rPr>
                <a:t>[Fe(OH)</a:t>
              </a:r>
              <a:r>
                <a:rPr lang="zh-CN" altLang="en-US" sz="2999" b="1" i="0" baseline="-25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]=c(Fe</a:t>
              </a:r>
              <a:r>
                <a:rPr lang="zh-CN" altLang="en-US" sz="2999" b="1" i="0" baseline="30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)•c</a:t>
              </a:r>
              <a:r>
                <a:rPr lang="zh-CN" altLang="en-US" sz="2999" b="1" i="0" baseline="30000">
                  <a:solidFill>
                    <a:srgbClr val="000000">
                      <a:alpha val="100000"/>
                    </a:srgbClr>
                  </a:solidFill>
                  <a:latin typeface="微软雅黑"/>
                  <a:ea typeface="微软雅黑"/>
                </a:rPr>
                <a:t>3</a:t>
              </a:r>
              <a:r>
                <a:rPr lang="zh-CN" altLang="en-US" sz="2999" b="1" i="0">
                  <a:solidFill>
                    <a:srgbClr val="000000">
                      <a:alpha val="100000"/>
                    </a:srgbClr>
                  </a:solidFill>
                  <a:latin typeface="微软雅黑"/>
                  <a:ea typeface="微软雅黑"/>
                </a:rPr>
                <a:t>(OH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)=2.7×10</a:t>
              </a:r>
              <a:r>
                <a:rPr lang="zh-CN" altLang="en-US" sz="2999" b="1" i="0" baseline="30000">
                  <a:solidFill>
                    <a:srgbClr val="000000">
                      <a:alpha val="100000"/>
                    </a:srgbClr>
                  </a:solidFill>
                  <a:latin typeface="微软雅黑"/>
                  <a:ea typeface="微软雅黑"/>
                </a:rPr>
                <a:t>-39</a:t>
              </a:r>
            </a:p>
          </p:txBody>
        </p:sp>
      </p:grpSp>
      <p:grpSp>
        <p:nvGrpSpPr>
          <p:cNvPr id="12" name="组合4" title=""/>
          <p:cNvGrpSpPr/>
          <p:nvPr/>
        </p:nvGrpSpPr>
        <p:grpSpPr>
          <a:xfrm>
            <a:off x="388506" y="4260399"/>
            <a:ext cx="4277995" cy="668853"/>
            <a:chExt cx="4277995" cy="668853"/>
          </a:xfrm>
        </p:grpSpPr>
        <p:sp>
          <p:nvSpPr>
            <p:cNvPr id="13" name="形状4"/>
            <p:cNvSpPr txBox="1"/>
            <p:nvPr/>
          </p:nvSpPr>
          <p:spPr>
            <a:xfrm>
              <a:off x="3810" y="49530"/>
              <a:ext cx="4274185" cy="46037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4" name="文本5"/>
            <p:cNvSpPr txBox="1"/>
            <p:nvPr/>
          </p:nvSpPr>
          <p:spPr>
            <a:xfrm>
              <a:off x="0" y="0"/>
              <a:ext cx="4274185" cy="668853"/>
            </a:xfrm>
            <a:prstGeom prst="rect">
              <a:avLst/>
            </a:prstGeom>
            <a:noFill/>
          </p:spPr>
          <p:txBody>
            <a:bodyPr anchor="t"/>
            <a:lstStyle/>
            <a:p>
              <a:pPr marL="0" algn="l">
                <a:lnSpc>
                  <a:spcPts val="3700"/>
                </a:lnSpc>
              </a:pPr>
              <a:r>
                <a:rPr lang="zh-CN" altLang="en-US" sz="3099" b="1" i="1">
                  <a:solidFill>
                    <a:srgbClr val="FF0000">
                      <a:alpha val="100000"/>
                    </a:srgbClr>
                  </a:solidFill>
                  <a:latin typeface="Times New Roman"/>
                  <a:ea typeface="Times New Roman"/>
                </a:rPr>
                <a:t>c</a:t>
              </a:r>
              <a:r>
                <a:rPr lang="zh-CN" altLang="en-US" sz="3099" b="1" i="0">
                  <a:solidFill>
                    <a:srgbClr val="FF0000">
                      <a:alpha val="100000"/>
                    </a:srgbClr>
                  </a:solidFill>
                  <a:latin typeface="Times New Roman"/>
                  <a:ea typeface="Times New Roman"/>
                </a:rPr>
                <a:t>(Fe</a:t>
              </a:r>
              <a:r>
                <a:rPr lang="zh-CN" altLang="en-US" sz="3099" b="1" i="0" baseline="30000">
                  <a:solidFill>
                    <a:srgbClr val="FF0000">
                      <a:alpha val="100000"/>
                    </a:srgbClr>
                  </a:solidFill>
                  <a:latin typeface="Times New Roman"/>
                  <a:ea typeface="Times New Roman"/>
                </a:rPr>
                <a:t>3+</a:t>
              </a:r>
              <a:r>
                <a:rPr lang="zh-CN" altLang="en-US" sz="3099" b="1" i="0">
                  <a:solidFill>
                    <a:srgbClr val="FF0000">
                      <a:alpha val="100000"/>
                    </a:srgbClr>
                  </a:solidFill>
                  <a:latin typeface="Times New Roman"/>
                  <a:ea typeface="Times New Roman"/>
                </a:rPr>
                <a:t>) = 1.0×10</a:t>
              </a:r>
              <a:r>
                <a:rPr lang="zh-CN" altLang="en-US" sz="3099" b="1" i="0" baseline="30000">
                  <a:solidFill>
                    <a:srgbClr val="FF0000">
                      <a:alpha val="100000"/>
                    </a:srgbClr>
                  </a:solidFill>
                  <a:latin typeface="Times New Roman"/>
                  <a:ea typeface="Times New Roman"/>
                </a:rPr>
                <a:t>-10</a:t>
              </a:r>
              <a:r>
                <a:rPr lang="zh-CN" altLang="en-US" sz="3099" b="1" i="0">
                  <a:solidFill>
                    <a:srgbClr val="FF0000">
                      <a:alpha val="100000"/>
                    </a:srgbClr>
                  </a:solidFill>
                  <a:latin typeface="Times New Roman"/>
                  <a:ea typeface="Times New Roman"/>
                </a:rPr>
                <a:t> mol/L</a:t>
              </a:r>
            </a:p>
          </p:txBody>
        </p:sp>
      </p:grpSp>
      <p:grpSp>
        <p:nvGrpSpPr>
          <p:cNvPr id="15" name="组合5" title=""/>
          <p:cNvGrpSpPr/>
          <p:nvPr/>
        </p:nvGrpSpPr>
        <p:grpSpPr>
          <a:xfrm>
            <a:off x="388353" y="5168827"/>
            <a:ext cx="4277995" cy="664994"/>
            <a:chExt cx="4277995" cy="664994"/>
          </a:xfrm>
        </p:grpSpPr>
        <p:sp>
          <p:nvSpPr>
            <p:cNvPr id="16" name="形状5"/>
            <p:cNvSpPr txBox="1"/>
            <p:nvPr/>
          </p:nvSpPr>
          <p:spPr>
            <a:xfrm>
              <a:off x="3810" y="49530"/>
              <a:ext cx="4274185" cy="46037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7" name="文本6"/>
            <p:cNvSpPr txBox="1"/>
            <p:nvPr/>
          </p:nvSpPr>
          <p:spPr>
            <a:xfrm>
              <a:off x="0" y="0"/>
              <a:ext cx="4274185" cy="664994"/>
            </a:xfrm>
            <a:prstGeom prst="rect">
              <a:avLst/>
            </a:prstGeom>
            <a:noFill/>
          </p:spPr>
          <p:txBody>
            <a:bodyPr anchor="t"/>
            <a:lstStyle/>
            <a:p>
              <a:pPr marL="0" algn="l">
                <a:lnSpc>
                  <a:spcPts val="3700"/>
                </a:lnSpc>
              </a:pPr>
              <a:r>
                <a:rPr lang="zh-CN" altLang="en-US" sz="3099" b="1" i="1">
                  <a:solidFill>
                    <a:srgbClr val="FF0000">
                      <a:alpha val="100000"/>
                    </a:srgbClr>
                  </a:solidFill>
                  <a:latin typeface="Times New Roman"/>
                  <a:ea typeface="Times New Roman"/>
                </a:rPr>
                <a:t>c</a:t>
              </a:r>
              <a:r>
                <a:rPr lang="zh-CN" altLang="en-US" sz="3099" b="1" i="0">
                  <a:solidFill>
                    <a:srgbClr val="FF0000">
                      <a:alpha val="100000"/>
                    </a:srgbClr>
                  </a:solidFill>
                  <a:latin typeface="Times New Roman"/>
                  <a:ea typeface="Times New Roman"/>
                </a:rPr>
                <a:t>(OH</a:t>
              </a:r>
              <a:r>
                <a:rPr lang="zh-CN" altLang="en-US" sz="3099" b="1" i="0" baseline="30000">
                  <a:solidFill>
                    <a:srgbClr val="FF0000">
                      <a:alpha val="100000"/>
                    </a:srgbClr>
                  </a:solidFill>
                  <a:latin typeface="Times New Roman"/>
                  <a:ea typeface="Times New Roman"/>
                </a:rPr>
                <a:t>-</a:t>
              </a:r>
              <a:r>
                <a:rPr lang="zh-CN" altLang="en-US" sz="3099" b="1" i="0">
                  <a:solidFill>
                    <a:srgbClr val="FF0000">
                      <a:alpha val="100000"/>
                    </a:srgbClr>
                  </a:solidFill>
                  <a:latin typeface="Times New Roman"/>
                  <a:ea typeface="Times New Roman"/>
                </a:rPr>
                <a:t>) = 3.0×10</a:t>
              </a:r>
              <a:r>
                <a:rPr lang="zh-CN" altLang="en-US" sz="3099" b="1" i="0" baseline="30000">
                  <a:solidFill>
                    <a:srgbClr val="FF0000">
                      <a:alpha val="100000"/>
                    </a:srgbClr>
                  </a:solidFill>
                  <a:latin typeface="Times New Roman"/>
                  <a:ea typeface="Times New Roman"/>
                </a:rPr>
                <a:t>-10</a:t>
              </a:r>
              <a:r>
                <a:rPr lang="zh-CN" altLang="en-US" sz="3099" b="1" i="0">
                  <a:solidFill>
                    <a:srgbClr val="FF0000">
                      <a:alpha val="100000"/>
                    </a:srgbClr>
                  </a:solidFill>
                  <a:latin typeface="Times New Roman"/>
                  <a:ea typeface="Times New Roman"/>
                </a:rPr>
                <a:t> mol/L</a:t>
              </a:r>
            </a:p>
          </p:txBody>
        </p:sp>
      </p:grpSp>
      <p:sp>
        <p:nvSpPr>
          <p:cNvPr id="18" name="文本1" title=""/>
          <p:cNvSpPr txBox="1"/>
          <p:nvPr/>
        </p:nvSpPr>
        <p:spPr>
          <a:xfrm>
            <a:off x="203187" y="1553737"/>
            <a:ext cx="7620000" cy="1034608"/>
          </a:xfrm>
          <a:prstGeom prst="rect">
            <a:avLst/>
          </a:prstGeom>
          <a:noFill/>
        </p:spPr>
        <p:txBody>
          <a:bodyPr anchor="t"/>
          <a:lstStyle/>
          <a:p>
            <a:pPr marL="0" algn="l">
              <a:lnSpc>
                <a:spcPts val="6600"/>
              </a:lnSpc>
            </a:pPr>
            <a:r>
              <a:rPr lang="zh-CN" altLang="en-US" sz="3399" b="1" i="0">
                <a:solidFill>
                  <a:srgbClr val="000000">
                    <a:alpha val="100000"/>
                  </a:srgbClr>
                </a:solidFill>
                <a:latin typeface="Times New Roman"/>
                <a:ea typeface="Times New Roman"/>
              </a:rPr>
              <a:t>Fe(OH)</a:t>
            </a:r>
            <a:r>
              <a:rPr lang="zh-CN" altLang="en-US" sz="3399" b="1" i="0" baseline="-25000">
                <a:solidFill>
                  <a:srgbClr val="000000">
                    <a:alpha val="100000"/>
                  </a:srgbClr>
                </a:solidFill>
                <a:latin typeface="Times New Roman"/>
                <a:ea typeface="Times New Roman"/>
              </a:rPr>
              <a:t>3</a:t>
            </a:r>
            <a:r>
              <a:rPr lang="zh-CN" altLang="en-US" sz="3399" b="1" i="0">
                <a:solidFill>
                  <a:srgbClr val="000000">
                    <a:alpha val="100000"/>
                  </a:srgbClr>
                </a:solidFill>
                <a:latin typeface="Times New Roman"/>
                <a:ea typeface="Times New Roman"/>
              </a:rPr>
              <a:t>(s)        Fe</a:t>
            </a:r>
            <a:r>
              <a:rPr lang="zh-CN" altLang="en-US" sz="3399" b="1" i="0" baseline="30000">
                <a:solidFill>
                  <a:srgbClr val="000000">
                    <a:alpha val="100000"/>
                  </a:srgbClr>
                </a:solidFill>
                <a:latin typeface="Times New Roman"/>
                <a:ea typeface="Times New Roman"/>
              </a:rPr>
              <a:t>3＋</a:t>
            </a:r>
            <a:r>
              <a:rPr lang="zh-CN" altLang="en-US" sz="3399" b="1" i="0">
                <a:solidFill>
                  <a:srgbClr val="000000">
                    <a:alpha val="100000"/>
                  </a:srgbClr>
                </a:solidFill>
                <a:latin typeface="Times New Roman"/>
                <a:ea typeface="Times New Roman"/>
              </a:rPr>
              <a:t>(aq)＋3OH</a:t>
            </a:r>
            <a:r>
              <a:rPr lang="zh-CN" altLang="en-US" sz="3399" b="1" i="0" baseline="30000">
                <a:solidFill>
                  <a:srgbClr val="000000">
                    <a:alpha val="100000"/>
                  </a:srgbClr>
                </a:solidFill>
                <a:latin typeface="Times New Roman"/>
                <a:ea typeface="Times New Roman"/>
              </a:rPr>
              <a:t>－</a:t>
            </a:r>
            <a:r>
              <a:rPr lang="zh-CN" altLang="en-US" sz="3399" b="1" i="0">
                <a:solidFill>
                  <a:srgbClr val="000000">
                    <a:alpha val="100000"/>
                  </a:srgbClr>
                </a:solidFill>
                <a:latin typeface="Times New Roman"/>
                <a:ea typeface="Times New Roman"/>
              </a:rPr>
              <a:t>(aq)</a:t>
            </a:r>
          </a:p>
        </p:txBody>
      </p:sp>
      <p:pic>
        <p:nvPicPr>
          <p:cNvPr id="19" name="公式1" title=""/>
          <p:cNvPicPr>
            <a:picLocks noChangeAspect="1"/>
          </p:cNvPicPr>
          <p:nvPr/>
        </p:nvPicPr>
        <p:blipFill>
          <a:blip r:embed="rId3"/>
          <a:stretch>
            <a:fillRect/>
          </a:stretch>
        </p:blipFill>
        <p:spPr>
          <a:xfrm>
            <a:off x="2180844" y="1426988"/>
            <a:ext cx="1003014" cy="1285875"/>
          </a:xfrm>
          <a:prstGeom prst="rect">
            <a:avLst/>
          </a:prstGeom>
        </p:spPr>
      </p:pic>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1000"/>
                                        <p:tgtEl>
                                          <p:spTgt spid="19"/>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childTnLst>
                          </p:cTn>
                        </p:par>
                      </p:childTnLst>
                    </p:cTn>
                  </p:par>
                  <p:par>
                    <p:cTn id="23" fill="hold" nodeType="clickPar">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9" grpId="0" animBg="1"/>
      <p:bldP spid="12" grpId="0" animBg="1"/>
      <p:bldP spid="15" grpId="0" animBg="1"/>
    </p:bld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77829" y="713908"/>
            <a:ext cx="11849100" cy="2638924"/>
            <a:chExt cx="11849100" cy="2638924"/>
          </a:xfrm>
        </p:grpSpPr>
        <p:sp>
          <p:nvSpPr>
            <p:cNvPr id="4" name="形状1"/>
            <p:cNvSpPr txBox="1"/>
            <p:nvPr/>
          </p:nvSpPr>
          <p:spPr>
            <a:xfrm>
              <a:off x="3810" y="49530"/>
              <a:ext cx="11845290" cy="203009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1"/>
            <p:cNvSpPr txBox="1"/>
            <p:nvPr/>
          </p:nvSpPr>
          <p:spPr>
            <a:xfrm>
              <a:off x="0" y="0"/>
              <a:ext cx="11845290" cy="2638924"/>
            </a:xfrm>
            <a:prstGeom prst="rect">
              <a:avLst/>
            </a:prstGeom>
            <a:noFill/>
          </p:spPr>
          <p:txBody>
            <a:bodyPr anchor="t"/>
            <a:lstStyle/>
            <a:p>
              <a:pPr marL="0" algn="l">
                <a:lnSpc>
                  <a:spcPts val="6400"/>
                </a:lnSpc>
              </a:pPr>
              <a:r>
                <a:rPr lang="zh-CN" altLang="en-US" sz="3099" b="1" i="0">
                  <a:solidFill>
                    <a:srgbClr val="000000">
                      <a:alpha val="100000"/>
                    </a:srgbClr>
                  </a:solidFill>
                  <a:latin typeface="微软雅黑"/>
                  <a:ea typeface="微软雅黑"/>
                </a:rPr>
                <a:t>常温下实验测得某水样中c(Fe</a:t>
              </a:r>
              <a:r>
                <a:rPr lang="zh-CN" altLang="en-US" sz="3099" b="1" i="0" baseline="30000">
                  <a:solidFill>
                    <a:srgbClr val="000000">
                      <a:alpha val="100000"/>
                    </a:srgbClr>
                  </a:solidFill>
                  <a:latin typeface="微软雅黑"/>
                  <a:ea typeface="微软雅黑"/>
                </a:rPr>
                <a:t>3+</a:t>
              </a:r>
              <a:r>
                <a:rPr lang="zh-CN" altLang="en-US" sz="3099" b="1" i="0">
                  <a:solidFill>
                    <a:srgbClr val="000000">
                      <a:alpha val="100000"/>
                    </a:srgbClr>
                  </a:solidFill>
                  <a:latin typeface="微软雅黑"/>
                  <a:ea typeface="微软雅黑"/>
                </a:rPr>
                <a:t>)=2.7×10</a:t>
              </a:r>
              <a:r>
                <a:rPr lang="zh-CN" altLang="en-US" sz="3099" b="1" i="0" baseline="30000">
                  <a:solidFill>
                    <a:srgbClr val="000000">
                      <a:alpha val="100000"/>
                    </a:srgbClr>
                  </a:solidFill>
                  <a:latin typeface="微软雅黑"/>
                  <a:ea typeface="微软雅黑"/>
                </a:rPr>
                <a:t>-3</a:t>
              </a:r>
              <a:r>
                <a:rPr lang="zh-CN" altLang="en-US" sz="3099" b="1" i="0">
                  <a:solidFill>
                    <a:srgbClr val="000000">
                      <a:alpha val="100000"/>
                    </a:srgbClr>
                  </a:solidFill>
                  <a:latin typeface="微软雅黑"/>
                  <a:ea typeface="微软雅黑"/>
                </a:rPr>
                <a:t>mol·L</a:t>
              </a:r>
              <a:r>
                <a:rPr lang="zh-CN" altLang="en-US" sz="3099" b="1" i="0" baseline="30000">
                  <a:solidFill>
                    <a:srgbClr val="000000">
                      <a:alpha val="100000"/>
                    </a:srgbClr>
                  </a:solidFill>
                  <a:latin typeface="微软雅黑"/>
                  <a:ea typeface="微软雅黑"/>
                </a:rPr>
                <a:t>-1</a:t>
              </a:r>
              <a:r>
                <a:rPr lang="zh-CN" altLang="en-US" sz="3099" b="1" i="0">
                  <a:solidFill>
                    <a:srgbClr val="000000">
                      <a:alpha val="100000"/>
                    </a:srgbClr>
                  </a:solidFill>
                  <a:latin typeface="微软雅黑"/>
                  <a:ea typeface="微软雅黑"/>
                </a:rPr>
                <a:t>若要使水中的Fe</a:t>
              </a:r>
              <a:r>
                <a:rPr lang="zh-CN" altLang="en-US" sz="3099" b="1" i="0" baseline="30000">
                  <a:solidFill>
                    <a:srgbClr val="000000">
                      <a:alpha val="100000"/>
                    </a:srgbClr>
                  </a:solidFill>
                  <a:latin typeface="微软雅黑"/>
                  <a:ea typeface="微软雅黑"/>
                </a:rPr>
                <a:t>3+</a:t>
              </a:r>
              <a:r>
                <a:rPr lang="zh-CN" altLang="en-US" sz="3099" b="1" i="0">
                  <a:solidFill>
                    <a:srgbClr val="000000">
                      <a:alpha val="100000"/>
                    </a:srgbClr>
                  </a:solidFill>
                  <a:latin typeface="微软雅黑"/>
                  <a:ea typeface="微软雅黑"/>
                </a:rPr>
                <a:t>开始转化为沉淀和溶液中Fe</a:t>
              </a:r>
              <a:r>
                <a:rPr lang="zh-CN" altLang="en-US" sz="3099" b="1" i="0" baseline="30000">
                  <a:solidFill>
                    <a:srgbClr val="000000">
                      <a:alpha val="100000"/>
                    </a:srgbClr>
                  </a:solidFill>
                  <a:latin typeface="微软雅黑"/>
                  <a:ea typeface="微软雅黑"/>
                </a:rPr>
                <a:t>3+</a:t>
              </a:r>
              <a:r>
                <a:rPr lang="zh-CN" altLang="en-US" sz="3099" b="1" i="0">
                  <a:solidFill>
                    <a:srgbClr val="000000">
                      <a:alpha val="100000"/>
                    </a:srgbClr>
                  </a:solidFill>
                  <a:latin typeface="微软雅黑"/>
                  <a:ea typeface="微软雅黑"/>
                </a:rPr>
                <a:t>沉淀完全，则溶液的pH值至少要控制的范围？[已知Fe(OH)</a:t>
              </a:r>
              <a:r>
                <a:rPr lang="zh-CN" altLang="en-US" sz="3099" b="1" i="0" baseline="-25000">
                  <a:solidFill>
                    <a:srgbClr val="000000">
                      <a:alpha val="100000"/>
                    </a:srgbClr>
                  </a:solidFill>
                  <a:latin typeface="微软雅黑"/>
                  <a:ea typeface="微软雅黑"/>
                </a:rPr>
                <a:t>3</a:t>
              </a:r>
              <a:r>
                <a:rPr lang="zh-CN" altLang="en-US" sz="3099" b="1" i="0">
                  <a:solidFill>
                    <a:srgbClr val="000000">
                      <a:alpha val="100000"/>
                    </a:srgbClr>
                  </a:solidFill>
                  <a:latin typeface="微软雅黑"/>
                  <a:ea typeface="微软雅黑"/>
                </a:rPr>
                <a:t>的Ksp为2.7×10</a:t>
              </a:r>
              <a:r>
                <a:rPr lang="zh-CN" altLang="en-US" sz="3099" b="1" i="0" baseline="30000">
                  <a:solidFill>
                    <a:srgbClr val="000000">
                      <a:alpha val="100000"/>
                    </a:srgbClr>
                  </a:solidFill>
                  <a:latin typeface="微软雅黑"/>
                  <a:ea typeface="微软雅黑"/>
                </a:rPr>
                <a:t>-39</a:t>
              </a:r>
              <a:r>
                <a:rPr lang="zh-CN" altLang="en-US" sz="3099" b="1" i="0">
                  <a:solidFill>
                    <a:srgbClr val="000000">
                      <a:alpha val="100000"/>
                    </a:srgbClr>
                  </a:solidFill>
                  <a:latin typeface="微软雅黑"/>
                  <a:ea typeface="微软雅黑"/>
                </a:rPr>
                <a:t>,lg3=0.477]</a:t>
              </a:r>
            </a:p>
          </p:txBody>
        </p:sp>
      </p:grpSp>
      <p:grpSp>
        <p:nvGrpSpPr>
          <p:cNvPr id="6" name="组合2" title=""/>
          <p:cNvGrpSpPr/>
          <p:nvPr/>
        </p:nvGrpSpPr>
        <p:grpSpPr>
          <a:xfrm>
            <a:off x="-132788" y="-494519"/>
            <a:ext cx="10876280" cy="1397757"/>
            <a:chExt cx="10876280" cy="1397757"/>
          </a:xfrm>
        </p:grpSpPr>
        <p:sp>
          <p:nvSpPr>
            <p:cNvPr id="7" name="形状2"/>
            <p:cNvSpPr txBox="1"/>
            <p:nvPr/>
          </p:nvSpPr>
          <p:spPr>
            <a:xfrm>
              <a:off x="3810" y="49530"/>
              <a:ext cx="10872470" cy="95313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2"/>
            <p:cNvSpPr txBox="1"/>
            <p:nvPr/>
          </p:nvSpPr>
          <p:spPr>
            <a:xfrm>
              <a:off x="0" y="0"/>
              <a:ext cx="10872470" cy="1397757"/>
            </a:xfrm>
            <a:prstGeom prst="rect">
              <a:avLst/>
            </a:prstGeom>
            <a:noFill/>
          </p:spPr>
          <p:txBody>
            <a:bodyPr anchor="t"/>
            <a:lstStyle/>
            <a:p>
              <a:pPr marL="0" algn="l">
                <a:lnSpc>
                  <a:spcPts val="9500"/>
                </a:lnSpc>
              </a:pPr>
              <a:r>
                <a:rPr lang="zh-CN" altLang="en-US" sz="3099" b="1" i="0">
                  <a:solidFill>
                    <a:srgbClr val="FF0000">
                      <a:alpha val="100000"/>
                    </a:srgbClr>
                  </a:solidFill>
                  <a:latin typeface="微软雅黑"/>
                  <a:ea typeface="微软雅黑"/>
                </a:rPr>
                <a:t>（3）计算某离子开始沉淀和沉淀完全的的PH</a:t>
              </a:r>
            </a:p>
          </p:txBody>
        </p:sp>
      </p:grpSp>
    </p:spTree>
    <p:extLst>
      <p:ext uri="{BB962C8B-B14F-4D97-AF65-F5344CB8AC3E}">
        <p14:creationId xmlns:p14="http://schemas.microsoft.com/office/powerpoint/2010/main" val="840519474"/>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1463878" y="1302658"/>
            <a:ext cx="8297952" cy="1932046"/>
            <a:chExt cx="8297952" cy="1932046"/>
          </a:xfrm>
        </p:grpSpPr>
        <p:sp>
          <p:nvSpPr>
            <p:cNvPr id="4" name="形状7"/>
            <p:cNvSpPr txBox="1"/>
            <p:nvPr/>
          </p:nvSpPr>
          <p:spPr>
            <a:xfrm>
              <a:off x="6244434" y="928742"/>
              <a:ext cx="1658300" cy="135039"/>
            </a:xfrm>
            <a:custGeom>
              <a:gdLst>
                <a:gd name="connsiteX0" fmla="*/ 0 w 1658300"/>
                <a:gd name="connsiteY0" fmla="*/ 110328 h 135039"/>
                <a:gd name="connsiteX1" fmla="*/ 30309 w 1658300"/>
                <a:gd name="connsiteY1" fmla="*/ 70399 h 135039"/>
                <a:gd name="connsiteX2" fmla="*/ 179232 w 1658300"/>
                <a:gd name="connsiteY2" fmla="*/ 0 h 135039"/>
                <a:gd name="connsiteX3" fmla="*/ 537705 w 1658300"/>
                <a:gd name="connsiteY3" fmla="*/ 15764 h 135039"/>
                <a:gd name="connsiteX4" fmla="*/ 1354798 w 1658300"/>
                <a:gd name="connsiteY4" fmla="*/ 15764 h 135039"/>
              </a:gdLst>
              <a:cxnLst>
                <a:cxn ang="0">
                  <a:pos x="connsiteX0" y="connsiteY0"/>
                </a:cxn>
                <a:cxn ang="0">
                  <a:pos x="connsiteX1" y="connsiteY1"/>
                </a:cxn>
                <a:cxn ang="0">
                  <a:pos x="connsiteX2" y="connsiteY2"/>
                </a:cxn>
                <a:cxn ang="0">
                  <a:pos x="connsiteX3" y="connsiteY3"/>
                </a:cxn>
                <a:cxn ang="0">
                  <a:pos x="connsiteX4" y="connsiteY4"/>
                </a:cxn>
              </a:cxnLst>
              <a:rect l="l" t="t" r="r" b="b"/>
              <a:pathLst>
                <a:path w="1328393" h="101570" fill="none">
                  <a:moveTo>
                    <a:pt x="0" y="110328"/>
                  </a:moveTo>
                  <a:cubicBezTo>
                    <a:pt x="30309" y="70399"/>
                    <a:pt x="60627" y="31518"/>
                    <a:pt x="119929" y="15764"/>
                  </a:cubicBezTo>
                  <a:cubicBezTo>
                    <a:pt x="179232" y="0"/>
                    <a:pt x="179232" y="15764"/>
                    <a:pt x="358464" y="15764"/>
                  </a:cubicBezTo>
                  <a:cubicBezTo>
                    <a:pt x="537705" y="15764"/>
                    <a:pt x="1035863" y="15764"/>
                    <a:pt x="1195330" y="15764"/>
                  </a:cubicBezTo>
                  <a:cubicBezTo>
                    <a:pt x="1354798" y="15764"/>
                    <a:pt x="1335034" y="15764"/>
                    <a:pt x="1315260" y="15764"/>
                  </a:cubicBezTo>
                </a:path>
              </a:pathLst>
            </a:custGeom>
            <a:solidFill>
              <a:srgbClr val="FFFFFF">
                <a:alpha val="0"/>
              </a:srgbClr>
            </a:solidFill>
            <a:ln w="31750">
              <a:solidFill>
                <a:srgbClr val="0000CC">
                  <a:alpha val="100000"/>
                </a:srgbClr>
              </a:solidFill>
              <a:prstDash val="solid"/>
              <a:headEnd type="none" w="med" len="med"/>
              <a:tailEnd type="none" w="med" len="med"/>
            </a:ln>
          </p:spPr>
          <p:txBody>
            <a:bodyPr anchor="ctr"/>
            <a:lstStyle/>
            <a:p>
              <a:pPr marL="0" algn="ctr"/>
            </a:p>
          </p:txBody>
        </p:sp>
        <p:sp>
          <p:nvSpPr>
            <p:cNvPr id="5" name="形状8"/>
            <p:cNvSpPr txBox="1"/>
            <p:nvPr/>
          </p:nvSpPr>
          <p:spPr>
            <a:xfrm>
              <a:off x="0" y="928742"/>
              <a:ext cx="1463111" cy="145327"/>
            </a:xfrm>
            <a:custGeom>
              <a:gdLst>
                <a:gd name="connsiteX0" fmla="*/ 1197978 w 1463111"/>
                <a:gd name="connsiteY0" fmla="*/ 118729 h 145327"/>
                <a:gd name="connsiteX1" fmla="*/ 1187406 w 1463111"/>
                <a:gd name="connsiteY1" fmla="*/ 76162 h 145327"/>
                <a:gd name="connsiteX2" fmla="*/ 977398 w 1463111"/>
                <a:gd name="connsiteY2" fmla="*/ 0 h 145327"/>
                <a:gd name="connsiteX3" fmla="*/ 418700 w 1463111"/>
                <a:gd name="connsiteY3" fmla="*/ 17174 h 145327"/>
              </a:gdLst>
              <a:cxnLst>
                <a:cxn ang="0">
                  <a:pos x="connsiteX0" y="connsiteY0"/>
                </a:cxn>
                <a:cxn ang="0">
                  <a:pos x="connsiteX1" y="connsiteY1"/>
                </a:cxn>
                <a:cxn ang="0">
                  <a:pos x="connsiteX2" y="connsiteY2"/>
                </a:cxn>
                <a:cxn ang="0">
                  <a:pos x="connsiteX3" y="connsiteY3"/>
                </a:cxn>
              </a:cxnLst>
              <a:rect l="l" t="t" r="r" b="b"/>
              <a:pathLst>
                <a:path w="1197978" h="109187" fill="none">
                  <a:moveTo>
                    <a:pt x="1197978" y="118729"/>
                  </a:moveTo>
                  <a:cubicBezTo>
                    <a:pt x="1187406" y="76162"/>
                    <a:pt x="1178166" y="34347"/>
                    <a:pt x="1077782" y="17174"/>
                  </a:cubicBezTo>
                  <a:cubicBezTo>
                    <a:pt x="977398" y="0"/>
                    <a:pt x="777954" y="17174"/>
                    <a:pt x="598322" y="17174"/>
                  </a:cubicBezTo>
                  <a:cubicBezTo>
                    <a:pt x="418700" y="17174"/>
                    <a:pt x="208683" y="17174"/>
                    <a:pt x="0" y="17174"/>
                  </a:cubicBezTo>
                </a:path>
              </a:pathLst>
            </a:custGeom>
            <a:solidFill>
              <a:srgbClr val="FFFFFF">
                <a:alpha val="0"/>
              </a:srgbClr>
            </a:solidFill>
            <a:ln w="31750">
              <a:solidFill>
                <a:srgbClr val="0000CC">
                  <a:alpha val="100000"/>
                </a:srgbClr>
              </a:solidFill>
              <a:prstDash val="solid"/>
              <a:headEnd type="none" w="med" len="med"/>
              <a:tailEnd type="none" w="med" len="med"/>
            </a:ln>
          </p:spPr>
          <p:txBody>
            <a:bodyPr anchor="ctr"/>
            <a:lstStyle/>
            <a:p>
              <a:pPr marL="0" algn="ctr"/>
            </a:p>
          </p:txBody>
        </p:sp>
        <p:sp>
          <p:nvSpPr>
            <p:cNvPr id="6" name="形状9"/>
            <p:cNvSpPr txBox="1"/>
            <p:nvPr/>
          </p:nvSpPr>
          <p:spPr>
            <a:xfrm>
              <a:off x="5863735" y="1166667"/>
              <a:ext cx="798500" cy="63918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7" name="文本8"/>
            <p:cNvSpPr txBox="1"/>
            <p:nvPr/>
          </p:nvSpPr>
          <p:spPr>
            <a:xfrm>
              <a:off x="5859072" y="1106042"/>
              <a:ext cx="798500" cy="768131"/>
            </a:xfrm>
            <a:prstGeom prst="rect">
              <a:avLst/>
            </a:prstGeom>
            <a:noFill/>
          </p:spPr>
          <p:txBody>
            <a:bodyPr anchor="t"/>
            <a:lstStyle/>
            <a:p>
              <a:pPr marL="0" algn="l">
                <a:lnSpc>
                  <a:spcPts val="4500"/>
                </a:lnSpc>
              </a:pPr>
              <a:r>
                <a:rPr lang="zh-CN" altLang="en-US" sz="3399" b="1" i="0">
                  <a:solidFill>
                    <a:srgbClr val="3B00FF">
                      <a:alpha val="100000"/>
                    </a:srgbClr>
                  </a:solidFill>
                  <a:latin typeface="Times New Roman"/>
                  <a:ea typeface="Times New Roman"/>
                </a:rPr>
                <a:t>10</a:t>
              </a:r>
            </a:p>
          </p:txBody>
        </p:sp>
        <p:sp>
          <p:nvSpPr>
            <p:cNvPr id="8" name="形状10"/>
            <p:cNvSpPr txBox="1"/>
            <p:nvPr/>
          </p:nvSpPr>
          <p:spPr>
            <a:xfrm>
              <a:off x="6668688" y="465752"/>
              <a:ext cx="1390520" cy="63918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9" name="文本9"/>
            <p:cNvSpPr txBox="1"/>
            <p:nvPr/>
          </p:nvSpPr>
          <p:spPr>
            <a:xfrm>
              <a:off x="6672644" y="86325"/>
              <a:ext cx="1390520" cy="775483"/>
            </a:xfrm>
            <a:prstGeom prst="rect">
              <a:avLst/>
            </a:prstGeom>
            <a:noFill/>
          </p:spPr>
          <p:txBody>
            <a:bodyPr anchor="t"/>
            <a:lstStyle/>
            <a:p>
              <a:pPr marL="0" algn="l">
                <a:lnSpc>
                  <a:spcPts val="4600"/>
                </a:lnSpc>
              </a:pPr>
              <a:r>
                <a:rPr lang="zh-CN" altLang="en-US" sz="2999" b="1" i="0">
                  <a:solidFill>
                    <a:srgbClr val="000000">
                      <a:alpha val="100000"/>
                    </a:srgbClr>
                  </a:solidFill>
                  <a:latin typeface="微软雅黑"/>
                  <a:ea typeface="微软雅黑"/>
                </a:rPr>
                <a:t>易溶</a:t>
              </a:r>
            </a:p>
          </p:txBody>
        </p:sp>
        <p:sp>
          <p:nvSpPr>
            <p:cNvPr id="10" name="形状11"/>
            <p:cNvSpPr txBox="1"/>
            <p:nvPr/>
          </p:nvSpPr>
          <p:spPr>
            <a:xfrm>
              <a:off x="4544193" y="406592"/>
              <a:ext cx="1184039" cy="63918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1" name="文本10"/>
            <p:cNvSpPr txBox="1"/>
            <p:nvPr/>
          </p:nvSpPr>
          <p:spPr>
            <a:xfrm>
              <a:off x="4574000" y="35785"/>
              <a:ext cx="1184039" cy="775483"/>
            </a:xfrm>
            <a:prstGeom prst="rect">
              <a:avLst/>
            </a:prstGeom>
            <a:noFill/>
          </p:spPr>
          <p:txBody>
            <a:bodyPr anchor="t"/>
            <a:lstStyle/>
            <a:p>
              <a:pPr marL="0" algn="l">
                <a:lnSpc>
                  <a:spcPts val="4600"/>
                </a:lnSpc>
              </a:pPr>
              <a:r>
                <a:rPr lang="zh-CN" altLang="en-US" sz="2999" b="1" i="0">
                  <a:solidFill>
                    <a:srgbClr val="000000">
                      <a:alpha val="100000"/>
                    </a:srgbClr>
                  </a:solidFill>
                  <a:latin typeface="微软雅黑"/>
                  <a:ea typeface="微软雅黑"/>
                </a:rPr>
                <a:t>可溶</a:t>
              </a:r>
            </a:p>
          </p:txBody>
        </p:sp>
        <p:sp>
          <p:nvSpPr>
            <p:cNvPr id="12" name="形状12"/>
            <p:cNvSpPr txBox="1"/>
            <p:nvPr/>
          </p:nvSpPr>
          <p:spPr>
            <a:xfrm>
              <a:off x="3600511" y="1165381"/>
              <a:ext cx="653318" cy="63918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3" name="文本11"/>
            <p:cNvSpPr txBox="1"/>
            <p:nvPr/>
          </p:nvSpPr>
          <p:spPr>
            <a:xfrm>
              <a:off x="3595847" y="1104755"/>
              <a:ext cx="653318" cy="768131"/>
            </a:xfrm>
            <a:prstGeom prst="rect">
              <a:avLst/>
            </a:prstGeom>
            <a:noFill/>
          </p:spPr>
          <p:txBody>
            <a:bodyPr anchor="t"/>
            <a:lstStyle/>
            <a:p>
              <a:pPr marL="0" algn="l">
                <a:lnSpc>
                  <a:spcPts val="4500"/>
                </a:lnSpc>
              </a:pPr>
              <a:r>
                <a:rPr lang="zh-CN" altLang="en-US" sz="3399" b="1" i="0">
                  <a:solidFill>
                    <a:srgbClr val="3B00FF">
                      <a:alpha val="100000"/>
                    </a:srgbClr>
                  </a:solidFill>
                  <a:latin typeface="Times New Roman"/>
                  <a:ea typeface="Times New Roman"/>
                </a:rPr>
                <a:t>1</a:t>
              </a:r>
            </a:p>
          </p:txBody>
        </p:sp>
        <p:sp>
          <p:nvSpPr>
            <p:cNvPr id="14" name="形状13"/>
            <p:cNvSpPr txBox="1"/>
            <p:nvPr/>
          </p:nvSpPr>
          <p:spPr>
            <a:xfrm>
              <a:off x="2205152" y="406592"/>
              <a:ext cx="1164681" cy="63918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5" name="文本12"/>
            <p:cNvSpPr txBox="1"/>
            <p:nvPr/>
          </p:nvSpPr>
          <p:spPr>
            <a:xfrm>
              <a:off x="2187121" y="0"/>
              <a:ext cx="1164681" cy="775483"/>
            </a:xfrm>
            <a:prstGeom prst="rect">
              <a:avLst/>
            </a:prstGeom>
            <a:noFill/>
          </p:spPr>
          <p:txBody>
            <a:bodyPr anchor="t"/>
            <a:lstStyle/>
            <a:p>
              <a:pPr marL="0" algn="l">
                <a:lnSpc>
                  <a:spcPts val="4600"/>
                </a:lnSpc>
              </a:pPr>
              <a:r>
                <a:rPr lang="zh-CN" altLang="en-US" sz="2999" b="1" i="0">
                  <a:solidFill>
                    <a:srgbClr val="000000">
                      <a:alpha val="100000"/>
                    </a:srgbClr>
                  </a:solidFill>
                  <a:latin typeface="微软雅黑"/>
                  <a:ea typeface="微软雅黑"/>
                </a:rPr>
                <a:t>微溶</a:t>
              </a:r>
            </a:p>
          </p:txBody>
        </p:sp>
        <p:sp>
          <p:nvSpPr>
            <p:cNvPr id="16" name="形状14"/>
            <p:cNvSpPr txBox="1"/>
            <p:nvPr/>
          </p:nvSpPr>
          <p:spPr>
            <a:xfrm>
              <a:off x="1035631" y="1166667"/>
              <a:ext cx="1535702" cy="63918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7" name="文本13"/>
            <p:cNvSpPr txBox="1"/>
            <p:nvPr/>
          </p:nvSpPr>
          <p:spPr>
            <a:xfrm>
              <a:off x="1030967" y="1106042"/>
              <a:ext cx="1535702" cy="768131"/>
            </a:xfrm>
            <a:prstGeom prst="rect">
              <a:avLst/>
            </a:prstGeom>
            <a:noFill/>
          </p:spPr>
          <p:txBody>
            <a:bodyPr anchor="t"/>
            <a:lstStyle/>
            <a:p>
              <a:pPr marL="0" algn="l">
                <a:lnSpc>
                  <a:spcPts val="4500"/>
                </a:lnSpc>
              </a:pPr>
              <a:r>
                <a:rPr lang="zh-CN" altLang="en-US" sz="3399" b="1" i="0">
                  <a:solidFill>
                    <a:srgbClr val="3B00FF">
                      <a:alpha val="100000"/>
                    </a:srgbClr>
                  </a:solidFill>
                  <a:latin typeface="Times New Roman"/>
                  <a:ea typeface="Times New Roman"/>
                </a:rPr>
                <a:t>0.01</a:t>
              </a:r>
            </a:p>
          </p:txBody>
        </p:sp>
        <p:sp>
          <p:nvSpPr>
            <p:cNvPr id="18" name="形状15"/>
            <p:cNvSpPr txBox="1"/>
            <p:nvPr/>
          </p:nvSpPr>
          <p:spPr>
            <a:xfrm>
              <a:off x="375860" y="406592"/>
              <a:ext cx="1219528" cy="63918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9" name="文本14"/>
            <p:cNvSpPr txBox="1"/>
            <p:nvPr/>
          </p:nvSpPr>
          <p:spPr>
            <a:xfrm>
              <a:off x="155791" y="44396"/>
              <a:ext cx="1219528" cy="775483"/>
            </a:xfrm>
            <a:prstGeom prst="rect">
              <a:avLst/>
            </a:prstGeom>
            <a:noFill/>
          </p:spPr>
          <p:txBody>
            <a:bodyPr anchor="t"/>
            <a:lstStyle/>
            <a:p>
              <a:pPr marL="0" algn="l">
                <a:lnSpc>
                  <a:spcPts val="4600"/>
                </a:lnSpc>
              </a:pPr>
              <a:r>
                <a:rPr lang="zh-CN" altLang="en-US" sz="2999" b="1" i="0">
                  <a:solidFill>
                    <a:srgbClr val="000000">
                      <a:alpha val="100000"/>
                    </a:srgbClr>
                  </a:solidFill>
                  <a:latin typeface="微软雅黑"/>
                  <a:ea typeface="微软雅黑"/>
                </a:rPr>
                <a:t>难溶</a:t>
              </a:r>
            </a:p>
          </p:txBody>
        </p:sp>
        <p:sp>
          <p:nvSpPr>
            <p:cNvPr id="20" name="形状1"/>
            <p:cNvSpPr txBox="1"/>
            <p:nvPr/>
          </p:nvSpPr>
          <p:spPr>
            <a:xfrm>
              <a:off x="30650" y="1165381"/>
              <a:ext cx="8267302" cy="93270"/>
            </a:xfrm>
            <a:prstGeom prst="line">
              <a:avLst/>
            </a:prstGeom>
            <a:solidFill>
              <a:srgbClr val="FFFFFF">
                <a:alpha val="0"/>
              </a:srgbClr>
            </a:solidFill>
            <a:ln w="76200">
              <a:solidFill>
                <a:srgbClr val="FF0000">
                  <a:alpha val="100000"/>
                </a:srgbClr>
              </a:solidFill>
              <a:prstDash val="solid"/>
              <a:headEnd type="none" w="med" len="med"/>
              <a:tailEnd type="triangle" w="med" len="med"/>
            </a:ln>
          </p:spPr>
          <p:txBody>
            <a:bodyPr anchor="ctr"/>
            <a:lstStyle/>
            <a:p>
              <a:pPr marL="0" algn="ctr"/>
            </a:p>
          </p:txBody>
        </p:sp>
        <p:sp>
          <p:nvSpPr>
            <p:cNvPr id="21" name="形状2"/>
            <p:cNvSpPr txBox="1"/>
            <p:nvPr/>
          </p:nvSpPr>
          <p:spPr>
            <a:xfrm flipH="1">
              <a:off x="3813444" y="581499"/>
              <a:ext cx="93270" cy="524722"/>
            </a:xfrm>
            <a:prstGeom prst="line">
              <a:avLst/>
            </a:prstGeom>
            <a:solidFill>
              <a:srgbClr val="FFFFFF">
                <a:alpha val="0"/>
              </a:srgbClr>
            </a:solidFill>
            <a:ln w="76200">
              <a:solidFill>
                <a:srgbClr val="000000">
                  <a:alpha val="100000"/>
                </a:srgbClr>
              </a:solidFill>
              <a:prstDash val="solid"/>
              <a:headEnd type="none" w="med" len="med"/>
              <a:tailEnd type="none" w="med" len="med"/>
            </a:ln>
          </p:spPr>
          <p:txBody>
            <a:bodyPr anchor="ctr"/>
            <a:lstStyle/>
            <a:p>
              <a:pPr marL="0" algn="ctr"/>
            </a:p>
          </p:txBody>
        </p:sp>
        <p:sp>
          <p:nvSpPr>
            <p:cNvPr id="22" name="形状16"/>
            <p:cNvSpPr txBox="1"/>
            <p:nvPr/>
          </p:nvSpPr>
          <p:spPr>
            <a:xfrm>
              <a:off x="7176825" y="1224541"/>
              <a:ext cx="1075959" cy="63918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3" name="文本15"/>
            <p:cNvSpPr txBox="1"/>
            <p:nvPr/>
          </p:nvSpPr>
          <p:spPr>
            <a:xfrm>
              <a:off x="7172161" y="1163915"/>
              <a:ext cx="1075959" cy="768131"/>
            </a:xfrm>
            <a:prstGeom prst="rect">
              <a:avLst/>
            </a:prstGeom>
            <a:noFill/>
          </p:spPr>
          <p:txBody>
            <a:bodyPr anchor="t"/>
            <a:lstStyle/>
            <a:p>
              <a:pPr marL="0" algn="l">
                <a:lnSpc>
                  <a:spcPts val="4500"/>
                </a:lnSpc>
              </a:pPr>
              <a:r>
                <a:rPr lang="zh-CN" altLang="en-US" sz="3399" b="1" i="0">
                  <a:solidFill>
                    <a:srgbClr val="3B00FF">
                      <a:alpha val="100000"/>
                    </a:srgbClr>
                  </a:solidFill>
                  <a:latin typeface="Times New Roman"/>
                  <a:ea typeface="Times New Roman"/>
                </a:rPr>
                <a:t>S /g</a:t>
              </a:r>
            </a:p>
          </p:txBody>
        </p:sp>
        <p:sp>
          <p:nvSpPr>
            <p:cNvPr id="24" name="形状3"/>
            <p:cNvSpPr txBox="1"/>
            <p:nvPr/>
          </p:nvSpPr>
          <p:spPr>
            <a:xfrm flipH="1">
              <a:off x="6220237" y="580213"/>
              <a:ext cx="93270" cy="526008"/>
            </a:xfrm>
            <a:prstGeom prst="line">
              <a:avLst/>
            </a:prstGeom>
            <a:solidFill>
              <a:srgbClr val="FFFFFF">
                <a:alpha val="0"/>
              </a:srgbClr>
            </a:solidFill>
            <a:ln w="76200">
              <a:solidFill>
                <a:srgbClr val="000000">
                  <a:alpha val="100000"/>
                </a:srgbClr>
              </a:solidFill>
              <a:prstDash val="solid"/>
              <a:headEnd type="none" w="med" len="med"/>
              <a:tailEnd type="none" w="med" len="med"/>
            </a:ln>
          </p:spPr>
          <p:txBody>
            <a:bodyPr anchor="ctr"/>
            <a:lstStyle/>
            <a:p>
              <a:pPr marL="0" algn="ctr"/>
            </a:p>
          </p:txBody>
        </p:sp>
        <p:sp>
          <p:nvSpPr>
            <p:cNvPr id="25" name="形状4"/>
            <p:cNvSpPr txBox="1"/>
            <p:nvPr/>
          </p:nvSpPr>
          <p:spPr>
            <a:xfrm rot="5400000">
              <a:off x="4873272" y="103394"/>
              <a:ext cx="293590" cy="1808233"/>
            </a:xfrm>
            <a:prstGeom prst="leftBrace">
              <a:avLst>
                <a:gd name="adj1" fmla="val 8333"/>
                <a:gd name="adj2" fmla="val 50000"/>
              </a:avLst>
            </a:prstGeom>
            <a:solidFill>
              <a:srgbClr val="FFFFFF">
                <a:alpha val="0"/>
              </a:srgbClr>
            </a:solidFill>
            <a:ln w="31750">
              <a:solidFill>
                <a:srgbClr val="0000CC">
                  <a:alpha val="100000"/>
                </a:srgbClr>
              </a:solidFill>
              <a:prstDash val="solid"/>
              <a:headEnd type="none" w="med" len="med"/>
              <a:tailEnd type="none" w="med" len="med"/>
            </a:ln>
          </p:spPr>
          <p:txBody>
            <a:bodyPr anchor="ctr"/>
            <a:lstStyle/>
            <a:p>
              <a:pPr marL="0" algn="ctr"/>
            </a:p>
          </p:txBody>
        </p:sp>
        <p:sp>
          <p:nvSpPr>
            <p:cNvPr id="26" name="形状5"/>
            <p:cNvSpPr txBox="1"/>
            <p:nvPr/>
          </p:nvSpPr>
          <p:spPr>
            <a:xfrm rot="5400000">
              <a:off x="2561654" y="114651"/>
              <a:ext cx="219386" cy="1692486"/>
            </a:xfrm>
            <a:prstGeom prst="leftBrace">
              <a:avLst>
                <a:gd name="adj1" fmla="val 8333"/>
                <a:gd name="adj2" fmla="val 50000"/>
              </a:avLst>
            </a:prstGeom>
            <a:solidFill>
              <a:srgbClr val="FFFFFF">
                <a:alpha val="0"/>
              </a:srgbClr>
            </a:solidFill>
            <a:ln w="31750">
              <a:solidFill>
                <a:srgbClr val="0000CC">
                  <a:alpha val="100000"/>
                </a:srgbClr>
              </a:solidFill>
              <a:prstDash val="solid"/>
              <a:headEnd type="none" w="med" len="med"/>
              <a:tailEnd type="none" w="med" len="med"/>
            </a:ln>
          </p:spPr>
          <p:txBody>
            <a:bodyPr anchor="ctr"/>
            <a:lstStyle/>
            <a:p>
              <a:pPr marL="0" algn="ctr"/>
            </a:p>
          </p:txBody>
        </p:sp>
        <p:sp>
          <p:nvSpPr>
            <p:cNvPr id="27" name="形状6"/>
            <p:cNvSpPr txBox="1"/>
            <p:nvPr/>
          </p:nvSpPr>
          <p:spPr>
            <a:xfrm flipH="1">
              <a:off x="1537315" y="523626"/>
              <a:ext cx="93270" cy="526008"/>
            </a:xfrm>
            <a:prstGeom prst="line">
              <a:avLst/>
            </a:prstGeom>
            <a:solidFill>
              <a:srgbClr val="FFFFFF">
                <a:alpha val="0"/>
              </a:srgbClr>
            </a:solidFill>
            <a:ln w="76200">
              <a:solidFill>
                <a:srgbClr val="000000">
                  <a:alpha val="100000"/>
                </a:srgbClr>
              </a:solidFill>
              <a:prstDash val="solid"/>
              <a:headEnd type="none" w="med" len="med"/>
              <a:tailEnd type="none" w="med" len="med"/>
            </a:ln>
          </p:spPr>
          <p:txBody>
            <a:bodyPr anchor="ctr"/>
            <a:lstStyle/>
            <a:p>
              <a:pPr marL="0" algn="ctr"/>
            </a:p>
          </p:txBody>
        </p:sp>
      </p:grpSp>
      <p:sp>
        <p:nvSpPr>
          <p:cNvPr id="28" name="文本1" title=""/>
          <p:cNvSpPr txBox="1"/>
          <p:nvPr/>
        </p:nvSpPr>
        <p:spPr>
          <a:xfrm>
            <a:off x="3063211" y="172174"/>
            <a:ext cx="7731323" cy="693356"/>
          </a:xfrm>
          <a:prstGeom prst="rect">
            <a:avLst/>
          </a:prstGeom>
          <a:noFill/>
        </p:spPr>
        <p:txBody>
          <a:bodyPr anchor="t"/>
          <a:lstStyle/>
          <a:p>
            <a:pPr marL="0" algn="l"/>
            <a:r>
              <a:rPr lang="zh-CN" altLang="en-US" sz="2999" b="1" i="0">
                <a:solidFill>
                  <a:srgbClr val="000000">
                    <a:alpha val="100000"/>
                  </a:srgbClr>
                </a:solidFill>
                <a:latin typeface="微软雅黑"/>
                <a:ea typeface="微软雅黑"/>
              </a:rPr>
              <a:t>25 ℃时，溶解性与溶解度的关系</a:t>
            </a:r>
          </a:p>
        </p:txBody>
      </p:sp>
      <p:sp>
        <p:nvSpPr>
          <p:cNvPr id="29" name="文本2" title=""/>
          <p:cNvSpPr txBox="1"/>
          <p:nvPr/>
        </p:nvSpPr>
        <p:spPr>
          <a:xfrm>
            <a:off x="138093" y="2916222"/>
            <a:ext cx="3901630" cy="2704783"/>
          </a:xfrm>
          <a:prstGeom prst="rect">
            <a:avLst/>
          </a:prstGeom>
          <a:noFill/>
        </p:spPr>
        <p:txBody>
          <a:bodyPr anchor="t"/>
          <a:lstStyle/>
          <a:p>
            <a:pPr marL="0" algn="l"/>
            <a:r>
              <a:rPr lang="zh-CN" altLang="en-US" sz="3000" b="1" i="0">
                <a:solidFill>
                  <a:srgbClr val="000000">
                    <a:alpha val="100000"/>
                  </a:srgbClr>
                </a:solidFill>
                <a:latin typeface="Microsoft YaHei"/>
                <a:ea typeface="Microsoft YaHei"/>
              </a:rPr>
              <a:t>AgCl、AgBr</a:t>
            </a:r>
          </a:p>
          <a:p>
            <a:pPr marL="0" algn="l"/>
            <a:r>
              <a:rPr lang="zh-CN" altLang="en-US" sz="3000" b="1" i="0">
                <a:solidFill>
                  <a:srgbClr val="000000">
                    <a:alpha val="100000"/>
                  </a:srgbClr>
                </a:solidFill>
                <a:latin typeface="Microsoft YaHei"/>
                <a:ea typeface="Microsoft YaHei"/>
              </a:rPr>
              <a:t>Ag</a:t>
            </a:r>
            <a:r>
              <a:rPr lang="zh-CN" altLang="en-US" sz="3000" b="1" i="0" baseline="-25000">
                <a:solidFill>
                  <a:srgbClr val="000000">
                    <a:alpha val="100000"/>
                  </a:srgbClr>
                </a:solidFill>
                <a:latin typeface="Microsoft YaHei"/>
                <a:ea typeface="Microsoft YaHei"/>
              </a:rPr>
              <a:t>2</a:t>
            </a:r>
            <a:r>
              <a:rPr lang="zh-CN" altLang="en-US" sz="3000" b="1" i="0">
                <a:solidFill>
                  <a:srgbClr val="000000">
                    <a:alpha val="100000"/>
                  </a:srgbClr>
                </a:solidFill>
                <a:latin typeface="Microsoft YaHei"/>
                <a:ea typeface="Microsoft YaHei"/>
              </a:rPr>
              <a:t>S、BaSO</a:t>
            </a:r>
            <a:r>
              <a:rPr lang="zh-CN" altLang="en-US" sz="3000" b="1" i="0" baseline="-25000">
                <a:solidFill>
                  <a:srgbClr val="000000">
                    <a:alpha val="100000"/>
                  </a:srgbClr>
                </a:solidFill>
                <a:latin typeface="Microsoft YaHei"/>
                <a:ea typeface="Microsoft YaHei"/>
              </a:rPr>
              <a:t>4</a:t>
            </a:r>
            <a:endParaRPr lang="zh-CN" altLang="en-US" sz="3000" b="1" i="0">
              <a:solidFill>
                <a:srgbClr val="000000">
                  <a:alpha val="100000"/>
                </a:srgbClr>
              </a:solidFill>
              <a:latin typeface="Microsoft YaHei"/>
              <a:ea typeface="Microsoft YaHei"/>
            </a:endParaRPr>
          </a:p>
          <a:p>
            <a:pPr marL="0" algn="l"/>
            <a:r>
              <a:rPr lang="zh-CN" altLang="en-US" sz="3000" b="1" i="0">
                <a:solidFill>
                  <a:srgbClr val="000000">
                    <a:alpha val="100000"/>
                  </a:srgbClr>
                </a:solidFill>
                <a:latin typeface="Microsoft YaHei"/>
                <a:ea typeface="Microsoft YaHei"/>
              </a:rPr>
              <a:t>Mg(OH)</a:t>
            </a:r>
            <a:r>
              <a:rPr lang="zh-CN" altLang="en-US" sz="3000" b="1" i="0" baseline="-25000">
                <a:solidFill>
                  <a:srgbClr val="000000">
                    <a:alpha val="100000"/>
                  </a:srgbClr>
                </a:solidFill>
                <a:latin typeface="Microsoft YaHei"/>
                <a:ea typeface="Microsoft YaHei"/>
              </a:rPr>
              <a:t>2</a:t>
            </a:r>
            <a:endParaRPr lang="zh-CN" altLang="en-US" sz="3000" b="1" i="0">
              <a:solidFill>
                <a:srgbClr val="000000">
                  <a:alpha val="100000"/>
                </a:srgbClr>
              </a:solidFill>
              <a:latin typeface="Microsoft YaHei"/>
              <a:ea typeface="Microsoft YaHei"/>
            </a:endParaRPr>
          </a:p>
          <a:p>
            <a:pPr marL="0" algn="l"/>
            <a:r>
              <a:rPr lang="zh-CN" altLang="en-US" sz="3000" b="1" i="0">
                <a:solidFill>
                  <a:srgbClr val="000000">
                    <a:alpha val="100000"/>
                  </a:srgbClr>
                </a:solidFill>
                <a:latin typeface="Microsoft YaHei"/>
                <a:ea typeface="Microsoft YaHei"/>
              </a:rPr>
              <a:t>Fe(OH)</a:t>
            </a:r>
            <a:r>
              <a:rPr lang="zh-CN" altLang="en-US" sz="3000" b="1" i="0" baseline="-25000">
                <a:solidFill>
                  <a:srgbClr val="000000">
                    <a:alpha val="100000"/>
                  </a:srgbClr>
                </a:solidFill>
                <a:latin typeface="Microsoft YaHei"/>
                <a:ea typeface="Microsoft YaHei"/>
              </a:rPr>
              <a:t>3</a:t>
            </a:r>
            <a:endParaRPr lang="zh-CN" altLang="en-US" sz="3000" b="0" i="0">
              <a:solidFill>
                <a:srgbClr val="000000">
                  <a:alpha val="100000"/>
                </a:srgbClr>
              </a:solidFill>
              <a:latin typeface="Microsoft YaHei"/>
              <a:ea typeface="Microsoft YaHei"/>
            </a:endParaRPr>
          </a:p>
          <a:p>
            <a:pPr marL="0" algn="l"/>
            <a:endParaRPr lang="zh-CN" altLang="en-US" sz="3000" b="0" i="0">
              <a:solidFill>
                <a:srgbClr val="000000">
                  <a:alpha val="100000"/>
                </a:srgbClr>
              </a:solidFill>
              <a:latin typeface="Microsoft YaHei"/>
              <a:ea typeface="Microsoft YaHei"/>
            </a:endParaRPr>
          </a:p>
        </p:txBody>
      </p:sp>
      <p:sp>
        <p:nvSpPr>
          <p:cNvPr id="30" name="文本3" title=""/>
          <p:cNvSpPr txBox="1"/>
          <p:nvPr/>
        </p:nvSpPr>
        <p:spPr>
          <a:xfrm>
            <a:off x="3403425" y="3016577"/>
            <a:ext cx="1739043" cy="2201926"/>
          </a:xfrm>
          <a:prstGeom prst="rect">
            <a:avLst/>
          </a:prstGeom>
          <a:noFill/>
        </p:spPr>
        <p:txBody>
          <a:bodyPr anchor="t"/>
          <a:lstStyle/>
          <a:p>
            <a:pPr marL="0" algn="l"/>
            <a:r>
              <a:rPr lang="zh-CN" altLang="en-US" sz="3000" b="1" i="0">
                <a:solidFill>
                  <a:srgbClr val="000000">
                    <a:alpha val="100000"/>
                  </a:srgbClr>
                </a:solidFill>
                <a:latin typeface="Microsoft YaHei"/>
                <a:ea typeface="Microsoft YaHei"/>
              </a:rPr>
              <a:t>Ag</a:t>
            </a:r>
            <a:r>
              <a:rPr lang="zh-CN" altLang="en-US" sz="3000" b="1" i="0" baseline="-25000">
                <a:solidFill>
                  <a:srgbClr val="000000">
                    <a:alpha val="100000"/>
                  </a:srgbClr>
                </a:solidFill>
                <a:latin typeface="Microsoft YaHei"/>
                <a:ea typeface="Microsoft YaHei"/>
              </a:rPr>
              <a:t>2</a:t>
            </a:r>
            <a:r>
              <a:rPr lang="zh-CN" altLang="en-US" sz="3000" b="1" i="0">
                <a:solidFill>
                  <a:srgbClr val="000000">
                    <a:alpha val="100000"/>
                  </a:srgbClr>
                </a:solidFill>
                <a:latin typeface="Microsoft YaHei"/>
                <a:ea typeface="Microsoft YaHei"/>
              </a:rPr>
              <a:t>SO</a:t>
            </a:r>
            <a:r>
              <a:rPr lang="zh-CN" altLang="en-US" sz="3000" b="1" i="0" baseline="-25000">
                <a:solidFill>
                  <a:srgbClr val="000000">
                    <a:alpha val="100000"/>
                  </a:srgbClr>
                </a:solidFill>
                <a:latin typeface="Microsoft YaHei"/>
                <a:ea typeface="Microsoft YaHei"/>
              </a:rPr>
              <a:t>4</a:t>
            </a:r>
            <a:endParaRPr lang="zh-CN" altLang="en-US" sz="3000" b="1" i="0">
              <a:solidFill>
                <a:srgbClr val="000000">
                  <a:alpha val="100000"/>
                </a:srgbClr>
              </a:solidFill>
              <a:latin typeface="Microsoft YaHei"/>
              <a:ea typeface="Microsoft YaHei"/>
            </a:endParaRPr>
          </a:p>
          <a:p>
            <a:pPr marL="0" algn="l"/>
            <a:r>
              <a:rPr lang="zh-CN" altLang="en-US" sz="3000" b="1" i="0">
                <a:solidFill>
                  <a:srgbClr val="000000">
                    <a:alpha val="100000"/>
                  </a:srgbClr>
                </a:solidFill>
                <a:latin typeface="Microsoft YaHei"/>
                <a:ea typeface="Microsoft YaHei"/>
              </a:rPr>
              <a:t>Ca(OH)</a:t>
            </a:r>
            <a:r>
              <a:rPr lang="zh-CN" altLang="en-US" sz="3000" b="1" i="0" baseline="-25000">
                <a:solidFill>
                  <a:srgbClr val="000000">
                    <a:alpha val="100000"/>
                  </a:srgbClr>
                </a:solidFill>
                <a:latin typeface="Microsoft YaHei"/>
                <a:ea typeface="Microsoft YaHei"/>
              </a:rPr>
              <a:t>2</a:t>
            </a:r>
            <a:endParaRPr lang="zh-CN" altLang="en-US" sz="3000" b="1" i="0">
              <a:solidFill>
                <a:srgbClr val="000000">
                  <a:alpha val="100000"/>
                </a:srgbClr>
              </a:solidFill>
              <a:latin typeface="Microsoft YaHei"/>
              <a:ea typeface="Microsoft YaHei"/>
            </a:endParaRPr>
          </a:p>
          <a:p>
            <a:pPr marL="0" algn="l"/>
            <a:r>
              <a:rPr lang="zh-CN" altLang="en-US" sz="3000" b="1" i="0">
                <a:solidFill>
                  <a:srgbClr val="000000">
                    <a:alpha val="100000"/>
                  </a:srgbClr>
                </a:solidFill>
                <a:latin typeface="Microsoft YaHei"/>
                <a:ea typeface="Microsoft YaHei"/>
              </a:rPr>
              <a:t>CaSO</a:t>
            </a:r>
            <a:r>
              <a:rPr lang="zh-CN" altLang="en-US" sz="3000" b="1" i="0" baseline="-25000">
                <a:solidFill>
                  <a:srgbClr val="000000">
                    <a:alpha val="100000"/>
                  </a:srgbClr>
                </a:solidFill>
                <a:latin typeface="Microsoft YaHei"/>
                <a:ea typeface="Microsoft YaHei"/>
              </a:rPr>
              <a:t>4</a:t>
            </a:r>
            <a:endParaRPr lang="zh-CN" altLang="en-US" sz="3000" b="1" i="0">
              <a:solidFill>
                <a:srgbClr val="000000">
                  <a:alpha val="100000"/>
                </a:srgbClr>
              </a:solidFill>
              <a:latin typeface="Microsoft YaHei"/>
              <a:ea typeface="Microsoft YaHei"/>
            </a:endParaRPr>
          </a:p>
          <a:p>
            <a:pPr marL="0" algn="l"/>
            <a:endParaRPr lang="zh-CN" altLang="en-US" sz="3000" b="1" i="0">
              <a:solidFill>
                <a:srgbClr val="000000">
                  <a:alpha val="100000"/>
                </a:srgbClr>
              </a:solidFill>
              <a:latin typeface="Microsoft YaHei"/>
              <a:ea typeface="Microsoft YaHei"/>
            </a:endParaRPr>
          </a:p>
        </p:txBody>
      </p:sp>
      <p:sp>
        <p:nvSpPr>
          <p:cNvPr id="31" name="文本4" title=""/>
          <p:cNvSpPr txBox="1"/>
          <p:nvPr/>
        </p:nvSpPr>
        <p:spPr>
          <a:xfrm>
            <a:off x="5635038" y="3113751"/>
            <a:ext cx="1723231" cy="1196213"/>
          </a:xfrm>
          <a:prstGeom prst="rect">
            <a:avLst/>
          </a:prstGeom>
          <a:noFill/>
        </p:spPr>
        <p:txBody>
          <a:bodyPr anchor="t"/>
          <a:lstStyle/>
          <a:p>
            <a:pPr marL="0" algn="l"/>
            <a:r>
              <a:rPr lang="zh-CN" altLang="en-US" sz="3000" b="1" i="0">
                <a:solidFill>
                  <a:srgbClr val="000000">
                    <a:alpha val="100000"/>
                  </a:srgbClr>
                </a:solidFill>
                <a:latin typeface="Microsoft YaHei"/>
                <a:ea typeface="Microsoft YaHei"/>
              </a:rPr>
              <a:t>Ba(OH)</a:t>
            </a:r>
            <a:r>
              <a:rPr lang="zh-CN" altLang="en-US" sz="3000" b="1" i="0" baseline="-25000">
                <a:solidFill>
                  <a:srgbClr val="000000">
                    <a:alpha val="100000"/>
                  </a:srgbClr>
                </a:solidFill>
                <a:latin typeface="Microsoft YaHei"/>
                <a:ea typeface="Microsoft YaHei"/>
              </a:rPr>
              <a:t>2</a:t>
            </a:r>
            <a:endParaRPr lang="zh-CN" altLang="en-US" sz="3000" b="1" i="0">
              <a:solidFill>
                <a:srgbClr val="000000">
                  <a:alpha val="100000"/>
                </a:srgbClr>
              </a:solidFill>
              <a:latin typeface="Microsoft YaHei"/>
              <a:ea typeface="Microsoft YaHei"/>
            </a:endParaRPr>
          </a:p>
          <a:p>
            <a:pPr marL="0" algn="l"/>
            <a:endParaRPr lang="zh-CN" altLang="en-US" sz="3000" b="1" i="0">
              <a:solidFill>
                <a:srgbClr val="000000">
                  <a:alpha val="100000"/>
                </a:srgbClr>
              </a:solidFill>
              <a:latin typeface="Microsoft YaHei"/>
              <a:ea typeface="Microsoft YaHei"/>
            </a:endParaRPr>
          </a:p>
        </p:txBody>
      </p:sp>
      <p:sp>
        <p:nvSpPr>
          <p:cNvPr id="32" name="文本5" title=""/>
          <p:cNvSpPr txBox="1"/>
          <p:nvPr/>
        </p:nvSpPr>
        <p:spPr>
          <a:xfrm>
            <a:off x="7973654" y="3234747"/>
            <a:ext cx="1545939" cy="1196213"/>
          </a:xfrm>
          <a:prstGeom prst="rect">
            <a:avLst/>
          </a:prstGeom>
          <a:noFill/>
        </p:spPr>
        <p:txBody>
          <a:bodyPr anchor="t"/>
          <a:lstStyle/>
          <a:p>
            <a:pPr marL="0" algn="l"/>
            <a:r>
              <a:rPr lang="zh-CN" altLang="en-US" sz="3000" b="1" i="0">
                <a:solidFill>
                  <a:srgbClr val="000000">
                    <a:alpha val="100000"/>
                  </a:srgbClr>
                </a:solidFill>
                <a:latin typeface="Microsoft YaHei"/>
                <a:ea typeface="Microsoft YaHei"/>
              </a:rPr>
              <a:t>AgNO</a:t>
            </a:r>
            <a:r>
              <a:rPr lang="zh-CN" altLang="en-US" sz="3000" b="1" i="0" baseline="-25000">
                <a:solidFill>
                  <a:srgbClr val="000000">
                    <a:alpha val="100000"/>
                  </a:srgbClr>
                </a:solidFill>
                <a:latin typeface="Microsoft YaHei"/>
                <a:ea typeface="Microsoft YaHei"/>
              </a:rPr>
              <a:t>3</a:t>
            </a:r>
            <a:endParaRPr lang="zh-CN" altLang="en-US" sz="3000" b="1" i="0">
              <a:solidFill>
                <a:srgbClr val="000000">
                  <a:alpha val="100000"/>
                </a:srgbClr>
              </a:solidFill>
              <a:latin typeface="Microsoft YaHei"/>
              <a:ea typeface="Microsoft YaHei"/>
            </a:endParaRPr>
          </a:p>
          <a:p>
            <a:pPr marL="0" algn="l"/>
            <a:r>
              <a:rPr lang="zh-CN" altLang="en-US" sz="3000" b="1" i="0">
                <a:solidFill>
                  <a:srgbClr val="000000">
                    <a:alpha val="100000"/>
                  </a:srgbClr>
                </a:solidFill>
                <a:latin typeface="Microsoft YaHei"/>
                <a:ea typeface="Microsoft YaHei"/>
              </a:rPr>
              <a:t>BaCl</a:t>
            </a:r>
            <a:r>
              <a:rPr lang="zh-CN" altLang="en-US" sz="3000" b="1" i="0" baseline="-25000">
                <a:solidFill>
                  <a:srgbClr val="000000">
                    <a:alpha val="100000"/>
                  </a:srgbClr>
                </a:solidFill>
                <a:latin typeface="Microsoft YaHei"/>
                <a:ea typeface="Microsoft YaHei"/>
              </a:rPr>
              <a:t>2</a:t>
            </a:r>
          </a:p>
        </p:txBody>
      </p:sp>
      <p:sp>
        <p:nvSpPr>
          <p:cNvPr id="33" name="文本6" title=""/>
          <p:cNvSpPr txBox="1"/>
          <p:nvPr/>
        </p:nvSpPr>
        <p:spPr>
          <a:xfrm>
            <a:off x="292951" y="98717"/>
            <a:ext cx="2007587" cy="766847"/>
          </a:xfrm>
          <a:prstGeom prst="rect">
            <a:avLst/>
          </a:prstGeom>
          <a:noFill/>
        </p:spPr>
        <p:txBody>
          <a:bodyPr anchor="t"/>
          <a:lstStyle/>
          <a:p>
            <a:pPr marL="0" algn="l"/>
            <a:r>
              <a:rPr lang="zh-CN" altLang="en-US" sz="3099" b="1" i="0">
                <a:solidFill>
                  <a:srgbClr val="3B00FF">
                    <a:alpha val="100000"/>
                  </a:srgbClr>
                </a:solidFill>
                <a:latin typeface="微软雅黑"/>
                <a:ea typeface="微软雅黑"/>
              </a:rPr>
              <a:t>课本79页</a:t>
            </a:r>
          </a:p>
        </p:txBody>
      </p:sp>
      <p:pic>
        <p:nvPicPr>
          <p:cNvPr id="34" name="图片2" title="">
            <a:extLst>
              <a:ext uri="{FF2B5EF4-FFF2-40B4-BE49-F238E27FC236}">
                <a16:creationId xmlns:a16="http://schemas.microsoft.com/office/drawing/2014/main" id="{69ED34C6-1862-8A8A-03F9-2D1EFC8C3215}"/>
              </a:ext>
            </a:extLst>
          </p:cNvPr>
          <p:cNvPicPr>
            <a:picLocks noChangeAspect="1"/>
          </p:cNvPicPr>
          <p:nvPr/>
        </p:nvPicPr>
        <p:blipFill>
          <a:blip r:embed="rId3"/>
          <a:stretch>
            <a:fillRect/>
          </a:stretch>
        </p:blipFill>
        <p:spPr>
          <a:xfrm>
            <a:off x="-410" y="5218300"/>
            <a:ext cx="3728256" cy="742950"/>
          </a:xfrm>
          <a:prstGeom prst="rect">
            <a:avLst/>
          </a:prstGeom>
        </p:spPr>
      </p:pic>
      <p:sp>
        <p:nvSpPr>
          <p:cNvPr id="35" name="文本7" title=""/>
          <p:cNvSpPr txBox="1"/>
          <p:nvPr/>
        </p:nvSpPr>
        <p:spPr>
          <a:xfrm>
            <a:off x="3808381" y="5106238"/>
            <a:ext cx="7934325" cy="1363853"/>
          </a:xfrm>
          <a:prstGeom prst="rect">
            <a:avLst/>
          </a:prstGeom>
          <a:noFill/>
        </p:spPr>
        <p:txBody>
          <a:bodyPr anchor="t"/>
          <a:lstStyle/>
          <a:p>
            <a:pPr marL="0" algn="l"/>
            <a:r>
              <a:rPr lang="zh-CN" altLang="en-US" sz="3499" b="1" i="0">
                <a:solidFill>
                  <a:srgbClr val="FF0000">
                    <a:alpha val="100000"/>
                  </a:srgbClr>
                </a:solidFill>
                <a:latin typeface="Microsoft YaHei"/>
                <a:ea typeface="Microsoft YaHei"/>
              </a:rPr>
              <a:t>难溶物在水中是否完全不能溶解呢？</a:t>
            </a:r>
          </a:p>
          <a:p>
            <a:pPr marL="0" algn="l"/>
            <a:endParaRPr lang="zh-CN" altLang="en-US" sz="3499" b="1" i="0">
              <a:solidFill>
                <a:srgbClr val="FF0000">
                  <a:alpha val="100000"/>
                </a:srgbClr>
              </a:solidFill>
              <a:latin typeface="Microsoft YaHei"/>
              <a:ea typeface="Microsoft YaHei"/>
            </a:endParaRPr>
          </a:p>
        </p:txBody>
      </p:sp>
      <p:pic>
        <p:nvPicPr>
          <p:cNvPr id="36" name="Picture 36"/>
          <p:cNvPicPr>
            <a:picLocks noChangeAspect="1"/>
          </p:cNvPicPr>
          <p:nvPr/>
        </p:nvPicPr>
        <p:blipFill>
          <a:blip r:embed="rId4"/>
          <a:stretch>
            <a:fillRect/>
          </a:stretch>
        </p:blipFill>
        <p:spPr>
          <a:xfrm flipH="1">
            <a:off x="12217400" y="12674600"/>
            <a:ext cx="0" cy="0"/>
          </a:xfrm>
          <a:prstGeom prst="rect">
            <a:avLst/>
          </a:prstGeom>
          <a:ln>
            <a:noFill/>
          </a:ln>
        </p:spPr>
      </p:pic>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1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3126819" y="-76457"/>
            <a:ext cx="7013575" cy="892460"/>
            <a:chExt cx="7013575" cy="892460"/>
          </a:xfrm>
        </p:grpSpPr>
        <p:sp>
          <p:nvSpPr>
            <p:cNvPr id="4" name="形状1"/>
            <p:cNvSpPr txBox="1"/>
            <p:nvPr/>
          </p:nvSpPr>
          <p:spPr>
            <a:xfrm>
              <a:off x="3810" y="32299"/>
              <a:ext cx="7009765" cy="5835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2"/>
            <p:cNvSpPr txBox="1"/>
            <p:nvPr/>
          </p:nvSpPr>
          <p:spPr>
            <a:xfrm>
              <a:off x="0" y="0"/>
              <a:ext cx="7009765" cy="892460"/>
            </a:xfrm>
            <a:prstGeom prst="rect">
              <a:avLst/>
            </a:prstGeom>
            <a:noFill/>
          </p:spPr>
          <p:txBody>
            <a:bodyPr anchor="t"/>
            <a:lstStyle/>
            <a:p>
              <a:pPr marL="0" algn="l">
                <a:lnSpc>
                  <a:spcPts val="5500"/>
                </a:lnSpc>
              </a:pPr>
              <a:r>
                <a:rPr lang="zh-CN" altLang="en-US" sz="3599" b="1" i="0">
                  <a:ln w="2381">
                    <a:solidFill>
                      <a:srgbClr val="FFFFFF">
                        <a:alpha val="0"/>
                      </a:srgbClr>
                    </a:solidFill>
                  </a:ln>
                  <a:solidFill>
                    <a:srgbClr val="000000">
                      <a:alpha val="100000"/>
                    </a:srgbClr>
                  </a:solidFill>
                  <a:effectLst>
                    <a:outerShdw blurRad="38100" dist="38100" dir="2700000" rotWithShape="0">
                      <a:srgbClr val="FFFFFF">
                        <a:alpha val="100000"/>
                      </a:srgbClr>
                    </a:outerShdw>
                  </a:effectLst>
                  <a:latin typeface="微软雅黑"/>
                  <a:ea typeface="微软雅黑"/>
                </a:rPr>
                <a:t>演示实验：镁与热水的反应</a:t>
              </a:r>
            </a:p>
          </p:txBody>
        </p:sp>
      </p:grpSp>
      <p:grpSp>
        <p:nvGrpSpPr>
          <p:cNvPr id="6" name="组合2" title=""/>
          <p:cNvGrpSpPr/>
          <p:nvPr/>
        </p:nvGrpSpPr>
        <p:grpSpPr>
          <a:xfrm>
            <a:off x="47625" y="638404"/>
            <a:ext cx="12097930" cy="3061151"/>
            <a:chExt cx="12097930" cy="3061151"/>
          </a:xfrm>
        </p:grpSpPr>
        <p:sp>
          <p:nvSpPr>
            <p:cNvPr id="7" name="形状2"/>
            <p:cNvSpPr txBox="1"/>
            <p:nvPr/>
          </p:nvSpPr>
          <p:spPr>
            <a:xfrm>
              <a:off x="67869" y="15059"/>
              <a:ext cx="12030061" cy="3046092"/>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3"/>
            <p:cNvSpPr txBox="1"/>
            <p:nvPr/>
          </p:nvSpPr>
          <p:spPr>
            <a:xfrm>
              <a:off x="0" y="0"/>
              <a:ext cx="12030061" cy="2926044"/>
            </a:xfrm>
            <a:prstGeom prst="rect">
              <a:avLst/>
            </a:prstGeom>
            <a:noFill/>
          </p:spPr>
          <p:txBody>
            <a:bodyPr anchor="t"/>
            <a:lstStyle/>
            <a:p>
              <a:pPr marL="0" algn="l">
                <a:lnSpc>
                  <a:spcPts val="7100"/>
                </a:lnSpc>
              </a:pPr>
              <a:r>
                <a:rPr lang="zh-CN" altLang="en-US" sz="3200" b="1" i="0">
                  <a:ln w="2381">
                    <a:solidFill>
                      <a:srgbClr val="FFFFFF">
                        <a:alpha val="0"/>
                      </a:srgbClr>
                    </a:solidFill>
                  </a:ln>
                  <a:solidFill>
                    <a:srgbClr val="000000">
                      <a:alpha val="100000"/>
                    </a:srgbClr>
                  </a:solidFill>
                  <a:effectLst>
                    <a:outerShdw blurRad="38100" dist="38100" dir="2700000" rotWithShape="0">
                      <a:srgbClr val="FFFFFF">
                        <a:alpha val="100000"/>
                      </a:srgbClr>
                    </a:outerShdw>
                  </a:effectLst>
                  <a:latin typeface="微软雅黑"/>
                  <a:ea typeface="微软雅黑"/>
                </a:rPr>
                <a:t>1.实验原理：</a:t>
              </a:r>
            </a:p>
            <a:p>
              <a:pPr marL="0" algn="l">
                <a:lnSpc>
                  <a:spcPts val="7100"/>
                </a:lnSpc>
              </a:pPr>
              <a:r>
                <a:rPr lang="zh-CN" altLang="en-US" sz="3200" b="1" i="0">
                  <a:ln w="2381">
                    <a:solidFill>
                      <a:srgbClr val="FFFFFF">
                        <a:alpha val="0"/>
                      </a:srgbClr>
                    </a:solidFill>
                  </a:ln>
                  <a:solidFill>
                    <a:srgbClr val="000000">
                      <a:alpha val="100000"/>
                    </a:srgbClr>
                  </a:solidFill>
                  <a:effectLst>
                    <a:outerShdw blurRad="38100" dist="38100" dir="2700000" rotWithShape="0">
                      <a:srgbClr val="FFFFFF">
                        <a:alpha val="100000"/>
                      </a:srgbClr>
                    </a:outerShdw>
                  </a:effectLst>
                  <a:latin typeface="微软雅黑"/>
                  <a:ea typeface="微软雅黑"/>
                </a:rPr>
                <a:t>2.实验步骤：试管中加热镁条与蒸馏水，滴加酚酞溶液，观察现象</a:t>
              </a:r>
            </a:p>
            <a:p>
              <a:pPr marL="0" algn="l"/>
              <a:endParaRPr lang="zh-CN" altLang="en-US" sz="3200" b="1" i="0">
                <a:ln w="2381">
                  <a:solidFill>
                    <a:srgbClr val="FFFFFF">
                      <a:alpha val="0"/>
                    </a:srgbClr>
                  </a:solidFill>
                </a:ln>
                <a:solidFill>
                  <a:srgbClr val="000000">
                    <a:alpha val="100000"/>
                  </a:srgbClr>
                </a:solidFill>
                <a:effectLst>
                  <a:outerShdw blurRad="38100" dist="38100" dir="2700000" rotWithShape="0">
                    <a:srgbClr val="FFFFFF">
                      <a:alpha val="100000"/>
                    </a:srgbClr>
                  </a:outerShdw>
                </a:effectLst>
                <a:latin typeface="微软雅黑"/>
                <a:ea typeface="微软雅黑"/>
              </a:endParaRPr>
            </a:p>
          </p:txBody>
        </p:sp>
      </p:grpSp>
      <p:grpSp>
        <p:nvGrpSpPr>
          <p:cNvPr id="9" name="组合3" title=""/>
          <p:cNvGrpSpPr/>
          <p:nvPr/>
        </p:nvGrpSpPr>
        <p:grpSpPr>
          <a:xfrm>
            <a:off x="2794911" y="487413"/>
            <a:ext cx="8810787" cy="1337255"/>
            <a:chExt cx="8810787" cy="1337255"/>
          </a:xfrm>
        </p:grpSpPr>
        <p:pic>
          <p:nvPicPr>
            <p:cNvPr id="10" name="图片2">
              <a:extLst>
                <a:ext uri="{FF2B5EF4-FFF2-40B4-BE49-F238E27FC236}">
                  <a16:creationId xmlns:a16="http://schemas.microsoft.com/office/drawing/2014/main" id="{69ED34C6-1862-8A8A-03F9-2D1EFC8C3215}"/>
                </a:ext>
              </a:extLst>
            </p:cNvPr>
            <p:cNvPicPr>
              <a:picLocks noChangeAspect="1"/>
            </p:cNvPicPr>
            <p:nvPr/>
          </p:nvPicPr>
          <p:blipFill>
            <a:blip r:embed="rId3"/>
            <a:srcRect l="1744" t="24390" r="95066" b="28455"/>
            <a:stretch>
              <a:fillRect/>
            </a:stretch>
          </p:blipFill>
          <p:spPr>
            <a:xfrm>
              <a:off x="2565177" y="473639"/>
              <a:ext cx="733990" cy="650363"/>
            </a:xfrm>
            <a:prstGeom prst="rect">
              <a:avLst/>
            </a:prstGeom>
          </p:spPr>
        </p:pic>
        <p:sp>
          <p:nvSpPr>
            <p:cNvPr id="11" name="形状3"/>
            <p:cNvSpPr txBox="1"/>
            <p:nvPr/>
          </p:nvSpPr>
          <p:spPr>
            <a:xfrm>
              <a:off x="126635" y="0"/>
              <a:ext cx="8684152" cy="68015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2" name="文本4"/>
            <p:cNvSpPr txBox="1"/>
            <p:nvPr/>
          </p:nvSpPr>
          <p:spPr>
            <a:xfrm>
              <a:off x="0" y="438741"/>
              <a:ext cx="8684150" cy="898514"/>
            </a:xfrm>
            <a:prstGeom prst="rect">
              <a:avLst/>
            </a:prstGeom>
            <a:noFill/>
          </p:spPr>
          <p:txBody>
            <a:bodyPr anchor="t"/>
            <a:lstStyle/>
            <a:p>
              <a:pPr marL="0" algn="l">
                <a:lnSpc>
                  <a:spcPts val="4300"/>
                </a:lnSpc>
              </a:pPr>
              <a:r>
                <a:rPr lang="zh-CN" altLang="en-US" sz="3599" b="1" i="0">
                  <a:solidFill>
                    <a:srgbClr val="FF0000">
                      <a:alpha val="100000"/>
                    </a:srgbClr>
                  </a:solidFill>
                  <a:latin typeface="Times New Roman"/>
                  <a:ea typeface="Times New Roman"/>
                </a:rPr>
                <a:t>Mg＋2H</a:t>
              </a:r>
              <a:r>
                <a:rPr lang="zh-CN" altLang="en-US" sz="3599" b="1" i="0" baseline="-25000">
                  <a:solidFill>
                    <a:srgbClr val="FF0000">
                      <a:alpha val="100000"/>
                    </a:srgbClr>
                  </a:solidFill>
                  <a:latin typeface="Times New Roman"/>
                  <a:ea typeface="Times New Roman"/>
                </a:rPr>
                <a:t>2</a:t>
              </a:r>
              <a:r>
                <a:rPr lang="zh-CN" altLang="en-US" sz="3599" b="1" i="0">
                  <a:solidFill>
                    <a:srgbClr val="FF0000">
                      <a:alpha val="100000"/>
                    </a:srgbClr>
                  </a:solidFill>
                  <a:latin typeface="Times New Roman"/>
                  <a:ea typeface="Times New Roman"/>
                </a:rPr>
                <a:t>O           Mg(OH)</a:t>
              </a:r>
              <a:r>
                <a:rPr lang="zh-CN" altLang="en-US" sz="3599" b="1" i="0" baseline="-25000">
                  <a:solidFill>
                    <a:srgbClr val="FF0000">
                      <a:alpha val="100000"/>
                    </a:srgbClr>
                  </a:solidFill>
                  <a:latin typeface="Times New Roman"/>
                  <a:ea typeface="Times New Roman"/>
                </a:rPr>
                <a:t>2</a:t>
              </a:r>
              <a:r>
                <a:rPr lang="zh-CN" altLang="en-US" sz="3599" b="1" i="0">
                  <a:solidFill>
                    <a:srgbClr val="FF0000">
                      <a:alpha val="100000"/>
                    </a:srgbClr>
                  </a:solidFill>
                  <a:latin typeface="Times New Roman"/>
                  <a:ea typeface="Times New Roman"/>
                </a:rPr>
                <a:t>＋H</a:t>
              </a:r>
              <a:r>
                <a:rPr lang="zh-CN" altLang="en-US" sz="3599" b="1" i="0" baseline="-25000">
                  <a:solidFill>
                    <a:srgbClr val="FF0000">
                      <a:alpha val="100000"/>
                    </a:srgbClr>
                  </a:solidFill>
                  <a:latin typeface="Times New Roman"/>
                  <a:ea typeface="Times New Roman"/>
                </a:rPr>
                <a:t>2</a:t>
              </a:r>
              <a:r>
                <a:rPr lang="zh-CN" altLang="en-US" sz="3599" b="1" i="0">
                  <a:solidFill>
                    <a:srgbClr val="FF0000">
                      <a:alpha val="100000"/>
                    </a:srgbClr>
                  </a:solidFill>
                  <a:latin typeface="Times New Roman"/>
                  <a:ea typeface="Times New Roman"/>
                </a:rPr>
                <a:t>↑</a:t>
              </a:r>
            </a:p>
          </p:txBody>
        </p:sp>
      </p:grpSp>
      <p:grpSp>
        <p:nvGrpSpPr>
          <p:cNvPr id="13" name="组合4" title=""/>
          <p:cNvGrpSpPr/>
          <p:nvPr/>
        </p:nvGrpSpPr>
        <p:grpSpPr>
          <a:xfrm>
            <a:off x="668760" y="3467567"/>
            <a:ext cx="11262998" cy="802112"/>
            <a:chExt cx="11262998" cy="802112"/>
          </a:xfrm>
        </p:grpSpPr>
        <p:sp>
          <p:nvSpPr>
            <p:cNvPr id="14" name="形状4"/>
            <p:cNvSpPr txBox="1"/>
            <p:nvPr/>
          </p:nvSpPr>
          <p:spPr>
            <a:xfrm>
              <a:off x="3810" y="49530"/>
              <a:ext cx="2309495" cy="45720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5" name="文本5"/>
            <p:cNvSpPr txBox="1"/>
            <p:nvPr/>
          </p:nvSpPr>
          <p:spPr>
            <a:xfrm>
              <a:off x="0" y="0"/>
              <a:ext cx="11262998" cy="802112"/>
            </a:xfrm>
            <a:prstGeom prst="rect">
              <a:avLst/>
            </a:prstGeom>
            <a:noFill/>
          </p:spPr>
          <p:txBody>
            <a:bodyPr anchor="t"/>
            <a:lstStyle/>
            <a:p>
              <a:pPr marL="0" algn="l">
                <a:lnSpc>
                  <a:spcPts val="4800"/>
                </a:lnSpc>
              </a:pPr>
              <a:r>
                <a:rPr lang="zh-CN" altLang="en-US" sz="3099" b="1" i="0">
                  <a:solidFill>
                    <a:srgbClr val="3B00FF">
                      <a:alpha val="100000"/>
                    </a:srgbClr>
                  </a:solidFill>
                  <a:latin typeface="微软雅黑"/>
                  <a:ea typeface="微软雅黑"/>
                </a:rPr>
                <a:t>溶液显碱性，</a:t>
              </a:r>
              <a:r>
                <a:rPr lang="zh-CN" altLang="en-US" sz="2999" b="1" i="0">
                  <a:ln w="2381">
                    <a:solidFill>
                      <a:srgbClr val="FFFFFF">
                        <a:alpha val="0"/>
                      </a:srgbClr>
                    </a:solidFill>
                  </a:ln>
                  <a:solidFill>
                    <a:srgbClr val="3B00FF">
                      <a:alpha val="100000"/>
                    </a:srgbClr>
                  </a:solidFill>
                  <a:effectLst>
                    <a:outerShdw blurRad="38100" dist="38100" dir="2700000" rotWithShape="0">
                      <a:srgbClr val="FFFFFF">
                        <a:alpha val="100000"/>
                      </a:srgbClr>
                    </a:outerShdw>
                  </a:effectLst>
                  <a:latin typeface="微软雅黑"/>
                  <a:ea typeface="微软雅黑"/>
                </a:rPr>
                <a:t>难溶电解质</a:t>
              </a:r>
              <a:r>
                <a:rPr lang="zh-CN" altLang="en-US" sz="3599" b="1" i="0">
                  <a:solidFill>
                    <a:srgbClr val="3B00FF">
                      <a:alpha val="100000"/>
                    </a:srgbClr>
                  </a:solidFill>
                  <a:latin typeface="Times New Roman"/>
                  <a:ea typeface="Times New Roman"/>
                </a:rPr>
                <a:t>Mg(OH)</a:t>
              </a:r>
              <a:r>
                <a:rPr lang="zh-CN" altLang="en-US" sz="3599" b="1" i="0" baseline="-25000">
                  <a:solidFill>
                    <a:srgbClr val="3B00FF">
                      <a:alpha val="100000"/>
                    </a:srgbClr>
                  </a:solidFill>
                  <a:latin typeface="Times New Roman"/>
                  <a:ea typeface="Times New Roman"/>
                </a:rPr>
                <a:t>2</a:t>
              </a:r>
              <a:r>
                <a:rPr lang="zh-CN" altLang="en-US" sz="2999" b="1" i="0">
                  <a:ln w="2381">
                    <a:solidFill>
                      <a:srgbClr val="FFFFFF">
                        <a:alpha val="0"/>
                      </a:srgbClr>
                    </a:solidFill>
                  </a:ln>
                  <a:solidFill>
                    <a:srgbClr val="3B00FF">
                      <a:alpha val="100000"/>
                    </a:srgbClr>
                  </a:solidFill>
                  <a:effectLst>
                    <a:outerShdw blurRad="38100" dist="38100" dir="2700000" rotWithShape="0">
                      <a:srgbClr val="FFFFFF">
                        <a:alpha val="100000"/>
                      </a:srgbClr>
                    </a:outerShdw>
                  </a:effectLst>
                  <a:latin typeface="微软雅黑"/>
                  <a:ea typeface="微软雅黑"/>
                </a:rPr>
                <a:t>也能溶解产生OH</a:t>
              </a:r>
              <a:r>
                <a:rPr lang="zh-CN" altLang="en-US" sz="2999" b="1" i="0" baseline="30000">
                  <a:ln w="2381">
                    <a:solidFill>
                      <a:srgbClr val="FFFFFF">
                        <a:alpha val="0"/>
                      </a:srgbClr>
                    </a:solidFill>
                  </a:ln>
                  <a:solidFill>
                    <a:srgbClr val="3B00FF">
                      <a:alpha val="100000"/>
                    </a:srgbClr>
                  </a:solidFill>
                  <a:effectLst>
                    <a:outerShdw blurRad="38100" dist="38100" dir="2700000" rotWithShape="0">
                      <a:srgbClr val="FFFFFF">
                        <a:alpha val="100000"/>
                      </a:srgbClr>
                    </a:outerShdw>
                  </a:effectLst>
                  <a:latin typeface="微软雅黑"/>
                  <a:ea typeface="微软雅黑"/>
                </a:rPr>
                <a:t>-</a:t>
              </a:r>
            </a:p>
          </p:txBody>
        </p:sp>
      </p:grpSp>
      <p:grpSp>
        <p:nvGrpSpPr>
          <p:cNvPr id="16" name="组合5" title=""/>
          <p:cNvGrpSpPr/>
          <p:nvPr/>
        </p:nvGrpSpPr>
        <p:grpSpPr>
          <a:xfrm>
            <a:off x="838286" y="4463625"/>
            <a:ext cx="8362950" cy="741530"/>
            <a:chExt cx="8362950" cy="741530"/>
          </a:xfrm>
        </p:grpSpPr>
        <p:sp>
          <p:nvSpPr>
            <p:cNvPr id="17" name="形状5"/>
            <p:cNvSpPr txBox="1"/>
            <p:nvPr/>
          </p:nvSpPr>
          <p:spPr>
            <a:xfrm>
              <a:off x="3810" y="49530"/>
              <a:ext cx="6096000" cy="52197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8" name="文本6"/>
            <p:cNvSpPr txBox="1"/>
            <p:nvPr/>
          </p:nvSpPr>
          <p:spPr>
            <a:xfrm>
              <a:off x="0" y="0"/>
              <a:ext cx="8362950" cy="741530"/>
            </a:xfrm>
            <a:prstGeom prst="rect">
              <a:avLst/>
            </a:prstGeom>
            <a:noFill/>
          </p:spPr>
          <p:txBody>
            <a:bodyPr anchor="t"/>
            <a:lstStyle/>
            <a:p>
              <a:pPr marL="0" algn="l">
                <a:lnSpc>
                  <a:spcPts val="4300"/>
                </a:lnSpc>
              </a:pPr>
              <a:r>
                <a:rPr lang="zh-CN" altLang="en-US" sz="3599" b="1" i="0">
                  <a:solidFill>
                    <a:srgbClr val="3B00FF">
                      <a:alpha val="100000"/>
                    </a:srgbClr>
                  </a:solidFill>
                  <a:latin typeface="Times New Roman"/>
                  <a:ea typeface="Times New Roman"/>
                </a:rPr>
                <a:t>Mg(OH)</a:t>
              </a:r>
              <a:r>
                <a:rPr lang="zh-CN" altLang="en-US" sz="3599" b="1" i="0" baseline="-25000">
                  <a:solidFill>
                    <a:srgbClr val="3B00FF">
                      <a:alpha val="100000"/>
                    </a:srgbClr>
                  </a:solidFill>
                  <a:latin typeface="Times New Roman"/>
                  <a:ea typeface="Times New Roman"/>
                </a:rPr>
                <a:t>2</a:t>
              </a:r>
              <a:r>
                <a:rPr lang="zh-CN" altLang="en-US" sz="3599" b="1" i="0">
                  <a:solidFill>
                    <a:srgbClr val="3B00FF">
                      <a:alpha val="100000"/>
                    </a:srgbClr>
                  </a:solidFill>
                  <a:latin typeface="Times New Roman"/>
                  <a:ea typeface="Times New Roman"/>
                </a:rPr>
                <a:t>(s)             Mg</a:t>
              </a:r>
              <a:r>
                <a:rPr lang="zh-CN" altLang="en-US" sz="3599" b="1" i="0" baseline="30000">
                  <a:solidFill>
                    <a:srgbClr val="3B00FF">
                      <a:alpha val="100000"/>
                    </a:srgbClr>
                  </a:solidFill>
                  <a:latin typeface="Times New Roman"/>
                  <a:ea typeface="Times New Roman"/>
                </a:rPr>
                <a:t>2＋</a:t>
              </a:r>
              <a:r>
                <a:rPr lang="zh-CN" altLang="en-US" sz="3599" b="1" i="0">
                  <a:solidFill>
                    <a:srgbClr val="3B00FF">
                      <a:alpha val="100000"/>
                    </a:srgbClr>
                  </a:solidFill>
                  <a:latin typeface="Times New Roman"/>
                  <a:ea typeface="Times New Roman"/>
                </a:rPr>
                <a:t>(aq)＋2OH</a:t>
              </a:r>
              <a:r>
                <a:rPr lang="zh-CN" altLang="en-US" sz="3599" b="1" i="0" baseline="30000">
                  <a:solidFill>
                    <a:srgbClr val="3B00FF">
                      <a:alpha val="100000"/>
                    </a:srgbClr>
                  </a:solidFill>
                  <a:latin typeface="Times New Roman"/>
                  <a:ea typeface="Times New Roman"/>
                </a:rPr>
                <a:t>－</a:t>
              </a:r>
              <a:r>
                <a:rPr lang="zh-CN" altLang="en-US" sz="3599" b="1" i="0">
                  <a:solidFill>
                    <a:srgbClr val="3B00FF">
                      <a:alpha val="100000"/>
                    </a:srgbClr>
                  </a:solidFill>
                  <a:latin typeface="Times New Roman"/>
                  <a:ea typeface="Times New Roman"/>
                </a:rPr>
                <a:t>(aq)</a:t>
              </a:r>
            </a:p>
          </p:txBody>
        </p:sp>
      </p:grpSp>
      <p:grpSp>
        <p:nvGrpSpPr>
          <p:cNvPr id="19" name="组合6" title=""/>
          <p:cNvGrpSpPr/>
          <p:nvPr/>
        </p:nvGrpSpPr>
        <p:grpSpPr>
          <a:xfrm>
            <a:off x="1116282" y="5142386"/>
            <a:ext cx="10886440" cy="915539"/>
            <a:chExt cx="10886440" cy="915539"/>
          </a:xfrm>
        </p:grpSpPr>
        <p:sp>
          <p:nvSpPr>
            <p:cNvPr id="20" name="形状6"/>
            <p:cNvSpPr txBox="1"/>
            <p:nvPr/>
          </p:nvSpPr>
          <p:spPr>
            <a:xfrm>
              <a:off x="3810" y="49530"/>
              <a:ext cx="10882630" cy="60769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1" name="文本7"/>
            <p:cNvSpPr txBox="1"/>
            <p:nvPr/>
          </p:nvSpPr>
          <p:spPr>
            <a:xfrm>
              <a:off x="0" y="0"/>
              <a:ext cx="10882630" cy="915539"/>
            </a:xfrm>
            <a:prstGeom prst="rect">
              <a:avLst/>
            </a:prstGeom>
            <a:noFill/>
          </p:spPr>
          <p:txBody>
            <a:bodyPr anchor="t"/>
            <a:lstStyle/>
            <a:p>
              <a:pPr marL="0" algn="l">
                <a:lnSpc>
                  <a:spcPts val="5700"/>
                </a:lnSpc>
              </a:pPr>
              <a:r>
                <a:rPr lang="zh-CN" altLang="en-US" sz="3099" b="1" i="0">
                  <a:solidFill>
                    <a:srgbClr val="3B00FF">
                      <a:alpha val="100000"/>
                    </a:srgbClr>
                  </a:solidFill>
                  <a:latin typeface="微软雅黑"/>
                  <a:ea typeface="微软雅黑"/>
                </a:rPr>
                <a:t>难溶的电解质存在沉淀溶解平衡</a:t>
              </a:r>
            </a:p>
          </p:txBody>
        </p:sp>
      </p:grpSp>
      <p:sp>
        <p:nvSpPr>
          <p:cNvPr id="22" name="文本1" title=""/>
          <p:cNvSpPr txBox="1"/>
          <p:nvPr/>
        </p:nvSpPr>
        <p:spPr>
          <a:xfrm>
            <a:off x="48120" y="2365734"/>
            <a:ext cx="11605622" cy="1102348"/>
          </a:xfrm>
          <a:prstGeom prst="rect">
            <a:avLst/>
          </a:prstGeom>
          <a:noFill/>
        </p:spPr>
        <p:txBody>
          <a:bodyPr anchor="t"/>
          <a:lstStyle/>
          <a:p>
            <a:pPr marL="0" algn="l">
              <a:lnSpc>
                <a:spcPts val="7100"/>
              </a:lnSpc>
            </a:pPr>
            <a:r>
              <a:rPr lang="zh-CN" altLang="en-US" sz="3200" b="1" i="0">
                <a:ln w="2381">
                  <a:solidFill>
                    <a:srgbClr val="FFFFFF">
                      <a:alpha val="0"/>
                    </a:srgbClr>
                  </a:solidFill>
                </a:ln>
                <a:solidFill>
                  <a:srgbClr val="3B00FF">
                    <a:alpha val="100000"/>
                  </a:srgbClr>
                </a:solidFill>
                <a:effectLst>
                  <a:outerShdw blurRad="38100" dist="38100" dir="2700000" rotWithShape="0">
                    <a:srgbClr val="FFFFFF">
                      <a:alpha val="100000"/>
                    </a:srgbClr>
                  </a:outerShdw>
                </a:effectLst>
                <a:latin typeface="微软雅黑"/>
                <a:ea typeface="微软雅黑"/>
              </a:rPr>
              <a:t>思考:</a:t>
            </a:r>
            <a:r>
              <a:rPr lang="zh-CN" altLang="en-US" sz="3200" b="1" i="0">
                <a:ln w="2381">
                  <a:solidFill>
                    <a:srgbClr val="FFFFFF">
                      <a:alpha val="0"/>
                    </a:srgbClr>
                  </a:solidFill>
                </a:ln>
                <a:solidFill>
                  <a:srgbClr val="000000">
                    <a:alpha val="100000"/>
                  </a:srgbClr>
                </a:solidFill>
                <a:effectLst>
                  <a:outerShdw blurRad="38100" dist="38100" dir="2700000" rotWithShape="0">
                    <a:srgbClr val="FFFFFF">
                      <a:alpha val="100000"/>
                    </a:srgbClr>
                  </a:outerShdw>
                </a:effectLst>
                <a:latin typeface="微软雅黑"/>
                <a:ea typeface="微软雅黑"/>
              </a:rPr>
              <a:t>生成的氢氧化镁是难溶物，为什么溶液还会</a:t>
            </a:r>
            <a:r>
              <a:rPr lang="zh-CN" altLang="en-US" sz="3200" b="1" i="0">
                <a:ln w="2381">
                  <a:solidFill>
                    <a:srgbClr val="FFFFFF">
                      <a:alpha val="0"/>
                    </a:srgbClr>
                  </a:solidFill>
                </a:ln>
                <a:solidFill>
                  <a:srgbClr val="FF0000">
                    <a:alpha val="100000"/>
                  </a:srgbClr>
                </a:solidFill>
                <a:effectLst>
                  <a:outerShdw blurRad="38100" dist="38100" dir="2700000" rotWithShape="0">
                    <a:srgbClr val="FFFFFF">
                      <a:alpha val="100000"/>
                    </a:srgbClr>
                  </a:outerShdw>
                </a:effectLst>
                <a:latin typeface="微软雅黑"/>
                <a:ea typeface="微软雅黑"/>
              </a:rPr>
              <a:t>变红</a:t>
            </a:r>
            <a:r>
              <a:rPr lang="zh-CN" altLang="en-US" sz="3200" b="1" i="0">
                <a:ln w="2381">
                  <a:solidFill>
                    <a:srgbClr val="FFFFFF">
                      <a:alpha val="0"/>
                    </a:srgbClr>
                  </a:solidFill>
                </a:ln>
                <a:solidFill>
                  <a:srgbClr val="000000">
                    <a:alpha val="100000"/>
                  </a:srgbClr>
                </a:solidFill>
                <a:effectLst>
                  <a:outerShdw blurRad="38100" dist="38100" dir="2700000" rotWithShape="0">
                    <a:srgbClr val="FFFFFF">
                      <a:alpha val="100000"/>
                    </a:srgbClr>
                  </a:outerShdw>
                </a:effectLst>
                <a:latin typeface="微软雅黑"/>
                <a:ea typeface="微软雅黑"/>
              </a:rPr>
              <a:t>？</a:t>
            </a:r>
          </a:p>
        </p:txBody>
      </p:sp>
      <p:pic>
        <p:nvPicPr>
          <p:cNvPr id="23" name="公式1" title=""/>
          <p:cNvPicPr>
            <a:picLocks noChangeAspect="1"/>
          </p:cNvPicPr>
          <p:nvPr/>
        </p:nvPicPr>
        <p:blipFill>
          <a:blip r:embed="rId4"/>
          <a:stretch>
            <a:fillRect/>
          </a:stretch>
        </p:blipFill>
        <p:spPr>
          <a:xfrm>
            <a:off x="3288973" y="4008692"/>
            <a:ext cx="1288761" cy="1652206"/>
          </a:xfrm>
          <a:prstGeom prst="rect">
            <a:avLst/>
          </a:prstGeom>
        </p:spPr>
      </p:pic>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1000"/>
                                        <p:tgtEl>
                                          <p:spTgt spid="23"/>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1000"/>
                                        <p:tgtEl>
                                          <p:spTgt spid="13"/>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1000"/>
                                        <p:tgtEl>
                                          <p:spTgt spid="16"/>
                                        </p:tgtEl>
                                      </p:cBhvr>
                                    </p:animEffect>
                                  </p:childTnLst>
                                </p:cTn>
                              </p:par>
                            </p:childTnLst>
                          </p:cTn>
                        </p:par>
                      </p:childTnLst>
                    </p:cTn>
                  </p:par>
                  <p:par>
                    <p:cTn id="23" fill="hold" nodeType="clickPar">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13" grpId="0" animBg="1"/>
      <p:bldP spid="16" grpId="0" animBg="1"/>
      <p:bldP spid="19" grpId="0" animBg="1"/>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3620795" y="-76762"/>
            <a:ext cx="7630335" cy="892460"/>
            <a:chExt cx="7630335" cy="892460"/>
          </a:xfrm>
        </p:grpSpPr>
        <p:sp>
          <p:nvSpPr>
            <p:cNvPr id="4" name="形状4"/>
            <p:cNvSpPr txBox="1"/>
            <p:nvPr/>
          </p:nvSpPr>
          <p:spPr>
            <a:xfrm>
              <a:off x="7706" y="49530"/>
              <a:ext cx="7622629" cy="583564"/>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2"/>
            <p:cNvSpPr txBox="1"/>
            <p:nvPr/>
          </p:nvSpPr>
          <p:spPr>
            <a:xfrm>
              <a:off x="0" y="0"/>
              <a:ext cx="7622629" cy="892460"/>
            </a:xfrm>
            <a:prstGeom prst="rect">
              <a:avLst/>
            </a:prstGeom>
            <a:noFill/>
          </p:spPr>
          <p:txBody>
            <a:bodyPr anchor="t"/>
            <a:lstStyle/>
            <a:p>
              <a:pPr marL="0" algn="l">
                <a:lnSpc>
                  <a:spcPts val="5500"/>
                </a:lnSpc>
              </a:pPr>
              <a:r>
                <a:rPr lang="zh-CN" altLang="en-US" sz="3599" b="1" i="0">
                  <a:solidFill>
                    <a:srgbClr val="000000">
                      <a:alpha val="100000"/>
                    </a:srgbClr>
                  </a:solidFill>
                  <a:latin typeface="微软雅黑"/>
                  <a:ea typeface="微软雅黑"/>
                </a:rPr>
                <a:t>一、沉淀溶解平衡</a:t>
              </a:r>
            </a:p>
          </p:txBody>
        </p:sp>
      </p:grpSp>
      <p:grpSp>
        <p:nvGrpSpPr>
          <p:cNvPr id="6" name="组合2" title=""/>
          <p:cNvGrpSpPr/>
          <p:nvPr/>
        </p:nvGrpSpPr>
        <p:grpSpPr>
          <a:xfrm>
            <a:off x="69371" y="888997"/>
            <a:ext cx="7083886" cy="4757414"/>
            <a:chExt cx="7083886" cy="4757414"/>
          </a:xfrm>
        </p:grpSpPr>
        <p:sp>
          <p:nvSpPr>
            <p:cNvPr id="7" name="形状5"/>
            <p:cNvSpPr txBox="1"/>
            <p:nvPr/>
          </p:nvSpPr>
          <p:spPr>
            <a:xfrm>
              <a:off x="4319" y="49530"/>
              <a:ext cx="7079567" cy="4707884"/>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3"/>
            <p:cNvSpPr txBox="1"/>
            <p:nvPr/>
          </p:nvSpPr>
          <p:spPr>
            <a:xfrm>
              <a:off x="0" y="0"/>
              <a:ext cx="7079567" cy="4718063"/>
            </a:xfrm>
            <a:prstGeom prst="rect">
              <a:avLst/>
            </a:prstGeom>
            <a:noFill/>
          </p:spPr>
          <p:txBody>
            <a:bodyPr anchor="t"/>
            <a:lstStyle/>
            <a:p>
              <a:pPr marL="0" algn="l"/>
              <a:endParaRPr lang="zh-CN" altLang="en-US" sz="2999" b="1" i="0">
                <a:solidFill>
                  <a:srgbClr val="000000">
                    <a:alpha val="100000"/>
                  </a:srgbClr>
                </a:solidFill>
                <a:latin typeface="微软雅黑"/>
                <a:ea typeface="微软雅黑"/>
              </a:endParaRPr>
            </a:p>
            <a:p>
              <a:pPr marL="0" algn="l">
                <a:lnSpc>
                  <a:spcPts val="4500"/>
                </a:lnSpc>
              </a:pPr>
              <a:r>
                <a:rPr lang="zh-CN" altLang="en-US" sz="2999" b="1" i="0">
                  <a:solidFill>
                    <a:srgbClr val="FF0000">
                      <a:alpha val="100000"/>
                    </a:srgbClr>
                  </a:solidFill>
                  <a:latin typeface="微软雅黑"/>
                  <a:ea typeface="微软雅黑"/>
                </a:rPr>
                <a:t>溶解过程：</a:t>
              </a:r>
              <a:r>
                <a:rPr lang="zh-CN" altLang="en-US" sz="2999" b="1" i="0">
                  <a:solidFill>
                    <a:srgbClr val="000000">
                      <a:alpha val="100000"/>
                    </a:srgbClr>
                  </a:solidFill>
                  <a:latin typeface="微软雅黑"/>
                  <a:ea typeface="微软雅黑"/>
                </a:rPr>
                <a:t>在水分子作用下，少量Mg</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与OH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脱离Mg(OH)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的表面进入水中</a:t>
              </a:r>
            </a:p>
            <a:p>
              <a:pPr marL="0" algn="l">
                <a:lnSpc>
                  <a:spcPts val="4500"/>
                </a:lnSpc>
              </a:pPr>
              <a:r>
                <a:rPr lang="zh-CN" altLang="en-US" sz="2999" b="1" i="0">
                  <a:solidFill>
                    <a:srgbClr val="FF0000">
                      <a:alpha val="100000"/>
                    </a:srgbClr>
                  </a:solidFill>
                  <a:latin typeface="微软雅黑"/>
                  <a:ea typeface="微软雅黑"/>
                </a:rPr>
                <a:t>沉淀过程：</a:t>
              </a:r>
              <a:r>
                <a:rPr lang="zh-CN" altLang="en-US" sz="2999" b="1" i="0">
                  <a:solidFill>
                    <a:srgbClr val="000000">
                      <a:alpha val="100000"/>
                    </a:srgbClr>
                  </a:solidFill>
                  <a:latin typeface="微软雅黑"/>
                  <a:ea typeface="微软雅黑"/>
                </a:rPr>
                <a:t>溶液中的Mg</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和OH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受Mg(OH)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表面阴、阳离子的吸引，回到Mg(OH)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的表面析出沉淀。</a:t>
              </a:r>
            </a:p>
            <a:p>
              <a:pPr marL="0" algn="l">
                <a:lnSpc>
                  <a:spcPts val="4500"/>
                </a:lnSpc>
              </a:pPr>
              <a:r>
                <a:rPr lang="zh-CN" altLang="en-US" sz="2999" b="1" i="0">
                  <a:solidFill>
                    <a:srgbClr val="000000">
                      <a:alpha val="100000"/>
                    </a:srgbClr>
                  </a:solidFill>
                  <a:latin typeface="微软雅黑"/>
                  <a:ea typeface="微软雅黑"/>
                </a:rPr>
                <a:t>当</a:t>
              </a:r>
              <a:r>
                <a:rPr lang="zh-CN" altLang="en-US" sz="2999" b="1" i="0">
                  <a:solidFill>
                    <a:srgbClr val="0000FF">
                      <a:alpha val="100000"/>
                    </a:srgbClr>
                  </a:solidFill>
                  <a:latin typeface="微软雅黑"/>
                  <a:ea typeface="微软雅黑"/>
                </a:rPr>
                <a:t>v</a:t>
              </a:r>
              <a:r>
                <a:rPr lang="zh-CN" altLang="en-US" sz="2999" b="1" i="0" baseline="-25000">
                  <a:solidFill>
                    <a:srgbClr val="0000FF">
                      <a:alpha val="100000"/>
                    </a:srgbClr>
                  </a:solidFill>
                  <a:latin typeface="微软雅黑"/>
                  <a:ea typeface="微软雅黑"/>
                </a:rPr>
                <a:t>溶解</a:t>
              </a:r>
              <a:r>
                <a:rPr lang="zh-CN" altLang="en-US" sz="2999" b="1" i="0">
                  <a:solidFill>
                    <a:srgbClr val="0000FF">
                      <a:alpha val="100000"/>
                    </a:srgbClr>
                  </a:solidFill>
                  <a:latin typeface="微软雅黑"/>
                  <a:ea typeface="微软雅黑"/>
                </a:rPr>
                <a:t>＝ v</a:t>
              </a:r>
              <a:r>
                <a:rPr lang="zh-CN" altLang="en-US" sz="2999" b="1" i="0" baseline="-25000">
                  <a:solidFill>
                    <a:srgbClr val="0000FF">
                      <a:alpha val="100000"/>
                    </a:srgbClr>
                  </a:solidFill>
                  <a:latin typeface="微软雅黑"/>
                  <a:ea typeface="微软雅黑"/>
                </a:rPr>
                <a:t>沉淀</a:t>
              </a:r>
              <a:r>
                <a:rPr lang="zh-CN" altLang="en-US" sz="2999" b="1" i="0">
                  <a:solidFill>
                    <a:srgbClr val="000000">
                      <a:alpha val="100000"/>
                    </a:srgbClr>
                  </a:solidFill>
                  <a:latin typeface="微软雅黑"/>
                  <a:ea typeface="微软雅黑"/>
                </a:rPr>
                <a:t>时，得到</a:t>
              </a:r>
              <a:r>
                <a:rPr lang="zh-CN" altLang="en-US" sz="2999" b="1" i="0">
                  <a:solidFill>
                    <a:srgbClr val="0000FF">
                      <a:alpha val="100000"/>
                    </a:srgbClr>
                  </a:solidFill>
                  <a:latin typeface="微软雅黑"/>
                  <a:ea typeface="微软雅黑"/>
                </a:rPr>
                <a:t>饱和</a:t>
              </a:r>
              <a:r>
                <a:rPr lang="zh-CN" altLang="en-US" sz="2999" b="1" i="0">
                  <a:solidFill>
                    <a:srgbClr val="3B00FF">
                      <a:alpha val="100000"/>
                    </a:srgbClr>
                  </a:solidFill>
                  <a:latin typeface="微软雅黑"/>
                  <a:ea typeface="微软雅黑"/>
                </a:rPr>
                <a:t>Mg(OH)</a:t>
              </a:r>
              <a:r>
                <a:rPr lang="zh-CN" altLang="en-US" sz="2999" b="1" i="0" baseline="-25000">
                  <a:solidFill>
                    <a:srgbClr val="3B00FF">
                      <a:alpha val="100000"/>
                    </a:srgbClr>
                  </a:solidFill>
                  <a:latin typeface="微软雅黑"/>
                  <a:ea typeface="微软雅黑"/>
                </a:rPr>
                <a:t>2</a:t>
              </a:r>
              <a:r>
                <a:rPr lang="zh-CN" altLang="en-US" sz="2999" b="1" i="0">
                  <a:solidFill>
                    <a:srgbClr val="000000">
                      <a:alpha val="100000"/>
                    </a:srgbClr>
                  </a:solidFill>
                  <a:latin typeface="微软雅黑"/>
                  <a:ea typeface="微软雅黑"/>
                </a:rPr>
                <a:t>溶液，建立</a:t>
              </a:r>
              <a:r>
                <a:rPr lang="zh-CN" altLang="en-US" sz="2999" b="1" i="0">
                  <a:solidFill>
                    <a:srgbClr val="0000FF">
                      <a:alpha val="100000"/>
                    </a:srgbClr>
                  </a:solidFill>
                  <a:latin typeface="微软雅黑"/>
                  <a:ea typeface="微软雅黑"/>
                </a:rPr>
                <a:t>溶解平衡</a:t>
              </a:r>
            </a:p>
          </p:txBody>
        </p:sp>
      </p:grpSp>
      <p:grpSp>
        <p:nvGrpSpPr>
          <p:cNvPr id="9" name="组合3" title=""/>
          <p:cNvGrpSpPr/>
          <p:nvPr/>
        </p:nvGrpSpPr>
        <p:grpSpPr>
          <a:xfrm>
            <a:off x="7877089" y="1615622"/>
            <a:ext cx="3719195" cy="3076791"/>
            <a:chExt cx="3719195" cy="3076791"/>
          </a:xfrm>
        </p:grpSpPr>
        <p:sp>
          <p:nvSpPr>
            <p:cNvPr id="10" name="形状6"/>
            <p:cNvSpPr txBox="1"/>
            <p:nvPr/>
          </p:nvSpPr>
          <p:spPr>
            <a:xfrm flipH="1">
              <a:off x="10107" y="0"/>
              <a:ext cx="38100" cy="3056255"/>
            </a:xfrm>
            <a:prstGeom prst="line">
              <a:avLst/>
            </a:prstGeom>
            <a:solidFill>
              <a:srgbClr val="FFFFFF">
                <a:alpha val="0"/>
              </a:srgbClr>
            </a:solidFill>
            <a:ln w="38100">
              <a:solidFill>
                <a:srgbClr val="000000">
                  <a:alpha val="100000"/>
                </a:srgbClr>
              </a:solidFill>
              <a:prstDash val="solid"/>
              <a:headEnd type="triangle" w="med" len="med"/>
              <a:tailEnd type="none" w="med" len="med"/>
            </a:ln>
          </p:spPr>
          <p:txBody>
            <a:bodyPr anchor="ctr"/>
            <a:lstStyle/>
            <a:p>
              <a:pPr marL="0" algn="ctr"/>
            </a:p>
          </p:txBody>
        </p:sp>
        <p:sp>
          <p:nvSpPr>
            <p:cNvPr id="11" name="形状7"/>
            <p:cNvSpPr txBox="1"/>
            <p:nvPr/>
          </p:nvSpPr>
          <p:spPr>
            <a:xfrm>
              <a:off x="0" y="3038691"/>
              <a:ext cx="3719195" cy="38100"/>
            </a:xfrm>
            <a:prstGeom prst="line">
              <a:avLst/>
            </a:prstGeom>
            <a:solidFill>
              <a:srgbClr val="FFFFFF">
                <a:alpha val="0"/>
              </a:srgbClr>
            </a:solidFill>
            <a:ln w="38100">
              <a:solidFill>
                <a:srgbClr val="000000">
                  <a:alpha val="100000"/>
                </a:srgbClr>
              </a:solidFill>
              <a:prstDash val="solid"/>
              <a:headEnd type="none" w="med" len="med"/>
              <a:tailEnd type="triangle" w="med" len="med"/>
            </a:ln>
          </p:spPr>
          <p:txBody>
            <a:bodyPr anchor="ctr"/>
            <a:lstStyle/>
            <a:p>
              <a:pPr marL="0" algn="ctr"/>
            </a:p>
          </p:txBody>
        </p:sp>
      </p:grpSp>
      <p:sp>
        <p:nvSpPr>
          <p:cNvPr id="12" name="形状1" title=""/>
          <p:cNvSpPr txBox="1"/>
          <p:nvPr/>
        </p:nvSpPr>
        <p:spPr>
          <a:xfrm rot="10708663">
            <a:off x="7900626" y="2076812"/>
            <a:ext cx="1142676" cy="1026243"/>
          </a:xfrm>
          <a:custGeom>
            <a:gdLst>
              <a:gd name="connsiteX0" fmla="*/ -57 w 1142676"/>
              <a:gd name="connsiteY0" fmla="*/ 0 h 1026243"/>
              <a:gd name="connsiteX1" fmla="*/ 629136 w 1142676"/>
              <a:gd name="connsiteY1" fmla="*/ 0 h 1026243"/>
            </a:gdLst>
            <a:cxnLst>
              <a:cxn ang="0">
                <a:pos x="connsiteX0" y="connsiteY0"/>
              </a:cxn>
              <a:cxn ang="0">
                <a:pos x="connsiteX1" y="connsiteY1"/>
              </a:cxn>
            </a:cxnLst>
            <a:rect l="l" t="t" r="r" b="b"/>
            <a:pathLst>
              <a:path w="1139247" h="1045206" fill="none">
                <a:moveTo>
                  <a:pt x="-57" y="0"/>
                </a:moveTo>
                <a:cubicBezTo>
                  <a:pt x="629136" y="0"/>
                  <a:pt x="1139190" y="467925"/>
                  <a:pt x="1139190" y="1045207"/>
                </a:cubicBezTo>
              </a:path>
            </a:pathLst>
          </a:custGeom>
          <a:solidFill>
            <a:srgbClr val="FFFFFF">
              <a:alpha val="0"/>
            </a:srgbClr>
          </a:solidFill>
          <a:ln w="38100">
            <a:solidFill>
              <a:srgbClr val="FF0000">
                <a:alpha val="100000"/>
              </a:srgbClr>
            </a:solidFill>
            <a:prstDash val="solid"/>
            <a:headEnd type="none" w="med" len="med"/>
            <a:tailEnd type="none" w="med" len="med"/>
          </a:ln>
        </p:spPr>
        <p:txBody>
          <a:bodyPr anchor="ctr"/>
          <a:lstStyle/>
          <a:p>
            <a:pPr marL="0" algn="ctr"/>
          </a:p>
        </p:txBody>
      </p:sp>
      <p:sp>
        <p:nvSpPr>
          <p:cNvPr id="13" name="形状2" title=""/>
          <p:cNvSpPr txBox="1"/>
          <p:nvPr/>
        </p:nvSpPr>
        <p:spPr>
          <a:xfrm rot="17311602">
            <a:off x="7608494" y="3664810"/>
            <a:ext cx="1570939" cy="542858"/>
          </a:xfrm>
          <a:custGeom>
            <a:gdLst>
              <a:gd name="connsiteX0" fmla="*/ -86 w 1570939"/>
              <a:gd name="connsiteY0" fmla="*/ 0 h 542858"/>
              <a:gd name="connsiteX1" fmla="*/ 987895 w 1570939"/>
              <a:gd name="connsiteY1" fmla="*/ 0 h 542858"/>
            </a:gdLst>
            <a:cxnLst>
              <a:cxn ang="0">
                <a:pos x="connsiteX0" y="connsiteY0"/>
              </a:cxn>
              <a:cxn ang="0">
                <a:pos x="connsiteX1" y="connsiteY1"/>
              </a:cxn>
            </a:cxnLst>
            <a:rect l="l" t="t" r="r" b="b"/>
            <a:pathLst>
              <a:path w="1788881" h="630555" fill="none">
                <a:moveTo>
                  <a:pt x="-86" y="0"/>
                </a:moveTo>
                <a:cubicBezTo>
                  <a:pt x="987895" y="0"/>
                  <a:pt x="1788795" y="282292"/>
                  <a:pt x="1788795" y="630555"/>
                </a:cubicBezTo>
              </a:path>
            </a:pathLst>
          </a:custGeom>
          <a:solidFill>
            <a:srgbClr val="FFFFFF">
              <a:alpha val="0"/>
            </a:srgbClr>
          </a:solidFill>
          <a:ln w="38100">
            <a:solidFill>
              <a:srgbClr val="FF0000">
                <a:alpha val="100000"/>
              </a:srgbClr>
            </a:solidFill>
            <a:prstDash val="solid"/>
            <a:headEnd type="none" w="med" len="med"/>
            <a:tailEnd type="none" w="med" len="med"/>
          </a:ln>
        </p:spPr>
        <p:txBody>
          <a:bodyPr anchor="ctr"/>
          <a:lstStyle/>
          <a:p>
            <a:pPr marL="0" algn="ctr"/>
          </a:p>
        </p:txBody>
      </p:sp>
      <p:sp>
        <p:nvSpPr>
          <p:cNvPr id="14" name="形状3" title=""/>
          <p:cNvSpPr txBox="1"/>
          <p:nvPr/>
        </p:nvSpPr>
        <p:spPr>
          <a:xfrm>
            <a:off x="8863889" y="3087740"/>
            <a:ext cx="2481904" cy="38100"/>
          </a:xfrm>
          <a:prstGeom prst="line">
            <a:avLst/>
          </a:prstGeom>
          <a:solidFill>
            <a:srgbClr val="FFFFFF">
              <a:alpha val="0"/>
            </a:srgbClr>
          </a:solidFill>
          <a:ln w="38100">
            <a:solidFill>
              <a:srgbClr val="0000FF">
                <a:alpha val="100000"/>
              </a:srgbClr>
            </a:solidFill>
            <a:prstDash val="solid"/>
            <a:headEnd type="none" w="med" len="med"/>
            <a:tailEnd type="none" w="med" len="med"/>
          </a:ln>
        </p:spPr>
        <p:txBody>
          <a:bodyPr anchor="ctr"/>
          <a:lstStyle/>
          <a:p>
            <a:pPr marL="0" algn="ctr"/>
          </a:p>
        </p:txBody>
      </p:sp>
      <p:grpSp>
        <p:nvGrpSpPr>
          <p:cNvPr id="15" name="组合4" title=""/>
          <p:cNvGrpSpPr/>
          <p:nvPr/>
        </p:nvGrpSpPr>
        <p:grpSpPr>
          <a:xfrm>
            <a:off x="8036081" y="1928499"/>
            <a:ext cx="1946773" cy="775483"/>
            <a:chExt cx="1946773" cy="775483"/>
          </a:xfrm>
        </p:grpSpPr>
        <p:sp>
          <p:nvSpPr>
            <p:cNvPr id="16" name="形状8"/>
            <p:cNvSpPr txBox="1"/>
            <p:nvPr/>
          </p:nvSpPr>
          <p:spPr>
            <a:xfrm>
              <a:off x="3810" y="49530"/>
              <a:ext cx="1942963" cy="4616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7" name="文本4"/>
            <p:cNvSpPr txBox="1"/>
            <p:nvPr/>
          </p:nvSpPr>
          <p:spPr>
            <a:xfrm>
              <a:off x="0" y="0"/>
              <a:ext cx="1942963" cy="775483"/>
            </a:xfrm>
            <a:prstGeom prst="rect">
              <a:avLst/>
            </a:prstGeom>
            <a:noFill/>
          </p:spPr>
          <p:txBody>
            <a:bodyPr anchor="t"/>
            <a:lstStyle/>
            <a:p>
              <a:pPr marL="0" algn="l">
                <a:lnSpc>
                  <a:spcPts val="4600"/>
                </a:lnSpc>
              </a:pPr>
              <a:r>
                <a:rPr lang="zh-CN" altLang="en-US" sz="2999" b="1" i="0">
                  <a:solidFill>
                    <a:srgbClr val="000000">
                      <a:alpha val="100000"/>
                    </a:srgbClr>
                  </a:solidFill>
                  <a:latin typeface="微软雅黑"/>
                  <a:ea typeface="微软雅黑"/>
                </a:rPr>
                <a:t>溶解速率</a:t>
              </a:r>
            </a:p>
          </p:txBody>
        </p:sp>
      </p:grpSp>
      <p:grpSp>
        <p:nvGrpSpPr>
          <p:cNvPr id="18" name="组合5" title=""/>
          <p:cNvGrpSpPr/>
          <p:nvPr/>
        </p:nvGrpSpPr>
        <p:grpSpPr>
          <a:xfrm>
            <a:off x="8191462" y="3485178"/>
            <a:ext cx="1866751" cy="775483"/>
            <a:chExt cx="1866751" cy="775483"/>
          </a:xfrm>
        </p:grpSpPr>
        <p:sp>
          <p:nvSpPr>
            <p:cNvPr id="19" name="形状9"/>
            <p:cNvSpPr txBox="1"/>
            <p:nvPr/>
          </p:nvSpPr>
          <p:spPr>
            <a:xfrm>
              <a:off x="3810" y="49530"/>
              <a:ext cx="1862941" cy="4616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0" name="文本5"/>
            <p:cNvSpPr txBox="1"/>
            <p:nvPr/>
          </p:nvSpPr>
          <p:spPr>
            <a:xfrm>
              <a:off x="0" y="0"/>
              <a:ext cx="1862941" cy="775483"/>
            </a:xfrm>
            <a:prstGeom prst="rect">
              <a:avLst/>
            </a:prstGeom>
            <a:noFill/>
          </p:spPr>
          <p:txBody>
            <a:bodyPr anchor="t"/>
            <a:lstStyle/>
            <a:p>
              <a:pPr marL="0" algn="l">
                <a:lnSpc>
                  <a:spcPts val="4600"/>
                </a:lnSpc>
              </a:pPr>
              <a:r>
                <a:rPr lang="zh-CN" altLang="en-US" sz="2999" b="1" i="0">
                  <a:solidFill>
                    <a:srgbClr val="000000">
                      <a:alpha val="100000"/>
                    </a:srgbClr>
                  </a:solidFill>
                  <a:latin typeface="微软雅黑"/>
                  <a:ea typeface="微软雅黑"/>
                </a:rPr>
                <a:t>沉淀速率</a:t>
              </a:r>
            </a:p>
          </p:txBody>
        </p:sp>
      </p:grpSp>
      <p:grpSp>
        <p:nvGrpSpPr>
          <p:cNvPr id="21" name="组合6" title=""/>
          <p:cNvGrpSpPr/>
          <p:nvPr/>
        </p:nvGrpSpPr>
        <p:grpSpPr>
          <a:xfrm>
            <a:off x="11345589" y="4578058"/>
            <a:ext cx="1244762" cy="697477"/>
            <a:chExt cx="1244762" cy="697477"/>
          </a:xfrm>
        </p:grpSpPr>
        <p:sp>
          <p:nvSpPr>
            <p:cNvPr id="22" name="形状10"/>
            <p:cNvSpPr txBox="1"/>
            <p:nvPr/>
          </p:nvSpPr>
          <p:spPr>
            <a:xfrm>
              <a:off x="3810" y="49530"/>
              <a:ext cx="1240952" cy="4616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3" name="文本6"/>
            <p:cNvSpPr txBox="1"/>
            <p:nvPr/>
          </p:nvSpPr>
          <p:spPr>
            <a:xfrm>
              <a:off x="0" y="0"/>
              <a:ext cx="1240952" cy="697477"/>
            </a:xfrm>
            <a:prstGeom prst="rect">
              <a:avLst/>
            </a:prstGeom>
            <a:noFill/>
          </p:spPr>
          <p:txBody>
            <a:bodyPr anchor="t"/>
            <a:lstStyle/>
            <a:p>
              <a:pPr marL="0" algn="l">
                <a:lnSpc>
                  <a:spcPts val="3900"/>
                </a:lnSpc>
              </a:pPr>
              <a:r>
                <a:rPr lang="zh-CN" altLang="en-US" sz="2599" b="1" i="0">
                  <a:solidFill>
                    <a:srgbClr val="000000">
                      <a:alpha val="100000"/>
                    </a:srgbClr>
                  </a:solidFill>
                  <a:latin typeface="微软雅黑"/>
                  <a:ea typeface="微软雅黑"/>
                </a:rPr>
                <a:t>时间</a:t>
              </a:r>
            </a:p>
          </p:txBody>
        </p:sp>
      </p:grpSp>
      <p:grpSp>
        <p:nvGrpSpPr>
          <p:cNvPr id="24" name="组合7" title=""/>
          <p:cNvGrpSpPr/>
          <p:nvPr/>
        </p:nvGrpSpPr>
        <p:grpSpPr>
          <a:xfrm>
            <a:off x="7828016" y="1039787"/>
            <a:ext cx="726586" cy="1216560"/>
            <a:chExt cx="726586" cy="1216560"/>
          </a:xfrm>
        </p:grpSpPr>
        <p:sp>
          <p:nvSpPr>
            <p:cNvPr id="25" name="形状11"/>
            <p:cNvSpPr txBox="1"/>
            <p:nvPr/>
          </p:nvSpPr>
          <p:spPr>
            <a:xfrm>
              <a:off x="0" y="385563"/>
              <a:ext cx="627002" cy="830997"/>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6" name="文本7"/>
            <p:cNvSpPr txBox="1"/>
            <p:nvPr/>
          </p:nvSpPr>
          <p:spPr>
            <a:xfrm>
              <a:off x="99584" y="0"/>
              <a:ext cx="627002" cy="1126447"/>
            </a:xfrm>
            <a:prstGeom prst="rect">
              <a:avLst/>
            </a:prstGeom>
            <a:noFill/>
          </p:spPr>
          <p:txBody>
            <a:bodyPr anchor="t"/>
            <a:lstStyle/>
            <a:p>
              <a:pPr marL="0" algn="l">
                <a:lnSpc>
                  <a:spcPts val="3600"/>
                </a:lnSpc>
              </a:pPr>
              <a:r>
                <a:rPr lang="zh-CN" altLang="en-US" sz="2400" b="1" i="0">
                  <a:solidFill>
                    <a:srgbClr val="000000">
                      <a:alpha val="100000"/>
                    </a:srgbClr>
                  </a:solidFill>
                  <a:latin typeface="微软雅黑"/>
                  <a:ea typeface="微软雅黑"/>
                </a:rPr>
                <a:t>速率</a:t>
              </a:r>
            </a:p>
          </p:txBody>
        </p:sp>
      </p:grpSp>
      <p:grpSp>
        <p:nvGrpSpPr>
          <p:cNvPr id="27" name="组合8" title=""/>
          <p:cNvGrpSpPr/>
          <p:nvPr/>
        </p:nvGrpSpPr>
        <p:grpSpPr>
          <a:xfrm>
            <a:off x="9711348" y="2376346"/>
            <a:ext cx="2989516" cy="1047626"/>
            <a:chExt cx="2989516" cy="1047626"/>
          </a:xfrm>
        </p:grpSpPr>
        <p:sp>
          <p:nvSpPr>
            <p:cNvPr id="28" name="形状12"/>
            <p:cNvSpPr txBox="1"/>
            <p:nvPr/>
          </p:nvSpPr>
          <p:spPr>
            <a:xfrm>
              <a:off x="4841" y="49530"/>
              <a:ext cx="2984675" cy="523220"/>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9" name="文本8"/>
            <p:cNvSpPr txBox="1"/>
            <p:nvPr/>
          </p:nvSpPr>
          <p:spPr>
            <a:xfrm>
              <a:off x="0" y="0"/>
              <a:ext cx="2984675" cy="1047626"/>
            </a:xfrm>
            <a:prstGeom prst="rect">
              <a:avLst/>
            </a:prstGeom>
            <a:noFill/>
          </p:spPr>
          <p:txBody>
            <a:bodyPr anchor="t"/>
            <a:lstStyle/>
            <a:p>
              <a:pPr marL="0" algn="l">
                <a:lnSpc>
                  <a:spcPts val="4600"/>
                </a:lnSpc>
              </a:pPr>
              <a:r>
                <a:rPr lang="zh-CN" altLang="en-US" sz="2999" b="1" i="0">
                  <a:solidFill>
                    <a:srgbClr val="0000FF">
                      <a:alpha val="100000"/>
                    </a:srgbClr>
                  </a:solidFill>
                  <a:latin typeface="微软雅黑"/>
                  <a:ea typeface="微软雅黑"/>
                </a:rPr>
                <a:t>沉淀溶解平衡</a:t>
              </a:r>
            </a:p>
          </p:txBody>
        </p:sp>
      </p:grpSp>
      <p:grpSp>
        <p:nvGrpSpPr>
          <p:cNvPr id="30" name="组合9" title=""/>
          <p:cNvGrpSpPr/>
          <p:nvPr/>
        </p:nvGrpSpPr>
        <p:grpSpPr>
          <a:xfrm>
            <a:off x="-1358456" y="594389"/>
            <a:ext cx="10221792" cy="1244576"/>
            <a:chExt cx="10221792" cy="1244576"/>
          </a:xfrm>
        </p:grpSpPr>
        <p:sp>
          <p:nvSpPr>
            <p:cNvPr id="31" name="形状13"/>
            <p:cNvSpPr txBox="1"/>
            <p:nvPr/>
          </p:nvSpPr>
          <p:spPr>
            <a:xfrm>
              <a:off x="0" y="655068"/>
              <a:ext cx="8821280" cy="56144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32" name="文本9"/>
            <p:cNvSpPr txBox="1"/>
            <p:nvPr/>
          </p:nvSpPr>
          <p:spPr>
            <a:xfrm>
              <a:off x="1400512" y="0"/>
              <a:ext cx="8821280" cy="1244576"/>
            </a:xfrm>
            <a:prstGeom prst="rect">
              <a:avLst/>
            </a:prstGeom>
            <a:noFill/>
          </p:spPr>
          <p:txBody>
            <a:bodyPr anchor="t"/>
            <a:lstStyle/>
            <a:p>
              <a:pPr marL="0" algn="l">
                <a:lnSpc>
                  <a:spcPts val="4100"/>
                </a:lnSpc>
              </a:pPr>
              <a:r>
                <a:rPr lang="zh-CN" altLang="en-US" sz="2999" b="1" i="0">
                  <a:solidFill>
                    <a:srgbClr val="3B00FF">
                      <a:alpha val="100000"/>
                    </a:srgbClr>
                  </a:solidFill>
                  <a:latin typeface="微软雅黑"/>
                  <a:ea typeface="微软雅黑"/>
                </a:rPr>
                <a:t>1．沉淀溶解平衡的建立：Mg(OH)</a:t>
              </a:r>
              <a:r>
                <a:rPr lang="zh-CN" altLang="en-US" sz="2999" b="1" i="0" baseline="-25000">
                  <a:solidFill>
                    <a:srgbClr val="3B00FF">
                      <a:alpha val="100000"/>
                    </a:srgbClr>
                  </a:solidFill>
                  <a:latin typeface="微软雅黑"/>
                  <a:ea typeface="微软雅黑"/>
                </a:rPr>
                <a:t>2</a:t>
              </a:r>
              <a:r>
                <a:rPr lang="zh-CN" altLang="en-US" sz="2999" b="1" i="0">
                  <a:solidFill>
                    <a:srgbClr val="3B00FF">
                      <a:alpha val="100000"/>
                    </a:srgbClr>
                  </a:solidFill>
                  <a:latin typeface="微软雅黑"/>
                  <a:ea typeface="微软雅黑"/>
                </a:rPr>
                <a:t>(s)为例</a:t>
              </a:r>
            </a:p>
            <a:p>
              <a:pPr marL="0" algn="l"/>
              <a:endParaRPr lang="zh-CN" altLang="en-US" sz="2999" b="1" i="0">
                <a:solidFill>
                  <a:srgbClr val="3B00FF">
                    <a:alpha val="100000"/>
                  </a:srgbClr>
                </a:solidFill>
                <a:latin typeface="微软雅黑"/>
                <a:ea typeface="微软雅黑"/>
              </a:endParaRPr>
            </a:p>
          </p:txBody>
        </p:sp>
      </p:grpSp>
      <p:sp>
        <p:nvSpPr>
          <p:cNvPr id="33" name="文本1" title=""/>
          <p:cNvSpPr txBox="1"/>
          <p:nvPr/>
        </p:nvSpPr>
        <p:spPr>
          <a:xfrm>
            <a:off x="3748068" y="5275088"/>
            <a:ext cx="8724900" cy="717538"/>
          </a:xfrm>
          <a:prstGeom prst="rect">
            <a:avLst/>
          </a:prstGeom>
          <a:noFill/>
        </p:spPr>
        <p:txBody>
          <a:bodyPr anchor="t"/>
          <a:lstStyle/>
          <a:p>
            <a:pPr marL="0" algn="l">
              <a:lnSpc>
                <a:spcPts val="4100"/>
              </a:lnSpc>
            </a:pPr>
            <a:r>
              <a:rPr lang="zh-CN" altLang="en-US" sz="2999" b="1" i="0">
                <a:solidFill>
                  <a:srgbClr val="000000">
                    <a:alpha val="100000"/>
                  </a:srgbClr>
                </a:solidFill>
                <a:latin typeface="微软雅黑"/>
                <a:ea typeface="微软雅黑"/>
              </a:rPr>
              <a:t>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          Mg</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(aq)＋2OH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(aq)</a:t>
            </a:r>
          </a:p>
        </p:txBody>
      </p:sp>
      <p:pic>
        <p:nvPicPr>
          <p:cNvPr id="34" name="公式1" title=""/>
          <p:cNvPicPr>
            <a:picLocks noChangeAspect="1"/>
          </p:cNvPicPr>
          <p:nvPr/>
        </p:nvPicPr>
        <p:blipFill>
          <a:blip r:embed="rId3"/>
          <a:stretch>
            <a:fillRect/>
          </a:stretch>
        </p:blipFill>
        <p:spPr>
          <a:xfrm>
            <a:off x="5997635" y="4808106"/>
            <a:ext cx="1219514" cy="1563434"/>
          </a:xfrm>
          <a:prstGeom prst="rect">
            <a:avLst/>
          </a:prstGeom>
        </p:spPr>
      </p:pic>
      <p:pic>
        <p:nvPicPr>
          <p:cNvPr id="35" name="图片2" title="">
            <a:extLst>
              <a:ext uri="{FF2B5EF4-FFF2-40B4-BE49-F238E27FC236}">
                <a16:creationId xmlns:a16="http://schemas.microsoft.com/office/drawing/2014/main" id="{69ED34C6-1862-8A8A-03F9-2D1EFC8C3215}"/>
              </a:ext>
            </a:extLst>
          </p:cNvPr>
          <p:cNvPicPr>
            <a:picLocks noChangeAspect="1"/>
          </p:cNvPicPr>
          <p:nvPr/>
        </p:nvPicPr>
        <p:blipFill>
          <a:blip r:embed="rId4"/>
          <a:stretch>
            <a:fillRect/>
          </a:stretch>
        </p:blipFill>
        <p:spPr>
          <a:xfrm>
            <a:off x="69523" y="1337139"/>
            <a:ext cx="7630649" cy="4084291"/>
          </a:xfrm>
          <a:prstGeom prst="rect">
            <a:avLst/>
          </a:prstGeom>
        </p:spPr>
      </p:pic>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300"/>
                                        <p:tgtEl>
                                          <p:spTgt spid="35"/>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xit" presetSubtype="0" fill="hold" grpId="1" nodeType="clickEffect">
                                  <p:stCondLst>
                                    <p:cond delay="0"/>
                                  </p:stCondLst>
                                  <p:childTnLst>
                                    <p:set>
                                      <p:cBhvr>
                                        <p:cTn id="11" dur="1" fill="hold">
                                          <p:stCondLst>
                                            <p:cond delay="300"/>
                                          </p:stCondLst>
                                        </p:cTn>
                                        <p:tgtEl>
                                          <p:spTgt spid="35"/>
                                        </p:tgtEl>
                                        <p:attrNameLst>
                                          <p:attrName>style.visibility</p:attrName>
                                        </p:attrNameLst>
                                      </p:cBhvr>
                                      <p:to>
                                        <p:strVal val="hidden"/>
                                      </p:to>
                                    </p:set>
                                    <p:animEffect transition="out" filter="fade">
                                      <p:cBhvr>
                                        <p:cTn id="12" dur="300"/>
                                        <p:tgtEl>
                                          <p:spTgt spid="35"/>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22"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up)">
                                      <p:cBhvr>
                                        <p:cTn id="17" dur="500"/>
                                        <p:tgtEl>
                                          <p:spTgt spid="12"/>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22"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down)">
                                      <p:cBhvr>
                                        <p:cTn id="22" dur="500"/>
                                        <p:tgtEl>
                                          <p:spTgt spid="13"/>
                                        </p:tgtEl>
                                      </p:cBhvr>
                                    </p:animEffect>
                                  </p:childTnLst>
                                </p:cTn>
                              </p:par>
                            </p:childTnLst>
                          </p:cTn>
                        </p:par>
                      </p:childTnLst>
                    </p:cTn>
                  </p:par>
                  <p:par>
                    <p:cTn id="23" fill="hold" nodeType="clickPar">
                      <p:stCondLst>
                        <p:cond delay="indefinite"/>
                      </p:stCondLst>
                      <p:childTnLst>
                        <p:par>
                          <p:cTn id="24" fill="hold">
                            <p:stCondLst>
                              <p:cond delay="0"/>
                            </p:stCondLst>
                            <p:childTnLst>
                              <p:par>
                                <p:cTn id="25" presetID="22"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up)">
                                      <p:cBhvr>
                                        <p:cTn id="27" dur="500"/>
                                        <p:tgtEl>
                                          <p:spTgt spid="14"/>
                                        </p:tgtEl>
                                      </p:cBhvr>
                                    </p:animEffect>
                                  </p:childTnLst>
                                </p:cTn>
                              </p:par>
                            </p:childTnLst>
                          </p:cTn>
                        </p:par>
                      </p:childTnLst>
                    </p:cTn>
                  </p:par>
                  <p:par>
                    <p:cTn id="28" fill="hold" nodeType="clickPar">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300"/>
                                        <p:tgtEl>
                                          <p:spTgt spid="9"/>
                                        </p:tgtEl>
                                      </p:cBhvr>
                                    </p:animEffect>
                                  </p:childTnLst>
                                </p:cTn>
                              </p:par>
                            </p:childTnLst>
                          </p:cTn>
                        </p:par>
                      </p:childTnLst>
                    </p:cTn>
                  </p:par>
                  <p:par>
                    <p:cTn id="33" fill="hold" nodeType="clickPar">
                      <p:stCondLst>
                        <p:cond delay="indefinite"/>
                      </p:stCondLst>
                      <p:childTnLst>
                        <p:par>
                          <p:cTn id="34" fill="hold">
                            <p:stCondLst>
                              <p:cond delay="0"/>
                            </p:stCondLst>
                            <p:childTnLst>
                              <p:par>
                                <p:cTn id="35" presetID="22"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up)">
                                      <p:cBhvr>
                                        <p:cTn id="37" dur="500"/>
                                        <p:tgtEl>
                                          <p:spTgt spid="15"/>
                                        </p:tgtEl>
                                      </p:cBhvr>
                                    </p:animEffect>
                                  </p:childTnLst>
                                </p:cTn>
                              </p:par>
                            </p:childTnLst>
                          </p:cTn>
                        </p:par>
                      </p:childTnLst>
                    </p:cTn>
                  </p:par>
                  <p:par>
                    <p:cTn id="38" fill="hold" nodeType="clickPar">
                      <p:stCondLst>
                        <p:cond delay="indefinite"/>
                      </p:stCondLst>
                      <p:childTnLst>
                        <p:par>
                          <p:cTn id="39" fill="hold">
                            <p:stCondLst>
                              <p:cond delay="0"/>
                            </p:stCondLst>
                            <p:childTnLst>
                              <p:par>
                                <p:cTn id="40" presetID="22"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down)">
                                      <p:cBhvr>
                                        <p:cTn id="42" dur="500"/>
                                        <p:tgtEl>
                                          <p:spTgt spid="18"/>
                                        </p:tgtEl>
                                      </p:cBhvr>
                                    </p:animEffect>
                                  </p:childTnLst>
                                </p:cTn>
                              </p:par>
                            </p:childTnLst>
                          </p:cTn>
                        </p:par>
                      </p:childTnLst>
                    </p:cTn>
                  </p:par>
                  <p:par>
                    <p:cTn id="43" fill="hold" nodeType="clickPar">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300"/>
                                        <p:tgtEl>
                                          <p:spTgt spid="21"/>
                                        </p:tgtEl>
                                      </p:cBhvr>
                                    </p:animEffect>
                                  </p:childTnLst>
                                </p:cTn>
                              </p:par>
                            </p:childTnLst>
                          </p:cTn>
                        </p:par>
                      </p:childTnLst>
                    </p:cTn>
                  </p:par>
                  <p:par>
                    <p:cTn id="48" fill="hold" nodeType="clickPar">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fade">
                                      <p:cBhvr>
                                        <p:cTn id="52" dur="300"/>
                                        <p:tgtEl>
                                          <p:spTgt spid="24"/>
                                        </p:tgtEl>
                                      </p:cBhvr>
                                    </p:animEffect>
                                  </p:childTnLst>
                                </p:cTn>
                              </p:par>
                            </p:childTnLst>
                          </p:cTn>
                        </p:par>
                      </p:childTnLst>
                    </p:cTn>
                  </p:par>
                  <p:par>
                    <p:cTn id="53" fill="hold" nodeType="clickPar">
                      <p:stCondLst>
                        <p:cond delay="indefinite"/>
                      </p:stCondLst>
                      <p:childTnLst>
                        <p:par>
                          <p:cTn id="54" fill="hold">
                            <p:stCondLst>
                              <p:cond delay="0"/>
                            </p:stCondLst>
                            <p:childTnLst>
                              <p:par>
                                <p:cTn id="55" presetID="22" presetClass="entr" presetSubtype="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wipe(left)">
                                      <p:cBhvr>
                                        <p:cTn id="57"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5" grpId="1" animBg="1"/>
      <p:bldP spid="12" grpId="0" animBg="1"/>
      <p:bldP spid="13" grpId="0" animBg="1"/>
      <p:bldP spid="14" grpId="0" animBg="1"/>
      <p:bldP spid="9" grpId="0" animBg="1"/>
      <p:bldP spid="15" grpId="0" animBg="1"/>
      <p:bldP spid="18" grpId="0" animBg="1"/>
      <p:bldP spid="21" grpId="0" animBg="1"/>
      <p:bldP spid="24" grpId="0" animBg="1"/>
      <p:bldP spid="27" grpId="0" animBg="1"/>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147142" y="-138674"/>
            <a:ext cx="11898944" cy="2818133"/>
            <a:chExt cx="11898944" cy="2818133"/>
          </a:xfrm>
        </p:grpSpPr>
        <p:sp>
          <p:nvSpPr>
            <p:cNvPr id="4" name="形状1"/>
            <p:cNvSpPr txBox="1"/>
            <p:nvPr/>
          </p:nvSpPr>
          <p:spPr>
            <a:xfrm>
              <a:off x="3936" y="49530"/>
              <a:ext cx="11895008" cy="276860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4"/>
            <p:cNvSpPr txBox="1"/>
            <p:nvPr/>
          </p:nvSpPr>
          <p:spPr>
            <a:xfrm>
              <a:off x="0" y="0"/>
              <a:ext cx="11895008" cy="2805350"/>
            </a:xfrm>
            <a:prstGeom prst="rect">
              <a:avLst/>
            </a:prstGeom>
            <a:noFill/>
          </p:spPr>
          <p:txBody>
            <a:bodyPr anchor="t"/>
            <a:lstStyle/>
            <a:p>
              <a:pPr marL="0" algn="l">
                <a:lnSpc>
                  <a:spcPts val="5100"/>
                </a:lnSpc>
              </a:pPr>
              <a:r>
                <a:rPr lang="zh-CN" altLang="en-US" sz="2999" b="1" i="0">
                  <a:solidFill>
                    <a:srgbClr val="0C1CE6">
                      <a:alpha val="100000"/>
                    </a:srgbClr>
                  </a:solidFill>
                  <a:latin typeface="微软雅黑"/>
                  <a:ea typeface="微软雅黑"/>
                </a:rPr>
                <a:t>2、概念：</a:t>
              </a:r>
            </a:p>
            <a:p>
              <a:pPr marL="0" algn="l">
                <a:lnSpc>
                  <a:spcPts val="5100"/>
                </a:lnSpc>
              </a:pPr>
              <a:r>
                <a:rPr lang="zh-CN" altLang="en-US" sz="2999" b="1" i="0">
                  <a:solidFill>
                    <a:srgbClr val="000000">
                      <a:alpha val="100000"/>
                    </a:srgbClr>
                  </a:solidFill>
                  <a:latin typeface="微软雅黑"/>
                  <a:ea typeface="微软雅黑"/>
                </a:rPr>
                <a:t>在一定温度下，当难溶电解质溶解和沉淀的速率相等时，形成电解质的饱和溶液，达到平衡状态，溶液中各离子的</a:t>
              </a:r>
              <a:r>
                <a:rPr lang="zh-CN" altLang="en-US" sz="2999" b="1" i="0">
                  <a:solidFill>
                    <a:srgbClr val="FF0000">
                      <a:alpha val="100000"/>
                    </a:srgbClr>
                  </a:solidFill>
                  <a:latin typeface="微软雅黑"/>
                  <a:ea typeface="微软雅黑"/>
                </a:rPr>
                <a:t>浓度保持不变</a:t>
              </a:r>
              <a:r>
                <a:rPr lang="zh-CN" altLang="en-US" sz="2999" b="1" i="0">
                  <a:solidFill>
                    <a:srgbClr val="000000">
                      <a:alpha val="100000"/>
                    </a:srgbClr>
                  </a:solidFill>
                  <a:latin typeface="微软雅黑"/>
                  <a:ea typeface="微软雅黑"/>
                </a:rPr>
                <a:t>，这种平衡称为</a:t>
              </a:r>
              <a:r>
                <a:rPr lang="zh-CN" altLang="en-US" sz="2999" b="1" i="0">
                  <a:solidFill>
                    <a:srgbClr val="FF0000">
                      <a:alpha val="100000"/>
                    </a:srgbClr>
                  </a:solidFill>
                  <a:latin typeface="微软雅黑"/>
                  <a:ea typeface="微软雅黑"/>
                </a:rPr>
                <a:t>沉淀溶解平衡</a:t>
              </a:r>
              <a:r>
                <a:rPr lang="zh-CN" altLang="en-US" sz="2999" b="1" i="0">
                  <a:solidFill>
                    <a:srgbClr val="000000">
                      <a:alpha val="100000"/>
                    </a:srgbClr>
                  </a:solidFill>
                  <a:latin typeface="微软雅黑"/>
                  <a:ea typeface="微软雅黑"/>
                </a:rPr>
                <a:t>。</a:t>
              </a:r>
            </a:p>
          </p:txBody>
        </p:sp>
      </p:grpSp>
      <p:grpSp>
        <p:nvGrpSpPr>
          <p:cNvPr id="6" name="组合2" title=""/>
          <p:cNvGrpSpPr/>
          <p:nvPr/>
        </p:nvGrpSpPr>
        <p:grpSpPr>
          <a:xfrm>
            <a:off x="54016" y="3277934"/>
            <a:ext cx="2832100" cy="844212"/>
            <a:chExt cx="2832100" cy="844212"/>
          </a:xfrm>
        </p:grpSpPr>
        <p:sp>
          <p:nvSpPr>
            <p:cNvPr id="7" name="形状2"/>
            <p:cNvSpPr txBox="1"/>
            <p:nvPr/>
          </p:nvSpPr>
          <p:spPr>
            <a:xfrm>
              <a:off x="3810" y="49530"/>
              <a:ext cx="2828290" cy="5835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5"/>
            <p:cNvSpPr txBox="1"/>
            <p:nvPr/>
          </p:nvSpPr>
          <p:spPr>
            <a:xfrm>
              <a:off x="0" y="0"/>
              <a:ext cx="2828290" cy="844212"/>
            </a:xfrm>
            <a:prstGeom prst="rect">
              <a:avLst/>
            </a:prstGeom>
            <a:noFill/>
          </p:spPr>
          <p:txBody>
            <a:bodyPr anchor="t"/>
            <a:lstStyle/>
            <a:p>
              <a:pPr marL="0" algn="l">
                <a:lnSpc>
                  <a:spcPts val="5100"/>
                </a:lnSpc>
              </a:pPr>
              <a:r>
                <a:rPr lang="zh-CN" altLang="en-US" sz="2999" b="1" i="0">
                  <a:solidFill>
                    <a:srgbClr val="0C1CE6">
                      <a:alpha val="100000"/>
                    </a:srgbClr>
                  </a:solidFill>
                  <a:latin typeface="微软雅黑"/>
                  <a:ea typeface="微软雅黑"/>
                </a:rPr>
                <a:t>4、表示方法：</a:t>
              </a:r>
            </a:p>
          </p:txBody>
        </p:sp>
      </p:grpSp>
      <p:grpSp>
        <p:nvGrpSpPr>
          <p:cNvPr id="9" name="组合3" title=""/>
          <p:cNvGrpSpPr/>
          <p:nvPr/>
        </p:nvGrpSpPr>
        <p:grpSpPr>
          <a:xfrm>
            <a:off x="495" y="2529097"/>
            <a:ext cx="4867275" cy="844212"/>
            <a:chExt cx="4867275" cy="844212"/>
          </a:xfrm>
        </p:grpSpPr>
        <p:sp>
          <p:nvSpPr>
            <p:cNvPr id="10" name="形状3"/>
            <p:cNvSpPr txBox="1"/>
            <p:nvPr/>
          </p:nvSpPr>
          <p:spPr>
            <a:xfrm>
              <a:off x="3810" y="49530"/>
              <a:ext cx="4863465" cy="5835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1" name="文本6"/>
            <p:cNvSpPr txBox="1"/>
            <p:nvPr/>
          </p:nvSpPr>
          <p:spPr>
            <a:xfrm>
              <a:off x="0" y="0"/>
              <a:ext cx="4863465" cy="844212"/>
            </a:xfrm>
            <a:prstGeom prst="rect">
              <a:avLst/>
            </a:prstGeom>
            <a:noFill/>
          </p:spPr>
          <p:txBody>
            <a:bodyPr anchor="t"/>
            <a:lstStyle/>
            <a:p>
              <a:pPr marL="0" algn="l">
                <a:lnSpc>
                  <a:spcPts val="5100"/>
                </a:lnSpc>
              </a:pPr>
              <a:r>
                <a:rPr lang="zh-CN" altLang="en-US" sz="2999" b="1" i="0">
                  <a:solidFill>
                    <a:srgbClr val="0C1CE6">
                      <a:alpha val="100000"/>
                    </a:srgbClr>
                  </a:solidFill>
                  <a:latin typeface="微软雅黑"/>
                  <a:ea typeface="微软雅黑"/>
                </a:rPr>
                <a:t>3、沉淀溶解平衡的特征：</a:t>
              </a:r>
            </a:p>
          </p:txBody>
        </p:sp>
      </p:grpSp>
      <p:grpSp>
        <p:nvGrpSpPr>
          <p:cNvPr id="12" name="组合4" title=""/>
          <p:cNvGrpSpPr/>
          <p:nvPr/>
        </p:nvGrpSpPr>
        <p:grpSpPr>
          <a:xfrm>
            <a:off x="4867704" y="2385812"/>
            <a:ext cx="7989979" cy="892460"/>
            <a:chExt cx="7989979" cy="892460"/>
          </a:xfrm>
        </p:grpSpPr>
        <p:sp>
          <p:nvSpPr>
            <p:cNvPr id="13" name="形状4"/>
            <p:cNvSpPr txBox="1"/>
            <p:nvPr/>
          </p:nvSpPr>
          <p:spPr>
            <a:xfrm>
              <a:off x="7073" y="49530"/>
              <a:ext cx="7982906" cy="583564"/>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4" name="文本7"/>
            <p:cNvSpPr txBox="1"/>
            <p:nvPr/>
          </p:nvSpPr>
          <p:spPr>
            <a:xfrm>
              <a:off x="0" y="0"/>
              <a:ext cx="7982906" cy="892460"/>
            </a:xfrm>
            <a:prstGeom prst="rect">
              <a:avLst/>
            </a:prstGeom>
            <a:noFill/>
          </p:spPr>
          <p:txBody>
            <a:bodyPr anchor="t"/>
            <a:lstStyle/>
            <a:p>
              <a:pPr marL="0" algn="l">
                <a:lnSpc>
                  <a:spcPts val="5500"/>
                </a:lnSpc>
              </a:pPr>
              <a:r>
                <a:rPr lang="zh-CN" altLang="en-US" sz="3599" b="1" i="0">
                  <a:solidFill>
                    <a:srgbClr val="FF0000">
                      <a:alpha val="100000"/>
                    </a:srgbClr>
                  </a:solidFill>
                  <a:latin typeface="微软雅黑"/>
                  <a:ea typeface="微软雅黑"/>
                </a:rPr>
                <a:t>逆、等、动、定、变</a:t>
              </a:r>
            </a:p>
          </p:txBody>
        </p:sp>
      </p:grpSp>
      <p:sp>
        <p:nvSpPr>
          <p:cNvPr id="15" name="文本1" title=""/>
          <p:cNvSpPr txBox="1"/>
          <p:nvPr/>
        </p:nvSpPr>
        <p:spPr>
          <a:xfrm>
            <a:off x="2963980" y="3342075"/>
            <a:ext cx="8724900" cy="717538"/>
          </a:xfrm>
          <a:prstGeom prst="rect">
            <a:avLst/>
          </a:prstGeom>
          <a:noFill/>
        </p:spPr>
        <p:txBody>
          <a:bodyPr anchor="t"/>
          <a:lstStyle/>
          <a:p>
            <a:pPr marL="0" algn="l">
              <a:lnSpc>
                <a:spcPts val="4100"/>
              </a:lnSpc>
            </a:pPr>
            <a:r>
              <a:rPr lang="zh-CN" altLang="en-US" sz="2999" b="1" i="0">
                <a:solidFill>
                  <a:srgbClr val="000000">
                    <a:alpha val="100000"/>
                  </a:srgbClr>
                </a:solidFill>
                <a:latin typeface="微软雅黑"/>
                <a:ea typeface="微软雅黑"/>
              </a:rPr>
              <a:t>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          Mg</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(aq)＋2OH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(aq)</a:t>
            </a:r>
          </a:p>
        </p:txBody>
      </p:sp>
      <p:pic>
        <p:nvPicPr>
          <p:cNvPr id="16" name="公式1" title=""/>
          <p:cNvPicPr>
            <a:picLocks noChangeAspect="1"/>
          </p:cNvPicPr>
          <p:nvPr/>
        </p:nvPicPr>
        <p:blipFill>
          <a:blip r:embed="rId3"/>
          <a:stretch>
            <a:fillRect/>
          </a:stretch>
        </p:blipFill>
        <p:spPr>
          <a:xfrm>
            <a:off x="5193973" y="2918708"/>
            <a:ext cx="1219514" cy="1563434"/>
          </a:xfrm>
          <a:prstGeom prst="rect">
            <a:avLst/>
          </a:prstGeom>
        </p:spPr>
      </p:pic>
      <p:sp>
        <p:nvSpPr>
          <p:cNvPr id="17" name="文本2" title=""/>
          <p:cNvSpPr txBox="1"/>
          <p:nvPr/>
        </p:nvSpPr>
        <p:spPr>
          <a:xfrm>
            <a:off x="236468" y="3943626"/>
            <a:ext cx="8696325" cy="1699070"/>
          </a:xfrm>
          <a:prstGeom prst="rect">
            <a:avLst/>
          </a:prstGeom>
          <a:noFill/>
        </p:spPr>
        <p:txBody>
          <a:bodyPr anchor="t"/>
          <a:lstStyle/>
          <a:p>
            <a:pPr marL="0" algn="l"/>
            <a:r>
              <a:rPr lang="zh-CN" altLang="en-US" sz="3000" b="1" i="0">
                <a:solidFill>
                  <a:srgbClr val="000000">
                    <a:alpha val="100000"/>
                  </a:srgbClr>
                </a:solidFill>
                <a:latin typeface="Microsoft YaHei"/>
                <a:ea typeface="Microsoft YaHei"/>
              </a:rPr>
              <a:t>① 可逆号 ⇌ ：表示沉淀、溶解同时进行</a:t>
            </a:r>
          </a:p>
          <a:p>
            <a:pPr marL="0" algn="l"/>
            <a:r>
              <a:rPr lang="zh-CN" altLang="en-US" sz="3000" b="1" i="0">
                <a:solidFill>
                  <a:srgbClr val="000000">
                    <a:alpha val="100000"/>
                  </a:srgbClr>
                </a:solidFill>
                <a:latin typeface="Microsoft YaHei"/>
                <a:ea typeface="Microsoft YaHei"/>
              </a:rPr>
              <a:t>② 物质状态 ：固体(s)、溶液(aq)</a:t>
            </a:r>
          </a:p>
          <a:p>
            <a:pPr marL="0" algn="l"/>
            <a:endParaRPr lang="zh-CN" altLang="en-US" sz="3000" b="1" i="0">
              <a:solidFill>
                <a:srgbClr val="000000">
                  <a:alpha val="100000"/>
                </a:srgbClr>
              </a:solidFill>
              <a:latin typeface="Microsoft YaHei"/>
              <a:ea typeface="Microsoft YaHei"/>
            </a:endParaRPr>
          </a:p>
        </p:txBody>
      </p:sp>
      <p:sp>
        <p:nvSpPr>
          <p:cNvPr id="18" name="文本3" title=""/>
          <p:cNvSpPr txBox="1"/>
          <p:nvPr/>
        </p:nvSpPr>
        <p:spPr>
          <a:xfrm>
            <a:off x="120158" y="5016056"/>
            <a:ext cx="11678241" cy="1699070"/>
          </a:xfrm>
          <a:prstGeom prst="rect">
            <a:avLst/>
          </a:prstGeom>
          <a:noFill/>
        </p:spPr>
        <p:txBody>
          <a:bodyPr anchor="t"/>
          <a:lstStyle/>
          <a:p>
            <a:pPr marL="0" algn="l"/>
            <a:r>
              <a:rPr lang="zh-CN" altLang="en-US" sz="3000" b="1" i="0">
                <a:solidFill>
                  <a:srgbClr val="FF0000">
                    <a:alpha val="100000"/>
                  </a:srgbClr>
                </a:solidFill>
                <a:latin typeface="Microsoft YaHei"/>
                <a:ea typeface="Microsoft YaHei"/>
              </a:rPr>
              <a:t>注意：</a:t>
            </a:r>
            <a:r>
              <a:rPr lang="zh-CN" altLang="en-US" sz="3000" b="1" i="0">
                <a:solidFill>
                  <a:srgbClr val="000000">
                    <a:alpha val="100000"/>
                  </a:srgbClr>
                </a:solidFill>
                <a:latin typeface="Microsoft YaHei"/>
                <a:ea typeface="Microsoft YaHei"/>
              </a:rPr>
              <a:t>在一般情况下，当溶液中剩余离子的浓度小于1×10</a:t>
            </a:r>
            <a:r>
              <a:rPr lang="zh-CN" altLang="en-US" sz="3000" b="1" i="0" baseline="30000">
                <a:solidFill>
                  <a:srgbClr val="000000">
                    <a:alpha val="100000"/>
                  </a:srgbClr>
                </a:solidFill>
                <a:latin typeface="Microsoft YaHei"/>
                <a:ea typeface="Microsoft YaHei"/>
              </a:rPr>
              <a:t>-5</a:t>
            </a:r>
            <a:r>
              <a:rPr lang="zh-CN" altLang="en-US" sz="3000" b="1" i="0">
                <a:solidFill>
                  <a:srgbClr val="000000">
                    <a:alpha val="100000"/>
                  </a:srgbClr>
                </a:solidFill>
                <a:latin typeface="Microsoft YaHei"/>
                <a:ea typeface="Microsoft YaHei"/>
              </a:rPr>
              <a:t>mol/L时，通常认为生成沉淀的反应就进行完全了 </a:t>
            </a:r>
          </a:p>
          <a:p>
            <a:pPr marL="0" algn="l"/>
            <a:endParaRPr lang="zh-CN" altLang="en-US" sz="3000" b="1" i="0">
              <a:solidFill>
                <a:srgbClr val="000000">
                  <a:alpha val="100000"/>
                </a:srgbClr>
              </a:solidFill>
              <a:latin typeface="Microsoft YaHei"/>
              <a:ea typeface="Microsoft YaHei"/>
            </a:endParaRPr>
          </a:p>
        </p:txBody>
      </p:sp>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300"/>
                                        <p:tgtEl>
                                          <p:spTgt spid="16"/>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300"/>
                                        <p:tgtEl>
                                          <p:spTgt spid="17"/>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300"/>
                                        <p:tgtEl>
                                          <p:spTgt spid="18"/>
                                        </p:tgtEl>
                                      </p:cBhvr>
                                    </p:animEffect>
                                  </p:childTnLst>
                                </p:cTn>
                              </p:par>
                            </p:childTnLst>
                          </p:cTn>
                        </p:par>
                      </p:childTnLst>
                    </p:cTn>
                  </p:par>
                  <p:par>
                    <p:cTn id="23" fill="hold" nodeType="clickPar">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300"/>
                                        <p:tgtEl>
                                          <p:spTgt spid="3"/>
                                        </p:tgtEl>
                                      </p:cBhvr>
                                    </p:animEffect>
                                  </p:childTnLst>
                                </p:cTn>
                              </p:par>
                            </p:childTnLst>
                          </p:cTn>
                        </p:par>
                      </p:childTnLst>
                    </p:cTn>
                  </p:par>
                  <p:par>
                    <p:cTn id="28" fill="hold" nodeType="clickPar">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300"/>
                                        <p:tgtEl>
                                          <p:spTgt spid="6"/>
                                        </p:tgtEl>
                                      </p:cBhvr>
                                    </p:animEffect>
                                  </p:childTnLst>
                                </p:cTn>
                              </p:par>
                            </p:childTnLst>
                          </p:cTn>
                        </p:par>
                      </p:childTnLst>
                    </p:cTn>
                  </p:par>
                  <p:par>
                    <p:cTn id="33" fill="hold" nodeType="clickPar">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1"/>
                                        <p:tgtEl>
                                          <p:spTgt spid="9"/>
                                        </p:tgtEl>
                                      </p:cBhvr>
                                    </p:animEffect>
                                  </p:childTnLst>
                                </p:cTn>
                              </p:par>
                            </p:childTnLst>
                          </p:cTn>
                        </p:par>
                      </p:childTnLst>
                    </p:cTn>
                  </p:par>
                  <p:par>
                    <p:cTn id="38" fill="hold" nodeType="clickPar">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1"/>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3" grpId="0" animBg="1"/>
      <p:bldP spid="6" grpId="0" animBg="1"/>
      <p:bldP spid="9" grpId="0" animBg="1"/>
      <p:bldP spid="12" grpId="0" animBg="1"/>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pSp>
        <p:nvGrpSpPr>
          <p:cNvPr id="3" name="组合1" title=""/>
          <p:cNvGrpSpPr/>
          <p:nvPr/>
        </p:nvGrpSpPr>
        <p:grpSpPr>
          <a:xfrm>
            <a:off x="130940" y="-91469"/>
            <a:ext cx="12125088" cy="822648"/>
            <a:chExt cx="12125088" cy="822648"/>
          </a:xfrm>
        </p:grpSpPr>
        <p:sp>
          <p:nvSpPr>
            <p:cNvPr id="4" name="形状1"/>
            <p:cNvSpPr txBox="1"/>
            <p:nvPr/>
          </p:nvSpPr>
          <p:spPr>
            <a:xfrm>
              <a:off x="3987" y="49530"/>
              <a:ext cx="12121101" cy="60769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5" name="文本1"/>
            <p:cNvSpPr txBox="1"/>
            <p:nvPr/>
          </p:nvSpPr>
          <p:spPr>
            <a:xfrm>
              <a:off x="0" y="0"/>
              <a:ext cx="12121101" cy="822648"/>
            </a:xfrm>
            <a:prstGeom prst="rect">
              <a:avLst/>
            </a:prstGeom>
            <a:noFill/>
          </p:spPr>
          <p:txBody>
            <a:bodyPr anchor="t"/>
            <a:lstStyle/>
            <a:p>
              <a:pPr marL="0" algn="l">
                <a:lnSpc>
                  <a:spcPts val="4900"/>
                </a:lnSpc>
              </a:pPr>
              <a:r>
                <a:rPr lang="zh-CN" altLang="en-US" sz="2999" b="1" i="0">
                  <a:solidFill>
                    <a:srgbClr val="FF0000">
                      <a:alpha val="100000"/>
                    </a:srgbClr>
                  </a:solidFill>
                  <a:latin typeface="微软雅黑"/>
                  <a:ea typeface="微软雅黑"/>
                </a:rPr>
                <a:t>课堂练习1、</a:t>
              </a:r>
              <a:r>
                <a:rPr lang="zh-CN" altLang="en-US" sz="2999" b="1" i="0">
                  <a:solidFill>
                    <a:srgbClr val="000000">
                      <a:alpha val="100000"/>
                    </a:srgbClr>
                  </a:solidFill>
                  <a:latin typeface="微软雅黑"/>
                  <a:ea typeface="微软雅黑"/>
                </a:rPr>
                <a:t>请写出BaSO</a:t>
              </a:r>
              <a:r>
                <a:rPr lang="zh-CN" altLang="en-US" sz="2999" b="1" i="0" baseline="-25000">
                  <a:solidFill>
                    <a:srgbClr val="000000">
                      <a:alpha val="100000"/>
                    </a:srgbClr>
                  </a:solidFill>
                  <a:latin typeface="微软雅黑"/>
                  <a:ea typeface="微软雅黑"/>
                </a:rPr>
                <a:t>4</a:t>
              </a:r>
              <a:r>
                <a:rPr lang="zh-CN" altLang="en-US" sz="2999" b="1" i="0">
                  <a:solidFill>
                    <a:srgbClr val="000000">
                      <a:alpha val="100000"/>
                    </a:srgbClr>
                  </a:solidFill>
                  <a:latin typeface="微软雅黑"/>
                  <a:ea typeface="微软雅黑"/>
                </a:rPr>
                <a:t>、Mg(OH)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Ag</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S的沉淀溶解平衡表达式。</a:t>
              </a:r>
            </a:p>
          </p:txBody>
        </p:sp>
      </p:grpSp>
      <p:grpSp>
        <p:nvGrpSpPr>
          <p:cNvPr id="6" name="组合2" title=""/>
          <p:cNvGrpSpPr/>
          <p:nvPr/>
        </p:nvGrpSpPr>
        <p:grpSpPr>
          <a:xfrm>
            <a:off x="3834517" y="3135420"/>
            <a:ext cx="4917329" cy="1076185"/>
            <a:chExt cx="4917329" cy="1076185"/>
          </a:xfrm>
        </p:grpSpPr>
        <p:sp>
          <p:nvSpPr>
            <p:cNvPr id="7" name="形状2"/>
            <p:cNvSpPr txBox="1"/>
            <p:nvPr/>
          </p:nvSpPr>
          <p:spPr>
            <a:xfrm>
              <a:off x="0" y="0"/>
              <a:ext cx="4820534" cy="2920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8" name="文本2"/>
            <p:cNvSpPr txBox="1"/>
            <p:nvPr/>
          </p:nvSpPr>
          <p:spPr>
            <a:xfrm>
              <a:off x="96795" y="197555"/>
              <a:ext cx="4820534" cy="878630"/>
            </a:xfrm>
            <a:prstGeom prst="rect">
              <a:avLst/>
            </a:prstGeom>
            <a:noFill/>
          </p:spPr>
          <p:txBody>
            <a:bodyPr anchor="t"/>
            <a:lstStyle/>
            <a:p>
              <a:pPr marL="0" algn="l">
                <a:lnSpc>
                  <a:spcPts val="5400"/>
                </a:lnSpc>
              </a:pPr>
              <a:r>
                <a:rPr lang="zh-CN" altLang="en-US" sz="2999" b="1" i="0">
                  <a:solidFill>
                    <a:srgbClr val="0000CC">
                      <a:alpha val="100000"/>
                    </a:srgbClr>
                  </a:solidFill>
                  <a:latin typeface="Times New Roman"/>
                  <a:ea typeface="Times New Roman"/>
                </a:rPr>
                <a:t>Mg(OH)</a:t>
              </a:r>
              <a:r>
                <a:rPr lang="zh-CN" altLang="en-US" sz="2999" b="1" i="0" baseline="-25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         Mg</a:t>
              </a:r>
              <a:r>
                <a:rPr lang="zh-CN" altLang="en-US" sz="2999" b="1" i="0" baseline="30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 + 2OH</a:t>
              </a:r>
              <a:r>
                <a:rPr lang="zh-CN" altLang="en-US" sz="2999" b="1" i="0" baseline="30000">
                  <a:solidFill>
                    <a:srgbClr val="0000CC">
                      <a:alpha val="100000"/>
                    </a:srgbClr>
                  </a:solidFill>
                  <a:latin typeface="Times New Roman"/>
                  <a:ea typeface="Times New Roman"/>
                </a:rPr>
                <a:t>-</a:t>
              </a:r>
            </a:p>
          </p:txBody>
        </p:sp>
      </p:grpSp>
      <p:grpSp>
        <p:nvGrpSpPr>
          <p:cNvPr id="9" name="组合3" title=""/>
          <p:cNvGrpSpPr/>
          <p:nvPr/>
        </p:nvGrpSpPr>
        <p:grpSpPr>
          <a:xfrm>
            <a:off x="14611" y="2537774"/>
            <a:ext cx="12044049" cy="822648"/>
            <a:chExt cx="12044049" cy="822648"/>
          </a:xfrm>
        </p:grpSpPr>
        <p:sp>
          <p:nvSpPr>
            <p:cNvPr id="10" name="形状3"/>
            <p:cNvSpPr txBox="1"/>
            <p:nvPr/>
          </p:nvSpPr>
          <p:spPr>
            <a:xfrm>
              <a:off x="4535" y="49530"/>
              <a:ext cx="12039514" cy="60769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1" name="文本3"/>
            <p:cNvSpPr txBox="1"/>
            <p:nvPr/>
          </p:nvSpPr>
          <p:spPr>
            <a:xfrm>
              <a:off x="0" y="0"/>
              <a:ext cx="12039514" cy="822648"/>
            </a:xfrm>
            <a:prstGeom prst="rect">
              <a:avLst/>
            </a:prstGeom>
            <a:noFill/>
          </p:spPr>
          <p:txBody>
            <a:bodyPr anchor="t"/>
            <a:lstStyle/>
            <a:p>
              <a:pPr marL="0" algn="l">
                <a:lnSpc>
                  <a:spcPts val="4900"/>
                </a:lnSpc>
              </a:pPr>
              <a:r>
                <a:rPr lang="zh-CN" altLang="en-US" sz="2999" b="1" i="0">
                  <a:solidFill>
                    <a:srgbClr val="000000">
                      <a:alpha val="100000"/>
                    </a:srgbClr>
                  </a:solidFill>
                  <a:latin typeface="微软雅黑"/>
                  <a:ea typeface="微软雅黑"/>
                </a:rPr>
                <a:t>请写出BaSO</a:t>
              </a:r>
              <a:r>
                <a:rPr lang="zh-CN" altLang="en-US" sz="2999" b="1" i="0" baseline="-25000">
                  <a:solidFill>
                    <a:srgbClr val="000000">
                      <a:alpha val="100000"/>
                    </a:srgbClr>
                  </a:solidFill>
                  <a:latin typeface="微软雅黑"/>
                  <a:ea typeface="微软雅黑"/>
                </a:rPr>
                <a:t>4</a:t>
              </a:r>
              <a:r>
                <a:rPr lang="zh-CN" altLang="en-US" sz="2999" b="1" i="0">
                  <a:solidFill>
                    <a:srgbClr val="000000">
                      <a:alpha val="100000"/>
                    </a:srgbClr>
                  </a:solidFill>
                  <a:latin typeface="微软雅黑"/>
                  <a:ea typeface="微软雅黑"/>
                </a:rPr>
                <a:t>、Mg(OH)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Ag</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S的电离方程式,比较不同点</a:t>
              </a:r>
            </a:p>
          </p:txBody>
        </p:sp>
      </p:grpSp>
      <p:grpSp>
        <p:nvGrpSpPr>
          <p:cNvPr id="12" name="组合4" title=""/>
          <p:cNvGrpSpPr/>
          <p:nvPr/>
        </p:nvGrpSpPr>
        <p:grpSpPr>
          <a:xfrm>
            <a:off x="186023" y="3069793"/>
            <a:ext cx="6679864" cy="1208214"/>
            <a:chExt cx="6679864" cy="1208214"/>
          </a:xfrm>
        </p:grpSpPr>
        <p:sp>
          <p:nvSpPr>
            <p:cNvPr id="13" name="形状4"/>
            <p:cNvSpPr txBox="1"/>
            <p:nvPr/>
          </p:nvSpPr>
          <p:spPr>
            <a:xfrm>
              <a:off x="0" y="0"/>
              <a:ext cx="6636401" cy="645159"/>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4" name="文本4"/>
            <p:cNvSpPr txBox="1"/>
            <p:nvPr/>
          </p:nvSpPr>
          <p:spPr>
            <a:xfrm>
              <a:off x="43463" y="329584"/>
              <a:ext cx="6636401" cy="878630"/>
            </a:xfrm>
            <a:prstGeom prst="rect">
              <a:avLst/>
            </a:prstGeom>
            <a:noFill/>
          </p:spPr>
          <p:txBody>
            <a:bodyPr anchor="t"/>
            <a:lstStyle/>
            <a:p>
              <a:pPr marL="0" algn="l">
                <a:lnSpc>
                  <a:spcPts val="5400"/>
                </a:lnSpc>
              </a:pPr>
              <a:r>
                <a:rPr lang="zh-CN" altLang="en-US" sz="2999" b="1" i="0">
                  <a:solidFill>
                    <a:srgbClr val="0000CC">
                      <a:alpha val="100000"/>
                    </a:srgbClr>
                  </a:solidFill>
                  <a:latin typeface="Times New Roman"/>
                  <a:ea typeface="Times New Roman"/>
                </a:rPr>
                <a:t>BaSO</a:t>
              </a:r>
              <a:r>
                <a:rPr lang="zh-CN" altLang="en-US" sz="2999" b="1" i="0" baseline="-25000">
                  <a:solidFill>
                    <a:srgbClr val="0000CC">
                      <a:alpha val="100000"/>
                    </a:srgbClr>
                  </a:solidFill>
                  <a:latin typeface="Times New Roman"/>
                  <a:ea typeface="Times New Roman"/>
                </a:rPr>
                <a:t>4</a:t>
              </a:r>
              <a:r>
                <a:rPr lang="zh-CN" altLang="en-US" sz="2999" b="1" i="0">
                  <a:solidFill>
                    <a:srgbClr val="0000CC">
                      <a:alpha val="100000"/>
                    </a:srgbClr>
                  </a:solidFill>
                  <a:latin typeface="Times New Roman"/>
                  <a:ea typeface="Times New Roman"/>
                </a:rPr>
                <a:t>= Ba</a:t>
              </a:r>
              <a:r>
                <a:rPr lang="zh-CN" altLang="en-US" sz="2999" b="1" i="0" baseline="30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 + SO</a:t>
              </a:r>
              <a:r>
                <a:rPr lang="zh-CN" altLang="en-US" sz="2999" b="1" i="0" baseline="-25000">
                  <a:solidFill>
                    <a:srgbClr val="0000CC">
                      <a:alpha val="100000"/>
                    </a:srgbClr>
                  </a:solidFill>
                  <a:latin typeface="Times New Roman"/>
                  <a:ea typeface="Times New Roman"/>
                </a:rPr>
                <a:t>4</a:t>
              </a:r>
              <a:r>
                <a:rPr lang="zh-CN" altLang="en-US" sz="2999" b="1" i="0" baseline="30000">
                  <a:solidFill>
                    <a:srgbClr val="0000CC">
                      <a:alpha val="100000"/>
                    </a:srgbClr>
                  </a:solidFill>
                  <a:latin typeface="Times New Roman"/>
                  <a:ea typeface="Times New Roman"/>
                </a:rPr>
                <a:t>2-</a:t>
              </a:r>
            </a:p>
          </p:txBody>
        </p:sp>
      </p:grpSp>
      <p:grpSp>
        <p:nvGrpSpPr>
          <p:cNvPr id="15" name="组合5" title=""/>
          <p:cNvGrpSpPr/>
          <p:nvPr/>
        </p:nvGrpSpPr>
        <p:grpSpPr>
          <a:xfrm>
            <a:off x="9017946" y="3290259"/>
            <a:ext cx="3042123" cy="878630"/>
            <a:chExt cx="3042123" cy="878630"/>
          </a:xfrm>
        </p:grpSpPr>
        <p:sp>
          <p:nvSpPr>
            <p:cNvPr id="16" name="形状5"/>
            <p:cNvSpPr txBox="1"/>
            <p:nvPr/>
          </p:nvSpPr>
          <p:spPr>
            <a:xfrm>
              <a:off x="5110" y="49530"/>
              <a:ext cx="3037013" cy="645159"/>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7" name="文本5"/>
            <p:cNvSpPr txBox="1"/>
            <p:nvPr/>
          </p:nvSpPr>
          <p:spPr>
            <a:xfrm>
              <a:off x="0" y="0"/>
              <a:ext cx="3037013" cy="878630"/>
            </a:xfrm>
            <a:prstGeom prst="rect">
              <a:avLst/>
            </a:prstGeom>
            <a:noFill/>
          </p:spPr>
          <p:txBody>
            <a:bodyPr anchor="t"/>
            <a:lstStyle/>
            <a:p>
              <a:pPr marL="0" algn="l">
                <a:lnSpc>
                  <a:spcPts val="5400"/>
                </a:lnSpc>
              </a:pPr>
              <a:r>
                <a:rPr lang="zh-CN" altLang="en-US" sz="2999" b="1" i="0">
                  <a:solidFill>
                    <a:srgbClr val="0000CC">
                      <a:alpha val="100000"/>
                    </a:srgbClr>
                  </a:solidFill>
                  <a:latin typeface="Times New Roman"/>
                  <a:ea typeface="Times New Roman"/>
                </a:rPr>
                <a:t>Ag</a:t>
              </a:r>
              <a:r>
                <a:rPr lang="zh-CN" altLang="en-US" sz="2999" b="1" i="0" baseline="-25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S = 2Ag</a:t>
              </a:r>
              <a:r>
                <a:rPr lang="zh-CN" altLang="en-US" sz="2999" b="1" i="0" baseline="30000">
                  <a:solidFill>
                    <a:srgbClr val="0000CC">
                      <a:alpha val="100000"/>
                    </a:srgbClr>
                  </a:solidFill>
                  <a:latin typeface="Times New Roman"/>
                  <a:ea typeface="Times New Roman"/>
                </a:rPr>
                <a:t>+</a:t>
              </a:r>
              <a:r>
                <a:rPr lang="zh-CN" altLang="en-US" sz="2999" b="1" i="0">
                  <a:solidFill>
                    <a:srgbClr val="0000CC">
                      <a:alpha val="100000"/>
                    </a:srgbClr>
                  </a:solidFill>
                  <a:latin typeface="Times New Roman"/>
                  <a:ea typeface="Times New Roman"/>
                </a:rPr>
                <a:t>+ S</a:t>
              </a:r>
              <a:r>
                <a:rPr lang="zh-CN" altLang="en-US" sz="2999" b="1" i="0" baseline="30000">
                  <a:solidFill>
                    <a:srgbClr val="0000CC">
                      <a:alpha val="100000"/>
                    </a:srgbClr>
                  </a:solidFill>
                  <a:latin typeface="Times New Roman"/>
                  <a:ea typeface="Times New Roman"/>
                </a:rPr>
                <a:t>2-</a:t>
              </a:r>
            </a:p>
          </p:txBody>
        </p:sp>
      </p:grpSp>
      <p:grpSp>
        <p:nvGrpSpPr>
          <p:cNvPr id="18" name="组合6" title=""/>
          <p:cNvGrpSpPr/>
          <p:nvPr/>
        </p:nvGrpSpPr>
        <p:grpSpPr>
          <a:xfrm>
            <a:off x="271729" y="324774"/>
            <a:ext cx="7820590" cy="2306773"/>
            <a:chExt cx="7820590" cy="2306773"/>
          </a:xfrm>
        </p:grpSpPr>
        <p:sp>
          <p:nvSpPr>
            <p:cNvPr id="19" name="形状6"/>
            <p:cNvSpPr txBox="1"/>
            <p:nvPr/>
          </p:nvSpPr>
          <p:spPr>
            <a:xfrm>
              <a:off x="2298630" y="1162520"/>
              <a:ext cx="5521960" cy="64452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0" name="文本7"/>
            <p:cNvSpPr txBox="1"/>
            <p:nvPr/>
          </p:nvSpPr>
          <p:spPr>
            <a:xfrm>
              <a:off x="89059" y="1371476"/>
              <a:ext cx="5521960" cy="935297"/>
            </a:xfrm>
            <a:prstGeom prst="rect">
              <a:avLst/>
            </a:prstGeom>
            <a:noFill/>
          </p:spPr>
          <p:txBody>
            <a:bodyPr anchor="t"/>
            <a:lstStyle/>
            <a:p>
              <a:pPr marL="0" algn="l">
                <a:lnSpc>
                  <a:spcPts val="5800"/>
                </a:lnSpc>
              </a:pPr>
              <a:r>
                <a:rPr lang="zh-CN" altLang="en-US" sz="2999" b="1" i="0">
                  <a:solidFill>
                    <a:srgbClr val="0000CC">
                      <a:alpha val="100000"/>
                    </a:srgbClr>
                  </a:solidFill>
                  <a:latin typeface="Times New Roman"/>
                  <a:ea typeface="Times New Roman"/>
                </a:rPr>
                <a:t>Ag</a:t>
              </a:r>
              <a:r>
                <a:rPr lang="zh-CN" altLang="en-US" sz="2999" b="1" i="0" baseline="-25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S(s)          2Ag</a:t>
              </a:r>
              <a:r>
                <a:rPr lang="zh-CN" altLang="en-US" sz="2999" b="1" i="0" baseline="30000">
                  <a:solidFill>
                    <a:srgbClr val="0000CC">
                      <a:alpha val="100000"/>
                    </a:srgbClr>
                  </a:solidFill>
                  <a:latin typeface="Times New Roman"/>
                  <a:ea typeface="Times New Roman"/>
                </a:rPr>
                <a:t>+</a:t>
              </a:r>
              <a:r>
                <a:rPr lang="zh-CN" altLang="en-US" sz="2999" b="1" i="0">
                  <a:solidFill>
                    <a:srgbClr val="0000CC">
                      <a:alpha val="100000"/>
                    </a:srgbClr>
                  </a:solidFill>
                  <a:latin typeface="Times New Roman"/>
                  <a:ea typeface="Times New Roman"/>
                </a:rPr>
                <a:t>(aq) + S</a:t>
              </a:r>
              <a:r>
                <a:rPr lang="zh-CN" altLang="en-US" sz="2999" b="1" i="0" baseline="30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(aq)</a:t>
              </a:r>
            </a:p>
          </p:txBody>
        </p:sp>
        <p:sp>
          <p:nvSpPr>
            <p:cNvPr id="21" name="形状8"/>
            <p:cNvSpPr txBox="1"/>
            <p:nvPr/>
          </p:nvSpPr>
          <p:spPr>
            <a:xfrm>
              <a:off x="715575" y="454495"/>
              <a:ext cx="5756275" cy="646382"/>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2" name="文本8"/>
            <p:cNvSpPr txBox="1"/>
            <p:nvPr/>
          </p:nvSpPr>
          <p:spPr>
            <a:xfrm>
              <a:off x="212027" y="0"/>
              <a:ext cx="6994522" cy="935297"/>
            </a:xfrm>
            <a:prstGeom prst="rect">
              <a:avLst/>
            </a:prstGeom>
            <a:noFill/>
          </p:spPr>
          <p:txBody>
            <a:bodyPr anchor="t"/>
            <a:lstStyle/>
            <a:p>
              <a:pPr marL="0" algn="l">
                <a:lnSpc>
                  <a:spcPts val="5800"/>
                </a:lnSpc>
              </a:pPr>
              <a:r>
                <a:rPr lang="zh-CN" altLang="en-US" sz="2999" b="1" i="0">
                  <a:solidFill>
                    <a:srgbClr val="0000CC">
                      <a:alpha val="100000"/>
                    </a:srgbClr>
                  </a:solidFill>
                  <a:latin typeface="Times New Roman"/>
                  <a:ea typeface="Times New Roman"/>
                </a:rPr>
                <a:t>BaSO</a:t>
              </a:r>
              <a:r>
                <a:rPr lang="zh-CN" altLang="en-US" sz="2999" b="1" i="0" baseline="-25000">
                  <a:solidFill>
                    <a:srgbClr val="0000CC">
                      <a:alpha val="100000"/>
                    </a:srgbClr>
                  </a:solidFill>
                  <a:latin typeface="Times New Roman"/>
                  <a:ea typeface="Times New Roman"/>
                </a:rPr>
                <a:t>4</a:t>
              </a:r>
              <a:r>
                <a:rPr lang="zh-CN" altLang="en-US" sz="2999" b="1" i="0">
                  <a:solidFill>
                    <a:srgbClr val="0000CC">
                      <a:alpha val="100000"/>
                    </a:srgbClr>
                  </a:solidFill>
                  <a:latin typeface="Times New Roman"/>
                  <a:ea typeface="Times New Roman"/>
                </a:rPr>
                <a:t>(s)            Ba</a:t>
              </a:r>
              <a:r>
                <a:rPr lang="zh-CN" altLang="en-US" sz="2999" b="1" i="0" baseline="30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(aq) +  SO</a:t>
              </a:r>
              <a:r>
                <a:rPr lang="zh-CN" altLang="en-US" sz="2999" b="1" i="0" baseline="-25000">
                  <a:solidFill>
                    <a:srgbClr val="0000CC">
                      <a:alpha val="100000"/>
                    </a:srgbClr>
                  </a:solidFill>
                  <a:latin typeface="Times New Roman"/>
                  <a:ea typeface="Times New Roman"/>
                </a:rPr>
                <a:t>4</a:t>
              </a:r>
              <a:r>
                <a:rPr lang="zh-CN" altLang="en-US" sz="2999" b="1" i="0" baseline="30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(aq)</a:t>
              </a:r>
            </a:p>
          </p:txBody>
        </p:sp>
        <p:sp>
          <p:nvSpPr>
            <p:cNvPr id="23" name="形状7"/>
            <p:cNvSpPr txBox="1"/>
            <p:nvPr/>
          </p:nvSpPr>
          <p:spPr>
            <a:xfrm>
              <a:off x="2947354" y="540382"/>
              <a:ext cx="1952410" cy="58594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4" name="文本6"/>
            <p:cNvSpPr txBox="1"/>
            <p:nvPr/>
          </p:nvSpPr>
          <p:spPr>
            <a:xfrm>
              <a:off x="0" y="646233"/>
              <a:ext cx="6976110" cy="935297"/>
            </a:xfrm>
            <a:prstGeom prst="rect">
              <a:avLst/>
            </a:prstGeom>
            <a:noFill/>
          </p:spPr>
          <p:txBody>
            <a:bodyPr anchor="t"/>
            <a:lstStyle/>
            <a:p>
              <a:pPr marL="0" algn="l">
                <a:lnSpc>
                  <a:spcPts val="5800"/>
                </a:lnSpc>
              </a:pPr>
              <a:r>
                <a:rPr lang="zh-CN" altLang="en-US" sz="2999" b="1" i="0">
                  <a:solidFill>
                    <a:srgbClr val="0000CC">
                      <a:alpha val="100000"/>
                    </a:srgbClr>
                  </a:solidFill>
                  <a:latin typeface="Times New Roman"/>
                  <a:ea typeface="Times New Roman"/>
                </a:rPr>
                <a:t>Mg(OH)</a:t>
              </a:r>
              <a:r>
                <a:rPr lang="zh-CN" altLang="en-US" sz="2999" b="1" i="0" baseline="-25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(s)         Mg</a:t>
              </a:r>
              <a:r>
                <a:rPr lang="zh-CN" altLang="en-US" sz="2999" b="1" i="0" baseline="30000">
                  <a:solidFill>
                    <a:srgbClr val="0000CC">
                      <a:alpha val="100000"/>
                    </a:srgbClr>
                  </a:solidFill>
                  <a:latin typeface="Times New Roman"/>
                  <a:ea typeface="Times New Roman"/>
                </a:rPr>
                <a:t>2+</a:t>
              </a:r>
              <a:r>
                <a:rPr lang="zh-CN" altLang="en-US" sz="2999" b="1" i="0">
                  <a:solidFill>
                    <a:srgbClr val="0000CC">
                      <a:alpha val="100000"/>
                    </a:srgbClr>
                  </a:solidFill>
                  <a:latin typeface="Times New Roman"/>
                  <a:ea typeface="Times New Roman"/>
                </a:rPr>
                <a:t>(aq) + 2OH</a:t>
              </a:r>
              <a:r>
                <a:rPr lang="zh-CN" altLang="en-US" sz="2999" b="1" i="0" baseline="30000">
                  <a:solidFill>
                    <a:srgbClr val="0000CC">
                      <a:alpha val="100000"/>
                    </a:srgbClr>
                  </a:solidFill>
                  <a:latin typeface="Times New Roman"/>
                  <a:ea typeface="Times New Roman"/>
                </a:rPr>
                <a:t>-</a:t>
              </a:r>
              <a:r>
                <a:rPr lang="zh-CN" altLang="en-US" sz="2999" b="1" i="0">
                  <a:solidFill>
                    <a:srgbClr val="0000CC">
                      <a:alpha val="100000"/>
                    </a:srgbClr>
                  </a:solidFill>
                  <a:latin typeface="Times New Roman"/>
                  <a:ea typeface="Times New Roman"/>
                </a:rPr>
                <a:t>  (aq)</a:t>
              </a:r>
            </a:p>
          </p:txBody>
        </p:sp>
      </p:grpSp>
      <p:grpSp>
        <p:nvGrpSpPr>
          <p:cNvPr id="25" name="组合7" title=""/>
          <p:cNvGrpSpPr/>
          <p:nvPr/>
        </p:nvGrpSpPr>
        <p:grpSpPr>
          <a:xfrm>
            <a:off x="130512" y="4277611"/>
            <a:ext cx="11935701" cy="2805350"/>
            <a:chExt cx="11935701" cy="2805350"/>
          </a:xfrm>
        </p:grpSpPr>
        <p:sp>
          <p:nvSpPr>
            <p:cNvPr id="26" name="形状9"/>
            <p:cNvSpPr txBox="1"/>
            <p:nvPr/>
          </p:nvSpPr>
          <p:spPr>
            <a:xfrm>
              <a:off x="3973" y="49530"/>
              <a:ext cx="11931728" cy="2676526"/>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7" name="文本9"/>
            <p:cNvSpPr txBox="1"/>
            <p:nvPr/>
          </p:nvSpPr>
          <p:spPr>
            <a:xfrm>
              <a:off x="0" y="0"/>
              <a:ext cx="11931728" cy="2805350"/>
            </a:xfrm>
            <a:prstGeom prst="rect">
              <a:avLst/>
            </a:prstGeom>
            <a:noFill/>
          </p:spPr>
          <p:txBody>
            <a:bodyPr anchor="t"/>
            <a:lstStyle/>
            <a:p>
              <a:pPr marL="0" algn="l">
                <a:lnSpc>
                  <a:spcPts val="5100"/>
                </a:lnSpc>
              </a:pPr>
              <a:r>
                <a:rPr lang="zh-CN" altLang="en-US" sz="2999" b="1" i="0">
                  <a:solidFill>
                    <a:srgbClr val="3B00FF">
                      <a:alpha val="100000"/>
                    </a:srgbClr>
                  </a:solidFill>
                  <a:latin typeface="微软雅黑"/>
                  <a:ea typeface="微软雅黑"/>
                </a:rPr>
                <a:t>注意：</a:t>
              </a:r>
              <a:r>
                <a:rPr lang="zh-CN" altLang="en-US" sz="2999" b="1" i="0">
                  <a:solidFill>
                    <a:srgbClr val="FF0000">
                      <a:alpha val="100000"/>
                    </a:srgbClr>
                  </a:solidFill>
                  <a:latin typeface="微软雅黑"/>
                  <a:ea typeface="微软雅黑"/>
                </a:rPr>
                <a:t>难溶电解质可以是强电解质也可以是弱电解质</a:t>
              </a:r>
              <a:r>
                <a:rPr lang="zh-CN" altLang="en-US" sz="2999" b="1" i="0">
                  <a:solidFill>
                    <a:srgbClr val="3B00FF">
                      <a:alpha val="100000"/>
                    </a:srgbClr>
                  </a:solidFill>
                  <a:latin typeface="微软雅黑"/>
                  <a:ea typeface="微软雅黑"/>
                </a:rPr>
                <a:t>（</a:t>
              </a:r>
              <a:r>
                <a:rPr lang="zh-CN" altLang="en-US" sz="2999" b="1" i="0">
                  <a:solidFill>
                    <a:srgbClr val="FF0000">
                      <a:alpha val="100000"/>
                    </a:srgbClr>
                  </a:solidFill>
                  <a:latin typeface="微软雅黑"/>
                  <a:ea typeface="微软雅黑"/>
                </a:rPr>
                <a:t>BaSO</a:t>
              </a:r>
              <a:r>
                <a:rPr lang="zh-CN" altLang="en-US" sz="2999" b="1" i="0" baseline="-25000">
                  <a:solidFill>
                    <a:srgbClr val="FF0000">
                      <a:alpha val="100000"/>
                    </a:srgbClr>
                  </a:solidFill>
                  <a:latin typeface="微软雅黑"/>
                  <a:ea typeface="微软雅黑"/>
                </a:rPr>
                <a:t>4</a:t>
              </a:r>
              <a:r>
                <a:rPr lang="zh-CN" altLang="en-US" sz="2999" b="1" i="0">
                  <a:solidFill>
                    <a:srgbClr val="FF0000">
                      <a:alpha val="100000"/>
                    </a:srgbClr>
                  </a:solidFill>
                  <a:latin typeface="微软雅黑"/>
                  <a:ea typeface="微软雅黑"/>
                </a:rPr>
                <a:t>是强电解质，而Mg(OH)</a:t>
              </a:r>
              <a:r>
                <a:rPr lang="zh-CN" altLang="en-US" sz="2999" b="1" i="0" baseline="-25000">
                  <a:solidFill>
                    <a:srgbClr val="FF0000">
                      <a:alpha val="100000"/>
                    </a:srgbClr>
                  </a:solidFill>
                  <a:latin typeface="微软雅黑"/>
                  <a:ea typeface="微软雅黑"/>
                </a:rPr>
                <a:t>2</a:t>
              </a:r>
              <a:r>
                <a:rPr lang="zh-CN" altLang="en-US" sz="2999" b="1" i="0">
                  <a:solidFill>
                    <a:srgbClr val="FF0000">
                      <a:alpha val="100000"/>
                    </a:srgbClr>
                  </a:solidFill>
                  <a:latin typeface="微软雅黑"/>
                  <a:ea typeface="微软雅黑"/>
                </a:rPr>
                <a:t>是弱电解质</a:t>
              </a:r>
              <a:r>
                <a:rPr lang="zh-CN" altLang="en-US" sz="2999" b="1" i="0">
                  <a:solidFill>
                    <a:srgbClr val="3B00FF">
                      <a:alpha val="100000"/>
                    </a:srgbClr>
                  </a:solidFill>
                  <a:latin typeface="微软雅黑"/>
                  <a:ea typeface="微软雅黑"/>
                </a:rPr>
                <a:t>）</a:t>
              </a:r>
              <a:r>
                <a:rPr lang="zh-CN" altLang="en-US" sz="2999" b="1" i="0">
                  <a:solidFill>
                    <a:srgbClr val="FF0000">
                      <a:alpha val="100000"/>
                    </a:srgbClr>
                  </a:solidFill>
                  <a:latin typeface="微软雅黑"/>
                  <a:ea typeface="微软雅黑"/>
                </a:rPr>
                <a:t>，而难电离物质只能是弱电解质。</a:t>
              </a:r>
            </a:p>
            <a:p>
              <a:pPr marL="0" algn="l"/>
              <a:endParaRPr lang="zh-CN" altLang="en-US" sz="2999" b="1" i="0">
                <a:solidFill>
                  <a:srgbClr val="FF0000">
                    <a:alpha val="100000"/>
                  </a:srgbClr>
                </a:solidFill>
                <a:latin typeface="微软雅黑"/>
                <a:ea typeface="微软雅黑"/>
              </a:endParaRPr>
            </a:p>
          </p:txBody>
        </p:sp>
      </p:grpSp>
      <p:pic>
        <p:nvPicPr>
          <p:cNvPr id="28" name="公式1" title=""/>
          <p:cNvPicPr>
            <a:picLocks noChangeAspect="1"/>
          </p:cNvPicPr>
          <p:nvPr/>
        </p:nvPicPr>
        <p:blipFill>
          <a:blip r:embed="rId3"/>
          <a:stretch>
            <a:fillRect/>
          </a:stretch>
        </p:blipFill>
        <p:spPr>
          <a:xfrm>
            <a:off x="1435094" y="1408271"/>
            <a:ext cx="1212561" cy="1554518"/>
          </a:xfrm>
          <a:prstGeom prst="rect">
            <a:avLst/>
          </a:prstGeom>
        </p:spPr>
      </p:pic>
      <p:pic>
        <p:nvPicPr>
          <p:cNvPr id="29" name="公式2" title=""/>
          <p:cNvPicPr>
            <a:picLocks noChangeAspect="1"/>
          </p:cNvPicPr>
          <p:nvPr/>
        </p:nvPicPr>
        <p:blipFill>
          <a:blip r:embed="rId4"/>
          <a:stretch>
            <a:fillRect/>
          </a:stretch>
        </p:blipFill>
        <p:spPr>
          <a:xfrm>
            <a:off x="2118608" y="731482"/>
            <a:ext cx="1212561" cy="1554518"/>
          </a:xfrm>
          <a:prstGeom prst="rect">
            <a:avLst/>
          </a:prstGeom>
        </p:spPr>
      </p:pic>
      <p:pic>
        <p:nvPicPr>
          <p:cNvPr id="30" name="公式3" title=""/>
          <p:cNvPicPr>
            <a:picLocks noChangeAspect="1"/>
          </p:cNvPicPr>
          <p:nvPr/>
        </p:nvPicPr>
        <p:blipFill>
          <a:blip r:embed="rId5"/>
          <a:stretch>
            <a:fillRect/>
          </a:stretch>
        </p:blipFill>
        <p:spPr>
          <a:xfrm>
            <a:off x="1903543" y="65265"/>
            <a:ext cx="1212561" cy="1554518"/>
          </a:xfrm>
          <a:prstGeom prst="rect">
            <a:avLst/>
          </a:prstGeom>
        </p:spPr>
      </p:pic>
      <p:pic>
        <p:nvPicPr>
          <p:cNvPr id="31" name="公式4" title=""/>
          <p:cNvPicPr>
            <a:picLocks noChangeAspect="1"/>
          </p:cNvPicPr>
          <p:nvPr/>
        </p:nvPicPr>
        <p:blipFill>
          <a:blip r:embed="rId6"/>
          <a:stretch>
            <a:fillRect/>
          </a:stretch>
        </p:blipFill>
        <p:spPr>
          <a:xfrm>
            <a:off x="5430422" y="3023787"/>
            <a:ext cx="1212561" cy="1554518"/>
          </a:xfrm>
          <a:prstGeom prst="rect">
            <a:avLst/>
          </a:prstGeom>
        </p:spPr>
      </p:pic>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300"/>
                                        <p:tgtEl>
                                          <p:spTgt spid="28"/>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fade">
                                      <p:cBhvr>
                                        <p:cTn id="12" dur="300"/>
                                        <p:tgtEl>
                                          <p:spTgt spid="30"/>
                                        </p:tgtEl>
                                      </p:cBhvr>
                                    </p:animEffect>
                                  </p:childTnLst>
                                </p:cTn>
                              </p:par>
                            </p:childTnLst>
                          </p:cTn>
                        </p:par>
                      </p:childTnLst>
                    </p:cTn>
                  </p:par>
                  <p:par>
                    <p:cTn id="13" fill="hold" nodeType="clickPar">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fade">
                                      <p:cBhvr>
                                        <p:cTn id="17" dur="300"/>
                                        <p:tgtEl>
                                          <p:spTgt spid="29"/>
                                        </p:tgtEl>
                                      </p:cBhvr>
                                    </p:animEffect>
                                  </p:childTnLst>
                                </p:cTn>
                              </p:par>
                            </p:childTnLst>
                          </p:cTn>
                        </p:par>
                      </p:childTnLst>
                    </p:cTn>
                  </p:par>
                  <p:par>
                    <p:cTn id="18" fill="hold" nodeType="clickPar">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300"/>
                                        <p:tgtEl>
                                          <p:spTgt spid="31"/>
                                        </p:tgtEl>
                                      </p:cBhvr>
                                    </p:animEffect>
                                  </p:childTnLst>
                                </p:cTn>
                              </p:par>
                            </p:childTnLst>
                          </p:cTn>
                        </p:par>
                      </p:childTnLst>
                    </p:cTn>
                  </p:par>
                  <p:par>
                    <p:cTn id="23" fill="hold" nodeType="clickPar">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300"/>
                                        <p:tgtEl>
                                          <p:spTgt spid="6"/>
                                        </p:tgtEl>
                                      </p:cBhvr>
                                    </p:animEffect>
                                  </p:childTnLst>
                                </p:cTn>
                              </p:par>
                            </p:childTnLst>
                          </p:cTn>
                        </p:par>
                      </p:childTnLst>
                    </p:cTn>
                  </p:par>
                  <p:par>
                    <p:cTn id="28" fill="hold" nodeType="clickPar">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300"/>
                                        <p:tgtEl>
                                          <p:spTgt spid="12"/>
                                        </p:tgtEl>
                                      </p:cBhvr>
                                    </p:animEffect>
                                  </p:childTnLst>
                                </p:cTn>
                              </p:par>
                            </p:childTnLst>
                          </p:cTn>
                        </p:par>
                      </p:childTnLst>
                    </p:cTn>
                  </p:par>
                  <p:par>
                    <p:cTn id="33" fill="hold" nodeType="clickPar">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300"/>
                                        <p:tgtEl>
                                          <p:spTgt spid="15"/>
                                        </p:tgtEl>
                                      </p:cBhvr>
                                    </p:animEffect>
                                  </p:childTnLst>
                                </p:cTn>
                              </p:par>
                            </p:childTnLst>
                          </p:cTn>
                        </p:par>
                      </p:childTnLst>
                    </p:cTn>
                  </p:par>
                  <p:par>
                    <p:cTn id="38" fill="hold" nodeType="clickPar">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300"/>
                                        <p:tgtEl>
                                          <p:spTgt spid="18"/>
                                        </p:tgtEl>
                                      </p:cBhvr>
                                    </p:animEffect>
                                  </p:childTnLst>
                                </p:cTn>
                              </p:par>
                            </p:childTnLst>
                          </p:cTn>
                        </p:par>
                      </p:childTnLst>
                    </p:cTn>
                  </p:par>
                  <p:par>
                    <p:cTn id="43" fill="hold" nodeType="clickPar">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fade">
                                      <p:cBhvr>
                                        <p:cTn id="47" dur="3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0" grpId="0" animBg="1"/>
      <p:bldP spid="29" grpId="0" animBg="1"/>
      <p:bldP spid="31" grpId="0" animBg="1"/>
      <p:bldP spid="6" grpId="0" animBg="1"/>
      <p:bldP spid="12" grpId="0" animBg="1"/>
      <p:bldP spid="15" grpId="0" animBg="1"/>
      <p:bldP spid="18" grpId="0" animBg="1"/>
      <p:bldP spid="25" grpId="0" animBg="1"/>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sp>
        <p:nvSpPr>
          <p:cNvPr id="2" name="文本1" title=""/>
          <p:cNvSpPr txBox="1"/>
          <p:nvPr/>
        </p:nvSpPr>
        <p:spPr>
          <a:xfrm>
            <a:off x="178527" y="-233162"/>
            <a:ext cx="11487150" cy="6174475"/>
          </a:xfrm>
          <a:prstGeom prst="rect">
            <a:avLst/>
          </a:prstGeom>
          <a:noFill/>
        </p:spPr>
        <p:txBody>
          <a:bodyPr anchor="t"/>
          <a:lstStyle/>
          <a:p>
            <a:pPr marL="0" algn="l">
              <a:lnSpc>
                <a:spcPts val="6700"/>
              </a:lnSpc>
            </a:pPr>
            <a:r>
              <a:rPr lang="zh-CN" altLang="en-US" sz="2999" b="1" i="0">
                <a:solidFill>
                  <a:srgbClr val="000000">
                    <a:alpha val="100000"/>
                  </a:srgbClr>
                </a:solidFill>
                <a:latin typeface="微软雅黑"/>
                <a:ea typeface="微软雅黑"/>
              </a:rPr>
              <a:t>5．难溶电解质沉淀溶解平衡的影响因素</a:t>
            </a:r>
          </a:p>
          <a:p>
            <a:pPr marL="0" algn="l">
              <a:lnSpc>
                <a:spcPts val="6700"/>
              </a:lnSpc>
            </a:pPr>
            <a:r>
              <a:rPr lang="zh-CN" altLang="en-US" sz="2999" b="1" i="0">
                <a:solidFill>
                  <a:srgbClr val="000000">
                    <a:alpha val="100000"/>
                  </a:srgbClr>
                </a:solidFill>
                <a:latin typeface="微软雅黑"/>
                <a:ea typeface="微软雅黑"/>
              </a:rPr>
              <a:t>(1)</a:t>
            </a:r>
            <a:r>
              <a:rPr lang="zh-CN" altLang="en-US" sz="2999" b="1" i="0">
                <a:solidFill>
                  <a:srgbClr val="FF0000">
                    <a:alpha val="100000"/>
                  </a:srgbClr>
                </a:solidFill>
                <a:latin typeface="微软雅黑"/>
                <a:ea typeface="微软雅黑"/>
              </a:rPr>
              <a:t>内因</a:t>
            </a:r>
            <a:r>
              <a:rPr lang="zh-CN" altLang="en-US" sz="2999" b="1" i="0">
                <a:solidFill>
                  <a:srgbClr val="000000">
                    <a:alpha val="100000"/>
                  </a:srgbClr>
                </a:solidFill>
                <a:latin typeface="微软雅黑"/>
                <a:ea typeface="微软雅黑"/>
              </a:rPr>
              <a:t>(决定因素)：难溶电解质本身的性质。</a:t>
            </a:r>
          </a:p>
          <a:p>
            <a:pPr marL="0" algn="l">
              <a:lnSpc>
                <a:spcPts val="6700"/>
              </a:lnSpc>
            </a:pPr>
            <a:r>
              <a:rPr lang="zh-CN" altLang="en-US" sz="2999" b="1" i="0">
                <a:solidFill>
                  <a:srgbClr val="000000">
                    <a:alpha val="100000"/>
                  </a:srgbClr>
                </a:solidFill>
                <a:latin typeface="微软雅黑"/>
                <a:ea typeface="微软雅黑"/>
              </a:rPr>
              <a:t>(2)</a:t>
            </a:r>
            <a:r>
              <a:rPr lang="zh-CN" altLang="en-US" sz="2999" b="1" i="0">
                <a:solidFill>
                  <a:srgbClr val="FF0000">
                    <a:alpha val="100000"/>
                  </a:srgbClr>
                </a:solidFill>
                <a:latin typeface="微软雅黑"/>
                <a:ea typeface="微软雅黑"/>
              </a:rPr>
              <a:t>外因</a:t>
            </a:r>
            <a:r>
              <a:rPr lang="zh-CN" altLang="en-US" sz="2999" b="1" i="0">
                <a:solidFill>
                  <a:srgbClr val="000000">
                    <a:alpha val="100000"/>
                  </a:srgbClr>
                </a:solidFill>
                <a:latin typeface="微软雅黑"/>
                <a:ea typeface="微软雅黑"/>
              </a:rPr>
              <a:t>：温度、浓度等条件的影响符合勒夏特列原理。</a:t>
            </a:r>
          </a:p>
          <a:p>
            <a:pPr marL="0" algn="l">
              <a:lnSpc>
                <a:spcPts val="6700"/>
              </a:lnSpc>
            </a:pPr>
            <a:r>
              <a:rPr lang="zh-CN" altLang="en-US" sz="2999" b="1" i="0">
                <a:solidFill>
                  <a:srgbClr val="000000">
                    <a:alpha val="100000"/>
                  </a:srgbClr>
                </a:solidFill>
                <a:latin typeface="微软雅黑"/>
                <a:ea typeface="微软雅黑"/>
              </a:rPr>
              <a:t>(3)</a:t>
            </a:r>
            <a:r>
              <a:rPr lang="zh-CN" altLang="en-US" sz="2999" b="1" i="0">
                <a:solidFill>
                  <a:srgbClr val="FF0000">
                    <a:alpha val="100000"/>
                  </a:srgbClr>
                </a:solidFill>
                <a:latin typeface="微软雅黑"/>
                <a:ea typeface="微软雅黑"/>
              </a:rPr>
              <a:t>实例分析</a:t>
            </a:r>
            <a:endParaRPr lang="zh-CN" altLang="en-US" sz="2999" b="1" i="0">
              <a:solidFill>
                <a:srgbClr val="000000">
                  <a:alpha val="100000"/>
                </a:srgbClr>
              </a:solidFill>
              <a:latin typeface="微软雅黑"/>
              <a:ea typeface="微软雅黑"/>
            </a:endParaRPr>
          </a:p>
          <a:p>
            <a:pPr marL="0" algn="l">
              <a:lnSpc>
                <a:spcPts val="6700"/>
              </a:lnSpc>
            </a:pPr>
            <a:r>
              <a:rPr lang="zh-CN" altLang="en-US" sz="2999" b="1" i="0">
                <a:solidFill>
                  <a:srgbClr val="000000">
                    <a:alpha val="100000"/>
                  </a:srgbClr>
                </a:solidFill>
                <a:latin typeface="微软雅黑"/>
                <a:ea typeface="微软雅黑"/>
              </a:rPr>
              <a:t>已知沉淀溶解平衡：Mg(OH)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          Mg</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(aq)＋2OH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(aq)，请分析当改变下列条件时，对该沉淀溶解平衡的影响，填写下表(浓度变化均指平衡后和原平衡比较)：</a:t>
            </a:r>
          </a:p>
        </p:txBody>
      </p:sp>
      <p:pic>
        <p:nvPicPr>
          <p:cNvPr id="3" name="公式1" title=""/>
          <p:cNvPicPr>
            <a:picLocks noChangeAspect="1"/>
          </p:cNvPicPr>
          <p:nvPr/>
        </p:nvPicPr>
        <p:blipFill>
          <a:blip r:embed="rId2"/>
          <a:stretch>
            <a:fillRect/>
          </a:stretch>
        </p:blipFill>
        <p:spPr>
          <a:xfrm>
            <a:off x="5859047" y="3051648"/>
            <a:ext cx="1212561" cy="1554518"/>
          </a:xfrm>
          <a:prstGeom prst="rect">
            <a:avLst/>
          </a:prstGeom>
        </p:spPr>
      </p:pic>
    </p:spTree>
    <p:extLst>
      <p:ext uri="{BB962C8B-B14F-4D97-AF65-F5344CB8AC3E}">
        <p14:creationId xmlns:p14="http://schemas.microsoft.com/office/powerpoint/2010/main" val="840519474"/>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alpha val="100000"/>
          </a:srgbClr>
        </a:solidFill>
      </p:bgPr>
    </p:bg>
    <p:spTree>
      <p:nvGrpSpPr>
        <p:cNvPr id="1" name=""/>
        <p:cNvGrpSpPr/>
        <p:nvPr/>
      </p:nvGrpSpPr>
      <p:grpSpPr>
        <a:xfrm>
          <a:off x="0" y="0"/>
          <a:ext cx="0" cy="0"/>
        </a:xfrm>
      </p:grpSpPr>
      <p:pic>
        <p:nvPicPr>
          <p:cNvPr id="2" name="图片1" title="">
            <a:extLst>
              <a:ext uri="{FF2B5EF4-FFF2-40B4-BE49-F238E27FC236}">
                <a16:creationId xmlns:a16="http://schemas.microsoft.com/office/drawing/2014/main" id="{69ED34C6-1862-8A8A-03F9-2D1EFC8C3215}"/>
              </a:ext>
            </a:extLst>
          </p:cNvPr>
          <p:cNvPicPr>
            <a:picLocks noChangeAspect="1"/>
          </p:cNvPicPr>
          <p:nvPr/>
        </p:nvPicPr>
        <p:blipFill>
          <a:blip r:embed="rId2"/>
          <a:stretch>
            <a:fillRect/>
          </a:stretch>
        </p:blipFill>
        <p:spPr>
          <a:xfrm>
            <a:off x="838200" y="365125"/>
            <a:ext cx="9525" cy="9525"/>
          </a:xfrm>
          <a:prstGeom prst="rect">
            <a:avLst/>
          </a:prstGeom>
        </p:spPr>
      </p:pic>
      <p:graphicFrame>
        <p:nvGraphicFramePr>
          <p:cNvPr id="3" name="表格1" title="">
            <a:extLst>
              <a:ext uri="{FF2B5EF4-FFF2-40B4-BE49-F238E27FC236}">
                <a16:creationId xmlns:a16="http://schemas.microsoft.com/office/drawing/2014/main" id="{62B2FBE6-5C8C-E811-489E-1440CA960B7D}"/>
              </a:ext>
            </a:extLst>
          </p:cNvPr>
          <p:cNvGraphicFramePr>
            <a:graphicFrameLocks noGrp="1"/>
          </p:cNvGraphicFramePr>
          <p:nvPr>
            <p:extLst>
              <p:ext uri="{D42A27DB-BD31-4B8C-83A1-F6EECF244321}">
                <p14:modId xmlns:p14="http://schemas.microsoft.com/office/powerpoint/2010/main" val="3345567701"/>
              </p:ext>
            </p:extLst>
          </p:nvPr>
        </p:nvGraphicFramePr>
        <p:xfrm>
          <a:off x="186480" y="1392755"/>
          <a:ext cx="11217154" cy="4944197"/>
        </p:xfrm>
        <a:graphic>
          <a:graphicData uri="http://schemas.openxmlformats.org/drawingml/2006/table">
            <a:tbl>
              <a:tblPr firstRow="1" bandRow="1">
                <a:tableStyleId>{5C22544A-7EE6-4342-B048-85BDC9FD1C3A}</a:tableStyleId>
              </a:tblPr>
              <a:tblGrid>
                <a:gridCol w="3297153">
                  <a:extLst>
                    <a:ext uri="{9D8B030D-6E8A-4147-A177-3AD203B41FA5}">
                      <a16:colId xmlns:a16="http://schemas.microsoft.com/office/drawing/2014/main" val="2854172943"/>
                    </a:ext>
                  </a:extLst>
                </a:gridCol>
                <a:gridCol w="2742906">
                  <a:extLst>
                    <a:ext uri="{9D8B030D-6E8A-4147-A177-3AD203B41FA5}">
                      <a16:colId xmlns:a16="http://schemas.microsoft.com/office/drawing/2014/main" val="2854172943"/>
                    </a:ext>
                  </a:extLst>
                </a:gridCol>
                <a:gridCol w="2643792">
                  <a:extLst>
                    <a:ext uri="{9D8B030D-6E8A-4147-A177-3AD203B41FA5}">
                      <a16:colId xmlns:a16="http://schemas.microsoft.com/office/drawing/2014/main" val="2854172943"/>
                    </a:ext>
                  </a:extLst>
                </a:gridCol>
                <a:gridCol w="2533302">
                  <a:extLst>
                    <a:ext uri="{9D8B030D-6E8A-4147-A177-3AD203B41FA5}">
                      <a16:colId xmlns:a16="http://schemas.microsoft.com/office/drawing/2014/main" val="2854172943"/>
                    </a:ext>
                  </a:extLst>
                </a:gridCol>
              </a:tblGrid>
              <a:tr h="706314">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条件改变</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移动方向</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C(Mg</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C(OH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r h="706314">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升温</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r h="706314">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加水</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r h="706314">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加Mg(OH)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r h="706314">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加MgCl</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r h="706314">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加NaOH(s)</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r h="706314">
                <a:tc>
                  <a:txBody>
                    <a:bodyPr vert="horz" wrap="square" anchor="ctr"/>
                    <a:lstStyle/>
                    <a:p>
                      <a:pPr marL="0" algn="ctr">
                        <a:lnSpc>
                          <a:spcPts val="3700"/>
                        </a:lnSpc>
                      </a:pPr>
                      <a:r>
                        <a:rPr lang="zh-CN" altLang="en-US" sz="2999" b="1" i="0">
                          <a:solidFill>
                            <a:srgbClr val="000000">
                              <a:alpha val="100000"/>
                            </a:srgbClr>
                          </a:solidFill>
                          <a:latin typeface="微软雅黑"/>
                          <a:ea typeface="微软雅黑"/>
                        </a:rPr>
                        <a:t>加盐酸</a:t>
                      </a:r>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c>
                  <a:txBody>
                    <a:bodyPr vert="horz" wrap="square" anchor="ctr"/>
                    <a:lstStyle/>
                    <a:p>
                      <a:pPr marL="0" algn="l"/>
                    </a:p>
                  </a:txBody>
                  <a:tcPr anchor="ctr">
                    <a:lnL w="12700" cap="flat">
                      <a:solidFill>
                        <a:srgbClr val="000000">
                          <a:alpha val="100000"/>
                        </a:srgbClr>
                      </a:solidFill>
                    </a:lnL>
                    <a:lnR w="12700" cap="flat">
                      <a:solidFill>
                        <a:srgbClr val="000000">
                          <a:alpha val="100000"/>
                        </a:srgbClr>
                      </a:solidFill>
                    </a:lnR>
                    <a:lnT w="12700" cap="flat">
                      <a:solidFill>
                        <a:srgbClr val="000000">
                          <a:alpha val="100000"/>
                        </a:srgbClr>
                      </a:solidFill>
                    </a:lnT>
                    <a:lnB w="12700" cap="flat">
                      <a:solidFill>
                        <a:srgbClr val="000000">
                          <a:alpha val="100000"/>
                        </a:srgbClr>
                      </a:solidFill>
                    </a:lnB>
                    <a:solidFill>
                      <a:srgbClr val="FFFFFF">
                        <a:alpha val="0"/>
                      </a:srgbClr>
                    </a:solidFill>
                  </a:tcPr>
                  <a:extLst>
                    <a:ext uri="{0D108BD9-81ED-4DB2-BD59-A6C34878D82A}">
                      <a16:rowId xmlns:a16="http://schemas.microsoft.com/office/drawing/2014/main" val="2661222183"/>
                    </a:ext>
                  </a:extLst>
                </a:tc>
              </a:tr>
            </a:tbl>
          </a:graphicData>
        </a:graphic>
      </p:graphicFrame>
      <p:grpSp>
        <p:nvGrpSpPr>
          <p:cNvPr id="4" name="组合1" title=""/>
          <p:cNvGrpSpPr/>
          <p:nvPr/>
        </p:nvGrpSpPr>
        <p:grpSpPr>
          <a:xfrm>
            <a:off x="4076471" y="2043322"/>
            <a:ext cx="7492432" cy="775483"/>
            <a:chExt cx="7492432" cy="775483"/>
          </a:xfrm>
        </p:grpSpPr>
        <p:sp>
          <p:nvSpPr>
            <p:cNvPr id="5" name="形状1"/>
            <p:cNvSpPr txBox="1"/>
            <p:nvPr/>
          </p:nvSpPr>
          <p:spPr>
            <a:xfrm>
              <a:off x="4693" y="49530"/>
              <a:ext cx="7487739" cy="5200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6" name="文本1"/>
            <p:cNvSpPr txBox="1"/>
            <p:nvPr/>
          </p:nvSpPr>
          <p:spPr>
            <a:xfrm>
              <a:off x="0" y="0"/>
              <a:ext cx="7487739" cy="775483"/>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   正向                增大               增大</a:t>
              </a:r>
            </a:p>
          </p:txBody>
        </p:sp>
      </p:grpSp>
      <p:grpSp>
        <p:nvGrpSpPr>
          <p:cNvPr id="7" name="组合2" title=""/>
          <p:cNvGrpSpPr/>
          <p:nvPr/>
        </p:nvGrpSpPr>
        <p:grpSpPr>
          <a:xfrm>
            <a:off x="4015359" y="2736466"/>
            <a:ext cx="7943473" cy="775483"/>
            <a:chExt cx="7943473" cy="775483"/>
          </a:xfrm>
        </p:grpSpPr>
        <p:sp>
          <p:nvSpPr>
            <p:cNvPr id="8" name="形状2"/>
            <p:cNvSpPr txBox="1"/>
            <p:nvPr/>
          </p:nvSpPr>
          <p:spPr>
            <a:xfrm>
              <a:off x="4693" y="49530"/>
              <a:ext cx="7938780" cy="5200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9" name="文本2"/>
            <p:cNvSpPr txBox="1"/>
            <p:nvPr/>
          </p:nvSpPr>
          <p:spPr>
            <a:xfrm>
              <a:off x="0" y="0"/>
              <a:ext cx="7938780" cy="775483"/>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   正向                不 变               不变</a:t>
              </a:r>
            </a:p>
          </p:txBody>
        </p:sp>
      </p:grpSp>
      <p:grpSp>
        <p:nvGrpSpPr>
          <p:cNvPr id="10" name="组合3" title=""/>
          <p:cNvGrpSpPr/>
          <p:nvPr/>
        </p:nvGrpSpPr>
        <p:grpSpPr>
          <a:xfrm>
            <a:off x="3907212" y="3477139"/>
            <a:ext cx="9045756" cy="775483"/>
            <a:chExt cx="9045756" cy="775483"/>
          </a:xfrm>
        </p:grpSpPr>
        <p:sp>
          <p:nvSpPr>
            <p:cNvPr id="11" name="形状3"/>
            <p:cNvSpPr txBox="1"/>
            <p:nvPr/>
          </p:nvSpPr>
          <p:spPr>
            <a:xfrm>
              <a:off x="4693" y="49530"/>
              <a:ext cx="9041063" cy="5200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2" name="文本3"/>
            <p:cNvSpPr txBox="1"/>
            <p:nvPr/>
          </p:nvSpPr>
          <p:spPr>
            <a:xfrm>
              <a:off x="0" y="0"/>
              <a:ext cx="9041063" cy="775483"/>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   不移动              不变                不变</a:t>
              </a:r>
            </a:p>
          </p:txBody>
        </p:sp>
      </p:grpSp>
      <p:grpSp>
        <p:nvGrpSpPr>
          <p:cNvPr id="13" name="组合4" title=""/>
          <p:cNvGrpSpPr/>
          <p:nvPr/>
        </p:nvGrpSpPr>
        <p:grpSpPr>
          <a:xfrm>
            <a:off x="4076500" y="4161406"/>
            <a:ext cx="8235402" cy="775483"/>
            <a:chExt cx="8235402" cy="775483"/>
          </a:xfrm>
        </p:grpSpPr>
        <p:sp>
          <p:nvSpPr>
            <p:cNvPr id="14" name="形状4"/>
            <p:cNvSpPr txBox="1"/>
            <p:nvPr/>
          </p:nvSpPr>
          <p:spPr>
            <a:xfrm>
              <a:off x="4693" y="49530"/>
              <a:ext cx="8230709" cy="5200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5" name="文本4"/>
            <p:cNvSpPr txBox="1"/>
            <p:nvPr/>
          </p:nvSpPr>
          <p:spPr>
            <a:xfrm>
              <a:off x="0" y="0"/>
              <a:ext cx="8230709" cy="775483"/>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  逆向                 增大               减小</a:t>
              </a:r>
            </a:p>
          </p:txBody>
        </p:sp>
      </p:grpSp>
      <p:grpSp>
        <p:nvGrpSpPr>
          <p:cNvPr id="16" name="组合5" title=""/>
          <p:cNvGrpSpPr/>
          <p:nvPr/>
        </p:nvGrpSpPr>
        <p:grpSpPr>
          <a:xfrm>
            <a:off x="4353697" y="4781502"/>
            <a:ext cx="7979635" cy="775483"/>
            <a:chExt cx="7979635" cy="775483"/>
          </a:xfrm>
        </p:grpSpPr>
        <p:sp>
          <p:nvSpPr>
            <p:cNvPr id="17" name="形状5"/>
            <p:cNvSpPr txBox="1"/>
            <p:nvPr/>
          </p:nvSpPr>
          <p:spPr>
            <a:xfrm>
              <a:off x="4693" y="49530"/>
              <a:ext cx="7974942" cy="5200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18" name="文本5"/>
            <p:cNvSpPr txBox="1"/>
            <p:nvPr/>
          </p:nvSpPr>
          <p:spPr>
            <a:xfrm>
              <a:off x="0" y="0"/>
              <a:ext cx="7974942" cy="775483"/>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逆向                 减小               增大</a:t>
              </a:r>
            </a:p>
          </p:txBody>
        </p:sp>
      </p:grpSp>
      <p:grpSp>
        <p:nvGrpSpPr>
          <p:cNvPr id="19" name="组合6" title=""/>
          <p:cNvGrpSpPr/>
          <p:nvPr/>
        </p:nvGrpSpPr>
        <p:grpSpPr>
          <a:xfrm>
            <a:off x="4015226" y="5509374"/>
            <a:ext cx="7615514" cy="775483"/>
            <a:chExt cx="7615514" cy="775483"/>
          </a:xfrm>
        </p:grpSpPr>
        <p:sp>
          <p:nvSpPr>
            <p:cNvPr id="20" name="形状6"/>
            <p:cNvSpPr txBox="1"/>
            <p:nvPr/>
          </p:nvSpPr>
          <p:spPr>
            <a:xfrm>
              <a:off x="4693" y="49530"/>
              <a:ext cx="7610821" cy="520065"/>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1" name="文本6"/>
            <p:cNvSpPr txBox="1"/>
            <p:nvPr/>
          </p:nvSpPr>
          <p:spPr>
            <a:xfrm>
              <a:off x="0" y="0"/>
              <a:ext cx="7610821" cy="775483"/>
            </a:xfrm>
            <a:prstGeom prst="rect">
              <a:avLst/>
            </a:prstGeom>
            <a:noFill/>
          </p:spPr>
          <p:txBody>
            <a:bodyPr anchor="t"/>
            <a:lstStyle/>
            <a:p>
              <a:pPr marL="0" algn="l">
                <a:lnSpc>
                  <a:spcPts val="4600"/>
                </a:lnSpc>
              </a:pPr>
              <a:r>
                <a:rPr lang="zh-CN" altLang="en-US" sz="2999" b="1" i="0">
                  <a:solidFill>
                    <a:srgbClr val="FF0000">
                      <a:alpha val="100000"/>
                    </a:srgbClr>
                  </a:solidFill>
                  <a:latin typeface="微软雅黑"/>
                  <a:ea typeface="微软雅黑"/>
                </a:rPr>
                <a:t>   正向                 增大               减小</a:t>
              </a:r>
            </a:p>
          </p:txBody>
        </p:sp>
      </p:grpSp>
      <p:grpSp>
        <p:nvGrpSpPr>
          <p:cNvPr id="22" name="组合7" title=""/>
          <p:cNvGrpSpPr/>
          <p:nvPr/>
        </p:nvGrpSpPr>
        <p:grpSpPr>
          <a:xfrm>
            <a:off x="134541" y="-138932"/>
            <a:ext cx="11923394" cy="1497925"/>
            <a:chExt cx="11923394" cy="1497925"/>
          </a:xfrm>
        </p:grpSpPr>
        <p:sp>
          <p:nvSpPr>
            <p:cNvPr id="23" name="形状7"/>
            <p:cNvSpPr txBox="1"/>
            <p:nvPr/>
          </p:nvSpPr>
          <p:spPr>
            <a:xfrm>
              <a:off x="3955" y="49530"/>
              <a:ext cx="11919439" cy="1383663"/>
            </a:xfrm>
            <a:prstGeom prst="rect">
              <a:avLst/>
            </a:prstGeom>
            <a:solidFill>
              <a:srgbClr val="FFFFFF">
                <a:alpha val="0"/>
              </a:srgbClr>
            </a:solidFill>
            <a:ln w="9525">
              <a:solidFill>
                <a:srgbClr val="FFFFFF">
                  <a:alpha val="0"/>
                </a:srgbClr>
              </a:solidFill>
            </a:ln>
          </p:spPr>
          <p:txBody>
            <a:bodyPr anchor="ctr"/>
            <a:lstStyle/>
            <a:p>
              <a:pPr marL="0" algn="ctr"/>
            </a:p>
          </p:txBody>
        </p:sp>
        <p:sp>
          <p:nvSpPr>
            <p:cNvPr id="24" name="文本7"/>
            <p:cNvSpPr txBox="1"/>
            <p:nvPr/>
          </p:nvSpPr>
          <p:spPr>
            <a:xfrm>
              <a:off x="0" y="0"/>
              <a:ext cx="11919439" cy="1497925"/>
            </a:xfrm>
            <a:prstGeom prst="rect">
              <a:avLst/>
            </a:prstGeom>
            <a:noFill/>
          </p:spPr>
          <p:txBody>
            <a:bodyPr anchor="t"/>
            <a:lstStyle/>
            <a:p>
              <a:pPr marL="0" algn="l">
                <a:lnSpc>
                  <a:spcPts val="5100"/>
                </a:lnSpc>
              </a:pPr>
              <a:r>
                <a:rPr lang="zh-CN" altLang="en-US" sz="2999" b="1" i="0">
                  <a:solidFill>
                    <a:srgbClr val="FF0000">
                      <a:alpha val="100000"/>
                    </a:srgbClr>
                  </a:solidFill>
                  <a:latin typeface="微软雅黑"/>
                  <a:ea typeface="微软雅黑"/>
                </a:rPr>
                <a:t>课堂练习2、</a:t>
              </a:r>
              <a:r>
                <a:rPr lang="zh-CN" altLang="en-US" sz="2999" b="1" i="0">
                  <a:solidFill>
                    <a:srgbClr val="000000">
                      <a:alpha val="100000"/>
                    </a:srgbClr>
                  </a:solidFill>
                  <a:latin typeface="微软雅黑"/>
                  <a:ea typeface="微软雅黑"/>
                </a:rPr>
                <a:t>已知沉淀溶解平衡：</a:t>
              </a:r>
            </a:p>
            <a:p>
              <a:pPr marL="0" algn="l">
                <a:lnSpc>
                  <a:spcPts val="5100"/>
                </a:lnSpc>
              </a:pPr>
              <a:r>
                <a:rPr lang="zh-CN" altLang="en-US" sz="2999" b="1" i="0">
                  <a:solidFill>
                    <a:srgbClr val="000000">
                      <a:alpha val="100000"/>
                    </a:srgbClr>
                  </a:solidFill>
                  <a:latin typeface="微软雅黑"/>
                  <a:ea typeface="微软雅黑"/>
                </a:rPr>
                <a:t>Mg(OH)</a:t>
              </a:r>
              <a:r>
                <a:rPr lang="zh-CN" altLang="en-US" sz="2999" b="1" i="0" baseline="-25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(s)          Mg</a:t>
              </a:r>
              <a:r>
                <a:rPr lang="zh-CN" altLang="en-US" sz="2999" b="1" i="0" baseline="30000">
                  <a:solidFill>
                    <a:srgbClr val="000000">
                      <a:alpha val="100000"/>
                    </a:srgbClr>
                  </a:solidFill>
                  <a:latin typeface="微软雅黑"/>
                  <a:ea typeface="微软雅黑"/>
                </a:rPr>
                <a:t>2＋</a:t>
              </a:r>
              <a:r>
                <a:rPr lang="zh-CN" altLang="en-US" sz="2999" b="1" i="0">
                  <a:solidFill>
                    <a:srgbClr val="000000">
                      <a:alpha val="100000"/>
                    </a:srgbClr>
                  </a:solidFill>
                  <a:latin typeface="微软雅黑"/>
                  <a:ea typeface="微软雅黑"/>
                </a:rPr>
                <a:t>(aq)＋2OH</a:t>
              </a:r>
              <a:r>
                <a:rPr lang="zh-CN" altLang="en-US" sz="2999" b="1" i="0" baseline="30000">
                  <a:solidFill>
                    <a:srgbClr val="000000">
                      <a:alpha val="100000"/>
                    </a:srgbClr>
                  </a:solidFill>
                  <a:latin typeface="微软雅黑"/>
                  <a:ea typeface="微软雅黑"/>
                </a:rPr>
                <a:t>－</a:t>
              </a:r>
              <a:r>
                <a:rPr lang="zh-CN" altLang="en-US" sz="2999" b="1" i="0">
                  <a:solidFill>
                    <a:srgbClr val="000000">
                      <a:alpha val="100000"/>
                    </a:srgbClr>
                  </a:solidFill>
                  <a:latin typeface="微软雅黑"/>
                  <a:ea typeface="微软雅黑"/>
                </a:rPr>
                <a:t>(aq)，</a:t>
              </a:r>
              <a:r>
                <a:rPr lang="zh-CN" altLang="en-US" sz="2999" b="1" i="0">
                  <a:solidFill>
                    <a:srgbClr val="3B00FF">
                      <a:alpha val="100000"/>
                    </a:srgbClr>
                  </a:solidFill>
                  <a:latin typeface="微软雅黑"/>
                  <a:ea typeface="微软雅黑"/>
                </a:rPr>
                <a:t>ΔH&gt;0</a:t>
              </a:r>
            </a:p>
          </p:txBody>
        </p:sp>
      </p:grpSp>
      <p:pic>
        <p:nvPicPr>
          <p:cNvPr id="25" name="公式1" title=""/>
          <p:cNvPicPr>
            <a:picLocks noChangeAspect="1"/>
          </p:cNvPicPr>
          <p:nvPr/>
        </p:nvPicPr>
        <p:blipFill>
          <a:blip r:embed="rId3"/>
          <a:stretch>
            <a:fillRect/>
          </a:stretch>
        </p:blipFill>
        <p:spPr>
          <a:xfrm>
            <a:off x="2359752" y="115776"/>
            <a:ext cx="1298286" cy="1664418"/>
          </a:xfrm>
          <a:prstGeom prst="rect">
            <a:avLst/>
          </a:prstGeom>
        </p:spPr>
      </p:pic>
    </p:spTree>
    <p:extLst>
      <p:ext uri="{BB962C8B-B14F-4D97-AF65-F5344CB8AC3E}">
        <p14:creationId xmlns:p14="http://schemas.microsoft.com/office/powerpoint/2010/main" val="840519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ppt_x</p:attrName>
                                        </p:attrNameLst>
                                      </p:cBhvr>
                                      <p:tavLst>
                                        <p:tav tm="0">
                                          <p:val>
                                            <p:strVal val="#ppt_x"/>
                                          </p:val>
                                        </p:tav>
                                        <p:tav tm="100000">
                                          <p:val>
                                            <p:strVal val="#ppt_x"/>
                                          </p:val>
                                        </p:tav>
                                      </p:tavLst>
                                    </p:anim>
                                    <p:anim calcmode="lin" valueType="num">
                                      <p:cBhvr>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ppt_x</p:attrName>
                                        </p:attrNameLst>
                                      </p:cBhvr>
                                      <p:tavLst>
                                        <p:tav tm="0">
                                          <p:val>
                                            <p:strVal val="#ppt_x"/>
                                          </p:val>
                                        </p:tav>
                                        <p:tav tm="100000">
                                          <p:val>
                                            <p:strVal val="#ppt_x"/>
                                          </p:val>
                                        </p:tav>
                                      </p:tavLst>
                                    </p:anim>
                                    <p:anim calcmode="lin" valueType="num">
                                      <p:cBhvr>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p:cTn id="24" dur="500" fill="hold"/>
                                        <p:tgtEl>
                                          <p:spTgt spid="13"/>
                                        </p:tgtEl>
                                        <p:attrNameLst>
                                          <p:attrName>ppt_x</p:attrName>
                                        </p:attrNameLst>
                                      </p:cBhvr>
                                      <p:tavLst>
                                        <p:tav tm="0">
                                          <p:val>
                                            <p:strVal val="#ppt_x"/>
                                          </p:val>
                                        </p:tav>
                                        <p:tav tm="100000">
                                          <p:val>
                                            <p:strVal val="#ppt_x"/>
                                          </p:val>
                                        </p:tav>
                                      </p:tavLst>
                                    </p:anim>
                                    <p:anim calcmode="lin" valueType="num">
                                      <p:cBhvr>
                                        <p:cTn id="2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 calcmode="lin" valueType="num">
                                      <p:cBhvr>
                                        <p:cTn id="30" dur="500" fill="hold"/>
                                        <p:tgtEl>
                                          <p:spTgt spid="16"/>
                                        </p:tgtEl>
                                        <p:attrNameLst>
                                          <p:attrName>ppt_x</p:attrName>
                                        </p:attrNameLst>
                                      </p:cBhvr>
                                      <p:tavLst>
                                        <p:tav tm="0">
                                          <p:val>
                                            <p:strVal val="#ppt_x"/>
                                          </p:val>
                                        </p:tav>
                                        <p:tav tm="100000">
                                          <p:val>
                                            <p:strVal val="#ppt_x"/>
                                          </p:val>
                                        </p:tav>
                                      </p:tavLst>
                                    </p:anim>
                                    <p:anim calcmode="lin" valueType="num">
                                      <p:cBhvr>
                                        <p:cTn id="3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ppt_x</p:attrName>
                                        </p:attrNameLst>
                                      </p:cBhvr>
                                      <p:tavLst>
                                        <p:tav tm="0">
                                          <p:val>
                                            <p:strVal val="#ppt_x"/>
                                          </p:val>
                                        </p:tav>
                                        <p:tav tm="100000">
                                          <p:val>
                                            <p:strVal val="#ppt_x"/>
                                          </p:val>
                                        </p:tav>
                                      </p:tavLst>
                                    </p:anim>
                                    <p:anim calcmode="lin" valueType="num">
                                      <p:cBhvr>
                                        <p:cTn id="3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0" grpId="0" animBg="1"/>
      <p:bldP spid="13" grpId="0" animBg="1"/>
      <p:bldP spid="16" grpId="0" animBg="1"/>
      <p:bldP spid="19" grpId="0" animBg="1"/>
    </p:bldLst>
  </p:timing>
</p:sld>
</file>

<file path=ppt/tags/tag1.xml><?xml version="1.0" encoding="utf-8"?>
<p:tagLst xmlns:p="http://schemas.openxmlformats.org/presentationml/2006/main">
  <p:tag name="AS_OS" val="Unix 3.10 unknown"/>
  <p:tag name="AS_RELEASE_DATE" val="2023.03.31"/>
  <p:tag name="AS_TITLE" val="Aspose.Slides for Java"/>
  <p:tag name="AS_VERSION" val="23.3"/>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等线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等线"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学科网</Company>
  <Paragraphs>204</Paragraphs>
  <Slides>24</Slides>
  <Notes>0</Notes>
  <TotalTime>0</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24</vt:i4>
      </vt:variant>
    </vt:vector>
  </HeadingPairs>
  <TitlesOfParts>
    <vt:vector baseType="lpstr" size="32">
      <vt:lpstr>Arial</vt:lpstr>
      <vt:lpstr>等线 Light</vt:lpstr>
      <vt:lpstr>等线</vt:lpstr>
      <vt:lpstr>微软雅黑</vt:lpstr>
      <vt:lpstr>Times New Roman</vt:lpstr>
      <vt:lpstr>Microsoft YaHei</vt:lpstr>
      <vt:lpstr>华文新魏</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Java</Application>
  <AppVersion>23.0300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2024-08-18T16:14:19.102</cp:lastPrinted>
  <dcterms:created xsi:type="dcterms:W3CDTF">2024-08-18T16:14:19Z</dcterms:created>
  <dcterms:modified xsi:type="dcterms:W3CDTF">2024-08-18T08:14:19Z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