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5" r:id="rId3"/>
    <p:sldId id="370" r:id="rId5"/>
    <p:sldId id="371" r:id="rId6"/>
    <p:sldId id="372" r:id="rId7"/>
    <p:sldId id="358" r:id="rId8"/>
    <p:sldId id="359" r:id="rId9"/>
    <p:sldId id="360" r:id="rId10"/>
    <p:sldId id="361" r:id="rId11"/>
    <p:sldId id="362" r:id="rId12"/>
    <p:sldId id="363" r:id="rId13"/>
    <p:sldId id="365" r:id="rId14"/>
    <p:sldId id="350" r:id="rId15"/>
    <p:sldId id="334" r:id="rId16"/>
    <p:sldId id="373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8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0" clrIdx="0"/>
  <p:cmAuthor id="2" name="作者" initials="A" lastIdx="0" clrIdx="1"/>
  <p:cmAuthor id="0" name="幸全" initials="" lastIdx="0" clrIdx="0"/>
  <p:cmAuthor id="3" name="新课标第一网" initials="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30" y="78"/>
      </p:cViewPr>
      <p:guideLst>
        <p:guide orient="horz" pos="2160"/>
        <p:guide pos="378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218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idx="39">
    <p:pos x="10" y="10"/>
    <p:text>所以反应热有的性质，他们都有，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64.xml"/><Relationship Id="rId5" Type="http://schemas.openxmlformats.org/officeDocument/2006/relationships/image" Target="../media/image5.png"/><Relationship Id="rId4" Type="http://schemas.openxmlformats.org/officeDocument/2006/relationships/tags" Target="../tags/tag63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61.xml"/><Relationship Id="rId8" Type="http://schemas.openxmlformats.org/officeDocument/2006/relationships/tags" Target="../tags/tag160.xml"/><Relationship Id="rId7" Type="http://schemas.openxmlformats.org/officeDocument/2006/relationships/tags" Target="../tags/tag159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image" Target="NULL" TargetMode="External"/><Relationship Id="rId2" Type="http://schemas.openxmlformats.org/officeDocument/2006/relationships/image" Target="../media/image22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62.xml"/><Relationship Id="rId1" Type="http://schemas.openxmlformats.org/officeDocument/2006/relationships/tags" Target="../tags/tag155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69.xml"/><Relationship Id="rId8" Type="http://schemas.openxmlformats.org/officeDocument/2006/relationships/tags" Target="../tags/tag168.xml"/><Relationship Id="rId7" Type="http://schemas.openxmlformats.org/officeDocument/2006/relationships/tags" Target="../tags/tag167.xml"/><Relationship Id="rId6" Type="http://schemas.openxmlformats.org/officeDocument/2006/relationships/tags" Target="../tags/tag166.xml"/><Relationship Id="rId5" Type="http://schemas.openxmlformats.org/officeDocument/2006/relationships/image" Target="../media/image25.png"/><Relationship Id="rId4" Type="http://schemas.openxmlformats.org/officeDocument/2006/relationships/tags" Target="../tags/tag165.xml"/><Relationship Id="rId37" Type="http://schemas.openxmlformats.org/officeDocument/2006/relationships/slideLayout" Target="../slideLayouts/slideLayout2.xml"/><Relationship Id="rId36" Type="http://schemas.openxmlformats.org/officeDocument/2006/relationships/tags" Target="../tags/tag191.xml"/><Relationship Id="rId35" Type="http://schemas.openxmlformats.org/officeDocument/2006/relationships/tags" Target="../tags/tag190.xml"/><Relationship Id="rId34" Type="http://schemas.openxmlformats.org/officeDocument/2006/relationships/image" Target="../media/image30.png"/><Relationship Id="rId33" Type="http://schemas.openxmlformats.org/officeDocument/2006/relationships/tags" Target="../tags/tag189.xml"/><Relationship Id="rId32" Type="http://schemas.openxmlformats.org/officeDocument/2006/relationships/tags" Target="../tags/tag188.xml"/><Relationship Id="rId31" Type="http://schemas.openxmlformats.org/officeDocument/2006/relationships/image" Target="../media/image29.png"/><Relationship Id="rId30" Type="http://schemas.openxmlformats.org/officeDocument/2006/relationships/tags" Target="../tags/tag187.xml"/><Relationship Id="rId3" Type="http://schemas.openxmlformats.org/officeDocument/2006/relationships/image" Target="../media/image24.png"/><Relationship Id="rId29" Type="http://schemas.openxmlformats.org/officeDocument/2006/relationships/tags" Target="../tags/tag186.xml"/><Relationship Id="rId28" Type="http://schemas.openxmlformats.org/officeDocument/2006/relationships/image" Target="../media/image28.png"/><Relationship Id="rId27" Type="http://schemas.openxmlformats.org/officeDocument/2006/relationships/tags" Target="../tags/tag185.xml"/><Relationship Id="rId26" Type="http://schemas.openxmlformats.org/officeDocument/2006/relationships/tags" Target="../tags/tag184.xml"/><Relationship Id="rId25" Type="http://schemas.openxmlformats.org/officeDocument/2006/relationships/tags" Target="../tags/tag183.xml"/><Relationship Id="rId24" Type="http://schemas.openxmlformats.org/officeDocument/2006/relationships/tags" Target="../tags/tag182.xml"/><Relationship Id="rId23" Type="http://schemas.openxmlformats.org/officeDocument/2006/relationships/tags" Target="../tags/tag181.xml"/><Relationship Id="rId22" Type="http://schemas.openxmlformats.org/officeDocument/2006/relationships/tags" Target="../tags/tag180.xml"/><Relationship Id="rId21" Type="http://schemas.openxmlformats.org/officeDocument/2006/relationships/tags" Target="../tags/tag179.xml"/><Relationship Id="rId20" Type="http://schemas.openxmlformats.org/officeDocument/2006/relationships/tags" Target="../tags/tag178.xml"/><Relationship Id="rId2" Type="http://schemas.openxmlformats.org/officeDocument/2006/relationships/tags" Target="../tags/tag164.xml"/><Relationship Id="rId19" Type="http://schemas.openxmlformats.org/officeDocument/2006/relationships/image" Target="../media/image27.png"/><Relationship Id="rId18" Type="http://schemas.openxmlformats.org/officeDocument/2006/relationships/tags" Target="../tags/tag177.xml"/><Relationship Id="rId17" Type="http://schemas.openxmlformats.org/officeDocument/2006/relationships/tags" Target="../tags/tag176.xml"/><Relationship Id="rId16" Type="http://schemas.openxmlformats.org/officeDocument/2006/relationships/image" Target="../media/image26.png"/><Relationship Id="rId15" Type="http://schemas.openxmlformats.org/officeDocument/2006/relationships/tags" Target="../tags/tag175.xml"/><Relationship Id="rId14" Type="http://schemas.openxmlformats.org/officeDocument/2006/relationships/tags" Target="../tags/tag174.xml"/><Relationship Id="rId13" Type="http://schemas.openxmlformats.org/officeDocument/2006/relationships/tags" Target="../tags/tag173.xml"/><Relationship Id="rId12" Type="http://schemas.openxmlformats.org/officeDocument/2006/relationships/tags" Target="../tags/tag172.xml"/><Relationship Id="rId11" Type="http://schemas.openxmlformats.org/officeDocument/2006/relationships/tags" Target="../tags/tag171.xml"/><Relationship Id="rId10" Type="http://schemas.openxmlformats.org/officeDocument/2006/relationships/tags" Target="../tags/tag170.xml"/><Relationship Id="rId1" Type="http://schemas.openxmlformats.org/officeDocument/2006/relationships/tags" Target="../tags/tag16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3.xml"/><Relationship Id="rId1" Type="http://schemas.openxmlformats.org/officeDocument/2006/relationships/tags" Target="../tags/tag19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211.xml"/><Relationship Id="rId17" Type="http://schemas.openxmlformats.org/officeDocument/2006/relationships/tags" Target="../tags/tag210.xml"/><Relationship Id="rId16" Type="http://schemas.openxmlformats.org/officeDocument/2006/relationships/tags" Target="../tags/tag209.xml"/><Relationship Id="rId15" Type="http://schemas.openxmlformats.org/officeDocument/2006/relationships/tags" Target="../tags/tag208.xml"/><Relationship Id="rId14" Type="http://schemas.openxmlformats.org/officeDocument/2006/relationships/tags" Target="../tags/tag207.xml"/><Relationship Id="rId13" Type="http://schemas.openxmlformats.org/officeDocument/2006/relationships/tags" Target="../tags/tag206.xml"/><Relationship Id="rId12" Type="http://schemas.openxmlformats.org/officeDocument/2006/relationships/tags" Target="../tags/tag205.xml"/><Relationship Id="rId11" Type="http://schemas.openxmlformats.org/officeDocument/2006/relationships/tags" Target="../tags/tag204.xml"/><Relationship Id="rId10" Type="http://schemas.openxmlformats.org/officeDocument/2006/relationships/tags" Target="../tags/tag203.xml"/><Relationship Id="rId1" Type="http://schemas.openxmlformats.org/officeDocument/2006/relationships/tags" Target="../tags/tag19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17.xml"/><Relationship Id="rId7" Type="http://schemas.openxmlformats.org/officeDocument/2006/relationships/image" Target="NULL" TargetMode="External"/><Relationship Id="rId6" Type="http://schemas.openxmlformats.org/officeDocument/2006/relationships/image" Target="../media/image22.png"/><Relationship Id="rId5" Type="http://schemas.openxmlformats.org/officeDocument/2006/relationships/tags" Target="../tags/tag216.xml"/><Relationship Id="rId4" Type="http://schemas.openxmlformats.org/officeDocument/2006/relationships/tags" Target="../tags/tag215.xml"/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0" Type="http://schemas.openxmlformats.org/officeDocument/2006/relationships/comments" Target="../comments/comment1.xml"/><Relationship Id="rId1" Type="http://schemas.openxmlformats.org/officeDocument/2006/relationships/tags" Target="../tags/tag21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tags" Target="../tags/tag69.xml"/><Relationship Id="rId7" Type="http://schemas.openxmlformats.org/officeDocument/2006/relationships/image" Target="../media/image8.jpeg"/><Relationship Id="rId6" Type="http://schemas.openxmlformats.org/officeDocument/2006/relationships/tags" Target="../tags/tag68.xml"/><Relationship Id="rId5" Type="http://schemas.openxmlformats.org/officeDocument/2006/relationships/image" Target="../media/image7.jpeg"/><Relationship Id="rId4" Type="http://schemas.openxmlformats.org/officeDocument/2006/relationships/tags" Target="../tags/tag67.xml"/><Relationship Id="rId3" Type="http://schemas.openxmlformats.org/officeDocument/2006/relationships/image" Target="../media/image6.jpeg"/><Relationship Id="rId21" Type="http://schemas.openxmlformats.org/officeDocument/2006/relationships/slideLayout" Target="../slideLayouts/slideLayout5.xml"/><Relationship Id="rId20" Type="http://schemas.openxmlformats.org/officeDocument/2006/relationships/tags" Target="../tags/tag80.xml"/><Relationship Id="rId2" Type="http://schemas.openxmlformats.org/officeDocument/2006/relationships/tags" Target="../tags/tag66.xml"/><Relationship Id="rId19" Type="http://schemas.openxmlformats.org/officeDocument/2006/relationships/tags" Target="../tags/tag79.xml"/><Relationship Id="rId18" Type="http://schemas.openxmlformats.org/officeDocument/2006/relationships/tags" Target="../tags/tag78.xml"/><Relationship Id="rId17" Type="http://schemas.openxmlformats.org/officeDocument/2006/relationships/tags" Target="../tags/tag77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image" Target="../media/image11.jpeg"/><Relationship Id="rId4" Type="http://schemas.openxmlformats.org/officeDocument/2006/relationships/tags" Target="../tags/tag83.xml"/><Relationship Id="rId3" Type="http://schemas.openxmlformats.org/officeDocument/2006/relationships/image" Target="../media/image10.jpeg"/><Relationship Id="rId2" Type="http://schemas.openxmlformats.org/officeDocument/2006/relationships/tags" Target="../tags/tag82.xml"/><Relationship Id="rId10" Type="http://schemas.openxmlformats.org/officeDocument/2006/relationships/slideLayout" Target="../slideLayouts/slideLayout5.xml"/><Relationship Id="rId1" Type="http://schemas.openxmlformats.org/officeDocument/2006/relationships/tags" Target="../tags/tag8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2" Type="http://schemas.openxmlformats.org/officeDocument/2006/relationships/slideLayout" Target="../slideLayouts/slideLayout4.xml"/><Relationship Id="rId11" Type="http://schemas.openxmlformats.org/officeDocument/2006/relationships/tags" Target="../tags/tag97.xml"/><Relationship Id="rId10" Type="http://schemas.openxmlformats.org/officeDocument/2006/relationships/image" Target="../media/image12.jpeg"/><Relationship Id="rId1" Type="http://schemas.openxmlformats.org/officeDocument/2006/relationships/tags" Target="../tags/tag88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tags" Target="../tags/tag109.xml"/><Relationship Id="rId7" Type="http://schemas.openxmlformats.org/officeDocument/2006/relationships/image" Target="../media/image13.png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5.png"/><Relationship Id="rId14" Type="http://schemas.openxmlformats.org/officeDocument/2006/relationships/tags" Target="../tags/tag114.xml"/><Relationship Id="rId13" Type="http://schemas.openxmlformats.org/officeDocument/2006/relationships/tags" Target="../tags/tag113.xml"/><Relationship Id="rId12" Type="http://schemas.openxmlformats.org/officeDocument/2006/relationships/tags" Target="../tags/tag112.xml"/><Relationship Id="rId11" Type="http://schemas.openxmlformats.org/officeDocument/2006/relationships/tags" Target="../tags/tag111.xml"/><Relationship Id="rId10" Type="http://schemas.openxmlformats.org/officeDocument/2006/relationships/tags" Target="../tags/tag110.xml"/><Relationship Id="rId1" Type="http://schemas.openxmlformats.org/officeDocument/2006/relationships/tags" Target="../tags/tag10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26.xml"/><Relationship Id="rId14" Type="http://schemas.openxmlformats.org/officeDocument/2006/relationships/image" Target="../media/image18.png"/><Relationship Id="rId13" Type="http://schemas.openxmlformats.org/officeDocument/2006/relationships/tags" Target="../tags/tag125.xml"/><Relationship Id="rId12" Type="http://schemas.openxmlformats.org/officeDocument/2006/relationships/image" Target="../media/image17.png"/><Relationship Id="rId11" Type="http://schemas.openxmlformats.org/officeDocument/2006/relationships/tags" Target="../tags/tag124.xml"/><Relationship Id="rId10" Type="http://schemas.openxmlformats.org/officeDocument/2006/relationships/image" Target="../media/image16.png"/><Relationship Id="rId1" Type="http://schemas.openxmlformats.org/officeDocument/2006/relationships/tags" Target="../tags/tag11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143.xml"/><Relationship Id="rId2" Type="http://schemas.openxmlformats.org/officeDocument/2006/relationships/tags" Target="../tags/tag128.xml"/><Relationship Id="rId19" Type="http://schemas.openxmlformats.org/officeDocument/2006/relationships/image" Target="../media/image21.png"/><Relationship Id="rId18" Type="http://schemas.openxmlformats.org/officeDocument/2006/relationships/tags" Target="../tags/tag142.xml"/><Relationship Id="rId17" Type="http://schemas.openxmlformats.org/officeDocument/2006/relationships/tags" Target="../tags/tag141.xml"/><Relationship Id="rId16" Type="http://schemas.openxmlformats.org/officeDocument/2006/relationships/tags" Target="../tags/tag140.xml"/><Relationship Id="rId15" Type="http://schemas.openxmlformats.org/officeDocument/2006/relationships/tags" Target="../tags/tag139.xml"/><Relationship Id="rId14" Type="http://schemas.openxmlformats.org/officeDocument/2006/relationships/image" Target="../media/image20.png"/><Relationship Id="rId13" Type="http://schemas.openxmlformats.org/officeDocument/2006/relationships/tags" Target="../tags/tag138.xml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tags" Target="../tags/tag12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image" Target="NULL" TargetMode="External"/><Relationship Id="rId2" Type="http://schemas.openxmlformats.org/officeDocument/2006/relationships/image" Target="../media/image22.pn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23.png"/><Relationship Id="rId13" Type="http://schemas.openxmlformats.org/officeDocument/2006/relationships/tags" Target="../tags/tag154.xml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tags" Target="../tags/tag1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421884" y="5507051"/>
            <a:ext cx="616395" cy="616395"/>
            <a:chOff x="3059832" y="3339719"/>
            <a:chExt cx="3607562" cy="3607562"/>
          </a:xfrm>
        </p:grpSpPr>
        <p:sp>
          <p:nvSpPr>
            <p:cNvPr id="24" name="椭圆 2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223791" y="18571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4" name="椭圆 3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780D7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17233" y="5641679"/>
            <a:ext cx="179386" cy="179386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9" name="椭圆 38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372991" y="7210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-5080" y="1326515"/>
            <a:ext cx="12192000" cy="42227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9732709" y="1484573"/>
            <a:ext cx="616395" cy="616395"/>
            <a:chOff x="3059832" y="3339719"/>
            <a:chExt cx="3607562" cy="3607562"/>
          </a:xfrm>
        </p:grpSpPr>
        <p:sp>
          <p:nvSpPr>
            <p:cNvPr id="54" name="椭圆 5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245110" y="2151825"/>
            <a:ext cx="121920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第二章</a:t>
            </a:r>
            <a:r>
              <a:rPr lang="zh-CN" altLang="en-US" sz="48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第一节：化学反应速率</a:t>
            </a:r>
            <a:endParaRPr lang="zh-CN" altLang="en-US" sz="48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/>
            <a:endParaRPr lang="zh-CN" altLang="en-US" sz="4800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192000" cy="1311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80998" y="146276"/>
            <a:ext cx="1805497" cy="1833354"/>
            <a:chOff x="702328" y="1302545"/>
            <a:chExt cx="1805497" cy="1833354"/>
          </a:xfrm>
        </p:grpSpPr>
        <p:sp>
          <p:nvSpPr>
            <p:cNvPr id="87" name="椭圆 86"/>
            <p:cNvSpPr/>
            <p:nvPr/>
          </p:nvSpPr>
          <p:spPr>
            <a:xfrm>
              <a:off x="1702773" y="1302545"/>
              <a:ext cx="668877" cy="66887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8" name="椭圆 87"/>
            <p:cNvSpPr/>
            <p:nvPr/>
          </p:nvSpPr>
          <p:spPr>
            <a:xfrm>
              <a:off x="1849319" y="2264885"/>
              <a:ext cx="658506" cy="6585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9" name="椭圆 88"/>
            <p:cNvSpPr/>
            <p:nvPr/>
          </p:nvSpPr>
          <p:spPr>
            <a:xfrm>
              <a:off x="857708" y="2337395"/>
              <a:ext cx="798504" cy="79850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90" name="椭圆 89"/>
            <p:cNvSpPr/>
            <p:nvPr/>
          </p:nvSpPr>
          <p:spPr>
            <a:xfrm>
              <a:off x="702328" y="1359500"/>
              <a:ext cx="1482936" cy="14829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9" y="4034233"/>
            <a:ext cx="2901523" cy="18616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49" y="2863966"/>
            <a:ext cx="2901523" cy="24726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33" y="509331"/>
            <a:ext cx="715648" cy="7156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1483" t="494"/>
          <a:stretch>
            <a:fillRect/>
          </a:stretch>
        </p:blipFill>
        <p:spPr>
          <a:xfrm>
            <a:off x="381000" y="203835"/>
            <a:ext cx="1482090" cy="1453515"/>
          </a:xfrm>
          <a:prstGeom prst="ellipse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540760" y="641350"/>
            <a:ext cx="5558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3780D7"/>
                </a:solidFill>
              </a:rPr>
              <a:t>人教版高中</a:t>
            </a:r>
            <a:r>
              <a:rPr lang="zh-CN" altLang="en-US" sz="3200" dirty="0" smtClean="0">
                <a:solidFill>
                  <a:srgbClr val="3780D7"/>
                </a:solidFill>
              </a:rPr>
              <a:t>化学选择性必修</a:t>
            </a:r>
            <a:r>
              <a:rPr lang="en-US" altLang="zh-CN" sz="3200" dirty="0" smtClean="0">
                <a:solidFill>
                  <a:srgbClr val="3780D7"/>
                </a:solidFill>
              </a:rPr>
              <a:t>1</a:t>
            </a:r>
            <a:endParaRPr lang="en-US" altLang="zh-CN" sz="3200" dirty="0" smtClean="0">
              <a:solidFill>
                <a:srgbClr val="3780D7"/>
              </a:solidFill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3732530" y="4034155"/>
            <a:ext cx="517398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课时：影响化学反应速率的因素</a:t>
            </a:r>
            <a:endParaRPr lang="zh-CN" altLang="en-US" sz="24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787" y="2447263"/>
            <a:ext cx="3585794" cy="1963474"/>
          </a:xfrm>
          <a:prstGeom prst="rect">
            <a:avLst/>
          </a:prstGeom>
          <a:noFill/>
          <a:ln w="19050">
            <a:solidFill>
              <a:srgbClr val="2E54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222937" y="0"/>
            <a:ext cx="8820210" cy="82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65787" y="98426"/>
            <a:ext cx="887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ea typeface="宋体" panose="02010600030101010101" pitchFamily="2" charset="-122"/>
              </a:rPr>
              <a:t>探究：定性与定量研究影响化学反应速率的因素</a:t>
            </a:r>
            <a:endParaRPr lang="zh-CN" altLang="en-US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5447030" y="2509044"/>
            <a:ext cx="5403215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ctr">
              <a:lnSpc>
                <a:spcPct val="150000"/>
              </a:lnSpc>
              <a:tabLst>
                <a:tab pos="3060700" algn="l"/>
              </a:tabLst>
            </a:pPr>
            <a:r>
              <a:rPr lang="zh-CN" altLang="zh-CN" sz="2200" b="1" kern="100">
                <a:solidFill>
                  <a:srgbClr val="30579B"/>
                </a:solidFill>
                <a:effectLst/>
                <a:ea typeface="宋体" panose="02010600030101010101" pitchFamily="2" charset="-122"/>
                <a:cs typeface="微软雅黑" panose="020B0503020204020204" charset="-122"/>
              </a:rPr>
              <a:t>①测量一定时间内</a:t>
            </a:r>
            <a:r>
              <a:rPr lang="en-US" altLang="zh-CN" sz="2200" b="1" kern="100">
                <a:solidFill>
                  <a:srgbClr val="30579B"/>
                </a:solidFill>
                <a:effectLst/>
                <a:ea typeface="宋体" panose="02010600030101010101" pitchFamily="2" charset="-122"/>
                <a:cs typeface="微软雅黑" panose="020B0503020204020204" charset="-122"/>
              </a:rPr>
              <a:t>H</a:t>
            </a:r>
            <a:r>
              <a:rPr lang="en-US" altLang="zh-CN" sz="2200" b="1" kern="100" baseline="30000">
                <a:solidFill>
                  <a:srgbClr val="30579B"/>
                </a:solidFill>
                <a:effectLst/>
                <a:ea typeface="宋体" panose="02010600030101010101" pitchFamily="2" charset="-122"/>
                <a:cs typeface="微软雅黑" panose="020B0503020204020204" charset="-122"/>
              </a:rPr>
              <a:t>+</a:t>
            </a:r>
            <a:r>
              <a:rPr lang="zh-CN" altLang="zh-CN" sz="2200" b="1" kern="100">
                <a:solidFill>
                  <a:srgbClr val="30579B"/>
                </a:solidFill>
                <a:effectLst/>
                <a:ea typeface="宋体" panose="02010600030101010101" pitchFamily="2" charset="-122"/>
                <a:cs typeface="微软雅黑" panose="020B0503020204020204" charset="-122"/>
              </a:rPr>
              <a:t>的浓度变化； </a:t>
            </a:r>
            <a:endParaRPr lang="en-US" altLang="zh-CN" sz="2200" b="1" kern="100">
              <a:solidFill>
                <a:srgbClr val="30579B"/>
              </a:solidFill>
              <a:effectLst/>
              <a:ea typeface="宋体" panose="02010600030101010101" pitchFamily="2" charset="-122"/>
              <a:cs typeface="微软雅黑" panose="020B0503020204020204" charset="-122"/>
            </a:endParaRPr>
          </a:p>
          <a:p>
            <a:pPr algn="just" fontAlgn="ctr">
              <a:lnSpc>
                <a:spcPct val="150000"/>
              </a:lnSpc>
              <a:tabLst>
                <a:tab pos="3060700" algn="l"/>
              </a:tabLst>
            </a:pPr>
            <a:r>
              <a:rPr lang="zh-CN" altLang="zh-CN" sz="2200" b="1" kern="100">
                <a:solidFill>
                  <a:srgbClr val="30579B"/>
                </a:solidFill>
                <a:effectLst/>
                <a:ea typeface="宋体" panose="02010600030101010101" pitchFamily="2" charset="-122"/>
                <a:cs typeface="微软雅黑" panose="020B0503020204020204" charset="-122"/>
              </a:rPr>
              <a:t>②测量一定时间内产生的</a:t>
            </a:r>
            <a:r>
              <a:rPr lang="en-US" altLang="zh-CN" sz="2200" b="1" kern="100">
                <a:solidFill>
                  <a:srgbClr val="30579B"/>
                </a:solidFill>
                <a:effectLst/>
                <a:ea typeface="宋体" panose="02010600030101010101" pitchFamily="2" charset="-122"/>
                <a:cs typeface="微软雅黑" panose="020B0503020204020204" charset="-122"/>
              </a:rPr>
              <a:t>H</a:t>
            </a:r>
            <a:r>
              <a:rPr lang="en-US" altLang="zh-CN" sz="2200" b="1" kern="100" baseline="-25000">
                <a:solidFill>
                  <a:srgbClr val="30579B"/>
                </a:solidFill>
                <a:effectLst/>
                <a:ea typeface="宋体" panose="02010600030101010101" pitchFamily="2" charset="-122"/>
                <a:cs typeface="微软雅黑" panose="020B0503020204020204" charset="-122"/>
              </a:rPr>
              <a:t>2</a:t>
            </a:r>
            <a:r>
              <a:rPr lang="zh-CN" altLang="zh-CN" sz="2200" b="1" kern="100">
                <a:solidFill>
                  <a:srgbClr val="30579B"/>
                </a:solidFill>
                <a:effectLst/>
                <a:ea typeface="宋体" panose="02010600030101010101" pitchFamily="2" charset="-122"/>
                <a:cs typeface="微软雅黑" panose="020B0503020204020204" charset="-122"/>
              </a:rPr>
              <a:t>的体积；</a:t>
            </a:r>
            <a:endParaRPr lang="en-US" altLang="zh-CN" sz="2200" b="1" kern="100">
              <a:solidFill>
                <a:srgbClr val="30579B"/>
              </a:solidFill>
              <a:effectLst/>
              <a:ea typeface="宋体" panose="02010600030101010101" pitchFamily="2" charset="-122"/>
              <a:cs typeface="微软雅黑" panose="020B0503020204020204" charset="-122"/>
            </a:endParaRPr>
          </a:p>
          <a:p>
            <a:pPr algn="just" fontAlgn="ctr">
              <a:lnSpc>
                <a:spcPct val="150000"/>
              </a:lnSpc>
              <a:tabLst>
                <a:tab pos="3060700" algn="l"/>
              </a:tabLst>
            </a:pPr>
            <a:r>
              <a:rPr lang="zh-CN" altLang="zh-CN" sz="2200" b="1" kern="100">
                <a:solidFill>
                  <a:srgbClr val="30579B"/>
                </a:solidFill>
                <a:effectLst/>
                <a:ea typeface="宋体" panose="02010600030101010101" pitchFamily="2" charset="-122"/>
                <a:cs typeface="微软雅黑" panose="020B0503020204020204" charset="-122"/>
              </a:rPr>
              <a:t>③测量一定时间内锌粒的质量变化。</a:t>
            </a:r>
            <a:endParaRPr lang="zh-CN" altLang="zh-CN" sz="2200" b="1" kern="100">
              <a:solidFill>
                <a:srgbClr val="30579B"/>
              </a:solidFill>
              <a:effectLst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4092089" y="4836884"/>
            <a:ext cx="5521811" cy="155157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200" kern="100">
                <a:effectLst/>
                <a:ea typeface="宋体" panose="02010600030101010101" pitchFamily="2" charset="-122"/>
                <a:cs typeface="微软雅黑" panose="020B0503020204020204" charset="-122"/>
              </a:rPr>
              <a:t>①锌粒颗粒大小（表面积）基本相同。</a:t>
            </a:r>
            <a:endParaRPr lang="zh-CN" altLang="en-US" sz="2200" kern="100">
              <a:effectLst/>
              <a:ea typeface="宋体" panose="02010600030101010101" pitchFamily="2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200" kern="100">
                <a:effectLst/>
                <a:ea typeface="宋体" panose="02010600030101010101" pitchFamily="2" charset="-122"/>
                <a:cs typeface="微软雅黑" panose="020B0503020204020204" charset="-122"/>
              </a:rPr>
              <a:t>②</a:t>
            </a:r>
            <a:r>
              <a:rPr lang="en-US" altLang="zh-CN" sz="2200" kern="100">
                <a:effectLst/>
                <a:ea typeface="宋体" panose="02010600030101010101" pitchFamily="2" charset="-122"/>
                <a:cs typeface="微软雅黑" panose="020B0503020204020204" charset="-122"/>
              </a:rPr>
              <a:t>40 mL</a:t>
            </a:r>
            <a:r>
              <a:rPr lang="zh-CN" altLang="en-US" sz="2200" kern="100">
                <a:effectLst/>
                <a:ea typeface="宋体" panose="02010600030101010101" pitchFamily="2" charset="-122"/>
                <a:cs typeface="微软雅黑" panose="020B0503020204020204" charset="-122"/>
              </a:rPr>
              <a:t>的稀硫酸溶液要迅速加入。</a:t>
            </a:r>
            <a:endParaRPr lang="zh-CN" altLang="en-US" sz="2200" kern="100">
              <a:effectLst/>
              <a:ea typeface="宋体" panose="02010600030101010101" pitchFamily="2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200" kern="100">
                <a:effectLst/>
                <a:ea typeface="宋体" panose="02010600030101010101" pitchFamily="2" charset="-122"/>
                <a:cs typeface="微软雅黑" panose="020B0503020204020204" charset="-122"/>
              </a:rPr>
              <a:t>③装置气密性要好，且计时要迅速、准确。</a:t>
            </a:r>
            <a:endParaRPr lang="zh-CN" altLang="en-US" sz="2200" kern="100">
              <a:effectLst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4157980" y="4172902"/>
            <a:ext cx="1067354" cy="461665"/>
          </a:xfrm>
          <a:prstGeom prst="rect">
            <a:avLst/>
          </a:prstGeom>
          <a:noFill/>
          <a:ln w="28575">
            <a:solidFill>
              <a:srgbClr val="30579B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注意</a:t>
            </a:r>
            <a:endParaRPr lang="zh-CN" altLang="zh-CN" sz="24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4030980" y="1691324"/>
            <a:ext cx="8332470" cy="993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zh-CN" sz="2200" kern="100">
                <a:effectLst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实验通过测量收集</a:t>
            </a:r>
            <a:r>
              <a:rPr lang="en-US" altLang="zh-CN" sz="2200" kern="100">
                <a:effectLst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10 mL H</a:t>
            </a:r>
            <a:r>
              <a:rPr lang="en-US" altLang="zh-CN" sz="2200" kern="100" baseline="-25000">
                <a:effectLst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zh-CN" sz="2200" kern="100">
                <a:effectLst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所用的时间，来表征反应速率的快慢，除了这个方式，还可以测量哪些物理量来表征速率快慢？</a:t>
            </a:r>
            <a:endParaRPr lang="zh-CN" altLang="zh-CN" sz="2200" kern="100">
              <a:effectLst/>
              <a:ea typeface="宋体" panose="02010600030101010101" pitchFamily="2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4157980" y="1120394"/>
            <a:ext cx="1104900" cy="461665"/>
          </a:xfrm>
          <a:prstGeom prst="rect">
            <a:avLst/>
          </a:prstGeom>
          <a:noFill/>
          <a:ln w="28575">
            <a:solidFill>
              <a:srgbClr val="30579B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思考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bldLvl="0" animBg="1"/>
      <p:bldP spid="16" grpId="0"/>
      <p:bldP spid="1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303488" y="1048412"/>
                <a:ext cx="10305416" cy="583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4686300" algn="l"/>
                  </a:tabLst>
                  <a:defRPr/>
                </a:pPr>
                <a:r>
                  <a:rPr kumimoji="0" lang="zh-CN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密闭</a:t>
                </a:r>
                <a:r>
                  <a:rPr kumimoji="0" lang="zh-CN" altLang="zh-CN" sz="24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容器中充入</a:t>
                </a:r>
                <a:r>
                  <a: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1 mol </a:t>
                </a:r>
                <a:r>
                  <a:rPr kumimoji="0" lang="en-US" altLang="zh-CN" sz="24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H</a:t>
                </a:r>
                <a:r>
                  <a:rPr kumimoji="0" lang="en-US" altLang="zh-CN" sz="2400" b="0" i="0" u="none" strike="noStrike" kern="1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2</a:t>
                </a:r>
                <a:r>
                  <a:rPr kumimoji="0" lang="zh-CN" altLang="zh-CN" sz="24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和</a:t>
                </a:r>
                <a:r>
                  <a: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1 mol </a:t>
                </a:r>
                <a:r>
                  <a:rPr kumimoji="0" lang="en-US" altLang="zh-CN" sz="24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I</a:t>
                </a:r>
                <a:r>
                  <a:rPr kumimoji="0" lang="en-US" altLang="zh-CN" sz="2400" b="0" i="0" u="none" strike="noStrike" kern="1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2</a:t>
                </a:r>
                <a:r>
                  <a:rPr kumimoji="0" lang="zh-CN" altLang="zh-CN" sz="24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，压强为</a:t>
                </a:r>
                <a:r>
                  <a:rPr kumimoji="0" lang="en-US" altLang="zh-CN" sz="2400" b="0" i="1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p</a:t>
                </a:r>
                <a:r>
                  <a:rPr kumimoji="0" lang="en-US" altLang="zh-CN" sz="24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(Pa)</a:t>
                </a:r>
                <a:r>
                  <a:rPr kumimoji="0" lang="zh-CN" altLang="zh-CN" sz="24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kumimoji="0" lang="en-US" altLang="zh-CN" sz="24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H</a:t>
                </a:r>
                <a:r>
                  <a:rPr kumimoji="0" lang="en-US" altLang="zh-CN" sz="2400" b="0" i="0" u="none" strike="noStrike" kern="1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2</a:t>
                </a:r>
                <a:r>
                  <a:rPr kumimoji="0" lang="en-US" altLang="zh-CN" sz="24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(g)</a:t>
                </a:r>
                <a:r>
                  <a:rPr kumimoji="0" lang="zh-CN" altLang="zh-CN" sz="24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＋</a:t>
                </a:r>
                <a:r>
                  <a:rPr kumimoji="0" lang="en-US" altLang="zh-CN" sz="24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I</a:t>
                </a:r>
                <a:r>
                  <a:rPr kumimoji="0" lang="en-US" altLang="zh-CN" sz="2400" b="0" i="0" u="none" strike="noStrike" kern="1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2</a:t>
                </a:r>
                <a:r>
                  <a:rPr kumimoji="0" lang="en-US" altLang="zh-CN" sz="24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(g) 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⇌</m:t>
                    </m:r>
                  </m:oMath>
                </a14:m>
                <a:r>
                  <a:rPr kumimoji="0" lang="en-US" altLang="zh-CN" sz="24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ZBFH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4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2HI(g)</a:t>
                </a:r>
                <a:endParaRPr kumimoji="0" lang="zh-CN" altLang="zh-CN" sz="105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1303488" y="1048412"/>
                <a:ext cx="10305416" cy="583108"/>
              </a:xfrm>
              <a:prstGeom prst="rect">
                <a:avLst/>
              </a:prstGeom>
              <a:blipFill rotWithShape="1">
                <a:blip r:embed="rId3"/>
                <a:stretch>
                  <a:fillRect l="-5" t="-5" r="5" b="-123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95648" y="1987027"/>
            <a:ext cx="3322557" cy="3821549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3715821" y="2201772"/>
            <a:ext cx="2846973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r>
              <a:rPr kumimoji="0" lang="en-US" altLang="zh-CN" sz="24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kumimoji="0" lang="zh-CN" altLang="en-US" sz="24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、向下压缩活塞：</a:t>
            </a:r>
            <a:endParaRPr kumimoji="0" lang="zh-CN" altLang="zh-CN" sz="24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3643464" y="1700422"/>
            <a:ext cx="1591379" cy="55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r>
              <a:rPr kumimoji="0" lang="el-GR" altLang="zh-CN" sz="24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Ι</a:t>
            </a:r>
            <a:r>
              <a:rPr kumimoji="0" lang="en-US" altLang="zh-CN" sz="24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zh-CN" altLang="en-US" sz="24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恒温时</a:t>
            </a:r>
            <a:endParaRPr kumimoji="0" lang="zh-CN" altLang="zh-CN" sz="2400" b="1" i="0" u="none" strike="noStrike" kern="1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3715821" y="2750755"/>
            <a:ext cx="2846973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r>
              <a:rPr kumimoji="0" lang="en-US" altLang="zh-CN" sz="24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kumimoji="0" lang="zh-CN" altLang="en-US" sz="24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、向上提拉活塞：</a:t>
            </a:r>
            <a:endParaRPr kumimoji="0" lang="zh-CN" altLang="zh-CN" sz="24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3688095" y="3835343"/>
            <a:ext cx="2846973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r>
              <a:rPr kumimoji="0" lang="en-US" altLang="zh-CN" sz="24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kumimoji="0" lang="zh-CN" altLang="en-US" sz="24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、充入定量的</a:t>
            </a:r>
            <a:r>
              <a:rPr kumimoji="0" lang="en-US" altLang="zh-CN" sz="24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kumimoji="0" lang="en-US" altLang="zh-CN" sz="2400" b="0" i="0" u="none" strike="noStrike" kern="1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kumimoji="0" lang="zh-CN" altLang="en-US" sz="24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：</a:t>
            </a:r>
            <a:endParaRPr kumimoji="0" lang="zh-CN" altLang="zh-CN" sz="24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3615738" y="3333993"/>
            <a:ext cx="2251020" cy="55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r>
              <a:rPr kumimoji="0" lang="el-GR" altLang="zh-CN" sz="24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Ⅱ</a:t>
            </a:r>
            <a:r>
              <a:rPr kumimoji="0" lang="en-US" altLang="zh-CN" sz="24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zh-CN" altLang="en-US" sz="24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恒温恒容时</a:t>
            </a:r>
            <a:endParaRPr kumimoji="0" lang="zh-CN" altLang="zh-CN" sz="2400" b="1" i="0" u="none" strike="noStrike" kern="1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1"/>
            </p:custDataLst>
          </p:nvPr>
        </p:nvSpPr>
        <p:spPr>
          <a:xfrm>
            <a:off x="3688095" y="4384326"/>
            <a:ext cx="2846973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r>
              <a:rPr kumimoji="0" lang="en-US" altLang="zh-CN" sz="24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kumimoji="0" lang="zh-CN" altLang="en-US" sz="24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、充入定量的</a:t>
            </a:r>
            <a:r>
              <a:rPr kumimoji="0" lang="en-US" altLang="zh-CN" sz="24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 pitchFamily="49" charset="0"/>
              </a:rPr>
              <a:t>He</a:t>
            </a:r>
            <a:r>
              <a:rPr kumimoji="0" lang="zh-CN" altLang="en-US" sz="24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：</a:t>
            </a:r>
            <a:endParaRPr kumimoji="0" lang="zh-CN" altLang="zh-CN" sz="24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3715821" y="5867252"/>
            <a:ext cx="2846973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r>
              <a:rPr kumimoji="0" lang="en-US" altLang="zh-CN" sz="24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kumimoji="0" lang="zh-CN" altLang="en-US" sz="24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、充入定量的</a:t>
            </a:r>
            <a:r>
              <a:rPr kumimoji="0" lang="en-US" altLang="zh-CN" sz="24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 pitchFamily="49" charset="0"/>
              </a:rPr>
              <a:t>He</a:t>
            </a:r>
            <a:r>
              <a:rPr kumimoji="0" lang="zh-CN" altLang="en-US" sz="24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：</a:t>
            </a:r>
            <a:endParaRPr kumimoji="0" lang="zh-CN" altLang="zh-CN" sz="24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3"/>
            </p:custDataLst>
          </p:nvPr>
        </p:nvSpPr>
        <p:spPr>
          <a:xfrm>
            <a:off x="3643464" y="5365902"/>
            <a:ext cx="2251020" cy="55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r>
              <a:rPr kumimoji="0" lang="el-GR" altLang="zh-CN" sz="24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Ⅲ</a:t>
            </a:r>
            <a:r>
              <a:rPr kumimoji="0" lang="en-US" altLang="zh-CN" sz="24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zh-CN" altLang="en-US" sz="24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恒温恒压时</a:t>
            </a:r>
            <a:endParaRPr kumimoji="0" lang="zh-CN" altLang="zh-CN" sz="2400" b="1" i="0" u="none" strike="noStrike" kern="1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6371724" y="2198308"/>
                <a:ext cx="3739488" cy="576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4686300" algn="l"/>
                  </a:tabLst>
                  <a:defRPr/>
                </a:pPr>
                <a:r>
                  <a: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P</a:t>
                </a:r>
                <a:r>
                  <a:rPr kumimoji="0" lang="zh-CN" altLang="en-US" sz="2400" b="1" i="0" u="none" strike="noStrike" kern="100" cap="none" spc="0" normalizeH="0" baseline="-2500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反应物</a:t>
                </a:r>
                <a:r>
                  <a:rPr kumimoji="0" lang="zh-CN" altLang="en-US" sz="2400" b="1" i="0" u="none" strike="noStrike" kern="1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↑→</a:t>
                </a:r>
                <a:r>
                  <a: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V</a:t>
                </a:r>
                <a:r>
                  <a:rPr kumimoji="0" lang="zh-CN" altLang="en-US" sz="2400" b="1" i="0" u="none" strike="noStrike" kern="1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↓→</a:t>
                </a:r>
                <a:r>
                  <a: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c</a:t>
                </a:r>
                <a:r>
                  <a:rPr kumimoji="0" lang="zh-CN" altLang="en-US" sz="2400" b="1" i="0" u="none" strike="noStrike" kern="1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↑→</a:t>
                </a:r>
                <a:r>
                  <a:rPr kumimoji="0" lang="el-GR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l-GR" altLang="zh-CN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𝝊</m:t>
                    </m:r>
                  </m:oMath>
                </a14:m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+mn-cs"/>
                  </a:rPr>
                  <a:t>↑</a:t>
                </a:r>
                <a:endParaRPr kumimoji="0" lang="zh-CN" altLang="zh-CN" sz="2400" b="1" i="0" u="none" strike="noStrike" kern="10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/>
                  <a:ea typeface="宋体" panose="02010600030101010101" pitchFamily="2" charset="-122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6371724" y="2198308"/>
                <a:ext cx="3739488" cy="576248"/>
              </a:xfrm>
              <a:prstGeom prst="rect">
                <a:avLst/>
              </a:prstGeom>
              <a:blipFill rotWithShape="1">
                <a:blip r:embed="rId16"/>
                <a:stretch>
                  <a:fillRect l="-4" t="-99" r="3" b="-136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本框 35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6371724" y="2760924"/>
                <a:ext cx="3493828" cy="579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4686300" algn="l"/>
                  </a:tabLst>
                  <a:defRPr/>
                </a:pPr>
                <a:r>
                  <a: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P</a:t>
                </a:r>
                <a:r>
                  <a:rPr kumimoji="0" lang="zh-CN" altLang="en-US" sz="2400" b="1" i="0" u="none" strike="noStrike" kern="100" cap="none" spc="0" normalizeH="0" baseline="-2500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反应物</a:t>
                </a:r>
                <a:r>
                  <a:rPr kumimoji="0" lang="zh-CN" altLang="en-US" sz="2400" b="1" i="0" u="none" strike="noStrike" kern="1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↓→</a:t>
                </a:r>
                <a:r>
                  <a: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V</a:t>
                </a:r>
                <a:r>
                  <a:rPr kumimoji="0" lang="zh-CN" altLang="en-US" sz="2400" b="1" i="0" u="none" strike="noStrike" kern="1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↑→</a:t>
                </a:r>
                <a:r>
                  <a: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c</a:t>
                </a:r>
                <a:r>
                  <a:rPr kumimoji="0" lang="zh-CN" altLang="en-US" sz="2400" b="1" i="0" u="none" strike="noStrike" kern="1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↓→</a:t>
                </a:r>
                <a:r>
                  <a:rPr kumimoji="0" lang="el-GR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l-GR" altLang="zh-CN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𝝊</m:t>
                    </m:r>
                  </m:oMath>
                </a14:m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+mn-cs"/>
                  </a:rPr>
                  <a:t>↓</a:t>
                </a:r>
                <a:endParaRPr kumimoji="0" lang="zh-CN" altLang="zh-CN" sz="2400" b="1" i="0" u="none" strike="noStrike" kern="10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/>
                  <a:ea typeface="宋体" panose="02010600030101010101" pitchFamily="2" charset="-122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6371724" y="2760924"/>
                <a:ext cx="3493828" cy="579967"/>
              </a:xfrm>
              <a:prstGeom prst="rect">
                <a:avLst/>
              </a:prstGeom>
              <a:blipFill rotWithShape="1">
                <a:blip r:embed="rId19"/>
                <a:stretch>
                  <a:fillRect l="-4" t="-100" r="5" b="-128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本框 37"/>
          <p:cNvSpPr txBox="1"/>
          <p:nvPr>
            <p:custDataLst>
              <p:tags r:id="rId20"/>
            </p:custDataLst>
          </p:nvPr>
        </p:nvSpPr>
        <p:spPr>
          <a:xfrm>
            <a:off x="5866758" y="3335776"/>
            <a:ext cx="1528980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r>
              <a:rPr kumimoji="0" lang="en-US" altLang="zh-CN" sz="2400" b="1" i="0" u="none" strike="noStrike" kern="1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kumimoji="0" lang="en-US" altLang="zh-CN" sz="24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 pitchFamily="49" charset="0"/>
              </a:rPr>
              <a:t>V</a:t>
            </a:r>
            <a:r>
              <a:rPr kumimoji="0" lang="en-US" altLang="zh-CN" sz="2400" b="1" i="0" u="none" strike="noStrike" kern="1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 pitchFamily="49" charset="0"/>
              </a:rPr>
              <a:t> = n</a:t>
            </a:r>
            <a:r>
              <a:rPr kumimoji="0" lang="en-US" altLang="zh-CN" sz="2400" b="1" i="0" u="none" strike="noStrike" kern="1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 pitchFamily="49" charset="0"/>
              </a:rPr>
              <a:t>RT</a:t>
            </a:r>
            <a:endParaRPr kumimoji="0" lang="zh-CN" altLang="zh-CN" sz="2400" b="1" i="0" u="none" strike="noStrike" kern="1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21"/>
            </p:custDataLst>
          </p:nvPr>
        </p:nvSpPr>
        <p:spPr>
          <a:xfrm>
            <a:off x="5415518" y="1714350"/>
            <a:ext cx="1528980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r>
              <a:rPr kumimoji="0" lang="en-US" altLang="zh-CN" sz="2400" b="1" i="0" u="none" strike="noStrike" kern="1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 pitchFamily="49" charset="0"/>
              </a:rPr>
              <a:t>PV = </a:t>
            </a:r>
            <a:r>
              <a:rPr kumimoji="0" lang="en-US" altLang="zh-CN" sz="2400" b="1" i="0" u="none" strike="noStrike" kern="1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 pitchFamily="49" charset="0"/>
              </a:rPr>
              <a:t>nRT</a:t>
            </a:r>
            <a:endParaRPr kumimoji="0" lang="zh-CN" altLang="zh-CN" sz="2400" b="1" i="0" u="none" strike="noStrike" kern="1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3" name="文本框 42"/>
          <p:cNvSpPr txBox="1"/>
          <p:nvPr>
            <p:custDataLst>
              <p:tags r:id="rId22"/>
            </p:custDataLst>
          </p:nvPr>
        </p:nvSpPr>
        <p:spPr>
          <a:xfrm>
            <a:off x="7019994" y="1714350"/>
            <a:ext cx="1958454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r>
              <a:rPr kumimoji="0" lang="en-US" altLang="zh-CN" sz="24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kumimoji="0" lang="zh-CN" altLang="en-US" sz="24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 pitchFamily="49" charset="0"/>
              </a:rPr>
              <a:t>＆</a:t>
            </a:r>
            <a:r>
              <a:rPr kumimoji="0" lang="en-US" altLang="zh-CN" sz="24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 pitchFamily="49" charset="0"/>
              </a:rPr>
              <a:t>V</a:t>
            </a:r>
            <a:r>
              <a:rPr kumimoji="0" lang="zh-CN" altLang="en-US" sz="24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 pitchFamily="49" charset="0"/>
              </a:rPr>
              <a:t>成反比</a:t>
            </a:r>
            <a:endParaRPr kumimoji="0" lang="zh-CN" altLang="zh-CN" sz="2400" b="1" i="0" u="none" strike="noStrike" kern="1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5" name="文本框 44"/>
          <p:cNvSpPr txBox="1"/>
          <p:nvPr>
            <p:custDataLst>
              <p:tags r:id="rId23"/>
            </p:custDataLst>
          </p:nvPr>
        </p:nvSpPr>
        <p:spPr>
          <a:xfrm>
            <a:off x="7412581" y="3326770"/>
            <a:ext cx="1958454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r>
              <a:rPr kumimoji="0" lang="en-US" altLang="zh-CN" sz="24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kumimoji="0" lang="zh-CN" altLang="en-US" sz="24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 pitchFamily="49" charset="0"/>
              </a:rPr>
              <a:t>＆</a:t>
            </a:r>
            <a:r>
              <a:rPr kumimoji="0" lang="en-US" altLang="zh-CN" sz="24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kumimoji="0" lang="zh-CN" altLang="en-US" sz="24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 pitchFamily="49" charset="0"/>
              </a:rPr>
              <a:t>成正比</a:t>
            </a:r>
            <a:endParaRPr kumimoji="0" lang="zh-CN" altLang="zh-CN" sz="2400" b="1" i="0" u="none" strike="noStrike" kern="1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7" name="文本框 46"/>
          <p:cNvSpPr txBox="1"/>
          <p:nvPr>
            <p:custDataLst>
              <p:tags r:id="rId24"/>
            </p:custDataLst>
          </p:nvPr>
        </p:nvSpPr>
        <p:spPr>
          <a:xfrm>
            <a:off x="5866758" y="5374908"/>
            <a:ext cx="1528980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r>
              <a:rPr kumimoji="0" lang="en-US" altLang="zh-CN" sz="24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kumimoji="0" lang="en-US" altLang="zh-CN" sz="2400" b="1" i="0" u="none" strike="noStrike" kern="1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 pitchFamily="49" charset="0"/>
              </a:rPr>
              <a:t>V = n</a:t>
            </a:r>
            <a:r>
              <a:rPr kumimoji="0" lang="en-US" altLang="zh-CN" sz="2400" b="1" i="0" u="none" strike="noStrike" kern="1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 pitchFamily="49" charset="0"/>
              </a:rPr>
              <a:t>RT</a:t>
            </a:r>
            <a:endParaRPr kumimoji="0" lang="zh-CN" altLang="zh-CN" sz="2400" b="1" i="0" u="none" strike="noStrike" kern="1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9" name="文本框 48"/>
          <p:cNvSpPr txBox="1"/>
          <p:nvPr>
            <p:custDataLst>
              <p:tags r:id="rId25"/>
            </p:custDataLst>
          </p:nvPr>
        </p:nvSpPr>
        <p:spPr>
          <a:xfrm>
            <a:off x="7412581" y="5365904"/>
            <a:ext cx="1958454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r>
              <a:rPr kumimoji="0" lang="en-US" altLang="zh-CN" sz="24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 pitchFamily="49" charset="0"/>
              </a:rPr>
              <a:t>V</a:t>
            </a:r>
            <a:r>
              <a:rPr kumimoji="0" lang="zh-CN" altLang="en-US" sz="24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 pitchFamily="49" charset="0"/>
              </a:rPr>
              <a:t>＆</a:t>
            </a:r>
            <a:r>
              <a:rPr kumimoji="0" lang="en-US" altLang="zh-CN" sz="24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kumimoji="0" lang="zh-CN" altLang="en-US" sz="24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Courier New" panose="02070309020205020404" pitchFamily="49" charset="0"/>
              </a:rPr>
              <a:t>成正比</a:t>
            </a:r>
            <a:endParaRPr kumimoji="0" lang="zh-CN" altLang="zh-CN" sz="2400" b="1" i="0" u="none" strike="noStrike" kern="1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文本框 50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6371724" y="3837690"/>
                <a:ext cx="3881255" cy="579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4686300" algn="l"/>
                  </a:tabLst>
                  <a:defRPr/>
                </a:pPr>
                <a:r>
                  <a: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n(H</a:t>
                </a:r>
                <a:r>
                  <a:rPr kumimoji="0" lang="en-US" altLang="zh-CN" sz="2400" b="1" i="0" u="none" strike="noStrike" kern="100" cap="none" spc="0" normalizeH="0" baseline="-2500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2</a:t>
                </a:r>
                <a:r>
                  <a: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)</a:t>
                </a:r>
                <a:r>
                  <a:rPr kumimoji="0" lang="zh-CN" altLang="en-US" sz="2400" b="1" i="0" u="none" strike="noStrike" kern="1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↑→</a:t>
                </a:r>
                <a:r>
                  <a: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 P(H</a:t>
                </a:r>
                <a:r>
                  <a:rPr kumimoji="0" lang="en-US" altLang="zh-CN" sz="2400" b="1" i="0" u="none" strike="noStrike" kern="100" cap="none" spc="0" normalizeH="0" baseline="-2500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2</a:t>
                </a:r>
                <a:r>
                  <a: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)</a:t>
                </a:r>
                <a:r>
                  <a:rPr kumimoji="0" lang="zh-CN" altLang="en-US" sz="2400" b="1" i="0" u="none" strike="noStrike" kern="1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↑→ </a:t>
                </a:r>
                <a:r>
                  <a: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c</a:t>
                </a:r>
                <a:r>
                  <a:rPr kumimoji="0" lang="zh-CN" altLang="en-US" sz="2400" b="1" i="0" u="none" strike="noStrike" kern="1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↑→</a:t>
                </a:r>
                <a:r>
                  <a:rPr kumimoji="0" lang="el-GR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l-GR" altLang="zh-CN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𝝊</m:t>
                    </m:r>
                  </m:oMath>
                </a14:m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+mn-cs"/>
                  </a:rPr>
                  <a:t>↑</a:t>
                </a:r>
                <a:endParaRPr kumimoji="0" lang="zh-CN" altLang="zh-CN" sz="2400" b="1" i="0" u="none" strike="noStrike" kern="10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/>
                  <a:ea typeface="宋体" panose="02010600030101010101" pitchFamily="2" charset="-122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51" name="文本框 5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6371724" y="3837690"/>
                <a:ext cx="3881255" cy="579967"/>
              </a:xfrm>
              <a:prstGeom prst="rect">
                <a:avLst/>
              </a:prstGeom>
              <a:blipFill rotWithShape="1">
                <a:blip r:embed="rId28"/>
                <a:stretch>
                  <a:fillRect l="-3" t="-66" r="7" b="-12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文本框 52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6371724" y="4458014"/>
                <a:ext cx="5793777" cy="936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4686300" algn="l"/>
                  </a:tabLst>
                  <a:defRPr/>
                </a:pPr>
                <a:r>
                  <a: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n</a:t>
                </a:r>
                <a:r>
                  <a:rPr kumimoji="0" lang="zh-CN" altLang="en-US" sz="2400" b="1" i="0" u="none" strike="noStrike" kern="100" cap="none" spc="0" normalizeH="0" baseline="-2500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总</a:t>
                </a:r>
                <a:r>
                  <a:rPr kumimoji="0" lang="zh-CN" altLang="en-US" sz="2400" b="1" i="0" u="none" strike="noStrike" kern="1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↑→</a:t>
                </a:r>
                <a:r>
                  <a: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 P</a:t>
                </a:r>
                <a:r>
                  <a:rPr kumimoji="0" lang="zh-CN" altLang="en-US" sz="2400" b="1" i="0" u="none" strike="noStrike" kern="100" cap="none" spc="0" normalizeH="0" baseline="-2500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总</a:t>
                </a:r>
                <a:r>
                  <a:rPr kumimoji="0" lang="zh-CN" altLang="en-US" sz="2400" b="1" i="0" u="none" strike="noStrike" kern="1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↑，</a:t>
                </a:r>
                <a:endParaRPr kumimoji="0" lang="en-US" altLang="zh-CN" sz="2400" b="1" i="0" u="none" strike="noStrike" kern="10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/>
                  <a:ea typeface="宋体" panose="02010600030101010101" pitchFamily="2" charset="-122"/>
                  <a:cs typeface="Courier New" panose="02070309020205020404" pitchFamily="49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4686300" algn="l"/>
                  </a:tabLst>
                  <a:defRPr/>
                </a:pPr>
                <a:r>
                  <a: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n</a:t>
                </a:r>
                <a:r>
                  <a:rPr kumimoji="0" lang="zh-CN" altLang="en-US" sz="2400" b="1" i="0" u="none" strike="noStrike" kern="100" cap="none" spc="0" normalizeH="0" baseline="-2500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反应物</a:t>
                </a:r>
                <a:r>
                  <a:rPr kumimoji="0" lang="zh-CN" altLang="en-US" sz="2400" b="1" i="0" u="none" strike="noStrike" kern="1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不变→ </a:t>
                </a:r>
                <a:r>
                  <a: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P</a:t>
                </a:r>
                <a:r>
                  <a:rPr kumimoji="0" lang="zh-CN" altLang="en-US" sz="2400" b="1" i="0" u="none" strike="noStrike" kern="100" cap="none" spc="0" normalizeH="0" baseline="-2500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反应物</a:t>
                </a:r>
                <a:r>
                  <a:rPr kumimoji="0" lang="zh-CN" altLang="en-US" sz="2400" b="1" i="0" u="none" strike="noStrike" kern="1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不变→ </a:t>
                </a:r>
                <a:r>
                  <a: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c</a:t>
                </a:r>
                <a:r>
                  <a:rPr kumimoji="0" lang="zh-CN" altLang="en-US" sz="2400" b="1" i="0" u="none" strike="noStrike" kern="1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不变→</a:t>
                </a:r>
                <a:r>
                  <a:rPr kumimoji="0" lang="el-GR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l-GR" altLang="zh-CN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𝝊</m:t>
                    </m:r>
                    <m:r>
                      <a:rPr kumimoji="0" lang="zh-CN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不变</m:t>
                    </m:r>
                  </m:oMath>
                </a14:m>
                <a:endParaRPr kumimoji="0" lang="zh-CN" altLang="zh-CN" sz="2400" b="1" i="0" u="none" strike="noStrike" kern="10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/>
                  <a:ea typeface="宋体" panose="02010600030101010101" pitchFamily="2" charset="-122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53" name="文本框 5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0"/>
                </p:custDataLst>
              </p:nvPr>
            </p:nvSpPr>
            <p:spPr>
              <a:xfrm>
                <a:off x="6371724" y="4458014"/>
                <a:ext cx="5793777" cy="936347"/>
              </a:xfrm>
              <a:prstGeom prst="rect">
                <a:avLst/>
              </a:prstGeom>
              <a:blipFill rotWithShape="1">
                <a:blip r:embed="rId31"/>
                <a:stretch>
                  <a:fillRect l="-2" t="-34" r="3" b="-78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文本框 54"/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6371724" y="5847799"/>
                <a:ext cx="1958454" cy="576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4686300" algn="l"/>
                  </a:tabLst>
                  <a:defRPr/>
                </a:pPr>
                <a:r>
                  <a: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V</a:t>
                </a:r>
                <a:r>
                  <a:rPr kumimoji="0" lang="zh-CN" altLang="en-US" sz="2400" b="1" i="0" u="none" strike="noStrike" kern="1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↑→</a:t>
                </a:r>
                <a:r>
                  <a: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c</a:t>
                </a:r>
                <a:r>
                  <a:rPr kumimoji="0" lang="zh-CN" altLang="en-US" sz="2400" b="1" i="0" u="none" strike="noStrike" kern="1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Courier New" panose="02070309020205020404" pitchFamily="49" charset="0"/>
                  </a:rPr>
                  <a:t>↓→</a:t>
                </a:r>
                <a:r>
                  <a:rPr kumimoji="0" lang="el-GR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l-GR" altLang="zh-CN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𝝊</m:t>
                    </m:r>
                  </m:oMath>
                </a14:m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/>
                    <a:ea typeface="宋体" panose="02010600030101010101" pitchFamily="2" charset="-122"/>
                    <a:cs typeface="+mn-cs"/>
                  </a:rPr>
                  <a:t>↓</a:t>
                </a:r>
                <a:endParaRPr kumimoji="0" lang="zh-CN" altLang="zh-CN" sz="2400" b="1" i="0" u="none" strike="noStrike" kern="10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/>
                  <a:ea typeface="宋体" panose="02010600030101010101" pitchFamily="2" charset="-122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55" name="文本框 5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3"/>
                </p:custDataLst>
              </p:nvPr>
            </p:nvSpPr>
            <p:spPr>
              <a:xfrm>
                <a:off x="6371724" y="5847799"/>
                <a:ext cx="1958454" cy="576248"/>
              </a:xfrm>
              <a:prstGeom prst="rect">
                <a:avLst/>
              </a:prstGeom>
              <a:blipFill rotWithShape="1">
                <a:blip r:embed="rId34"/>
                <a:stretch>
                  <a:fillRect l="-7" t="-15" r="13" b="-3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>
            <p:custDataLst>
              <p:tags r:id="rId35"/>
            </p:custDataLst>
          </p:nvPr>
        </p:nvSpPr>
        <p:spPr>
          <a:xfrm>
            <a:off x="222299" y="0"/>
            <a:ext cx="5193219" cy="792000"/>
          </a:xfrm>
          <a:prstGeom prst="rect">
            <a:avLst/>
          </a:prstGeom>
          <a:solidFill>
            <a:srgbClr val="2F559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>
            <p:custDataLst>
              <p:tags r:id="rId36"/>
            </p:custDataLst>
          </p:nvPr>
        </p:nvSpPr>
        <p:spPr>
          <a:xfrm>
            <a:off x="222299" y="85201"/>
            <a:ext cx="5118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压强对化学反应速率的影响</a:t>
            </a:r>
            <a:endParaRPr lang="zh-CN" altLang="en-US" sz="32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  <p:bldP spid="14" grpId="0"/>
      <p:bldP spid="16" grpId="0"/>
      <p:bldP spid="18" grpId="0"/>
      <p:bldP spid="22" grpId="0"/>
      <p:bldP spid="36" grpId="0"/>
      <p:bldP spid="38" grpId="0"/>
      <p:bldP spid="41" grpId="0"/>
      <p:bldP spid="43" grpId="0"/>
      <p:bldP spid="45" grpId="0"/>
      <p:bldP spid="47" grpId="0"/>
      <p:bldP spid="49" grpId="0"/>
      <p:bldP spid="51" grpId="0"/>
      <p:bldP spid="53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文本框 99"/>
          <p:cNvSpPr txBox="1"/>
          <p:nvPr>
            <p:custDataLst>
              <p:tags r:id="rId1"/>
            </p:custDataLst>
          </p:nvPr>
        </p:nvSpPr>
        <p:spPr>
          <a:xfrm>
            <a:off x="432499" y="757701"/>
            <a:ext cx="11068800" cy="20815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612775">
              <a:lnSpc>
                <a:spcPct val="110000"/>
              </a:lnSpc>
            </a:pPr>
            <a:r>
              <a:rPr lang="zh-CN" altLang="en-US" sz="2935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思考：</a:t>
            </a:r>
            <a:r>
              <a:rPr lang="zh-CN" altLang="zh-CN" sz="2935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对于反应</a:t>
            </a:r>
            <a:r>
              <a:rPr lang="en-US" altLang="zh-CN" sz="2935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3A(g)</a:t>
            </a:r>
            <a:r>
              <a:rPr lang="zh-CN" altLang="zh-CN" sz="2935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＋</a:t>
            </a:r>
            <a:r>
              <a:rPr lang="en-US" altLang="zh-CN" sz="2935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B(s)=C(g)(</a:t>
            </a:r>
            <a:r>
              <a:rPr lang="zh-CN" altLang="zh-CN" sz="2935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正反应放热</a:t>
            </a:r>
            <a:r>
              <a:rPr lang="en-US" altLang="zh-CN" sz="2935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zh-CN" sz="2935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，在其他条件不变时，改变其中一个条件，则生成</a:t>
            </a:r>
            <a:r>
              <a:rPr lang="en-US" altLang="zh-CN" sz="2935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2935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的速率：</a:t>
            </a:r>
            <a:endParaRPr lang="zh-CN" altLang="zh-CN" sz="2935" b="1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612775">
              <a:lnSpc>
                <a:spcPct val="110000"/>
              </a:lnSpc>
            </a:pPr>
            <a:r>
              <a:rPr lang="en-US" altLang="zh-CN" sz="2935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zh-CN" sz="2935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升温</a:t>
            </a:r>
            <a:r>
              <a:rPr lang="en-US" altLang="zh-CN" sz="2935" b="1" u="sng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r>
              <a:rPr lang="zh-CN" altLang="zh-CN" sz="2935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；</a:t>
            </a:r>
            <a:r>
              <a:rPr lang="en-US" altLang="zh-CN" sz="2935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zh-CN" sz="2935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增大压强</a:t>
            </a:r>
            <a:r>
              <a:rPr lang="en-US" altLang="zh-CN" sz="2935" b="1" u="sng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r>
              <a:rPr lang="zh-CN" altLang="zh-CN" sz="2935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；</a:t>
            </a:r>
            <a:r>
              <a:rPr lang="en-US" altLang="zh-CN" sz="2935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zh-CN" sz="2935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增大容器容积</a:t>
            </a:r>
            <a:r>
              <a:rPr lang="en-US" altLang="zh-CN" sz="2935" b="1" u="sng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zh-CN" altLang="zh-CN" sz="2935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；</a:t>
            </a:r>
            <a:r>
              <a:rPr lang="en-US" altLang="zh-CN" sz="2935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r>
              <a:rPr lang="zh-CN" altLang="zh-CN" sz="2935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加入</a:t>
            </a:r>
            <a:r>
              <a:rPr lang="en-US" altLang="zh-CN" sz="2935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935" b="1" u="sng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r>
              <a:rPr lang="zh-CN" altLang="zh-CN" sz="2935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；</a:t>
            </a:r>
            <a:r>
              <a:rPr lang="en-US" altLang="zh-CN" sz="2935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⑤</a:t>
            </a:r>
            <a:r>
              <a:rPr lang="zh-CN" altLang="zh-CN" sz="2935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加入</a:t>
            </a:r>
            <a:r>
              <a:rPr lang="en-US" altLang="zh-CN" sz="2935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935" b="1" u="sng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r>
              <a:rPr lang="zh-CN" altLang="zh-CN" sz="2935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；</a:t>
            </a:r>
            <a:r>
              <a:rPr lang="en-US" altLang="zh-CN" sz="2935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⑥</a:t>
            </a:r>
            <a:r>
              <a:rPr lang="zh-CN" altLang="zh-CN" sz="2935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压缩体积</a:t>
            </a:r>
            <a:r>
              <a:rPr lang="en-US" altLang="zh-CN" sz="2935" b="1" u="sng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r>
              <a:rPr lang="zh-CN" altLang="zh-CN" sz="2935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sz="2935" b="1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915040" y="3124661"/>
            <a:ext cx="10284884" cy="1770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chemeClr val="tx1"/>
                </a:solidFill>
                <a:uFillTx/>
              </a:rPr>
              <a:t>(1)对于固体或纯液体物质，一般情况下其浓度可视为常数，因此改变固体或纯液体物质的用量对化学反应速率无影响。</a:t>
            </a:r>
            <a:endParaRPr lang="zh-CN" altLang="en-US" sz="2800">
              <a:solidFill>
                <a:schemeClr val="tx1"/>
              </a:solidFill>
              <a:uFillTx/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chemeClr val="tx1"/>
                </a:solidFill>
                <a:uFillTx/>
              </a:rPr>
              <a:t>(2)改变溶液用量时，由于浓度不变，因此对化学反应速率无影响。</a:t>
            </a:r>
            <a:endParaRPr lang="zh-CN" altLang="en-US" sz="2800">
              <a:solidFill>
                <a:schemeClr val="tx1"/>
              </a:solidFill>
              <a:uFillTx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矩形 1024"/>
          <p:cNvSpPr/>
          <p:nvPr>
            <p:custDataLst>
              <p:tags r:id="rId1"/>
            </p:custDataLst>
          </p:nvPr>
        </p:nvSpPr>
        <p:spPr>
          <a:xfrm>
            <a:off x="1101725" y="938880"/>
            <a:ext cx="11541760" cy="561958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20700" dist="508000" dir="5400000" sx="91000" sy="91000" algn="t" rotWithShape="0">
              <a:srgbClr val="1B4F80">
                <a:lumMod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思源黑体 CN Regular"/>
              <a:cs typeface="+mn-cs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custDataLst>
              <p:tags r:id="rId2"/>
            </p:custDataLst>
          </p:nvPr>
        </p:nvSpPr>
        <p:spPr>
          <a:xfrm>
            <a:off x="759920" y="3538833"/>
            <a:ext cx="2882712" cy="66979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228600" indent="-22860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8455" algn="l"/>
              </a:tabLs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影响 </a:t>
            </a:r>
            <a:r>
              <a:rPr lang="en-US" altLang="zh-CN" sz="32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ν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的外因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40267" y="1155699"/>
            <a:ext cx="2384214" cy="49244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/>
              <a:t>【</a:t>
            </a:r>
            <a:r>
              <a:rPr lang="zh-CN" altLang="en-US"/>
              <a:t>归纳总结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4" name="左大括号 3"/>
          <p:cNvSpPr/>
          <p:nvPr>
            <p:custDataLst>
              <p:tags r:id="rId4"/>
            </p:custDataLst>
          </p:nvPr>
        </p:nvSpPr>
        <p:spPr>
          <a:xfrm>
            <a:off x="3722692" y="2015121"/>
            <a:ext cx="420300" cy="3632197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200" b="1"/>
          </a:p>
        </p:txBody>
      </p:sp>
      <p:sp>
        <p:nvSpPr>
          <p:cNvPr id="5" name="Text Box 8"/>
          <p:cNvSpPr txBox="1"/>
          <p:nvPr>
            <p:custDataLst>
              <p:tags r:id="rId5"/>
            </p:custDataLst>
          </p:nvPr>
        </p:nvSpPr>
        <p:spPr>
          <a:xfrm>
            <a:off x="4220230" y="1804194"/>
            <a:ext cx="101282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2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温度</a:t>
            </a:r>
            <a:endParaRPr lang="zh-CN" altLang="en-US" sz="32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 Box 8"/>
          <p:cNvSpPr txBox="1"/>
          <p:nvPr>
            <p:custDataLst>
              <p:tags r:id="rId6"/>
            </p:custDataLst>
          </p:nvPr>
        </p:nvSpPr>
        <p:spPr>
          <a:xfrm>
            <a:off x="4220230" y="2808793"/>
            <a:ext cx="111442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2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浓度</a:t>
            </a:r>
            <a:endParaRPr lang="zh-CN" altLang="en-US" sz="32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Text Box 8"/>
          <p:cNvSpPr txBox="1"/>
          <p:nvPr>
            <p:custDataLst>
              <p:tags r:id="rId7"/>
            </p:custDataLst>
          </p:nvPr>
        </p:nvSpPr>
        <p:spPr>
          <a:xfrm>
            <a:off x="4168774" y="3538833"/>
            <a:ext cx="1425999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2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催化剂</a:t>
            </a:r>
            <a:endParaRPr lang="zh-CN" altLang="en-US" sz="32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 Box 8"/>
          <p:cNvSpPr txBox="1"/>
          <p:nvPr>
            <p:custDataLst>
              <p:tags r:id="rId8"/>
            </p:custDataLst>
          </p:nvPr>
        </p:nvSpPr>
        <p:spPr>
          <a:xfrm>
            <a:off x="4175546" y="4406771"/>
            <a:ext cx="111442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2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压强</a:t>
            </a:r>
            <a:endParaRPr lang="zh-CN" altLang="en-US" sz="32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4149322" y="5282628"/>
            <a:ext cx="1083733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zh-CN"/>
              <a:t>其他</a:t>
            </a:r>
            <a:endParaRPr lang="zh-CN" altLang="zh-CN"/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5290632" y="1833897"/>
            <a:ext cx="3163145" cy="48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7000"/>
              </a:lnSpc>
            </a:pPr>
            <a:r>
              <a:rPr lang="zh-CN" altLang="zh-CN" sz="24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温度越高，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ν </a:t>
            </a:r>
            <a:r>
              <a:rPr lang="zh-CN" altLang="zh-CN" sz="24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越快</a:t>
            </a:r>
            <a:endParaRPr lang="zh-CN" altLang="zh-CN" sz="2400" kern="1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1"/>
            </p:custDataLst>
          </p:nvPr>
        </p:nvSpPr>
        <p:spPr>
          <a:xfrm>
            <a:off x="5289971" y="2864932"/>
            <a:ext cx="4196738" cy="48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7000"/>
              </a:lnSpc>
            </a:pPr>
            <a:r>
              <a:rPr lang="zh-CN" altLang="zh-CN" sz="24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增大反应物的浓度，加快</a:t>
            </a:r>
            <a:r>
              <a:rPr lang="en-US" altLang="zh-CN" sz="24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ν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2400" kern="1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5594774" y="3575594"/>
            <a:ext cx="2320524" cy="48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7000"/>
              </a:lnSpc>
            </a:pPr>
            <a:r>
              <a:rPr lang="zh-CN" altLang="zh-CN" sz="24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催化剂可改变</a:t>
            </a:r>
            <a:r>
              <a:rPr lang="en-US" altLang="zh-CN" sz="24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endParaRPr lang="zh-CN" altLang="zh-CN" sz="2400" kern="1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3"/>
            </p:custDataLst>
          </p:nvPr>
        </p:nvSpPr>
        <p:spPr>
          <a:xfrm>
            <a:off x="5334655" y="4238358"/>
            <a:ext cx="5256107" cy="921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7000"/>
              </a:lnSpc>
            </a:pPr>
            <a:r>
              <a:rPr lang="zh-CN" altLang="zh-CN" sz="24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有气体参加的反应</a:t>
            </a:r>
            <a:r>
              <a:rPr lang="zh-CN" altLang="en-US" sz="24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400" kern="10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7000"/>
              </a:lnSpc>
            </a:pPr>
            <a:r>
              <a:rPr lang="zh-CN" altLang="zh-CN" sz="24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增大压强（减小容器容积），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ν </a:t>
            </a:r>
            <a:r>
              <a:rPr lang="zh-CN" altLang="zh-CN" sz="24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加快</a:t>
            </a:r>
            <a:endParaRPr lang="zh-CN" altLang="zh-CN" sz="2400" kern="1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14"/>
            </p:custDataLst>
          </p:nvPr>
        </p:nvSpPr>
        <p:spPr>
          <a:xfrm>
            <a:off x="5303069" y="5344182"/>
            <a:ext cx="58494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增大反应物的表面积</a:t>
            </a:r>
            <a:r>
              <a:rPr lang="zh-CN" altLang="zh-CN" sz="24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（即粉碎），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ν </a:t>
            </a:r>
            <a:r>
              <a:rPr lang="zh-CN" altLang="zh-CN" sz="24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加快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15"/>
            </p:custDataLst>
          </p:nvPr>
        </p:nvSpPr>
        <p:spPr>
          <a:xfrm>
            <a:off x="5310293" y="5794269"/>
            <a:ext cx="4007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zh-CN">
                <a:solidFill>
                  <a:srgbClr val="C00000"/>
                </a:solidFill>
              </a:rPr>
              <a:t>形成原电池</a:t>
            </a:r>
            <a:r>
              <a:rPr lang="zh-CN" altLang="zh-CN"/>
              <a:t>，通常能</a:t>
            </a:r>
            <a:r>
              <a:rPr lang="en-US" altLang="zh-CN"/>
              <a:t> </a:t>
            </a:r>
            <a:r>
              <a:rPr lang="zh-CN" altLang="zh-CN"/>
              <a:t>加快</a:t>
            </a:r>
            <a:r>
              <a:rPr lang="en-US" altLang="zh-CN"/>
              <a:t>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ν </a:t>
            </a:r>
            <a:endParaRPr lang="zh-CN" altLang="en-US"/>
          </a:p>
        </p:txBody>
      </p:sp>
      <p:sp>
        <p:nvSpPr>
          <p:cNvPr id="29" name="文本框 28"/>
          <p:cNvSpPr txBox="1"/>
          <p:nvPr>
            <p:custDataLst>
              <p:tags r:id="rId16"/>
            </p:custDataLst>
          </p:nvPr>
        </p:nvSpPr>
        <p:spPr>
          <a:xfrm>
            <a:off x="5310293" y="2243560"/>
            <a:ext cx="6096000" cy="4896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17000"/>
              </a:lnSpc>
              <a:defRPr sz="24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zh-CN">
                <a:solidFill>
                  <a:srgbClr val="C00000"/>
                </a:solidFill>
              </a:rPr>
              <a:t>温度每升高</a:t>
            </a:r>
            <a:r>
              <a:rPr lang="en-US" altLang="zh-CN">
                <a:solidFill>
                  <a:srgbClr val="C00000"/>
                </a:solidFill>
              </a:rPr>
              <a:t>10℃</a:t>
            </a:r>
            <a:r>
              <a:rPr lang="zh-CN" altLang="zh-CN">
                <a:solidFill>
                  <a:srgbClr val="C00000"/>
                </a:solidFill>
              </a:rPr>
              <a:t>，反应速率通常增加</a:t>
            </a:r>
            <a:r>
              <a:rPr lang="en-US" altLang="zh-CN">
                <a:solidFill>
                  <a:srgbClr val="C00000"/>
                </a:solidFill>
              </a:rPr>
              <a:t>2 ~ 4</a:t>
            </a:r>
            <a:r>
              <a:rPr lang="zh-CN" altLang="zh-CN">
                <a:solidFill>
                  <a:srgbClr val="C00000"/>
                </a:solidFill>
              </a:rPr>
              <a:t>倍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1" name="文本框 30"/>
          <p:cNvSpPr txBox="1"/>
          <p:nvPr>
            <p:custDataLst>
              <p:tags r:id="rId17"/>
            </p:custDataLst>
          </p:nvPr>
        </p:nvSpPr>
        <p:spPr>
          <a:xfrm>
            <a:off x="2906551" y="1123624"/>
            <a:ext cx="84997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800" b="1" kern="100"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一般</a:t>
            </a:r>
            <a:r>
              <a:rPr lang="zh-CN" altLang="en-US" sz="2800" b="1" kern="100"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：</a:t>
            </a:r>
            <a:r>
              <a:rPr lang="zh-CN" altLang="zh-CN" sz="2800" b="1" kern="10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温度</a:t>
            </a:r>
            <a:r>
              <a:rPr lang="zh-CN" altLang="zh-CN" sz="2800" b="1" kern="100"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对</a:t>
            </a:r>
            <a:r>
              <a:rPr lang="en-US" altLang="zh-CN" sz="2800" b="1" kern="100"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 </a:t>
            </a:r>
            <a:r>
              <a:rPr lang="zh-CN" altLang="zh-CN" sz="2800" b="1" kern="100"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的影响</a:t>
            </a:r>
            <a:r>
              <a:rPr lang="zh-CN" altLang="zh-CN" sz="2800" b="1" kern="10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比浓度、压强</a:t>
            </a:r>
            <a:r>
              <a:rPr lang="zh-CN" altLang="zh-CN" sz="2800" b="1" kern="100"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对</a:t>
            </a:r>
            <a:r>
              <a:rPr lang="en-US" altLang="zh-CN" sz="2800" b="1" kern="100"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 </a:t>
            </a:r>
            <a:r>
              <a:rPr lang="zh-CN" altLang="zh-CN" sz="2800" b="1" kern="100"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的</a:t>
            </a:r>
            <a:r>
              <a:rPr lang="zh-CN" altLang="zh-CN" sz="2800" b="1" kern="10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影响要大</a:t>
            </a:r>
            <a:endParaRPr lang="zh-CN" altLang="en-US" sz="2800" b="1">
              <a:solidFill>
                <a:srgbClr val="C00000"/>
              </a:solidFill>
            </a:endParaRPr>
          </a:p>
        </p:txBody>
      </p:sp>
    </p:spTree>
    <p:custDataLst>
      <p:tags r:id="rId1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9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22299" y="0"/>
            <a:ext cx="1981260" cy="792000"/>
          </a:xfrm>
          <a:prstGeom prst="rect">
            <a:avLst/>
          </a:prstGeom>
          <a:solidFill>
            <a:srgbClr val="2F559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22299" y="85201"/>
            <a:ext cx="1927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课堂练习</a:t>
            </a:r>
            <a:endParaRPr lang="zh-CN" altLang="en-US" sz="32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9412941" y="2062357"/>
            <a:ext cx="618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2E5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800" b="1">
              <a:solidFill>
                <a:srgbClr val="2E54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99"/>
          <p:cNvSpPr txBox="1"/>
          <p:nvPr>
            <p:custDataLst>
              <p:tags r:id="rId4"/>
            </p:custDataLst>
          </p:nvPr>
        </p:nvSpPr>
        <p:spPr>
          <a:xfrm>
            <a:off x="222299" y="877201"/>
            <a:ext cx="12075036" cy="5631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270510" indent="-270510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如图安装好实验装置(装置气密性良好)，在锥形瓶内盛有6.5 g锌粒(Zn的相对原子质量为65)，通过分液漏斗加入40 mL 2.5 mol·L</a:t>
            </a:r>
            <a:r>
              <a:rPr lang="en-US" altLang="zh-C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的稀硫酸，将产生的H</a:t>
            </a:r>
            <a:r>
              <a:rPr lang="en-US" altLang="zh-CN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收集在注射器中，10 s时恰好收集到标准状况下的H</a:t>
            </a:r>
            <a:r>
              <a:rPr lang="en-US" altLang="zh-CN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44.8 mL。下列说法不正确的是(　　)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indent="-270510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indent="-270510">
              <a:lnSpc>
                <a:spcPct val="150000"/>
              </a:lnSpc>
            </a:pP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indent="-270510">
              <a:lnSpc>
                <a:spcPct val="150000"/>
              </a:lnSpc>
            </a:pP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A．忽略锥形瓶内溶液体积的变化，用H</a:t>
            </a:r>
            <a:r>
              <a:rPr lang="en-US" altLang="zh-C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表示10 s内该反应的速率为0.01 mol·L</a:t>
            </a:r>
            <a:r>
              <a:rPr lang="en-US" altLang="zh-C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·s</a:t>
            </a:r>
            <a:r>
              <a:rPr lang="en-US" altLang="zh-C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B．忽略锥形瓶内溶液体积的变化，用Zn</a:t>
            </a:r>
            <a:r>
              <a:rPr lang="en-US" altLang="zh-C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表示10 s内该反应的速率为0.01 mol·L</a:t>
            </a:r>
            <a:r>
              <a:rPr lang="en-US" altLang="zh-C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·s</a:t>
            </a:r>
            <a:r>
              <a:rPr lang="en-US" altLang="zh-C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C．用锌粒表示10 s内该反应的速率为0.013 g·s</a:t>
            </a:r>
            <a:r>
              <a:rPr lang="en-US" altLang="zh-C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altLang="zh-CN" sz="2400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D．用H</a:t>
            </a:r>
            <a:r>
              <a:rPr lang="en-US" altLang="zh-CN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表示10 s内该反应的速率为0.000 2 mol·s</a:t>
            </a:r>
            <a:r>
              <a:rPr lang="en-US" altLang="zh-C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altLang="zh-CN" sz="2400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4637" y="2640832"/>
            <a:ext cx="2942725" cy="157633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753509" y="1232748"/>
            <a:ext cx="10896624" cy="543898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20700" dist="508000" dir="5400000" sx="91000" sy="91000" algn="t" rotWithShape="0">
              <a:srgbClr val="1B4F80">
                <a:lumMod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思源黑体 CN Regular"/>
              <a:cs typeface="+mn-cs"/>
            </a:endParaRPr>
          </a:p>
        </p:txBody>
      </p:sp>
      <p:pic>
        <p:nvPicPr>
          <p:cNvPr id="1026" name="Picture 2" descr="查看源图像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286" y="1523999"/>
            <a:ext cx="3029082" cy="2018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查看源图像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t="29467" r="21793" b="20533"/>
          <a:stretch>
            <a:fillRect/>
          </a:stretch>
        </p:blipFill>
        <p:spPr bwMode="auto">
          <a:xfrm>
            <a:off x="4899920" y="1523999"/>
            <a:ext cx="2038773" cy="2040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0" name="Picture 6" descr="查看源图像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286" y="3874347"/>
            <a:ext cx="2789554" cy="2678002"/>
          </a:xfrm>
          <a:prstGeom prst="ellipse">
            <a:avLst/>
          </a:prstGeom>
          <a:ln w="190500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查看源图像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7" t="8174" r="46093" b="27629"/>
          <a:stretch>
            <a:fillRect/>
          </a:stretch>
        </p:blipFill>
        <p:spPr bwMode="auto">
          <a:xfrm rot="20164300">
            <a:off x="4735124" y="3859185"/>
            <a:ext cx="2640471" cy="2708326"/>
          </a:xfrm>
          <a:prstGeom prst="ellipse">
            <a:avLst/>
          </a:prstGeom>
          <a:ln w="190500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箭头: 右 3"/>
          <p:cNvSpPr/>
          <p:nvPr>
            <p:custDataLst>
              <p:tags r:id="rId10"/>
            </p:custDataLst>
          </p:nvPr>
        </p:nvSpPr>
        <p:spPr>
          <a:xfrm>
            <a:off x="4190408" y="2385361"/>
            <a:ext cx="537379" cy="2912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箭头: 右 4"/>
          <p:cNvSpPr/>
          <p:nvPr>
            <p:custDataLst>
              <p:tags r:id="rId11"/>
            </p:custDataLst>
          </p:nvPr>
        </p:nvSpPr>
        <p:spPr>
          <a:xfrm>
            <a:off x="4039368" y="5044101"/>
            <a:ext cx="440450" cy="256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12"/>
            </p:custDataLst>
          </p:nvPr>
        </p:nvSpPr>
        <p:spPr>
          <a:xfrm>
            <a:off x="7350744" y="2194210"/>
            <a:ext cx="3967496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>
                <a:sym typeface="思源宋体" panose="02020400000000000000" pitchFamily="18" charset="-122"/>
              </a:rPr>
              <a:t>不同的化学反应</a:t>
            </a:r>
            <a:r>
              <a:rPr lang="zh-CN" altLang="en-US">
                <a:solidFill>
                  <a:schemeClr val="tx1"/>
                </a:solidFill>
                <a:sym typeface="思源宋体" panose="02020400000000000000" pitchFamily="18" charset="-122"/>
              </a:rPr>
              <a:t>会有不同的</a:t>
            </a:r>
            <a:r>
              <a:rPr lang="zh-CN" altLang="en-US" b="1" u="sng">
                <a:sym typeface="思源宋体" panose="02020400000000000000" pitchFamily="18" charset="-122"/>
              </a:rPr>
              <a:t>反应速率</a:t>
            </a:r>
            <a:endParaRPr lang="zh-CN" altLang="en-US" b="1" u="sng">
              <a:sym typeface="思源宋体" panose="02020400000000000000" pitchFamily="18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3"/>
            </p:custDataLst>
          </p:nvPr>
        </p:nvSpPr>
        <p:spPr>
          <a:xfrm>
            <a:off x="7248394" y="1507770"/>
            <a:ext cx="2139446" cy="52322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sz="2800"/>
              <a:t>相同条件下：</a:t>
            </a:r>
            <a:endParaRPr lang="zh-CN" altLang="en-US" sz="2800"/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187791" y="4104667"/>
            <a:ext cx="3085916" cy="98488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b="0">
                <a:sym typeface="思源宋体" panose="02020400000000000000" pitchFamily="18" charset="-122"/>
              </a:rPr>
              <a:t>反应物本身性质（内因）</a:t>
            </a:r>
            <a:endParaRPr lang="zh-CN" altLang="en-US" b="0">
              <a:sym typeface="思源宋体" panose="02020400000000000000" pitchFamily="18" charset="-122"/>
            </a:endParaRPr>
          </a:p>
        </p:txBody>
      </p:sp>
      <p:sp>
        <p:nvSpPr>
          <p:cNvPr id="12" name="箭头: 右 11"/>
          <p:cNvSpPr/>
          <p:nvPr>
            <p:custDataLst>
              <p:tags r:id="rId15"/>
            </p:custDataLst>
          </p:nvPr>
        </p:nvSpPr>
        <p:spPr>
          <a:xfrm rot="16200000">
            <a:off x="9530936" y="3484993"/>
            <a:ext cx="690881" cy="2912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16"/>
            </p:custDataLst>
          </p:nvPr>
        </p:nvSpPr>
        <p:spPr>
          <a:xfrm>
            <a:off x="7799870" y="5105905"/>
            <a:ext cx="355433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3200" b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800">
                <a:sym typeface="思源宋体" panose="02020400000000000000" pitchFamily="18" charset="-122"/>
              </a:rPr>
              <a:t>（ 反应物组成、结构和性质等 ）</a:t>
            </a:r>
            <a:endParaRPr lang="zh-CN" altLang="en-US" sz="2800">
              <a:sym typeface="思源宋体" panose="02020400000000000000" pitchFamily="18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7"/>
            </p:custDataLst>
          </p:nvPr>
        </p:nvSpPr>
        <p:spPr>
          <a:xfrm>
            <a:off x="9819567" y="3440091"/>
            <a:ext cx="101650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3200" b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400" b="1">
                <a:solidFill>
                  <a:srgbClr val="C00000"/>
                </a:solidFill>
                <a:sym typeface="思源宋体" panose="02020400000000000000" pitchFamily="18" charset="-122"/>
              </a:rPr>
              <a:t>决定</a:t>
            </a:r>
            <a:endParaRPr lang="zh-CN" altLang="en-US" sz="2400" b="1">
              <a:solidFill>
                <a:srgbClr val="C00000"/>
              </a:solidFill>
              <a:sym typeface="思源宋体" panose="02020400000000000000" pitchFamily="18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8"/>
            </p:custDataLst>
          </p:nvPr>
        </p:nvSpPr>
        <p:spPr>
          <a:xfrm>
            <a:off x="3910644" y="1945825"/>
            <a:ext cx="101650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3200" b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2400">
                <a:solidFill>
                  <a:schemeClr val="tx1"/>
                </a:solidFill>
                <a:sym typeface="思源宋体" panose="02020400000000000000" pitchFamily="18" charset="-122"/>
              </a:rPr>
              <a:t>1</a:t>
            </a:r>
            <a:r>
              <a:rPr lang="zh-CN" altLang="en-US" sz="2400">
                <a:solidFill>
                  <a:schemeClr val="tx1"/>
                </a:solidFill>
                <a:sym typeface="思源宋体" panose="02020400000000000000" pitchFamily="18" charset="-122"/>
              </a:rPr>
              <a:t>天</a:t>
            </a:r>
            <a:endParaRPr lang="zh-CN" altLang="en-US" sz="2400">
              <a:solidFill>
                <a:schemeClr val="tx1"/>
              </a:solidFill>
              <a:sym typeface="思源宋体" panose="02020400000000000000" pitchFamily="18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9"/>
            </p:custDataLst>
          </p:nvPr>
        </p:nvSpPr>
        <p:spPr>
          <a:xfrm>
            <a:off x="3691763" y="4516155"/>
            <a:ext cx="113566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3200" b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2400">
                <a:solidFill>
                  <a:schemeClr val="tx1"/>
                </a:solidFill>
                <a:sym typeface="思源宋体" panose="02020400000000000000" pitchFamily="18" charset="-122"/>
              </a:rPr>
              <a:t>1~2</a:t>
            </a:r>
            <a:r>
              <a:rPr lang="zh-CN" altLang="en-US" sz="2400">
                <a:solidFill>
                  <a:schemeClr val="tx1"/>
                </a:solidFill>
                <a:sym typeface="思源宋体" panose="02020400000000000000" pitchFamily="18" charset="-122"/>
              </a:rPr>
              <a:t>周</a:t>
            </a:r>
            <a:endParaRPr lang="zh-CN" altLang="en-US" sz="2400">
              <a:solidFill>
                <a:schemeClr val="tx1"/>
              </a:solidFill>
              <a:sym typeface="思源宋体" panose="02020400000000000000" pitchFamily="18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0"/>
            </p:custDataLst>
          </p:nvPr>
        </p:nvSpPr>
        <p:spPr>
          <a:xfrm>
            <a:off x="3602804" y="3782709"/>
            <a:ext cx="1279208" cy="52322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sz="2800"/>
              <a:t>室温下</a:t>
            </a:r>
            <a:endParaRPr lang="zh-CN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bldLvl="0" animBg="1"/>
      <p:bldP spid="12" grpId="0" bldLvl="0" animBg="1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753509" y="1320800"/>
            <a:ext cx="10896624" cy="535093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20700" dist="508000" dir="5400000" sx="91000" sy="91000" algn="t" rotWithShape="0">
              <a:srgbClr val="1B4F80">
                <a:lumMod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思源黑体 CN Regular"/>
              <a:cs typeface="+mn-cs"/>
            </a:endParaRPr>
          </a:p>
        </p:txBody>
      </p:sp>
      <p:pic>
        <p:nvPicPr>
          <p:cNvPr id="2050" name="Picture 2" descr="查看源图像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1" t="14088" r="17294" b="9598"/>
          <a:stretch>
            <a:fillRect/>
          </a:stretch>
        </p:blipFill>
        <p:spPr bwMode="auto">
          <a:xfrm>
            <a:off x="7153225" y="1692064"/>
            <a:ext cx="2120053" cy="22892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2" descr="查看源图像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3619" y="1810504"/>
            <a:ext cx="2642824" cy="17610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箭头: 右 4"/>
          <p:cNvSpPr/>
          <p:nvPr>
            <p:custDataLst>
              <p:tags r:id="rId6"/>
            </p:custDataLst>
          </p:nvPr>
        </p:nvSpPr>
        <p:spPr>
          <a:xfrm>
            <a:off x="5562579" y="2545411"/>
            <a:ext cx="1380087" cy="2912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5474037" y="1810504"/>
            <a:ext cx="1551594" cy="1458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3200" b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sz="2400">
                <a:solidFill>
                  <a:schemeClr val="tx1"/>
                </a:solidFill>
                <a:sym typeface="思源宋体" panose="02020400000000000000" pitchFamily="18" charset="-122"/>
              </a:rPr>
              <a:t>烘干制成草莓脆</a:t>
            </a:r>
            <a:endParaRPr lang="zh-CN" altLang="en-US" sz="2400">
              <a:solidFill>
                <a:schemeClr val="tx1"/>
              </a:solidFill>
              <a:sym typeface="思源宋体" panose="02020400000000000000" pitchFamily="18" charset="-122"/>
            </a:endParaRPr>
          </a:p>
        </p:txBody>
      </p:sp>
      <p:sp>
        <p:nvSpPr>
          <p:cNvPr id="7" name="文本框 3"/>
          <p:cNvSpPr txBox="1"/>
          <p:nvPr>
            <p:custDataLst>
              <p:tags r:id="rId8"/>
            </p:custDataLst>
          </p:nvPr>
        </p:nvSpPr>
        <p:spPr>
          <a:xfrm>
            <a:off x="2390769" y="4123827"/>
            <a:ext cx="8472600" cy="646986"/>
          </a:xfrm>
          <a:prstGeom prst="round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3200" b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>
                <a:sym typeface="思源宋体" panose="02020400000000000000" pitchFamily="18" charset="-122"/>
              </a:rPr>
              <a:t>同一化学反应的速率，受到外界因素的影响</a:t>
            </a:r>
            <a:endParaRPr lang="zh-CN" altLang="en-US">
              <a:sym typeface="思源宋体" panose="02020400000000000000" pitchFamily="18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2835696" y="4931206"/>
            <a:ext cx="7946394" cy="98488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3200" b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/>
              <a:t>上个学期，我们有浅学过影响化学反应速率的因素，大家还记得吗？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custDataLst>
              <p:tags r:id="rId1"/>
            </p:custDataLst>
          </p:nvPr>
        </p:nvSpPr>
        <p:spPr>
          <a:xfrm>
            <a:off x="2025047" y="2953901"/>
            <a:ext cx="1314205" cy="67012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228600" indent="-22860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8455" algn="l"/>
              </a:tabLs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外因：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25047" y="1131235"/>
            <a:ext cx="1923806" cy="58477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0000"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内因</a:t>
            </a:r>
            <a:r>
              <a:rPr lang="en-US" altLang="zh-CN"/>
              <a:t>(</a:t>
            </a:r>
            <a:r>
              <a:rPr lang="zh-CN" altLang="en-US"/>
              <a:t>主</a:t>
            </a:r>
            <a:r>
              <a:rPr lang="en-US" altLang="zh-CN"/>
              <a:t>)</a:t>
            </a:r>
            <a:r>
              <a:rPr lang="zh-CN" altLang="en-US"/>
              <a:t>：</a:t>
            </a:r>
            <a:endParaRPr lang="zh-CN" altLang="en-US"/>
          </a:p>
        </p:txBody>
      </p:sp>
      <p:sp>
        <p:nvSpPr>
          <p:cNvPr id="4" name="左大括号 3"/>
          <p:cNvSpPr/>
          <p:nvPr>
            <p:custDataLst>
              <p:tags r:id="rId3"/>
            </p:custDataLst>
          </p:nvPr>
        </p:nvSpPr>
        <p:spPr>
          <a:xfrm>
            <a:off x="1570725" y="1464684"/>
            <a:ext cx="396960" cy="1889670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200" b="1"/>
          </a:p>
        </p:txBody>
      </p:sp>
      <p:sp>
        <p:nvSpPr>
          <p:cNvPr id="5" name="Text Box 8"/>
          <p:cNvSpPr txBox="1"/>
          <p:nvPr>
            <p:custDataLst>
              <p:tags r:id="rId4"/>
            </p:custDataLst>
          </p:nvPr>
        </p:nvSpPr>
        <p:spPr>
          <a:xfrm>
            <a:off x="3464348" y="2996574"/>
            <a:ext cx="8321252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2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浓度、压强、温度、催化剂、固体表面积  等</a:t>
            </a:r>
            <a:endParaRPr lang="zh-CN" altLang="en-US" sz="32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4165227" y="1824744"/>
            <a:ext cx="62863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反应物的化学性质越活泼，</a:t>
            </a:r>
            <a:r>
              <a:rPr lang="en-US" altLang="zh-CN" sz="32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ν </a:t>
            </a:r>
            <a:r>
              <a:rPr lang="zh-CN" altLang="zh-CN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越快</a:t>
            </a:r>
            <a:endParaRPr lang="en-US" altLang="zh-CN"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4104639" y="1131008"/>
            <a:ext cx="45855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反应物本身的性质（主）</a:t>
            </a:r>
            <a:endParaRPr lang="zh-CN" altLang="en-US" sz="3200">
              <a:solidFill>
                <a:srgbClr val="0070C0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4179146" y="5272535"/>
            <a:ext cx="5784427" cy="98488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/>
              <a:t>如何定性与定量研究</a:t>
            </a:r>
            <a:endParaRPr lang="en-US" altLang="zh-CN"/>
          </a:p>
          <a:p>
            <a:r>
              <a:rPr lang="zh-CN" altLang="en-US"/>
              <a:t>影响化学反应速率的因素呢？</a:t>
            </a:r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3804920" y="4515757"/>
            <a:ext cx="632479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CN" altLang="en-US">
                <a:solidFill>
                  <a:srgbClr val="C00000"/>
                </a:solidFill>
              </a:rPr>
              <a:t>这些因素如何影响 </a:t>
            </a:r>
            <a:r>
              <a:rPr lang="en-US" altLang="zh-CN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ν </a:t>
            </a:r>
            <a:r>
              <a:rPr lang="zh-CN" altLang="en-US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？如何测定 </a:t>
            </a:r>
            <a:r>
              <a:rPr lang="en-US" altLang="zh-CN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ν </a:t>
            </a:r>
            <a:r>
              <a:rPr lang="zh-CN" altLang="en-US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？</a:t>
            </a:r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3074" name="Picture 2" descr="查看源图像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182" y="3854988"/>
            <a:ext cx="3312045" cy="291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bldLvl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22937" y="0"/>
            <a:ext cx="8820210" cy="82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65787" y="98426"/>
            <a:ext cx="887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ea typeface="宋体" panose="02010600030101010101" pitchFamily="2" charset="-122"/>
              </a:rPr>
              <a:t>探究：定性与定量研究影响化学反应速率的因素</a:t>
            </a:r>
            <a:endParaRPr lang="zh-CN" altLang="en-US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65787" y="929309"/>
            <a:ext cx="11061700" cy="849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提出问题</a:t>
            </a:r>
            <a:r>
              <a:rPr lang="en-US" altLang="zh-CN" sz="2000"/>
              <a:t>】</a:t>
            </a:r>
            <a:endParaRPr lang="en-US" altLang="zh-CN" sz="2000"/>
          </a:p>
          <a:p>
            <a:pPr indent="457200">
              <a:lnSpc>
                <a:spcPct val="130000"/>
              </a:lnSpc>
            </a:pPr>
            <a:r>
              <a:rPr lang="zh-CN" altLang="en-US" sz="2000"/>
              <a:t>浓度、温度、催化剂等因素如何影响化学反应速率？如何测定化学反应速率？</a:t>
            </a:r>
            <a:endParaRPr lang="zh-CN" altLang="en-US" sz="2000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65786" y="1722553"/>
            <a:ext cx="12094883" cy="2449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实验探究</a:t>
            </a:r>
            <a:r>
              <a:rPr lang="en-US" altLang="zh-CN" sz="2000"/>
              <a:t>Ⅰ】</a:t>
            </a:r>
            <a:endParaRPr lang="en-US" altLang="zh-CN" sz="2000"/>
          </a:p>
          <a:p>
            <a:pPr indent="457200">
              <a:lnSpc>
                <a:spcPct val="130000"/>
              </a:lnSpc>
            </a:pPr>
            <a:r>
              <a:rPr lang="zh-CN" altLang="en-US" sz="2000"/>
              <a:t>选择实验用品，设计实验探究影响化学反应速率的因素。</a:t>
            </a:r>
            <a:endParaRPr lang="en-US" altLang="zh-CN" sz="2000"/>
          </a:p>
          <a:p>
            <a:pPr indent="457200">
              <a:lnSpc>
                <a:spcPct val="130000"/>
              </a:lnSpc>
            </a:pPr>
            <a:r>
              <a:rPr lang="zh-CN" altLang="en-US" sz="2000"/>
              <a:t>实验用品：烧杯、试管、量筒、试管架、胶头滴管、温度计、秒表。</a:t>
            </a:r>
            <a:endParaRPr lang="en-US" altLang="zh-CN" sz="2000"/>
          </a:p>
          <a:p>
            <a:pPr indent="457200">
              <a:lnSpc>
                <a:spcPct val="130000"/>
              </a:lnSpc>
            </a:pPr>
            <a:r>
              <a:rPr lang="en-US" altLang="zh-CN" sz="2000"/>
              <a:t>0.1mol/LNa</a:t>
            </a:r>
            <a:r>
              <a:rPr lang="en-US" altLang="zh-CN" sz="2000" baseline="-25000"/>
              <a:t>2</a:t>
            </a:r>
            <a:r>
              <a:rPr lang="en-US" altLang="zh-CN" sz="2000"/>
              <a:t>S</a:t>
            </a:r>
            <a:r>
              <a:rPr lang="en-US" altLang="zh-CN" sz="2000" baseline="-25000"/>
              <a:t>2</a:t>
            </a:r>
            <a:r>
              <a:rPr lang="en-US" altLang="zh-CN" sz="2000"/>
              <a:t>O</a:t>
            </a:r>
            <a:r>
              <a:rPr lang="en-US" altLang="zh-CN" sz="2000" baseline="-25000"/>
              <a:t>3</a:t>
            </a:r>
            <a:r>
              <a:rPr lang="zh-CN" altLang="en-US" sz="2000"/>
              <a:t>溶液、</a:t>
            </a:r>
            <a:r>
              <a:rPr lang="en-US" altLang="zh-CN" sz="2000"/>
              <a:t> 0.1mol/LH</a:t>
            </a:r>
            <a:r>
              <a:rPr lang="en-US" altLang="zh-CN" sz="2000" baseline="-25000"/>
              <a:t>2</a:t>
            </a:r>
            <a:r>
              <a:rPr lang="en-US" altLang="zh-CN" sz="2000"/>
              <a:t>SO</a:t>
            </a:r>
            <a:r>
              <a:rPr lang="en-US" altLang="zh-CN" sz="2000" baseline="-25000"/>
              <a:t>4</a:t>
            </a:r>
            <a:r>
              <a:rPr lang="zh-CN" altLang="en-US" sz="2000"/>
              <a:t>溶液、</a:t>
            </a:r>
            <a:r>
              <a:rPr lang="en-US" altLang="zh-CN" sz="2000"/>
              <a:t> 0.05mol/LH</a:t>
            </a:r>
            <a:r>
              <a:rPr lang="en-US" altLang="zh-CN" sz="2000" baseline="-25000"/>
              <a:t>2</a:t>
            </a:r>
            <a:r>
              <a:rPr lang="en-US" altLang="zh-CN" sz="2000"/>
              <a:t>SO</a:t>
            </a:r>
            <a:r>
              <a:rPr lang="en-US" altLang="zh-CN" sz="2000" baseline="-25000"/>
              <a:t>4</a:t>
            </a:r>
            <a:r>
              <a:rPr lang="zh-CN" altLang="en-US" sz="2000"/>
              <a:t>溶液、</a:t>
            </a:r>
            <a:r>
              <a:rPr lang="en-US" altLang="zh-CN" sz="2000"/>
              <a:t> 5%H</a:t>
            </a:r>
            <a:r>
              <a:rPr lang="en-US" altLang="zh-CN" sz="2000" baseline="-25000"/>
              <a:t>2</a:t>
            </a:r>
            <a:r>
              <a:rPr lang="en-US" altLang="zh-CN" sz="2000"/>
              <a:t>O</a:t>
            </a:r>
            <a:r>
              <a:rPr lang="en-US" altLang="zh-CN" sz="2000" baseline="-25000"/>
              <a:t>2</a:t>
            </a:r>
            <a:r>
              <a:rPr lang="zh-CN" altLang="en-US" sz="2000"/>
              <a:t>溶液、</a:t>
            </a:r>
            <a:r>
              <a:rPr lang="en-US" altLang="zh-CN" sz="2000"/>
              <a:t> 1mol/LFeCl</a:t>
            </a:r>
            <a:r>
              <a:rPr lang="en-US" altLang="zh-CN" sz="2000" baseline="-25000"/>
              <a:t>3</a:t>
            </a:r>
            <a:r>
              <a:rPr lang="zh-CN" altLang="en-US" sz="2000"/>
              <a:t>溶液、蒸馏水、热水。</a:t>
            </a:r>
            <a:endParaRPr lang="en-US" altLang="zh-CN" sz="2000"/>
          </a:p>
          <a:p>
            <a:pPr indent="457200">
              <a:lnSpc>
                <a:spcPct val="130000"/>
              </a:lnSpc>
            </a:pPr>
            <a:r>
              <a:rPr lang="zh-CN" altLang="en-US" sz="2000"/>
              <a:t>实验方案设计：</a:t>
            </a:r>
            <a:endParaRPr lang="zh-CN" altLang="en-US" sz="2000"/>
          </a:p>
        </p:txBody>
      </p:sp>
      <p:graphicFrame>
        <p:nvGraphicFramePr>
          <p:cNvPr id="8" name="表格 8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164945" y="4291666"/>
          <a:ext cx="9862110" cy="2286796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760257"/>
                <a:gridCol w="3164632"/>
                <a:gridCol w="2468611"/>
                <a:gridCol w="2468610"/>
              </a:tblGrid>
              <a:tr h="571699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000"/>
                        <a:t>影响因素</a:t>
                      </a:r>
                      <a:endParaRPr lang="zh-CN" altLang="en-US" sz="2000"/>
                    </a:p>
                  </a:txBody>
                  <a:tcPr vert="horz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000"/>
                        <a:t>实验步骤</a:t>
                      </a:r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000"/>
                        <a:t>实验现象比较</a:t>
                      </a:r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000"/>
                        <a:t>结论</a:t>
                      </a:r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1699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000"/>
                        <a:t>浓度</a:t>
                      </a:r>
                      <a:endParaRPr lang="zh-CN" altLang="en-US" sz="2000"/>
                    </a:p>
                  </a:txBody>
                  <a:tcPr vert="horz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1699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000"/>
                        <a:t>温度</a:t>
                      </a:r>
                      <a:endParaRPr lang="zh-CN" altLang="en-US" sz="2000"/>
                    </a:p>
                  </a:txBody>
                  <a:tcPr vert="horz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1699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000"/>
                        <a:t>催化剂</a:t>
                      </a:r>
                      <a:endParaRPr lang="zh-CN" altLang="en-US" sz="2000"/>
                    </a:p>
                  </a:txBody>
                  <a:tcPr vert="horz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22937" y="0"/>
            <a:ext cx="8820210" cy="82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65787" y="98426"/>
            <a:ext cx="887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ea typeface="宋体" panose="02010600030101010101" pitchFamily="2" charset="-122"/>
              </a:rPr>
              <a:t>探究：定性与定量研究影响化学反应速率的因素</a:t>
            </a:r>
            <a:endParaRPr lang="zh-CN" altLang="en-US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65786" y="851112"/>
            <a:ext cx="12094883" cy="849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实验探究</a:t>
            </a:r>
            <a:r>
              <a:rPr lang="en-US" altLang="zh-CN" sz="2000"/>
              <a:t>Ⅰ】</a:t>
            </a:r>
            <a:endParaRPr lang="en-US" altLang="zh-CN" sz="2000"/>
          </a:p>
          <a:p>
            <a:pPr indent="457200">
              <a:lnSpc>
                <a:spcPct val="130000"/>
              </a:lnSpc>
            </a:pPr>
            <a:r>
              <a:rPr lang="zh-CN" altLang="en-US" sz="2000"/>
              <a:t>实验方案设计：</a:t>
            </a:r>
            <a:endParaRPr lang="zh-CN" altLang="en-US" sz="2000"/>
          </a:p>
        </p:txBody>
      </p:sp>
      <p:graphicFrame>
        <p:nvGraphicFramePr>
          <p:cNvPr id="8" name="表格 8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884098" y="1966382"/>
          <a:ext cx="10423805" cy="4406454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425855"/>
                <a:gridCol w="800100"/>
                <a:gridCol w="4669912"/>
                <a:gridCol w="1776527"/>
                <a:gridCol w="1751411"/>
              </a:tblGrid>
              <a:tr h="514350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000"/>
                        <a:t>影响因素</a:t>
                      </a:r>
                      <a:endParaRPr lang="zh-CN" altLang="en-US" sz="2000"/>
                    </a:p>
                  </a:txBody>
                  <a:tcPr vert="horz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 wrap="square"/>
                    <a:lstStyle/>
                    <a:p>
                      <a:pPr algn="ctr"/>
                      <a:r>
                        <a:rPr lang="zh-CN" altLang="en-US" sz="2000"/>
                        <a:t>实验步骤</a:t>
                      </a:r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000"/>
                        <a:t>实验现象比较</a:t>
                      </a:r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000"/>
                        <a:t>结论</a:t>
                      </a:r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46052">
                <a:tc rowSpan="2">
                  <a:txBody>
                    <a:bodyPr wrap="square"/>
                    <a:lstStyle/>
                    <a:p>
                      <a:pPr algn="ctr"/>
                      <a:r>
                        <a:rPr lang="zh-CN" altLang="en-US" sz="2000"/>
                        <a:t>浓度</a:t>
                      </a:r>
                      <a:endParaRPr lang="zh-CN" altLang="en-US" sz="2000"/>
                    </a:p>
                  </a:txBody>
                  <a:tcPr vert="horz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000"/>
                        <a:t>①</a:t>
                      </a:r>
                      <a:endParaRPr lang="en-US" altLang="zh-CN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en-US" altLang="zh-CN" sz="2000"/>
                    </a:p>
                    <a:p>
                      <a:pPr algn="ctr"/>
                      <a:endParaRPr lang="en-US" altLang="zh-CN" sz="2000"/>
                    </a:p>
                    <a:p>
                      <a:pPr algn="ctr"/>
                      <a:endParaRPr lang="en-US" altLang="zh-CN" sz="2000"/>
                    </a:p>
                    <a:p>
                      <a:pPr algn="ctr"/>
                      <a:endParaRPr lang="en-US" altLang="zh-CN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 wrap="square"/>
                    <a:lstStyle/>
                    <a:p>
                      <a:pPr algn="ctr"/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 wrap="square"/>
                    <a:lstStyle/>
                    <a:p>
                      <a:pPr algn="ctr"/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46052">
                <a:tc vMerge="1"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000"/>
                        <a:t>②</a:t>
                      </a:r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en-US" altLang="zh-CN" sz="2000"/>
                    </a:p>
                    <a:p>
                      <a:pPr algn="ctr"/>
                      <a:endParaRPr lang="en-US" altLang="zh-CN" sz="2000"/>
                    </a:p>
                    <a:p>
                      <a:pPr algn="ctr"/>
                      <a:endParaRPr lang="en-US" altLang="zh-CN" sz="2000"/>
                    </a:p>
                    <a:p>
                      <a:pPr algn="ctr"/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2586355" y="1238885"/>
            <a:ext cx="887920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zh-CN" sz="2400" b="1">
                <a:solidFill>
                  <a:srgbClr val="C00000"/>
                </a:solidFill>
                <a:cs typeface="微软雅黑" panose="020B0503020204020204" charset="-122"/>
              </a:rPr>
              <a:t>Na</a:t>
            </a:r>
            <a:r>
              <a:rPr lang="pl-PL" altLang="zh-CN" sz="2400" b="1" baseline="-25000">
                <a:solidFill>
                  <a:srgbClr val="C00000"/>
                </a:solidFill>
                <a:cs typeface="微软雅黑" panose="020B0503020204020204" charset="-122"/>
              </a:rPr>
              <a:t>2</a:t>
            </a:r>
            <a:r>
              <a:rPr lang="pl-PL" altLang="zh-CN" sz="2400" b="1">
                <a:solidFill>
                  <a:srgbClr val="C00000"/>
                </a:solidFill>
                <a:cs typeface="微软雅黑" panose="020B0503020204020204" charset="-122"/>
              </a:rPr>
              <a:t>S</a:t>
            </a:r>
            <a:r>
              <a:rPr lang="pl-PL" altLang="zh-CN" sz="2400" b="1" baseline="-25000">
                <a:solidFill>
                  <a:srgbClr val="C00000"/>
                </a:solidFill>
                <a:cs typeface="微软雅黑" panose="020B0503020204020204" charset="-122"/>
              </a:rPr>
              <a:t>2</a:t>
            </a:r>
            <a:r>
              <a:rPr lang="pl-PL" altLang="zh-CN" sz="2400" b="1">
                <a:solidFill>
                  <a:srgbClr val="C00000"/>
                </a:solidFill>
                <a:cs typeface="微软雅黑" panose="020B0503020204020204" charset="-122"/>
              </a:rPr>
              <a:t>O</a:t>
            </a:r>
            <a:r>
              <a:rPr lang="pl-PL" altLang="zh-CN" sz="2400" b="1" baseline="-25000">
                <a:solidFill>
                  <a:srgbClr val="C00000"/>
                </a:solidFill>
                <a:cs typeface="微软雅黑" panose="020B0503020204020204" charset="-122"/>
              </a:rPr>
              <a:t>3</a:t>
            </a:r>
            <a:r>
              <a:rPr lang="zh-CN" altLang="zh-CN" sz="2400" b="1">
                <a:solidFill>
                  <a:srgbClr val="C00000"/>
                </a:solidFill>
                <a:cs typeface="微软雅黑" panose="020B0503020204020204" charset="-122"/>
              </a:rPr>
              <a:t>＋</a:t>
            </a:r>
            <a:r>
              <a:rPr lang="pl-PL" altLang="zh-CN" sz="2400" b="1">
                <a:solidFill>
                  <a:srgbClr val="C00000"/>
                </a:solidFill>
                <a:cs typeface="微软雅黑" panose="020B0503020204020204" charset="-122"/>
              </a:rPr>
              <a:t>H</a:t>
            </a:r>
            <a:r>
              <a:rPr lang="pl-PL" altLang="zh-CN" sz="2400" b="1" baseline="-25000">
                <a:solidFill>
                  <a:srgbClr val="C00000"/>
                </a:solidFill>
                <a:cs typeface="微软雅黑" panose="020B0503020204020204" charset="-122"/>
              </a:rPr>
              <a:t>2</a:t>
            </a:r>
            <a:r>
              <a:rPr lang="pl-PL" altLang="zh-CN" sz="2400" b="1">
                <a:solidFill>
                  <a:srgbClr val="C00000"/>
                </a:solidFill>
                <a:cs typeface="微软雅黑" panose="020B0503020204020204" charset="-122"/>
              </a:rPr>
              <a:t>SO</a:t>
            </a:r>
            <a:r>
              <a:rPr lang="pl-PL" altLang="zh-CN" sz="2400" b="1" baseline="-25000">
                <a:solidFill>
                  <a:srgbClr val="C00000"/>
                </a:solidFill>
                <a:cs typeface="微软雅黑" panose="020B0503020204020204" charset="-122"/>
              </a:rPr>
              <a:t>4</a:t>
            </a:r>
            <a:r>
              <a:rPr lang="en-US" altLang="zh-CN" sz="2400" b="1" baseline="-25000">
                <a:solidFill>
                  <a:srgbClr val="C00000"/>
                </a:solidFill>
                <a:cs typeface="微软雅黑" panose="020B0503020204020204" charset="-122"/>
              </a:rPr>
              <a:t> </a:t>
            </a:r>
            <a:r>
              <a:rPr lang="pl-PL" altLang="zh-CN" sz="2400" b="1" spc="-100">
                <a:solidFill>
                  <a:srgbClr val="C00000"/>
                </a:solidFill>
                <a:cs typeface="微软雅黑" panose="020B0503020204020204" charset="-122"/>
              </a:rPr>
              <a:t>=</a:t>
            </a:r>
            <a:r>
              <a:rPr lang="en-US" altLang="zh-CN" sz="2400" b="1" spc="-100">
                <a:solidFill>
                  <a:srgbClr val="C00000"/>
                </a:solidFill>
                <a:cs typeface="微软雅黑" panose="020B0503020204020204" charset="-122"/>
              </a:rPr>
              <a:t>== </a:t>
            </a:r>
            <a:r>
              <a:rPr lang="pl-PL" altLang="zh-CN" sz="2400" b="1">
                <a:solidFill>
                  <a:srgbClr val="C00000"/>
                </a:solidFill>
                <a:sym typeface="+mn-ea"/>
              </a:rPr>
              <a:t>Na</a:t>
            </a:r>
            <a:r>
              <a:rPr lang="pl-PL" altLang="zh-CN" sz="2400" b="1" baseline="-25000">
                <a:solidFill>
                  <a:srgbClr val="C00000"/>
                </a:solidFill>
                <a:sym typeface="+mn-ea"/>
              </a:rPr>
              <a:t>2</a:t>
            </a:r>
            <a:r>
              <a:rPr lang="pl-PL" altLang="zh-CN" sz="2400" b="1">
                <a:solidFill>
                  <a:srgbClr val="C00000"/>
                </a:solidFill>
                <a:sym typeface="+mn-ea"/>
              </a:rPr>
              <a:t>SO</a:t>
            </a:r>
            <a:r>
              <a:rPr lang="pl-PL" altLang="zh-CN" sz="2400" b="1" baseline="-25000">
                <a:solidFill>
                  <a:srgbClr val="C00000"/>
                </a:solidFill>
                <a:sym typeface="+mn-ea"/>
              </a:rPr>
              <a:t>4</a:t>
            </a:r>
            <a:r>
              <a:rPr lang="zh-CN" altLang="zh-CN" sz="2400" b="1">
                <a:solidFill>
                  <a:srgbClr val="C00000"/>
                </a:solidFill>
                <a:cs typeface="Times New Roman" panose="02020603050405020304" pitchFamily="18" charset="0"/>
                <a:sym typeface="+mn-ea"/>
              </a:rPr>
              <a:t>＋</a:t>
            </a:r>
            <a:r>
              <a:rPr lang="pl-PL" altLang="zh-CN" sz="2400" b="1">
                <a:solidFill>
                  <a:srgbClr val="C00000"/>
                </a:solidFill>
                <a:sym typeface="+mn-ea"/>
              </a:rPr>
              <a:t>SO</a:t>
            </a:r>
            <a:r>
              <a:rPr lang="pl-PL" altLang="zh-CN" sz="2400" b="1" baseline="-25000">
                <a:solidFill>
                  <a:srgbClr val="C00000"/>
                </a:solidFill>
                <a:sym typeface="+mn-ea"/>
              </a:rPr>
              <a:t>2</a:t>
            </a:r>
            <a:r>
              <a:rPr lang="pl-PL" altLang="zh-CN" sz="2400" b="1">
                <a:solidFill>
                  <a:srgbClr val="C00000"/>
                </a:solidFill>
                <a:sym typeface="+mn-ea"/>
              </a:rPr>
              <a:t>↑</a:t>
            </a:r>
            <a:r>
              <a:rPr lang="zh-CN" altLang="zh-CN" sz="2400" b="1">
                <a:solidFill>
                  <a:srgbClr val="C00000"/>
                </a:solidFill>
                <a:cs typeface="Times New Roman" panose="02020603050405020304" pitchFamily="18" charset="0"/>
                <a:sym typeface="+mn-ea"/>
              </a:rPr>
              <a:t>＋</a:t>
            </a:r>
            <a:r>
              <a:rPr lang="pl-PL" altLang="zh-CN" sz="2400" b="1">
                <a:solidFill>
                  <a:srgbClr val="C00000"/>
                </a:solidFill>
                <a:sym typeface="+mn-ea"/>
              </a:rPr>
              <a:t>S↓</a:t>
            </a:r>
            <a:r>
              <a:rPr lang="zh-CN" altLang="zh-CN" sz="2400" b="1">
                <a:solidFill>
                  <a:srgbClr val="C00000"/>
                </a:solidFill>
                <a:cs typeface="Times New Roman" panose="02020603050405020304" pitchFamily="18" charset="0"/>
                <a:sym typeface="+mn-ea"/>
              </a:rPr>
              <a:t>＋</a:t>
            </a:r>
            <a:r>
              <a:rPr lang="pl-PL" altLang="zh-CN" sz="2400" b="1">
                <a:solidFill>
                  <a:srgbClr val="C00000"/>
                </a:solidFill>
                <a:sym typeface="+mn-ea"/>
              </a:rPr>
              <a:t>H</a:t>
            </a:r>
            <a:r>
              <a:rPr lang="pl-PL" altLang="zh-CN" sz="2400" b="1" baseline="-25000">
                <a:solidFill>
                  <a:srgbClr val="C00000"/>
                </a:solidFill>
                <a:sym typeface="+mn-ea"/>
              </a:rPr>
              <a:t>2</a:t>
            </a:r>
            <a:r>
              <a:rPr lang="pl-PL" altLang="zh-CN" sz="2400" b="1">
                <a:solidFill>
                  <a:srgbClr val="C00000"/>
                </a:solidFill>
                <a:sym typeface="+mn-ea"/>
              </a:rPr>
              <a:t>O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4863" y="2529804"/>
            <a:ext cx="1526547" cy="182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4863" y="4451322"/>
            <a:ext cx="1526711" cy="182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/>
          <p:cNvSpPr txBox="1"/>
          <p:nvPr>
            <p:custDataLst>
              <p:tags r:id="rId10"/>
            </p:custDataLst>
          </p:nvPr>
        </p:nvSpPr>
        <p:spPr>
          <a:xfrm>
            <a:off x="4946783" y="2929786"/>
            <a:ext cx="2691440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cs typeface="微软雅黑" panose="020B0503020204020204" charset="-122"/>
              </a:rPr>
              <a:t>0.1mol/L 5mL</a:t>
            </a:r>
            <a:r>
              <a:rPr lang="pl-PL" altLang="zh-CN" sz="2000" b="1">
                <a:cs typeface="微软雅黑" panose="020B0503020204020204" charset="-122"/>
              </a:rPr>
              <a:t>Na</a:t>
            </a:r>
            <a:r>
              <a:rPr lang="pl-PL" altLang="zh-CN" sz="2000" b="1" baseline="-25000">
                <a:cs typeface="微软雅黑" panose="020B0503020204020204" charset="-122"/>
              </a:rPr>
              <a:t>2</a:t>
            </a:r>
            <a:r>
              <a:rPr lang="pl-PL" altLang="zh-CN" sz="2000" b="1">
                <a:cs typeface="微软雅黑" panose="020B0503020204020204" charset="-122"/>
              </a:rPr>
              <a:t>S</a:t>
            </a:r>
            <a:r>
              <a:rPr lang="pl-PL" altLang="zh-CN" sz="2000" b="1" baseline="-25000">
                <a:cs typeface="微软雅黑" panose="020B0503020204020204" charset="-122"/>
              </a:rPr>
              <a:t>2</a:t>
            </a:r>
            <a:r>
              <a:rPr lang="pl-PL" altLang="zh-CN" sz="2000" b="1">
                <a:cs typeface="微软雅黑" panose="020B0503020204020204" charset="-122"/>
              </a:rPr>
              <a:t>O</a:t>
            </a:r>
            <a:r>
              <a:rPr lang="pl-PL" altLang="zh-CN" sz="2000" b="1" baseline="-25000">
                <a:cs typeface="微软雅黑" panose="020B0503020204020204" charset="-122"/>
              </a:rPr>
              <a:t>3</a:t>
            </a:r>
            <a:endParaRPr lang="en-US" altLang="zh-CN" sz="2000" b="1" baseline="-25000"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rgbClr val="C00000"/>
                </a:solidFill>
                <a:cs typeface="微软雅黑" panose="020B0503020204020204" charset="-122"/>
              </a:rPr>
              <a:t>0.1mol/L</a:t>
            </a:r>
            <a:r>
              <a:rPr lang="en-US" altLang="zh-CN" sz="2000" b="1">
                <a:cs typeface="微软雅黑" panose="020B0503020204020204" charset="-122"/>
              </a:rPr>
              <a:t> 5mLH</a:t>
            </a:r>
            <a:r>
              <a:rPr lang="pl-PL" altLang="zh-CN" sz="2000" b="1" baseline="-25000">
                <a:cs typeface="微软雅黑" panose="020B0503020204020204" charset="-122"/>
              </a:rPr>
              <a:t>2</a:t>
            </a:r>
            <a:r>
              <a:rPr lang="pl-PL" altLang="zh-CN" sz="2000" b="1">
                <a:cs typeface="微软雅黑" panose="020B0503020204020204" charset="-122"/>
              </a:rPr>
              <a:t>SO</a:t>
            </a:r>
            <a:r>
              <a:rPr lang="en-US" altLang="zh-CN" sz="2000" b="1" baseline="-25000">
                <a:cs typeface="微软雅黑" panose="020B0503020204020204" charset="-122"/>
              </a:rPr>
              <a:t>4</a:t>
            </a:r>
            <a:endParaRPr lang="en-US" altLang="zh-CN" sz="2000" b="1" baseline="-25000">
              <a:cs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1"/>
            </p:custDataLst>
          </p:nvPr>
        </p:nvSpPr>
        <p:spPr>
          <a:xfrm>
            <a:off x="4946783" y="4853836"/>
            <a:ext cx="2691440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cs typeface="微软雅黑" panose="020B0503020204020204" charset="-122"/>
              </a:rPr>
              <a:t>0.1mol/L 5mL</a:t>
            </a:r>
            <a:r>
              <a:rPr lang="pl-PL" altLang="zh-CN" sz="2000" b="1">
                <a:cs typeface="微软雅黑" panose="020B0503020204020204" charset="-122"/>
              </a:rPr>
              <a:t>Na</a:t>
            </a:r>
            <a:r>
              <a:rPr lang="pl-PL" altLang="zh-CN" sz="2000" b="1" baseline="-25000">
                <a:cs typeface="微软雅黑" panose="020B0503020204020204" charset="-122"/>
              </a:rPr>
              <a:t>2</a:t>
            </a:r>
            <a:r>
              <a:rPr lang="pl-PL" altLang="zh-CN" sz="2000" b="1">
                <a:cs typeface="微软雅黑" panose="020B0503020204020204" charset="-122"/>
              </a:rPr>
              <a:t>S</a:t>
            </a:r>
            <a:r>
              <a:rPr lang="pl-PL" altLang="zh-CN" sz="2000" b="1" baseline="-25000">
                <a:cs typeface="微软雅黑" panose="020B0503020204020204" charset="-122"/>
              </a:rPr>
              <a:t>2</a:t>
            </a:r>
            <a:r>
              <a:rPr lang="pl-PL" altLang="zh-CN" sz="2000" b="1">
                <a:cs typeface="微软雅黑" panose="020B0503020204020204" charset="-122"/>
              </a:rPr>
              <a:t>O</a:t>
            </a:r>
            <a:r>
              <a:rPr lang="pl-PL" altLang="zh-CN" sz="2000" b="1" baseline="-25000">
                <a:cs typeface="微软雅黑" panose="020B0503020204020204" charset="-122"/>
              </a:rPr>
              <a:t>3</a:t>
            </a:r>
            <a:endParaRPr lang="en-US" altLang="zh-CN" sz="2000" b="1" baseline="-25000"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rgbClr val="C00000"/>
                </a:solidFill>
                <a:cs typeface="微软雅黑" panose="020B0503020204020204" charset="-122"/>
              </a:rPr>
              <a:t>0.5mol/L</a:t>
            </a:r>
            <a:r>
              <a:rPr lang="en-US" altLang="zh-CN" sz="2000" b="1">
                <a:cs typeface="微软雅黑" panose="020B0503020204020204" charset="-122"/>
              </a:rPr>
              <a:t> 5mLH</a:t>
            </a:r>
            <a:r>
              <a:rPr lang="pl-PL" altLang="zh-CN" sz="2000" b="1" baseline="-25000">
                <a:cs typeface="微软雅黑" panose="020B0503020204020204" charset="-122"/>
              </a:rPr>
              <a:t>2</a:t>
            </a:r>
            <a:r>
              <a:rPr lang="pl-PL" altLang="zh-CN" sz="2000" b="1">
                <a:cs typeface="微软雅黑" panose="020B0503020204020204" charset="-122"/>
              </a:rPr>
              <a:t>SO</a:t>
            </a:r>
            <a:r>
              <a:rPr lang="en-US" altLang="zh-CN" sz="2000" b="1" baseline="-25000">
                <a:cs typeface="微软雅黑" panose="020B0503020204020204" charset="-122"/>
              </a:rPr>
              <a:t>4</a:t>
            </a:r>
            <a:endParaRPr lang="en-US" altLang="zh-CN" sz="2000" b="1" baseline="-25000"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7860473" y="2858136"/>
            <a:ext cx="1830454" cy="3125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00" b="1">
                <a:solidFill>
                  <a:srgbClr val="C00000"/>
                </a:solidFill>
                <a:cs typeface="微软雅黑" panose="020B0503020204020204" charset="-122"/>
              </a:rPr>
              <a:t>两组溶液均出现浑浊并有刺激性气味的气体生成，第二组溶液先变浑浊。</a:t>
            </a:r>
            <a:endParaRPr lang="en-US" altLang="zh-CN" sz="2200" b="1">
              <a:solidFill>
                <a:srgbClr val="C00000"/>
              </a:solidFill>
              <a:cs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566836" y="3269397"/>
                <a:ext cx="1830454" cy="2238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>
                    <a:solidFill>
                      <a:srgbClr val="C00000"/>
                    </a:solidFill>
                    <a:cs typeface="微软雅黑" panose="020B0503020204020204" charset="-122"/>
                  </a:rPr>
                  <a:t>其他条件相同时，</a:t>
                </a:r>
                <a:endParaRPr lang="en-US" altLang="zh-CN" sz="2400" b="1">
                  <a:solidFill>
                    <a:srgbClr val="C00000"/>
                  </a:solidFill>
                  <a:cs typeface="微软雅黑" panose="020B050302020402020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1" i="1">
                    <a:solidFill>
                      <a:srgbClr val="C00000"/>
                    </a:solidFill>
                    <a:cs typeface="微软雅黑" panose="020B0503020204020204" charset="-122"/>
                  </a:rPr>
                  <a:t>c</a:t>
                </a:r>
                <a:r>
                  <a:rPr lang="zh-CN" altLang="en-US" sz="2400" b="1" baseline="-25000">
                    <a:solidFill>
                      <a:srgbClr val="C00000"/>
                    </a:solidFill>
                    <a:cs typeface="微软雅黑" panose="020B0503020204020204" charset="-122"/>
                  </a:rPr>
                  <a:t>（反应物）</a:t>
                </a:r>
                <a:r>
                  <a:rPr lang="zh-CN" altLang="en-US" sz="2400" b="1">
                    <a:solidFill>
                      <a:srgbClr val="C00000"/>
                    </a:solidFill>
                    <a:cs typeface="微软雅黑" panose="020B0503020204020204" charset="-122"/>
                  </a:rPr>
                  <a:t>↑，</a:t>
                </a:r>
                <a14:m>
                  <m:oMath xmlns:m="http://schemas.openxmlformats.org/officeDocument/2006/math">
                    <m:r>
                      <a:rPr lang="zh-CN" alt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微软雅黑" panose="020B0503020204020204" charset="-122"/>
                      </a:rPr>
                      <m:t>𝝂</m:t>
                    </m:r>
                    <m:r>
                      <a:rPr lang="zh-CN" alt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微软雅黑" panose="020B0503020204020204" charset="-122"/>
                      </a:rPr>
                      <m:t>↑</m:t>
                    </m:r>
                  </m:oMath>
                </a14:m>
                <a:r>
                  <a:rPr lang="zh-CN" altLang="en-US" sz="2400" b="1">
                    <a:solidFill>
                      <a:srgbClr val="C00000"/>
                    </a:solidFill>
                    <a:cs typeface="微软雅黑" panose="020B0503020204020204" charset="-122"/>
                  </a:rPr>
                  <a:t>。</a:t>
                </a:r>
                <a:endParaRPr lang="en-US" altLang="zh-CN" sz="2400" b="1">
                  <a:solidFill>
                    <a:srgbClr val="C00000"/>
                  </a:solidFill>
                  <a:cs typeface="微软雅黑" panose="020B0503020204020204" charset="-122"/>
                </a:endParaRPr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9566836" y="3269397"/>
                <a:ext cx="1830454" cy="2238241"/>
              </a:xfrm>
              <a:prstGeom prst="rect">
                <a:avLst/>
              </a:prstGeom>
              <a:blipFill rotWithShape="1">
                <a:blip r:embed="rId15"/>
                <a:stretch>
                  <a:fillRect l="-31" t="-19" r="17" b="-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22937" y="0"/>
            <a:ext cx="8820210" cy="82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65787" y="98426"/>
            <a:ext cx="887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ea typeface="宋体" panose="02010600030101010101" pitchFamily="2" charset="-122"/>
              </a:rPr>
              <a:t>探究：定性与定量研究影响化学反应速率的因素</a:t>
            </a:r>
            <a:endParaRPr lang="zh-CN" altLang="en-US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65786" y="851112"/>
            <a:ext cx="12094883" cy="849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实验探究</a:t>
            </a:r>
            <a:r>
              <a:rPr lang="en-US" altLang="zh-CN" sz="2000"/>
              <a:t>Ⅰ】</a:t>
            </a:r>
            <a:endParaRPr lang="en-US" altLang="zh-CN" sz="2000"/>
          </a:p>
          <a:p>
            <a:pPr indent="457200">
              <a:lnSpc>
                <a:spcPct val="130000"/>
              </a:lnSpc>
            </a:pPr>
            <a:r>
              <a:rPr lang="zh-CN" altLang="en-US" sz="2000"/>
              <a:t>实验方案设计：</a:t>
            </a:r>
            <a:endParaRPr lang="zh-CN" altLang="en-US" sz="2000"/>
          </a:p>
        </p:txBody>
      </p:sp>
      <p:graphicFrame>
        <p:nvGraphicFramePr>
          <p:cNvPr id="8" name="表格 8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884098" y="1966382"/>
          <a:ext cx="10423805" cy="4406454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425855"/>
                <a:gridCol w="800100"/>
                <a:gridCol w="4669912"/>
                <a:gridCol w="1776527"/>
                <a:gridCol w="1751411"/>
              </a:tblGrid>
              <a:tr h="514350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000"/>
                        <a:t>影响因素</a:t>
                      </a:r>
                      <a:endParaRPr lang="zh-CN" altLang="en-US" sz="2000"/>
                    </a:p>
                  </a:txBody>
                  <a:tcPr vert="horz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 wrap="square"/>
                    <a:lstStyle/>
                    <a:p>
                      <a:pPr algn="ctr"/>
                      <a:r>
                        <a:rPr lang="zh-CN" altLang="en-US" sz="2000"/>
                        <a:t>实验步骤</a:t>
                      </a:r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000"/>
                        <a:t>实验现象比较</a:t>
                      </a:r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000"/>
                        <a:t>结论</a:t>
                      </a:r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46052">
                <a:tc rowSpan="2">
                  <a:txBody>
                    <a:bodyPr wrap="square"/>
                    <a:lstStyle/>
                    <a:p>
                      <a:pPr algn="ctr"/>
                      <a:r>
                        <a:rPr lang="zh-CN" altLang="en-US" sz="2000"/>
                        <a:t>温度</a:t>
                      </a:r>
                      <a:endParaRPr lang="zh-CN" altLang="en-US" sz="2000"/>
                    </a:p>
                  </a:txBody>
                  <a:tcPr vert="horz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000"/>
                        <a:t>①</a:t>
                      </a:r>
                      <a:endParaRPr lang="en-US" altLang="zh-CN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en-US" altLang="zh-CN" sz="2000"/>
                    </a:p>
                    <a:p>
                      <a:pPr algn="ctr"/>
                      <a:endParaRPr lang="en-US" altLang="zh-CN" sz="2000"/>
                    </a:p>
                    <a:p>
                      <a:pPr algn="ctr"/>
                      <a:endParaRPr lang="en-US" altLang="zh-CN" sz="2000"/>
                    </a:p>
                    <a:p>
                      <a:pPr algn="ctr"/>
                      <a:endParaRPr lang="en-US" altLang="zh-CN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 wrap="square"/>
                    <a:lstStyle/>
                    <a:p>
                      <a:pPr algn="ctr"/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 wrap="square"/>
                    <a:lstStyle/>
                    <a:p>
                      <a:pPr algn="ctr"/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46052">
                <a:tc vMerge="1"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000"/>
                        <a:t>②</a:t>
                      </a:r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en-US" altLang="zh-CN" sz="2000"/>
                    </a:p>
                    <a:p>
                      <a:pPr algn="ctr"/>
                      <a:endParaRPr lang="en-US" altLang="zh-CN" sz="2000"/>
                    </a:p>
                    <a:p>
                      <a:pPr algn="ctr"/>
                      <a:endParaRPr lang="en-US" altLang="zh-CN" sz="2000"/>
                    </a:p>
                    <a:p>
                      <a:pPr algn="ctr"/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2586038" y="1238975"/>
            <a:ext cx="65960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zh-CN" sz="2400" b="1">
                <a:solidFill>
                  <a:srgbClr val="C00000"/>
                </a:solidFill>
                <a:cs typeface="微软雅黑" panose="020B0503020204020204" charset="-122"/>
              </a:rPr>
              <a:t>Na</a:t>
            </a:r>
            <a:r>
              <a:rPr lang="pl-PL" altLang="zh-CN" sz="2400" b="1" baseline="-25000">
                <a:solidFill>
                  <a:srgbClr val="C00000"/>
                </a:solidFill>
                <a:cs typeface="微软雅黑" panose="020B0503020204020204" charset="-122"/>
              </a:rPr>
              <a:t>2</a:t>
            </a:r>
            <a:r>
              <a:rPr lang="pl-PL" altLang="zh-CN" sz="2400" b="1">
                <a:solidFill>
                  <a:srgbClr val="C00000"/>
                </a:solidFill>
                <a:cs typeface="微软雅黑" panose="020B0503020204020204" charset="-122"/>
              </a:rPr>
              <a:t>S</a:t>
            </a:r>
            <a:r>
              <a:rPr lang="pl-PL" altLang="zh-CN" sz="2400" b="1" baseline="-25000">
                <a:solidFill>
                  <a:srgbClr val="C00000"/>
                </a:solidFill>
                <a:cs typeface="微软雅黑" panose="020B0503020204020204" charset="-122"/>
              </a:rPr>
              <a:t>2</a:t>
            </a:r>
            <a:r>
              <a:rPr lang="pl-PL" altLang="zh-CN" sz="2400" b="1">
                <a:solidFill>
                  <a:srgbClr val="C00000"/>
                </a:solidFill>
                <a:cs typeface="微软雅黑" panose="020B0503020204020204" charset="-122"/>
              </a:rPr>
              <a:t>O</a:t>
            </a:r>
            <a:r>
              <a:rPr lang="pl-PL" altLang="zh-CN" sz="2400" b="1" baseline="-25000">
                <a:solidFill>
                  <a:srgbClr val="C00000"/>
                </a:solidFill>
                <a:cs typeface="微软雅黑" panose="020B0503020204020204" charset="-122"/>
              </a:rPr>
              <a:t>3</a:t>
            </a:r>
            <a:r>
              <a:rPr lang="zh-CN" altLang="zh-CN" sz="2400" b="1">
                <a:solidFill>
                  <a:srgbClr val="C00000"/>
                </a:solidFill>
                <a:cs typeface="微软雅黑" panose="020B0503020204020204" charset="-122"/>
              </a:rPr>
              <a:t>＋</a:t>
            </a:r>
            <a:r>
              <a:rPr lang="pl-PL" altLang="zh-CN" sz="2400" b="1">
                <a:solidFill>
                  <a:srgbClr val="C00000"/>
                </a:solidFill>
                <a:cs typeface="微软雅黑" panose="020B0503020204020204" charset="-122"/>
              </a:rPr>
              <a:t>H</a:t>
            </a:r>
            <a:r>
              <a:rPr lang="pl-PL" altLang="zh-CN" sz="2400" b="1" baseline="-25000">
                <a:solidFill>
                  <a:srgbClr val="C00000"/>
                </a:solidFill>
                <a:cs typeface="微软雅黑" panose="020B0503020204020204" charset="-122"/>
              </a:rPr>
              <a:t>2</a:t>
            </a:r>
            <a:r>
              <a:rPr lang="pl-PL" altLang="zh-CN" sz="2400" b="1">
                <a:solidFill>
                  <a:srgbClr val="C00000"/>
                </a:solidFill>
                <a:cs typeface="微软雅黑" panose="020B0503020204020204" charset="-122"/>
              </a:rPr>
              <a:t>SO</a:t>
            </a:r>
            <a:r>
              <a:rPr lang="pl-PL" altLang="zh-CN" sz="2400" b="1" baseline="-25000">
                <a:solidFill>
                  <a:srgbClr val="C00000"/>
                </a:solidFill>
                <a:cs typeface="微软雅黑" panose="020B0503020204020204" charset="-122"/>
              </a:rPr>
              <a:t>4</a:t>
            </a:r>
            <a:r>
              <a:rPr lang="en-US" altLang="zh-CN" sz="2400" b="1" baseline="-25000">
                <a:solidFill>
                  <a:srgbClr val="C00000"/>
                </a:solidFill>
                <a:cs typeface="微软雅黑" panose="020B0503020204020204" charset="-122"/>
              </a:rPr>
              <a:t> </a:t>
            </a:r>
            <a:r>
              <a:rPr lang="pl-PL" altLang="zh-CN" sz="2400" b="1" spc="-100">
                <a:solidFill>
                  <a:srgbClr val="C00000"/>
                </a:solidFill>
                <a:cs typeface="微软雅黑" panose="020B0503020204020204" charset="-122"/>
              </a:rPr>
              <a:t>=</a:t>
            </a:r>
            <a:r>
              <a:rPr lang="en-US" altLang="zh-CN" sz="2400" b="1" spc="-100">
                <a:solidFill>
                  <a:srgbClr val="C00000"/>
                </a:solidFill>
                <a:cs typeface="微软雅黑" panose="020B0503020204020204" charset="-122"/>
              </a:rPr>
              <a:t>== </a:t>
            </a:r>
            <a:r>
              <a:rPr lang="pl-PL" altLang="zh-CN" sz="2400" b="1">
                <a:solidFill>
                  <a:srgbClr val="C00000"/>
                </a:solidFill>
                <a:sym typeface="+mn-ea"/>
              </a:rPr>
              <a:t>Na</a:t>
            </a:r>
            <a:r>
              <a:rPr lang="pl-PL" altLang="zh-CN" sz="2400" b="1" baseline="-25000">
                <a:solidFill>
                  <a:srgbClr val="C00000"/>
                </a:solidFill>
                <a:sym typeface="+mn-ea"/>
              </a:rPr>
              <a:t>2</a:t>
            </a:r>
            <a:r>
              <a:rPr lang="pl-PL" altLang="zh-CN" sz="2400" b="1">
                <a:solidFill>
                  <a:srgbClr val="C00000"/>
                </a:solidFill>
                <a:sym typeface="+mn-ea"/>
              </a:rPr>
              <a:t>SO</a:t>
            </a:r>
            <a:r>
              <a:rPr lang="pl-PL" altLang="zh-CN" sz="2400" b="1" baseline="-25000">
                <a:solidFill>
                  <a:srgbClr val="C00000"/>
                </a:solidFill>
                <a:sym typeface="+mn-ea"/>
              </a:rPr>
              <a:t>4</a:t>
            </a:r>
            <a:r>
              <a:rPr lang="zh-CN" altLang="zh-CN" sz="2400" b="1">
                <a:solidFill>
                  <a:srgbClr val="C00000"/>
                </a:solidFill>
                <a:cs typeface="Times New Roman" panose="02020603050405020304" pitchFamily="18" charset="0"/>
                <a:sym typeface="+mn-ea"/>
              </a:rPr>
              <a:t>＋</a:t>
            </a:r>
            <a:r>
              <a:rPr lang="pl-PL" altLang="zh-CN" sz="2400" b="1">
                <a:solidFill>
                  <a:srgbClr val="C00000"/>
                </a:solidFill>
                <a:sym typeface="+mn-ea"/>
              </a:rPr>
              <a:t>SO</a:t>
            </a:r>
            <a:r>
              <a:rPr lang="pl-PL" altLang="zh-CN" sz="2400" b="1" baseline="-25000">
                <a:solidFill>
                  <a:srgbClr val="C00000"/>
                </a:solidFill>
                <a:sym typeface="+mn-ea"/>
              </a:rPr>
              <a:t>2</a:t>
            </a:r>
            <a:r>
              <a:rPr lang="pl-PL" altLang="zh-CN" sz="2400" b="1">
                <a:solidFill>
                  <a:srgbClr val="C00000"/>
                </a:solidFill>
                <a:sym typeface="+mn-ea"/>
              </a:rPr>
              <a:t>↑</a:t>
            </a:r>
            <a:r>
              <a:rPr lang="zh-CN" altLang="zh-CN" sz="2400" b="1">
                <a:solidFill>
                  <a:srgbClr val="C00000"/>
                </a:solidFill>
                <a:cs typeface="Times New Roman" panose="02020603050405020304" pitchFamily="18" charset="0"/>
                <a:sym typeface="+mn-ea"/>
              </a:rPr>
              <a:t>＋</a:t>
            </a:r>
            <a:r>
              <a:rPr lang="pl-PL" altLang="zh-CN" sz="2400" b="1">
                <a:solidFill>
                  <a:srgbClr val="C00000"/>
                </a:solidFill>
                <a:sym typeface="+mn-ea"/>
              </a:rPr>
              <a:t>S↓</a:t>
            </a:r>
            <a:r>
              <a:rPr lang="zh-CN" altLang="zh-CN" sz="2400" b="1">
                <a:solidFill>
                  <a:srgbClr val="C00000"/>
                </a:solidFill>
                <a:cs typeface="Times New Roman" panose="02020603050405020304" pitchFamily="18" charset="0"/>
                <a:sym typeface="+mn-ea"/>
              </a:rPr>
              <a:t>＋</a:t>
            </a:r>
            <a:r>
              <a:rPr lang="pl-PL" altLang="zh-CN" sz="2400" b="1">
                <a:solidFill>
                  <a:srgbClr val="C00000"/>
                </a:solidFill>
                <a:sym typeface="+mn-ea"/>
              </a:rPr>
              <a:t>H</a:t>
            </a:r>
            <a:r>
              <a:rPr lang="pl-PL" altLang="zh-CN" sz="2400" b="1" baseline="-25000">
                <a:solidFill>
                  <a:srgbClr val="C00000"/>
                </a:solidFill>
                <a:sym typeface="+mn-ea"/>
              </a:rPr>
              <a:t>2</a:t>
            </a:r>
            <a:r>
              <a:rPr lang="pl-PL" altLang="zh-CN" sz="2400" b="1">
                <a:solidFill>
                  <a:srgbClr val="C00000"/>
                </a:solidFill>
                <a:sym typeface="+mn-ea"/>
              </a:rPr>
              <a:t>O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6869596" y="5154862"/>
            <a:ext cx="813147" cy="55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C00000"/>
                </a:solidFill>
                <a:cs typeface="微软雅黑" panose="020B0503020204020204" charset="-122"/>
              </a:rPr>
              <a:t>冷水</a:t>
            </a:r>
            <a:endParaRPr lang="en-US" altLang="zh-CN" sz="2400" b="1" baseline="-25000">
              <a:solidFill>
                <a:srgbClr val="C00000"/>
              </a:solidFill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7835073" y="2881032"/>
            <a:ext cx="1731763" cy="3125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00" b="1">
                <a:solidFill>
                  <a:srgbClr val="C00000"/>
                </a:solidFill>
                <a:cs typeface="微软雅黑" panose="020B0503020204020204" charset="-122"/>
              </a:rPr>
              <a:t>两组溶液均出现浑浊并有刺激性气味的气体生成，第一组溶液先变浑浊。</a:t>
            </a:r>
            <a:endParaRPr lang="en-US" altLang="zh-CN" sz="2200" b="1">
              <a:solidFill>
                <a:srgbClr val="C00000"/>
              </a:solidFill>
              <a:cs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9566836" y="3269397"/>
                <a:ext cx="1830454" cy="16842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>
                    <a:solidFill>
                      <a:srgbClr val="C00000"/>
                    </a:solidFill>
                    <a:cs typeface="微软雅黑" panose="020B0503020204020204" charset="-122"/>
                  </a:rPr>
                  <a:t>其他条件相同时，</a:t>
                </a:r>
                <a:endParaRPr lang="en-US" altLang="zh-CN" sz="2400" b="1">
                  <a:solidFill>
                    <a:srgbClr val="C00000"/>
                  </a:solidFill>
                  <a:cs typeface="微软雅黑" panose="020B050302020402020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1" i="1">
                    <a:solidFill>
                      <a:srgbClr val="C00000"/>
                    </a:solidFill>
                    <a:cs typeface="微软雅黑" panose="020B0503020204020204" charset="-122"/>
                  </a:rPr>
                  <a:t>T</a:t>
                </a:r>
                <a:r>
                  <a:rPr lang="zh-CN" altLang="en-US" sz="2400" b="1">
                    <a:solidFill>
                      <a:srgbClr val="C00000"/>
                    </a:solidFill>
                    <a:cs typeface="微软雅黑" panose="020B0503020204020204" charset="-122"/>
                  </a:rPr>
                  <a:t>↑，</a:t>
                </a:r>
                <a14:m>
                  <m:oMath xmlns:m="http://schemas.openxmlformats.org/officeDocument/2006/math">
                    <m:r>
                      <a:rPr lang="zh-CN" alt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微软雅黑" panose="020B0503020204020204" charset="-122"/>
                      </a:rPr>
                      <m:t>𝝂</m:t>
                    </m:r>
                    <m:r>
                      <a:rPr lang="zh-CN" alt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微软雅黑" panose="020B0503020204020204" charset="-122"/>
                      </a:rPr>
                      <m:t>↑</m:t>
                    </m:r>
                  </m:oMath>
                </a14:m>
                <a:r>
                  <a:rPr lang="zh-CN" altLang="en-US" sz="2400" b="1">
                    <a:solidFill>
                      <a:srgbClr val="C00000"/>
                    </a:solidFill>
                    <a:cs typeface="微软雅黑" panose="020B0503020204020204" charset="-122"/>
                  </a:rPr>
                  <a:t>。</a:t>
                </a:r>
                <a:endParaRPr lang="en-US" altLang="zh-CN" sz="2400" b="1">
                  <a:solidFill>
                    <a:srgbClr val="C00000"/>
                  </a:solidFill>
                  <a:cs typeface="微软雅黑" panose="020B0503020204020204" charset="-122"/>
                </a:endParaRPr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9566836" y="3269397"/>
                <a:ext cx="1830454" cy="1684244"/>
              </a:xfrm>
              <a:prstGeom prst="rect">
                <a:avLst/>
              </a:prstGeom>
              <a:blipFill rotWithShape="1">
                <a:blip r:embed="rId10"/>
                <a:stretch>
                  <a:fillRect l="-31" t="-25" r="17" b="-4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191" y="2578164"/>
            <a:ext cx="3582155" cy="17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4768" y="4514850"/>
            <a:ext cx="3549578" cy="17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>
            <p:custDataLst>
              <p:tags r:id="rId15"/>
            </p:custDataLst>
          </p:nvPr>
        </p:nvSpPr>
        <p:spPr>
          <a:xfrm>
            <a:off x="6869596" y="3141912"/>
            <a:ext cx="813147" cy="55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C00000"/>
                </a:solidFill>
                <a:cs typeface="微软雅黑" panose="020B0503020204020204" charset="-122"/>
              </a:rPr>
              <a:t>热水</a:t>
            </a:r>
            <a:endParaRPr lang="en-US" altLang="zh-CN" sz="2400" b="1" baseline="-25000">
              <a:solidFill>
                <a:srgbClr val="C00000"/>
              </a:solidFill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22937" y="0"/>
            <a:ext cx="8820210" cy="82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65787" y="98426"/>
            <a:ext cx="887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ea typeface="宋体" panose="02010600030101010101" pitchFamily="2" charset="-122"/>
              </a:rPr>
              <a:t>探究：定性与定量研究影响化学反应速率的因素</a:t>
            </a:r>
            <a:endParaRPr lang="zh-CN" altLang="en-US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65786" y="851112"/>
            <a:ext cx="12094883" cy="849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实验探究</a:t>
            </a:r>
            <a:r>
              <a:rPr lang="en-US" altLang="zh-CN" sz="2000"/>
              <a:t>Ⅰ】</a:t>
            </a:r>
            <a:endParaRPr lang="en-US" altLang="zh-CN" sz="2000"/>
          </a:p>
          <a:p>
            <a:pPr indent="457200">
              <a:lnSpc>
                <a:spcPct val="130000"/>
              </a:lnSpc>
            </a:pPr>
            <a:r>
              <a:rPr lang="zh-CN" altLang="en-US" sz="2000"/>
              <a:t>实验方案设计：</a:t>
            </a:r>
            <a:endParaRPr lang="zh-CN" altLang="en-US" sz="2000"/>
          </a:p>
        </p:txBody>
      </p:sp>
      <p:graphicFrame>
        <p:nvGraphicFramePr>
          <p:cNvPr id="8" name="表格 8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884098" y="1966382"/>
          <a:ext cx="10423805" cy="4406454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425855"/>
                <a:gridCol w="800100"/>
                <a:gridCol w="3678097"/>
                <a:gridCol w="2768342"/>
                <a:gridCol w="1751411"/>
              </a:tblGrid>
              <a:tr h="514350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000"/>
                        <a:t>影响因素</a:t>
                      </a:r>
                      <a:endParaRPr lang="zh-CN" altLang="en-US" sz="2000"/>
                    </a:p>
                  </a:txBody>
                  <a:tcPr vert="horz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 wrap="square"/>
                    <a:lstStyle/>
                    <a:p>
                      <a:pPr algn="ctr"/>
                      <a:r>
                        <a:rPr lang="zh-CN" altLang="en-US" sz="2000"/>
                        <a:t>实验步骤</a:t>
                      </a:r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000"/>
                        <a:t>实验现象比较</a:t>
                      </a:r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000"/>
                        <a:t>结论</a:t>
                      </a:r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46052">
                <a:tc rowSpan="2">
                  <a:txBody>
                    <a:bodyPr wrap="square"/>
                    <a:lstStyle/>
                    <a:p>
                      <a:pPr algn="ctr"/>
                      <a:r>
                        <a:rPr lang="zh-CN" altLang="en-US" sz="2000"/>
                        <a:t>催化剂</a:t>
                      </a:r>
                      <a:endParaRPr lang="zh-CN" altLang="en-US" sz="2000"/>
                    </a:p>
                  </a:txBody>
                  <a:tcPr vert="horz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000"/>
                        <a:t>①</a:t>
                      </a:r>
                      <a:endParaRPr lang="en-US" altLang="zh-CN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en-US" altLang="zh-CN" sz="2000"/>
                    </a:p>
                    <a:p>
                      <a:pPr algn="ctr"/>
                      <a:endParaRPr lang="en-US" altLang="zh-CN" sz="2000"/>
                    </a:p>
                    <a:p>
                      <a:pPr algn="ctr"/>
                      <a:endParaRPr lang="en-US" altLang="zh-CN" sz="2000"/>
                    </a:p>
                    <a:p>
                      <a:pPr algn="ctr"/>
                      <a:endParaRPr lang="en-US" altLang="zh-CN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 wrap="square"/>
                    <a:lstStyle/>
                    <a:p>
                      <a:pPr algn="ctr"/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46052">
                <a:tc vMerge="1"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000"/>
                        <a:t>②</a:t>
                      </a:r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en-US" altLang="zh-CN" sz="2000"/>
                    </a:p>
                    <a:p>
                      <a:pPr algn="ctr"/>
                      <a:endParaRPr lang="en-US" altLang="zh-CN" sz="2000"/>
                    </a:p>
                    <a:p>
                      <a:pPr algn="ctr"/>
                      <a:endParaRPr lang="en-US" altLang="zh-CN" sz="2000"/>
                    </a:p>
                    <a:p>
                      <a:pPr algn="ctr"/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5340932" y="5029648"/>
            <a:ext cx="1479106" cy="55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C00000"/>
                </a:solidFill>
                <a:cs typeface="微软雅黑" panose="020B0503020204020204" charset="-122"/>
              </a:rPr>
              <a:t>有催化剂</a:t>
            </a:r>
            <a:endParaRPr lang="en-US" altLang="zh-CN" sz="2400" b="1" baseline="-25000">
              <a:solidFill>
                <a:srgbClr val="C00000"/>
              </a:solidFill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6"/>
            </p:custDataLst>
          </p:nvPr>
        </p:nvSpPr>
        <p:spPr>
          <a:xfrm>
            <a:off x="7233517" y="3109589"/>
            <a:ext cx="1830454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C00000"/>
                </a:solidFill>
                <a:cs typeface="微软雅黑" panose="020B0503020204020204" charset="-122"/>
              </a:rPr>
              <a:t>余烬未复燃。</a:t>
            </a:r>
            <a:endParaRPr lang="en-US" altLang="zh-CN" sz="2400" b="1">
              <a:solidFill>
                <a:srgbClr val="C00000"/>
              </a:solidFill>
              <a:cs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9597808" y="3797327"/>
                <a:ext cx="1830454" cy="1130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>
                    <a:solidFill>
                      <a:srgbClr val="C00000"/>
                    </a:solidFill>
                    <a:cs typeface="微软雅黑" panose="020B0503020204020204" charset="-122"/>
                  </a:rPr>
                  <a:t>催化剂可以改变</a:t>
                </a:r>
                <a14:m>
                  <m:oMath xmlns:m="http://schemas.openxmlformats.org/officeDocument/2006/math">
                    <m:r>
                      <a:rPr lang="zh-CN" alt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微软雅黑" panose="020B0503020204020204" charset="-122"/>
                      </a:rPr>
                      <m:t>𝝂</m:t>
                    </m:r>
                  </m:oMath>
                </a14:m>
                <a:r>
                  <a:rPr lang="zh-CN" altLang="en-US" sz="2400" b="1">
                    <a:solidFill>
                      <a:srgbClr val="C00000"/>
                    </a:solidFill>
                    <a:cs typeface="微软雅黑" panose="020B0503020204020204" charset="-122"/>
                  </a:rPr>
                  <a:t>。</a:t>
                </a:r>
                <a:endParaRPr lang="en-US" altLang="zh-CN" sz="2400" b="1">
                  <a:solidFill>
                    <a:srgbClr val="C00000"/>
                  </a:solidFill>
                  <a:cs typeface="微软雅黑" panose="020B0503020204020204" charset="-122"/>
                </a:endParaRPr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9597808" y="3797327"/>
                <a:ext cx="1830454" cy="1130246"/>
              </a:xfrm>
              <a:prstGeom prst="rect">
                <a:avLst/>
              </a:prstGeom>
              <a:blipFill rotWithShape="1">
                <a:blip r:embed="rId9"/>
                <a:stretch>
                  <a:fillRect l="-23" t="-2" r="9" b="-11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5340932" y="3126068"/>
            <a:ext cx="1479107" cy="55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C00000"/>
                </a:solidFill>
                <a:cs typeface="微软雅黑" panose="020B0503020204020204" charset="-122"/>
              </a:rPr>
              <a:t>无催化剂</a:t>
            </a:r>
            <a:endParaRPr lang="en-US" altLang="zh-CN" sz="2400" b="1" baseline="-25000">
              <a:solidFill>
                <a:srgbClr val="C00000"/>
              </a:solidFill>
              <a:cs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1"/>
            </p:custDataLst>
          </p:nvPr>
        </p:nvSpPr>
        <p:spPr>
          <a:xfrm>
            <a:off x="7440104" y="5013169"/>
            <a:ext cx="1830454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C00000"/>
                </a:solidFill>
                <a:cs typeface="微软雅黑" panose="020B0503020204020204" charset="-122"/>
              </a:rPr>
              <a:t>余烬复燃。</a:t>
            </a:r>
            <a:endParaRPr lang="en-US" altLang="zh-CN" sz="2400" b="1">
              <a:solidFill>
                <a:srgbClr val="C00000"/>
              </a:solidFill>
              <a:cs typeface="微软雅黑" panose="020B0503020204020204" charset="-122"/>
            </a:endParaRPr>
          </a:p>
        </p:txBody>
      </p:sp>
      <p:grpSp>
        <p:nvGrpSpPr>
          <p:cNvPr id="10" name="组合 9"/>
          <p:cNvGrpSpPr/>
          <p:nvPr>
            <p:custDataLst>
              <p:tags r:id="rId12"/>
            </p:custDataLst>
          </p:nvPr>
        </p:nvGrpSpPr>
        <p:grpSpPr>
          <a:xfrm>
            <a:off x="3241760" y="4501764"/>
            <a:ext cx="2854240" cy="1837304"/>
            <a:chOff x="3241760" y="4501764"/>
            <a:chExt cx="2854240" cy="1837304"/>
          </a:xfrm>
        </p:grpSpPr>
        <p:pic>
          <p:nvPicPr>
            <p:cNvPr id="18" name="Picture 3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41760" y="4501764"/>
              <a:ext cx="2099172" cy="1806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文本框 18"/>
            <p:cNvSpPr txBox="1"/>
            <p:nvPr>
              <p:custDataLst>
                <p:tags r:id="rId15"/>
              </p:custDataLst>
            </p:nvPr>
          </p:nvSpPr>
          <p:spPr>
            <a:xfrm>
              <a:off x="4185232" y="5938958"/>
              <a:ext cx="191076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solidFill>
                    <a:srgbClr val="C00000"/>
                  </a:solidFill>
                </a:rPr>
                <a:t>5</a:t>
              </a:r>
              <a:r>
                <a:rPr lang="zh-CN" altLang="en-US" sz="2000" b="1">
                  <a:solidFill>
                    <a:srgbClr val="C00000"/>
                  </a:solidFill>
                </a:rPr>
                <a:t>滴</a:t>
              </a:r>
              <a:r>
                <a:rPr lang="en-US" altLang="zh-CN" sz="2000" b="1">
                  <a:solidFill>
                    <a:srgbClr val="C00000"/>
                  </a:solidFill>
                </a:rPr>
                <a:t>FeCl</a:t>
              </a:r>
              <a:r>
                <a:rPr lang="en-US" altLang="zh-CN" sz="2000" b="1" baseline="-25000">
                  <a:solidFill>
                    <a:srgbClr val="C00000"/>
                  </a:solidFill>
                </a:rPr>
                <a:t>3</a:t>
              </a:r>
              <a:r>
                <a:rPr lang="zh-CN" altLang="en-US" sz="2000" b="1">
                  <a:solidFill>
                    <a:srgbClr val="C00000"/>
                  </a:solidFill>
                </a:rPr>
                <a:t>溶液</a:t>
              </a:r>
              <a:endParaRPr lang="zh-CN" altLang="en-US" sz="2000" b="1">
                <a:solidFill>
                  <a:srgbClr val="C00000"/>
                </a:solidFill>
              </a:endParaRPr>
            </a:p>
          </p:txBody>
        </p:sp>
        <p:sp>
          <p:nvSpPr>
            <p:cNvPr id="2" name="文本框 1"/>
            <p:cNvSpPr txBox="1"/>
            <p:nvPr>
              <p:custDataLst>
                <p:tags r:id="rId16"/>
              </p:custDataLst>
            </p:nvPr>
          </p:nvSpPr>
          <p:spPr>
            <a:xfrm>
              <a:off x="4043756" y="5229710"/>
              <a:ext cx="57087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b="1"/>
                <a:t>5%</a:t>
              </a:r>
              <a:endParaRPr lang="zh-CN" altLang="en-US" sz="2000" b="1"/>
            </a:p>
          </p:txBody>
        </p:sp>
      </p:grpSp>
      <p:grpSp>
        <p:nvGrpSpPr>
          <p:cNvPr id="6" name="组合 5"/>
          <p:cNvGrpSpPr/>
          <p:nvPr>
            <p:custDataLst>
              <p:tags r:id="rId17"/>
            </p:custDataLst>
          </p:nvPr>
        </p:nvGrpSpPr>
        <p:grpSpPr>
          <a:xfrm>
            <a:off x="3244436" y="2555924"/>
            <a:ext cx="2099172" cy="1806526"/>
            <a:chOff x="3244436" y="2555924"/>
            <a:chExt cx="2099172" cy="1806526"/>
          </a:xfrm>
        </p:grpSpPr>
        <p:pic>
          <p:nvPicPr>
            <p:cNvPr id="11" name="Picture 2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44436" y="2555924"/>
              <a:ext cx="2099172" cy="1806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文本框 4"/>
            <p:cNvSpPr txBox="1"/>
            <p:nvPr>
              <p:custDataLst>
                <p:tags r:id="rId20"/>
              </p:custDataLst>
            </p:nvPr>
          </p:nvSpPr>
          <p:spPr>
            <a:xfrm>
              <a:off x="4062167" y="3259132"/>
              <a:ext cx="57087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b="1"/>
                <a:t>5%</a:t>
              </a:r>
              <a:endParaRPr lang="zh-CN" altLang="en-US" sz="2000" b="1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3560" y="1713737"/>
            <a:ext cx="3628524" cy="1943700"/>
          </a:xfrm>
          <a:prstGeom prst="rect">
            <a:avLst/>
          </a:prstGeom>
          <a:noFill/>
          <a:ln w="19050">
            <a:solidFill>
              <a:srgbClr val="2E54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222937" y="0"/>
            <a:ext cx="8820210" cy="82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65787" y="98426"/>
            <a:ext cx="887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ea typeface="宋体" panose="02010600030101010101" pitchFamily="2" charset="-122"/>
              </a:rPr>
              <a:t>探究：定性与定量研究影响化学反应速率的因素</a:t>
            </a:r>
            <a:endParaRPr lang="zh-CN" altLang="en-US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65788" y="797445"/>
            <a:ext cx="8137772" cy="650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实验探究</a:t>
            </a:r>
            <a:r>
              <a:rPr lang="en-US" altLang="zh-CN" sz="2000"/>
              <a:t>Ⅱ】</a:t>
            </a:r>
            <a:endParaRPr lang="en-US" altLang="zh-CN" sz="2000"/>
          </a:p>
          <a:p>
            <a:pPr indent="457200">
              <a:lnSpc>
                <a:spcPct val="150000"/>
              </a:lnSpc>
            </a:pPr>
            <a:r>
              <a:rPr lang="zh-CN" altLang="en-US" sz="2000"/>
              <a:t>通过实验测定并比较下列化学反应速率。</a:t>
            </a:r>
            <a:endParaRPr lang="en-US" altLang="zh-CN" sz="2000"/>
          </a:p>
          <a:p>
            <a:pPr indent="457200">
              <a:lnSpc>
                <a:spcPct val="150000"/>
              </a:lnSpc>
            </a:pPr>
            <a:r>
              <a:rPr lang="zh-CN" altLang="en-US" sz="2000"/>
              <a:t>（</a:t>
            </a:r>
            <a:r>
              <a:rPr lang="en-US" altLang="zh-CN" sz="2000"/>
              <a:t>1</a:t>
            </a:r>
            <a:r>
              <a:rPr lang="zh-CN" altLang="en-US" sz="2000"/>
              <a:t>）按图</a:t>
            </a:r>
            <a:r>
              <a:rPr lang="en-US" altLang="zh-CN" sz="2000"/>
              <a:t>2-1</a:t>
            </a:r>
            <a:r>
              <a:rPr lang="zh-CN" altLang="en-US" sz="2000"/>
              <a:t>所示组装实验装置。在锥形瓶内放入</a:t>
            </a:r>
            <a:r>
              <a:rPr lang="en-US" altLang="zh-CN" sz="2000"/>
              <a:t>2g</a:t>
            </a:r>
            <a:r>
              <a:rPr lang="zh-CN" altLang="en-US" sz="2000"/>
              <a:t>锌粒，通过分液漏斗加入</a:t>
            </a:r>
            <a:r>
              <a:rPr lang="en-US" altLang="zh-CN" sz="2000"/>
              <a:t>40ml 1mol/LH</a:t>
            </a:r>
            <a:r>
              <a:rPr lang="en-US" altLang="zh-CN" sz="2000" baseline="-25000"/>
              <a:t>2</a:t>
            </a:r>
            <a:r>
              <a:rPr lang="en-US" altLang="zh-CN" sz="2000"/>
              <a:t>SO</a:t>
            </a:r>
            <a:r>
              <a:rPr lang="en-US" altLang="zh-CN" sz="2000" baseline="-25000"/>
              <a:t>4</a:t>
            </a:r>
            <a:r>
              <a:rPr lang="zh-CN" altLang="en-US" sz="2000"/>
              <a:t>溶液，测量并记录收集</a:t>
            </a:r>
            <a:r>
              <a:rPr lang="en-US" altLang="zh-CN" sz="2000"/>
              <a:t>10ml H</a:t>
            </a:r>
            <a:r>
              <a:rPr lang="en-US" altLang="zh-CN" sz="2000" baseline="-25000"/>
              <a:t>2</a:t>
            </a:r>
            <a:r>
              <a:rPr lang="zh-CN" altLang="en-US" sz="2000"/>
              <a:t>所用时间。</a:t>
            </a:r>
            <a:endParaRPr lang="en-US" altLang="zh-CN" sz="2000"/>
          </a:p>
          <a:p>
            <a:pPr indent="457200">
              <a:lnSpc>
                <a:spcPct val="150000"/>
              </a:lnSpc>
            </a:pPr>
            <a:r>
              <a:rPr lang="zh-CN" altLang="en-US" sz="2000"/>
              <a:t>（</a:t>
            </a:r>
            <a:r>
              <a:rPr lang="en-US" altLang="zh-CN" sz="2000"/>
              <a:t>2</a:t>
            </a:r>
            <a:r>
              <a:rPr lang="zh-CN" altLang="en-US" sz="2000"/>
              <a:t>）如果用</a:t>
            </a:r>
            <a:r>
              <a:rPr lang="en-US" altLang="zh-CN" sz="2000"/>
              <a:t>4mol/LH</a:t>
            </a:r>
            <a:r>
              <a:rPr lang="en-US" altLang="zh-CN" sz="2000" baseline="-25000"/>
              <a:t>2</a:t>
            </a:r>
            <a:r>
              <a:rPr lang="en-US" altLang="zh-CN" sz="2000"/>
              <a:t>SO</a:t>
            </a:r>
            <a:r>
              <a:rPr lang="en-US" altLang="zh-CN" sz="2000" baseline="-25000"/>
              <a:t>4</a:t>
            </a:r>
            <a:r>
              <a:rPr lang="zh-CN" altLang="en-US" sz="2000"/>
              <a:t>溶液代替</a:t>
            </a:r>
            <a:r>
              <a:rPr lang="en-US" altLang="zh-CN" sz="2000"/>
              <a:t>1mol/LH</a:t>
            </a:r>
            <a:r>
              <a:rPr lang="en-US" altLang="zh-CN" sz="2000" baseline="-25000"/>
              <a:t>2</a:t>
            </a:r>
            <a:r>
              <a:rPr lang="en-US" altLang="zh-CN" sz="2000"/>
              <a:t>SO</a:t>
            </a:r>
            <a:r>
              <a:rPr lang="en-US" altLang="zh-CN" sz="2000" baseline="-25000"/>
              <a:t>4</a:t>
            </a:r>
            <a:r>
              <a:rPr lang="zh-CN" altLang="en-US" sz="2000"/>
              <a:t>溶液重复上述实验，所用时间会增加还是减少？请通过实验验证，并解释原因。</a:t>
            </a:r>
            <a:endParaRPr lang="en-US" altLang="zh-CN" sz="2000"/>
          </a:p>
          <a:p>
            <a:pPr indent="457200">
              <a:lnSpc>
                <a:spcPct val="150000"/>
              </a:lnSpc>
            </a:pPr>
            <a:r>
              <a:rPr lang="zh-CN" altLang="en-US" sz="2000"/>
              <a:t>将测定结果填入下表，计算并比较化学反应速率。</a:t>
            </a:r>
            <a:endParaRPr lang="en-US" altLang="zh-CN" sz="2000"/>
          </a:p>
          <a:p>
            <a:pPr indent="457200">
              <a:lnSpc>
                <a:spcPct val="150000"/>
              </a:lnSpc>
            </a:pPr>
            <a:endParaRPr lang="en-US" altLang="zh-CN" sz="2000"/>
          </a:p>
          <a:p>
            <a:pPr indent="457200">
              <a:lnSpc>
                <a:spcPct val="150000"/>
              </a:lnSpc>
            </a:pPr>
            <a:endParaRPr lang="en-US" altLang="zh-CN" sz="2000"/>
          </a:p>
          <a:p>
            <a:pPr indent="457200">
              <a:lnSpc>
                <a:spcPct val="150000"/>
              </a:lnSpc>
            </a:pPr>
            <a:endParaRPr lang="en-US" altLang="zh-CN" sz="2000"/>
          </a:p>
          <a:p>
            <a:pPr indent="457200">
              <a:lnSpc>
                <a:spcPct val="150000"/>
              </a:lnSpc>
            </a:pPr>
            <a:endParaRPr lang="en-US" altLang="zh-CN" sz="2000"/>
          </a:p>
          <a:p>
            <a:pPr indent="457200">
              <a:lnSpc>
                <a:spcPct val="15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问题和讨论</a:t>
            </a:r>
            <a:r>
              <a:rPr lang="en-US" altLang="zh-CN" sz="2000"/>
              <a:t>】</a:t>
            </a:r>
            <a:endParaRPr lang="en-US" altLang="zh-CN" sz="2000"/>
          </a:p>
          <a:p>
            <a:pPr indent="457200">
              <a:lnSpc>
                <a:spcPct val="150000"/>
              </a:lnSpc>
            </a:pPr>
            <a:r>
              <a:rPr lang="zh-CN" altLang="en-US" sz="2000"/>
              <a:t>上述实验探究中，你用到了哪些科学方法？</a:t>
            </a:r>
            <a:endParaRPr lang="en-US" altLang="zh-CN" sz="2000"/>
          </a:p>
          <a:p>
            <a:pPr indent="457200">
              <a:lnSpc>
                <a:spcPct val="150000"/>
              </a:lnSpc>
            </a:pPr>
            <a:endParaRPr lang="zh-CN" altLang="en-US" sz="2000"/>
          </a:p>
        </p:txBody>
      </p:sp>
      <p:graphicFrame>
        <p:nvGraphicFramePr>
          <p:cNvPr id="8" name="表格 8"/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1114893" y="4110123"/>
          <a:ext cx="10118257" cy="1715097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801937"/>
                <a:gridCol w="1709270"/>
                <a:gridCol w="1593850"/>
                <a:gridCol w="4013200"/>
              </a:tblGrid>
              <a:tr h="571699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000"/>
                        <a:t>试剂</a:t>
                      </a:r>
                      <a:endParaRPr lang="zh-CN" altLang="en-US" sz="2000"/>
                    </a:p>
                  </a:txBody>
                  <a:tcPr vert="horz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000"/>
                        <a:t>所用时间</a:t>
                      </a:r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000"/>
                        <a:t>反应速率</a:t>
                      </a:r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000"/>
                        <a:t>结论</a:t>
                      </a:r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1699"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000"/>
                        <a:t>4mol/LH</a:t>
                      </a:r>
                      <a:r>
                        <a:rPr lang="en-US" altLang="zh-CN" sz="2000" baseline="-25000"/>
                        <a:t>2</a:t>
                      </a:r>
                      <a:r>
                        <a:rPr lang="en-US" altLang="zh-CN" sz="2000"/>
                        <a:t>SO</a:t>
                      </a:r>
                      <a:r>
                        <a:rPr lang="en-US" altLang="zh-CN" sz="2000" baseline="-25000"/>
                        <a:t>4</a:t>
                      </a:r>
                      <a:r>
                        <a:rPr lang="zh-CN" altLang="en-US" sz="2000"/>
                        <a:t>溶液</a:t>
                      </a:r>
                      <a:endParaRPr lang="zh-CN" altLang="en-US" sz="2000"/>
                    </a:p>
                  </a:txBody>
                  <a:tcPr vert="horz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 wrap="square"/>
                    <a:lstStyle/>
                    <a:p>
                      <a:pPr algn="ctr"/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1699">
                <a:tc>
                  <a:txBody>
                    <a:bodyPr wrap="square"/>
                    <a:lstStyle/>
                    <a:p>
                      <a:pPr algn="ctr"/>
                      <a:r>
                        <a:rPr lang="en-US" altLang="zh-CN" sz="2000"/>
                        <a:t>1mol/LH</a:t>
                      </a:r>
                      <a:r>
                        <a:rPr lang="en-US" altLang="zh-CN" sz="2000" baseline="-25000"/>
                        <a:t>2</a:t>
                      </a:r>
                      <a:r>
                        <a:rPr lang="en-US" altLang="zh-CN" sz="2000"/>
                        <a:t>SO</a:t>
                      </a:r>
                      <a:r>
                        <a:rPr lang="en-US" altLang="zh-CN" sz="2000" baseline="-25000"/>
                        <a:t>4</a:t>
                      </a:r>
                      <a:r>
                        <a:rPr lang="zh-CN" altLang="en-US" sz="2000"/>
                        <a:t>溶液</a:t>
                      </a:r>
                      <a:endParaRPr lang="zh-CN" altLang="en-US" sz="2000"/>
                    </a:p>
                  </a:txBody>
                  <a:tcPr vert="horz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000"/>
                    </a:p>
                  </a:txBody>
                  <a:tcPr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6171983" y="4767616"/>
            <a:ext cx="559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rgbClr val="C00000"/>
                </a:solidFill>
              </a:rPr>
              <a:t>快</a:t>
            </a:r>
            <a:endParaRPr lang="zh-CN" altLang="en-US" sz="2000" b="1">
              <a:solidFill>
                <a:srgbClr val="C00000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6171983" y="5309118"/>
            <a:ext cx="559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rgbClr val="C00000"/>
                </a:solidFill>
              </a:rPr>
              <a:t>慢</a:t>
            </a:r>
            <a:endParaRPr lang="zh-CN" altLang="en-US" sz="2000" b="1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4480610" y="5309118"/>
            <a:ext cx="559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rgbClr val="C00000"/>
                </a:solidFill>
              </a:rPr>
              <a:t>长</a:t>
            </a:r>
            <a:endParaRPr lang="zh-CN" altLang="en-US" sz="2000" b="1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11"/>
            </p:custDataLst>
          </p:nvPr>
        </p:nvSpPr>
        <p:spPr>
          <a:xfrm>
            <a:off x="4480610" y="4767616"/>
            <a:ext cx="559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rgbClr val="C00000"/>
                </a:solidFill>
              </a:rPr>
              <a:t>短</a:t>
            </a:r>
            <a:endParaRPr lang="zh-CN" altLang="en-US" sz="2000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238953" y="4919933"/>
                <a:ext cx="3924347" cy="495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>
                    <a:solidFill>
                      <a:srgbClr val="C00000"/>
                    </a:solidFill>
                    <a:cs typeface="微软雅黑" panose="020B0503020204020204" charset="-122"/>
                  </a:rPr>
                  <a:t>其他条件相同时，</a:t>
                </a:r>
                <a:r>
                  <a:rPr lang="en-US" altLang="zh-CN" sz="2000" b="1" i="1">
                    <a:solidFill>
                      <a:srgbClr val="C00000"/>
                    </a:solidFill>
                    <a:cs typeface="微软雅黑" panose="020B0503020204020204" charset="-122"/>
                  </a:rPr>
                  <a:t>c</a:t>
                </a:r>
                <a:r>
                  <a:rPr lang="zh-CN" altLang="en-US" sz="2000" b="1" baseline="-25000">
                    <a:solidFill>
                      <a:srgbClr val="C00000"/>
                    </a:solidFill>
                    <a:cs typeface="微软雅黑" panose="020B0503020204020204" charset="-122"/>
                  </a:rPr>
                  <a:t>（反应物）</a:t>
                </a:r>
                <a:r>
                  <a:rPr lang="zh-CN" altLang="en-US" sz="2000" b="1">
                    <a:solidFill>
                      <a:srgbClr val="C00000"/>
                    </a:solidFill>
                    <a:cs typeface="微软雅黑" panose="020B0503020204020204" charset="-122"/>
                  </a:rPr>
                  <a:t>↑，</a:t>
                </a:r>
                <a14:m>
                  <m:oMath xmlns:m="http://schemas.openxmlformats.org/officeDocument/2006/math">
                    <m:r>
                      <a:rPr lang="zh-CN" alt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微软雅黑" panose="020B0503020204020204" charset="-122"/>
                      </a:rPr>
                      <m:t>𝝂</m:t>
                    </m:r>
                    <m:r>
                      <a:rPr lang="zh-CN" alt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微软雅黑" panose="020B0503020204020204" charset="-122"/>
                      </a:rPr>
                      <m:t>↑</m:t>
                    </m:r>
                  </m:oMath>
                </a14:m>
                <a:r>
                  <a:rPr lang="zh-CN" altLang="en-US" sz="2000" b="1">
                    <a:solidFill>
                      <a:srgbClr val="C00000"/>
                    </a:solidFill>
                    <a:cs typeface="微软雅黑" panose="020B0503020204020204" charset="-122"/>
                  </a:rPr>
                  <a:t>。</a:t>
                </a:r>
                <a:endParaRPr lang="en-US" altLang="zh-CN" sz="2000" b="1">
                  <a:solidFill>
                    <a:srgbClr val="C00000"/>
                  </a:solidFill>
                  <a:cs typeface="微软雅黑" panose="020B0503020204020204" charset="-122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7238953" y="4919933"/>
                <a:ext cx="3924347" cy="495585"/>
              </a:xfrm>
              <a:prstGeom prst="rect">
                <a:avLst/>
              </a:prstGeom>
              <a:blipFill rotWithShape="1">
                <a:blip r:embed="rId14"/>
                <a:stretch>
                  <a:fillRect l="-15" t="-119" r="-3414" b="-116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5" grpId="0"/>
      <p:bldP spid="6" grpId="0"/>
      <p:bldP spid="10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AS_UNIQUEID" val="3882"/>
</p:tagLst>
</file>

<file path=ppt/tags/tag101.xml><?xml version="1.0" encoding="utf-8"?>
<p:tagLst xmlns:p="http://schemas.openxmlformats.org/presentationml/2006/main">
  <p:tag name="AS_UNIQUEID" val="3883"/>
</p:tagLst>
</file>

<file path=ppt/tags/tag102.xml><?xml version="1.0" encoding="utf-8"?>
<p:tagLst xmlns:p="http://schemas.openxmlformats.org/presentationml/2006/main">
  <p:tag name="AS_UNIQUEID" val="3884"/>
</p:tagLst>
</file>

<file path=ppt/tags/tag103.xml><?xml version="1.0" encoding="utf-8"?>
<p:tagLst xmlns:p="http://schemas.openxmlformats.org/presentationml/2006/main">
  <p:tag name="AS_UNIQUEID" val="3886"/>
</p:tagLst>
</file>

<file path=ppt/tags/tag104.xml><?xml version="1.0" encoding="utf-8"?>
<p:tagLst xmlns:p="http://schemas.openxmlformats.org/presentationml/2006/main">
  <p:tag name="AS_UNIQUEID" val="3887"/>
</p:tagLst>
</file>

<file path=ppt/tags/tag105.xml><?xml version="1.0" encoding="utf-8"?>
<p:tagLst xmlns:p="http://schemas.openxmlformats.org/presentationml/2006/main">
  <p:tag name="AS_UNIQUEID" val="3888"/>
</p:tagLst>
</file>

<file path=ppt/tags/tag106.xml><?xml version="1.0" encoding="utf-8"?>
<p:tagLst xmlns:p="http://schemas.openxmlformats.org/presentationml/2006/main">
  <p:tag name="AS_UNIQUEID" val="3889"/>
</p:tagLst>
</file>

<file path=ppt/tags/tag107.xml><?xml version="1.0" encoding="utf-8"?>
<p:tagLst xmlns:p="http://schemas.openxmlformats.org/presentationml/2006/main">
  <p:tag name="AS_UNIQUEID" val="3890"/>
</p:tagLst>
</file>

<file path=ppt/tags/tag108.xml><?xml version="1.0" encoding="utf-8"?>
<p:tagLst xmlns:p="http://schemas.openxmlformats.org/presentationml/2006/main">
  <p:tag name="AS_UNIQUEID" val="16"/>
  <p:tag name="KSO_WM_BEAUTIFY_FLAG" val=""/>
</p:tagLst>
</file>

<file path=ppt/tags/tag109.xml><?xml version="1.0" encoding="utf-8"?>
<p:tagLst xmlns:p="http://schemas.openxmlformats.org/presentationml/2006/main">
  <p:tag name="AS_UNIQUEID" val="17"/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AS_UNIQUEID" val="3891"/>
</p:tagLst>
</file>

<file path=ppt/tags/tag111.xml><?xml version="1.0" encoding="utf-8"?>
<p:tagLst xmlns:p="http://schemas.openxmlformats.org/presentationml/2006/main">
  <p:tag name="AS_UNIQUEID" val="3892"/>
</p:tagLst>
</file>

<file path=ppt/tags/tag112.xml><?xml version="1.0" encoding="utf-8"?>
<p:tagLst xmlns:p="http://schemas.openxmlformats.org/presentationml/2006/main">
  <p:tag name="AS_UNIQUEID" val="3893"/>
</p:tagLst>
</file>

<file path=ppt/tags/tag113.xml><?xml version="1.0" encoding="utf-8"?>
<p:tagLst xmlns:p="http://schemas.openxmlformats.org/presentationml/2006/main">
  <p:tag name="AS_UNIQUEID" val="3894"/>
</p:tagLst>
</file>

<file path=ppt/tags/tag114.xml><?xml version="1.0" encoding="utf-8"?>
<p:tagLst xmlns:p="http://schemas.openxmlformats.org/presentationml/2006/main">
  <p:tag name="AS_UNIQUEID" val="3894"/>
</p:tagLst>
</file>

<file path=ppt/tags/tag115.xml><?xml version="1.0" encoding="utf-8"?>
<p:tagLst xmlns:p="http://schemas.openxmlformats.org/presentationml/2006/main">
  <p:tag name="AS_UNIQUEID" val="3897"/>
</p:tagLst>
</file>

<file path=ppt/tags/tag116.xml><?xml version="1.0" encoding="utf-8"?>
<p:tagLst xmlns:p="http://schemas.openxmlformats.org/presentationml/2006/main">
  <p:tag name="AS_UNIQUEID" val="3898"/>
</p:tagLst>
</file>

<file path=ppt/tags/tag117.xml><?xml version="1.0" encoding="utf-8"?>
<p:tagLst xmlns:p="http://schemas.openxmlformats.org/presentationml/2006/main">
  <p:tag name="AS_UNIQUEID" val="3899"/>
</p:tagLst>
</file>

<file path=ppt/tags/tag118.xml><?xml version="1.0" encoding="utf-8"?>
<p:tagLst xmlns:p="http://schemas.openxmlformats.org/presentationml/2006/main">
  <p:tag name="AS_UNIQUEID" val="3900"/>
</p:tagLst>
</file>

<file path=ppt/tags/tag119.xml><?xml version="1.0" encoding="utf-8"?>
<p:tagLst xmlns:p="http://schemas.openxmlformats.org/presentationml/2006/main">
  <p:tag name="AS_UNIQUEID" val="390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AS_UNIQUEID" val="3902"/>
</p:tagLst>
</file>

<file path=ppt/tags/tag121.xml><?xml version="1.0" encoding="utf-8"?>
<p:tagLst xmlns:p="http://schemas.openxmlformats.org/presentationml/2006/main">
  <p:tag name="AS_UNIQUEID" val="3903"/>
</p:tagLst>
</file>

<file path=ppt/tags/tag122.xml><?xml version="1.0" encoding="utf-8"?>
<p:tagLst xmlns:p="http://schemas.openxmlformats.org/presentationml/2006/main">
  <p:tag name="AS_UNIQUEID" val="3904"/>
</p:tagLst>
</file>

<file path=ppt/tags/tag123.xml><?xml version="1.0" encoding="utf-8"?>
<p:tagLst xmlns:p="http://schemas.openxmlformats.org/presentationml/2006/main">
  <p:tag name="AS_UNIQUEID" val="3904"/>
</p:tagLst>
</file>

<file path=ppt/tags/tag124.xml><?xml version="1.0" encoding="utf-8"?>
<p:tagLst xmlns:p="http://schemas.openxmlformats.org/presentationml/2006/main">
  <p:tag name="AS_UNIQUEID" val="37"/>
  <p:tag name="KSO_WM_BEAUTIFY_FLAG" val=""/>
</p:tagLst>
</file>

<file path=ppt/tags/tag125.xml><?xml version="1.0" encoding="utf-8"?>
<p:tagLst xmlns:p="http://schemas.openxmlformats.org/presentationml/2006/main">
  <p:tag name="AS_UNIQUEID" val="38"/>
  <p:tag name="KSO_WM_BEAUTIFY_FLAG" val=""/>
</p:tagLst>
</file>

<file path=ppt/tags/tag126.xml><?xml version="1.0" encoding="utf-8"?>
<p:tagLst xmlns:p="http://schemas.openxmlformats.org/presentationml/2006/main">
  <p:tag name="AS_UNIQUEID" val="3906"/>
</p:tagLst>
</file>

<file path=ppt/tags/tag127.xml><?xml version="1.0" encoding="utf-8"?>
<p:tagLst xmlns:p="http://schemas.openxmlformats.org/presentationml/2006/main">
  <p:tag name="AS_UNIQUEID" val="3908"/>
</p:tagLst>
</file>

<file path=ppt/tags/tag128.xml><?xml version="1.0" encoding="utf-8"?>
<p:tagLst xmlns:p="http://schemas.openxmlformats.org/presentationml/2006/main">
  <p:tag name="AS_UNIQUEID" val="3909"/>
</p:tagLst>
</file>

<file path=ppt/tags/tag129.xml><?xml version="1.0" encoding="utf-8"?>
<p:tagLst xmlns:p="http://schemas.openxmlformats.org/presentationml/2006/main">
  <p:tag name="AS_UNIQUEID" val="3910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AS_UNIQUEID" val="3911"/>
</p:tagLst>
</file>

<file path=ppt/tags/tag131.xml><?xml version="1.0" encoding="utf-8"?>
<p:tagLst xmlns:p="http://schemas.openxmlformats.org/presentationml/2006/main">
  <p:tag name="AS_UNIQUEID" val="3912"/>
</p:tagLst>
</file>

<file path=ppt/tags/tag132.xml><?xml version="1.0" encoding="utf-8"?>
<p:tagLst xmlns:p="http://schemas.openxmlformats.org/presentationml/2006/main">
  <p:tag name="AS_UNIQUEID" val="3913"/>
</p:tagLst>
</file>

<file path=ppt/tags/tag133.xml><?xml version="1.0" encoding="utf-8"?>
<p:tagLst xmlns:p="http://schemas.openxmlformats.org/presentationml/2006/main">
  <p:tag name="AS_UNIQUEID" val="3914"/>
</p:tagLst>
</file>

<file path=ppt/tags/tag134.xml><?xml version="1.0" encoding="utf-8"?>
<p:tagLst xmlns:p="http://schemas.openxmlformats.org/presentationml/2006/main">
  <p:tag name="AS_UNIQUEID" val="3914"/>
</p:tagLst>
</file>

<file path=ppt/tags/tag135.xml><?xml version="1.0" encoding="utf-8"?>
<p:tagLst xmlns:p="http://schemas.openxmlformats.org/presentationml/2006/main">
  <p:tag name="AS_UNIQUEID" val="3916"/>
</p:tagLst>
</file>

<file path=ppt/tags/tag136.xml><?xml version="1.0" encoding="utf-8"?>
<p:tagLst xmlns:p="http://schemas.openxmlformats.org/presentationml/2006/main">
  <p:tag name="AS_UNIQUEID" val="3917"/>
</p:tagLst>
</file>

<file path=ppt/tags/tag137.xml><?xml version="1.0" encoding="utf-8"?>
<p:tagLst xmlns:p="http://schemas.openxmlformats.org/presentationml/2006/main">
  <p:tag name="AS_UNIQUEID" val="3918"/>
</p:tagLst>
</file>

<file path=ppt/tags/tag138.xml><?xml version="1.0" encoding="utf-8"?>
<p:tagLst xmlns:p="http://schemas.openxmlformats.org/presentationml/2006/main">
  <p:tag name="AS_UNIQUEID" val="50"/>
</p:tagLst>
</file>

<file path=ppt/tags/tag139.xml><?xml version="1.0" encoding="utf-8"?>
<p:tagLst xmlns:p="http://schemas.openxmlformats.org/presentationml/2006/main">
  <p:tag name="AS_UNIQUEID" val="3919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AS_UNIQUEID" val="3920"/>
</p:tagLst>
</file>

<file path=ppt/tags/tag141.xml><?xml version="1.0" encoding="utf-8"?>
<p:tagLst xmlns:p="http://schemas.openxmlformats.org/presentationml/2006/main">
  <p:tag name="AS_UNIQUEID" val="3921"/>
</p:tagLst>
</file>

<file path=ppt/tags/tag142.xml><?xml version="1.0" encoding="utf-8"?>
<p:tagLst xmlns:p="http://schemas.openxmlformats.org/presentationml/2006/main">
  <p:tag name="AS_UNIQUEID" val="49"/>
  <p:tag name="KSO_WM_BEAUTIFY_FLAG" val=""/>
</p:tagLst>
</file>

<file path=ppt/tags/tag143.xml><?xml version="1.0" encoding="utf-8"?>
<p:tagLst xmlns:p="http://schemas.openxmlformats.org/presentationml/2006/main">
  <p:tag name="AS_UNIQUEID" val="3922"/>
</p:tagLst>
</file>

<file path=ppt/tags/tag144.xml><?xml version="1.0" encoding="utf-8"?>
<p:tagLst xmlns:p="http://schemas.openxmlformats.org/presentationml/2006/main">
  <p:tag name="AS_UNIQUEID" val="3924"/>
</p:tagLst>
</file>

<file path=ppt/tags/tag145.xml><?xml version="1.0" encoding="utf-8"?>
<p:tagLst xmlns:p="http://schemas.openxmlformats.org/presentationml/2006/main">
  <p:tag name="AS_UNIQUEID" val="3925"/>
</p:tagLst>
</file>

<file path=ppt/tags/tag146.xml><?xml version="1.0" encoding="utf-8"?>
<p:tagLst xmlns:p="http://schemas.openxmlformats.org/presentationml/2006/main">
  <p:tag name="AS_UNIQUEID" val="3926"/>
</p:tagLst>
</file>

<file path=ppt/tags/tag147.xml><?xml version="1.0" encoding="utf-8"?>
<p:tagLst xmlns:p="http://schemas.openxmlformats.org/presentationml/2006/main">
  <p:tag name="AS_UNIQUEID" val="3927"/>
</p:tagLst>
</file>

<file path=ppt/tags/tag148.xml><?xml version="1.0" encoding="utf-8"?>
<p:tagLst xmlns:p="http://schemas.openxmlformats.org/presentationml/2006/main">
  <p:tag name="AS_UNIQUEID" val="3928"/>
</p:tagLst>
</file>

<file path=ppt/tags/tag149.xml><?xml version="1.0" encoding="utf-8"?>
<p:tagLst xmlns:p="http://schemas.openxmlformats.org/presentationml/2006/main">
  <p:tag name="AS_UNIQUEID" val="3929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AS_UNIQUEID" val="3930"/>
</p:tagLst>
</file>

<file path=ppt/tags/tag151.xml><?xml version="1.0" encoding="utf-8"?>
<p:tagLst xmlns:p="http://schemas.openxmlformats.org/presentationml/2006/main">
  <p:tag name="AS_UNIQUEID" val="3931"/>
</p:tagLst>
</file>

<file path=ppt/tags/tag152.xml><?xml version="1.0" encoding="utf-8"?>
<p:tagLst xmlns:p="http://schemas.openxmlformats.org/presentationml/2006/main">
  <p:tag name="AS_UNIQUEID" val="3932"/>
</p:tagLst>
</file>

<file path=ppt/tags/tag153.xml><?xml version="1.0" encoding="utf-8"?>
<p:tagLst xmlns:p="http://schemas.openxmlformats.org/presentationml/2006/main">
  <p:tag name="AS_UNIQUEID" val="3933"/>
</p:tagLst>
</file>

<file path=ppt/tags/tag154.xml><?xml version="1.0" encoding="utf-8"?>
<p:tagLst xmlns:p="http://schemas.openxmlformats.org/presentationml/2006/main">
  <p:tag name="AS_UNIQUEID" val="3933"/>
</p:tagLst>
</file>

<file path=ppt/tags/tag155.xml><?xml version="1.0" encoding="utf-8"?>
<p:tagLst xmlns:p="http://schemas.openxmlformats.org/presentationml/2006/main">
  <p:tag name="AS_UNIQUEID" val="3936"/>
</p:tagLst>
</file>

<file path=ppt/tags/tag156.xml><?xml version="1.0" encoding="utf-8"?>
<p:tagLst xmlns:p="http://schemas.openxmlformats.org/presentationml/2006/main">
  <p:tag name="AS_UNIQUEID" val="3937"/>
</p:tagLst>
</file>

<file path=ppt/tags/tag157.xml><?xml version="1.0" encoding="utf-8"?>
<p:tagLst xmlns:p="http://schemas.openxmlformats.org/presentationml/2006/main">
  <p:tag name="AS_UNIQUEID" val="3938"/>
</p:tagLst>
</file>

<file path=ppt/tags/tag158.xml><?xml version="1.0" encoding="utf-8"?>
<p:tagLst xmlns:p="http://schemas.openxmlformats.org/presentationml/2006/main">
  <p:tag name="AS_UNIQUEID" val="107"/>
</p:tagLst>
</file>

<file path=ppt/tags/tag159.xml><?xml version="1.0" encoding="utf-8"?>
<p:tagLst xmlns:p="http://schemas.openxmlformats.org/presentationml/2006/main">
  <p:tag name="AS_UNIQUEID" val="103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AS_UNIQUEID" val="3626"/>
  <p:tag name="KSO_WM_BEAUTIFY_FLAG" val=""/>
</p:tagLst>
</file>

<file path=ppt/tags/tag161.xml><?xml version="1.0" encoding="utf-8"?>
<p:tagLst xmlns:p="http://schemas.openxmlformats.org/presentationml/2006/main">
  <p:tag name="AS_UNIQUEID" val="3627"/>
</p:tagLst>
</file>

<file path=ppt/tags/tag162.xml><?xml version="1.0" encoding="utf-8"?>
<p:tagLst xmlns:p="http://schemas.openxmlformats.org/presentationml/2006/main">
  <p:tag name="AS_UNIQUEID" val="3628"/>
</p:tagLst>
</file>

<file path=ppt/tags/tag163.xml><?xml version="1.0" encoding="utf-8"?>
<p:tagLst xmlns:p="http://schemas.openxmlformats.org/presentationml/2006/main">
  <p:tag name="AS_UNIQUEID" val="3951"/>
</p:tagLst>
</file>

<file path=ppt/tags/tag164.xml><?xml version="1.0" encoding="utf-8"?>
<p:tagLst xmlns:p="http://schemas.openxmlformats.org/presentationml/2006/main">
  <p:tag name="AS_UNIQUEID" val="3951"/>
</p:tagLst>
</file>

<file path=ppt/tags/tag165.xml><?xml version="1.0" encoding="utf-8"?>
<p:tagLst xmlns:p="http://schemas.openxmlformats.org/presentationml/2006/main">
  <p:tag name="AS_UNIQUEID" val="3953"/>
</p:tagLst>
</file>

<file path=ppt/tags/tag166.xml><?xml version="1.0" encoding="utf-8"?>
<p:tagLst xmlns:p="http://schemas.openxmlformats.org/presentationml/2006/main">
  <p:tag name="AS_UNIQUEID" val="3954"/>
</p:tagLst>
</file>

<file path=ppt/tags/tag167.xml><?xml version="1.0" encoding="utf-8"?>
<p:tagLst xmlns:p="http://schemas.openxmlformats.org/presentationml/2006/main">
  <p:tag name="AS_UNIQUEID" val="3955"/>
</p:tagLst>
</file>

<file path=ppt/tags/tag168.xml><?xml version="1.0" encoding="utf-8"?>
<p:tagLst xmlns:p="http://schemas.openxmlformats.org/presentationml/2006/main">
  <p:tag name="AS_UNIQUEID" val="3956"/>
</p:tagLst>
</file>

<file path=ppt/tags/tag169.xml><?xml version="1.0" encoding="utf-8"?>
<p:tagLst xmlns:p="http://schemas.openxmlformats.org/presentationml/2006/main">
  <p:tag name="AS_UNIQUEID" val="3957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AS_UNIQUEID" val="3958"/>
</p:tagLst>
</file>

<file path=ppt/tags/tag171.xml><?xml version="1.0" encoding="utf-8"?>
<p:tagLst xmlns:p="http://schemas.openxmlformats.org/presentationml/2006/main">
  <p:tag name="AS_UNIQUEID" val="3959"/>
</p:tagLst>
</file>

<file path=ppt/tags/tag172.xml><?xml version="1.0" encoding="utf-8"?>
<p:tagLst xmlns:p="http://schemas.openxmlformats.org/presentationml/2006/main">
  <p:tag name="AS_UNIQUEID" val="3960"/>
</p:tagLst>
</file>

<file path=ppt/tags/tag173.xml><?xml version="1.0" encoding="utf-8"?>
<p:tagLst xmlns:p="http://schemas.openxmlformats.org/presentationml/2006/main">
  <p:tag name="AS_UNIQUEID" val="3961"/>
</p:tagLst>
</file>

<file path=ppt/tags/tag174.xml><?xml version="1.0" encoding="utf-8"?>
<p:tagLst xmlns:p="http://schemas.openxmlformats.org/presentationml/2006/main">
  <p:tag name="AS_UNIQUEID" val="3962"/>
</p:tagLst>
</file>

<file path=ppt/tags/tag175.xml><?xml version="1.0" encoding="utf-8"?>
<p:tagLst xmlns:p="http://schemas.openxmlformats.org/presentationml/2006/main">
  <p:tag name="AS_UNIQUEID" val="3962"/>
</p:tagLst>
</file>

<file path=ppt/tags/tag176.xml><?xml version="1.0" encoding="utf-8"?>
<p:tagLst xmlns:p="http://schemas.openxmlformats.org/presentationml/2006/main">
  <p:tag name="AS_UNIQUEID" val="3964"/>
</p:tagLst>
</file>

<file path=ppt/tags/tag177.xml><?xml version="1.0" encoding="utf-8"?>
<p:tagLst xmlns:p="http://schemas.openxmlformats.org/presentationml/2006/main">
  <p:tag name="AS_UNIQUEID" val="3964"/>
</p:tagLst>
</file>

<file path=ppt/tags/tag178.xml><?xml version="1.0" encoding="utf-8"?>
<p:tagLst xmlns:p="http://schemas.openxmlformats.org/presentationml/2006/main">
  <p:tag name="AS_UNIQUEID" val="3966"/>
</p:tagLst>
</file>

<file path=ppt/tags/tag179.xml><?xml version="1.0" encoding="utf-8"?>
<p:tagLst xmlns:p="http://schemas.openxmlformats.org/presentationml/2006/main">
  <p:tag name="AS_UNIQUEID" val="3967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AS_UNIQUEID" val="3968"/>
</p:tagLst>
</file>

<file path=ppt/tags/tag181.xml><?xml version="1.0" encoding="utf-8"?>
<p:tagLst xmlns:p="http://schemas.openxmlformats.org/presentationml/2006/main">
  <p:tag name="AS_UNIQUEID" val="3969"/>
</p:tagLst>
</file>

<file path=ppt/tags/tag182.xml><?xml version="1.0" encoding="utf-8"?>
<p:tagLst xmlns:p="http://schemas.openxmlformats.org/presentationml/2006/main">
  <p:tag name="AS_UNIQUEID" val="3970"/>
</p:tagLst>
</file>

<file path=ppt/tags/tag183.xml><?xml version="1.0" encoding="utf-8"?>
<p:tagLst xmlns:p="http://schemas.openxmlformats.org/presentationml/2006/main">
  <p:tag name="AS_UNIQUEID" val="3971"/>
</p:tagLst>
</file>

<file path=ppt/tags/tag184.xml><?xml version="1.0" encoding="utf-8"?>
<p:tagLst xmlns:p="http://schemas.openxmlformats.org/presentationml/2006/main">
  <p:tag name="AS_UNIQUEID" val="3972"/>
</p:tagLst>
</file>

<file path=ppt/tags/tag185.xml><?xml version="1.0" encoding="utf-8"?>
<p:tagLst xmlns:p="http://schemas.openxmlformats.org/presentationml/2006/main">
  <p:tag name="AS_UNIQUEID" val="3972"/>
</p:tagLst>
</file>

<file path=ppt/tags/tag186.xml><?xml version="1.0" encoding="utf-8"?>
<p:tagLst xmlns:p="http://schemas.openxmlformats.org/presentationml/2006/main">
  <p:tag name="AS_UNIQUEID" val="3974"/>
</p:tagLst>
</file>

<file path=ppt/tags/tag187.xml><?xml version="1.0" encoding="utf-8"?>
<p:tagLst xmlns:p="http://schemas.openxmlformats.org/presentationml/2006/main">
  <p:tag name="AS_UNIQUEID" val="3974"/>
</p:tagLst>
</file>

<file path=ppt/tags/tag188.xml><?xml version="1.0" encoding="utf-8"?>
<p:tagLst xmlns:p="http://schemas.openxmlformats.org/presentationml/2006/main">
  <p:tag name="AS_UNIQUEID" val="3976"/>
</p:tagLst>
</file>

<file path=ppt/tags/tag189.xml><?xml version="1.0" encoding="utf-8"?>
<p:tagLst xmlns:p="http://schemas.openxmlformats.org/presentationml/2006/main">
  <p:tag name="AS_UNIQUEID" val="3976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AS_UNIQUEID" val="3978"/>
</p:tagLst>
</file>

<file path=ppt/tags/tag191.xml><?xml version="1.0" encoding="utf-8"?>
<p:tagLst xmlns:p="http://schemas.openxmlformats.org/presentationml/2006/main">
  <p:tag name="AS_UNIQUEID" val="3979"/>
</p:tagLst>
</file>

<file path=ppt/tags/tag192.xml><?xml version="1.0" encoding="utf-8"?>
<p:tagLst xmlns:p="http://schemas.openxmlformats.org/presentationml/2006/main">
  <p:tag name="AS_UNIQUEID" val="1189"/>
</p:tagLst>
</file>

<file path=ppt/tags/tag193.xml><?xml version="1.0" encoding="utf-8"?>
<p:tagLst xmlns:p="http://schemas.openxmlformats.org/presentationml/2006/main">
  <p:tag name="AS_UNIQUEID" val="1190"/>
</p:tagLst>
</file>

<file path=ppt/tags/tag194.xml><?xml version="1.0" encoding="utf-8"?>
<p:tagLst xmlns:p="http://schemas.openxmlformats.org/presentationml/2006/main">
  <p:tag name="AS_UNIQUEID" val="1735"/>
</p:tagLst>
</file>

<file path=ppt/tags/tag195.xml><?xml version="1.0" encoding="utf-8"?>
<p:tagLst xmlns:p="http://schemas.openxmlformats.org/presentationml/2006/main">
  <p:tag name="AS_UNIQUEID" val="1741"/>
</p:tagLst>
</file>

<file path=ppt/tags/tag196.xml><?xml version="1.0" encoding="utf-8"?>
<p:tagLst xmlns:p="http://schemas.openxmlformats.org/presentationml/2006/main">
  <p:tag name="AS_UNIQUEID" val="1742"/>
</p:tagLst>
</file>

<file path=ppt/tags/tag197.xml><?xml version="1.0" encoding="utf-8"?>
<p:tagLst xmlns:p="http://schemas.openxmlformats.org/presentationml/2006/main">
  <p:tag name="AS_UNIQUEID" val="1743"/>
</p:tagLst>
</file>

<file path=ppt/tags/tag198.xml><?xml version="1.0" encoding="utf-8"?>
<p:tagLst xmlns:p="http://schemas.openxmlformats.org/presentationml/2006/main">
  <p:tag name="AS_UNIQUEID" val="1744"/>
  <p:tag name="KSO_WM_DIAGRAM_VIRTUALLY_FRAME" val="{&quot;height&quot;:319.9377165354331,&quot;left&quot;:326.7182677165354,&quot;top&quot;:142.06251968503938,&quot;width&quot;:571.4150393700787}"/>
</p:tagLst>
</file>

<file path=ppt/tags/tag199.xml><?xml version="1.0" encoding="utf-8"?>
<p:tagLst xmlns:p="http://schemas.openxmlformats.org/presentationml/2006/main">
  <p:tag name="AS_UNIQUEID" val="1745"/>
  <p:tag name="KSO_WM_DIAGRAM_VIRTUALLY_FRAME" val="{&quot;height&quot;:319.9377165354331,&quot;left&quot;:326.7182677165354,&quot;top&quot;:142.06251968503938,&quot;width&quot;:571.4150393700787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AS_UNIQUEID" val="1746"/>
  <p:tag name="KSO_WM_DIAGRAM_VIRTUALLY_FRAME" val="{&quot;height&quot;:319.9377165354331,&quot;left&quot;:326.7182677165354,&quot;top&quot;:142.06251968503938,&quot;width&quot;:571.4150393700787}"/>
</p:tagLst>
</file>

<file path=ppt/tags/tag201.xml><?xml version="1.0" encoding="utf-8"?>
<p:tagLst xmlns:p="http://schemas.openxmlformats.org/presentationml/2006/main">
  <p:tag name="AS_UNIQUEID" val="1747"/>
  <p:tag name="KSO_WM_DIAGRAM_VIRTUALLY_FRAME" val="{&quot;height&quot;:319.9377165354331,&quot;left&quot;:326.7182677165354,&quot;top&quot;:142.06251968503938,&quot;width&quot;:571.4150393700787}"/>
</p:tagLst>
</file>

<file path=ppt/tags/tag202.xml><?xml version="1.0" encoding="utf-8"?>
<p:tagLst xmlns:p="http://schemas.openxmlformats.org/presentationml/2006/main">
  <p:tag name="AS_UNIQUEID" val="1748"/>
  <p:tag name="KSO_WM_DIAGRAM_VIRTUALLY_FRAME" val="{&quot;height&quot;:319.9377165354331,&quot;left&quot;:326.7182677165354,&quot;top&quot;:142.06251968503938,&quot;width&quot;:571.4150393700787}"/>
</p:tagLst>
</file>

<file path=ppt/tags/tag203.xml><?xml version="1.0" encoding="utf-8"?>
<p:tagLst xmlns:p="http://schemas.openxmlformats.org/presentationml/2006/main">
  <p:tag name="AS_UNIQUEID" val="1749"/>
  <p:tag name="KSO_WM_DIAGRAM_VIRTUALLY_FRAME" val="{&quot;height&quot;:319.9377165354331,&quot;left&quot;:326.7182677165354,&quot;top&quot;:142.06251968503938,&quot;width&quot;:571.4150393700787}"/>
</p:tagLst>
</file>

<file path=ppt/tags/tag204.xml><?xml version="1.0" encoding="utf-8"?>
<p:tagLst xmlns:p="http://schemas.openxmlformats.org/presentationml/2006/main">
  <p:tag name="AS_UNIQUEID" val="1750"/>
  <p:tag name="KSO_WM_DIAGRAM_VIRTUALLY_FRAME" val="{&quot;height&quot;:319.9377165354331,&quot;left&quot;:326.7182677165354,&quot;top&quot;:142.06251968503938,&quot;width&quot;:571.4150393700787}"/>
</p:tagLst>
</file>

<file path=ppt/tags/tag205.xml><?xml version="1.0" encoding="utf-8"?>
<p:tagLst xmlns:p="http://schemas.openxmlformats.org/presentationml/2006/main">
  <p:tag name="AS_UNIQUEID" val="1751"/>
  <p:tag name="KSO_WM_DIAGRAM_VIRTUALLY_FRAME" val="{&quot;height&quot;:319.9377165354331,&quot;left&quot;:326.7182677165354,&quot;top&quot;:142.06251968503938,&quot;width&quot;:571.4150393700787}"/>
</p:tagLst>
</file>

<file path=ppt/tags/tag206.xml><?xml version="1.0" encoding="utf-8"?>
<p:tagLst xmlns:p="http://schemas.openxmlformats.org/presentationml/2006/main">
  <p:tag name="AS_UNIQUEID" val="1752"/>
  <p:tag name="KSO_WM_DIAGRAM_VIRTUALLY_FRAME" val="{&quot;height&quot;:319.9377165354331,&quot;left&quot;:326.7182677165354,&quot;top&quot;:142.06251968503938,&quot;width&quot;:571.4150393700787}"/>
</p:tagLst>
</file>

<file path=ppt/tags/tag207.xml><?xml version="1.0" encoding="utf-8"?>
<p:tagLst xmlns:p="http://schemas.openxmlformats.org/presentationml/2006/main">
  <p:tag name="AS_UNIQUEID" val="1753"/>
  <p:tag name="KSO_WM_DIAGRAM_VIRTUALLY_FRAME" val="{&quot;height&quot;:319.9377165354331,&quot;left&quot;:326.7182677165354,&quot;top&quot;:142.06251968503938,&quot;width&quot;:571.4150393700787}"/>
</p:tagLst>
</file>

<file path=ppt/tags/tag208.xml><?xml version="1.0" encoding="utf-8"?>
<p:tagLst xmlns:p="http://schemas.openxmlformats.org/presentationml/2006/main">
  <p:tag name="AS_UNIQUEID" val="1754"/>
</p:tagLst>
</file>

<file path=ppt/tags/tag209.xml><?xml version="1.0" encoding="utf-8"?>
<p:tagLst xmlns:p="http://schemas.openxmlformats.org/presentationml/2006/main">
  <p:tag name="AS_UNIQUEID" val="1755"/>
  <p:tag name="KSO_WM_DIAGRAM_VIRTUALLY_FRAME" val="{&quot;height&quot;:319.9377165354331,&quot;left&quot;:326.7182677165354,&quot;top&quot;:142.06251968503938,&quot;width&quot;:571.4150393700787}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AS_UNIQUEID" val="1756"/>
</p:tagLst>
</file>

<file path=ppt/tags/tag2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2.xml><?xml version="1.0" encoding="utf-8"?>
<p:tagLst xmlns:p="http://schemas.openxmlformats.org/presentationml/2006/main">
  <p:tag name="AS_UNIQUEID" val="4002"/>
</p:tagLst>
</file>

<file path=ppt/tags/tag213.xml><?xml version="1.0" encoding="utf-8"?>
<p:tagLst xmlns:p="http://schemas.openxmlformats.org/presentationml/2006/main">
  <p:tag name="AS_UNIQUEID" val="4003"/>
</p:tagLst>
</file>

<file path=ppt/tags/tag214.xml><?xml version="1.0" encoding="utf-8"?>
<p:tagLst xmlns:p="http://schemas.openxmlformats.org/presentationml/2006/main">
  <p:tag name="AS_UNIQUEID" val="4004"/>
</p:tagLst>
</file>

<file path=ppt/tags/tag215.xml><?xml version="1.0" encoding="utf-8"?>
<p:tagLst xmlns:p="http://schemas.openxmlformats.org/presentationml/2006/main">
  <p:tag name="AS_UNIQUEID" val="4005"/>
</p:tagLst>
</file>

<file path=ppt/tags/tag216.xml><?xml version="1.0" encoding="utf-8"?>
<p:tagLst xmlns:p="http://schemas.openxmlformats.org/presentationml/2006/main">
  <p:tag name="AS_UNIQUEID" val="4006"/>
</p:tagLst>
</file>

<file path=ppt/tags/tag217.xml><?xml version="1.0" encoding="utf-8"?>
<p:tagLst xmlns:p="http://schemas.openxmlformats.org/presentationml/2006/main">
  <p:tag name="ISLIDE.ICON" val="#104712;#119114;"/>
</p:tagLst>
</file>

<file path=ppt/tags/tag218.xml><?xml version="1.0" encoding="utf-8"?>
<p:tagLst xmlns:p="http://schemas.openxmlformats.org/presentationml/2006/main">
  <p:tag name="COMMONDATA" val="eyJoZGlkIjoiNGJhY2RlODM3Y2EzNjE0OWYxNDBhOTdiNjAwMzBmMWYifQ=="/>
  <p:tag name="KSO_WPP_MARK_KEY" val="5e3fcefc-e65f-49be-a91c-d454cbc737b4"/>
  <p:tag name="commondata" val="eyJoZGlkIjoiOTU3YzdlN2YyMGJhYTA0NzY4MTgyOTQ2YWE2MDIxNGIifQ==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9600,&quot;width&quot;:9600}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AS_UNIQUEID" val="1614"/>
</p:tagLst>
</file>

<file path=ppt/tags/tag66.xml><?xml version="1.0" encoding="utf-8"?>
<p:tagLst xmlns:p="http://schemas.openxmlformats.org/presentationml/2006/main">
  <p:tag name="AS_UNIQUEID" val="1615"/>
</p:tagLst>
</file>

<file path=ppt/tags/tag67.xml><?xml version="1.0" encoding="utf-8"?>
<p:tagLst xmlns:p="http://schemas.openxmlformats.org/presentationml/2006/main">
  <p:tag name="AS_UNIQUEID" val="1616"/>
</p:tagLst>
</file>

<file path=ppt/tags/tag68.xml><?xml version="1.0" encoding="utf-8"?>
<p:tagLst xmlns:p="http://schemas.openxmlformats.org/presentationml/2006/main">
  <p:tag name="AS_UNIQUEID" val="1617"/>
</p:tagLst>
</file>

<file path=ppt/tags/tag69.xml><?xml version="1.0" encoding="utf-8"?>
<p:tagLst xmlns:p="http://schemas.openxmlformats.org/presentationml/2006/main">
  <p:tag name="AS_UNIQUEID" val="161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AS_UNIQUEID" val="1619"/>
</p:tagLst>
</file>

<file path=ppt/tags/tag71.xml><?xml version="1.0" encoding="utf-8"?>
<p:tagLst xmlns:p="http://schemas.openxmlformats.org/presentationml/2006/main">
  <p:tag name="AS_UNIQUEID" val="1620"/>
</p:tagLst>
</file>

<file path=ppt/tags/tag72.xml><?xml version="1.0" encoding="utf-8"?>
<p:tagLst xmlns:p="http://schemas.openxmlformats.org/presentationml/2006/main">
  <p:tag name="AS_UNIQUEID" val="1621"/>
</p:tagLst>
</file>

<file path=ppt/tags/tag73.xml><?xml version="1.0" encoding="utf-8"?>
<p:tagLst xmlns:p="http://schemas.openxmlformats.org/presentationml/2006/main">
  <p:tag name="AS_UNIQUEID" val="1622"/>
</p:tagLst>
</file>

<file path=ppt/tags/tag74.xml><?xml version="1.0" encoding="utf-8"?>
<p:tagLst xmlns:p="http://schemas.openxmlformats.org/presentationml/2006/main">
  <p:tag name="AS_UNIQUEID" val="1623"/>
</p:tagLst>
</file>

<file path=ppt/tags/tag75.xml><?xml version="1.0" encoding="utf-8"?>
<p:tagLst xmlns:p="http://schemas.openxmlformats.org/presentationml/2006/main">
  <p:tag name="AS_UNIQUEID" val="1624"/>
</p:tagLst>
</file>

<file path=ppt/tags/tag76.xml><?xml version="1.0" encoding="utf-8"?>
<p:tagLst xmlns:p="http://schemas.openxmlformats.org/presentationml/2006/main">
  <p:tag name="AS_UNIQUEID" val="1625"/>
</p:tagLst>
</file>

<file path=ppt/tags/tag77.xml><?xml version="1.0" encoding="utf-8"?>
<p:tagLst xmlns:p="http://schemas.openxmlformats.org/presentationml/2006/main">
  <p:tag name="AS_UNIQUEID" val="1626"/>
</p:tagLst>
</file>

<file path=ppt/tags/tag78.xml><?xml version="1.0" encoding="utf-8"?>
<p:tagLst xmlns:p="http://schemas.openxmlformats.org/presentationml/2006/main">
  <p:tag name="AS_UNIQUEID" val="1627"/>
</p:tagLst>
</file>

<file path=ppt/tags/tag79.xml><?xml version="1.0" encoding="utf-8"?>
<p:tagLst xmlns:p="http://schemas.openxmlformats.org/presentationml/2006/main">
  <p:tag name="AS_UNIQUEID" val="162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1629"/>
</p:tagLst>
</file>

<file path=ppt/tags/tag81.xml><?xml version="1.0" encoding="utf-8"?>
<p:tagLst xmlns:p="http://schemas.openxmlformats.org/presentationml/2006/main">
  <p:tag name="AS_UNIQUEID" val="1632"/>
</p:tagLst>
</file>

<file path=ppt/tags/tag82.xml><?xml version="1.0" encoding="utf-8"?>
<p:tagLst xmlns:p="http://schemas.openxmlformats.org/presentationml/2006/main">
  <p:tag name="AS_UNIQUEID" val="1633"/>
</p:tagLst>
</file>

<file path=ppt/tags/tag83.xml><?xml version="1.0" encoding="utf-8"?>
<p:tagLst xmlns:p="http://schemas.openxmlformats.org/presentationml/2006/main">
  <p:tag name="AS_UNIQUEID" val="1634"/>
</p:tagLst>
</file>

<file path=ppt/tags/tag84.xml><?xml version="1.0" encoding="utf-8"?>
<p:tagLst xmlns:p="http://schemas.openxmlformats.org/presentationml/2006/main">
  <p:tag name="AS_UNIQUEID" val="1635"/>
</p:tagLst>
</file>

<file path=ppt/tags/tag85.xml><?xml version="1.0" encoding="utf-8"?>
<p:tagLst xmlns:p="http://schemas.openxmlformats.org/presentationml/2006/main">
  <p:tag name="AS_UNIQUEID" val="1636"/>
</p:tagLst>
</file>

<file path=ppt/tags/tag86.xml><?xml version="1.0" encoding="utf-8"?>
<p:tagLst xmlns:p="http://schemas.openxmlformats.org/presentationml/2006/main">
  <p:tag name="AS_UNIQUEID" val="1064"/>
</p:tagLst>
</file>

<file path=ppt/tags/tag87.xml><?xml version="1.0" encoding="utf-8"?>
<p:tagLst xmlns:p="http://schemas.openxmlformats.org/presentationml/2006/main">
  <p:tag name="AS_UNIQUEID" val="1637"/>
</p:tagLst>
</file>

<file path=ppt/tags/tag88.xml><?xml version="1.0" encoding="utf-8"?>
<p:tagLst xmlns:p="http://schemas.openxmlformats.org/presentationml/2006/main">
  <p:tag name="AS_UNIQUEID" val="1648"/>
</p:tagLst>
</file>

<file path=ppt/tags/tag89.xml><?xml version="1.0" encoding="utf-8"?>
<p:tagLst xmlns:p="http://schemas.openxmlformats.org/presentationml/2006/main">
  <p:tag name="AS_UNIQUEID" val="1649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S_UNIQUEID" val="1650"/>
</p:tagLst>
</file>

<file path=ppt/tags/tag91.xml><?xml version="1.0" encoding="utf-8"?>
<p:tagLst xmlns:p="http://schemas.openxmlformats.org/presentationml/2006/main">
  <p:tag name="AS_UNIQUEID" val="1651"/>
</p:tagLst>
</file>

<file path=ppt/tags/tag92.xml><?xml version="1.0" encoding="utf-8"?>
<p:tagLst xmlns:p="http://schemas.openxmlformats.org/presentationml/2006/main">
  <p:tag name="AS_UNIQUEID" val="1652"/>
</p:tagLst>
</file>

<file path=ppt/tags/tag93.xml><?xml version="1.0" encoding="utf-8"?>
<p:tagLst xmlns:p="http://schemas.openxmlformats.org/presentationml/2006/main">
  <p:tag name="AS_UNIQUEID" val="1653"/>
</p:tagLst>
</file>

<file path=ppt/tags/tag94.xml><?xml version="1.0" encoding="utf-8"?>
<p:tagLst xmlns:p="http://schemas.openxmlformats.org/presentationml/2006/main">
  <p:tag name="AS_UNIQUEID" val="1654"/>
</p:tagLst>
</file>

<file path=ppt/tags/tag95.xml><?xml version="1.0" encoding="utf-8"?>
<p:tagLst xmlns:p="http://schemas.openxmlformats.org/presentationml/2006/main">
  <p:tag name="AS_UNIQUEID" val="1655"/>
</p:tagLst>
</file>

<file path=ppt/tags/tag96.xml><?xml version="1.0" encoding="utf-8"?>
<p:tagLst xmlns:p="http://schemas.openxmlformats.org/presentationml/2006/main">
  <p:tag name="AS_UNIQUEID" val="1656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8.xml><?xml version="1.0" encoding="utf-8"?>
<p:tagLst xmlns:p="http://schemas.openxmlformats.org/presentationml/2006/main">
  <p:tag name="AS_UNIQUEID" val="3880"/>
</p:tagLst>
</file>

<file path=ppt/tags/tag99.xml><?xml version="1.0" encoding="utf-8"?>
<p:tagLst xmlns:p="http://schemas.openxmlformats.org/presentationml/2006/main">
  <p:tag name="AS_UNIQUEID" val="388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2453</Words>
  <Application>WPS 演示</Application>
  <PresentationFormat>宽屏</PresentationFormat>
  <Paragraphs>347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7" baseType="lpstr">
      <vt:lpstr>Arial</vt:lpstr>
      <vt:lpstr>宋体</vt:lpstr>
      <vt:lpstr>Wingdings</vt:lpstr>
      <vt:lpstr>Wingdings</vt:lpstr>
      <vt:lpstr>微软雅黑</vt:lpstr>
      <vt:lpstr>Times New Roman</vt:lpstr>
      <vt:lpstr>Roboto</vt:lpstr>
      <vt:lpstr>思源黑体 CN Regular</vt:lpstr>
      <vt:lpstr>思源宋体</vt:lpstr>
      <vt:lpstr>Courier New</vt:lpstr>
      <vt:lpstr>华文楷体</vt:lpstr>
      <vt:lpstr>Cambria Math</vt:lpstr>
      <vt:lpstr>等线</vt:lpstr>
      <vt:lpstr>Arial Unicode MS</vt:lpstr>
      <vt:lpstr>Calibri</vt:lpstr>
      <vt:lpstr>黑体</vt:lpstr>
      <vt:lpstr>Wingdings 2</vt:lpstr>
      <vt:lpstr>Franklin Gothic Book</vt:lpstr>
      <vt:lpstr>Constantia</vt:lpstr>
      <vt:lpstr>Times New Roman</vt:lpstr>
      <vt:lpstr>ZBFH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桂平</cp:lastModifiedBy>
  <cp:revision>167</cp:revision>
  <dcterms:created xsi:type="dcterms:W3CDTF">2019-06-19T02:08:00Z</dcterms:created>
  <dcterms:modified xsi:type="dcterms:W3CDTF">2024-08-28T10:49:23Z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2052-12.1.0.17857</vt:lpwstr>
  </property>
  <property fmtid="{D5CDD505-2E9C-101B-9397-08002B2CF9AE}" pid="3" name="ICV">
    <vt:lpwstr>B4F654E136B44144A8FCA388F1780FC7_13</vt:lpwstr>
  </property>
</Properties>
</file>