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317" r:id="rId3"/>
    <p:sldId id="366" r:id="rId4"/>
    <p:sldId id="348" r:id="rId5"/>
    <p:sldId id="350" r:id="rId6"/>
    <p:sldId id="359" r:id="rId8"/>
    <p:sldId id="360" r:id="rId9"/>
    <p:sldId id="342" r:id="rId10"/>
    <p:sldId id="343" r:id="rId11"/>
    <p:sldId id="364" r:id="rId12"/>
    <p:sldId id="361" r:id="rId13"/>
    <p:sldId id="363" r:id="rId14"/>
    <p:sldId id="365" r:id="rId15"/>
    <p:sldId id="344" r:id="rId16"/>
    <p:sldId id="345" r:id="rId17"/>
    <p:sldId id="352" r:id="rId18"/>
    <p:sldId id="357" r:id="rId19"/>
  </p:sldIdLst>
  <p:sldSz cx="12192000" cy="6858000"/>
  <p:notesSz cx="6858000" cy="9144000"/>
  <p:custDataLst>
    <p:tags r:id="rId23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0066"/>
    <a:srgbClr val="CC0000"/>
    <a:srgbClr val="CC0066"/>
    <a:srgbClr val="800080"/>
    <a:srgbClr val="990033"/>
    <a:srgbClr val="0000CC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6" d="100"/>
          <a:sy n="66" d="100"/>
        </p:scale>
        <p:origin x="1020" y="72"/>
      </p:cViewPr>
      <p:guideLst>
        <p:guide orient="horz" pos="2195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9" cy="761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70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100" name="Rectangle 4"/>
          <p:cNvSpPr>
            <a:spLocks noGrp="1" noRo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053" name="Rectangle 5"/>
          <p:cNvSpPr>
            <a:spLocks noGrp="1" noRot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itchFamily="2" charset="-122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itchFamily="2" charset="-122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itchFamily="2" charset="-122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itchFamily="2" charset="-122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itchFamily="2" charset="-122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1024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 wrap="square" lIns="91440" tIns="45720" rIns="91440" bIns="45720" anchor="ctr" anchorCtr="0"/>
          <a:p>
            <a:pPr lvl="0"/>
            <a:endParaRPr lang="zh-CN" altLang="en-US" dirty="0"/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  <p:custDataLst>
              <p:tags r:id="rId5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幻灯片图像占位符 1"/>
          <p:cNvSpPr>
            <a:spLocks noGrp="1" noRot="1" noChangeAspect="1" noTextEdi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18435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 wrap="square" lIns="91440" tIns="45720" rIns="91440" bIns="45720" anchor="ctr" anchorCtr="0"/>
          <a:p>
            <a:pPr lvl="0"/>
            <a:endParaRPr lang="zh-CN" altLang="en-US" dirty="0"/>
          </a:p>
        </p:txBody>
      </p:sp>
      <p:sp>
        <p:nvSpPr>
          <p:cNvPr id="18436" name="灯片编号占位符 3"/>
          <p:cNvSpPr txBox="1">
            <a:spLocks noGrp="1"/>
          </p:cNvSpPr>
          <p:nvPr>
            <p:ph type="sldNum" sz="quarter"/>
            <p:custDataLst>
              <p:tags r:id="rId5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知识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rcRect l="20373" r="11278" b="89219"/>
          <a:stretch>
            <a:fillRect/>
          </a:stretch>
        </p:blipFill>
        <p:spPr>
          <a:xfrm flipV="1">
            <a:off x="0" y="-29929"/>
            <a:ext cx="12192000" cy="670309"/>
          </a:xfrm>
          <a:custGeom>
            <a:avLst/>
            <a:gdLst>
              <a:gd name="connsiteX0" fmla="*/ 0 w 12192000"/>
              <a:gd name="connsiteY0" fmla="*/ 0 h 6217319"/>
              <a:gd name="connsiteX1" fmla="*/ 12192000 w 12192000"/>
              <a:gd name="connsiteY1" fmla="*/ 0 h 6217319"/>
              <a:gd name="connsiteX2" fmla="*/ 12192000 w 12192000"/>
              <a:gd name="connsiteY2" fmla="*/ 6217319 h 6217319"/>
              <a:gd name="connsiteX3" fmla="*/ 0 w 12192000"/>
              <a:gd name="connsiteY3" fmla="*/ 6217319 h 6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217319">
                <a:moveTo>
                  <a:pt x="0" y="0"/>
                </a:moveTo>
                <a:lnTo>
                  <a:pt x="12192000" y="0"/>
                </a:lnTo>
                <a:lnTo>
                  <a:pt x="12192000" y="6217319"/>
                </a:lnTo>
                <a:lnTo>
                  <a:pt x="0" y="6217319"/>
                </a:lnTo>
                <a:close/>
              </a:path>
            </a:pathLst>
          </a:cu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rcRect l="20373" r="11278"/>
          <a:stretch>
            <a:fillRect/>
          </a:stretch>
        </p:blipFill>
        <p:spPr>
          <a:xfrm>
            <a:off x="0" y="640680"/>
            <a:ext cx="12192000" cy="6217319"/>
          </a:xfrm>
          <a:custGeom>
            <a:avLst/>
            <a:gdLst>
              <a:gd name="connsiteX0" fmla="*/ 0 w 12192000"/>
              <a:gd name="connsiteY0" fmla="*/ 0 h 6217319"/>
              <a:gd name="connsiteX1" fmla="*/ 12192000 w 12192000"/>
              <a:gd name="connsiteY1" fmla="*/ 0 h 6217319"/>
              <a:gd name="connsiteX2" fmla="*/ 12192000 w 12192000"/>
              <a:gd name="connsiteY2" fmla="*/ 6217319 h 6217319"/>
              <a:gd name="connsiteX3" fmla="*/ 0 w 12192000"/>
              <a:gd name="connsiteY3" fmla="*/ 6217319 h 6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217319">
                <a:moveTo>
                  <a:pt x="0" y="0"/>
                </a:moveTo>
                <a:lnTo>
                  <a:pt x="12192000" y="0"/>
                </a:lnTo>
                <a:lnTo>
                  <a:pt x="12192000" y="6217319"/>
                </a:lnTo>
                <a:lnTo>
                  <a:pt x="0" y="6217319"/>
                </a:lnTo>
                <a:close/>
              </a:path>
            </a:pathLst>
          </a:custGeom>
        </p:spPr>
      </p:pic>
      <p:sp>
        <p:nvSpPr>
          <p:cNvPr id="7" name="矩形: 圆角 6"/>
          <p:cNvSpPr/>
          <p:nvPr>
            <p:custDataLst>
              <p:tags r:id="rId6"/>
            </p:custDataLst>
          </p:nvPr>
        </p:nvSpPr>
        <p:spPr bwMode="auto">
          <a:xfrm>
            <a:off x="0" y="0"/>
            <a:ext cx="12193588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80000"/>
                </a:schemeClr>
              </a:gs>
              <a:gs pos="59000">
                <a:schemeClr val="bg1">
                  <a:alpha val="99000"/>
                </a:schemeClr>
              </a:gs>
            </a:gsLst>
            <a:lin ang="3600000" scaled="0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68580" tIns="34290" rIns="68580" bIns="3429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100" b="1" i="0" u="none" strike="noStrike" kern="1200" cap="none" spc="0" normalizeH="0" baseline="0" noProof="0">
              <a:ln>
                <a:noFill/>
              </a:ln>
              <a:solidFill>
                <a:srgbClr val="40458C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</p:txBody>
      </p:sp>
      <p:grpSp>
        <p:nvGrpSpPr>
          <p:cNvPr id="8" name="组合 7"/>
          <p:cNvGrpSpPr/>
          <p:nvPr>
            <p:custDataLst>
              <p:tags r:id="rId7"/>
            </p:custDataLst>
          </p:nvPr>
        </p:nvGrpSpPr>
        <p:grpSpPr>
          <a:xfrm flipH="1">
            <a:off x="10749904" y="6052530"/>
            <a:ext cx="1061967" cy="544599"/>
            <a:chOff x="7024914" y="-1465943"/>
            <a:chExt cx="1698168" cy="870857"/>
          </a:xfrm>
          <a:gradFill>
            <a:gsLst>
              <a:gs pos="0">
                <a:schemeClr val="accent1"/>
              </a:gs>
              <a:gs pos="100000">
                <a:schemeClr val="accent1">
                  <a:alpha val="25000"/>
                </a:schemeClr>
              </a:gs>
            </a:gsLst>
            <a:lin ang="0" scaled="1"/>
          </a:gradFill>
        </p:grpSpPr>
        <p:sp>
          <p:nvSpPr>
            <p:cNvPr id="9" name="椭圆 8"/>
            <p:cNvSpPr/>
            <p:nvPr/>
          </p:nvSpPr>
          <p:spPr>
            <a:xfrm>
              <a:off x="7024914" y="-1465943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7257142" y="-1465943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7489370" y="-1465943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7721598" y="-1465943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7953826" y="-1465943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8186054" y="-1465943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8418282" y="-1465943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8650510" y="-1465943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7024914" y="-1306286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7257142" y="-1306286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7489370" y="-1306286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7721598" y="-1306286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7953826" y="-1306286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8186054" y="-1306286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8418282" y="-1306286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8650510" y="-1306286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7024914" y="-1146629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7257142" y="-1146629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7489370" y="-1146629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721598" y="-1146629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7953826" y="-1146629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8186054" y="-1146629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8418282" y="-1146629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024" name="椭圆 1023"/>
            <p:cNvSpPr/>
            <p:nvPr/>
          </p:nvSpPr>
          <p:spPr>
            <a:xfrm>
              <a:off x="8650510" y="-1146629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025" name="椭圆 1024"/>
            <p:cNvSpPr/>
            <p:nvPr/>
          </p:nvSpPr>
          <p:spPr>
            <a:xfrm>
              <a:off x="7024914" y="-986972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028" name="椭圆 1027"/>
            <p:cNvSpPr/>
            <p:nvPr/>
          </p:nvSpPr>
          <p:spPr>
            <a:xfrm>
              <a:off x="7257142" y="-986972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029" name="椭圆 1028"/>
            <p:cNvSpPr/>
            <p:nvPr/>
          </p:nvSpPr>
          <p:spPr>
            <a:xfrm>
              <a:off x="7489370" y="-986972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030" name="椭圆 1029"/>
            <p:cNvSpPr/>
            <p:nvPr/>
          </p:nvSpPr>
          <p:spPr>
            <a:xfrm>
              <a:off x="7721598" y="-986972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031" name="椭圆 1030"/>
            <p:cNvSpPr/>
            <p:nvPr/>
          </p:nvSpPr>
          <p:spPr>
            <a:xfrm>
              <a:off x="7953826" y="-986972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032" name="椭圆 1031"/>
            <p:cNvSpPr/>
            <p:nvPr/>
          </p:nvSpPr>
          <p:spPr>
            <a:xfrm>
              <a:off x="8186054" y="-986972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033" name="椭圆 1032"/>
            <p:cNvSpPr/>
            <p:nvPr/>
          </p:nvSpPr>
          <p:spPr>
            <a:xfrm>
              <a:off x="8418282" y="-986972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034" name="椭圆 1033"/>
            <p:cNvSpPr/>
            <p:nvPr/>
          </p:nvSpPr>
          <p:spPr>
            <a:xfrm>
              <a:off x="8650510" y="-986972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035" name="椭圆 1034"/>
            <p:cNvSpPr/>
            <p:nvPr/>
          </p:nvSpPr>
          <p:spPr>
            <a:xfrm>
              <a:off x="7024914" y="-827315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036" name="椭圆 1035"/>
            <p:cNvSpPr/>
            <p:nvPr/>
          </p:nvSpPr>
          <p:spPr>
            <a:xfrm>
              <a:off x="7257142" y="-827315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037" name="椭圆 1036"/>
            <p:cNvSpPr/>
            <p:nvPr/>
          </p:nvSpPr>
          <p:spPr>
            <a:xfrm>
              <a:off x="7489370" y="-827315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038" name="椭圆 1037"/>
            <p:cNvSpPr/>
            <p:nvPr/>
          </p:nvSpPr>
          <p:spPr>
            <a:xfrm>
              <a:off x="7721598" y="-827315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039" name="椭圆 1038"/>
            <p:cNvSpPr/>
            <p:nvPr/>
          </p:nvSpPr>
          <p:spPr>
            <a:xfrm>
              <a:off x="7953826" y="-827315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040" name="椭圆 1039"/>
            <p:cNvSpPr/>
            <p:nvPr/>
          </p:nvSpPr>
          <p:spPr>
            <a:xfrm>
              <a:off x="8186054" y="-827315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041" name="椭圆 1040"/>
            <p:cNvSpPr/>
            <p:nvPr/>
          </p:nvSpPr>
          <p:spPr>
            <a:xfrm>
              <a:off x="8418282" y="-827315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042" name="椭圆 1041"/>
            <p:cNvSpPr/>
            <p:nvPr/>
          </p:nvSpPr>
          <p:spPr>
            <a:xfrm>
              <a:off x="8650510" y="-827315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043" name="椭圆 1042"/>
            <p:cNvSpPr/>
            <p:nvPr/>
          </p:nvSpPr>
          <p:spPr>
            <a:xfrm>
              <a:off x="7024914" y="-667658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044" name="椭圆 1043"/>
            <p:cNvSpPr/>
            <p:nvPr/>
          </p:nvSpPr>
          <p:spPr>
            <a:xfrm>
              <a:off x="7257142" y="-667658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045" name="椭圆 1044"/>
            <p:cNvSpPr/>
            <p:nvPr/>
          </p:nvSpPr>
          <p:spPr>
            <a:xfrm>
              <a:off x="7489370" y="-667658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046" name="椭圆 1045"/>
            <p:cNvSpPr/>
            <p:nvPr/>
          </p:nvSpPr>
          <p:spPr>
            <a:xfrm>
              <a:off x="7721598" y="-667658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047" name="椭圆 1046"/>
            <p:cNvSpPr/>
            <p:nvPr/>
          </p:nvSpPr>
          <p:spPr>
            <a:xfrm>
              <a:off x="7953826" y="-667658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048" name="椭圆 1047"/>
            <p:cNvSpPr/>
            <p:nvPr/>
          </p:nvSpPr>
          <p:spPr>
            <a:xfrm>
              <a:off x="8186054" y="-667658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049" name="椭圆 1048"/>
            <p:cNvSpPr/>
            <p:nvPr/>
          </p:nvSpPr>
          <p:spPr>
            <a:xfrm>
              <a:off x="8418282" y="-667658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050" name="椭圆 1049"/>
            <p:cNvSpPr/>
            <p:nvPr/>
          </p:nvSpPr>
          <p:spPr>
            <a:xfrm>
              <a:off x="8650510" y="-667658"/>
              <a:ext cx="72572" cy="7257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>
              <a:buNone/>
            </a:pPr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>
              <a:buNone/>
            </a:pPr>
            <a:fld id="{9A0DB2DC-4C9A-4742-B13C-FB6460FD3503}" type="slidenum">
              <a:rPr lang="zh-CN" altLang="en-US" dirty="0">
                <a:latin typeface="Arial" panose="020B0604020202090204" pitchFamily="34" charset="0"/>
              </a:rPr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.xml"/><Relationship Id="rId2" Type="http://schemas.openxmlformats.org/officeDocument/2006/relationships/image" Target="../media/image3.jpeg"/><Relationship Id="rId1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image" Target="../media/image28.png"/><Relationship Id="rId6" Type="http://schemas.openxmlformats.org/officeDocument/2006/relationships/oleObject" Target="../embeddings/oleObject4.bin"/><Relationship Id="rId5" Type="http://schemas.openxmlformats.org/officeDocument/2006/relationships/tags" Target="../tags/tag34.xml"/><Relationship Id="rId4" Type="http://schemas.openxmlformats.org/officeDocument/2006/relationships/image" Target="../media/image27.png"/><Relationship Id="rId3" Type="http://schemas.openxmlformats.org/officeDocument/2006/relationships/oleObject" Target="../embeddings/oleObject3.bin"/><Relationship Id="rId2" Type="http://schemas.openxmlformats.org/officeDocument/2006/relationships/tags" Target="../tags/tag33.xml"/><Relationship Id="rId18" Type="http://schemas.openxmlformats.org/officeDocument/2006/relationships/notesSlide" Target="../notesSlides/notesSlide2.xml"/><Relationship Id="rId17" Type="http://schemas.openxmlformats.org/officeDocument/2006/relationships/vmlDrawing" Target="../drawings/vmlDrawing2.v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42.xml"/><Relationship Id="rId14" Type="http://schemas.openxmlformats.org/officeDocument/2006/relationships/tags" Target="../tags/tag41.xml"/><Relationship Id="rId13" Type="http://schemas.openxmlformats.org/officeDocument/2006/relationships/tags" Target="../tags/tag40.xml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tags" Target="../tags/tag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49.xml"/><Relationship Id="rId2" Type="http://schemas.openxmlformats.org/officeDocument/2006/relationships/image" Target="../media/image29.png"/><Relationship Id="rId1" Type="http://schemas.openxmlformats.org/officeDocument/2006/relationships/tags" Target="../tags/tag48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50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image" Target="../media/image30.jpeg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69.xml"/><Relationship Id="rId11" Type="http://schemas.openxmlformats.org/officeDocument/2006/relationships/tags" Target="../tags/tag68.xml"/><Relationship Id="rId10" Type="http://schemas.openxmlformats.org/officeDocument/2006/relationships/tags" Target="../tags/tag67.xml"/><Relationship Id="rId1" Type="http://schemas.openxmlformats.org/officeDocument/2006/relationships/tags" Target="../tags/tag5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image" Target="../media/image6.jpeg"/><Relationship Id="rId6" Type="http://schemas.openxmlformats.org/officeDocument/2006/relationships/tags" Target="../tags/tag10.xml"/><Relationship Id="rId5" Type="http://schemas.openxmlformats.org/officeDocument/2006/relationships/image" Target="../media/image5.jpeg"/><Relationship Id="rId4" Type="http://schemas.openxmlformats.org/officeDocument/2006/relationships/tags" Target="../tags/tag9.xml"/><Relationship Id="rId3" Type="http://schemas.openxmlformats.org/officeDocument/2006/relationships/image" Target="../media/image4.jpeg"/><Relationship Id="rId2" Type="http://schemas.openxmlformats.org/officeDocument/2006/relationships/tags" Target="../tags/tag8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image" Target="../media/image9.png"/><Relationship Id="rId7" Type="http://schemas.openxmlformats.org/officeDocument/2006/relationships/tags" Target="../tags/tag17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2.bin"/><Relationship Id="rId4" Type="http://schemas.openxmlformats.org/officeDocument/2006/relationships/tags" Target="../tags/tag16.xml"/><Relationship Id="rId3" Type="http://schemas.openxmlformats.org/officeDocument/2006/relationships/image" Target="../media/image7.emf"/><Relationship Id="rId2" Type="http://schemas.openxmlformats.org/officeDocument/2006/relationships/oleObject" Target="../embeddings/oleObject1.bin"/><Relationship Id="rId10" Type="http://schemas.openxmlformats.org/officeDocument/2006/relationships/vmlDrawing" Target="../drawings/vmlDrawing1.vml"/><Relationship Id="rId1" Type="http://schemas.openxmlformats.org/officeDocument/2006/relationships/tags" Target="../tags/tag1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hyperlink" Target="http://www.512qc.com/news/2004/10/13/news/news-14-58-53-1442.html" TargetMode="External"/><Relationship Id="rId7" Type="http://schemas.openxmlformats.org/officeDocument/2006/relationships/tags" Target="../tags/tag21.xml"/><Relationship Id="rId6" Type="http://schemas.openxmlformats.org/officeDocument/2006/relationships/image" Target="../media/image11.jpeg"/><Relationship Id="rId5" Type="http://schemas.openxmlformats.org/officeDocument/2006/relationships/tags" Target="../tags/tag20.xml"/><Relationship Id="rId4" Type="http://schemas.openxmlformats.org/officeDocument/2006/relationships/slide" Target="slide5.xml"/><Relationship Id="rId3" Type="http://schemas.openxmlformats.org/officeDocument/2006/relationships/tags" Target="../tags/tag19.xml"/><Relationship Id="rId2" Type="http://schemas.openxmlformats.org/officeDocument/2006/relationships/image" Target="../media/image10.jpeg"/><Relationship Id="rId17" Type="http://schemas.openxmlformats.org/officeDocument/2006/relationships/notesSlide" Target="../notesSlides/notesSlide1.xml"/><Relationship Id="rId16" Type="http://schemas.openxmlformats.org/officeDocument/2006/relationships/slideLayout" Target="../slideLayouts/slideLayout12.xml"/><Relationship Id="rId15" Type="http://schemas.openxmlformats.org/officeDocument/2006/relationships/tags" Target="../tags/tag26.xml"/><Relationship Id="rId14" Type="http://schemas.openxmlformats.org/officeDocument/2006/relationships/tags" Target="../tags/tag25.xml"/><Relationship Id="rId13" Type="http://schemas.openxmlformats.org/officeDocument/2006/relationships/image" Target="../media/image13.jpeg"/><Relationship Id="rId12" Type="http://schemas.openxmlformats.org/officeDocument/2006/relationships/tags" Target="../tags/tag24.xml"/><Relationship Id="rId11" Type="http://schemas.openxmlformats.org/officeDocument/2006/relationships/tags" Target="../tags/tag23.xml"/><Relationship Id="rId10" Type="http://schemas.openxmlformats.org/officeDocument/2006/relationships/image" Target="../media/image12.jpeg"/><Relationship Id="rId1" Type="http://schemas.openxmlformats.org/officeDocument/2006/relationships/tags" Target="../tags/tag18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0.xml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1" Type="http://schemas.openxmlformats.org/officeDocument/2006/relationships/tags" Target="../tags/tag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Rectangle 12"/>
          <p:cNvSpPr/>
          <p:nvPr/>
        </p:nvSpPr>
        <p:spPr>
          <a:xfrm>
            <a:off x="425450" y="-84137"/>
            <a:ext cx="6019800" cy="6858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FF0066"/>
                </a:solidFill>
                <a:latin typeface="Times New Roman" panose="02020603050405020304" pitchFamily="18" charset="0"/>
                <a:ea typeface="华文中宋" pitchFamily="2" charset="-122"/>
              </a:rPr>
              <a:t>(</a:t>
            </a:r>
            <a:r>
              <a:rPr lang="zh-CN" alt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华文中宋" pitchFamily="2" charset="-122"/>
              </a:rPr>
              <a:t>二</a:t>
            </a:r>
            <a:r>
              <a:rPr lang="en-US" altLang="zh-CN" b="1" dirty="0">
                <a:solidFill>
                  <a:srgbClr val="FF0066"/>
                </a:solidFill>
                <a:latin typeface="Times New Roman" panose="02020603050405020304" pitchFamily="18" charset="0"/>
                <a:ea typeface="华文中宋" pitchFamily="2" charset="-122"/>
              </a:rPr>
              <a:t>)  </a:t>
            </a:r>
            <a:r>
              <a:rPr lang="zh-CN" alt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华文中宋" pitchFamily="2" charset="-122"/>
              </a:rPr>
              <a:t>二次电池</a:t>
            </a:r>
            <a:endParaRPr lang="zh-CN" altLang="en-US" b="1" dirty="0">
              <a:solidFill>
                <a:srgbClr val="FF0066"/>
              </a:solidFill>
              <a:latin typeface="Times New Roman" panose="02020603050405020304" pitchFamily="18" charset="0"/>
              <a:ea typeface="华文中宋" pitchFamily="2" charset="-122"/>
            </a:endParaRPr>
          </a:p>
        </p:txBody>
      </p:sp>
      <p:sp>
        <p:nvSpPr>
          <p:cNvPr id="5123" name="Text Box 13"/>
          <p:cNvSpPr txBox="1"/>
          <p:nvPr/>
        </p:nvSpPr>
        <p:spPr>
          <a:xfrm>
            <a:off x="762000" y="563563"/>
            <a:ext cx="4681538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、铅蓄电池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38" name="Text Box 14"/>
          <p:cNvSpPr txBox="1"/>
          <p:nvPr/>
        </p:nvSpPr>
        <p:spPr>
          <a:xfrm>
            <a:off x="817563" y="1330325"/>
            <a:ext cx="3509962" cy="471488"/>
          </a:xfrm>
          <a:prstGeom prst="rect">
            <a:avLst/>
          </a:prstGeom>
          <a:noFill/>
          <a:ln w="25400">
            <a:noFill/>
          </a:ln>
        </p:spPr>
        <p:txBody>
          <a:bodyPr lIns="101233" tIns="50617" rIns="101233" bIns="50617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012825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CC33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① 放电过程：</a:t>
            </a:r>
            <a:endParaRPr lang="zh-CN" altLang="en-US" sz="2400" b="1" dirty="0">
              <a:solidFill>
                <a:srgbClr val="CC33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6639" name="Text Box 15"/>
          <p:cNvSpPr txBox="1"/>
          <p:nvPr/>
        </p:nvSpPr>
        <p:spPr>
          <a:xfrm>
            <a:off x="2895600" y="1346200"/>
            <a:ext cx="6438900" cy="471488"/>
          </a:xfrm>
          <a:prstGeom prst="rect">
            <a:avLst/>
          </a:prstGeom>
          <a:noFill/>
          <a:ln w="25400">
            <a:noFill/>
          </a:ln>
        </p:spPr>
        <p:txBody>
          <a:bodyPr lIns="101233" tIns="50617" rIns="101233" bIns="50617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012825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Pb(s)+PbO</a:t>
            </a:r>
            <a:r>
              <a:rPr lang="en-US" alt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(s)+2H</a:t>
            </a:r>
            <a:r>
              <a:rPr lang="en-US" alt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SO</a:t>
            </a:r>
            <a:r>
              <a:rPr lang="en-US" alt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=2PbSO</a:t>
            </a:r>
            <a:r>
              <a:rPr lang="en-US" alt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(s)+2H</a:t>
            </a:r>
            <a:r>
              <a:rPr lang="en-US" alt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O                                                                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40" name="Text Box 16"/>
          <p:cNvSpPr txBox="1"/>
          <p:nvPr/>
        </p:nvSpPr>
        <p:spPr>
          <a:xfrm>
            <a:off x="2847975" y="1941513"/>
            <a:ext cx="7945438" cy="471487"/>
          </a:xfrm>
          <a:prstGeom prst="rect">
            <a:avLst/>
          </a:prstGeom>
          <a:noFill/>
          <a:ln w="25400">
            <a:noFill/>
          </a:ln>
        </p:spPr>
        <p:txBody>
          <a:bodyPr lIns="101233" tIns="50617" rIns="101233" bIns="50617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012825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Pb(s) + SO</a:t>
            </a:r>
            <a:r>
              <a:rPr lang="en-US" alt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en-US" altLang="zh-CN" sz="2400" b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2-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-2e</a:t>
            </a:r>
            <a:r>
              <a:rPr lang="en-US" altLang="zh-CN" sz="2400" b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=PbSO</a:t>
            </a:r>
            <a:r>
              <a:rPr lang="en-US" alt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(s)</a:t>
            </a:r>
            <a:endParaRPr lang="en-US" altLang="zh-CN" sz="2400" b="1" baseline="-25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41" name="Text Box 17"/>
          <p:cNvSpPr txBox="1"/>
          <p:nvPr/>
        </p:nvSpPr>
        <p:spPr>
          <a:xfrm>
            <a:off x="1944688" y="2436813"/>
            <a:ext cx="2270125" cy="471487"/>
          </a:xfrm>
          <a:prstGeom prst="rect">
            <a:avLst/>
          </a:prstGeom>
          <a:noFill/>
          <a:ln w="25400">
            <a:noFill/>
          </a:ln>
        </p:spPr>
        <p:txBody>
          <a:bodyPr lIns="101233" tIns="50617" rIns="101233" bIns="50617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012825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正极：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42" name="Text Box 18"/>
          <p:cNvSpPr txBox="1"/>
          <p:nvPr/>
        </p:nvSpPr>
        <p:spPr>
          <a:xfrm>
            <a:off x="2847975" y="2436813"/>
            <a:ext cx="7848600" cy="471487"/>
          </a:xfrm>
          <a:prstGeom prst="rect">
            <a:avLst/>
          </a:prstGeom>
          <a:noFill/>
          <a:ln w="25400">
            <a:noFill/>
          </a:ln>
        </p:spPr>
        <p:txBody>
          <a:bodyPr lIns="101233" tIns="50617" rIns="101233" bIns="50617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012825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PbO</a:t>
            </a:r>
            <a:r>
              <a:rPr lang="en-US" alt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(s) + 4H</a:t>
            </a:r>
            <a:r>
              <a:rPr lang="en-US" altLang="zh-CN" sz="2400" b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+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+SO</a:t>
            </a:r>
            <a:r>
              <a:rPr lang="en-US" alt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en-US" altLang="zh-CN" sz="2400" b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2-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+2e</a:t>
            </a:r>
            <a:r>
              <a:rPr lang="en-US" altLang="zh-CN" sz="2400" b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=PbSO</a:t>
            </a:r>
            <a:r>
              <a:rPr lang="en-US" alt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(s) +2H</a:t>
            </a:r>
            <a:r>
              <a:rPr lang="en-US" alt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O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43" name="Text Box 19"/>
          <p:cNvSpPr txBox="1"/>
          <p:nvPr/>
        </p:nvSpPr>
        <p:spPr>
          <a:xfrm>
            <a:off x="7059613" y="1979613"/>
            <a:ext cx="2706687" cy="471487"/>
          </a:xfrm>
          <a:prstGeom prst="rect">
            <a:avLst/>
          </a:prstGeom>
          <a:noFill/>
          <a:ln w="25400">
            <a:noFill/>
          </a:ln>
        </p:spPr>
        <p:txBody>
          <a:bodyPr lIns="101233" tIns="50617" rIns="101233" bIns="50617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012825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zh-CN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氧化反应</a:t>
            </a:r>
            <a:endParaRPr lang="zh-CN" altLang="en-US" sz="2400" b="1" dirty="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44" name="Text Box 20"/>
          <p:cNvSpPr txBox="1"/>
          <p:nvPr/>
        </p:nvSpPr>
        <p:spPr>
          <a:xfrm>
            <a:off x="8839200" y="2416175"/>
            <a:ext cx="2706688" cy="471488"/>
          </a:xfrm>
          <a:prstGeom prst="rect">
            <a:avLst/>
          </a:prstGeom>
          <a:noFill/>
          <a:ln w="25400">
            <a:noFill/>
          </a:ln>
        </p:spPr>
        <p:txBody>
          <a:bodyPr lIns="101233" tIns="50617" rIns="101233" bIns="50617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012825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zh-CN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还原反应</a:t>
            </a:r>
            <a:endParaRPr lang="zh-CN" altLang="en-US" sz="2400" b="1" dirty="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45" name="Text Box 21"/>
          <p:cNvSpPr txBox="1"/>
          <p:nvPr/>
        </p:nvSpPr>
        <p:spPr>
          <a:xfrm>
            <a:off x="1954213" y="1903413"/>
            <a:ext cx="1920875" cy="471487"/>
          </a:xfrm>
          <a:prstGeom prst="rect">
            <a:avLst/>
          </a:prstGeom>
          <a:noFill/>
          <a:ln w="25400">
            <a:noFill/>
          </a:ln>
        </p:spPr>
        <p:txBody>
          <a:bodyPr lIns="101233" tIns="50617" rIns="101233" bIns="50617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012825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负极：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46" name="Text Box 22"/>
          <p:cNvSpPr txBox="1">
            <a:spLocks noChangeArrowheads="1"/>
          </p:cNvSpPr>
          <p:nvPr/>
        </p:nvSpPr>
        <p:spPr bwMode="auto">
          <a:xfrm>
            <a:off x="784225" y="2963863"/>
            <a:ext cx="6454775" cy="4714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lIns="101233" tIns="50617" rIns="101233" bIns="50617">
            <a:spAutoFit/>
          </a:bodyPr>
          <a:lstStyle>
            <a:lvl1pPr defTabSz="10128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742950" indent="-285750" defTabSz="10128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1143000" indent="-228600" defTabSz="10128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600200" indent="-228600" defTabSz="10128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2057400" indent="-228600" defTabSz="10128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marL="2514600" indent="-228600" defTabSz="1012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marL="2971800" indent="-228600" defTabSz="1012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marL="3429000" indent="-228600" defTabSz="1012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marL="3886200" indent="-228600" defTabSz="1012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marL="0" marR="0" lvl="0" indent="0" algn="l" defTabSz="10128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铅蓄电池充电的反应则是上述反应的</a:t>
            </a:r>
            <a:r>
              <a:rPr kumimoji="0" lang="zh-CN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逆过程！</a:t>
            </a:r>
            <a:endParaRPr kumimoji="0" lang="zh-CN" altLang="en-US" sz="2400" b="1" i="0" u="sng" strike="noStrike" kern="120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6647" name="Text Box 23"/>
          <p:cNvSpPr txBox="1"/>
          <p:nvPr/>
        </p:nvSpPr>
        <p:spPr>
          <a:xfrm>
            <a:off x="3124200" y="606425"/>
            <a:ext cx="2405063" cy="471488"/>
          </a:xfrm>
          <a:prstGeom prst="rect">
            <a:avLst/>
          </a:prstGeom>
          <a:noFill/>
          <a:ln w="25400">
            <a:noFill/>
          </a:ln>
        </p:spPr>
        <p:txBody>
          <a:bodyPr lIns="101233" tIns="50617" rIns="101233" bIns="50617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012825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正负极材料</a:t>
            </a:r>
            <a:endParaRPr lang="zh-CN" altLang="en-US" sz="24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48" name="Text Box 24"/>
          <p:cNvSpPr txBox="1"/>
          <p:nvPr/>
        </p:nvSpPr>
        <p:spPr>
          <a:xfrm>
            <a:off x="5148263" y="387350"/>
            <a:ext cx="3405187" cy="471488"/>
          </a:xfrm>
          <a:prstGeom prst="rect">
            <a:avLst/>
          </a:prstGeom>
          <a:noFill/>
          <a:ln w="25400">
            <a:noFill/>
          </a:ln>
        </p:spPr>
        <p:txBody>
          <a:bodyPr lIns="101233" tIns="50617" rIns="101233" bIns="50617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012825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正极：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PbO</a:t>
            </a:r>
            <a:r>
              <a:rPr lang="en-US" altLang="zh-CN" sz="2400" b="1" baseline="-25000" dirty="0">
                <a:solidFill>
                  <a:srgbClr val="0000CC"/>
                </a:solidFill>
                <a:latin typeface="Times New Roman" panose="02020603050405020304" pitchFamily="18" charset="0"/>
              </a:rPr>
              <a:t>2</a:t>
            </a:r>
            <a:endParaRPr lang="en-US" altLang="zh-CN" sz="2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49" name="Text Box 25"/>
          <p:cNvSpPr txBox="1"/>
          <p:nvPr/>
        </p:nvSpPr>
        <p:spPr>
          <a:xfrm>
            <a:off x="5148263" y="844550"/>
            <a:ext cx="3038475" cy="471488"/>
          </a:xfrm>
          <a:prstGeom prst="rect">
            <a:avLst/>
          </a:prstGeom>
          <a:noFill/>
          <a:ln w="25400">
            <a:noFill/>
          </a:ln>
        </p:spPr>
        <p:txBody>
          <a:bodyPr lIns="101233" tIns="50617" rIns="101233" bIns="50617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012825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负极：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Pb</a:t>
            </a:r>
            <a:endParaRPr lang="en-US" altLang="zh-CN" sz="2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50" name="Text Box 26"/>
          <p:cNvSpPr txBox="1"/>
          <p:nvPr/>
        </p:nvSpPr>
        <p:spPr>
          <a:xfrm>
            <a:off x="7129463" y="615950"/>
            <a:ext cx="3352800" cy="471488"/>
          </a:xfrm>
          <a:prstGeom prst="rect">
            <a:avLst/>
          </a:prstGeom>
          <a:noFill/>
          <a:ln w="25400">
            <a:noFill/>
          </a:ln>
        </p:spPr>
        <p:txBody>
          <a:bodyPr lIns="101233" tIns="50617" rIns="101233" bIns="50617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012825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电解质：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H</a:t>
            </a:r>
            <a:r>
              <a:rPr lang="en-US" altLang="zh-CN" sz="2400" b="1" baseline="-25000" dirty="0">
                <a:solidFill>
                  <a:srgbClr val="0000CC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SO</a:t>
            </a:r>
            <a:r>
              <a:rPr lang="en-US" altLang="zh-CN" sz="2400" b="1" baseline="-25000" dirty="0">
                <a:solidFill>
                  <a:srgbClr val="0000CC"/>
                </a:solidFill>
                <a:latin typeface="Times New Roman" panose="02020603050405020304" pitchFamily="18" charset="0"/>
              </a:rPr>
              <a:t>4</a:t>
            </a:r>
            <a:r>
              <a:rPr lang="zh-CN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溶液</a:t>
            </a:r>
            <a:endParaRPr lang="zh-CN" altLang="en-US" sz="2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51" name="AutoShape 27"/>
          <p:cNvSpPr/>
          <p:nvPr/>
        </p:nvSpPr>
        <p:spPr>
          <a:xfrm>
            <a:off x="4919663" y="539750"/>
            <a:ext cx="152400" cy="685800"/>
          </a:xfrm>
          <a:prstGeom prst="leftBrace">
            <a:avLst>
              <a:gd name="adj1" fmla="val 37500"/>
              <a:gd name="adj2" fmla="val 50000"/>
            </a:avLst>
          </a:pr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dirty="0">
              <a:latin typeface="Arial" panose="020B0604020202090204" pitchFamily="34" charset="0"/>
            </a:endParaRPr>
          </a:p>
        </p:txBody>
      </p:sp>
      <p:sp>
        <p:nvSpPr>
          <p:cNvPr id="26652" name="Text Box 28"/>
          <p:cNvSpPr txBox="1"/>
          <p:nvPr/>
        </p:nvSpPr>
        <p:spPr>
          <a:xfrm>
            <a:off x="885825" y="3532188"/>
            <a:ext cx="3509963" cy="473075"/>
          </a:xfrm>
          <a:prstGeom prst="rect">
            <a:avLst/>
          </a:prstGeom>
          <a:noFill/>
          <a:ln w="25400">
            <a:noFill/>
          </a:ln>
        </p:spPr>
        <p:txBody>
          <a:bodyPr lIns="101233" tIns="50617" rIns="101233" bIns="50617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012825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CC3300"/>
                </a:solidFill>
                <a:latin typeface="宋体" pitchFamily="2" charset="-122"/>
              </a:rPr>
              <a:t>②</a:t>
            </a:r>
            <a:r>
              <a:rPr lang="zh-CN" altLang="en-US" sz="2400" b="1" dirty="0">
                <a:solidFill>
                  <a:srgbClr val="CC33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充电过程：</a:t>
            </a:r>
            <a:endParaRPr lang="zh-CN" altLang="en-US" sz="2400" b="1" dirty="0">
              <a:solidFill>
                <a:srgbClr val="CC33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6653" name="Text Box 29"/>
          <p:cNvSpPr txBox="1"/>
          <p:nvPr/>
        </p:nvSpPr>
        <p:spPr>
          <a:xfrm>
            <a:off x="3157538" y="4481513"/>
            <a:ext cx="7943850" cy="471487"/>
          </a:xfrm>
          <a:prstGeom prst="rect">
            <a:avLst/>
          </a:prstGeom>
          <a:noFill/>
          <a:ln w="25400">
            <a:noFill/>
          </a:ln>
        </p:spPr>
        <p:txBody>
          <a:bodyPr lIns="101233" tIns="50617" rIns="101233" bIns="50617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012825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PbSO</a:t>
            </a:r>
            <a:r>
              <a:rPr lang="en-US" alt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(s) +2e</a:t>
            </a:r>
            <a:r>
              <a:rPr lang="en-US" altLang="zh-CN" sz="2400" b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=Pb(s) + SO</a:t>
            </a:r>
            <a:r>
              <a:rPr lang="en-US" alt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en-US" altLang="zh-CN" sz="2400" b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2-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54" name="Text Box 30"/>
          <p:cNvSpPr txBox="1"/>
          <p:nvPr/>
        </p:nvSpPr>
        <p:spPr>
          <a:xfrm>
            <a:off x="7075488" y="4486275"/>
            <a:ext cx="2706687" cy="471488"/>
          </a:xfrm>
          <a:prstGeom prst="rect">
            <a:avLst/>
          </a:prstGeom>
          <a:noFill/>
          <a:ln w="25400">
            <a:noFill/>
          </a:ln>
        </p:spPr>
        <p:txBody>
          <a:bodyPr lIns="101233" tIns="50617" rIns="101233" bIns="50617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012825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zh-CN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还原反应</a:t>
            </a:r>
            <a:endParaRPr lang="zh-CN" altLang="en-US" sz="2400" b="1" dirty="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55" name="Text Box 31"/>
          <p:cNvSpPr txBox="1"/>
          <p:nvPr/>
        </p:nvSpPr>
        <p:spPr>
          <a:xfrm>
            <a:off x="2016125" y="4443413"/>
            <a:ext cx="1920875" cy="471487"/>
          </a:xfrm>
          <a:prstGeom prst="rect">
            <a:avLst/>
          </a:prstGeom>
          <a:noFill/>
          <a:ln w="25400">
            <a:noFill/>
          </a:ln>
        </p:spPr>
        <p:txBody>
          <a:bodyPr lIns="101233" tIns="50617" rIns="101233" bIns="50617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012825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阴极：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56" name="Text Box 32"/>
          <p:cNvSpPr txBox="1"/>
          <p:nvPr/>
        </p:nvSpPr>
        <p:spPr>
          <a:xfrm>
            <a:off x="2011363" y="5037138"/>
            <a:ext cx="2270125" cy="471487"/>
          </a:xfrm>
          <a:prstGeom prst="rect">
            <a:avLst/>
          </a:prstGeom>
          <a:noFill/>
          <a:ln w="25400">
            <a:noFill/>
          </a:ln>
        </p:spPr>
        <p:txBody>
          <a:bodyPr lIns="101233" tIns="50617" rIns="101233" bIns="50617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012825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阳极：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57" name="Text Box 33"/>
          <p:cNvSpPr txBox="1"/>
          <p:nvPr/>
        </p:nvSpPr>
        <p:spPr>
          <a:xfrm>
            <a:off x="9137650" y="5300663"/>
            <a:ext cx="2706688" cy="471487"/>
          </a:xfrm>
          <a:prstGeom prst="rect">
            <a:avLst/>
          </a:prstGeom>
          <a:noFill/>
          <a:ln w="25400">
            <a:noFill/>
          </a:ln>
        </p:spPr>
        <p:txBody>
          <a:bodyPr lIns="101233" tIns="50617" rIns="101233" bIns="50617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012825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zh-CN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氧化反应</a:t>
            </a:r>
            <a:endParaRPr lang="zh-CN" altLang="en-US" sz="2400" b="1" dirty="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58" name="Line 34"/>
          <p:cNvSpPr/>
          <p:nvPr/>
        </p:nvSpPr>
        <p:spPr>
          <a:xfrm flipV="1">
            <a:off x="2976563" y="4273550"/>
            <a:ext cx="2270125" cy="241300"/>
          </a:xfrm>
          <a:prstGeom prst="line">
            <a:avLst/>
          </a:prstGeom>
          <a:ln w="25400" cap="flat" cmpd="sng">
            <a:solidFill>
              <a:srgbClr val="00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6659" name="Text Box 35"/>
          <p:cNvSpPr txBox="1"/>
          <p:nvPr/>
        </p:nvSpPr>
        <p:spPr>
          <a:xfrm>
            <a:off x="5221288" y="4005263"/>
            <a:ext cx="3230562" cy="471487"/>
          </a:xfrm>
          <a:prstGeom prst="rect">
            <a:avLst/>
          </a:prstGeom>
          <a:noFill/>
          <a:ln w="25400">
            <a:noFill/>
          </a:ln>
        </p:spPr>
        <p:txBody>
          <a:bodyPr lIns="101233" tIns="50617" rIns="101233" bIns="50617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012825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接电源负极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60" name="Line 36"/>
          <p:cNvSpPr/>
          <p:nvPr/>
        </p:nvSpPr>
        <p:spPr>
          <a:xfrm flipV="1">
            <a:off x="2940050" y="5081588"/>
            <a:ext cx="2311400" cy="250825"/>
          </a:xfrm>
          <a:prstGeom prst="line">
            <a:avLst/>
          </a:prstGeom>
          <a:ln w="25400" cap="flat" cmpd="sng">
            <a:solidFill>
              <a:srgbClr val="00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6661" name="Text Box 37"/>
          <p:cNvSpPr txBox="1"/>
          <p:nvPr/>
        </p:nvSpPr>
        <p:spPr>
          <a:xfrm>
            <a:off x="5175250" y="4852988"/>
            <a:ext cx="3230563" cy="471487"/>
          </a:xfrm>
          <a:prstGeom prst="rect">
            <a:avLst/>
          </a:prstGeom>
          <a:noFill/>
          <a:ln w="25400">
            <a:noFill/>
          </a:ln>
        </p:spPr>
        <p:txBody>
          <a:bodyPr lIns="101233" tIns="50617" rIns="101233" bIns="50617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012825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接电源正极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62" name="Text Box 38"/>
          <p:cNvSpPr txBox="1"/>
          <p:nvPr/>
        </p:nvSpPr>
        <p:spPr>
          <a:xfrm>
            <a:off x="3146425" y="5233988"/>
            <a:ext cx="6753225" cy="471487"/>
          </a:xfrm>
          <a:prstGeom prst="rect">
            <a:avLst/>
          </a:prstGeom>
          <a:noFill/>
          <a:ln w="25400">
            <a:noFill/>
          </a:ln>
        </p:spPr>
        <p:txBody>
          <a:bodyPr lIns="101233" tIns="50617" rIns="101233" bIns="50617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012825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PbSO</a:t>
            </a:r>
            <a:r>
              <a:rPr lang="en-US" alt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(s)+2H</a:t>
            </a:r>
            <a:r>
              <a:rPr lang="en-US" alt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O -2e</a:t>
            </a:r>
            <a:r>
              <a:rPr lang="en-US" altLang="zh-CN" sz="2400" b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= PbO</a:t>
            </a:r>
            <a:r>
              <a:rPr lang="en-US" alt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(s) + 4H</a:t>
            </a:r>
            <a:r>
              <a:rPr lang="en-US" altLang="zh-CN" sz="2400" b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+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+ SO</a:t>
            </a:r>
            <a:r>
              <a:rPr lang="en-US" alt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en-US" altLang="zh-CN" sz="2400" b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2-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64" name="Text Box 40"/>
          <p:cNvSpPr txBox="1"/>
          <p:nvPr/>
        </p:nvSpPr>
        <p:spPr>
          <a:xfrm>
            <a:off x="2847975" y="3508375"/>
            <a:ext cx="6667500" cy="471488"/>
          </a:xfrm>
          <a:prstGeom prst="rect">
            <a:avLst/>
          </a:prstGeom>
          <a:noFill/>
          <a:ln w="25400">
            <a:noFill/>
          </a:ln>
        </p:spPr>
        <p:txBody>
          <a:bodyPr lIns="101233" tIns="50617" rIns="101233" bIns="50617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012825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2PbSO</a:t>
            </a:r>
            <a:r>
              <a:rPr lang="en-US" alt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(s)+2H</a:t>
            </a:r>
            <a:r>
              <a:rPr lang="en-US" alt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O(l)=Pb(s)+PbO</a:t>
            </a:r>
            <a:r>
              <a:rPr lang="en-US" alt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(s)+2H</a:t>
            </a:r>
            <a:r>
              <a:rPr lang="en-US" alt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SO</a:t>
            </a:r>
            <a:r>
              <a:rPr lang="en-US" alt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65" name="Rectangle 41"/>
          <p:cNvSpPr/>
          <p:nvPr/>
        </p:nvSpPr>
        <p:spPr>
          <a:xfrm>
            <a:off x="2919413" y="6173788"/>
            <a:ext cx="7661275" cy="558800"/>
          </a:xfrm>
          <a:prstGeom prst="rect">
            <a:avLst/>
          </a:prstGeom>
          <a:noFill/>
          <a:ln w="25400">
            <a:noFill/>
          </a:ln>
        </p:spPr>
        <p:txBody>
          <a:bodyPr lIns="101233" tIns="50617" rIns="101233" bIns="50617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012825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Pb(s)+PbO</a:t>
            </a:r>
            <a:r>
              <a:rPr lang="en-US" alt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(s)+2H</a:t>
            </a:r>
            <a:r>
              <a:rPr lang="en-US" alt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SO</a:t>
            </a:r>
            <a:r>
              <a:rPr lang="en-US" alt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2PbSO</a:t>
            </a:r>
            <a:r>
              <a:rPr lang="en-US" alt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(s)+2H</a:t>
            </a:r>
            <a:r>
              <a:rPr lang="en-US" alt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O(l)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66" name="Text Box 42"/>
          <p:cNvSpPr txBox="1"/>
          <p:nvPr/>
        </p:nvSpPr>
        <p:spPr>
          <a:xfrm>
            <a:off x="1025525" y="5748338"/>
            <a:ext cx="3646488" cy="471487"/>
          </a:xfrm>
          <a:prstGeom prst="rect">
            <a:avLst/>
          </a:prstGeom>
          <a:solidFill>
            <a:srgbClr val="CCFFFF"/>
          </a:solidFill>
          <a:ln w="25400">
            <a:noFill/>
          </a:ln>
        </p:spPr>
        <p:txBody>
          <a:bodyPr lIns="101233" tIns="50617" rIns="101233" bIns="50617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012825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CC33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铅蓄电池的充放电过程：</a:t>
            </a:r>
            <a:endParaRPr lang="zh-CN" altLang="en-US" sz="2400" b="1" dirty="0">
              <a:solidFill>
                <a:srgbClr val="CC33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grpSp>
        <p:nvGrpSpPr>
          <p:cNvPr id="26667" name="Group 43"/>
          <p:cNvGrpSpPr/>
          <p:nvPr/>
        </p:nvGrpSpPr>
        <p:grpSpPr>
          <a:xfrm>
            <a:off x="6202363" y="5970588"/>
            <a:ext cx="873125" cy="873125"/>
            <a:chOff x="4560" y="3264"/>
            <a:chExt cx="480" cy="521"/>
          </a:xfrm>
        </p:grpSpPr>
        <p:grpSp>
          <p:nvGrpSpPr>
            <p:cNvPr id="5159" name="Group 44"/>
            <p:cNvGrpSpPr/>
            <p:nvPr/>
          </p:nvGrpSpPr>
          <p:grpSpPr>
            <a:xfrm>
              <a:off x="4560" y="3264"/>
              <a:ext cx="480" cy="336"/>
              <a:chOff x="4560" y="3264"/>
              <a:chExt cx="480" cy="336"/>
            </a:xfrm>
          </p:grpSpPr>
          <p:grpSp>
            <p:nvGrpSpPr>
              <p:cNvPr id="5161" name="Group 45"/>
              <p:cNvGrpSpPr>
                <a:grpSpLocks noChangeAspect="1"/>
              </p:cNvGrpSpPr>
              <p:nvPr/>
            </p:nvGrpSpPr>
            <p:grpSpPr>
              <a:xfrm>
                <a:off x="4608" y="3504"/>
                <a:ext cx="384" cy="96"/>
                <a:chOff x="7380" y="5592"/>
                <a:chExt cx="1986" cy="300"/>
              </a:xfrm>
            </p:grpSpPr>
            <p:grpSp>
              <p:nvGrpSpPr>
                <p:cNvPr id="5163" name="Group 46"/>
                <p:cNvGrpSpPr>
                  <a:grpSpLocks noChangeAspect="1"/>
                </p:cNvGrpSpPr>
                <p:nvPr/>
              </p:nvGrpSpPr>
              <p:grpSpPr>
                <a:xfrm>
                  <a:off x="7380" y="5592"/>
                  <a:ext cx="1986" cy="60"/>
                  <a:chOff x="7380" y="5592"/>
                  <a:chExt cx="1986" cy="60"/>
                </a:xfrm>
              </p:grpSpPr>
              <p:sp>
                <p:nvSpPr>
                  <p:cNvPr id="5167" name="Line 47"/>
                  <p:cNvSpPr>
                    <a:spLocks noChangeAspect="1"/>
                  </p:cNvSpPr>
                  <p:nvPr/>
                </p:nvSpPr>
                <p:spPr>
                  <a:xfrm>
                    <a:off x="7380" y="5652"/>
                    <a:ext cx="1980" cy="0"/>
                  </a:xfrm>
                  <a:prstGeom prst="line">
                    <a:avLst/>
                  </a:prstGeom>
                  <a:ln w="3810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5168" name="Line 48"/>
                  <p:cNvSpPr>
                    <a:spLocks noChangeAspect="1"/>
                  </p:cNvSpPr>
                  <p:nvPr/>
                </p:nvSpPr>
                <p:spPr>
                  <a:xfrm rot="1800000">
                    <a:off x="9120" y="5592"/>
                    <a:ext cx="246" cy="0"/>
                  </a:xfrm>
                  <a:prstGeom prst="line">
                    <a:avLst/>
                  </a:prstGeom>
                  <a:ln w="3810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5164" name="Group 49"/>
                <p:cNvGrpSpPr>
                  <a:grpSpLocks noChangeAspect="1"/>
                </p:cNvGrpSpPr>
                <p:nvPr/>
              </p:nvGrpSpPr>
              <p:grpSpPr>
                <a:xfrm flipH="1" flipV="1">
                  <a:off x="7380" y="5832"/>
                  <a:ext cx="1986" cy="60"/>
                  <a:chOff x="7380" y="5592"/>
                  <a:chExt cx="1986" cy="60"/>
                </a:xfrm>
              </p:grpSpPr>
              <p:sp>
                <p:nvSpPr>
                  <p:cNvPr id="5165" name="Line 50"/>
                  <p:cNvSpPr>
                    <a:spLocks noChangeAspect="1"/>
                  </p:cNvSpPr>
                  <p:nvPr/>
                </p:nvSpPr>
                <p:spPr>
                  <a:xfrm>
                    <a:off x="7380" y="5652"/>
                    <a:ext cx="1980" cy="0"/>
                  </a:xfrm>
                  <a:prstGeom prst="line">
                    <a:avLst/>
                  </a:prstGeom>
                  <a:ln w="3810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5166" name="Line 51"/>
                  <p:cNvSpPr>
                    <a:spLocks noChangeAspect="1"/>
                  </p:cNvSpPr>
                  <p:nvPr/>
                </p:nvSpPr>
                <p:spPr>
                  <a:xfrm rot="1800000">
                    <a:off x="9120" y="5592"/>
                    <a:ext cx="246" cy="0"/>
                  </a:xfrm>
                  <a:prstGeom prst="line">
                    <a:avLst/>
                  </a:prstGeom>
                  <a:ln w="3810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</p:grpSp>
          <p:sp>
            <p:nvSpPr>
              <p:cNvPr id="5162" name="Text Box 52"/>
              <p:cNvSpPr txBox="1"/>
              <p:nvPr/>
            </p:nvSpPr>
            <p:spPr>
              <a:xfrm>
                <a:off x="4560" y="3264"/>
                <a:ext cx="480" cy="245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lIns="101233" tIns="50617" rIns="101233" bIns="50617"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9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9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9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9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9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defTabSz="1012825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2000" b="1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放电</a:t>
                </a:r>
                <a:endParaRPr lang="zh-CN" alt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5160" name="Text Box 53"/>
            <p:cNvSpPr txBox="1"/>
            <p:nvPr/>
          </p:nvSpPr>
          <p:spPr>
            <a:xfrm>
              <a:off x="4560" y="3542"/>
              <a:ext cx="480" cy="243"/>
            </a:xfrm>
            <a:prstGeom prst="rect">
              <a:avLst/>
            </a:prstGeom>
            <a:noFill/>
            <a:ln w="25400">
              <a:noFill/>
            </a:ln>
          </p:spPr>
          <p:txBody>
            <a:bodyPr lIns="101233" tIns="50617" rIns="101233" bIns="50617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9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9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9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9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9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defTabSz="1012825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充电</a:t>
              </a:r>
              <a:endPara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圆角矩形标注 1"/>
          <p:cNvSpPr/>
          <p:nvPr/>
        </p:nvSpPr>
        <p:spPr>
          <a:xfrm>
            <a:off x="9899650" y="46038"/>
            <a:ext cx="1752600" cy="557213"/>
          </a:xfrm>
          <a:prstGeom prst="wedgeRoundRectCallout">
            <a:avLst>
              <a:gd name="adj1" fmla="val -76137"/>
              <a:gd name="adj2" fmla="val 7155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装置要素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5" name="圆角矩形标注 44"/>
          <p:cNvSpPr/>
          <p:nvPr/>
        </p:nvSpPr>
        <p:spPr>
          <a:xfrm>
            <a:off x="9982200" y="1450975"/>
            <a:ext cx="1752600" cy="557213"/>
          </a:xfrm>
          <a:prstGeom prst="wedgeRoundRectCallout">
            <a:avLst>
              <a:gd name="adj1" fmla="val -76137"/>
              <a:gd name="adj2" fmla="val 7155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原理要素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155" name="组合 20"/>
          <p:cNvGrpSpPr/>
          <p:nvPr/>
        </p:nvGrpSpPr>
        <p:grpSpPr>
          <a:xfrm>
            <a:off x="8890000" y="2854325"/>
            <a:ext cx="3254375" cy="3013075"/>
            <a:chOff x="5940574" y="216223"/>
            <a:chExt cx="4423906" cy="4510169"/>
          </a:xfrm>
        </p:grpSpPr>
        <p:pic>
          <p:nvPicPr>
            <p:cNvPr id="5157" name="图片 18" descr="4-5.jp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lum bright="-34000" contrast="46000"/>
            </a:blip>
            <a:stretch>
              <a:fillRect/>
            </a:stretch>
          </p:blipFill>
          <p:spPr>
            <a:xfrm>
              <a:off x="5940574" y="216223"/>
              <a:ext cx="4423906" cy="36364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8" name="TextBox 19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7151214" y="3851923"/>
              <a:ext cx="2298272" cy="87446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6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6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6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6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6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6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26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26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26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26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26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26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26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26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26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26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8" grpId="0"/>
      <p:bldP spid="26639" grpId="0"/>
      <p:bldP spid="26640" grpId="0"/>
      <p:bldP spid="26641" grpId="0"/>
      <p:bldP spid="26642" grpId="0"/>
      <p:bldP spid="26643" grpId="0"/>
      <p:bldP spid="26644" grpId="0"/>
      <p:bldP spid="26645" grpId="0"/>
      <p:bldP spid="26646" grpId="0" animBg="1"/>
      <p:bldP spid="26647" grpId="0"/>
      <p:bldP spid="26648" grpId="0"/>
      <p:bldP spid="26649" grpId="0"/>
      <p:bldP spid="26650" grpId="0"/>
      <p:bldP spid="26652" grpId="0"/>
      <p:bldP spid="26653" grpId="0"/>
      <p:bldP spid="26654" grpId="0"/>
      <p:bldP spid="26655" grpId="0"/>
      <p:bldP spid="26656" grpId="0"/>
      <p:bldP spid="26657" grpId="0"/>
      <p:bldP spid="26659" grpId="0"/>
      <p:bldP spid="26661" grpId="0"/>
      <p:bldP spid="26662" grpId="0"/>
      <p:bldP spid="26664" grpId="0"/>
      <p:bldP spid="26665" grpId="0"/>
      <p:bldP spid="26666" grpId="0" animBg="1"/>
      <p:bldP spid="2" grpId="0" animBg="1"/>
      <p:bldP spid="4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386" name="组合 1"/>
          <p:cNvGrpSpPr/>
          <p:nvPr/>
        </p:nvGrpSpPr>
        <p:grpSpPr>
          <a:xfrm>
            <a:off x="381000" y="4114800"/>
            <a:ext cx="11399838" cy="1670050"/>
            <a:chOff x="396196" y="1641888"/>
            <a:chExt cx="11399073" cy="1670553"/>
          </a:xfrm>
        </p:grpSpPr>
        <p:sp>
          <p:nvSpPr>
            <p:cNvPr id="3" name="矩形: 圆角 15"/>
            <p:cNvSpPr/>
            <p:nvPr/>
          </p:nvSpPr>
          <p:spPr>
            <a:xfrm>
              <a:off x="396196" y="1672060"/>
              <a:ext cx="11399073" cy="1640381"/>
            </a:xfrm>
            <a:prstGeom prst="roundRect">
              <a:avLst>
                <a:gd name="adj" fmla="val 6420"/>
              </a:avLst>
            </a:prstGeom>
            <a:solidFill>
              <a:schemeClr val="bg1"/>
            </a:solidFill>
            <a:ln>
              <a:noFill/>
            </a:ln>
            <a:effectLst>
              <a:outerShdw blurRad="3556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93039" y="1641888"/>
              <a:ext cx="10805387" cy="16340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just" defTabSz="914400">
                <a:lnSpc>
                  <a:spcPct val="125000"/>
                </a:lnSpc>
                <a:buClrTx/>
                <a:buSzTx/>
                <a:buFontTx/>
                <a:buNone/>
                <a:defRPr/>
              </a:pPr>
              <a:r>
                <a:rPr kumimoji="0" lang="zh-CN" altLang="en-US" sz="2800" kern="1200" cap="none" spc="0" normalizeH="0" baseline="0" noProof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   </a:t>
              </a:r>
              <a:r>
                <a:rPr kumimoji="0" lang="zh-CN" altLang="en-US" sz="2800" b="1" kern="1200" cap="none" spc="0" normalizeH="0" baseline="0" noProof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固体氧化物燃料电池</a:t>
              </a:r>
              <a:r>
                <a:rPr kumimoji="0" lang="zh-CN" altLang="en-US" sz="2800" b="1" kern="1200" cap="none" spc="0" normalizeH="0" baseline="0" noProof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是由美国西屋(Westinghouse）公司研制开发的。它以固体氧化锆-氧化钇为电解质，这种固体电解质在</a:t>
              </a:r>
              <a:r>
                <a:rPr kumimoji="0" lang="zh-CN" altLang="en-US" sz="2800" b="1" kern="1200" cap="none" spc="0" normalizeH="0" baseline="0" noProof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高温</a:t>
              </a:r>
              <a:r>
                <a:rPr kumimoji="0" lang="zh-CN" altLang="en-US" sz="2800" b="1" kern="1200" cap="none" spc="0" normalizeH="0" baseline="0" noProof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下允许氧离子 (0</a:t>
              </a:r>
              <a:r>
                <a:rPr kumimoji="0" lang="zh-CN" altLang="en-US" sz="2800" b="1" kern="1200" cap="none" spc="0" normalizeH="0" baseline="30000" noProof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2-</a:t>
              </a:r>
              <a:r>
                <a:rPr kumimoji="0" lang="zh-CN" altLang="en-US" sz="2800" b="1" kern="1200" cap="none" spc="0" normalizeH="0" baseline="0" noProof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）在其间通过。</a:t>
              </a:r>
              <a:endParaRPr kumimoji="0" lang="zh-CN" altLang="en-US" sz="2800" b="1" kern="1200" cap="none" spc="0" normalizeH="0" baseline="0" noProof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b="18671"/>
          <a:stretch>
            <a:fillRect/>
          </a:stretch>
        </p:blipFill>
        <p:spPr>
          <a:xfrm>
            <a:off x="1295526" y="609674"/>
            <a:ext cx="4526602" cy="2928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790" y="580012"/>
            <a:ext cx="4526602" cy="29585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6144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20725" y="265113"/>
            <a:ext cx="3851275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宋体" pitchFamily="2" charset="-122"/>
                <a:cs typeface="+mn-cs"/>
              </a:rPr>
              <a:t>（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宋体" pitchFamily="2" charset="-122"/>
                <a:cs typeface="+mn-cs"/>
              </a:rPr>
              <a:t>2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宋体" pitchFamily="2" charset="-122"/>
                <a:cs typeface="+mn-cs"/>
              </a:rPr>
              <a:t>）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宋体" pitchFamily="2" charset="-122"/>
                <a:cs typeface="+mn-cs"/>
              </a:rPr>
              <a:t>固体燃料电池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ea"/>
              <a:ea typeface="宋体" pitchFamily="2" charset="-122"/>
              <a:cs typeface="+mn-cs"/>
            </a:endParaRPr>
          </a:p>
        </p:txBody>
      </p:sp>
      <p:graphicFrame>
        <p:nvGraphicFramePr>
          <p:cNvPr id="17" name="表格 61442"/>
          <p:cNvGraphicFramePr>
            <a:graphicFrameLocks noGrp="1"/>
          </p:cNvGraphicFramePr>
          <p:nvPr/>
        </p:nvGraphicFramePr>
        <p:xfrm>
          <a:off x="292100" y="1146175"/>
          <a:ext cx="11499850" cy="5124450"/>
        </p:xfrm>
        <a:graphic>
          <a:graphicData uri="http://schemas.openxmlformats.org/drawingml/2006/table">
            <a:tbl>
              <a:tblPr/>
              <a:tblGrid>
                <a:gridCol w="4775835"/>
                <a:gridCol w="1130935"/>
                <a:gridCol w="5593080"/>
              </a:tblGrid>
              <a:tr h="5182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介质</a:t>
                      </a:r>
                      <a:endParaRPr kumimoji="0" lang="zh-C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电池反应：</a:t>
                      </a:r>
                      <a:r>
                        <a:rPr kumimoji="0" lang="zh-CN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0" lang="en-US" altLang="zh-C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16E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2H</a:t>
                      </a:r>
                      <a:r>
                        <a:rPr kumimoji="0" lang="en-US" altLang="zh-CN" sz="28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1F16E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kumimoji="0" lang="en-US" altLang="zh-C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16E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16E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Ｏ</a:t>
                      </a:r>
                      <a:r>
                        <a:rPr kumimoji="0" lang="zh-CN" altLang="en-US" sz="28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1F16E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２ </a:t>
                      </a:r>
                      <a:r>
                        <a:rPr kumimoji="0" lang="en-US" altLang="zh-C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16E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= 2H</a:t>
                      </a:r>
                      <a:r>
                        <a:rPr kumimoji="0" lang="en-US" altLang="zh-CN" sz="28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1F16E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zh-C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16E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kumimoji="0" lang="en-US" altLang="zh-C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F16E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1F16E8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</a:tr>
              <a:tr h="1032003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45389">
                <a:tc vMerge="1"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1368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endParaRPr kumimoji="0" lang="zh-CN" alt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7466">
                <a:tc vMerge="1"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SzTx/>
                        <a:defRPr>
                          <a:solidFill>
                            <a:schemeClr val="tx1"/>
                          </a:solidFill>
                          <a:latin typeface="Arial" panose="020B0604020202090204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434" name="对象 61465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520700" y="1698625"/>
          <a:ext cx="4373563" cy="222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" r:id="rId3" imgW="2419350" imgH="1552575" progId="Paint.Picture">
                  <p:embed/>
                </p:oleObj>
              </mc:Choice>
              <mc:Fallback>
                <p:oleObj name="" r:id="rId3" imgW="2419350" imgH="1552575" progId="Paint.Picture">
                  <p:embed/>
                  <p:pic>
                    <p:nvPicPr>
                      <p:cNvPr id="0" name="图片 307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0700" y="1698625"/>
                        <a:ext cx="4373563" cy="22209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35" name="对象 61466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439738" y="4076700"/>
          <a:ext cx="4535487" cy="217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" r:id="rId6" imgW="2419350" imgH="1590675" progId="Paint.Picture">
                  <p:embed/>
                </p:oleObj>
              </mc:Choice>
              <mc:Fallback>
                <p:oleObj name="" r:id="rId6" imgW="2419350" imgH="1590675" progId="Paint.Picture">
                  <p:embed/>
                  <p:pic>
                    <p:nvPicPr>
                      <p:cNvPr id="0" name="图片 307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9738" y="4076700"/>
                        <a:ext cx="4535487" cy="21732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文本框 61467"/>
          <p:cNvSpPr/>
          <p:nvPr>
            <p:custDataLst>
              <p:tags r:id="rId8"/>
            </p:custDataLst>
          </p:nvPr>
        </p:nvSpPr>
        <p:spPr>
          <a:xfrm>
            <a:off x="6496050" y="2005013"/>
            <a:ext cx="4946650" cy="523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2H</a:t>
            </a:r>
            <a:r>
              <a:rPr kumimoji="0" lang="en-US" altLang="zh-CN" sz="2800" b="1" i="0" u="none" strike="noStrike" kern="1200" cap="none" spc="0" normalizeH="0" baseline="-2500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2</a:t>
            </a:r>
            <a:r>
              <a:rPr kumimoji="0" lang="en-US" altLang="zh-CN" sz="2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 - 4e</a:t>
            </a:r>
            <a:r>
              <a:rPr kumimoji="0" lang="en-US" altLang="zh-CN" sz="2800" b="1" i="0" u="none" strike="noStrike" kern="1200" cap="none" spc="0" normalizeH="0" baseline="3000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-</a:t>
            </a:r>
            <a:r>
              <a:rPr kumimoji="0" lang="en-US" altLang="zh-CN" sz="2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 +2O</a:t>
            </a:r>
            <a:r>
              <a:rPr kumimoji="0" lang="en-US" altLang="zh-CN" sz="2800" b="1" i="0" u="none" strike="noStrike" kern="1200" cap="none" spc="0" normalizeH="0" baseline="3000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2</a:t>
            </a:r>
            <a:r>
              <a:rPr kumimoji="0" lang="zh-CN" altLang="en-US" sz="2800" b="1" i="0" u="none" strike="noStrike" kern="1200" cap="none" spc="0" normalizeH="0" baseline="3000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－</a:t>
            </a:r>
            <a:r>
              <a:rPr kumimoji="0" lang="en-US" altLang="zh-CN" sz="2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= 2H</a:t>
            </a:r>
            <a:r>
              <a:rPr kumimoji="0" lang="en-US" altLang="zh-CN" sz="2800" b="1" i="0" u="none" strike="noStrike" kern="1200" cap="none" spc="0" normalizeH="0" baseline="-2500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2</a:t>
            </a:r>
            <a:r>
              <a:rPr kumimoji="0" lang="en-US" altLang="zh-CN" sz="2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O </a:t>
            </a:r>
            <a:endParaRPr kumimoji="0" lang="en-US" altLang="zh-CN" sz="28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/>
            </a:endParaRPr>
          </a:p>
        </p:txBody>
      </p:sp>
      <p:sp>
        <p:nvSpPr>
          <p:cNvPr id="21" name="文本框 61468"/>
          <p:cNvSpPr/>
          <p:nvPr>
            <p:custDataLst>
              <p:tags r:id="rId9"/>
            </p:custDataLst>
          </p:nvPr>
        </p:nvSpPr>
        <p:spPr>
          <a:xfrm>
            <a:off x="6858000" y="2981325"/>
            <a:ext cx="2770188" cy="523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O</a:t>
            </a:r>
            <a:r>
              <a:rPr kumimoji="0" lang="en-US" altLang="zh-CN" sz="2800" b="1" i="0" u="none" strike="noStrike" kern="1200" cap="none" spc="0" normalizeH="0" baseline="-2500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2</a:t>
            </a:r>
            <a:r>
              <a:rPr kumimoji="0" lang="en-US" altLang="zh-CN" sz="2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 +  4e</a:t>
            </a:r>
            <a:r>
              <a:rPr kumimoji="0" lang="en-US" altLang="zh-CN" sz="2800" b="1" i="0" u="none" strike="noStrike" kern="1200" cap="none" spc="0" normalizeH="0" baseline="3000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-</a:t>
            </a:r>
            <a:r>
              <a:rPr kumimoji="0" lang="en-US" altLang="zh-CN" sz="2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=  2O</a:t>
            </a:r>
            <a:r>
              <a:rPr kumimoji="0" lang="en-US" altLang="zh-CN" sz="2800" b="1" i="0" u="none" strike="noStrike" kern="1200" cap="none" spc="0" normalizeH="0" baseline="3000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2</a:t>
            </a:r>
            <a:r>
              <a:rPr kumimoji="0" lang="zh-CN" altLang="en-US" sz="2800" b="1" i="0" u="none" strike="noStrike" kern="1200" cap="none" spc="0" normalizeH="0" baseline="3000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－</a:t>
            </a:r>
            <a:r>
              <a:rPr kumimoji="0" lang="zh-CN" altLang="en-US" sz="2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 </a:t>
            </a:r>
            <a:endParaRPr kumimoji="0" lang="zh-CN" altLang="en-US" sz="280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/>
            </a:endParaRPr>
          </a:p>
        </p:txBody>
      </p:sp>
      <p:sp>
        <p:nvSpPr>
          <p:cNvPr id="22" name="文本框 61469"/>
          <p:cNvSpPr/>
          <p:nvPr>
            <p:custDataLst>
              <p:tags r:id="rId10"/>
            </p:custDataLst>
          </p:nvPr>
        </p:nvSpPr>
        <p:spPr>
          <a:xfrm>
            <a:off x="6784975" y="4078288"/>
            <a:ext cx="3670300" cy="52228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2H</a:t>
            </a:r>
            <a:r>
              <a:rPr kumimoji="0" lang="en-US" altLang="zh-CN" sz="2800" b="1" i="0" u="none" strike="noStrike" kern="1200" cap="none" spc="0" normalizeH="0" baseline="-2500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2</a:t>
            </a:r>
            <a:r>
              <a:rPr kumimoji="0" lang="en-US" altLang="zh-CN" sz="2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 - 4e</a:t>
            </a:r>
            <a:r>
              <a:rPr kumimoji="0" lang="en-US" altLang="zh-CN" sz="2800" b="1" i="0" u="none" strike="noStrike" kern="1200" cap="none" spc="0" normalizeH="0" baseline="3000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-</a:t>
            </a:r>
            <a:r>
              <a:rPr kumimoji="0" lang="en-US" altLang="zh-CN" sz="2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 = 4H</a:t>
            </a:r>
            <a:r>
              <a:rPr kumimoji="0" lang="en-US" altLang="zh-CN" sz="2800" b="1" i="0" u="none" strike="noStrike" kern="1200" cap="none" spc="0" normalizeH="0" baseline="3000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+</a:t>
            </a:r>
            <a:r>
              <a:rPr kumimoji="0" lang="en-US" altLang="zh-CN" sz="2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 </a:t>
            </a:r>
            <a:endParaRPr kumimoji="0" lang="en-US" altLang="zh-CN" sz="2800" b="1" i="0" u="none" strike="noStrike" kern="1200" cap="none" spc="0" normalizeH="0" baseline="-2500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/>
            </a:endParaRPr>
          </a:p>
        </p:txBody>
      </p:sp>
      <p:sp>
        <p:nvSpPr>
          <p:cNvPr id="23" name="文本框 61470"/>
          <p:cNvSpPr/>
          <p:nvPr>
            <p:custDataLst>
              <p:tags r:id="rId11"/>
            </p:custDataLst>
          </p:nvPr>
        </p:nvSpPr>
        <p:spPr>
          <a:xfrm>
            <a:off x="6424613" y="5262563"/>
            <a:ext cx="5089525" cy="5238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O</a:t>
            </a:r>
            <a:r>
              <a:rPr kumimoji="0" lang="en-US" altLang="zh-CN" sz="2800" b="1" i="0" u="none" strike="noStrike" kern="1200" cap="none" spc="0" normalizeH="0" baseline="-2500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2</a:t>
            </a:r>
            <a:r>
              <a:rPr kumimoji="0" lang="en-US" altLang="zh-CN" sz="2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 + 4H</a:t>
            </a:r>
            <a:r>
              <a:rPr kumimoji="0" lang="en-US" altLang="zh-CN" sz="2800" b="1" i="0" u="none" strike="noStrike" kern="1200" cap="none" spc="0" normalizeH="0" baseline="3000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+</a:t>
            </a:r>
            <a:r>
              <a:rPr kumimoji="0" lang="en-US" altLang="zh-CN" sz="2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 + 4e</a:t>
            </a:r>
            <a:r>
              <a:rPr kumimoji="0" lang="en-US" altLang="zh-CN" sz="2800" b="1" i="0" u="none" strike="noStrike" kern="1200" cap="none" spc="0" normalizeH="0" baseline="3000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-</a:t>
            </a:r>
            <a:r>
              <a:rPr kumimoji="0" lang="en-US" altLang="zh-CN" sz="2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=  2H</a:t>
            </a:r>
            <a:r>
              <a:rPr kumimoji="0" lang="en-US" altLang="zh-CN" sz="2800" b="1" i="0" u="none" strike="noStrike" kern="1200" cap="none" spc="0" normalizeH="0" baseline="-2500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2</a:t>
            </a:r>
            <a:r>
              <a:rPr kumimoji="0" lang="en-US" altLang="zh-CN" sz="280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/>
              </a:rPr>
              <a:t>O </a:t>
            </a:r>
            <a:endParaRPr kumimoji="0" lang="en-US" altLang="zh-CN" sz="2800" b="1" i="0" u="none" strike="noStrike" kern="1200" cap="none" spc="0" normalizeH="0" baseline="3000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/>
            </a:endParaRPr>
          </a:p>
        </p:txBody>
      </p:sp>
      <p:sp>
        <p:nvSpPr>
          <p:cNvPr id="2" name="文本框 1"/>
          <p:cNvSpPr txBox="1"/>
          <p:nvPr>
            <p:custDataLst>
              <p:tags r:id="rId12"/>
            </p:custDataLst>
          </p:nvPr>
        </p:nvSpPr>
        <p:spPr>
          <a:xfrm>
            <a:off x="5186363" y="1943100"/>
            <a:ext cx="90646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0" normalizeH="0" baseline="0" noProof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负极</a:t>
            </a:r>
            <a:endParaRPr kumimoji="0" lang="zh-CN" altLang="en-US" sz="2800" b="1" kern="1200" cap="none" spc="0" normalizeH="0" baseline="0" noProof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3"/>
            </p:custDataLst>
          </p:nvPr>
        </p:nvSpPr>
        <p:spPr>
          <a:xfrm>
            <a:off x="5186363" y="3095625"/>
            <a:ext cx="906463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0" normalizeH="0" baseline="0" noProof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正极</a:t>
            </a:r>
            <a:endParaRPr kumimoji="0" lang="zh-CN" altLang="en-US" sz="2800" b="1" kern="1200" cap="none" spc="0" normalizeH="0" baseline="0" noProof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14"/>
            </p:custDataLst>
          </p:nvPr>
        </p:nvSpPr>
        <p:spPr>
          <a:xfrm>
            <a:off x="5186363" y="4246563"/>
            <a:ext cx="90646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 eaLnBrk="1" hangingPunct="1">
              <a:spcBef>
                <a:spcPct val="20000"/>
              </a:spcBef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0" normalizeH="0" baseline="0" noProof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负极</a:t>
            </a:r>
            <a:endParaRPr kumimoji="0" lang="zh-CN" altLang="en-US" sz="2800" b="1" kern="1200" cap="none" spc="0" normalizeH="0" baseline="0" noProof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15"/>
            </p:custDataLst>
          </p:nvPr>
        </p:nvSpPr>
        <p:spPr>
          <a:xfrm>
            <a:off x="5186363" y="5334000"/>
            <a:ext cx="90646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0" normalizeH="0" baseline="0" noProof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  <a:sym typeface="+mn-ea"/>
              </a:rPr>
              <a:t>正极</a:t>
            </a:r>
            <a:endParaRPr kumimoji="0" lang="zh-CN" altLang="en-US" sz="2800" b="1" kern="1200" cap="none" spc="0" normalizeH="0" baseline="0" noProof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2"/>
          <p:cNvSpPr/>
          <p:nvPr>
            <p:custDataLst>
              <p:tags r:id="rId1"/>
            </p:custDataLst>
          </p:nvPr>
        </p:nvSpPr>
        <p:spPr>
          <a:xfrm>
            <a:off x="211138" y="53975"/>
            <a:ext cx="11906250" cy="252793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/>
              <a:buNone/>
              <a:defRPr kumimoji="0" lang="zh-CN" altLang="en-US" sz="16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/>
              <a:buNone/>
              <a:defRPr kumimoji="0" lang="zh-CN" altLang="en-US" sz="16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/>
              <a:buNone/>
              <a:defRPr kumimoji="0" lang="zh-CN" altLang="en-US" sz="16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/>
              <a:buNone/>
              <a:defRPr kumimoji="0" lang="zh-CN" altLang="en-US" sz="16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/>
              <a:buNone/>
              <a:defRPr kumimoji="0" lang="zh-CN" altLang="en-US" sz="16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itchFamily="2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16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（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F16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16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）熔融盐燃料电池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F16E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一极通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，一极通空气和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</a:t>
            </a:r>
            <a:r>
              <a:rPr kumimoji="0" lang="en-US" altLang="zh-CN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混合气体，以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</a:t>
            </a:r>
            <a:r>
              <a:rPr kumimoji="0" lang="en-US" altLang="zh-CN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</a:t>
            </a:r>
            <a:r>
              <a:rPr kumimoji="0" lang="en-US" altLang="zh-CN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和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</a:t>
            </a:r>
            <a:r>
              <a:rPr kumimoji="0" lang="en-US" altLang="zh-CN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</a:t>
            </a:r>
            <a:r>
              <a:rPr kumimoji="0" lang="en-US" altLang="zh-CN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的熔融盐作电解质。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762000" y="2667000"/>
            <a:ext cx="6856095" cy="346138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7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000000"/>
                </a:solidFill>
                <a:latin typeface="Arial" panose="020B0604020202090204" pitchFamily="34" charset="0"/>
                <a:sym typeface="+mn-ea"/>
              </a:rPr>
              <a:t>负 极：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2CO+2CO</a:t>
            </a:r>
            <a:r>
              <a:rPr lang="en-US" altLang="zh-CN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2-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-4e</a:t>
            </a:r>
            <a:r>
              <a:rPr lang="en-US" altLang="zh-CN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 4CO</a:t>
            </a:r>
            <a:r>
              <a:rPr lang="en-US" altLang="zh-CN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17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000000"/>
                </a:solidFill>
                <a:latin typeface="Arial" panose="020B0604020202090204" pitchFamily="34" charset="0"/>
                <a:sym typeface="+mn-ea"/>
              </a:rPr>
              <a:t>正 极：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</a:t>
            </a:r>
            <a:r>
              <a:rPr lang="en-US" altLang="zh-CN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+2CO</a:t>
            </a:r>
            <a:r>
              <a:rPr lang="en-US" altLang="zh-CN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+4e</a:t>
            </a:r>
            <a:r>
              <a:rPr lang="en-US" altLang="zh-CN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 2CO</a:t>
            </a:r>
            <a:r>
              <a:rPr lang="en-US" altLang="zh-CN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2-</a:t>
            </a:r>
            <a:endParaRPr lang="en-US" altLang="zh-CN" b="1" baseline="30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17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000000"/>
                </a:solidFill>
                <a:latin typeface="Arial" panose="020B0604020202090204" pitchFamily="34" charset="0"/>
                <a:sym typeface="+mn-ea"/>
              </a:rPr>
              <a:t>总反应式：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2CO+O</a:t>
            </a:r>
            <a:r>
              <a:rPr lang="en-US" altLang="zh-CN" b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 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 2CO</a:t>
            </a:r>
            <a:r>
              <a:rPr lang="en-US" altLang="zh-CN" b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b="1" baseline="300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Text Box 2"/>
          <p:cNvSpPr txBox="1"/>
          <p:nvPr/>
        </p:nvSpPr>
        <p:spPr>
          <a:xfrm>
            <a:off x="609600" y="328613"/>
            <a:ext cx="10560050" cy="2676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讨论：</a:t>
            </a:r>
            <a:r>
              <a:rPr lang="zh-CN" altLang="en-US" sz="2400" b="1" dirty="0">
                <a:latin typeface="Times New Roman" panose="02020603050405020304" pitchFamily="18" charset="0"/>
              </a:rPr>
              <a:t>有人用铂作电极，稀硫酸作电解质溶液，又从两电极分别通</a:t>
            </a:r>
            <a:r>
              <a:rPr lang="en-US" altLang="zh-CN" sz="2400" b="1" dirty="0">
                <a:latin typeface="Times New Roman" panose="02020603050405020304" pitchFamily="18" charset="0"/>
              </a:rPr>
              <a:t>CH</a:t>
            </a:r>
            <a:r>
              <a:rPr lang="en-US" altLang="zh-CN" sz="2400" b="1" baseline="-30000" dirty="0">
                <a:latin typeface="Times New Roman" panose="02020603050405020304" pitchFamily="18" charset="0"/>
              </a:rPr>
              <a:t>4</a:t>
            </a:r>
            <a:r>
              <a:rPr lang="zh-CN" altLang="en-US" sz="2400" b="1" dirty="0">
                <a:latin typeface="Times New Roman" panose="02020603050405020304" pitchFamily="18" charset="0"/>
              </a:rPr>
              <a:t>和</a:t>
            </a:r>
            <a:r>
              <a:rPr lang="en-US" altLang="zh-CN" sz="2400" b="1" dirty="0">
                <a:latin typeface="Times New Roman" panose="02020603050405020304" pitchFamily="18" charset="0"/>
              </a:rPr>
              <a:t>O</a:t>
            </a:r>
            <a:r>
              <a:rPr lang="en-US" altLang="zh-CN" sz="2400" b="1" baseline="-30000" dirty="0">
                <a:latin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</a:rPr>
              <a:t>，形成燃料电池，该电池中通入甲烷的</a:t>
            </a:r>
            <a:endParaRPr lang="zh-CN" altLang="en-US" sz="2400" b="1" dirty="0">
              <a:latin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Times New Roman" panose="02020603050405020304" pitchFamily="18" charset="0"/>
              </a:rPr>
              <a:t>铂为</a:t>
            </a:r>
            <a:r>
              <a:rPr lang="zh-CN" altLang="en-US" sz="2400" b="1" u="sng" dirty="0">
                <a:latin typeface="Times New Roman" panose="02020603050405020304" pitchFamily="18" charset="0"/>
              </a:rPr>
              <a:t>      </a:t>
            </a:r>
            <a:r>
              <a:rPr lang="zh-CN" altLang="en-US" sz="2400" b="1" dirty="0">
                <a:latin typeface="Times New Roman" panose="02020603050405020304" pitchFamily="18" charset="0"/>
              </a:rPr>
              <a:t>极，发生的电极反应是  </a:t>
            </a:r>
            <a:r>
              <a:rPr lang="zh-CN" altLang="en-US" sz="2400" b="1" u="sng" dirty="0">
                <a:latin typeface="Times New Roman" panose="02020603050405020304" pitchFamily="18" charset="0"/>
              </a:rPr>
              <a:t>                                                     </a:t>
            </a:r>
            <a:r>
              <a:rPr lang="zh-CN" altLang="en-US" sz="2400" b="1" dirty="0">
                <a:latin typeface="Times New Roman" panose="02020603050405020304" pitchFamily="18" charset="0"/>
              </a:rPr>
              <a:t>，</a:t>
            </a:r>
            <a:endParaRPr lang="zh-CN" altLang="en-US" sz="2400" b="1" dirty="0">
              <a:latin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Times New Roman" panose="02020603050405020304" pitchFamily="18" charset="0"/>
              </a:rPr>
              <a:t>正极的电极反应式是  </a:t>
            </a:r>
            <a:r>
              <a:rPr lang="zh-CN" altLang="en-US" sz="2400" b="1" u="sng" dirty="0">
                <a:latin typeface="Times New Roman" panose="02020603050405020304" pitchFamily="18" charset="0"/>
              </a:rPr>
              <a:t>                                                     </a:t>
            </a:r>
            <a:r>
              <a:rPr lang="zh-CN" altLang="en-US" sz="2400" b="1" dirty="0">
                <a:latin typeface="Times New Roman" panose="02020603050405020304" pitchFamily="18" charset="0"/>
              </a:rPr>
              <a:t>，</a:t>
            </a:r>
            <a:endParaRPr lang="zh-CN" altLang="en-US" sz="2400" b="1" dirty="0">
              <a:latin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Times New Roman" panose="02020603050405020304" pitchFamily="18" charset="0"/>
              </a:rPr>
              <a:t>反应的总化学方程式是 </a:t>
            </a:r>
            <a:r>
              <a:rPr lang="zh-CN" altLang="en-US" sz="2400" b="1" u="sng" dirty="0">
                <a:latin typeface="Times New Roman" panose="02020603050405020304" pitchFamily="18" charset="0"/>
              </a:rPr>
              <a:t>                                                         </a:t>
            </a:r>
            <a:r>
              <a:rPr lang="zh-CN" altLang="en-US" sz="2400" b="1" dirty="0">
                <a:latin typeface="Times New Roman" panose="02020603050405020304" pitchFamily="18" charset="0"/>
              </a:rPr>
              <a:t>。 </a:t>
            </a:r>
            <a:endParaRPr lang="zh-CN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12291" name="Text Box 3"/>
          <p:cNvSpPr txBox="1"/>
          <p:nvPr/>
        </p:nvSpPr>
        <p:spPr>
          <a:xfrm>
            <a:off x="1300163" y="1411288"/>
            <a:ext cx="576262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负</a:t>
            </a:r>
            <a:endParaRPr lang="zh-CN" altLang="en-US" sz="2400" b="1" dirty="0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2" name="Text Box 4"/>
          <p:cNvSpPr txBox="1"/>
          <p:nvPr/>
        </p:nvSpPr>
        <p:spPr>
          <a:xfrm>
            <a:off x="1863725" y="4706938"/>
            <a:ext cx="5376863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负极：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CH</a:t>
            </a:r>
            <a:r>
              <a:rPr lang="en-US" altLang="zh-CN" sz="2400" b="1" baseline="-30000" dirty="0">
                <a:solidFill>
                  <a:srgbClr val="CC0066"/>
                </a:solidFill>
                <a:latin typeface="Times New Roman" panose="02020603050405020304" pitchFamily="18" charset="0"/>
              </a:rPr>
              <a:t>4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+10OH</a:t>
            </a:r>
            <a:r>
              <a:rPr lang="en-US" altLang="zh-CN" sz="2400" b="1" baseline="30000" dirty="0">
                <a:solidFill>
                  <a:srgbClr val="CC0066"/>
                </a:solidFill>
                <a:latin typeface="宋体" pitchFamily="2" charset="-122"/>
              </a:rPr>
              <a:t>-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8e</a:t>
            </a:r>
            <a:r>
              <a:rPr lang="en-US" altLang="zh-CN" sz="2400" b="1" baseline="30000" dirty="0">
                <a:solidFill>
                  <a:srgbClr val="CC0066"/>
                </a:solidFill>
                <a:latin typeface="宋体" pitchFamily="2" charset="-122"/>
              </a:rPr>
              <a:t>-</a:t>
            </a:r>
            <a:r>
              <a:rPr lang="zh-CN" altLang="en-US" sz="24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＝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CO</a:t>
            </a:r>
            <a:r>
              <a:rPr lang="en-US" altLang="zh-CN" sz="2400" b="1" baseline="-30000" dirty="0">
                <a:solidFill>
                  <a:srgbClr val="CC0066"/>
                </a:solidFill>
                <a:latin typeface="Times New Roman" panose="02020603050405020304" pitchFamily="18" charset="0"/>
              </a:rPr>
              <a:t>3</a:t>
            </a:r>
            <a:r>
              <a:rPr lang="en-US" altLang="zh-CN" sz="2400" b="1" baseline="30000" dirty="0">
                <a:solidFill>
                  <a:srgbClr val="CC0066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2400" b="1" baseline="30000" dirty="0">
                <a:solidFill>
                  <a:srgbClr val="CC0066"/>
                </a:solidFill>
                <a:latin typeface="宋体" pitchFamily="2" charset="-122"/>
              </a:rPr>
              <a:t>-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+7H</a:t>
            </a:r>
            <a:r>
              <a:rPr lang="en-US" altLang="zh-CN" sz="2400" b="1" baseline="-30000" dirty="0">
                <a:solidFill>
                  <a:srgbClr val="CC0066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O </a:t>
            </a:r>
            <a:endParaRPr lang="en-US" altLang="zh-CN" sz="2400" b="1" dirty="0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3" name="Text Box 5"/>
          <p:cNvSpPr txBox="1"/>
          <p:nvPr/>
        </p:nvSpPr>
        <p:spPr>
          <a:xfrm>
            <a:off x="1684338" y="5211763"/>
            <a:ext cx="5632450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总反应：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CH</a:t>
            </a:r>
            <a:r>
              <a:rPr lang="en-US" altLang="zh-CN" sz="2400" b="1" baseline="-30000" dirty="0">
                <a:solidFill>
                  <a:srgbClr val="CC0066"/>
                </a:solidFill>
                <a:latin typeface="Times New Roman" panose="02020603050405020304" pitchFamily="18" charset="0"/>
              </a:rPr>
              <a:t>4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+2O</a:t>
            </a:r>
            <a:r>
              <a:rPr lang="en-US" altLang="zh-CN" sz="2400" b="1" baseline="-30000" dirty="0">
                <a:solidFill>
                  <a:srgbClr val="CC0066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+2OH</a:t>
            </a:r>
            <a:r>
              <a:rPr lang="en-US" altLang="zh-CN" sz="2400" b="1" baseline="30000" dirty="0">
                <a:solidFill>
                  <a:srgbClr val="CC0066"/>
                </a:solidFill>
                <a:latin typeface="宋体" pitchFamily="2" charset="-122"/>
              </a:rPr>
              <a:t>-</a:t>
            </a:r>
            <a:r>
              <a:rPr lang="zh-CN" altLang="en-US" sz="24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＝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CO</a:t>
            </a:r>
            <a:r>
              <a:rPr lang="en-US" altLang="zh-CN" sz="2400" b="1" baseline="-30000" dirty="0">
                <a:solidFill>
                  <a:srgbClr val="CC0066"/>
                </a:solidFill>
                <a:latin typeface="Times New Roman" panose="02020603050405020304" pitchFamily="18" charset="0"/>
              </a:rPr>
              <a:t>3</a:t>
            </a:r>
            <a:r>
              <a:rPr lang="en-US" altLang="zh-CN" sz="2400" b="1" baseline="30000" dirty="0">
                <a:solidFill>
                  <a:srgbClr val="CC0066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2400" b="1" baseline="30000" dirty="0">
                <a:solidFill>
                  <a:srgbClr val="CC0066"/>
                </a:solidFill>
                <a:latin typeface="宋体" pitchFamily="2" charset="-122"/>
              </a:rPr>
              <a:t>-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+3H</a:t>
            </a:r>
            <a:r>
              <a:rPr lang="en-US" altLang="zh-CN" sz="2400" b="1" baseline="-30000" dirty="0">
                <a:solidFill>
                  <a:srgbClr val="CC0066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O </a:t>
            </a:r>
            <a:endParaRPr lang="en-US" altLang="zh-CN" sz="2400" b="1" dirty="0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5" name="Text Box 7"/>
          <p:cNvSpPr txBox="1"/>
          <p:nvPr/>
        </p:nvSpPr>
        <p:spPr>
          <a:xfrm>
            <a:off x="1311275" y="3613150"/>
            <a:ext cx="4859338" cy="523875"/>
          </a:xfrm>
          <a:prstGeom prst="rect">
            <a:avLst/>
          </a:prstGeom>
          <a:noFill/>
          <a:ln w="25400" cap="sq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zh-CN" altLang="en-US" b="1" dirty="0">
                <a:solidFill>
                  <a:srgbClr val="990033"/>
                </a:solidFill>
                <a:latin typeface="Times New Roman" panose="02020603050405020304" pitchFamily="18" charset="0"/>
              </a:rPr>
              <a:t>思考：</a:t>
            </a:r>
            <a:r>
              <a:rPr lang="zh-CN" altLang="en-US" b="1" dirty="0">
                <a:latin typeface="Times New Roman" panose="02020603050405020304" pitchFamily="18" charset="0"/>
              </a:rPr>
              <a:t>若介质为碱性环境呢？</a:t>
            </a:r>
            <a:endParaRPr lang="zh-CN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12296" name="Text Box 8"/>
          <p:cNvSpPr txBox="1"/>
          <p:nvPr/>
        </p:nvSpPr>
        <p:spPr>
          <a:xfrm>
            <a:off x="4911725" y="1357313"/>
            <a:ext cx="4202113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CH</a:t>
            </a:r>
            <a:r>
              <a:rPr lang="en-US" altLang="zh-CN" sz="2400" b="1" baseline="-30000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4 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- 8e</a:t>
            </a:r>
            <a:r>
              <a:rPr lang="en-US" altLang="zh-CN" sz="2400" b="1" baseline="30000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- 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+ 2H</a:t>
            </a:r>
            <a:r>
              <a:rPr lang="en-US" altLang="zh-CN" sz="2400" b="1" baseline="-25000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O </a:t>
            </a:r>
            <a:r>
              <a:rPr lang="zh-CN" altLang="en-US" sz="2400" b="1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＝ 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8H</a:t>
            </a:r>
            <a:r>
              <a:rPr lang="en-US" altLang="zh-CN" sz="2400" b="1" baseline="30000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+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 + CO</a:t>
            </a:r>
            <a:r>
              <a:rPr lang="en-US" altLang="zh-CN" sz="2400" b="1" baseline="-25000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endParaRPr lang="en-US" altLang="zh-CN" sz="2400" b="1" baseline="-25000" dirty="0">
              <a:solidFill>
                <a:srgbClr val="CC0066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2297" name="Text Box 9"/>
          <p:cNvSpPr txBox="1"/>
          <p:nvPr/>
        </p:nvSpPr>
        <p:spPr>
          <a:xfrm>
            <a:off x="4011613" y="2338388"/>
            <a:ext cx="4217987" cy="549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CH</a:t>
            </a:r>
            <a:r>
              <a:rPr lang="en-US" altLang="zh-CN" sz="2400" b="1" baseline="-30000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4 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+ 2O</a:t>
            </a:r>
            <a:r>
              <a:rPr lang="en-US" altLang="zh-CN" sz="2400" b="1" baseline="-30000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 </a:t>
            </a:r>
            <a:r>
              <a:rPr lang="zh-CN" altLang="en-US" sz="2400" b="1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＝ 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CO</a:t>
            </a:r>
            <a:r>
              <a:rPr lang="en-US" altLang="zh-CN" sz="2400" b="1" baseline="-25000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 + 2H</a:t>
            </a:r>
            <a:r>
              <a:rPr lang="en-US" altLang="zh-CN" sz="2400" b="1" baseline="-30000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O </a:t>
            </a:r>
            <a:endParaRPr lang="en-US" altLang="zh-CN" sz="2400" b="1" dirty="0">
              <a:solidFill>
                <a:srgbClr val="CC0066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2298" name="Text Box 10"/>
          <p:cNvSpPr txBox="1"/>
          <p:nvPr/>
        </p:nvSpPr>
        <p:spPr>
          <a:xfrm>
            <a:off x="3979863" y="1858963"/>
            <a:ext cx="3219450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2O</a:t>
            </a:r>
            <a:r>
              <a:rPr lang="en-US" altLang="zh-CN" sz="2400" b="1" baseline="-30000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 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+ 8e</a:t>
            </a:r>
            <a:r>
              <a:rPr lang="en-US" altLang="zh-CN" sz="2400" b="1" baseline="30000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- 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+ 8H</a:t>
            </a:r>
            <a:r>
              <a:rPr lang="en-US" altLang="zh-CN" sz="2400" b="1" baseline="30000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+ </a:t>
            </a:r>
            <a:r>
              <a:rPr lang="zh-CN" altLang="en-US" sz="2400" b="1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＝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4H</a:t>
            </a:r>
            <a:r>
              <a:rPr lang="en-US" altLang="zh-CN" sz="2400" b="1" baseline="-25000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O</a:t>
            </a:r>
            <a:endParaRPr lang="en-US" altLang="zh-CN" sz="2400" b="1" dirty="0">
              <a:solidFill>
                <a:srgbClr val="CC0066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2299" name="Text Box 11"/>
          <p:cNvSpPr txBox="1"/>
          <p:nvPr/>
        </p:nvSpPr>
        <p:spPr>
          <a:xfrm>
            <a:off x="1863725" y="4203700"/>
            <a:ext cx="4573588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正极： 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2O</a:t>
            </a:r>
            <a:r>
              <a:rPr lang="en-US" altLang="zh-CN" sz="2400" b="1" baseline="-30000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 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+ 8e</a:t>
            </a:r>
            <a:r>
              <a:rPr lang="en-US" altLang="zh-CN" sz="2400" b="1" baseline="30000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- 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+</a:t>
            </a:r>
            <a:r>
              <a:rPr lang="en-US" altLang="zh-CN" sz="2400" b="1" baseline="30000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4H</a:t>
            </a:r>
            <a:r>
              <a:rPr lang="en-US" altLang="zh-CN" sz="2400" b="1" baseline="-30000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O</a:t>
            </a:r>
            <a:r>
              <a:rPr lang="en-US" altLang="zh-CN" sz="2400" b="1" baseline="30000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zh-CN" altLang="en-US" sz="2400" b="1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＝ 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8OH</a:t>
            </a:r>
            <a:r>
              <a:rPr lang="en-US" altLang="zh-CN" sz="2400" b="1" baseline="30000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-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endParaRPr lang="en-US" altLang="zh-CN" sz="2400" b="1" dirty="0">
              <a:solidFill>
                <a:srgbClr val="CC0066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4" name="Text Box 12"/>
          <p:cNvSpPr txBox="1"/>
          <p:nvPr/>
        </p:nvSpPr>
        <p:spPr>
          <a:xfrm>
            <a:off x="684213" y="5765800"/>
            <a:ext cx="10972800" cy="954088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latin typeface="Times New Roman" panose="02020603050405020304" pitchFamily="18" charset="0"/>
                <a:ea typeface="楷体_GB2312" pitchFamily="49" charset="-122"/>
              </a:rPr>
              <a:t>要注意溶液的酸碱性，适当的在电极方程式两边添加</a:t>
            </a:r>
            <a:r>
              <a:rPr lang="en-US" altLang="zh-CN" b="1" dirty="0">
                <a:latin typeface="Times New Roman" panose="02020603050405020304" pitchFamily="18" charset="0"/>
                <a:ea typeface="楷体_GB2312" pitchFamily="49" charset="-122"/>
              </a:rPr>
              <a:t>H</a:t>
            </a:r>
            <a:r>
              <a:rPr lang="en-US" altLang="zh-CN" b="1" baseline="30000" dirty="0">
                <a:latin typeface="Times New Roman" panose="02020603050405020304" pitchFamily="18" charset="0"/>
                <a:ea typeface="楷体_GB2312" pitchFamily="49" charset="-122"/>
              </a:rPr>
              <a:t>+</a:t>
            </a:r>
            <a:r>
              <a:rPr lang="zh-CN" altLang="en-US" b="1" dirty="0">
                <a:latin typeface="Times New Roman" panose="02020603050405020304" pitchFamily="18" charset="0"/>
                <a:ea typeface="楷体_GB2312" pitchFamily="49" charset="-122"/>
              </a:rPr>
              <a:t>、</a:t>
            </a:r>
            <a:r>
              <a:rPr lang="en-US" altLang="zh-CN" b="1" dirty="0">
                <a:latin typeface="Times New Roman" panose="02020603050405020304" pitchFamily="18" charset="0"/>
                <a:ea typeface="楷体_GB2312" pitchFamily="49" charset="-122"/>
              </a:rPr>
              <a:t>OH</a:t>
            </a:r>
            <a:r>
              <a:rPr lang="en-US" altLang="zh-CN" b="1" baseline="30000" dirty="0">
                <a:latin typeface="Times New Roman" panose="02020603050405020304" pitchFamily="18" charset="0"/>
                <a:ea typeface="楷体_GB2312" pitchFamily="49" charset="-122"/>
              </a:rPr>
              <a:t>-</a:t>
            </a:r>
            <a:r>
              <a:rPr lang="zh-CN" altLang="en-US" b="1" dirty="0">
                <a:latin typeface="Times New Roman" panose="02020603050405020304" pitchFamily="18" charset="0"/>
                <a:ea typeface="楷体_GB2312" pitchFamily="49" charset="-122"/>
              </a:rPr>
              <a:t>、</a:t>
            </a:r>
            <a:r>
              <a:rPr lang="en-US" altLang="zh-CN" b="1" dirty="0">
                <a:latin typeface="Times New Roman" panose="02020603050405020304" pitchFamily="18" charset="0"/>
                <a:ea typeface="楷体_GB2312" pitchFamily="49" charset="-122"/>
              </a:rPr>
              <a:t>H</a:t>
            </a:r>
            <a:r>
              <a:rPr lang="en-US" altLang="zh-CN" b="1" baseline="-30000" dirty="0">
                <a:latin typeface="Times New Roman" panose="02020603050405020304" pitchFamily="18" charset="0"/>
                <a:ea typeface="楷体_GB2312" pitchFamily="49" charset="-122"/>
              </a:rPr>
              <a:t>2</a:t>
            </a:r>
            <a:r>
              <a:rPr lang="en-US" altLang="zh-CN" b="1" dirty="0">
                <a:latin typeface="Times New Roman" panose="02020603050405020304" pitchFamily="18" charset="0"/>
                <a:ea typeface="楷体_GB2312" pitchFamily="49" charset="-122"/>
              </a:rPr>
              <a:t>O</a:t>
            </a:r>
            <a:r>
              <a:rPr lang="zh-CN" altLang="en-US" b="1" dirty="0">
                <a:latin typeface="Times New Roman" panose="02020603050405020304" pitchFamily="18" charset="0"/>
                <a:ea typeface="楷体_GB2312" pitchFamily="49" charset="-122"/>
              </a:rPr>
              <a:t>，以遵循电荷守恒和质量守恒。</a:t>
            </a:r>
            <a:endParaRPr lang="zh-CN" altLang="en-US" b="1" dirty="0">
              <a:latin typeface="Times New Roman" panose="02020603050405020304" pitchFamily="18" charset="0"/>
              <a:ea typeface="楷体_GB2312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12292" grpId="0"/>
      <p:bldP spid="12293" grpId="0"/>
      <p:bldP spid="12295" grpId="0" animBg="1"/>
      <p:bldP spid="12296" grpId="0"/>
      <p:bldP spid="12297" grpId="0"/>
      <p:bldP spid="12298" grpId="0"/>
      <p:bldP spid="12299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Rectangle 4"/>
          <p:cNvSpPr/>
          <p:nvPr/>
        </p:nvSpPr>
        <p:spPr>
          <a:xfrm>
            <a:off x="304800" y="146050"/>
            <a:ext cx="11353800" cy="39004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26670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讨论</a:t>
            </a: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1:</a:t>
            </a:r>
            <a:r>
              <a:rPr lang="zh-CN" altLang="en-US" sz="2400" b="1" dirty="0">
                <a:latin typeface="Times New Roman" panose="02020603050405020304" pitchFamily="18" charset="0"/>
              </a:rPr>
              <a:t>（四川高考）一种基于酸性燃料电池原理设计的酒精检测仪，</a:t>
            </a:r>
            <a:endParaRPr lang="zh-CN" altLang="en-US" sz="2400" b="1" dirty="0">
              <a:latin typeface="Times New Roman" panose="02020603050405020304" pitchFamily="18" charset="0"/>
            </a:endParaRPr>
          </a:p>
          <a:p>
            <a:pPr marL="0" lvl="0" indent="26670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Times New Roman" panose="02020603050405020304" pitchFamily="18" charset="0"/>
              </a:rPr>
              <a:t>负极上的反应为</a:t>
            </a:r>
            <a:r>
              <a:rPr lang="en-US" altLang="zh-CN" sz="2400" b="1" dirty="0">
                <a:latin typeface="Times New Roman" panose="02020603050405020304" pitchFamily="18" charset="0"/>
              </a:rPr>
              <a:t>CH</a:t>
            </a:r>
            <a:r>
              <a:rPr lang="en-US" altLang="zh-CN" sz="2400" b="1" baseline="-25000" dirty="0">
                <a:latin typeface="Times New Roman" panose="02020603050405020304" pitchFamily="18" charset="0"/>
              </a:rPr>
              <a:t>3</a:t>
            </a:r>
            <a:r>
              <a:rPr lang="en-US" altLang="zh-CN" sz="2400" b="1" dirty="0">
                <a:latin typeface="Times New Roman" panose="02020603050405020304" pitchFamily="18" charset="0"/>
              </a:rPr>
              <a:t>CH</a:t>
            </a:r>
            <a:r>
              <a:rPr lang="en-US" altLang="zh-CN" sz="2400" b="1" baseline="-25000" dirty="0"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</a:rPr>
              <a:t>OH</a:t>
            </a:r>
            <a:r>
              <a:rPr lang="zh-CN" altLang="en-US" sz="2400" b="1" dirty="0">
                <a:latin typeface="Times New Roman" panose="02020603050405020304" pitchFamily="18" charset="0"/>
              </a:rPr>
              <a:t>－</a:t>
            </a:r>
            <a:r>
              <a:rPr lang="en-US" altLang="zh-CN" sz="2400" b="1" dirty="0">
                <a:latin typeface="Times New Roman" panose="02020603050405020304" pitchFamily="18" charset="0"/>
              </a:rPr>
              <a:t>4e</a:t>
            </a:r>
            <a:r>
              <a:rPr lang="zh-CN" altLang="en-US" sz="2400" b="1" baseline="30000" dirty="0">
                <a:latin typeface="Times New Roman" panose="02020603050405020304" pitchFamily="18" charset="0"/>
              </a:rPr>
              <a:t>－</a:t>
            </a:r>
            <a:r>
              <a:rPr lang="en-US" altLang="zh-CN" sz="2400" b="1" dirty="0">
                <a:latin typeface="Times New Roman" panose="02020603050405020304" pitchFamily="18" charset="0"/>
              </a:rPr>
              <a:t>+H</a:t>
            </a:r>
            <a:r>
              <a:rPr lang="en-US" altLang="zh-CN" sz="2400" b="1" baseline="-25000" dirty="0"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</a:rPr>
              <a:t>O=CH</a:t>
            </a:r>
            <a:r>
              <a:rPr lang="en-US" altLang="zh-CN" sz="2400" b="1" baseline="-25000" dirty="0">
                <a:latin typeface="Times New Roman" panose="02020603050405020304" pitchFamily="18" charset="0"/>
              </a:rPr>
              <a:t>3</a:t>
            </a:r>
            <a:r>
              <a:rPr lang="en-US" altLang="zh-CN" sz="2400" b="1" dirty="0">
                <a:latin typeface="Times New Roman" panose="02020603050405020304" pitchFamily="18" charset="0"/>
              </a:rPr>
              <a:t>COOH+4H</a:t>
            </a:r>
            <a:r>
              <a:rPr lang="zh-CN" altLang="en-US" sz="2400" b="1" baseline="30000" dirty="0">
                <a:latin typeface="Times New Roman" panose="02020603050405020304" pitchFamily="18" charset="0"/>
              </a:rPr>
              <a:t>＋</a:t>
            </a:r>
            <a:r>
              <a:rPr lang="zh-CN" altLang="en-US" sz="2400" b="1" dirty="0">
                <a:latin typeface="Times New Roman" panose="02020603050405020304" pitchFamily="18" charset="0"/>
              </a:rPr>
              <a:t>。下列</a:t>
            </a:r>
            <a:endParaRPr lang="zh-CN" altLang="en-US" sz="2400" b="1" dirty="0">
              <a:latin typeface="Times New Roman" panose="02020603050405020304" pitchFamily="18" charset="0"/>
            </a:endParaRPr>
          </a:p>
          <a:p>
            <a:pPr marL="0" lvl="0" indent="26670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Times New Roman" panose="02020603050405020304" pitchFamily="18" charset="0"/>
              </a:rPr>
              <a:t>有关说法正确的是（      ）</a:t>
            </a:r>
            <a:endParaRPr lang="en-US" altLang="zh-CN" sz="2400" b="1" dirty="0">
              <a:latin typeface="Times New Roman" panose="02020603050405020304" pitchFamily="18" charset="0"/>
            </a:endParaRPr>
          </a:p>
          <a:p>
            <a:pPr marL="0" lvl="0" indent="26670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  A. </a:t>
            </a:r>
            <a:r>
              <a:rPr lang="zh-CN" altLang="en-US" sz="2400" b="1" dirty="0">
                <a:latin typeface="Times New Roman" panose="02020603050405020304" pitchFamily="18" charset="0"/>
              </a:rPr>
              <a:t>检测时，电解质溶液中的</a:t>
            </a:r>
            <a:r>
              <a:rPr lang="en-US" altLang="zh-CN" sz="2400" b="1" dirty="0">
                <a:latin typeface="Times New Roman" panose="02020603050405020304" pitchFamily="18" charset="0"/>
              </a:rPr>
              <a:t>H</a:t>
            </a:r>
            <a:r>
              <a:rPr lang="zh-CN" altLang="en-US" sz="2400" b="1" baseline="30000" dirty="0">
                <a:latin typeface="Times New Roman" panose="02020603050405020304" pitchFamily="18" charset="0"/>
              </a:rPr>
              <a:t>＋</a:t>
            </a:r>
            <a:r>
              <a:rPr lang="zh-CN" altLang="en-US" sz="2400" b="1" dirty="0">
                <a:latin typeface="Times New Roman" panose="02020603050405020304" pitchFamily="18" charset="0"/>
              </a:rPr>
              <a:t>向负极移动</a:t>
            </a:r>
            <a:endParaRPr lang="zh-CN" altLang="en-US" sz="2400" b="1" dirty="0">
              <a:latin typeface="Times New Roman" panose="02020603050405020304" pitchFamily="18" charset="0"/>
            </a:endParaRPr>
          </a:p>
          <a:p>
            <a:pPr marL="0" lvl="0" indent="26670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  B.</a:t>
            </a:r>
            <a:r>
              <a:rPr lang="zh-CN" altLang="en-US" sz="2400" b="1" dirty="0">
                <a:latin typeface="Times New Roman" panose="02020603050405020304" pitchFamily="18" charset="0"/>
              </a:rPr>
              <a:t>若有</a:t>
            </a:r>
            <a:r>
              <a:rPr lang="en-US" altLang="zh-CN" sz="2400" b="1" dirty="0">
                <a:latin typeface="Times New Roman" panose="02020603050405020304" pitchFamily="18" charset="0"/>
              </a:rPr>
              <a:t>0.4mol</a:t>
            </a:r>
            <a:r>
              <a:rPr lang="zh-CN" altLang="en-US" sz="2400" b="1" dirty="0">
                <a:latin typeface="Times New Roman" panose="02020603050405020304" pitchFamily="18" charset="0"/>
              </a:rPr>
              <a:t>电子转移，则在标准状况下消耗</a:t>
            </a:r>
            <a:r>
              <a:rPr lang="en-US" altLang="zh-CN" sz="2400" b="1" dirty="0">
                <a:latin typeface="Times New Roman" panose="02020603050405020304" pitchFamily="18" charset="0"/>
              </a:rPr>
              <a:t>4.48L</a:t>
            </a:r>
            <a:r>
              <a:rPr lang="zh-CN" altLang="en-US" sz="2400" b="1" dirty="0">
                <a:latin typeface="Times New Roman" panose="02020603050405020304" pitchFamily="18" charset="0"/>
              </a:rPr>
              <a:t>氧气</a:t>
            </a:r>
            <a:endParaRPr lang="zh-CN" altLang="en-US" sz="2400" b="1" dirty="0">
              <a:latin typeface="Times New Roman" panose="02020603050405020304" pitchFamily="18" charset="0"/>
            </a:endParaRPr>
          </a:p>
          <a:p>
            <a:pPr marL="0" lvl="0" indent="26670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  C.</a:t>
            </a:r>
            <a:r>
              <a:rPr lang="zh-CN" altLang="en-US" sz="2400" b="1" dirty="0">
                <a:latin typeface="Times New Roman" panose="02020603050405020304" pitchFamily="18" charset="0"/>
              </a:rPr>
              <a:t>电池反应的化学方程式为：</a:t>
            </a:r>
            <a:r>
              <a:rPr lang="en-US" altLang="zh-CN" sz="2400" b="1" dirty="0">
                <a:latin typeface="Times New Roman" panose="02020603050405020304" pitchFamily="18" charset="0"/>
              </a:rPr>
              <a:t>CH</a:t>
            </a:r>
            <a:r>
              <a:rPr lang="en-US" altLang="zh-CN" sz="2400" b="1" baseline="-25000" dirty="0">
                <a:latin typeface="Times New Roman" panose="02020603050405020304" pitchFamily="18" charset="0"/>
              </a:rPr>
              <a:t>3</a:t>
            </a:r>
            <a:r>
              <a:rPr lang="en-US" altLang="zh-CN" sz="2400" b="1" dirty="0">
                <a:latin typeface="Times New Roman" panose="02020603050405020304" pitchFamily="18" charset="0"/>
              </a:rPr>
              <a:t>CH</a:t>
            </a:r>
            <a:r>
              <a:rPr lang="en-US" altLang="zh-CN" sz="2400" b="1" baseline="-25000" dirty="0"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</a:rPr>
              <a:t>OH+O</a:t>
            </a:r>
            <a:r>
              <a:rPr lang="en-US" altLang="zh-CN" sz="2400" b="1" baseline="-25000" dirty="0"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</a:rPr>
              <a:t>=CH</a:t>
            </a:r>
            <a:r>
              <a:rPr lang="en-US" altLang="zh-CN" sz="2400" b="1" baseline="-25000" dirty="0">
                <a:latin typeface="Times New Roman" panose="02020603050405020304" pitchFamily="18" charset="0"/>
              </a:rPr>
              <a:t>3</a:t>
            </a:r>
            <a:r>
              <a:rPr lang="en-US" altLang="zh-CN" sz="2400" b="1" dirty="0">
                <a:latin typeface="Times New Roman" panose="02020603050405020304" pitchFamily="18" charset="0"/>
              </a:rPr>
              <a:t>COOH+H</a:t>
            </a:r>
            <a:r>
              <a:rPr lang="en-US" altLang="zh-CN" sz="2400" b="1" baseline="-25000" dirty="0"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</a:rPr>
              <a:t>O</a:t>
            </a:r>
            <a:endParaRPr lang="en-US" altLang="zh-CN" sz="2400" b="1" dirty="0">
              <a:latin typeface="Times New Roman" panose="02020603050405020304" pitchFamily="18" charset="0"/>
            </a:endParaRPr>
          </a:p>
          <a:p>
            <a:pPr marL="0" lvl="0" indent="26670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</a:rPr>
              <a:t>  D.</a:t>
            </a:r>
            <a:r>
              <a:rPr lang="zh-CN" altLang="en-US" sz="2400" b="1" dirty="0">
                <a:latin typeface="Times New Roman" panose="02020603050405020304" pitchFamily="18" charset="0"/>
              </a:rPr>
              <a:t>正极上发生的反应是：</a:t>
            </a:r>
            <a:r>
              <a:rPr lang="en-US" altLang="zh-CN" sz="2400" b="1" dirty="0">
                <a:latin typeface="Times New Roman" panose="02020603050405020304" pitchFamily="18" charset="0"/>
              </a:rPr>
              <a:t>O</a:t>
            </a:r>
            <a:r>
              <a:rPr lang="en-US" altLang="zh-CN" sz="2400" b="1" baseline="-25000" dirty="0"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</a:rPr>
              <a:t>+4e</a:t>
            </a:r>
            <a:r>
              <a:rPr lang="zh-CN" altLang="en-US" sz="2400" b="1" baseline="30000" dirty="0">
                <a:latin typeface="Times New Roman" panose="02020603050405020304" pitchFamily="18" charset="0"/>
              </a:rPr>
              <a:t>－</a:t>
            </a:r>
            <a:r>
              <a:rPr lang="en-US" altLang="zh-CN" sz="2400" b="1" dirty="0">
                <a:latin typeface="Times New Roman" panose="02020603050405020304" pitchFamily="18" charset="0"/>
              </a:rPr>
              <a:t>+2H</a:t>
            </a:r>
            <a:r>
              <a:rPr lang="en-US" altLang="zh-CN" sz="2400" b="1" baseline="-25000" dirty="0"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</a:rPr>
              <a:t>O=4OH</a:t>
            </a:r>
            <a:r>
              <a:rPr lang="zh-CN" altLang="en-US" sz="2400" b="1" baseline="30000" dirty="0">
                <a:latin typeface="Times New Roman" panose="02020603050405020304" pitchFamily="18" charset="0"/>
              </a:rPr>
              <a:t>－</a:t>
            </a:r>
            <a:endParaRPr lang="zh-CN" altLang="en-US" sz="2400" b="1" baseline="30000" dirty="0">
              <a:latin typeface="Times New Roman" panose="02020603050405020304" pitchFamily="18" charset="0"/>
            </a:endParaRPr>
          </a:p>
        </p:txBody>
      </p:sp>
      <p:pic>
        <p:nvPicPr>
          <p:cNvPr id="21507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934200" y="3810000"/>
            <a:ext cx="5029200" cy="2681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3505200" y="1295400"/>
            <a:ext cx="11912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</a:rPr>
              <a:t>C</a:t>
            </a:r>
            <a:endParaRPr lang="en-US" altLang="zh-CN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485775"/>
            <a:ext cx="4778375" cy="5222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90204" pitchFamily="34" charset="0"/>
                <a:ea typeface="宋体" pitchFamily="2" charset="-122"/>
                <a:cs typeface="+mn-cs"/>
              </a:rPr>
              <a:t>【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90204" pitchFamily="34" charset="0"/>
                <a:ea typeface="宋体" pitchFamily="2" charset="-122"/>
                <a:cs typeface="+mn-cs"/>
              </a:rPr>
              <a:t>小结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90204" pitchFamily="34" charset="0"/>
                <a:ea typeface="宋体" pitchFamily="2" charset="-122"/>
                <a:cs typeface="+mn-cs"/>
              </a:rPr>
              <a:t>】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90204" pitchFamily="34" charset="0"/>
                <a:ea typeface="宋体" pitchFamily="2" charset="-122"/>
                <a:cs typeface="+mn-cs"/>
              </a:rPr>
              <a:t>关于燃料电池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9941" name="Text Box 5"/>
          <p:cNvSpPr txBox="1"/>
          <p:nvPr>
            <p:custDataLst>
              <p:tags r:id="rId2"/>
            </p:custDataLst>
          </p:nvPr>
        </p:nvSpPr>
        <p:spPr>
          <a:xfrm>
            <a:off x="1447800" y="1524000"/>
            <a:ext cx="8096250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Arial" panose="020B0604020202090204" pitchFamily="34" charset="0"/>
              </a:rPr>
              <a:t>负极：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90204" pitchFamily="34" charset="0"/>
              </a:rPr>
              <a:t>燃料</a:t>
            </a:r>
            <a:r>
              <a:rPr lang="zh-CN" altLang="en-US" sz="2400" b="1" dirty="0">
                <a:latin typeface="Arial" panose="020B0604020202090204" pitchFamily="34" charset="0"/>
              </a:rPr>
              <a:t>（</a:t>
            </a:r>
            <a:r>
              <a:rPr lang="en-US" altLang="zh-CN" sz="2400" b="1" dirty="0">
                <a:latin typeface="Arial" panose="020B0604020202090204" pitchFamily="34" charset="0"/>
              </a:rPr>
              <a:t>H</a:t>
            </a:r>
            <a:r>
              <a:rPr lang="en-US" altLang="zh-CN" sz="2400" b="1" baseline="-25000" dirty="0">
                <a:latin typeface="Arial" panose="020B0604020202090204" pitchFamily="34" charset="0"/>
              </a:rPr>
              <a:t>2</a:t>
            </a:r>
            <a:r>
              <a:rPr lang="zh-CN" altLang="en-US" sz="2400" b="1" dirty="0">
                <a:latin typeface="Arial" panose="020B0604020202090204" pitchFamily="34" charset="0"/>
              </a:rPr>
              <a:t>、</a:t>
            </a:r>
            <a:r>
              <a:rPr lang="en-US" altLang="zh-CN" sz="2400" b="1" dirty="0">
                <a:latin typeface="Arial" panose="020B0604020202090204" pitchFamily="34" charset="0"/>
              </a:rPr>
              <a:t>CO</a:t>
            </a:r>
            <a:r>
              <a:rPr lang="zh-CN" altLang="en-US" sz="2400" b="1" dirty="0">
                <a:latin typeface="Arial" panose="020B0604020202090204" pitchFamily="34" charset="0"/>
              </a:rPr>
              <a:t>、烃类、</a:t>
            </a:r>
            <a:r>
              <a:rPr lang="zh-CN" altLang="en-US" sz="2400" b="1" dirty="0">
                <a:solidFill>
                  <a:srgbClr val="000000"/>
                </a:solidFill>
                <a:latin typeface="Arial" panose="020B0604020202090204" pitchFamily="34" charset="0"/>
                <a:ea typeface="幼圆" pitchFamily="49" charset="-122"/>
              </a:rPr>
              <a:t>肼、甲醇、氨、煤气</a:t>
            </a:r>
            <a:r>
              <a:rPr lang="en-US" altLang="zh-CN" sz="2400" b="1" dirty="0">
                <a:solidFill>
                  <a:srgbClr val="000000"/>
                </a:solidFill>
                <a:latin typeface="Arial" panose="020B0604020202090204" pitchFamily="34" charset="0"/>
                <a:ea typeface="幼圆" pitchFamily="49" charset="-122"/>
              </a:rPr>
              <a:t>……</a:t>
            </a:r>
            <a:r>
              <a:rPr lang="zh-CN" altLang="en-US" sz="2400" b="1" dirty="0">
                <a:latin typeface="Arial" panose="020B0604020202090204" pitchFamily="34" charset="0"/>
              </a:rPr>
              <a:t>）</a:t>
            </a:r>
            <a:endParaRPr lang="zh-CN" altLang="en-US" sz="2400" b="1" dirty="0">
              <a:latin typeface="Arial" panose="020B0604020202090204" pitchFamily="34" charset="0"/>
            </a:endParaRPr>
          </a:p>
        </p:txBody>
      </p:sp>
      <p:sp>
        <p:nvSpPr>
          <p:cNvPr id="39942" name="Text Box 6"/>
          <p:cNvSpPr txBox="1"/>
          <p:nvPr>
            <p:custDataLst>
              <p:tags r:id="rId3"/>
            </p:custDataLst>
          </p:nvPr>
        </p:nvSpPr>
        <p:spPr>
          <a:xfrm>
            <a:off x="1438275" y="2462213"/>
            <a:ext cx="16510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Arial" panose="020B0604020202090204" pitchFamily="34" charset="0"/>
              </a:rPr>
              <a:t>正极：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90204" pitchFamily="34" charset="0"/>
              </a:rPr>
              <a:t>O</a:t>
            </a:r>
            <a:r>
              <a:rPr lang="en-US" altLang="zh-CN" sz="2400" b="1" baseline="-25000" dirty="0">
                <a:solidFill>
                  <a:srgbClr val="FF0000"/>
                </a:solidFill>
                <a:latin typeface="Arial" panose="020B0604020202090204" pitchFamily="34" charset="0"/>
              </a:rPr>
              <a:t>2</a:t>
            </a:r>
            <a:endParaRPr lang="en-US" altLang="zh-CN" sz="2400" b="1" baseline="-25000" dirty="0">
              <a:solidFill>
                <a:srgbClr val="FF0000"/>
              </a:solidFill>
              <a:latin typeface="Arial" panose="020B0604020202090204" pitchFamily="34" charset="0"/>
            </a:endParaRPr>
          </a:p>
        </p:txBody>
      </p:sp>
      <p:sp>
        <p:nvSpPr>
          <p:cNvPr id="39943" name="Text Box 7"/>
          <p:cNvSpPr txBox="1"/>
          <p:nvPr>
            <p:custDataLst>
              <p:tags r:id="rId4"/>
            </p:custDataLst>
          </p:nvPr>
        </p:nvSpPr>
        <p:spPr>
          <a:xfrm>
            <a:off x="1447800" y="3106738"/>
            <a:ext cx="3933825" cy="23082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Arial" panose="020B0604020202090204" pitchFamily="34" charset="0"/>
              </a:rPr>
              <a:t>电解质：①酸性溶液</a:t>
            </a:r>
            <a:endParaRPr lang="zh-CN" altLang="en-US" sz="2400" b="1" dirty="0">
              <a:latin typeface="Arial" panose="020B060402020209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Arial" panose="020B0604020202090204" pitchFamily="34" charset="0"/>
              </a:rPr>
              <a:t>               ②碱性溶液</a:t>
            </a:r>
            <a:endParaRPr lang="zh-CN" altLang="en-US" sz="2400" b="1" dirty="0">
              <a:latin typeface="Arial" panose="020B060402020209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Arial" panose="020B0604020202090204" pitchFamily="34" charset="0"/>
              </a:rPr>
              <a:t>               ③</a:t>
            </a:r>
            <a:r>
              <a:rPr lang="zh-CN" altLang="en-US" sz="2400" b="1" dirty="0">
                <a:solidFill>
                  <a:srgbClr val="C00000"/>
                </a:solidFill>
                <a:latin typeface="Arial" panose="020B0604020202090204" pitchFamily="34" charset="0"/>
              </a:rPr>
              <a:t>熔融金属氧化物</a:t>
            </a:r>
            <a:endParaRPr lang="zh-CN" altLang="en-US" sz="2400" b="1" dirty="0">
              <a:solidFill>
                <a:srgbClr val="C00000"/>
              </a:solidFill>
              <a:latin typeface="Arial" panose="020B060402020209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Arial" panose="020B0604020202090204" pitchFamily="34" charset="0"/>
              </a:rPr>
              <a:t>               ④</a:t>
            </a:r>
            <a:r>
              <a:rPr lang="zh-CN" altLang="en-US" sz="2400" b="1" dirty="0">
                <a:solidFill>
                  <a:srgbClr val="C00000"/>
                </a:solidFill>
                <a:latin typeface="Arial" panose="020B0604020202090204" pitchFamily="34" charset="0"/>
              </a:rPr>
              <a:t>熔融碳酸盐</a:t>
            </a:r>
            <a:endParaRPr lang="zh-CN" altLang="en-US" sz="2400" b="1" dirty="0">
              <a:solidFill>
                <a:srgbClr val="C00000"/>
              </a:solidFill>
              <a:latin typeface="Arial" panose="020B0604020202090204" pitchFamily="34" charset="0"/>
            </a:endParaRPr>
          </a:p>
        </p:txBody>
      </p:sp>
      <p:sp>
        <p:nvSpPr>
          <p:cNvPr id="39945" name="Text Box 9"/>
          <p:cNvSpPr txBox="1"/>
          <p:nvPr>
            <p:custDataLst>
              <p:tags r:id="rId5"/>
            </p:custDataLst>
          </p:nvPr>
        </p:nvSpPr>
        <p:spPr>
          <a:xfrm>
            <a:off x="6146800" y="2473325"/>
            <a:ext cx="2351088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Arial" panose="020B0604020202090204" pitchFamily="34" charset="0"/>
              </a:rPr>
              <a:t>正极电极方程式</a:t>
            </a:r>
            <a:endParaRPr lang="zh-CN" altLang="en-US" sz="2400" b="1" dirty="0">
              <a:solidFill>
                <a:srgbClr val="FF0000"/>
              </a:solidFill>
              <a:latin typeface="Arial" panose="020B0604020202090204" pitchFamily="34" charset="0"/>
            </a:endParaRPr>
          </a:p>
        </p:txBody>
      </p:sp>
      <p:sp>
        <p:nvSpPr>
          <p:cNvPr id="39946" name="Text Box 10"/>
          <p:cNvSpPr txBox="1"/>
          <p:nvPr>
            <p:custDataLst>
              <p:tags r:id="rId6"/>
            </p:custDataLst>
          </p:nvPr>
        </p:nvSpPr>
        <p:spPr>
          <a:xfrm>
            <a:off x="5643563" y="3154363"/>
            <a:ext cx="3348037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90204" pitchFamily="34" charset="0"/>
              </a:rPr>
              <a:t>O</a:t>
            </a:r>
            <a:r>
              <a:rPr lang="en-US" altLang="zh-CN" sz="2400" b="1" baseline="-25000" dirty="0">
                <a:solidFill>
                  <a:srgbClr val="002060"/>
                </a:solidFill>
                <a:latin typeface="Arial" panose="020B0604020202090204" pitchFamily="34" charset="0"/>
              </a:rPr>
              <a:t>2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90204" pitchFamily="34" charset="0"/>
              </a:rPr>
              <a:t> + 4H</a:t>
            </a:r>
            <a:r>
              <a:rPr lang="en-US" altLang="zh-CN" sz="2400" b="1" baseline="30000" dirty="0">
                <a:solidFill>
                  <a:srgbClr val="002060"/>
                </a:solidFill>
                <a:latin typeface="Arial" panose="020B0604020202090204" pitchFamily="34" charset="0"/>
              </a:rPr>
              <a:t>+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90204" pitchFamily="34" charset="0"/>
              </a:rPr>
              <a:t> + 4e</a:t>
            </a:r>
            <a:r>
              <a:rPr lang="en-US" altLang="zh-CN" sz="2400" b="1" baseline="30000" dirty="0">
                <a:solidFill>
                  <a:srgbClr val="002060"/>
                </a:solidFill>
                <a:latin typeface="Arial" panose="020B0604020202090204" pitchFamily="34" charset="0"/>
              </a:rPr>
              <a:t>-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90204" pitchFamily="34" charset="0"/>
              </a:rPr>
              <a:t> = 2H</a:t>
            </a:r>
            <a:r>
              <a:rPr lang="en-US" altLang="zh-CN" sz="2400" b="1" baseline="-25000" dirty="0">
                <a:solidFill>
                  <a:srgbClr val="002060"/>
                </a:solidFill>
                <a:latin typeface="Arial" panose="020B0604020202090204" pitchFamily="34" charset="0"/>
              </a:rPr>
              <a:t>2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90204" pitchFamily="34" charset="0"/>
              </a:rPr>
              <a:t>O</a:t>
            </a:r>
            <a:endParaRPr lang="en-US" altLang="zh-CN" sz="2400" b="1" baseline="-25000" dirty="0">
              <a:solidFill>
                <a:srgbClr val="002060"/>
              </a:solidFill>
              <a:latin typeface="Arial" panose="020B0604020202090204" pitchFamily="34" charset="0"/>
            </a:endParaRPr>
          </a:p>
        </p:txBody>
      </p:sp>
      <p:sp>
        <p:nvSpPr>
          <p:cNvPr id="39947" name="Text Box 11"/>
          <p:cNvSpPr txBox="1"/>
          <p:nvPr>
            <p:custDataLst>
              <p:tags r:id="rId7"/>
            </p:custDataLst>
          </p:nvPr>
        </p:nvSpPr>
        <p:spPr>
          <a:xfrm>
            <a:off x="5654675" y="3697288"/>
            <a:ext cx="3767138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7030A0"/>
                </a:solidFill>
                <a:latin typeface="Arial" panose="020B0604020202090204" pitchFamily="34" charset="0"/>
              </a:rPr>
              <a:t>O</a:t>
            </a:r>
            <a:r>
              <a:rPr lang="en-US" altLang="zh-CN" sz="2400" b="1" baseline="-25000" dirty="0">
                <a:solidFill>
                  <a:srgbClr val="7030A0"/>
                </a:solidFill>
                <a:latin typeface="Arial" panose="020B0604020202090204" pitchFamily="34" charset="0"/>
              </a:rPr>
              <a:t>2</a:t>
            </a:r>
            <a:r>
              <a:rPr lang="en-US" altLang="zh-CN" sz="2400" b="1" dirty="0">
                <a:solidFill>
                  <a:srgbClr val="7030A0"/>
                </a:solidFill>
                <a:latin typeface="Arial" panose="020B0604020202090204" pitchFamily="34" charset="0"/>
              </a:rPr>
              <a:t> + 2H</a:t>
            </a:r>
            <a:r>
              <a:rPr lang="en-US" altLang="zh-CN" sz="2400" b="1" baseline="-25000" dirty="0">
                <a:solidFill>
                  <a:srgbClr val="7030A0"/>
                </a:solidFill>
                <a:latin typeface="Arial" panose="020B0604020202090204" pitchFamily="34" charset="0"/>
              </a:rPr>
              <a:t>2</a:t>
            </a:r>
            <a:r>
              <a:rPr lang="en-US" altLang="zh-CN" sz="2400" b="1" dirty="0">
                <a:solidFill>
                  <a:srgbClr val="7030A0"/>
                </a:solidFill>
                <a:latin typeface="Arial" panose="020B0604020202090204" pitchFamily="34" charset="0"/>
              </a:rPr>
              <a:t>O + 4e</a:t>
            </a:r>
            <a:r>
              <a:rPr lang="en-US" altLang="zh-CN" sz="2400" b="1" baseline="30000" dirty="0">
                <a:solidFill>
                  <a:srgbClr val="7030A0"/>
                </a:solidFill>
                <a:latin typeface="Arial" panose="020B0604020202090204" pitchFamily="34" charset="0"/>
              </a:rPr>
              <a:t>-</a:t>
            </a:r>
            <a:r>
              <a:rPr lang="en-US" altLang="zh-CN" sz="2400" b="1" dirty="0">
                <a:solidFill>
                  <a:srgbClr val="7030A0"/>
                </a:solidFill>
                <a:latin typeface="Arial" panose="020B0604020202090204" pitchFamily="34" charset="0"/>
              </a:rPr>
              <a:t> = 4OH</a:t>
            </a:r>
            <a:r>
              <a:rPr lang="en-US" altLang="zh-CN" sz="2400" b="1" baseline="30000" dirty="0">
                <a:solidFill>
                  <a:srgbClr val="7030A0"/>
                </a:solidFill>
                <a:latin typeface="Arial" panose="020B0604020202090204" pitchFamily="34" charset="0"/>
              </a:rPr>
              <a:t>-</a:t>
            </a:r>
            <a:endParaRPr lang="en-US" altLang="zh-CN" sz="2400" b="1" baseline="-25000" dirty="0">
              <a:solidFill>
                <a:srgbClr val="7030A0"/>
              </a:solidFill>
              <a:latin typeface="Arial" panose="020B0604020202090204" pitchFamily="34" charset="0"/>
            </a:endParaRPr>
          </a:p>
        </p:txBody>
      </p:sp>
      <p:sp>
        <p:nvSpPr>
          <p:cNvPr id="39949" name="Rectangle 13"/>
          <p:cNvSpPr/>
          <p:nvPr>
            <p:custDataLst>
              <p:tags r:id="rId8"/>
            </p:custDataLst>
          </p:nvPr>
        </p:nvSpPr>
        <p:spPr>
          <a:xfrm>
            <a:off x="5654675" y="4256088"/>
            <a:ext cx="230028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90204" pitchFamily="34" charset="0"/>
              </a:rPr>
              <a:t>O</a:t>
            </a:r>
            <a:r>
              <a:rPr lang="en-US" altLang="zh-CN" sz="2400" b="1" baseline="-25000" dirty="0">
                <a:solidFill>
                  <a:srgbClr val="002060"/>
                </a:solidFill>
                <a:latin typeface="Arial" panose="020B0604020202090204" pitchFamily="34" charset="0"/>
              </a:rPr>
              <a:t>2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90204" pitchFamily="34" charset="0"/>
              </a:rPr>
              <a:t> + 4e</a:t>
            </a:r>
            <a:r>
              <a:rPr lang="en-US" altLang="zh-CN" sz="2400" b="1" baseline="30000" dirty="0">
                <a:solidFill>
                  <a:srgbClr val="002060"/>
                </a:solidFill>
                <a:latin typeface="Arial" panose="020B0604020202090204" pitchFamily="34" charset="0"/>
              </a:rPr>
              <a:t>-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90204" pitchFamily="34" charset="0"/>
              </a:rPr>
              <a:t> = 2O</a:t>
            </a:r>
            <a:r>
              <a:rPr lang="en-US" altLang="zh-CN" sz="2400" b="1" baseline="30000" dirty="0">
                <a:solidFill>
                  <a:srgbClr val="002060"/>
                </a:solidFill>
                <a:latin typeface="Arial" panose="020B0604020202090204" pitchFamily="34" charset="0"/>
              </a:rPr>
              <a:t>2-</a:t>
            </a:r>
            <a:endParaRPr lang="en-US" altLang="zh-CN" sz="2400" b="1" baseline="30000" dirty="0">
              <a:solidFill>
                <a:srgbClr val="002060"/>
              </a:solidFill>
              <a:latin typeface="Arial" panose="020B0604020202090204" pitchFamily="34" charset="0"/>
            </a:endParaRPr>
          </a:p>
        </p:txBody>
      </p:sp>
      <p:sp>
        <p:nvSpPr>
          <p:cNvPr id="39950" name="Rectangle 14"/>
          <p:cNvSpPr/>
          <p:nvPr>
            <p:custDataLst>
              <p:tags r:id="rId9"/>
            </p:custDataLst>
          </p:nvPr>
        </p:nvSpPr>
        <p:spPr>
          <a:xfrm>
            <a:off x="5654675" y="4857750"/>
            <a:ext cx="3562350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660066"/>
                </a:solidFill>
                <a:latin typeface="Arial" panose="020B0604020202090204" pitchFamily="34" charset="0"/>
              </a:rPr>
              <a:t>O</a:t>
            </a:r>
            <a:r>
              <a:rPr lang="en-US" altLang="zh-CN" sz="2400" b="1" baseline="-25000" dirty="0">
                <a:solidFill>
                  <a:srgbClr val="660066"/>
                </a:solidFill>
                <a:latin typeface="Arial" panose="020B0604020202090204" pitchFamily="34" charset="0"/>
              </a:rPr>
              <a:t>2</a:t>
            </a:r>
            <a:r>
              <a:rPr lang="en-US" altLang="zh-CN" sz="2400" b="1" dirty="0">
                <a:solidFill>
                  <a:srgbClr val="660066"/>
                </a:solidFill>
                <a:latin typeface="Arial" panose="020B0604020202090204" pitchFamily="34" charset="0"/>
              </a:rPr>
              <a:t> + 4e</a:t>
            </a:r>
            <a:r>
              <a:rPr lang="en-US" altLang="zh-CN" sz="2400" b="1" baseline="30000" dirty="0">
                <a:solidFill>
                  <a:srgbClr val="660066"/>
                </a:solidFill>
                <a:latin typeface="Arial" panose="020B0604020202090204" pitchFamily="34" charset="0"/>
              </a:rPr>
              <a:t>-</a:t>
            </a:r>
            <a:r>
              <a:rPr lang="en-US" altLang="zh-CN" sz="2400" b="1" dirty="0">
                <a:solidFill>
                  <a:srgbClr val="660066"/>
                </a:solidFill>
                <a:latin typeface="Arial" panose="020B0604020202090204" pitchFamily="34" charset="0"/>
              </a:rPr>
              <a:t> +2CO</a:t>
            </a:r>
            <a:r>
              <a:rPr lang="en-US" altLang="zh-CN" sz="2400" b="1" baseline="-25000" dirty="0">
                <a:solidFill>
                  <a:srgbClr val="660066"/>
                </a:solidFill>
                <a:latin typeface="Arial" panose="020B0604020202090204" pitchFamily="34" charset="0"/>
              </a:rPr>
              <a:t>2 </a:t>
            </a:r>
            <a:r>
              <a:rPr lang="en-US" altLang="zh-CN" sz="2400" b="1" dirty="0">
                <a:solidFill>
                  <a:srgbClr val="660066"/>
                </a:solidFill>
                <a:latin typeface="Arial" panose="020B0604020202090204" pitchFamily="34" charset="0"/>
              </a:rPr>
              <a:t>= 2CO</a:t>
            </a:r>
            <a:r>
              <a:rPr lang="en-US" altLang="zh-CN" sz="2400" b="1" baseline="-25000" dirty="0">
                <a:solidFill>
                  <a:srgbClr val="660066"/>
                </a:solidFill>
                <a:latin typeface="Arial" panose="020B0604020202090204" pitchFamily="34" charset="0"/>
              </a:rPr>
              <a:t>3</a:t>
            </a:r>
            <a:r>
              <a:rPr lang="en-US" altLang="zh-CN" sz="2400" b="1" baseline="30000" dirty="0">
                <a:solidFill>
                  <a:srgbClr val="660066"/>
                </a:solidFill>
                <a:latin typeface="Arial" panose="020B0604020202090204" pitchFamily="34" charset="0"/>
              </a:rPr>
              <a:t>2-</a:t>
            </a:r>
            <a:endParaRPr lang="en-US" altLang="zh-CN" sz="2400" b="1" baseline="30000" dirty="0">
              <a:solidFill>
                <a:srgbClr val="660066"/>
              </a:solidFill>
              <a:latin typeface="Arial" panose="020B060402020209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9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/>
      <p:bldP spid="39942" grpId="0"/>
      <p:bldP spid="39943" grpId="0"/>
      <p:bldP spid="39945" grpId="0"/>
      <p:bldP spid="39946" grpId="0"/>
      <p:bldP spid="39947" grpId="0" animBg="1"/>
      <p:bldP spid="39949" grpId="0" animBg="1"/>
      <p:bldP spid="399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1125538" y="2127250"/>
            <a:ext cx="8885238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1F16E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1F16E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书写步骤</a:t>
            </a:r>
            <a:endParaRPr kumimoji="0" lang="zh-CN" altLang="en-US" sz="2400" b="0" i="0" u="none" strike="noStrike" kern="100" cap="none" spc="0" normalizeH="0" baseline="0" noProof="0" dirty="0">
              <a:ln>
                <a:noFill/>
              </a:ln>
              <a:solidFill>
                <a:srgbClr val="1F16E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①析价态，定正负</a:t>
            </a: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②列物质</a:t>
            </a: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③标得失</a:t>
            </a: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④看环境，配守恒</a:t>
            </a:r>
            <a:endParaRPr kumimoji="0" lang="zh-CN" altLang="en-US" sz="2400" b="1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3555" name="文本框 1"/>
          <p:cNvSpPr txBox="1"/>
          <p:nvPr>
            <p:custDataLst>
              <p:tags r:id="rId2"/>
            </p:custDataLst>
          </p:nvPr>
        </p:nvSpPr>
        <p:spPr>
          <a:xfrm>
            <a:off x="2819400" y="349250"/>
            <a:ext cx="4908550" cy="439738"/>
          </a:xfrm>
          <a:prstGeom prst="rect">
            <a:avLst/>
          </a:prstGeom>
          <a:gradFill rotWithShape="0">
            <a:gsLst>
              <a:gs pos="0">
                <a:srgbClr val="012D86"/>
              </a:gs>
              <a:gs pos="100000">
                <a:srgbClr val="0E2557"/>
              </a:gs>
            </a:gsLst>
            <a:lin ang="5400000"/>
            <a:tileRect/>
          </a:gradFill>
          <a:ln w="9525">
            <a:noFill/>
          </a:ln>
        </p:spPr>
        <p:txBody>
          <a:bodyPr lIns="67500" tIns="35100" rIns="67500" bIns="35100" anchor="ctr" anchorCtr="0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电极反应式的书写方法</a:t>
            </a: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3556" name="Group 8"/>
          <p:cNvGrpSpPr/>
          <p:nvPr/>
        </p:nvGrpSpPr>
        <p:grpSpPr>
          <a:xfrm>
            <a:off x="609600" y="268288"/>
            <a:ext cx="1917700" cy="576262"/>
            <a:chOff x="-7" y="458"/>
            <a:chExt cx="1610" cy="484"/>
          </a:xfrm>
        </p:grpSpPr>
        <p:grpSp>
          <p:nvGrpSpPr>
            <p:cNvPr id="23564" name="Group 9"/>
            <p:cNvGrpSpPr/>
            <p:nvPr/>
          </p:nvGrpSpPr>
          <p:grpSpPr>
            <a:xfrm>
              <a:off x="-7" y="458"/>
              <a:ext cx="1481" cy="484"/>
              <a:chOff x="-7" y="458"/>
              <a:chExt cx="1481" cy="484"/>
            </a:xfrm>
          </p:grpSpPr>
          <p:sp>
            <p:nvSpPr>
              <p:cNvPr id="21" name="AutoShape 10"/>
              <p:cNvSpPr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340" y="526"/>
                <a:ext cx="1134" cy="36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D26310"/>
                  </a:gs>
                  <a:gs pos="100000">
                    <a:srgbClr val="FF9900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宋体" pitchFamily="2" charset="-122"/>
                  <a:cs typeface="+mn-cs"/>
                </a:endParaRPr>
              </a:p>
            </p:txBody>
          </p:sp>
          <p:pic>
            <p:nvPicPr>
              <p:cNvPr id="23567" name="Picture 11" descr="edit_profile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tretch>
                <a:fillRect/>
              </a:stretch>
            </p:blipFill>
            <p:spPr>
              <a:xfrm>
                <a:off x="-7" y="458"/>
                <a:ext cx="433" cy="484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20" name="Text Box 1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33" y="521"/>
              <a:ext cx="1270" cy="38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ea typeface="宋体" pitchFamily="2" charset="-122"/>
                  <a:cs typeface="+mn-cs"/>
                </a:rPr>
                <a:t>方法指导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宋体" pitchFamily="2" charset="-122"/>
                <a:cs typeface="+mn-cs"/>
              </a:endParaRPr>
            </a:p>
          </p:txBody>
        </p:sp>
      </p:grp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2286000" y="3581400"/>
            <a:ext cx="7291388" cy="15462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R="0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2100" b="1" kern="100" cap="none" spc="0" normalizeH="0" baseline="0" noProof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补项原则：</a:t>
            </a:r>
            <a:r>
              <a:rPr kumimoji="0" lang="zh-CN" altLang="en-US" sz="2100" b="1" kern="100" cap="none" spc="0" normalizeH="0" baseline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酸性介质（缺</a:t>
            </a:r>
            <a:r>
              <a:rPr kumimoji="0" lang="en-US" altLang="zh-CN" sz="2100" b="1" kern="100" cap="none" spc="0" normalizeH="0" baseline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</a:t>
            </a:r>
            <a:r>
              <a:rPr kumimoji="0" lang="zh-CN" altLang="en-US" sz="2100" b="1" kern="100" cap="none" spc="0" normalizeH="0" baseline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补</a:t>
            </a:r>
            <a:r>
              <a:rPr kumimoji="0" lang="en-US" altLang="zh-CN" sz="2100" b="1" kern="100" cap="none" spc="0" normalizeH="0" baseline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</a:t>
            </a:r>
            <a:r>
              <a:rPr kumimoji="0" lang="en-US" altLang="zh-CN" sz="2100" b="1" kern="100" cap="none" spc="0" normalizeH="0" baseline="3000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kumimoji="0" lang="zh-CN" altLang="en-US" sz="2100" b="1" kern="100" cap="none" spc="0" normalizeH="0" baseline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，缺</a:t>
            </a:r>
            <a:r>
              <a:rPr kumimoji="0" lang="en-US" altLang="zh-CN" sz="2100" b="1" kern="100" cap="none" spc="0" normalizeH="0" baseline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</a:t>
            </a:r>
            <a:r>
              <a:rPr kumimoji="0" lang="zh-CN" altLang="en-US" sz="2100" b="1" kern="100" cap="none" spc="0" normalizeH="0" baseline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补</a:t>
            </a:r>
            <a:r>
              <a:rPr kumimoji="0" lang="en-US" altLang="zh-CN" sz="2100" b="1" kern="100" cap="none" spc="0" normalizeH="0" baseline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</a:t>
            </a:r>
            <a:r>
              <a:rPr kumimoji="0" lang="en-US" altLang="zh-CN" sz="2100" b="1" kern="100" cap="none" spc="0" normalizeH="0" baseline="-2500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kumimoji="0" lang="en-US" altLang="zh-CN" sz="2100" b="1" kern="100" cap="none" spc="0" normalizeH="0" baseline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</a:t>
            </a:r>
            <a:r>
              <a:rPr kumimoji="0" lang="zh-CN" altLang="en-US" sz="2100" b="1" kern="100" cap="none" spc="0" normalizeH="0" baseline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）；</a:t>
            </a:r>
            <a:endParaRPr kumimoji="0" lang="zh-CN" altLang="en-US" sz="2100" b="1" kern="100" cap="none" spc="0" normalizeH="0" baseline="0" noProof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R="0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altLang="zh-CN" sz="2100" b="1" kern="100" cap="none" spc="0" normalizeH="0" baseline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</a:t>
            </a:r>
            <a:r>
              <a:rPr kumimoji="0" lang="zh-CN" altLang="en-US" sz="2100" b="1" kern="100" cap="none" spc="0" normalizeH="0" baseline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碱性介质（缺</a:t>
            </a:r>
            <a:r>
              <a:rPr kumimoji="0" lang="en-US" altLang="zh-CN" sz="2100" b="1" kern="100" cap="none" spc="0" normalizeH="0" baseline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</a:t>
            </a:r>
            <a:r>
              <a:rPr kumimoji="0" lang="zh-CN" altLang="en-US" sz="2100" b="1" kern="100" cap="none" spc="0" normalizeH="0" baseline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补</a:t>
            </a:r>
            <a:r>
              <a:rPr kumimoji="0" lang="en-US" altLang="zh-CN" sz="2100" b="1" kern="100" cap="none" spc="0" normalizeH="0" baseline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</a:t>
            </a:r>
            <a:r>
              <a:rPr kumimoji="0" lang="en-US" altLang="zh-CN" sz="2100" b="1" kern="100" cap="none" spc="0" normalizeH="0" baseline="-2500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kumimoji="0" lang="en-US" altLang="zh-CN" sz="2100" b="1" kern="100" cap="none" spc="0" normalizeH="0" baseline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</a:t>
            </a:r>
            <a:r>
              <a:rPr kumimoji="0" lang="zh-CN" altLang="en-US" sz="2100" b="1" kern="100" cap="none" spc="0" normalizeH="0" baseline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，缺</a:t>
            </a:r>
            <a:r>
              <a:rPr kumimoji="0" lang="en-US" altLang="zh-CN" sz="2100" b="1" kern="100" cap="none" spc="0" normalizeH="0" baseline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</a:t>
            </a:r>
            <a:r>
              <a:rPr kumimoji="0" lang="zh-CN" altLang="en-US" sz="2100" b="1" kern="100" cap="none" spc="0" normalizeH="0" baseline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补</a:t>
            </a:r>
            <a:r>
              <a:rPr kumimoji="0" lang="en-US" altLang="zh-CN" sz="2100" b="1" kern="100" cap="none" spc="0" normalizeH="0" baseline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OH</a:t>
            </a:r>
            <a:r>
              <a:rPr kumimoji="0" lang="en-US" altLang="zh-CN" sz="2100" b="1" kern="100" cap="none" spc="0" normalizeH="0" baseline="3000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kumimoji="0" lang="zh-CN" altLang="en-US" sz="2100" b="1" kern="100" cap="none" spc="0" normalizeH="0" baseline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）；</a:t>
            </a:r>
            <a:endParaRPr kumimoji="0" lang="zh-CN" altLang="en-US" sz="2100" b="1" kern="100" cap="none" spc="0" normalizeH="0" baseline="0" noProof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R="0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altLang="zh-CN" sz="2100" b="1" kern="100" cap="none" spc="0" normalizeH="0" baseline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</a:t>
            </a:r>
            <a:r>
              <a:rPr kumimoji="0" lang="zh-CN" altLang="en-US" sz="2100" b="1" kern="100" cap="none" spc="0" normalizeH="0" baseline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熔融氧化物使用</a:t>
            </a:r>
            <a:r>
              <a:rPr kumimoji="0" lang="en-US" altLang="zh-CN" sz="2100" b="1" kern="100" cap="none" spc="0" normalizeH="0" baseline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</a:t>
            </a:r>
            <a:r>
              <a:rPr kumimoji="0" lang="en-US" altLang="zh-CN" sz="2100" b="1" kern="100" cap="none" spc="0" normalizeH="0" baseline="3000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2-</a:t>
            </a:r>
            <a:r>
              <a:rPr kumimoji="0" lang="zh-CN" altLang="en-US" sz="2100" b="1" kern="100" cap="none" spc="0" normalizeH="0" baseline="3000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r>
              <a:rPr kumimoji="0" lang="zh-CN" altLang="en-US" sz="2100" b="1" kern="100" cap="none" spc="0" normalizeH="0" baseline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熔融碳酸盐使用</a:t>
            </a:r>
            <a:r>
              <a:rPr kumimoji="0" lang="en-US" altLang="zh-CN" sz="2100" b="1" kern="100" cap="none" spc="0" normalizeH="0" baseline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CO</a:t>
            </a:r>
            <a:r>
              <a:rPr kumimoji="0" lang="en-US" altLang="zh-CN" sz="2100" b="1" kern="100" cap="none" spc="0" normalizeH="0" baseline="-2500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kumimoji="0" lang="en-US" altLang="zh-CN" sz="2100" b="1" kern="100" cap="none" spc="0" normalizeH="0" baseline="3000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2-</a:t>
            </a:r>
            <a:r>
              <a:rPr kumimoji="0" lang="zh-CN" altLang="en-US" sz="2100" b="1" kern="100" cap="none" spc="0" normalizeH="0" baseline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kumimoji="0" lang="zh-CN" altLang="en-US" sz="2100" b="1" kern="100" cap="none" spc="0" normalizeH="0" baseline="0" noProof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3558" name="文本框 5"/>
          <p:cNvSpPr txBox="1"/>
          <p:nvPr>
            <p:custDataLst>
              <p:tags r:id="rId8"/>
            </p:custDataLst>
          </p:nvPr>
        </p:nvSpPr>
        <p:spPr>
          <a:xfrm>
            <a:off x="1085850" y="1108075"/>
            <a:ext cx="2033588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1F16E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400" b="1" dirty="0">
                <a:solidFill>
                  <a:srgbClr val="1F16E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书写原则：</a:t>
            </a:r>
            <a:endParaRPr lang="zh-CN" altLang="en-US" sz="2400" b="1" dirty="0">
              <a:solidFill>
                <a:srgbClr val="1F16E8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9"/>
            </p:custDataLst>
          </p:nvPr>
        </p:nvSpPr>
        <p:spPr>
          <a:xfrm>
            <a:off x="3087688" y="1074738"/>
            <a:ext cx="46402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①质量守恒</a:t>
            </a:r>
            <a:r>
              <a:rPr kumimoji="0" lang="en-US" altLang="zh-CN" sz="2400" b="1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+</a:t>
            </a:r>
            <a:r>
              <a:rPr kumimoji="0" lang="zh-CN" altLang="en-US" sz="2400" b="1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电荷守恒</a:t>
            </a:r>
            <a:r>
              <a:rPr kumimoji="0" lang="en-US" altLang="zh-CN" sz="2400" b="1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+</a:t>
            </a:r>
            <a:r>
              <a:rPr kumimoji="0" lang="zh-CN" altLang="en-US" sz="2400" b="1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电子守恒</a:t>
            </a:r>
            <a:endParaRPr kumimoji="0" lang="zh-CN" altLang="en-US" sz="2400" b="1" kern="1200" cap="none" spc="0" normalizeH="0" baseline="0" noProof="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0"/>
            </p:custDataLst>
          </p:nvPr>
        </p:nvSpPr>
        <p:spPr>
          <a:xfrm>
            <a:off x="3086100" y="1666875"/>
            <a:ext cx="7880350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Arial" panose="020B0604020202090204" pitchFamily="34" charset="0"/>
                <a:sym typeface="+mn-ea"/>
              </a:rPr>
              <a:t>②弱电解质、气体、难溶物均写化学式，其余用离子符号</a:t>
            </a:r>
            <a:endParaRPr lang="zh-CN" altLang="en-US" sz="2400" b="1" dirty="0">
              <a:solidFill>
                <a:srgbClr val="FF0000"/>
              </a:solidFill>
              <a:latin typeface="Arial" panose="020B0604020202090204" pitchFamily="34" charset="0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11"/>
            </p:custDataLst>
          </p:nvPr>
        </p:nvSpPr>
        <p:spPr>
          <a:xfrm>
            <a:off x="1116013" y="5224463"/>
            <a:ext cx="32321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00" cap="none" spc="0" normalizeH="0" baseline="0" noProof="0">
                <a:solidFill>
                  <a:srgbClr val="1F16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</a:t>
            </a:r>
            <a:r>
              <a:rPr kumimoji="0" lang="zh-CN" altLang="en-US" sz="2400" b="1" kern="100" cap="none" spc="0" normalizeH="0" baseline="0" noProof="0">
                <a:solidFill>
                  <a:srgbClr val="1F16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复杂电极反应式书写</a:t>
            </a:r>
            <a:endParaRPr kumimoji="0" lang="zh-CN" altLang="en-US" sz="2400" b="1" kern="100" cap="none" spc="0" normalizeH="0" baseline="0" noProof="0">
              <a:solidFill>
                <a:srgbClr val="1F16E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12"/>
            </p:custDataLst>
          </p:nvPr>
        </p:nvSpPr>
        <p:spPr>
          <a:xfrm>
            <a:off x="2373313" y="5892800"/>
            <a:ext cx="6846887" cy="461963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Arial" panose="020B0604020202090204" pitchFamily="34" charset="0"/>
              </a:rPr>
              <a:t>复杂电极反应式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90204" pitchFamily="34" charset="0"/>
              </a:rPr>
              <a:t>=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90204" pitchFamily="34" charset="0"/>
              </a:rPr>
              <a:t>总反应式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90204" pitchFamily="34" charset="0"/>
              </a:rPr>
              <a:t>—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90204" pitchFamily="34" charset="0"/>
              </a:rPr>
              <a:t>较简单一极电极式</a:t>
            </a:r>
            <a:endParaRPr lang="zh-CN" altLang="en-US" sz="2400" b="1" dirty="0">
              <a:solidFill>
                <a:srgbClr val="FF0000"/>
              </a:solidFill>
              <a:latin typeface="Arial" panose="020B060402020209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7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0238" name="文本框 10"/>
          <p:cNvSpPr/>
          <p:nvPr>
            <p:custDataLst>
              <p:tags r:id="rId1"/>
            </p:custDataLst>
          </p:nvPr>
        </p:nvSpPr>
        <p:spPr>
          <a:xfrm>
            <a:off x="838200" y="3048000"/>
            <a:ext cx="2078038" cy="19383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比能量低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寿命短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产业链铅污染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……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111" name="图片 110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733862" y="1108565"/>
            <a:ext cx="2895524" cy="2625227"/>
          </a:xfrm>
          <a:prstGeom prst="rect">
            <a:avLst/>
          </a:prstGeom>
          <a:noFill/>
          <a:ln w="9525">
            <a:noFill/>
          </a:ln>
          <a:effectLst>
            <a:softEdge rad="50800"/>
          </a:effectLst>
        </p:spPr>
      </p:pic>
      <p:pic>
        <p:nvPicPr>
          <p:cNvPr id="113" name="图片 112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884193" y="1122757"/>
            <a:ext cx="3021707" cy="2611036"/>
          </a:xfrm>
          <a:prstGeom prst="rect">
            <a:avLst/>
          </a:prstGeom>
          <a:noFill/>
          <a:ln w="9525">
            <a:noFill/>
          </a:ln>
          <a:effectLst>
            <a:softEdge rad="50800"/>
          </a:effectLst>
        </p:spPr>
      </p:pic>
      <p:pic>
        <p:nvPicPr>
          <p:cNvPr id="114" name="图片 113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268278" y="3940016"/>
            <a:ext cx="3880682" cy="2536904"/>
          </a:xfrm>
          <a:prstGeom prst="rect">
            <a:avLst/>
          </a:prstGeom>
          <a:noFill/>
          <a:ln w="9525">
            <a:noFill/>
          </a:ln>
          <a:effectLst>
            <a:softEdge rad="50800"/>
          </a:effectLst>
        </p:spPr>
      </p:pic>
      <p:sp>
        <p:nvSpPr>
          <p:cNvPr id="2" name="文本框 10"/>
          <p:cNvSpPr/>
          <p:nvPr>
            <p:custDataLst>
              <p:tags r:id="rId8"/>
            </p:custDataLst>
          </p:nvPr>
        </p:nvSpPr>
        <p:spPr>
          <a:xfrm>
            <a:off x="685800" y="300038"/>
            <a:ext cx="8158163" cy="46196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粗黑宋简体" panose="02000000000000000000" pitchFamily="2" charset="-122"/>
                <a:ea typeface="方正粗黑宋简体" panose="02000000000000000000" pitchFamily="2" charset="-122"/>
                <a:cs typeface="+mn-cs"/>
              </a:rPr>
              <a:t>思考：铅蓄电池解决了电池二次使用问题，它有哪些缺点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方正粗黑宋简体" panose="02000000000000000000" pitchFamily="2" charset="-122"/>
                <a:ea typeface="方正粗黑宋简体" panose="02000000000000000000" pitchFamily="2" charset="-122"/>
                <a:cs typeface="+mn-cs"/>
                <a:sym typeface="+mn-ea"/>
              </a:rPr>
              <a:t>？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方正粗黑宋简体" panose="02000000000000000000" pitchFamily="2" charset="-122"/>
              <a:ea typeface="方正粗黑宋简体" panose="02000000000000000000" pitchFamily="2" charset="-122"/>
              <a:cs typeface="+mn-cs"/>
            </a:endParaRPr>
          </a:p>
        </p:txBody>
      </p:sp>
      <p:cxnSp>
        <p:nvCxnSpPr>
          <p:cNvPr id="15" name="直接连接符 14"/>
          <p:cNvCxnSpPr/>
          <p:nvPr>
            <p:custDataLst>
              <p:tags r:id="rId9"/>
            </p:custDataLst>
          </p:nvPr>
        </p:nvCxnSpPr>
        <p:spPr>
          <a:xfrm flipH="1">
            <a:off x="3943350" y="850900"/>
            <a:ext cx="0" cy="79692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>
            <p:custDataLst>
              <p:tags r:id="rId10"/>
            </p:custDataLst>
          </p:nvPr>
        </p:nvCxnSpPr>
        <p:spPr>
          <a:xfrm flipH="1">
            <a:off x="6116638" y="850900"/>
            <a:ext cx="0" cy="79692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>
            <p:custDataLst>
              <p:tags r:id="rId11"/>
            </p:custDataLst>
          </p:nvPr>
        </p:nvCxnSpPr>
        <p:spPr>
          <a:xfrm flipH="1">
            <a:off x="8259763" y="844550"/>
            <a:ext cx="0" cy="79851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0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8194" name="对象 1155074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990600" y="-76200"/>
          <a:ext cx="10106025" cy="291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10515600" imgH="3381375" progId="Word.Document.8">
                  <p:embed/>
                </p:oleObj>
              </mc:Choice>
              <mc:Fallback>
                <p:oleObj name="" r:id="rId2" imgW="10515600" imgH="3381375" progId="Word.Document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90600" y="-76200"/>
                        <a:ext cx="10106025" cy="29146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对象 1154049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958850" y="2690813"/>
          <a:ext cx="8361363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5" imgW="10525125" imgH="695325" progId="Word.Document.8">
                  <p:embed/>
                </p:oleObj>
              </mc:Choice>
              <mc:Fallback>
                <p:oleObj name="" r:id="rId5" imgW="10525125" imgH="695325" progId="Word.Document.8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8850" y="2690813"/>
                        <a:ext cx="8361363" cy="5603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6" name="图片 -214748262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454400" y="3241675"/>
            <a:ext cx="4819650" cy="3540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标题 9217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14694" y="457278"/>
            <a:ext cx="2939960" cy="2234368"/>
          </a:xfrm>
          <a:prstGeom prst="roundRect">
            <a:avLst/>
          </a:prstGeom>
        </p:spPr>
      </p:pic>
      <p:sp>
        <p:nvSpPr>
          <p:cNvPr id="4099" name="文本框 9218"/>
          <p:cNvSpPr/>
          <p:nvPr>
            <p:custDataLst>
              <p:tags r:id="rId3"/>
            </p:custDataLst>
          </p:nvPr>
        </p:nvSpPr>
        <p:spPr>
          <a:xfrm>
            <a:off x="1914525" y="2860675"/>
            <a:ext cx="3962400" cy="508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氢氧燃料电池动力的法国产标致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TAXI</a:t>
            </a:r>
            <a:endParaRPr lang="en-US" altLang="zh-CN" sz="27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9219">
            <a:hlinkClick r:id="rId4" action="ppaction://hlinksldjump"/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6943966" y="381080"/>
            <a:ext cx="3574989" cy="2234367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4101" name="矩形 9220"/>
          <p:cNvSpPr/>
          <p:nvPr>
            <p:custDataLst>
              <p:tags r:id="rId7"/>
            </p:custDataLst>
          </p:nvPr>
        </p:nvSpPr>
        <p:spPr>
          <a:xfrm>
            <a:off x="6715125" y="2963863"/>
            <a:ext cx="4540250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同济大学研制的燃料电池汽车－超越</a:t>
            </a:r>
            <a:r>
              <a:rPr lang="en-US" altLang="zh-CN" sz="1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</a:t>
            </a:r>
            <a:endParaRPr lang="zh-CN" altLang="en-US" sz="1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9221">
            <a:hlinkClick r:id="rId8"/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 bwMode="auto">
          <a:xfrm>
            <a:off x="2253689" y="3459894"/>
            <a:ext cx="3570195" cy="2202189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4103" name="矩形 9222"/>
          <p:cNvSpPr/>
          <p:nvPr>
            <p:custDataLst>
              <p:tags r:id="rId11"/>
            </p:custDataLst>
          </p:nvPr>
        </p:nvSpPr>
        <p:spPr>
          <a:xfrm>
            <a:off x="2447925" y="5759450"/>
            <a:ext cx="32766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我国自主研发的燃料电池车</a:t>
            </a:r>
            <a:endPara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片 9224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 bwMode="auto">
          <a:xfrm>
            <a:off x="6943966" y="3423345"/>
            <a:ext cx="3481187" cy="2202189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4105" name="文本框 9226"/>
          <p:cNvSpPr/>
          <p:nvPr>
            <p:custDataLst>
              <p:tags r:id="rId14"/>
            </p:custDataLst>
          </p:nvPr>
        </p:nvSpPr>
        <p:spPr>
          <a:xfrm>
            <a:off x="7248525" y="5715000"/>
            <a:ext cx="35052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神舟六号燃料电池发电系统</a:t>
            </a:r>
            <a:endPara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06" name="文本框 1"/>
          <p:cNvSpPr/>
          <p:nvPr>
            <p:custDataLst>
              <p:tags r:id="rId15"/>
            </p:custDataLst>
          </p:nvPr>
        </p:nvSpPr>
        <p:spPr>
          <a:xfrm>
            <a:off x="866775" y="1828800"/>
            <a:ext cx="612775" cy="2449513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燃料电池的应用</a:t>
            </a:r>
            <a:endParaRPr lang="zh-CN" altLang="en-US" sz="24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4101" grpId="0"/>
      <p:bldP spid="4103" grpId="0"/>
      <p:bldP spid="4105" grpId="0"/>
      <p:bldP spid="410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762000" y="3984625"/>
            <a:ext cx="10055225" cy="2097088"/>
            <a:chOff x="949124" y="3939828"/>
            <a:chExt cx="10110674" cy="2180936"/>
          </a:xfrm>
        </p:grpSpPr>
        <p:sp>
          <p:nvSpPr>
            <p:cNvPr id="3" name="矩形: 圆角 2"/>
            <p:cNvSpPr/>
            <p:nvPr/>
          </p:nvSpPr>
          <p:spPr>
            <a:xfrm>
              <a:off x="949124" y="3939828"/>
              <a:ext cx="10110674" cy="2180936"/>
            </a:xfrm>
            <a:prstGeom prst="roundRect">
              <a:avLst>
                <a:gd name="adj" fmla="val 6420"/>
              </a:avLst>
            </a:prstGeom>
            <a:solidFill>
              <a:schemeClr val="bg1"/>
            </a:solidFill>
            <a:ln>
              <a:noFill/>
            </a:ln>
            <a:effectLst>
              <a:outerShdw blurRad="355600" dist="508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182177" y="4050444"/>
              <a:ext cx="9587103" cy="195970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indent="304800" algn="just" defTabSz="914400">
                <a:lnSpc>
                  <a:spcPct val="150000"/>
                </a:lnSpc>
                <a:buClrTx/>
                <a:buSzTx/>
                <a:buFontTx/>
                <a:buNone/>
                <a:defRPr/>
              </a:pPr>
              <a:r>
                <a:rPr kumimoji="0" lang="en-US" altLang="zh-CN" sz="2800" kern="100" cap="none" spc="0" normalizeH="0" baseline="0" noProof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1839</a:t>
              </a:r>
              <a:r>
                <a:rPr kumimoji="0" lang="zh-CN" altLang="zh-CN" sz="2800" kern="100" cap="none" spc="0" normalizeH="0" baseline="0" noProof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年英国物理学家</a:t>
              </a:r>
              <a:r>
                <a:rPr kumimoji="0" lang="en-US" altLang="zh-CN" sz="2800" kern="100" cap="none" spc="0" normalizeH="0" baseline="0" noProof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Grove</a:t>
              </a:r>
              <a:r>
                <a:rPr kumimoji="0" lang="zh-CN" altLang="zh-CN" sz="2800" kern="100" cap="none" spc="0" normalizeH="0" baseline="0" noProof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将两个</a:t>
              </a:r>
              <a:r>
                <a:rPr kumimoji="0" lang="zh-CN" altLang="zh-CN" sz="2800" kern="100" cap="none" spc="0" normalizeH="0" baseline="0" noProof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  <a:lumMod val="40000"/>
                      <a:lumOff val="60000"/>
                    </a:schemeClr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铂电极</a:t>
              </a:r>
              <a:r>
                <a:rPr kumimoji="0" lang="zh-CN" altLang="zh-CN" sz="2800" kern="100" cap="none" spc="0" normalizeH="0" baseline="0" noProof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的一端浸没于硫酸溶液中，另一端分别置于氢气和氧气中，检测到铂电极之间电流流动，因此，</a:t>
              </a:r>
              <a:r>
                <a:rPr kumimoji="0" lang="en-US" altLang="zh-CN" sz="2800" kern="100" cap="none" spc="0" normalizeH="0" baseline="0" noProof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Grove</a:t>
              </a:r>
              <a:r>
                <a:rPr kumimoji="0" lang="zh-CN" altLang="zh-CN" sz="2800" kern="100" cap="none" spc="0" normalizeH="0" baseline="0" noProof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被称为“燃料电池之父</a:t>
              </a:r>
              <a:r>
                <a:rPr kumimoji="0" lang="zh-CN" altLang="en-US" sz="2800" kern="100" cap="none" spc="0" normalizeH="0" baseline="0" noProof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”。</a:t>
              </a:r>
              <a:endParaRPr kumimoji="0" lang="zh-CN" altLang="zh-CN" sz="2800" kern="100" cap="none" spc="0" normalizeH="0" baseline="0" noProof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09600" y="838200"/>
            <a:ext cx="2624138" cy="2822258"/>
            <a:chOff x="304680" y="2096155"/>
            <a:chExt cx="2913212" cy="3232391"/>
          </a:xfrm>
        </p:grpSpPr>
        <p:sp>
          <p:nvSpPr>
            <p:cNvPr id="6" name="文本框 5"/>
            <p:cNvSpPr txBox="1"/>
            <p:nvPr/>
          </p:nvSpPr>
          <p:spPr>
            <a:xfrm>
              <a:off x="304680" y="4219809"/>
              <a:ext cx="2803945" cy="541823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 marR="0" algn="ctr" defTabSz="914400">
                <a:buClrTx/>
                <a:buSzTx/>
                <a:buFontTx/>
                <a:buNone/>
                <a:defRPr/>
              </a:pPr>
              <a:r>
                <a:rPr kumimoji="0" lang="en-US" altLang="zh-CN" sz="3200" b="1" kern="1200" cap="none" spc="0" normalizeH="0" baseline="0" noProof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1839</a:t>
              </a:r>
              <a:endParaRPr kumimoji="0" lang="en-US" altLang="zh-CN" sz="3200" b="1" kern="1200" cap="none" spc="0" normalizeH="0" baseline="0" noProof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: 形状 23"/>
            <p:cNvSpPr/>
            <p:nvPr/>
          </p:nvSpPr>
          <p:spPr>
            <a:xfrm rot="10800000">
              <a:off x="1095988" y="2096155"/>
              <a:ext cx="1223091" cy="1505467"/>
            </a:xfrm>
            <a:custGeom>
              <a:avLst/>
              <a:gdLst>
                <a:gd name="connsiteX0" fmla="*/ 877722 w 1755444"/>
                <a:gd name="connsiteY0" fmla="*/ 2160946 h 2160946"/>
                <a:gd name="connsiteX1" fmla="*/ 0 w 1755444"/>
                <a:gd name="connsiteY1" fmla="*/ 1283224 h 2160946"/>
                <a:gd name="connsiteX2" fmla="*/ 149901 w 1755444"/>
                <a:gd name="connsiteY2" fmla="*/ 792482 h 2160946"/>
                <a:gd name="connsiteX3" fmla="*/ 180623 w 1755444"/>
                <a:gd name="connsiteY3" fmla="*/ 755246 h 2160946"/>
                <a:gd name="connsiteX4" fmla="*/ 176448 w 1755444"/>
                <a:gd name="connsiteY4" fmla="*/ 755246 h 2160946"/>
                <a:gd name="connsiteX5" fmla="*/ 213920 w 1755444"/>
                <a:gd name="connsiteY5" fmla="*/ 714890 h 2160946"/>
                <a:gd name="connsiteX6" fmla="*/ 257079 w 1755444"/>
                <a:gd name="connsiteY6" fmla="*/ 662581 h 2160946"/>
                <a:gd name="connsiteX7" fmla="*/ 280218 w 1755444"/>
                <a:gd name="connsiteY7" fmla="*/ 643489 h 2160946"/>
                <a:gd name="connsiteX8" fmla="*/ 877723 w 1755444"/>
                <a:gd name="connsiteY8" fmla="*/ 0 h 2160946"/>
                <a:gd name="connsiteX9" fmla="*/ 1475230 w 1755444"/>
                <a:gd name="connsiteY9" fmla="*/ 643493 h 2160946"/>
                <a:gd name="connsiteX10" fmla="*/ 1498365 w 1755444"/>
                <a:gd name="connsiteY10" fmla="*/ 662581 h 2160946"/>
                <a:gd name="connsiteX11" fmla="*/ 1541515 w 1755444"/>
                <a:gd name="connsiteY11" fmla="*/ 714880 h 2160946"/>
                <a:gd name="connsiteX12" fmla="*/ 1578997 w 1755444"/>
                <a:gd name="connsiteY12" fmla="*/ 755246 h 2160946"/>
                <a:gd name="connsiteX13" fmla="*/ 1574820 w 1755444"/>
                <a:gd name="connsiteY13" fmla="*/ 755246 h 2160946"/>
                <a:gd name="connsiteX14" fmla="*/ 1605543 w 1755444"/>
                <a:gd name="connsiteY14" fmla="*/ 792482 h 2160946"/>
                <a:gd name="connsiteX15" fmla="*/ 1755444 w 1755444"/>
                <a:gd name="connsiteY15" fmla="*/ 1283224 h 2160946"/>
                <a:gd name="connsiteX16" fmla="*/ 877722 w 1755444"/>
                <a:gd name="connsiteY16" fmla="*/ 2160946 h 2160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5444" h="2160946">
                  <a:moveTo>
                    <a:pt x="877722" y="2160946"/>
                  </a:moveTo>
                  <a:cubicBezTo>
                    <a:pt x="392970" y="2160946"/>
                    <a:pt x="0" y="1767976"/>
                    <a:pt x="0" y="1283224"/>
                  </a:cubicBezTo>
                  <a:cubicBezTo>
                    <a:pt x="0" y="1101442"/>
                    <a:pt x="55261" y="932567"/>
                    <a:pt x="149901" y="792482"/>
                  </a:cubicBezTo>
                  <a:lnTo>
                    <a:pt x="180623" y="755246"/>
                  </a:lnTo>
                  <a:lnTo>
                    <a:pt x="176448" y="755246"/>
                  </a:lnTo>
                  <a:lnTo>
                    <a:pt x="213920" y="714890"/>
                  </a:lnTo>
                  <a:lnTo>
                    <a:pt x="257079" y="662581"/>
                  </a:lnTo>
                  <a:lnTo>
                    <a:pt x="280218" y="643489"/>
                  </a:lnTo>
                  <a:lnTo>
                    <a:pt x="877723" y="0"/>
                  </a:lnTo>
                  <a:lnTo>
                    <a:pt x="1475230" y="643493"/>
                  </a:lnTo>
                  <a:lnTo>
                    <a:pt x="1498365" y="662581"/>
                  </a:lnTo>
                  <a:lnTo>
                    <a:pt x="1541515" y="714880"/>
                  </a:lnTo>
                  <a:lnTo>
                    <a:pt x="1578997" y="755246"/>
                  </a:lnTo>
                  <a:lnTo>
                    <a:pt x="1574820" y="755246"/>
                  </a:lnTo>
                  <a:lnTo>
                    <a:pt x="1605543" y="792482"/>
                  </a:lnTo>
                  <a:cubicBezTo>
                    <a:pt x="1700182" y="932567"/>
                    <a:pt x="1755444" y="1101442"/>
                    <a:pt x="1755444" y="1283224"/>
                  </a:cubicBezTo>
                  <a:cubicBezTo>
                    <a:pt x="1755444" y="1767976"/>
                    <a:pt x="1362474" y="2160946"/>
                    <a:pt x="877722" y="2160946"/>
                  </a:cubicBezTo>
                  <a:close/>
                </a:path>
              </a:pathLst>
            </a:custGeom>
            <a:solidFill>
              <a:srgbClr val="4EA2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235216" y="2217975"/>
              <a:ext cx="942873" cy="943644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11274" name="组合 8"/>
            <p:cNvGrpSpPr/>
            <p:nvPr/>
          </p:nvGrpSpPr>
          <p:grpSpPr>
            <a:xfrm>
              <a:off x="1516305" y="3713158"/>
              <a:ext cx="381000" cy="381000"/>
              <a:chOff x="2078280" y="3799847"/>
              <a:chExt cx="381000" cy="381000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2077410" y="3799222"/>
                <a:ext cx="382435" cy="381821"/>
              </a:xfrm>
              <a:prstGeom prst="ellipse">
                <a:avLst/>
              </a:prstGeom>
              <a:noFill/>
              <a:ln w="28575">
                <a:solidFill>
                  <a:srgbClr val="4EA24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2123231" y="3850131"/>
                <a:ext cx="294317" cy="280002"/>
              </a:xfrm>
              <a:prstGeom prst="ellipse">
                <a:avLst/>
              </a:prstGeom>
              <a:noFill/>
              <a:ln w="28575">
                <a:solidFill>
                  <a:srgbClr val="4EA24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/>
            <a:srcRect l="9704" t="8247" r="4005" b="25597"/>
            <a:stretch>
              <a:fillRect/>
            </a:stretch>
          </p:blipFill>
          <p:spPr>
            <a:xfrm>
              <a:off x="1281950" y="2265927"/>
              <a:ext cx="847840" cy="847841"/>
            </a:xfrm>
            <a:custGeom>
              <a:avLst/>
              <a:gdLst>
                <a:gd name="connsiteX0" fmla="*/ 920103 w 1840205"/>
                <a:gd name="connsiteY0" fmla="*/ 0 h 1840206"/>
                <a:gd name="connsiteX1" fmla="*/ 1835456 w 1840205"/>
                <a:gd name="connsiteY1" fmla="*/ 826028 h 1840206"/>
                <a:gd name="connsiteX2" fmla="*/ 1840205 w 1840205"/>
                <a:gd name="connsiteY2" fmla="*/ 920084 h 1840206"/>
                <a:gd name="connsiteX3" fmla="*/ 1840205 w 1840205"/>
                <a:gd name="connsiteY3" fmla="*/ 920122 h 1840206"/>
                <a:gd name="connsiteX4" fmla="*/ 1835456 w 1840205"/>
                <a:gd name="connsiteY4" fmla="*/ 1014178 h 1840206"/>
                <a:gd name="connsiteX5" fmla="*/ 920103 w 1840205"/>
                <a:gd name="connsiteY5" fmla="*/ 1840206 h 1840206"/>
                <a:gd name="connsiteX6" fmla="*/ 0 w 1840205"/>
                <a:gd name="connsiteY6" fmla="*/ 920103 h 1840206"/>
                <a:gd name="connsiteX7" fmla="*/ 920103 w 1840205"/>
                <a:gd name="connsiteY7" fmla="*/ 0 h 1840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40205" h="1840206">
                  <a:moveTo>
                    <a:pt x="920103" y="0"/>
                  </a:moveTo>
                  <a:cubicBezTo>
                    <a:pt x="1396502" y="0"/>
                    <a:pt x="1788337" y="362060"/>
                    <a:pt x="1835456" y="826028"/>
                  </a:cubicBezTo>
                  <a:lnTo>
                    <a:pt x="1840205" y="920084"/>
                  </a:lnTo>
                  <a:lnTo>
                    <a:pt x="1840205" y="920122"/>
                  </a:lnTo>
                  <a:lnTo>
                    <a:pt x="1835456" y="1014178"/>
                  </a:lnTo>
                  <a:cubicBezTo>
                    <a:pt x="1788337" y="1478146"/>
                    <a:pt x="1396502" y="1840206"/>
                    <a:pt x="920103" y="1840206"/>
                  </a:cubicBezTo>
                  <a:cubicBezTo>
                    <a:pt x="411944" y="1840206"/>
                    <a:pt x="0" y="1428262"/>
                    <a:pt x="0" y="920103"/>
                  </a:cubicBezTo>
                  <a:cubicBezTo>
                    <a:pt x="0" y="411944"/>
                    <a:pt x="411944" y="0"/>
                    <a:pt x="920103" y="0"/>
                  </a:cubicBezTo>
                  <a:close/>
                </a:path>
              </a:pathLst>
            </a:cu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文本框 10"/>
            <p:cNvSpPr txBox="1"/>
            <p:nvPr/>
          </p:nvSpPr>
          <p:spPr>
            <a:xfrm>
              <a:off x="826344" y="4730723"/>
              <a:ext cx="2391548" cy="597823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zh-CN" altLang="en-US" sz="2800" b="1" kern="1200" cap="none" spc="0" normalizeH="0" baseline="0" noProof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酸性</a:t>
              </a:r>
              <a:r>
                <a:rPr kumimoji="0" lang="zh-CN" altLang="en-US" sz="2400" b="1" kern="1200" cap="none" spc="0" normalizeH="0" baseline="0" noProof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燃料电池</a:t>
              </a:r>
              <a:endParaRPr kumimoji="0" lang="zh-CN" altLang="en-US" sz="2400" kern="1200" cap="none" spc="0" normalizeH="0" baseline="0" noProof="0">
                <a:solidFill>
                  <a:schemeClr val="accent6">
                    <a:lumMod val="50000"/>
                  </a:schemeClr>
                </a:solidFill>
                <a:latin typeface="Arial" panose="020B0604020202090204" pitchFamily="34" charset="0"/>
                <a:ea typeface="宋体" pitchFamily="2" charset="-122"/>
                <a:cs typeface="+mn-cs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rcRect l="5711" r="4005" b="10220"/>
          <a:stretch>
            <a:fillRect/>
          </a:stretch>
        </p:blipFill>
        <p:spPr>
          <a:xfrm>
            <a:off x="3978275" y="981075"/>
            <a:ext cx="1925638" cy="2497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985838"/>
            <a:ext cx="3306763" cy="249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: 圆角 15"/>
          <p:cNvSpPr/>
          <p:nvPr/>
        </p:nvSpPr>
        <p:spPr>
          <a:xfrm>
            <a:off x="490538" y="3803650"/>
            <a:ext cx="11125200" cy="1789113"/>
          </a:xfrm>
          <a:prstGeom prst="roundRect">
            <a:avLst>
              <a:gd name="adj" fmla="val 6420"/>
            </a:avLst>
          </a:prstGeom>
          <a:solidFill>
            <a:schemeClr val="bg1"/>
          </a:solidFill>
          <a:ln>
            <a:noFill/>
          </a:ln>
          <a:effectLst>
            <a:outerShdw blurRad="355600" dist="508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8155" y="3590925"/>
            <a:ext cx="11127105" cy="221678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R="0" indent="304800" algn="just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altLang="zh-CN" sz="2800" kern="100" cap="none" spc="0" normalizeH="0" baseline="0" noProof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1959</a:t>
            </a:r>
            <a:r>
              <a:rPr kumimoji="0" lang="zh-CN" altLang="en-US" sz="2800" kern="100" cap="none" spc="0" normalizeH="0" baseline="0" noProof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kumimoji="0" lang="en-US" altLang="zh-CN" sz="2800" kern="100" cap="none" spc="0" normalizeH="0" baseline="0" noProof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kumimoji="0" lang="zh-CN" altLang="en-US" sz="2800" kern="100" cap="none" spc="0" normalizeH="0" baseline="0" noProof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培根借鉴前人研制经验，采用</a:t>
            </a:r>
            <a:r>
              <a:rPr kumimoji="0" lang="zh-CN" altLang="en-US" sz="3200" kern="100" cap="none" spc="0" normalizeH="0" baseline="0" noProof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氢氧化钾</a:t>
            </a:r>
            <a:r>
              <a:rPr kumimoji="0" lang="zh-CN" altLang="en-US" sz="2800" kern="100" cap="none" spc="0" normalizeH="0" baseline="0" noProof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水溶液电解质，</a:t>
            </a:r>
            <a:r>
              <a:rPr kumimoji="0" lang="zh-CN" altLang="en-US" sz="2800" kern="100" cap="none" spc="0" normalizeH="0" baseline="0" noProof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纯氢</a:t>
            </a:r>
            <a:r>
              <a:rPr kumimoji="0" lang="zh-CN" altLang="en-US" sz="2800" kern="100" cap="none" spc="0" normalizeH="0" baseline="0" noProof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kumimoji="0" lang="zh-CN" altLang="en-US" sz="2800" kern="100" cap="none" spc="0" normalizeH="0" baseline="0" noProof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纯氧</a:t>
            </a:r>
            <a:r>
              <a:rPr kumimoji="0" lang="zh-CN" altLang="en-US" sz="2800" kern="100" cap="none" spc="0" normalizeH="0" baseline="0" noProof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为燃料和氧化剂，多孔镍电极，扩大了催化剂种类，降低了电极材料成本。这个电池也称为培根电池。  </a:t>
            </a:r>
            <a:endParaRPr kumimoji="0" lang="zh-CN" altLang="en-US" sz="2800" kern="100" cap="none" spc="0" normalizeH="0" baseline="0" noProof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6963" y="828675"/>
            <a:ext cx="2290763" cy="2517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293" name="AutoShape 6"/>
          <p:cNvSpPr>
            <a:spLocks noChangeAspect="1"/>
          </p:cNvSpPr>
          <p:nvPr/>
        </p:nvSpPr>
        <p:spPr>
          <a:xfrm>
            <a:off x="5657850" y="2811463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dirty="0">
              <a:latin typeface="Arial" panose="020B0604020202090204" pitchFamily="34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971800" y="838200"/>
            <a:ext cx="2843213" cy="250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42484"/>
          <a:stretch>
            <a:fillRect/>
          </a:stretch>
        </p:blipFill>
        <p:spPr>
          <a:xfrm>
            <a:off x="1249363" y="838200"/>
            <a:ext cx="1722438" cy="250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l="3647" r="9946"/>
          <a:stretch>
            <a:fillRect/>
          </a:stretch>
        </p:blipFill>
        <p:spPr>
          <a:xfrm>
            <a:off x="5815013" y="828675"/>
            <a:ext cx="2901950" cy="2517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Rectangle 2"/>
          <p:cNvSpPr/>
          <p:nvPr/>
        </p:nvSpPr>
        <p:spPr>
          <a:xfrm>
            <a:off x="685800" y="77788"/>
            <a:ext cx="3414713" cy="609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、燃料电池：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3" name="Text Box 3"/>
          <p:cNvSpPr txBox="1"/>
          <p:nvPr/>
        </p:nvSpPr>
        <p:spPr>
          <a:xfrm>
            <a:off x="1143000" y="693738"/>
            <a:ext cx="1295400" cy="5349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宋体" pitchFamily="2" charset="-122"/>
              </a:rPr>
              <a:t>①</a:t>
            </a:r>
            <a:r>
              <a:rPr lang="zh-CN" altLang="en-US" sz="2400" b="1" dirty="0">
                <a:latin typeface="宋体" pitchFamily="2" charset="-122"/>
              </a:rPr>
              <a:t>原理：</a:t>
            </a:r>
            <a:endParaRPr lang="zh-CN" altLang="en-US" sz="2400" b="1" dirty="0">
              <a:latin typeface="宋体" pitchFamily="2" charset="-122"/>
            </a:endParaRPr>
          </a:p>
        </p:txBody>
      </p:sp>
      <p:sp>
        <p:nvSpPr>
          <p:cNvPr id="10244" name="Text Box 4"/>
          <p:cNvSpPr txBox="1"/>
          <p:nvPr/>
        </p:nvSpPr>
        <p:spPr>
          <a:xfrm>
            <a:off x="1143000" y="2873375"/>
            <a:ext cx="91440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宋体" pitchFamily="2" charset="-122"/>
              </a:rPr>
              <a:t>③</a:t>
            </a:r>
            <a:r>
              <a:rPr lang="zh-CN" altLang="en-US" sz="2400" b="1" dirty="0">
                <a:latin typeface="宋体" pitchFamily="2" charset="-122"/>
              </a:rPr>
              <a:t>两极材料：惰性材料，只具导电性。</a:t>
            </a:r>
            <a:endParaRPr lang="zh-CN" altLang="en-US" sz="2400" b="1" dirty="0">
              <a:latin typeface="宋体" pitchFamily="2" charset="-122"/>
            </a:endParaRPr>
          </a:p>
        </p:txBody>
      </p:sp>
      <p:sp>
        <p:nvSpPr>
          <p:cNvPr id="10245" name="Text Box 5"/>
          <p:cNvSpPr txBox="1"/>
          <p:nvPr/>
        </p:nvSpPr>
        <p:spPr>
          <a:xfrm>
            <a:off x="1143000" y="2286000"/>
            <a:ext cx="91440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宋体" pitchFamily="2" charset="-122"/>
              </a:rPr>
              <a:t>②</a:t>
            </a:r>
            <a:r>
              <a:rPr lang="zh-CN" altLang="en-US" sz="2400" b="1" dirty="0">
                <a:latin typeface="宋体" pitchFamily="2" charset="-122"/>
              </a:rPr>
              <a:t>反应物不储存在电池内部，外加提供燃料和氧化剂。</a:t>
            </a:r>
            <a:endParaRPr lang="zh-CN" altLang="en-US" sz="2400" b="1" dirty="0">
              <a:latin typeface="宋体" pitchFamily="2" charset="-122"/>
            </a:endParaRPr>
          </a:p>
        </p:txBody>
      </p:sp>
      <p:sp>
        <p:nvSpPr>
          <p:cNvPr id="10246" name="Text Box 6"/>
          <p:cNvSpPr txBox="1"/>
          <p:nvPr/>
        </p:nvSpPr>
        <p:spPr>
          <a:xfrm>
            <a:off x="1143000" y="3460750"/>
            <a:ext cx="7064375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宋体" pitchFamily="2" charset="-122"/>
              </a:rPr>
              <a:t>④</a:t>
            </a:r>
            <a:r>
              <a:rPr lang="zh-CN" altLang="en-US" sz="2400" b="1" dirty="0">
                <a:latin typeface="宋体" pitchFamily="2" charset="-122"/>
              </a:rPr>
              <a:t>两极判断：</a:t>
            </a:r>
            <a:endParaRPr lang="zh-CN" altLang="en-US" sz="2400" b="1" dirty="0">
              <a:latin typeface="宋体" pitchFamily="2" charset="-122"/>
            </a:endParaRPr>
          </a:p>
        </p:txBody>
      </p:sp>
      <p:sp>
        <p:nvSpPr>
          <p:cNvPr id="10247" name="Text Box 7"/>
          <p:cNvSpPr txBox="1"/>
          <p:nvPr/>
        </p:nvSpPr>
        <p:spPr>
          <a:xfrm>
            <a:off x="1139825" y="4746625"/>
            <a:ext cx="295275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宋体" pitchFamily="2" charset="-122"/>
              </a:rPr>
              <a:t>⑤</a:t>
            </a:r>
            <a:r>
              <a:rPr lang="zh-CN" altLang="en-US" sz="2400" b="1" dirty="0">
                <a:latin typeface="宋体" pitchFamily="2" charset="-122"/>
              </a:rPr>
              <a:t>导电介质：</a:t>
            </a:r>
            <a:endParaRPr lang="zh-CN" altLang="en-US" sz="2400" b="1" dirty="0">
              <a:latin typeface="宋体" pitchFamily="2" charset="-122"/>
            </a:endParaRPr>
          </a:p>
        </p:txBody>
      </p:sp>
      <p:sp>
        <p:nvSpPr>
          <p:cNvPr id="10248" name="Text Box 8"/>
          <p:cNvSpPr txBox="1"/>
          <p:nvPr/>
        </p:nvSpPr>
        <p:spPr>
          <a:xfrm>
            <a:off x="1139825" y="5399088"/>
            <a:ext cx="338455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宋体" pitchFamily="2" charset="-122"/>
              </a:rPr>
              <a:t>⑥</a:t>
            </a:r>
            <a:r>
              <a:rPr lang="zh-CN" altLang="en-US" sz="2400" b="1" dirty="0">
                <a:latin typeface="宋体" pitchFamily="2" charset="-122"/>
              </a:rPr>
              <a:t>高效、环境友好。</a:t>
            </a:r>
            <a:endParaRPr lang="zh-CN" altLang="en-US" sz="2400" b="1" dirty="0">
              <a:latin typeface="宋体" pitchFamily="2" charset="-122"/>
            </a:endParaRPr>
          </a:p>
        </p:txBody>
      </p:sp>
      <p:sp>
        <p:nvSpPr>
          <p:cNvPr id="10249" name="Rectangle 9"/>
          <p:cNvSpPr/>
          <p:nvPr/>
        </p:nvSpPr>
        <p:spPr>
          <a:xfrm>
            <a:off x="2336800" y="679450"/>
            <a:ext cx="7848600" cy="53403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Times New Roman" panose="02020603050405020304" pitchFamily="18" charset="0"/>
              </a:rPr>
              <a:t>将燃料和氧化剂</a:t>
            </a:r>
            <a:r>
              <a:rPr lang="en-US" altLang="zh-CN" sz="2400" b="1" dirty="0">
                <a:latin typeface="Times New Roman" panose="02020603050405020304" pitchFamily="18" charset="0"/>
              </a:rPr>
              <a:t>(</a:t>
            </a:r>
            <a:r>
              <a:rPr lang="zh-CN" altLang="en-US" sz="2400" b="1" dirty="0">
                <a:latin typeface="Times New Roman" panose="02020603050405020304" pitchFamily="18" charset="0"/>
              </a:rPr>
              <a:t>如</a:t>
            </a:r>
            <a:r>
              <a:rPr lang="en-US" altLang="zh-CN" sz="2400" b="1" dirty="0">
                <a:latin typeface="Times New Roman" panose="02020603050405020304" pitchFamily="18" charset="0"/>
              </a:rPr>
              <a:t>:O</a:t>
            </a:r>
            <a:r>
              <a:rPr lang="en-US" altLang="zh-CN" sz="2400" b="1" baseline="-25000" dirty="0"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</a:rPr>
              <a:t>)</a:t>
            </a:r>
            <a:r>
              <a:rPr lang="zh-CN" altLang="en-US" sz="2400" b="1" dirty="0">
                <a:latin typeface="Times New Roman" panose="02020603050405020304" pitchFamily="18" charset="0"/>
              </a:rPr>
              <a:t>反应所放出的化学能转化为电能。</a:t>
            </a:r>
            <a:endParaRPr lang="zh-CN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10250" name="Rectangle 10"/>
          <p:cNvSpPr/>
          <p:nvPr/>
        </p:nvSpPr>
        <p:spPr>
          <a:xfrm>
            <a:off x="2971800" y="3735388"/>
            <a:ext cx="4608513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负极：通入燃料气的一极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正极：通入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O</a:t>
            </a:r>
            <a:r>
              <a:rPr lang="en-US" altLang="zh-CN" sz="2400" b="1" baseline="-25000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或空气的一极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51" name="Rectangle 11"/>
          <p:cNvSpPr/>
          <p:nvPr/>
        </p:nvSpPr>
        <p:spPr>
          <a:xfrm>
            <a:off x="2971800" y="4732338"/>
            <a:ext cx="6924675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Times New Roman" panose="02020603050405020304" pitchFamily="18" charset="0"/>
              </a:rPr>
              <a:t>可以是电解质溶液，也可以是新型的导离子介质。</a:t>
            </a:r>
            <a:endParaRPr lang="zh-CN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6156" name="矩形 1"/>
          <p:cNvSpPr/>
          <p:nvPr/>
        </p:nvSpPr>
        <p:spPr>
          <a:xfrm>
            <a:off x="1139825" y="5978525"/>
            <a:ext cx="9753600" cy="573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30000"/>
              </a:lnSpc>
              <a:spcBef>
                <a:spcPct val="0"/>
              </a:spcBef>
              <a:buSzPct val="150000"/>
              <a:buFontTx/>
              <a:buBlip>
                <a:blip r:embed="rId1"/>
              </a:buBlip>
            </a:pPr>
            <a:r>
              <a:rPr lang="zh-CN" altLang="en-US" sz="2400" b="1" dirty="0">
                <a:solidFill>
                  <a:srgbClr val="000000"/>
                </a:solidFill>
                <a:latin typeface="Arial" panose="020B0604020202090204" pitchFamily="34" charset="0"/>
                <a:ea typeface="幼圆" pitchFamily="49" charset="-122"/>
              </a:rPr>
              <a:t>能量转化率高</a:t>
            </a:r>
            <a:r>
              <a:rPr lang="en-US" altLang="zh-CN" sz="2400" b="1" dirty="0">
                <a:solidFill>
                  <a:srgbClr val="FF3300"/>
                </a:solidFill>
                <a:latin typeface="华文新魏" pitchFamily="2" charset="-122"/>
                <a:ea typeface="华文新魏" pitchFamily="2" charset="-122"/>
              </a:rPr>
              <a:t>,</a:t>
            </a:r>
            <a:r>
              <a:rPr lang="zh-CN" altLang="en-US" sz="2400" b="1" dirty="0">
                <a:solidFill>
                  <a:srgbClr val="FF3300"/>
                </a:solidFill>
                <a:latin typeface="华文新魏" pitchFamily="2" charset="-122"/>
                <a:ea typeface="华文新魏" pitchFamily="2" charset="-122"/>
              </a:rPr>
              <a:t>可超过</a:t>
            </a:r>
            <a:r>
              <a:rPr lang="en-US" altLang="zh-CN" sz="2400" b="1" dirty="0">
                <a:solidFill>
                  <a:srgbClr val="FF3300"/>
                </a:solidFill>
                <a:latin typeface="华文新魏" pitchFamily="2" charset="-122"/>
                <a:ea typeface="华文新魏" pitchFamily="2" charset="-122"/>
              </a:rPr>
              <a:t>80%</a:t>
            </a:r>
            <a:r>
              <a:rPr lang="zh-CN" altLang="en-US" sz="2400" b="1" dirty="0">
                <a:solidFill>
                  <a:srgbClr val="FF3300"/>
                </a:solidFill>
                <a:latin typeface="华文新魏" pitchFamily="2" charset="-122"/>
                <a:ea typeface="华文新魏" pitchFamily="2" charset="-122"/>
              </a:rPr>
              <a:t> </a:t>
            </a:r>
            <a:r>
              <a:rPr lang="en-US" altLang="zh-CN" sz="2400" b="1" dirty="0">
                <a:solidFill>
                  <a:srgbClr val="FF3300"/>
                </a:solidFill>
                <a:latin typeface="华文新魏" pitchFamily="2" charset="-122"/>
                <a:ea typeface="华文新魏" pitchFamily="2" charset="-122"/>
              </a:rPr>
              <a:t>(</a:t>
            </a:r>
            <a:r>
              <a:rPr lang="zh-CN" altLang="en-US" sz="2400" b="1" dirty="0">
                <a:solidFill>
                  <a:srgbClr val="FF3300"/>
                </a:solidFill>
                <a:latin typeface="华文新魏" pitchFamily="2" charset="-122"/>
                <a:ea typeface="华文新魏" pitchFamily="2" charset="-122"/>
              </a:rPr>
              <a:t>火力发电约</a:t>
            </a:r>
            <a:r>
              <a:rPr lang="en-US" altLang="zh-CN" sz="2400" b="1" dirty="0">
                <a:solidFill>
                  <a:srgbClr val="FF3300"/>
                </a:solidFill>
                <a:latin typeface="华文新魏" pitchFamily="2" charset="-122"/>
                <a:ea typeface="华文新魏" pitchFamily="2" charset="-122"/>
              </a:rPr>
              <a:t>30%)</a:t>
            </a:r>
            <a:r>
              <a:rPr lang="zh-CN" altLang="en-US" sz="2400" dirty="0">
                <a:latin typeface="Arial" panose="020B0604020202090204" pitchFamily="34" charset="0"/>
              </a:rPr>
              <a:t>，</a:t>
            </a:r>
            <a:r>
              <a:rPr lang="zh-CN" altLang="en-US" sz="2400" b="1" dirty="0">
                <a:solidFill>
                  <a:srgbClr val="000000"/>
                </a:solidFill>
                <a:latin typeface="Arial" panose="020B0604020202090204" pitchFamily="34" charset="0"/>
                <a:ea typeface="幼圆" pitchFamily="49" charset="-122"/>
              </a:rPr>
              <a:t>有利于节约能源。</a:t>
            </a:r>
            <a:endParaRPr lang="zh-CN" altLang="en-US" sz="2400" b="1" dirty="0">
              <a:solidFill>
                <a:srgbClr val="000000"/>
              </a:solidFill>
              <a:latin typeface="Arial" panose="020B0604020202090204" pitchFamily="34" charset="0"/>
              <a:ea typeface="幼圆" pitchFamily="49" charset="-122"/>
            </a:endParaRPr>
          </a:p>
        </p:txBody>
      </p:sp>
      <p:sp>
        <p:nvSpPr>
          <p:cNvPr id="14" name="Text Box 18"/>
          <p:cNvSpPr txBox="1"/>
          <p:nvPr>
            <p:custDataLst>
              <p:tags r:id="rId2"/>
            </p:custDataLst>
          </p:nvPr>
        </p:nvSpPr>
        <p:spPr>
          <a:xfrm>
            <a:off x="1973263" y="1166813"/>
            <a:ext cx="8389937" cy="904875"/>
          </a:xfrm>
          <a:prstGeom prst="rect">
            <a:avLst/>
          </a:prstGeom>
          <a:noFill/>
          <a:ln w="25400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10000"/>
              </a:lnSpc>
              <a:spcBef>
                <a:spcPct val="0"/>
              </a:spcBef>
              <a:buSzPct val="150000"/>
              <a:buFontTx/>
              <a:buBlip>
                <a:blip r:embed="rId1"/>
              </a:buBlip>
            </a:pPr>
            <a:r>
              <a:rPr lang="zh-CN" altLang="en-US" sz="2400" b="1" dirty="0">
                <a:solidFill>
                  <a:srgbClr val="000000"/>
                </a:solidFill>
                <a:latin typeface="Tahoma" panose="020B0804030504040204" pitchFamily="34" charset="0"/>
                <a:ea typeface="幼圆" pitchFamily="49" charset="-122"/>
              </a:rPr>
              <a:t> 燃料做负极，助燃剂氧气为正极</a:t>
            </a:r>
            <a:endParaRPr lang="zh-CN" altLang="en-US" sz="2400" b="1" dirty="0">
              <a:solidFill>
                <a:srgbClr val="000000"/>
              </a:solidFill>
              <a:latin typeface="Tahoma" panose="020B0804030504040204" pitchFamily="34" charset="0"/>
              <a:ea typeface="幼圆" pitchFamily="49" charset="-122"/>
            </a:endParaRPr>
          </a:p>
          <a:p>
            <a:pPr marL="0" lvl="0" indent="0" eaLnBrk="1" hangingPunct="1">
              <a:lnSpc>
                <a:spcPct val="110000"/>
              </a:lnSpc>
              <a:spcBef>
                <a:spcPct val="0"/>
              </a:spcBef>
              <a:buSzPct val="150000"/>
              <a:buFontTx/>
              <a:buBlip>
                <a:blip r:embed="rId1"/>
              </a:buBlip>
            </a:pPr>
            <a:r>
              <a:rPr lang="zh-CN" altLang="en-US" sz="2400" b="1" dirty="0">
                <a:solidFill>
                  <a:srgbClr val="000000"/>
                </a:solidFill>
                <a:latin typeface="Tahoma" panose="020B0804030504040204" pitchFamily="34" charset="0"/>
                <a:ea typeface="幼圆" pitchFamily="49" charset="-122"/>
              </a:rPr>
              <a:t> 电极材料一般不参加化学反应，只起传导电子的作用。</a:t>
            </a:r>
            <a:endParaRPr lang="zh-CN" altLang="en-US" sz="2400" b="1" dirty="0">
              <a:solidFill>
                <a:srgbClr val="000000"/>
              </a:solidFill>
              <a:latin typeface="Tahoma" panose="020B0804030504040204" pitchFamily="34" charset="0"/>
              <a:ea typeface="幼圆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16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charRg st="16" end="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10244" grpId="0"/>
      <p:bldP spid="10245" grpId="0"/>
      <p:bldP spid="10246" grpId="0"/>
      <p:bldP spid="10247" grpId="0"/>
      <p:bldP spid="10248" grpId="0"/>
      <p:bldP spid="10249" grpId="0"/>
      <p:bldP spid="10250" grpId="0"/>
      <p:bldP spid="10251" grpId="0"/>
      <p:bldP spid="6156" grpId="0"/>
      <p:bldP spid="1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Text Box 2"/>
          <p:cNvSpPr txBox="1"/>
          <p:nvPr/>
        </p:nvSpPr>
        <p:spPr>
          <a:xfrm>
            <a:off x="198438" y="47625"/>
            <a:ext cx="3886200" cy="6048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（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）氢氧燃料电池：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1267" name="Text Box 3"/>
          <p:cNvSpPr txBox="1"/>
          <p:nvPr/>
        </p:nvSpPr>
        <p:spPr>
          <a:xfrm>
            <a:off x="974725" y="609600"/>
            <a:ext cx="4800600" cy="5349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Times New Roman" panose="02020603050405020304" pitchFamily="18" charset="0"/>
              </a:rPr>
              <a:t>（</a:t>
            </a:r>
            <a:r>
              <a:rPr lang="en-US" altLang="zh-CN" sz="2400" b="1" dirty="0">
                <a:latin typeface="宋体" pitchFamily="2" charset="-122"/>
              </a:rPr>
              <a:t>-</a:t>
            </a:r>
            <a:r>
              <a:rPr lang="zh-CN" altLang="en-US" sz="2400" b="1" dirty="0">
                <a:latin typeface="Times New Roman" panose="02020603050405020304" pitchFamily="18" charset="0"/>
              </a:rPr>
              <a:t>）</a:t>
            </a:r>
            <a:r>
              <a:rPr lang="en-US" altLang="zh-CN" sz="2400" b="1" dirty="0">
                <a:latin typeface="Times New Roman" panose="02020603050405020304" pitchFamily="18" charset="0"/>
              </a:rPr>
              <a:t>Pt(H</a:t>
            </a:r>
            <a:r>
              <a:rPr lang="en-US" altLang="zh-CN" sz="2400" b="1" baseline="-30000" dirty="0"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</a:rPr>
              <a:t>) | H</a:t>
            </a:r>
            <a:r>
              <a:rPr lang="en-US" altLang="zh-CN" sz="2400" b="1" baseline="-25000" dirty="0"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</a:rPr>
              <a:t>SO</a:t>
            </a:r>
            <a:r>
              <a:rPr lang="en-US" altLang="zh-CN" sz="2400" b="1" baseline="-25000" dirty="0">
                <a:latin typeface="Times New Roman" panose="02020603050405020304" pitchFamily="18" charset="0"/>
              </a:rPr>
              <a:t>4</a:t>
            </a:r>
            <a:r>
              <a:rPr lang="en-US" altLang="zh-CN" sz="2400" b="1" dirty="0">
                <a:latin typeface="Times New Roman" panose="02020603050405020304" pitchFamily="18" charset="0"/>
              </a:rPr>
              <a:t> | Pt(O</a:t>
            </a:r>
            <a:r>
              <a:rPr lang="en-US" altLang="zh-CN" sz="2400" b="1" baseline="-30000" dirty="0"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</a:rPr>
              <a:t>)</a:t>
            </a:r>
            <a:r>
              <a:rPr lang="zh-CN" altLang="en-US" sz="2400" b="1" dirty="0">
                <a:latin typeface="Times New Roman" panose="02020603050405020304" pitchFamily="18" charset="0"/>
              </a:rPr>
              <a:t>（</a:t>
            </a:r>
            <a:r>
              <a:rPr lang="en-US" altLang="zh-CN" sz="2400" b="1" dirty="0">
                <a:latin typeface="Times New Roman" panose="02020603050405020304" pitchFamily="18" charset="0"/>
              </a:rPr>
              <a:t>+</a:t>
            </a:r>
            <a:r>
              <a:rPr lang="zh-CN" altLang="en-US" sz="2400" b="1" dirty="0">
                <a:latin typeface="Times New Roman" panose="02020603050405020304" pitchFamily="18" charset="0"/>
              </a:rPr>
              <a:t>） </a:t>
            </a:r>
            <a:endParaRPr lang="zh-CN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11268" name="Text Box 4"/>
          <p:cNvSpPr txBox="1"/>
          <p:nvPr/>
        </p:nvSpPr>
        <p:spPr>
          <a:xfrm>
            <a:off x="1163638" y="1203325"/>
            <a:ext cx="4176712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负极：</a:t>
            </a:r>
            <a:r>
              <a:rPr lang="en-US" altLang="zh-CN" sz="24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2H</a:t>
            </a:r>
            <a:r>
              <a:rPr lang="en-US" altLang="zh-CN" sz="2400" b="1" baseline="-30000" dirty="0">
                <a:solidFill>
                  <a:srgbClr val="990033"/>
                </a:solidFill>
                <a:latin typeface="Times New Roman" panose="02020603050405020304" pitchFamily="18" charset="0"/>
              </a:rPr>
              <a:t>2 </a:t>
            </a:r>
            <a:r>
              <a:rPr lang="en-US" altLang="zh-CN" sz="24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- 4e</a:t>
            </a:r>
            <a:r>
              <a:rPr lang="en-US" altLang="zh-CN" sz="2400" b="1" baseline="30000" dirty="0">
                <a:solidFill>
                  <a:srgbClr val="990033"/>
                </a:solidFill>
                <a:latin typeface="Times New Roman" panose="02020603050405020304" pitchFamily="18" charset="0"/>
              </a:rPr>
              <a:t>- </a:t>
            </a:r>
            <a:r>
              <a:rPr lang="zh-CN" altLang="en-US" sz="24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＝ </a:t>
            </a:r>
            <a:r>
              <a:rPr lang="en-US" altLang="zh-CN" sz="24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4H</a:t>
            </a:r>
            <a:r>
              <a:rPr lang="en-US" altLang="zh-CN" sz="2400" b="1" baseline="30000" dirty="0">
                <a:solidFill>
                  <a:srgbClr val="990033"/>
                </a:solidFill>
                <a:latin typeface="Times New Roman" panose="02020603050405020304" pitchFamily="18" charset="0"/>
              </a:rPr>
              <a:t>+</a:t>
            </a:r>
            <a:r>
              <a:rPr lang="en-US" altLang="zh-CN" sz="24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endParaRPr lang="en-US" altLang="zh-CN" sz="2400" b="1" dirty="0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9" name="Text Box 5"/>
          <p:cNvSpPr txBox="1"/>
          <p:nvPr/>
        </p:nvSpPr>
        <p:spPr>
          <a:xfrm>
            <a:off x="1163638" y="1736725"/>
            <a:ext cx="4024312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正极：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O</a:t>
            </a:r>
            <a:r>
              <a:rPr lang="en-US" altLang="zh-CN" sz="2400" b="1" baseline="-30000" dirty="0">
                <a:solidFill>
                  <a:srgbClr val="0000FF"/>
                </a:solidFill>
                <a:latin typeface="Times New Roman" panose="02020603050405020304" pitchFamily="18" charset="0"/>
              </a:rPr>
              <a:t>2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+ 4e</a:t>
            </a:r>
            <a:r>
              <a:rPr lang="en-US" altLang="zh-CN" sz="24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+ 4H</a:t>
            </a:r>
            <a:r>
              <a:rPr lang="en-US" altLang="zh-CN" sz="24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+ 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＝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2H</a:t>
            </a:r>
            <a:r>
              <a:rPr lang="en-US" altLang="zh-CN" sz="2400" b="1" baseline="-25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O</a:t>
            </a: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0" name="Text Box 6"/>
          <p:cNvSpPr txBox="1"/>
          <p:nvPr/>
        </p:nvSpPr>
        <p:spPr>
          <a:xfrm>
            <a:off x="1092200" y="2193925"/>
            <a:ext cx="4859338" cy="549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Times New Roman" panose="02020603050405020304" pitchFamily="18" charset="0"/>
              </a:rPr>
              <a:t>总反应：</a:t>
            </a:r>
            <a:r>
              <a:rPr lang="en-US" altLang="zh-CN" sz="2400" b="1" dirty="0">
                <a:latin typeface="Times New Roman" panose="02020603050405020304" pitchFamily="18" charset="0"/>
              </a:rPr>
              <a:t>2H</a:t>
            </a:r>
            <a:r>
              <a:rPr lang="en-US" altLang="zh-CN" sz="2400" b="1" baseline="-30000" dirty="0">
                <a:latin typeface="Times New Roman" panose="02020603050405020304" pitchFamily="18" charset="0"/>
              </a:rPr>
              <a:t>2 </a:t>
            </a:r>
            <a:r>
              <a:rPr lang="en-US" altLang="zh-CN" sz="2400" b="1" dirty="0">
                <a:latin typeface="Times New Roman" panose="02020603050405020304" pitchFamily="18" charset="0"/>
              </a:rPr>
              <a:t>+ O</a:t>
            </a:r>
            <a:r>
              <a:rPr lang="en-US" altLang="zh-CN" sz="2400" b="1" baseline="-30000" dirty="0">
                <a:latin typeface="Times New Roman" panose="02020603050405020304" pitchFamily="18" charset="0"/>
              </a:rPr>
              <a:t>2 </a:t>
            </a:r>
            <a:r>
              <a:rPr lang="zh-CN" altLang="en-US" sz="2400" b="1" dirty="0">
                <a:latin typeface="Times New Roman" panose="02020603050405020304" pitchFamily="18" charset="0"/>
              </a:rPr>
              <a:t>＝ </a:t>
            </a:r>
            <a:r>
              <a:rPr lang="en-US" altLang="zh-CN" sz="2400" b="1" dirty="0">
                <a:latin typeface="Times New Roman" panose="02020603050405020304" pitchFamily="18" charset="0"/>
              </a:rPr>
              <a:t>2H</a:t>
            </a:r>
            <a:r>
              <a:rPr lang="en-US" altLang="zh-CN" sz="2400" b="1" baseline="-30000" dirty="0"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</a:rPr>
              <a:t>O </a:t>
            </a:r>
            <a:endParaRPr lang="en-US" altLang="zh-CN" sz="2400" b="1" dirty="0">
              <a:latin typeface="Times New Roman" panose="02020603050405020304" pitchFamily="18" charset="0"/>
            </a:endParaRPr>
          </a:p>
        </p:txBody>
      </p:sp>
      <p:sp>
        <p:nvSpPr>
          <p:cNvPr id="11271" name="Text Box 7"/>
          <p:cNvSpPr txBox="1"/>
          <p:nvPr/>
        </p:nvSpPr>
        <p:spPr>
          <a:xfrm>
            <a:off x="1038225" y="3386138"/>
            <a:ext cx="4662488" cy="5365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Times New Roman" panose="02020603050405020304" pitchFamily="18" charset="0"/>
              </a:rPr>
              <a:t>（</a:t>
            </a:r>
            <a:r>
              <a:rPr lang="en-US" altLang="zh-CN" sz="2400" b="1" dirty="0">
                <a:latin typeface="宋体" pitchFamily="2" charset="-122"/>
              </a:rPr>
              <a:t>-</a:t>
            </a:r>
            <a:r>
              <a:rPr lang="zh-CN" altLang="en-US" sz="2400" b="1" dirty="0">
                <a:latin typeface="Times New Roman" panose="02020603050405020304" pitchFamily="18" charset="0"/>
              </a:rPr>
              <a:t>）</a:t>
            </a:r>
            <a:r>
              <a:rPr lang="en-US" altLang="zh-CN" sz="2400" b="1" dirty="0">
                <a:latin typeface="Times New Roman" panose="02020603050405020304" pitchFamily="18" charset="0"/>
              </a:rPr>
              <a:t>Pt(H</a:t>
            </a:r>
            <a:r>
              <a:rPr lang="en-US" altLang="zh-CN" sz="2400" b="1" baseline="-30000" dirty="0"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</a:rPr>
              <a:t>) | KOH | Pt(O</a:t>
            </a:r>
            <a:r>
              <a:rPr lang="en-US" altLang="zh-CN" sz="2400" b="1" baseline="-30000" dirty="0"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</a:rPr>
              <a:t>)</a:t>
            </a:r>
            <a:r>
              <a:rPr lang="zh-CN" altLang="en-US" sz="2400" b="1" dirty="0">
                <a:latin typeface="Times New Roman" panose="02020603050405020304" pitchFamily="18" charset="0"/>
              </a:rPr>
              <a:t>（</a:t>
            </a:r>
            <a:r>
              <a:rPr lang="en-US" altLang="zh-CN" sz="2400" b="1" dirty="0">
                <a:latin typeface="Times New Roman" panose="02020603050405020304" pitchFamily="18" charset="0"/>
              </a:rPr>
              <a:t>+</a:t>
            </a:r>
            <a:r>
              <a:rPr lang="zh-CN" altLang="en-US" sz="2400" b="1" dirty="0">
                <a:latin typeface="Times New Roman" panose="02020603050405020304" pitchFamily="18" charset="0"/>
              </a:rPr>
              <a:t>） </a:t>
            </a:r>
            <a:endParaRPr lang="zh-CN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11272" name="Text Box 8"/>
          <p:cNvSpPr txBox="1"/>
          <p:nvPr/>
        </p:nvSpPr>
        <p:spPr>
          <a:xfrm>
            <a:off x="1035050" y="3998913"/>
            <a:ext cx="4491038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负极：</a:t>
            </a:r>
            <a:r>
              <a:rPr lang="en-US" altLang="zh-CN" sz="24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2H</a:t>
            </a:r>
            <a:r>
              <a:rPr lang="en-US" altLang="zh-CN" sz="2400" b="1" baseline="-30000" dirty="0">
                <a:solidFill>
                  <a:srgbClr val="990033"/>
                </a:solidFill>
                <a:latin typeface="Times New Roman" panose="02020603050405020304" pitchFamily="18" charset="0"/>
              </a:rPr>
              <a:t>2 </a:t>
            </a:r>
            <a:r>
              <a:rPr lang="en-US" altLang="zh-CN" sz="24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+ 4OH</a:t>
            </a:r>
            <a:r>
              <a:rPr lang="en-US" altLang="zh-CN" sz="2400" b="1" baseline="30000" dirty="0">
                <a:solidFill>
                  <a:srgbClr val="990033"/>
                </a:solidFill>
                <a:latin typeface="宋体" pitchFamily="2" charset="-122"/>
              </a:rPr>
              <a:t>-</a:t>
            </a:r>
            <a:r>
              <a:rPr lang="en-US" altLang="zh-CN" sz="24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altLang="zh-CN" sz="24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4e</a:t>
            </a:r>
            <a:r>
              <a:rPr lang="en-US" altLang="zh-CN" sz="2400" b="1" baseline="30000" dirty="0">
                <a:solidFill>
                  <a:srgbClr val="990033"/>
                </a:solidFill>
                <a:latin typeface="宋体" pitchFamily="2" charset="-122"/>
              </a:rPr>
              <a:t>-</a:t>
            </a:r>
            <a:r>
              <a:rPr lang="zh-CN" altLang="en-US" sz="24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＝ </a:t>
            </a:r>
            <a:r>
              <a:rPr lang="en-US" altLang="zh-CN" sz="24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4H</a:t>
            </a:r>
            <a:r>
              <a:rPr lang="en-US" altLang="zh-CN" sz="2400" b="1" baseline="-30000" dirty="0">
                <a:solidFill>
                  <a:srgbClr val="990033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O </a:t>
            </a:r>
            <a:endParaRPr lang="en-US" altLang="zh-CN" sz="2400" b="1" dirty="0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3" name="Text Box 9"/>
          <p:cNvSpPr txBox="1"/>
          <p:nvPr/>
        </p:nvSpPr>
        <p:spPr>
          <a:xfrm>
            <a:off x="1035050" y="4537075"/>
            <a:ext cx="4492625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正极：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2H</a:t>
            </a:r>
            <a:r>
              <a:rPr lang="en-US" altLang="zh-CN" sz="2400" b="1" baseline="-30000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O + O</a:t>
            </a:r>
            <a:r>
              <a:rPr lang="en-US" altLang="zh-CN" sz="2400" b="1" baseline="-30000" dirty="0">
                <a:solidFill>
                  <a:srgbClr val="0000FF"/>
                </a:solidFill>
                <a:latin typeface="Times New Roman" panose="02020603050405020304" pitchFamily="18" charset="0"/>
              </a:rPr>
              <a:t>2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+ 4e</a:t>
            </a:r>
            <a:r>
              <a:rPr lang="en-US" altLang="zh-CN" sz="2400" b="1" baseline="30000" dirty="0">
                <a:solidFill>
                  <a:srgbClr val="0000FF"/>
                </a:solidFill>
                <a:latin typeface="宋体" pitchFamily="2" charset="-122"/>
              </a:rPr>
              <a:t>-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＝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4OH</a:t>
            </a:r>
            <a:r>
              <a:rPr lang="en-US" altLang="zh-CN" sz="2400" b="1" baseline="30000" dirty="0">
                <a:solidFill>
                  <a:srgbClr val="0000FF"/>
                </a:solidFill>
                <a:latin typeface="宋体" pitchFamily="2" charset="-122"/>
              </a:rPr>
              <a:t>-</a:t>
            </a:r>
            <a:r>
              <a:rPr lang="en-US" altLang="zh-CN" sz="2400" b="1" dirty="0">
                <a:solidFill>
                  <a:srgbClr val="0000FF"/>
                </a:solidFill>
                <a:latin typeface="宋体" pitchFamily="2" charset="-122"/>
              </a:rPr>
              <a:t> </a:t>
            </a:r>
            <a:endParaRPr lang="en-US" altLang="zh-CN" sz="2400" b="1" dirty="0">
              <a:solidFill>
                <a:srgbClr val="0000FF"/>
              </a:solidFill>
              <a:latin typeface="宋体" pitchFamily="2" charset="-122"/>
            </a:endParaRPr>
          </a:p>
        </p:txBody>
      </p:sp>
      <p:sp>
        <p:nvSpPr>
          <p:cNvPr id="11274" name="Text Box 10"/>
          <p:cNvSpPr txBox="1"/>
          <p:nvPr/>
        </p:nvSpPr>
        <p:spPr>
          <a:xfrm>
            <a:off x="927100" y="5041900"/>
            <a:ext cx="4859338" cy="549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Times New Roman" panose="02020603050405020304" pitchFamily="18" charset="0"/>
              </a:rPr>
              <a:t>总反应：</a:t>
            </a:r>
            <a:r>
              <a:rPr lang="en-US" altLang="zh-CN" sz="2400" b="1" dirty="0">
                <a:latin typeface="Times New Roman" panose="02020603050405020304" pitchFamily="18" charset="0"/>
              </a:rPr>
              <a:t>2H</a:t>
            </a:r>
            <a:r>
              <a:rPr lang="en-US" altLang="zh-CN" sz="2400" b="1" baseline="-30000" dirty="0">
                <a:latin typeface="Times New Roman" panose="02020603050405020304" pitchFamily="18" charset="0"/>
              </a:rPr>
              <a:t>2 </a:t>
            </a:r>
            <a:r>
              <a:rPr lang="en-US" altLang="zh-CN" sz="2400" b="1" dirty="0">
                <a:latin typeface="Times New Roman" panose="02020603050405020304" pitchFamily="18" charset="0"/>
              </a:rPr>
              <a:t>+ O</a:t>
            </a:r>
            <a:r>
              <a:rPr lang="en-US" altLang="zh-CN" sz="2400" b="1" baseline="-30000" dirty="0">
                <a:latin typeface="Times New Roman" panose="02020603050405020304" pitchFamily="18" charset="0"/>
              </a:rPr>
              <a:t>2 </a:t>
            </a:r>
            <a:r>
              <a:rPr lang="zh-CN" altLang="en-US" sz="2400" b="1" dirty="0">
                <a:latin typeface="Times New Roman" panose="02020603050405020304" pitchFamily="18" charset="0"/>
              </a:rPr>
              <a:t>＝ </a:t>
            </a:r>
            <a:r>
              <a:rPr lang="en-US" altLang="zh-CN" sz="2400" b="1" dirty="0">
                <a:latin typeface="Times New Roman" panose="02020603050405020304" pitchFamily="18" charset="0"/>
              </a:rPr>
              <a:t>2H</a:t>
            </a:r>
            <a:r>
              <a:rPr lang="en-US" altLang="zh-CN" sz="2400" b="1" baseline="-30000" dirty="0">
                <a:latin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</a:rPr>
              <a:t>O </a:t>
            </a:r>
            <a:endParaRPr lang="en-US" altLang="zh-CN" sz="2400" b="1" dirty="0">
              <a:latin typeface="Times New Roman" panose="02020603050405020304" pitchFamily="18" charset="0"/>
            </a:endParaRPr>
          </a:p>
        </p:txBody>
      </p:sp>
      <p:sp>
        <p:nvSpPr>
          <p:cNvPr id="11275" name="Text Box 11"/>
          <p:cNvSpPr txBox="1"/>
          <p:nvPr/>
        </p:nvSpPr>
        <p:spPr>
          <a:xfrm>
            <a:off x="685800" y="2779713"/>
            <a:ext cx="4876800" cy="523875"/>
          </a:xfrm>
          <a:prstGeom prst="rect">
            <a:avLst/>
          </a:prstGeom>
          <a:noFill/>
          <a:ln w="25400" cap="sq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zh-CN" altLang="en-US" b="1" dirty="0">
                <a:solidFill>
                  <a:srgbClr val="990033"/>
                </a:solidFill>
                <a:latin typeface="Times New Roman" panose="02020603050405020304" pitchFamily="18" charset="0"/>
              </a:rPr>
              <a:t>思考：</a:t>
            </a:r>
            <a:r>
              <a:rPr lang="zh-CN" altLang="en-US" b="1" dirty="0">
                <a:latin typeface="Times New Roman" panose="02020603050405020304" pitchFamily="18" charset="0"/>
              </a:rPr>
              <a:t>若介质为碱性环境呢？</a:t>
            </a:r>
            <a:endParaRPr lang="zh-CN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11280" name="Rectangle 16"/>
          <p:cNvSpPr/>
          <p:nvPr/>
        </p:nvSpPr>
        <p:spPr>
          <a:xfrm>
            <a:off x="6934200" y="3973513"/>
            <a:ext cx="4716463" cy="2376487"/>
          </a:xfrm>
          <a:prstGeom prst="rect">
            <a:avLst/>
          </a:prstGeom>
          <a:solidFill>
            <a:srgbClr val="D2FAFE"/>
          </a:solidFill>
          <a:ln w="9525">
            <a:noFill/>
          </a:ln>
        </p:spPr>
        <p:txBody>
          <a:bodyPr wrap="none"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dirty="0">
              <a:latin typeface="Arial" panose="020B0604020202090204" pitchFamily="34" charset="0"/>
            </a:endParaRPr>
          </a:p>
        </p:txBody>
      </p:sp>
      <p:sp>
        <p:nvSpPr>
          <p:cNvPr id="11281" name="Text Box 17"/>
          <p:cNvSpPr txBox="1"/>
          <p:nvPr/>
        </p:nvSpPr>
        <p:spPr>
          <a:xfrm>
            <a:off x="7092950" y="4492625"/>
            <a:ext cx="4375150" cy="9461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</a:rPr>
              <a:t>碱性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</a:rPr>
              <a:t>/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</a:rPr>
              <a:t>中性： </a:t>
            </a:r>
            <a:endParaRPr lang="zh-CN" altLang="en-US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</a:rPr>
              <a:t>     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</a:rPr>
              <a:t>O</a:t>
            </a:r>
            <a:r>
              <a:rPr lang="en-US" altLang="zh-CN" b="1" baseline="-30000" dirty="0">
                <a:latin typeface="Times New Roman" panose="02020603050405020304" pitchFamily="18" charset="0"/>
                <a:ea typeface="黑体" panose="02010609060101010101" pitchFamily="49" charset="-122"/>
              </a:rPr>
              <a:t>2 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</a:rPr>
              <a:t>+ 4e</a:t>
            </a:r>
            <a:r>
              <a:rPr lang="en-US" altLang="zh-CN" b="1" baseline="30000" dirty="0">
                <a:latin typeface="Times New Roman" panose="02020603050405020304" pitchFamily="18" charset="0"/>
                <a:ea typeface="黑体" panose="02010609060101010101" pitchFamily="49" charset="-122"/>
              </a:rPr>
              <a:t>- 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</a:rPr>
              <a:t>+</a:t>
            </a:r>
            <a:r>
              <a:rPr lang="en-US" altLang="zh-CN" b="1" baseline="30000" dirty="0"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</a:rPr>
              <a:t>2H</a:t>
            </a:r>
            <a:r>
              <a:rPr lang="en-US" altLang="zh-CN" b="1" baseline="-30000" dirty="0"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</a:rPr>
              <a:t>O</a:t>
            </a:r>
            <a:r>
              <a:rPr lang="en-US" altLang="zh-CN" b="1" baseline="30000" dirty="0"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＝ 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</a:rPr>
              <a:t>4OH</a:t>
            </a:r>
            <a:r>
              <a:rPr lang="en-US" altLang="zh-CN" b="1" baseline="30000" dirty="0">
                <a:latin typeface="Times New Roman" panose="02020603050405020304" pitchFamily="18" charset="0"/>
                <a:ea typeface="黑体" panose="02010609060101010101" pitchFamily="49" charset="-122"/>
              </a:rPr>
              <a:t>-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endParaRPr lang="en-US" altLang="zh-CN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1282" name="Text Box 18"/>
          <p:cNvSpPr txBox="1"/>
          <p:nvPr/>
        </p:nvSpPr>
        <p:spPr>
          <a:xfrm>
            <a:off x="7146925" y="5356225"/>
            <a:ext cx="4184650" cy="9461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</a:rPr>
              <a:t>酸性： </a:t>
            </a:r>
            <a:endParaRPr lang="zh-CN" altLang="en-US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</a:rPr>
              <a:t>     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</a:rPr>
              <a:t>O</a:t>
            </a:r>
            <a:r>
              <a:rPr lang="en-US" altLang="zh-CN" b="1" baseline="-30000" dirty="0">
                <a:latin typeface="Times New Roman" panose="02020603050405020304" pitchFamily="18" charset="0"/>
                <a:ea typeface="黑体" panose="02010609060101010101" pitchFamily="49" charset="-122"/>
              </a:rPr>
              <a:t>2 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</a:rPr>
              <a:t>+ 4e</a:t>
            </a:r>
            <a:r>
              <a:rPr lang="en-US" altLang="zh-CN" b="1" baseline="30000" dirty="0">
                <a:latin typeface="Times New Roman" panose="02020603050405020304" pitchFamily="18" charset="0"/>
                <a:ea typeface="黑体" panose="02010609060101010101" pitchFamily="49" charset="-122"/>
              </a:rPr>
              <a:t>- 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</a:rPr>
              <a:t>+ 4H</a:t>
            </a:r>
            <a:r>
              <a:rPr lang="en-US" altLang="zh-CN" b="1" baseline="30000" dirty="0">
                <a:latin typeface="Times New Roman" panose="02020603050405020304" pitchFamily="18" charset="0"/>
                <a:ea typeface="黑体" panose="02010609060101010101" pitchFamily="49" charset="-122"/>
              </a:rPr>
              <a:t>+ 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</a:rPr>
              <a:t>＝ 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</a:rPr>
              <a:t>2H</a:t>
            </a:r>
            <a:r>
              <a:rPr lang="en-US" altLang="zh-CN" b="1" baseline="-25000" dirty="0"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</a:rPr>
              <a:t>O </a:t>
            </a:r>
            <a:endParaRPr lang="en-US" altLang="zh-CN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1283" name="Text Box 19"/>
          <p:cNvSpPr txBox="1"/>
          <p:nvPr/>
        </p:nvSpPr>
        <p:spPr>
          <a:xfrm>
            <a:off x="7075488" y="3987800"/>
            <a:ext cx="2281237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CC0066"/>
                </a:solidFill>
                <a:latin typeface="Arial" panose="020B0604020202090204" pitchFamily="34" charset="0"/>
                <a:ea typeface="黑体" panose="02010609060101010101" pitchFamily="49" charset="-122"/>
              </a:rPr>
              <a:t>正极写法：</a:t>
            </a:r>
            <a:endParaRPr lang="zh-CN" altLang="en-US" b="1" dirty="0">
              <a:solidFill>
                <a:srgbClr val="CC0066"/>
              </a:solidFill>
              <a:latin typeface="Arial" panose="020B0604020202090204" pitchFamily="34" charset="0"/>
              <a:ea typeface="黑体" panose="02010609060101010101" pitchFamily="49" charset="-122"/>
            </a:endParaRPr>
          </a:p>
        </p:txBody>
      </p:sp>
      <p:sp>
        <p:nvSpPr>
          <p:cNvPr id="11286" name="Text Box 22"/>
          <p:cNvSpPr txBox="1"/>
          <p:nvPr/>
        </p:nvSpPr>
        <p:spPr>
          <a:xfrm>
            <a:off x="1155700" y="5672138"/>
            <a:ext cx="44958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Arial" panose="020B0604020202090204" pitchFamily="34" charset="0"/>
                <a:ea typeface="黑体" panose="02010609060101010101" pitchFamily="49" charset="-122"/>
              </a:rPr>
              <a:t>燃料电池电极反应式的写法：</a:t>
            </a:r>
            <a:endParaRPr lang="zh-CN" altLang="en-US" sz="2400" b="1" dirty="0">
              <a:solidFill>
                <a:srgbClr val="FF0000"/>
              </a:solidFill>
              <a:latin typeface="Arial" panose="020B0604020202090204" pitchFamily="34" charset="0"/>
              <a:ea typeface="黑体" panose="02010609060101010101" pitchFamily="49" charset="-122"/>
            </a:endParaRPr>
          </a:p>
        </p:txBody>
      </p:sp>
      <p:sp>
        <p:nvSpPr>
          <p:cNvPr id="11287" name="Text Box 23"/>
          <p:cNvSpPr txBox="1"/>
          <p:nvPr/>
        </p:nvSpPr>
        <p:spPr>
          <a:xfrm>
            <a:off x="1574800" y="6175375"/>
            <a:ext cx="796925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hlink"/>
                </a:solidFill>
                <a:latin typeface="Arial" panose="020B0604020202090204" pitchFamily="34" charset="0"/>
                <a:ea typeface="黑体" panose="02010609060101010101" pitchFamily="49" charset="-122"/>
              </a:rPr>
              <a:t>总式</a:t>
            </a:r>
            <a:endParaRPr lang="zh-CN" altLang="en-US" sz="2400" b="1" dirty="0">
              <a:solidFill>
                <a:schemeClr val="hlink"/>
              </a:solidFill>
              <a:latin typeface="Arial" panose="020B0604020202090204" pitchFamily="34" charset="0"/>
              <a:ea typeface="黑体" panose="02010609060101010101" pitchFamily="49" charset="-122"/>
            </a:endParaRPr>
          </a:p>
        </p:txBody>
      </p:sp>
      <p:grpSp>
        <p:nvGrpSpPr>
          <p:cNvPr id="11288" name="Group 24"/>
          <p:cNvGrpSpPr/>
          <p:nvPr/>
        </p:nvGrpSpPr>
        <p:grpSpPr>
          <a:xfrm>
            <a:off x="2314575" y="6170613"/>
            <a:ext cx="1084263" cy="457200"/>
            <a:chOff x="3878" y="1975"/>
            <a:chExt cx="683" cy="288"/>
          </a:xfrm>
        </p:grpSpPr>
        <p:sp>
          <p:nvSpPr>
            <p:cNvPr id="14360" name="Text Box 25"/>
            <p:cNvSpPr txBox="1"/>
            <p:nvPr/>
          </p:nvSpPr>
          <p:spPr>
            <a:xfrm>
              <a:off x="4059" y="1975"/>
              <a:ext cx="502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9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9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9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9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9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400" b="1" dirty="0">
                  <a:solidFill>
                    <a:schemeClr val="hlink"/>
                  </a:solidFill>
                  <a:latin typeface="Arial" panose="020B0604020202090204" pitchFamily="34" charset="0"/>
                  <a:ea typeface="黑体" panose="02010609060101010101" pitchFamily="49" charset="-122"/>
                </a:rPr>
                <a:t>正极</a:t>
              </a:r>
              <a:endParaRPr lang="zh-CN" altLang="en-US" sz="2400" b="1" dirty="0">
                <a:solidFill>
                  <a:schemeClr val="hlink"/>
                </a:solidFill>
                <a:latin typeface="Arial" panose="020B060402020209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4361" name="Line 26"/>
            <p:cNvSpPr/>
            <p:nvPr/>
          </p:nvSpPr>
          <p:spPr>
            <a:xfrm>
              <a:off x="3878" y="2160"/>
              <a:ext cx="226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</p:grpSp>
      <p:grpSp>
        <p:nvGrpSpPr>
          <p:cNvPr id="11291" name="Group 27"/>
          <p:cNvGrpSpPr/>
          <p:nvPr/>
        </p:nvGrpSpPr>
        <p:grpSpPr>
          <a:xfrm>
            <a:off x="3394075" y="6170613"/>
            <a:ext cx="1157288" cy="457200"/>
            <a:chOff x="4558" y="1975"/>
            <a:chExt cx="729" cy="288"/>
          </a:xfrm>
        </p:grpSpPr>
        <p:sp>
          <p:nvSpPr>
            <p:cNvPr id="14358" name="Text Box 28"/>
            <p:cNvSpPr txBox="1"/>
            <p:nvPr/>
          </p:nvSpPr>
          <p:spPr>
            <a:xfrm>
              <a:off x="4785" y="1975"/>
              <a:ext cx="502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9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9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9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9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9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400" b="1" dirty="0">
                  <a:solidFill>
                    <a:schemeClr val="hlink"/>
                  </a:solidFill>
                  <a:latin typeface="Arial" panose="020B0604020202090204" pitchFamily="34" charset="0"/>
                  <a:ea typeface="黑体" panose="02010609060101010101" pitchFamily="49" charset="-122"/>
                </a:rPr>
                <a:t>负极</a:t>
              </a:r>
              <a:endParaRPr lang="zh-CN" altLang="en-US" sz="2400" b="1" dirty="0">
                <a:solidFill>
                  <a:schemeClr val="hlink"/>
                </a:solidFill>
                <a:latin typeface="Arial" panose="020B060402020209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4359" name="Line 29"/>
            <p:cNvSpPr/>
            <p:nvPr/>
          </p:nvSpPr>
          <p:spPr>
            <a:xfrm>
              <a:off x="4558" y="2160"/>
              <a:ext cx="226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</p:grpSp>
      <p:pic>
        <p:nvPicPr>
          <p:cNvPr id="14356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97825" y="76200"/>
            <a:ext cx="3367088" cy="38338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1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1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7" grpId="0"/>
      <p:bldP spid="11268" grpId="0"/>
      <p:bldP spid="11269" grpId="0"/>
      <p:bldP spid="11270" grpId="0"/>
      <p:bldP spid="11271" grpId="0"/>
      <p:bldP spid="11272" grpId="0"/>
      <p:bldP spid="11273" grpId="0"/>
      <p:bldP spid="11274" grpId="0"/>
      <p:bldP spid="11275" grpId="0" animBg="1"/>
      <p:bldP spid="11281" grpId="0"/>
      <p:bldP spid="11282" grpId="0"/>
      <p:bldP spid="11283" grpId="0"/>
      <p:bldP spid="11286" grpId="0"/>
      <p:bldP spid="112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: 圆角 13"/>
          <p:cNvSpPr/>
          <p:nvPr/>
        </p:nvSpPr>
        <p:spPr>
          <a:xfrm>
            <a:off x="631825" y="3703638"/>
            <a:ext cx="11126788" cy="1893888"/>
          </a:xfrm>
          <a:prstGeom prst="roundRect">
            <a:avLst>
              <a:gd name="adj" fmla="val 6420"/>
            </a:avLst>
          </a:prstGeom>
          <a:solidFill>
            <a:schemeClr val="bg1"/>
          </a:solidFill>
          <a:ln>
            <a:noFill/>
          </a:ln>
          <a:effectLst>
            <a:outerShdw blurRad="355600" dist="508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762000" y="685800"/>
            <a:ext cx="4394200" cy="2532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561975" y="3692525"/>
            <a:ext cx="11196638" cy="1957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indent="304800" algn="just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altLang="zh-CN" sz="2800" kern="100" cap="none" spc="0" normalizeH="0" baseline="0" noProof="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20</a:t>
            </a:r>
            <a:r>
              <a:rPr kumimoji="0" lang="zh-CN" altLang="en-US" sz="2800" kern="100" cap="none" spc="0" normalizeH="0" baseline="0" noProof="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世纪五十年代，美国通用公司研发了</a:t>
            </a:r>
            <a:r>
              <a:rPr kumimoji="0" lang="zh-CN" altLang="en-US" sz="2800" kern="100" cap="none" spc="0" normalizeH="0" baseline="0" noProof="0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质子交换膜</a:t>
            </a:r>
            <a:r>
              <a:rPr kumimoji="0" lang="zh-CN" altLang="en-US" sz="2800" kern="100" cap="none" spc="0" normalizeH="0" baseline="0" noProof="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燃料电池，进入</a:t>
            </a:r>
            <a:r>
              <a:rPr kumimoji="0" lang="en-US" altLang="zh-CN" sz="2800" kern="100" cap="none" spc="0" normalizeH="0" baseline="0" noProof="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21</a:t>
            </a:r>
            <a:r>
              <a:rPr kumimoji="0" lang="zh-CN" altLang="en-US" sz="2800" kern="100" cap="none" spc="0" normalizeH="0" baseline="0" noProof="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世纪，以质子交换膜燃料电池为基础的交通工具不断向前发展。质子交换膜燃料电池是在电动汽车上最有应用前景的电力能源之一。</a:t>
            </a:r>
            <a:endParaRPr kumimoji="0" lang="zh-CN" altLang="zh-CN" sz="2800" kern="100" cap="none" spc="0" normalizeH="0" baseline="0" noProof="0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888" y="685800"/>
            <a:ext cx="6056313" cy="2532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AS_UNIQUEID" val="1585"/>
</p:tagLst>
</file>

<file path=ppt/tags/tag10.xml><?xml version="1.0" encoding="utf-8"?>
<p:tagLst xmlns:p="http://schemas.openxmlformats.org/presentationml/2006/main">
  <p:tag name="AS_UNIQUEID" val="1108"/>
</p:tagLst>
</file>

<file path=ppt/tags/tag11.xml><?xml version="1.0" encoding="utf-8"?>
<p:tagLst xmlns:p="http://schemas.openxmlformats.org/presentationml/2006/main">
  <p:tag name="AS_UNIQUEID" val="1109"/>
  <p:tag name="KSO_WM_FULL_TEXT_BEAUTIFY_COPY_ID" val="45057"/>
</p:tagLst>
</file>

<file path=ppt/tags/tag12.xml><?xml version="1.0" encoding="utf-8"?>
<p:tagLst xmlns:p="http://schemas.openxmlformats.org/presentationml/2006/main">
  <p:tag name="AS_UNIQUEID" val="1111"/>
</p:tagLst>
</file>

<file path=ppt/tags/tag13.xml><?xml version="1.0" encoding="utf-8"?>
<p:tagLst xmlns:p="http://schemas.openxmlformats.org/presentationml/2006/main">
  <p:tag name="AS_UNIQUEID" val="1112"/>
</p:tagLst>
</file>

<file path=ppt/tags/tag14.xml><?xml version="1.0" encoding="utf-8"?>
<p:tagLst xmlns:p="http://schemas.openxmlformats.org/presentationml/2006/main">
  <p:tag name="AS_UNIQUEID" val="1113"/>
</p:tagLst>
</file>

<file path=ppt/tags/tag15.xml><?xml version="1.0" encoding="utf-8"?>
<p:tagLst xmlns:p="http://schemas.openxmlformats.org/presentationml/2006/main">
  <p:tag name="AS_UNIQUEID" val="2646"/>
</p:tagLst>
</file>

<file path=ppt/tags/tag16.xml><?xml version="1.0" encoding="utf-8"?>
<p:tagLst xmlns:p="http://schemas.openxmlformats.org/presentationml/2006/main">
  <p:tag name="AS_UNIQUEID" val="2647"/>
</p:tagLst>
</file>

<file path=ppt/tags/tag17.xml><?xml version="1.0" encoding="utf-8"?>
<p:tagLst xmlns:p="http://schemas.openxmlformats.org/presentationml/2006/main">
  <p:tag name="AS_UNIQUEID" val="2648"/>
</p:tagLst>
</file>

<file path=ppt/tags/tag18.xml><?xml version="1.0" encoding="utf-8"?>
<p:tagLst xmlns:p="http://schemas.openxmlformats.org/presentationml/2006/main">
  <p:tag name="AS_UNIQUEID" val="371"/>
</p:tagLst>
</file>

<file path=ppt/tags/tag19.xml><?xml version="1.0" encoding="utf-8"?>
<p:tagLst xmlns:p="http://schemas.openxmlformats.org/presentationml/2006/main">
  <p:tag name="AS_UNIQUEID" val="372"/>
</p:tagLst>
</file>

<file path=ppt/tags/tag2.xml><?xml version="1.0" encoding="utf-8"?>
<p:tagLst xmlns:p="http://schemas.openxmlformats.org/presentationml/2006/main">
  <p:tag name="AS_UNIQUEID" val="1586"/>
</p:tagLst>
</file>

<file path=ppt/tags/tag20.xml><?xml version="1.0" encoding="utf-8"?>
<p:tagLst xmlns:p="http://schemas.openxmlformats.org/presentationml/2006/main">
  <p:tag name="AS_UNIQUEID" val="373"/>
</p:tagLst>
</file>

<file path=ppt/tags/tag21.xml><?xml version="1.0" encoding="utf-8"?>
<p:tagLst xmlns:p="http://schemas.openxmlformats.org/presentationml/2006/main">
  <p:tag name="AS_UNIQUEID" val="374"/>
</p:tagLst>
</file>

<file path=ppt/tags/tag22.xml><?xml version="1.0" encoding="utf-8"?>
<p:tagLst xmlns:p="http://schemas.openxmlformats.org/presentationml/2006/main">
  <p:tag name="AS_UNIQUEID" val="375"/>
</p:tagLst>
</file>

<file path=ppt/tags/tag23.xml><?xml version="1.0" encoding="utf-8"?>
<p:tagLst xmlns:p="http://schemas.openxmlformats.org/presentationml/2006/main">
  <p:tag name="AS_UNIQUEID" val="376"/>
</p:tagLst>
</file>

<file path=ppt/tags/tag24.xml><?xml version="1.0" encoding="utf-8"?>
<p:tagLst xmlns:p="http://schemas.openxmlformats.org/presentationml/2006/main">
  <p:tag name="AS_UNIQUEID" val="378"/>
</p:tagLst>
</file>

<file path=ppt/tags/tag25.xml><?xml version="1.0" encoding="utf-8"?>
<p:tagLst xmlns:p="http://schemas.openxmlformats.org/presentationml/2006/main">
  <p:tag name="AS_UNIQUEID" val="380"/>
</p:tagLst>
</file>

<file path=ppt/tags/tag26.xml><?xml version="1.0" encoding="utf-8"?>
<p:tagLst xmlns:p="http://schemas.openxmlformats.org/presentationml/2006/main">
  <p:tag name="AS_UNIQUEID" val="5198"/>
</p:tagLst>
</file>

<file path=ppt/tags/tag27.xml><?xml version="1.0" encoding="utf-8"?>
<p:tagLst xmlns:p="http://schemas.openxmlformats.org/presentationml/2006/main">
  <p:tag name="AS_UNIQUEID" val="1068"/>
</p:tagLst>
</file>

<file path=ppt/tags/tag28.xml><?xml version="1.0" encoding="utf-8"?>
<p:tagLst xmlns:p="http://schemas.openxmlformats.org/presentationml/2006/main">
  <p:tag name="AS_UNIQUEID" val="1069"/>
</p:tagLst>
</file>

<file path=ppt/tags/tag29.xml><?xml version="1.0" encoding="utf-8"?>
<p:tagLst xmlns:p="http://schemas.openxmlformats.org/presentationml/2006/main">
  <p:tag name="AS_UNIQUEID" val="1070"/>
</p:tagLst>
</file>

<file path=ppt/tags/tag3.xml><?xml version="1.0" encoding="utf-8"?>
<p:tagLst xmlns:p="http://schemas.openxmlformats.org/presentationml/2006/main">
  <p:tag name="AS_UNIQUEID" val="1587"/>
</p:tagLst>
</file>

<file path=ppt/tags/tag30.xml><?xml version="1.0" encoding="utf-8"?>
<p:tagLst xmlns:p="http://schemas.openxmlformats.org/presentationml/2006/main">
  <p:tag name="AS_UNIQUEID" val="5581"/>
</p:tagLst>
</file>

<file path=ppt/tags/tag31.xml><?xml version="1.0" encoding="utf-8"?>
<p:tagLst xmlns:p="http://schemas.openxmlformats.org/presentationml/2006/main">
  <p:tag name="AS_UNIQUEID" val="340"/>
</p:tagLst>
</file>

<file path=ppt/tags/tag32.xml><?xml version="1.0" encoding="utf-8"?>
<p:tagLst xmlns:p="http://schemas.openxmlformats.org/presentationml/2006/main">
  <p:tag name="AS_UNIQUEID" val="197"/>
</p:tagLst>
</file>

<file path=ppt/tags/tag33.xml><?xml version="1.0" encoding="utf-8"?>
<p:tagLst xmlns:p="http://schemas.openxmlformats.org/presentationml/2006/main">
  <p:tag name="AS_UNIQUEID" val="198"/>
</p:tagLst>
</file>

<file path=ppt/tags/tag34.xml><?xml version="1.0" encoding="utf-8"?>
<p:tagLst xmlns:p="http://schemas.openxmlformats.org/presentationml/2006/main">
  <p:tag name="AS_UNIQUEID" val="199"/>
</p:tagLst>
</file>

<file path=ppt/tags/tag35.xml><?xml version="1.0" encoding="utf-8"?>
<p:tagLst xmlns:p="http://schemas.openxmlformats.org/presentationml/2006/main">
  <p:tag name="AS_UNIQUEID" val="200"/>
</p:tagLst>
</file>

<file path=ppt/tags/tag36.xml><?xml version="1.0" encoding="utf-8"?>
<p:tagLst xmlns:p="http://schemas.openxmlformats.org/presentationml/2006/main">
  <p:tag name="AS_UNIQUEID" val="201"/>
</p:tagLst>
</file>

<file path=ppt/tags/tag37.xml><?xml version="1.0" encoding="utf-8"?>
<p:tagLst xmlns:p="http://schemas.openxmlformats.org/presentationml/2006/main">
  <p:tag name="AS_UNIQUEID" val="202"/>
</p:tagLst>
</file>

<file path=ppt/tags/tag38.xml><?xml version="1.0" encoding="utf-8"?>
<p:tagLst xmlns:p="http://schemas.openxmlformats.org/presentationml/2006/main">
  <p:tag name="AS_UNIQUEID" val="203"/>
</p:tagLst>
</file>

<file path=ppt/tags/tag39.xml><?xml version="1.0" encoding="utf-8"?>
<p:tagLst xmlns:p="http://schemas.openxmlformats.org/presentationml/2006/main">
  <p:tag name="AS_UNIQUEID" val="2865"/>
</p:tagLst>
</file>

<file path=ppt/tags/tag4.xml><?xml version="1.0" encoding="utf-8"?>
<p:tagLst xmlns:p="http://schemas.openxmlformats.org/presentationml/2006/main">
  <p:tag name="AS_UNIQUEID" val="1595"/>
</p:tagLst>
</file>

<file path=ppt/tags/tag40.xml><?xml version="1.0" encoding="utf-8"?>
<p:tagLst xmlns:p="http://schemas.openxmlformats.org/presentationml/2006/main">
  <p:tag name="AS_UNIQUEID" val="2866"/>
</p:tagLst>
</file>

<file path=ppt/tags/tag41.xml><?xml version="1.0" encoding="utf-8"?>
<p:tagLst xmlns:p="http://schemas.openxmlformats.org/presentationml/2006/main">
  <p:tag name="AS_UNIQUEID" val="2867"/>
</p:tagLst>
</file>

<file path=ppt/tags/tag42.xml><?xml version="1.0" encoding="utf-8"?>
<p:tagLst xmlns:p="http://schemas.openxmlformats.org/presentationml/2006/main">
  <p:tag name="AS_UNIQUEID" val="2868"/>
</p:tagLst>
</file>

<file path=ppt/tags/tag43.xml><?xml version="1.0" encoding="utf-8"?>
<p:tagLst xmlns:p="http://schemas.openxmlformats.org/presentationml/2006/main">
  <p:tag name="AS_UNIQUEID" val="985"/>
</p:tagLst>
</file>

<file path=ppt/tags/tag44.xml><?xml version="1.0" encoding="utf-8"?>
<p:tagLst xmlns:p="http://schemas.openxmlformats.org/presentationml/2006/main">
  <p:tag name="AS_UNIQUEID" val="986"/>
</p:tagLst>
</file>

<file path=ppt/tags/tag45.xml><?xml version="1.0" encoding="utf-8"?>
<p:tagLst xmlns:p="http://schemas.openxmlformats.org/presentationml/2006/main">
  <p:tag name="AS_UNIQUEID" val="987"/>
</p:tagLst>
</file>

<file path=ppt/tags/tag46.xml><?xml version="1.0" encoding="utf-8"?>
<p:tagLst xmlns:p="http://schemas.openxmlformats.org/presentationml/2006/main">
  <p:tag name="AS_UNIQUEID" val="2889"/>
</p:tagLst>
</file>

<file path=ppt/tags/tag47.xml><?xml version="1.0" encoding="utf-8"?>
<p:tagLst xmlns:p="http://schemas.openxmlformats.org/presentationml/2006/main">
  <p:tag name="AS_UNIQUEID" val="2890"/>
</p:tagLst>
</file>

<file path=ppt/tags/tag48.xml><?xml version="1.0" encoding="utf-8"?>
<p:tagLst xmlns:p="http://schemas.openxmlformats.org/presentationml/2006/main">
  <p:tag name="AS_UNIQUEID" val="5681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AS_UNIQUEID" val="2751"/>
</p:tagLst>
</file>

<file path=ppt/tags/tag50.xml><?xml version="1.0" encoding="utf-8"?>
<p:tagLst xmlns:p="http://schemas.openxmlformats.org/presentationml/2006/main">
  <p:tag name="AS_UNIQUEID" val="5622"/>
</p:tagLst>
</file>

<file path=ppt/tags/tag51.xml><?xml version="1.0" encoding="utf-8"?>
<p:tagLst xmlns:p="http://schemas.openxmlformats.org/presentationml/2006/main">
  <p:tag name="AS_UNIQUEID" val="5623"/>
</p:tagLst>
</file>

<file path=ppt/tags/tag52.xml><?xml version="1.0" encoding="utf-8"?>
<p:tagLst xmlns:p="http://schemas.openxmlformats.org/presentationml/2006/main">
  <p:tag name="AS_UNIQUEID" val="5624"/>
</p:tagLst>
</file>

<file path=ppt/tags/tag53.xml><?xml version="1.0" encoding="utf-8"?>
<p:tagLst xmlns:p="http://schemas.openxmlformats.org/presentationml/2006/main">
  <p:tag name="AS_UNIQUEID" val="5625"/>
</p:tagLst>
</file>

<file path=ppt/tags/tag54.xml><?xml version="1.0" encoding="utf-8"?>
<p:tagLst xmlns:p="http://schemas.openxmlformats.org/presentationml/2006/main">
  <p:tag name="AS_UNIQUEID" val="5626"/>
</p:tagLst>
</file>

<file path=ppt/tags/tag55.xml><?xml version="1.0" encoding="utf-8"?>
<p:tagLst xmlns:p="http://schemas.openxmlformats.org/presentationml/2006/main">
  <p:tag name="AS_UNIQUEID" val="5627"/>
</p:tagLst>
</file>

<file path=ppt/tags/tag56.xml><?xml version="1.0" encoding="utf-8"?>
<p:tagLst xmlns:p="http://schemas.openxmlformats.org/presentationml/2006/main">
  <p:tag name="AS_UNIQUEID" val="5628"/>
</p:tagLst>
</file>

<file path=ppt/tags/tag57.xml><?xml version="1.0" encoding="utf-8"?>
<p:tagLst xmlns:p="http://schemas.openxmlformats.org/presentationml/2006/main">
  <p:tag name="AS_UNIQUEID" val="5629"/>
</p:tagLst>
</file>

<file path=ppt/tags/tag58.xml><?xml version="1.0" encoding="utf-8"?>
<p:tagLst xmlns:p="http://schemas.openxmlformats.org/presentationml/2006/main">
  <p:tag name="AS_UNIQUEID" val="5630"/>
</p:tagLst>
</file>

<file path=ppt/tags/tag59.xml><?xml version="1.0" encoding="utf-8"?>
<p:tagLst xmlns:p="http://schemas.openxmlformats.org/presentationml/2006/main">
  <p:tag name="AS_UNIQUEID" val="231"/>
</p:tagLst>
</file>

<file path=ppt/tags/tag6.xml><?xml version="1.0" encoding="utf-8"?>
<p:tagLst xmlns:p="http://schemas.openxmlformats.org/presentationml/2006/main">
  <p:tag name="AS_UNIQUEID" val="2752"/>
</p:tagLst>
</file>

<file path=ppt/tags/tag60.xml><?xml version="1.0" encoding="utf-8"?>
<p:tagLst xmlns:p="http://schemas.openxmlformats.org/presentationml/2006/main">
  <p:tag name="AS_UNIQUEID" val="233"/>
</p:tagLst>
</file>

<file path=ppt/tags/tag61.xml><?xml version="1.0" encoding="utf-8"?>
<p:tagLst xmlns:p="http://schemas.openxmlformats.org/presentationml/2006/main">
  <p:tag name="AS_UNIQUEID" val="159"/>
</p:tagLst>
</file>

<file path=ppt/tags/tag62.xml><?xml version="1.0" encoding="utf-8"?>
<p:tagLst xmlns:p="http://schemas.openxmlformats.org/presentationml/2006/main">
  <p:tag name="AS_UNIQUEID" val="160"/>
</p:tagLst>
</file>

<file path=ppt/tags/tag63.xml><?xml version="1.0" encoding="utf-8"?>
<p:tagLst xmlns:p="http://schemas.openxmlformats.org/presentationml/2006/main">
  <p:tag name="AS_UNIQUEID" val="161"/>
</p:tagLst>
</file>

<file path=ppt/tags/tag64.xml><?xml version="1.0" encoding="utf-8"?>
<p:tagLst xmlns:p="http://schemas.openxmlformats.org/presentationml/2006/main">
  <p:tag name="AS_UNIQUEID" val="2873"/>
</p:tagLst>
</file>

<file path=ppt/tags/tag65.xml><?xml version="1.0" encoding="utf-8"?>
<p:tagLst xmlns:p="http://schemas.openxmlformats.org/presentationml/2006/main">
  <p:tag name="AS_UNIQUEID" val="2874"/>
</p:tagLst>
</file>

<file path=ppt/tags/tag66.xml><?xml version="1.0" encoding="utf-8"?>
<p:tagLst xmlns:p="http://schemas.openxmlformats.org/presentationml/2006/main">
  <p:tag name="AS_UNIQUEID" val="2875"/>
</p:tagLst>
</file>

<file path=ppt/tags/tag67.xml><?xml version="1.0" encoding="utf-8"?>
<p:tagLst xmlns:p="http://schemas.openxmlformats.org/presentationml/2006/main">
  <p:tag name="AS_UNIQUEID" val="2876"/>
</p:tagLst>
</file>

<file path=ppt/tags/tag68.xml><?xml version="1.0" encoding="utf-8"?>
<p:tagLst xmlns:p="http://schemas.openxmlformats.org/presentationml/2006/main">
  <p:tag name="AS_UNIQUEID" val="2877"/>
</p:tagLst>
</file>

<file path=ppt/tags/tag69.xml><?xml version="1.0" encoding="utf-8"?>
<p:tagLst xmlns:p="http://schemas.openxmlformats.org/presentationml/2006/main">
  <p:tag name="AS_UNIQUEID" val="2878"/>
</p:tagLst>
</file>

<file path=ppt/tags/tag7.xml><?xml version="1.0" encoding="utf-8"?>
<p:tagLst xmlns:p="http://schemas.openxmlformats.org/presentationml/2006/main">
  <p:tag name="AS_UNIQUEID" val="1105"/>
  <p:tag name="KSO_WM_FULL_TEXT_BEAUTIFY_COPY_ID" val="45057"/>
</p:tagLst>
</file>

<file path=ppt/tags/tag70.xml><?xml version="1.0" encoding="utf-8"?>
<p:tagLst xmlns:p="http://schemas.openxmlformats.org/presentationml/2006/main">
  <p:tag name="KSO_WPP_MARK_KEY" val="eed8ec18-e3cf-4498-9b30-ea8bce3e0fa3"/>
  <p:tag name="COMMONDATA" val="eyJoZGlkIjoiZjVmNmEwZGNjZGZlN2FjZWMyODZlMTBkNWVmMWFjMTgifQ=="/>
</p:tagLst>
</file>

<file path=ppt/tags/tag8.xml><?xml version="1.0" encoding="utf-8"?>
<p:tagLst xmlns:p="http://schemas.openxmlformats.org/presentationml/2006/main">
  <p:tag name="AS_UNIQUEID" val="1106"/>
</p:tagLst>
</file>

<file path=ppt/tags/tag9.xml><?xml version="1.0" encoding="utf-8"?>
<p:tagLst xmlns:p="http://schemas.openxmlformats.org/presentationml/2006/main">
  <p:tag name="AS_UNIQUEID" val="1107"/>
</p:tagLst>
</file>

<file path=ppt/theme/theme1.xml><?xml version="1.0" encoding="utf-8"?>
<a:theme xmlns:a="http://schemas.openxmlformats.org/drawingml/2006/main" name="默认设计模板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2845</Words>
  <Application>WPS 演示</Application>
  <PresentationFormat>宽屏</PresentationFormat>
  <Paragraphs>266</Paragraphs>
  <Slides>16</Slides>
  <Notes>3</Notes>
  <HiddenSlides>0</HiddenSlides>
  <MMClips>0</MMClips>
  <ScaleCrop>false</ScaleCrop>
  <HeadingPairs>
    <vt:vector size="8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16</vt:i4>
      </vt:variant>
    </vt:vector>
  </HeadingPairs>
  <TitlesOfParts>
    <vt:vector size="51" baseType="lpstr">
      <vt:lpstr>Arial</vt:lpstr>
      <vt:lpstr>宋体</vt:lpstr>
      <vt:lpstr>Wingdings</vt:lpstr>
      <vt:lpstr>汉仪书宋二KW</vt:lpstr>
      <vt:lpstr>Calibri Light</vt:lpstr>
      <vt:lpstr>Helvetica Neue</vt:lpstr>
      <vt:lpstr>楷体_GB2312</vt:lpstr>
      <vt:lpstr>思源黑体 CN Normal</vt:lpstr>
      <vt:lpstr>Times New Roman</vt:lpstr>
      <vt:lpstr>华文中宋</vt:lpstr>
      <vt:lpstr>黑体</vt:lpstr>
      <vt:lpstr>楷体</vt:lpstr>
      <vt:lpstr>汉仪楷体KW</vt:lpstr>
      <vt:lpstr>方正粗黑宋简体</vt:lpstr>
      <vt:lpstr>微软雅黑</vt:lpstr>
      <vt:lpstr>汉仪旗黑</vt:lpstr>
      <vt:lpstr>汉仪中黑KW</vt:lpstr>
      <vt:lpstr>等线</vt:lpstr>
      <vt:lpstr>幼圆</vt:lpstr>
      <vt:lpstr>华文新魏</vt:lpstr>
      <vt:lpstr>Tahoma</vt:lpstr>
      <vt:lpstr>Calibri</vt:lpstr>
      <vt:lpstr>Wingdings</vt:lpstr>
      <vt:lpstr>Arial</vt:lpstr>
      <vt:lpstr>Calibri</vt:lpstr>
      <vt:lpstr>宋体</vt:lpstr>
      <vt:lpstr>Arial Unicode MS</vt:lpstr>
      <vt:lpstr>汉仪楷体简</vt:lpstr>
      <vt:lpstr>汉仪中等线KW</vt:lpstr>
      <vt:lpstr>苹方-简</vt:lpstr>
      <vt:lpstr>默认设计模板</vt:lpstr>
      <vt:lpstr>Word.Document.8</vt:lpstr>
      <vt:lpstr>Word.Document.8</vt:lpstr>
      <vt:lpstr>Paint.Picture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305</dc:creator>
  <cp:lastModifiedBy>栀子</cp:lastModifiedBy>
  <cp:revision>224</cp:revision>
  <dcterms:created xsi:type="dcterms:W3CDTF">2024-07-14T01:25:52Z</dcterms:created>
  <dcterms:modified xsi:type="dcterms:W3CDTF">2024-07-14T01:25:52Z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2052-6.7.1.8828</vt:lpwstr>
  </property>
  <property fmtid="{D5CDD505-2E9C-101B-9397-08002B2CF9AE}" pid="4" name="ICV">
    <vt:lpwstr>2BD9B00BB96F472F95EAC36FDD496AFB_12</vt:lpwstr>
  </property>
</Properties>
</file>