
<file path=[Content_Types].xml><?xml version="1.0" encoding="utf-8"?>
<Types xmlns="http://schemas.openxmlformats.org/package/2006/content-types"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tags" Target="../tags/tag6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2" Type="http://schemas.openxmlformats.org/officeDocument/2006/relationships/slideLayout" Target="../slideLayouts/slideLayout1.xml"/><Relationship Id="rId61" Type="http://schemas.openxmlformats.org/officeDocument/2006/relationships/image" Target="../media/image22.png"/><Relationship Id="rId60" Type="http://schemas.openxmlformats.org/officeDocument/2006/relationships/tags" Target="../tags/tag185.xml"/><Relationship Id="rId6" Type="http://schemas.openxmlformats.org/officeDocument/2006/relationships/tags" Target="../tags/tag134.xml"/><Relationship Id="rId59" Type="http://schemas.openxmlformats.org/officeDocument/2006/relationships/tags" Target="../tags/tag184.xml"/><Relationship Id="rId58" Type="http://schemas.openxmlformats.org/officeDocument/2006/relationships/tags" Target="../tags/tag183.xml"/><Relationship Id="rId57" Type="http://schemas.openxmlformats.org/officeDocument/2006/relationships/tags" Target="../tags/tag182.xml"/><Relationship Id="rId56" Type="http://schemas.openxmlformats.org/officeDocument/2006/relationships/tags" Target="../tags/tag181.xml"/><Relationship Id="rId55" Type="http://schemas.openxmlformats.org/officeDocument/2006/relationships/tags" Target="../tags/tag180.xml"/><Relationship Id="rId54" Type="http://schemas.openxmlformats.org/officeDocument/2006/relationships/tags" Target="../tags/tag179.xml"/><Relationship Id="rId53" Type="http://schemas.microsoft.com/office/2007/relationships/hdphoto" Target="../media/image21.wdp"/><Relationship Id="rId52" Type="http://schemas.openxmlformats.org/officeDocument/2006/relationships/image" Target="../media/image20.png"/><Relationship Id="rId51" Type="http://schemas.openxmlformats.org/officeDocument/2006/relationships/tags" Target="../tags/tag178.xml"/><Relationship Id="rId50" Type="http://schemas.openxmlformats.org/officeDocument/2006/relationships/tags" Target="../tags/tag177.xml"/><Relationship Id="rId5" Type="http://schemas.openxmlformats.org/officeDocument/2006/relationships/tags" Target="../tags/tag133.xml"/><Relationship Id="rId49" Type="http://schemas.openxmlformats.org/officeDocument/2006/relationships/tags" Target="../tags/tag176.xml"/><Relationship Id="rId48" Type="http://schemas.openxmlformats.org/officeDocument/2006/relationships/tags" Target="../tags/tag175.xml"/><Relationship Id="rId47" Type="http://schemas.openxmlformats.org/officeDocument/2006/relationships/tags" Target="../tags/tag174.xml"/><Relationship Id="rId46" Type="http://schemas.openxmlformats.org/officeDocument/2006/relationships/tags" Target="../tags/tag173.xml"/><Relationship Id="rId45" Type="http://schemas.openxmlformats.org/officeDocument/2006/relationships/tags" Target="../tags/tag172.xml"/><Relationship Id="rId44" Type="http://schemas.openxmlformats.org/officeDocument/2006/relationships/tags" Target="../tags/tag171.xml"/><Relationship Id="rId43" Type="http://schemas.openxmlformats.org/officeDocument/2006/relationships/tags" Target="../tags/tag170.xml"/><Relationship Id="rId42" Type="http://schemas.openxmlformats.org/officeDocument/2006/relationships/tags" Target="../tags/tag169.xml"/><Relationship Id="rId41" Type="http://schemas.openxmlformats.org/officeDocument/2006/relationships/tags" Target="../tags/tag168.xml"/><Relationship Id="rId40" Type="http://schemas.openxmlformats.org/officeDocument/2006/relationships/tags" Target="../tags/tag167.xml"/><Relationship Id="rId4" Type="http://schemas.openxmlformats.org/officeDocument/2006/relationships/tags" Target="../tags/tag132.xml"/><Relationship Id="rId39" Type="http://schemas.openxmlformats.org/officeDocument/2006/relationships/tags" Target="../tags/tag166.xml"/><Relationship Id="rId38" Type="http://schemas.openxmlformats.org/officeDocument/2006/relationships/tags" Target="../tags/tag165.xml"/><Relationship Id="rId37" Type="http://schemas.openxmlformats.org/officeDocument/2006/relationships/tags" Target="../tags/tag164.xml"/><Relationship Id="rId36" Type="http://schemas.openxmlformats.org/officeDocument/2006/relationships/tags" Target="../tags/tag163.xml"/><Relationship Id="rId35" Type="http://schemas.openxmlformats.org/officeDocument/2006/relationships/tags" Target="../tags/tag162.xml"/><Relationship Id="rId34" Type="http://schemas.openxmlformats.org/officeDocument/2006/relationships/tags" Target="../tags/tag161.xml"/><Relationship Id="rId33" Type="http://schemas.openxmlformats.org/officeDocument/2006/relationships/tags" Target="../tags/tag160.xml"/><Relationship Id="rId32" Type="http://schemas.openxmlformats.org/officeDocument/2006/relationships/tags" Target="../tags/tag159.xml"/><Relationship Id="rId31" Type="http://schemas.openxmlformats.org/officeDocument/2006/relationships/tags" Target="../tags/tag158.xml"/><Relationship Id="rId30" Type="http://schemas.openxmlformats.org/officeDocument/2006/relationships/tags" Target="../tags/tag157.xml"/><Relationship Id="rId3" Type="http://schemas.openxmlformats.org/officeDocument/2006/relationships/tags" Target="../tags/tag131.xml"/><Relationship Id="rId29" Type="http://schemas.openxmlformats.org/officeDocument/2006/relationships/tags" Target="../tags/tag156.xml"/><Relationship Id="rId28" Type="http://schemas.openxmlformats.org/officeDocument/2006/relationships/tags" Target="../tags/tag155.xml"/><Relationship Id="rId27" Type="http://schemas.openxmlformats.org/officeDocument/2006/relationships/tags" Target="../tags/tag154.xml"/><Relationship Id="rId26" Type="http://schemas.openxmlformats.org/officeDocument/2006/relationships/tags" Target="../tags/tag153.xml"/><Relationship Id="rId25" Type="http://schemas.openxmlformats.org/officeDocument/2006/relationships/tags" Target="../tags/tag152.xml"/><Relationship Id="rId24" Type="http://schemas.openxmlformats.org/officeDocument/2006/relationships/tags" Target="../tags/tag151.xml"/><Relationship Id="rId23" Type="http://schemas.openxmlformats.org/officeDocument/2006/relationships/tags" Target="../tags/tag150.xml"/><Relationship Id="rId22" Type="http://schemas.openxmlformats.org/officeDocument/2006/relationships/tags" Target="../tags/tag149.xml"/><Relationship Id="rId21" Type="http://schemas.openxmlformats.org/officeDocument/2006/relationships/tags" Target="../tags/tag148.xml"/><Relationship Id="rId20" Type="http://schemas.openxmlformats.org/officeDocument/2006/relationships/tags" Target="../tags/tag147.xml"/><Relationship Id="rId2" Type="http://schemas.openxmlformats.org/officeDocument/2006/relationships/tags" Target="../tags/tag130.xml"/><Relationship Id="rId19" Type="http://schemas.openxmlformats.org/officeDocument/2006/relationships/tags" Target="../tags/tag146.xml"/><Relationship Id="rId18" Type="http://schemas.openxmlformats.org/officeDocument/2006/relationships/tags" Target="../tags/tag145.xml"/><Relationship Id="rId17" Type="http://schemas.openxmlformats.org/officeDocument/2006/relationships/tags" Target="../tags/tag144.xml"/><Relationship Id="rId16" Type="http://schemas.openxmlformats.org/officeDocument/2006/relationships/tags" Target="../tags/tag143.xml"/><Relationship Id="rId15" Type="http://schemas.openxmlformats.org/officeDocument/2006/relationships/tags" Target="../tags/tag142.xml"/><Relationship Id="rId14" Type="http://schemas.openxmlformats.org/officeDocument/2006/relationships/tags" Target="../tags/tag141.xml"/><Relationship Id="rId13" Type="http://schemas.openxmlformats.org/officeDocument/2006/relationships/tags" Target="../tags/tag140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9" Type="http://schemas.openxmlformats.org/officeDocument/2006/relationships/slideLayout" Target="../slideLayouts/slideLayout1.xml"/><Relationship Id="rId38" Type="http://schemas.openxmlformats.org/officeDocument/2006/relationships/tags" Target="../tags/tag222.xml"/><Relationship Id="rId37" Type="http://schemas.openxmlformats.org/officeDocument/2006/relationships/tags" Target="../tags/tag221.xml"/><Relationship Id="rId36" Type="http://schemas.openxmlformats.org/officeDocument/2006/relationships/tags" Target="../tags/tag220.xml"/><Relationship Id="rId35" Type="http://schemas.openxmlformats.org/officeDocument/2006/relationships/tags" Target="../tags/tag219.xml"/><Relationship Id="rId34" Type="http://schemas.openxmlformats.org/officeDocument/2006/relationships/tags" Target="../tags/tag218.xml"/><Relationship Id="rId33" Type="http://schemas.openxmlformats.org/officeDocument/2006/relationships/tags" Target="../tags/tag217.xml"/><Relationship Id="rId32" Type="http://schemas.openxmlformats.org/officeDocument/2006/relationships/tags" Target="../tags/tag216.xml"/><Relationship Id="rId31" Type="http://schemas.openxmlformats.org/officeDocument/2006/relationships/tags" Target="../tags/tag215.xml"/><Relationship Id="rId30" Type="http://schemas.openxmlformats.org/officeDocument/2006/relationships/tags" Target="../tags/tag214.xml"/><Relationship Id="rId3" Type="http://schemas.openxmlformats.org/officeDocument/2006/relationships/tags" Target="../tags/tag187.xml"/><Relationship Id="rId29" Type="http://schemas.openxmlformats.org/officeDocument/2006/relationships/tags" Target="../tags/tag213.xml"/><Relationship Id="rId28" Type="http://schemas.openxmlformats.org/officeDocument/2006/relationships/tags" Target="../tags/tag212.xml"/><Relationship Id="rId27" Type="http://schemas.openxmlformats.org/officeDocument/2006/relationships/tags" Target="../tags/tag211.xml"/><Relationship Id="rId26" Type="http://schemas.openxmlformats.org/officeDocument/2006/relationships/tags" Target="../tags/tag210.xml"/><Relationship Id="rId25" Type="http://schemas.openxmlformats.org/officeDocument/2006/relationships/tags" Target="../tags/tag209.xml"/><Relationship Id="rId24" Type="http://schemas.openxmlformats.org/officeDocument/2006/relationships/tags" Target="../tags/tag208.xml"/><Relationship Id="rId23" Type="http://schemas.openxmlformats.org/officeDocument/2006/relationships/tags" Target="../tags/tag207.xml"/><Relationship Id="rId22" Type="http://schemas.openxmlformats.org/officeDocument/2006/relationships/tags" Target="../tags/tag206.xml"/><Relationship Id="rId21" Type="http://schemas.openxmlformats.org/officeDocument/2006/relationships/tags" Target="../tags/tag205.xml"/><Relationship Id="rId20" Type="http://schemas.openxmlformats.org/officeDocument/2006/relationships/tags" Target="../tags/tag204.xml"/><Relationship Id="rId2" Type="http://schemas.openxmlformats.org/officeDocument/2006/relationships/tags" Target="../tags/tag186.xml"/><Relationship Id="rId19" Type="http://schemas.openxmlformats.org/officeDocument/2006/relationships/tags" Target="../tags/tag203.xml"/><Relationship Id="rId18" Type="http://schemas.openxmlformats.org/officeDocument/2006/relationships/tags" Target="../tags/tag202.xml"/><Relationship Id="rId17" Type="http://schemas.openxmlformats.org/officeDocument/2006/relationships/tags" Target="../tags/tag201.xml"/><Relationship Id="rId16" Type="http://schemas.openxmlformats.org/officeDocument/2006/relationships/tags" Target="../tags/tag200.xml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4.png"/><Relationship Id="rId12" Type="http://schemas.openxmlformats.org/officeDocument/2006/relationships/tags" Target="../tags/tag239.xml"/><Relationship Id="rId11" Type="http://schemas.openxmlformats.org/officeDocument/2006/relationships/image" Target="../media/image23.png"/><Relationship Id="rId10" Type="http://schemas.openxmlformats.org/officeDocument/2006/relationships/tags" Target="../tags/tag238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tags" Target="../tags/tag246.xml"/><Relationship Id="rId7" Type="http://schemas.openxmlformats.org/officeDocument/2006/relationships/tags" Target="../tags/tag245.xml"/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252.xml"/><Relationship Id="rId2" Type="http://schemas.openxmlformats.org/officeDocument/2006/relationships/tags" Target="../tags/tag240.xml"/><Relationship Id="rId19" Type="http://schemas.openxmlformats.org/officeDocument/2006/relationships/tags" Target="../tags/tag251.xml"/><Relationship Id="rId18" Type="http://schemas.openxmlformats.org/officeDocument/2006/relationships/tags" Target="../tags/tag250.xml"/><Relationship Id="rId17" Type="http://schemas.microsoft.com/office/2007/relationships/hdphoto" Target="../media/image30.wdp"/><Relationship Id="rId16" Type="http://schemas.openxmlformats.org/officeDocument/2006/relationships/image" Target="../media/image29.png"/><Relationship Id="rId15" Type="http://schemas.openxmlformats.org/officeDocument/2006/relationships/tags" Target="../tags/tag249.xml"/><Relationship Id="rId14" Type="http://schemas.microsoft.com/office/2007/relationships/hdphoto" Target="../media/image28.wdp"/><Relationship Id="rId13" Type="http://schemas.openxmlformats.org/officeDocument/2006/relationships/image" Target="../media/image27.png"/><Relationship Id="rId12" Type="http://schemas.openxmlformats.org/officeDocument/2006/relationships/tags" Target="../tags/tag248.xml"/><Relationship Id="rId11" Type="http://schemas.microsoft.com/office/2007/relationships/hdphoto" Target="../media/image26.wdp"/><Relationship Id="rId10" Type="http://schemas.openxmlformats.org/officeDocument/2006/relationships/image" Target="../media/image25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image" Target="../media/image8.png"/><Relationship Id="rId6" Type="http://schemas.openxmlformats.org/officeDocument/2006/relationships/tags" Target="../tags/tag66.xml"/><Relationship Id="rId5" Type="http://schemas.openxmlformats.org/officeDocument/2006/relationships/image" Target="../media/image7.png"/><Relationship Id="rId4" Type="http://schemas.openxmlformats.org/officeDocument/2006/relationships/tags" Target="../tags/tag65.xml"/><Relationship Id="rId3" Type="http://schemas.openxmlformats.org/officeDocument/2006/relationships/image" Target="../media/image6.png"/><Relationship Id="rId2" Type="http://schemas.openxmlformats.org/officeDocument/2006/relationships/tags" Target="../tags/tag64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image" Target="../media/image9.png"/><Relationship Id="rId2" Type="http://schemas.openxmlformats.org/officeDocument/2006/relationships/tags" Target="../tags/tag74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image" Target="../media/image11.png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tags" Target="../tags/tag83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image" Target="../media/image11.png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image" Target="../media/image11.png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8" Type="http://schemas.openxmlformats.org/officeDocument/2006/relationships/slideLayout" Target="../slideLayouts/slideLayout1.xml"/><Relationship Id="rId27" Type="http://schemas.openxmlformats.org/officeDocument/2006/relationships/tags" Target="../tags/tag125.xml"/><Relationship Id="rId26" Type="http://schemas.openxmlformats.org/officeDocument/2006/relationships/tags" Target="../tags/tag124.xml"/><Relationship Id="rId25" Type="http://schemas.openxmlformats.org/officeDocument/2006/relationships/tags" Target="../tags/tag123.xml"/><Relationship Id="rId24" Type="http://schemas.openxmlformats.org/officeDocument/2006/relationships/tags" Target="../tags/tag122.xml"/><Relationship Id="rId23" Type="http://schemas.openxmlformats.org/officeDocument/2006/relationships/image" Target="../media/image16.png"/><Relationship Id="rId22" Type="http://schemas.openxmlformats.org/officeDocument/2006/relationships/tags" Target="../tags/tag121.xml"/><Relationship Id="rId21" Type="http://schemas.openxmlformats.org/officeDocument/2006/relationships/tags" Target="../tags/tag120.xml"/><Relationship Id="rId20" Type="http://schemas.openxmlformats.org/officeDocument/2006/relationships/tags" Target="../tags/tag119.xml"/><Relationship Id="rId2" Type="http://schemas.openxmlformats.org/officeDocument/2006/relationships/tags" Target="../tags/tag103.xml"/><Relationship Id="rId19" Type="http://schemas.openxmlformats.org/officeDocument/2006/relationships/tags" Target="../tags/tag118.xml"/><Relationship Id="rId18" Type="http://schemas.openxmlformats.org/officeDocument/2006/relationships/image" Target="../media/image15.png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6" Type="http://schemas.openxmlformats.org/officeDocument/2006/relationships/tags" Target="../tags/tag129.xml"/><Relationship Id="rId5" Type="http://schemas.openxmlformats.org/officeDocument/2006/relationships/image" Target="../media/image17.png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20165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85860"/>
            <a:ext cx="12192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第三章：晶体结构与性质</a:t>
            </a:r>
            <a:endParaRPr lang="zh-CN" altLang="en-US" sz="48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11550" y="3777615"/>
            <a:ext cx="5717540" cy="6451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第四节：配合物与超分子</a:t>
            </a:r>
            <a:endParaRPr lang="zh-CN" altLang="en-US" sz="36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906" y="3363212"/>
            <a:ext cx="2192786" cy="186865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853055" y="880745"/>
            <a:ext cx="7187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3780D7"/>
                </a:solidFill>
              </a:rPr>
              <a:t>人教版高中化学高二年级选择性必修二</a:t>
            </a:r>
            <a:endParaRPr lang="zh-CN" altLang="en-US" sz="3200" dirty="0">
              <a:solidFill>
                <a:srgbClr val="3780D7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28590" y="4495165"/>
            <a:ext cx="1753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第一课时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758964" y="2362169"/>
            <a:ext cx="2262254" cy="2786420"/>
            <a:chOff x="758964" y="2362169"/>
            <a:chExt cx="2262254" cy="2786420"/>
          </a:xfrm>
        </p:grpSpPr>
        <p:grpSp>
          <p:nvGrpSpPr>
            <p:cNvPr id="55" name="组合 54"/>
            <p:cNvGrpSpPr/>
            <p:nvPr>
              <p:custDataLst>
                <p:tags r:id="rId3"/>
              </p:custDataLst>
            </p:nvPr>
          </p:nvGrpSpPr>
          <p:grpSpPr>
            <a:xfrm>
              <a:off x="1064798" y="3209555"/>
              <a:ext cx="1592079" cy="1387602"/>
              <a:chOff x="2331530" y="2082435"/>
              <a:chExt cx="1592079" cy="1387602"/>
            </a:xfrm>
          </p:grpSpPr>
          <p:sp>
            <p:nvSpPr>
              <p:cNvPr id="47" name="文本框 46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2917815" y="2605389"/>
                <a:ext cx="463588" cy="564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800" b="1">
                    <a:ea typeface="微软雅黑" panose="020B0503020204020204" charset="-122"/>
                    <a:cs typeface="Arial" panose="020B0604020202020204" pitchFamily="34" charset="0"/>
                  </a:rPr>
                  <a:t>O</a:t>
                </a:r>
                <a:endParaRPr lang="zh-CN" altLang="en-US" sz="2800" b="1" baseline="30000"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460021" y="2905780"/>
                <a:ext cx="463588" cy="564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800" b="1">
                    <a:ea typeface="微软雅黑" panose="020B0503020204020204" charset="-122"/>
                    <a:cs typeface="Arial" panose="020B0604020202020204" pitchFamily="34" charset="0"/>
                  </a:rPr>
                  <a:t>H</a:t>
                </a:r>
                <a:endParaRPr lang="zh-CN" altLang="en-US" sz="2800" b="1" baseline="30000"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文本框 4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331530" y="2905780"/>
                <a:ext cx="463588" cy="564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800" b="1">
                    <a:ea typeface="微软雅黑" panose="020B0503020204020204" charset="-122"/>
                    <a:cs typeface="Arial" panose="020B0604020202020204" pitchFamily="34" charset="0"/>
                  </a:rPr>
                  <a:t>H</a:t>
                </a:r>
                <a:endParaRPr lang="zh-CN" altLang="en-US" sz="2800" b="1" baseline="30000"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50" name="直接连接符 49"/>
              <p:cNvCxnSpPr/>
              <p:nvPr>
                <p:custDataLst>
                  <p:tags r:id="rId7"/>
                </p:custDataLst>
              </p:nvPr>
            </p:nvCxnSpPr>
            <p:spPr>
              <a:xfrm flipV="1">
                <a:off x="2733786" y="2946914"/>
                <a:ext cx="273975" cy="17656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>
                <p:custDataLst>
                  <p:tags r:id="rId8"/>
                </p:custDataLst>
              </p:nvPr>
            </p:nvCxnSpPr>
            <p:spPr>
              <a:xfrm flipH="1" flipV="1">
                <a:off x="3269371" y="2937088"/>
                <a:ext cx="268012" cy="186599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52" name="图片 51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 rot="15300000">
                <a:off x="2699292" y="2132786"/>
                <a:ext cx="634426" cy="533723"/>
              </a:xfrm>
              <a:prstGeom prst="rect">
                <a:avLst/>
              </a:prstGeom>
            </p:spPr>
          </p:pic>
          <p:pic>
            <p:nvPicPr>
              <p:cNvPr id="53" name="图片 52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 rot="18000000">
                <a:off x="3047934" y="2156599"/>
                <a:ext cx="634426" cy="533723"/>
              </a:xfrm>
              <a:prstGeom prst="rect">
                <a:avLst/>
              </a:prstGeom>
            </p:spPr>
          </p:pic>
        </p:grpSp>
        <p:sp>
          <p:nvSpPr>
            <p:cNvPr id="56" name="矩形 55"/>
            <p:cNvSpPr/>
            <p:nvPr>
              <p:custDataLst>
                <p:tags r:id="rId12"/>
              </p:custDataLst>
            </p:nvPr>
          </p:nvSpPr>
          <p:spPr>
            <a:xfrm>
              <a:off x="758964" y="2362169"/>
              <a:ext cx="2262254" cy="2786420"/>
            </a:xfrm>
            <a:prstGeom prst="rect">
              <a:avLst/>
            </a:prstGeom>
            <a:noFill/>
            <a:ln w="19050">
              <a:solidFill>
                <a:srgbClr val="00A5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cxnSp>
          <p:nvCxnSpPr>
            <p:cNvPr id="59" name="直接连接符 58"/>
            <p:cNvCxnSpPr/>
            <p:nvPr>
              <p:custDataLst>
                <p:tags r:id="rId13"/>
              </p:custDataLst>
            </p:nvPr>
          </p:nvCxnSpPr>
          <p:spPr>
            <a:xfrm>
              <a:off x="774423" y="4680237"/>
              <a:ext cx="2231337" cy="0"/>
            </a:xfrm>
            <a:prstGeom prst="line">
              <a:avLst/>
            </a:prstGeom>
            <a:ln w="12700">
              <a:solidFill>
                <a:srgbClr val="00A5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1409181" y="5539343"/>
            <a:ext cx="1164101" cy="631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200" b="1">
                <a:ea typeface="微软雅黑" panose="020B0503020204020204" charset="-122"/>
                <a:cs typeface="Times New Roman" panose="02020603050405020304" pitchFamily="18" charset="0"/>
              </a:rPr>
              <a:t>4H</a:t>
            </a:r>
            <a:r>
              <a:rPr lang="en-US" altLang="zh-CN" sz="3200" b="1" baseline="-25000"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endParaRPr lang="en-US" altLang="zh-CN" sz="3200" b="1"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>
            <p:custDataLst>
              <p:tags r:id="rId16"/>
            </p:custDataLst>
          </p:nvPr>
        </p:nvGrpSpPr>
        <p:grpSpPr>
          <a:xfrm>
            <a:off x="6096000" y="5797402"/>
            <a:ext cx="590400" cy="71438"/>
            <a:chOff x="6137274" y="2281383"/>
            <a:chExt cx="590400" cy="71438"/>
          </a:xfrm>
        </p:grpSpPr>
        <p:cxnSp>
          <p:nvCxnSpPr>
            <p:cNvPr id="13" name="直接连接符 12"/>
            <p:cNvCxnSpPr/>
            <p:nvPr>
              <p:custDataLst>
                <p:tags r:id="rId17"/>
              </p:custDataLst>
            </p:nvPr>
          </p:nvCxnSpPr>
          <p:spPr>
            <a:xfrm>
              <a:off x="6137274" y="2281383"/>
              <a:ext cx="590400" cy="0"/>
            </a:xfrm>
            <a:prstGeom prst="line">
              <a:avLst/>
            </a:prstGeom>
            <a:noFill/>
            <a:ln w="28575" cap="flat" cmpd="sng" algn="ctr">
              <a:solidFill>
                <a:srgbClr val="00A5B0"/>
              </a:solidFill>
              <a:prstDash val="solid"/>
            </a:ln>
            <a:effectLst/>
          </p:spPr>
        </p:cxnSp>
        <p:cxnSp>
          <p:nvCxnSpPr>
            <p:cNvPr id="14" name="直接连接符 13"/>
            <p:cNvCxnSpPr/>
            <p:nvPr>
              <p:custDataLst>
                <p:tags r:id="rId18"/>
              </p:custDataLst>
            </p:nvPr>
          </p:nvCxnSpPr>
          <p:spPr>
            <a:xfrm>
              <a:off x="6137274" y="2352821"/>
              <a:ext cx="590400" cy="0"/>
            </a:xfrm>
            <a:prstGeom prst="line">
              <a:avLst/>
            </a:prstGeom>
            <a:noFill/>
            <a:ln w="28575" cap="flat" cmpd="sng" algn="ctr">
              <a:solidFill>
                <a:srgbClr val="00A5B0"/>
              </a:solidFill>
              <a:prstDash val="solid"/>
            </a:ln>
            <a:effectLst/>
          </p:spPr>
        </p:cxnSp>
      </p:grpSp>
      <p:sp>
        <p:nvSpPr>
          <p:cNvPr id="54" name="文本框 53"/>
          <p:cNvSpPr txBox="1"/>
          <p:nvPr>
            <p:custDataLst>
              <p:tags r:id="rId19"/>
            </p:custDataLst>
          </p:nvPr>
        </p:nvSpPr>
        <p:spPr>
          <a:xfrm>
            <a:off x="1541278" y="4727913"/>
            <a:ext cx="697627" cy="430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00A5B0"/>
                </a:solidFill>
              </a:rPr>
              <a:t>配体</a:t>
            </a:r>
            <a:endParaRPr lang="zh-CN" altLang="en-US">
              <a:solidFill>
                <a:srgbClr val="00A5B0"/>
              </a:solidFill>
            </a:endParaRPr>
          </a:p>
        </p:txBody>
      </p:sp>
      <p:sp>
        <p:nvSpPr>
          <p:cNvPr id="61" name="椭圆 60"/>
          <p:cNvSpPr/>
          <p:nvPr>
            <p:custDataLst>
              <p:tags r:id="rId20"/>
            </p:custDataLst>
          </p:nvPr>
        </p:nvSpPr>
        <p:spPr>
          <a:xfrm>
            <a:off x="1362278" y="3113860"/>
            <a:ext cx="1078228" cy="74495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grpSp>
        <p:nvGrpSpPr>
          <p:cNvPr id="22" name="组合 21"/>
          <p:cNvGrpSpPr/>
          <p:nvPr>
            <p:custDataLst>
              <p:tags r:id="rId21"/>
            </p:custDataLst>
          </p:nvPr>
        </p:nvGrpSpPr>
        <p:grpSpPr>
          <a:xfrm>
            <a:off x="1267196" y="2404893"/>
            <a:ext cx="1268392" cy="708967"/>
            <a:chOff x="1267196" y="2404893"/>
            <a:chExt cx="1268392" cy="708967"/>
          </a:xfrm>
        </p:grpSpPr>
        <p:sp>
          <p:nvSpPr>
            <p:cNvPr id="46" name="文本框 45"/>
            <p:cNvSpPr txBox="1"/>
            <p:nvPr>
              <p:custDataLst>
                <p:tags r:id="rId22"/>
              </p:custDataLst>
            </p:nvPr>
          </p:nvSpPr>
          <p:spPr>
            <a:xfrm>
              <a:off x="1267196" y="2404893"/>
              <a:ext cx="1268392" cy="4303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>
                  <a:solidFill>
                    <a:srgbClr val="FF0000"/>
                  </a:solidFill>
                  <a:ea typeface="微软雅黑" panose="020B0503020204020204" charset="-122"/>
                  <a:cs typeface="Times New Roman" panose="02020603050405020304" pitchFamily="18" charset="0"/>
                </a:rPr>
                <a:t>孤电子对</a:t>
              </a:r>
              <a:endParaRPr lang="zh-CN" altLang="en-US" sz="2000" b="1" baseline="30000">
                <a:solidFill>
                  <a:srgbClr val="FF0000"/>
                </a:solidFill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63" name="直接箭头连接符 62"/>
            <p:cNvCxnSpPr/>
            <p:nvPr>
              <p:custDataLst>
                <p:tags r:id="rId23"/>
              </p:custDataLst>
            </p:nvPr>
          </p:nvCxnSpPr>
          <p:spPr>
            <a:xfrm flipH="1" flipV="1">
              <a:off x="1901392" y="2769958"/>
              <a:ext cx="0" cy="3439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>
            <p:custDataLst>
              <p:tags r:id="rId24"/>
            </p:custDataLst>
          </p:nvPr>
        </p:nvGrpSpPr>
        <p:grpSpPr>
          <a:xfrm>
            <a:off x="3913338" y="4680237"/>
            <a:ext cx="2231337" cy="477858"/>
            <a:chOff x="3913338" y="4680237"/>
            <a:chExt cx="2231337" cy="477858"/>
          </a:xfrm>
        </p:grpSpPr>
        <p:sp>
          <p:nvSpPr>
            <p:cNvPr id="67" name="文本框 66"/>
            <p:cNvSpPr txBox="1"/>
            <p:nvPr>
              <p:custDataLst>
                <p:tags r:id="rId25"/>
              </p:custDataLst>
            </p:nvPr>
          </p:nvSpPr>
          <p:spPr>
            <a:xfrm>
              <a:off x="4243194" y="4727913"/>
              <a:ext cx="1571625" cy="4301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rgbClr val="00A5B0"/>
                  </a:solidFill>
                  <a:ea typeface="微软雅黑" panose="020B0503020204020204" charset="-122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CN" altLang="en-US"/>
                <a:t>中心离子</a:t>
              </a:r>
              <a:endParaRPr lang="zh-CN" altLang="en-US"/>
            </a:p>
          </p:txBody>
        </p:sp>
        <p:cxnSp>
          <p:nvCxnSpPr>
            <p:cNvPr id="69" name="直接连接符 68"/>
            <p:cNvCxnSpPr/>
            <p:nvPr>
              <p:custDataLst>
                <p:tags r:id="rId26"/>
              </p:custDataLst>
            </p:nvPr>
          </p:nvCxnSpPr>
          <p:spPr>
            <a:xfrm>
              <a:off x="3913338" y="4680237"/>
              <a:ext cx="2231337" cy="0"/>
            </a:xfrm>
            <a:prstGeom prst="line">
              <a:avLst/>
            </a:prstGeom>
            <a:ln w="12700">
              <a:solidFill>
                <a:srgbClr val="00A5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>
            <p:custDataLst>
              <p:tags r:id="rId27"/>
            </p:custDataLst>
          </p:nvPr>
        </p:nvGrpSpPr>
        <p:grpSpPr>
          <a:xfrm>
            <a:off x="4243194" y="2404893"/>
            <a:ext cx="1574318" cy="1288228"/>
            <a:chOff x="4243194" y="2404893"/>
            <a:chExt cx="1574318" cy="1288228"/>
          </a:xfrm>
        </p:grpSpPr>
        <p:sp>
          <p:nvSpPr>
            <p:cNvPr id="28" name="文本框 27"/>
            <p:cNvSpPr txBox="1"/>
            <p:nvPr>
              <p:custDataLst>
                <p:tags r:id="rId28"/>
              </p:custDataLst>
            </p:nvPr>
          </p:nvSpPr>
          <p:spPr>
            <a:xfrm>
              <a:off x="4243194" y="2404893"/>
              <a:ext cx="1574318" cy="43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>
                  <a:solidFill>
                    <a:srgbClr val="FF0000"/>
                  </a:solidFill>
                  <a:ea typeface="微软雅黑" panose="020B0503020204020204" charset="-122"/>
                  <a:cs typeface="Times New Roman" panose="02020603050405020304" pitchFamily="18" charset="0"/>
                </a:rPr>
                <a:t>具有空轨道</a:t>
              </a:r>
              <a:endParaRPr lang="zh-CN" altLang="en-US" sz="2000" b="1" baseline="30000">
                <a:solidFill>
                  <a:srgbClr val="FF0000"/>
                </a:solidFill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70" name="直接箭头连接符 69"/>
            <p:cNvCxnSpPr/>
            <p:nvPr>
              <p:custDataLst>
                <p:tags r:id="rId29"/>
              </p:custDataLst>
            </p:nvPr>
          </p:nvCxnSpPr>
          <p:spPr>
            <a:xfrm flipH="1" flipV="1">
              <a:off x="5030353" y="2828920"/>
              <a:ext cx="0" cy="8642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>
            <p:custDataLst>
              <p:tags r:id="rId30"/>
            </p:custDataLst>
          </p:nvPr>
        </p:nvGrpSpPr>
        <p:grpSpPr>
          <a:xfrm>
            <a:off x="9482909" y="2821999"/>
            <a:ext cx="1126702" cy="728581"/>
            <a:chOff x="9922557" y="2359785"/>
            <a:chExt cx="1126702" cy="728581"/>
          </a:xfrm>
        </p:grpSpPr>
        <p:cxnSp>
          <p:nvCxnSpPr>
            <p:cNvPr id="92" name="直接箭头连接符 91"/>
            <p:cNvCxnSpPr/>
            <p:nvPr>
              <p:custDataLst>
                <p:tags r:id="rId31"/>
              </p:custDataLst>
            </p:nvPr>
          </p:nvCxnSpPr>
          <p:spPr>
            <a:xfrm flipH="1">
              <a:off x="10325121" y="2579807"/>
              <a:ext cx="248940" cy="5085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>
              <p:custDataLst>
                <p:tags r:id="rId32"/>
              </p:custDataLst>
            </p:nvPr>
          </p:nvSpPr>
          <p:spPr>
            <a:xfrm>
              <a:off x="9922557" y="2359785"/>
              <a:ext cx="1126702" cy="430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rgbClr val="00A5B0"/>
                  </a:solidFill>
                  <a:ea typeface="微软雅黑" panose="020B0503020204020204" charset="-122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rgbClr val="FF0000"/>
                  </a:solidFill>
                </a:rPr>
                <a:t>配位键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33"/>
            </p:custDataLst>
          </p:nvPr>
        </p:nvGrpSpPr>
        <p:grpSpPr>
          <a:xfrm>
            <a:off x="3154706" y="2362169"/>
            <a:ext cx="3005427" cy="2786420"/>
            <a:chOff x="3154706" y="2362169"/>
            <a:chExt cx="3005427" cy="2786420"/>
          </a:xfrm>
        </p:grpSpPr>
        <p:grpSp>
          <p:nvGrpSpPr>
            <p:cNvPr id="16" name="组合 15"/>
            <p:cNvGrpSpPr/>
            <p:nvPr>
              <p:custDataLst>
                <p:tags r:id="rId34"/>
              </p:custDataLst>
            </p:nvPr>
          </p:nvGrpSpPr>
          <p:grpSpPr>
            <a:xfrm>
              <a:off x="3897879" y="2362169"/>
              <a:ext cx="2262254" cy="2786420"/>
              <a:chOff x="3897879" y="2362169"/>
              <a:chExt cx="2262254" cy="2786420"/>
            </a:xfrm>
          </p:grpSpPr>
          <p:sp>
            <p:nvSpPr>
              <p:cNvPr id="27" name="文本框 26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4579749" y="3717037"/>
                <a:ext cx="901209" cy="564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800" b="1">
                    <a:ea typeface="微软雅黑" panose="020B0503020204020204" charset="-122"/>
                    <a:cs typeface="Arial" panose="020B0604020202020204" pitchFamily="34" charset="0"/>
                  </a:rPr>
                  <a:t>Cu</a:t>
                </a:r>
                <a:r>
                  <a:rPr lang="en-US" altLang="zh-CN" sz="2800" b="1" baseline="30000">
                    <a:ea typeface="微软雅黑" panose="020B0503020204020204" charset="-122"/>
                    <a:cs typeface="Arial" panose="020B0604020202020204" pitchFamily="34" charset="0"/>
                  </a:rPr>
                  <a:t>2+</a:t>
                </a:r>
                <a:endParaRPr lang="zh-CN" altLang="en-US" sz="2800" b="1" baseline="30000"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8" name="矩形 67"/>
              <p:cNvSpPr/>
              <p:nvPr>
                <p:custDataLst>
                  <p:tags r:id="rId36"/>
                </p:custDataLst>
              </p:nvPr>
            </p:nvSpPr>
            <p:spPr>
              <a:xfrm>
                <a:off x="3897879" y="2362169"/>
                <a:ext cx="2262254" cy="2786420"/>
              </a:xfrm>
              <a:prstGeom prst="rect">
                <a:avLst/>
              </a:prstGeom>
              <a:noFill/>
              <a:ln w="19050">
                <a:solidFill>
                  <a:srgbClr val="00A5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/>
              </a:p>
            </p:txBody>
          </p:sp>
        </p:grpSp>
        <p:sp>
          <p:nvSpPr>
            <p:cNvPr id="15" name="addition-thick-symbol_20183"/>
            <p:cNvSpPr/>
            <p:nvPr>
              <p:custDataLst>
                <p:tags r:id="rId37"/>
              </p:custDataLst>
            </p:nvPr>
          </p:nvSpPr>
          <p:spPr>
            <a:xfrm>
              <a:off x="3154706" y="3450964"/>
              <a:ext cx="609685" cy="608830"/>
            </a:xfrm>
            <a:custGeom>
              <a:avLst/>
              <a:gdLst>
                <a:gd name="T0" fmla="*/ 1803 w 3606"/>
                <a:gd name="T1" fmla="*/ 0 h 3606"/>
                <a:gd name="T2" fmla="*/ 1465 w 3606"/>
                <a:gd name="T3" fmla="*/ 338 h 3606"/>
                <a:gd name="T4" fmla="*/ 1465 w 3606"/>
                <a:gd name="T5" fmla="*/ 1465 h 3606"/>
                <a:gd name="T6" fmla="*/ 338 w 3606"/>
                <a:gd name="T7" fmla="*/ 1465 h 3606"/>
                <a:gd name="T8" fmla="*/ 0 w 3606"/>
                <a:gd name="T9" fmla="*/ 1803 h 3606"/>
                <a:gd name="T10" fmla="*/ 338 w 3606"/>
                <a:gd name="T11" fmla="*/ 2141 h 3606"/>
                <a:gd name="T12" fmla="*/ 1465 w 3606"/>
                <a:gd name="T13" fmla="*/ 2141 h 3606"/>
                <a:gd name="T14" fmla="*/ 1465 w 3606"/>
                <a:gd name="T15" fmla="*/ 3268 h 3606"/>
                <a:gd name="T16" fmla="*/ 1803 w 3606"/>
                <a:gd name="T17" fmla="*/ 3606 h 3606"/>
                <a:gd name="T18" fmla="*/ 2141 w 3606"/>
                <a:gd name="T19" fmla="*/ 3268 h 3606"/>
                <a:gd name="T20" fmla="*/ 2141 w 3606"/>
                <a:gd name="T21" fmla="*/ 2141 h 3606"/>
                <a:gd name="T22" fmla="*/ 3268 w 3606"/>
                <a:gd name="T23" fmla="*/ 2141 h 3606"/>
                <a:gd name="T24" fmla="*/ 3606 w 3606"/>
                <a:gd name="T25" fmla="*/ 1803 h 3606"/>
                <a:gd name="T26" fmla="*/ 3268 w 3606"/>
                <a:gd name="T27" fmla="*/ 1465 h 3606"/>
                <a:gd name="T28" fmla="*/ 2141 w 3606"/>
                <a:gd name="T29" fmla="*/ 1465 h 3606"/>
                <a:gd name="T30" fmla="*/ 2141 w 3606"/>
                <a:gd name="T31" fmla="*/ 338 h 3606"/>
                <a:gd name="T32" fmla="*/ 1803 w 3606"/>
                <a:gd name="T33" fmla="*/ 0 h 3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06" h="3606">
                  <a:moveTo>
                    <a:pt x="1803" y="0"/>
                  </a:moveTo>
                  <a:cubicBezTo>
                    <a:pt x="1616" y="0"/>
                    <a:pt x="1465" y="151"/>
                    <a:pt x="1465" y="338"/>
                  </a:cubicBezTo>
                  <a:lnTo>
                    <a:pt x="1465" y="1465"/>
                  </a:lnTo>
                  <a:lnTo>
                    <a:pt x="338" y="1465"/>
                  </a:lnTo>
                  <a:cubicBezTo>
                    <a:pt x="151" y="1465"/>
                    <a:pt x="0" y="1616"/>
                    <a:pt x="0" y="1803"/>
                  </a:cubicBezTo>
                  <a:cubicBezTo>
                    <a:pt x="0" y="1990"/>
                    <a:pt x="151" y="2141"/>
                    <a:pt x="338" y="2141"/>
                  </a:cubicBezTo>
                  <a:lnTo>
                    <a:pt x="1465" y="2141"/>
                  </a:lnTo>
                  <a:lnTo>
                    <a:pt x="1465" y="3268"/>
                  </a:lnTo>
                  <a:cubicBezTo>
                    <a:pt x="1465" y="3455"/>
                    <a:pt x="1616" y="3606"/>
                    <a:pt x="1803" y="3606"/>
                  </a:cubicBezTo>
                  <a:cubicBezTo>
                    <a:pt x="1990" y="3606"/>
                    <a:pt x="2141" y="3455"/>
                    <a:pt x="2141" y="3268"/>
                  </a:cubicBezTo>
                  <a:lnTo>
                    <a:pt x="2141" y="2141"/>
                  </a:lnTo>
                  <a:lnTo>
                    <a:pt x="3268" y="2141"/>
                  </a:lnTo>
                  <a:cubicBezTo>
                    <a:pt x="3455" y="2141"/>
                    <a:pt x="3606" y="1990"/>
                    <a:pt x="3606" y="1803"/>
                  </a:cubicBezTo>
                  <a:cubicBezTo>
                    <a:pt x="3606" y="1616"/>
                    <a:pt x="3455" y="1465"/>
                    <a:pt x="3268" y="1465"/>
                  </a:cubicBezTo>
                  <a:lnTo>
                    <a:pt x="2141" y="1465"/>
                  </a:lnTo>
                  <a:lnTo>
                    <a:pt x="2141" y="338"/>
                  </a:lnTo>
                  <a:cubicBezTo>
                    <a:pt x="2141" y="151"/>
                    <a:pt x="1990" y="0"/>
                    <a:pt x="1803" y="0"/>
                  </a:cubicBezTo>
                  <a:close/>
                </a:path>
              </a:pathLst>
            </a:cu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/>
            </a:p>
          </p:txBody>
        </p:sp>
      </p:grpSp>
      <p:grpSp>
        <p:nvGrpSpPr>
          <p:cNvPr id="24" name="组合 23"/>
          <p:cNvGrpSpPr/>
          <p:nvPr>
            <p:custDataLst>
              <p:tags r:id="rId38"/>
            </p:custDataLst>
          </p:nvPr>
        </p:nvGrpSpPr>
        <p:grpSpPr>
          <a:xfrm>
            <a:off x="6683222" y="2362169"/>
            <a:ext cx="4028251" cy="2786420"/>
            <a:chOff x="6683222" y="2362169"/>
            <a:chExt cx="4028251" cy="2786420"/>
          </a:xfrm>
        </p:grpSpPr>
        <p:grpSp>
          <p:nvGrpSpPr>
            <p:cNvPr id="30" name="组合 29"/>
            <p:cNvGrpSpPr/>
            <p:nvPr>
              <p:custDataLst>
                <p:tags r:id="rId39"/>
              </p:custDataLst>
            </p:nvPr>
          </p:nvGrpSpPr>
          <p:grpSpPr>
            <a:xfrm>
              <a:off x="7826925" y="2655822"/>
              <a:ext cx="2774646" cy="2244007"/>
              <a:chOff x="1060709" y="3328513"/>
              <a:chExt cx="2774646" cy="2244007"/>
            </a:xfrm>
          </p:grpSpPr>
          <p:pic>
            <p:nvPicPr>
              <p:cNvPr id="32" name="图片 31"/>
              <p:cNvPicPr>
                <a:picLocks noChangeAspect="1"/>
              </p:cNvPicPr>
              <p:nvPr>
                <p:custDataLst>
                  <p:tags r:id="rId40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 rot="16200000">
                <a:off x="2115824" y="4644880"/>
                <a:ext cx="634426" cy="533723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>
                <p:custDataLst>
                  <p:tags r:id="rId41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2093591" y="3693440"/>
                <a:ext cx="634426" cy="533723"/>
              </a:xfrm>
              <a:prstGeom prst="rect">
                <a:avLst/>
              </a:prstGeom>
            </p:spPr>
          </p:pic>
          <p:pic>
            <p:nvPicPr>
              <p:cNvPr id="34" name="图片 33"/>
              <p:cNvPicPr>
                <a:picLocks noChangeAspect="1"/>
              </p:cNvPicPr>
              <p:nvPr>
                <p:custDataLst>
                  <p:tags r:id="rId42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 rot="10800000">
                <a:off x="2637907" y="4178812"/>
                <a:ext cx="634426" cy="533723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>
                <p:custDataLst>
                  <p:tags r:id="rId43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602603" y="4185967"/>
                <a:ext cx="634426" cy="533723"/>
              </a:xfrm>
              <a:prstGeom prst="rect">
                <a:avLst/>
              </a:prstGeom>
            </p:spPr>
          </p:pic>
          <p:sp>
            <p:nvSpPr>
              <p:cNvPr id="36" name="文本框 35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2133307" y="4266334"/>
                <a:ext cx="644728" cy="39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b="1">
                    <a:ea typeface="微软雅黑" panose="020B0503020204020204" charset="-122"/>
                    <a:cs typeface="Arial" panose="020B0604020202020204" pitchFamily="34" charset="0"/>
                  </a:rPr>
                  <a:t>Cu</a:t>
                </a:r>
                <a:r>
                  <a:rPr lang="en-US" altLang="zh-CN" b="1" baseline="30000">
                    <a:ea typeface="微软雅黑" panose="020B0503020204020204" charset="-122"/>
                    <a:cs typeface="Arial" panose="020B0604020202020204" pitchFamily="34" charset="0"/>
                  </a:rPr>
                  <a:t>2+</a:t>
                </a:r>
                <a:endParaRPr lang="zh-CN" altLang="en-US" b="1" baseline="30000"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文本框 36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3214672" y="4238147"/>
                <a:ext cx="620683" cy="39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b="1">
                    <a:ea typeface="微软雅黑" panose="020B0503020204020204" charset="-122"/>
                    <a:cs typeface="Arial" panose="020B0604020202020204" pitchFamily="34" charset="0"/>
                  </a:rPr>
                  <a:t>OH</a:t>
                </a:r>
                <a:r>
                  <a:rPr lang="en-US" altLang="zh-CN" b="1" baseline="-25000">
                    <a:ea typeface="微软雅黑" panose="020B0503020204020204" charset="-122"/>
                    <a:cs typeface="Arial" panose="020B0604020202020204" pitchFamily="34" charset="0"/>
                  </a:rPr>
                  <a:t>2</a:t>
                </a:r>
                <a:endParaRPr lang="zh-CN" altLang="en-US" b="1" baseline="30000"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文本框 37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1944510" y="3328513"/>
                <a:ext cx="693397" cy="395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b="1">
                    <a:ea typeface="微软雅黑" panose="020B0503020204020204" charset="-122"/>
                    <a:cs typeface="Arial" panose="020B0604020202020204" pitchFamily="34" charset="0"/>
                  </a:rPr>
                  <a:t>H</a:t>
                </a:r>
                <a:r>
                  <a:rPr lang="en-US" altLang="zh-CN" b="1" baseline="-25000">
                    <a:ea typeface="微软雅黑" panose="020B0503020204020204" charset="-122"/>
                    <a:cs typeface="Arial" panose="020B0604020202020204" pitchFamily="34" charset="0"/>
                  </a:rPr>
                  <a:t>2</a:t>
                </a:r>
                <a:r>
                  <a:rPr lang="en-US" altLang="zh-CN" b="1">
                    <a:ea typeface="微软雅黑" panose="020B0503020204020204" charset="-122"/>
                    <a:cs typeface="Arial" panose="020B0604020202020204" pitchFamily="34" charset="0"/>
                  </a:rPr>
                  <a:t>O</a:t>
                </a:r>
                <a:endParaRPr lang="en-US" altLang="zh-CN" b="1"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1060709" y="4268163"/>
                <a:ext cx="620683" cy="39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b="1">
                    <a:ea typeface="微软雅黑" panose="020B0503020204020204" charset="-122"/>
                    <a:cs typeface="Arial" panose="020B0604020202020204" pitchFamily="34" charset="0"/>
                  </a:rPr>
                  <a:t>H</a:t>
                </a:r>
                <a:r>
                  <a:rPr lang="en-US" altLang="zh-CN" b="1" baseline="-25000">
                    <a:ea typeface="微软雅黑" panose="020B0503020204020204" charset="-122"/>
                    <a:cs typeface="Arial" panose="020B0604020202020204" pitchFamily="34" charset="0"/>
                  </a:rPr>
                  <a:t>2</a:t>
                </a:r>
                <a:r>
                  <a:rPr lang="en-US" altLang="zh-CN" b="1">
                    <a:ea typeface="微软雅黑" panose="020B0503020204020204" charset="-122"/>
                    <a:cs typeface="Arial" panose="020B0604020202020204" pitchFamily="34" charset="0"/>
                  </a:rPr>
                  <a:t>O</a:t>
                </a:r>
                <a:endParaRPr lang="zh-CN" altLang="en-US" b="1" baseline="30000"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2017224" y="5176771"/>
                <a:ext cx="620683" cy="39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b="1">
                    <a:ea typeface="微软雅黑" panose="020B0503020204020204" charset="-122"/>
                    <a:cs typeface="Arial" panose="020B0604020202020204" pitchFamily="34" charset="0"/>
                  </a:rPr>
                  <a:t>H</a:t>
                </a:r>
                <a:r>
                  <a:rPr lang="en-US" altLang="zh-CN" b="1" baseline="-25000">
                    <a:ea typeface="微软雅黑" panose="020B0503020204020204" charset="-122"/>
                    <a:cs typeface="Arial" panose="020B0604020202020204" pitchFamily="34" charset="0"/>
                  </a:rPr>
                  <a:t>2</a:t>
                </a:r>
                <a:r>
                  <a:rPr lang="en-US" altLang="zh-CN" b="1">
                    <a:ea typeface="微软雅黑" panose="020B0503020204020204" charset="-122"/>
                    <a:cs typeface="Arial" panose="020B0604020202020204" pitchFamily="34" charset="0"/>
                  </a:rPr>
                  <a:t>O</a:t>
                </a:r>
                <a:endParaRPr lang="zh-CN" altLang="en-US" b="1" baseline="-25000"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" name="left-arrow_275218"/>
            <p:cNvSpPr/>
            <p:nvPr>
              <p:custDataLst>
                <p:tags r:id="rId49"/>
              </p:custDataLst>
            </p:nvPr>
          </p:nvSpPr>
          <p:spPr>
            <a:xfrm flipH="1">
              <a:off x="6683222" y="3582874"/>
              <a:ext cx="609685" cy="345010"/>
            </a:xfrm>
            <a:custGeom>
              <a:avLst/>
              <a:gdLst>
                <a:gd name="connsiteX0" fmla="*/ 577181 w 607639"/>
                <a:gd name="connsiteY0" fmla="*/ 111270 h 343853"/>
                <a:gd name="connsiteX1" fmla="*/ 607639 w 607639"/>
                <a:gd name="connsiteY1" fmla="*/ 141573 h 343853"/>
                <a:gd name="connsiteX2" fmla="*/ 607639 w 607639"/>
                <a:gd name="connsiteY2" fmla="*/ 202269 h 343853"/>
                <a:gd name="connsiteX3" fmla="*/ 577181 w 607639"/>
                <a:gd name="connsiteY3" fmla="*/ 232572 h 343853"/>
                <a:gd name="connsiteX4" fmla="*/ 546812 w 607639"/>
                <a:gd name="connsiteY4" fmla="*/ 202269 h 343853"/>
                <a:gd name="connsiteX5" fmla="*/ 546812 w 607639"/>
                <a:gd name="connsiteY5" fmla="*/ 141573 h 343853"/>
                <a:gd name="connsiteX6" fmla="*/ 577181 w 607639"/>
                <a:gd name="connsiteY6" fmla="*/ 111270 h 343853"/>
                <a:gd name="connsiteX7" fmla="*/ 496216 w 607639"/>
                <a:gd name="connsiteY7" fmla="*/ 111270 h 343853"/>
                <a:gd name="connsiteX8" fmla="*/ 526559 w 607639"/>
                <a:gd name="connsiteY8" fmla="*/ 141573 h 343853"/>
                <a:gd name="connsiteX9" fmla="*/ 526559 w 607639"/>
                <a:gd name="connsiteY9" fmla="*/ 202269 h 343853"/>
                <a:gd name="connsiteX10" fmla="*/ 496216 w 607639"/>
                <a:gd name="connsiteY10" fmla="*/ 232572 h 343853"/>
                <a:gd name="connsiteX11" fmla="*/ 465873 w 607639"/>
                <a:gd name="connsiteY11" fmla="*/ 202269 h 343853"/>
                <a:gd name="connsiteX12" fmla="*/ 465873 w 607639"/>
                <a:gd name="connsiteY12" fmla="*/ 141573 h 343853"/>
                <a:gd name="connsiteX13" fmla="*/ 496216 w 607639"/>
                <a:gd name="connsiteY13" fmla="*/ 111270 h 343853"/>
                <a:gd name="connsiteX14" fmla="*/ 415207 w 607639"/>
                <a:gd name="connsiteY14" fmla="*/ 111270 h 343853"/>
                <a:gd name="connsiteX15" fmla="*/ 445550 w 607639"/>
                <a:gd name="connsiteY15" fmla="*/ 141573 h 343853"/>
                <a:gd name="connsiteX16" fmla="*/ 445550 w 607639"/>
                <a:gd name="connsiteY16" fmla="*/ 202269 h 343853"/>
                <a:gd name="connsiteX17" fmla="*/ 415207 w 607639"/>
                <a:gd name="connsiteY17" fmla="*/ 232572 h 343853"/>
                <a:gd name="connsiteX18" fmla="*/ 384864 w 607639"/>
                <a:gd name="connsiteY18" fmla="*/ 202269 h 343853"/>
                <a:gd name="connsiteX19" fmla="*/ 384864 w 607639"/>
                <a:gd name="connsiteY19" fmla="*/ 141573 h 343853"/>
                <a:gd name="connsiteX20" fmla="*/ 415207 w 607639"/>
                <a:gd name="connsiteY20" fmla="*/ 111270 h 343853"/>
                <a:gd name="connsiteX21" fmla="*/ 237539 w 607639"/>
                <a:gd name="connsiteY21" fmla="*/ 1131 h 343853"/>
                <a:gd name="connsiteX22" fmla="*/ 243057 w 607639"/>
                <a:gd name="connsiteY22" fmla="*/ 10108 h 343853"/>
                <a:gd name="connsiteX23" fmla="*/ 243057 w 607639"/>
                <a:gd name="connsiteY23" fmla="*/ 111253 h 343853"/>
                <a:gd name="connsiteX24" fmla="*/ 354395 w 607639"/>
                <a:gd name="connsiteY24" fmla="*/ 111253 h 343853"/>
                <a:gd name="connsiteX25" fmla="*/ 364541 w 607639"/>
                <a:gd name="connsiteY25" fmla="*/ 121297 h 343853"/>
                <a:gd name="connsiteX26" fmla="*/ 364541 w 607639"/>
                <a:gd name="connsiteY26" fmla="*/ 222443 h 343853"/>
                <a:gd name="connsiteX27" fmla="*/ 354395 w 607639"/>
                <a:gd name="connsiteY27" fmla="*/ 232575 h 343853"/>
                <a:gd name="connsiteX28" fmla="*/ 243057 w 607639"/>
                <a:gd name="connsiteY28" fmla="*/ 232575 h 343853"/>
                <a:gd name="connsiteX29" fmla="*/ 243057 w 607639"/>
                <a:gd name="connsiteY29" fmla="*/ 333721 h 343853"/>
                <a:gd name="connsiteX30" fmla="*/ 237539 w 607639"/>
                <a:gd name="connsiteY30" fmla="*/ 342698 h 343853"/>
                <a:gd name="connsiteX31" fmla="*/ 232911 w 607639"/>
                <a:gd name="connsiteY31" fmla="*/ 343853 h 343853"/>
                <a:gd name="connsiteX32" fmla="*/ 226948 w 607639"/>
                <a:gd name="connsiteY32" fmla="*/ 341898 h 343853"/>
                <a:gd name="connsiteX33" fmla="*/ 4183 w 607639"/>
                <a:gd name="connsiteY33" fmla="*/ 180047 h 343853"/>
                <a:gd name="connsiteX34" fmla="*/ 0 w 607639"/>
                <a:gd name="connsiteY34" fmla="*/ 171870 h 343853"/>
                <a:gd name="connsiteX35" fmla="*/ 4183 w 607639"/>
                <a:gd name="connsiteY35" fmla="*/ 163693 h 343853"/>
                <a:gd name="connsiteX36" fmla="*/ 226948 w 607639"/>
                <a:gd name="connsiteY36" fmla="*/ 1931 h 343853"/>
                <a:gd name="connsiteX37" fmla="*/ 237539 w 607639"/>
                <a:gd name="connsiteY37" fmla="*/ 1131 h 34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7639" h="343853">
                  <a:moveTo>
                    <a:pt x="577181" y="111270"/>
                  </a:moveTo>
                  <a:cubicBezTo>
                    <a:pt x="594013" y="111270"/>
                    <a:pt x="607639" y="124866"/>
                    <a:pt x="607639" y="141573"/>
                  </a:cubicBezTo>
                  <a:lnTo>
                    <a:pt x="607639" y="202269"/>
                  </a:lnTo>
                  <a:cubicBezTo>
                    <a:pt x="607639" y="218976"/>
                    <a:pt x="594013" y="232572"/>
                    <a:pt x="577181" y="232572"/>
                  </a:cubicBezTo>
                  <a:cubicBezTo>
                    <a:pt x="560438" y="232572"/>
                    <a:pt x="546812" y="218976"/>
                    <a:pt x="546812" y="202269"/>
                  </a:cubicBezTo>
                  <a:lnTo>
                    <a:pt x="546812" y="141573"/>
                  </a:lnTo>
                  <a:cubicBezTo>
                    <a:pt x="546812" y="124866"/>
                    <a:pt x="560438" y="111270"/>
                    <a:pt x="577181" y="111270"/>
                  </a:cubicBezTo>
                  <a:close/>
                  <a:moveTo>
                    <a:pt x="496216" y="111270"/>
                  </a:moveTo>
                  <a:cubicBezTo>
                    <a:pt x="512945" y="111270"/>
                    <a:pt x="526559" y="124866"/>
                    <a:pt x="526559" y="141573"/>
                  </a:cubicBezTo>
                  <a:lnTo>
                    <a:pt x="526559" y="202269"/>
                  </a:lnTo>
                  <a:cubicBezTo>
                    <a:pt x="526559" y="218976"/>
                    <a:pt x="512945" y="232572"/>
                    <a:pt x="496216" y="232572"/>
                  </a:cubicBezTo>
                  <a:cubicBezTo>
                    <a:pt x="479487" y="232572"/>
                    <a:pt x="465873" y="218976"/>
                    <a:pt x="465873" y="202269"/>
                  </a:cubicBezTo>
                  <a:lnTo>
                    <a:pt x="465873" y="141573"/>
                  </a:lnTo>
                  <a:cubicBezTo>
                    <a:pt x="465873" y="124866"/>
                    <a:pt x="479487" y="111270"/>
                    <a:pt x="496216" y="111270"/>
                  </a:cubicBezTo>
                  <a:close/>
                  <a:moveTo>
                    <a:pt x="415207" y="111270"/>
                  </a:moveTo>
                  <a:cubicBezTo>
                    <a:pt x="431936" y="111270"/>
                    <a:pt x="445550" y="124866"/>
                    <a:pt x="445550" y="141573"/>
                  </a:cubicBezTo>
                  <a:lnTo>
                    <a:pt x="445550" y="202269"/>
                  </a:lnTo>
                  <a:cubicBezTo>
                    <a:pt x="445550" y="218976"/>
                    <a:pt x="431936" y="232572"/>
                    <a:pt x="415207" y="232572"/>
                  </a:cubicBezTo>
                  <a:cubicBezTo>
                    <a:pt x="398478" y="232572"/>
                    <a:pt x="384864" y="218976"/>
                    <a:pt x="384864" y="202269"/>
                  </a:cubicBezTo>
                  <a:lnTo>
                    <a:pt x="384864" y="141573"/>
                  </a:lnTo>
                  <a:cubicBezTo>
                    <a:pt x="384864" y="124866"/>
                    <a:pt x="398478" y="111270"/>
                    <a:pt x="415207" y="111270"/>
                  </a:cubicBezTo>
                  <a:close/>
                  <a:moveTo>
                    <a:pt x="237539" y="1131"/>
                  </a:moveTo>
                  <a:cubicBezTo>
                    <a:pt x="240921" y="2819"/>
                    <a:pt x="243057" y="6286"/>
                    <a:pt x="243057" y="10108"/>
                  </a:cubicBezTo>
                  <a:lnTo>
                    <a:pt x="243057" y="111253"/>
                  </a:lnTo>
                  <a:lnTo>
                    <a:pt x="354395" y="111253"/>
                  </a:lnTo>
                  <a:cubicBezTo>
                    <a:pt x="360002" y="111253"/>
                    <a:pt x="364541" y="115786"/>
                    <a:pt x="364541" y="121297"/>
                  </a:cubicBezTo>
                  <a:lnTo>
                    <a:pt x="364541" y="222443"/>
                  </a:lnTo>
                  <a:cubicBezTo>
                    <a:pt x="364541" y="228042"/>
                    <a:pt x="360002" y="232575"/>
                    <a:pt x="354395" y="232575"/>
                  </a:cubicBezTo>
                  <a:lnTo>
                    <a:pt x="243057" y="232575"/>
                  </a:lnTo>
                  <a:lnTo>
                    <a:pt x="243057" y="333721"/>
                  </a:lnTo>
                  <a:cubicBezTo>
                    <a:pt x="243057" y="337542"/>
                    <a:pt x="240921" y="341009"/>
                    <a:pt x="237539" y="342698"/>
                  </a:cubicBezTo>
                  <a:cubicBezTo>
                    <a:pt x="236026" y="343409"/>
                    <a:pt x="234513" y="343853"/>
                    <a:pt x="232911" y="343853"/>
                  </a:cubicBezTo>
                  <a:cubicBezTo>
                    <a:pt x="230775" y="343853"/>
                    <a:pt x="228728" y="343142"/>
                    <a:pt x="226948" y="341898"/>
                  </a:cubicBezTo>
                  <a:lnTo>
                    <a:pt x="4183" y="180047"/>
                  </a:lnTo>
                  <a:cubicBezTo>
                    <a:pt x="1513" y="178180"/>
                    <a:pt x="0" y="175158"/>
                    <a:pt x="0" y="171870"/>
                  </a:cubicBezTo>
                  <a:cubicBezTo>
                    <a:pt x="0" y="168670"/>
                    <a:pt x="1513" y="165648"/>
                    <a:pt x="4183" y="163693"/>
                  </a:cubicBezTo>
                  <a:lnTo>
                    <a:pt x="226948" y="1931"/>
                  </a:lnTo>
                  <a:cubicBezTo>
                    <a:pt x="230063" y="-291"/>
                    <a:pt x="234157" y="-647"/>
                    <a:pt x="237539" y="1131"/>
                  </a:cubicBezTo>
                  <a:close/>
                </a:path>
              </a:pathLst>
            </a:cu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/>
            </a:p>
          </p:txBody>
        </p:sp>
        <p:sp>
          <p:nvSpPr>
            <p:cNvPr id="18" name="矩形 17"/>
            <p:cNvSpPr/>
            <p:nvPr>
              <p:custDataLst>
                <p:tags r:id="rId50"/>
              </p:custDataLst>
            </p:nvPr>
          </p:nvSpPr>
          <p:spPr>
            <a:xfrm>
              <a:off x="7725063" y="2362169"/>
              <a:ext cx="2986410" cy="2786420"/>
            </a:xfrm>
            <a:prstGeom prst="rect">
              <a:avLst/>
            </a:prstGeom>
            <a:noFill/>
            <a:ln w="19050">
              <a:solidFill>
                <a:srgbClr val="00A5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4602" y="663554"/>
            <a:ext cx="2048434" cy="2048434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54"/>
            </p:custDataLst>
          </p:nvPr>
        </p:nvSpPr>
        <p:spPr>
          <a:xfrm>
            <a:off x="4424115" y="5539343"/>
            <a:ext cx="1103186" cy="631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>
                <a:ea typeface="微软雅黑" panose="020B0503020204020204" charset="-122"/>
                <a:cs typeface="Times New Roman" panose="02020603050405020304" pitchFamily="18" charset="0"/>
              </a:rPr>
              <a:t>Cu</a:t>
            </a:r>
            <a:r>
              <a:rPr lang="en-US" altLang="zh-CN" sz="3200" b="1" baseline="30000">
                <a:ea typeface="微软雅黑" panose="020B0503020204020204" charset="-122"/>
                <a:cs typeface="Times New Roman" panose="02020603050405020304" pitchFamily="18" charset="0"/>
              </a:rPr>
              <a:t>2+</a:t>
            </a:r>
            <a:r>
              <a:rPr lang="en-US" altLang="zh-CN" sz="3200" b="1"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3200" b="1" baseline="30000"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addition-thick-symbol_20183"/>
          <p:cNvSpPr/>
          <p:nvPr>
            <p:custDataLst>
              <p:tags r:id="rId55"/>
            </p:custDataLst>
          </p:nvPr>
        </p:nvSpPr>
        <p:spPr>
          <a:xfrm>
            <a:off x="3172813" y="5700812"/>
            <a:ext cx="262204" cy="261836"/>
          </a:xfrm>
          <a:custGeom>
            <a:avLst/>
            <a:gdLst>
              <a:gd name="T0" fmla="*/ 1803 w 3606"/>
              <a:gd name="T1" fmla="*/ 0 h 3606"/>
              <a:gd name="T2" fmla="*/ 1465 w 3606"/>
              <a:gd name="T3" fmla="*/ 338 h 3606"/>
              <a:gd name="T4" fmla="*/ 1465 w 3606"/>
              <a:gd name="T5" fmla="*/ 1465 h 3606"/>
              <a:gd name="T6" fmla="*/ 338 w 3606"/>
              <a:gd name="T7" fmla="*/ 1465 h 3606"/>
              <a:gd name="T8" fmla="*/ 0 w 3606"/>
              <a:gd name="T9" fmla="*/ 1803 h 3606"/>
              <a:gd name="T10" fmla="*/ 338 w 3606"/>
              <a:gd name="T11" fmla="*/ 2141 h 3606"/>
              <a:gd name="T12" fmla="*/ 1465 w 3606"/>
              <a:gd name="T13" fmla="*/ 2141 h 3606"/>
              <a:gd name="T14" fmla="*/ 1465 w 3606"/>
              <a:gd name="T15" fmla="*/ 3268 h 3606"/>
              <a:gd name="T16" fmla="*/ 1803 w 3606"/>
              <a:gd name="T17" fmla="*/ 3606 h 3606"/>
              <a:gd name="T18" fmla="*/ 2141 w 3606"/>
              <a:gd name="T19" fmla="*/ 3268 h 3606"/>
              <a:gd name="T20" fmla="*/ 2141 w 3606"/>
              <a:gd name="T21" fmla="*/ 2141 h 3606"/>
              <a:gd name="T22" fmla="*/ 3268 w 3606"/>
              <a:gd name="T23" fmla="*/ 2141 h 3606"/>
              <a:gd name="T24" fmla="*/ 3606 w 3606"/>
              <a:gd name="T25" fmla="*/ 1803 h 3606"/>
              <a:gd name="T26" fmla="*/ 3268 w 3606"/>
              <a:gd name="T27" fmla="*/ 1465 h 3606"/>
              <a:gd name="T28" fmla="*/ 2141 w 3606"/>
              <a:gd name="T29" fmla="*/ 1465 h 3606"/>
              <a:gd name="T30" fmla="*/ 2141 w 3606"/>
              <a:gd name="T31" fmla="*/ 338 h 3606"/>
              <a:gd name="T32" fmla="*/ 1803 w 3606"/>
              <a:gd name="T33" fmla="*/ 0 h 3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606" h="3606">
                <a:moveTo>
                  <a:pt x="1803" y="0"/>
                </a:moveTo>
                <a:cubicBezTo>
                  <a:pt x="1616" y="0"/>
                  <a:pt x="1465" y="151"/>
                  <a:pt x="1465" y="338"/>
                </a:cubicBezTo>
                <a:lnTo>
                  <a:pt x="1465" y="1465"/>
                </a:lnTo>
                <a:lnTo>
                  <a:pt x="338" y="1465"/>
                </a:lnTo>
                <a:cubicBezTo>
                  <a:pt x="151" y="1465"/>
                  <a:pt x="0" y="1616"/>
                  <a:pt x="0" y="1803"/>
                </a:cubicBezTo>
                <a:cubicBezTo>
                  <a:pt x="0" y="1990"/>
                  <a:pt x="151" y="2141"/>
                  <a:pt x="338" y="2141"/>
                </a:cubicBezTo>
                <a:lnTo>
                  <a:pt x="1465" y="2141"/>
                </a:lnTo>
                <a:lnTo>
                  <a:pt x="1465" y="3268"/>
                </a:lnTo>
                <a:cubicBezTo>
                  <a:pt x="1465" y="3455"/>
                  <a:pt x="1616" y="3606"/>
                  <a:pt x="1803" y="3606"/>
                </a:cubicBezTo>
                <a:cubicBezTo>
                  <a:pt x="1990" y="3606"/>
                  <a:pt x="2141" y="3455"/>
                  <a:pt x="2141" y="3268"/>
                </a:cubicBezTo>
                <a:lnTo>
                  <a:pt x="2141" y="2141"/>
                </a:lnTo>
                <a:lnTo>
                  <a:pt x="3268" y="2141"/>
                </a:lnTo>
                <a:cubicBezTo>
                  <a:pt x="3455" y="2141"/>
                  <a:pt x="3606" y="1990"/>
                  <a:pt x="3606" y="1803"/>
                </a:cubicBezTo>
                <a:cubicBezTo>
                  <a:pt x="3606" y="1616"/>
                  <a:pt x="3455" y="1465"/>
                  <a:pt x="3268" y="1465"/>
                </a:cubicBezTo>
                <a:lnTo>
                  <a:pt x="2141" y="1465"/>
                </a:lnTo>
                <a:lnTo>
                  <a:pt x="2141" y="338"/>
                </a:lnTo>
                <a:cubicBezTo>
                  <a:pt x="2141" y="151"/>
                  <a:pt x="1990" y="0"/>
                  <a:pt x="1803" y="0"/>
                </a:cubicBezTo>
                <a:close/>
              </a:path>
            </a:pathLst>
          </a:custGeom>
          <a:solidFill>
            <a:srgbClr val="00A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/>
          </a:p>
        </p:txBody>
      </p:sp>
      <p:sp>
        <p:nvSpPr>
          <p:cNvPr id="87" name="文本框 86"/>
          <p:cNvSpPr txBox="1"/>
          <p:nvPr>
            <p:custDataLst>
              <p:tags r:id="rId56"/>
            </p:custDataLst>
          </p:nvPr>
        </p:nvSpPr>
        <p:spPr>
          <a:xfrm>
            <a:off x="7008858" y="6167468"/>
            <a:ext cx="1861018" cy="430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rgbClr val="00A5B0"/>
                </a:solidFill>
              </a:rPr>
              <a:t>四水合铜离子</a:t>
            </a:r>
            <a:endParaRPr lang="zh-CN" altLang="en-US" sz="2000" b="1">
              <a:solidFill>
                <a:srgbClr val="00A5B0"/>
              </a:solidFill>
            </a:endParaRPr>
          </a:p>
        </p:txBody>
      </p:sp>
      <p:grpSp>
        <p:nvGrpSpPr>
          <p:cNvPr id="26" name="组合 25"/>
          <p:cNvGrpSpPr/>
          <p:nvPr>
            <p:custDataLst>
              <p:tags r:id="rId57"/>
            </p:custDataLst>
          </p:nvPr>
        </p:nvGrpSpPr>
        <p:grpSpPr>
          <a:xfrm>
            <a:off x="6871592" y="5534291"/>
            <a:ext cx="2135549" cy="631711"/>
            <a:chOff x="5115603" y="4877775"/>
            <a:chExt cx="2135549" cy="631711"/>
          </a:xfrm>
        </p:grpSpPr>
        <p:sp>
          <p:nvSpPr>
            <p:cNvPr id="29" name="文本框 28"/>
            <p:cNvSpPr txBox="1"/>
            <p:nvPr>
              <p:custDataLst>
                <p:tags r:id="rId58"/>
              </p:custDataLst>
            </p:nvPr>
          </p:nvSpPr>
          <p:spPr>
            <a:xfrm>
              <a:off x="5115603" y="4877775"/>
              <a:ext cx="1960793" cy="6317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ea typeface="微软雅黑" panose="020B0503020204020204" charset="-122"/>
                  <a:cs typeface="Times New Roman" panose="02020603050405020304" pitchFamily="18" charset="0"/>
                </a:rPr>
                <a:t>Cu(H</a:t>
              </a:r>
              <a:r>
                <a:rPr lang="en-US" altLang="zh-CN" sz="3200" b="1" baseline="-25000"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200" b="1">
                  <a:ea typeface="微软雅黑" panose="020B0503020204020204" charset="-122"/>
                  <a:cs typeface="Times New Roman" panose="02020603050405020304" pitchFamily="18" charset="0"/>
                </a:rPr>
                <a:t>O)</a:t>
              </a:r>
              <a:r>
                <a:rPr lang="en-US" altLang="zh-CN" sz="3200" b="1" baseline="-25000">
                  <a:ea typeface="微软雅黑" panose="020B0503020204020204" charset="-122"/>
                  <a:cs typeface="Times New Roman" panose="02020603050405020304" pitchFamily="18" charset="0"/>
                </a:rPr>
                <a:t> 4</a:t>
              </a:r>
              <a:endParaRPr lang="zh-CN" altLang="en-US" sz="3200" b="1" baseline="30000"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59"/>
              </p:custDataLst>
            </p:nvPr>
          </p:nvSpPr>
          <p:spPr>
            <a:xfrm>
              <a:off x="6774740" y="4974449"/>
              <a:ext cx="476412" cy="4519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baseline="30000">
                  <a:ea typeface="微软雅黑" panose="020B0503020204020204" charset="-122"/>
                  <a:cs typeface="Times New Roman" panose="02020603050405020304" pitchFamily="18" charset="0"/>
                </a:rPr>
                <a:t>2+</a:t>
              </a:r>
              <a:endParaRPr lang="zh-CN" altLang="en-US" sz="3200" b="1" baseline="30000"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图片 40"/>
          <p:cNvPicPr>
            <a:picLocks noChangeAspect="1"/>
          </p:cNvPicPr>
          <p:nvPr>
            <p:custDataLst>
              <p:tags r:id="rId60"/>
            </p:custDataLst>
          </p:nvPr>
        </p:nvPicPr>
        <p:blipFill>
          <a:blip r:embed="rId61"/>
          <a:stretch>
            <a:fillRect/>
          </a:stretch>
        </p:blipFill>
        <p:spPr>
          <a:xfrm>
            <a:off x="9375458" y="4521105"/>
            <a:ext cx="2066723" cy="2066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4" grpId="0" bldLvl="0" animBg="1"/>
      <p:bldP spid="61" grpId="0" bldLvl="0" animBg="1"/>
      <p:bldP spid="20" grpId="0" bldLvl="0" animBg="1"/>
      <p:bldP spid="21" grpId="0" bldLvl="0" animBg="1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41" name="矩形 40"/>
          <p:cNvSpPr/>
          <p:nvPr>
            <p:custDataLst>
              <p:tags r:id="rId2"/>
            </p:custDataLst>
          </p:nvPr>
        </p:nvSpPr>
        <p:spPr>
          <a:xfrm>
            <a:off x="4105274" y="2623857"/>
            <a:ext cx="3718237" cy="2065568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481068" y="3396163"/>
            <a:ext cx="644727" cy="564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ea typeface="黑体" panose="02010609060101010101" pitchFamily="49" charset="-122"/>
                <a:cs typeface="Arial" panose="020B0604020202020204" pitchFamily="34" charset="0"/>
              </a:rPr>
              <a:t>Cu</a:t>
            </a:r>
            <a:endParaRPr lang="zh-CN" altLang="en-US" sz="2800" b="1" baseline="3000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6391990" y="3354538"/>
            <a:ext cx="862737" cy="564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ea typeface="黑体" panose="02010609060101010101" pitchFamily="49" charset="-122"/>
                <a:cs typeface="Arial" panose="020B0604020202020204" pitchFamily="34" charset="0"/>
              </a:rPr>
              <a:t>OH</a:t>
            </a:r>
            <a:r>
              <a:rPr lang="en-US" altLang="zh-CN" sz="2800" b="1" baseline="-25000"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endParaRPr lang="zh-CN" altLang="en-US" sz="2800" b="1" baseline="3000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5219979" y="2623809"/>
            <a:ext cx="862737" cy="564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ea typeface="黑体" panose="02010609060101010101" pitchFamily="49" charset="-122"/>
                <a:cs typeface="Arial" panose="020B0604020202020204" pitchFamily="34" charset="0"/>
              </a:rPr>
              <a:t>H</a:t>
            </a:r>
            <a:r>
              <a:rPr lang="en-US" altLang="zh-CN" sz="2800" b="1" baseline="-25000"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altLang="zh-CN" sz="2800" b="1">
                <a:ea typeface="黑体" panose="02010609060101010101" pitchFamily="49" charset="-122"/>
                <a:cs typeface="Arial" panose="020B0604020202020204" pitchFamily="34" charset="0"/>
              </a:rPr>
              <a:t>O</a:t>
            </a:r>
            <a:endParaRPr lang="zh-CN" altLang="en-US" sz="2800" b="1" baseline="3000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4369561" y="3354539"/>
            <a:ext cx="862737" cy="564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ea typeface="黑体" panose="02010609060101010101" pitchFamily="49" charset="-122"/>
                <a:cs typeface="Arial" panose="020B0604020202020204" pitchFamily="34" charset="0"/>
              </a:rPr>
              <a:t>H</a:t>
            </a:r>
            <a:r>
              <a:rPr lang="en-US" altLang="zh-CN" sz="2800" b="1" baseline="-25000"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altLang="zh-CN" sz="2800" b="1">
                <a:ea typeface="黑体" panose="02010609060101010101" pitchFamily="49" charset="-122"/>
                <a:cs typeface="Arial" panose="020B0604020202020204" pitchFamily="34" charset="0"/>
              </a:rPr>
              <a:t>O</a:t>
            </a:r>
            <a:endParaRPr lang="zh-CN" altLang="en-US" sz="2800" b="1" baseline="3000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22" name="直接连接符 21"/>
          <p:cNvCxnSpPr/>
          <p:nvPr>
            <p:custDataLst>
              <p:tags r:id="rId7"/>
            </p:custDataLst>
          </p:nvPr>
        </p:nvCxnSpPr>
        <p:spPr>
          <a:xfrm flipH="1">
            <a:off x="5872489" y="3128049"/>
            <a:ext cx="0" cy="3464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8"/>
            </p:custDataLst>
          </p:nvPr>
        </p:nvCxnSpPr>
        <p:spPr>
          <a:xfrm>
            <a:off x="6066923" y="3656641"/>
            <a:ext cx="3877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5249292" y="4112344"/>
            <a:ext cx="862737" cy="564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ea typeface="黑体" panose="02010609060101010101" pitchFamily="49" charset="-122"/>
                <a:cs typeface="Arial" panose="020B0604020202020204" pitchFamily="34" charset="0"/>
              </a:rPr>
              <a:t>H</a:t>
            </a:r>
            <a:r>
              <a:rPr lang="en-US" altLang="zh-CN" sz="2800" b="1" baseline="-25000"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altLang="zh-CN" sz="2800" b="1">
                <a:ea typeface="黑体" panose="02010609060101010101" pitchFamily="49" charset="-122"/>
                <a:cs typeface="Arial" panose="020B0604020202020204" pitchFamily="34" charset="0"/>
              </a:rPr>
              <a:t>O</a:t>
            </a:r>
            <a:endParaRPr lang="zh-CN" altLang="en-US" sz="2800" b="1" baseline="3000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10"/>
            </p:custDataLst>
          </p:nvPr>
        </p:nvCxnSpPr>
        <p:spPr>
          <a:xfrm flipH="1">
            <a:off x="5875196" y="3871732"/>
            <a:ext cx="0" cy="3668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左中括号 25"/>
          <p:cNvSpPr/>
          <p:nvPr>
            <p:custDataLst>
              <p:tags r:id="rId11"/>
            </p:custDataLst>
          </p:nvPr>
        </p:nvSpPr>
        <p:spPr>
          <a:xfrm>
            <a:off x="4373607" y="2917085"/>
            <a:ext cx="263275" cy="1579418"/>
          </a:xfrm>
          <a:prstGeom prst="lef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b="1">
              <a:ea typeface="黑体" panose="02010609060101010101" pitchFamily="49" charset="-122"/>
            </a:endParaRPr>
          </a:p>
        </p:txBody>
      </p:sp>
      <p:sp>
        <p:nvSpPr>
          <p:cNvPr id="27" name="左中括号 26"/>
          <p:cNvSpPr/>
          <p:nvPr>
            <p:custDataLst>
              <p:tags r:id="rId12"/>
            </p:custDataLst>
          </p:nvPr>
        </p:nvSpPr>
        <p:spPr>
          <a:xfrm rot="10800000">
            <a:off x="7113071" y="2917085"/>
            <a:ext cx="263275" cy="1579418"/>
          </a:xfrm>
          <a:prstGeom prst="lef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b="1"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3"/>
            </p:custDataLst>
          </p:nvPr>
        </p:nvSpPr>
        <p:spPr>
          <a:xfrm>
            <a:off x="7392785" y="2732300"/>
            <a:ext cx="431528" cy="395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>
                <a:ea typeface="黑体" panose="02010609060101010101" pitchFamily="49" charset="-122"/>
                <a:cs typeface="Arial" panose="020B0604020202020204" pitchFamily="34" charset="0"/>
              </a:rPr>
              <a:t>2+</a:t>
            </a:r>
            <a:endParaRPr lang="zh-CN" altLang="en-US" b="1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14"/>
            </p:custDataLst>
          </p:nvPr>
        </p:nvCxnSpPr>
        <p:spPr>
          <a:xfrm>
            <a:off x="5165625" y="3656641"/>
            <a:ext cx="3877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5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5294557" y="1411656"/>
            <a:ext cx="726624" cy="1772837"/>
            <a:chOff x="5492901" y="1411656"/>
            <a:chExt cx="726624" cy="1772837"/>
          </a:xfrm>
        </p:grpSpPr>
        <p:sp>
          <p:nvSpPr>
            <p:cNvPr id="4" name="矩形 3"/>
            <p:cNvSpPr/>
            <p:nvPr>
              <p:custDataLst>
                <p:tags r:id="rId17"/>
              </p:custDataLst>
            </p:nvPr>
          </p:nvSpPr>
          <p:spPr>
            <a:xfrm>
              <a:off x="5492901" y="2674905"/>
              <a:ext cx="726624" cy="50958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grpSp>
          <p:nvGrpSpPr>
            <p:cNvPr id="5" name="组合 4"/>
            <p:cNvGrpSpPr/>
            <p:nvPr>
              <p:custDataLst>
                <p:tags r:id="rId18"/>
              </p:custDataLst>
            </p:nvPr>
          </p:nvGrpSpPr>
          <p:grpSpPr>
            <a:xfrm>
              <a:off x="5507399" y="1411656"/>
              <a:ext cx="697627" cy="1263249"/>
              <a:chOff x="5507399" y="1411656"/>
              <a:chExt cx="697627" cy="1263249"/>
            </a:xfrm>
          </p:grpSpPr>
          <p:sp>
            <p:nvSpPr>
              <p:cNvPr id="12" name="文本框 11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5507399" y="1411656"/>
                <a:ext cx="697627" cy="430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2000" b="1">
                    <a:solidFill>
                      <a:srgbClr val="00A5B0"/>
                    </a:solidFill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>
                    <a:solidFill>
                      <a:srgbClr val="FF0000"/>
                    </a:solidFill>
                  </a:rPr>
                  <a:t>配体</a:t>
                </a:r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" name="直接连接符 12"/>
              <p:cNvCxnSpPr/>
              <p:nvPr>
                <p:custDataLst>
                  <p:tags r:id="rId20"/>
                </p:custDataLst>
              </p:nvPr>
            </p:nvCxnSpPr>
            <p:spPr>
              <a:xfrm flipH="1" flipV="1">
                <a:off x="5857670" y="1773621"/>
                <a:ext cx="0" cy="90128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组合 13"/>
          <p:cNvGrpSpPr/>
          <p:nvPr>
            <p:custDataLst>
              <p:tags r:id="rId21"/>
            </p:custDataLst>
          </p:nvPr>
        </p:nvGrpSpPr>
        <p:grpSpPr>
          <a:xfrm>
            <a:off x="6199105" y="1777482"/>
            <a:ext cx="1580551" cy="1844357"/>
            <a:chOff x="6199105" y="1777482"/>
            <a:chExt cx="1580551" cy="1844357"/>
          </a:xfrm>
        </p:grpSpPr>
        <p:sp>
          <p:nvSpPr>
            <p:cNvPr id="16" name="文本框 15"/>
            <p:cNvSpPr txBox="1"/>
            <p:nvPr>
              <p:custDataLst>
                <p:tags r:id="rId22"/>
              </p:custDataLst>
            </p:nvPr>
          </p:nvSpPr>
          <p:spPr>
            <a:xfrm>
              <a:off x="6825549" y="1777482"/>
              <a:ext cx="954107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2000" b="1">
                  <a:solidFill>
                    <a:srgbClr val="00A5B0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>
                  <a:solidFill>
                    <a:srgbClr val="FF0000"/>
                  </a:solidFill>
                </a:rPr>
                <a:t>配位键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  <p:cxnSp>
          <p:nvCxnSpPr>
            <p:cNvPr id="32" name="直接连接符 31"/>
            <p:cNvCxnSpPr>
              <a:endCxn id="16" idx="2"/>
            </p:cNvCxnSpPr>
            <p:nvPr>
              <p:custDataLst>
                <p:tags r:id="rId23"/>
              </p:custDataLst>
            </p:nvPr>
          </p:nvCxnSpPr>
          <p:spPr>
            <a:xfrm flipV="1">
              <a:off x="6199105" y="2207664"/>
              <a:ext cx="1103498" cy="141417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>
            <p:custDataLst>
              <p:tags r:id="rId24"/>
            </p:custDataLst>
          </p:nvPr>
        </p:nvGrpSpPr>
        <p:grpSpPr>
          <a:xfrm>
            <a:off x="7887852" y="3441550"/>
            <a:ext cx="2054608" cy="430182"/>
            <a:chOff x="7887852" y="3441550"/>
            <a:chExt cx="2054608" cy="430182"/>
          </a:xfrm>
        </p:grpSpPr>
        <p:sp>
          <p:nvSpPr>
            <p:cNvPr id="37" name="文本框 36"/>
            <p:cNvSpPr txBox="1"/>
            <p:nvPr>
              <p:custDataLst>
                <p:tags r:id="rId25"/>
              </p:custDataLst>
            </p:nvPr>
          </p:nvSpPr>
          <p:spPr>
            <a:xfrm>
              <a:off x="8915400" y="3441550"/>
              <a:ext cx="1027060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2000" b="1">
                  <a:solidFill>
                    <a:srgbClr val="FF0000"/>
                  </a:solidFill>
                </a:defRPr>
              </a:lvl1pPr>
            </a:lstStyle>
            <a:p>
              <a:r>
                <a:rPr lang="zh-CN" altLang="en-US"/>
                <a:t>配离子</a:t>
              </a:r>
              <a:endParaRPr lang="zh-CN" altLang="en-US"/>
            </a:p>
          </p:txBody>
        </p:sp>
        <p:cxnSp>
          <p:nvCxnSpPr>
            <p:cNvPr id="38" name="直接连接符 37"/>
            <p:cNvCxnSpPr/>
            <p:nvPr>
              <p:custDataLst>
                <p:tags r:id="rId26"/>
              </p:custDataLst>
            </p:nvPr>
          </p:nvCxnSpPr>
          <p:spPr>
            <a:xfrm flipH="1">
              <a:off x="7887852" y="3656641"/>
              <a:ext cx="1027548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>
            <p:custDataLst>
              <p:tags r:id="rId27"/>
            </p:custDataLst>
          </p:nvPr>
        </p:nvGrpSpPr>
        <p:grpSpPr>
          <a:xfrm>
            <a:off x="3825598" y="1777482"/>
            <a:ext cx="1768085" cy="1797308"/>
            <a:chOff x="3825598" y="1777482"/>
            <a:chExt cx="1768085" cy="1797308"/>
          </a:xfrm>
        </p:grpSpPr>
        <p:sp>
          <p:nvSpPr>
            <p:cNvPr id="46" name="文本框 45"/>
            <p:cNvSpPr txBox="1"/>
            <p:nvPr>
              <p:custDataLst>
                <p:tags r:id="rId28"/>
              </p:custDataLst>
            </p:nvPr>
          </p:nvSpPr>
          <p:spPr>
            <a:xfrm>
              <a:off x="3825598" y="1777482"/>
              <a:ext cx="1211348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2000" b="1">
                  <a:solidFill>
                    <a:srgbClr val="FF0000"/>
                  </a:solidFill>
                </a:defRPr>
              </a:lvl1pPr>
            </a:lstStyle>
            <a:p>
              <a:r>
                <a:rPr lang="zh-CN" altLang="en-US"/>
                <a:t>中心离子</a:t>
              </a:r>
              <a:endParaRPr lang="zh-CN" altLang="en-US"/>
            </a:p>
          </p:txBody>
        </p:sp>
        <p:cxnSp>
          <p:nvCxnSpPr>
            <p:cNvPr id="47" name="直接连接符 46"/>
            <p:cNvCxnSpPr>
              <a:endCxn id="46" idx="2"/>
            </p:cNvCxnSpPr>
            <p:nvPr>
              <p:custDataLst>
                <p:tags r:id="rId29"/>
              </p:custDataLst>
            </p:nvPr>
          </p:nvCxnSpPr>
          <p:spPr>
            <a:xfrm flipH="1" flipV="1">
              <a:off x="4431272" y="2207664"/>
              <a:ext cx="1162411" cy="136712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>
            <p:custDataLst>
              <p:tags r:id="rId30"/>
            </p:custDataLst>
          </p:nvPr>
        </p:nvGrpSpPr>
        <p:grpSpPr>
          <a:xfrm>
            <a:off x="6989019" y="5186793"/>
            <a:ext cx="3426695" cy="430182"/>
            <a:chOff x="6989019" y="5186793"/>
            <a:chExt cx="3426695" cy="430182"/>
          </a:xfrm>
        </p:grpSpPr>
        <p:sp>
          <p:nvSpPr>
            <p:cNvPr id="49" name="文本框 48"/>
            <p:cNvSpPr txBox="1"/>
            <p:nvPr>
              <p:custDataLst>
                <p:tags r:id="rId31"/>
              </p:custDataLst>
            </p:nvPr>
          </p:nvSpPr>
          <p:spPr>
            <a:xfrm>
              <a:off x="9044114" y="5186793"/>
              <a:ext cx="1371600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>
                  <a:solidFill>
                    <a:srgbClr val="FF0000"/>
                  </a:solidFill>
                </a:rPr>
                <a:t>配位数＝</a:t>
              </a:r>
              <a:r>
                <a:rPr lang="en-US" altLang="zh-CN" sz="2000" b="1">
                  <a:solidFill>
                    <a:srgbClr val="FF0000"/>
                  </a:solidFill>
                </a:rPr>
                <a:t>4</a:t>
              </a:r>
              <a:endParaRPr lang="en-US" altLang="zh-CN" sz="2000" b="1">
                <a:solidFill>
                  <a:srgbClr val="FF0000"/>
                </a:solidFill>
              </a:endParaRPr>
            </a:p>
          </p:txBody>
        </p:sp>
        <p:cxnSp>
          <p:nvCxnSpPr>
            <p:cNvPr id="50" name="直接连接符 49"/>
            <p:cNvCxnSpPr/>
            <p:nvPr>
              <p:custDataLst>
                <p:tags r:id="rId32"/>
              </p:custDataLst>
            </p:nvPr>
          </p:nvCxnSpPr>
          <p:spPr>
            <a:xfrm flipH="1">
              <a:off x="6989019" y="5401884"/>
              <a:ext cx="205509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文本框 54"/>
          <p:cNvSpPr txBox="1"/>
          <p:nvPr>
            <p:custDataLst>
              <p:tags r:id="rId33"/>
            </p:custDataLst>
          </p:nvPr>
        </p:nvSpPr>
        <p:spPr>
          <a:xfrm>
            <a:off x="2935473" y="6137296"/>
            <a:ext cx="6394081" cy="463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200" b="1"/>
              <a:t>含有</a:t>
            </a:r>
            <a:r>
              <a:rPr lang="zh-CN" altLang="en-US" sz="2200" b="1">
                <a:solidFill>
                  <a:srgbClr val="FF0000"/>
                </a:solidFill>
              </a:rPr>
              <a:t>配位键</a:t>
            </a:r>
            <a:r>
              <a:rPr lang="zh-CN" altLang="en-US" sz="2200" b="1"/>
              <a:t>的化合物称为</a:t>
            </a:r>
            <a:r>
              <a:rPr lang="zh-CN" altLang="en-US" sz="2200" b="1">
                <a:solidFill>
                  <a:srgbClr val="FF0000"/>
                </a:solidFill>
              </a:rPr>
              <a:t>配位化合物</a:t>
            </a:r>
            <a:r>
              <a:rPr lang="zh-CN" altLang="en-US" sz="2200" b="1"/>
              <a:t>，简称</a:t>
            </a:r>
            <a:r>
              <a:rPr lang="zh-CN" altLang="en-US" sz="2200" b="1">
                <a:solidFill>
                  <a:srgbClr val="FF0000"/>
                </a:solidFill>
              </a:rPr>
              <a:t>配合物</a:t>
            </a:r>
            <a:endParaRPr lang="zh-CN" altLang="en-US" sz="2200" b="1">
              <a:solidFill>
                <a:srgbClr val="FF0000"/>
              </a:solidFill>
            </a:endParaRPr>
          </a:p>
        </p:txBody>
      </p:sp>
      <p:sp>
        <p:nvSpPr>
          <p:cNvPr id="56" name="左大括号 55"/>
          <p:cNvSpPr/>
          <p:nvPr>
            <p:custDataLst>
              <p:tags r:id="rId34"/>
            </p:custDataLst>
          </p:nvPr>
        </p:nvSpPr>
        <p:spPr>
          <a:xfrm rot="16200000">
            <a:off x="5921810" y="693946"/>
            <a:ext cx="421408" cy="10366380"/>
          </a:xfrm>
          <a:prstGeom prst="leftBrace">
            <a:avLst>
              <a:gd name="adj1" fmla="val 14360"/>
              <a:gd name="adj2" fmla="val 50000"/>
            </a:avLst>
          </a:prstGeom>
          <a:ln w="28575">
            <a:solidFill>
              <a:srgbClr val="00A5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grpSp>
        <p:nvGrpSpPr>
          <p:cNvPr id="58" name="组合 57"/>
          <p:cNvGrpSpPr/>
          <p:nvPr>
            <p:custDataLst>
              <p:tags r:id="rId35"/>
            </p:custDataLst>
          </p:nvPr>
        </p:nvGrpSpPr>
        <p:grpSpPr>
          <a:xfrm>
            <a:off x="5028226" y="4887851"/>
            <a:ext cx="2108654" cy="631711"/>
            <a:chOff x="5115603" y="4877775"/>
            <a:chExt cx="2108654" cy="631711"/>
          </a:xfrm>
        </p:grpSpPr>
        <p:sp>
          <p:nvSpPr>
            <p:cNvPr id="31" name="文本框 30"/>
            <p:cNvSpPr txBox="1"/>
            <p:nvPr>
              <p:custDataLst>
                <p:tags r:id="rId36"/>
              </p:custDataLst>
            </p:nvPr>
          </p:nvSpPr>
          <p:spPr>
            <a:xfrm>
              <a:off x="5115603" y="4877775"/>
              <a:ext cx="1960793" cy="6317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ea typeface="微软雅黑" panose="020B0503020204020204" charset="-122"/>
                  <a:cs typeface="Times New Roman" panose="02020603050405020304" pitchFamily="18" charset="0"/>
                </a:rPr>
                <a:t>Cu(H</a:t>
              </a:r>
              <a:r>
                <a:rPr lang="en-US" altLang="zh-CN" sz="3200" b="1" baseline="-25000"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200" b="1">
                  <a:ea typeface="微软雅黑" panose="020B0503020204020204" charset="-122"/>
                  <a:cs typeface="Times New Roman" panose="02020603050405020304" pitchFamily="18" charset="0"/>
                </a:rPr>
                <a:t>O)</a:t>
              </a:r>
              <a:r>
                <a:rPr lang="en-US" altLang="zh-CN" sz="3200" b="1" baseline="-25000">
                  <a:ea typeface="微软雅黑" panose="020B0503020204020204" charset="-122"/>
                  <a:cs typeface="Times New Roman" panose="02020603050405020304" pitchFamily="18" charset="0"/>
                </a:rPr>
                <a:t> 4</a:t>
              </a:r>
              <a:endParaRPr lang="zh-CN" altLang="en-US" sz="3200" b="1" baseline="30000"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57" name="文本框 56"/>
            <p:cNvSpPr txBox="1"/>
            <p:nvPr>
              <p:custDataLst>
                <p:tags r:id="rId37"/>
              </p:custDataLst>
            </p:nvPr>
          </p:nvSpPr>
          <p:spPr>
            <a:xfrm>
              <a:off x="6747845" y="4974449"/>
              <a:ext cx="476412" cy="4519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baseline="30000">
                  <a:ea typeface="微软雅黑" panose="020B0503020204020204" charset="-122"/>
                  <a:cs typeface="Times New Roman" panose="02020603050405020304" pitchFamily="18" charset="0"/>
                </a:rPr>
                <a:t>2+</a:t>
              </a:r>
              <a:endParaRPr lang="zh-CN" altLang="en-US" sz="3200" b="1" baseline="30000"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文本框 32"/>
          <p:cNvSpPr txBox="1"/>
          <p:nvPr>
            <p:custDataLst>
              <p:tags r:id="rId38"/>
            </p:custDataLst>
          </p:nvPr>
        </p:nvSpPr>
        <p:spPr>
          <a:xfrm>
            <a:off x="6662899" y="5252044"/>
            <a:ext cx="320921" cy="451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 baseline="30000"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endParaRPr lang="zh-CN" altLang="en-US" sz="3200" b="1" baseline="30000"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mph" presetSubtype="2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18" grpId="0"/>
      <p:bldP spid="20" grpId="0"/>
      <p:bldP spid="55" grpId="0"/>
      <p:bldP spid="56" grpId="0" bldLvl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10809" y="1215404"/>
            <a:ext cx="11030329" cy="83099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2400" b="1" kern="0">
                <a:solidFill>
                  <a:srgbClr val="FF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zh-CN" altLang="en-US" sz="2400" b="1" kern="0">
                <a:solidFill>
                  <a:srgbClr val="FF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kern="0">
                <a:solidFill>
                  <a:srgbClr val="FF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1】</a:t>
            </a:r>
            <a:r>
              <a:rPr lang="zh-CN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硫酸镍溶于氨水形成</a:t>
            </a:r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[Ni(NH</a:t>
            </a:r>
            <a:r>
              <a:rPr lang="en-US" altLang="zh-CN" sz="2400" b="1" kern="0" baseline="-2500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2400" b="1" kern="0" baseline="-2500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6</a:t>
            </a:r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]SO</a:t>
            </a:r>
            <a:r>
              <a:rPr lang="en-US" altLang="zh-CN" sz="2400" b="1" kern="0" baseline="-2500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蓝</a:t>
            </a:r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色溶液。</a:t>
            </a:r>
            <a:endParaRPr lang="zh-CN" altLang="zh-CN" sz="2400" b="1" kern="100">
              <a:effectLst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①[Ni(NH</a:t>
            </a:r>
            <a:r>
              <a:rPr lang="en-US" altLang="zh-CN" sz="2400" b="1" kern="0" baseline="-2500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2400" b="1" kern="0" baseline="-2500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6</a:t>
            </a:r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]SO</a:t>
            </a:r>
            <a:r>
              <a:rPr lang="en-US" altLang="zh-CN" sz="2400" b="1" kern="0" baseline="-2500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的中心离子是</a:t>
            </a:r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， 配体是</a:t>
            </a:r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_________</a:t>
            </a:r>
            <a:r>
              <a:rPr lang="zh-CN" altLang="en-US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，配位数是</a:t>
            </a:r>
            <a:r>
              <a:rPr lang="en-US" altLang="zh-CN" sz="2400" b="1" kern="0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en-US" altLang="zh-CN" sz="2400" b="1" kern="0">
              <a:solidFill>
                <a:srgbClr val="000000"/>
              </a:solidFill>
              <a:effectLst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906847" y="1525722"/>
            <a:ext cx="712054" cy="496867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rgbClr val="FF0000"/>
                </a:solidFill>
                <a:ea typeface="微软雅黑" panose="020B0503020204020204" charset="-122"/>
              </a:rPr>
              <a:t>Ni</a:t>
            </a:r>
            <a:r>
              <a:rPr lang="en-US" altLang="zh-CN" sz="2400" b="1" baseline="30000">
                <a:solidFill>
                  <a:srgbClr val="FF0000"/>
                </a:solidFill>
                <a:ea typeface="微软雅黑" panose="020B0503020204020204" charset="-122"/>
              </a:rPr>
              <a:t>2+</a:t>
            </a:r>
            <a:endParaRPr lang="zh-CN" altLang="en-US" sz="2400" b="1" baseline="300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408064" y="1525722"/>
            <a:ext cx="338554" cy="496867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rgbClr val="FF0000"/>
                </a:solidFill>
                <a:ea typeface="微软雅黑" panose="020B0503020204020204" charset="-122"/>
              </a:rPr>
              <a:t>6</a:t>
            </a:r>
            <a:endParaRPr lang="zh-CN" altLang="en-US" sz="2400" b="1" baseline="300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369438" y="1525722"/>
            <a:ext cx="748923" cy="496867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rgbClr val="FF0000"/>
                </a:solidFill>
                <a:ea typeface="微软雅黑" panose="020B0503020204020204" charset="-122"/>
              </a:rPr>
              <a:t>NH</a:t>
            </a:r>
            <a:r>
              <a:rPr lang="en-US" altLang="zh-CN" sz="2400" b="1" baseline="-25000">
                <a:solidFill>
                  <a:srgbClr val="FF0000"/>
                </a:solidFill>
                <a:ea typeface="微软雅黑" panose="020B0503020204020204" charset="-122"/>
              </a:rPr>
              <a:t>3</a:t>
            </a:r>
            <a:endParaRPr lang="zh-CN" altLang="en-US" sz="2400" b="1" baseline="-250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651774" y="2159052"/>
            <a:ext cx="10365849" cy="83099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②</a:t>
            </a:r>
            <a:r>
              <a:rPr lang="zh-CN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在</a:t>
            </a:r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[Ni(NH</a:t>
            </a:r>
            <a:r>
              <a:rPr lang="en-US" altLang="zh-CN" sz="2400" b="1" kern="0" baseline="-2500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2400" b="1" kern="0" baseline="-2500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6</a:t>
            </a:r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]SO</a:t>
            </a:r>
            <a:r>
              <a:rPr lang="en-US" altLang="zh-CN" sz="2400" b="1" kern="0" baseline="-2500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中</a:t>
            </a:r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Ni</a:t>
            </a:r>
            <a:r>
              <a:rPr lang="en-US" altLang="zh-CN" sz="2400" b="1" kern="0" baseline="3000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2+</a:t>
            </a:r>
            <a:r>
              <a:rPr lang="zh-CN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NH</a:t>
            </a:r>
            <a:r>
              <a:rPr lang="en-US" altLang="zh-CN" sz="2400" b="1" kern="0" baseline="-2500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之间形成的化学键称为</a:t>
            </a:r>
            <a:r>
              <a:rPr lang="zh-CN" altLang="zh-CN" sz="2400" b="1" u="sng" ker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微软雅黑" panose="020B0503020204020204" charset="-122"/>
                <a:cs typeface="Times New Roman" panose="02020603050405020304" pitchFamily="18" charset="0"/>
              </a:rPr>
              <a:t>　　　　　　　</a:t>
            </a:r>
            <a:r>
              <a:rPr lang="zh-CN" altLang="en-US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，</a:t>
            </a:r>
            <a:r>
              <a:rPr lang="zh-CN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提供孤电子对的成键原子是</a:t>
            </a:r>
            <a:r>
              <a:rPr lang="zh-CN" altLang="zh-CN" sz="2400" b="1" u="sng" ker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微软雅黑" panose="020B0503020204020204" charset="-122"/>
                <a:cs typeface="Times New Roman" panose="02020603050405020304" pitchFamily="18" charset="0"/>
              </a:rPr>
              <a:t>　　　　　</a:t>
            </a:r>
            <a:r>
              <a:rPr lang="zh-CN" altLang="zh-CN" sz="2400" b="1" kern="0">
                <a:solidFill>
                  <a:srgbClr val="000000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2400" b="1" kern="100">
              <a:effectLst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8445236" y="2107688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ea typeface="微软雅黑" panose="020B0503020204020204" charset="-122"/>
              </a:rPr>
              <a:t>配位键</a:t>
            </a:r>
            <a:endParaRPr lang="zh-CN" altLang="en-US" sz="2400" b="1" baseline="3000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4599652" y="248370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a typeface="微软雅黑" panose="020B0503020204020204" charset="-122"/>
              </a:rPr>
              <a:t>N</a:t>
            </a:r>
            <a:endParaRPr lang="zh-CN" altLang="en-US" sz="2400" b="1" baseline="30000">
              <a:solidFill>
                <a:srgbClr val="FF0000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536575" y="1484313"/>
            <a:ext cx="1762125" cy="460511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zh-CN" sz="22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配位键</a:t>
            </a:r>
            <a:endParaRPr lang="zh-CN" altLang="zh-CN" sz="2200" b="1" kern="100">
              <a:solidFill>
                <a:srgbClr val="00A5B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36575" y="1981743"/>
            <a:ext cx="11104563" cy="1165704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概念：</a:t>
            </a:r>
            <a:endParaRPr lang="en-US" altLang="zh-CN" sz="20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由一个原子单方面提供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_____________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，而另一个原子提供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_____________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而形成的化学键，即</a:t>
            </a:r>
            <a:r>
              <a:rPr lang="en-US" altLang="zh-CN" sz="2000" b="1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电子对给予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—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接受</a:t>
            </a:r>
            <a:r>
              <a:rPr lang="en-US" altLang="zh-CN" sz="2000" b="1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键。</a:t>
            </a:r>
            <a:endParaRPr lang="zh-CN" altLang="zh-CN" sz="2000" b="1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3590701" y="2321056"/>
            <a:ext cx="1210588" cy="430374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lnSpc>
                <a:spcPct val="120000"/>
              </a:lnSpc>
            </a:pPr>
            <a:r>
              <a:rPr lang="zh-CN" altLang="zh-CN" sz="2000" b="1" kern="10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孤电子对</a:t>
            </a:r>
            <a:endParaRPr lang="zh-CN" altLang="en-US" sz="2000" b="1" kern="10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7855415" y="2308356"/>
            <a:ext cx="954107" cy="430374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lnSpc>
                <a:spcPct val="120000"/>
              </a:lnSpc>
            </a:pPr>
            <a:r>
              <a:rPr lang="zh-CN" altLang="zh-CN" sz="2000" b="1" kern="10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空轨道</a:t>
            </a:r>
            <a:endParaRPr lang="zh-CN" altLang="en-US" sz="2000" b="1" kern="10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4388975" y="3580254"/>
            <a:ext cx="697627" cy="430374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lnSpc>
                <a:spcPct val="120000"/>
              </a:lnSpc>
            </a:pPr>
            <a:r>
              <a:rPr lang="zh-CN" altLang="zh-CN" sz="2000" b="1" kern="10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提供</a:t>
            </a:r>
            <a:endParaRPr lang="zh-CN" altLang="en-US" sz="2000" b="1" kern="10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536574" y="3221286"/>
            <a:ext cx="11104563" cy="1168846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表示方法：</a:t>
            </a:r>
            <a:endParaRPr lang="en-US" altLang="zh-CN" sz="20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配位键常用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A—B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表示，其中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_______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孤电子对的原子，叫</a:t>
            </a:r>
            <a:r>
              <a:rPr lang="zh-CN" altLang="zh-CN" sz="20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给予体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是接受孤电子对的原子，叫</a:t>
            </a:r>
            <a:r>
              <a:rPr lang="zh-CN" altLang="zh-CN" sz="20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接受体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en-US" altLang="zh-CN" sz="20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536575" y="4427052"/>
            <a:ext cx="1058286" cy="43018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2000" b="1"/>
              <a:t>例如：</a:t>
            </a:r>
            <a:endParaRPr lang="zh-CN" altLang="en-US" sz="2000" b="1"/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05898" y="4704791"/>
            <a:ext cx="2447046" cy="18567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739056" y="4704791"/>
            <a:ext cx="2447046" cy="1856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536575" y="1484313"/>
            <a:ext cx="1762125" cy="460511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zh-CN" sz="22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配位键</a:t>
            </a:r>
            <a:endParaRPr lang="zh-CN" altLang="zh-CN" sz="2200" b="1" kern="100">
              <a:solidFill>
                <a:srgbClr val="00A5B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54832" y="1982563"/>
            <a:ext cx="11086306" cy="1538178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形成条件</a:t>
            </a:r>
            <a:endParaRPr lang="zh-CN" altLang="zh-CN" sz="2000" b="1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形成配位键的一方</a:t>
            </a:r>
            <a:r>
              <a:rPr lang="en-US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zh-CN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</a:t>
            </a:r>
            <a:r>
              <a:rPr lang="en-US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A)</a:t>
            </a:r>
            <a:r>
              <a:rPr lang="zh-CN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是能够提供孤电子对的原子，另一方</a:t>
            </a:r>
            <a:r>
              <a:rPr lang="en-US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zh-CN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</a:t>
            </a:r>
            <a:r>
              <a:rPr lang="en-US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B)</a:t>
            </a:r>
            <a:r>
              <a:rPr lang="zh-CN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是具有能够接受孤电子对的空轨道的原子。</a:t>
            </a:r>
            <a:endParaRPr lang="zh-CN" altLang="zh-CN" sz="2000" b="1" kern="100">
              <a:solidFill>
                <a:srgbClr val="00A5B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000" b="1" kern="100">
                <a:solidFill>
                  <a:srgbClr val="FF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①</a:t>
            </a:r>
            <a:r>
              <a:rPr lang="zh-CN" altLang="zh-CN" sz="20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孤电子对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：分子或离子中，没有跟其他原子共用的电子对就是孤电子对。</a:t>
            </a:r>
            <a:endParaRPr lang="en-US" altLang="zh-CN" sz="20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357815" y="3609858"/>
            <a:ext cx="8984331" cy="430182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NH</a:t>
            </a:r>
            <a:r>
              <a:rPr lang="en-US" altLang="zh-CN" sz="2000" b="1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000" b="1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HF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分子中中心原子分别有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1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对孤电子对。</a:t>
            </a:r>
            <a:endParaRPr lang="en-US" altLang="zh-CN" sz="20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536575" y="3609858"/>
            <a:ext cx="1058286" cy="43018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2000" b="1"/>
              <a:t>例如：</a:t>
            </a:r>
            <a:endParaRPr lang="zh-CN" altLang="en-US" sz="2000" b="1"/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1357815" y="5909191"/>
            <a:ext cx="8984331" cy="430182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含有孤电子对的微粒：分子如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CO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NH</a:t>
            </a:r>
            <a:r>
              <a:rPr lang="en-US" altLang="zh-CN" sz="2000" b="1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H</a:t>
            </a:r>
            <a:r>
              <a:rPr lang="en-US" altLang="zh-CN" sz="2000" b="1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O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等，离子如</a:t>
            </a:r>
            <a:r>
              <a:rPr lang="en-US" altLang="zh-CN" sz="2000" b="1" kern="100" err="1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Cl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－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CN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－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en-US" altLang="zh-CN" sz="2000" b="1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zh-CN" altLang="en-US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等</a:t>
            </a:r>
            <a:endParaRPr lang="en-US" altLang="zh-CN" sz="20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Courier New" panose="02070309020205020404" pitchFamily="49" charset="0"/>
            </a:endParaRPr>
          </a:p>
        </p:txBody>
      </p:sp>
      <p:grpSp>
        <p:nvGrpSpPr>
          <p:cNvPr id="18" name="组合 17"/>
          <p:cNvGrpSpPr/>
          <p:nvPr>
            <p:custDataLst>
              <p:tags r:id="rId8"/>
            </p:custDataLst>
          </p:nvPr>
        </p:nvGrpSpPr>
        <p:grpSpPr>
          <a:xfrm>
            <a:off x="2513140" y="4376807"/>
            <a:ext cx="7165720" cy="1195617"/>
            <a:chOff x="2438400" y="4243372"/>
            <a:chExt cx="7165720" cy="1195617"/>
          </a:xfrm>
        </p:grpSpPr>
        <p:pic>
          <p:nvPicPr>
            <p:cNvPr id="14" name="Picture 2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70478" y="4332218"/>
              <a:ext cx="1612964" cy="1017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24376" y="4332217"/>
              <a:ext cx="1216274" cy="1017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81583" y="4504367"/>
              <a:ext cx="1216274" cy="673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矩形 16"/>
            <p:cNvSpPr/>
            <p:nvPr>
              <p:custDataLst>
                <p:tags r:id="rId18"/>
              </p:custDataLst>
            </p:nvPr>
          </p:nvSpPr>
          <p:spPr>
            <a:xfrm>
              <a:off x="2438400" y="4243372"/>
              <a:ext cx="1828800" cy="119561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9"/>
              </p:custDataLst>
            </p:nvPr>
          </p:nvSpPr>
          <p:spPr>
            <a:xfrm>
              <a:off x="5218113" y="4243372"/>
              <a:ext cx="1828800" cy="119561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20"/>
              </p:custDataLst>
            </p:nvPr>
          </p:nvSpPr>
          <p:spPr>
            <a:xfrm>
              <a:off x="7775320" y="4243372"/>
              <a:ext cx="1828800" cy="119561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536575" y="1484313"/>
            <a:ext cx="1762125" cy="460511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zh-CN" sz="22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配位键</a:t>
            </a:r>
            <a:endParaRPr lang="zh-CN" altLang="zh-CN" sz="2200" b="1" kern="100">
              <a:solidFill>
                <a:srgbClr val="00A5B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536575" y="2067333"/>
            <a:ext cx="11104562" cy="1907510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形成条件</a:t>
            </a:r>
            <a:endParaRPr lang="zh-CN" altLang="zh-CN" sz="2000" b="1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形成配位键的一方</a:t>
            </a:r>
            <a:r>
              <a:rPr lang="en-US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zh-CN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</a:t>
            </a:r>
            <a:r>
              <a:rPr lang="en-US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A)</a:t>
            </a:r>
            <a:r>
              <a:rPr lang="zh-CN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是能够提供孤电子对的原子，另一方</a:t>
            </a:r>
            <a:r>
              <a:rPr lang="en-US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zh-CN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</a:t>
            </a:r>
            <a:r>
              <a:rPr lang="en-US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B)</a:t>
            </a:r>
            <a:r>
              <a:rPr lang="zh-CN" altLang="zh-CN" sz="2000" b="1" kern="100">
                <a:solidFill>
                  <a:srgbClr val="00A5B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是具有能够接受孤电子对的空轨道的原子。</a:t>
            </a:r>
            <a:endParaRPr lang="zh-CN" altLang="zh-CN" sz="2000" b="1" kern="100">
              <a:solidFill>
                <a:srgbClr val="00A5B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000" b="1" kern="100">
                <a:solidFill>
                  <a:srgbClr val="FF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②</a:t>
            </a:r>
            <a:r>
              <a:rPr lang="zh-CN" altLang="zh-CN" sz="2000" b="1" kern="10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含有空轨道的微粒：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过渡金属的原子或离子。</a:t>
            </a:r>
            <a:endParaRPr lang="en-US" altLang="zh-CN" sz="20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一般来说，多数过渡金属的原子或离子形成配位键的数目基本上是固定的，</a:t>
            </a:r>
            <a:endParaRPr lang="en-US" altLang="zh-CN" sz="2000" b="1" kern="10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36575" y="4463541"/>
            <a:ext cx="1058286" cy="43018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2000" b="1"/>
              <a:t>例如：</a:t>
            </a:r>
            <a:endParaRPr lang="zh-CN" altLang="en-US" sz="2000" b="1"/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1234499" y="4463541"/>
            <a:ext cx="5547301" cy="42704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Ag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＋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形成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个配位键，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Cu</a:t>
            </a:r>
            <a:r>
              <a:rPr lang="en-US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000" b="1" kern="1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＋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形成</a:t>
            </a:r>
            <a:r>
              <a:rPr lang="en-US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4</a:t>
            </a:r>
            <a:r>
              <a:rPr lang="zh-CN" altLang="zh-CN" sz="2000" b="1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个配位键等。</a:t>
            </a:r>
            <a:endParaRPr lang="zh-CN" altLang="zh-CN" sz="2000" b="1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72454" y="2324298"/>
            <a:ext cx="3492819" cy="4210452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25356" y="1229050"/>
            <a:ext cx="2609314" cy="260931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821689" y="1114740"/>
            <a:ext cx="3942153" cy="3243930"/>
            <a:chOff x="6821689" y="1114740"/>
            <a:chExt cx="3942153" cy="3243930"/>
          </a:xfrm>
        </p:grpSpPr>
        <p:grpSp>
          <p:nvGrpSpPr>
            <p:cNvPr id="71" name="组合 70"/>
            <p:cNvGrpSpPr/>
            <p:nvPr/>
          </p:nvGrpSpPr>
          <p:grpSpPr>
            <a:xfrm>
              <a:off x="7896817" y="1114740"/>
              <a:ext cx="2867025" cy="3243930"/>
              <a:chOff x="7667846" y="1202181"/>
              <a:chExt cx="2867025" cy="3243930"/>
            </a:xfrm>
          </p:grpSpPr>
          <p:pic>
            <p:nvPicPr>
              <p:cNvPr id="38" name="图片 37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7747608" y="1270767"/>
                <a:ext cx="2725148" cy="2700762"/>
              </a:xfrm>
              <a:prstGeom prst="rect">
                <a:avLst/>
              </a:prstGeom>
            </p:spPr>
          </p:pic>
          <p:sp>
            <p:nvSpPr>
              <p:cNvPr id="41" name="矩形 40"/>
              <p:cNvSpPr/>
              <p:nvPr>
                <p:custDataLst>
                  <p:tags r:id="rId8"/>
                </p:custDataLst>
              </p:nvPr>
            </p:nvSpPr>
            <p:spPr>
              <a:xfrm>
                <a:off x="7671021" y="1202181"/>
                <a:ext cx="2859272" cy="2837935"/>
              </a:xfrm>
              <a:prstGeom prst="rect">
                <a:avLst/>
              </a:prstGeom>
              <a:noFill/>
              <a:ln w="19050">
                <a:solidFill>
                  <a:srgbClr val="00A5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矩形: 圆顶角 50"/>
              <p:cNvSpPr/>
              <p:nvPr>
                <p:custDataLst>
                  <p:tags r:id="rId9"/>
                </p:custDataLst>
              </p:nvPr>
            </p:nvSpPr>
            <p:spPr>
              <a:xfrm flipV="1">
                <a:off x="7667846" y="4087044"/>
                <a:ext cx="2867025" cy="321742"/>
              </a:xfrm>
              <a:prstGeom prst="round2SameRect">
                <a:avLst/>
              </a:prstGeom>
              <a:solidFill>
                <a:srgbClr val="00A5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8662777" y="4049720"/>
                <a:ext cx="877163" cy="39639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b="1">
                    <a:solidFill>
                      <a:schemeClr val="bg1"/>
                    </a:solidFill>
                  </a:rPr>
                  <a:t>叶绿素</a:t>
                </a:r>
                <a:endParaRPr lang="en-US" altLang="zh-CN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2" name="KSO_Shape"/>
            <p:cNvSpPr/>
            <p:nvPr>
              <p:custDataLst>
                <p:tags r:id="rId11"/>
              </p:custDataLst>
            </p:nvPr>
          </p:nvSpPr>
          <p:spPr>
            <a:xfrm rot="18688064" flipV="1">
              <a:off x="6733120" y="1259359"/>
              <a:ext cx="975069" cy="797931"/>
            </a:xfrm>
            <a:custGeom>
              <a:avLst/>
              <a:gdLst>
                <a:gd name="connsiteX0" fmla="*/ 3239249 w 4336651"/>
                <a:gd name="connsiteY0" fmla="*/ 0 h 3547393"/>
                <a:gd name="connsiteX1" fmla="*/ 4336651 w 4336651"/>
                <a:gd name="connsiteY1" fmla="*/ 1892072 h 3547393"/>
                <a:gd name="connsiteX2" fmla="*/ 3717068 w 4336651"/>
                <a:gd name="connsiteY2" fmla="*/ 1892072 h 3547393"/>
                <a:gd name="connsiteX3" fmla="*/ 3711644 w 4336651"/>
                <a:gd name="connsiteY3" fmla="*/ 1906388 h 3547393"/>
                <a:gd name="connsiteX4" fmla="*/ 2625527 w 4336651"/>
                <a:gd name="connsiteY4" fmla="*/ 3322191 h 3547393"/>
                <a:gd name="connsiteX5" fmla="*/ 0 w 4336651"/>
                <a:gd name="connsiteY5" fmla="*/ 2973976 h 3547393"/>
                <a:gd name="connsiteX6" fmla="*/ 2732823 w 4336651"/>
                <a:gd name="connsiteY6" fmla="*/ 2066101 h 3547393"/>
                <a:gd name="connsiteX7" fmla="*/ 2762800 w 4336651"/>
                <a:gd name="connsiteY7" fmla="*/ 1892072 h 3547393"/>
                <a:gd name="connsiteX8" fmla="*/ 2141847 w 4336651"/>
                <a:gd name="connsiteY8" fmla="*/ 1892072 h 354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36651" h="3547392">
                  <a:moveTo>
                    <a:pt x="3239249" y="0"/>
                  </a:moveTo>
                  <a:lnTo>
                    <a:pt x="4336651" y="1892072"/>
                  </a:lnTo>
                  <a:lnTo>
                    <a:pt x="3717068" y="1892072"/>
                  </a:lnTo>
                  <a:lnTo>
                    <a:pt x="3711644" y="1906388"/>
                  </a:lnTo>
                  <a:cubicBezTo>
                    <a:pt x="3538495" y="2360757"/>
                    <a:pt x="3267598" y="3005948"/>
                    <a:pt x="2625527" y="3322191"/>
                  </a:cubicBezTo>
                  <a:cubicBezTo>
                    <a:pt x="2153741" y="3544604"/>
                    <a:pt x="1380909" y="3814943"/>
                    <a:pt x="0" y="2973976"/>
                  </a:cubicBezTo>
                  <a:cubicBezTo>
                    <a:pt x="1506526" y="3527565"/>
                    <a:pt x="2462928" y="3298880"/>
                    <a:pt x="2732823" y="2066101"/>
                  </a:cubicBezTo>
                  <a:lnTo>
                    <a:pt x="2762800" y="1892072"/>
                  </a:lnTo>
                  <a:lnTo>
                    <a:pt x="2141847" y="1892072"/>
                  </a:lnTo>
                  <a:close/>
                </a:path>
              </a:pathLst>
            </a:cu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094344" y="4429524"/>
            <a:ext cx="4471971" cy="1550776"/>
            <a:chOff x="7094344" y="4429524"/>
            <a:chExt cx="4471971" cy="1550776"/>
          </a:xfrm>
        </p:grpSpPr>
        <p:sp>
          <p:nvSpPr>
            <p:cNvPr id="5" name="文本框 4"/>
            <p:cNvSpPr txBox="1"/>
            <p:nvPr>
              <p:custDataLst>
                <p:tags r:id="rId12"/>
              </p:custDataLst>
            </p:nvPr>
          </p:nvSpPr>
          <p:spPr>
            <a:xfrm>
              <a:off x="7094344" y="5110062"/>
              <a:ext cx="4471971" cy="870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200" b="1"/>
                <a:t>绿色植物生长过程中，起光合作用的是叶绿素，是一种</a:t>
              </a:r>
              <a:r>
                <a:rPr lang="zh-CN" altLang="en-US" sz="2200" b="1">
                  <a:solidFill>
                    <a:srgbClr val="00A5A9"/>
                  </a:solidFill>
                </a:rPr>
                <a:t>含镁的配合物</a:t>
              </a:r>
              <a:endParaRPr lang="en-US" altLang="zh-CN" sz="2200" b="1">
                <a:solidFill>
                  <a:srgbClr val="00A5A9"/>
                </a:solidFill>
              </a:endParaRPr>
            </a:p>
          </p:txBody>
        </p:sp>
        <p:sp>
          <p:nvSpPr>
            <p:cNvPr id="74" name="left-arrow_275218"/>
            <p:cNvSpPr/>
            <p:nvPr>
              <p:custDataLst>
                <p:tags r:id="rId13"/>
              </p:custDataLst>
            </p:nvPr>
          </p:nvSpPr>
          <p:spPr>
            <a:xfrm rot="16200000">
              <a:off x="9025487" y="4561862"/>
              <a:ext cx="609685" cy="345010"/>
            </a:xfrm>
            <a:custGeom>
              <a:avLst/>
              <a:gdLst>
                <a:gd name="connsiteX0" fmla="*/ 577181 w 607639"/>
                <a:gd name="connsiteY0" fmla="*/ 111270 h 343853"/>
                <a:gd name="connsiteX1" fmla="*/ 607639 w 607639"/>
                <a:gd name="connsiteY1" fmla="*/ 141573 h 343853"/>
                <a:gd name="connsiteX2" fmla="*/ 607639 w 607639"/>
                <a:gd name="connsiteY2" fmla="*/ 202269 h 343853"/>
                <a:gd name="connsiteX3" fmla="*/ 577181 w 607639"/>
                <a:gd name="connsiteY3" fmla="*/ 232572 h 343853"/>
                <a:gd name="connsiteX4" fmla="*/ 546812 w 607639"/>
                <a:gd name="connsiteY4" fmla="*/ 202269 h 343853"/>
                <a:gd name="connsiteX5" fmla="*/ 546812 w 607639"/>
                <a:gd name="connsiteY5" fmla="*/ 141573 h 343853"/>
                <a:gd name="connsiteX6" fmla="*/ 577181 w 607639"/>
                <a:gd name="connsiteY6" fmla="*/ 111270 h 343853"/>
                <a:gd name="connsiteX7" fmla="*/ 496216 w 607639"/>
                <a:gd name="connsiteY7" fmla="*/ 111270 h 343853"/>
                <a:gd name="connsiteX8" fmla="*/ 526559 w 607639"/>
                <a:gd name="connsiteY8" fmla="*/ 141573 h 343853"/>
                <a:gd name="connsiteX9" fmla="*/ 526559 w 607639"/>
                <a:gd name="connsiteY9" fmla="*/ 202269 h 343853"/>
                <a:gd name="connsiteX10" fmla="*/ 496216 w 607639"/>
                <a:gd name="connsiteY10" fmla="*/ 232572 h 343853"/>
                <a:gd name="connsiteX11" fmla="*/ 465873 w 607639"/>
                <a:gd name="connsiteY11" fmla="*/ 202269 h 343853"/>
                <a:gd name="connsiteX12" fmla="*/ 465873 w 607639"/>
                <a:gd name="connsiteY12" fmla="*/ 141573 h 343853"/>
                <a:gd name="connsiteX13" fmla="*/ 496216 w 607639"/>
                <a:gd name="connsiteY13" fmla="*/ 111270 h 343853"/>
                <a:gd name="connsiteX14" fmla="*/ 415207 w 607639"/>
                <a:gd name="connsiteY14" fmla="*/ 111270 h 343853"/>
                <a:gd name="connsiteX15" fmla="*/ 445550 w 607639"/>
                <a:gd name="connsiteY15" fmla="*/ 141573 h 343853"/>
                <a:gd name="connsiteX16" fmla="*/ 445550 w 607639"/>
                <a:gd name="connsiteY16" fmla="*/ 202269 h 343853"/>
                <a:gd name="connsiteX17" fmla="*/ 415207 w 607639"/>
                <a:gd name="connsiteY17" fmla="*/ 232572 h 343853"/>
                <a:gd name="connsiteX18" fmla="*/ 384864 w 607639"/>
                <a:gd name="connsiteY18" fmla="*/ 202269 h 343853"/>
                <a:gd name="connsiteX19" fmla="*/ 384864 w 607639"/>
                <a:gd name="connsiteY19" fmla="*/ 141573 h 343853"/>
                <a:gd name="connsiteX20" fmla="*/ 415207 w 607639"/>
                <a:gd name="connsiteY20" fmla="*/ 111270 h 343853"/>
                <a:gd name="connsiteX21" fmla="*/ 237539 w 607639"/>
                <a:gd name="connsiteY21" fmla="*/ 1131 h 343853"/>
                <a:gd name="connsiteX22" fmla="*/ 243057 w 607639"/>
                <a:gd name="connsiteY22" fmla="*/ 10108 h 343853"/>
                <a:gd name="connsiteX23" fmla="*/ 243057 w 607639"/>
                <a:gd name="connsiteY23" fmla="*/ 111253 h 343853"/>
                <a:gd name="connsiteX24" fmla="*/ 354395 w 607639"/>
                <a:gd name="connsiteY24" fmla="*/ 111253 h 343853"/>
                <a:gd name="connsiteX25" fmla="*/ 364541 w 607639"/>
                <a:gd name="connsiteY25" fmla="*/ 121297 h 343853"/>
                <a:gd name="connsiteX26" fmla="*/ 364541 w 607639"/>
                <a:gd name="connsiteY26" fmla="*/ 222443 h 343853"/>
                <a:gd name="connsiteX27" fmla="*/ 354395 w 607639"/>
                <a:gd name="connsiteY27" fmla="*/ 232575 h 343853"/>
                <a:gd name="connsiteX28" fmla="*/ 243057 w 607639"/>
                <a:gd name="connsiteY28" fmla="*/ 232575 h 343853"/>
                <a:gd name="connsiteX29" fmla="*/ 243057 w 607639"/>
                <a:gd name="connsiteY29" fmla="*/ 333721 h 343853"/>
                <a:gd name="connsiteX30" fmla="*/ 237539 w 607639"/>
                <a:gd name="connsiteY30" fmla="*/ 342698 h 343853"/>
                <a:gd name="connsiteX31" fmla="*/ 232911 w 607639"/>
                <a:gd name="connsiteY31" fmla="*/ 343853 h 343853"/>
                <a:gd name="connsiteX32" fmla="*/ 226948 w 607639"/>
                <a:gd name="connsiteY32" fmla="*/ 341898 h 343853"/>
                <a:gd name="connsiteX33" fmla="*/ 4183 w 607639"/>
                <a:gd name="connsiteY33" fmla="*/ 180047 h 343853"/>
                <a:gd name="connsiteX34" fmla="*/ 0 w 607639"/>
                <a:gd name="connsiteY34" fmla="*/ 171870 h 343853"/>
                <a:gd name="connsiteX35" fmla="*/ 4183 w 607639"/>
                <a:gd name="connsiteY35" fmla="*/ 163693 h 343853"/>
                <a:gd name="connsiteX36" fmla="*/ 226948 w 607639"/>
                <a:gd name="connsiteY36" fmla="*/ 1931 h 343853"/>
                <a:gd name="connsiteX37" fmla="*/ 237539 w 607639"/>
                <a:gd name="connsiteY37" fmla="*/ 1131 h 34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7639" h="343853">
                  <a:moveTo>
                    <a:pt x="577181" y="111270"/>
                  </a:moveTo>
                  <a:cubicBezTo>
                    <a:pt x="594013" y="111270"/>
                    <a:pt x="607639" y="124866"/>
                    <a:pt x="607639" y="141573"/>
                  </a:cubicBezTo>
                  <a:lnTo>
                    <a:pt x="607639" y="202269"/>
                  </a:lnTo>
                  <a:cubicBezTo>
                    <a:pt x="607639" y="218976"/>
                    <a:pt x="594013" y="232572"/>
                    <a:pt x="577181" y="232572"/>
                  </a:cubicBezTo>
                  <a:cubicBezTo>
                    <a:pt x="560438" y="232572"/>
                    <a:pt x="546812" y="218976"/>
                    <a:pt x="546812" y="202269"/>
                  </a:cubicBezTo>
                  <a:lnTo>
                    <a:pt x="546812" y="141573"/>
                  </a:lnTo>
                  <a:cubicBezTo>
                    <a:pt x="546812" y="124866"/>
                    <a:pt x="560438" y="111270"/>
                    <a:pt x="577181" y="111270"/>
                  </a:cubicBezTo>
                  <a:close/>
                  <a:moveTo>
                    <a:pt x="496216" y="111270"/>
                  </a:moveTo>
                  <a:cubicBezTo>
                    <a:pt x="512945" y="111270"/>
                    <a:pt x="526559" y="124866"/>
                    <a:pt x="526559" y="141573"/>
                  </a:cubicBezTo>
                  <a:lnTo>
                    <a:pt x="526559" y="202269"/>
                  </a:lnTo>
                  <a:cubicBezTo>
                    <a:pt x="526559" y="218976"/>
                    <a:pt x="512945" y="232572"/>
                    <a:pt x="496216" y="232572"/>
                  </a:cubicBezTo>
                  <a:cubicBezTo>
                    <a:pt x="479487" y="232572"/>
                    <a:pt x="465873" y="218976"/>
                    <a:pt x="465873" y="202269"/>
                  </a:cubicBezTo>
                  <a:lnTo>
                    <a:pt x="465873" y="141573"/>
                  </a:lnTo>
                  <a:cubicBezTo>
                    <a:pt x="465873" y="124866"/>
                    <a:pt x="479487" y="111270"/>
                    <a:pt x="496216" y="111270"/>
                  </a:cubicBezTo>
                  <a:close/>
                  <a:moveTo>
                    <a:pt x="415207" y="111270"/>
                  </a:moveTo>
                  <a:cubicBezTo>
                    <a:pt x="431936" y="111270"/>
                    <a:pt x="445550" y="124866"/>
                    <a:pt x="445550" y="141573"/>
                  </a:cubicBezTo>
                  <a:lnTo>
                    <a:pt x="445550" y="202269"/>
                  </a:lnTo>
                  <a:cubicBezTo>
                    <a:pt x="445550" y="218976"/>
                    <a:pt x="431936" y="232572"/>
                    <a:pt x="415207" y="232572"/>
                  </a:cubicBezTo>
                  <a:cubicBezTo>
                    <a:pt x="398478" y="232572"/>
                    <a:pt x="384864" y="218976"/>
                    <a:pt x="384864" y="202269"/>
                  </a:cubicBezTo>
                  <a:lnTo>
                    <a:pt x="384864" y="141573"/>
                  </a:lnTo>
                  <a:cubicBezTo>
                    <a:pt x="384864" y="124866"/>
                    <a:pt x="398478" y="111270"/>
                    <a:pt x="415207" y="111270"/>
                  </a:cubicBezTo>
                  <a:close/>
                  <a:moveTo>
                    <a:pt x="237539" y="1131"/>
                  </a:moveTo>
                  <a:cubicBezTo>
                    <a:pt x="240921" y="2819"/>
                    <a:pt x="243057" y="6286"/>
                    <a:pt x="243057" y="10108"/>
                  </a:cubicBezTo>
                  <a:lnTo>
                    <a:pt x="243057" y="111253"/>
                  </a:lnTo>
                  <a:lnTo>
                    <a:pt x="354395" y="111253"/>
                  </a:lnTo>
                  <a:cubicBezTo>
                    <a:pt x="360002" y="111253"/>
                    <a:pt x="364541" y="115786"/>
                    <a:pt x="364541" y="121297"/>
                  </a:cubicBezTo>
                  <a:lnTo>
                    <a:pt x="364541" y="222443"/>
                  </a:lnTo>
                  <a:cubicBezTo>
                    <a:pt x="364541" y="228042"/>
                    <a:pt x="360002" y="232575"/>
                    <a:pt x="354395" y="232575"/>
                  </a:cubicBezTo>
                  <a:lnTo>
                    <a:pt x="243057" y="232575"/>
                  </a:lnTo>
                  <a:lnTo>
                    <a:pt x="243057" y="333721"/>
                  </a:lnTo>
                  <a:cubicBezTo>
                    <a:pt x="243057" y="337542"/>
                    <a:pt x="240921" y="341009"/>
                    <a:pt x="237539" y="342698"/>
                  </a:cubicBezTo>
                  <a:cubicBezTo>
                    <a:pt x="236026" y="343409"/>
                    <a:pt x="234513" y="343853"/>
                    <a:pt x="232911" y="343853"/>
                  </a:cubicBezTo>
                  <a:cubicBezTo>
                    <a:pt x="230775" y="343853"/>
                    <a:pt x="228728" y="343142"/>
                    <a:pt x="226948" y="341898"/>
                  </a:cubicBezTo>
                  <a:lnTo>
                    <a:pt x="4183" y="180047"/>
                  </a:lnTo>
                  <a:cubicBezTo>
                    <a:pt x="1513" y="178180"/>
                    <a:pt x="0" y="175158"/>
                    <a:pt x="0" y="171870"/>
                  </a:cubicBezTo>
                  <a:cubicBezTo>
                    <a:pt x="0" y="168670"/>
                    <a:pt x="1513" y="165648"/>
                    <a:pt x="4183" y="163693"/>
                  </a:cubicBezTo>
                  <a:lnTo>
                    <a:pt x="226948" y="1931"/>
                  </a:lnTo>
                  <a:cubicBezTo>
                    <a:pt x="230063" y="-291"/>
                    <a:pt x="234157" y="-647"/>
                    <a:pt x="237539" y="1131"/>
                  </a:cubicBezTo>
                  <a:close/>
                </a:path>
              </a:pathLst>
            </a:cu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/>
            </a:p>
          </p:txBody>
        </p:sp>
      </p:grpSp>
      <p:sp>
        <p:nvSpPr>
          <p:cNvPr id="75" name="文本框 74"/>
          <p:cNvSpPr txBox="1"/>
          <p:nvPr>
            <p:custDataLst>
              <p:tags r:id="rId14"/>
            </p:custDataLst>
          </p:nvPr>
        </p:nvSpPr>
        <p:spPr>
          <a:xfrm>
            <a:off x="528470" y="950854"/>
            <a:ext cx="3129098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b="1"/>
              <a:t>生活中常见的配合物</a:t>
            </a:r>
            <a:endParaRPr lang="en-US" altLang="zh-CN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736286" y="1049927"/>
            <a:ext cx="4719429" cy="5257961"/>
            <a:chOff x="2744628" y="1049927"/>
            <a:chExt cx="4719429" cy="5257961"/>
          </a:xfrm>
        </p:grpSpPr>
        <p:pic>
          <p:nvPicPr>
            <p:cNvPr id="4" name="图片 3" descr="图片包含 箭头&#10;&#10;描述已自动生成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1315" y="1049927"/>
              <a:ext cx="3932742" cy="302234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3952203" y="1798030"/>
              <a:ext cx="3261094" cy="940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indent="457200" algn="just">
                <a:lnSpc>
                  <a:spcPct val="120000"/>
                </a:lnSpc>
              </a:pPr>
              <a:r>
                <a:rPr lang="zh-CN" altLang="en-US" sz="2400" b="1"/>
                <a:t>那么，这种配合物是如何形成的呢？</a:t>
              </a:r>
              <a:endParaRPr lang="zh-CN" altLang="en-US" sz="2400" b="1"/>
            </a:p>
          </p:txBody>
        </p:sp>
        <p:pic>
          <p:nvPicPr>
            <p:cNvPr id="5" name="图片 4" descr="卡通人物&#10;&#10;中度可信度描述已自动生成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628" y="4119008"/>
              <a:ext cx="2188880" cy="2188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grpSp>
        <p:nvGrpSpPr>
          <p:cNvPr id="4" name="组合 3"/>
          <p:cNvGrpSpPr/>
          <p:nvPr/>
        </p:nvGrpSpPr>
        <p:grpSpPr>
          <a:xfrm>
            <a:off x="523875" y="1594752"/>
            <a:ext cx="1921490" cy="583047"/>
            <a:chOff x="1353972" y="1272576"/>
            <a:chExt cx="1921490" cy="583047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873156" y="1391650"/>
              <a:ext cx="1402306" cy="463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200" b="1">
                  <a:cs typeface="+mn-ea"/>
                  <a:sym typeface="+mn-lt"/>
                </a:rPr>
                <a:t>实验探究</a:t>
              </a:r>
              <a:endParaRPr lang="zh-CN" altLang="en-US" sz="2200" b="1">
                <a:cs typeface="+mn-ea"/>
                <a:sym typeface="+mn-lt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972" y="1272576"/>
              <a:ext cx="519184" cy="51918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543720" y="2233010"/>
            <a:ext cx="9376458" cy="463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200" b="1">
                <a:solidFill>
                  <a:srgbClr val="00A5A9"/>
                </a:solidFill>
                <a:cs typeface="+mn-ea"/>
                <a:sym typeface="+mn-lt"/>
              </a:rPr>
              <a:t>探究一：</a:t>
            </a:r>
            <a:r>
              <a:rPr lang="zh-CN" altLang="en-US" sz="2200" b="1">
                <a:cs typeface="+mn-ea"/>
                <a:sym typeface="+mn-lt"/>
              </a:rPr>
              <a:t>下表中的少量固体溶于足量的水，观察实验现象并填写表格。</a:t>
            </a:r>
            <a:endParaRPr lang="zh-CN" altLang="en-US" sz="2200" b="1">
              <a:cs typeface="+mn-ea"/>
              <a:sym typeface="+mn-lt"/>
            </a:endParaRPr>
          </a:p>
        </p:txBody>
      </p:sp>
      <p:sp>
        <p:nvSpPr>
          <p:cNvPr id="13" name="KSO_Shape"/>
          <p:cNvSpPr/>
          <p:nvPr>
            <p:custDataLst>
              <p:tags r:id="rId7"/>
            </p:custDataLst>
          </p:nvPr>
        </p:nvSpPr>
        <p:spPr>
          <a:xfrm>
            <a:off x="611615" y="2294757"/>
            <a:ext cx="343704" cy="343704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130053 h 585904"/>
              <a:gd name="connsiteX2" fmla="*/ 484425 w 585904"/>
              <a:gd name="connsiteY2" fmla="*/ 292952 h 585904"/>
              <a:gd name="connsiteX3" fmla="*/ 321527 w 585904"/>
              <a:gd name="connsiteY3" fmla="*/ 455850 h 585904"/>
              <a:gd name="connsiteX4" fmla="*/ 158628 w 585904"/>
              <a:gd name="connsiteY4" fmla="*/ 455850 h 585904"/>
              <a:gd name="connsiteX5" fmla="*/ 321527 w 585904"/>
              <a:gd name="connsiteY5" fmla="*/ 292952 h 585904"/>
              <a:gd name="connsiteX6" fmla="*/ 292951 w 585904"/>
              <a:gd name="connsiteY6" fmla="*/ 28505 h 585904"/>
              <a:gd name="connsiteX7" fmla="*/ 28504 w 585904"/>
              <a:gd name="connsiteY7" fmla="*/ 292952 h 585904"/>
              <a:gd name="connsiteX8" fmla="*/ 292951 w 585904"/>
              <a:gd name="connsiteY8" fmla="*/ 557399 h 585904"/>
              <a:gd name="connsiteX9" fmla="*/ 557398 w 585904"/>
              <a:gd name="connsiteY9" fmla="*/ 292952 h 585904"/>
              <a:gd name="connsiteX10" fmla="*/ 292951 w 585904"/>
              <a:gd name="connsiteY10" fmla="*/ 28505 h 585904"/>
              <a:gd name="connsiteX11" fmla="*/ 292952 w 585904"/>
              <a:gd name="connsiteY11" fmla="*/ 0 h 585904"/>
              <a:gd name="connsiteX12" fmla="*/ 585904 w 585904"/>
              <a:gd name="connsiteY12" fmla="*/ 292952 h 585904"/>
              <a:gd name="connsiteX13" fmla="*/ 292952 w 585904"/>
              <a:gd name="connsiteY13" fmla="*/ 585904 h 585904"/>
              <a:gd name="connsiteX14" fmla="*/ 0 w 585904"/>
              <a:gd name="connsiteY14" fmla="*/ 292952 h 585904"/>
              <a:gd name="connsiteX15" fmla="*/ 292952 w 585904"/>
              <a:gd name="connsiteY15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130053"/>
                </a:lnTo>
                <a:lnTo>
                  <a:pt x="484425" y="292952"/>
                </a:lnTo>
                <a:lnTo>
                  <a:pt x="321527" y="455850"/>
                </a:lnTo>
                <a:lnTo>
                  <a:pt x="158628" y="455850"/>
                </a:lnTo>
                <a:lnTo>
                  <a:pt x="321527" y="292952"/>
                </a:lnTo>
                <a:close/>
                <a:moveTo>
                  <a:pt x="292951" y="28505"/>
                </a:moveTo>
                <a:cubicBezTo>
                  <a:pt x="146901" y="28505"/>
                  <a:pt x="28504" y="146902"/>
                  <a:pt x="28504" y="292952"/>
                </a:cubicBezTo>
                <a:cubicBezTo>
                  <a:pt x="28504" y="439002"/>
                  <a:pt x="146901" y="557399"/>
                  <a:pt x="292951" y="557399"/>
                </a:cubicBezTo>
                <a:cubicBezTo>
                  <a:pt x="439001" y="557399"/>
                  <a:pt x="557398" y="439002"/>
                  <a:pt x="557398" y="292952"/>
                </a:cubicBezTo>
                <a:cubicBezTo>
                  <a:pt x="557398" y="146902"/>
                  <a:pt x="439001" y="28505"/>
                  <a:pt x="292951" y="28505"/>
                </a:cubicBez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rgbClr val="00A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681944" y="2750236"/>
            <a:ext cx="6828112" cy="38408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pic>
        <p:nvPicPr>
          <p:cNvPr id="3" name="【P1】高中化学选择性必修一课本实验视频【实验3-2】几种固体及溶液的颜色_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523875" y="1594752"/>
            <a:ext cx="1921490" cy="583047"/>
            <a:chOff x="1353972" y="1272576"/>
            <a:chExt cx="1921490" cy="583047"/>
          </a:xfrm>
        </p:grpSpPr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873156" y="1391650"/>
              <a:ext cx="1402306" cy="463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200" b="1">
                  <a:cs typeface="+mn-ea"/>
                  <a:sym typeface="+mn-lt"/>
                </a:rPr>
                <a:t>实验探究</a:t>
              </a:r>
              <a:endParaRPr lang="zh-CN" altLang="en-US" sz="2200" b="1">
                <a:cs typeface="+mn-ea"/>
                <a:sym typeface="+mn-lt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972" y="1272576"/>
              <a:ext cx="519184" cy="51918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543720" y="2233010"/>
            <a:ext cx="9376458" cy="463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200" b="1">
                <a:solidFill>
                  <a:srgbClr val="00A5A9"/>
                </a:solidFill>
                <a:cs typeface="+mn-ea"/>
                <a:sym typeface="+mn-lt"/>
              </a:rPr>
              <a:t>探究一：</a:t>
            </a:r>
            <a:r>
              <a:rPr lang="zh-CN" altLang="en-US" sz="2200" b="1">
                <a:cs typeface="+mn-ea"/>
                <a:sym typeface="+mn-lt"/>
              </a:rPr>
              <a:t>下表中的少量固体溶于足量的水，观察实验现象并填写表格。</a:t>
            </a:r>
            <a:endParaRPr lang="zh-CN" altLang="en-US" sz="2200" b="1">
              <a:cs typeface="+mn-ea"/>
              <a:sym typeface="+mn-lt"/>
            </a:endParaRPr>
          </a:p>
        </p:txBody>
      </p:sp>
      <p:sp>
        <p:nvSpPr>
          <p:cNvPr id="13" name="KSO_Shape"/>
          <p:cNvSpPr/>
          <p:nvPr>
            <p:custDataLst>
              <p:tags r:id="rId8"/>
            </p:custDataLst>
          </p:nvPr>
        </p:nvSpPr>
        <p:spPr>
          <a:xfrm>
            <a:off x="611615" y="2294757"/>
            <a:ext cx="343704" cy="343704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130053 h 585904"/>
              <a:gd name="connsiteX2" fmla="*/ 484425 w 585904"/>
              <a:gd name="connsiteY2" fmla="*/ 292952 h 585904"/>
              <a:gd name="connsiteX3" fmla="*/ 321527 w 585904"/>
              <a:gd name="connsiteY3" fmla="*/ 455850 h 585904"/>
              <a:gd name="connsiteX4" fmla="*/ 158628 w 585904"/>
              <a:gd name="connsiteY4" fmla="*/ 455850 h 585904"/>
              <a:gd name="connsiteX5" fmla="*/ 321527 w 585904"/>
              <a:gd name="connsiteY5" fmla="*/ 292952 h 585904"/>
              <a:gd name="connsiteX6" fmla="*/ 292951 w 585904"/>
              <a:gd name="connsiteY6" fmla="*/ 28505 h 585904"/>
              <a:gd name="connsiteX7" fmla="*/ 28504 w 585904"/>
              <a:gd name="connsiteY7" fmla="*/ 292952 h 585904"/>
              <a:gd name="connsiteX8" fmla="*/ 292951 w 585904"/>
              <a:gd name="connsiteY8" fmla="*/ 557399 h 585904"/>
              <a:gd name="connsiteX9" fmla="*/ 557398 w 585904"/>
              <a:gd name="connsiteY9" fmla="*/ 292952 h 585904"/>
              <a:gd name="connsiteX10" fmla="*/ 292951 w 585904"/>
              <a:gd name="connsiteY10" fmla="*/ 28505 h 585904"/>
              <a:gd name="connsiteX11" fmla="*/ 292952 w 585904"/>
              <a:gd name="connsiteY11" fmla="*/ 0 h 585904"/>
              <a:gd name="connsiteX12" fmla="*/ 585904 w 585904"/>
              <a:gd name="connsiteY12" fmla="*/ 292952 h 585904"/>
              <a:gd name="connsiteX13" fmla="*/ 292952 w 585904"/>
              <a:gd name="connsiteY13" fmla="*/ 585904 h 585904"/>
              <a:gd name="connsiteX14" fmla="*/ 0 w 585904"/>
              <a:gd name="connsiteY14" fmla="*/ 292952 h 585904"/>
              <a:gd name="connsiteX15" fmla="*/ 292952 w 585904"/>
              <a:gd name="connsiteY15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130053"/>
                </a:lnTo>
                <a:lnTo>
                  <a:pt x="484425" y="292952"/>
                </a:lnTo>
                <a:lnTo>
                  <a:pt x="321527" y="455850"/>
                </a:lnTo>
                <a:lnTo>
                  <a:pt x="158628" y="455850"/>
                </a:lnTo>
                <a:lnTo>
                  <a:pt x="321527" y="292952"/>
                </a:lnTo>
                <a:close/>
                <a:moveTo>
                  <a:pt x="292951" y="28505"/>
                </a:moveTo>
                <a:cubicBezTo>
                  <a:pt x="146901" y="28505"/>
                  <a:pt x="28504" y="146902"/>
                  <a:pt x="28504" y="292952"/>
                </a:cubicBezTo>
                <a:cubicBezTo>
                  <a:pt x="28504" y="439002"/>
                  <a:pt x="146901" y="557399"/>
                  <a:pt x="292951" y="557399"/>
                </a:cubicBezTo>
                <a:cubicBezTo>
                  <a:pt x="439001" y="557399"/>
                  <a:pt x="557398" y="439002"/>
                  <a:pt x="557398" y="292952"/>
                </a:cubicBezTo>
                <a:cubicBezTo>
                  <a:pt x="557398" y="146902"/>
                  <a:pt x="439001" y="28505"/>
                  <a:pt x="292951" y="28505"/>
                </a:cubicBez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rgbClr val="00A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63589" y="2700359"/>
            <a:ext cx="6937849" cy="389568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523875" y="1594752"/>
            <a:ext cx="1921490" cy="583047"/>
            <a:chOff x="1353972" y="1272576"/>
            <a:chExt cx="1921490" cy="583047"/>
          </a:xfrm>
        </p:grpSpPr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873156" y="1391650"/>
              <a:ext cx="1402306" cy="463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200" b="1">
                  <a:cs typeface="+mn-ea"/>
                  <a:sym typeface="+mn-lt"/>
                </a:rPr>
                <a:t>实验探究</a:t>
              </a:r>
              <a:endParaRPr lang="zh-CN" altLang="en-US" sz="2200" b="1">
                <a:cs typeface="+mn-ea"/>
                <a:sym typeface="+mn-lt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972" y="1272576"/>
              <a:ext cx="519184" cy="51918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543720" y="2233010"/>
            <a:ext cx="9376458" cy="463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200" b="1">
                <a:solidFill>
                  <a:srgbClr val="00A5A9"/>
                </a:solidFill>
                <a:cs typeface="+mn-ea"/>
                <a:sym typeface="+mn-lt"/>
              </a:rPr>
              <a:t>探究一：</a:t>
            </a:r>
            <a:r>
              <a:rPr lang="zh-CN" altLang="en-US" sz="2200" b="1">
                <a:cs typeface="+mn-ea"/>
                <a:sym typeface="+mn-lt"/>
              </a:rPr>
              <a:t>下表中的少量固体溶于足量的水，观察实验现象并填写表格。</a:t>
            </a:r>
            <a:endParaRPr lang="zh-CN" altLang="en-US" sz="2200" b="1">
              <a:cs typeface="+mn-ea"/>
              <a:sym typeface="+mn-lt"/>
            </a:endParaRPr>
          </a:p>
        </p:txBody>
      </p:sp>
      <p:sp>
        <p:nvSpPr>
          <p:cNvPr id="13" name="KSO_Shape"/>
          <p:cNvSpPr/>
          <p:nvPr>
            <p:custDataLst>
              <p:tags r:id="rId8"/>
            </p:custDataLst>
          </p:nvPr>
        </p:nvSpPr>
        <p:spPr>
          <a:xfrm>
            <a:off x="611615" y="2294757"/>
            <a:ext cx="343704" cy="343704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130053 h 585904"/>
              <a:gd name="connsiteX2" fmla="*/ 484425 w 585904"/>
              <a:gd name="connsiteY2" fmla="*/ 292952 h 585904"/>
              <a:gd name="connsiteX3" fmla="*/ 321527 w 585904"/>
              <a:gd name="connsiteY3" fmla="*/ 455850 h 585904"/>
              <a:gd name="connsiteX4" fmla="*/ 158628 w 585904"/>
              <a:gd name="connsiteY4" fmla="*/ 455850 h 585904"/>
              <a:gd name="connsiteX5" fmla="*/ 321527 w 585904"/>
              <a:gd name="connsiteY5" fmla="*/ 292952 h 585904"/>
              <a:gd name="connsiteX6" fmla="*/ 292951 w 585904"/>
              <a:gd name="connsiteY6" fmla="*/ 28505 h 585904"/>
              <a:gd name="connsiteX7" fmla="*/ 28504 w 585904"/>
              <a:gd name="connsiteY7" fmla="*/ 292952 h 585904"/>
              <a:gd name="connsiteX8" fmla="*/ 292951 w 585904"/>
              <a:gd name="connsiteY8" fmla="*/ 557399 h 585904"/>
              <a:gd name="connsiteX9" fmla="*/ 557398 w 585904"/>
              <a:gd name="connsiteY9" fmla="*/ 292952 h 585904"/>
              <a:gd name="connsiteX10" fmla="*/ 292951 w 585904"/>
              <a:gd name="connsiteY10" fmla="*/ 28505 h 585904"/>
              <a:gd name="connsiteX11" fmla="*/ 292952 w 585904"/>
              <a:gd name="connsiteY11" fmla="*/ 0 h 585904"/>
              <a:gd name="connsiteX12" fmla="*/ 585904 w 585904"/>
              <a:gd name="connsiteY12" fmla="*/ 292952 h 585904"/>
              <a:gd name="connsiteX13" fmla="*/ 292952 w 585904"/>
              <a:gd name="connsiteY13" fmla="*/ 585904 h 585904"/>
              <a:gd name="connsiteX14" fmla="*/ 0 w 585904"/>
              <a:gd name="connsiteY14" fmla="*/ 292952 h 585904"/>
              <a:gd name="connsiteX15" fmla="*/ 292952 w 585904"/>
              <a:gd name="connsiteY15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130053"/>
                </a:lnTo>
                <a:lnTo>
                  <a:pt x="484425" y="292952"/>
                </a:lnTo>
                <a:lnTo>
                  <a:pt x="321527" y="455850"/>
                </a:lnTo>
                <a:lnTo>
                  <a:pt x="158628" y="455850"/>
                </a:lnTo>
                <a:lnTo>
                  <a:pt x="321527" y="292952"/>
                </a:lnTo>
                <a:close/>
                <a:moveTo>
                  <a:pt x="292951" y="28505"/>
                </a:moveTo>
                <a:cubicBezTo>
                  <a:pt x="146901" y="28505"/>
                  <a:pt x="28504" y="146902"/>
                  <a:pt x="28504" y="292952"/>
                </a:cubicBezTo>
                <a:cubicBezTo>
                  <a:pt x="28504" y="439002"/>
                  <a:pt x="146901" y="557399"/>
                  <a:pt x="292951" y="557399"/>
                </a:cubicBezTo>
                <a:cubicBezTo>
                  <a:pt x="439001" y="557399"/>
                  <a:pt x="557398" y="439002"/>
                  <a:pt x="557398" y="292952"/>
                </a:cubicBezTo>
                <a:cubicBezTo>
                  <a:pt x="557398" y="146902"/>
                  <a:pt x="439001" y="28505"/>
                  <a:pt x="292951" y="28505"/>
                </a:cubicBez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rgbClr val="00A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graphicFrame>
        <p:nvGraphicFramePr>
          <p:cNvPr id="14" name="表格 8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543720" y="2816057"/>
          <a:ext cx="11097418" cy="3755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780"/>
                <a:gridCol w="9672638"/>
              </a:tblGrid>
              <a:tr h="645161"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固体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①CuSO</a:t>
                      </a:r>
                      <a:r>
                        <a:rPr lang="en-US" altLang="zh-CN" sz="2000" b="1" baseline="-2500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       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②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CuCl</a:t>
                      </a:r>
                      <a:r>
                        <a:rPr lang="en-US" altLang="zh-CN" sz="2000" b="1" baseline="-2500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·2H</a:t>
                      </a:r>
                      <a:r>
                        <a:rPr lang="en-US" altLang="zh-CN" sz="2000" b="1" baseline="-2500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O      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③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CuBr</a:t>
                      </a:r>
                      <a:r>
                        <a:rPr lang="en-US" altLang="zh-CN" sz="2000" b="1" baseline="-2500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④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NaCl        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⑤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en-US" altLang="zh-CN" sz="2000" b="1" baseline="-2500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SO</a:t>
                      </a:r>
                      <a:r>
                        <a:rPr lang="en-US" altLang="zh-CN" sz="2000" b="1" baseline="-2500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⑥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</a:rPr>
                        <a:t>KBr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              白色                   绿色                  深褐色         白色            白色            白色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12150">
                <a:tc>
                  <a:txBody>
                    <a:bodyPr wrap="square"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哪些溶液呈天蓝色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12150">
                <a:tc>
                  <a:txBody>
                    <a:bodyPr wrap="square"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实验说明什么离子呈天蓝色，什么离子没有颜色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2550865" y="5442735"/>
            <a:ext cx="4116636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200" b="1"/>
              <a:t>SO</a:t>
            </a:r>
            <a:r>
              <a:rPr lang="en-US" altLang="zh-CN" sz="2200" b="1" baseline="-25000"/>
              <a:t>4</a:t>
            </a:r>
            <a:r>
              <a:rPr lang="en-US" altLang="zh-CN" sz="2200" b="1" baseline="30000"/>
              <a:t>2-</a:t>
            </a:r>
            <a:r>
              <a:rPr lang="en-US" altLang="zh-CN" sz="2200" b="1"/>
              <a:t> </a:t>
            </a:r>
            <a:r>
              <a:rPr lang="zh-CN" altLang="en-US" sz="2200" b="1"/>
              <a:t>、</a:t>
            </a:r>
            <a:r>
              <a:rPr lang="en-US" altLang="zh-CN" sz="2200" b="1"/>
              <a:t>Cl</a:t>
            </a:r>
            <a:r>
              <a:rPr lang="en-US" altLang="zh-CN" sz="2200" b="1" baseline="30000"/>
              <a:t>-</a:t>
            </a:r>
            <a:r>
              <a:rPr lang="zh-CN" altLang="en-US" sz="2200" b="1"/>
              <a:t>、</a:t>
            </a:r>
            <a:r>
              <a:rPr lang="en-US" altLang="zh-CN" sz="2200" b="1"/>
              <a:t>Br</a:t>
            </a:r>
            <a:r>
              <a:rPr lang="en-US" altLang="zh-CN" sz="2200" b="1" baseline="30000"/>
              <a:t>-</a:t>
            </a:r>
            <a:r>
              <a:rPr lang="zh-CN" altLang="en-US" sz="2400" b="1">
                <a:solidFill>
                  <a:schemeClr val="tx1"/>
                </a:solidFill>
              </a:rPr>
              <a:t>没有颜色；</a:t>
            </a:r>
            <a:endParaRPr lang="zh-CN" altLang="en-US" sz="2200" b="1"/>
          </a:p>
        </p:txBody>
      </p:sp>
      <p:sp>
        <p:nvSpPr>
          <p:cNvPr id="17" name="iconfont-11092-5226498"/>
          <p:cNvSpPr/>
          <p:nvPr>
            <p:custDataLst>
              <p:tags r:id="rId11"/>
            </p:custDataLst>
          </p:nvPr>
        </p:nvSpPr>
        <p:spPr>
          <a:xfrm>
            <a:off x="2959057" y="4014904"/>
            <a:ext cx="609685" cy="428393"/>
          </a:xfrm>
          <a:custGeom>
            <a:avLst/>
            <a:gdLst>
              <a:gd name="T0" fmla="*/ 1662 w 10787"/>
              <a:gd name="T1" fmla="*/ 2938 h 7581"/>
              <a:gd name="T2" fmla="*/ 972 w 10787"/>
              <a:gd name="T3" fmla="*/ 3628 h 7581"/>
              <a:gd name="T4" fmla="*/ 211 w 10787"/>
              <a:gd name="T5" fmla="*/ 3634 h 7581"/>
              <a:gd name="T6" fmla="*/ 218 w 10787"/>
              <a:gd name="T7" fmla="*/ 2874 h 7581"/>
              <a:gd name="T8" fmla="*/ 1285 w 10787"/>
              <a:gd name="T9" fmla="*/ 1807 h 7581"/>
              <a:gd name="T10" fmla="*/ 2039 w 10787"/>
              <a:gd name="T11" fmla="*/ 1807 h 7581"/>
              <a:gd name="T12" fmla="*/ 3870 w 10787"/>
              <a:gd name="T13" fmla="*/ 3638 h 7581"/>
              <a:gd name="T14" fmla="*/ 9375 w 10787"/>
              <a:gd name="T15" fmla="*/ 134 h 7581"/>
              <a:gd name="T16" fmla="*/ 10039 w 10787"/>
              <a:gd name="T17" fmla="*/ 207 h 7581"/>
              <a:gd name="T18" fmla="*/ 10572 w 10787"/>
              <a:gd name="T19" fmla="*/ 740 h 7581"/>
              <a:gd name="T20" fmla="*/ 10556 w 10787"/>
              <a:gd name="T21" fmla="*/ 1510 h 7581"/>
              <a:gd name="T22" fmla="*/ 4156 w 10787"/>
              <a:gd name="T23" fmla="*/ 7377 h 7581"/>
              <a:gd name="T24" fmla="*/ 3390 w 10787"/>
              <a:gd name="T25" fmla="*/ 7331 h 7581"/>
              <a:gd name="T26" fmla="*/ 1622 w 10787"/>
              <a:gd name="T27" fmla="*/ 5268 h 7581"/>
              <a:gd name="T28" fmla="*/ 1680 w 10787"/>
              <a:gd name="T29" fmla="*/ 4516 h 7581"/>
              <a:gd name="T30" fmla="*/ 2432 w 10787"/>
              <a:gd name="T31" fmla="*/ 4574 h 7581"/>
              <a:gd name="T32" fmla="*/ 3841 w 10787"/>
              <a:gd name="T33" fmla="*/ 6218 h 7581"/>
              <a:gd name="T34" fmla="*/ 8472 w 10787"/>
              <a:gd name="T35" fmla="*/ 1973 h 7581"/>
              <a:gd name="T36" fmla="*/ 4081 w 10787"/>
              <a:gd name="T37" fmla="*/ 4767 h 7581"/>
              <a:gd name="T38" fmla="*/ 3418 w 10787"/>
              <a:gd name="T39" fmla="*/ 4694 h 7581"/>
              <a:gd name="T40" fmla="*/ 1662 w 10787"/>
              <a:gd name="T41" fmla="*/ 2938 h 7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787" h="7581">
                <a:moveTo>
                  <a:pt x="1662" y="2938"/>
                </a:moveTo>
                <a:lnTo>
                  <a:pt x="972" y="3628"/>
                </a:lnTo>
                <a:cubicBezTo>
                  <a:pt x="765" y="3842"/>
                  <a:pt x="422" y="3845"/>
                  <a:pt x="211" y="3634"/>
                </a:cubicBezTo>
                <a:cubicBezTo>
                  <a:pt x="0" y="3424"/>
                  <a:pt x="3" y="3081"/>
                  <a:pt x="218" y="2874"/>
                </a:cubicBezTo>
                <a:lnTo>
                  <a:pt x="1285" y="1807"/>
                </a:lnTo>
                <a:cubicBezTo>
                  <a:pt x="1493" y="1599"/>
                  <a:pt x="1830" y="1599"/>
                  <a:pt x="2039" y="1807"/>
                </a:cubicBezTo>
                <a:lnTo>
                  <a:pt x="3870" y="3638"/>
                </a:lnTo>
                <a:lnTo>
                  <a:pt x="9375" y="134"/>
                </a:lnTo>
                <a:cubicBezTo>
                  <a:pt x="9586" y="0"/>
                  <a:pt x="9862" y="30"/>
                  <a:pt x="10039" y="207"/>
                </a:cubicBezTo>
                <a:lnTo>
                  <a:pt x="10572" y="740"/>
                </a:lnTo>
                <a:cubicBezTo>
                  <a:pt x="10787" y="955"/>
                  <a:pt x="10779" y="1305"/>
                  <a:pt x="10556" y="1510"/>
                </a:cubicBezTo>
                <a:lnTo>
                  <a:pt x="4156" y="7377"/>
                </a:lnTo>
                <a:cubicBezTo>
                  <a:pt x="3933" y="7581"/>
                  <a:pt x="3586" y="7560"/>
                  <a:pt x="3390" y="7331"/>
                </a:cubicBezTo>
                <a:lnTo>
                  <a:pt x="1622" y="5268"/>
                </a:lnTo>
                <a:cubicBezTo>
                  <a:pt x="1430" y="5045"/>
                  <a:pt x="1456" y="4708"/>
                  <a:pt x="1680" y="4516"/>
                </a:cubicBezTo>
                <a:cubicBezTo>
                  <a:pt x="1903" y="4324"/>
                  <a:pt x="2240" y="4350"/>
                  <a:pt x="2432" y="4574"/>
                </a:cubicBezTo>
                <a:lnTo>
                  <a:pt x="3841" y="6218"/>
                </a:lnTo>
                <a:lnTo>
                  <a:pt x="8472" y="1973"/>
                </a:lnTo>
                <a:lnTo>
                  <a:pt x="4081" y="4767"/>
                </a:lnTo>
                <a:cubicBezTo>
                  <a:pt x="3870" y="4902"/>
                  <a:pt x="3595" y="4871"/>
                  <a:pt x="3418" y="4694"/>
                </a:cubicBezTo>
                <a:lnTo>
                  <a:pt x="1662" y="2938"/>
                </a:lnTo>
                <a:close/>
              </a:path>
            </a:pathLst>
          </a:custGeom>
          <a:solidFill>
            <a:srgbClr val="02A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/>
          </a:p>
        </p:txBody>
      </p:sp>
      <p:sp>
        <p:nvSpPr>
          <p:cNvPr id="19" name="iconfont-11092-5226498"/>
          <p:cNvSpPr/>
          <p:nvPr>
            <p:custDataLst>
              <p:tags r:id="rId12"/>
            </p:custDataLst>
          </p:nvPr>
        </p:nvSpPr>
        <p:spPr>
          <a:xfrm>
            <a:off x="4558763" y="4014904"/>
            <a:ext cx="609685" cy="428393"/>
          </a:xfrm>
          <a:custGeom>
            <a:avLst/>
            <a:gdLst>
              <a:gd name="T0" fmla="*/ 1662 w 10787"/>
              <a:gd name="T1" fmla="*/ 2938 h 7581"/>
              <a:gd name="T2" fmla="*/ 972 w 10787"/>
              <a:gd name="T3" fmla="*/ 3628 h 7581"/>
              <a:gd name="T4" fmla="*/ 211 w 10787"/>
              <a:gd name="T5" fmla="*/ 3634 h 7581"/>
              <a:gd name="T6" fmla="*/ 218 w 10787"/>
              <a:gd name="T7" fmla="*/ 2874 h 7581"/>
              <a:gd name="T8" fmla="*/ 1285 w 10787"/>
              <a:gd name="T9" fmla="*/ 1807 h 7581"/>
              <a:gd name="T10" fmla="*/ 2039 w 10787"/>
              <a:gd name="T11" fmla="*/ 1807 h 7581"/>
              <a:gd name="T12" fmla="*/ 3870 w 10787"/>
              <a:gd name="T13" fmla="*/ 3638 h 7581"/>
              <a:gd name="T14" fmla="*/ 9375 w 10787"/>
              <a:gd name="T15" fmla="*/ 134 h 7581"/>
              <a:gd name="T16" fmla="*/ 10039 w 10787"/>
              <a:gd name="T17" fmla="*/ 207 h 7581"/>
              <a:gd name="T18" fmla="*/ 10572 w 10787"/>
              <a:gd name="T19" fmla="*/ 740 h 7581"/>
              <a:gd name="T20" fmla="*/ 10556 w 10787"/>
              <a:gd name="T21" fmla="*/ 1510 h 7581"/>
              <a:gd name="T22" fmla="*/ 4156 w 10787"/>
              <a:gd name="T23" fmla="*/ 7377 h 7581"/>
              <a:gd name="T24" fmla="*/ 3390 w 10787"/>
              <a:gd name="T25" fmla="*/ 7331 h 7581"/>
              <a:gd name="T26" fmla="*/ 1622 w 10787"/>
              <a:gd name="T27" fmla="*/ 5268 h 7581"/>
              <a:gd name="T28" fmla="*/ 1680 w 10787"/>
              <a:gd name="T29" fmla="*/ 4516 h 7581"/>
              <a:gd name="T30" fmla="*/ 2432 w 10787"/>
              <a:gd name="T31" fmla="*/ 4574 h 7581"/>
              <a:gd name="T32" fmla="*/ 3841 w 10787"/>
              <a:gd name="T33" fmla="*/ 6218 h 7581"/>
              <a:gd name="T34" fmla="*/ 8472 w 10787"/>
              <a:gd name="T35" fmla="*/ 1973 h 7581"/>
              <a:gd name="T36" fmla="*/ 4081 w 10787"/>
              <a:gd name="T37" fmla="*/ 4767 h 7581"/>
              <a:gd name="T38" fmla="*/ 3418 w 10787"/>
              <a:gd name="T39" fmla="*/ 4694 h 7581"/>
              <a:gd name="T40" fmla="*/ 1662 w 10787"/>
              <a:gd name="T41" fmla="*/ 2938 h 7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787" h="7581">
                <a:moveTo>
                  <a:pt x="1662" y="2938"/>
                </a:moveTo>
                <a:lnTo>
                  <a:pt x="972" y="3628"/>
                </a:lnTo>
                <a:cubicBezTo>
                  <a:pt x="765" y="3842"/>
                  <a:pt x="422" y="3845"/>
                  <a:pt x="211" y="3634"/>
                </a:cubicBezTo>
                <a:cubicBezTo>
                  <a:pt x="0" y="3424"/>
                  <a:pt x="3" y="3081"/>
                  <a:pt x="218" y="2874"/>
                </a:cubicBezTo>
                <a:lnTo>
                  <a:pt x="1285" y="1807"/>
                </a:lnTo>
                <a:cubicBezTo>
                  <a:pt x="1493" y="1599"/>
                  <a:pt x="1830" y="1599"/>
                  <a:pt x="2039" y="1807"/>
                </a:cubicBezTo>
                <a:lnTo>
                  <a:pt x="3870" y="3638"/>
                </a:lnTo>
                <a:lnTo>
                  <a:pt x="9375" y="134"/>
                </a:lnTo>
                <a:cubicBezTo>
                  <a:pt x="9586" y="0"/>
                  <a:pt x="9862" y="30"/>
                  <a:pt x="10039" y="207"/>
                </a:cubicBezTo>
                <a:lnTo>
                  <a:pt x="10572" y="740"/>
                </a:lnTo>
                <a:cubicBezTo>
                  <a:pt x="10787" y="955"/>
                  <a:pt x="10779" y="1305"/>
                  <a:pt x="10556" y="1510"/>
                </a:cubicBezTo>
                <a:lnTo>
                  <a:pt x="4156" y="7377"/>
                </a:lnTo>
                <a:cubicBezTo>
                  <a:pt x="3933" y="7581"/>
                  <a:pt x="3586" y="7560"/>
                  <a:pt x="3390" y="7331"/>
                </a:cubicBezTo>
                <a:lnTo>
                  <a:pt x="1622" y="5268"/>
                </a:lnTo>
                <a:cubicBezTo>
                  <a:pt x="1430" y="5045"/>
                  <a:pt x="1456" y="4708"/>
                  <a:pt x="1680" y="4516"/>
                </a:cubicBezTo>
                <a:cubicBezTo>
                  <a:pt x="1903" y="4324"/>
                  <a:pt x="2240" y="4350"/>
                  <a:pt x="2432" y="4574"/>
                </a:cubicBezTo>
                <a:lnTo>
                  <a:pt x="3841" y="6218"/>
                </a:lnTo>
                <a:lnTo>
                  <a:pt x="8472" y="1973"/>
                </a:lnTo>
                <a:lnTo>
                  <a:pt x="4081" y="4767"/>
                </a:lnTo>
                <a:cubicBezTo>
                  <a:pt x="3870" y="4902"/>
                  <a:pt x="3595" y="4871"/>
                  <a:pt x="3418" y="4694"/>
                </a:cubicBezTo>
                <a:lnTo>
                  <a:pt x="1662" y="2938"/>
                </a:lnTo>
                <a:close/>
              </a:path>
            </a:pathLst>
          </a:custGeom>
          <a:solidFill>
            <a:srgbClr val="02A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/>
          </a:p>
        </p:txBody>
      </p:sp>
      <p:sp>
        <p:nvSpPr>
          <p:cNvPr id="20" name="iconfont-11092-5226498"/>
          <p:cNvSpPr/>
          <p:nvPr>
            <p:custDataLst>
              <p:tags r:id="rId13"/>
            </p:custDataLst>
          </p:nvPr>
        </p:nvSpPr>
        <p:spPr>
          <a:xfrm>
            <a:off x="6413869" y="4014904"/>
            <a:ext cx="609685" cy="428393"/>
          </a:xfrm>
          <a:custGeom>
            <a:avLst/>
            <a:gdLst>
              <a:gd name="T0" fmla="*/ 1662 w 10787"/>
              <a:gd name="T1" fmla="*/ 2938 h 7581"/>
              <a:gd name="T2" fmla="*/ 972 w 10787"/>
              <a:gd name="T3" fmla="*/ 3628 h 7581"/>
              <a:gd name="T4" fmla="*/ 211 w 10787"/>
              <a:gd name="T5" fmla="*/ 3634 h 7581"/>
              <a:gd name="T6" fmla="*/ 218 w 10787"/>
              <a:gd name="T7" fmla="*/ 2874 h 7581"/>
              <a:gd name="T8" fmla="*/ 1285 w 10787"/>
              <a:gd name="T9" fmla="*/ 1807 h 7581"/>
              <a:gd name="T10" fmla="*/ 2039 w 10787"/>
              <a:gd name="T11" fmla="*/ 1807 h 7581"/>
              <a:gd name="T12" fmla="*/ 3870 w 10787"/>
              <a:gd name="T13" fmla="*/ 3638 h 7581"/>
              <a:gd name="T14" fmla="*/ 9375 w 10787"/>
              <a:gd name="T15" fmla="*/ 134 h 7581"/>
              <a:gd name="T16" fmla="*/ 10039 w 10787"/>
              <a:gd name="T17" fmla="*/ 207 h 7581"/>
              <a:gd name="T18" fmla="*/ 10572 w 10787"/>
              <a:gd name="T19" fmla="*/ 740 h 7581"/>
              <a:gd name="T20" fmla="*/ 10556 w 10787"/>
              <a:gd name="T21" fmla="*/ 1510 h 7581"/>
              <a:gd name="T22" fmla="*/ 4156 w 10787"/>
              <a:gd name="T23" fmla="*/ 7377 h 7581"/>
              <a:gd name="T24" fmla="*/ 3390 w 10787"/>
              <a:gd name="T25" fmla="*/ 7331 h 7581"/>
              <a:gd name="T26" fmla="*/ 1622 w 10787"/>
              <a:gd name="T27" fmla="*/ 5268 h 7581"/>
              <a:gd name="T28" fmla="*/ 1680 w 10787"/>
              <a:gd name="T29" fmla="*/ 4516 h 7581"/>
              <a:gd name="T30" fmla="*/ 2432 w 10787"/>
              <a:gd name="T31" fmla="*/ 4574 h 7581"/>
              <a:gd name="T32" fmla="*/ 3841 w 10787"/>
              <a:gd name="T33" fmla="*/ 6218 h 7581"/>
              <a:gd name="T34" fmla="*/ 8472 w 10787"/>
              <a:gd name="T35" fmla="*/ 1973 h 7581"/>
              <a:gd name="T36" fmla="*/ 4081 w 10787"/>
              <a:gd name="T37" fmla="*/ 4767 h 7581"/>
              <a:gd name="T38" fmla="*/ 3418 w 10787"/>
              <a:gd name="T39" fmla="*/ 4694 h 7581"/>
              <a:gd name="T40" fmla="*/ 1662 w 10787"/>
              <a:gd name="T41" fmla="*/ 2938 h 7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787" h="7581">
                <a:moveTo>
                  <a:pt x="1662" y="2938"/>
                </a:moveTo>
                <a:lnTo>
                  <a:pt x="972" y="3628"/>
                </a:lnTo>
                <a:cubicBezTo>
                  <a:pt x="765" y="3842"/>
                  <a:pt x="422" y="3845"/>
                  <a:pt x="211" y="3634"/>
                </a:cubicBezTo>
                <a:cubicBezTo>
                  <a:pt x="0" y="3424"/>
                  <a:pt x="3" y="3081"/>
                  <a:pt x="218" y="2874"/>
                </a:cubicBezTo>
                <a:lnTo>
                  <a:pt x="1285" y="1807"/>
                </a:lnTo>
                <a:cubicBezTo>
                  <a:pt x="1493" y="1599"/>
                  <a:pt x="1830" y="1599"/>
                  <a:pt x="2039" y="1807"/>
                </a:cubicBezTo>
                <a:lnTo>
                  <a:pt x="3870" y="3638"/>
                </a:lnTo>
                <a:lnTo>
                  <a:pt x="9375" y="134"/>
                </a:lnTo>
                <a:cubicBezTo>
                  <a:pt x="9586" y="0"/>
                  <a:pt x="9862" y="30"/>
                  <a:pt x="10039" y="207"/>
                </a:cubicBezTo>
                <a:lnTo>
                  <a:pt x="10572" y="740"/>
                </a:lnTo>
                <a:cubicBezTo>
                  <a:pt x="10787" y="955"/>
                  <a:pt x="10779" y="1305"/>
                  <a:pt x="10556" y="1510"/>
                </a:cubicBezTo>
                <a:lnTo>
                  <a:pt x="4156" y="7377"/>
                </a:lnTo>
                <a:cubicBezTo>
                  <a:pt x="3933" y="7581"/>
                  <a:pt x="3586" y="7560"/>
                  <a:pt x="3390" y="7331"/>
                </a:cubicBezTo>
                <a:lnTo>
                  <a:pt x="1622" y="5268"/>
                </a:lnTo>
                <a:cubicBezTo>
                  <a:pt x="1430" y="5045"/>
                  <a:pt x="1456" y="4708"/>
                  <a:pt x="1680" y="4516"/>
                </a:cubicBezTo>
                <a:cubicBezTo>
                  <a:pt x="1903" y="4324"/>
                  <a:pt x="2240" y="4350"/>
                  <a:pt x="2432" y="4574"/>
                </a:cubicBezTo>
                <a:lnTo>
                  <a:pt x="3841" y="6218"/>
                </a:lnTo>
                <a:lnTo>
                  <a:pt x="8472" y="1973"/>
                </a:lnTo>
                <a:lnTo>
                  <a:pt x="4081" y="4767"/>
                </a:lnTo>
                <a:cubicBezTo>
                  <a:pt x="3870" y="4902"/>
                  <a:pt x="3595" y="4871"/>
                  <a:pt x="3418" y="4694"/>
                </a:cubicBezTo>
                <a:lnTo>
                  <a:pt x="1662" y="2938"/>
                </a:lnTo>
                <a:close/>
              </a:path>
            </a:pathLst>
          </a:custGeom>
          <a:solidFill>
            <a:srgbClr val="02A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/>
          </a:p>
        </p:txBody>
      </p:sp>
      <p:sp>
        <p:nvSpPr>
          <p:cNvPr id="22" name="文本框 21"/>
          <p:cNvSpPr txBox="1"/>
          <p:nvPr>
            <p:custDataLst>
              <p:tags r:id="rId14"/>
            </p:custDataLst>
          </p:nvPr>
        </p:nvSpPr>
        <p:spPr>
          <a:xfrm>
            <a:off x="2550865" y="5011848"/>
            <a:ext cx="7369313" cy="463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200" b="1"/>
              <a:t>固态二价铜盐不一定显蓝色，</a:t>
            </a:r>
            <a:r>
              <a:rPr lang="en-US" altLang="zh-CN" sz="2200" b="1"/>
              <a:t>Cu</a:t>
            </a:r>
            <a:r>
              <a:rPr lang="en-US" altLang="zh-CN" sz="2200" b="1" baseline="30000"/>
              <a:t>2+</a:t>
            </a:r>
            <a:r>
              <a:rPr lang="zh-CN" altLang="en-US" sz="2200" b="1"/>
              <a:t>在水溶液中常</a:t>
            </a:r>
            <a:r>
              <a:rPr lang="zh-CN" altLang="en-US" sz="2200" b="1">
                <a:solidFill>
                  <a:srgbClr val="02ADC7"/>
                </a:solidFill>
              </a:rPr>
              <a:t>显蓝色；</a:t>
            </a:r>
            <a:endParaRPr lang="zh-CN" altLang="en-US" sz="2200" b="1">
              <a:solidFill>
                <a:srgbClr val="02ADC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ldLvl="0" animBg="1"/>
      <p:bldP spid="19" grpId="0" bldLvl="0" animBg="1"/>
      <p:bldP spid="20" grpId="0" bldLvl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47" name="组合 46"/>
          <p:cNvGrpSpPr/>
          <p:nvPr>
            <p:custDataLst>
              <p:tags r:id="rId2"/>
            </p:custDataLst>
          </p:nvPr>
        </p:nvGrpSpPr>
        <p:grpSpPr>
          <a:xfrm>
            <a:off x="3568699" y="4161018"/>
            <a:ext cx="5321300" cy="870238"/>
            <a:chOff x="3568699" y="4161018"/>
            <a:chExt cx="5321300" cy="870238"/>
          </a:xfrm>
        </p:grpSpPr>
        <p:cxnSp>
          <p:nvCxnSpPr>
            <p:cNvPr id="46" name="直接连接符 45"/>
            <p:cNvCxnSpPr/>
            <p:nvPr>
              <p:custDataLst>
                <p:tags r:id="rId3"/>
              </p:custDataLst>
            </p:nvPr>
          </p:nvCxnSpPr>
          <p:spPr>
            <a:xfrm>
              <a:off x="3568699" y="4545738"/>
              <a:ext cx="53213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>
              <p:custDataLst>
                <p:tags r:id="rId4"/>
              </p:custDataLst>
            </p:nvPr>
          </p:nvSpPr>
          <p:spPr>
            <a:xfrm>
              <a:off x="5301201" y="4161018"/>
              <a:ext cx="1589597" cy="8702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200" b="1">
                  <a:solidFill>
                    <a:srgbClr val="FF0000"/>
                  </a:solidFill>
                </a:rPr>
                <a:t>Cu</a:t>
              </a:r>
              <a:r>
                <a:rPr lang="en-US" altLang="zh-CN" sz="2200" b="1" baseline="30000">
                  <a:solidFill>
                    <a:srgbClr val="FF0000"/>
                  </a:solidFill>
                </a:rPr>
                <a:t>2+</a:t>
              </a:r>
              <a:r>
                <a:rPr lang="zh-CN" altLang="en-US" sz="2200" b="1">
                  <a:solidFill>
                    <a:srgbClr val="FF0000"/>
                  </a:solidFill>
                </a:rPr>
                <a:t>与水结合显蓝色</a:t>
              </a:r>
              <a:endParaRPr lang="zh-CN" altLang="en-US" sz="2200" b="1">
                <a:solidFill>
                  <a:srgbClr val="FF0000"/>
                </a:solidFill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219075" y="948809"/>
            <a:ext cx="156210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配合物</a:t>
            </a:r>
            <a:endParaRPr lang="zh-CN" altLang="en-US" sz="2400" b="1"/>
          </a:p>
        </p:txBody>
      </p:sp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>
            <a:off x="523875" y="1594752"/>
            <a:ext cx="1921490" cy="583047"/>
            <a:chOff x="1353972" y="1272576"/>
            <a:chExt cx="1921490" cy="583047"/>
          </a:xfrm>
        </p:grpSpPr>
        <p:sp>
          <p:nvSpPr>
            <p:cNvPr id="5" name="文本框 4"/>
            <p:cNvSpPr txBox="1"/>
            <p:nvPr>
              <p:custDataLst>
                <p:tags r:id="rId7"/>
              </p:custDataLst>
            </p:nvPr>
          </p:nvSpPr>
          <p:spPr>
            <a:xfrm>
              <a:off x="1873156" y="1391650"/>
              <a:ext cx="1402306" cy="463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200" b="1">
                  <a:cs typeface="+mn-ea"/>
                  <a:sym typeface="+mn-lt"/>
                </a:rPr>
                <a:t>实验探究</a:t>
              </a:r>
              <a:endParaRPr lang="zh-CN" altLang="en-US" sz="2200" b="1">
                <a:cs typeface="+mn-ea"/>
                <a:sym typeface="+mn-lt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972" y="1272576"/>
              <a:ext cx="519184" cy="51918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543720" y="2233010"/>
            <a:ext cx="7076565" cy="463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200" b="1">
                <a:solidFill>
                  <a:srgbClr val="00A5A9"/>
                </a:solidFill>
                <a:cs typeface="+mn-ea"/>
                <a:sym typeface="+mn-lt"/>
              </a:rPr>
              <a:t>探究二：</a:t>
            </a:r>
            <a:r>
              <a:rPr lang="zh-CN" altLang="en-US" sz="2200" b="1">
                <a:cs typeface="+mn-ea"/>
                <a:sym typeface="+mn-lt"/>
              </a:rPr>
              <a:t>观察下列两种铜盐的颜色，请解释原因。</a:t>
            </a:r>
            <a:endParaRPr lang="zh-CN" altLang="en-US" sz="2200" b="1">
              <a:cs typeface="+mn-ea"/>
              <a:sym typeface="+mn-lt"/>
            </a:endParaRPr>
          </a:p>
        </p:txBody>
      </p:sp>
      <p:sp>
        <p:nvSpPr>
          <p:cNvPr id="13" name="KSO_Shape"/>
          <p:cNvSpPr/>
          <p:nvPr>
            <p:custDataLst>
              <p:tags r:id="rId11"/>
            </p:custDataLst>
          </p:nvPr>
        </p:nvSpPr>
        <p:spPr>
          <a:xfrm>
            <a:off x="611615" y="2294757"/>
            <a:ext cx="343704" cy="343704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130053 h 585904"/>
              <a:gd name="connsiteX2" fmla="*/ 484425 w 585904"/>
              <a:gd name="connsiteY2" fmla="*/ 292952 h 585904"/>
              <a:gd name="connsiteX3" fmla="*/ 321527 w 585904"/>
              <a:gd name="connsiteY3" fmla="*/ 455850 h 585904"/>
              <a:gd name="connsiteX4" fmla="*/ 158628 w 585904"/>
              <a:gd name="connsiteY4" fmla="*/ 455850 h 585904"/>
              <a:gd name="connsiteX5" fmla="*/ 321527 w 585904"/>
              <a:gd name="connsiteY5" fmla="*/ 292952 h 585904"/>
              <a:gd name="connsiteX6" fmla="*/ 292951 w 585904"/>
              <a:gd name="connsiteY6" fmla="*/ 28505 h 585904"/>
              <a:gd name="connsiteX7" fmla="*/ 28504 w 585904"/>
              <a:gd name="connsiteY7" fmla="*/ 292952 h 585904"/>
              <a:gd name="connsiteX8" fmla="*/ 292951 w 585904"/>
              <a:gd name="connsiteY8" fmla="*/ 557399 h 585904"/>
              <a:gd name="connsiteX9" fmla="*/ 557398 w 585904"/>
              <a:gd name="connsiteY9" fmla="*/ 292952 h 585904"/>
              <a:gd name="connsiteX10" fmla="*/ 292951 w 585904"/>
              <a:gd name="connsiteY10" fmla="*/ 28505 h 585904"/>
              <a:gd name="connsiteX11" fmla="*/ 292952 w 585904"/>
              <a:gd name="connsiteY11" fmla="*/ 0 h 585904"/>
              <a:gd name="connsiteX12" fmla="*/ 585904 w 585904"/>
              <a:gd name="connsiteY12" fmla="*/ 292952 h 585904"/>
              <a:gd name="connsiteX13" fmla="*/ 292952 w 585904"/>
              <a:gd name="connsiteY13" fmla="*/ 585904 h 585904"/>
              <a:gd name="connsiteX14" fmla="*/ 0 w 585904"/>
              <a:gd name="connsiteY14" fmla="*/ 292952 h 585904"/>
              <a:gd name="connsiteX15" fmla="*/ 292952 w 585904"/>
              <a:gd name="connsiteY15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130053"/>
                </a:lnTo>
                <a:lnTo>
                  <a:pt x="484425" y="292952"/>
                </a:lnTo>
                <a:lnTo>
                  <a:pt x="321527" y="455850"/>
                </a:lnTo>
                <a:lnTo>
                  <a:pt x="158628" y="455850"/>
                </a:lnTo>
                <a:lnTo>
                  <a:pt x="321527" y="292952"/>
                </a:lnTo>
                <a:close/>
                <a:moveTo>
                  <a:pt x="292951" y="28505"/>
                </a:moveTo>
                <a:cubicBezTo>
                  <a:pt x="146901" y="28505"/>
                  <a:pt x="28504" y="146902"/>
                  <a:pt x="28504" y="292952"/>
                </a:cubicBezTo>
                <a:cubicBezTo>
                  <a:pt x="28504" y="439002"/>
                  <a:pt x="146901" y="557399"/>
                  <a:pt x="292951" y="557399"/>
                </a:cubicBezTo>
                <a:cubicBezTo>
                  <a:pt x="439001" y="557399"/>
                  <a:pt x="557398" y="439002"/>
                  <a:pt x="557398" y="292952"/>
                </a:cubicBezTo>
                <a:cubicBezTo>
                  <a:pt x="557398" y="146902"/>
                  <a:pt x="439001" y="28505"/>
                  <a:pt x="292951" y="28505"/>
                </a:cubicBez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rgbClr val="00A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>
            <p:custDataLst>
              <p:tags r:id="rId12"/>
            </p:custDataLst>
          </p:nvPr>
        </p:nvGrpSpPr>
        <p:grpSpPr>
          <a:xfrm>
            <a:off x="7620285" y="2864863"/>
            <a:ext cx="3833274" cy="3732772"/>
            <a:chOff x="7340885" y="2864848"/>
            <a:chExt cx="3833274" cy="3732772"/>
          </a:xfrm>
        </p:grpSpPr>
        <p:sp>
          <p:nvSpPr>
            <p:cNvPr id="39" name="矩形: 一个圆顶角，剪去另一个顶角 38"/>
            <p:cNvSpPr/>
            <p:nvPr>
              <p:custDataLst>
                <p:tags r:id="rId13"/>
              </p:custDataLst>
            </p:nvPr>
          </p:nvSpPr>
          <p:spPr>
            <a:xfrm flipH="1">
              <a:off x="9833039" y="3392488"/>
              <a:ext cx="1341120" cy="369332"/>
            </a:xfrm>
            <a:prstGeom prst="snipRoundRect">
              <a:avLst>
                <a:gd name="adj1" fmla="val 27305"/>
                <a:gd name="adj2" fmla="val 0"/>
              </a:avLst>
            </a:pr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40" name="文本框 39"/>
            <p:cNvSpPr txBox="1"/>
            <p:nvPr>
              <p:custDataLst>
                <p:tags r:id="rId14"/>
              </p:custDataLst>
            </p:nvPr>
          </p:nvSpPr>
          <p:spPr>
            <a:xfrm>
              <a:off x="10261213" y="3392488"/>
              <a:ext cx="881809" cy="3963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>
                  <a:solidFill>
                    <a:srgbClr val="FFC000"/>
                  </a:solidFill>
                </a:rPr>
                <a:t>绿偏蓝</a:t>
              </a:r>
              <a:endParaRPr lang="zh-CN" altLang="en-US" b="1">
                <a:solidFill>
                  <a:srgbClr val="FFC000"/>
                </a:solidFill>
              </a:endParaRPr>
            </a:p>
          </p:txBody>
        </p:sp>
        <p:grpSp>
          <p:nvGrpSpPr>
            <p:cNvPr id="32" name="组合 31"/>
            <p:cNvGrpSpPr/>
            <p:nvPr>
              <p:custDataLst>
                <p:tags r:id="rId15"/>
              </p:custDataLst>
            </p:nvPr>
          </p:nvGrpSpPr>
          <p:grpSpPr>
            <a:xfrm>
              <a:off x="7340885" y="2864848"/>
              <a:ext cx="3072650" cy="3732772"/>
              <a:chOff x="7340885" y="2864848"/>
              <a:chExt cx="3072650" cy="3732772"/>
            </a:xfrm>
          </p:grpSpPr>
          <p:sp>
            <p:nvSpPr>
              <p:cNvPr id="30" name="矩形: 圆角 29"/>
              <p:cNvSpPr/>
              <p:nvPr>
                <p:custDataLst>
                  <p:tags r:id="rId16"/>
                </p:custDataLst>
              </p:nvPr>
            </p:nvSpPr>
            <p:spPr>
              <a:xfrm>
                <a:off x="7772310" y="6197510"/>
                <a:ext cx="2209800" cy="400110"/>
              </a:xfrm>
              <a:prstGeom prst="roundRect">
                <a:avLst>
                  <a:gd name="adj" fmla="val 50000"/>
                </a:avLst>
              </a:prstGeom>
              <a:solidFill>
                <a:srgbClr val="0BA87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8"/>
              <a:stretch>
                <a:fillRect/>
              </a:stretch>
            </p:blipFill>
            <p:spPr>
              <a:xfrm>
                <a:off x="7340885" y="2864848"/>
                <a:ext cx="3072650" cy="3072650"/>
              </a:xfrm>
              <a:prstGeom prst="rect">
                <a:avLst/>
              </a:prstGeom>
            </p:spPr>
          </p:pic>
          <p:sp>
            <p:nvSpPr>
              <p:cNvPr id="28" name="文本框 27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921382" y="6199370"/>
                <a:ext cx="1911657" cy="396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b="1">
                    <a:solidFill>
                      <a:schemeClr val="bg1"/>
                    </a:solidFill>
                  </a:rPr>
                  <a:t>CuCl</a:t>
                </a:r>
                <a:r>
                  <a:rPr lang="en-US" altLang="zh-CN" b="1" baseline="-25000">
                    <a:solidFill>
                      <a:schemeClr val="bg1"/>
                    </a:solidFill>
                  </a:rPr>
                  <a:t>2</a:t>
                </a:r>
                <a:r>
                  <a:rPr lang="en-US" altLang="zh-CN" b="1">
                    <a:solidFill>
                      <a:schemeClr val="bg1"/>
                    </a:solidFill>
                  </a:rPr>
                  <a:t>·2H</a:t>
                </a:r>
                <a:r>
                  <a:rPr lang="en-US" altLang="zh-CN" b="1" baseline="-25000">
                    <a:solidFill>
                      <a:schemeClr val="bg1"/>
                    </a:solidFill>
                  </a:rPr>
                  <a:t>2</a:t>
                </a:r>
                <a:r>
                  <a:rPr lang="en-US" altLang="zh-CN" b="1">
                    <a:solidFill>
                      <a:schemeClr val="bg1"/>
                    </a:solidFill>
                  </a:rPr>
                  <a:t>O</a:t>
                </a:r>
                <a:r>
                  <a:rPr lang="zh-CN" altLang="en-US" b="1">
                    <a:solidFill>
                      <a:schemeClr val="bg1"/>
                    </a:solidFill>
                  </a:rPr>
                  <a:t>晶体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1" name="组合 40"/>
          <p:cNvGrpSpPr/>
          <p:nvPr>
            <p:custDataLst>
              <p:tags r:id="rId20"/>
            </p:custDataLst>
          </p:nvPr>
        </p:nvGrpSpPr>
        <p:grpSpPr>
          <a:xfrm>
            <a:off x="1159422" y="2864848"/>
            <a:ext cx="3838347" cy="3732802"/>
            <a:chOff x="1778465" y="2864848"/>
            <a:chExt cx="3838347" cy="3732802"/>
          </a:xfrm>
        </p:grpSpPr>
        <p:sp>
          <p:nvSpPr>
            <p:cNvPr id="38" name="矩形: 一个圆顶角，剪去另一个顶角 37"/>
            <p:cNvSpPr/>
            <p:nvPr>
              <p:custDataLst>
                <p:tags r:id="rId21"/>
              </p:custDataLst>
            </p:nvPr>
          </p:nvSpPr>
          <p:spPr>
            <a:xfrm flipH="1">
              <a:off x="4275692" y="3392488"/>
              <a:ext cx="1341120" cy="369332"/>
            </a:xfrm>
            <a:prstGeom prst="snipRoundRect">
              <a:avLst>
                <a:gd name="adj1" fmla="val 27305"/>
                <a:gd name="adj2" fmla="val 0"/>
              </a:avLst>
            </a:pr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1778465" y="2864848"/>
              <a:ext cx="3072650" cy="3072650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>
              <p:custDataLst>
                <p:tags r:id="rId24"/>
              </p:custDataLst>
            </p:nvPr>
          </p:nvGrpSpPr>
          <p:grpSpPr>
            <a:xfrm>
              <a:off x="2209890" y="6197540"/>
              <a:ext cx="2209800" cy="400110"/>
              <a:chOff x="2209890" y="6197540"/>
              <a:chExt cx="2209800" cy="400110"/>
            </a:xfrm>
          </p:grpSpPr>
          <p:sp>
            <p:nvSpPr>
              <p:cNvPr id="29" name="矩形: 圆角 28"/>
              <p:cNvSpPr/>
              <p:nvPr>
                <p:custDataLst>
                  <p:tags r:id="rId25"/>
                </p:custDataLst>
              </p:nvPr>
            </p:nvSpPr>
            <p:spPr>
              <a:xfrm>
                <a:off x="2209890" y="6197540"/>
                <a:ext cx="2209800" cy="400110"/>
              </a:xfrm>
              <a:prstGeom prst="roundRect">
                <a:avLst>
                  <a:gd name="adj" fmla="val 50000"/>
                </a:avLst>
              </a:prstGeom>
              <a:solidFill>
                <a:srgbClr val="0851C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2321068" y="6199400"/>
                <a:ext cx="1987444" cy="396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b="1">
                    <a:solidFill>
                      <a:schemeClr val="bg1"/>
                    </a:solidFill>
                  </a:rPr>
                  <a:t>CuSO</a:t>
                </a:r>
                <a:r>
                  <a:rPr lang="en-US" altLang="zh-CN" b="1" baseline="-25000">
                    <a:solidFill>
                      <a:schemeClr val="bg1"/>
                    </a:solidFill>
                  </a:rPr>
                  <a:t>4</a:t>
                </a:r>
                <a:r>
                  <a:rPr lang="en-US" altLang="zh-CN" b="1">
                    <a:solidFill>
                      <a:schemeClr val="bg1"/>
                    </a:solidFill>
                  </a:rPr>
                  <a:t>·5H</a:t>
                </a:r>
                <a:r>
                  <a:rPr lang="en-US" altLang="zh-CN" b="1" baseline="-25000">
                    <a:solidFill>
                      <a:schemeClr val="bg1"/>
                    </a:solidFill>
                  </a:rPr>
                  <a:t>2</a:t>
                </a:r>
                <a:r>
                  <a:rPr lang="en-US" altLang="zh-CN" b="1">
                    <a:solidFill>
                      <a:schemeClr val="bg1"/>
                    </a:solidFill>
                  </a:rPr>
                  <a:t>O</a:t>
                </a:r>
                <a:r>
                  <a:rPr lang="zh-CN" altLang="en-US" b="1">
                    <a:solidFill>
                      <a:schemeClr val="bg1"/>
                    </a:solidFill>
                  </a:rPr>
                  <a:t>晶体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文本框 33"/>
            <p:cNvSpPr txBox="1"/>
            <p:nvPr>
              <p:custDataLst>
                <p:tags r:id="rId27"/>
              </p:custDataLst>
            </p:nvPr>
          </p:nvSpPr>
          <p:spPr>
            <a:xfrm>
              <a:off x="4735003" y="3392488"/>
              <a:ext cx="740228" cy="3963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>
                  <a:solidFill>
                    <a:srgbClr val="FFC000"/>
                  </a:solidFill>
                </a:rPr>
                <a:t>蓝色</a:t>
              </a:r>
              <a:endParaRPr lang="zh-CN" altLang="en-US" b="1">
                <a:solidFill>
                  <a:srgbClr val="FFC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864415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课时：配合物</a:t>
            </a:r>
            <a:endParaRPr lang="zh-CN" altLang="en-US" sz="2000" b="1" kern="100" dirty="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14" name="组合 13"/>
          <p:cNvGrpSpPr/>
          <p:nvPr>
            <p:custDataLst>
              <p:tags r:id="rId2"/>
            </p:custDataLst>
          </p:nvPr>
        </p:nvGrpSpPr>
        <p:grpSpPr>
          <a:xfrm>
            <a:off x="4066788" y="1394043"/>
            <a:ext cx="4131450" cy="5203607"/>
            <a:chOff x="3384712" y="1165443"/>
            <a:chExt cx="4131450" cy="5203607"/>
          </a:xfrm>
        </p:grpSpPr>
        <p:sp>
          <p:nvSpPr>
            <p:cNvPr id="3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3749309" y="1740118"/>
              <a:ext cx="3222625" cy="940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just">
                <a:lnSpc>
                  <a:spcPct val="120000"/>
                </a:lnSpc>
              </a:pPr>
              <a:r>
                <a:rPr lang="en-US" altLang="zh-CN" sz="2400" b="1">
                  <a:solidFill>
                    <a:srgbClr val="FF0000"/>
                  </a:solidFill>
                  <a:ea typeface="微软雅黑" panose="020B0503020204020204" charset="-122"/>
                </a:rPr>
                <a:t>Cu</a:t>
              </a:r>
              <a:r>
                <a:rPr lang="en-US" altLang="zh-CN" sz="2400" b="1" baseline="30000">
                  <a:solidFill>
                    <a:srgbClr val="FF0000"/>
                  </a:solidFill>
                  <a:ea typeface="微软雅黑" panose="020B0503020204020204" charset="-122"/>
                </a:rPr>
                <a:t>2+</a:t>
              </a:r>
              <a:r>
                <a:rPr lang="zh-CN" altLang="en-US" sz="2400" b="1">
                  <a:solidFill>
                    <a:srgbClr val="FF0000"/>
                  </a:solidFill>
                  <a:ea typeface="微软雅黑" panose="020B0503020204020204" charset="-122"/>
                </a:rPr>
                <a:t>与</a:t>
              </a:r>
              <a:r>
                <a:rPr lang="en-US" altLang="zh-CN" sz="2400" b="1">
                  <a:solidFill>
                    <a:srgbClr val="FF0000"/>
                  </a:solidFill>
                  <a:ea typeface="微软雅黑" panose="020B0503020204020204" charset="-122"/>
                </a:rPr>
                <a:t>H</a:t>
              </a:r>
              <a:r>
                <a:rPr lang="en-US" altLang="zh-CN" sz="2400" b="1" baseline="-25000">
                  <a:solidFill>
                    <a:srgbClr val="FF0000"/>
                  </a:solidFill>
                  <a:ea typeface="微软雅黑" panose="020B0503020204020204" charset="-122"/>
                </a:rPr>
                <a:t>2</a:t>
              </a:r>
              <a:r>
                <a:rPr lang="en-US" altLang="zh-CN" sz="2400" b="1">
                  <a:solidFill>
                    <a:srgbClr val="FF0000"/>
                  </a:solidFill>
                  <a:ea typeface="微软雅黑" panose="020B0503020204020204" charset="-122"/>
                </a:rPr>
                <a:t>O</a:t>
              </a:r>
              <a:r>
                <a:rPr lang="zh-CN" altLang="en-US" sz="2400" b="1">
                  <a:solidFill>
                    <a:srgbClr val="FF0000"/>
                  </a:solidFill>
                  <a:ea typeface="微软雅黑" panose="020B0503020204020204" charset="-122"/>
                </a:rPr>
                <a:t>结合显蓝色，它们是怎么结合的？</a:t>
              </a:r>
              <a:endParaRPr lang="zh-CN" altLang="en-US" sz="2400" b="1">
                <a:solidFill>
                  <a:srgbClr val="FF0000"/>
                </a:solidFill>
                <a:ea typeface="微软雅黑" panose="020B0503020204020204" charset="-122"/>
              </a:endParaRPr>
            </a:p>
          </p:txBody>
        </p:sp>
        <p:pic>
          <p:nvPicPr>
            <p:cNvPr id="4" name="图片 3" descr="图片包含 游戏机, 钟表, 仪表, 标志&#10;&#10;描述已自动生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712" y="1165443"/>
              <a:ext cx="4131450" cy="2613199"/>
            </a:xfrm>
            <a:prstGeom prst="rect">
              <a:avLst/>
            </a:prstGeom>
          </p:spPr>
        </p:pic>
        <p:pic>
          <p:nvPicPr>
            <p:cNvPr id="13" name="图片 12" descr="卡通人物&#10;&#10;描述已自动生成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712" y="4083050"/>
              <a:ext cx="2286000" cy="228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19"/>
  <p:tag name="KSO_WM_BEAUTIFY_FLAG" val=""/>
</p:tagLst>
</file>

<file path=ppt/tags/tag101.xml><?xml version="1.0" encoding="utf-8"?>
<p:tagLst xmlns:p="http://schemas.openxmlformats.org/presentationml/2006/main">
  <p:tag name="AS_UNIQUEID" val="20"/>
  <p:tag name="KSO_WM_BEAUTIFY_FLAG" val=""/>
</p:tagLst>
</file>

<file path=ppt/tags/tag102.xml><?xml version="1.0" encoding="utf-8"?>
<p:tagLst xmlns:p="http://schemas.openxmlformats.org/presentationml/2006/main">
  <p:tag name="AS_UNIQUEID" val="21"/>
  <p:tag name="KSO_WM_BEAUTIFY_FLAG" val=""/>
</p:tagLst>
</file>

<file path=ppt/tags/tag103.xml><?xml version="1.0" encoding="utf-8"?>
<p:tagLst xmlns:p="http://schemas.openxmlformats.org/presentationml/2006/main">
  <p:tag name="AS_UNIQUEID" val="23"/>
</p:tagLst>
</file>

<file path=ppt/tags/tag104.xml><?xml version="1.0" encoding="utf-8"?>
<p:tagLst xmlns:p="http://schemas.openxmlformats.org/presentationml/2006/main">
  <p:tag name="AS_UNIQUEID" val="24"/>
  <p:tag name="KSO_WM_BEAUTIFY_FLAG" val=""/>
</p:tagLst>
</file>

<file path=ppt/tags/tag105.xml><?xml version="1.0" encoding="utf-8"?>
<p:tagLst xmlns:p="http://schemas.openxmlformats.org/presentationml/2006/main">
  <p:tag name="AS_UNIQUEID" val="25"/>
  <p:tag name="KSO_WM_BEAUTIFY_FLAG" val=""/>
</p:tagLst>
</file>

<file path=ppt/tags/tag106.xml><?xml version="1.0" encoding="utf-8"?>
<p:tagLst xmlns:p="http://schemas.openxmlformats.org/presentationml/2006/main">
  <p:tag name="AS_UNIQUEID" val="26"/>
  <p:tag name="KSO_WM_BEAUTIFY_FLAG" val=""/>
</p:tagLst>
</file>

<file path=ppt/tags/tag107.xml><?xml version="1.0" encoding="utf-8"?>
<p:tagLst xmlns:p="http://schemas.openxmlformats.org/presentationml/2006/main">
  <p:tag name="AS_UNIQUEID" val="27"/>
</p:tagLst>
</file>

<file path=ppt/tags/tag108.xml><?xml version="1.0" encoding="utf-8"?>
<p:tagLst xmlns:p="http://schemas.openxmlformats.org/presentationml/2006/main">
  <p:tag name="AS_UNIQUEID" val="28"/>
  <p:tag name="KSO_WM_BEAUTIFY_FLAG" val=""/>
</p:tagLst>
</file>

<file path=ppt/tags/tag109.xml><?xml version="1.0" encoding="utf-8"?>
<p:tagLst xmlns:p="http://schemas.openxmlformats.org/presentationml/2006/main">
  <p:tag name="AS_UNIQUEID" val="29"/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30"/>
  <p:tag name="KSO_WM_BEAUTIFY_FLAG" val=""/>
</p:tagLst>
</file>

<file path=ppt/tags/tag111.xml><?xml version="1.0" encoding="utf-8"?>
<p:tagLst xmlns:p="http://schemas.openxmlformats.org/presentationml/2006/main">
  <p:tag name="AS_UNIQUEID" val="31"/>
  <p:tag name="KSO_WM_BEAUTIFY_FLAG" val=""/>
</p:tagLst>
</file>

<file path=ppt/tags/tag112.xml><?xml version="1.0" encoding="utf-8"?>
<p:tagLst xmlns:p="http://schemas.openxmlformats.org/presentationml/2006/main">
  <p:tag name="AS_UNIQUEID" val="32"/>
</p:tagLst>
</file>

<file path=ppt/tags/tag113.xml><?xml version="1.0" encoding="utf-8"?>
<p:tagLst xmlns:p="http://schemas.openxmlformats.org/presentationml/2006/main">
  <p:tag name="AS_UNIQUEID" val="33"/>
  <p:tag name="KSO_WM_BEAUTIFY_FLAG" val=""/>
</p:tagLst>
</file>

<file path=ppt/tags/tag114.xml><?xml version="1.0" encoding="utf-8"?>
<p:tagLst xmlns:p="http://schemas.openxmlformats.org/presentationml/2006/main">
  <p:tag name="AS_UNIQUEID" val="34"/>
  <p:tag name="KSO_WM_BEAUTIFY_FLAG" val=""/>
</p:tagLst>
</file>

<file path=ppt/tags/tag115.xml><?xml version="1.0" encoding="utf-8"?>
<p:tagLst xmlns:p="http://schemas.openxmlformats.org/presentationml/2006/main">
  <p:tag name="AS_UNIQUEID" val="35"/>
</p:tagLst>
</file>

<file path=ppt/tags/tag116.xml><?xml version="1.0" encoding="utf-8"?>
<p:tagLst xmlns:p="http://schemas.openxmlformats.org/presentationml/2006/main">
  <p:tag name="AS_UNIQUEID" val="36"/>
  <p:tag name="KSO_WM_BEAUTIFY_FLAG" val=""/>
</p:tagLst>
</file>

<file path=ppt/tags/tag117.xml><?xml version="1.0" encoding="utf-8"?>
<p:tagLst xmlns:p="http://schemas.openxmlformats.org/presentationml/2006/main">
  <p:tag name="AS_UNIQUEID" val="37"/>
  <p:tag name="KSO_WM_BEAUTIFY_FLAG" val=""/>
</p:tagLst>
</file>

<file path=ppt/tags/tag118.xml><?xml version="1.0" encoding="utf-8"?>
<p:tagLst xmlns:p="http://schemas.openxmlformats.org/presentationml/2006/main">
  <p:tag name="AS_UNIQUEID" val="38"/>
  <p:tag name="KSO_WM_BEAUTIFY_FLAG" val=""/>
</p:tagLst>
</file>

<file path=ppt/tags/tag119.xml><?xml version="1.0" encoding="utf-8"?>
<p:tagLst xmlns:p="http://schemas.openxmlformats.org/presentationml/2006/main">
  <p:tag name="AS_UNIQUEID" val="39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40"/>
  <p:tag name="KSO_WM_BEAUTIFY_FLAG" val=""/>
</p:tagLst>
</file>

<file path=ppt/tags/tag121.xml><?xml version="1.0" encoding="utf-8"?>
<p:tagLst xmlns:p="http://schemas.openxmlformats.org/presentationml/2006/main">
  <p:tag name="AS_UNIQUEID" val="41"/>
  <p:tag name="KSO_WM_BEAUTIFY_FLAG" val=""/>
</p:tagLst>
</file>

<file path=ppt/tags/tag122.xml><?xml version="1.0" encoding="utf-8"?>
<p:tagLst xmlns:p="http://schemas.openxmlformats.org/presentationml/2006/main">
  <p:tag name="AS_UNIQUEID" val="42"/>
</p:tagLst>
</file>

<file path=ppt/tags/tag123.xml><?xml version="1.0" encoding="utf-8"?>
<p:tagLst xmlns:p="http://schemas.openxmlformats.org/presentationml/2006/main">
  <p:tag name="AS_UNIQUEID" val="43"/>
  <p:tag name="KSO_WM_BEAUTIFY_FLAG" val=""/>
</p:tagLst>
</file>

<file path=ppt/tags/tag124.xml><?xml version="1.0" encoding="utf-8"?>
<p:tagLst xmlns:p="http://schemas.openxmlformats.org/presentationml/2006/main">
  <p:tag name="AS_UNIQUEID" val="44"/>
  <p:tag name="KSO_WM_BEAUTIFY_FLAG" val=""/>
</p:tagLst>
</file>

<file path=ppt/tags/tag125.xml><?xml version="1.0" encoding="utf-8"?>
<p:tagLst xmlns:p="http://schemas.openxmlformats.org/presentationml/2006/main">
  <p:tag name="AS_UNIQUEID" val="45"/>
  <p:tag name="KSO_WM_BEAUTIFY_FLAG" val=""/>
</p:tagLst>
</file>

<file path=ppt/tags/tag126.xml><?xml version="1.0" encoding="utf-8"?>
<p:tagLst xmlns:p="http://schemas.openxmlformats.org/presentationml/2006/main">
  <p:tag name="AS_UNIQUEID" val="47"/>
</p:tagLst>
</file>

<file path=ppt/tags/tag127.xml><?xml version="1.0" encoding="utf-8"?>
<p:tagLst xmlns:p="http://schemas.openxmlformats.org/presentationml/2006/main">
  <p:tag name="AS_UNIQUEID" val="48"/>
  <p:tag name="KSO_WM_BEAUTIFY_FLAG" val=""/>
</p:tagLst>
</file>

<file path=ppt/tags/tag128.xml><?xml version="1.0" encoding="utf-8"?>
<p:tagLst xmlns:p="http://schemas.openxmlformats.org/presentationml/2006/main">
  <p:tag name="AS_UNIQUEID" val="49"/>
  <p:tag name="KSO_WM_BEAUTIFY_FLAG" val=""/>
</p:tagLst>
</file>

<file path=ppt/tags/tag129.xml><?xml version="1.0" encoding="utf-8"?>
<p:tagLst xmlns:p="http://schemas.openxmlformats.org/presentationml/2006/main">
  <p:tag name="AS_UNIQUEID" val="50"/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52"/>
</p:tagLst>
</file>

<file path=ppt/tags/tag131.xml><?xml version="1.0" encoding="utf-8"?>
<p:tagLst xmlns:p="http://schemas.openxmlformats.org/presentationml/2006/main">
  <p:tag name="AS_UNIQUEID" val="53"/>
</p:tagLst>
</file>

<file path=ppt/tags/tag132.xml><?xml version="1.0" encoding="utf-8"?>
<p:tagLst xmlns:p="http://schemas.openxmlformats.org/presentationml/2006/main">
  <p:tag name="AS_UNIQUEID" val="54"/>
  <p:tag name="KSO_WM_BEAUTIFY_FLAG" val=""/>
</p:tagLst>
</file>

<file path=ppt/tags/tag133.xml><?xml version="1.0" encoding="utf-8"?>
<p:tagLst xmlns:p="http://schemas.openxmlformats.org/presentationml/2006/main">
  <p:tag name="AS_UNIQUEID" val="55"/>
  <p:tag name="KSO_WM_BEAUTIFY_FLAG" val=""/>
</p:tagLst>
</file>

<file path=ppt/tags/tag134.xml><?xml version="1.0" encoding="utf-8"?>
<p:tagLst xmlns:p="http://schemas.openxmlformats.org/presentationml/2006/main">
  <p:tag name="AS_UNIQUEID" val="56"/>
  <p:tag name="KSO_WM_BEAUTIFY_FLAG" val=""/>
</p:tagLst>
</file>

<file path=ppt/tags/tag135.xml><?xml version="1.0" encoding="utf-8"?>
<p:tagLst xmlns:p="http://schemas.openxmlformats.org/presentationml/2006/main">
  <p:tag name="AS_UNIQUEID" val="57"/>
  <p:tag name="KSO_WM_BEAUTIFY_FLAG" val=""/>
</p:tagLst>
</file>

<file path=ppt/tags/tag136.xml><?xml version="1.0" encoding="utf-8"?>
<p:tagLst xmlns:p="http://schemas.openxmlformats.org/presentationml/2006/main">
  <p:tag name="AS_UNIQUEID" val="58"/>
  <p:tag name="KSO_WM_BEAUTIFY_FLAG" val=""/>
</p:tagLst>
</file>

<file path=ppt/tags/tag137.xml><?xml version="1.0" encoding="utf-8"?>
<p:tagLst xmlns:p="http://schemas.openxmlformats.org/presentationml/2006/main">
  <p:tag name="AS_UNIQUEID" val="59"/>
  <p:tag name="KSO_WM_BEAUTIFY_FLAG" val=""/>
</p:tagLst>
</file>

<file path=ppt/tags/tag138.xml><?xml version="1.0" encoding="utf-8"?>
<p:tagLst xmlns:p="http://schemas.openxmlformats.org/presentationml/2006/main">
  <p:tag name="AS_UNIQUEID" val="60"/>
  <p:tag name="KSO_WM_BEAUTIFY_FLAG" val=""/>
</p:tagLst>
</file>

<file path=ppt/tags/tag139.xml><?xml version="1.0" encoding="utf-8"?>
<p:tagLst xmlns:p="http://schemas.openxmlformats.org/presentationml/2006/main">
  <p:tag name="AS_UNIQUEID" val="61"/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62"/>
  <p:tag name="KSO_WM_BEAUTIFY_FLAG" val=""/>
</p:tagLst>
</file>

<file path=ppt/tags/tag141.xml><?xml version="1.0" encoding="utf-8"?>
<p:tagLst xmlns:p="http://schemas.openxmlformats.org/presentationml/2006/main">
  <p:tag name="AS_UNIQUEID" val="63"/>
  <p:tag name="KSO_WM_BEAUTIFY_FLAG" val=""/>
</p:tagLst>
</file>

<file path=ppt/tags/tag142.xml><?xml version="1.0" encoding="utf-8"?>
<p:tagLst xmlns:p="http://schemas.openxmlformats.org/presentationml/2006/main">
  <p:tag name="AS_UNIQUEID" val="64"/>
  <p:tag name="KSO_WM_BEAUTIFY_FLAG" val=""/>
</p:tagLst>
</file>

<file path=ppt/tags/tag143.xml><?xml version="1.0" encoding="utf-8"?>
<p:tagLst xmlns:p="http://schemas.openxmlformats.org/presentationml/2006/main">
  <p:tag name="AS_UNIQUEID" val="65"/>
</p:tagLst>
</file>

<file path=ppt/tags/tag144.xml><?xml version="1.0" encoding="utf-8"?>
<p:tagLst xmlns:p="http://schemas.openxmlformats.org/presentationml/2006/main">
  <p:tag name="AS_UNIQUEID" val="66"/>
  <p:tag name="KSO_WM_BEAUTIFY_FLAG" val=""/>
</p:tagLst>
</file>

<file path=ppt/tags/tag145.xml><?xml version="1.0" encoding="utf-8"?>
<p:tagLst xmlns:p="http://schemas.openxmlformats.org/presentationml/2006/main">
  <p:tag name="AS_UNIQUEID" val="67"/>
  <p:tag name="KSO_WM_BEAUTIFY_FLAG" val=""/>
</p:tagLst>
</file>

<file path=ppt/tags/tag146.xml><?xml version="1.0" encoding="utf-8"?>
<p:tagLst xmlns:p="http://schemas.openxmlformats.org/presentationml/2006/main">
  <p:tag name="AS_UNIQUEID" val="68"/>
  <p:tag name="KSO_WM_BEAUTIFY_FLAG" val=""/>
</p:tagLst>
</file>

<file path=ppt/tags/tag147.xml><?xml version="1.0" encoding="utf-8"?>
<p:tagLst xmlns:p="http://schemas.openxmlformats.org/presentationml/2006/main">
  <p:tag name="AS_UNIQUEID" val="69"/>
  <p:tag name="KSO_WM_BEAUTIFY_FLAG" val=""/>
</p:tagLst>
</file>

<file path=ppt/tags/tag148.xml><?xml version="1.0" encoding="utf-8"?>
<p:tagLst xmlns:p="http://schemas.openxmlformats.org/presentationml/2006/main">
  <p:tag name="AS_UNIQUEID" val="70"/>
</p:tagLst>
</file>

<file path=ppt/tags/tag149.xml><?xml version="1.0" encoding="utf-8"?>
<p:tagLst xmlns:p="http://schemas.openxmlformats.org/presentationml/2006/main">
  <p:tag name="AS_UNIQUEID" val="71"/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72"/>
  <p:tag name="KSO_WM_BEAUTIFY_FLAG" val=""/>
</p:tagLst>
</file>

<file path=ppt/tags/tag151.xml><?xml version="1.0" encoding="utf-8"?>
<p:tagLst xmlns:p="http://schemas.openxmlformats.org/presentationml/2006/main">
  <p:tag name="AS_UNIQUEID" val="73"/>
</p:tagLst>
</file>

<file path=ppt/tags/tag152.xml><?xml version="1.0" encoding="utf-8"?>
<p:tagLst xmlns:p="http://schemas.openxmlformats.org/presentationml/2006/main">
  <p:tag name="AS_UNIQUEID" val="74"/>
  <p:tag name="KSO_WM_BEAUTIFY_FLAG" val=""/>
</p:tagLst>
</file>

<file path=ppt/tags/tag153.xml><?xml version="1.0" encoding="utf-8"?>
<p:tagLst xmlns:p="http://schemas.openxmlformats.org/presentationml/2006/main">
  <p:tag name="AS_UNIQUEID" val="75"/>
  <p:tag name="KSO_WM_BEAUTIFY_FLAG" val=""/>
</p:tagLst>
</file>

<file path=ppt/tags/tag154.xml><?xml version="1.0" encoding="utf-8"?>
<p:tagLst xmlns:p="http://schemas.openxmlformats.org/presentationml/2006/main">
  <p:tag name="AS_UNIQUEID" val="76"/>
</p:tagLst>
</file>

<file path=ppt/tags/tag155.xml><?xml version="1.0" encoding="utf-8"?>
<p:tagLst xmlns:p="http://schemas.openxmlformats.org/presentationml/2006/main">
  <p:tag name="AS_UNIQUEID" val="77"/>
  <p:tag name="KSO_WM_BEAUTIFY_FLAG" val=""/>
</p:tagLst>
</file>

<file path=ppt/tags/tag156.xml><?xml version="1.0" encoding="utf-8"?>
<p:tagLst xmlns:p="http://schemas.openxmlformats.org/presentationml/2006/main">
  <p:tag name="AS_UNIQUEID" val="78"/>
  <p:tag name="KSO_WM_BEAUTIFY_FLAG" val=""/>
</p:tagLst>
</file>

<file path=ppt/tags/tag157.xml><?xml version="1.0" encoding="utf-8"?>
<p:tagLst xmlns:p="http://schemas.openxmlformats.org/presentationml/2006/main">
  <p:tag name="AS_UNIQUEID" val="79"/>
</p:tagLst>
</file>

<file path=ppt/tags/tag158.xml><?xml version="1.0" encoding="utf-8"?>
<p:tagLst xmlns:p="http://schemas.openxmlformats.org/presentationml/2006/main">
  <p:tag name="AS_UNIQUEID" val="80"/>
  <p:tag name="KSO_WM_BEAUTIFY_FLAG" val=""/>
</p:tagLst>
</file>

<file path=ppt/tags/tag159.xml><?xml version="1.0" encoding="utf-8"?>
<p:tagLst xmlns:p="http://schemas.openxmlformats.org/presentationml/2006/main">
  <p:tag name="AS_UNIQUEID" val="81"/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82"/>
</p:tagLst>
</file>

<file path=ppt/tags/tag161.xml><?xml version="1.0" encoding="utf-8"?>
<p:tagLst xmlns:p="http://schemas.openxmlformats.org/presentationml/2006/main">
  <p:tag name="AS_UNIQUEID" val="83"/>
</p:tagLst>
</file>

<file path=ppt/tags/tag162.xml><?xml version="1.0" encoding="utf-8"?>
<p:tagLst xmlns:p="http://schemas.openxmlformats.org/presentationml/2006/main">
  <p:tag name="AS_UNIQUEID" val="84"/>
  <p:tag name="KSO_WM_BEAUTIFY_FLAG" val=""/>
</p:tagLst>
</file>

<file path=ppt/tags/tag163.xml><?xml version="1.0" encoding="utf-8"?>
<p:tagLst xmlns:p="http://schemas.openxmlformats.org/presentationml/2006/main">
  <p:tag name="AS_UNIQUEID" val="85"/>
  <p:tag name="KSO_WM_BEAUTIFY_FLAG" val=""/>
</p:tagLst>
</file>

<file path=ppt/tags/tag164.xml><?xml version="1.0" encoding="utf-8"?>
<p:tagLst xmlns:p="http://schemas.openxmlformats.org/presentationml/2006/main">
  <p:tag name="AS_UNIQUEID" val="86"/>
  <p:tag name="KSO_WM_BEAUTIFY_FLAG" val=""/>
</p:tagLst>
</file>

<file path=ppt/tags/tag165.xml><?xml version="1.0" encoding="utf-8"?>
<p:tagLst xmlns:p="http://schemas.openxmlformats.org/presentationml/2006/main">
  <p:tag name="AS_UNIQUEID" val="87"/>
</p:tagLst>
</file>

<file path=ppt/tags/tag166.xml><?xml version="1.0" encoding="utf-8"?>
<p:tagLst xmlns:p="http://schemas.openxmlformats.org/presentationml/2006/main">
  <p:tag name="AS_UNIQUEID" val="88"/>
</p:tagLst>
</file>

<file path=ppt/tags/tag167.xml><?xml version="1.0" encoding="utf-8"?>
<p:tagLst xmlns:p="http://schemas.openxmlformats.org/presentationml/2006/main">
  <p:tag name="AS_UNIQUEID" val="89"/>
  <p:tag name="KSO_WM_BEAUTIFY_FLAG" val=""/>
</p:tagLst>
</file>

<file path=ppt/tags/tag168.xml><?xml version="1.0" encoding="utf-8"?>
<p:tagLst xmlns:p="http://schemas.openxmlformats.org/presentationml/2006/main">
  <p:tag name="AS_UNIQUEID" val="90"/>
  <p:tag name="KSO_WM_BEAUTIFY_FLAG" val=""/>
</p:tagLst>
</file>

<file path=ppt/tags/tag169.xml><?xml version="1.0" encoding="utf-8"?>
<p:tagLst xmlns:p="http://schemas.openxmlformats.org/presentationml/2006/main">
  <p:tag name="AS_UNIQUEID" val="91"/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92"/>
  <p:tag name="KSO_WM_BEAUTIFY_FLAG" val=""/>
</p:tagLst>
</file>

<file path=ppt/tags/tag171.xml><?xml version="1.0" encoding="utf-8"?>
<p:tagLst xmlns:p="http://schemas.openxmlformats.org/presentationml/2006/main">
  <p:tag name="AS_UNIQUEID" val="93"/>
  <p:tag name="KSO_WM_BEAUTIFY_FLAG" val=""/>
</p:tagLst>
</file>

<file path=ppt/tags/tag172.xml><?xml version="1.0" encoding="utf-8"?>
<p:tagLst xmlns:p="http://schemas.openxmlformats.org/presentationml/2006/main">
  <p:tag name="AS_UNIQUEID" val="94"/>
  <p:tag name="KSO_WM_BEAUTIFY_FLAG" val=""/>
</p:tagLst>
</file>

<file path=ppt/tags/tag173.xml><?xml version="1.0" encoding="utf-8"?>
<p:tagLst xmlns:p="http://schemas.openxmlformats.org/presentationml/2006/main">
  <p:tag name="AS_UNIQUEID" val="95"/>
  <p:tag name="KSO_WM_BEAUTIFY_FLAG" val=""/>
</p:tagLst>
</file>

<file path=ppt/tags/tag174.xml><?xml version="1.0" encoding="utf-8"?>
<p:tagLst xmlns:p="http://schemas.openxmlformats.org/presentationml/2006/main">
  <p:tag name="AS_UNIQUEID" val="96"/>
  <p:tag name="KSO_WM_BEAUTIFY_FLAG" val=""/>
</p:tagLst>
</file>

<file path=ppt/tags/tag175.xml><?xml version="1.0" encoding="utf-8"?>
<p:tagLst xmlns:p="http://schemas.openxmlformats.org/presentationml/2006/main">
  <p:tag name="AS_UNIQUEID" val="97"/>
  <p:tag name="KSO_WM_BEAUTIFY_FLAG" val=""/>
</p:tagLst>
</file>

<file path=ppt/tags/tag176.xml><?xml version="1.0" encoding="utf-8"?>
<p:tagLst xmlns:p="http://schemas.openxmlformats.org/presentationml/2006/main">
  <p:tag name="AS_UNIQUEID" val="98"/>
  <p:tag name="KSO_WM_BEAUTIFY_FLAG" val=""/>
</p:tagLst>
</file>

<file path=ppt/tags/tag177.xml><?xml version="1.0" encoding="utf-8"?>
<p:tagLst xmlns:p="http://schemas.openxmlformats.org/presentationml/2006/main">
  <p:tag name="AS_UNIQUEID" val="99"/>
  <p:tag name="KSO_WM_BEAUTIFY_FLAG" val=""/>
</p:tagLst>
</file>

<file path=ppt/tags/tag178.xml><?xml version="1.0" encoding="utf-8"?>
<p:tagLst xmlns:p="http://schemas.openxmlformats.org/presentationml/2006/main">
  <p:tag name="AS_UNIQUEID" val="100"/>
  <p:tag name="KSO_WM_BEAUTIFY_FLAG" val=""/>
</p:tagLst>
</file>

<file path=ppt/tags/tag179.xml><?xml version="1.0" encoding="utf-8"?>
<p:tagLst xmlns:p="http://schemas.openxmlformats.org/presentationml/2006/main">
  <p:tag name="AS_UNIQUEID" val="101"/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102"/>
  <p:tag name="KSO_WM_BEAUTIFY_FLAG" val=""/>
</p:tagLst>
</file>

<file path=ppt/tags/tag181.xml><?xml version="1.0" encoding="utf-8"?>
<p:tagLst xmlns:p="http://schemas.openxmlformats.org/presentationml/2006/main">
  <p:tag name="AS_UNIQUEID" val="103"/>
  <p:tag name="KSO_WM_BEAUTIFY_FLAG" val=""/>
</p:tagLst>
</file>

<file path=ppt/tags/tag182.xml><?xml version="1.0" encoding="utf-8"?>
<p:tagLst xmlns:p="http://schemas.openxmlformats.org/presentationml/2006/main">
  <p:tag name="AS_UNIQUEID" val="104"/>
</p:tagLst>
</file>

<file path=ppt/tags/tag183.xml><?xml version="1.0" encoding="utf-8"?>
<p:tagLst xmlns:p="http://schemas.openxmlformats.org/presentationml/2006/main">
  <p:tag name="AS_UNIQUEID" val="105"/>
  <p:tag name="KSO_WM_BEAUTIFY_FLAG" val=""/>
</p:tagLst>
</file>

<file path=ppt/tags/tag184.xml><?xml version="1.0" encoding="utf-8"?>
<p:tagLst xmlns:p="http://schemas.openxmlformats.org/presentationml/2006/main">
  <p:tag name="AS_UNIQUEID" val="106"/>
  <p:tag name="KSO_WM_BEAUTIFY_FLAG" val=""/>
</p:tagLst>
</file>

<file path=ppt/tags/tag185.xml><?xml version="1.0" encoding="utf-8"?>
<p:tagLst xmlns:p="http://schemas.openxmlformats.org/presentationml/2006/main">
  <p:tag name="AS_UNIQUEID" val="107"/>
  <p:tag name="KSO_WM_BEAUTIFY_FLAG" val=""/>
</p:tagLst>
</file>

<file path=ppt/tags/tag186.xml><?xml version="1.0" encoding="utf-8"?>
<p:tagLst xmlns:p="http://schemas.openxmlformats.org/presentationml/2006/main">
  <p:tag name="AS_UNIQUEID" val="109"/>
  <p:tag name="KSO_WM_BEAUTIFY_FLAG" val=""/>
</p:tagLst>
</file>

<file path=ppt/tags/tag187.xml><?xml version="1.0" encoding="utf-8"?>
<p:tagLst xmlns:p="http://schemas.openxmlformats.org/presentationml/2006/main">
  <p:tag name="AS_UNIQUEID" val="110"/>
  <p:tag name="KSO_WM_BEAUTIFY_FLAG" val=""/>
</p:tagLst>
</file>

<file path=ppt/tags/tag188.xml><?xml version="1.0" encoding="utf-8"?>
<p:tagLst xmlns:p="http://schemas.openxmlformats.org/presentationml/2006/main">
  <p:tag name="AS_UNIQUEID" val="111"/>
  <p:tag name="KSO_WM_BEAUTIFY_FLAG" val=""/>
</p:tagLst>
</file>

<file path=ppt/tags/tag189.xml><?xml version="1.0" encoding="utf-8"?>
<p:tagLst xmlns:p="http://schemas.openxmlformats.org/presentationml/2006/main">
  <p:tag name="AS_UNIQUEID" val="112"/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113"/>
  <p:tag name="KSO_WM_BEAUTIFY_FLAG" val=""/>
</p:tagLst>
</file>

<file path=ppt/tags/tag191.xml><?xml version="1.0" encoding="utf-8"?>
<p:tagLst xmlns:p="http://schemas.openxmlformats.org/presentationml/2006/main">
  <p:tag name="AS_UNIQUEID" val="114"/>
  <p:tag name="KSO_WM_BEAUTIFY_FLAG" val=""/>
</p:tagLst>
</file>

<file path=ppt/tags/tag192.xml><?xml version="1.0" encoding="utf-8"?>
<p:tagLst xmlns:p="http://schemas.openxmlformats.org/presentationml/2006/main">
  <p:tag name="AS_UNIQUEID" val="115"/>
  <p:tag name="KSO_WM_BEAUTIFY_FLAG" val=""/>
</p:tagLst>
</file>

<file path=ppt/tags/tag193.xml><?xml version="1.0" encoding="utf-8"?>
<p:tagLst xmlns:p="http://schemas.openxmlformats.org/presentationml/2006/main">
  <p:tag name="AS_UNIQUEID" val="116"/>
  <p:tag name="KSO_WM_BEAUTIFY_FLAG" val=""/>
</p:tagLst>
</file>

<file path=ppt/tags/tag194.xml><?xml version="1.0" encoding="utf-8"?>
<p:tagLst xmlns:p="http://schemas.openxmlformats.org/presentationml/2006/main">
  <p:tag name="AS_UNIQUEID" val="117"/>
  <p:tag name="KSO_WM_BEAUTIFY_FLAG" val=""/>
</p:tagLst>
</file>

<file path=ppt/tags/tag195.xml><?xml version="1.0" encoding="utf-8"?>
<p:tagLst xmlns:p="http://schemas.openxmlformats.org/presentationml/2006/main">
  <p:tag name="AS_UNIQUEID" val="118"/>
  <p:tag name="KSO_WM_BEAUTIFY_FLAG" val=""/>
</p:tagLst>
</file>

<file path=ppt/tags/tag196.xml><?xml version="1.0" encoding="utf-8"?>
<p:tagLst xmlns:p="http://schemas.openxmlformats.org/presentationml/2006/main">
  <p:tag name="AS_UNIQUEID" val="119"/>
  <p:tag name="KSO_WM_BEAUTIFY_FLAG" val=""/>
</p:tagLst>
</file>

<file path=ppt/tags/tag197.xml><?xml version="1.0" encoding="utf-8"?>
<p:tagLst xmlns:p="http://schemas.openxmlformats.org/presentationml/2006/main">
  <p:tag name="AS_UNIQUEID" val="120"/>
  <p:tag name="KSO_WM_BEAUTIFY_FLAG" val=""/>
</p:tagLst>
</file>

<file path=ppt/tags/tag198.xml><?xml version="1.0" encoding="utf-8"?>
<p:tagLst xmlns:p="http://schemas.openxmlformats.org/presentationml/2006/main">
  <p:tag name="AS_UNIQUEID" val="121"/>
  <p:tag name="KSO_WM_BEAUTIFY_FLAG" val=""/>
</p:tagLst>
</file>

<file path=ppt/tags/tag199.xml><?xml version="1.0" encoding="utf-8"?>
<p:tagLst xmlns:p="http://schemas.openxmlformats.org/presentationml/2006/main">
  <p:tag name="AS_UNIQUEID" val="122"/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123"/>
</p:tagLst>
</file>

<file path=ppt/tags/tag201.xml><?xml version="1.0" encoding="utf-8"?>
<p:tagLst xmlns:p="http://schemas.openxmlformats.org/presentationml/2006/main">
  <p:tag name="AS_UNIQUEID" val="124"/>
  <p:tag name="KSO_WM_BEAUTIFY_FLAG" val=""/>
</p:tagLst>
</file>

<file path=ppt/tags/tag202.xml><?xml version="1.0" encoding="utf-8"?>
<p:tagLst xmlns:p="http://schemas.openxmlformats.org/presentationml/2006/main">
  <p:tag name="AS_UNIQUEID" val="125"/>
</p:tagLst>
</file>

<file path=ppt/tags/tag203.xml><?xml version="1.0" encoding="utf-8"?>
<p:tagLst xmlns:p="http://schemas.openxmlformats.org/presentationml/2006/main">
  <p:tag name="AS_UNIQUEID" val="126"/>
  <p:tag name="KSO_WM_BEAUTIFY_FLAG" val=""/>
</p:tagLst>
</file>

<file path=ppt/tags/tag204.xml><?xml version="1.0" encoding="utf-8"?>
<p:tagLst xmlns:p="http://schemas.openxmlformats.org/presentationml/2006/main">
  <p:tag name="AS_UNIQUEID" val="127"/>
  <p:tag name="KSO_WM_BEAUTIFY_FLAG" val=""/>
</p:tagLst>
</file>

<file path=ppt/tags/tag205.xml><?xml version="1.0" encoding="utf-8"?>
<p:tagLst xmlns:p="http://schemas.openxmlformats.org/presentationml/2006/main">
  <p:tag name="AS_UNIQUEID" val="128"/>
</p:tagLst>
</file>

<file path=ppt/tags/tag206.xml><?xml version="1.0" encoding="utf-8"?>
<p:tagLst xmlns:p="http://schemas.openxmlformats.org/presentationml/2006/main">
  <p:tag name="AS_UNIQUEID" val="129"/>
  <p:tag name="KSO_WM_BEAUTIFY_FLAG" val=""/>
</p:tagLst>
</file>

<file path=ppt/tags/tag207.xml><?xml version="1.0" encoding="utf-8"?>
<p:tagLst xmlns:p="http://schemas.openxmlformats.org/presentationml/2006/main">
  <p:tag name="AS_UNIQUEID" val="130"/>
  <p:tag name="KSO_WM_BEAUTIFY_FLAG" val=""/>
</p:tagLst>
</file>

<file path=ppt/tags/tag208.xml><?xml version="1.0" encoding="utf-8"?>
<p:tagLst xmlns:p="http://schemas.openxmlformats.org/presentationml/2006/main">
  <p:tag name="AS_UNIQUEID" val="131"/>
</p:tagLst>
</file>

<file path=ppt/tags/tag209.xml><?xml version="1.0" encoding="utf-8"?>
<p:tagLst xmlns:p="http://schemas.openxmlformats.org/presentationml/2006/main">
  <p:tag name="AS_UNIQUEID" val="132"/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133"/>
  <p:tag name="KSO_WM_BEAUTIFY_FLAG" val=""/>
</p:tagLst>
</file>

<file path=ppt/tags/tag211.xml><?xml version="1.0" encoding="utf-8"?>
<p:tagLst xmlns:p="http://schemas.openxmlformats.org/presentationml/2006/main">
  <p:tag name="AS_UNIQUEID" val="134"/>
</p:tagLst>
</file>

<file path=ppt/tags/tag212.xml><?xml version="1.0" encoding="utf-8"?>
<p:tagLst xmlns:p="http://schemas.openxmlformats.org/presentationml/2006/main">
  <p:tag name="AS_UNIQUEID" val="135"/>
  <p:tag name="KSO_WM_BEAUTIFY_FLAG" val=""/>
</p:tagLst>
</file>

<file path=ppt/tags/tag213.xml><?xml version="1.0" encoding="utf-8"?>
<p:tagLst xmlns:p="http://schemas.openxmlformats.org/presentationml/2006/main">
  <p:tag name="AS_UNIQUEID" val="136"/>
  <p:tag name="KSO_WM_BEAUTIFY_FLAG" val=""/>
</p:tagLst>
</file>

<file path=ppt/tags/tag214.xml><?xml version="1.0" encoding="utf-8"?>
<p:tagLst xmlns:p="http://schemas.openxmlformats.org/presentationml/2006/main">
  <p:tag name="AS_UNIQUEID" val="137"/>
</p:tagLst>
</file>

<file path=ppt/tags/tag215.xml><?xml version="1.0" encoding="utf-8"?>
<p:tagLst xmlns:p="http://schemas.openxmlformats.org/presentationml/2006/main">
  <p:tag name="AS_UNIQUEID" val="138"/>
  <p:tag name="KSO_WM_BEAUTIFY_FLAG" val=""/>
</p:tagLst>
</file>

<file path=ppt/tags/tag216.xml><?xml version="1.0" encoding="utf-8"?>
<p:tagLst xmlns:p="http://schemas.openxmlformats.org/presentationml/2006/main">
  <p:tag name="AS_UNIQUEID" val="139"/>
  <p:tag name="KSO_WM_BEAUTIFY_FLAG" val=""/>
</p:tagLst>
</file>

<file path=ppt/tags/tag217.xml><?xml version="1.0" encoding="utf-8"?>
<p:tagLst xmlns:p="http://schemas.openxmlformats.org/presentationml/2006/main">
  <p:tag name="AS_UNIQUEID" val="140"/>
  <p:tag name="KSO_WM_BEAUTIFY_FLAG" val=""/>
</p:tagLst>
</file>

<file path=ppt/tags/tag218.xml><?xml version="1.0" encoding="utf-8"?>
<p:tagLst xmlns:p="http://schemas.openxmlformats.org/presentationml/2006/main">
  <p:tag name="AS_UNIQUEID" val="141"/>
  <p:tag name="KSO_WM_BEAUTIFY_FLAG" val=""/>
</p:tagLst>
</file>

<file path=ppt/tags/tag219.xml><?xml version="1.0" encoding="utf-8"?>
<p:tagLst xmlns:p="http://schemas.openxmlformats.org/presentationml/2006/main">
  <p:tag name="AS_UNIQUEID" val="142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143"/>
  <p:tag name="KSO_WM_BEAUTIFY_FLAG" val=""/>
</p:tagLst>
</file>

<file path=ppt/tags/tag221.xml><?xml version="1.0" encoding="utf-8"?>
<p:tagLst xmlns:p="http://schemas.openxmlformats.org/presentationml/2006/main">
  <p:tag name="AS_UNIQUEID" val="144"/>
  <p:tag name="KSO_WM_BEAUTIFY_FLAG" val=""/>
</p:tagLst>
</file>

<file path=ppt/tags/tag222.xml><?xml version="1.0" encoding="utf-8"?>
<p:tagLst xmlns:p="http://schemas.openxmlformats.org/presentationml/2006/main">
  <p:tag name="AS_UNIQUEID" val="145"/>
  <p:tag name="KSO_WM_BEAUTIFY_FLAG" val=""/>
</p:tagLst>
</file>

<file path=ppt/tags/tag223.xml><?xml version="1.0" encoding="utf-8"?>
<p:tagLst xmlns:p="http://schemas.openxmlformats.org/presentationml/2006/main">
  <p:tag name="AS_UNIQUEID" val="147"/>
  <p:tag name="KSO_WM_BEAUTIFY_FLAG" val=""/>
</p:tagLst>
</file>

<file path=ppt/tags/tag224.xml><?xml version="1.0" encoding="utf-8"?>
<p:tagLst xmlns:p="http://schemas.openxmlformats.org/presentationml/2006/main">
  <p:tag name="AS_UNIQUEID" val="148"/>
  <p:tag name="KSO_WM_BEAUTIFY_FLAG" val=""/>
</p:tagLst>
</file>

<file path=ppt/tags/tag225.xml><?xml version="1.0" encoding="utf-8"?>
<p:tagLst xmlns:p="http://schemas.openxmlformats.org/presentationml/2006/main">
  <p:tag name="AS_UNIQUEID" val="149"/>
  <p:tag name="KSO_WM_BEAUTIFY_FLAG" val=""/>
</p:tagLst>
</file>

<file path=ppt/tags/tag226.xml><?xml version="1.0" encoding="utf-8"?>
<p:tagLst xmlns:p="http://schemas.openxmlformats.org/presentationml/2006/main">
  <p:tag name="AS_UNIQUEID" val="150"/>
  <p:tag name="KSO_WM_BEAUTIFY_FLAG" val=""/>
</p:tagLst>
</file>

<file path=ppt/tags/tag227.xml><?xml version="1.0" encoding="utf-8"?>
<p:tagLst xmlns:p="http://schemas.openxmlformats.org/presentationml/2006/main">
  <p:tag name="AS_UNIQUEID" val="151"/>
  <p:tag name="KSO_WM_BEAUTIFY_FLAG" val=""/>
</p:tagLst>
</file>

<file path=ppt/tags/tag228.xml><?xml version="1.0" encoding="utf-8"?>
<p:tagLst xmlns:p="http://schemas.openxmlformats.org/presentationml/2006/main">
  <p:tag name="AS_UNIQUEID" val="152"/>
  <p:tag name="KSO_WM_BEAUTIFY_FLAG" val=""/>
</p:tagLst>
</file>

<file path=ppt/tags/tag229.xml><?xml version="1.0" encoding="utf-8"?>
<p:tagLst xmlns:p="http://schemas.openxmlformats.org/presentationml/2006/main">
  <p:tag name="AS_UNIQUEID" val="153"/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AS_UNIQUEID" val="155"/>
  <p:tag name="KSO_WM_BEAUTIFY_FLAG" val=""/>
</p:tagLst>
</file>

<file path=ppt/tags/tag231.xml><?xml version="1.0" encoding="utf-8"?>
<p:tagLst xmlns:p="http://schemas.openxmlformats.org/presentationml/2006/main">
  <p:tag name="AS_UNIQUEID" val="156"/>
  <p:tag name="KSO_WM_BEAUTIFY_FLAG" val=""/>
</p:tagLst>
</file>

<file path=ppt/tags/tag232.xml><?xml version="1.0" encoding="utf-8"?>
<p:tagLst xmlns:p="http://schemas.openxmlformats.org/presentationml/2006/main">
  <p:tag name="AS_UNIQUEID" val="157"/>
  <p:tag name="KSO_WM_BEAUTIFY_FLAG" val=""/>
  <p:tag name="KSO_WM_DIAGRAM_VIRTUALLY_FRAME" val="{&quot;height&quot;:226.4166141732283,&quot;left&quot;:42.249921259842516,&quot;top&quot;:156.0427559055118,&quot;width&quot;:874.3751181102364}"/>
</p:tagLst>
</file>

<file path=ppt/tags/tag233.xml><?xml version="1.0" encoding="utf-8"?>
<p:tagLst xmlns:p="http://schemas.openxmlformats.org/presentationml/2006/main">
  <p:tag name="AS_UNIQUEID" val="158"/>
  <p:tag name="KSO_WM_BEAUTIFY_FLAG" val=""/>
  <p:tag name="KSO_WM_DIAGRAM_VIRTUALLY_FRAME" val="{&quot;height&quot;:226.4166141732283,&quot;left&quot;:42.249921259842516,&quot;top&quot;:156.0427559055118,&quot;width&quot;:874.3751181102364}"/>
</p:tagLst>
</file>

<file path=ppt/tags/tag234.xml><?xml version="1.0" encoding="utf-8"?>
<p:tagLst xmlns:p="http://schemas.openxmlformats.org/presentationml/2006/main">
  <p:tag name="AS_UNIQUEID" val="159"/>
  <p:tag name="KSO_WM_BEAUTIFY_FLAG" val=""/>
  <p:tag name="KSO_WM_DIAGRAM_VIRTUALLY_FRAME" val="{&quot;height&quot;:226.4166141732283,&quot;left&quot;:42.249921259842516,&quot;top&quot;:156.0427559055118,&quot;width&quot;:874.3751181102364}"/>
</p:tagLst>
</file>

<file path=ppt/tags/tag235.xml><?xml version="1.0" encoding="utf-8"?>
<p:tagLst xmlns:p="http://schemas.openxmlformats.org/presentationml/2006/main">
  <p:tag name="AS_UNIQUEID" val="160"/>
  <p:tag name="KSO_WM_BEAUTIFY_FLAG" val=""/>
  <p:tag name="KSO_WM_DIAGRAM_VIRTUALLY_FRAME" val="{&quot;height&quot;:226.4166141732283,&quot;left&quot;:42.249921259842516,&quot;top&quot;:156.0427559055118,&quot;width&quot;:874.3751181102364}"/>
</p:tagLst>
</file>

<file path=ppt/tags/tag236.xml><?xml version="1.0" encoding="utf-8"?>
<p:tagLst xmlns:p="http://schemas.openxmlformats.org/presentationml/2006/main">
  <p:tag name="AS_UNIQUEID" val="161"/>
  <p:tag name="KSO_WM_BEAUTIFY_FLAG" val=""/>
  <p:tag name="KSO_WM_DIAGRAM_VIRTUALLY_FRAME" val="{&quot;height&quot;:226.4166141732283,&quot;left&quot;:42.249921259842516,&quot;top&quot;:156.0427559055118,&quot;width&quot;:874.3751181102364}"/>
</p:tagLst>
</file>

<file path=ppt/tags/tag237.xml><?xml version="1.0" encoding="utf-8"?>
<p:tagLst xmlns:p="http://schemas.openxmlformats.org/presentationml/2006/main">
  <p:tag name="AS_UNIQUEID" val="162"/>
  <p:tag name="KSO_WM_BEAUTIFY_FLAG" val=""/>
  <p:tag name="KSO_WM_DIAGRAM_VIRTUALLY_FRAME" val="{&quot;height&quot;:226.4166141732283,&quot;left&quot;:42.249921259842516,&quot;top&quot;:156.0427559055118,&quot;width&quot;:874.3751181102364}"/>
</p:tagLst>
</file>

<file path=ppt/tags/tag238.xml><?xml version="1.0" encoding="utf-8"?>
<p:tagLst xmlns:p="http://schemas.openxmlformats.org/presentationml/2006/main">
  <p:tag name="AS_UNIQUEID" val="163"/>
  <p:tag name="KSO_WM_BEAUTIFY_FLAG" val=""/>
</p:tagLst>
</file>

<file path=ppt/tags/tag239.xml><?xml version="1.0" encoding="utf-8"?>
<p:tagLst xmlns:p="http://schemas.openxmlformats.org/presentationml/2006/main">
  <p:tag name="AS_UNIQUEID" val="164"/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166"/>
  <p:tag name="KSO_WM_BEAUTIFY_FLAG" val=""/>
</p:tagLst>
</file>

<file path=ppt/tags/tag241.xml><?xml version="1.0" encoding="utf-8"?>
<p:tagLst xmlns:p="http://schemas.openxmlformats.org/presentationml/2006/main">
  <p:tag name="AS_UNIQUEID" val="167"/>
  <p:tag name="KSO_WM_BEAUTIFY_FLAG" val=""/>
</p:tagLst>
</file>

<file path=ppt/tags/tag242.xml><?xml version="1.0" encoding="utf-8"?>
<p:tagLst xmlns:p="http://schemas.openxmlformats.org/presentationml/2006/main">
  <p:tag name="AS_UNIQUEID" val="168"/>
  <p:tag name="KSO_WM_BEAUTIFY_FLAG" val=""/>
</p:tagLst>
</file>

<file path=ppt/tags/tag243.xml><?xml version="1.0" encoding="utf-8"?>
<p:tagLst xmlns:p="http://schemas.openxmlformats.org/presentationml/2006/main">
  <p:tag name="AS_UNIQUEID" val="169"/>
  <p:tag name="KSO_WM_BEAUTIFY_FLAG" val=""/>
</p:tagLst>
</file>

<file path=ppt/tags/tag244.xml><?xml version="1.0" encoding="utf-8"?>
<p:tagLst xmlns:p="http://schemas.openxmlformats.org/presentationml/2006/main">
  <p:tag name="AS_UNIQUEID" val="170"/>
  <p:tag name="KSO_WM_BEAUTIFY_FLAG" val=""/>
</p:tagLst>
</file>

<file path=ppt/tags/tag245.xml><?xml version="1.0" encoding="utf-8"?>
<p:tagLst xmlns:p="http://schemas.openxmlformats.org/presentationml/2006/main">
  <p:tag name="AS_UNIQUEID" val="171"/>
  <p:tag name="KSO_WM_BEAUTIFY_FLAG" val=""/>
</p:tagLst>
</file>

<file path=ppt/tags/tag246.xml><?xml version="1.0" encoding="utf-8"?>
<p:tagLst xmlns:p="http://schemas.openxmlformats.org/presentationml/2006/main">
  <p:tag name="AS_UNIQUEID" val="172"/>
</p:tagLst>
</file>

<file path=ppt/tags/tag247.xml><?xml version="1.0" encoding="utf-8"?>
<p:tagLst xmlns:p="http://schemas.openxmlformats.org/presentationml/2006/main">
  <p:tag name="AS_UNIQUEID" val="173"/>
  <p:tag name="KSO_WM_BEAUTIFY_FLAG" val=""/>
</p:tagLst>
</file>

<file path=ppt/tags/tag248.xml><?xml version="1.0" encoding="utf-8"?>
<p:tagLst xmlns:p="http://schemas.openxmlformats.org/presentationml/2006/main">
  <p:tag name="AS_UNIQUEID" val="174"/>
  <p:tag name="KSO_WM_BEAUTIFY_FLAG" val=""/>
</p:tagLst>
</file>

<file path=ppt/tags/tag249.xml><?xml version="1.0" encoding="utf-8"?>
<p:tagLst xmlns:p="http://schemas.openxmlformats.org/presentationml/2006/main">
  <p:tag name="AS_UNIQUEID" val="175"/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AS_UNIQUEID" val="176"/>
  <p:tag name="KSO_WM_BEAUTIFY_FLAG" val=""/>
</p:tagLst>
</file>

<file path=ppt/tags/tag251.xml><?xml version="1.0" encoding="utf-8"?>
<p:tagLst xmlns:p="http://schemas.openxmlformats.org/presentationml/2006/main">
  <p:tag name="AS_UNIQUEID" val="177"/>
  <p:tag name="KSO_WM_BEAUTIFY_FLAG" val=""/>
</p:tagLst>
</file>

<file path=ppt/tags/tag252.xml><?xml version="1.0" encoding="utf-8"?>
<p:tagLst xmlns:p="http://schemas.openxmlformats.org/presentationml/2006/main">
  <p:tag name="AS_UNIQUEID" val="178"/>
  <p:tag name="KSO_WM_BEAUTIFY_FLAG" val=""/>
</p:tagLst>
</file>

<file path=ppt/tags/tag253.xml><?xml version="1.0" encoding="utf-8"?>
<p:tagLst xmlns:p="http://schemas.openxmlformats.org/presentationml/2006/main">
  <p:tag name="AS_UNIQUEID" val="180"/>
  <p:tag name="KSO_WM_BEAUTIFY_FLAG" val=""/>
</p:tagLst>
</file>

<file path=ppt/tags/tag254.xml><?xml version="1.0" encoding="utf-8"?>
<p:tagLst xmlns:p="http://schemas.openxmlformats.org/presentationml/2006/main">
  <p:tag name="AS_UNIQUEID" val="181"/>
  <p:tag name="KSO_WM_BEAUTIFY_FLAG" val=""/>
</p:tagLst>
</file>

<file path=ppt/tags/tag255.xml><?xml version="1.0" encoding="utf-8"?>
<p:tagLst xmlns:p="http://schemas.openxmlformats.org/presentationml/2006/main">
  <p:tag name="AS_UNIQUEID" val="182"/>
  <p:tag name="KSO_WM_BEAUTIFY_FLAG" val=""/>
</p:tagLst>
</file>

<file path=ppt/tags/tag256.xml><?xml version="1.0" encoding="utf-8"?>
<p:tagLst xmlns:p="http://schemas.openxmlformats.org/presentationml/2006/main">
  <p:tag name="AS_UNIQUEID" val="183"/>
  <p:tag name="KSO_WM_BEAUTIFY_FLAG" val=""/>
</p:tagLst>
</file>

<file path=ppt/tags/tag257.xml><?xml version="1.0" encoding="utf-8"?>
<p:tagLst xmlns:p="http://schemas.openxmlformats.org/presentationml/2006/main">
  <p:tag name="AS_UNIQUEID" val="184"/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9600,&quot;width&quot;:9600}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AS_UNIQUEID" val="2"/>
  <p:tag name="KSO_WM_BEAUTIFY_FLAG" val=""/>
</p:tagLst>
</file>

<file path=ppt/tags/tag85.xml><?xml version="1.0" encoding="utf-8"?>
<p:tagLst xmlns:p="http://schemas.openxmlformats.org/presentationml/2006/main">
  <p:tag name="AS_UNIQUEID" val="3"/>
</p:tagLst>
</file>

<file path=ppt/tags/tag86.xml><?xml version="1.0" encoding="utf-8"?>
<p:tagLst xmlns:p="http://schemas.openxmlformats.org/presentationml/2006/main">
  <p:tag name="AS_UNIQUEID" val="4"/>
  <p:tag name="KSO_WM_BEAUTIFY_FLAG" val=""/>
</p:tagLst>
</file>

<file path=ppt/tags/tag87.xml><?xml version="1.0" encoding="utf-8"?>
<p:tagLst xmlns:p="http://schemas.openxmlformats.org/presentationml/2006/main">
  <p:tag name="AS_UNIQUEID" val="5"/>
  <p:tag name="KSO_WM_BEAUTIFY_FLAG" val=""/>
</p:tagLst>
</file>

<file path=ppt/tags/tag88.xml><?xml version="1.0" encoding="utf-8"?>
<p:tagLst xmlns:p="http://schemas.openxmlformats.org/presentationml/2006/main">
  <p:tag name="AS_UNIQUEID" val="6"/>
  <p:tag name="KSO_WM_BEAUTIFY_FLAG" val=""/>
</p:tagLst>
</file>

<file path=ppt/tags/tag89.xml><?xml version="1.0" encoding="utf-8"?>
<p:tagLst xmlns:p="http://schemas.openxmlformats.org/presentationml/2006/main">
  <p:tag name="AS_UNIQUEID" val="7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8"/>
  <p:tag name="KSO_WM_BEAUTIFY_FLAG" val=""/>
</p:tagLst>
</file>

<file path=ppt/tags/tag91.xml><?xml version="1.0" encoding="utf-8"?>
<p:tagLst xmlns:p="http://schemas.openxmlformats.org/presentationml/2006/main">
  <p:tag name="AS_UNIQUEID" val="10"/>
  <p:tag name="KSO_WM_BEAUTIFY_FLAG" val=""/>
</p:tagLst>
</file>

<file path=ppt/tags/tag92.xml><?xml version="1.0" encoding="utf-8"?>
<p:tagLst xmlns:p="http://schemas.openxmlformats.org/presentationml/2006/main">
  <p:tag name="AS_UNIQUEID" val="11"/>
</p:tagLst>
</file>

<file path=ppt/tags/tag93.xml><?xml version="1.0" encoding="utf-8"?>
<p:tagLst xmlns:p="http://schemas.openxmlformats.org/presentationml/2006/main">
  <p:tag name="AS_UNIQUEID" val="12"/>
  <p:tag name="KSO_WM_BEAUTIFY_FLAG" val=""/>
</p:tagLst>
</file>

<file path=ppt/tags/tag94.xml><?xml version="1.0" encoding="utf-8"?>
<p:tagLst xmlns:p="http://schemas.openxmlformats.org/presentationml/2006/main">
  <p:tag name="AS_UNIQUEID" val="13"/>
  <p:tag name="KSO_WM_BEAUTIFY_FLAG" val=""/>
</p:tagLst>
</file>

<file path=ppt/tags/tag95.xml><?xml version="1.0" encoding="utf-8"?>
<p:tagLst xmlns:p="http://schemas.openxmlformats.org/presentationml/2006/main">
  <p:tag name="AS_UNIQUEID" val="14"/>
  <p:tag name="KSO_WM_BEAUTIFY_FLAG" val=""/>
</p:tagLst>
</file>

<file path=ppt/tags/tag96.xml><?xml version="1.0" encoding="utf-8"?>
<p:tagLst xmlns:p="http://schemas.openxmlformats.org/presentationml/2006/main">
  <p:tag name="AS_UNIQUEID" val="15"/>
  <p:tag name="KSO_WM_BEAUTIFY_FLAG" val=""/>
</p:tagLst>
</file>

<file path=ppt/tags/tag97.xml><?xml version="1.0" encoding="utf-8"?>
<p:tagLst xmlns:p="http://schemas.openxmlformats.org/presentationml/2006/main">
  <p:tag name="AS_UNIQUEID" val="16"/>
  <p:tag name="KSO_WM_BEAUTIFY_FLAG" val=""/>
</p:tagLst>
</file>

<file path=ppt/tags/tag98.xml><?xml version="1.0" encoding="utf-8"?>
<p:tagLst xmlns:p="http://schemas.openxmlformats.org/presentationml/2006/main">
  <p:tag name="AS_UNIQUEID" val="17"/>
  <p:tag name="KSO_WM_BEAUTIFY_FLAG" val=""/>
</p:tagLst>
</file>

<file path=ppt/tags/tag99.xml><?xml version="1.0" encoding="utf-8"?>
<p:tagLst xmlns:p="http://schemas.openxmlformats.org/presentationml/2006/main">
  <p:tag name="AS_UNIQUEID" val="18"/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1417</Words>
  <Application>WPS 演示</Application>
  <PresentationFormat>宽屏</PresentationFormat>
  <Paragraphs>225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Times New Roman</vt:lpstr>
      <vt:lpstr>黑体</vt:lpstr>
      <vt:lpstr>方正中等线简体</vt:lpstr>
      <vt:lpstr>Courier New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桂平</cp:lastModifiedBy>
  <cp:revision>156</cp:revision>
  <dcterms:created xsi:type="dcterms:W3CDTF">2019-06-19T02:08:00Z</dcterms:created>
  <dcterms:modified xsi:type="dcterms:W3CDTF">2025-02-13T17:10:19Z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606AD3E5AF2048728B0AB8B8181504C4_11</vt:lpwstr>
  </property>
</Properties>
</file>