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3"/>
    <p:sldId id="319"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6" r:id="rId18"/>
    <p:sldId id="334" r:id="rId19"/>
    <p:sldId id="335" r:id="rId20"/>
    <p:sldId id="337" r:id="rId21"/>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cmAuthor id="2" name="作者" initials="A" lastIdx="0" clrIdx="1"/>
  <p:cmAuthor id="0" name="幸全"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74" d="100"/>
          <a:sy n="74" d="100"/>
        </p:scale>
        <p:origin x="630" y="78"/>
      </p:cViewPr>
      <p:guideLst>
        <p:guide orient="horz" pos="2160"/>
        <p:guide pos="378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89.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grpSp>
        <p:nvGrpSpPr>
          <p:cNvPr id="9" name="组合 8"/>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4.xml"/><Relationship Id="rId5" Type="http://schemas.openxmlformats.org/officeDocument/2006/relationships/image" Target="../media/image5.png"/><Relationship Id="rId4" Type="http://schemas.openxmlformats.org/officeDocument/2006/relationships/tags" Target="../tags/tag6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package" Target="../embeddings/Document2.docx"/><Relationship Id="rId4" Type="http://schemas.openxmlformats.org/officeDocument/2006/relationships/image" Target="../media/image20.png"/><Relationship Id="rId3" Type="http://schemas.openxmlformats.org/officeDocument/2006/relationships/image" Target="../media/image19.emf"/><Relationship Id="rId2" Type="http://schemas.openxmlformats.org/officeDocument/2006/relationships/package" Target="../embeddings/Document1.docx"/><Relationship Id="rId1" Type="http://schemas.openxmlformats.org/officeDocument/2006/relationships/tags" Target="../tags/tag83.xml"/></Relationships>
</file>

<file path=ppt/slides/_rels/slide15.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package" Target="../embeddings/Document4.docx"/><Relationship Id="rId3" Type="http://schemas.openxmlformats.org/officeDocument/2006/relationships/image" Target="../media/image22.emf"/><Relationship Id="rId2" Type="http://schemas.openxmlformats.org/officeDocument/2006/relationships/package" Target="../embeddings/Document3.docx"/><Relationship Id="rId1" Type="http://schemas.openxmlformats.org/officeDocument/2006/relationships/tags" Target="../tags/tag8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tags" Target="../tags/tag86.xml"/></Relationships>
</file>

<file path=ppt/slides/_rels/slide18.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package" Target="../embeddings/Document6.docx"/><Relationship Id="rId3" Type="http://schemas.openxmlformats.org/officeDocument/2006/relationships/image" Target="../media/image25.emf"/><Relationship Id="rId2" Type="http://schemas.openxmlformats.org/officeDocument/2006/relationships/package" Target="../embeddings/Document5.docx"/><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tags" Target="../tags/tag88.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829945"/>
          </a:xfrm>
          <a:prstGeom prst="rect">
            <a:avLst/>
          </a:prstGeom>
        </p:spPr>
        <p:txBody>
          <a:bodyPr wrap="square">
            <a:spAutoFit/>
          </a:bodyPr>
          <a:lstStyle/>
          <a:p>
            <a:pPr algn="ctr"/>
            <a:r>
              <a:rPr lang="zh-CN" altLang="en-US" sz="4800" b="1" kern="100" dirty="0">
                <a:solidFill>
                  <a:schemeClr val="bg1"/>
                </a:solidFill>
                <a:latin typeface="微软雅黑" panose="020B0503020204020204" charset="-122"/>
                <a:ea typeface="微软雅黑" panose="020B0503020204020204" charset="-122"/>
                <a:cs typeface="Times New Roman" panose="02020603050405020304" pitchFamily="18" charset="0"/>
              </a:rPr>
              <a:t>第二章</a:t>
            </a:r>
            <a:r>
              <a:rPr lang="zh-CN" altLang="en-US" sz="48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：烃</a:t>
            </a:r>
            <a:endParaRPr lang="zh-CN" altLang="en-US" sz="4800"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4240530" y="3777615"/>
            <a:ext cx="4021455" cy="645160"/>
          </a:xfrm>
          <a:prstGeom prst="rect">
            <a:avLst/>
          </a:prstGeom>
          <a:effectLst/>
        </p:spPr>
        <p:txBody>
          <a:bodyPr wrap="square">
            <a:spAutoFit/>
          </a:bodyPr>
          <a:lstStyle/>
          <a:p>
            <a:r>
              <a:rPr lang="zh-CN" altLang="en-US"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第二节：烯烃</a:t>
            </a:r>
            <a:r>
              <a:rPr lang="en-US" altLang="zh-CN"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 </a:t>
            </a:r>
            <a:r>
              <a:rPr lang="zh-CN" altLang="en-US"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rPr>
              <a:t>炔烃</a:t>
            </a:r>
            <a:endParaRPr lang="zh-CN" altLang="en-US" sz="3600" b="1" kern="100" dirty="0" smtClean="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4"/>
            </p:custDataLst>
          </p:nvPr>
        </p:nvPicPr>
        <p:blipFill>
          <a:blip r:embed="rId5"/>
          <a:srcRect l="-1483" t="494"/>
          <a:stretch>
            <a:fillRect/>
          </a:stretch>
        </p:blipFill>
        <p:spPr>
          <a:xfrm>
            <a:off x="534670" y="387350"/>
            <a:ext cx="1173480" cy="1150620"/>
          </a:xfrm>
          <a:prstGeom prst="ellipse">
            <a:avLst/>
          </a:prstGeom>
        </p:spPr>
      </p:pic>
      <p:sp>
        <p:nvSpPr>
          <p:cNvPr id="12" name="文本框 11"/>
          <p:cNvSpPr txBox="1"/>
          <p:nvPr/>
        </p:nvSpPr>
        <p:spPr>
          <a:xfrm>
            <a:off x="3472180" y="894080"/>
            <a:ext cx="5558155" cy="583565"/>
          </a:xfrm>
          <a:prstGeom prst="rect">
            <a:avLst/>
          </a:prstGeom>
          <a:noFill/>
        </p:spPr>
        <p:txBody>
          <a:bodyPr wrap="square" rtlCol="0">
            <a:spAutoFit/>
          </a:bodyPr>
          <a:lstStyle/>
          <a:p>
            <a:r>
              <a:rPr lang="zh-CN" altLang="en-US" sz="3200" dirty="0">
                <a:solidFill>
                  <a:srgbClr val="3780D7"/>
                </a:solidFill>
              </a:rPr>
              <a:t>人教版高中</a:t>
            </a:r>
            <a:r>
              <a:rPr lang="zh-CN" altLang="en-US" sz="3200" dirty="0" smtClean="0">
                <a:solidFill>
                  <a:srgbClr val="3780D7"/>
                </a:solidFill>
              </a:rPr>
              <a:t>化学选择性必修</a:t>
            </a:r>
            <a:r>
              <a:rPr lang="en-US" altLang="zh-CN" sz="3200" dirty="0" smtClean="0">
                <a:solidFill>
                  <a:srgbClr val="3780D7"/>
                </a:solidFill>
              </a:rPr>
              <a:t>3</a:t>
            </a:r>
            <a:endParaRPr lang="en-US" altLang="zh-CN" sz="3200" dirty="0" smtClean="0">
              <a:solidFill>
                <a:srgbClr val="3780D7"/>
              </a:solidFill>
            </a:endParaRPr>
          </a:p>
        </p:txBody>
      </p:sp>
      <p:sp>
        <p:nvSpPr>
          <p:cNvPr id="5" name="矩形 4"/>
          <p:cNvSpPr/>
          <p:nvPr>
            <p:custDataLst>
              <p:tags r:id="rId6"/>
            </p:custDataLst>
          </p:nvPr>
        </p:nvSpPr>
        <p:spPr>
          <a:xfrm>
            <a:off x="5193030" y="4516120"/>
            <a:ext cx="2352675" cy="460375"/>
          </a:xfrm>
          <a:prstGeom prst="rect">
            <a:avLst/>
          </a:prstGeom>
          <a:ln>
            <a:noFill/>
          </a:ln>
        </p:spPr>
        <p:txBody>
          <a:bodyPr wrap="square">
            <a:spAutoFit/>
          </a:bodyPr>
          <a:p>
            <a:r>
              <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第</a:t>
            </a:r>
            <a:r>
              <a:rPr lang="en-US"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1</a:t>
            </a:r>
            <a:r>
              <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课时：烯烃</a:t>
            </a:r>
            <a:endPar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5" name="表格 4"/>
          <p:cNvGraphicFramePr>
            <a:graphicFrameLocks noGrp="1"/>
          </p:cNvGraphicFramePr>
          <p:nvPr>
            <p:custDataLst>
              <p:tags r:id="rId2"/>
            </p:custDataLst>
          </p:nvPr>
        </p:nvGraphicFramePr>
        <p:xfrm>
          <a:off x="951230" y="1164590"/>
          <a:ext cx="9545320" cy="2980690"/>
        </p:xfrm>
        <a:graphic>
          <a:graphicData uri="http://schemas.openxmlformats.org/drawingml/2006/table">
            <a:tbl>
              <a:tblPr firstRow="1" bandRow="1">
                <a:tableStyleId>{5940675A-B579-460E-94D1-54222C63F5DA}</a:tableStyleId>
              </a:tblPr>
              <a:tblGrid>
                <a:gridCol w="1909064"/>
                <a:gridCol w="1909064"/>
                <a:gridCol w="1909064"/>
                <a:gridCol w="1909064"/>
                <a:gridCol w="1909064"/>
              </a:tblGrid>
              <a:tr h="747395">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烯烃</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zh-CN" altLang="en-US" sz="2400" b="0">
                          <a:latin typeface="Times New Roman" panose="02020603050405020304" pitchFamily="18" charset="0"/>
                          <a:ea typeface="微软雅黑" panose="020B0503020204020204" charset="-122"/>
                          <a:cs typeface="Times New Roman" panose="02020603050405020304" pitchFamily="18" charset="0"/>
                        </a:rPr>
                        <a:t>乙烯</a:t>
                      </a:r>
                      <a:endParaRPr lang="zh-CN"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丙烯</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1­丁烯</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1­戊烯</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7870">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分子式</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sym typeface="+mn-ea"/>
                        </a:rPr>
                        <a:t>C</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4</a:t>
                      </a:r>
                      <a:endParaRPr lang="en-US" altLang="en-US" sz="2400" b="0">
                        <a:latin typeface="Times New Roman" panose="02020603050405020304" pitchFamily="18" charset="0"/>
                        <a:ea typeface="微软雅黑" panose="020B0503020204020204" charset="-122"/>
                        <a:cs typeface="Times New Roman" panose="02020603050405020304" pitchFamily="18" charset="0"/>
                        <a:sym typeface="+mn-ea"/>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C</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H</a:t>
                      </a:r>
                      <a:r>
                        <a:rPr lang="en-US" sz="2400" b="0" baseline="-25000">
                          <a:latin typeface="Times New Roman" panose="02020603050405020304" pitchFamily="18" charset="0"/>
                          <a:ea typeface="微软雅黑" panose="020B0503020204020204" charset="-122"/>
                          <a:cs typeface="Times New Roman" panose="02020603050405020304" pitchFamily="18" charset="0"/>
                        </a:rPr>
                        <a:t>6</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C</a:t>
                      </a:r>
                      <a:r>
                        <a:rPr lang="en-US" sz="2400" b="0" baseline="-25000">
                          <a:latin typeface="Times New Roman" panose="02020603050405020304" pitchFamily="18" charset="0"/>
                          <a:ea typeface="微软雅黑" panose="020B0503020204020204" charset="-122"/>
                          <a:cs typeface="Times New Roman" panose="02020603050405020304" pitchFamily="18" charset="0"/>
                        </a:rPr>
                        <a:t>4</a:t>
                      </a:r>
                      <a:r>
                        <a:rPr lang="en-US" sz="2400" b="0">
                          <a:latin typeface="Times New Roman" panose="02020603050405020304" pitchFamily="18" charset="0"/>
                          <a:ea typeface="微软雅黑" panose="020B0503020204020204" charset="-122"/>
                          <a:cs typeface="Times New Roman" panose="02020603050405020304" pitchFamily="18" charset="0"/>
                        </a:rPr>
                        <a:t>H</a:t>
                      </a:r>
                      <a:r>
                        <a:rPr lang="en-US" sz="2400" b="0" baseline="-25000">
                          <a:latin typeface="Times New Roman" panose="02020603050405020304" pitchFamily="18" charset="0"/>
                          <a:ea typeface="微软雅黑" panose="020B0503020204020204" charset="-122"/>
                          <a:cs typeface="Times New Roman" panose="02020603050405020304" pitchFamily="18" charset="0"/>
                        </a:rPr>
                        <a:t>8</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C</a:t>
                      </a:r>
                      <a:r>
                        <a:rPr lang="en-US" sz="2400" b="0" baseline="-25000">
                          <a:latin typeface="Times New Roman" panose="02020603050405020304" pitchFamily="18" charset="0"/>
                          <a:ea typeface="微软雅黑" panose="020B0503020204020204" charset="-122"/>
                          <a:cs typeface="Times New Roman" panose="02020603050405020304" pitchFamily="18" charset="0"/>
                        </a:rPr>
                        <a:t>5</a:t>
                      </a:r>
                      <a:r>
                        <a:rPr lang="en-US" sz="2400" b="0">
                          <a:latin typeface="Times New Roman" panose="02020603050405020304" pitchFamily="18" charset="0"/>
                          <a:ea typeface="微软雅黑" panose="020B0503020204020204" charset="-122"/>
                          <a:cs typeface="Times New Roman" panose="02020603050405020304" pitchFamily="18" charset="0"/>
                        </a:rPr>
                        <a:t>H</a:t>
                      </a:r>
                      <a:r>
                        <a:rPr lang="en-US" sz="2400" b="0" baseline="-25000">
                          <a:latin typeface="Times New Roman" panose="02020603050405020304" pitchFamily="18" charset="0"/>
                          <a:ea typeface="微软雅黑" panose="020B0503020204020204" charset="-122"/>
                          <a:cs typeface="Times New Roman" panose="02020603050405020304" pitchFamily="18" charset="0"/>
                        </a:rPr>
                        <a:t>10</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95425">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结构简式(键线式)</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 </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 </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custDataLst>
              <p:tags r:id="rId3"/>
            </p:custDataLst>
          </p:nvPr>
        </p:nvGraphicFramePr>
        <p:xfrm>
          <a:off x="956310" y="4145280"/>
          <a:ext cx="9540240" cy="2194560"/>
        </p:xfrm>
        <a:graphic>
          <a:graphicData uri="http://schemas.openxmlformats.org/drawingml/2006/table">
            <a:tbl>
              <a:tblPr firstRow="1" bandRow="1">
                <a:tableStyleId>{5940675A-B579-460E-94D1-54222C63F5DA}</a:tableStyleId>
              </a:tblPr>
              <a:tblGrid>
                <a:gridCol w="1912620"/>
                <a:gridCol w="1852295"/>
                <a:gridCol w="1899920"/>
                <a:gridCol w="1931035"/>
                <a:gridCol w="1944370"/>
              </a:tblGrid>
              <a:tr h="1097280">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碳原子杂化类型</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a:latin typeface="Times New Roman" panose="02020603050405020304" pitchFamily="18" charset="0"/>
                          <a:ea typeface="微软雅黑" panose="020B0503020204020204" charset="-122"/>
                          <a:cs typeface="Times New Roman" panose="02020603050405020304" pitchFamily="18" charset="0"/>
                          <a:sym typeface="+mn-ea"/>
                        </a:rPr>
                        <a:t>sp</a:t>
                      </a:r>
                      <a:r>
                        <a:rPr lang="en-US" sz="2400" baseline="30000">
                          <a:latin typeface="Times New Roman" panose="02020603050405020304" pitchFamily="18" charset="0"/>
                          <a:ea typeface="微软雅黑" panose="020B0503020204020204" charset="-122"/>
                          <a:cs typeface="Times New Roman" panose="02020603050405020304" pitchFamily="18" charset="0"/>
                          <a:sym typeface="+mn-ea"/>
                        </a:rPr>
                        <a:t>2</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sp</a:t>
                      </a:r>
                      <a:r>
                        <a:rPr lang="en-US" sz="2400" b="0" baseline="30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、sp</a:t>
                      </a:r>
                      <a:r>
                        <a:rPr lang="en-US" sz="2400" b="0" baseline="30000">
                          <a:latin typeface="Times New Roman" panose="02020603050405020304" pitchFamily="18" charset="0"/>
                          <a:ea typeface="微软雅黑" panose="020B0503020204020204" charset="-122"/>
                          <a:cs typeface="Times New Roman" panose="02020603050405020304" pitchFamily="18" charset="0"/>
                        </a:rPr>
                        <a:t>2</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sp</a:t>
                      </a:r>
                      <a:r>
                        <a:rPr lang="en-US" sz="2400" b="0" baseline="30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、sp</a:t>
                      </a:r>
                      <a:r>
                        <a:rPr lang="en-US" sz="2400" b="0" baseline="30000">
                          <a:latin typeface="Times New Roman" panose="02020603050405020304" pitchFamily="18" charset="0"/>
                          <a:ea typeface="微软雅黑" panose="020B0503020204020204" charset="-122"/>
                          <a:cs typeface="Times New Roman" panose="02020603050405020304" pitchFamily="18" charset="0"/>
                        </a:rPr>
                        <a:t>2</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sp</a:t>
                      </a:r>
                      <a:r>
                        <a:rPr lang="en-US" sz="2400" b="0" baseline="30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、sp</a:t>
                      </a:r>
                      <a:r>
                        <a:rPr lang="en-US" sz="2400" b="0" baseline="30000">
                          <a:latin typeface="Times New Roman" panose="02020603050405020304" pitchFamily="18" charset="0"/>
                          <a:ea typeface="微软雅黑" panose="020B0503020204020204" charset="-122"/>
                          <a:cs typeface="Times New Roman" panose="02020603050405020304" pitchFamily="18" charset="0"/>
                        </a:rPr>
                        <a:t>2</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共价键类型(σ键或π键)</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a:latin typeface="Times New Roman" panose="02020603050405020304" pitchFamily="18" charset="0"/>
                          <a:ea typeface="微软雅黑" panose="020B0503020204020204" charset="-122"/>
                          <a:cs typeface="Times New Roman" panose="02020603050405020304" pitchFamily="18" charset="0"/>
                          <a:sym typeface="+mn-ea"/>
                        </a:rPr>
                        <a:t>σ键和π键</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σ键和π键</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σ键和π键</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latin typeface="Times New Roman" panose="02020603050405020304" pitchFamily="18" charset="0"/>
                          <a:ea typeface="微软雅黑" panose="020B0503020204020204" charset="-122"/>
                          <a:cs typeface="Times New Roman" panose="02020603050405020304" pitchFamily="18" charset="0"/>
                        </a:rPr>
                        <a:t>σ键和π键</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24" name="Rectangle 1036"/>
          <p:cNvSpPr>
            <a:spLocks noChangeArrowheads="1"/>
          </p:cNvSpPr>
          <p:nvPr/>
        </p:nvSpPr>
        <p:spPr bwMode="auto">
          <a:xfrm>
            <a:off x="401071" y="1164714"/>
            <a:ext cx="3872715" cy="52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4400">
                <a:solidFill>
                  <a:schemeClr val="tx2"/>
                </a:solidFill>
                <a:latin typeface="Tahoma" panose="020B0604030504040204" pitchFamily="34" charset="0"/>
                <a:ea typeface="宋体" panose="02010600030101010101" pitchFamily="2" charset="-122"/>
              </a:defRPr>
            </a:lvl1pPr>
            <a:lvl2pPr>
              <a:defRPr kumimoji="1" sz="4400">
                <a:solidFill>
                  <a:schemeClr val="tx2"/>
                </a:solidFill>
                <a:latin typeface="Tahoma" panose="020B0604030504040204" pitchFamily="34" charset="0"/>
                <a:ea typeface="宋体" panose="02010600030101010101" pitchFamily="2" charset="-122"/>
              </a:defRPr>
            </a:lvl2pPr>
            <a:lvl3pPr>
              <a:defRPr kumimoji="1" sz="4400">
                <a:solidFill>
                  <a:schemeClr val="tx2"/>
                </a:solidFill>
                <a:latin typeface="Tahoma" panose="020B0604030504040204" pitchFamily="34" charset="0"/>
                <a:ea typeface="宋体" panose="02010600030101010101" pitchFamily="2" charset="-122"/>
              </a:defRPr>
            </a:lvl3pPr>
            <a:lvl4pPr>
              <a:defRPr kumimoji="1" sz="4400">
                <a:solidFill>
                  <a:schemeClr val="tx2"/>
                </a:solidFill>
                <a:latin typeface="Tahoma" panose="020B0604030504040204" pitchFamily="34" charset="0"/>
                <a:ea typeface="宋体" panose="02010600030101010101" pitchFamily="2" charset="-122"/>
              </a:defRPr>
            </a:lvl4pPr>
            <a:lvl5pPr>
              <a:defRPr kumimoji="1" sz="4400">
                <a:solidFill>
                  <a:schemeClr val="tx2"/>
                </a:solidFill>
                <a:latin typeface="Tahoma" panose="020B0604030504040204" pitchFamily="34" charset="0"/>
                <a:ea typeface="宋体" panose="02010600030101010101" pitchFamily="2" charset="-122"/>
              </a:defRPr>
            </a:lvl5pPr>
            <a:lvl6pPr marL="4572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r>
              <a:rPr lang="zh-CN" altLang="en-US" sz="2800" u="none">
                <a:solidFill>
                  <a:schemeClr val="tx1"/>
                </a:solidFill>
                <a:latin typeface="微软雅黑" panose="020B0503020204020204" charset="-122"/>
                <a:ea typeface="微软雅黑" panose="020B0503020204020204" charset="-122"/>
                <a:cs typeface="Times New Roman" panose="02020603050405020304" pitchFamily="18" charset="0"/>
                <a:sym typeface="+mn-ea"/>
              </a:rPr>
              <a:t>烯烃</a:t>
            </a:r>
            <a:endParaRPr lang="zh-CN" altLang="en-US" sz="2800" u="none">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7" name="文本框 46"/>
          <p:cNvSpPr txBox="1">
            <a:spLocks noChangeArrowheads="1"/>
          </p:cNvSpPr>
          <p:nvPr/>
        </p:nvSpPr>
        <p:spPr bwMode="auto">
          <a:xfrm>
            <a:off x="401320" y="2043430"/>
            <a:ext cx="10764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sz="2400">
                <a:latin typeface="Times New Roman" panose="02020603050405020304" pitchFamily="18" charset="0"/>
                <a:ea typeface="微软雅黑" panose="020B0503020204020204" charset="-122"/>
                <a:cs typeface="Times New Roman" panose="02020603050405020304" pitchFamily="18" charset="0"/>
                <a:sym typeface="+mn-ea"/>
              </a:rPr>
              <a:t>烯烃是含有不饱和键的烃类化合物，烯烃含有碳碳双键</a:t>
            </a:r>
            <a:r>
              <a:rPr 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sz="2400">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algn="just" eaLnBrk="1" hangingPunct="1">
              <a:lnSpc>
                <a:spcPct val="150000"/>
              </a:lnSpc>
              <a:buClr>
                <a:srgbClr val="FF0000"/>
              </a:buClr>
              <a:buFont typeface="Wingdings" panose="05000000000000000000" charset="0"/>
              <a:buChar char="Ø"/>
            </a:pPr>
            <a:r>
              <a:rPr sz="2400">
                <a:latin typeface="Times New Roman" panose="02020603050405020304" pitchFamily="18" charset="0"/>
                <a:ea typeface="微软雅黑" panose="020B0503020204020204" charset="-122"/>
                <a:cs typeface="Times New Roman" panose="02020603050405020304" pitchFamily="18" charset="0"/>
                <a:sym typeface="+mn-ea"/>
              </a:rPr>
              <a:t>烯烃的官能团为碳碳双键。</a:t>
            </a:r>
            <a:endParaRPr sz="24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p:cNvSpPr txBox="1">
            <a:spLocks noChangeArrowheads="1"/>
          </p:cNvSpPr>
          <p:nvPr/>
        </p:nvSpPr>
        <p:spPr bwMode="auto">
          <a:xfrm>
            <a:off x="401320" y="3150870"/>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链状烯烃只含有一个碳碳双键时，其通式为</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C</a:t>
            </a:r>
            <a:r>
              <a:rPr lang="en-US" altLang="zh-CN" sz="2400" baseline="-250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n</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H</a:t>
            </a:r>
            <a:r>
              <a:rPr lang="en-US" altLang="zh-CN" sz="2400" baseline="-250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2n</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2"/>
          <p:cNvSpPr txBox="1">
            <a:spLocks noChangeArrowheads="1"/>
          </p:cNvSpPr>
          <p:nvPr/>
        </p:nvSpPr>
        <p:spPr bwMode="auto">
          <a:xfrm>
            <a:off x="401320" y="3761740"/>
            <a:ext cx="10764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烯烃（除乙烯外）分子内碳原子一般存在两种杂化方式：</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sp</a:t>
            </a:r>
            <a:r>
              <a:rPr lang="en-US" altLang="zh-CN" sz="2400" baseline="300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和sp</a:t>
            </a:r>
            <a:r>
              <a:rPr lang="en-US" altLang="zh-CN" sz="2400" baseline="300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algn="just" eaLnBrk="1" hangingPunct="1">
              <a:lnSpc>
                <a:spcPct val="150000"/>
              </a:lnSpc>
              <a:buClr>
                <a:srgbClr val="FF0000"/>
              </a:buClr>
              <a:buFont typeface="Wingdings" panose="05000000000000000000" charset="0"/>
              <a:buChar char="Ø"/>
            </a:pP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碳碳双键两端的碳原子以及与之直接相连的四个原子一定在</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同一平面</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内。</a:t>
            </a:r>
            <a:endParaRPr lang="zh-CN" altLang="en-US" sz="2400">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7" name="表格 6"/>
          <p:cNvGraphicFramePr>
            <a:graphicFrameLocks noGrp="1"/>
          </p:cNvGraphicFramePr>
          <p:nvPr>
            <p:custDataLst>
              <p:tags r:id="rId2"/>
            </p:custDataLst>
          </p:nvPr>
        </p:nvGraphicFramePr>
        <p:xfrm>
          <a:off x="1706563" y="1472565"/>
          <a:ext cx="8280401" cy="4480560"/>
        </p:xfrm>
        <a:graphic>
          <a:graphicData uri="http://schemas.openxmlformats.org/drawingml/2006/table">
            <a:tbl>
              <a:tblPr firstRow="1" bandRow="1">
                <a:tableStyleId>{5940675A-B579-460E-94D1-54222C63F5DA}</a:tableStyleId>
              </a:tblPr>
              <a:tblGrid>
                <a:gridCol w="2070100"/>
                <a:gridCol w="3042147"/>
                <a:gridCol w="1584077"/>
                <a:gridCol w="1584077"/>
              </a:tblGrid>
              <a:tr h="457200">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rPr>
                        <a:t>名称</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rPr>
                        <a:t>结构简式</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rPr>
                        <a:t>沸点</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rPr>
                        <a:t>相对密度</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endParaRPr>
                    </a:p>
                  </a:txBody>
                  <a:tcPr marL="91434" marR="91434" vert="horz" horzOverflow="overflow"/>
                </a:tc>
              </a:tr>
              <a:tr h="370840">
                <a:tc>
                  <a:txBody>
                    <a:bodyPr wrap="square"/>
                    <a:p>
                      <a:pPr marL="0" marR="0" lvl="0" indent="0" algn="ctr" defTabSz="914400" rtl="0" eaLnBrk="0" fontAlgn="base" hangingPunct="0">
                        <a:lnSpc>
                          <a:spcPct val="150000"/>
                        </a:lnSpc>
                        <a:spcBef>
                          <a:spcPct val="0"/>
                        </a:spcBef>
                        <a:spcAft>
                          <a:spcPct val="0"/>
                        </a:spcAft>
                        <a:buClr>
                          <a:schemeClr val="bg2"/>
                        </a:buClr>
                        <a:buSzPct val="60000"/>
                        <a:buFont typeface="Monotype Sorts"/>
                        <a:buNone/>
                      </a:pP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rPr>
                        <a:t>乙烯</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endPar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-103.7</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0.566</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r>
              <a:tr h="370840">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rPr>
                        <a:t>丙烯</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3</a:t>
                      </a:r>
                      <a:endPar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- 47.4</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0.5193</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r>
              <a:tr h="370840">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1</a:t>
                      </a: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－丁烯</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3</a:t>
                      </a:r>
                      <a:endPar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-6.3</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0.5951</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r>
              <a:tr h="457200">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1</a:t>
                      </a: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－戊烯</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3</a:t>
                      </a:r>
                      <a:endPar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 </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30</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0.6405</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r>
              <a:tr h="370840">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1</a:t>
                      </a: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－己烯</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3</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3</a:t>
                      </a:r>
                      <a:endPar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63.3</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0.6731</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r>
              <a:tr h="370840">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1</a:t>
                      </a:r>
                      <a:r>
                        <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－庚烯</a:t>
                      </a:r>
                      <a:endParaRPr kumimoji="0" lang="zh-CN" alt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2</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4</a:t>
                      </a: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CH</a:t>
                      </a:r>
                      <a:r>
                        <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rPr>
                        <a:t>3</a:t>
                      </a:r>
                      <a:endParaRPr kumimoji="0" lang="en-US" sz="2400" u="none" strike="noStrike" cap="none" normalizeH="0" baseline="-2500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93.6</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c>
                  <a:txBody>
                    <a:bodyPr wrap="square"/>
                    <a:p>
                      <a:pPr marL="0" marR="0" lvl="0" indent="0" algn="ctr" defTabSz="914400" rtl="0" eaLnBrk="0" fontAlgn="base" hangingPunct="0">
                        <a:lnSpc>
                          <a:spcPct val="150000"/>
                        </a:lnSpc>
                        <a:spcBef>
                          <a:spcPct val="20000"/>
                        </a:spcBef>
                        <a:spcAft>
                          <a:spcPct val="0"/>
                        </a:spcAft>
                        <a:buClr>
                          <a:schemeClr val="bg2"/>
                        </a:buClr>
                        <a:buSzPct val="60000"/>
                        <a:buFont typeface="Monotype Sorts"/>
                        <a:buNone/>
                      </a:pPr>
                      <a:r>
                        <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rPr>
                        <a:t>0.6970</a:t>
                      </a:r>
                      <a:endParaRPr kumimoji="0" lang="en-US" sz="2400" u="none" strike="noStrike" cap="none" normalizeH="0" baseline="0" smtClean="0">
                        <a:ln>
                          <a:noFill/>
                        </a:ln>
                        <a:effectLst/>
                        <a:latin typeface="Times New Roman" panose="02020603050405020304" pitchFamily="18" charset="0"/>
                        <a:ea typeface="微软雅黑" panose="020B0503020204020204" charset="-122"/>
                        <a:cs typeface="Times New Roman" panose="02020603050405020304" pitchFamily="18" charset="0"/>
                      </a:endParaRPr>
                    </a:p>
                  </a:txBody>
                  <a:tcPr marL="91434" marR="91434" vert="horz" horzOverflow="overflow"/>
                </a:tc>
              </a:tr>
            </a:tbl>
          </a:graphicData>
        </a:graphic>
      </p:graphicFrame>
      <p:sp>
        <p:nvSpPr>
          <p:cNvPr id="106" name="文本框 105"/>
          <p:cNvSpPr txBox="1"/>
          <p:nvPr/>
        </p:nvSpPr>
        <p:spPr>
          <a:xfrm>
            <a:off x="401320" y="963930"/>
            <a:ext cx="10405745" cy="460375"/>
          </a:xfrm>
          <a:prstGeom prst="rect">
            <a:avLst/>
          </a:prstGeom>
          <a:noFill/>
          <a:ln w="9525">
            <a:noFill/>
          </a:ln>
        </p:spPr>
        <p:txBody>
          <a:bodyPr wrap="square">
            <a:spAutoFit/>
          </a:bodyPr>
          <a:p>
            <a:pPr indent="0"/>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结合单烯烃的结构简式及沸点、相对密度，分析烯烃的物理性质。</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0" name="文本框 99"/>
          <p:cNvSpPr txBox="1"/>
          <p:nvPr/>
        </p:nvSpPr>
        <p:spPr>
          <a:xfrm>
            <a:off x="400685" y="1526223"/>
            <a:ext cx="5080000" cy="460375"/>
          </a:xfrm>
          <a:prstGeom prst="rect">
            <a:avLst/>
          </a:prstGeom>
          <a:noFill/>
          <a:ln w="9525">
            <a:noFill/>
          </a:ln>
        </p:spPr>
        <p:txBody>
          <a:bodyPr>
            <a:spAutoFit/>
          </a:bodyPr>
          <a:p>
            <a:pPr indent="0"/>
            <a:r>
              <a:rPr lang="en-US" altLang="zh-CN" sz="2400" b="0">
                <a:solidFill>
                  <a:srgbClr val="000000"/>
                </a:solidFill>
                <a:latin typeface="微软雅黑" panose="020B0503020204020204" charset="-122"/>
                <a:ea typeface="微软雅黑" panose="020B0503020204020204" charset="-122"/>
                <a:cs typeface="微软雅黑" panose="020B0503020204020204" charset="-122"/>
              </a:rPr>
              <a:t>1.</a:t>
            </a:r>
            <a:r>
              <a:rPr lang="zh-CN" sz="2400" b="0">
                <a:solidFill>
                  <a:srgbClr val="000000"/>
                </a:solidFill>
                <a:latin typeface="微软雅黑" panose="020B0503020204020204" charset="-122"/>
                <a:ea typeface="微软雅黑" panose="020B0503020204020204" charset="-122"/>
                <a:cs typeface="微软雅黑" panose="020B0503020204020204" charset="-122"/>
              </a:rPr>
              <a:t>烯烃的物理性质递变规律</a:t>
            </a:r>
            <a:endParaRPr lang="en-US" altLang="zh-CN" sz="2400" b="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00685" y="2306955"/>
            <a:ext cx="11216640" cy="3415030"/>
          </a:xfrm>
          <a:prstGeom prst="rect">
            <a:avLst/>
          </a:prstGeom>
          <a:noFill/>
          <a:ln w="9525">
            <a:noFill/>
          </a:ln>
        </p:spPr>
        <p:txBody>
          <a:bodyPr wrap="square">
            <a:spAutoFit/>
          </a:bodyPr>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常温下含有1～4个碳原子的烃都是气态，随着碳原子数的增多，逐渐过渡到液态、固态。</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随着碳原子数的增多，沸点逐渐升高；</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同分异构体之间，支链越多，沸点越低。</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随着碳原子数的增多，相对密度逐渐增大</a:t>
            </a:r>
            <a:endParaRPr lang="zh-CN" sz="2400" b="0">
              <a:latin typeface="Times New Roman" panose="02020603050405020304" pitchFamily="18" charset="0"/>
              <a:ea typeface="微软雅黑" panose="020B0503020204020204" charset="-122"/>
              <a:cs typeface="Times New Roman" panose="02020603050405020304" pitchFamily="18" charset="0"/>
            </a:endParaRPr>
          </a:p>
          <a:p>
            <a:pPr marL="342900" indent="-342900" fontAlgn="auto">
              <a:lnSpc>
                <a:spcPct val="150000"/>
              </a:lnSpc>
              <a:buClr>
                <a:srgbClr val="FF0000"/>
              </a:buClr>
              <a:buFont typeface="Wingdings" panose="05000000000000000000" charset="0"/>
              <a:buChar char="Ø"/>
            </a:pPr>
            <a:r>
              <a:rPr lang="zh-CN" sz="2400" b="0">
                <a:latin typeface="Times New Roman" panose="02020603050405020304" pitchFamily="18" charset="0"/>
                <a:ea typeface="微软雅黑" panose="020B0503020204020204" charset="-122"/>
                <a:cs typeface="Times New Roman" panose="02020603050405020304" pitchFamily="18" charset="0"/>
              </a:rPr>
              <a:t>密度均比水小，均难溶于水。</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a:spLocks noChangeArrowheads="1"/>
          </p:cNvSpPr>
          <p:nvPr/>
        </p:nvSpPr>
        <p:spPr bwMode="auto">
          <a:xfrm>
            <a:off x="401320" y="880110"/>
            <a:ext cx="2545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烯烃的化学性质</a:t>
            </a:r>
            <a:endParaRPr lang="zh-CN" altLang="en-US" sz="24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195" name="矩形 28"/>
          <p:cNvSpPr>
            <a:spLocks noChangeArrowheads="1"/>
          </p:cNvSpPr>
          <p:nvPr/>
        </p:nvSpPr>
        <p:spPr bwMode="auto">
          <a:xfrm>
            <a:off x="494665" y="1188085"/>
            <a:ext cx="1169733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氧化反应</a:t>
            </a:r>
            <a:endParaRPr lang="zh-CN" altLang="zh-CN"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①</a:t>
            </a: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将烯烃通入酸性高锰酸钾溶液中会使溶液的颜色</a:t>
            </a:r>
            <a:r>
              <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sym typeface="+mn-ea"/>
              </a:rPr>
              <a:t>变浅直至消失</a:t>
            </a: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zh-CN"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②</a:t>
            </a: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烯烃在空气或氧气中完全燃烧生成</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CO</a:t>
            </a:r>
            <a:r>
              <a:rPr lang="en-US" altLang="zh-CN" sz="2400"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和</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H</a:t>
            </a:r>
            <a:r>
              <a:rPr lang="en-US" altLang="zh-CN" sz="2400"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O</a:t>
            </a: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，简单的烯烃燃烧通式为</a:t>
            </a:r>
            <a:endParaRPr lang="en-US" altLang="zh-CN"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12" name="Object 41"/>
          <p:cNvGraphicFramePr>
            <a:graphicFrameLocks noChangeAspect="1"/>
          </p:cNvGraphicFramePr>
          <p:nvPr/>
        </p:nvGraphicFramePr>
        <p:xfrm>
          <a:off x="1428115" y="2840990"/>
          <a:ext cx="5437505" cy="1176020"/>
        </p:xfrm>
        <a:graphic>
          <a:graphicData uri="http://schemas.openxmlformats.org/presentationml/2006/ole">
            <mc:AlternateContent xmlns:mc="http://schemas.openxmlformats.org/markup-compatibility/2006">
              <mc:Choice xmlns:v="urn:schemas-microsoft-com:vml" Requires="v">
                <p:oleObj spid="_x0000_s1039" name="" r:id="rId2" imgW="4893310" imgH="1165225" progId="Word.Document.12">
                  <p:embed/>
                </p:oleObj>
              </mc:Choice>
              <mc:Fallback>
                <p:oleObj name="" r:id="rId2" imgW="4893310" imgH="1165225" progId="Word.Document.12">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1428115" y="2840990"/>
                        <a:ext cx="5437505" cy="1176020"/>
                      </a:xfrm>
                      <a:prstGeom prst="rect">
                        <a:avLst/>
                      </a:prstGeom>
                      <a:noFill/>
                      <a:ln>
                        <a:noFill/>
                      </a:ln>
                    </p:spPr>
                  </p:pic>
                </p:oleObj>
              </mc:Fallback>
            </mc:AlternateContent>
          </a:graphicData>
        </a:graphic>
      </p:graphicFrame>
      <p:sp>
        <p:nvSpPr>
          <p:cNvPr id="5" name="Text Box 5"/>
          <p:cNvSpPr txBox="1">
            <a:spLocks noChangeArrowheads="1"/>
          </p:cNvSpPr>
          <p:nvPr/>
        </p:nvSpPr>
        <p:spPr bwMode="auto">
          <a:xfrm>
            <a:off x="554990" y="3533775"/>
            <a:ext cx="7758113"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加成反应</a:t>
            </a:r>
            <a:endParaRPr lang="zh-CN" altLang="zh-CN"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①</a:t>
            </a: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丙烯与溴的四氯化碳溶液反应生成</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1,2-</a:t>
            </a: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二溴丙烷：</a:t>
            </a:r>
            <a:endParaRPr lang="zh-CN" altLang="zh-CN" sz="2400">
              <a:latin typeface="Times New Roman" panose="02020603050405020304" pitchFamily="18" charset="0"/>
              <a:ea typeface="微软雅黑" panose="020B0503020204020204" charset="-122"/>
              <a:cs typeface="Times New Roman" panose="02020603050405020304" pitchFamily="18" charset="0"/>
            </a:endParaRPr>
          </a:p>
        </p:txBody>
      </p:sp>
      <p:grpSp>
        <p:nvGrpSpPr>
          <p:cNvPr id="13" name="组合 12"/>
          <p:cNvGrpSpPr/>
          <p:nvPr/>
        </p:nvGrpSpPr>
        <p:grpSpPr>
          <a:xfrm>
            <a:off x="2872105" y="4692650"/>
            <a:ext cx="5711825" cy="847090"/>
            <a:chOff x="478582" y="5102866"/>
            <a:chExt cx="3950372" cy="589955"/>
          </a:xfrm>
        </p:grpSpPr>
        <p:sp>
          <p:nvSpPr>
            <p:cNvPr id="14" name="矩形 13"/>
            <p:cNvSpPr/>
            <p:nvPr/>
          </p:nvSpPr>
          <p:spPr>
            <a:xfrm>
              <a:off x="478582" y="5169487"/>
              <a:ext cx="3224069" cy="320628"/>
            </a:xfrm>
            <a:prstGeom prst="rect">
              <a:avLst/>
            </a:prstGeom>
          </p:spPr>
          <p:txBody>
            <a:bodyPr wrap="square">
              <a:spAutoFit/>
            </a:bodyPr>
            <a:lstStyle/>
            <a:p>
              <a:pPr defTabSz="1218565" eaLnBrk="1" fontAlgn="auto" hangingPunct="1">
                <a:spcBef>
                  <a:spcPct val="0"/>
                </a:spcBef>
                <a:spcAft>
                  <a:spcPct val="0"/>
                </a:spcAft>
                <a:defRPr/>
              </a:pPr>
              <a:r>
                <a:rPr lang="en-US" altLang="zh-CN" sz="2400" kern="100">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lang="en-US" altLang="zh-CN" sz="2400" kern="100"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400" kern="100" spc="-80">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a:solidFill>
                    <a:srgbClr val="FF0000"/>
                  </a:solidFill>
                  <a:latin typeface="Times New Roman" panose="02020603050405020304" pitchFamily="18" charset="0"/>
                  <a:ea typeface="微软雅黑" panose="020B0503020204020204" charset="-122"/>
                  <a:cs typeface="Times New Roman" panose="02020603050405020304" pitchFamily="18" charset="0"/>
                </a:rPr>
                <a:t>CHCH</a:t>
              </a:r>
              <a:r>
                <a:rPr lang="en-US" altLang="zh-CN" sz="2400" kern="100"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zh-CN" sz="2400" kern="100">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a:solidFill>
                    <a:srgbClr val="FF0000"/>
                  </a:solidFill>
                  <a:latin typeface="Times New Roman" panose="02020603050405020304" pitchFamily="18" charset="0"/>
                  <a:ea typeface="微软雅黑" panose="020B0503020204020204" charset="-122"/>
                  <a:cs typeface="Times New Roman" panose="02020603050405020304" pitchFamily="18" charset="0"/>
                </a:rPr>
                <a:t>Br</a:t>
              </a:r>
              <a:r>
                <a:rPr lang="en-US" altLang="zh-CN" sz="2400" kern="100"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spc="-500">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400" spc="-50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31747" name="图片 1"/>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bwMode="auto">
            <a:xfrm>
              <a:off x="2901506" y="5102866"/>
              <a:ext cx="1527448" cy="589955"/>
            </a:xfrm>
            <a:prstGeom prst="rect">
              <a:avLst/>
            </a:prstGeom>
            <a:noFill/>
            <a:ln>
              <a:noFill/>
            </a:ln>
          </p:spPr>
        </p:pic>
      </p:grpSp>
      <p:sp>
        <p:nvSpPr>
          <p:cNvPr id="2" name="Text Box 5"/>
          <p:cNvSpPr txBox="1">
            <a:spLocks noChangeArrowheads="1"/>
          </p:cNvSpPr>
          <p:nvPr/>
        </p:nvSpPr>
        <p:spPr bwMode="auto">
          <a:xfrm>
            <a:off x="554990" y="5308600"/>
            <a:ext cx="77581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just" eaLnBrk="1" hangingPunct="1">
              <a:lnSpc>
                <a:spcPct val="150000"/>
              </a:lnSpc>
              <a:buClr>
                <a:srgbClr val="FF0000"/>
              </a:buClr>
              <a:buFont typeface="Wingdings" panose="05000000000000000000" charset="0"/>
              <a:buNone/>
            </a:pP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②乙烯制乙醇：</a:t>
            </a:r>
            <a:endParaRPr lang="zh-CN" altLang="zh-CN" sz="240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7" name="Object 110"/>
          <p:cNvGraphicFramePr>
            <a:graphicFrameLocks noChangeAspect="1"/>
          </p:cNvGraphicFramePr>
          <p:nvPr/>
        </p:nvGraphicFramePr>
        <p:xfrm>
          <a:off x="2641600" y="5651500"/>
          <a:ext cx="5942330" cy="1117600"/>
        </p:xfrm>
        <a:graphic>
          <a:graphicData uri="http://schemas.openxmlformats.org/presentationml/2006/ole">
            <mc:AlternateContent xmlns:mc="http://schemas.openxmlformats.org/markup-compatibility/2006">
              <mc:Choice xmlns:v="urn:schemas-microsoft-com:vml" Requires="v">
                <p:oleObj spid="_x0000_s1040" name="" r:id="rId5" imgW="5862320" imgH="1207770" progId="Word.Document.12">
                  <p:embed/>
                </p:oleObj>
              </mc:Choice>
              <mc:Fallback>
                <p:oleObj name="" r:id="rId5" imgW="5862320" imgH="1207770" progId="Word.Document.12">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641600" y="5651500"/>
                        <a:ext cx="5942330" cy="1117600"/>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Effect transition="in" filter="circle(in)">
                                      <p:cBhvr>
                                        <p:cTn id="13" dur="2000"/>
                                        <p:tgtEl>
                                          <p:spTgt spid="819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 calcmode="lin" valueType="num">
                                      <p:cBhvr additive="base">
                                        <p:cTn id="18" dur="5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8195">
                                            <p:txEl>
                                              <p:pRg st="2" end="2"/>
                                            </p:txEl>
                                          </p:spTgt>
                                        </p:tgtEl>
                                        <p:attrNameLst>
                                          <p:attrName>ppt_y</p:attrName>
                                        </p:attrNameLst>
                                      </p:cBhvr>
                                      <p:tavLst>
                                        <p:tav tm="0">
                                          <p:val>
                                            <p:strVal val="1+#ppt_h/2"/>
                                          </p:val>
                                        </p:tav>
                                        <p:tav tm="100000">
                                          <p:val>
                                            <p:strVal val="#ppt_y"/>
                                          </p:val>
                                        </p:tav>
                                      </p:tavLst>
                                    </p:anim>
                                  </p:childTnLst>
                                </p:cTn>
                              </p:par>
                              <p:par>
                                <p:cTn id="20" presetID="18" presetClass="entr" presetSubtype="1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 calcmode="lin" valueType="num">
                                      <p:cBhvr additive="base">
                                        <p:cTn id="38"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5" name="Text Box 5"/>
          <p:cNvSpPr txBox="1">
            <a:spLocks noChangeArrowheads="1"/>
          </p:cNvSpPr>
          <p:nvPr/>
        </p:nvSpPr>
        <p:spPr bwMode="auto">
          <a:xfrm>
            <a:off x="400685" y="1550035"/>
            <a:ext cx="7758113"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加成反应</a:t>
            </a:r>
            <a:endParaRPr lang="zh-CN" altLang="zh-CN" sz="2400">
              <a:latin typeface="Times New Roman" panose="02020603050405020304" pitchFamily="18" charset="0"/>
              <a:ea typeface="微软雅黑" panose="020B0503020204020204" charset="-122"/>
              <a:cs typeface="Times New Roman" panose="02020603050405020304" pitchFamily="18" charset="0"/>
              <a:sym typeface="+mn-ea"/>
            </a:endParaRPr>
          </a:p>
          <a:p>
            <a:pPr indent="0" algn="just" eaLnBrk="1" hangingPunct="1">
              <a:lnSpc>
                <a:spcPct val="150000"/>
              </a:lnSpc>
              <a:buClr>
                <a:srgbClr val="FF0000"/>
              </a:buClr>
              <a:buFont typeface="Wingdings" panose="05000000000000000000" charset="0"/>
              <a:buNone/>
            </a:pPr>
            <a:endParaRPr lang="zh-CN" altLang="zh-CN"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endParaRPr lang="zh-CN" altLang="zh-CN" sz="2400">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415925" y="2214880"/>
            <a:ext cx="2621280" cy="460375"/>
          </a:xfrm>
          <a:prstGeom prst="rect">
            <a:avLst/>
          </a:prstGeom>
          <a:noFill/>
        </p:spPr>
        <p:txBody>
          <a:bodyPr wrap="none" rtlCol="0" anchor="t">
            <a:spAutoFit/>
          </a:bodyPr>
          <a:lstStyle/>
          <a:p>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③乙烯制氯乙烷：</a:t>
            </a:r>
            <a:endParaRPr lang="zh-CN" altLang="zh-CN" sz="2400">
              <a:latin typeface="Times New Roman" panose="02020603050405020304" pitchFamily="18" charset="0"/>
              <a:ea typeface="微软雅黑" panose="020B0503020204020204" charset="-122"/>
              <a:cs typeface="Times New Roman" panose="02020603050405020304" pitchFamily="18" charset="0"/>
              <a:sym typeface="+mn-ea"/>
            </a:endParaRPr>
          </a:p>
        </p:txBody>
      </p:sp>
      <p:graphicFrame>
        <p:nvGraphicFramePr>
          <p:cNvPr id="4" name="Object 111"/>
          <p:cNvGraphicFramePr>
            <a:graphicFrameLocks noChangeAspect="1"/>
          </p:cNvGraphicFramePr>
          <p:nvPr/>
        </p:nvGraphicFramePr>
        <p:xfrm>
          <a:off x="4096385" y="1981835"/>
          <a:ext cx="5769610" cy="1126490"/>
        </p:xfrm>
        <a:graphic>
          <a:graphicData uri="http://schemas.openxmlformats.org/presentationml/2006/ole">
            <mc:AlternateContent xmlns:mc="http://schemas.openxmlformats.org/markup-compatibility/2006">
              <mc:Choice xmlns:v="urn:schemas-microsoft-com:vml" Requires="v">
                <p:oleObj spid="_x0000_s1041" name="" r:id="rId2" imgW="6223635" imgH="1207770" progId="Word.Document.12">
                  <p:embed/>
                </p:oleObj>
              </mc:Choice>
              <mc:Fallback>
                <p:oleObj name="" r:id="rId2" imgW="6223635" imgH="1207770" progId="Word.Document.12">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096385" y="1981835"/>
                        <a:ext cx="5769610" cy="1126490"/>
                      </a:xfrm>
                      <a:prstGeom prst="rect">
                        <a:avLst/>
                      </a:prstGeom>
                      <a:noFill/>
                      <a:ln>
                        <a:noFill/>
                      </a:ln>
                    </p:spPr>
                  </p:pic>
                </p:oleObj>
              </mc:Fallback>
            </mc:AlternateContent>
          </a:graphicData>
        </a:graphic>
      </p:graphicFrame>
      <p:sp>
        <p:nvSpPr>
          <p:cNvPr id="10" name="文本框 9"/>
          <p:cNvSpPr txBox="1"/>
          <p:nvPr/>
        </p:nvSpPr>
        <p:spPr>
          <a:xfrm>
            <a:off x="415925" y="3595370"/>
            <a:ext cx="2926080" cy="460375"/>
          </a:xfrm>
          <a:prstGeom prst="rect">
            <a:avLst/>
          </a:prstGeom>
          <a:noFill/>
        </p:spPr>
        <p:txBody>
          <a:bodyPr wrap="none" rtlCol="0" anchor="t">
            <a:spAutoFit/>
          </a:bodyPr>
          <a:lstStyle/>
          <a:p>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④丙烯转化为丙烷：</a:t>
            </a:r>
            <a:endParaRPr lang="zh-CN" altLang="zh-CN" sz="2400">
              <a:latin typeface="Times New Roman" panose="02020603050405020304" pitchFamily="18" charset="0"/>
              <a:ea typeface="微软雅黑" panose="020B0503020204020204" charset="-122"/>
              <a:cs typeface="Times New Roman" panose="02020603050405020304" pitchFamily="18" charset="0"/>
              <a:sym typeface="+mn-ea"/>
            </a:endParaRPr>
          </a:p>
        </p:txBody>
      </p:sp>
      <p:graphicFrame>
        <p:nvGraphicFramePr>
          <p:cNvPr id="11" name="Object 112"/>
          <p:cNvGraphicFramePr>
            <a:graphicFrameLocks noChangeAspect="1"/>
          </p:cNvGraphicFramePr>
          <p:nvPr/>
        </p:nvGraphicFramePr>
        <p:xfrm>
          <a:off x="4096385" y="3300095"/>
          <a:ext cx="5985510" cy="1050290"/>
        </p:xfrm>
        <a:graphic>
          <a:graphicData uri="http://schemas.openxmlformats.org/presentationml/2006/ole">
            <mc:AlternateContent xmlns:mc="http://schemas.openxmlformats.org/markup-compatibility/2006">
              <mc:Choice xmlns:v="urn:schemas-microsoft-com:vml" Requires="v">
                <p:oleObj spid="_x0000_s1042" name="" r:id="rId4" imgW="6205220" imgH="1207770" progId="Word.Document.12">
                  <p:embed/>
                </p:oleObj>
              </mc:Choice>
              <mc:Fallback>
                <p:oleObj name="" r:id="rId4" imgW="6205220" imgH="1207770" progId="Word.Document.12">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4096385" y="3300095"/>
                        <a:ext cx="5985510" cy="1050290"/>
                      </a:xfrm>
                      <a:prstGeom prst="rect">
                        <a:avLst/>
                      </a:prstGeom>
                      <a:noFill/>
                      <a:ln>
                        <a:noFill/>
                      </a:ln>
                    </p:spPr>
                  </p:pic>
                </p:oleObj>
              </mc:Fallback>
            </mc:AlternateContent>
          </a:graphicData>
        </a:graphic>
      </p:graphicFrame>
      <p:sp>
        <p:nvSpPr>
          <p:cNvPr id="15" name="Text Box 5"/>
          <p:cNvSpPr txBox="1">
            <a:spLocks noChangeArrowheads="1"/>
          </p:cNvSpPr>
          <p:nvPr/>
        </p:nvSpPr>
        <p:spPr bwMode="auto">
          <a:xfrm>
            <a:off x="400685" y="4632325"/>
            <a:ext cx="77581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altLang="zh-CN" sz="2400">
                <a:latin typeface="Times New Roman" panose="02020603050405020304" pitchFamily="18" charset="0"/>
                <a:ea typeface="微软雅黑" panose="020B0503020204020204" charset="-122"/>
                <a:cs typeface="Times New Roman" panose="02020603050405020304" pitchFamily="18" charset="0"/>
                <a:sym typeface="+mn-ea"/>
              </a:rPr>
              <a:t>加聚反应</a:t>
            </a:r>
            <a:endParaRPr lang="zh-CN" altLang="zh-CN" sz="2400">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a:spLocks noChangeArrowheads="1"/>
          </p:cNvSpPr>
          <p:nvPr/>
        </p:nvSpPr>
        <p:spPr bwMode="auto">
          <a:xfrm>
            <a:off x="401320" y="880110"/>
            <a:ext cx="2545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烯烃的化学性质</a:t>
            </a:r>
            <a:endParaRPr lang="zh-CN" altLang="en-US" sz="2400">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0" fill="hold"/>
                                        <p:tgtEl>
                                          <p:spTgt spid="15"/>
                                        </p:tgtEl>
                                        <p:attrNameLst>
                                          <p:attrName>ppt_x</p:attrName>
                                        </p:attrNameLst>
                                      </p:cBhvr>
                                      <p:tavLst>
                                        <p:tav tm="0">
                                          <p:val>
                                            <p:strVal val="#ppt_x"/>
                                          </p:val>
                                        </p:tav>
                                        <p:tav tm="100000">
                                          <p:val>
                                            <p:strVal val="#ppt_x"/>
                                          </p:val>
                                        </p:tav>
                                      </p:tavLst>
                                    </p:anim>
                                    <p:anim calcmode="lin" valueType="num">
                                      <p:cBhvr additive="base">
                                        <p:cTn id="1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a:spLocks noChangeArrowheads="1"/>
          </p:cNvSpPr>
          <p:nvPr/>
        </p:nvSpPr>
        <p:spPr bwMode="auto">
          <a:xfrm>
            <a:off x="352425" y="1152525"/>
            <a:ext cx="2354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buClr>
                <a:srgbClr val="FF0000"/>
              </a:buClr>
              <a:buFont typeface="Wingdings" panose="05000000000000000000" charset="0"/>
              <a:buChar char="Ø"/>
            </a:pP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顺反异构现象</a:t>
            </a:r>
            <a:endParaRPr lang="zh-CN" altLang="en-US" sz="24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195" name="矩形 28"/>
          <p:cNvSpPr>
            <a:spLocks noChangeArrowheads="1"/>
          </p:cNvSpPr>
          <p:nvPr/>
        </p:nvSpPr>
        <p:spPr bwMode="auto">
          <a:xfrm>
            <a:off x="352425" y="1901190"/>
            <a:ext cx="111499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rPr>
              <a:t>(1)</a:t>
            </a:r>
            <a:r>
              <a:rPr lang="zh-CN" altLang="en-US" sz="2400">
                <a:latin typeface="Times New Roman" panose="02020603050405020304" pitchFamily="18" charset="0"/>
                <a:ea typeface="微软雅黑" panose="020B0503020204020204" charset="-122"/>
                <a:cs typeface="Times New Roman" panose="02020603050405020304" pitchFamily="18" charset="0"/>
              </a:rPr>
              <a:t>概念</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a:p>
            <a:pPr algn="just" eaLnBrk="1" hangingPunct="1">
              <a:lnSpc>
                <a:spcPct val="150000"/>
              </a:lnSpc>
              <a:buFont typeface="Arial" panose="020B0604020202020204" pitchFamily="34" charset="0"/>
              <a:buNone/>
            </a:pPr>
            <a:r>
              <a:rPr lang="zh-CN" altLang="zh-CN" sz="2400">
                <a:latin typeface="Times New Roman" panose="02020603050405020304" pitchFamily="18" charset="0"/>
                <a:ea typeface="微软雅黑" panose="020B0503020204020204" charset="-122"/>
                <a:cs typeface="Times New Roman" panose="02020603050405020304" pitchFamily="18" charset="0"/>
              </a:rPr>
              <a:t>通过碳碳双键连接的原子或原子团不能绕键轴旋转会导致其空间</a:t>
            </a:r>
            <a:r>
              <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排列方式</a:t>
            </a:r>
            <a:r>
              <a:rPr lang="zh-CN" altLang="zh-CN" sz="2400">
                <a:latin typeface="Times New Roman" panose="02020603050405020304" pitchFamily="18" charset="0"/>
                <a:ea typeface="微软雅黑" panose="020B0503020204020204" charset="-122"/>
                <a:cs typeface="Times New Roman" panose="02020603050405020304" pitchFamily="18" charset="0"/>
              </a:rPr>
              <a:t>不同，产生顺反异构现象。</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a:spLocks noChangeArrowheads="1"/>
          </p:cNvSpPr>
          <p:nvPr/>
        </p:nvSpPr>
        <p:spPr bwMode="auto">
          <a:xfrm>
            <a:off x="351790" y="3824605"/>
            <a:ext cx="1126680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(2)</a:t>
            </a:r>
            <a:r>
              <a:rPr lang="zh-CN" sz="2400">
                <a:latin typeface="Times New Roman" panose="02020603050405020304" pitchFamily="18" charset="0"/>
                <a:ea typeface="微软雅黑" panose="020B0503020204020204" charset="-122"/>
                <a:cs typeface="Times New Roman" panose="02020603050405020304" pitchFamily="18" charset="0"/>
                <a:sym typeface="+mn-ea"/>
              </a:rPr>
              <a:t>分类</a:t>
            </a:r>
            <a:endParaRPr lang="zh-CN" sz="2400">
              <a:latin typeface="Times New Roman" panose="02020603050405020304" pitchFamily="18" charset="0"/>
              <a:ea typeface="微软雅黑" panose="020B0503020204020204" charset="-122"/>
              <a:cs typeface="Times New Roman" panose="02020603050405020304" pitchFamily="18" charset="0"/>
              <a:sym typeface="+mn-ea"/>
            </a:endParaRPr>
          </a:p>
          <a:p>
            <a:pPr algn="just" eaLnBrk="1" hangingPunct="1">
              <a:lnSpc>
                <a:spcPct val="150000"/>
              </a:lnSpc>
              <a:buFont typeface="Arial" panose="020B0604020202020204" pitchFamily="34" charset="0"/>
              <a:buNone/>
            </a:pPr>
            <a:r>
              <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顺式结构</a:t>
            </a:r>
            <a:r>
              <a:rPr lang="zh-CN" altLang="en-US" sz="2400">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a:t>
            </a:r>
            <a:r>
              <a:rPr lang="zh-CN" sz="2400">
                <a:latin typeface="Times New Roman" panose="02020603050405020304" pitchFamily="18" charset="0"/>
                <a:ea typeface="微软雅黑" panose="020B0503020204020204" charset="-122"/>
                <a:cs typeface="Times New Roman" panose="02020603050405020304" pitchFamily="18" charset="0"/>
              </a:rPr>
              <a:t>一种是相同的原子或原子团位于双键同一侧的</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endParaRPr>
          </a:p>
          <a:p>
            <a:pPr algn="just" eaLnBrk="1" hangingPunct="1">
              <a:lnSpc>
                <a:spcPct val="150000"/>
              </a:lnSpc>
              <a:buFont typeface="Arial" panose="020B0604020202020204" pitchFamily="34" charset="0"/>
              <a:buNone/>
            </a:pPr>
            <a:r>
              <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反式结构</a:t>
            </a:r>
            <a:r>
              <a:rPr lang="zh-CN" sz="2400">
                <a:latin typeface="Times New Roman" panose="02020603050405020304" pitchFamily="18" charset="0"/>
                <a:ea typeface="微软雅黑" panose="020B0503020204020204" charset="-122"/>
                <a:cs typeface="Times New Roman" panose="02020603050405020304" pitchFamily="18" charset="0"/>
              </a:rPr>
              <a:t>：另一种是相同的原子或原子团位于双键两侧的</a:t>
            </a:r>
            <a:r>
              <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反式结构</a:t>
            </a:r>
            <a:endPar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endParaRPr>
          </a:p>
          <a:p>
            <a:pPr algn="just" eaLnBrk="1" hangingPunct="1">
              <a:lnSpc>
                <a:spcPct val="150000"/>
              </a:lnSpc>
              <a:buFont typeface="Arial" panose="020B0604020202020204" pitchFamily="34" charset="0"/>
              <a:buNone/>
            </a:pPr>
            <a:r>
              <a:rPr lang="zh-CN" sz="2400">
                <a:latin typeface="Times New Roman" panose="02020603050405020304" pitchFamily="18" charset="0"/>
                <a:ea typeface="微软雅黑" panose="020B0503020204020204" charset="-122"/>
                <a:cs typeface="Times New Roman" panose="02020603050405020304" pitchFamily="18" charset="0"/>
              </a:rPr>
              <a:t>这两种不同结构的有机化合物互为顺反异构体</a:t>
            </a:r>
            <a:endParaRPr lang="zh-CN" sz="240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19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22" name="文本框 21"/>
          <p:cNvSpPr txBox="1">
            <a:spLocks noChangeArrowheads="1"/>
          </p:cNvSpPr>
          <p:nvPr/>
        </p:nvSpPr>
        <p:spPr bwMode="auto">
          <a:xfrm>
            <a:off x="401320" y="5356860"/>
            <a:ext cx="94437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性质</a:t>
            </a:r>
            <a:endParaRPr lang="zh-CN" sz="2400">
              <a:latin typeface="Times New Roman" panose="02020603050405020304" pitchFamily="18" charset="0"/>
              <a:ea typeface="微软雅黑" panose="020B0503020204020204" charset="-122"/>
              <a:cs typeface="Times New Roman" panose="02020603050405020304" pitchFamily="18" charset="0"/>
              <a:sym typeface="+mn-ea"/>
            </a:endParaRPr>
          </a:p>
          <a:p>
            <a:pPr algn="just" eaLnBrk="1" hangingPunct="1">
              <a:lnSpc>
                <a:spcPct val="150000"/>
              </a:lnSpc>
              <a:buFont typeface="Arial" panose="020B0604020202020204" pitchFamily="34" charset="0"/>
              <a:buNone/>
            </a:pPr>
            <a:r>
              <a:rPr lang="zh-CN" sz="2400">
                <a:latin typeface="Times New Roman" panose="02020603050405020304" pitchFamily="18" charset="0"/>
                <a:ea typeface="微软雅黑" panose="020B0503020204020204" charset="-122"/>
                <a:cs typeface="Times New Roman" panose="02020603050405020304" pitchFamily="18" charset="0"/>
                <a:sym typeface="+mn-ea"/>
              </a:rPr>
              <a:t>它们的化学性质</a:t>
            </a:r>
            <a:r>
              <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基本相同</a:t>
            </a:r>
            <a:r>
              <a:rPr lang="zh-CN" sz="2400">
                <a:latin typeface="Times New Roman" panose="02020603050405020304" pitchFamily="18" charset="0"/>
                <a:ea typeface="微软雅黑" panose="020B0503020204020204" charset="-122"/>
                <a:cs typeface="Times New Roman" panose="02020603050405020304" pitchFamily="18" charset="0"/>
                <a:sym typeface="+mn-ea"/>
              </a:rPr>
              <a:t>，而物理性质有一定的</a:t>
            </a:r>
            <a:r>
              <a:rPr lang="zh-CN" altLang="en-US"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差异</a:t>
            </a:r>
            <a:r>
              <a:rPr 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a:spLocks noChangeArrowheads="1"/>
          </p:cNvSpPr>
          <p:nvPr/>
        </p:nvSpPr>
        <p:spPr bwMode="auto">
          <a:xfrm>
            <a:off x="352425" y="1406525"/>
            <a:ext cx="2354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buClr>
                <a:srgbClr val="FF0000"/>
              </a:buClr>
              <a:buFont typeface="Wingdings" panose="05000000000000000000" charset="0"/>
              <a:buChar char="Ø"/>
            </a:pP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顺反异构现象</a:t>
            </a:r>
            <a:endParaRPr lang="zh-CN" altLang="en-US" sz="2400">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6" name="图片 5" descr="扫描全能王CamScanner 2021-04-25 14.51_1"/>
          <p:cNvPicPr>
            <a:picLocks noChangeAspect="1"/>
          </p:cNvPicPr>
          <p:nvPr/>
        </p:nvPicPr>
        <p:blipFill>
          <a:blip r:embed="rId2"/>
          <a:stretch>
            <a:fillRect/>
          </a:stretch>
        </p:blipFill>
        <p:spPr>
          <a:xfrm>
            <a:off x="1823720" y="1866900"/>
            <a:ext cx="7883525" cy="3590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25609" name="矩形 3"/>
          <p:cNvSpPr>
            <a:spLocks noChangeArrowheads="1"/>
          </p:cNvSpPr>
          <p:nvPr/>
        </p:nvSpPr>
        <p:spPr bwMode="auto">
          <a:xfrm>
            <a:off x="401320" y="1813560"/>
            <a:ext cx="72853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1,3-</a:t>
            </a:r>
            <a:r>
              <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丁二烯</a:t>
            </a: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en-US"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加成反应</a:t>
            </a: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2" name="矩形 11"/>
          <p:cNvSpPr>
            <a:spLocks noChangeAspect="1"/>
          </p:cNvSpPr>
          <p:nvPr/>
        </p:nvSpPr>
        <p:spPr>
          <a:xfrm>
            <a:off x="438785" y="2676525"/>
            <a:ext cx="11523345" cy="3968750"/>
          </a:xfrm>
          <a:prstGeom prst="rect">
            <a:avLst/>
          </a:prstGeom>
        </p:spPr>
        <p:txBody>
          <a:bodyPr wrap="square">
            <a:spAutoFit/>
          </a:bodyPr>
          <a:lstStyle/>
          <a:p>
            <a:pPr indent="0" defTabSz="914400" fontAlgn="auto">
              <a:lnSpc>
                <a:spcPct val="120000"/>
              </a:lnSpc>
              <a:spcBef>
                <a:spcPct val="0"/>
              </a:spcBef>
              <a:spcAft>
                <a:spcPct val="0"/>
              </a:spcAft>
              <a:tabLst>
                <a:tab pos="1029335" algn="l"/>
                <a:tab pos="1850390" algn="l"/>
                <a:tab pos="2538095" algn="l"/>
                <a:tab pos="3221990" algn="l"/>
              </a:tabLst>
              <a:defRPr/>
            </a:pP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1,2-</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加成</a:t>
            </a: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defTabSz="914400" fontAlgn="auto">
              <a:lnSpc>
                <a:spcPct val="120000"/>
              </a:lnSpc>
              <a:spcBef>
                <a:spcPct val="0"/>
              </a:spcBef>
              <a:spcAft>
                <a:spcPct val="0"/>
              </a:spcAft>
              <a:tabLst>
                <a:tab pos="1029335" algn="l"/>
                <a:tab pos="1850390" algn="l"/>
                <a:tab pos="2538095" algn="l"/>
                <a:tab pos="3221990" algn="l"/>
              </a:tabLst>
              <a:defRPr/>
            </a:pPr>
            <a:endPar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defTabSz="914400" fontAlgn="auto">
              <a:lnSpc>
                <a:spcPct val="120000"/>
              </a:lnSpc>
              <a:spcBef>
                <a:spcPct val="0"/>
              </a:spcBef>
              <a:spcAft>
                <a:spcPct val="0"/>
              </a:spcAft>
              <a:tabLst>
                <a:tab pos="1029335" algn="l"/>
                <a:tab pos="1850390" algn="l"/>
                <a:tab pos="2538095" algn="l"/>
                <a:tab pos="3221990" algn="l"/>
              </a:tabLst>
              <a:defRPr/>
            </a:pPr>
            <a:endPar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defTabSz="914400" fontAlgn="auto">
              <a:lnSpc>
                <a:spcPct val="120000"/>
              </a:lnSpc>
              <a:spcBef>
                <a:spcPct val="0"/>
              </a:spcBef>
              <a:spcAft>
                <a:spcPct val="0"/>
              </a:spcAft>
              <a:tabLst>
                <a:tab pos="1029335" algn="l"/>
                <a:tab pos="1850390" algn="l"/>
                <a:tab pos="2538095" algn="l"/>
                <a:tab pos="3221990" algn="l"/>
              </a:tabLst>
              <a:defRPr/>
            </a:pPr>
            <a:endPar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defTabSz="914400" fontAlgn="auto">
              <a:lnSpc>
                <a:spcPct val="120000"/>
              </a:lnSpc>
              <a:spcBef>
                <a:spcPct val="0"/>
              </a:spcBef>
              <a:spcAft>
                <a:spcPct val="0"/>
              </a:spcAft>
              <a:tabLst>
                <a:tab pos="1029335" algn="l"/>
                <a:tab pos="1850390" algn="l"/>
                <a:tab pos="2538095" algn="l"/>
                <a:tab pos="3221990" algn="l"/>
              </a:tabLst>
              <a:defRPr/>
            </a:pP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1,4-</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加成</a:t>
            </a:r>
            <a:endPar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defTabSz="914400" fontAlgn="auto">
              <a:lnSpc>
                <a:spcPct val="150000"/>
              </a:lnSpc>
              <a:spcBef>
                <a:spcPct val="0"/>
              </a:spcBef>
              <a:spcAft>
                <a:spcPct val="0"/>
              </a:spcAft>
              <a:tabLst>
                <a:tab pos="1029335" algn="l"/>
                <a:tab pos="1850390" algn="l"/>
                <a:tab pos="2538095" algn="l"/>
                <a:tab pos="3221990" algn="l"/>
              </a:tabLst>
              <a:defRPr/>
            </a:pPr>
            <a:endPar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defTabSz="914400" fontAlgn="auto">
              <a:lnSpc>
                <a:spcPct val="150000"/>
              </a:lnSpc>
              <a:spcBef>
                <a:spcPct val="0"/>
              </a:spcBef>
              <a:spcAft>
                <a:spcPct val="0"/>
              </a:spcAft>
              <a:tabLst>
                <a:tab pos="1029335" algn="l"/>
                <a:tab pos="1850390" algn="l"/>
                <a:tab pos="2538095" algn="l"/>
                <a:tab pos="3221990" algn="l"/>
              </a:tabLst>
              <a:defRPr/>
            </a:pP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1,3-</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丁二烯的</a:t>
            </a: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1,2-</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加成和</a:t>
            </a:r>
            <a:r>
              <a:rPr lang="en-US"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1,4-</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加成是竞争反应，到底哪一种加成占优势，取决于</a:t>
            </a:r>
            <a:r>
              <a:rPr lang="zh-CN" altLang="zh-CN" sz="2400">
                <a:solidFill>
                  <a:srgbClr val="FF0000"/>
                </a:solidFill>
                <a:uFill>
                  <a:solidFill>
                    <a:srgbClr val="000000"/>
                  </a:solidFill>
                </a:uFill>
                <a:latin typeface="Times New Roman" panose="02020603050405020304" pitchFamily="18" charset="0"/>
                <a:ea typeface="微软雅黑" panose="020B0503020204020204" charset="-122"/>
                <a:cs typeface="Times New Roman" panose="02020603050405020304" pitchFamily="18" charset="0"/>
              </a:rPr>
              <a:t>反应条件</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。在</a:t>
            </a:r>
            <a:r>
              <a:rPr lang="zh-CN" alt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rPr>
              <a:t>温度较高</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的条件下大多发生</a:t>
            </a:r>
            <a:r>
              <a:rPr lang="zh-CN" alt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rPr>
              <a:t>1,4-加成</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，在</a:t>
            </a:r>
            <a:r>
              <a:rPr lang="zh-CN" alt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rPr>
              <a:t>温度较低</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的条件下大多发生</a:t>
            </a:r>
            <a:r>
              <a:rPr lang="zh-CN" altLang="zh-CN" sz="2400">
                <a:solidFill>
                  <a:srgbClr val="FF0000"/>
                </a:solidFill>
                <a:latin typeface="Times New Roman" panose="02020603050405020304" pitchFamily="18" charset="0"/>
                <a:ea typeface="微软雅黑" panose="020B0503020204020204" charset="-122"/>
                <a:cs typeface="Times New Roman" panose="02020603050405020304" pitchFamily="18" charset="0"/>
              </a:rPr>
              <a:t>1,2-加成</a:t>
            </a:r>
            <a:r>
              <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3074" name="Object 108"/>
          <p:cNvGraphicFramePr>
            <a:graphicFrameLocks noChangeAspect="1"/>
          </p:cNvGraphicFramePr>
          <p:nvPr/>
        </p:nvGraphicFramePr>
        <p:xfrm>
          <a:off x="2876550" y="2767965"/>
          <a:ext cx="8490585" cy="1027430"/>
        </p:xfrm>
        <a:graphic>
          <a:graphicData uri="http://schemas.openxmlformats.org/presentationml/2006/ole">
            <mc:AlternateContent xmlns:mc="http://schemas.openxmlformats.org/markup-compatibility/2006">
              <mc:Choice xmlns:v="urn:schemas-microsoft-com:vml" Requires="v">
                <p:oleObj spid="_x0000_s1043" name="" r:id="rId2" imgW="3844925" imgH="438785" progId="Word.Document.12">
                  <p:embed/>
                </p:oleObj>
              </mc:Choice>
              <mc:Fallback>
                <p:oleObj name="" r:id="rId2" imgW="3844925" imgH="438785" progId="Word.Document.12">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876550" y="2767965"/>
                        <a:ext cx="8490585" cy="1027430"/>
                      </a:xfrm>
                      <a:prstGeom prst="rect">
                        <a:avLst/>
                      </a:prstGeom>
                      <a:noFill/>
                      <a:ln>
                        <a:noFill/>
                      </a:ln>
                    </p:spPr>
                  </p:pic>
                </p:oleObj>
              </mc:Fallback>
            </mc:AlternateContent>
          </a:graphicData>
        </a:graphic>
      </p:graphicFrame>
      <p:graphicFrame>
        <p:nvGraphicFramePr>
          <p:cNvPr id="3075" name="Object 109"/>
          <p:cNvGraphicFramePr>
            <a:graphicFrameLocks noChangeAspect="1"/>
          </p:cNvGraphicFramePr>
          <p:nvPr/>
        </p:nvGraphicFramePr>
        <p:xfrm>
          <a:off x="2877185" y="4011295"/>
          <a:ext cx="8124190" cy="991870"/>
        </p:xfrm>
        <a:graphic>
          <a:graphicData uri="http://schemas.openxmlformats.org/presentationml/2006/ole">
            <mc:AlternateContent xmlns:mc="http://schemas.openxmlformats.org/markup-compatibility/2006">
              <mc:Choice xmlns:v="urn:schemas-microsoft-com:vml" Requires="v">
                <p:oleObj spid="_x0000_s1044" name="" r:id="rId4" imgW="3844925" imgH="438785" progId="Word.Document.12">
                  <p:embed/>
                </p:oleObj>
              </mc:Choice>
              <mc:Fallback>
                <p:oleObj name="" r:id="rId4" imgW="3844925" imgH="438785" progId="Word.Document.12">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2877185" y="4011295"/>
                        <a:ext cx="8124190" cy="991870"/>
                      </a:xfrm>
                      <a:prstGeom prst="rect">
                        <a:avLst/>
                      </a:prstGeom>
                      <a:noFill/>
                      <a:ln>
                        <a:noFill/>
                      </a:ln>
                    </p:spPr>
                  </p:pic>
                </p:oleObj>
              </mc:Fallback>
            </mc:AlternateContent>
          </a:graphicData>
        </a:graphic>
      </p:graphicFrame>
      <p:sp>
        <p:nvSpPr>
          <p:cNvPr id="4" name="Rectangle 1036"/>
          <p:cNvSpPr>
            <a:spLocks noChangeArrowheads="1"/>
          </p:cNvSpPr>
          <p:nvPr/>
        </p:nvSpPr>
        <p:spPr bwMode="auto">
          <a:xfrm>
            <a:off x="401071" y="642744"/>
            <a:ext cx="3872715" cy="52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4400">
                <a:solidFill>
                  <a:schemeClr val="tx2"/>
                </a:solidFill>
                <a:latin typeface="Tahoma" panose="020B0604030504040204" pitchFamily="34" charset="0"/>
                <a:ea typeface="宋体" panose="02010600030101010101" pitchFamily="2" charset="-122"/>
              </a:defRPr>
            </a:lvl1pPr>
            <a:lvl2pPr>
              <a:defRPr kumimoji="1" sz="4400">
                <a:solidFill>
                  <a:schemeClr val="tx2"/>
                </a:solidFill>
                <a:latin typeface="Tahoma" panose="020B0604030504040204" pitchFamily="34" charset="0"/>
                <a:ea typeface="宋体" panose="02010600030101010101" pitchFamily="2" charset="-122"/>
              </a:defRPr>
            </a:lvl2pPr>
            <a:lvl3pPr>
              <a:defRPr kumimoji="1" sz="4400">
                <a:solidFill>
                  <a:schemeClr val="tx2"/>
                </a:solidFill>
                <a:latin typeface="Tahoma" panose="020B0604030504040204" pitchFamily="34" charset="0"/>
                <a:ea typeface="宋体" panose="02010600030101010101" pitchFamily="2" charset="-122"/>
              </a:defRPr>
            </a:lvl3pPr>
            <a:lvl4pPr>
              <a:defRPr kumimoji="1" sz="4400">
                <a:solidFill>
                  <a:schemeClr val="tx2"/>
                </a:solidFill>
                <a:latin typeface="Tahoma" panose="020B0604030504040204" pitchFamily="34" charset="0"/>
                <a:ea typeface="宋体" panose="02010600030101010101" pitchFamily="2" charset="-122"/>
              </a:defRPr>
            </a:lvl4pPr>
            <a:lvl5pPr>
              <a:defRPr kumimoji="1" sz="4400">
                <a:solidFill>
                  <a:schemeClr val="tx2"/>
                </a:solidFill>
                <a:latin typeface="Tahoma" panose="020B0604030504040204" pitchFamily="34" charset="0"/>
                <a:ea typeface="宋体" panose="02010600030101010101" pitchFamily="2" charset="-122"/>
              </a:defRPr>
            </a:lvl5pPr>
            <a:lvl6pPr marL="4572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r>
              <a:rPr lang="zh-CN" altLang="zh-CN" sz="2800" u="none">
                <a:solidFill>
                  <a:schemeClr val="tx1"/>
                </a:solidFill>
                <a:latin typeface="微软雅黑" panose="020B0503020204020204" charset="-122"/>
                <a:ea typeface="微软雅黑" panose="020B0503020204020204" charset="-122"/>
                <a:cs typeface="Times New Roman" panose="02020603050405020304" pitchFamily="18" charset="0"/>
                <a:sym typeface="+mn-ea"/>
              </a:rPr>
              <a:t>二烯烃</a:t>
            </a:r>
            <a:r>
              <a:rPr lang="en-US" altLang="zh-CN" sz="2800" u="none">
                <a:solidFill>
                  <a:schemeClr val="tx1"/>
                </a:solidFill>
                <a:latin typeface="微软雅黑" panose="020B0503020204020204" charset="-122"/>
                <a:ea typeface="微软雅黑" panose="020B0503020204020204" charset="-122"/>
                <a:cs typeface="Times New Roman" panose="02020603050405020304" pitchFamily="18" charset="0"/>
                <a:sym typeface="+mn-ea"/>
              </a:rPr>
              <a:t> </a:t>
            </a:r>
            <a:endParaRPr lang="en-US" altLang="zh-CN" sz="2800" u="none">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06" name="文本框 105"/>
          <p:cNvSpPr txBox="1"/>
          <p:nvPr/>
        </p:nvSpPr>
        <p:spPr>
          <a:xfrm>
            <a:off x="401320" y="1353185"/>
            <a:ext cx="9992360" cy="460375"/>
          </a:xfrm>
          <a:prstGeom prst="rect">
            <a:avLst/>
          </a:prstGeom>
          <a:noFill/>
          <a:ln w="9525">
            <a:noFill/>
          </a:ln>
        </p:spPr>
        <p:txBody>
          <a:bodyPr wrap="square">
            <a:spAutoFit/>
          </a:bodyPr>
          <a:lstStyle/>
          <a:p>
            <a:pPr marL="342900" indent="-342900">
              <a:buClr>
                <a:srgbClr val="FF0000"/>
              </a:buClr>
              <a:buFont typeface="Wingdings" panose="05000000000000000000" charset="0"/>
              <a:buChar char="Ø"/>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二烯烃是分子中含有</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个碳碳双键的烯烃</a:t>
            </a:r>
            <a:r>
              <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endParaRPr lang="en-US" alt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par>
                                <p:cTn id="11" presetID="22" presetClass="entr" presetSubtype="4"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down)">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18"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小结</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pic>
        <p:nvPicPr>
          <p:cNvPr id="46086" name="C9F754DE-2CAD-44b6-B708-469DEB6407EB-1" descr="qt_temp"/>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77570" y="1443355"/>
            <a:ext cx="1043686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新课导入</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24" name="Rectangle 1036"/>
          <p:cNvSpPr>
            <a:spLocks noChangeArrowheads="1"/>
          </p:cNvSpPr>
          <p:nvPr/>
        </p:nvSpPr>
        <p:spPr bwMode="auto">
          <a:xfrm>
            <a:off x="401071" y="642744"/>
            <a:ext cx="3872715" cy="52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4400">
                <a:solidFill>
                  <a:schemeClr val="tx2"/>
                </a:solidFill>
                <a:latin typeface="Tahoma" panose="020B0604030504040204" pitchFamily="34" charset="0"/>
                <a:ea typeface="宋体" panose="02010600030101010101" pitchFamily="2" charset="-122"/>
              </a:defRPr>
            </a:lvl1pPr>
            <a:lvl2pPr>
              <a:defRPr kumimoji="1" sz="4400">
                <a:solidFill>
                  <a:schemeClr val="tx2"/>
                </a:solidFill>
                <a:latin typeface="Tahoma" panose="020B0604030504040204" pitchFamily="34" charset="0"/>
                <a:ea typeface="宋体" panose="02010600030101010101" pitchFamily="2" charset="-122"/>
              </a:defRPr>
            </a:lvl2pPr>
            <a:lvl3pPr>
              <a:defRPr kumimoji="1" sz="4400">
                <a:solidFill>
                  <a:schemeClr val="tx2"/>
                </a:solidFill>
                <a:latin typeface="Tahoma" panose="020B0604030504040204" pitchFamily="34" charset="0"/>
                <a:ea typeface="宋体" panose="02010600030101010101" pitchFamily="2" charset="-122"/>
              </a:defRPr>
            </a:lvl3pPr>
            <a:lvl4pPr>
              <a:defRPr kumimoji="1" sz="4400">
                <a:solidFill>
                  <a:schemeClr val="tx2"/>
                </a:solidFill>
                <a:latin typeface="Tahoma" panose="020B0604030504040204" pitchFamily="34" charset="0"/>
                <a:ea typeface="宋体" panose="02010600030101010101" pitchFamily="2" charset="-122"/>
              </a:defRPr>
            </a:lvl4pPr>
            <a:lvl5pPr>
              <a:defRPr kumimoji="1" sz="4400">
                <a:solidFill>
                  <a:schemeClr val="tx2"/>
                </a:solidFill>
                <a:latin typeface="Tahoma" panose="020B0604030504040204" pitchFamily="34" charset="0"/>
                <a:ea typeface="宋体" panose="02010600030101010101" pitchFamily="2" charset="-122"/>
              </a:defRPr>
            </a:lvl5pPr>
            <a:lvl6pPr marL="4572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r>
              <a:rPr lang="zh-CN" altLang="en-US" sz="2800">
                <a:solidFill>
                  <a:schemeClr val="tx1"/>
                </a:solidFill>
                <a:latin typeface="Times New Roman" panose="02020603050405020304" pitchFamily="18" charset="0"/>
                <a:ea typeface="+mn-ea"/>
                <a:cs typeface="Times New Roman" panose="02020603050405020304" pitchFamily="18" charset="0"/>
              </a:rPr>
              <a:t>新课导入</a:t>
            </a:r>
            <a:endParaRPr lang="zh-CN" altLang="en-US" sz="2800" u="none">
              <a:solidFill>
                <a:schemeClr val="tx1"/>
              </a:solidFill>
              <a:latin typeface="Times New Roman" panose="02020603050405020304" pitchFamily="18" charset="0"/>
              <a:ea typeface="+mn-ea"/>
              <a:cs typeface="Times New Roman" panose="02020603050405020304" pitchFamily="18" charset="0"/>
            </a:endParaRPr>
          </a:p>
        </p:txBody>
      </p:sp>
      <p:sp>
        <p:nvSpPr>
          <p:cNvPr id="5" name="TextBox 30"/>
          <p:cNvSpPr txBox="1"/>
          <p:nvPr/>
        </p:nvSpPr>
        <p:spPr>
          <a:xfrm>
            <a:off x="495935" y="1379538"/>
            <a:ext cx="2316480" cy="460375"/>
          </a:xfrm>
          <a:prstGeom prst="rect">
            <a:avLst/>
          </a:prstGeom>
          <a:noFill/>
        </p:spPr>
        <p:txBody>
          <a:bodyPr wrap="none">
            <a:spAutoFit/>
          </a:bodyPr>
          <a:lstStyle/>
          <a:p>
            <a:pPr eaLnBrk="1" fontAlgn="auto" hangingPunct="1">
              <a:spcBef>
                <a:spcPct val="0"/>
              </a:spcBef>
              <a:spcAft>
                <a:spcPct val="0"/>
              </a:spcAft>
              <a:buFont typeface="Arial" panose="020B0604020202020204" pitchFamily="34" charset="0"/>
              <a:buNone/>
              <a:defRPr/>
            </a:pPr>
            <a:r>
              <a:rPr lang="zh-CN" altLang="en-US" sz="2400">
                <a:solidFill>
                  <a:schemeClr val="tx1">
                    <a:lumMod val="85000"/>
                    <a:lumOff val="15000"/>
                  </a:schemeClr>
                </a:solidFill>
                <a:latin typeface="微软雅黑" panose="020B0503020204020204" charset="-122"/>
                <a:ea typeface="微软雅黑" panose="020B0503020204020204" charset="-122"/>
              </a:rPr>
              <a:t>生活中常见的烃</a:t>
            </a:r>
            <a:endParaRPr lang="zh-CN" altLang="en-US" sz="2400">
              <a:solidFill>
                <a:schemeClr val="tx1">
                  <a:lumMod val="85000"/>
                  <a:lumOff val="15000"/>
                </a:schemeClr>
              </a:solidFill>
              <a:latin typeface="微软雅黑" panose="020B0503020204020204" charset="-122"/>
              <a:ea typeface="微软雅黑" panose="020B0503020204020204" charset="-122"/>
            </a:endParaRPr>
          </a:p>
        </p:txBody>
      </p:sp>
      <p:sp>
        <p:nvSpPr>
          <p:cNvPr id="2" name="TextBox 30"/>
          <p:cNvSpPr txBox="1"/>
          <p:nvPr/>
        </p:nvSpPr>
        <p:spPr>
          <a:xfrm>
            <a:off x="2382838" y="6104573"/>
            <a:ext cx="1325562" cy="368300"/>
          </a:xfrm>
          <a:prstGeom prst="rect">
            <a:avLst/>
          </a:prstGeom>
          <a:noFill/>
        </p:spPr>
        <p:txBody>
          <a:bodyPr wrap="none">
            <a:spAutoFit/>
          </a:bodyPr>
          <a:lstStyle/>
          <a:p>
            <a:pPr eaLnBrk="1" fontAlgn="auto" hangingPunct="1">
              <a:spcBef>
                <a:spcPct val="0"/>
              </a:spcBef>
              <a:spcAft>
                <a:spcPct val="0"/>
              </a:spcAft>
              <a:buFont typeface="Arial" panose="020B0604020202020204" pitchFamily="34" charset="0"/>
              <a:buNone/>
              <a:defRPr/>
            </a:pPr>
            <a:r>
              <a:rPr lang="zh-CN" altLang="en-US" b="1">
                <a:solidFill>
                  <a:schemeClr val="tx1">
                    <a:lumMod val="85000"/>
                    <a:lumOff val="15000"/>
                  </a:schemeClr>
                </a:solidFill>
                <a:latin typeface="微软雅黑" panose="020B0503020204020204" charset="-122"/>
                <a:ea typeface="微软雅黑" panose="020B0503020204020204" charset="-122"/>
              </a:rPr>
              <a:t>石油的开采</a:t>
            </a:r>
            <a:endParaRPr lang="zh-CN" altLang="en-US" b="1">
              <a:solidFill>
                <a:schemeClr val="tx1">
                  <a:lumMod val="85000"/>
                  <a:lumOff val="15000"/>
                </a:schemeClr>
              </a:solidFill>
              <a:latin typeface="微软雅黑" panose="020B0503020204020204" charset="-122"/>
              <a:ea typeface="微软雅黑" panose="020B0503020204020204" charset="-122"/>
            </a:endParaRPr>
          </a:p>
        </p:txBody>
      </p:sp>
      <p:sp>
        <p:nvSpPr>
          <p:cNvPr id="10" name="文本框 9"/>
          <p:cNvSpPr txBox="1">
            <a:spLocks noChangeArrowheads="1"/>
          </p:cNvSpPr>
          <p:nvPr/>
        </p:nvSpPr>
        <p:spPr bwMode="auto">
          <a:xfrm>
            <a:off x="6597650" y="2461260"/>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a:latin typeface="Times New Roman" panose="02020603050405020304" pitchFamily="18" charset="0"/>
                <a:ea typeface="华文细黑" panose="02010600040101010101" pitchFamily="2" charset="-122"/>
              </a:rPr>
              <a:t>液化石油气</a:t>
            </a:r>
            <a:endParaRPr lang="zh-CN" altLang="en-US" b="1">
              <a:latin typeface="Times New Roman" panose="02020603050405020304" pitchFamily="18" charset="0"/>
              <a:ea typeface="华文细黑" panose="02010600040101010101" pitchFamily="2" charset="-122"/>
            </a:endParaRPr>
          </a:p>
        </p:txBody>
      </p:sp>
      <p:sp>
        <p:nvSpPr>
          <p:cNvPr id="14" name="文本框 13"/>
          <p:cNvSpPr txBox="1">
            <a:spLocks noChangeArrowheads="1"/>
          </p:cNvSpPr>
          <p:nvPr/>
        </p:nvSpPr>
        <p:spPr bwMode="auto">
          <a:xfrm>
            <a:off x="9093200" y="4942523"/>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a:latin typeface="Times New Roman" panose="02020603050405020304" pitchFamily="18" charset="0"/>
                <a:ea typeface="华文细黑" panose="02010600040101010101" pitchFamily="2" charset="-122"/>
              </a:rPr>
              <a:t>石蜡</a:t>
            </a:r>
            <a:endParaRPr lang="zh-CN" altLang="en-US" b="1">
              <a:latin typeface="Times New Roman" panose="02020603050405020304" pitchFamily="18" charset="0"/>
              <a:ea typeface="华文细黑" panose="02010600040101010101"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27225" y="2223135"/>
            <a:ext cx="2465388"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25047" r="18159"/>
          <a:stretch>
            <a:fillRect/>
          </a:stretch>
        </p:blipFill>
        <p:spPr bwMode="auto">
          <a:xfrm>
            <a:off x="5078413" y="1227773"/>
            <a:ext cx="1519237"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166100" y="3056573"/>
            <a:ext cx="23749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438775" y="4005898"/>
            <a:ext cx="23114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a:spLocks noChangeArrowheads="1"/>
          </p:cNvSpPr>
          <p:nvPr/>
        </p:nvSpPr>
        <p:spPr bwMode="auto">
          <a:xfrm>
            <a:off x="5764213" y="6161723"/>
            <a:ext cx="2043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a:latin typeface="Times New Roman" panose="02020603050405020304" pitchFamily="18" charset="0"/>
                <a:ea typeface="华文细黑" panose="02010600040101010101" pitchFamily="2" charset="-122"/>
              </a:rPr>
              <a:t>西气东输工程</a:t>
            </a:r>
            <a:endParaRPr lang="zh-CN" altLang="en-US" b="1">
              <a:latin typeface="Times New Roman" panose="02020603050405020304" pitchFamily="18"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乙烯</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24" name="Rectangle 1036"/>
          <p:cNvSpPr>
            <a:spLocks noChangeArrowheads="1"/>
          </p:cNvSpPr>
          <p:nvPr/>
        </p:nvSpPr>
        <p:spPr bwMode="auto">
          <a:xfrm>
            <a:off x="401071" y="642744"/>
            <a:ext cx="3872715" cy="52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4400">
                <a:solidFill>
                  <a:schemeClr val="tx2"/>
                </a:solidFill>
                <a:latin typeface="Tahoma" panose="020B0604030504040204" pitchFamily="34" charset="0"/>
                <a:ea typeface="宋体" panose="02010600030101010101" pitchFamily="2" charset="-122"/>
              </a:defRPr>
            </a:lvl1pPr>
            <a:lvl2pPr>
              <a:defRPr kumimoji="1" sz="4400">
                <a:solidFill>
                  <a:schemeClr val="tx2"/>
                </a:solidFill>
                <a:latin typeface="Tahoma" panose="020B0604030504040204" pitchFamily="34" charset="0"/>
                <a:ea typeface="宋体" panose="02010600030101010101" pitchFamily="2" charset="-122"/>
              </a:defRPr>
            </a:lvl2pPr>
            <a:lvl3pPr>
              <a:defRPr kumimoji="1" sz="4400">
                <a:solidFill>
                  <a:schemeClr val="tx2"/>
                </a:solidFill>
                <a:latin typeface="Tahoma" panose="020B0604030504040204" pitchFamily="34" charset="0"/>
                <a:ea typeface="宋体" panose="02010600030101010101" pitchFamily="2" charset="-122"/>
              </a:defRPr>
            </a:lvl3pPr>
            <a:lvl4pPr>
              <a:defRPr kumimoji="1" sz="4400">
                <a:solidFill>
                  <a:schemeClr val="tx2"/>
                </a:solidFill>
                <a:latin typeface="Tahoma" panose="020B0604030504040204" pitchFamily="34" charset="0"/>
                <a:ea typeface="宋体" panose="02010600030101010101" pitchFamily="2" charset="-122"/>
              </a:defRPr>
            </a:lvl4pPr>
            <a:lvl5pPr>
              <a:defRPr kumimoji="1" sz="4400">
                <a:solidFill>
                  <a:schemeClr val="tx2"/>
                </a:solidFill>
                <a:latin typeface="Tahoma" panose="020B0604030504040204" pitchFamily="34" charset="0"/>
                <a:ea typeface="宋体" panose="02010600030101010101" pitchFamily="2" charset="-122"/>
              </a:defRPr>
            </a:lvl5pPr>
            <a:lvl6pPr marL="4572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r>
              <a:rPr lang="zh-CN" altLang="en-US" sz="2800">
                <a:latin typeface="微软雅黑" panose="020B0503020204020204" charset="-122"/>
                <a:ea typeface="微软雅黑" panose="020B0503020204020204" charset="-122"/>
                <a:sym typeface="+mn-ea"/>
              </a:rPr>
              <a:t>乙烯</a:t>
            </a:r>
            <a:endParaRPr lang="zh-CN" altLang="en-US" sz="2800" u="none">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3" name="文本框 42"/>
          <p:cNvSpPr txBox="1"/>
          <p:nvPr/>
        </p:nvSpPr>
        <p:spPr>
          <a:xfrm>
            <a:off x="401320" y="4090670"/>
            <a:ext cx="10800080" cy="1753235"/>
          </a:xfrm>
          <a:prstGeom prst="rect">
            <a:avLst/>
          </a:prstGeom>
          <a:noFill/>
        </p:spPr>
        <p:txBody>
          <a:bodyPr wrap="square" rtlCol="0" anchor="t">
            <a:spAutoFit/>
          </a:bodyPr>
          <a:lstStyle/>
          <a:p>
            <a:pPr algn="just" eaLnBrk="1" hangingPunct="1">
              <a:lnSpc>
                <a:spcPct val="150000"/>
              </a:lnSpc>
              <a:buFont typeface="Arial" panose="020B0604020202020204" pitchFamily="34" charset="0"/>
              <a:buNone/>
            </a:pPr>
            <a:r>
              <a:rPr lang="zh-CN" sz="2400">
                <a:latin typeface="Times New Roman" panose="02020603050405020304" pitchFamily="18" charset="0"/>
                <a:ea typeface="微软雅黑" panose="020B0503020204020204" charset="-122"/>
                <a:cs typeface="Times New Roman" panose="02020603050405020304" pitchFamily="18" charset="0"/>
                <a:sym typeface="+mn-ea"/>
              </a:rPr>
              <a:t>乙烯是最简单的烯烃。其分子中的碳原子均采取</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sp</a:t>
            </a:r>
            <a:r>
              <a:rPr lang="en-US" altLang="zh-CN" sz="2400" baseline="300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sz="2400">
                <a:latin typeface="Times New Roman" panose="02020603050405020304" pitchFamily="18" charset="0"/>
                <a:ea typeface="微软雅黑" panose="020B0503020204020204" charset="-122"/>
                <a:cs typeface="Times New Roman" panose="02020603050405020304" pitchFamily="18" charset="0"/>
                <a:sym typeface="+mn-ea"/>
              </a:rPr>
              <a:t>杂化，碳原子与氢原子之间均以单键（</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σ</a:t>
            </a:r>
            <a:r>
              <a:rPr lang="zh-CN" sz="2400">
                <a:latin typeface="Times New Roman" panose="02020603050405020304" pitchFamily="18" charset="0"/>
                <a:ea typeface="微软雅黑" panose="020B0503020204020204" charset="-122"/>
                <a:cs typeface="Times New Roman" panose="02020603050405020304" pitchFamily="18" charset="0"/>
                <a:sym typeface="+mn-ea"/>
              </a:rPr>
              <a:t>键）相连接，碳原子与碳原子之间以双键（</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1个σ键和1个π键</a:t>
            </a:r>
            <a:r>
              <a:rPr lang="zh-CN" sz="2400">
                <a:latin typeface="Times New Roman" panose="02020603050405020304" pitchFamily="18" charset="0"/>
                <a:ea typeface="微软雅黑" panose="020B0503020204020204" charset="-122"/>
                <a:cs typeface="Times New Roman" panose="02020603050405020304" pitchFamily="18" charset="0"/>
                <a:sym typeface="+mn-ea"/>
              </a:rPr>
              <a:t>）相连接，相邻两个键之间的键角约为</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120°</a:t>
            </a:r>
            <a:r>
              <a:rPr lang="zh-CN" sz="2400">
                <a:latin typeface="Times New Roman" panose="02020603050405020304" pitchFamily="18" charset="0"/>
                <a:ea typeface="微软雅黑" panose="020B0503020204020204" charset="-122"/>
                <a:cs typeface="Times New Roman" panose="02020603050405020304" pitchFamily="18" charset="0"/>
                <a:sym typeface="+mn-ea"/>
              </a:rPr>
              <a:t>，分子中的所有原子都处于</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ea"/>
              </a:rPr>
              <a:t>同一</a:t>
            </a:r>
            <a:r>
              <a:rPr lang="zh-CN" sz="2400">
                <a:latin typeface="Times New Roman" panose="02020603050405020304" pitchFamily="18" charset="0"/>
                <a:ea typeface="微软雅黑" panose="020B0503020204020204" charset="-122"/>
                <a:cs typeface="Times New Roman" panose="02020603050405020304" pitchFamily="18" charset="0"/>
                <a:sym typeface="+mn-ea"/>
              </a:rPr>
              <a:t>平面内。</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pic>
        <p:nvPicPr>
          <p:cNvPr id="44" name="图片 43"/>
          <p:cNvPicPr>
            <a:picLocks noChangeAspect="1"/>
          </p:cNvPicPr>
          <p:nvPr/>
        </p:nvPicPr>
        <p:blipFill>
          <a:blip r:embed="rId2">
            <a:extLst>
              <a:ext uri="{28A0092B-C50C-407E-A947-70E740481C1C}">
                <a14:useLocalDpi xmlns:a14="http://schemas.microsoft.com/office/drawing/2010/main" val="0"/>
              </a:ext>
            </a:extLst>
          </a:blip>
          <a:srcRect t="24100" b="26642"/>
          <a:stretch>
            <a:fillRect/>
          </a:stretch>
        </p:blipFill>
        <p:spPr bwMode="auto">
          <a:xfrm>
            <a:off x="6246495" y="1372235"/>
            <a:ext cx="442436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p:cNvPicPr>
          <p:nvPr/>
        </p:nvPicPr>
        <p:blipFill>
          <a:blip r:embed="rId3">
            <a:grayscl/>
            <a:lum bright="12000" contrast="72000"/>
            <a:extLst>
              <a:ext uri="{28A0092B-C50C-407E-A947-70E740481C1C}">
                <a14:useLocalDpi xmlns:a14="http://schemas.microsoft.com/office/drawing/2010/main" val="0"/>
              </a:ext>
            </a:extLst>
          </a:blip>
          <a:stretch>
            <a:fillRect/>
          </a:stretch>
        </p:blipFill>
        <p:spPr bwMode="auto">
          <a:xfrm>
            <a:off x="1823720" y="1164273"/>
            <a:ext cx="3519488"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0" fill="hold"/>
                                        <p:tgtEl>
                                          <p:spTgt spid="43"/>
                                        </p:tgtEl>
                                        <p:attrNameLst>
                                          <p:attrName>ppt_x</p:attrName>
                                        </p:attrNameLst>
                                      </p:cBhvr>
                                      <p:tavLst>
                                        <p:tav tm="0">
                                          <p:val>
                                            <p:strVal val="#ppt_x"/>
                                          </p:val>
                                        </p:tav>
                                        <p:tav tm="100000">
                                          <p:val>
                                            <p:strVal val="#ppt_x"/>
                                          </p:val>
                                        </p:tav>
                                      </p:tavLst>
                                    </p:anim>
                                    <p:anim calcmode="lin" valueType="num">
                                      <p:cBhvr additive="base">
                                        <p:cTn id="16" dur="5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乙烯</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7" name="文本框 16"/>
          <p:cNvSpPr txBox="1">
            <a:spLocks noChangeArrowheads="1"/>
          </p:cNvSpPr>
          <p:nvPr/>
        </p:nvSpPr>
        <p:spPr bwMode="auto">
          <a:xfrm>
            <a:off x="401320" y="835025"/>
            <a:ext cx="28822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物理性质</a:t>
            </a:r>
            <a:endParaRPr lang="zh-CN" altLang="en-US" sz="2400">
              <a:latin typeface="微软雅黑" panose="020B0503020204020204" charset="-122"/>
              <a:ea typeface="微软雅黑" panose="020B0503020204020204" charset="-122"/>
            </a:endParaRPr>
          </a:p>
        </p:txBody>
      </p:sp>
      <p:sp>
        <p:nvSpPr>
          <p:cNvPr id="47" name="文本框 46"/>
          <p:cNvSpPr txBox="1">
            <a:spLocks noChangeArrowheads="1"/>
          </p:cNvSpPr>
          <p:nvPr/>
        </p:nvSpPr>
        <p:spPr bwMode="auto">
          <a:xfrm>
            <a:off x="401320" y="1385570"/>
            <a:ext cx="985583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纯净的乙烯为</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sym typeface="+mn-ea"/>
              </a:rPr>
              <a:t>无</a:t>
            </a:r>
            <a:r>
              <a:rPr lang="zh-CN" sz="2400">
                <a:latin typeface="Times New Roman" panose="02020603050405020304" pitchFamily="18" charset="0"/>
                <a:ea typeface="微软雅黑" panose="020B0503020204020204" charset="-122"/>
                <a:cs typeface="Times New Roman" panose="02020603050405020304" pitchFamily="18" charset="0"/>
                <a:sym typeface="+mn-ea"/>
              </a:rPr>
              <a:t>色、稍有气味的气体</a:t>
            </a:r>
            <a:endParaRPr lang="zh-CN" sz="2400">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algn="just" eaLnBrk="1" hangingPunct="1">
              <a:lnSpc>
                <a:spcPct val="150000"/>
              </a:lnSpc>
              <a:buClr>
                <a:srgbClr val="FF0000"/>
              </a:buClr>
              <a:buFont typeface="Wingdings" panose="05000000000000000000" charset="0"/>
              <a:buChar char="Ø"/>
            </a:pP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sym typeface="+mn-ea"/>
              </a:rPr>
              <a:t>难</a:t>
            </a:r>
            <a:r>
              <a:rPr lang="zh-CN" sz="2400">
                <a:latin typeface="Times New Roman" panose="02020603050405020304" pitchFamily="18" charset="0"/>
                <a:ea typeface="微软雅黑" panose="020B0503020204020204" charset="-122"/>
                <a:cs typeface="Times New Roman" panose="02020603050405020304" pitchFamily="18" charset="0"/>
                <a:sym typeface="+mn-ea"/>
              </a:rPr>
              <a:t>溶于水</a:t>
            </a:r>
            <a:endParaRPr lang="zh-CN" sz="2400">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algn="just" eaLnBrk="1" hangingPunct="1">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密度比空气的</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sym typeface="+mn-ea"/>
              </a:rPr>
              <a:t>略小</a:t>
            </a:r>
            <a:r>
              <a:rPr 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sz="2400">
              <a:latin typeface="Times New Roman" panose="02020603050405020304" pitchFamily="18" charset="0"/>
              <a:ea typeface="微软雅黑" panose="020B0503020204020204" charset="-122"/>
              <a:cs typeface="Times New Roman" panose="02020603050405020304" pitchFamily="18" charset="0"/>
              <a:sym typeface="+mn-ea"/>
            </a:endParaRPr>
          </a:p>
          <a:p>
            <a:pPr algn="just" eaLnBrk="1" hangingPunct="1">
              <a:lnSpc>
                <a:spcPct val="150000"/>
              </a:lnSpc>
              <a:buFont typeface="Arial" panose="020B0604020202020204" pitchFamily="34" charset="0"/>
              <a:buNone/>
            </a:pP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24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 name="文本框 1"/>
          <p:cNvSpPr txBox="1">
            <a:spLocks noChangeArrowheads="1"/>
          </p:cNvSpPr>
          <p:nvPr/>
        </p:nvSpPr>
        <p:spPr bwMode="auto">
          <a:xfrm>
            <a:off x="401320" y="3232150"/>
            <a:ext cx="28822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a:latin typeface="微软雅黑" panose="020B0503020204020204" charset="-122"/>
                <a:ea typeface="微软雅黑" panose="020B0503020204020204" charset="-122"/>
              </a:rPr>
              <a:t>2.</a:t>
            </a:r>
            <a:r>
              <a:rPr lang="zh-CN" altLang="en-US" sz="2400">
                <a:latin typeface="微软雅黑" panose="020B0503020204020204" charset="-122"/>
                <a:ea typeface="微软雅黑" panose="020B0503020204020204" charset="-122"/>
              </a:rPr>
              <a:t>化学性质</a:t>
            </a:r>
            <a:endParaRPr lang="zh-CN" altLang="en-US" sz="2400">
              <a:latin typeface="微软雅黑" panose="020B0503020204020204" charset="-122"/>
              <a:ea typeface="微软雅黑" panose="020B0503020204020204" charset="-122"/>
            </a:endParaRPr>
          </a:p>
        </p:txBody>
      </p:sp>
      <p:sp>
        <p:nvSpPr>
          <p:cNvPr id="3" name="文本框 2"/>
          <p:cNvSpPr txBox="1">
            <a:spLocks noChangeArrowheads="1"/>
          </p:cNvSpPr>
          <p:nvPr/>
        </p:nvSpPr>
        <p:spPr bwMode="auto">
          <a:xfrm>
            <a:off x="401320" y="3782695"/>
            <a:ext cx="985583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乙烯具有</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sym typeface="+mn-ea"/>
              </a:rPr>
              <a:t>可燃</a:t>
            </a:r>
            <a:r>
              <a:rPr lang="zh-CN" sz="2400">
                <a:latin typeface="Times New Roman" panose="02020603050405020304" pitchFamily="18" charset="0"/>
                <a:ea typeface="微软雅黑" panose="020B0503020204020204" charset="-122"/>
                <a:cs typeface="Times New Roman" panose="02020603050405020304" pitchFamily="18" charset="0"/>
                <a:sym typeface="+mn-ea"/>
              </a:rPr>
              <a:t>性</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2400">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algn="just" eaLnBrk="1" hangingPunct="1">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能被酸性高锰酸钾溶液</a:t>
            </a:r>
            <a:r>
              <a:rPr lang="en-US" altLang="zh-CN" sz="240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sym typeface="+mn-ea"/>
              </a:rPr>
              <a:t>氧化</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2400">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algn="just" eaLnBrk="1" hangingPunct="1">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能与溴发生就加成反应</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2400">
              <a:latin typeface="Times New Roman" panose="02020603050405020304" pitchFamily="18" charset="0"/>
              <a:ea typeface="微软雅黑" panose="020B0503020204020204" charset="-122"/>
              <a:cs typeface="Times New Roman" panose="02020603050405020304" pitchFamily="18" charset="0"/>
              <a:sym typeface="+mn-ea"/>
            </a:endParaRPr>
          </a:p>
          <a:p>
            <a:pPr marL="342900" indent="-342900" algn="just" eaLnBrk="1" hangingPunct="1">
              <a:lnSpc>
                <a:spcPct val="150000"/>
              </a:lnSpc>
              <a:buClr>
                <a:srgbClr val="FF0000"/>
              </a:buClr>
              <a:buFont typeface="Wingdings" panose="05000000000000000000" charset="0"/>
              <a:buChar char="Ø"/>
            </a:pPr>
            <a:r>
              <a:rPr lang="zh-CN" sz="2400">
                <a:latin typeface="Times New Roman" panose="02020603050405020304" pitchFamily="18" charset="0"/>
                <a:ea typeface="微软雅黑" panose="020B0503020204020204" charset="-122"/>
                <a:cs typeface="Times New Roman" panose="02020603050405020304" pitchFamily="18" charset="0"/>
                <a:sym typeface="+mn-ea"/>
              </a:rPr>
              <a:t>在一定条件下能发生加聚反应</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2400">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amond(in)">
                                      <p:cBhvr>
                                        <p:cTn id="12" dur="2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grpId="0" nodeType="clickEffect">
                                  <p:stCondLst>
                                    <p:cond delay="0"/>
                                  </p:stCondLst>
                                  <p:childTnLst>
                                    <p:set>
                                      <p:cBhvr>
                                        <p:cTn id="21" dur="1000">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7"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乙烯</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5" name="文本框 104"/>
          <p:cNvSpPr txBox="1"/>
          <p:nvPr/>
        </p:nvSpPr>
        <p:spPr>
          <a:xfrm>
            <a:off x="401320" y="1468755"/>
            <a:ext cx="11003280" cy="1198880"/>
          </a:xfrm>
          <a:prstGeom prst="rect">
            <a:avLst/>
          </a:prstGeom>
          <a:noFill/>
          <a:ln w="9525">
            <a:noFill/>
          </a:ln>
        </p:spPr>
        <p:txBody>
          <a:bodyPr wrap="square">
            <a:spAutoFit/>
          </a:bodyPr>
          <a:p>
            <a:pPr indent="0" fontAlgn="auto">
              <a:lnSpc>
                <a:spcPct val="150000"/>
              </a:lnSpc>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写出乙烯、丙烯与下列物质反应的化学方程式</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并说明反应中官能团和化学键的变化。</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提示</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丙烯与氯化氢、与水的反应可能有两种产物。</a:t>
            </a:r>
            <a:r>
              <a:rPr lang="en-US"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2" name="表格 1"/>
          <p:cNvGraphicFramePr>
            <a:graphicFrameLocks noGrp="1"/>
          </p:cNvGraphicFramePr>
          <p:nvPr>
            <p:custDataLst>
              <p:tags r:id="rId2"/>
            </p:custDataLst>
          </p:nvPr>
        </p:nvGraphicFramePr>
        <p:xfrm>
          <a:off x="713105" y="2916555"/>
          <a:ext cx="10038080" cy="3291840"/>
        </p:xfrm>
        <a:graphic>
          <a:graphicData uri="http://schemas.openxmlformats.org/drawingml/2006/table">
            <a:tbl>
              <a:tblPr firstRow="1" bandRow="1">
                <a:tableStyleId>{5940675A-B579-460E-94D1-54222C63F5DA}</a:tableStyleId>
              </a:tblPr>
              <a:tblGrid>
                <a:gridCol w="1918970"/>
                <a:gridCol w="3603625"/>
                <a:gridCol w="4515485"/>
              </a:tblGrid>
              <a:tr h="548640">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试剂</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乙烯</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丙烯</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溴</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 </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 </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rowSpan="2">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氯化氢</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 </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 </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 </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rowSpan="2">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水</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 </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fontAlgn="auto">
                        <a:lnSpc>
                          <a:spcPct val="150000"/>
                        </a:lnSpc>
                        <a:buNone/>
                      </a:pPr>
                      <a:r>
                        <a:rPr lang="en-US" sz="2400" b="0">
                          <a:solidFill>
                            <a:srgbClr val="000000"/>
                          </a:solidFill>
                          <a:latin typeface="微软雅黑" panose="020B0503020204020204" charset="-122"/>
                          <a:ea typeface="微软雅黑" panose="020B0503020204020204" charset="-122"/>
                          <a:cs typeface="Times New Roman" panose="02020603050405020304" pitchFamily="18" charset="0"/>
                        </a:rPr>
                        <a:t> </a:t>
                      </a: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p>
                      <a:pPr indent="0" algn="ctr" fontAlgn="auto">
                        <a:lnSpc>
                          <a:spcPct val="150000"/>
                        </a:lnSpc>
                        <a:buNone/>
                      </a:pPr>
                      <a:endParaRPr lang="en-US" altLang="en-US" sz="2400" b="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01320" y="862245"/>
            <a:ext cx="4064000" cy="460375"/>
          </a:xfrm>
          <a:prstGeom prst="rect">
            <a:avLst/>
          </a:prstGeom>
        </p:spPr>
        <p:txBody>
          <a:bodyPr>
            <a:spAutoFit/>
            <a:extLst>
              <a:ext uri="{4A0BC546-FE56-4ADE-93B0-CB8AF2F6F144}">
                <wpsdc:textFrameExt xmlns:wpsdc="http://www.wps.cn/officeDocument/2022/drawingmlCustomData" type="text"/>
              </a:ext>
            </a:extLst>
          </a:bodyPr>
          <a:p>
            <a:pPr algn="l"/>
            <a:r>
              <a:rPr 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学生活动1：</a:t>
            </a:r>
            <a:endParaRPr 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乙烯</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6" name="表格 5"/>
          <p:cNvGraphicFramePr>
            <a:graphicFrameLocks noGrp="1"/>
          </p:cNvGraphicFramePr>
          <p:nvPr>
            <p:custDataLst>
              <p:tags r:id="rId2"/>
            </p:custDataLst>
          </p:nvPr>
        </p:nvGraphicFramePr>
        <p:xfrm>
          <a:off x="418465" y="1694180"/>
          <a:ext cx="11382375" cy="2252345"/>
        </p:xfrm>
        <a:graphic>
          <a:graphicData uri="http://schemas.openxmlformats.org/drawingml/2006/table">
            <a:tbl>
              <a:tblPr firstRow="1" bandRow="1">
                <a:tableStyleId>{5940675A-B579-460E-94D1-54222C63F5DA}</a:tableStyleId>
              </a:tblPr>
              <a:tblGrid>
                <a:gridCol w="1345565"/>
                <a:gridCol w="3966845"/>
                <a:gridCol w="6069965"/>
              </a:tblGrid>
              <a:tr h="1221740">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试剂</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乙烯</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丙烯</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30605">
                <a:tc>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溴水</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a:t>
                      </a:r>
                      <a:r>
                        <a:rPr lang="en-US" sz="2400" b="0">
                          <a:latin typeface="Times New Roman" panose="02020603050405020304" pitchFamily="18" charset="0"/>
                          <a:ea typeface="微软雅黑" panose="020B0503020204020204" charset="-122"/>
                          <a:cs typeface="Times New Roman" panose="02020603050405020304" pitchFamily="18" charset="0"/>
                        </a:rPr>
                        <a:t>Br</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BrCH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Br</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+Br</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CHBrCH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Br</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a:graphicFrameLocks noGrp="1"/>
          </p:cNvGraphicFramePr>
          <p:nvPr>
            <p:custDataLst>
              <p:tags r:id="rId3"/>
            </p:custDataLst>
          </p:nvPr>
        </p:nvGraphicFramePr>
        <p:xfrm>
          <a:off x="403543" y="3933190"/>
          <a:ext cx="11381105" cy="2147570"/>
        </p:xfrm>
        <a:graphic>
          <a:graphicData uri="http://schemas.openxmlformats.org/drawingml/2006/table">
            <a:tbl>
              <a:tblPr firstRow="1" bandRow="1">
                <a:tableStyleId>{5940675A-B579-460E-94D1-54222C63F5DA}</a:tableStyleId>
              </a:tblPr>
              <a:tblGrid>
                <a:gridCol w="1357630"/>
                <a:gridCol w="3971925"/>
                <a:gridCol w="6051550"/>
              </a:tblGrid>
              <a:tr h="429260">
                <a:tc rowSpan="2">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氯化氢</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+HCl→CH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Cl</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CH=CH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a:t>
                      </a:r>
                      <a:r>
                        <a:rPr lang="en-US" sz="2400" b="0">
                          <a:latin typeface="Times New Roman" panose="02020603050405020304" pitchFamily="18" charset="0"/>
                          <a:ea typeface="微软雅黑" panose="020B0503020204020204" charset="-122"/>
                          <a:cs typeface="Times New Roman" panose="02020603050405020304" pitchFamily="18" charset="0"/>
                        </a:rPr>
                        <a:t>HCl</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Cl</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91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＋H</a:t>
                      </a:r>
                      <a:r>
                        <a:rPr lang="en-US" sz="2400">
                          <a:latin typeface="Times New Roman" panose="02020603050405020304" pitchFamily="18" charset="0"/>
                          <a:ea typeface="微软雅黑" panose="020B0503020204020204" charset="-122"/>
                          <a:cs typeface="Times New Roman" panose="02020603050405020304" pitchFamily="18" charset="0"/>
                          <a:sym typeface="+mn-ea"/>
                        </a:rPr>
                        <a:t>Cl</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CHClCH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895">
                <a:tc rowSpan="2">
                  <a:txBody>
                    <a:bodyPr wrap="square"/>
                    <a:p>
                      <a:pPr indent="0" algn="ctr">
                        <a:buNone/>
                      </a:pPr>
                      <a:r>
                        <a:rPr lang="en-US" sz="2400" b="0">
                          <a:latin typeface="Times New Roman" panose="02020603050405020304" pitchFamily="18" charset="0"/>
                          <a:ea typeface="微软雅黑" panose="020B0503020204020204" charset="-122"/>
                          <a:cs typeface="Times New Roman" panose="02020603050405020304" pitchFamily="18" charset="0"/>
                        </a:rPr>
                        <a:t>水</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a:t>
                      </a:r>
                      <a:r>
                        <a:rPr lang="en-US" sz="2400" b="0">
                          <a:latin typeface="Times New Roman" panose="02020603050405020304" pitchFamily="18" charset="0"/>
                          <a:ea typeface="微软雅黑" panose="020B0503020204020204" charset="-122"/>
                          <a:cs typeface="Times New Roman" panose="02020603050405020304" pitchFamily="18" charset="0"/>
                        </a:rPr>
                        <a:t>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O</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OH</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sym typeface="+mn-ea"/>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3</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CH=CH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O→CH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3</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CHOHCH</a:t>
                      </a:r>
                      <a:r>
                        <a:rPr lang="en-US" sz="2400" b="0" baseline="-25000">
                          <a:latin typeface="Times New Roman" panose="02020603050405020304" pitchFamily="18" charset="0"/>
                          <a:ea typeface="微软雅黑" panose="020B0503020204020204" charset="-122"/>
                          <a:cs typeface="Times New Roman" panose="02020603050405020304" pitchFamily="18" charset="0"/>
                          <a:sym typeface="+mn-ea"/>
                        </a:rPr>
                        <a:t>3</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p>
                      <a:pPr indent="0">
                        <a:buNone/>
                      </a:pP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O</a:t>
                      </a:r>
                      <a:r>
                        <a:rPr lang="en-US" sz="2400" b="0">
                          <a:latin typeface="Times New Roman" panose="02020603050405020304" pitchFamily="18" charset="0"/>
                          <a:ea typeface="微软雅黑" panose="020B0503020204020204" charset="-122"/>
                          <a:cs typeface="Times New Roman" panose="02020603050405020304" pitchFamily="18" charset="0"/>
                          <a:sym typeface="+mn-ea"/>
                        </a:rPr>
                        <a:t>→</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3</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CH</a:t>
                      </a:r>
                      <a:r>
                        <a:rPr lang="en-US" sz="2400" b="0" baseline="-25000">
                          <a:latin typeface="Times New Roman" panose="02020603050405020304" pitchFamily="18" charset="0"/>
                          <a:ea typeface="微软雅黑" panose="020B0503020204020204" charset="-122"/>
                          <a:cs typeface="Times New Roman" panose="02020603050405020304" pitchFamily="18" charset="0"/>
                        </a:rPr>
                        <a:t>2</a:t>
                      </a:r>
                      <a:r>
                        <a:rPr lang="en-US" sz="2400" b="0">
                          <a:latin typeface="Times New Roman" panose="02020603050405020304" pitchFamily="18" charset="0"/>
                          <a:ea typeface="微软雅黑" panose="020B0503020204020204" charset="-122"/>
                          <a:cs typeface="Times New Roman" panose="02020603050405020304" pitchFamily="18" charset="0"/>
                        </a:rPr>
                        <a:t>OH</a:t>
                      </a:r>
                      <a:endParaRPr lang="en-US" altLang="en-US" sz="2400" b="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401320" y="862245"/>
            <a:ext cx="4064000" cy="460375"/>
          </a:xfrm>
          <a:prstGeom prst="rect">
            <a:avLst/>
          </a:prstGeom>
        </p:spPr>
        <p:txBody>
          <a:bodyPr>
            <a:spAutoFit/>
            <a:extLst>
              <a:ext uri="{4A0BC546-FE56-4ADE-93B0-CB8AF2F6F144}">
                <wpsdc:textFrameExt xmlns:wpsdc="http://www.wps.cn/officeDocument/2022/drawingmlCustomData" type="text"/>
              </a:ext>
            </a:extLst>
          </a:bodyPr>
          <a:p>
            <a:pPr algn="l"/>
            <a:r>
              <a:rPr 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rPr>
              <a:t>学生活动1：</a:t>
            </a:r>
            <a:endParaRPr lang="zh-CN" sz="24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乙烯</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105" name="文本框 104"/>
          <p:cNvSpPr txBox="1"/>
          <p:nvPr/>
        </p:nvSpPr>
        <p:spPr>
          <a:xfrm>
            <a:off x="401320" y="1441450"/>
            <a:ext cx="11002645" cy="1198880"/>
          </a:xfrm>
          <a:prstGeom prst="rect">
            <a:avLst/>
          </a:prstGeom>
          <a:noFill/>
          <a:ln w="9525">
            <a:noFill/>
          </a:ln>
        </p:spPr>
        <p:txBody>
          <a:bodyPr wrap="square">
            <a:spAutoFit/>
          </a:bodyPr>
          <a:p>
            <a:pPr indent="0" fontAlgn="auto">
              <a:lnSpc>
                <a:spcPct val="150000"/>
              </a:lnSpc>
            </a:pPr>
            <a:r>
              <a:rPr lang="zh-CN" sz="2400" b="0">
                <a:solidFill>
                  <a:srgbClr val="000000"/>
                </a:solidFill>
                <a:latin typeface="Times New Roman" panose="02020603050405020304" pitchFamily="18" charset="0"/>
                <a:ea typeface="微软雅黑" panose="020B0503020204020204" charset="-122"/>
                <a:cs typeface="Times New Roman" panose="02020603050405020304" pitchFamily="18" charset="0"/>
              </a:rPr>
              <a:t>含有碳碳双键官能团的有机化合物在一定条件下能发生类似乙烯的加聚反应。例如，氯乙烯可以通过加聚反应生成聚氯乙烯：</a:t>
            </a:r>
            <a:endParaRPr lang="zh-CN" altLang="en-US" sz="2400">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p:cNvPicPr/>
          <p:nvPr/>
        </p:nvPicPr>
        <p:blipFill>
          <a:blip r:embed="rId2"/>
          <a:stretch>
            <a:fillRect/>
          </a:stretch>
        </p:blipFill>
        <p:spPr>
          <a:xfrm>
            <a:off x="3556000" y="2967355"/>
            <a:ext cx="5080000" cy="1053465"/>
          </a:xfrm>
          <a:prstGeom prst="rect">
            <a:avLst/>
          </a:prstGeom>
          <a:noFill/>
          <a:ln w="9525">
            <a:noFill/>
          </a:ln>
        </p:spPr>
      </p:pic>
      <p:sp>
        <p:nvSpPr>
          <p:cNvPr id="4" name="文本框 3"/>
          <p:cNvSpPr txBox="1"/>
          <p:nvPr/>
        </p:nvSpPr>
        <p:spPr>
          <a:xfrm>
            <a:off x="401320" y="4405630"/>
            <a:ext cx="11002010" cy="1198880"/>
          </a:xfrm>
          <a:prstGeom prst="rect">
            <a:avLst/>
          </a:prstGeom>
          <a:noFill/>
          <a:ln w="9525">
            <a:noFill/>
          </a:ln>
        </p:spPr>
        <p:txBody>
          <a:bodyPr wrap="square">
            <a:spAutoFit/>
          </a:bodyPr>
          <a:p>
            <a:pPr indent="0" fontAlgn="auto">
              <a:lnSpc>
                <a:spcPct val="150000"/>
              </a:lnSpc>
            </a:pPr>
            <a:r>
              <a:rPr lang="zh-CN" sz="2400" b="0">
                <a:solidFill>
                  <a:srgbClr val="000000"/>
                </a:solidFill>
                <a:latin typeface="Times New Roman" panose="02020603050405020304" pitchFamily="18" charset="0"/>
                <a:ea typeface="微软雅黑" panose="020B0503020204020204" charset="-122"/>
              </a:rPr>
              <a:t>请根据乙烯、氯乙烯发生的加聚反应，分别写出丙烯、异丁烯发生加聚反应的化学方程式。</a:t>
            </a:r>
            <a:endParaRPr lang="zh-CN" altLang="en-US" sz="2400" b="0">
              <a:solidFill>
                <a:srgbClr val="000000"/>
              </a:solidFill>
              <a:latin typeface="Times New Roman" panose="02020603050405020304" pitchFamily="18" charset="0"/>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乙烯</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1598468" name="Object 4"/>
          <p:cNvGraphicFramePr>
            <a:graphicFrameLocks noChangeAspect="1"/>
          </p:cNvGraphicFramePr>
          <p:nvPr/>
        </p:nvGraphicFramePr>
        <p:xfrm>
          <a:off x="1823085" y="2462530"/>
          <a:ext cx="6781165" cy="1616710"/>
        </p:xfrm>
        <a:graphic>
          <a:graphicData uri="http://schemas.openxmlformats.org/presentationml/2006/ole">
            <mc:AlternateContent xmlns:mc="http://schemas.openxmlformats.org/markup-compatibility/2006">
              <mc:Choice xmlns:v="urn:schemas-microsoft-com:vml" Requires="v">
                <p:oleObj spid="_x0000_s1038" name="" r:id="rId2" imgW="5270500" imgH="1257300" progId="Photoshop.Image.10">
                  <p:embed/>
                </p:oleObj>
              </mc:Choice>
              <mc:Fallback>
                <p:oleObj name="" r:id="rId2" imgW="5270500" imgH="1257300" progId="Photoshop.Image.10">
                  <p:embed/>
                  <p:pic>
                    <p:nvPicPr>
                      <p:cNvPr id="0" name="OLE substitute image"/>
                      <p:cNvPicPr/>
                      <p:nvPr/>
                    </p:nvPicPr>
                    <p:blipFill>
                      <a:blip r:embed="rId3"/>
                      <a:stretch>
                        <a:fillRect/>
                      </a:stretch>
                    </p:blipFill>
                    <p:spPr>
                      <a:xfrm>
                        <a:off x="1823085" y="2462530"/>
                        <a:ext cx="6781165" cy="1616710"/>
                      </a:xfrm>
                      <a:prstGeom prst="rect">
                        <a:avLst/>
                      </a:prstGeom>
                      <a:noFill/>
                      <a:ln w="38100">
                        <a:noFill/>
                        <a:miter/>
                      </a:ln>
                    </p:spPr>
                  </p:pic>
                </p:oleObj>
              </mc:Fallback>
            </mc:AlternateContent>
          </a:graphicData>
        </a:graphic>
      </p:graphicFrame>
      <p:pic>
        <p:nvPicPr>
          <p:cNvPr id="101" name="图片 100"/>
          <p:cNvPicPr/>
          <p:nvPr/>
        </p:nvPicPr>
        <p:blipFill>
          <a:blip r:embed="rId4"/>
          <a:stretch>
            <a:fillRect/>
          </a:stretch>
        </p:blipFill>
        <p:spPr>
          <a:xfrm>
            <a:off x="1721485" y="4609465"/>
            <a:ext cx="6882765" cy="1602740"/>
          </a:xfrm>
          <a:prstGeom prst="rect">
            <a:avLst/>
          </a:prstGeom>
          <a:noFill/>
          <a:ln w="9525">
            <a:noFill/>
          </a:ln>
        </p:spPr>
      </p:pic>
      <p:sp>
        <p:nvSpPr>
          <p:cNvPr id="4" name="文本框 3"/>
          <p:cNvSpPr txBox="1"/>
          <p:nvPr/>
        </p:nvSpPr>
        <p:spPr>
          <a:xfrm>
            <a:off x="401955" y="1287780"/>
            <a:ext cx="11002010" cy="645160"/>
          </a:xfrm>
          <a:prstGeom prst="rect">
            <a:avLst/>
          </a:prstGeom>
          <a:noFill/>
          <a:ln w="9525">
            <a:noFill/>
          </a:ln>
        </p:spPr>
        <p:txBody>
          <a:bodyPr wrap="square">
            <a:spAutoFit/>
          </a:bodyPr>
          <a:p>
            <a:pPr indent="0" fontAlgn="auto">
              <a:lnSpc>
                <a:spcPct val="150000"/>
              </a:lnSpc>
            </a:pPr>
            <a:r>
              <a:rPr lang="zh-CN" sz="2400" b="0">
                <a:solidFill>
                  <a:srgbClr val="000000"/>
                </a:solidFill>
                <a:latin typeface="Times New Roman" panose="02020603050405020304" pitchFamily="18" charset="0"/>
                <a:ea typeface="微软雅黑" panose="020B0503020204020204" charset="-122"/>
              </a:rPr>
              <a:t>丙烯发生加聚反应</a:t>
            </a:r>
            <a:r>
              <a:rPr lang="en-US" altLang="zh-CN" sz="2400" b="0">
                <a:solidFill>
                  <a:srgbClr val="000000"/>
                </a:solidFill>
                <a:latin typeface="Times New Roman" panose="02020603050405020304" pitchFamily="18" charset="0"/>
                <a:ea typeface="微软雅黑" panose="020B0503020204020204" charset="-122"/>
              </a:rPr>
              <a:t> </a:t>
            </a:r>
            <a:endParaRPr lang="en-US" altLang="zh-CN" sz="2400" b="0">
              <a:solidFill>
                <a:srgbClr val="000000"/>
              </a:solidFill>
              <a:latin typeface="Times New Roman" panose="02020603050405020304" pitchFamily="18" charset="0"/>
              <a:ea typeface="微软雅黑" panose="020B0503020204020204" charset="-122"/>
            </a:endParaRPr>
          </a:p>
        </p:txBody>
      </p:sp>
      <p:sp>
        <p:nvSpPr>
          <p:cNvPr id="2" name="文本框 1"/>
          <p:cNvSpPr txBox="1"/>
          <p:nvPr/>
        </p:nvSpPr>
        <p:spPr>
          <a:xfrm>
            <a:off x="401955" y="3964305"/>
            <a:ext cx="11002010" cy="645160"/>
          </a:xfrm>
          <a:prstGeom prst="rect">
            <a:avLst/>
          </a:prstGeom>
          <a:noFill/>
          <a:ln w="9525">
            <a:noFill/>
          </a:ln>
        </p:spPr>
        <p:txBody>
          <a:bodyPr wrap="square">
            <a:spAutoFit/>
          </a:bodyPr>
          <a:p>
            <a:pPr indent="0" fontAlgn="auto">
              <a:lnSpc>
                <a:spcPct val="150000"/>
              </a:lnSpc>
            </a:pPr>
            <a:r>
              <a:rPr lang="zh-CN" sz="2400" b="0">
                <a:solidFill>
                  <a:srgbClr val="000000"/>
                </a:solidFill>
                <a:latin typeface="Times New Roman" panose="02020603050405020304" pitchFamily="18" charset="0"/>
                <a:ea typeface="微软雅黑" panose="020B0503020204020204" charset="-122"/>
              </a:rPr>
              <a:t>异丁烯发生加聚反应</a:t>
            </a:r>
            <a:r>
              <a:rPr lang="en-US" altLang="zh-CN" sz="2400" b="0">
                <a:solidFill>
                  <a:srgbClr val="000000"/>
                </a:solidFill>
                <a:latin typeface="Times New Roman" panose="02020603050405020304" pitchFamily="18" charset="0"/>
                <a:ea typeface="微软雅黑" panose="020B0503020204020204" charset="-122"/>
              </a:rPr>
              <a:t> </a:t>
            </a:r>
            <a:endParaRPr lang="en-US" altLang="zh-CN" sz="2400" b="0">
              <a:solidFill>
                <a:srgbClr val="000000"/>
              </a:solidFill>
              <a:latin typeface="Times New Roman" panose="02020603050405020304" pitchFamily="18"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1598468"/>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1000">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diamond(in)">
                                      <p:cBhvr>
                                        <p:cTn id="13" dur="2000"/>
                                        <p:tgtEl>
                                          <p:spTgt spid="10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userDrawn="1">
            <p:custDataLst>
              <p:tags r:id="rId1"/>
            </p:custDataLst>
          </p:nvPr>
        </p:nvSpPr>
        <p:spPr>
          <a:xfrm>
            <a:off x="1057910" y="111760"/>
            <a:ext cx="3151505" cy="460375"/>
          </a:xfrm>
          <a:prstGeom prst="rect">
            <a:avLst/>
          </a:prstGeom>
          <a:ln>
            <a:noFill/>
          </a:ln>
        </p:spPr>
        <p:txBody>
          <a:bodyPr wrap="square">
            <a:spAutoFit/>
          </a:bodyPr>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烯烃</a:t>
            </a:r>
            <a:endPar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sp>
        <p:nvSpPr>
          <p:cNvPr id="47" name="文本框 46"/>
          <p:cNvSpPr txBox="1">
            <a:spLocks noChangeArrowheads="1"/>
          </p:cNvSpPr>
          <p:nvPr/>
        </p:nvSpPr>
        <p:spPr bwMode="auto">
          <a:xfrm>
            <a:off x="401320" y="4616450"/>
            <a:ext cx="10764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gn="just" eaLnBrk="1" hangingPunct="1">
              <a:lnSpc>
                <a:spcPct val="150000"/>
              </a:lnSpc>
              <a:buClr>
                <a:srgbClr val="FF0000"/>
              </a:buClr>
              <a:buFont typeface="Wingdings" panose="05000000000000000000" charset="0"/>
              <a:buChar char="Ø"/>
            </a:pPr>
            <a:r>
              <a:rPr sz="2400">
                <a:latin typeface="Times New Roman" panose="02020603050405020304" pitchFamily="18" charset="0"/>
                <a:ea typeface="微软雅黑" panose="020B0503020204020204" charset="-122"/>
                <a:cs typeface="Times New Roman" panose="02020603050405020304" pitchFamily="18" charset="0"/>
                <a:sym typeface="+mn-ea"/>
              </a:rPr>
              <a:t>1.乙烯、丙烯、1-丁烯、1-戊烯的分子式依次为：</a:t>
            </a:r>
            <a:endParaRPr sz="2400">
              <a:latin typeface="Times New Roman" panose="02020603050405020304" pitchFamily="18" charset="0"/>
              <a:ea typeface="微软雅黑" panose="020B0503020204020204" charset="-122"/>
              <a:cs typeface="Times New Roman" panose="02020603050405020304" pitchFamily="18" charset="0"/>
              <a:sym typeface="+mn-ea"/>
            </a:endParaRPr>
          </a:p>
          <a:p>
            <a:pPr indent="0" algn="just" eaLnBrk="1" hangingPunct="1">
              <a:lnSpc>
                <a:spcPct val="150000"/>
              </a:lnSpc>
              <a:buClr>
                <a:srgbClr val="FF0000"/>
              </a:buClr>
              <a:buFont typeface="Wingdings" panose="05000000000000000000" charset="0"/>
              <a:buNone/>
            </a:pPr>
            <a:r>
              <a:rPr lang="en-US" sz="2400">
                <a:latin typeface="Times New Roman" panose="02020603050405020304" pitchFamily="18" charset="0"/>
                <a:ea typeface="微软雅黑" panose="020B0503020204020204" charset="-122"/>
                <a:cs typeface="Times New Roman" panose="02020603050405020304" pitchFamily="18" charset="0"/>
                <a:sym typeface="+mn-ea"/>
              </a:rPr>
              <a:t>       </a:t>
            </a:r>
            <a:r>
              <a:rPr sz="2400">
                <a:latin typeface="Times New Roman" panose="02020603050405020304" pitchFamily="18" charset="0"/>
                <a:ea typeface="微软雅黑" panose="020B0503020204020204" charset="-122"/>
                <a:cs typeface="Times New Roman" panose="02020603050405020304" pitchFamily="18" charset="0"/>
                <a:sym typeface="+mn-ea"/>
              </a:rPr>
              <a:t>C</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2</a:t>
            </a:r>
            <a:r>
              <a:rPr sz="2400">
                <a:latin typeface="Times New Roman" panose="02020603050405020304" pitchFamily="18" charset="0"/>
                <a:ea typeface="微软雅黑" panose="020B0503020204020204" charset="-122"/>
                <a:cs typeface="Times New Roman" panose="02020603050405020304" pitchFamily="18" charset="0"/>
                <a:sym typeface="+mn-ea"/>
              </a:rPr>
              <a:t>H</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4</a:t>
            </a:r>
            <a:r>
              <a:rPr sz="2400">
                <a:latin typeface="Times New Roman" panose="02020603050405020304" pitchFamily="18" charset="0"/>
                <a:ea typeface="微软雅黑" panose="020B0503020204020204" charset="-122"/>
                <a:cs typeface="Times New Roman" panose="02020603050405020304" pitchFamily="18" charset="0"/>
                <a:sym typeface="+mn-ea"/>
              </a:rPr>
              <a:t>、C</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3</a:t>
            </a:r>
            <a:r>
              <a:rPr sz="2400">
                <a:latin typeface="Times New Roman" panose="02020603050405020304" pitchFamily="18" charset="0"/>
                <a:ea typeface="微软雅黑" panose="020B0503020204020204" charset="-122"/>
                <a:cs typeface="Times New Roman" panose="02020603050405020304" pitchFamily="18" charset="0"/>
                <a:sym typeface="+mn-ea"/>
              </a:rPr>
              <a:t>H</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6</a:t>
            </a:r>
            <a:r>
              <a:rPr sz="2400">
                <a:latin typeface="Times New Roman" panose="02020603050405020304" pitchFamily="18" charset="0"/>
                <a:ea typeface="微软雅黑" panose="020B0503020204020204" charset="-122"/>
                <a:cs typeface="Times New Roman" panose="02020603050405020304" pitchFamily="18" charset="0"/>
                <a:sym typeface="+mn-ea"/>
              </a:rPr>
              <a:t>、C</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4</a:t>
            </a:r>
            <a:r>
              <a:rPr sz="2400">
                <a:latin typeface="Times New Roman" panose="02020603050405020304" pitchFamily="18" charset="0"/>
                <a:ea typeface="微软雅黑" panose="020B0503020204020204" charset="-122"/>
                <a:cs typeface="Times New Roman" panose="02020603050405020304" pitchFamily="18" charset="0"/>
                <a:sym typeface="+mn-ea"/>
              </a:rPr>
              <a:t>H</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8</a:t>
            </a:r>
            <a:r>
              <a:rPr sz="2400">
                <a:latin typeface="Times New Roman" panose="02020603050405020304" pitchFamily="18" charset="0"/>
                <a:ea typeface="微软雅黑" panose="020B0503020204020204" charset="-122"/>
                <a:cs typeface="Times New Roman" panose="02020603050405020304" pitchFamily="18" charset="0"/>
                <a:sym typeface="+mn-ea"/>
              </a:rPr>
              <a:t>、C</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5</a:t>
            </a:r>
            <a:r>
              <a:rPr sz="2400">
                <a:latin typeface="Times New Roman" panose="02020603050405020304" pitchFamily="18" charset="0"/>
                <a:ea typeface="微软雅黑" panose="020B0503020204020204" charset="-122"/>
                <a:cs typeface="Times New Roman" panose="02020603050405020304" pitchFamily="18" charset="0"/>
                <a:sym typeface="+mn-ea"/>
              </a:rPr>
              <a:t>H</a:t>
            </a:r>
            <a:r>
              <a:rPr sz="2400" baseline="-25000">
                <a:latin typeface="Times New Roman" panose="02020603050405020304" pitchFamily="18" charset="0"/>
                <a:ea typeface="微软雅黑" panose="020B0503020204020204" charset="-122"/>
                <a:cs typeface="Times New Roman" panose="02020603050405020304" pitchFamily="18" charset="0"/>
                <a:sym typeface="+mn-ea"/>
              </a:rPr>
              <a:t>10</a:t>
            </a:r>
            <a:r>
              <a:rPr sz="2400">
                <a:latin typeface="Times New Roman" panose="02020603050405020304" pitchFamily="18" charset="0"/>
                <a:ea typeface="微软雅黑" panose="020B0503020204020204" charset="-122"/>
                <a:cs typeface="Times New Roman" panose="02020603050405020304" pitchFamily="18" charset="0"/>
                <a:sym typeface="+mn-ea"/>
              </a:rPr>
              <a:t>，</a:t>
            </a:r>
            <a:r>
              <a:rPr lang="en-US" sz="2400">
                <a:latin typeface="Times New Roman" panose="02020603050405020304" pitchFamily="18" charset="0"/>
                <a:ea typeface="微软雅黑" panose="020B0503020204020204" charset="-122"/>
                <a:cs typeface="Times New Roman" panose="02020603050405020304" pitchFamily="18" charset="0"/>
                <a:sym typeface="+mn-ea"/>
              </a:rPr>
              <a:t> </a:t>
            </a:r>
            <a:endParaRPr lang="en-US" sz="2400">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16" name="组合 15"/>
          <p:cNvGrpSpPr/>
          <p:nvPr/>
        </p:nvGrpSpPr>
        <p:grpSpPr>
          <a:xfrm>
            <a:off x="716915" y="1390650"/>
            <a:ext cx="11267440" cy="3225165"/>
            <a:chOff x="1129" y="2190"/>
            <a:chExt cx="17744" cy="5079"/>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10" y="2509"/>
              <a:ext cx="3955" cy="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551" y="2668"/>
              <a:ext cx="4215" cy="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l="26642" t="12408" r="24100" b="7088"/>
            <a:stretch>
              <a:fillRect/>
            </a:stretch>
          </p:blipFill>
          <p:spPr bwMode="auto">
            <a:xfrm rot="5400000">
              <a:off x="1722" y="2366"/>
              <a:ext cx="2495" cy="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2019" y="6253"/>
              <a:ext cx="1807"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latin typeface="Times New Roman" panose="02020603050405020304" pitchFamily="18" charset="0"/>
                  <a:ea typeface="华文细黑" panose="02010600040101010101" pitchFamily="2" charset="-122"/>
                  <a:cs typeface="Times New Roman" panose="02020603050405020304" pitchFamily="18" charset="0"/>
                  <a:sym typeface="+mn-ea"/>
                </a:rPr>
                <a:t>乙烯</a:t>
              </a:r>
              <a:endParaRPr lang="zh-CN" altLang="en-US" b="1">
                <a:latin typeface="Times New Roman" panose="02020603050405020304" pitchFamily="18" charset="0"/>
                <a:ea typeface="华文细黑" panose="02010600040101010101" pitchFamily="2" charset="-122"/>
                <a:cs typeface="Times New Roman" panose="02020603050405020304" pitchFamily="18" charset="0"/>
                <a:sym typeface="+mn-ea"/>
              </a:endParaRPr>
            </a:p>
            <a:p>
              <a:pPr algn="ctr" eaLnBrk="1" hangingPunct="1">
                <a:buFont typeface="Arial" panose="020B0604020202020204" pitchFamily="34" charset="0"/>
                <a:buNone/>
              </a:pP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CH</a:t>
              </a:r>
              <a:r>
                <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rPr>
                <a:t>2</a:t>
              </a: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=CH</a:t>
              </a:r>
              <a:r>
                <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rPr>
                <a:t>2</a:t>
              </a:r>
              <a:endPar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endParaRPr>
            </a:p>
          </p:txBody>
        </p:sp>
        <p:sp>
          <p:nvSpPr>
            <p:cNvPr id="26" name="文本框 25"/>
            <p:cNvSpPr txBox="1">
              <a:spLocks noChangeArrowheads="1"/>
            </p:cNvSpPr>
            <p:nvPr/>
          </p:nvSpPr>
          <p:spPr bwMode="auto">
            <a:xfrm>
              <a:off x="6534" y="5903"/>
              <a:ext cx="2707"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latin typeface="Times New Roman" panose="02020603050405020304" pitchFamily="18" charset="0"/>
                  <a:ea typeface="华文细黑" panose="02010600040101010101" pitchFamily="2" charset="-122"/>
                  <a:cs typeface="Times New Roman" panose="02020603050405020304" pitchFamily="18" charset="0"/>
                  <a:sym typeface="+mn-ea"/>
                </a:rPr>
                <a:t>丙烯</a:t>
              </a:r>
              <a:endParaRPr lang="zh-CN" altLang="en-US" b="1">
                <a:latin typeface="Times New Roman" panose="02020603050405020304" pitchFamily="18" charset="0"/>
                <a:ea typeface="华文细黑" panose="02010600040101010101" pitchFamily="2" charset="-122"/>
                <a:cs typeface="Times New Roman" panose="02020603050405020304" pitchFamily="18" charset="0"/>
                <a:sym typeface="+mn-ea"/>
              </a:endParaRPr>
            </a:p>
            <a:p>
              <a:pPr algn="ctr" eaLnBrk="1" hangingPunct="1">
                <a:buFont typeface="Arial" panose="020B0604020202020204" pitchFamily="34" charset="0"/>
                <a:buNone/>
              </a:pP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CH</a:t>
              </a:r>
              <a:r>
                <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rPr>
                <a:t>2</a:t>
              </a: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=CH—CH</a:t>
              </a:r>
              <a:r>
                <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rPr>
                <a:t>3</a:t>
              </a:r>
              <a:endPar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endParaRPr>
            </a:p>
          </p:txBody>
        </p:sp>
        <p:sp>
          <p:nvSpPr>
            <p:cNvPr id="27" name="文本框 26"/>
            <p:cNvSpPr txBox="1">
              <a:spLocks noChangeArrowheads="1"/>
            </p:cNvSpPr>
            <p:nvPr/>
          </p:nvSpPr>
          <p:spPr bwMode="auto">
            <a:xfrm>
              <a:off x="10796" y="5903"/>
              <a:ext cx="3725"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1-</a:t>
              </a:r>
              <a:r>
                <a:rPr lang="zh-CN" altLang="en-US" b="1">
                  <a:latin typeface="Times New Roman" panose="02020603050405020304" pitchFamily="18" charset="0"/>
                  <a:ea typeface="华文细黑" panose="02010600040101010101" pitchFamily="2" charset="-122"/>
                  <a:cs typeface="Times New Roman" panose="02020603050405020304" pitchFamily="18" charset="0"/>
                  <a:sym typeface="+mn-ea"/>
                </a:rPr>
                <a:t>丁烯</a:t>
              </a:r>
              <a:endParaRPr lang="zh-CN" altLang="en-US" b="1">
                <a:latin typeface="Times New Roman" panose="02020603050405020304" pitchFamily="18" charset="0"/>
                <a:ea typeface="华文细黑" panose="02010600040101010101" pitchFamily="2" charset="-122"/>
                <a:cs typeface="Times New Roman" panose="02020603050405020304" pitchFamily="18" charset="0"/>
                <a:sym typeface="+mn-ea"/>
              </a:endParaRPr>
            </a:p>
            <a:p>
              <a:pPr algn="ctr" eaLnBrk="1" hangingPunct="1">
                <a:buFont typeface="Arial" panose="020B0604020202020204" pitchFamily="34" charset="0"/>
                <a:buNone/>
              </a:pP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CH</a:t>
              </a:r>
              <a:r>
                <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rPr>
                <a:t>2</a:t>
              </a: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=CH—CH</a:t>
              </a:r>
              <a:r>
                <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rPr>
                <a:t>2</a:t>
              </a:r>
              <a:r>
                <a:rPr lang="en-US" altLang="zh-CN" b="1">
                  <a:latin typeface="Times New Roman" panose="02020603050405020304" pitchFamily="18" charset="0"/>
                  <a:ea typeface="华文细黑" panose="02010600040101010101" pitchFamily="2" charset="-122"/>
                  <a:cs typeface="Times New Roman" panose="02020603050405020304" pitchFamily="18" charset="0"/>
                  <a:sym typeface="+mn-ea"/>
                </a:rPr>
                <a:t>—CH</a:t>
              </a:r>
              <a:r>
                <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rPr>
                <a:t>3</a:t>
              </a:r>
              <a:endParaRPr lang="en-US" altLang="zh-CN" b="1" baseline="-25000">
                <a:latin typeface="Times New Roman" panose="02020603050405020304" pitchFamily="18" charset="0"/>
                <a:ea typeface="华文细黑" panose="02010600040101010101" pitchFamily="2" charset="-122"/>
                <a:cs typeface="Times New Roman" panose="02020603050405020304" pitchFamily="18" charset="0"/>
                <a:sym typeface="+mn-ea"/>
              </a:endParaRPr>
            </a:p>
          </p:txBody>
        </p:sp>
        <p:pic>
          <p:nvPicPr>
            <p:cNvPr id="4" name="图片 3" descr="7S)QZY7Q80Y{RU0@~XO0B$O"/>
            <p:cNvPicPr>
              <a:picLocks noChangeAspect="1"/>
            </p:cNvPicPr>
            <p:nvPr/>
          </p:nvPicPr>
          <p:blipFill>
            <a:blip r:embed="rId5"/>
            <a:stretch>
              <a:fillRect/>
            </a:stretch>
          </p:blipFill>
          <p:spPr>
            <a:xfrm>
              <a:off x="15079" y="2190"/>
              <a:ext cx="3795" cy="457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0" fill="hold"/>
                                        <p:tgtEl>
                                          <p:spTgt spid="47"/>
                                        </p:tgtEl>
                                        <p:attrNameLst>
                                          <p:attrName>ppt_x</p:attrName>
                                        </p:attrNameLst>
                                      </p:cBhvr>
                                      <p:tavLst>
                                        <p:tav tm="0">
                                          <p:val>
                                            <p:strVal val="#ppt_x"/>
                                          </p:val>
                                        </p:tav>
                                        <p:tav tm="100000">
                                          <p:val>
                                            <p:strVal val="#ppt_x"/>
                                          </p:val>
                                        </p:tav>
                                      </p:tavLst>
                                    </p:anim>
                                    <p:anim calcmode="lin" valueType="num">
                                      <p:cBhvr additive="base">
                                        <p:cTn id="8" dur="5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9600,&quot;width&quot;:9600}"/>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TABLE_BEAUTIFY" val="smartTable{8922d2a4-627e-4f3c-8473-f0125189105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TABLE_BEAUTIFY" val="smartTable{4f3dc993-ebab-45ae-aaf8-54578e078db2}"/>
  <p:tag name="TABLE_ENDDRAG_ORIGIN_RECT" val="883*162"/>
  <p:tag name="TABLE_ENDDRAG_RECT" val="17*177*883*162"/>
</p:tagLst>
</file>

<file path=ppt/tags/tag72.xml><?xml version="1.0" encoding="utf-8"?>
<p:tagLst xmlns:p="http://schemas.openxmlformats.org/presentationml/2006/main">
  <p:tag name="KSO_WM_UNIT_TABLE_BEAUTIFY" val="smartTable{bee7a853-5916-48e4-aaab-ea9f230eea3b}"/>
  <p:tag name="TABLE_ENDDRAG_ORIGIN_RECT" val="896*169"/>
  <p:tag name="TABLE_ENDDRAG_RECT" val="31*309*896*169"/>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TABLE_BEAUTIFY" val="smartTable{305b7e92-8572-4059-b520-168cfbff3568}"/>
  <p:tag name="TABLE_ENDDRAG_ORIGIN_RECT" val="751*234"/>
  <p:tag name="TABLE_ENDDRAG_RECT" val="192*79*751*234"/>
</p:tagLst>
</file>

<file path=ppt/tags/tag78.xml><?xml version="1.0" encoding="utf-8"?>
<p:tagLst xmlns:p="http://schemas.openxmlformats.org/presentationml/2006/main">
  <p:tag name="KSO_WM_UNIT_TABLE_BEAUTIFY" val="smartTable{a1a05629-d12d-4335-a823-85197bb0b4a3}"/>
  <p:tag name="TABLE_ENDDRAG_ORIGIN_RECT" val="752*124"/>
  <p:tag name="TABLE_ENDDRAG_RECT" val="45*336*752*124"/>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UNIT_TABLE_BEAUTIFY" val="smartTable{83b0b7be-5c85-485d-88a0-341ddb3f0852}"/>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NGJhY2RlODM3Y2EzNjE0OWYxNDBhOTdiNjAwMzBmMWYifQ=="/>
  <p:tag name="KSO_WPP_MARK_KEY" val="5e3fcefc-e65f-49be-a91c-d454cbc737b4"/>
  <p:tag name="commondata" val="eyJoZGlkIjoiYmIxMmY2ODhlNWNkOTk1YmU0ODVkMDg0YWE2MmQwNW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1870</Words>
  <Application>WPS 演示</Application>
  <PresentationFormat>宽屏</PresentationFormat>
  <Paragraphs>347</Paragraphs>
  <Slides>19</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7</vt:i4>
      </vt:variant>
      <vt:variant>
        <vt:lpstr>幻灯片标题</vt:lpstr>
      </vt:variant>
      <vt:variant>
        <vt:i4>19</vt:i4>
      </vt:variant>
    </vt:vector>
  </HeadingPairs>
  <TitlesOfParts>
    <vt:vector size="38" baseType="lpstr">
      <vt:lpstr>Arial</vt:lpstr>
      <vt:lpstr>宋体</vt:lpstr>
      <vt:lpstr>Wingdings</vt:lpstr>
      <vt:lpstr>Wingdings</vt:lpstr>
      <vt:lpstr>微软雅黑</vt:lpstr>
      <vt:lpstr>Times New Roman</vt:lpstr>
      <vt:lpstr>Arial Unicode MS</vt:lpstr>
      <vt:lpstr>Calibri</vt:lpstr>
      <vt:lpstr>Tahoma</vt:lpstr>
      <vt:lpstr>华文细黑</vt:lpstr>
      <vt:lpstr>Monotype Sorts</vt:lpstr>
      <vt:lpstr>Office 主题​​</vt:lpstr>
      <vt:lpstr>Word.Document.12</vt:lpstr>
      <vt:lpstr>Word.Document.12</vt:lpstr>
      <vt:lpstr>Word.Document.12</vt:lpstr>
      <vt:lpstr>Word.Document.12</vt:lpstr>
      <vt:lpstr>Word.Document.12</vt:lpstr>
      <vt:lpstr>Word.Document.12</vt:lpstr>
      <vt:lpstr>Photoshop.Image.10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吴家奇</cp:lastModifiedBy>
  <cp:revision>160</cp:revision>
  <dcterms:created xsi:type="dcterms:W3CDTF">2019-06-19T02:08:00Z</dcterms:created>
  <dcterms:modified xsi:type="dcterms:W3CDTF">2024-02-22T05:19:16Z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AFB9F878893B4E18BE7682531FC71883_13</vt:lpwstr>
  </property>
</Properties>
</file>