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3"/>
    <p:sldId id="319"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7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cmAuthor id="2" name="作者" initials="A" lastIdx="0" clrIdx="1"/>
  <p:cmAuthor id="0" name="幸全"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4" d="100"/>
          <a:sy n="74" d="100"/>
        </p:scale>
        <p:origin x="630" y="78"/>
      </p:cViewPr>
      <p:guideLst>
        <p:guide orient="horz" pos="2161"/>
        <p:guide pos="378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4.xml"/><Relationship Id="rId5" Type="http://schemas.openxmlformats.org/officeDocument/2006/relationships/image" Target="../media/image5.png"/><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7.emf"/><Relationship Id="rId2" Type="http://schemas.openxmlformats.org/officeDocument/2006/relationships/package" Target="../embeddings/Document1.docx"/><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charset="-122"/>
                <a:ea typeface="微软雅黑" panose="020B0503020204020204" charset="-122"/>
                <a:cs typeface="Times New Roman" panose="02020603050405020304" pitchFamily="18" charset="0"/>
              </a:rPr>
              <a:t>第二章</a:t>
            </a:r>
            <a:r>
              <a:rPr lang="zh-CN" altLang="en-US" sz="48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：烃</a:t>
            </a:r>
            <a:endParaRPr lang="zh-CN" altLang="en-US" sz="4800"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4123690" y="3777615"/>
            <a:ext cx="4255135" cy="645160"/>
          </a:xfrm>
          <a:prstGeom prst="rect">
            <a:avLst/>
          </a:prstGeom>
          <a:effectLst/>
        </p:spPr>
        <p:txBody>
          <a:bodyPr wrap="square">
            <a:spAutoFit/>
          </a:bodyPr>
          <a:lstStyle/>
          <a:p>
            <a:r>
              <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第二节：烯烃</a:t>
            </a:r>
            <a:r>
              <a:rPr lang="en-US" altLang="zh-CN"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 </a:t>
            </a:r>
            <a:r>
              <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炔烃</a:t>
            </a:r>
            <a:endPar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3472180" y="894080"/>
            <a:ext cx="5558155" cy="583565"/>
          </a:xfrm>
          <a:prstGeom prst="rect">
            <a:avLst/>
          </a:prstGeom>
          <a:noFill/>
        </p:spPr>
        <p:txBody>
          <a:bodyPr wrap="square" rtlCol="0">
            <a:spAutoFit/>
          </a:bodyPr>
          <a:lstStyle/>
          <a:p>
            <a:r>
              <a:rPr lang="zh-CN" altLang="en-US" sz="3200" dirty="0">
                <a:solidFill>
                  <a:srgbClr val="3780D7"/>
                </a:solidFill>
              </a:rPr>
              <a:t>人教版高中</a:t>
            </a:r>
            <a:r>
              <a:rPr lang="zh-CN" altLang="en-US" sz="3200" dirty="0" smtClean="0">
                <a:solidFill>
                  <a:srgbClr val="3780D7"/>
                </a:solidFill>
              </a:rPr>
              <a:t>化学选择性必修</a:t>
            </a:r>
            <a:r>
              <a:rPr lang="en-US" altLang="zh-CN" sz="3200" dirty="0" smtClean="0">
                <a:solidFill>
                  <a:srgbClr val="3780D7"/>
                </a:solidFill>
              </a:rPr>
              <a:t>3</a:t>
            </a:r>
            <a:endParaRPr lang="en-US" altLang="zh-CN" sz="3200" dirty="0" smtClean="0">
              <a:solidFill>
                <a:srgbClr val="3780D7"/>
              </a:solidFill>
            </a:endParaRPr>
          </a:p>
        </p:txBody>
      </p:sp>
      <p:sp>
        <p:nvSpPr>
          <p:cNvPr id="5" name="矩形 4"/>
          <p:cNvSpPr/>
          <p:nvPr>
            <p:custDataLst>
              <p:tags r:id="rId6"/>
            </p:custDataLst>
          </p:nvPr>
        </p:nvSpPr>
        <p:spPr>
          <a:xfrm>
            <a:off x="5131435" y="4664075"/>
            <a:ext cx="2240280" cy="460375"/>
          </a:xfrm>
          <a:prstGeom prst="rect">
            <a:avLst/>
          </a:prstGeom>
          <a:ln>
            <a:noFill/>
          </a:ln>
        </p:spPr>
        <p:txBody>
          <a:bodyPr wrap="square">
            <a:spAutoFit/>
          </a:bodyPr>
          <a:p>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第</a:t>
            </a:r>
            <a:r>
              <a:rPr lang="en-US"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2</a:t>
            </a:r>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课时：炔烃</a:t>
            </a:r>
            <a:endPar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23164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乙炔的化学性质</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pic>
        <p:nvPicPr>
          <p:cNvPr id="22532" name="Picture 10" descr="pic_6257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8955" y="4925378"/>
            <a:ext cx="34655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乙炔燃烧的图片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35" y="5052695"/>
            <a:ext cx="20510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乙炔燃烧的图片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1210" y="4993640"/>
            <a:ext cx="1422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495618" y="1998345"/>
            <a:ext cx="79263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en-US" sz="2400">
                <a:latin typeface="Times New Roman" panose="02020603050405020304" pitchFamily="18" charset="0"/>
                <a:ea typeface="微软雅黑" panose="020B0503020204020204" charset="-122"/>
                <a:cs typeface="Times New Roman" panose="02020603050405020304" pitchFamily="18" charset="0"/>
              </a:rPr>
              <a:t>氧化反应</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zh-CN" altLang="en-US" sz="2400">
                <a:latin typeface="Times New Roman" panose="02020603050405020304" pitchFamily="18" charset="0"/>
                <a:ea typeface="微软雅黑" panose="020B0503020204020204" charset="-122"/>
                <a:cs typeface="Times New Roman" panose="02020603050405020304" pitchFamily="18" charset="0"/>
              </a:rPr>
              <a:t>①燃烧</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现象</a:t>
            </a:r>
            <a:r>
              <a:rPr lang="zh-CN" altLang="en-US" sz="2400">
                <a:latin typeface="Times New Roman" panose="02020603050405020304" pitchFamily="18" charset="0"/>
                <a:ea typeface="微软雅黑" panose="020B0503020204020204" charset="-122"/>
                <a:cs typeface="Times New Roman" panose="02020603050405020304" pitchFamily="18" charset="0"/>
              </a:rPr>
              <a:t>：</a:t>
            </a:r>
            <a:r>
              <a:rPr lang="en-US" altLang="zh-CN" sz="2400">
                <a:solidFill>
                  <a:srgbClr val="FF0000"/>
                </a:solidFill>
                <a:effectLst/>
                <a:latin typeface="Times New Roman" panose="02020603050405020304" pitchFamily="18" charset="0"/>
                <a:ea typeface="微软雅黑" panose="020B0503020204020204" charset="-122"/>
                <a:sym typeface="+mn-ea"/>
              </a:rPr>
              <a:t>火焰明亮，冒出浓烟</a:t>
            </a:r>
            <a:endParaRPr lang="zh-CN" altLang="en-US" sz="2400">
              <a:effectLst/>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zh-CN" altLang="en-US" sz="2400">
                <a:latin typeface="Times New Roman" panose="02020603050405020304" pitchFamily="18" charset="0"/>
                <a:ea typeface="微软雅黑" panose="020B0503020204020204" charset="-122"/>
                <a:cs typeface="Times New Roman" panose="02020603050405020304" pitchFamily="18" charset="0"/>
              </a:rPr>
              <a:t>化学方程式：</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zh-CN" altLang="en-US" sz="2400">
                <a:latin typeface="Times New Roman" panose="02020603050405020304" pitchFamily="18" charset="0"/>
                <a:ea typeface="微软雅黑" panose="020B0503020204020204" charset="-122"/>
                <a:cs typeface="Times New Roman" panose="02020603050405020304" pitchFamily="18" charset="0"/>
              </a:rPr>
              <a:t>②使KMnO</a:t>
            </a:r>
            <a:r>
              <a:rPr lang="zh-CN" altLang="en-US" sz="2400" baseline="-25000">
                <a:latin typeface="Times New Roman" panose="02020603050405020304" pitchFamily="18" charset="0"/>
                <a:ea typeface="微软雅黑" panose="020B0503020204020204" charset="-122"/>
                <a:cs typeface="Times New Roman" panose="02020603050405020304" pitchFamily="18" charset="0"/>
              </a:rPr>
              <a:t>4</a:t>
            </a:r>
            <a:r>
              <a:rPr lang="zh-CN" altLang="en-US" sz="2400">
                <a:latin typeface="Times New Roman" panose="02020603050405020304" pitchFamily="18" charset="0"/>
                <a:ea typeface="微软雅黑" panose="020B0503020204020204" charset="-122"/>
                <a:cs typeface="Times New Roman" panose="02020603050405020304" pitchFamily="18" charset="0"/>
              </a:rPr>
              <a:t>酸性溶液</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褪色</a:t>
            </a:r>
            <a:r>
              <a:rPr lang="zh-CN" altLang="en-US" sz="2400">
                <a:latin typeface="Times New Roman" panose="02020603050405020304" pitchFamily="18" charset="0"/>
                <a:ea typeface="微软雅黑" panose="020B0503020204020204" charset="-122"/>
                <a:cs typeface="Times New Roman" panose="02020603050405020304" pitchFamily="18" charset="0"/>
              </a:rPr>
              <a:t>。</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
        <p:nvSpPr>
          <p:cNvPr id="103" name="文本框 102"/>
          <p:cNvSpPr txBox="1"/>
          <p:nvPr/>
        </p:nvSpPr>
        <p:spPr>
          <a:xfrm>
            <a:off x="7447280" y="1379855"/>
            <a:ext cx="4625340" cy="34150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0" fontAlgn="auto">
              <a:lnSpc>
                <a:spcPct val="150000"/>
              </a:lnSpc>
            </a:pPr>
            <a:r>
              <a:rPr lang="en-US" sz="2400" b="0">
                <a:latin typeface="Times New Roman" panose="02020603050405020304" pitchFamily="18" charset="0"/>
                <a:ea typeface="微软雅黑" panose="020B0503020204020204" charset="-122"/>
                <a:cs typeface="Times New Roman" panose="02020603050405020304" pitchFamily="18" charset="0"/>
              </a:rPr>
              <a:t>A.</a:t>
            </a:r>
            <a:r>
              <a:rPr lang="zh-CN" sz="2400" b="0">
                <a:latin typeface="Times New Roman" panose="02020603050405020304" pitchFamily="18" charset="0"/>
                <a:ea typeface="微软雅黑" panose="020B0503020204020204" charset="-122"/>
                <a:cs typeface="Times New Roman" panose="02020603050405020304" pitchFamily="18" charset="0"/>
              </a:rPr>
              <a:t>乙炔燃烧时产生浓烈黑烟的原因是因为乙炔的含碳量很高，没有完全燃烧。</a:t>
            </a:r>
            <a:r>
              <a:rPr lang="en-US" sz="2400" b="0">
                <a:latin typeface="Times New Roman" panose="02020603050405020304" pitchFamily="18" charset="0"/>
                <a:ea typeface="微软雅黑" panose="020B0503020204020204" charset="-122"/>
                <a:cs typeface="Times New Roman" panose="02020603050405020304" pitchFamily="18" charset="0"/>
              </a:rPr>
              <a:t>B.</a:t>
            </a:r>
            <a:r>
              <a:rPr lang="zh-CN" sz="2400" b="0">
                <a:latin typeface="Times New Roman" panose="02020603050405020304" pitchFamily="18" charset="0"/>
                <a:ea typeface="微软雅黑" panose="020B0503020204020204" charset="-122"/>
                <a:cs typeface="Times New Roman" panose="02020603050405020304" pitchFamily="18" charset="0"/>
              </a:rPr>
              <a:t>乙炔在氧气中燃烧时火焰温度可达</a:t>
            </a:r>
            <a:r>
              <a:rPr lang="en-US" sz="2400" b="0">
                <a:latin typeface="Times New Roman" panose="02020603050405020304" pitchFamily="18" charset="0"/>
                <a:ea typeface="微软雅黑" panose="020B0503020204020204" charset="-122"/>
                <a:cs typeface="Times New Roman" panose="02020603050405020304" pitchFamily="18" charset="0"/>
              </a:rPr>
              <a:t>3 000 </a:t>
            </a:r>
            <a:r>
              <a:rPr lang="zh-CN" sz="2400" b="0">
                <a:latin typeface="Times New Roman" panose="02020603050405020304" pitchFamily="18" charset="0"/>
                <a:ea typeface="微软雅黑" panose="020B0503020204020204" charset="-122"/>
                <a:cs typeface="Times New Roman" panose="02020603050405020304" pitchFamily="18" charset="0"/>
              </a:rPr>
              <a:t>℃以上，故常用它来焊接或切割金属</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randombar(horizontal)">
                                      <p:cBhvr>
                                        <p:cTn id="32" dur="500"/>
                                        <p:tgtEl>
                                          <p:spTgt spid="9224"/>
                                        </p:tgtEl>
                                      </p:cBhvr>
                                    </p:animEffect>
                                  </p:childTnLst>
                                </p:cTn>
                              </p:par>
                              <p:par>
                                <p:cTn id="33" presetID="14" presetClass="entr" presetSubtype="10" fill="hold" nodeType="withEffect">
                                  <p:stCondLst>
                                    <p:cond delay="0"/>
                                  </p:stCondLst>
                                  <p:childTnLst>
                                    <p:set>
                                      <p:cBhvr>
                                        <p:cTn id="34" dur="1" fill="hold">
                                          <p:stCondLst>
                                            <p:cond delay="0"/>
                                          </p:stCondLst>
                                        </p:cTn>
                                        <p:tgtEl>
                                          <p:spTgt spid="9225"/>
                                        </p:tgtEl>
                                        <p:attrNameLst>
                                          <p:attrName>style.visibility</p:attrName>
                                        </p:attrNameLst>
                                      </p:cBhvr>
                                      <p:to>
                                        <p:strVal val="visible"/>
                                      </p:to>
                                    </p:set>
                                    <p:animEffect transition="in" filter="randombar(horizontal)">
                                      <p:cBhvr>
                                        <p:cTn id="35" dur="500"/>
                                        <p:tgtEl>
                                          <p:spTgt spid="9225"/>
                                        </p:tgtEl>
                                      </p:cBhvr>
                                    </p:animEffect>
                                  </p:childTnLst>
                                </p:cTn>
                              </p:par>
                              <p:par>
                                <p:cTn id="36" presetID="14" presetClass="entr" presetSubtype="10" fill="hold" nodeType="withEffect">
                                  <p:stCondLst>
                                    <p:cond delay="0"/>
                                  </p:stCondLst>
                                  <p:childTnLst>
                                    <p:set>
                                      <p:cBhvr>
                                        <p:cTn id="37" dur="1" fill="hold">
                                          <p:stCondLst>
                                            <p:cond delay="0"/>
                                          </p:stCondLst>
                                        </p:cTn>
                                        <p:tgtEl>
                                          <p:spTgt spid="22532"/>
                                        </p:tgtEl>
                                        <p:attrNameLst>
                                          <p:attrName>style.visibility</p:attrName>
                                        </p:attrNameLst>
                                      </p:cBhvr>
                                      <p:to>
                                        <p:strVal val="visible"/>
                                      </p:to>
                                    </p:set>
                                    <p:animEffect transition="in" filter="randombar(horizontal)">
                                      <p:cBhvr>
                                        <p:cTn id="38" dur="500"/>
                                        <p:tgtEl>
                                          <p:spTgt spid="2253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strips(downLeft)">
                                      <p:cBhvr>
                                        <p:cTn id="4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2" grpId="1"/>
      <p:bldP spid="10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23164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solidFill>
                <a:latin typeface="Times New Roman" panose="02020603050405020304" pitchFamily="18" charset="0"/>
                <a:ea typeface="微软雅黑" panose="020B0503020204020204" charset="-122"/>
              </a:rPr>
              <a:t>乙炔的化学性质</a:t>
            </a:r>
            <a:endParaRPr lang="zh-CN" altLang="en-US" sz="2400" dirty="0">
              <a:solidFill>
                <a:schemeClr val="tx1"/>
              </a:solidFill>
              <a:latin typeface="Times New Roman" panose="02020603050405020304" pitchFamily="18" charset="0"/>
              <a:ea typeface="微软雅黑" panose="020B0503020204020204" charset="-122"/>
            </a:endParaRPr>
          </a:p>
        </p:txBody>
      </p:sp>
      <p:sp>
        <p:nvSpPr>
          <p:cNvPr id="2" name="文本框 1"/>
          <p:cNvSpPr txBox="1">
            <a:spLocks noChangeArrowheads="1"/>
          </p:cNvSpPr>
          <p:nvPr/>
        </p:nvSpPr>
        <p:spPr bwMode="auto">
          <a:xfrm>
            <a:off x="495618" y="1948815"/>
            <a:ext cx="79263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rPr>
              <a:t>加成反应</a:t>
            </a:r>
            <a:endPar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18" name="组合 7"/>
          <p:cNvGrpSpPr/>
          <p:nvPr/>
        </p:nvGrpSpPr>
        <p:grpSpPr bwMode="auto">
          <a:xfrm>
            <a:off x="7954010" y="4038600"/>
            <a:ext cx="3216275" cy="609602"/>
            <a:chOff x="581344" y="4717454"/>
            <a:chExt cx="3216277" cy="610169"/>
          </a:xfrm>
        </p:grpSpPr>
        <p:grpSp>
          <p:nvGrpSpPr>
            <p:cNvPr id="17452" name="Group 11"/>
            <p:cNvGrpSpPr/>
            <p:nvPr/>
          </p:nvGrpSpPr>
          <p:grpSpPr bwMode="auto">
            <a:xfrm>
              <a:off x="581344" y="4756123"/>
              <a:ext cx="3216277" cy="571500"/>
              <a:chOff x="10" y="59"/>
              <a:chExt cx="2026" cy="360"/>
            </a:xfrm>
          </p:grpSpPr>
          <p:sp>
            <p:nvSpPr>
              <p:cNvPr id="17455" name="Rectangle 12"/>
              <p:cNvSpPr>
                <a:spLocks noChangeArrowheads="1"/>
              </p:cNvSpPr>
              <p:nvPr/>
            </p:nvSpPr>
            <p:spPr bwMode="auto">
              <a:xfrm>
                <a:off x="966" y="90"/>
                <a:ext cx="2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b="1">
                    <a:solidFill>
                      <a:schemeClr val="tx1"/>
                    </a:solidFill>
                    <a:latin typeface="Times New Roman" panose="02020603050405020304" pitchFamily="18" charset="0"/>
                    <a:ea typeface="微软雅黑" panose="020B0503020204020204" charset="-122"/>
                  </a:rPr>
                  <a:t>△</a:t>
                </a:r>
                <a:endParaRPr lang="zh-CN" altLang="en-US" sz="2800" b="1">
                  <a:solidFill>
                    <a:schemeClr val="tx1"/>
                  </a:solidFill>
                  <a:latin typeface="Times New Roman" panose="02020603050405020304" pitchFamily="18" charset="0"/>
                  <a:ea typeface="微软雅黑" panose="020B0503020204020204" charset="-122"/>
                </a:endParaRPr>
              </a:p>
            </p:txBody>
          </p:sp>
          <p:sp>
            <p:nvSpPr>
              <p:cNvPr id="17456" name="Rectangle 13"/>
              <p:cNvSpPr>
                <a:spLocks noChangeArrowheads="1"/>
              </p:cNvSpPr>
              <p:nvPr/>
            </p:nvSpPr>
            <p:spPr bwMode="auto">
              <a:xfrm>
                <a:off x="10" y="59"/>
                <a:ext cx="202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CH≡CH+HCl</a:t>
                </a:r>
                <a:r>
                  <a:rPr lang="zh-CN" altLang="en-US"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=CHCl</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7453" name="Line 10"/>
            <p:cNvSpPr>
              <a:spLocks noChangeShapeType="1"/>
            </p:cNvSpPr>
            <p:nvPr/>
          </p:nvSpPr>
          <p:spPr bwMode="auto">
            <a:xfrm>
              <a:off x="2101535" y="4929624"/>
              <a:ext cx="455295" cy="635"/>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54" name="矩形 10"/>
            <p:cNvSpPr>
              <a:spLocks noChangeArrowheads="1"/>
            </p:cNvSpPr>
            <p:nvPr/>
          </p:nvSpPr>
          <p:spPr bwMode="auto">
            <a:xfrm>
              <a:off x="1999300" y="4717454"/>
              <a:ext cx="747395" cy="27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baseline="30000">
                  <a:solidFill>
                    <a:schemeClr val="tx1"/>
                  </a:solidFill>
                  <a:latin typeface="Times New Roman" panose="02020603050405020304" pitchFamily="18" charset="0"/>
                  <a:ea typeface="微软雅黑" panose="020B0503020204020204" charset="-122"/>
                </a:rPr>
                <a:t>催化剂</a:t>
              </a:r>
              <a:endParaRPr lang="zh-CN" altLang="en-US" b="1" baseline="30000">
                <a:solidFill>
                  <a:schemeClr val="tx1"/>
                </a:solidFill>
                <a:latin typeface="Times New Roman" panose="02020603050405020304" pitchFamily="18" charset="0"/>
                <a:ea typeface="微软雅黑" panose="020B0503020204020204" charset="-122"/>
              </a:endParaRPr>
            </a:p>
          </p:txBody>
        </p:sp>
      </p:grpSp>
      <p:grpSp>
        <p:nvGrpSpPr>
          <p:cNvPr id="19" name="Group 4"/>
          <p:cNvGrpSpPr/>
          <p:nvPr/>
        </p:nvGrpSpPr>
        <p:grpSpPr bwMode="auto">
          <a:xfrm>
            <a:off x="8038783" y="5311458"/>
            <a:ext cx="3046412" cy="588963"/>
            <a:chOff x="80" y="-225"/>
            <a:chExt cx="1919" cy="371"/>
          </a:xfrm>
        </p:grpSpPr>
        <p:grpSp>
          <p:nvGrpSpPr>
            <p:cNvPr id="17448" name="Group 6"/>
            <p:cNvGrpSpPr/>
            <p:nvPr/>
          </p:nvGrpSpPr>
          <p:grpSpPr bwMode="auto">
            <a:xfrm>
              <a:off x="80" y="-225"/>
              <a:ext cx="1919" cy="371"/>
              <a:chOff x="80" y="-225"/>
              <a:chExt cx="1919" cy="371"/>
            </a:xfrm>
          </p:grpSpPr>
          <p:sp>
            <p:nvSpPr>
              <p:cNvPr id="17450" name="Rectangle 7"/>
              <p:cNvSpPr>
                <a:spLocks noChangeArrowheads="1"/>
              </p:cNvSpPr>
              <p:nvPr/>
            </p:nvSpPr>
            <p:spPr bwMode="auto">
              <a:xfrm>
                <a:off x="1061" y="-183"/>
                <a:ext cx="2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b="1">
                    <a:solidFill>
                      <a:schemeClr val="tx1"/>
                    </a:solidFill>
                    <a:latin typeface="Times New Roman" panose="02020603050405020304" pitchFamily="18" charset="0"/>
                    <a:ea typeface="微软雅黑" panose="020B0503020204020204" charset="-122"/>
                  </a:rPr>
                  <a:t>△</a:t>
                </a:r>
                <a:endParaRPr lang="zh-CN" altLang="en-US" sz="2800" b="1">
                  <a:solidFill>
                    <a:schemeClr val="tx1"/>
                  </a:solidFill>
                  <a:latin typeface="Times New Roman" panose="02020603050405020304" pitchFamily="18" charset="0"/>
                  <a:ea typeface="微软雅黑" panose="020B0503020204020204" charset="-122"/>
                </a:endParaRPr>
              </a:p>
            </p:txBody>
          </p:sp>
          <p:sp>
            <p:nvSpPr>
              <p:cNvPr id="17451" name="Rectangle 8"/>
              <p:cNvSpPr>
                <a:spLocks noChangeArrowheads="1"/>
              </p:cNvSpPr>
              <p:nvPr/>
            </p:nvSpPr>
            <p:spPr bwMode="auto">
              <a:xfrm>
                <a:off x="80" y="-225"/>
                <a:ext cx="191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CH≡CH+H</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       CH</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CHO</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7449" name="Line 5"/>
            <p:cNvSpPr>
              <a:spLocks noChangeShapeType="1"/>
            </p:cNvSpPr>
            <p:nvPr/>
          </p:nvSpPr>
          <p:spPr bwMode="auto">
            <a:xfrm>
              <a:off x="1065" y="-109"/>
              <a:ext cx="248" cy="1"/>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35"/>
          <p:cNvGrpSpPr/>
          <p:nvPr/>
        </p:nvGrpSpPr>
        <p:grpSpPr bwMode="auto">
          <a:xfrm>
            <a:off x="615950" y="3619818"/>
            <a:ext cx="3148013" cy="755805"/>
            <a:chOff x="917035" y="1894198"/>
            <a:chExt cx="3148014" cy="757012"/>
          </a:xfrm>
        </p:grpSpPr>
        <p:grpSp>
          <p:nvGrpSpPr>
            <p:cNvPr id="17441" name="Group 4"/>
            <p:cNvGrpSpPr/>
            <p:nvPr/>
          </p:nvGrpSpPr>
          <p:grpSpPr bwMode="auto">
            <a:xfrm>
              <a:off x="917035" y="1894198"/>
              <a:ext cx="3148014" cy="368303"/>
              <a:chOff x="18" y="59"/>
              <a:chExt cx="1983" cy="232"/>
            </a:xfrm>
          </p:grpSpPr>
          <p:sp>
            <p:nvSpPr>
              <p:cNvPr id="17446" name="Rectangle 8"/>
              <p:cNvSpPr>
                <a:spLocks noChangeArrowheads="1"/>
              </p:cNvSpPr>
              <p:nvPr/>
            </p:nvSpPr>
            <p:spPr bwMode="auto">
              <a:xfrm>
                <a:off x="18" y="59"/>
                <a:ext cx="198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CH≡CH+Br</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              CH=CH</a:t>
                </a:r>
                <a:endPar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47" name="Line 5"/>
              <p:cNvSpPr>
                <a:spLocks noChangeShapeType="1"/>
              </p:cNvSpPr>
              <p:nvPr/>
            </p:nvSpPr>
            <p:spPr bwMode="auto">
              <a:xfrm>
                <a:off x="922" y="175"/>
                <a:ext cx="480" cy="0"/>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7442" name="矩形 28"/>
            <p:cNvSpPr>
              <a:spLocks noChangeArrowheads="1"/>
            </p:cNvSpPr>
            <p:nvPr/>
          </p:nvSpPr>
          <p:spPr bwMode="auto">
            <a:xfrm>
              <a:off x="3064983" y="2281830"/>
              <a:ext cx="436880" cy="3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31" name="直接连接符 30"/>
            <p:cNvCxnSpPr/>
            <p:nvPr/>
          </p:nvCxnSpPr>
          <p:spPr>
            <a:xfrm>
              <a:off x="3250661" y="2147013"/>
              <a:ext cx="9525" cy="2210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44" name="矩形 33"/>
            <p:cNvSpPr>
              <a:spLocks noChangeArrowheads="1"/>
            </p:cNvSpPr>
            <p:nvPr/>
          </p:nvSpPr>
          <p:spPr bwMode="auto">
            <a:xfrm>
              <a:off x="3527228" y="2282322"/>
              <a:ext cx="436880" cy="3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26" name="直接连接符 25"/>
            <p:cNvCxnSpPr/>
            <p:nvPr/>
          </p:nvCxnSpPr>
          <p:spPr>
            <a:xfrm>
              <a:off x="3722149" y="2156553"/>
              <a:ext cx="9525" cy="2114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a:spLocks noChangeArrowheads="1"/>
          </p:cNvSpPr>
          <p:nvPr/>
        </p:nvSpPr>
        <p:spPr bwMode="auto">
          <a:xfrm>
            <a:off x="4529138" y="3724593"/>
            <a:ext cx="2316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400">
                <a:solidFill>
                  <a:schemeClr val="tx1"/>
                </a:solidFill>
                <a:latin typeface="Times New Roman" panose="02020603050405020304" pitchFamily="18" charset="0"/>
                <a:ea typeface="微软雅黑" panose="020B0503020204020204" charset="-122"/>
                <a:cs typeface="Times New Roman" panose="02020603050405020304" pitchFamily="18" charset="0"/>
              </a:rPr>
              <a:t>1 , 2 —</a:t>
            </a:r>
            <a:r>
              <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rPr>
              <a:t>二溴乙烯</a:t>
            </a:r>
            <a:endPar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39" name="组合 38"/>
          <p:cNvGrpSpPr/>
          <p:nvPr/>
        </p:nvGrpSpPr>
        <p:grpSpPr bwMode="auto">
          <a:xfrm>
            <a:off x="714375" y="4647883"/>
            <a:ext cx="3247072" cy="1477010"/>
            <a:chOff x="7420" y="3182"/>
            <a:chExt cx="5116" cy="2325"/>
          </a:xfrm>
        </p:grpSpPr>
        <p:grpSp>
          <p:nvGrpSpPr>
            <p:cNvPr id="17423" name="组合 29"/>
            <p:cNvGrpSpPr/>
            <p:nvPr/>
          </p:nvGrpSpPr>
          <p:grpSpPr bwMode="auto">
            <a:xfrm>
              <a:off x="7420" y="4064"/>
              <a:ext cx="5116" cy="1332"/>
              <a:chOff x="7420" y="4064"/>
              <a:chExt cx="5116" cy="1332"/>
            </a:xfrm>
          </p:grpSpPr>
          <p:grpSp>
            <p:nvGrpSpPr>
              <p:cNvPr id="17433" name="组合 28"/>
              <p:cNvGrpSpPr/>
              <p:nvPr/>
            </p:nvGrpSpPr>
            <p:grpSpPr bwMode="auto">
              <a:xfrm>
                <a:off x="7420" y="4064"/>
                <a:ext cx="5116" cy="1332"/>
                <a:chOff x="7420" y="4064"/>
                <a:chExt cx="5116" cy="1332"/>
              </a:xfrm>
            </p:grpSpPr>
            <p:grpSp>
              <p:nvGrpSpPr>
                <p:cNvPr id="17436" name="Group 4"/>
                <p:cNvGrpSpPr/>
                <p:nvPr/>
              </p:nvGrpSpPr>
              <p:grpSpPr bwMode="auto">
                <a:xfrm>
                  <a:off x="7420" y="4064"/>
                  <a:ext cx="5116" cy="580"/>
                  <a:chOff x="25" y="62"/>
                  <a:chExt cx="2046" cy="232"/>
                </a:xfrm>
              </p:grpSpPr>
              <p:sp>
                <p:nvSpPr>
                  <p:cNvPr id="17439" name="Rectangle 8"/>
                  <p:cNvSpPr>
                    <a:spLocks noChangeArrowheads="1"/>
                  </p:cNvSpPr>
                  <p:nvPr/>
                </p:nvSpPr>
                <p:spPr bwMode="auto">
                  <a:xfrm>
                    <a:off x="25" y="62"/>
                    <a:ext cx="204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CH=CH+Br</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              CH—CH</a:t>
                    </a:r>
                    <a:endPar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40" name="Line 5"/>
                  <p:cNvSpPr>
                    <a:spLocks noChangeShapeType="1"/>
                  </p:cNvSpPr>
                  <p:nvPr/>
                </p:nvSpPr>
                <p:spPr bwMode="auto">
                  <a:xfrm>
                    <a:off x="876" y="178"/>
                    <a:ext cx="480" cy="0"/>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7437" name="矩形 36"/>
                <p:cNvSpPr>
                  <a:spLocks noChangeArrowheads="1"/>
                </p:cNvSpPr>
                <p:nvPr/>
              </p:nvSpPr>
              <p:spPr bwMode="auto">
                <a:xfrm>
                  <a:off x="7465" y="4816"/>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38" name="直接连接符 37"/>
                <p:cNvCxnSpPr/>
                <p:nvPr/>
              </p:nvCxnSpPr>
              <p:spPr>
                <a:xfrm>
                  <a:off x="7715" y="4506"/>
                  <a:ext cx="0" cy="4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34" name="矩形 38"/>
              <p:cNvSpPr>
                <a:spLocks noChangeArrowheads="1"/>
              </p:cNvSpPr>
              <p:nvPr/>
            </p:nvSpPr>
            <p:spPr bwMode="auto">
              <a:xfrm>
                <a:off x="8222" y="4811"/>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40" name="直接连接符 39"/>
              <p:cNvCxnSpPr/>
              <p:nvPr/>
            </p:nvCxnSpPr>
            <p:spPr>
              <a:xfrm>
                <a:off x="8470" y="4456"/>
                <a:ext cx="0" cy="4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424" name="组合 31"/>
            <p:cNvGrpSpPr/>
            <p:nvPr/>
          </p:nvGrpSpPr>
          <p:grpSpPr bwMode="auto">
            <a:xfrm>
              <a:off x="10748" y="3182"/>
              <a:ext cx="1699" cy="2325"/>
              <a:chOff x="10748" y="3182"/>
              <a:chExt cx="1699" cy="2325"/>
            </a:xfrm>
          </p:grpSpPr>
          <p:sp>
            <p:nvSpPr>
              <p:cNvPr id="17425" name="矩形 40"/>
              <p:cNvSpPr>
                <a:spLocks noChangeArrowheads="1"/>
              </p:cNvSpPr>
              <p:nvPr/>
            </p:nvSpPr>
            <p:spPr bwMode="auto">
              <a:xfrm>
                <a:off x="10748" y="4883"/>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42" name="直接连接符 41"/>
              <p:cNvCxnSpPr/>
              <p:nvPr/>
            </p:nvCxnSpPr>
            <p:spPr>
              <a:xfrm>
                <a:off x="11101" y="4534"/>
                <a:ext cx="0" cy="4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27" name="矩形 42"/>
              <p:cNvSpPr>
                <a:spLocks noChangeArrowheads="1"/>
              </p:cNvSpPr>
              <p:nvPr/>
            </p:nvSpPr>
            <p:spPr bwMode="auto">
              <a:xfrm>
                <a:off x="11759" y="4927"/>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3" name="直接连接符 2"/>
              <p:cNvCxnSpPr/>
              <p:nvPr/>
            </p:nvCxnSpPr>
            <p:spPr>
              <a:xfrm>
                <a:off x="12019" y="4456"/>
                <a:ext cx="0" cy="4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29" name="矩形 44"/>
              <p:cNvSpPr>
                <a:spLocks noChangeArrowheads="1"/>
              </p:cNvSpPr>
              <p:nvPr/>
            </p:nvSpPr>
            <p:spPr bwMode="auto">
              <a:xfrm>
                <a:off x="10856" y="3231"/>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46" name="直接连接符 45"/>
              <p:cNvCxnSpPr/>
              <p:nvPr/>
            </p:nvCxnSpPr>
            <p:spPr>
              <a:xfrm>
                <a:off x="11101" y="3762"/>
                <a:ext cx="0" cy="4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31" name="矩形 46"/>
              <p:cNvSpPr>
                <a:spLocks noChangeArrowheads="1"/>
              </p:cNvSpPr>
              <p:nvPr/>
            </p:nvSpPr>
            <p:spPr bwMode="auto">
              <a:xfrm>
                <a:off x="11676" y="3182"/>
                <a:ext cx="6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Br</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48" name="直接连接符 47"/>
              <p:cNvCxnSpPr/>
              <p:nvPr/>
            </p:nvCxnSpPr>
            <p:spPr>
              <a:xfrm>
                <a:off x="12019" y="3757"/>
                <a:ext cx="0" cy="4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0" name="TextBox 49"/>
          <p:cNvSpPr txBox="1">
            <a:spLocks noChangeArrowheads="1"/>
          </p:cNvSpPr>
          <p:nvPr/>
        </p:nvSpPr>
        <p:spPr bwMode="auto">
          <a:xfrm>
            <a:off x="4529138" y="5208270"/>
            <a:ext cx="3078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400">
                <a:solidFill>
                  <a:schemeClr val="tx1"/>
                </a:solidFill>
                <a:latin typeface="Times New Roman" panose="02020603050405020304" pitchFamily="18" charset="0"/>
                <a:ea typeface="微软雅黑" panose="020B0503020204020204" charset="-122"/>
                <a:cs typeface="Times New Roman" panose="02020603050405020304" pitchFamily="18" charset="0"/>
              </a:rPr>
              <a:t>1 , 1 , 2 , 2 —</a:t>
            </a:r>
            <a:r>
              <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rPr>
              <a:t>四溴乙烷</a:t>
            </a:r>
            <a:endParaRPr lang="zh-CN" altLang="en-US" sz="24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2" name="组合 7"/>
          <p:cNvGrpSpPr/>
          <p:nvPr/>
        </p:nvGrpSpPr>
        <p:grpSpPr bwMode="auto">
          <a:xfrm>
            <a:off x="7954010" y="2808503"/>
            <a:ext cx="2908300" cy="570969"/>
            <a:chOff x="581344" y="4756123"/>
            <a:chExt cx="2908302" cy="571500"/>
          </a:xfrm>
        </p:grpSpPr>
        <p:grpSp>
          <p:nvGrpSpPr>
            <p:cNvPr id="13" name="Group 11"/>
            <p:cNvGrpSpPr/>
            <p:nvPr/>
          </p:nvGrpSpPr>
          <p:grpSpPr bwMode="auto">
            <a:xfrm>
              <a:off x="581344" y="4756123"/>
              <a:ext cx="2908302" cy="571500"/>
              <a:chOff x="10" y="59"/>
              <a:chExt cx="1832" cy="360"/>
            </a:xfrm>
          </p:grpSpPr>
          <p:sp>
            <p:nvSpPr>
              <p:cNvPr id="15" name="Rectangle 12"/>
              <p:cNvSpPr>
                <a:spLocks noChangeArrowheads="1"/>
              </p:cNvSpPr>
              <p:nvPr/>
            </p:nvSpPr>
            <p:spPr bwMode="auto">
              <a:xfrm>
                <a:off x="914" y="90"/>
                <a:ext cx="2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b="1">
                    <a:solidFill>
                      <a:schemeClr val="tx1"/>
                    </a:solidFill>
                    <a:latin typeface="Times New Roman" panose="02020603050405020304" pitchFamily="18" charset="0"/>
                    <a:ea typeface="微软雅黑" panose="020B0503020204020204" charset="-122"/>
                  </a:rPr>
                  <a:t>△</a:t>
                </a:r>
                <a:endParaRPr lang="zh-CN" altLang="en-US" sz="2800" b="1">
                  <a:solidFill>
                    <a:schemeClr val="tx1"/>
                  </a:solidFill>
                  <a:latin typeface="Times New Roman" panose="02020603050405020304" pitchFamily="18" charset="0"/>
                  <a:ea typeface="微软雅黑" panose="020B0503020204020204" charset="-122"/>
                </a:endParaRPr>
              </a:p>
            </p:txBody>
          </p:sp>
          <p:sp>
            <p:nvSpPr>
              <p:cNvPr id="16" name="Rectangle 13"/>
              <p:cNvSpPr>
                <a:spLocks noChangeArrowheads="1"/>
              </p:cNvSpPr>
              <p:nvPr/>
            </p:nvSpPr>
            <p:spPr bwMode="auto">
              <a:xfrm>
                <a:off x="10" y="59"/>
                <a:ext cx="183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CH≡CH+H</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endPar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20" name="Line 10"/>
            <p:cNvSpPr>
              <a:spLocks noChangeShapeType="1"/>
            </p:cNvSpPr>
            <p:nvPr/>
          </p:nvSpPr>
          <p:spPr bwMode="auto">
            <a:xfrm>
              <a:off x="1958660" y="4929624"/>
              <a:ext cx="455295" cy="635"/>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10"/>
            <p:cNvSpPr>
              <a:spLocks noChangeArrowheads="1"/>
            </p:cNvSpPr>
            <p:nvPr/>
          </p:nvSpPr>
          <p:spPr bwMode="auto">
            <a:xfrm>
              <a:off x="1872935" y="4756225"/>
              <a:ext cx="747395" cy="27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baseline="30000">
                  <a:solidFill>
                    <a:schemeClr val="tx1"/>
                  </a:solidFill>
                  <a:latin typeface="Times New Roman" panose="02020603050405020304" pitchFamily="18" charset="0"/>
                  <a:ea typeface="微软雅黑" panose="020B0503020204020204" charset="-122"/>
                </a:rPr>
                <a:t>催化剂</a:t>
              </a:r>
              <a:endParaRPr lang="zh-CN" altLang="en-US" b="1" baseline="30000">
                <a:solidFill>
                  <a:schemeClr val="tx1"/>
                </a:solidFill>
                <a:latin typeface="Times New Roman" panose="02020603050405020304" pitchFamily="18" charset="0"/>
                <a:ea typeface="微软雅黑" panose="020B0503020204020204" charset="-122"/>
              </a:endParaRPr>
            </a:p>
          </p:txBody>
        </p:sp>
      </p:grpSp>
      <p:sp>
        <p:nvSpPr>
          <p:cNvPr id="27" name="文本框 26"/>
          <p:cNvSpPr txBox="1"/>
          <p:nvPr/>
        </p:nvSpPr>
        <p:spPr>
          <a:xfrm>
            <a:off x="495935" y="2618740"/>
            <a:ext cx="5080000" cy="460375"/>
          </a:xfrm>
          <a:prstGeom prst="rect">
            <a:avLst/>
          </a:prstGeom>
          <a:noFill/>
          <a:ln w="9525">
            <a:noFill/>
          </a:ln>
        </p:spPr>
        <p:txBody>
          <a:bodyPr>
            <a:spAutoFit/>
          </a:bodyPr>
          <a:p>
            <a:pPr indent="0"/>
            <a:r>
              <a:rPr lang="zh-CN" sz="2400" b="0">
                <a:solidFill>
                  <a:srgbClr val="000000"/>
                </a:solidFill>
                <a:latin typeface="微软雅黑" panose="020B0503020204020204" charset="-122"/>
                <a:ea typeface="微软雅黑" panose="020B0503020204020204" charset="-122"/>
              </a:rPr>
              <a:t>乙炔能使溴的四氯化碳溶液褪色</a:t>
            </a:r>
            <a:endParaRPr lang="zh-CN" altLang="en-US" sz="2400" b="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down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2" grpId="1"/>
      <p:bldP spid="49" grpId="0"/>
      <p:bldP spid="49" grpId="1"/>
      <p:bldP spid="50" grpId="0"/>
      <p:bldP spid="50"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23164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乙炔的化学性质</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2" name="文本框 1"/>
          <p:cNvSpPr txBox="1">
            <a:spLocks noChangeArrowheads="1"/>
          </p:cNvSpPr>
          <p:nvPr/>
        </p:nvSpPr>
        <p:spPr bwMode="auto">
          <a:xfrm>
            <a:off x="495618" y="1948815"/>
            <a:ext cx="79263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en-US" sz="2400">
                <a:latin typeface="微软雅黑" panose="020B0503020204020204" charset="-122"/>
                <a:ea typeface="微软雅黑" panose="020B0503020204020204" charset="-122"/>
                <a:cs typeface="Times New Roman" panose="02020603050405020304" pitchFamily="18" charset="0"/>
                <a:sym typeface="+mn-ea"/>
              </a:rPr>
              <a:t>加聚反应</a:t>
            </a:r>
            <a:endParaRPr lang="zh-CN" altLang="en-US" sz="2400">
              <a:latin typeface="微软雅黑" panose="020B0503020204020204" charset="-122"/>
              <a:ea typeface="微软雅黑" panose="020B0503020204020204" charset="-122"/>
              <a:cs typeface="Times New Roman" panose="02020603050405020304" pitchFamily="18" charset="0"/>
              <a:sym typeface="+mn-ea"/>
            </a:endParaRPr>
          </a:p>
        </p:txBody>
      </p:sp>
      <p:sp>
        <p:nvSpPr>
          <p:cNvPr id="14" name="文本框 13"/>
          <p:cNvSpPr txBox="1">
            <a:spLocks noChangeArrowheads="1"/>
          </p:cNvSpPr>
          <p:nvPr/>
        </p:nvSpPr>
        <p:spPr bwMode="auto">
          <a:xfrm>
            <a:off x="495300" y="2706370"/>
            <a:ext cx="792638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2400">
                <a:latin typeface="Times New Roman" panose="02020603050405020304" pitchFamily="18" charset="0"/>
                <a:ea typeface="微软雅黑" panose="020B0503020204020204" charset="-122"/>
                <a:cs typeface="Times New Roman" panose="02020603050405020304" pitchFamily="18" charset="0"/>
              </a:rPr>
              <a:t>在一定的条件下，乙炔可以发生加聚反应，生成聚乙炔。</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grpSp>
        <p:nvGrpSpPr>
          <p:cNvPr id="17" name="组合 16"/>
          <p:cNvGrpSpPr/>
          <p:nvPr/>
        </p:nvGrpSpPr>
        <p:grpSpPr bwMode="auto">
          <a:xfrm>
            <a:off x="1684338" y="3830320"/>
            <a:ext cx="6110287" cy="399096"/>
            <a:chOff x="301" y="7316"/>
            <a:chExt cx="9623" cy="630"/>
          </a:xfrm>
        </p:grpSpPr>
        <p:sp>
          <p:nvSpPr>
            <p:cNvPr id="17457" name="Line 5"/>
            <p:cNvSpPr>
              <a:spLocks noChangeShapeType="1"/>
            </p:cNvSpPr>
            <p:nvPr/>
          </p:nvSpPr>
          <p:spPr bwMode="auto">
            <a:xfrm flipV="1">
              <a:off x="2285" y="7668"/>
              <a:ext cx="1348" cy="14"/>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458" name="组合 15"/>
            <p:cNvGrpSpPr/>
            <p:nvPr/>
          </p:nvGrpSpPr>
          <p:grpSpPr bwMode="auto">
            <a:xfrm>
              <a:off x="301" y="7316"/>
              <a:ext cx="9623" cy="630"/>
              <a:chOff x="517" y="6165"/>
              <a:chExt cx="9623" cy="630"/>
            </a:xfrm>
          </p:grpSpPr>
          <p:sp>
            <p:nvSpPr>
              <p:cNvPr id="17459" name="Text Box 12"/>
              <p:cNvSpPr txBox="1">
                <a:spLocks noChangeArrowheads="1"/>
              </p:cNvSpPr>
              <p:nvPr/>
            </p:nvSpPr>
            <p:spPr bwMode="auto">
              <a:xfrm>
                <a:off x="517" y="6214"/>
                <a:ext cx="9623"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b="1">
                    <a:solidFill>
                      <a:schemeClr val="tx1"/>
                    </a:solidFill>
                    <a:latin typeface="Times New Roman" panose="02020603050405020304" pitchFamily="18" charset="0"/>
                    <a:cs typeface="Times New Roman" panose="02020603050405020304" pitchFamily="18" charset="0"/>
                  </a:rPr>
                  <a:t>nCH ≡ CH                   [ CH=CH ]</a:t>
                </a:r>
                <a:r>
                  <a:rPr lang="en-US" altLang="zh-CN" b="1" baseline="-25000">
                    <a:solidFill>
                      <a:schemeClr val="tx1"/>
                    </a:solidFill>
                    <a:latin typeface="Times New Roman" panose="02020603050405020304" pitchFamily="18" charset="0"/>
                    <a:cs typeface="Times New Roman" panose="02020603050405020304" pitchFamily="18" charset="0"/>
                  </a:rPr>
                  <a:t>n</a:t>
                </a:r>
                <a:r>
                  <a:rPr lang="en-US" altLang="zh-CN" b="1">
                    <a:solidFill>
                      <a:schemeClr val="tx1"/>
                    </a:solidFill>
                    <a:latin typeface="Times New Roman" panose="02020603050405020304" pitchFamily="18" charset="0"/>
                    <a:cs typeface="Times New Roman" panose="02020603050405020304" pitchFamily="18" charset="0"/>
                  </a:rPr>
                  <a:t> </a:t>
                </a:r>
                <a:endParaRPr lang="en-US" altLang="zh-CN" b="1">
                  <a:solidFill>
                    <a:schemeClr val="tx1"/>
                  </a:solidFill>
                  <a:latin typeface="Times New Roman" panose="02020603050405020304" pitchFamily="18" charset="0"/>
                  <a:cs typeface="Times New Roman" panose="02020603050405020304" pitchFamily="18" charset="0"/>
                </a:endParaRPr>
              </a:p>
            </p:txBody>
          </p:sp>
          <p:sp>
            <p:nvSpPr>
              <p:cNvPr id="17460" name="矩形 18"/>
              <p:cNvSpPr>
                <a:spLocks noChangeArrowheads="1"/>
              </p:cNvSpPr>
              <p:nvPr/>
            </p:nvSpPr>
            <p:spPr bwMode="auto">
              <a:xfrm>
                <a:off x="2501" y="6165"/>
                <a:ext cx="1177"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200" b="1" baseline="30000">
                    <a:solidFill>
                      <a:schemeClr val="tx1"/>
                    </a:solidFill>
                    <a:latin typeface="Times New Roman" panose="02020603050405020304" pitchFamily="18" charset="0"/>
                    <a:ea typeface="微软雅黑" panose="020B0503020204020204" charset="-122"/>
                  </a:rPr>
                  <a:t>催化剂</a:t>
                </a:r>
                <a:endParaRPr lang="zh-CN" altLang="en-US" sz="2200" b="1" baseline="30000">
                  <a:solidFill>
                    <a:schemeClr val="tx1"/>
                  </a:solidFill>
                  <a:latin typeface="Times New Roman" panose="02020603050405020304" pitchFamily="18" charset="0"/>
                  <a:ea typeface="微软雅黑" panose="020B0503020204020204" charset="-122"/>
                </a:endParaRPr>
              </a:p>
            </p:txBody>
          </p:sp>
          <p:cxnSp>
            <p:nvCxnSpPr>
              <p:cNvPr id="21" name="直接连接符 20"/>
              <p:cNvCxnSpPr/>
              <p:nvPr/>
            </p:nvCxnSpPr>
            <p:spPr>
              <a:xfrm flipV="1">
                <a:off x="3907" y="6503"/>
                <a:ext cx="315" cy="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542" y="6521"/>
                <a:ext cx="395" cy="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4" name="图片 3"/>
          <p:cNvPicPr/>
          <p:nvPr/>
        </p:nvPicPr>
        <p:blipFill>
          <a:blip r:embed="rId2"/>
          <a:stretch>
            <a:fillRect/>
          </a:stretch>
        </p:blipFill>
        <p:spPr>
          <a:xfrm>
            <a:off x="1341120" y="5431155"/>
            <a:ext cx="5122545" cy="897890"/>
          </a:xfrm>
          <a:prstGeom prst="rect">
            <a:avLst/>
          </a:prstGeom>
          <a:noFill/>
          <a:ln w="9525">
            <a:noFill/>
          </a:ln>
        </p:spPr>
      </p:pic>
      <p:sp>
        <p:nvSpPr>
          <p:cNvPr id="6" name="TextBox 30"/>
          <p:cNvSpPr txBox="1"/>
          <p:nvPr/>
        </p:nvSpPr>
        <p:spPr>
          <a:xfrm>
            <a:off x="495300" y="4507230"/>
            <a:ext cx="315277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algn="l" fontAlgn="auto">
              <a:spcBef>
                <a:spcPts val="0"/>
              </a:spcBef>
              <a:spcAft>
                <a:spcPts val="0"/>
              </a:spcAft>
              <a:buFont typeface="Arial" panose="020B0604020202020204" pitchFamily="34" charset="0"/>
              <a:buNone/>
              <a:defRPr/>
            </a:pPr>
            <a:r>
              <a:rPr lang="zh-CN" sz="2400">
                <a:latin typeface="Times New Roman" panose="02020603050405020304" pitchFamily="18" charset="0"/>
                <a:ea typeface="微软雅黑" panose="020B0503020204020204" charset="-122"/>
                <a:sym typeface="+mn-ea"/>
              </a:rPr>
              <a:t>乙炔的工业制法</a:t>
            </a:r>
            <a:endParaRPr lang="zh-CN" altLang="en-US" sz="2400" dirty="0">
              <a:solidFill>
                <a:schemeClr val="tx1">
                  <a:lumMod val="85000"/>
                  <a:lumOff val="15000"/>
                </a:schemeClr>
              </a:solidFill>
              <a:latin typeface="Times New Roman" panose="02020603050405020304" pitchFamily="18"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0" fill="hold"/>
                                        <p:tgtEl>
                                          <p:spTgt spid="4"/>
                                        </p:tgtEl>
                                        <p:attrNameLst>
                                          <p:attrName>ppt_x</p:attrName>
                                        </p:attrNameLst>
                                      </p:cBhvr>
                                      <p:tavLst>
                                        <p:tav tm="0">
                                          <p:val>
                                            <p:strVal val="#ppt_x"/>
                                          </p:val>
                                        </p:tav>
                                        <p:tav tm="100000">
                                          <p:val>
                                            <p:strVal val="#ppt_x"/>
                                          </p:val>
                                        </p:tav>
                                      </p:tavLst>
                                    </p:anim>
                                    <p:anim calcmode="lin" valueType="num">
                                      <p:cBhvr additive="base">
                                        <p:cTn id="27"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2" grpId="1"/>
      <p:bldP spid="14" grpId="0"/>
      <p:bldP spid="14" grpId="1"/>
      <p:bldP spid="6" grpId="0" bldLvl="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179705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乙炔的用途</a:t>
            </a:r>
            <a:r>
              <a:rPr lang="en-US" altLang="zh-CN"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a:spLocks noChangeArrowheads="1"/>
          </p:cNvSpPr>
          <p:nvPr/>
        </p:nvSpPr>
        <p:spPr bwMode="auto">
          <a:xfrm>
            <a:off x="495935" y="2105025"/>
            <a:ext cx="644080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lnSpc>
                <a:spcPct val="150000"/>
              </a:lnSpc>
              <a:buFont typeface="Arial" panose="020B0604020202020204" pitchFamily="34" charset="0"/>
              <a:buNone/>
            </a:pPr>
            <a:r>
              <a:rPr lang="zh-CN" altLang="en-US" sz="2400">
                <a:effectLst/>
                <a:latin typeface="Times New Roman" panose="02020603050405020304" pitchFamily="18" charset="0"/>
                <a:ea typeface="微软雅黑" panose="020B0503020204020204" charset="-122"/>
                <a:sym typeface="+mn-ea"/>
              </a:rPr>
              <a:t>⑴乙炔是一种重要的基本有机原料，可以用来制备氯乙烯、聚氯乙烯和乙醛等。</a:t>
            </a:r>
            <a:endParaRPr lang="zh-CN" altLang="en-US" sz="2400">
              <a:effectLst/>
              <a:latin typeface="Times New Roman" panose="02020603050405020304" pitchFamily="18" charset="0"/>
              <a:ea typeface="微软雅黑" panose="020B0503020204020204" charset="-122"/>
              <a:sym typeface="+mn-ea"/>
            </a:endParaRPr>
          </a:p>
          <a:p>
            <a:pPr fontAlgn="auto">
              <a:lnSpc>
                <a:spcPct val="150000"/>
              </a:lnSpc>
              <a:buFont typeface="Arial" panose="020B0604020202020204" pitchFamily="34" charset="0"/>
              <a:buNone/>
            </a:pPr>
            <a:endParaRPr lang="zh-CN" altLang="en-US" sz="2400">
              <a:effectLst/>
              <a:latin typeface="Times New Roman" panose="02020603050405020304" pitchFamily="18" charset="0"/>
              <a:ea typeface="微软雅黑" panose="020B0503020204020204" charset="-122"/>
              <a:sym typeface="+mn-ea"/>
            </a:endParaRPr>
          </a:p>
          <a:p>
            <a:pPr eaLnBrk="1" hangingPunct="1">
              <a:buFont typeface="Arial" panose="020B0604020202020204" pitchFamily="34" charset="0"/>
              <a:buNone/>
            </a:pPr>
            <a:endParaRPr lang="zh-CN" altLang="en-US" sz="2400">
              <a:effectLst/>
              <a:latin typeface="Times New Roman" panose="02020603050405020304" pitchFamily="18" charset="0"/>
              <a:ea typeface="微软雅黑" panose="020B050302020402020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775" y="2105025"/>
            <a:ext cx="344011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bwMode="auto">
          <a:xfrm>
            <a:off x="1004570" y="3592513"/>
            <a:ext cx="4264025" cy="930275"/>
            <a:chOff x="650" y="5444"/>
            <a:chExt cx="6715" cy="1465"/>
          </a:xfrm>
        </p:grpSpPr>
        <p:sp>
          <p:nvSpPr>
            <p:cNvPr id="25610" name="Line 16"/>
            <p:cNvSpPr>
              <a:spLocks noChangeShapeType="1"/>
            </p:cNvSpPr>
            <p:nvPr/>
          </p:nvSpPr>
          <p:spPr bwMode="auto">
            <a:xfrm flipV="1">
              <a:off x="2520" y="6025"/>
              <a:ext cx="1920" cy="0"/>
            </a:xfrm>
            <a:prstGeom prst="line">
              <a:avLst/>
            </a:prstGeom>
            <a:noFill/>
            <a:ln w="38100">
              <a:solidFill>
                <a:srgbClr val="FF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5611" name="Group 17"/>
            <p:cNvGrpSpPr/>
            <p:nvPr/>
          </p:nvGrpSpPr>
          <p:grpSpPr bwMode="auto">
            <a:xfrm>
              <a:off x="650" y="5444"/>
              <a:ext cx="6715" cy="1465"/>
              <a:chOff x="343" y="45"/>
              <a:chExt cx="2686" cy="586"/>
            </a:xfrm>
          </p:grpSpPr>
          <p:grpSp>
            <p:nvGrpSpPr>
              <p:cNvPr id="25612" name="Group 18"/>
              <p:cNvGrpSpPr/>
              <p:nvPr/>
            </p:nvGrpSpPr>
            <p:grpSpPr bwMode="auto">
              <a:xfrm>
                <a:off x="343" y="137"/>
                <a:ext cx="715" cy="441"/>
                <a:chOff x="343" y="86"/>
                <a:chExt cx="715" cy="441"/>
              </a:xfrm>
            </p:grpSpPr>
            <p:sp>
              <p:nvSpPr>
                <p:cNvPr id="25626" name="Text Box 19"/>
                <p:cNvSpPr/>
                <p:nvPr/>
              </p:nvSpPr>
              <p:spPr>
                <a:xfrm>
                  <a:off x="343" y="86"/>
                  <a:ext cx="715" cy="232"/>
                </a:xfrm>
                <a:prstGeom prst="rect">
                  <a:avLst/>
                </a:prstGeom>
                <a:noFill/>
                <a:ln w="9525">
                  <a:noFill/>
                </a:ln>
              </p:spPr>
              <p:txBody>
                <a:bodyPr wrap="none" anchor="ctr">
                  <a:spAutoFit/>
                </a:bodyPr>
                <a:lstStyle/>
                <a:p>
                  <a:pPr algn="ctr" eaLnBrk="1" hangingPunct="1">
                    <a:buFont typeface="Arial" panose="020B0604020202020204" pitchFamily="34" charset="0"/>
                    <a:buNone/>
                    <a:defRPr/>
                  </a:pPr>
                  <a:r>
                    <a:rPr lang="en-US" altLang="zh-CN"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nCH</a:t>
                  </a:r>
                  <a:r>
                    <a:rPr lang="en-US" altLang="zh-CN" baseline="-250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2</a:t>
                  </a:r>
                  <a:r>
                    <a:rPr lang="en-US" altLang="zh-CN"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=CH</a:t>
                  </a:r>
                  <a:endParaRPr lang="en-US" altLang="zh-CN"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25625" name="Text Box 20"/>
                <p:cNvSpPr>
                  <a:spLocks noChangeArrowheads="1"/>
                </p:cNvSpPr>
                <p:nvPr/>
              </p:nvSpPr>
              <p:spPr bwMode="auto">
                <a:xfrm>
                  <a:off x="765" y="309"/>
                  <a:ext cx="25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Cl</a:t>
                  </a:r>
                  <a:endParaRPr lang="en-US" altLang="zh-C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7" name="Line 21"/>
                <p:cNvSpPr>
                  <a:spLocks noChangeShapeType="1"/>
                </p:cNvSpPr>
                <p:nvPr/>
              </p:nvSpPr>
              <p:spPr bwMode="auto">
                <a:xfrm>
                  <a:off x="870" y="226"/>
                  <a:ext cx="0" cy="144"/>
                </a:xfrm>
                <a:prstGeom prst="line">
                  <a:avLst/>
                </a:prstGeom>
                <a:noFill/>
                <a:ln w="38100">
                  <a:solidFill>
                    <a:srgbClr val="FF3300"/>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5615" name="Text Box 22"/>
              <p:cNvSpPr/>
              <p:nvPr/>
            </p:nvSpPr>
            <p:spPr>
              <a:xfrm>
                <a:off x="1016" y="336"/>
                <a:ext cx="835" cy="232"/>
              </a:xfrm>
              <a:prstGeom prst="rect">
                <a:avLst/>
              </a:prstGeom>
              <a:noFill/>
              <a:ln w="9525">
                <a:noFill/>
              </a:ln>
            </p:spPr>
            <p:txBody>
              <a:bodyPr wrap="none" anchor="ctr">
                <a:spAutoFit/>
              </a:bodyPr>
              <a:lstStyle/>
              <a:p>
                <a:pPr algn="ctr" eaLnBrk="1" hangingPunct="1">
                  <a:buFont typeface="Arial" panose="020B0604020202020204" pitchFamily="34" charset="0"/>
                  <a:buNone/>
                  <a:defRPr/>
                </a:pPr>
                <a:r>
                  <a:rPr lang="zh-CN" altLang="en-US" dirty="0">
                    <a:solidFill>
                      <a:srgbClr val="FF0000"/>
                    </a:solidFill>
                    <a:effectLst/>
                    <a:latin typeface="Times New Roman" panose="02020603050405020304" pitchFamily="18" charset="0"/>
                    <a:ea typeface="微软雅黑" panose="020B0503020204020204" charset="-122"/>
                    <a:sym typeface="Times New Roman" panose="02020603050405020304" pitchFamily="18" charset="0"/>
                  </a:rPr>
                  <a:t>加温、加压</a:t>
                </a:r>
                <a:endParaRPr lang="zh-CN" altLang="en-US" dirty="0">
                  <a:solidFill>
                    <a:srgbClr val="FF0000"/>
                  </a:solidFill>
                  <a:effectLst/>
                  <a:latin typeface="Times New Roman" panose="02020603050405020304" pitchFamily="18" charset="0"/>
                  <a:ea typeface="微软雅黑" panose="020B0503020204020204" charset="-122"/>
                  <a:sym typeface="Times New Roman" panose="02020603050405020304" pitchFamily="18" charset="0"/>
                </a:endParaRPr>
              </a:p>
            </p:txBody>
          </p:sp>
          <p:sp>
            <p:nvSpPr>
              <p:cNvPr id="25616" name="Text Box 23"/>
              <p:cNvSpPr/>
              <p:nvPr/>
            </p:nvSpPr>
            <p:spPr>
              <a:xfrm>
                <a:off x="1194" y="45"/>
                <a:ext cx="547" cy="232"/>
              </a:xfrm>
              <a:prstGeom prst="rect">
                <a:avLst/>
              </a:prstGeom>
              <a:noFill/>
              <a:ln w="9525">
                <a:noFill/>
              </a:ln>
            </p:spPr>
            <p:txBody>
              <a:bodyPr wrap="none" anchor="ctr">
                <a:spAutoFit/>
              </a:bodyPr>
              <a:lstStyle/>
              <a:p>
                <a:pPr algn="ctr" eaLnBrk="1" hangingPunct="1">
                  <a:buFont typeface="Arial" panose="020B0604020202020204" pitchFamily="34" charset="0"/>
                  <a:buNone/>
                  <a:defRPr/>
                </a:pPr>
                <a:r>
                  <a:rPr lang="zh-CN" altLang="en-US" dirty="0">
                    <a:solidFill>
                      <a:srgbClr val="FF0000"/>
                    </a:solidFill>
                    <a:effectLst/>
                    <a:latin typeface="Times New Roman" panose="02020603050405020304" pitchFamily="18" charset="0"/>
                    <a:ea typeface="微软雅黑" panose="020B0503020204020204" charset="-122"/>
                    <a:sym typeface="Times New Roman" panose="02020603050405020304" pitchFamily="18" charset="0"/>
                  </a:rPr>
                  <a:t>催化剂</a:t>
                </a:r>
                <a:endParaRPr lang="zh-CN" altLang="en-US" dirty="0">
                  <a:solidFill>
                    <a:srgbClr val="FF0000"/>
                  </a:solidFill>
                  <a:effectLst/>
                  <a:latin typeface="Times New Roman" panose="02020603050405020304" pitchFamily="18" charset="0"/>
                  <a:ea typeface="微软雅黑" panose="020B0503020204020204" charset="-122"/>
                  <a:sym typeface="Times New Roman" panose="02020603050405020304" pitchFamily="18" charset="0"/>
                </a:endParaRPr>
              </a:p>
            </p:txBody>
          </p:sp>
          <p:grpSp>
            <p:nvGrpSpPr>
              <p:cNvPr id="8" name="Group 24"/>
              <p:cNvGrpSpPr/>
              <p:nvPr/>
            </p:nvGrpSpPr>
            <p:grpSpPr bwMode="auto">
              <a:xfrm>
                <a:off x="2012" y="137"/>
                <a:ext cx="1017" cy="494"/>
                <a:chOff x="-709" y="59"/>
                <a:chExt cx="1017" cy="494"/>
              </a:xfrm>
            </p:grpSpPr>
            <p:sp>
              <p:nvSpPr>
                <p:cNvPr id="2" name="Line 25"/>
                <p:cNvSpPr>
                  <a:spLocks noChangeShapeType="1"/>
                </p:cNvSpPr>
                <p:nvPr/>
              </p:nvSpPr>
              <p:spPr bwMode="auto">
                <a:xfrm>
                  <a:off x="-107" y="247"/>
                  <a:ext cx="1" cy="131"/>
                </a:xfrm>
                <a:prstGeom prst="line">
                  <a:avLst/>
                </a:prstGeom>
                <a:noFill/>
                <a:ln w="38100">
                  <a:solidFill>
                    <a:srgbClr val="FF3300"/>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5617" name="Group 26"/>
                <p:cNvGrpSpPr/>
                <p:nvPr/>
              </p:nvGrpSpPr>
              <p:grpSpPr bwMode="auto">
                <a:xfrm>
                  <a:off x="-709" y="59"/>
                  <a:ext cx="1017" cy="494"/>
                  <a:chOff x="-709" y="59"/>
                  <a:chExt cx="1017" cy="494"/>
                </a:xfrm>
              </p:grpSpPr>
              <p:sp>
                <p:nvSpPr>
                  <p:cNvPr id="25618" name="AutoShape 27"/>
                  <p:cNvSpPr>
                    <a:spLocks noChangeArrowheads="1"/>
                  </p:cNvSpPr>
                  <p:nvPr/>
                </p:nvSpPr>
                <p:spPr bwMode="auto">
                  <a:xfrm>
                    <a:off x="-611" y="59"/>
                    <a:ext cx="762" cy="284"/>
                  </a:xfrm>
                  <a:prstGeom prst="bracketPair">
                    <a:avLst>
                      <a:gd name="adj" fmla="val 16667"/>
                    </a:avLst>
                  </a:prstGeom>
                  <a:noFill/>
                  <a:ln w="38100">
                    <a:solidFill>
                      <a:srgbClr val="FF3300"/>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25619" name="Text Box 28"/>
                  <p:cNvSpPr>
                    <a:spLocks noChangeArrowheads="1"/>
                  </p:cNvSpPr>
                  <p:nvPr/>
                </p:nvSpPr>
                <p:spPr bwMode="auto">
                  <a:xfrm>
                    <a:off x="-641" y="65"/>
                    <a:ext cx="68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0066FF"/>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  </a:t>
                    </a:r>
                    <a:r>
                      <a:rPr lang="en-US" altLang="zh-C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CH</a:t>
                    </a:r>
                    <a:r>
                      <a:rPr lang="en-US" altLang="zh-CN" baseline="-25000">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2</a:t>
                    </a:r>
                    <a:r>
                      <a:rPr lang="en-US" altLang="zh-C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=CH</a:t>
                    </a:r>
                    <a:endParaRPr lang="en-US" altLang="zh-CN">
                      <a:solidFill>
                        <a:srgbClr val="0066FF"/>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25620" name="Text Box 29"/>
                  <p:cNvSpPr>
                    <a:spLocks noChangeArrowheads="1"/>
                  </p:cNvSpPr>
                  <p:nvPr/>
                </p:nvSpPr>
                <p:spPr bwMode="auto">
                  <a:xfrm>
                    <a:off x="-356" y="321"/>
                    <a:ext cx="47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0066FF"/>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 </a:t>
                    </a:r>
                    <a:r>
                      <a:rPr lang="en-US" altLang="zh-C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Cl</a:t>
                    </a:r>
                    <a:endParaRPr lang="en-US" altLang="zh-CN">
                      <a:solidFill>
                        <a:srgbClr val="0066FF"/>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25621" name="Line 30"/>
                  <p:cNvSpPr>
                    <a:spLocks noChangeShapeType="1"/>
                  </p:cNvSpPr>
                  <p:nvPr/>
                </p:nvSpPr>
                <p:spPr bwMode="auto">
                  <a:xfrm>
                    <a:off x="-709" y="198"/>
                    <a:ext cx="197" cy="1"/>
                  </a:xfrm>
                  <a:prstGeom prst="line">
                    <a:avLst/>
                  </a:prstGeom>
                  <a:noFill/>
                  <a:ln w="38100">
                    <a:solidFill>
                      <a:srgbClr val="FF33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22" name="Line 31"/>
                  <p:cNvSpPr>
                    <a:spLocks noChangeShapeType="1"/>
                  </p:cNvSpPr>
                  <p:nvPr/>
                </p:nvSpPr>
                <p:spPr bwMode="auto">
                  <a:xfrm>
                    <a:off x="50" y="201"/>
                    <a:ext cx="206" cy="1"/>
                  </a:xfrm>
                  <a:prstGeom prst="line">
                    <a:avLst/>
                  </a:prstGeom>
                  <a:noFill/>
                  <a:ln w="38100">
                    <a:solidFill>
                      <a:srgbClr val="FF33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23" name="Text Box 32"/>
                  <p:cNvSpPr>
                    <a:spLocks noChangeArrowheads="1"/>
                  </p:cNvSpPr>
                  <p:nvPr/>
                </p:nvSpPr>
                <p:spPr bwMode="auto">
                  <a:xfrm>
                    <a:off x="121" y="177"/>
                    <a:ext cx="18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505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n</a:t>
                    </a:r>
                    <a:endParaRPr lang="en-US" altLang="zh-CN">
                      <a:solidFill>
                        <a:srgbClr val="FF5050"/>
                      </a:solidFill>
                      <a:effectLst/>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grpSp>
          </p:grpSp>
        </p:grpSp>
      </p:grpSp>
      <p:sp>
        <p:nvSpPr>
          <p:cNvPr id="11" name="文本框 10"/>
          <p:cNvSpPr txBox="1">
            <a:spLocks noChangeArrowheads="1"/>
          </p:cNvSpPr>
          <p:nvPr/>
        </p:nvSpPr>
        <p:spPr bwMode="auto">
          <a:xfrm>
            <a:off x="495935" y="4523105"/>
            <a:ext cx="617474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lnSpc>
                <a:spcPct val="150000"/>
              </a:lnSpc>
              <a:buFont typeface="Arial" panose="020B0604020202020204" pitchFamily="34" charset="0"/>
              <a:buNone/>
            </a:pPr>
            <a:r>
              <a:rPr lang="zh-CN" altLang="en-US" sz="2400">
                <a:effectLst/>
                <a:latin typeface="Times New Roman" panose="02020603050405020304" pitchFamily="18" charset="0"/>
                <a:ea typeface="微软雅黑" panose="020B0503020204020204" charset="-122"/>
                <a:sym typeface="+mn-ea"/>
              </a:rPr>
              <a:t>⑵乙炔燃烧时产生的氧炔焰可用来切割或焊接金属。</a:t>
            </a:r>
            <a:endParaRPr lang="zh-CN" altLang="en-US" sz="2400">
              <a:effectLst/>
              <a:latin typeface="Times New Roman" panose="02020603050405020304" pitchFamily="18" charset="0"/>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P spid="6"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炔烃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1" name="文本框 100"/>
          <p:cNvSpPr txBox="1"/>
          <p:nvPr/>
        </p:nvSpPr>
        <p:spPr>
          <a:xfrm>
            <a:off x="401320" y="1537335"/>
            <a:ext cx="10868660" cy="4523105"/>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炔烃的定义：分子里含有碳碳三键的一类脂肪烃</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官能团：</a:t>
            </a:r>
            <a:r>
              <a:rPr lang="zh-CN" altLang="en-US" sz="2400" b="1" dirty="0">
                <a:solidFill>
                  <a:srgbClr val="FF0000"/>
                </a:solidFill>
                <a:latin typeface="Times New Roman" panose="02020603050405020304" pitchFamily="18" charset="0"/>
                <a:sym typeface="+mn-ea"/>
              </a:rPr>
              <a:t>碳碳三键</a:t>
            </a:r>
            <a:r>
              <a:rPr lang="en-US" altLang="zh-CN" sz="2400" b="1" dirty="0">
                <a:solidFill>
                  <a:srgbClr val="FF0000"/>
                </a:solidFill>
                <a:latin typeface="Times New Roman" panose="02020603050405020304" pitchFamily="18" charset="0"/>
                <a:sym typeface="+mn-ea"/>
              </a:rPr>
              <a:t>(—C≡C—)</a:t>
            </a:r>
            <a:endParaRPr lang="en-US" altLang="zh-CN" sz="2400" b="1" dirty="0">
              <a:solidFill>
                <a:srgbClr val="FF0000"/>
              </a:solidFill>
              <a:latin typeface="Times New Roman" panose="02020603050405020304" pitchFamily="18" charset="0"/>
              <a:sym typeface="+mn-ea"/>
            </a:endParaRPr>
          </a:p>
          <a:p>
            <a:pPr marL="342900" indent="-342900" fontAlgn="auto">
              <a:lnSpc>
                <a:spcPct val="150000"/>
              </a:lnSpc>
              <a:buClr>
                <a:srgbClr val="FF0000"/>
              </a:buClr>
              <a:buFont typeface="Wingdings" panose="05000000000000000000" charset="0"/>
              <a:buChar char="Ø"/>
            </a:pPr>
            <a:r>
              <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根据常见的炔烃，推测炔烃的通式：</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C</a:t>
            </a:r>
            <a:r>
              <a:rPr lang="en-US" altLang="zh-CN" sz="2400" b="1" i="1"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n</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H</a:t>
            </a:r>
            <a:r>
              <a:rPr lang="en-US" altLang="zh-CN" sz="2400" b="1"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2</a:t>
            </a:r>
            <a:r>
              <a:rPr lang="en-US" altLang="zh-CN" sz="2400" b="1" i="1"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n-</a:t>
            </a:r>
            <a:r>
              <a:rPr lang="en-US" altLang="zh-CN" sz="2400" b="1"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2</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a:t>
            </a:r>
            <a:r>
              <a:rPr lang="en-US" altLang="zh-CN" sz="2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sym typeface="+mn-ea"/>
              </a:rPr>
              <a:t>n</a:t>
            </a: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楷体" panose="02010609060101010101" pitchFamily="49" charset="-122"/>
                <a:sym typeface="+mn-ea"/>
              </a:rPr>
              <a:t>≥</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方正书宋_GBK" panose="03000509000000000000"/>
                <a:sym typeface="+mn-ea"/>
              </a:rPr>
              <a:t>2)</a:t>
            </a:r>
            <a:endPar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buClr>
                <a:srgbClr val="FF0000"/>
              </a:buClr>
              <a:buFont typeface="Wingdings" panose="05000000000000000000" charset="0"/>
              <a:buNone/>
            </a:pPr>
            <a:endPar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buClr>
                <a:srgbClr val="FF0000"/>
              </a:buClr>
              <a:buFont typeface="Wingdings" panose="05000000000000000000" charset="0"/>
              <a:buNone/>
            </a:pPr>
            <a:endPar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炔烃的结构特点：分子里含有碳碳三键；除乙炔外，杂化方式为sp、sp3；碳碳三键两端的碳原子以及与之直接连接的两个原子共线。</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buClr>
                <a:srgbClr val="FF0000"/>
              </a:buClr>
              <a:buFont typeface="Wingdings" panose="05000000000000000000" charset="0"/>
              <a:buNone/>
            </a:pP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rcRect l="65714" b="21729"/>
          <a:stretch>
            <a:fillRect/>
          </a:stretch>
        </p:blipFill>
        <p:spPr bwMode="auto">
          <a:xfrm>
            <a:off x="3704908" y="3176905"/>
            <a:ext cx="13636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8" descr="截图_202128040428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3720" y="3484245"/>
            <a:ext cx="1571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strips(downLeft)">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circle(in)">
                                      <p:cBhvr>
                                        <p:cTn id="12" dur="2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strips(downLeft)">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1">
                                            <p:txEl>
                                              <p:pRg st="5" end="5"/>
                                            </p:txEl>
                                          </p:spTgt>
                                        </p:tgtEl>
                                        <p:attrNameLst>
                                          <p:attrName>style.visibility</p:attrName>
                                        </p:attrNameLst>
                                      </p:cBhvr>
                                      <p:to>
                                        <p:strVal val="visible"/>
                                      </p:to>
                                    </p:set>
                                    <p:animEffect transition="in" filter="circle(in)">
                                      <p:cBhvr>
                                        <p:cTn id="22" dur="2000"/>
                                        <p:tgtEl>
                                          <p:spTgt spid="101">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炔烃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401955" y="1182370"/>
            <a:ext cx="11002010" cy="5077460"/>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炔烃的物理性质</a:t>
            </a:r>
            <a:r>
              <a:rPr lang="en-US" sz="2400" b="0">
                <a:latin typeface="Times New Roman" panose="02020603050405020304" pitchFamily="18" charset="0"/>
                <a:ea typeface="微软雅黑" panose="020B0503020204020204" charset="-122"/>
                <a:cs typeface="Times New Roman" panose="02020603050405020304" pitchFamily="18" charset="0"/>
              </a:rPr>
              <a:t>(1) </a:t>
            </a:r>
            <a:r>
              <a:rPr lang="zh-CN" sz="2400" b="0">
                <a:latin typeface="Times New Roman" panose="02020603050405020304" pitchFamily="18" charset="0"/>
                <a:ea typeface="微软雅黑" panose="020B0503020204020204" charset="-122"/>
                <a:cs typeface="Times New Roman" panose="02020603050405020304" pitchFamily="18" charset="0"/>
              </a:rPr>
              <a:t>常温下含有</a:t>
            </a:r>
            <a:r>
              <a:rPr lang="en-US" sz="2400" b="0">
                <a:latin typeface="Times New Roman" panose="02020603050405020304" pitchFamily="18" charset="0"/>
                <a:ea typeface="微软雅黑" panose="020B0503020204020204" charset="-122"/>
                <a:cs typeface="Times New Roman" panose="02020603050405020304" pitchFamily="18" charset="0"/>
              </a:rPr>
              <a:t>1</a:t>
            </a:r>
            <a:r>
              <a:rPr lang="zh-CN" sz="2400" b="0">
                <a:latin typeface="Times New Roman" panose="02020603050405020304" pitchFamily="18" charset="0"/>
                <a:ea typeface="微软雅黑" panose="020B0503020204020204" charset="-122"/>
                <a:cs typeface="Times New Roman" panose="02020603050405020304" pitchFamily="18" charset="0"/>
              </a:rPr>
              <a:t>～</a:t>
            </a:r>
            <a:r>
              <a:rPr lang="en-US" sz="2400" b="0">
                <a:latin typeface="Times New Roman" panose="02020603050405020304" pitchFamily="18" charset="0"/>
                <a:ea typeface="微软雅黑" panose="020B0503020204020204" charset="-122"/>
                <a:cs typeface="Times New Roman" panose="02020603050405020304" pitchFamily="18" charset="0"/>
              </a:rPr>
              <a:t>4</a:t>
            </a:r>
            <a:r>
              <a:rPr lang="zh-CN" sz="2400" b="0">
                <a:latin typeface="Times New Roman" panose="02020603050405020304" pitchFamily="18" charset="0"/>
                <a:ea typeface="微软雅黑" panose="020B0503020204020204" charset="-122"/>
                <a:cs typeface="Times New Roman" panose="02020603050405020304" pitchFamily="18" charset="0"/>
              </a:rPr>
              <a:t>个碳原子的烃都是气态，随着碳原子数的增多，逐渐过渡到液态、固态。</a:t>
            </a:r>
            <a:r>
              <a:rPr lang="en-US" sz="2400" b="0">
                <a:latin typeface="Times New Roman" panose="02020603050405020304" pitchFamily="18" charset="0"/>
                <a:ea typeface="微软雅黑" panose="020B0503020204020204" charset="-122"/>
                <a:cs typeface="Times New Roman" panose="02020603050405020304" pitchFamily="18" charset="0"/>
              </a:rPr>
              <a:t>(2) </a:t>
            </a:r>
            <a:r>
              <a:rPr lang="zh-CN" sz="2400" b="0">
                <a:latin typeface="Times New Roman" panose="02020603050405020304" pitchFamily="18" charset="0"/>
                <a:ea typeface="微软雅黑" panose="020B0503020204020204" charset="-122"/>
                <a:cs typeface="Times New Roman" panose="02020603050405020304" pitchFamily="18" charset="0"/>
              </a:rPr>
              <a:t>随着碳原子数的增多，沸点逐渐升高；同分异构体之间，支链越多，沸点越低。</a:t>
            </a:r>
            <a:r>
              <a:rPr lang="en-US" sz="2400" b="0">
                <a:latin typeface="Times New Roman" panose="02020603050405020304" pitchFamily="18" charset="0"/>
                <a:ea typeface="微软雅黑" panose="020B0503020204020204" charset="-122"/>
                <a:cs typeface="Times New Roman" panose="02020603050405020304" pitchFamily="18" charset="0"/>
              </a:rPr>
              <a:t>(3) </a:t>
            </a:r>
            <a:r>
              <a:rPr lang="zh-CN" sz="2400" b="0">
                <a:latin typeface="Times New Roman" panose="02020603050405020304" pitchFamily="18" charset="0"/>
                <a:ea typeface="微软雅黑" panose="020B0503020204020204" charset="-122"/>
                <a:cs typeface="Times New Roman" panose="02020603050405020304" pitchFamily="18" charset="0"/>
              </a:rPr>
              <a:t>随着碳原子数的增多，相对密度逐渐增大。</a:t>
            </a:r>
            <a:r>
              <a:rPr lang="en-US" sz="2400" b="0">
                <a:latin typeface="Times New Roman" panose="02020603050405020304" pitchFamily="18" charset="0"/>
                <a:ea typeface="微软雅黑" panose="020B0503020204020204" charset="-122"/>
                <a:cs typeface="Times New Roman" panose="02020603050405020304" pitchFamily="18" charset="0"/>
              </a:rPr>
              <a:t>(4) </a:t>
            </a:r>
            <a:r>
              <a:rPr lang="zh-CN" sz="2400" b="0">
                <a:latin typeface="Times New Roman" panose="02020603050405020304" pitchFamily="18" charset="0"/>
                <a:ea typeface="微软雅黑" panose="020B0503020204020204" charset="-122"/>
                <a:cs typeface="Times New Roman" panose="02020603050405020304" pitchFamily="18" charset="0"/>
              </a:rPr>
              <a:t>密度均比水小，均难溶于水。</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炔烃的化学性质</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炔烃能发生氧化反应、加成反应、加聚反应</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炔烃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2" name="对象 -2147482623" descr="www.zqy.com"/>
          <p:cNvGraphicFramePr>
            <a:graphicFrameLocks noChangeAspect="1"/>
          </p:cNvGraphicFramePr>
          <p:nvPr/>
        </p:nvGraphicFramePr>
        <p:xfrm>
          <a:off x="1720850" y="1401445"/>
          <a:ext cx="7948295" cy="5206365"/>
        </p:xfrm>
        <a:graphic>
          <a:graphicData uri="http://schemas.openxmlformats.org/presentationml/2006/ole">
            <mc:AlternateContent xmlns:mc="http://schemas.openxmlformats.org/markup-compatibility/2006">
              <mc:Choice xmlns:v="urn:schemas-microsoft-com:vml" Requires="v">
                <p:oleObj spid="_x0000_s3076" name="" r:id="rId2" imgW="8854440" imgH="3730625" progId="Word.Document.12">
                  <p:embed/>
                </p:oleObj>
              </mc:Choice>
              <mc:Fallback>
                <p:oleObj name="" r:id="rId2" imgW="8854440" imgH="3730625" progId="Word.Document.12">
                  <p:embed/>
                  <p:pic>
                    <p:nvPicPr>
                      <p:cNvPr id="0" name="图片 3075"/>
                      <p:cNvPicPr/>
                      <p:nvPr/>
                    </p:nvPicPr>
                    <p:blipFill>
                      <a:blip r:embed="rId3"/>
                      <a:srcRect r="36135" b="3888"/>
                      <a:stretch>
                        <a:fillRect/>
                      </a:stretch>
                    </p:blipFill>
                    <p:spPr>
                      <a:xfrm>
                        <a:off x="1720850" y="1401445"/>
                        <a:ext cx="7948295" cy="5206365"/>
                      </a:xfrm>
                      <a:prstGeom prst="rect">
                        <a:avLst/>
                      </a:prstGeom>
                      <a:noFill/>
                      <a:ln w="38100">
                        <a:noFill/>
                        <a:miter/>
                      </a:ln>
                    </p:spPr>
                  </p:pic>
                </p:oleObj>
              </mc:Fallback>
            </mc:AlternateContent>
          </a:graphicData>
        </a:graphic>
      </p:graphicFrame>
      <p:sp>
        <p:nvSpPr>
          <p:cNvPr id="5" name="TextBox 30"/>
          <p:cNvSpPr txBox="1"/>
          <p:nvPr/>
        </p:nvSpPr>
        <p:spPr>
          <a:xfrm>
            <a:off x="506730" y="837883"/>
            <a:ext cx="26974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algn="l" fontAlgn="auto">
              <a:spcBef>
                <a:spcPts val="0"/>
              </a:spcBef>
              <a:spcAft>
                <a:spcPts val="0"/>
              </a:spcAft>
              <a:buFont typeface="Arial" panose="020B0604020202020204" pitchFamily="34" charset="0"/>
              <a:buNone/>
              <a:defRPr/>
            </a:pPr>
            <a:r>
              <a:rPr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烷烃、烯烃、炔烃</a:t>
            </a:r>
            <a:r>
              <a:rPr lang="en-US"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 </a:t>
            </a:r>
            <a:endParaRPr lang="en-US"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en-US" altLang="zh-CN" sz="2400" b="1" kern="100">
                <a:solidFill>
                  <a:srgbClr val="3780D7"/>
                </a:solidFill>
                <a:latin typeface="微软雅黑" panose="020B0503020204020204" charset="-122"/>
                <a:ea typeface="微软雅黑" panose="020B0503020204020204" charset="-122"/>
                <a:cs typeface="Times New Roman" panose="02020603050405020304" pitchFamily="18" charset="0"/>
              </a:rPr>
              <a:t>xxxxxxxx</a:t>
            </a:r>
            <a:endParaRPr lang="en-US" altLang="zh-CN"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1" name="文本框 100"/>
          <p:cNvSpPr txBox="1"/>
          <p:nvPr/>
        </p:nvSpPr>
        <p:spPr>
          <a:xfrm>
            <a:off x="506730" y="1381125"/>
            <a:ext cx="10779125" cy="3969385"/>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请写出戊炔所有属于炔烃的同分异构体的结构简式。</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buClr>
                <a:srgbClr val="FF0000"/>
              </a:buClr>
              <a:buFont typeface="Wingdings" panose="05000000000000000000" charset="0"/>
              <a:buNone/>
            </a:pP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请写出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丁炔与足量氢气完全反应的化学方程式，并分析该反应中化学键和官能团的变化。</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buClr>
                <a:srgbClr val="FF0000"/>
              </a:buClr>
              <a:buFont typeface="Wingdings" panose="05000000000000000000" charset="0"/>
              <a:buNone/>
            </a:pP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buClr>
                <a:srgbClr val="FF0000"/>
              </a:buClr>
              <a:buFont typeface="Wingdings" panose="05000000000000000000" charset="0"/>
              <a:buNone/>
            </a:pP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buClr>
                <a:srgbClr val="FF0000"/>
              </a:buClr>
              <a:buFont typeface="Wingdings" panose="05000000000000000000" charset="0"/>
              <a:buNone/>
            </a:pPr>
            <a:r>
              <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TextBox 30"/>
          <p:cNvSpPr txBox="1"/>
          <p:nvPr/>
        </p:nvSpPr>
        <p:spPr>
          <a:xfrm>
            <a:off x="506730" y="818833"/>
            <a:ext cx="14020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algn="l"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rPr>
              <a:t>学生活动</a:t>
            </a:r>
            <a:endParaRPr lang="zh-CN" altLang="en-US" sz="2400" dirty="0">
              <a:solidFill>
                <a:schemeClr val="tx1">
                  <a:lumMod val="85000"/>
                  <a:lumOff val="1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nvSpPr>
        <p:spPr>
          <a:xfrm>
            <a:off x="1138555" y="1956435"/>
            <a:ext cx="8030845" cy="645160"/>
          </a:xfrm>
          <a:prstGeom prst="rect">
            <a:avLst/>
          </a:prstGeom>
        </p:spPr>
        <p:style>
          <a:lnRef idx="2">
            <a:schemeClr val="accent1"/>
          </a:lnRef>
          <a:fillRef idx="1">
            <a:schemeClr val="lt1"/>
          </a:fillRef>
          <a:effectRef idx="0">
            <a:schemeClr val="accent1"/>
          </a:effectRef>
          <a:fontRef idx="minor">
            <a:schemeClr val="dk1"/>
          </a:fontRef>
        </p:style>
        <p:txBody>
          <a:bodyPr wrap="none" rtlCol="0" anchor="t">
            <a:spAutoFit/>
          </a:bodyPr>
          <a:p>
            <a:pPr indent="0" fontAlgn="auto">
              <a:lnSpc>
                <a:spcPct val="150000"/>
              </a:lnSpc>
              <a:buClr>
                <a:srgbClr val="FF0000"/>
              </a:buClr>
              <a:buFont typeface="Wingdings" panose="05000000000000000000" charset="0"/>
              <a:buNone/>
            </a:pP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CH≡CCH(CH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endParaRPr lang="zh-CN" altLang="en-US" sz="2400"/>
          </a:p>
        </p:txBody>
      </p:sp>
      <p:sp>
        <p:nvSpPr>
          <p:cNvPr id="6" name="文本框 5"/>
          <p:cNvSpPr txBox="1"/>
          <p:nvPr/>
        </p:nvSpPr>
        <p:spPr>
          <a:xfrm>
            <a:off x="2895600" y="3161665"/>
            <a:ext cx="803084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0" fontAlgn="auto">
              <a:lnSpc>
                <a:spcPct val="150000"/>
              </a:lnSpc>
              <a:buClr>
                <a:srgbClr val="FF0000"/>
              </a:buClr>
              <a:buFont typeface="Wingdings" panose="05000000000000000000" charset="0"/>
              <a:buNone/>
            </a:pP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+ 2H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该反应为加成反应。</a:t>
            </a:r>
            <a:r>
              <a:rPr lang="zh-CN" sz="2400">
                <a:latin typeface="Times New Roman" panose="02020603050405020304" pitchFamily="18" charset="0"/>
                <a:ea typeface="微软雅黑" panose="020B0503020204020204" charset="-122"/>
                <a:cs typeface="Times New Roman" panose="02020603050405020304" pitchFamily="18" charset="0"/>
                <a:sym typeface="+mn-ea"/>
              </a:rPr>
              <a:t>反应中碳原子之间形成的π键断裂，形成4个C—H σ键。</a:t>
            </a:r>
            <a:endParaRPr lang="zh-CN" altLang="en-US" sz="2400"/>
          </a:p>
        </p:txBody>
      </p:sp>
      <p:sp>
        <p:nvSpPr>
          <p:cNvPr id="2" name="文本框 1"/>
          <p:cNvSpPr txBox="1"/>
          <p:nvPr/>
        </p:nvSpPr>
        <p:spPr>
          <a:xfrm>
            <a:off x="506730" y="4399915"/>
            <a:ext cx="11111865" cy="1004570"/>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某炔怪通过催化加氢反应得到</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甲基戊烷，请由此推断该炔经可能的结构简式。</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pic>
        <p:nvPicPr>
          <p:cNvPr id="3" name="图片 2"/>
          <p:cNvPicPr/>
          <p:nvPr/>
        </p:nvPicPr>
        <p:blipFill>
          <a:blip r:embed="rId2"/>
          <a:stretch>
            <a:fillRect/>
          </a:stretch>
        </p:blipFill>
        <p:spPr>
          <a:xfrm>
            <a:off x="7526020" y="5061585"/>
            <a:ext cx="3493135" cy="1483995"/>
          </a:xfrm>
          <a:prstGeom prst="rect">
            <a:avLst/>
          </a:prstGeom>
          <a:noFill/>
          <a:ln w="9525">
            <a:noFill/>
          </a:ln>
        </p:spPr>
      </p:pic>
      <p:sp>
        <p:nvSpPr>
          <p:cNvPr id="7" name="文本框 6"/>
          <p:cNvSpPr txBox="1"/>
          <p:nvPr/>
        </p:nvSpPr>
        <p:spPr>
          <a:xfrm>
            <a:off x="796290" y="5193030"/>
            <a:ext cx="6345555" cy="645160"/>
          </a:xfrm>
          <a:prstGeom prst="rect">
            <a:avLst/>
          </a:prstGeom>
        </p:spPr>
        <p:style>
          <a:lnRef idx="2">
            <a:schemeClr val="accent1"/>
          </a:lnRef>
          <a:fillRef idx="1">
            <a:schemeClr val="lt1"/>
          </a:fillRef>
          <a:effectRef idx="0">
            <a:schemeClr val="accent1"/>
          </a:effectRef>
          <a:fontRef idx="minor">
            <a:schemeClr val="dk1"/>
          </a:fontRef>
        </p:style>
        <p:txBody>
          <a:bodyPr wrap="none" rtlCol="0" anchor="t">
            <a:spAutoFit/>
          </a:bodyPr>
          <a:p>
            <a:pPr indent="0" fontAlgn="auto">
              <a:lnSpc>
                <a:spcPct val="150000"/>
              </a:lnSpc>
              <a:buClr>
                <a:srgbClr val="FF0000"/>
              </a:buClr>
              <a:buFont typeface="Wingdings" panose="05000000000000000000" charset="0"/>
              <a:buNone/>
            </a:pP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C≡CCH(CH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    </a:t>
            </a:r>
            <a:endParaRPr lang="zh-CN"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0" bldLvl="0" animBg="1"/>
      <p:bldP spid="4" grpId="1" animBg="1"/>
      <p:bldP spid="6" grpId="0" bldLvl="0" animBg="1"/>
      <p:bldP spid="6" grpId="1" animBg="1"/>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小结</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pic>
        <p:nvPicPr>
          <p:cNvPr id="2" name="图片 1" descr="www.zqy.com"/>
          <p:cNvPicPr>
            <a:picLocks noChangeAspect="1"/>
          </p:cNvPicPr>
          <p:nvPr/>
        </p:nvPicPr>
        <p:blipFill>
          <a:blip r:embed="rId2"/>
          <a:stretch>
            <a:fillRect/>
          </a:stretch>
        </p:blipFill>
        <p:spPr>
          <a:xfrm>
            <a:off x="403860" y="2105660"/>
            <a:ext cx="11055350" cy="306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新课导入</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17068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乙炔的发现</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100" name="文本框 99"/>
          <p:cNvSpPr txBox="1"/>
          <p:nvPr/>
        </p:nvSpPr>
        <p:spPr>
          <a:xfrm>
            <a:off x="401320" y="1990725"/>
            <a:ext cx="11309985" cy="3969385"/>
          </a:xfrm>
          <a:prstGeom prst="rect">
            <a:avLst/>
          </a:prstGeom>
          <a:noFill/>
          <a:ln w="9525">
            <a:noFill/>
          </a:ln>
        </p:spPr>
        <p:txBody>
          <a:bodyPr wrap="square">
            <a:spAutoFit/>
          </a:bodyPr>
          <a:p>
            <a:pPr indent="0" fontAlgn="auto">
              <a:lnSpc>
                <a:spcPct val="150000"/>
              </a:lnSpc>
            </a:pP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1836</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年，英国著名化学家汉弗莱戴维的堂弟，化学家埃德蒙</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戴维在加热木炭和碳酸钾取金属钾的过程中，将残渣（含碳化钾）投入水中后产生了一种气体，并发生爆炸。他分析后确定这一气体的化学组成是</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（当时使用的碳的相对原子质量为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6</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），称它为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一种新的氢的二碳化物</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。早在</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1825</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年，英国科学家法拉第从加压蒸馏鲸鱼油产生的气体中获得了一种碳和氢的化合物，测得其化学组成是</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，并将其命名为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氢的二碳化物</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。实际上，法拉第发现的是苯（</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6</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6</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），埃德蒙</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戴维发现的是乙炔（</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0" name="文本框 99"/>
          <p:cNvSpPr txBox="1"/>
          <p:nvPr/>
        </p:nvSpPr>
        <p:spPr>
          <a:xfrm>
            <a:off x="495935" y="1145540"/>
            <a:ext cx="10763885" cy="2306955"/>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乙炔（俗称电石气）是最简单的炔烃</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乙炔是无色、无味的气体</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微溶于水</a:t>
            </a:r>
            <a:endParaRPr lang="en-US"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易溶于有机溶剂。</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
        <p:nvSpPr>
          <p:cNvPr id="5" name="TextBox 30"/>
          <p:cNvSpPr txBox="1"/>
          <p:nvPr/>
        </p:nvSpPr>
        <p:spPr>
          <a:xfrm>
            <a:off x="495935" y="745808"/>
            <a:ext cx="23164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乙炔的物理性质</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2" name="TextBox 30"/>
          <p:cNvSpPr txBox="1"/>
          <p:nvPr/>
        </p:nvSpPr>
        <p:spPr>
          <a:xfrm>
            <a:off x="495935" y="3601403"/>
            <a:ext cx="17068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乙炔的结构</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rot="2700000">
            <a:off x="9321165" y="2223135"/>
            <a:ext cx="2245360" cy="2245360"/>
          </a:xfrm>
          <a:prstGeom prst="round2DiagRect">
            <a:avLst>
              <a:gd name="adj1" fmla="val 50000"/>
              <a:gd name="adj2" fmla="val 0"/>
            </a:avLst>
          </a:prstGeom>
        </p:spPr>
      </p:pic>
      <p:pic>
        <p:nvPicPr>
          <p:cNvPr id="4" name="图片 3"/>
          <p:cNvPicPr>
            <a:picLocks noChangeAspect="1"/>
          </p:cNvPicPr>
          <p:nvPr/>
        </p:nvPicPr>
        <p:blipFill>
          <a:blip r:embed="rId3">
            <a:grayscl/>
            <a:lum contrast="12000"/>
            <a:extLst>
              <a:ext uri="{28A0092B-C50C-407E-A947-70E740481C1C}">
                <a14:useLocalDpi xmlns:a14="http://schemas.microsoft.com/office/drawing/2010/main" val="0"/>
              </a:ext>
            </a:extLst>
          </a:blip>
          <a:srcRect t="33041"/>
          <a:stretch>
            <a:fillRect/>
          </a:stretch>
        </p:blipFill>
        <p:spPr bwMode="auto">
          <a:xfrm>
            <a:off x="6149975" y="1289368"/>
            <a:ext cx="33782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扫描全能王 2021-04-26 15.29"/>
          <p:cNvPicPr>
            <a:picLocks noChangeAspect="1"/>
          </p:cNvPicPr>
          <p:nvPr/>
        </p:nvPicPr>
        <p:blipFill>
          <a:blip r:embed="rId4"/>
          <a:srcRect t="4611"/>
          <a:stretch>
            <a:fillRect/>
          </a:stretch>
        </p:blipFill>
        <p:spPr>
          <a:xfrm rot="16200000">
            <a:off x="4723765" y="2124075"/>
            <a:ext cx="3352165" cy="5775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ircle(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100" grpId="0"/>
      <p:bldP spid="100" grpId="1"/>
      <p:bldP spid="2" grpId="0" bldLvl="0" animBg="1"/>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30"/>
          <p:cNvSpPr txBox="1"/>
          <p:nvPr/>
        </p:nvSpPr>
        <p:spPr>
          <a:xfrm>
            <a:off x="495935" y="1379538"/>
            <a:ext cx="17068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乙炔的结构</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100" name="文本框 99"/>
          <p:cNvSpPr txBox="1"/>
          <p:nvPr/>
        </p:nvSpPr>
        <p:spPr>
          <a:xfrm>
            <a:off x="495935" y="2150110"/>
            <a:ext cx="9172575" cy="2306955"/>
          </a:xfrm>
          <a:prstGeom prst="rect">
            <a:avLst/>
          </a:prstGeom>
          <a:noFill/>
          <a:ln w="9525">
            <a:noFill/>
          </a:ln>
        </p:spPr>
        <p:txBody>
          <a:bodyPr wrap="square">
            <a:spAutoFit/>
          </a:bodyPr>
          <a:p>
            <a:pPr marL="171450" indent="-17145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分子式：</a:t>
            </a:r>
            <a:r>
              <a:rPr lang="en-US" sz="2400" b="0">
                <a:latin typeface="Times New Roman" panose="02020603050405020304" pitchFamily="18" charset="0"/>
                <a:ea typeface="微软雅黑" panose="020B0503020204020204" charset="-122"/>
                <a:cs typeface="Times New Roman" panose="02020603050405020304" pitchFamily="18" charset="0"/>
              </a:rPr>
              <a:t>C</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endParaRPr lang="zh-CN" sz="2400" b="0" baseline="-25000">
              <a:latin typeface="Times New Roman" panose="02020603050405020304" pitchFamily="18" charset="0"/>
              <a:ea typeface="微软雅黑" panose="020B0503020204020204" charset="-122"/>
              <a:cs typeface="Times New Roman" panose="02020603050405020304" pitchFamily="18" charset="0"/>
            </a:endParaRPr>
          </a:p>
          <a:p>
            <a:pPr marL="171450" indent="-17145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结构简式：</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CH≡CH</a:t>
            </a:r>
            <a:r>
              <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171450" indent="-171450" fontAlgn="auto">
              <a:lnSpc>
                <a:spcPct val="150000"/>
              </a:lnSpc>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电子式：</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171450" indent="-171450" fontAlgn="auto">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结构式</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nvSpPr>
        <p:spPr>
          <a:xfrm>
            <a:off x="495935" y="4802505"/>
            <a:ext cx="11346815" cy="17532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0" fontAlgn="auto">
              <a:lnSpc>
                <a:spcPct val="150000"/>
              </a:lnSpc>
            </a:pPr>
            <a:r>
              <a:rPr lang="zh-CN" sz="2400" b="0">
                <a:latin typeface="Times New Roman" panose="02020603050405020304" pitchFamily="18" charset="0"/>
                <a:ea typeface="微软雅黑" panose="020B0503020204020204" charset="-122"/>
                <a:cs typeface="Times New Roman" panose="02020603050405020304" pitchFamily="18" charset="0"/>
              </a:rPr>
              <a:t>乙炔分子为直线形结构，相邻两个键之间的夹角为</a:t>
            </a:r>
            <a:r>
              <a:rPr lang="en-US" sz="2400" b="0">
                <a:latin typeface="Times New Roman" panose="02020603050405020304" pitchFamily="18" charset="0"/>
                <a:ea typeface="微软雅黑" panose="020B0503020204020204" charset="-122"/>
                <a:cs typeface="Times New Roman" panose="02020603050405020304" pitchFamily="18" charset="0"/>
              </a:rPr>
              <a:t>180°</a:t>
            </a:r>
            <a:r>
              <a:rPr lang="zh-CN" sz="2400" b="0">
                <a:latin typeface="Times New Roman" panose="02020603050405020304" pitchFamily="18" charset="0"/>
                <a:ea typeface="微软雅黑" panose="020B0503020204020204" charset="-122"/>
                <a:cs typeface="Times New Roman" panose="02020603050405020304" pitchFamily="18" charset="0"/>
              </a:rPr>
              <a:t>。乙炔分子中的碳原子均采取</a:t>
            </a:r>
            <a:r>
              <a:rPr lang="en-US" sz="2400" b="0">
                <a:latin typeface="Times New Roman" panose="02020603050405020304" pitchFamily="18" charset="0"/>
                <a:ea typeface="微软雅黑" panose="020B0503020204020204" charset="-122"/>
                <a:cs typeface="Times New Roman" panose="02020603050405020304" pitchFamily="18" charset="0"/>
              </a:rPr>
              <a:t>sp</a:t>
            </a:r>
            <a:r>
              <a:rPr lang="zh-CN" sz="2400" b="0">
                <a:latin typeface="Times New Roman" panose="02020603050405020304" pitchFamily="18" charset="0"/>
                <a:ea typeface="微软雅黑" panose="020B0503020204020204" charset="-122"/>
                <a:cs typeface="Times New Roman" panose="02020603050405020304" pitchFamily="18" charset="0"/>
              </a:rPr>
              <a:t>杂化，碳原子和氢原子之间均以单键</a:t>
            </a:r>
            <a:r>
              <a:rPr lang="en-US" sz="2400" b="0">
                <a:latin typeface="Times New Roman" panose="02020603050405020304" pitchFamily="18" charset="0"/>
                <a:ea typeface="微软雅黑" panose="020B0503020204020204" charset="-122"/>
                <a:cs typeface="Times New Roman" panose="02020603050405020304" pitchFamily="18" charset="0"/>
              </a:rPr>
              <a:t>(</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σ</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键</a:t>
            </a:r>
            <a:r>
              <a:rPr lang="zh-CN" sz="2400" b="0">
                <a:latin typeface="Times New Roman" panose="02020603050405020304" pitchFamily="18" charset="0"/>
                <a:ea typeface="微软雅黑" panose="020B0503020204020204" charset="-122"/>
                <a:cs typeface="Times New Roman" panose="02020603050405020304" pitchFamily="18" charset="0"/>
              </a:rPr>
              <a:t>）相连接，碳原子和碳原子之间以三键</a:t>
            </a:r>
            <a:r>
              <a:rPr lang="en-US" sz="2400" b="0">
                <a:latin typeface="Times New Roman" panose="02020603050405020304" pitchFamily="18" charset="0"/>
                <a:ea typeface="微软雅黑" panose="020B0503020204020204" charset="-122"/>
                <a:cs typeface="Times New Roman" panose="02020603050405020304" pitchFamily="18" charset="0"/>
              </a:rPr>
              <a:t>(</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个</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σ</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键和</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个</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π</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键</a:t>
            </a:r>
            <a:r>
              <a:rPr lang="en-US" sz="2400" b="0">
                <a:latin typeface="Times New Roman" panose="02020603050405020304" pitchFamily="18" charset="0"/>
                <a:ea typeface="微软雅黑" panose="020B0503020204020204" charset="-122"/>
                <a:cs typeface="Times New Roman" panose="02020603050405020304" pitchFamily="18" charset="0"/>
              </a:rPr>
              <a:t>)</a:t>
            </a:r>
            <a:r>
              <a:rPr lang="zh-CN" sz="2400" b="0">
                <a:latin typeface="Times New Roman" panose="02020603050405020304" pitchFamily="18" charset="0"/>
                <a:ea typeface="微软雅黑" panose="020B0503020204020204" charset="-122"/>
                <a:cs typeface="Times New Roman" panose="02020603050405020304" pitchFamily="18" charset="0"/>
              </a:rPr>
              <a:t>相连接。</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ircle(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100" grpId="0"/>
      <p:bldP spid="100" grpId="1"/>
      <p:bldP spid="11" grpId="0" bldLvl="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2" name="文本框 101"/>
          <p:cNvSpPr txBox="1"/>
          <p:nvPr/>
        </p:nvSpPr>
        <p:spPr>
          <a:xfrm>
            <a:off x="485775" y="1433830"/>
            <a:ext cx="11345545" cy="5077460"/>
          </a:xfrm>
          <a:prstGeom prst="rect">
            <a:avLst/>
          </a:prstGeom>
          <a:noFill/>
          <a:ln w="9525">
            <a:noFill/>
          </a:ln>
        </p:spPr>
        <p:txBody>
          <a:bodyPr wrap="square">
            <a:spAutoFit/>
          </a:bodyPr>
          <a:p>
            <a:pPr indent="0" algn="l" fontAlgn="auto">
              <a:lnSpc>
                <a:spcPct val="150000"/>
              </a:lnSpc>
              <a:buNone/>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实验室可用电石（</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与水反应制取乙炔，反应的化学方程式为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algn="ctr" fontAlgn="auto">
              <a:lnSpc>
                <a:spcPct val="150000"/>
              </a:lnSpc>
              <a:buNone/>
            </a:pP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CaC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+2H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O→Ca(OH)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CH≡CH</a:t>
            </a:r>
            <a:endPar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algn="l" fontAlgn="auto">
              <a:lnSpc>
                <a:spcPct val="150000"/>
              </a:lnSpc>
              <a:buNone/>
            </a:pP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(1)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电石与水反应非常剧烈，为了减小其反应速率，可用饱和氯化钠溶液代替水作反应试剂。</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(2)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反应制得的乙炔中通常会含有硫化氢等杂质气体，可用硫酸铜溶液吸收，以防止其干扰探究乙炔化学性质的实验。</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(3)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乙炔属于可燃性气体，点燃前要检验纯度，防止爆炸。</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
        <p:nvSpPr>
          <p:cNvPr id="5" name="TextBox 30"/>
          <p:cNvSpPr txBox="1"/>
          <p:nvPr/>
        </p:nvSpPr>
        <p:spPr>
          <a:xfrm>
            <a:off x="485775" y="973138"/>
            <a:ext cx="26212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乙炔的实验室制法</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2" name="文本框 101"/>
          <p:cNvSpPr txBox="1"/>
          <p:nvPr/>
        </p:nvSpPr>
        <p:spPr>
          <a:xfrm>
            <a:off x="495935" y="1517650"/>
            <a:ext cx="11577955" cy="2861310"/>
          </a:xfrm>
          <a:prstGeom prst="rect">
            <a:avLst/>
          </a:prstGeom>
          <a:noFill/>
          <a:ln w="9525">
            <a:noFill/>
          </a:ln>
        </p:spPr>
        <p:txBody>
          <a:bodyPr wrap="square">
            <a:spAutoFit/>
          </a:bodyPr>
          <a:p>
            <a:pPr indent="0" fontAlgn="auto">
              <a:lnSpc>
                <a:spcPct val="150000"/>
              </a:lnSpc>
            </a:pP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1.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实验目的：实验室制取乙烯并且探究乙烯的性质</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2.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实验原理：</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+2H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O→Ca(OH)</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CH≡CH3.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实验药品：电石</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(CaC</a:t>
            </a:r>
            <a:r>
              <a:rPr lang="en-US" sz="2400" b="0"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、饱和食盐水</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4.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实验步骤</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pPr>
            <a:r>
              <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p:nvPr/>
        </p:nvPicPr>
        <p:blipFill>
          <a:blip r:embed="rId2"/>
          <a:stretch>
            <a:fillRect/>
          </a:stretch>
        </p:blipFill>
        <p:spPr>
          <a:xfrm>
            <a:off x="3757930" y="3531235"/>
            <a:ext cx="4321810" cy="2588895"/>
          </a:xfrm>
          <a:prstGeom prst="rect">
            <a:avLst/>
          </a:prstGeom>
          <a:noFill/>
          <a:ln w="9525">
            <a:noFill/>
          </a:ln>
        </p:spPr>
      </p:pic>
      <p:sp>
        <p:nvSpPr>
          <p:cNvPr id="5" name="TextBox 30"/>
          <p:cNvSpPr txBox="1"/>
          <p:nvPr/>
        </p:nvSpPr>
        <p:spPr>
          <a:xfrm>
            <a:off x="495935" y="810578"/>
            <a:ext cx="26212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乙炔的实验室制法</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2" name="文本框 101"/>
          <p:cNvSpPr txBox="1"/>
          <p:nvPr/>
        </p:nvSpPr>
        <p:spPr>
          <a:xfrm>
            <a:off x="582295" y="2405380"/>
            <a:ext cx="7542530" cy="3969385"/>
          </a:xfrm>
          <a:prstGeom prst="rect">
            <a:avLst/>
          </a:prstGeom>
          <a:noFill/>
          <a:ln w="9525">
            <a:noFill/>
          </a:ln>
        </p:spPr>
        <p:txBody>
          <a:bodyPr wrap="square">
            <a:spAutoFit/>
          </a:bodyPr>
          <a:p>
            <a:pPr indent="0" fontAlgn="auto">
              <a:lnSpc>
                <a:spcPct val="150000"/>
              </a:lnSpc>
              <a:buFont typeface="Arial" panose="020B0604020202020204" pitchFamily="34" charset="0"/>
              <a:buNone/>
            </a:pP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5. </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实验步骤</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Arial" panose="020B0604020202020204" pitchFamily="34" charset="0"/>
              <a:buChar char="•"/>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在圆底烧瓶中放入几小块电石。</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Arial" panose="020B0604020202020204" pitchFamily="34" charset="0"/>
              <a:buChar char="•"/>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打开分液漏斗的活塞，逐滴加入适量饱和氯化钠溶液，</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Arial" panose="020B0604020202020204" pitchFamily="34" charset="0"/>
              <a:buChar char="•"/>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将产生的气体通入硫酸铜溶液后，</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Arial" panose="020B0604020202020204" pitchFamily="34" charset="0"/>
              <a:buChar char="•"/>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再分别通入酸性高锰酸钾溶液和溴的四氯化碳溶液。</a:t>
            </a:r>
            <a:endPar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Arial" panose="020B0604020202020204" pitchFamily="34" charset="0"/>
              <a:buChar char="•"/>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换上尖嘴导管，先检验气体纯度，再点燃乙炔，观察现象</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p:nvPr/>
        </p:nvPicPr>
        <p:blipFill>
          <a:blip r:embed="rId2"/>
          <a:stretch>
            <a:fillRect/>
          </a:stretch>
        </p:blipFill>
        <p:spPr>
          <a:xfrm>
            <a:off x="8344535" y="3208020"/>
            <a:ext cx="3847465" cy="2364740"/>
          </a:xfrm>
          <a:prstGeom prst="rect">
            <a:avLst/>
          </a:prstGeom>
          <a:noFill/>
          <a:ln w="9525">
            <a:noFill/>
          </a:ln>
        </p:spPr>
      </p:pic>
      <p:sp>
        <p:nvSpPr>
          <p:cNvPr id="5" name="TextBox 30"/>
          <p:cNvSpPr txBox="1"/>
          <p:nvPr/>
        </p:nvSpPr>
        <p:spPr>
          <a:xfrm>
            <a:off x="495935" y="1112203"/>
            <a:ext cx="26212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乙炔的实验室制法</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15" name="椭圆形标注 14"/>
          <p:cNvSpPr/>
          <p:nvPr/>
        </p:nvSpPr>
        <p:spPr>
          <a:xfrm>
            <a:off x="6407468" y="786765"/>
            <a:ext cx="3635375" cy="1862138"/>
          </a:xfrm>
          <a:prstGeom prst="wedgeEllipseCallout">
            <a:avLst>
              <a:gd name="adj1" fmla="val 20122"/>
              <a:gd name="adj2" fmla="val 87629"/>
            </a:avLst>
          </a:prstGeom>
        </p:spPr>
        <p:style>
          <a:lnRef idx="2">
            <a:schemeClr val="accent1"/>
          </a:lnRef>
          <a:fillRef idx="1">
            <a:schemeClr val="lt1"/>
          </a:fillRef>
          <a:effectRef idx="0">
            <a:schemeClr val="accent1"/>
          </a:effectRef>
          <a:fontRef idx="minor">
            <a:schemeClr val="dk1"/>
          </a:fontRef>
        </p:style>
        <p:txBody>
          <a:bodyPr anchor="ctr"/>
          <a:p>
            <a:pPr algn="ctr" eaLnBrk="1" hangingPunct="1">
              <a:defRPr/>
            </a:pPr>
            <a:r>
              <a:rPr lang="zh-CN" altLang="en-US" sz="2400">
                <a:solidFill>
                  <a:schemeClr val="tx1"/>
                </a:solidFill>
                <a:effectLst/>
                <a:latin typeface="微软雅黑" panose="020B0503020204020204" charset="-122"/>
                <a:ea typeface="微软雅黑" panose="020B0503020204020204" charset="-122"/>
                <a:cs typeface="Times New Roman" panose="02020603050405020304" pitchFamily="18" charset="0"/>
              </a:rPr>
              <a:t>用饱和食盐水，而不直接滴加水，目的是减缓反应速率</a:t>
            </a:r>
            <a:endParaRPr lang="zh-CN" altLang="en-US" sz="2400">
              <a:solidFill>
                <a:schemeClr val="tx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p:nvGrpSpPr>
        <p:grpSpPr bwMode="auto">
          <a:xfrm>
            <a:off x="652780" y="1586230"/>
            <a:ext cx="8363268" cy="645160"/>
            <a:chOff x="544923" y="2296147"/>
            <a:chExt cx="11151293" cy="860854"/>
          </a:xfrm>
        </p:grpSpPr>
        <p:sp>
          <p:nvSpPr>
            <p:cNvPr id="23567" name="矩形 3"/>
            <p:cNvSpPr>
              <a:spLocks noChangeArrowheads="1"/>
            </p:cNvSpPr>
            <p:nvPr/>
          </p:nvSpPr>
          <p:spPr bwMode="auto">
            <a:xfrm>
              <a:off x="1981791" y="2296147"/>
              <a:ext cx="9714425" cy="86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400">
                  <a:solidFill>
                    <a:srgbClr val="000000"/>
                  </a:solidFill>
                  <a:latin typeface="Times New Roman" panose="02020603050405020304" pitchFamily="18" charset="0"/>
                  <a:ea typeface="微软雅黑" panose="020B0503020204020204" charset="-122"/>
                </a:rPr>
                <a:t>导气管口附近塞入少量棉的作用是什么？</a:t>
              </a:r>
              <a:endParaRPr lang="zh-CN" altLang="en-US" sz="2400">
                <a:solidFill>
                  <a:srgbClr val="000000"/>
                </a:solidFill>
                <a:latin typeface="Times New Roman" panose="02020603050405020304" pitchFamily="18" charset="0"/>
                <a:ea typeface="微软雅黑" panose="020B0503020204020204" charset="-122"/>
              </a:endParaRPr>
            </a:p>
          </p:txBody>
        </p:sp>
        <p:sp>
          <p:nvSpPr>
            <p:cNvPr id="6" name="文本框 26"/>
            <p:cNvSpPr txBox="1"/>
            <p:nvPr/>
          </p:nvSpPr>
          <p:spPr>
            <a:xfrm>
              <a:off x="544923" y="2419005"/>
              <a:ext cx="1259870" cy="614290"/>
            </a:xfrm>
            <a:prstGeom prst="rect">
              <a:avLst/>
            </a:prstGeom>
            <a:noFill/>
          </p:spPr>
          <p:txBody>
            <a:bodyPr wrap="none">
              <a:spAutoFit/>
            </a:bodyPr>
            <a:lstStyle/>
            <a:p>
              <a:pPr eaLnBrk="1" fontAlgn="auto" hangingPunct="1">
                <a:spcBef>
                  <a:spcPts val="0"/>
                </a:spcBef>
                <a:spcAft>
                  <a:spcPts val="0"/>
                </a:spcAft>
                <a:buFont typeface="Arial" panose="020B0604020202020204" pitchFamily="34" charset="0"/>
                <a:buNone/>
                <a:defRPr/>
              </a:pPr>
              <a:r>
                <a:rPr lang="zh-CN" altLang="en-US"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问题</a:t>
              </a:r>
              <a:r>
                <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1</a:t>
              </a:r>
              <a:endPar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1" name="文本框 10"/>
          <p:cNvSpPr txBox="1"/>
          <p:nvPr/>
        </p:nvSpPr>
        <p:spPr>
          <a:xfrm>
            <a:off x="495935" y="2231390"/>
            <a:ext cx="10669270"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用试管作反应容器制取乙炔时，由于</a:t>
            </a:r>
            <a:r>
              <a:rPr lang="en-US"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CaC</a:t>
            </a:r>
            <a:r>
              <a:rPr lang="en-US" altLang="zh-CN" sz="2400" baseline="-250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和水反应剧烈并产生泡沫，为防止产生的泡沫涌入导气管，应在导气管附近塞入少量棉花。</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3" name="组合 2"/>
          <p:cNvGrpSpPr/>
          <p:nvPr/>
        </p:nvGrpSpPr>
        <p:grpSpPr bwMode="auto">
          <a:xfrm>
            <a:off x="652463" y="3430270"/>
            <a:ext cx="10965815" cy="1198880"/>
            <a:chOff x="754918" y="2300374"/>
            <a:chExt cx="14622623" cy="1600902"/>
          </a:xfrm>
        </p:grpSpPr>
        <p:sp>
          <p:nvSpPr>
            <p:cNvPr id="4" name="矩形 18"/>
            <p:cNvSpPr>
              <a:spLocks noChangeArrowheads="1"/>
            </p:cNvSpPr>
            <p:nvPr/>
          </p:nvSpPr>
          <p:spPr bwMode="auto">
            <a:xfrm>
              <a:off x="2191863" y="2300374"/>
              <a:ext cx="13185678" cy="160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制取乙炔不能用启普发生器或具有启普发生器原理的实验装置，原因是什么？</a:t>
              </a:r>
              <a:endPar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26"/>
            <p:cNvSpPr txBox="1"/>
            <p:nvPr/>
          </p:nvSpPr>
          <p:spPr>
            <a:xfrm>
              <a:off x="754918" y="2424173"/>
              <a:ext cx="1259972" cy="614753"/>
            </a:xfrm>
            <a:prstGeom prst="rect">
              <a:avLst/>
            </a:prstGeom>
            <a:noFill/>
          </p:spPr>
          <p:txBody>
            <a:bodyPr wrap="none">
              <a:spAutoFit/>
            </a:bodyPr>
            <a:lstStyle/>
            <a:p>
              <a:pPr eaLnBrk="1" fontAlgn="auto" hangingPunct="1">
                <a:spcBef>
                  <a:spcPts val="0"/>
                </a:spcBef>
                <a:spcAft>
                  <a:spcPts val="0"/>
                </a:spcAft>
                <a:buFont typeface="Arial" panose="020B0604020202020204" pitchFamily="34" charset="0"/>
                <a:buNone/>
                <a:defRPr/>
              </a:pPr>
              <a:r>
                <a:rPr lang="zh-CN" altLang="en-US"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问题</a:t>
              </a:r>
              <a:r>
                <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2</a:t>
              </a:r>
              <a:endPar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0" name="文本框 9"/>
          <p:cNvSpPr txBox="1"/>
          <p:nvPr/>
        </p:nvSpPr>
        <p:spPr>
          <a:xfrm>
            <a:off x="401320" y="4627245"/>
            <a:ext cx="11577320" cy="17532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algn="just" defTabSz="1217930" eaLnBrk="1" hangingPunct="1">
              <a:lnSpc>
                <a:spcPct val="150000"/>
              </a:lnSpc>
              <a:spcBef>
                <a:spcPts val="0"/>
              </a:spcBef>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①碳化钙吸水性强,与水反应剧烈,不能随用、随停。</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defTabSz="1217930" eaLnBrk="1" hangingPunct="1">
              <a:lnSpc>
                <a:spcPct val="150000"/>
              </a:lnSpc>
              <a:spcBef>
                <a:spcPts val="0"/>
              </a:spcBef>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②反应过程中放出大量的热,易使启普发生器炸裂。</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defTabSz="1217930" eaLnBrk="1" hangingPunct="1">
              <a:lnSpc>
                <a:spcPct val="150000"/>
              </a:lnSpc>
              <a:spcBef>
                <a:spcPts val="0"/>
              </a:spcBef>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③生成的Ca(OH)</a:t>
            </a:r>
            <a:r>
              <a:rPr lang="zh-CN" altLang="zh-CN" sz="2400" baseline="-250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呈糊状易堵塞球形漏斗。</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 name="TextBox 30"/>
          <p:cNvSpPr txBox="1"/>
          <p:nvPr/>
        </p:nvSpPr>
        <p:spPr>
          <a:xfrm>
            <a:off x="495935" y="902018"/>
            <a:ext cx="26212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乙炔的实验室制法</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p:bldP spid="10" grpId="0" bldLvl="0" animBg="1"/>
      <p:bldP spid="10" grpId="1"/>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乙炔</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p:nvGrpSpPr>
        <p:grpSpPr bwMode="auto">
          <a:xfrm>
            <a:off x="495618" y="2300288"/>
            <a:ext cx="8152447" cy="645160"/>
            <a:chOff x="544923" y="2172441"/>
            <a:chExt cx="10871065" cy="860855"/>
          </a:xfrm>
        </p:grpSpPr>
        <p:sp>
          <p:nvSpPr>
            <p:cNvPr id="23565" name="矩形 7"/>
            <p:cNvSpPr>
              <a:spLocks noChangeArrowheads="1"/>
            </p:cNvSpPr>
            <p:nvPr/>
          </p:nvSpPr>
          <p:spPr bwMode="auto">
            <a:xfrm>
              <a:off x="2047871" y="2172441"/>
              <a:ext cx="9368117" cy="86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400">
                  <a:solidFill>
                    <a:srgbClr val="000000"/>
                  </a:solidFill>
                  <a:latin typeface="Times New Roman" panose="02020603050405020304" pitchFamily="18" charset="0"/>
                  <a:ea typeface="微软雅黑" panose="020B0503020204020204" charset="-122"/>
                  <a:sym typeface="+mn-ea"/>
                </a:rPr>
                <a:t>简述实验中各装置的作用。</a:t>
              </a:r>
              <a:endParaRPr lang="zh-CN" altLang="en-US" sz="2400">
                <a:solidFill>
                  <a:srgbClr val="000000"/>
                </a:solidFill>
                <a:latin typeface="Times New Roman" panose="02020603050405020304" pitchFamily="18" charset="0"/>
                <a:ea typeface="微软雅黑" panose="020B0503020204020204" charset="-122"/>
                <a:sym typeface="+mn-ea"/>
              </a:endParaRPr>
            </a:p>
          </p:txBody>
        </p:sp>
        <p:sp>
          <p:nvSpPr>
            <p:cNvPr id="17" name="文本框 26"/>
            <p:cNvSpPr txBox="1"/>
            <p:nvPr/>
          </p:nvSpPr>
          <p:spPr>
            <a:xfrm>
              <a:off x="544923" y="2419005"/>
              <a:ext cx="1259972" cy="614291"/>
            </a:xfrm>
            <a:prstGeom prst="rect">
              <a:avLst/>
            </a:prstGeom>
            <a:noFill/>
          </p:spPr>
          <p:txBody>
            <a:bodyPr wrap="none">
              <a:spAutoFit/>
            </a:bodyPr>
            <a:lstStyle/>
            <a:p>
              <a:pPr eaLnBrk="1" fontAlgn="auto" hangingPunct="1">
                <a:spcBef>
                  <a:spcPts val="0"/>
                </a:spcBef>
                <a:spcAft>
                  <a:spcPts val="0"/>
                </a:spcAft>
                <a:buFont typeface="Arial" panose="020B0604020202020204" pitchFamily="34" charset="0"/>
                <a:buNone/>
                <a:defRPr/>
              </a:pPr>
              <a:r>
                <a:rPr lang="zh-CN" altLang="en-US"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问题</a:t>
              </a:r>
              <a:r>
                <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rPr>
                <a:t>3</a:t>
              </a:r>
              <a:endPar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3" name="文本框 12"/>
          <p:cNvSpPr txBox="1"/>
          <p:nvPr/>
        </p:nvSpPr>
        <p:spPr>
          <a:xfrm>
            <a:off x="546735" y="3213100"/>
            <a:ext cx="9496425" cy="286131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装置①，反应装置，作用：产生乙炔。</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装置②，除杂装置，作用：除去杂质</a:t>
            </a:r>
            <a:r>
              <a:rPr lang="en-US"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H</a:t>
            </a:r>
            <a:r>
              <a:rPr lang="en-US" altLang="zh-CN" sz="2400" baseline="-250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2</a:t>
            </a:r>
            <a:r>
              <a:rPr lang="en-US"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S</a:t>
            </a:r>
            <a:r>
              <a:rPr lang="zh-CN" altLang="en-US"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a:t>
            </a: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PH</a:t>
            </a:r>
            <a:r>
              <a:rPr lang="zh-CN" altLang="zh-CN" sz="2400" baseline="-250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装置③，检验装置，作用：检验乙炔是否产生。</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装置④，反应装置，作用：乙炔与溴的四氯化碳溶液反应。</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algn="just" defTabSz="1217930" eaLnBrk="1" hangingPunct="1">
              <a:lnSpc>
                <a:spcPct val="150000"/>
              </a:lnSpc>
              <a:buFont typeface="Arial" panose="020B0604020202020204" pitchFamily="34" charset="0"/>
              <a:buNone/>
              <a:tabLst>
                <a:tab pos="2070100" algn="l"/>
              </a:tabLst>
              <a:defRPr/>
            </a:pPr>
            <a:r>
              <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装置⑤，尾气处理装置，作用：去除未反应的乙炔。</a:t>
            </a:r>
            <a:endParaRPr lang="zh-CN" altLang="zh-CN" sz="240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TextBox 30"/>
          <p:cNvSpPr txBox="1"/>
          <p:nvPr/>
        </p:nvSpPr>
        <p:spPr>
          <a:xfrm>
            <a:off x="495935" y="1379538"/>
            <a:ext cx="262128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p>
            <a:pPr fontAlgn="auto">
              <a:spcBef>
                <a:spcPts val="0"/>
              </a:spcBef>
              <a:spcAft>
                <a:spcPts val="0"/>
              </a:spcAft>
              <a:buFont typeface="Arial" panose="020B0604020202020204" pitchFamily="34" charset="0"/>
              <a:buNone/>
              <a:defRPr/>
            </a:pPr>
            <a:r>
              <a:rPr lang="zh-CN" altLang="en-US" sz="2400" dirty="0">
                <a:solidFill>
                  <a:schemeClr val="tx1">
                    <a:lumMod val="85000"/>
                    <a:lumOff val="15000"/>
                  </a:schemeClr>
                </a:solidFill>
                <a:latin typeface="微软雅黑" panose="020B0503020204020204" charset="-122"/>
                <a:ea typeface="微软雅黑" panose="020B0503020204020204" charset="-122"/>
              </a:rPr>
              <a:t>乙炔的实验室制法</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p:bldP spid="4"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600,&quot;width&quot;:9600}"/>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COMMONDATA" val="eyJoZGlkIjoiNGJhY2RlODM3Y2EzNjE0OWYxNDBhOTdiNjAwMzBmMWYifQ=="/>
  <p:tag name="KSO_WPP_MARK_KEY" val="5e3fcefc-e65f-49be-a91c-d454cbc737b4"/>
  <p:tag name="commondata" val="eyJoZGlkIjoiYmIxMmY2ODhlNWNkOTk1YmU0ODVkMDg0YWE2MmQwNW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WPS 演示</Application>
  <PresentationFormat>宽屏</PresentationFormat>
  <Paragraphs>248</Paragraphs>
  <Slides>18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0" baseType="lpstr">
      <vt:lpstr>Arial</vt:lpstr>
      <vt:lpstr>宋体</vt:lpstr>
      <vt:lpstr>Wingdings</vt:lpstr>
      <vt:lpstr>Wingdings</vt:lpstr>
      <vt:lpstr>微软雅黑</vt:lpstr>
      <vt:lpstr>Times New Roman</vt:lpstr>
      <vt:lpstr>Arial Unicode MS</vt:lpstr>
      <vt:lpstr>Calibri</vt:lpstr>
      <vt:lpstr>楷体</vt:lpstr>
      <vt:lpstr>方正书宋_GBK</vt:lpstr>
      <vt:lpstr>Office 主题​​</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吴家奇</cp:lastModifiedBy>
  <cp:revision>160</cp:revision>
  <dcterms:created xsi:type="dcterms:W3CDTF">2019-06-19T02:08:00Z</dcterms:created>
  <dcterms:modified xsi:type="dcterms:W3CDTF">2024-02-22T07:25:29Z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AFB9F878893B4E18BE7682531FC71883_13</vt:lpwstr>
  </property>
</Properties>
</file>