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319" r:id="rId4"/>
    <p:sldId id="321" r:id="rId5"/>
    <p:sldId id="327" r:id="rId6"/>
    <p:sldId id="328" r:id="rId7"/>
    <p:sldId id="329" r:id="rId8"/>
    <p:sldId id="330" r:id="rId9"/>
    <p:sldId id="322" r:id="rId10"/>
    <p:sldId id="323" r:id="rId11"/>
    <p:sldId id="324" r:id="rId12"/>
    <p:sldId id="325" r:id="rId13"/>
    <p:sldId id="332" r:id="rId14"/>
    <p:sldId id="331" r:id="rId15"/>
    <p:sldId id="326" r:id="rId16"/>
    <p:sldId id="333" r:id="rId17"/>
    <p:sldId id="334" r:id="rId18"/>
    <p:sldId id="335" r:id="rId19"/>
    <p:sldId id="336" r:id="rId20"/>
    <p:sldId id="337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3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05989-E6CC-4306-8A6C-AF3862E8ED3A}" type="doc">
      <dgm:prSet loTypeId="urn:microsoft.com/office/officeart/2005/8/layout/pyramid2" loCatId="pyramid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2708E89-35F0-467D-8D7F-F8DA1F1950E7}" cxnId="{423372CA-A1B5-4E2C-9E6B-2BF719FFA9DA}" type="parTrans">
      <dgm:prSet/>
      <dgm:spPr/>
      <dgm:t>
        <a:bodyPr/>
        <a:lstStyle/>
        <a:p>
          <a:endParaRPr lang="zh-CN" altLang="en-US"/>
        </a:p>
      </dgm:t>
    </dgm:pt>
    <dgm:pt modelId="{432F6E4F-6951-493C-B3E8-63C5835492BF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 b="0"/>
            <a:t>核酸是一种生物大分子，相对分子质量可达上百万</a:t>
          </a:r>
          <a:endParaRPr lang="zh-CN" altLang="en-US" sz="1800"/>
        </a:p>
      </dgm:t>
    </dgm:pt>
    <dgm:pt modelId="{C2EB7AD5-716A-44A1-B43E-1DBA66649FDA}" cxnId="{423372CA-A1B5-4E2C-9E6B-2BF719FFA9DA}" type="sibTrans">
      <dgm:prSet/>
      <dgm:spPr/>
      <dgm:t>
        <a:bodyPr/>
        <a:lstStyle/>
        <a:p>
          <a:endParaRPr lang="zh-CN" altLang="en-US"/>
        </a:p>
      </dgm:t>
    </dgm:pt>
    <dgm:pt modelId="{FF3B5651-0BB2-494D-B21B-EED38A0AD2E1}" cxnId="{FD489522-FBE2-4A98-A6C2-065ABCD48A17}" type="parTrans">
      <dgm:prSet/>
      <dgm:spPr/>
      <dgm:t>
        <a:bodyPr/>
        <a:lstStyle/>
        <a:p>
          <a:endParaRPr lang="zh-CN" altLang="en-US"/>
        </a:p>
      </dgm:t>
    </dgm:pt>
    <dgm:pt modelId="{EE2FBB0B-A7F0-41BC-9599-5A4D42E3CD4D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/>
            <a:t>核酸分为脱氧核糖核酸</a:t>
          </a:r>
          <a:r>
            <a:rPr lang="en-US" altLang="zh-CN" sz="1800"/>
            <a:t>(DNA)</a:t>
          </a:r>
          <a:r>
            <a:rPr lang="zh-CN" altLang="en-US" sz="1800"/>
            <a:t>和核糖核酸</a:t>
          </a:r>
          <a:r>
            <a:rPr lang="en-US" altLang="zh-CN" sz="1800"/>
            <a:t>(RNA)</a:t>
          </a:r>
          <a:r>
            <a:rPr lang="zh-CN" altLang="en-US" sz="1800"/>
            <a:t>，绝大多数生物体的遗传物质是</a:t>
          </a:r>
          <a:r>
            <a:rPr lang="en-US" altLang="zh-CN" sz="1800"/>
            <a:t>DNA</a:t>
          </a:r>
          <a:r>
            <a:rPr lang="zh-CN" altLang="en-US" sz="1800"/>
            <a:t> </a:t>
          </a:r>
        </a:p>
      </dgm:t>
    </dgm:pt>
    <dgm:pt modelId="{5381D607-2E1E-4EBD-9736-671BA5A8DD28}" cxnId="{FD489522-FBE2-4A98-A6C2-065ABCD48A17}" type="sibTrans">
      <dgm:prSet/>
      <dgm:spPr/>
      <dgm:t>
        <a:bodyPr/>
        <a:lstStyle/>
        <a:p>
          <a:endParaRPr lang="zh-CN" altLang="en-US"/>
        </a:p>
      </dgm:t>
    </dgm:pt>
    <dgm:pt modelId="{F717E97C-44B4-44D2-B369-CAC0AB124543}" cxnId="{8CA3B4E1-7A8C-47ED-8BEA-3A5B6E3C15CE}" type="parTrans">
      <dgm:prSet/>
      <dgm:spPr/>
      <dgm:t>
        <a:bodyPr/>
        <a:lstStyle/>
        <a:p>
          <a:endParaRPr lang="zh-CN" altLang="en-US"/>
        </a:p>
      </dgm:t>
    </dgm:pt>
    <dgm:pt modelId="{48EB69E4-441C-467C-93F4-B5427BCB553F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/>
            <a:t>核酸可以发生水解反应，核酸是由许多核苷酸单体形成的聚合物。核苷酸进一步水解得到磷酸和核苷，核苷继续水解得到戊糖和碱基 </a:t>
          </a:r>
        </a:p>
      </dgm:t>
    </dgm:pt>
    <dgm:pt modelId="{98A2DC7B-5946-43B5-BEF4-01CAC445E84B}" cxnId="{8CA3B4E1-7A8C-47ED-8BEA-3A5B6E3C15CE}" type="sibTrans">
      <dgm:prSet/>
      <dgm:spPr/>
      <dgm:t>
        <a:bodyPr/>
        <a:lstStyle/>
        <a:p>
          <a:endParaRPr lang="zh-CN" altLang="en-US"/>
        </a:p>
      </dgm:t>
    </dgm:pt>
    <dgm:pt modelId="{3F165B4C-74E4-4AB0-970D-F5910CBA80A9}" cxnId="{E8457FA3-03A3-4107-9556-33D3CF0E5882}" type="parTrans">
      <dgm:prSet/>
      <dgm:spPr/>
      <dgm:t>
        <a:bodyPr/>
        <a:lstStyle/>
        <a:p>
          <a:endParaRPr lang="zh-CN" altLang="en-US"/>
        </a:p>
      </dgm:t>
    </dgm:pt>
    <dgm:pt modelId="{C40E50A6-D740-41F5-B1BF-EEFC0125BC4D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/>
            <a:t>核酸是由</a:t>
          </a:r>
          <a:r>
            <a:rPr lang="en-US" altLang="zh-CN" sz="1800"/>
            <a:t>C</a:t>
          </a:r>
          <a:r>
            <a:rPr lang="zh-CN" altLang="en-US" sz="1800"/>
            <a:t>、</a:t>
          </a:r>
          <a:r>
            <a:rPr lang="en-US" altLang="zh-CN" sz="1800"/>
            <a:t>H</a:t>
          </a:r>
          <a:r>
            <a:rPr lang="zh-CN" altLang="en-US" sz="1800"/>
            <a:t>、</a:t>
          </a:r>
          <a:r>
            <a:rPr lang="en-US" altLang="zh-CN" sz="1800"/>
            <a:t>O</a:t>
          </a:r>
          <a:r>
            <a:rPr lang="zh-CN" altLang="en-US" sz="1800"/>
            <a:t>、</a:t>
          </a:r>
          <a:r>
            <a:rPr lang="en-US" altLang="zh-CN" sz="1800"/>
            <a:t>N</a:t>
          </a:r>
          <a:r>
            <a:rPr lang="zh-CN" altLang="en-US" sz="1800"/>
            <a:t>、</a:t>
          </a:r>
          <a:r>
            <a:rPr lang="en-US" altLang="zh-CN" sz="1800"/>
            <a:t>P</a:t>
          </a:r>
          <a:r>
            <a:rPr lang="zh-CN" altLang="en-US" sz="1800"/>
            <a:t>元素组成 </a:t>
          </a:r>
        </a:p>
      </dgm:t>
    </dgm:pt>
    <dgm:pt modelId="{EAA1B4DB-8E75-44F6-9E2D-561BA60F2A91}" cxnId="{E8457FA3-03A3-4107-9556-33D3CF0E5882}" type="sibTrans">
      <dgm:prSet/>
      <dgm:spPr/>
      <dgm:t>
        <a:bodyPr/>
        <a:lstStyle/>
        <a:p>
          <a:endParaRPr lang="zh-CN" altLang="en-US"/>
        </a:p>
      </dgm:t>
    </dgm:pt>
    <dgm:pt modelId="{4D53005D-5588-4F4F-9D95-387BA47A2D1C}" type="pres">
      <dgm:prSet presAssocID="{44F05989-E6CC-4306-8A6C-AF3862E8ED3A}" presName="compositeShape">
        <dgm:presLayoutVars>
          <dgm:dir/>
          <dgm:resizeHandles/>
        </dgm:presLayoutVars>
      </dgm:prSet>
      <dgm:spPr/>
      <dgm:t>
        <a:bodyPr/>
        <a:lstStyle/>
        <a:p/>
      </dgm:t>
    </dgm:pt>
    <dgm:pt modelId="{03DD5A82-801B-47CE-A570-DC66F62A7EE7}" type="pres">
      <dgm:prSet presAssocID="{44F05989-E6CC-4306-8A6C-AF3862E8ED3A}" presName="pyramid" presStyleLbl="node1" presStyleCnt="1" custLinFactX="-4687" custLinFactNeighborX="-100000" custLinFactNeighborY="-3665"/>
      <dgm:spPr/>
      <dgm:t>
        <a:bodyPr/>
        <a:lstStyle/>
        <a:p/>
      </dgm:t>
    </dgm:pt>
    <dgm:pt modelId="{65552C76-FDD8-493D-90A1-8157C5E7646C}" type="pres">
      <dgm:prSet presAssocID="{44F05989-E6CC-4306-8A6C-AF3862E8ED3A}" presName="theList"/>
      <dgm:spPr/>
      <dgm:t>
        <a:bodyPr/>
        <a:lstStyle/>
        <a:p/>
      </dgm:t>
    </dgm:pt>
    <dgm:pt modelId="{479359E7-26AF-447B-A1D0-45FE5FD94FDF}" type="pres">
      <dgm:prSet presAssocID="{432F6E4F-6951-493C-B3E8-63C5835492BF}" presName="aNode" presStyleLbl="fgAcc1" presStyleCnt="4" custScaleX="351748" custScaleY="140214" custLinFactY="-41806" custLinFactNeighborX="30192" custLinFactNeighborY="-100000">
        <dgm:presLayoutVars>
          <dgm:bulletEnabled val="1"/>
        </dgm:presLayoutVars>
      </dgm:prSet>
      <dgm:spPr/>
      <dgm:t>
        <a:bodyPr/>
        <a:lstStyle/>
        <a:p/>
      </dgm:t>
    </dgm:pt>
    <dgm:pt modelId="{8F34F984-A8C2-410B-A1D4-906BAACA4E89}" type="pres">
      <dgm:prSet presAssocID="{432F6E4F-6951-493C-B3E8-63C5835492BF}" presName="aSpace"/>
      <dgm:spPr/>
      <dgm:t>
        <a:bodyPr/>
        <a:lstStyle/>
        <a:p/>
      </dgm:t>
    </dgm:pt>
    <dgm:pt modelId="{446B771F-8683-42BD-82B0-9FAB5613D7BA}" type="pres">
      <dgm:prSet presAssocID="{EE2FBB0B-A7F0-41BC-9599-5A4D42E3CD4D}" presName="aNode" presStyleLbl="fgAcc1" presStyleIdx="1" presStyleCnt="4" custScaleX="358124" custScaleY="128414" custLinFactY="14109" custLinFactNeighborX="31940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825C13E4-C259-4010-AB47-D0D54488C1E1}" type="pres">
      <dgm:prSet presAssocID="{EE2FBB0B-A7F0-41BC-9599-5A4D42E3CD4D}" presName="aSpace"/>
      <dgm:spPr/>
      <dgm:t>
        <a:bodyPr/>
        <a:lstStyle/>
        <a:p/>
      </dgm:t>
    </dgm:pt>
    <dgm:pt modelId="{5B94FCF4-C09A-4691-B72B-4FD09DD2892F}" type="pres">
      <dgm:prSet presAssocID="{48EB69E4-441C-467C-93F4-B5427BCB553F}" presName="aNode" presStyleLbl="fgAcc1" presStyleIdx="2" presStyleCnt="4" custScaleX="364280" custScaleY="164322" custLinFactY="36818" custLinFactNeighborX="49035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15F6C5E0-0C2C-41E0-BDD5-6AD70375EC93}" type="pres">
      <dgm:prSet presAssocID="{48EB69E4-441C-467C-93F4-B5427BCB553F}" presName="aSpace"/>
      <dgm:spPr/>
      <dgm:t>
        <a:bodyPr/>
        <a:lstStyle/>
        <a:p/>
      </dgm:t>
    </dgm:pt>
    <dgm:pt modelId="{552A045F-B3EC-4A6E-A1CA-3F2F8AAC0A91}" type="pres">
      <dgm:prSet presAssocID="{C40E50A6-D740-41F5-B1BF-EEFC0125BC4D}" presName="aNode" presStyleLbl="fgAcc1" presStyleIdx="3" presStyleCnt="4" custScaleX="312066" custLinFactY="76788" custLinFactNeighborX="13169" custLinFactNeighborY="100000">
        <dgm:presLayoutVars>
          <dgm:bulletEnabled val="1"/>
        </dgm:presLayoutVars>
      </dgm:prSet>
      <dgm:spPr/>
      <dgm:t>
        <a:bodyPr/>
        <a:lstStyle/>
        <a:p/>
      </dgm:t>
    </dgm:pt>
    <dgm:pt modelId="{C3C45AB9-FB10-4EF4-B05D-52A8BE760402}" type="pres">
      <dgm:prSet presAssocID="{C40E50A6-D740-41F5-B1BF-EEFC0125BC4D}" presName="aSpace"/>
      <dgm:spPr/>
      <dgm:t>
        <a:bodyPr/>
        <a:lstStyle/>
        <a:p/>
      </dgm:t>
    </dgm:pt>
  </dgm:ptLst>
  <dgm:cxnLst>
    <dgm:cxn modelId="{423372CA-A1B5-4E2C-9E6B-2BF719FFA9DA}" srcId="{44F05989-E6CC-4306-8A6C-AF3862E8ED3A}" destId="{432F6E4F-6951-493C-B3E8-63C5835492BF}" srcOrd="0" destOrd="0" parTransId="{92708E89-35F0-467D-8D7F-F8DA1F1950E7}" sibTransId="{C2EB7AD5-716A-44A1-B43E-1DBA66649FDA}"/>
    <dgm:cxn modelId="{FD489522-FBE2-4A98-A6C2-065ABCD48A17}" srcId="{44F05989-E6CC-4306-8A6C-AF3862E8ED3A}" destId="{EE2FBB0B-A7F0-41BC-9599-5A4D42E3CD4D}" srcOrd="1" destOrd="0" parTransId="{FF3B5651-0BB2-494D-B21B-EED38A0AD2E1}" sibTransId="{5381D607-2E1E-4EBD-9736-671BA5A8DD28}"/>
    <dgm:cxn modelId="{8CA3B4E1-7A8C-47ED-8BEA-3A5B6E3C15CE}" srcId="{44F05989-E6CC-4306-8A6C-AF3862E8ED3A}" destId="{48EB69E4-441C-467C-93F4-B5427BCB553F}" srcOrd="2" destOrd="0" parTransId="{F717E97C-44B4-44D2-B369-CAC0AB124543}" sibTransId="{98A2DC7B-5946-43B5-BEF4-01CAC445E84B}"/>
    <dgm:cxn modelId="{E8457FA3-03A3-4107-9556-33D3CF0E5882}" srcId="{44F05989-E6CC-4306-8A6C-AF3862E8ED3A}" destId="{C40E50A6-D740-41F5-B1BF-EEFC0125BC4D}" srcOrd="3" destOrd="0" parTransId="{3F165B4C-74E4-4AB0-970D-F5910CBA80A9}" sibTransId="{EAA1B4DB-8E75-44F6-9E2D-561BA60F2A91}"/>
    <dgm:cxn modelId="{604553DD-4EBC-4DAB-A8B2-5876E03273D4}" type="presOf" srcId="{44F05989-E6CC-4306-8A6C-AF3862E8ED3A}" destId="{4D53005D-5588-4F4F-9D95-387BA47A2D1C}" srcOrd="0" destOrd="0" presId="urn:microsoft.com/office/officeart/2005/8/layout/pyramid2"/>
    <dgm:cxn modelId="{4FCCF67D-46ED-4268-8DCD-67820719C0DC}" type="presParOf" srcId="{4D53005D-5588-4F4F-9D95-387BA47A2D1C}" destId="{03DD5A82-801B-47CE-A570-DC66F62A7EE7}" srcOrd="0" destOrd="0" presId="urn:microsoft.com/office/officeart/2005/8/layout/pyramid2"/>
    <dgm:cxn modelId="{5A313027-A89A-40F4-906A-F3F97EED3043}" type="presParOf" srcId="{4D53005D-5588-4F4F-9D95-387BA47A2D1C}" destId="{65552C76-FDD8-493D-90A1-8157C5E7646C}" srcOrd="1" destOrd="0" presId="urn:microsoft.com/office/officeart/2005/8/layout/pyramid2"/>
    <dgm:cxn modelId="{B20837D2-FC1D-452B-9897-3271262F58CE}" type="presParOf" srcId="{65552C76-FDD8-493D-90A1-8157C5E7646C}" destId="{479359E7-26AF-447B-A1D0-45FE5FD94FDF}" srcOrd="0" destOrd="0" presId="urn:microsoft.com/office/officeart/2005/8/layout/pyramid2"/>
    <dgm:cxn modelId="{AC269CB6-80FC-40A5-8FF1-10EF10422477}" type="presOf" srcId="{432F6E4F-6951-493C-B3E8-63C5835492BF}" destId="{479359E7-26AF-447B-A1D0-45FE5FD94FDF}" srcOrd="0" destOrd="0" presId="urn:microsoft.com/office/officeart/2005/8/layout/pyramid2"/>
    <dgm:cxn modelId="{393D32BD-42B6-45C2-990E-B60C188B9775}" type="presParOf" srcId="{65552C76-FDD8-493D-90A1-8157C5E7646C}" destId="{8F34F984-A8C2-410B-A1D4-906BAACA4E89}" srcOrd="1" destOrd="0" presId="urn:microsoft.com/office/officeart/2005/8/layout/pyramid2"/>
    <dgm:cxn modelId="{A3C22AD4-5FAC-4A35-9171-0DBCD38EE66E}" type="presParOf" srcId="{65552C76-FDD8-493D-90A1-8157C5E7646C}" destId="{446B771F-8683-42BD-82B0-9FAB5613D7BA}" srcOrd="2" destOrd="0" presId="urn:microsoft.com/office/officeart/2005/8/layout/pyramid2"/>
    <dgm:cxn modelId="{5C93BC36-091B-4A16-A3F6-F6479FC8B106}" type="presOf" srcId="{EE2FBB0B-A7F0-41BC-9599-5A4D42E3CD4D}" destId="{446B771F-8683-42BD-82B0-9FAB5613D7BA}" srcOrd="0" destOrd="0" presId="urn:microsoft.com/office/officeart/2005/8/layout/pyramid2"/>
    <dgm:cxn modelId="{26125AD0-350F-4396-9443-4AD5518E4181}" type="presParOf" srcId="{65552C76-FDD8-493D-90A1-8157C5E7646C}" destId="{825C13E4-C259-4010-AB47-D0D54488C1E1}" srcOrd="3" destOrd="0" presId="urn:microsoft.com/office/officeart/2005/8/layout/pyramid2"/>
    <dgm:cxn modelId="{6978069B-CCB5-4780-BD65-CEC4D2380A05}" type="presParOf" srcId="{65552C76-FDD8-493D-90A1-8157C5E7646C}" destId="{5B94FCF4-C09A-4691-B72B-4FD09DD2892F}" srcOrd="4" destOrd="0" presId="urn:microsoft.com/office/officeart/2005/8/layout/pyramid2"/>
    <dgm:cxn modelId="{1143349E-91F9-4582-8C46-1684E7C1C8C2}" type="presOf" srcId="{48EB69E4-441C-467C-93F4-B5427BCB553F}" destId="{5B94FCF4-C09A-4691-B72B-4FD09DD2892F}" srcOrd="0" destOrd="0" presId="urn:microsoft.com/office/officeart/2005/8/layout/pyramid2"/>
    <dgm:cxn modelId="{4E2A7A05-CEF4-4A82-9117-E50FD2835B03}" type="presParOf" srcId="{65552C76-FDD8-493D-90A1-8157C5E7646C}" destId="{15F6C5E0-0C2C-41E0-BDD5-6AD70375EC93}" srcOrd="5" destOrd="0" presId="urn:microsoft.com/office/officeart/2005/8/layout/pyramid2"/>
    <dgm:cxn modelId="{94DF4335-7D72-49F6-B45E-B9FA2E42DF10}" type="presParOf" srcId="{65552C76-FDD8-493D-90A1-8157C5E7646C}" destId="{552A045F-B3EC-4A6E-A1CA-3F2F8AAC0A91}" srcOrd="6" destOrd="0" presId="urn:microsoft.com/office/officeart/2005/8/layout/pyramid2"/>
    <dgm:cxn modelId="{0AB4CF09-0817-4119-9A84-5CAA898692DB}" type="presOf" srcId="{C40E50A6-D740-41F5-B1BF-EEFC0125BC4D}" destId="{552A045F-B3EC-4A6E-A1CA-3F2F8AAC0A91}" srcOrd="0" destOrd="0" presId="urn:microsoft.com/office/officeart/2005/8/layout/pyramid2"/>
    <dgm:cxn modelId="{B218A350-1B6E-4238-9183-3DA0048A6B14}" type="presParOf" srcId="{65552C76-FDD8-493D-90A1-8157C5E7646C}" destId="{C3C45AB9-FB10-4EF4-B05D-52A8BE76040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0E4AE-60CD-4081-B1B0-423834F67A9D}" type="doc">
      <dgm:prSet loTypeId="relationship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1385643-3FDD-4DDA-9629-E5FA7865B7C9}" cxnId="{4FDD73AD-D7F9-4863-B70A-E0E05D782D2E}" type="parTrans">
      <dgm:prSet/>
      <dgm:spPr/>
      <dgm:t>
        <a:bodyPr/>
        <a:lstStyle/>
        <a:p>
          <a:endParaRPr lang="zh-CN" altLang="en-US"/>
        </a:p>
      </dgm:t>
    </dgm:pt>
    <dgm:pt modelId="{BFD0C387-0E1F-467B-AE02-3AEF4FA2B040}">
      <dgm:prSet custT="1"/>
      <dgm:spPr/>
      <dgm:t>
        <a:bodyPr/>
        <a:lstStyle/>
        <a:p>
          <a:r>
            <a:rPr lang="zh-CN" altLang="en-US" sz="2400" b="0"/>
            <a:t>戊糖是核糖或脱氧核糖 </a:t>
          </a:r>
          <a:endParaRPr lang="zh-CN" altLang="en-US" sz="2400"/>
        </a:p>
      </dgm:t>
    </dgm:pt>
    <dgm:pt modelId="{71393D43-678C-4B7D-B79C-91D5F1E9CB62}" cxnId="{4FDD73AD-D7F9-4863-B70A-E0E05D782D2E}" type="sibTrans">
      <dgm:prSet/>
      <dgm:spPr/>
      <dgm:t>
        <a:bodyPr/>
        <a:lstStyle/>
        <a:p>
          <a:endParaRPr lang="zh-CN" altLang="en-US"/>
        </a:p>
      </dgm:t>
    </dgm:pt>
    <dgm:pt modelId="{160ACC1E-FAC6-4F37-9711-EC7CD625E706}" cxnId="{A9ED85F1-86C7-40CB-9BB9-4B94784AF738}" type="parTrans">
      <dgm:prSet/>
      <dgm:spPr/>
      <dgm:t>
        <a:bodyPr/>
        <a:lstStyle/>
        <a:p>
          <a:endParaRPr lang="zh-CN" altLang="en-US"/>
        </a:p>
      </dgm:t>
    </dgm:pt>
    <dgm:pt modelId="{9E7D2286-8DFC-465A-B379-9BC1C1E15E4F}">
      <dgm:prSet custT="1"/>
      <dgm:spPr/>
      <dgm:t>
        <a:bodyPr/>
        <a:lstStyle/>
        <a:p>
          <a:r>
            <a:rPr lang="zh-CN" altLang="en-US" sz="2400" b="0"/>
            <a:t>均以环状结构存在于核酸中 </a:t>
          </a:r>
          <a:endParaRPr lang="zh-CN" altLang="en-US" sz="2400"/>
        </a:p>
      </dgm:t>
    </dgm:pt>
    <dgm:pt modelId="{2510AD3F-8F3A-4880-BD6B-E32E4D900FBB}" cxnId="{A9ED85F1-86C7-40CB-9BB9-4B94784AF738}" type="sibTrans">
      <dgm:prSet/>
      <dgm:spPr/>
      <dgm:t>
        <a:bodyPr/>
        <a:lstStyle/>
        <a:p>
          <a:endParaRPr lang="zh-CN" altLang="en-US"/>
        </a:p>
      </dgm:t>
    </dgm:pt>
    <dgm:pt modelId="{1FEE820C-3A66-49BB-941B-941C26D17299}" cxnId="{DE5167C9-8CE4-4D5E-A916-D21B972A0322}" type="parTrans">
      <dgm:prSet/>
      <dgm:spPr/>
      <dgm:t>
        <a:bodyPr/>
        <a:lstStyle/>
        <a:p>
          <a:endParaRPr lang="zh-CN" altLang="en-US"/>
        </a:p>
      </dgm:t>
    </dgm:pt>
    <dgm:pt modelId="{2F4C1188-BBE5-4CDF-AD4C-07D3D8378C44}">
      <dgm:prSet custT="1"/>
      <dgm:spPr/>
      <dgm:t>
        <a:bodyPr/>
        <a:lstStyle/>
        <a:p>
          <a:r>
            <a:rPr lang="zh-CN" sz="2400" b="0"/>
            <a:t>对应的核酸分别是核糖核酸</a:t>
          </a:r>
          <a:r>
            <a:rPr lang="en-US" sz="2400" b="0"/>
            <a:t>(RNA</a:t>
          </a:r>
          <a:r>
            <a:rPr lang="zh-CN" sz="2400" b="0"/>
            <a:t>）和脱氧核糖核酸</a:t>
          </a:r>
          <a:r>
            <a:rPr lang="en-US" sz="2400" b="0"/>
            <a:t>(DNA)</a:t>
          </a:r>
          <a:r>
            <a:rPr lang="en-US" altLang="zh-CN" sz="2400" b="0"/>
            <a:t> </a:t>
          </a:r>
          <a:endParaRPr lang="zh-CN" sz="2400"/>
        </a:p>
      </dgm:t>
    </dgm:pt>
    <dgm:pt modelId="{C5F438D8-12F8-4064-9C20-86D8C069E833}" cxnId="{DE5167C9-8CE4-4D5E-A916-D21B972A0322}" type="sibTrans">
      <dgm:prSet/>
      <dgm:spPr/>
      <dgm:t>
        <a:bodyPr/>
        <a:lstStyle/>
        <a:p>
          <a:endParaRPr lang="zh-CN" altLang="en-US"/>
        </a:p>
      </dgm:t>
    </dgm:pt>
    <dgm:pt modelId="{6E1A7150-238E-4254-A846-32C9D5434CBF}" type="pres">
      <dgm:prSet presAssocID="{9E20E4AE-60CD-4081-B1B0-423834F67A9D}" presName="Name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7F664948-DCD3-46C7-9ABA-6802CF039596}" type="pres">
      <dgm:prSet presAssocID="{BFD0C387-0E1F-467B-AE02-3AEF4FA2B040}" presName="circle1" presStyleLbl="node1" presStyleCnt="3"/>
      <dgm:spPr/>
      <dgm:t>
        <a:bodyPr/>
        <a:lstStyle/>
        <a:p/>
      </dgm:t>
    </dgm:pt>
    <dgm:pt modelId="{B9D5D5EF-D1C4-4BCF-A98B-77273D0BBC2D}" type="pres">
      <dgm:prSet presAssocID="{BFD0C387-0E1F-467B-AE02-3AEF4FA2B040}" presName="space"/>
      <dgm:spPr/>
      <dgm:t>
        <a:bodyPr/>
        <a:lstStyle/>
        <a:p/>
      </dgm:t>
    </dgm:pt>
    <dgm:pt modelId="{25435537-6AFD-41CD-8B01-29C8C8C73629}" type="pres">
      <dgm:prSet presAssocID="{BFD0C387-0E1F-467B-AE02-3AEF4FA2B040}" presName="rect1" presStyleLbl="alignAcc1" presStyleCnt="3"/>
      <dgm:spPr/>
      <dgm:t>
        <a:bodyPr/>
        <a:lstStyle/>
        <a:p/>
      </dgm:t>
    </dgm:pt>
    <dgm:pt modelId="{9B7D9266-AD23-45E2-BDB4-38C4399FF5F3}" type="pres">
      <dgm:prSet presAssocID="{9E7D2286-8DFC-465A-B379-9BC1C1E15E4F}" presName="vertSpace2" presStyleLbl="node1" presStyleIdx="1" presStyleCnt="3"/>
      <dgm:spPr/>
      <dgm:t>
        <a:bodyPr/>
        <a:lstStyle/>
        <a:p/>
      </dgm:t>
    </dgm:pt>
    <dgm:pt modelId="{3C8BC412-72A8-4761-A46F-0DF130123C7B}" type="pres">
      <dgm:prSet presAssocID="{9E7D2286-8DFC-465A-B379-9BC1C1E15E4F}" presName="circle2" presStyleLbl="node1" presStyleIdx="1" presStyleCnt="3"/>
      <dgm:spPr/>
      <dgm:t>
        <a:bodyPr/>
        <a:lstStyle/>
        <a:p/>
      </dgm:t>
    </dgm:pt>
    <dgm:pt modelId="{9284766D-0C99-468D-8A2C-817900608385}" type="pres">
      <dgm:prSet presAssocID="{9E7D2286-8DFC-465A-B379-9BC1C1E15E4F}" presName="rect2" presStyleLbl="alignAcc1" presStyleIdx="1" presStyleCnt="3"/>
      <dgm:spPr/>
      <dgm:t>
        <a:bodyPr/>
        <a:lstStyle/>
        <a:p/>
      </dgm:t>
    </dgm:pt>
    <dgm:pt modelId="{74602DEC-7AA1-42F2-99DE-D20EE46C9236}" type="pres">
      <dgm:prSet presAssocID="{2F4C1188-BBE5-4CDF-AD4C-07D3D8378C44}" presName="vertSpace3" presStyleLbl="node1" presStyleIdx="2" presStyleCnt="3"/>
      <dgm:spPr/>
      <dgm:t>
        <a:bodyPr/>
        <a:lstStyle/>
        <a:p/>
      </dgm:t>
    </dgm:pt>
    <dgm:pt modelId="{AA8DB09B-EB6F-401A-BB58-17F97EBA34F3}" type="pres">
      <dgm:prSet presAssocID="{2F4C1188-BBE5-4CDF-AD4C-07D3D8378C44}" presName="circle3" presStyleLbl="node1" presStyleIdx="2" presStyleCnt="3"/>
      <dgm:spPr/>
      <dgm:t>
        <a:bodyPr/>
        <a:lstStyle/>
        <a:p/>
      </dgm:t>
    </dgm:pt>
    <dgm:pt modelId="{CD988CDE-974D-487F-A682-BF7434F1B0A4}" type="pres">
      <dgm:prSet presAssocID="{2F4C1188-BBE5-4CDF-AD4C-07D3D8378C44}" presName="rect3" presStyleLbl="alignAcc1" presStyleIdx="2" presStyleCnt="3"/>
      <dgm:spPr/>
      <dgm:t>
        <a:bodyPr/>
        <a:lstStyle/>
        <a:p/>
      </dgm:t>
    </dgm:pt>
    <dgm:pt modelId="{E790281B-C21F-4B97-9AA8-BAD8D0970DE7}" type="pres">
      <dgm:prSet presAssocID="{BFD0C387-0E1F-467B-AE02-3AEF4FA2B040}" presName="rect1ParTxNoCh" presStyleLbl="alignAcc1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032989F4-DEE5-4A55-8739-66DB212E5BE4}" type="pres">
      <dgm:prSet presAssocID="{9E7D2286-8DFC-465A-B379-9BC1C1E15E4F}" presName="rect2ParTxNoCh" presStyleLbl="alignAcc1" presStyleIdx="1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34E2E665-564F-46B3-B299-D7ADC6C05F18}" type="pres">
      <dgm:prSet presAssocID="{2F4C1188-BBE5-4CDF-AD4C-07D3D8378C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</dgm:ptLst>
  <dgm:cxnLst>
    <dgm:cxn modelId="{4FDD73AD-D7F9-4863-B70A-E0E05D782D2E}" srcId="{9E20E4AE-60CD-4081-B1B0-423834F67A9D}" destId="{BFD0C387-0E1F-467B-AE02-3AEF4FA2B040}" srcOrd="0" destOrd="0" parTransId="{11385643-3FDD-4DDA-9629-E5FA7865B7C9}" sibTransId="{71393D43-678C-4B7D-B79C-91D5F1E9CB62}"/>
    <dgm:cxn modelId="{A9ED85F1-86C7-40CB-9BB9-4B94784AF738}" srcId="{9E20E4AE-60CD-4081-B1B0-423834F67A9D}" destId="{9E7D2286-8DFC-465A-B379-9BC1C1E15E4F}" srcOrd="1" destOrd="0" parTransId="{160ACC1E-FAC6-4F37-9711-EC7CD625E706}" sibTransId="{2510AD3F-8F3A-4880-BD6B-E32E4D900FBB}"/>
    <dgm:cxn modelId="{DE5167C9-8CE4-4D5E-A916-D21B972A0322}" srcId="{9E20E4AE-60CD-4081-B1B0-423834F67A9D}" destId="{2F4C1188-BBE5-4CDF-AD4C-07D3D8378C44}" srcOrd="2" destOrd="0" parTransId="{1FEE820C-3A66-49BB-941B-941C26D17299}" sibTransId="{C5F438D8-12F8-4064-9C20-86D8C069E833}"/>
    <dgm:cxn modelId="{D7CFD1A7-7E40-42F4-B51B-58542099B056}" type="presOf" srcId="{9E20E4AE-60CD-4081-B1B0-423834F67A9D}" destId="{6E1A7150-238E-4254-A846-32C9D5434CBF}" srcOrd="0" destOrd="0" presId="urn:microsoft.com/office/officeart/2005/8/layout/target3"/>
    <dgm:cxn modelId="{36A449AC-853A-4C3E-AE4A-8E43ED394A93}" type="presParOf" srcId="{6E1A7150-238E-4254-A846-32C9D5434CBF}" destId="{7F664948-DCD3-46C7-9ABA-6802CF039596}" srcOrd="0" destOrd="0" presId="urn:microsoft.com/office/officeart/2005/8/layout/target3"/>
    <dgm:cxn modelId="{4DE87E69-EFB5-41A8-A63E-D1CE1A4EEBFC}" type="presParOf" srcId="{6E1A7150-238E-4254-A846-32C9D5434CBF}" destId="{B9D5D5EF-D1C4-4BCF-A98B-77273D0BBC2D}" srcOrd="1" destOrd="0" presId="urn:microsoft.com/office/officeart/2005/8/layout/target3"/>
    <dgm:cxn modelId="{E7E32831-B52C-4A9B-A631-7DB887E807C2}" type="presParOf" srcId="{6E1A7150-238E-4254-A846-32C9D5434CBF}" destId="{25435537-6AFD-41CD-8B01-29C8C8C73629}" srcOrd="2" destOrd="0" presId="urn:microsoft.com/office/officeart/2005/8/layout/target3"/>
    <dgm:cxn modelId="{F3C47191-7E9E-4CA3-9B83-AD6AABB75B40}" type="presOf" srcId="{BFD0C387-0E1F-467B-AE02-3AEF4FA2B040}" destId="{25435537-6AFD-41CD-8B01-29C8C8C73629}" srcOrd="0" destOrd="0" presId="urn:microsoft.com/office/officeart/2005/8/layout/target3"/>
    <dgm:cxn modelId="{5271D1F9-1D4A-4488-A34C-508BEADBF2F1}" type="presParOf" srcId="{6E1A7150-238E-4254-A846-32C9D5434CBF}" destId="{9B7D9266-AD23-45E2-BDB4-38C4399FF5F3}" srcOrd="3" destOrd="0" presId="urn:microsoft.com/office/officeart/2005/8/layout/target3"/>
    <dgm:cxn modelId="{84EA66B5-5202-4393-924D-367F6003C931}" type="presParOf" srcId="{6E1A7150-238E-4254-A846-32C9D5434CBF}" destId="{3C8BC412-72A8-4761-A46F-0DF130123C7B}" srcOrd="4" destOrd="0" presId="urn:microsoft.com/office/officeart/2005/8/layout/target3"/>
    <dgm:cxn modelId="{7A4FD06E-B50B-4A38-BB6E-7515B4BC61F5}" type="presParOf" srcId="{6E1A7150-238E-4254-A846-32C9D5434CBF}" destId="{9284766D-0C99-468D-8A2C-817900608385}" srcOrd="5" destOrd="0" presId="urn:microsoft.com/office/officeart/2005/8/layout/target3"/>
    <dgm:cxn modelId="{C40536A4-D09F-4A36-80CC-4CFE3AC92183}" type="presOf" srcId="{9E7D2286-8DFC-465A-B379-9BC1C1E15E4F}" destId="{9284766D-0C99-468D-8A2C-817900608385}" srcOrd="0" destOrd="0" presId="urn:microsoft.com/office/officeart/2005/8/layout/target3"/>
    <dgm:cxn modelId="{6A42F1C6-1E31-46AB-B651-45AE38621582}" type="presParOf" srcId="{6E1A7150-238E-4254-A846-32C9D5434CBF}" destId="{74602DEC-7AA1-42F2-99DE-D20EE46C9236}" srcOrd="6" destOrd="0" presId="urn:microsoft.com/office/officeart/2005/8/layout/target3"/>
    <dgm:cxn modelId="{D513C270-39AF-41EE-9820-4682D9B01EC9}" type="presParOf" srcId="{6E1A7150-238E-4254-A846-32C9D5434CBF}" destId="{AA8DB09B-EB6F-401A-BB58-17F97EBA34F3}" srcOrd="7" destOrd="0" presId="urn:microsoft.com/office/officeart/2005/8/layout/target3"/>
    <dgm:cxn modelId="{E8AC54C9-0FBC-4FBD-A0D3-449C1CD15DDD}" type="presParOf" srcId="{6E1A7150-238E-4254-A846-32C9D5434CBF}" destId="{CD988CDE-974D-487F-A682-BF7434F1B0A4}" srcOrd="8" destOrd="0" presId="urn:microsoft.com/office/officeart/2005/8/layout/target3"/>
    <dgm:cxn modelId="{8E74E16A-590A-401E-822E-549D549A6C2F}" type="presOf" srcId="{2F4C1188-BBE5-4CDF-AD4C-07D3D8378C44}" destId="{CD988CDE-974D-487F-A682-BF7434F1B0A4}" srcOrd="0" destOrd="0" presId="urn:microsoft.com/office/officeart/2005/8/layout/target3"/>
    <dgm:cxn modelId="{1015AB48-80B3-4D80-8CBD-004E77423478}" type="presParOf" srcId="{6E1A7150-238E-4254-A846-32C9D5434CBF}" destId="{E790281B-C21F-4B97-9AA8-BAD8D0970DE7}" srcOrd="9" destOrd="0" presId="urn:microsoft.com/office/officeart/2005/8/layout/target3"/>
    <dgm:cxn modelId="{87C79125-3ACF-44C8-99A9-EF2BFDAA7B5C}" type="presOf" srcId="{BFD0C387-0E1F-467B-AE02-3AEF4FA2B040}" destId="{E790281B-C21F-4B97-9AA8-BAD8D0970DE7}" srcOrd="1" destOrd="0" presId="urn:microsoft.com/office/officeart/2005/8/layout/target3"/>
    <dgm:cxn modelId="{C1408BE2-FC25-4A06-AC6E-BDB8B8808E17}" type="presParOf" srcId="{6E1A7150-238E-4254-A846-32C9D5434CBF}" destId="{032989F4-DEE5-4A55-8739-66DB212E5BE4}" srcOrd="10" destOrd="0" presId="urn:microsoft.com/office/officeart/2005/8/layout/target3"/>
    <dgm:cxn modelId="{A36B89F2-FF72-477B-8383-62D7D475D9DE}" type="presOf" srcId="{9E7D2286-8DFC-465A-B379-9BC1C1E15E4F}" destId="{032989F4-DEE5-4A55-8739-66DB212E5BE4}" srcOrd="1" destOrd="0" presId="urn:microsoft.com/office/officeart/2005/8/layout/target3"/>
    <dgm:cxn modelId="{57100076-46E7-4F78-B374-0A64BCEBF23F}" type="presParOf" srcId="{6E1A7150-238E-4254-A846-32C9D5434CBF}" destId="{34E2E665-564F-46B3-B299-D7ADC6C05F18}" srcOrd="11" destOrd="0" presId="urn:microsoft.com/office/officeart/2005/8/layout/target3"/>
    <dgm:cxn modelId="{E25A464D-D08D-468A-B772-4557EBB202A6}" type="presOf" srcId="{2F4C1188-BBE5-4CDF-AD4C-07D3D8378C44}" destId="{34E2E665-564F-46B3-B299-D7ADC6C05F18}" srcOrd="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418445" cy="3641129"/>
        <a:chOff x="0" y="0"/>
        <a:chExt cx="10418445" cy="3641129"/>
      </a:xfrm>
    </dsp:grpSpPr>
    <dsp:sp modelId="{03DD5A82-801B-47CE-A570-DC66F62A7EE7}">
      <dsp:nvSpPr>
        <dsp:cNvPr id="3" name="等腰三角形 2"/>
        <dsp:cNvSpPr/>
      </dsp:nvSpPr>
      <dsp:spPr bwMode="white">
        <a:xfrm>
          <a:off x="0" y="0"/>
          <a:ext cx="3641129" cy="3641129"/>
        </a:xfrm>
        <a:prstGeom prst="triangle">
          <a:avLst/>
        </a:prstGeom>
      </dsp:spPr>
      <dsp:style>
        <a:lnRef idx="3">
          <a:schemeClr val="accent2">
            <a:shade val="80000"/>
          </a:schemeClr>
        </a:lnRef>
        <a:fillRef idx="1">
          <a:schemeClr val="lt1"/>
        </a:fillRef>
        <a:effectRef idx="1">
          <a:scrgbClr r="0" g="0" b="0"/>
        </a:effectRef>
        <a:fontRef idx="minor">
          <a:schemeClr val="lt1"/>
        </a:fontRef>
      </dsp:style>
      <dsp:txXfrm>
        <a:off x="0" y="0"/>
        <a:ext cx="3641129" cy="3641129"/>
      </dsp:txXfrm>
    </dsp:sp>
    <dsp:sp modelId="{479359E7-26AF-447B-A1D0-45FE5FD94FDF}">
      <dsp:nvSpPr>
        <dsp:cNvPr id="4" name="圆角矩形 3"/>
        <dsp:cNvSpPr/>
      </dsp:nvSpPr>
      <dsp:spPr bwMode="white">
        <a:xfrm>
          <a:off x="1761317" y="92755"/>
          <a:ext cx="8324939" cy="70062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>
              <a:solidFill>
                <a:schemeClr val="dk1"/>
              </a:solidFill>
            </a:rPr>
            <a:t>核酸是一种生物大分子，相对分子质量可达上百万</a:t>
          </a:r>
          <a:endParaRPr lang="zh-CN" altLang="en-US" sz="1800">
            <a:solidFill>
              <a:schemeClr val="dk1"/>
            </a:solidFill>
          </a:endParaRPr>
        </a:p>
      </dsp:txBody>
      <dsp:txXfrm>
        <a:off x="1761317" y="92755"/>
        <a:ext cx="8324939" cy="700626"/>
      </dsp:txXfrm>
    </dsp:sp>
    <dsp:sp modelId="{446B771F-8683-42BD-82B0-9FAB5613D7BA}">
      <dsp:nvSpPr>
        <dsp:cNvPr id="5" name="圆角矩形 4"/>
        <dsp:cNvSpPr/>
      </dsp:nvSpPr>
      <dsp:spPr bwMode="white">
        <a:xfrm>
          <a:off x="1727236" y="1260160"/>
          <a:ext cx="8475842" cy="64166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</a:rPr>
            <a:t>核酸分为脱氧核糖核酸</a:t>
          </a:r>
          <a:r>
            <a:rPr lang="en-US" altLang="zh-CN" sz="1800">
              <a:solidFill>
                <a:schemeClr val="dk1"/>
              </a:solidFill>
            </a:rPr>
            <a:t>(DNA)</a:t>
          </a:r>
          <a:r>
            <a:rPr lang="zh-CN" altLang="en-US" sz="1800">
              <a:solidFill>
                <a:schemeClr val="dk1"/>
              </a:solidFill>
            </a:rPr>
            <a:t>和核糖核酸</a:t>
          </a:r>
          <a:r>
            <a:rPr lang="en-US" altLang="zh-CN" sz="1800">
              <a:solidFill>
                <a:schemeClr val="dk1"/>
              </a:solidFill>
            </a:rPr>
            <a:t>(RNA)</a:t>
          </a:r>
          <a:r>
            <a:rPr lang="zh-CN" altLang="en-US" sz="1800">
              <a:solidFill>
                <a:schemeClr val="dk1"/>
              </a:solidFill>
            </a:rPr>
            <a:t>，绝大多数生物体的遗传物质是</a:t>
          </a:r>
          <a:r>
            <a:rPr lang="en-US" altLang="zh-CN" sz="1800">
              <a:solidFill>
                <a:schemeClr val="dk1"/>
              </a:solidFill>
            </a:rPr>
            <a:t>DNA</a:t>
          </a:r>
          <a:r>
            <a:rPr lang="zh-CN" altLang="en-US" sz="1800">
              <a:solidFill>
                <a:schemeClr val="dk1"/>
              </a:solidFill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1727236" y="1260160"/>
        <a:ext cx="8475842" cy="641663"/>
      </dsp:txXfrm>
    </dsp:sp>
    <dsp:sp modelId="{5B94FCF4-C09A-4691-B72B-4FD09DD2892F}">
      <dsp:nvSpPr>
        <dsp:cNvPr id="6" name="圆角矩形 5"/>
        <dsp:cNvSpPr/>
      </dsp:nvSpPr>
      <dsp:spPr bwMode="white">
        <a:xfrm>
          <a:off x="1796907" y="2077756"/>
          <a:ext cx="8621538" cy="82108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</a:rPr>
            <a:t>核酸可以发生水解反应，核酸是由许多核苷酸单体形成的聚合物。核苷酸进一步水解得到磷酸和核苷，核苷继续水解得到戊糖和碱基 </a:t>
          </a:r>
          <a:endParaRPr>
            <a:solidFill>
              <a:schemeClr val="dk1"/>
            </a:solidFill>
          </a:endParaRPr>
        </a:p>
      </dsp:txBody>
      <dsp:txXfrm>
        <a:off x="1796907" y="2077756"/>
        <a:ext cx="8621538" cy="821089"/>
      </dsp:txXfrm>
    </dsp:sp>
    <dsp:sp modelId="{552A045F-B3EC-4A6E-A1CA-3F2F8AAC0A91}">
      <dsp:nvSpPr>
        <dsp:cNvPr id="7" name="圆角矩形 6"/>
        <dsp:cNvSpPr/>
      </dsp:nvSpPr>
      <dsp:spPr bwMode="white">
        <a:xfrm>
          <a:off x="1828012" y="3141446"/>
          <a:ext cx="7385772" cy="49968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</a:rPr>
            <a:t>核酸是由</a:t>
          </a:r>
          <a:r>
            <a:rPr lang="en-US" altLang="zh-CN" sz="1800">
              <a:solidFill>
                <a:schemeClr val="dk1"/>
              </a:solidFill>
            </a:rPr>
            <a:t>C</a:t>
          </a:r>
          <a:r>
            <a:rPr lang="zh-CN" altLang="en-US" sz="1800">
              <a:solidFill>
                <a:schemeClr val="dk1"/>
              </a:solidFill>
            </a:rPr>
            <a:t>、</a:t>
          </a:r>
          <a:r>
            <a:rPr lang="en-US" altLang="zh-CN" sz="1800">
              <a:solidFill>
                <a:schemeClr val="dk1"/>
              </a:solidFill>
            </a:rPr>
            <a:t>H</a:t>
          </a:r>
          <a:r>
            <a:rPr lang="zh-CN" altLang="en-US" sz="1800">
              <a:solidFill>
                <a:schemeClr val="dk1"/>
              </a:solidFill>
            </a:rPr>
            <a:t>、</a:t>
          </a:r>
          <a:r>
            <a:rPr lang="en-US" altLang="zh-CN" sz="1800">
              <a:solidFill>
                <a:schemeClr val="dk1"/>
              </a:solidFill>
            </a:rPr>
            <a:t>O</a:t>
          </a:r>
          <a:r>
            <a:rPr lang="zh-CN" altLang="en-US" sz="1800">
              <a:solidFill>
                <a:schemeClr val="dk1"/>
              </a:solidFill>
            </a:rPr>
            <a:t>、</a:t>
          </a:r>
          <a:r>
            <a:rPr lang="en-US" altLang="zh-CN" sz="1800">
              <a:solidFill>
                <a:schemeClr val="dk1"/>
              </a:solidFill>
            </a:rPr>
            <a:t>N</a:t>
          </a:r>
          <a:r>
            <a:rPr lang="zh-CN" altLang="en-US" sz="1800">
              <a:solidFill>
                <a:schemeClr val="dk1"/>
              </a:solidFill>
            </a:rPr>
            <a:t>、</a:t>
          </a:r>
          <a:r>
            <a:rPr lang="en-US" altLang="zh-CN" sz="1800">
              <a:solidFill>
                <a:schemeClr val="dk1"/>
              </a:solidFill>
            </a:rPr>
            <a:t>P</a:t>
          </a:r>
          <a:r>
            <a:rPr lang="zh-CN" altLang="en-US" sz="1800">
              <a:solidFill>
                <a:schemeClr val="dk1"/>
              </a:solidFill>
            </a:rPr>
            <a:t>元素组成 </a:t>
          </a:r>
          <a:endParaRPr>
            <a:solidFill>
              <a:schemeClr val="dk1"/>
            </a:solidFill>
          </a:endParaRPr>
        </a:p>
      </dsp:txBody>
      <dsp:txXfrm>
        <a:off x="1828012" y="3141446"/>
        <a:ext cx="7385772" cy="499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416686" cy="3635988"/>
        <a:chOff x="0" y="0"/>
        <a:chExt cx="11416686" cy="3635988"/>
      </a:xfrm>
    </dsp:grpSpPr>
    <dsp:sp modelId="{7F664948-DCD3-46C7-9ABA-6802CF039596}">
      <dsp:nvSpPr>
        <dsp:cNvPr id="3" name="饼形 2"/>
        <dsp:cNvSpPr/>
      </dsp:nvSpPr>
      <dsp:spPr bwMode="white">
        <a:xfrm>
          <a:off x="0" y="-1607012"/>
          <a:ext cx="6850012" cy="6850012"/>
        </a:xfrm>
        <a:prstGeom prst="pie">
          <a:avLst>
            <a:gd name="adj1" fmla="val 5400000"/>
            <a:gd name="adj2" fmla="val 1620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0" y="-1607012"/>
        <a:ext cx="6850012" cy="6850012"/>
      </dsp:txXfrm>
    </dsp:sp>
    <dsp:sp modelId="{25435537-6AFD-41CD-8B01-29C8C8C73629}">
      <dsp:nvSpPr>
        <dsp:cNvPr id="4" name="矩形 3"/>
        <dsp:cNvSpPr/>
      </dsp:nvSpPr>
      <dsp:spPr bwMode="white">
        <a:xfrm>
          <a:off x="3425006" y="-1607012"/>
          <a:ext cx="7991680" cy="6850012"/>
        </a:xfrm>
        <a:prstGeom prst="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>
              <a:solidFill>
                <a:schemeClr val="dk1"/>
              </a:solidFill>
            </a:rPr>
            <a:t>戊糖是核糖或脱氧核糖 </a:t>
          </a:r>
          <a:endParaRPr lang="zh-CN" altLang="en-US" sz="2400">
            <a:solidFill>
              <a:schemeClr val="dk1"/>
            </a:solidFill>
          </a:endParaRPr>
        </a:p>
      </dsp:txBody>
      <dsp:txXfrm>
        <a:off x="3425006" y="-1607012"/>
        <a:ext cx="7991680" cy="6850012"/>
      </dsp:txXfrm>
    </dsp:sp>
    <dsp:sp modelId="{3C8BC412-72A8-4761-A46F-0DF130123C7B}">
      <dsp:nvSpPr>
        <dsp:cNvPr id="6" name="饼形 5"/>
        <dsp:cNvSpPr/>
      </dsp:nvSpPr>
      <dsp:spPr bwMode="white">
        <a:xfrm>
          <a:off x="1198740" y="447968"/>
          <a:ext cx="4452532" cy="4452532"/>
        </a:xfrm>
        <a:prstGeom prst="pie">
          <a:avLst>
            <a:gd name="adj1" fmla="val 5400000"/>
            <a:gd name="adj2" fmla="val 1620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440000"/>
            <a:satOff val="-10587"/>
            <a:lumOff val="-294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198740" y="447968"/>
        <a:ext cx="4452532" cy="4452532"/>
      </dsp:txXfrm>
    </dsp:sp>
    <dsp:sp modelId="{9284766D-0C99-468D-8A2C-817900608385}">
      <dsp:nvSpPr>
        <dsp:cNvPr id="7" name="矩形 6"/>
        <dsp:cNvSpPr/>
      </dsp:nvSpPr>
      <dsp:spPr bwMode="white">
        <a:xfrm>
          <a:off x="3425006" y="447968"/>
          <a:ext cx="7991680" cy="4452532"/>
        </a:xfrm>
        <a:prstGeom prst="rect">
          <a:avLst/>
        </a:prstGeom>
      </dsp:spPr>
      <dsp:style>
        <a:lnRef idx="1">
          <a:schemeClr val="accent2">
            <a:hueOff val="-1440000"/>
            <a:satOff val="-10587"/>
            <a:lumOff val="-29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>
              <a:solidFill>
                <a:schemeClr val="dk1"/>
              </a:solidFill>
            </a:rPr>
            <a:t>均以环状结构存在于核酸中 </a:t>
          </a:r>
          <a:endParaRPr lang="zh-CN" altLang="en-US" sz="2400">
            <a:solidFill>
              <a:schemeClr val="dk1"/>
            </a:solidFill>
          </a:endParaRPr>
        </a:p>
      </dsp:txBody>
      <dsp:txXfrm>
        <a:off x="3425006" y="447968"/>
        <a:ext cx="7991680" cy="4452532"/>
      </dsp:txXfrm>
    </dsp:sp>
    <dsp:sp modelId="{AA8DB09B-EB6F-401A-BB58-17F97EBA34F3}">
      <dsp:nvSpPr>
        <dsp:cNvPr id="9" name="饼形 8"/>
        <dsp:cNvSpPr/>
      </dsp:nvSpPr>
      <dsp:spPr bwMode="white">
        <a:xfrm>
          <a:off x="2397516" y="2503019"/>
          <a:ext cx="2054980" cy="2054980"/>
        </a:xfrm>
        <a:prstGeom prst="pie">
          <a:avLst>
            <a:gd name="adj1" fmla="val 5400000"/>
            <a:gd name="adj2" fmla="val 1620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2880000"/>
            <a:satOff val="-21175"/>
            <a:lumOff val="-588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2397516" y="2503019"/>
        <a:ext cx="2054980" cy="2054980"/>
      </dsp:txXfrm>
    </dsp:sp>
    <dsp:sp modelId="{CD988CDE-974D-487F-A682-BF7434F1B0A4}">
      <dsp:nvSpPr>
        <dsp:cNvPr id="10" name="矩形 9"/>
        <dsp:cNvSpPr/>
      </dsp:nvSpPr>
      <dsp:spPr bwMode="white">
        <a:xfrm>
          <a:off x="3425006" y="2503019"/>
          <a:ext cx="7991680" cy="2054980"/>
        </a:xfrm>
        <a:prstGeom prst="rect">
          <a:avLst/>
        </a:prstGeom>
      </dsp:spPr>
      <dsp:style>
        <a:lnRef idx="1">
          <a:schemeClr val="accent2">
            <a:hueOff val="-2880000"/>
            <a:satOff val="-21175"/>
            <a:lumOff val="-588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0">
              <a:solidFill>
                <a:schemeClr val="dk1"/>
              </a:solidFill>
            </a:rPr>
            <a:t>对应的核酸分别是核糖核酸</a:t>
          </a:r>
          <a:r>
            <a:rPr lang="en-US" sz="2400" b="0">
              <a:solidFill>
                <a:schemeClr val="dk1"/>
              </a:solidFill>
            </a:rPr>
            <a:t>(RNA</a:t>
          </a:r>
          <a:r>
            <a:rPr lang="zh-CN" sz="2400" b="0">
              <a:solidFill>
                <a:schemeClr val="dk1"/>
              </a:solidFill>
            </a:rPr>
            <a:t>）和脱氧核糖核酸</a:t>
          </a:r>
          <a:r>
            <a:rPr lang="en-US" sz="2400" b="0">
              <a:solidFill>
                <a:schemeClr val="dk1"/>
              </a:solidFill>
            </a:rPr>
            <a:t>(DNA)</a:t>
          </a:r>
          <a:r>
            <a:rPr lang="en-US" altLang="zh-CN" sz="2400" b="0">
              <a:solidFill>
                <a:schemeClr val="dk1"/>
              </a:solidFill>
            </a:rPr>
            <a:t> </a:t>
          </a:r>
          <a:endParaRPr lang="zh-CN" sz="2400">
            <a:solidFill>
              <a:schemeClr val="dk1"/>
            </a:solidFill>
          </a:endParaRPr>
        </a:p>
      </dsp:txBody>
      <dsp:txXfrm>
        <a:off x="3425006" y="2503019"/>
        <a:ext cx="7991680" cy="2054980"/>
      </dsp:txXfrm>
    </dsp:sp>
    <dsp:sp modelId="{9B7D9266-AD23-45E2-BDB4-38C4399FF5F3}">
      <dsp:nvSpPr>
        <dsp:cNvPr id="5" name="矩形 4" hidden="1"/>
        <dsp:cNvSpPr/>
      </dsp:nvSpPr>
      <dsp:spPr>
        <a:xfrm>
          <a:off x="0" y="4900499"/>
          <a:ext cx="11416686" cy="342501"/>
        </a:xfrm>
        <a:prstGeom prst="rect">
          <a:avLst/>
        </a:prstGeom>
      </dsp:spPr>
      <dsp:txXfrm>
        <a:off x="0" y="4900499"/>
        <a:ext cx="11416686" cy="342501"/>
      </dsp:txXfrm>
    </dsp:sp>
    <dsp:sp modelId="{74602DEC-7AA1-42F2-99DE-D20EE46C9236}">
      <dsp:nvSpPr>
        <dsp:cNvPr id="8" name="矩形 7" hidden="1"/>
        <dsp:cNvSpPr/>
      </dsp:nvSpPr>
      <dsp:spPr>
        <a:xfrm>
          <a:off x="0" y="4557999"/>
          <a:ext cx="11416686" cy="342501"/>
        </a:xfrm>
        <a:prstGeom prst="rect">
          <a:avLst/>
        </a:prstGeom>
      </dsp:spPr>
      <dsp:txXfrm>
        <a:off x="0" y="4557999"/>
        <a:ext cx="11416686" cy="34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：生物大分子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5480" y="3706495"/>
            <a:ext cx="324104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第三节：核酸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071" y="1060393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腺苷三磷酸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(ATP)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7881" y="1887030"/>
            <a:ext cx="10502670" cy="33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u"/>
              <a:tabLst>
                <a:tab pos="2400300" algn="l"/>
                <a:tab pos="5067300" algn="r"/>
              </a:tabLst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腺嘌呤核苷中的核糖羟基与磷酸反应，可形成腺苷酸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(AMP)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、腺苷二磷酸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(ADP)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及腺苷三磷酸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(ATP)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u"/>
              <a:tabLst>
                <a:tab pos="2400300" algn="l"/>
                <a:tab pos="5067300" algn="r"/>
              </a:tabLst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中的特殊键：磷酸与核糖之间通过磷酯键连接，磷酸与磷酸之间形磷酸酐键。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u"/>
              <a:tabLst>
                <a:tab pos="2400300" algn="l"/>
                <a:tab pos="5067300" algn="r"/>
              </a:tabLst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的水解过程的能量变化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  <a:tab pos="5067300" algn="r"/>
              </a:tabLst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图片 8" descr="www.zq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49" y="4812254"/>
            <a:ext cx="4018548" cy="11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93" y="4059770"/>
            <a:ext cx="5910703" cy="198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核酸的结构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3" descr="W1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5244" y="2449513"/>
            <a:ext cx="6689725" cy="3951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"/>
          <p:cNvSpPr txBox="1"/>
          <p:nvPr/>
        </p:nvSpPr>
        <p:spPr>
          <a:xfrm>
            <a:off x="416399" y="1292567"/>
            <a:ext cx="10748775" cy="11348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直到1953年，科学家在深入研究DNA晶体Ⅹ射线衍射数据的基础上，提出了DNA分子的双螺旋结构模型。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核酸的结构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1" y="2704168"/>
            <a:ext cx="4246191" cy="3763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54" y="2573113"/>
            <a:ext cx="3649651" cy="3869178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416399" y="1292567"/>
            <a:ext cx="10748775" cy="11348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直到1953年，科学家在深入研究DNA晶体Ⅹ射线衍射数据的基础上，提出了DNA分子的双螺旋结构模型。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核酸的结构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071" y="1243273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400300" algn="l"/>
                <a:tab pos="5067300" algn="r"/>
              </a:tabLs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的双螺旋结构特点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1071" y="1915021"/>
            <a:ext cx="6824482" cy="390485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400300" algn="l"/>
                <a:tab pos="5067300" algn="r"/>
              </a:tabLst>
            </a:pP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分子由两条多聚核苷酸链组成，两条链平行盘绕，形成双螺旋结构。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400300" algn="l"/>
                <a:tab pos="5067300" algn="r"/>
              </a:tabLst>
            </a:pP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每条链中的脱氧核糖和磷酸交替连接，排列在外侧，碱基排列在内侧。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400300" algn="l"/>
                <a:tab pos="5067300" algn="r"/>
              </a:tabLst>
            </a:pP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两条链上的碱基通过氢键作用，腺嘌呤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与胸腺嘧啶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配对，鸟嘌呤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与胞嘧啶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配对，结合成碱基对，遵循碱基互补配对原则。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5"/>
          <a:stretch>
            <a:fillRect/>
          </a:stretch>
        </p:blipFill>
        <p:spPr>
          <a:xfrm>
            <a:off x="7343048" y="2144230"/>
            <a:ext cx="4404046" cy="294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401071" y="1243273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400300" algn="l"/>
                <a:tab pos="5067300" algn="r"/>
              </a:tabLs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的结构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8601" y="2230007"/>
            <a:ext cx="10965672" cy="219669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400300" algn="l"/>
                <a:tab pos="5067300" algn="r"/>
              </a:tabLs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也是以核苷酸为基本构成单位，其中的戊糖和碱基与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中的不同，核糖替代了脱氧核糖，尿嘧啶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(U)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替代了胸腺嘧啶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400300" algn="l"/>
                <a:tab pos="5067300" algn="r"/>
              </a:tabLs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分子一般呈单链状结构，比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分子小得多。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核酸的结构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核酸的生物功能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>
            <a:fillRect/>
          </a:stretch>
        </p:blipFill>
        <p:spPr>
          <a:xfrm>
            <a:off x="8134697" y="1313642"/>
            <a:ext cx="3723299" cy="4960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36" y="1949639"/>
            <a:ext cx="3926164" cy="3968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9940" y="1011558"/>
            <a:ext cx="8588321" cy="57624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  <a:tabLst>
                <a:tab pos="2400300" algn="l"/>
                <a:tab pos="5067300" algn="r"/>
              </a:tabLst>
            </a:pP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基因：有一定碱基排列顺序的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片段含有特定的遗传信息 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核酸的生物功能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73786" y="504746"/>
            <a:ext cx="7345111" cy="55668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400300" algn="l"/>
                <a:tab pos="5067300" algn="r"/>
              </a:tabLst>
            </a:pP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核酸是生物体遗传信息的载体。</a:t>
            </a:r>
            <a:endParaRPr lang="en-US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400300" algn="l"/>
                <a:tab pos="5067300" algn="r"/>
              </a:tabLst>
            </a:pP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分子上有许多基因，决定了生物体的一系列性状。</a:t>
            </a:r>
            <a:endParaRPr lang="en-US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400300" algn="l"/>
                <a:tab pos="5067300" algn="r"/>
              </a:tabLst>
            </a:pP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在细胞繁殖分裂过程中，会发生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分子的复制。</a:t>
            </a:r>
            <a:endParaRPr lang="en-US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400300" algn="l"/>
                <a:tab pos="5067300" algn="r"/>
              </a:tabLst>
            </a:pP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亲代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分子的两条链解开后作为母链模板，在酶的作用下，利用游离的核苷酸各自合成一段与母链互补的子链。最后形成两个与亲代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完全相同的子代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分子，使核酸携带的遗传信息通过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复制被精确地传递给下一代，并通过控制蛋白质的合成来影响生物体特定性状的发生和发育。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>
            <a:fillRect/>
          </a:stretch>
        </p:blipFill>
        <p:spPr>
          <a:xfrm>
            <a:off x="486352" y="659191"/>
            <a:ext cx="3723299" cy="49600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8732" y="6069613"/>
            <a:ext cx="10287345" cy="5808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400300" algn="l"/>
                <a:tab pos="5067300" algn="r"/>
              </a:tabLst>
            </a:pP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主要负责传递、翻译和表达</a:t>
            </a:r>
            <a:r>
              <a:rPr lang="en-US" altLang="zh-CN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所携带的遗传信息。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核酸的生物功能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9840" y="1562415"/>
            <a:ext cx="10764104" cy="113486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r>
              <a:rPr kumimoji="0" lang="en-US" altLang="zh-CN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400" kern="1200" cap="none" spc="0" normalizeH="0" baseline="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1981年，我国科学家采用有机合成与酶促合成相结合的方法，人工合成了具有生物活性的核酸分子——酵母丙氨酸转移核糖核酸。    </a:t>
            </a:r>
            <a:endParaRPr kumimoji="0" lang="en-US" altLang="zh-CN" sz="2400" kern="1200" cap="none" spc="0" normalizeH="0" baseline="0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9840" y="2950967"/>
            <a:ext cx="10764104" cy="5808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r>
              <a:rPr kumimoji="0" lang="en-US" altLang="zh-CN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400" kern="1200" cap="none" spc="0" normalizeH="0" baseline="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1999年，我国参与了人类基因组计划，成为参与该项计划的唯一发展中国家。    </a:t>
            </a:r>
            <a:endParaRPr kumimoji="0" lang="en-US" altLang="zh-CN" sz="2400" kern="1200" cap="none" spc="0" normalizeH="0" baseline="0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9840" y="4067750"/>
            <a:ext cx="10764104" cy="16888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r>
              <a:rPr kumimoji="0" lang="en-US" altLang="zh-CN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400" kern="1200" cap="none" spc="0" normalizeH="0" baseline="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2002年，我国科学家完成了水稻基因组图谱的绘制。对核酸的结构和生物功能的研究，将使人们深入认识生命活动规律，更好地利用生物资源，有助于提高疾病诊断和治疗水平，促进医学、农业等的发展。</a:t>
            </a:r>
            <a:endParaRPr kumimoji="0" lang="en-US" altLang="zh-CN" sz="2400" kern="1200" cap="none" spc="0" normalizeH="0" baseline="0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小结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/>
          <a:stretch>
            <a:fillRect/>
          </a:stretch>
        </p:blipFill>
        <p:spPr>
          <a:xfrm>
            <a:off x="1791851" y="1482106"/>
            <a:ext cx="8608298" cy="447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小结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3013" name="M41.eps" descr="id:2147511877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94740"/>
            <a:ext cx="8062595" cy="4667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新课导入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7730" y="1637665"/>
            <a:ext cx="4380865" cy="4707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核酸因其最早在细胞核中发现，并具有酸性，故而得名。天然的核酸根据其组成中所含戊糖的不同，分为脱氧核糖核酸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(DNA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）和核糖核酸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(RNA)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。一系列生物学实验的结果表明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核酸是生物体遗传信息的携带者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绝大多数生物体的遗传物质是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DNA,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少数生物体的遗传物质是</a:t>
            </a:r>
            <a:r>
              <a:rPr lang="en-US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RNA</a:t>
            </a:r>
            <a:r>
              <a:rPr lang="zh-CN" sz="20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。核酸在生物体的生长、繁殖、遗传和变异等生命现象中起着重要的作用。</a:t>
            </a:r>
            <a:endParaRPr lang="zh-CN" altLang="en-US" sz="2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9219" name="图片 3"/>
          <p:cNvPicPr>
            <a:picLocks noChangeAspect="1"/>
          </p:cNvPicPr>
          <p:nvPr/>
        </p:nvPicPr>
        <p:blipFill>
          <a:blip r:embed="rId2">
            <a:lum bright="-6000" contrast="30000"/>
          </a:blip>
          <a:stretch>
            <a:fillRect/>
          </a:stretch>
        </p:blipFill>
        <p:spPr>
          <a:xfrm>
            <a:off x="762000" y="1722755"/>
            <a:ext cx="6343650" cy="3877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401071" y="1477717"/>
          <a:ext cx="10418445" cy="364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1151255"/>
            <a:ext cx="10418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核酸水解的过程</a:t>
            </a:r>
            <a:r>
              <a:rPr lang="en-US" alt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273" name="图片 6"/>
          <p:cNvPicPr>
            <a:picLocks noChangeAspect="1"/>
          </p:cNvPicPr>
          <p:nvPr/>
        </p:nvPicPr>
        <p:blipFill>
          <a:blip r:embed="rId2">
            <a:lum bright="-29999" contrast="48000"/>
          </a:blip>
          <a:srcRect r="1024"/>
          <a:stretch>
            <a:fillRect/>
          </a:stretch>
        </p:blipFill>
        <p:spPr>
          <a:xfrm>
            <a:off x="1570355" y="1920240"/>
            <a:ext cx="9140825" cy="4095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41310" y="2147090"/>
          <a:ext cx="11416686" cy="363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8770" y="608965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sz="2400" b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认识戊糖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1068705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sz="2400" b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认识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碱基</a:t>
            </a:r>
            <a:endParaRPr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9" name="图片 17" descr="www.zq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356" y="3979720"/>
            <a:ext cx="1208032" cy="12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图片 3" descr="www.zq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023" y="3979720"/>
            <a:ext cx="1768091" cy="12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图片 4" descr="www.zqy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7419" y="3719963"/>
            <a:ext cx="1104033" cy="13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图片 5" descr="www.zqy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767" y="3979720"/>
            <a:ext cx="1331747" cy="10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6" descr="www.zqy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103" y="3829147"/>
            <a:ext cx="1023490" cy="12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2530" y="1604496"/>
            <a:ext cx="10860665" cy="16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>
                <a:tab pos="2400300" algn="l"/>
                <a:tab pos="5067300" algn="r"/>
              </a:tabLst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中的碱基主要有腺嘌呤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、鸟嘌呤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、胞嘧啶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和尿嘧啶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四种。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>
                <a:tab pos="2400300" algn="l"/>
                <a:tab pos="5067300" algn="r"/>
              </a:tabLst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中的碱基主要有腺嘌呤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、鸟嘌呤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、胞嘧啶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和胸腺嘧啶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四种。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>
                <a:tab pos="2400300" algn="l"/>
                <a:tab pos="5067300" algn="r"/>
              </a:tabLst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碱基的名称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符号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和结构简式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46069" y="5331726"/>
            <a:ext cx="1535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鸟嘌呤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432187" y="5331726"/>
            <a:ext cx="1518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胞嘧啶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047767" y="5370853"/>
            <a:ext cx="1808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  <a:tab pos="50673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  <a:tab pos="5067300" algn="r"/>
              </a:tabLst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胸腺嘧啶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24863" y="5370854"/>
            <a:ext cx="1535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尿嘧啶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(U)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9227" y="5372481"/>
            <a:ext cx="180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  <a:tab pos="5067300" algn="r"/>
              </a:tabLst>
            </a:pP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腺嘌呤</a:t>
            </a: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  <p:bldP spid="10" grpId="0" bldLvl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1292225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核酸的合成和水解 </a:t>
            </a:r>
            <a:endParaRPr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 descr="图片45"/>
          <p:cNvPicPr/>
          <p:nvPr/>
        </p:nvPicPr>
        <p:blipFill>
          <a:blip r:embed="rId2"/>
          <a:srcRect l="17047" r="17875"/>
          <a:stretch>
            <a:fillRect/>
          </a:stretch>
        </p:blipFill>
        <p:spPr>
          <a:xfrm>
            <a:off x="1855244" y="2814018"/>
            <a:ext cx="8187862" cy="191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956945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endParaRPr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1319" y="1852111"/>
          <a:ext cx="10937579" cy="42342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26140"/>
                <a:gridCol w="797859"/>
                <a:gridCol w="1569350"/>
                <a:gridCol w="3922115"/>
                <a:gridCol w="3922115"/>
              </a:tblGrid>
              <a:tr h="536717">
                <a:tc gridSpan="3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组成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脱氧核糖核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(DNA)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核糖核酸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(RNA)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03">
                <a:tc gridSpan="3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磷酸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都含有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85603">
                <a:tc rowSpan="3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核苷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戊糖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脱氧核糖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核糖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4">
                <a:tc vMerge="1">
                  <a:tcPr/>
                </a:tc>
                <a:tc rowSpan="2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碱基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腺嘌呤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、鸟嘌呤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、胞嘧啶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257214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不同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胸腺嘧啶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尿嘧啶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核酸的组成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835025"/>
            <a:ext cx="10418445" cy="58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学生活动</a:t>
            </a:r>
            <a:endParaRPr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687259" y="1567736"/>
            <a:ext cx="10477915" cy="11445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>
                <a:latin typeface="+mn-ea"/>
                <a:sym typeface="+mn-ea"/>
              </a:rPr>
              <a:t>腺嘌呤核苷和腺嘌呤核苷酸是生产核酸类药物的中间体，请在以下结构简式中找出戊糖、碱基和磷酸所对应的部分。</a:t>
            </a:r>
            <a:endParaRPr lang="zh-CN" altLang="en-US" sz="2400">
              <a:latin typeface="+mn-ea"/>
              <a:sym typeface="+mn-ea"/>
            </a:endParaRPr>
          </a:p>
        </p:txBody>
      </p:sp>
      <p:pic>
        <p:nvPicPr>
          <p:cNvPr id="22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12000" contrast="72000"/>
          </a:blip>
          <a:stretch>
            <a:fillRect/>
          </a:stretch>
        </p:blipFill>
        <p:spPr>
          <a:xfrm>
            <a:off x="792035" y="2963149"/>
            <a:ext cx="3487593" cy="3224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5"/>
          <p:cNvPicPr>
            <a:picLocks noChangeAspect="1"/>
          </p:cNvPicPr>
          <p:nvPr/>
        </p:nvPicPr>
        <p:blipFill>
          <a:blip r:embed="rId4">
            <a:lum contrast="54000"/>
          </a:blip>
          <a:stretch>
            <a:fillRect/>
          </a:stretch>
        </p:blipFill>
        <p:spPr>
          <a:xfrm>
            <a:off x="4708397" y="3080624"/>
            <a:ext cx="3876675" cy="32242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9" name="直接箭头连接符 28"/>
          <p:cNvCxnSpPr/>
          <p:nvPr/>
        </p:nvCxnSpPr>
        <p:spPr>
          <a:xfrm flipH="1" flipV="1">
            <a:off x="4219447" y="3555286"/>
            <a:ext cx="569913" cy="793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789360" y="3374311"/>
            <a:ext cx="684212" cy="83099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+mn-ea"/>
              </a:rPr>
              <a:t>碱基</a:t>
            </a:r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152397" y="4464924"/>
            <a:ext cx="319088" cy="217488"/>
          </a:xfrm>
          <a:prstGeom prst="straightConnector1">
            <a:avLst/>
          </a:prstGeom>
          <a:ln w="76200">
            <a:solidFill>
              <a:srgbClr val="161FCE"/>
            </a:solidFill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66597" y="4279186"/>
            <a:ext cx="685800" cy="830997"/>
          </a:xfrm>
          <a:prstGeom prst="rect">
            <a:avLst/>
          </a:prstGeom>
          <a:solidFill>
            <a:srgbClr val="161FCE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+mn-ea"/>
              </a:rPr>
              <a:t>戊糖</a:t>
            </a:r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85072" y="2785349"/>
            <a:ext cx="685800" cy="83099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+mn-ea"/>
              </a:rPr>
              <a:t>碱基</a:t>
            </a:r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 flipV="1">
            <a:off x="7309514" y="5681583"/>
            <a:ext cx="767686" cy="279064"/>
          </a:xfrm>
          <a:prstGeom prst="straightConnector1">
            <a:avLst/>
          </a:prstGeom>
          <a:ln w="76200">
            <a:solidFill>
              <a:srgbClr val="161FCE"/>
            </a:solidFill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234386" y="5632192"/>
            <a:ext cx="1187520" cy="461665"/>
          </a:xfrm>
          <a:prstGeom prst="rect">
            <a:avLst/>
          </a:prstGeom>
          <a:solidFill>
            <a:srgbClr val="161FCE"/>
          </a:solidFill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+mn-ea"/>
              </a:rPr>
              <a:t>戊糖</a:t>
            </a:r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5132260" y="5384086"/>
            <a:ext cx="0" cy="439738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789359" y="5823824"/>
            <a:ext cx="1036637" cy="461665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+mn-ea"/>
              </a:rPr>
              <a:t>磷酸</a:t>
            </a:r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 bldLvl="0" animBg="1"/>
      <p:bldP spid="37" grpId="0" bldLvl="0" animBg="1"/>
      <p:bldP spid="39" grpId="0" bldLvl="0" animBg="1"/>
      <p:bldP spid="41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12075,&quot;width&quot;:13065}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YmIxMmY2ODhlNWNkOTk1YmU0ODVkMDg0YWE2MmQwNW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WPS 演示</Application>
  <PresentationFormat>宽屏</PresentationFormat>
  <Paragraphs>169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吴家奇</cp:lastModifiedBy>
  <cp:revision>160</cp:revision>
  <dcterms:created xsi:type="dcterms:W3CDTF">2019-06-19T02:08:00Z</dcterms:created>
  <dcterms:modified xsi:type="dcterms:W3CDTF">2024-02-22T08:45:15Z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AFB9F878893B4E18BE7682531FC71883_13</vt:lpwstr>
  </property>
</Properties>
</file>