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7" r:id="rId3"/>
    <p:sldId id="377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4"/>
    <p:sldId id="387" r:id="rId15"/>
    <p:sldId id="388" r:id="rId16"/>
    <p:sldId id="389" r:id="rId17"/>
    <p:sldId id="390" r:id="rId18"/>
    <p:sldId id="391" r:id="rId19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75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0" clrIdx="0"/>
  <p:cmAuthor id="2" name="作者" initials="A" lastIdx="0" clrIdx="1"/>
  <p:cmAuthor id="0" name="幸全" initials="" lastIdx="0" clrIdx="0"/>
  <p:cmAuthor id="3" name="Author" initials="A" lastIdx="0" clrIdx="2"/>
  <p:cmAuthor id="4" name="王习习" initials="王" lastIdx="0" clrIdx="0"/>
  <p:cmAuthor id="6" name="Administrator" initials="A" lastIdx="0" clrIdx="5"/>
  <p:cmAuthor id="7" name="GXSG-01" initials="G" lastIdx="0" clrIdx="6"/>
  <p:cmAuthor id="8" name="夏" initials="夏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30" y="78"/>
      </p:cViewPr>
      <p:guideLst>
        <p:guide orient="horz" pos="2159"/>
        <p:guide pos="375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80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80963" y="739775"/>
            <a:ext cx="6573837" cy="3700463"/>
          </a:xfrm>
          <a:noFill/>
          <a:ln w="12700">
            <a:solidFill>
              <a:srgbClr val="000000"/>
            </a:solidFill>
            <a:miter lim="800000"/>
          </a:ln>
        </p:spPr>
      </p:sp>
      <p:sp>
        <p:nvSpPr>
          <p:cNvPr id="14339" name="备注占位符 2"/>
          <p:cNvSpPr>
            <a:spLocks noGrp="1"/>
          </p:cNvSpPr>
          <p:nvPr>
            <p:ph type="body" idx="3"/>
          </p:nvPr>
        </p:nvSpPr>
        <p:spPr bwMode="auto">
          <a:xfrm>
            <a:off x="673100" y="4686300"/>
            <a:ext cx="5389563" cy="4440238"/>
          </a:xfr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1217295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600" b="0" i="0" u="none" baseline="0"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</a:defRPr>
            </a:lvl1pPr>
            <a:lvl2pPr marL="609600" indent="0" algn="l" defTabSz="1217295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600" b="0" i="0" u="none" baseline="0"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</a:defRPr>
            </a:lvl2pPr>
            <a:lvl3pPr marL="1219200" indent="0" algn="l" defTabSz="1217295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600" b="0" i="0" u="none" baseline="0"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</a:defRPr>
            </a:lvl3pPr>
            <a:lvl4pPr marL="1828800" indent="0" algn="l" defTabSz="1217295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600" b="0" i="0" u="none" baseline="0"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</a:defRPr>
            </a:lvl4pPr>
            <a:lvl5pPr marL="2438400" indent="0" algn="l" defTabSz="1217295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1600" b="0" i="0" u="none" baseline="0"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</a:defRPr>
            </a:lvl5pPr>
          </a:lstStyle>
          <a:p>
            <a:pPr marL="0" indent="0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r" eaLnBrk="1" hangingPunct="1">
              <a:buFont typeface="Arial" panose="020B0604020202020204"/>
            </a:pPr>
            <a:fld id="{52AB2129-D0C5-43DF-A2CC-422C59D18DA8}" type="slidenum">
              <a:rPr lang="en-US" altLang="en-US" sz="1200">
                <a:latin typeface="Calibri" panose="020F0502020204030204" charset="0"/>
              </a:rPr>
            </a:fld>
            <a:endParaRPr lang="en-US" altLang="en-US" sz="1200">
              <a:latin typeface="Calibri" panose="020F050202020403020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tags" Target="../tags/tag62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png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9" name="组合 8"/>
          <p:cNvGrpSpPr/>
          <p:nvPr userDrawn="1"/>
        </p:nvGrpSpPr>
        <p:grpSpPr>
          <a:xfrm>
            <a:off x="143692" y="150495"/>
            <a:ext cx="666204" cy="470263"/>
            <a:chOff x="117566" y="1188720"/>
            <a:chExt cx="666204" cy="470263"/>
          </a:xfrm>
        </p:grpSpPr>
        <p:sp>
          <p:nvSpPr>
            <p:cNvPr id="7" name="箭头: V 形 6"/>
            <p:cNvSpPr/>
            <p:nvPr userDrawn="1"/>
          </p:nvSpPr>
          <p:spPr>
            <a:xfrm>
              <a:off x="117566" y="1188720"/>
              <a:ext cx="326571" cy="470263"/>
            </a:xfrm>
            <a:prstGeom prst="chevron">
              <a:avLst/>
            </a:prstGeom>
            <a:ln>
              <a:solidFill>
                <a:srgbClr val="3B96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箭头: V 形 7"/>
            <p:cNvSpPr/>
            <p:nvPr userDrawn="1"/>
          </p:nvSpPr>
          <p:spPr>
            <a:xfrm>
              <a:off x="457199" y="1188720"/>
              <a:ext cx="326571" cy="470263"/>
            </a:xfrm>
            <a:prstGeom prst="chevron">
              <a:avLst/>
            </a:prstGeom>
            <a:ln>
              <a:solidFill>
                <a:srgbClr val="3B96D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直接连接符 10"/>
          <p:cNvCxnSpPr/>
          <p:nvPr userDrawn="1"/>
        </p:nvCxnSpPr>
        <p:spPr>
          <a:xfrm>
            <a:off x="940526" y="640443"/>
            <a:ext cx="11251474" cy="0"/>
          </a:xfrm>
          <a:prstGeom prst="line">
            <a:avLst/>
          </a:prstGeom>
          <a:ln>
            <a:solidFill>
              <a:srgbClr val="3DA1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图片 9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8432" y="-54990"/>
            <a:ext cx="1053221" cy="675748"/>
          </a:xfrm>
          <a:prstGeom prst="rect">
            <a:avLst/>
          </a:prstGeom>
        </p:spPr>
      </p:pic>
    </p:spTree>
    <p:custDataLst>
      <p:tags r:id="rId20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tags" Target="../tags/tag64.xml"/><Relationship Id="rId5" Type="http://schemas.openxmlformats.org/officeDocument/2006/relationships/image" Target="../media/image5.png"/><Relationship Id="rId4" Type="http://schemas.openxmlformats.org/officeDocument/2006/relationships/tags" Target="../tags/tag63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5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8.xml"/><Relationship Id="rId1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79.xml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68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/>
          <p:cNvGrpSpPr/>
          <p:nvPr/>
        </p:nvGrpSpPr>
        <p:grpSpPr>
          <a:xfrm>
            <a:off x="3421884" y="5507051"/>
            <a:ext cx="616395" cy="616395"/>
            <a:chOff x="3059832" y="3339719"/>
            <a:chExt cx="3607562" cy="3607562"/>
          </a:xfrm>
        </p:grpSpPr>
        <p:sp>
          <p:nvSpPr>
            <p:cNvPr id="24" name="椭圆 23"/>
            <p:cNvSpPr/>
            <p:nvPr/>
          </p:nvSpPr>
          <p:spPr>
            <a:xfrm>
              <a:off x="3059832" y="3339719"/>
              <a:ext cx="3607562" cy="360756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grpSp>
          <p:nvGrpSpPr>
            <p:cNvPr id="25" name="组合 24"/>
            <p:cNvGrpSpPr/>
            <p:nvPr/>
          </p:nvGrpSpPr>
          <p:grpSpPr>
            <a:xfrm>
              <a:off x="3168200" y="3448087"/>
              <a:ext cx="3390828" cy="3390828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26" name="同心圆 35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33" name="组合 32"/>
          <p:cNvGrpSpPr/>
          <p:nvPr/>
        </p:nvGrpSpPr>
        <p:grpSpPr>
          <a:xfrm>
            <a:off x="6223791" y="1857139"/>
            <a:ext cx="292233" cy="292233"/>
            <a:chOff x="3059832" y="3339719"/>
            <a:chExt cx="3607562" cy="3607562"/>
          </a:xfrm>
          <a:solidFill>
            <a:schemeClr val="accent1">
              <a:lumMod val="75000"/>
            </a:schemeClr>
          </a:solidFill>
        </p:grpSpPr>
        <p:sp>
          <p:nvSpPr>
            <p:cNvPr id="34" name="椭圆 33"/>
            <p:cNvSpPr/>
            <p:nvPr/>
          </p:nvSpPr>
          <p:spPr>
            <a:xfrm>
              <a:off x="3059832" y="3339719"/>
              <a:ext cx="3607562" cy="360756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3780D7"/>
                </a:solidFill>
                <a:cs typeface="+mn-ea"/>
                <a:sym typeface="+mn-lt"/>
              </a:endParaRPr>
            </a:p>
          </p:txBody>
        </p:sp>
        <p:grpSp>
          <p:nvGrpSpPr>
            <p:cNvPr id="35" name="组合 34"/>
            <p:cNvGrpSpPr/>
            <p:nvPr/>
          </p:nvGrpSpPr>
          <p:grpSpPr>
            <a:xfrm>
              <a:off x="3168200" y="3448087"/>
              <a:ext cx="3390828" cy="3390828"/>
              <a:chOff x="304800" y="673100"/>
              <a:chExt cx="4000500" cy="4000500"/>
            </a:xfrm>
            <a:grpFill/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36" name="同心圆 5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3780D7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7" name="椭圆 3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3780D7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38" name="组合 37"/>
          <p:cNvGrpSpPr/>
          <p:nvPr/>
        </p:nvGrpSpPr>
        <p:grpSpPr>
          <a:xfrm>
            <a:off x="417233" y="5641679"/>
            <a:ext cx="179386" cy="179386"/>
            <a:chOff x="3059832" y="3339719"/>
            <a:chExt cx="3607562" cy="3607562"/>
          </a:xfrm>
          <a:solidFill>
            <a:schemeClr val="accent1">
              <a:lumMod val="75000"/>
            </a:schemeClr>
          </a:solidFill>
        </p:grpSpPr>
        <p:sp>
          <p:nvSpPr>
            <p:cNvPr id="39" name="椭圆 38"/>
            <p:cNvSpPr/>
            <p:nvPr/>
          </p:nvSpPr>
          <p:spPr>
            <a:xfrm>
              <a:off x="3059832" y="3339719"/>
              <a:ext cx="3607562" cy="360756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grpSp>
          <p:nvGrpSpPr>
            <p:cNvPr id="40" name="组合 39"/>
            <p:cNvGrpSpPr/>
            <p:nvPr/>
          </p:nvGrpSpPr>
          <p:grpSpPr>
            <a:xfrm>
              <a:off x="3168200" y="3448087"/>
              <a:ext cx="3390828" cy="3390828"/>
              <a:chOff x="304800" y="673100"/>
              <a:chExt cx="4000500" cy="4000500"/>
            </a:xfrm>
            <a:grpFill/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1" name="同心圆 5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椭圆 4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43" name="组合 42"/>
          <p:cNvGrpSpPr/>
          <p:nvPr/>
        </p:nvGrpSpPr>
        <p:grpSpPr>
          <a:xfrm>
            <a:off x="4372991" y="721039"/>
            <a:ext cx="292233" cy="292233"/>
            <a:chOff x="3059832" y="3339719"/>
            <a:chExt cx="3607562" cy="3607562"/>
          </a:xfrm>
          <a:solidFill>
            <a:schemeClr val="accent1">
              <a:lumMod val="75000"/>
            </a:schemeClr>
          </a:solidFill>
        </p:grpSpPr>
        <p:sp>
          <p:nvSpPr>
            <p:cNvPr id="44" name="椭圆 43"/>
            <p:cNvSpPr/>
            <p:nvPr/>
          </p:nvSpPr>
          <p:spPr>
            <a:xfrm>
              <a:off x="3059832" y="3339719"/>
              <a:ext cx="3607562" cy="360756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grpSp>
          <p:nvGrpSpPr>
            <p:cNvPr id="45" name="组合 44"/>
            <p:cNvGrpSpPr/>
            <p:nvPr/>
          </p:nvGrpSpPr>
          <p:grpSpPr>
            <a:xfrm>
              <a:off x="3168200" y="3448087"/>
              <a:ext cx="3390828" cy="3390828"/>
              <a:chOff x="304800" y="673100"/>
              <a:chExt cx="4000500" cy="4000500"/>
            </a:xfrm>
            <a:grpFill/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46" name="同心圆 51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7" name="椭圆 4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2" name="矩形 1"/>
          <p:cNvSpPr/>
          <p:nvPr/>
        </p:nvSpPr>
        <p:spPr>
          <a:xfrm>
            <a:off x="0" y="2201658"/>
            <a:ext cx="12192000" cy="3014630"/>
          </a:xfrm>
          <a:prstGeom prst="rect">
            <a:avLst/>
          </a:prstGeom>
          <a:solidFill>
            <a:srgbClr val="3780D7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3" name="组合 52"/>
          <p:cNvGrpSpPr/>
          <p:nvPr/>
        </p:nvGrpSpPr>
        <p:grpSpPr>
          <a:xfrm>
            <a:off x="9732709" y="1484573"/>
            <a:ext cx="616395" cy="616395"/>
            <a:chOff x="3059832" y="3339719"/>
            <a:chExt cx="3607562" cy="3607562"/>
          </a:xfrm>
        </p:grpSpPr>
        <p:sp>
          <p:nvSpPr>
            <p:cNvPr id="54" name="椭圆 53"/>
            <p:cNvSpPr/>
            <p:nvPr/>
          </p:nvSpPr>
          <p:spPr>
            <a:xfrm>
              <a:off x="3059832" y="3339719"/>
              <a:ext cx="3607562" cy="3607562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grpSp>
          <p:nvGrpSpPr>
            <p:cNvPr id="55" name="组合 54"/>
            <p:cNvGrpSpPr/>
            <p:nvPr/>
          </p:nvGrpSpPr>
          <p:grpSpPr>
            <a:xfrm>
              <a:off x="3168200" y="3448087"/>
              <a:ext cx="3390828" cy="3390828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6" name="同心圆 35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7" name="椭圆 56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C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" name="矩形 2"/>
          <p:cNvSpPr/>
          <p:nvPr/>
        </p:nvSpPr>
        <p:spPr>
          <a:xfrm>
            <a:off x="0" y="2685860"/>
            <a:ext cx="1219200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8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第一章</a:t>
            </a:r>
            <a:r>
              <a:rPr lang="zh-CN" altLang="en-US" sz="4800" b="1" kern="1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：有机化合物的结构特点与研究方法</a:t>
            </a:r>
            <a:endParaRPr lang="zh-CN" altLang="en-US" sz="4800" kern="1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451100" y="3777615"/>
            <a:ext cx="6746875" cy="64516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en-US" sz="3600" b="1" kern="1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第一节：有机化合物的结构特点</a:t>
            </a:r>
            <a:endParaRPr lang="zh-CN" altLang="en-US" sz="3600" b="1" kern="100" dirty="0" smtClean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0"/>
            <a:ext cx="12192000" cy="13111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380998" y="146276"/>
            <a:ext cx="1805497" cy="1833354"/>
            <a:chOff x="702328" y="1302545"/>
            <a:chExt cx="1805497" cy="1833354"/>
          </a:xfrm>
        </p:grpSpPr>
        <p:sp>
          <p:nvSpPr>
            <p:cNvPr id="87" name="椭圆 86"/>
            <p:cNvSpPr/>
            <p:nvPr/>
          </p:nvSpPr>
          <p:spPr>
            <a:xfrm>
              <a:off x="1702773" y="1302545"/>
              <a:ext cx="668877" cy="668877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6000">
                  <a:schemeClr val="bg1"/>
                </a:gs>
                <a:gs pos="100000">
                  <a:srgbClr val="C7C7C7"/>
                </a:gs>
              </a:gsLst>
              <a:lin ang="13500000" scaled="1"/>
            </a:gradFill>
            <a:ln w="19050">
              <a:solidFill>
                <a:schemeClr val="bg1"/>
              </a:solidFill>
            </a:ln>
            <a:effectLst>
              <a:outerShdw blurRad="419100" dist="571500" dir="2700000" sx="90000" sy="90000" algn="tl" rotWithShape="0">
                <a:schemeClr val="tx1">
                  <a:lumMod val="50000"/>
                  <a:lumOff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/>
            </a:p>
          </p:txBody>
        </p:sp>
        <p:sp>
          <p:nvSpPr>
            <p:cNvPr id="88" name="椭圆 87"/>
            <p:cNvSpPr/>
            <p:nvPr/>
          </p:nvSpPr>
          <p:spPr>
            <a:xfrm>
              <a:off x="1849319" y="2264885"/>
              <a:ext cx="658506" cy="65850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6000">
                  <a:schemeClr val="bg1"/>
                </a:gs>
                <a:gs pos="100000">
                  <a:srgbClr val="C7C7C7"/>
                </a:gs>
              </a:gsLst>
              <a:lin ang="13500000" scaled="1"/>
            </a:gradFill>
            <a:ln w="25400">
              <a:solidFill>
                <a:schemeClr val="bg1"/>
              </a:solidFill>
            </a:ln>
            <a:effectLst>
              <a:outerShdw blurRad="419100" dist="571500" dir="2700000" sx="90000" sy="90000" algn="tl" rotWithShape="0">
                <a:schemeClr val="tx1">
                  <a:lumMod val="50000"/>
                  <a:lumOff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/>
            </a:p>
          </p:txBody>
        </p:sp>
        <p:sp>
          <p:nvSpPr>
            <p:cNvPr id="89" name="椭圆 88"/>
            <p:cNvSpPr/>
            <p:nvPr/>
          </p:nvSpPr>
          <p:spPr>
            <a:xfrm>
              <a:off x="857708" y="2337395"/>
              <a:ext cx="798504" cy="79850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6000">
                  <a:schemeClr val="bg1"/>
                </a:gs>
                <a:gs pos="100000">
                  <a:srgbClr val="C7C7C7"/>
                </a:gs>
              </a:gsLst>
              <a:lin ang="13500000" scaled="1"/>
            </a:gradFill>
            <a:ln w="22225">
              <a:solidFill>
                <a:schemeClr val="bg1"/>
              </a:solidFill>
            </a:ln>
            <a:effectLst>
              <a:outerShdw blurRad="419100" dist="571500" dir="2700000" sx="90000" sy="90000" algn="tl" rotWithShape="0">
                <a:schemeClr val="tx1">
                  <a:lumMod val="50000"/>
                  <a:lumOff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/>
            </a:p>
          </p:txBody>
        </p:sp>
        <p:sp>
          <p:nvSpPr>
            <p:cNvPr id="90" name="椭圆 89"/>
            <p:cNvSpPr/>
            <p:nvPr/>
          </p:nvSpPr>
          <p:spPr>
            <a:xfrm>
              <a:off x="702328" y="1359500"/>
              <a:ext cx="1482936" cy="148293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36000">
                  <a:schemeClr val="bg1"/>
                </a:gs>
                <a:gs pos="100000">
                  <a:srgbClr val="C7C7C7"/>
                </a:gs>
              </a:gsLst>
              <a:lin ang="13500000" scaled="1"/>
            </a:gradFill>
            <a:ln w="25400">
              <a:solidFill>
                <a:schemeClr val="bg1"/>
              </a:solidFill>
            </a:ln>
            <a:effectLst>
              <a:outerShdw blurRad="419100" dist="571500" dir="2700000" sx="90000" sy="90000" algn="tl" rotWithShape="0">
                <a:schemeClr val="tx1">
                  <a:lumMod val="50000"/>
                  <a:lumOff val="50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/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29" y="4034233"/>
            <a:ext cx="2901523" cy="186162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49" y="2863966"/>
            <a:ext cx="2901523" cy="2472624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2733" y="509331"/>
            <a:ext cx="715648" cy="715648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rcRect l="-1483" t="494"/>
          <a:stretch>
            <a:fillRect/>
          </a:stretch>
        </p:blipFill>
        <p:spPr>
          <a:xfrm>
            <a:off x="534670" y="387350"/>
            <a:ext cx="1173480" cy="1150620"/>
          </a:xfrm>
          <a:prstGeom prst="ellipse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3472180" y="894080"/>
            <a:ext cx="5558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3780D7"/>
                </a:solidFill>
              </a:rPr>
              <a:t>人教版高中</a:t>
            </a:r>
            <a:r>
              <a:rPr lang="zh-CN" altLang="en-US" sz="3200" dirty="0" smtClean="0">
                <a:solidFill>
                  <a:srgbClr val="3780D7"/>
                </a:solidFill>
              </a:rPr>
              <a:t>化学选择性必修</a:t>
            </a:r>
            <a:r>
              <a:rPr lang="en-US" altLang="zh-CN" sz="3200" dirty="0" smtClean="0">
                <a:solidFill>
                  <a:srgbClr val="3780D7"/>
                </a:solidFill>
              </a:rPr>
              <a:t>3</a:t>
            </a:r>
            <a:endParaRPr lang="en-US" altLang="zh-CN" sz="3200" dirty="0" smtClean="0">
              <a:solidFill>
                <a:srgbClr val="3780D7"/>
              </a:solidFill>
            </a:endParaRPr>
          </a:p>
        </p:txBody>
      </p:sp>
      <p:sp>
        <p:nvSpPr>
          <p:cNvPr id="5" name="矩形 4"/>
          <p:cNvSpPr/>
          <p:nvPr>
            <p:custDataLst>
              <p:tags r:id="rId6"/>
            </p:custDataLst>
          </p:nvPr>
        </p:nvSpPr>
        <p:spPr>
          <a:xfrm>
            <a:off x="3472180" y="4516120"/>
            <a:ext cx="4956175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第</a:t>
            </a:r>
            <a:r>
              <a:rPr lang="en-US" altLang="zh-CN" sz="24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kern="1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课时：有机化合物的分类方法</a:t>
            </a:r>
            <a:endParaRPr lang="zh-CN" altLang="en-US" sz="2400" b="1" kern="1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表格 1"/>
          <p:cNvGraphicFramePr>
            <a:graphicFrameLocks noGrp="1"/>
          </p:cNvGraphicFramePr>
          <p:nvPr/>
        </p:nvGraphicFramePr>
        <p:xfrm>
          <a:off x="665533" y="909470"/>
          <a:ext cx="9986645" cy="5504180"/>
        </p:xfrm>
        <a:graphic>
          <a:graphicData uri="http://schemas.openxmlformats.org/drawingml/2006/table">
            <a:tbl>
              <a:tblPr/>
              <a:tblGrid>
                <a:gridCol w="2833370"/>
                <a:gridCol w="2447290"/>
                <a:gridCol w="1368425"/>
                <a:gridCol w="1727835"/>
                <a:gridCol w="1609725"/>
              </a:tblGrid>
              <a:tr h="542925">
                <a:tc row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有机物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grid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官能团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hMerge="1">
                  <a:tcPr>
                    <a:lnR w="12700"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</a:tcPr>
                </a:tc>
                <a:tc grid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典型代表物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hMerge="1">
                  <a:tcPr>
                    <a:lnR w="12700"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</a:tcPr>
                </a:tc>
              </a:tr>
              <a:tr h="542925">
                <a:tc vMerge="1"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B w="12700">
                      <a:miter lim="800000"/>
                    </a:lnB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结构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名称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名称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类别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104265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CHO</a:t>
                      </a:r>
                      <a:endParaRPr lang="zh-CN" altLang="zh-CN" sz="3200" b="1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乙醛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104900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COCH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endParaRPr lang="zh-CN" altLang="zh-CN" sz="3200" b="1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丙酮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104265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COOH</a:t>
                      </a:r>
                      <a:endParaRPr lang="zh-CN" altLang="zh-CN" sz="3200" b="1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乙酸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104900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COOC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2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5</a:t>
                      </a:r>
                      <a:endParaRPr lang="zh-CN" altLang="zh-CN" sz="3200" b="1" baseline="-25000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乙酸乙酯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44783" marR="44783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3355" name="组合 3"/>
          <p:cNvGrpSpPr/>
          <p:nvPr/>
        </p:nvGrpSpPr>
        <p:grpSpPr>
          <a:xfrm>
            <a:off x="4084375" y="1917345"/>
            <a:ext cx="1448586" cy="1169245"/>
            <a:chOff x="2716490" y="792791"/>
            <a:chExt cx="1448787" cy="1169598"/>
          </a:xfrm>
        </p:grpSpPr>
        <p:grpSp>
          <p:nvGrpSpPr>
            <p:cNvPr id="13399" name="组合 4"/>
            <p:cNvGrpSpPr/>
            <p:nvPr/>
          </p:nvGrpSpPr>
          <p:grpSpPr>
            <a:xfrm>
              <a:off x="2716490" y="1378648"/>
              <a:ext cx="1448787" cy="583741"/>
              <a:chOff x="2206461" y="3934933"/>
              <a:chExt cx="1448787" cy="583741"/>
            </a:xfrm>
          </p:grpSpPr>
          <p:grpSp>
            <p:nvGrpSpPr>
              <p:cNvPr id="13403" name="组合 8"/>
              <p:cNvGrpSpPr/>
              <p:nvPr/>
            </p:nvGrpSpPr>
            <p:grpSpPr>
              <a:xfrm>
                <a:off x="2557816" y="3934933"/>
                <a:ext cx="1097432" cy="583741"/>
                <a:chOff x="6086208" y="1986360"/>
                <a:chExt cx="1097432" cy="583741"/>
              </a:xfrm>
            </p:grpSpPr>
            <p:sp>
              <p:nvSpPr>
                <p:cNvPr id="13405" name="矩形 10"/>
                <p:cNvSpPr/>
                <p:nvPr/>
              </p:nvSpPr>
              <p:spPr>
                <a:xfrm>
                  <a:off x="6086208" y="1986360"/>
                  <a:ext cx="1097432" cy="5837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marR="0" lvl="0" indent="0" algn="ctr">
                    <a:tabLst>
                      <a:tab pos="2628900" algn="l"/>
                    </a:tabLst>
                  </a:pPr>
                  <a:r>
                    <a:rPr lang="en-US" altLang="zh-CN" sz="3200" b="1" spc="0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C   H</a:t>
                  </a:r>
                  <a:endParaRPr lang="zh-CN" altLang="zh-CN" sz="32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  <p:cxnSp>
              <p:nvCxnSpPr>
                <p:cNvPr id="13406" name="直接连接符 11"/>
                <p:cNvCxnSpPr/>
                <p:nvPr/>
              </p:nvCxnSpPr>
              <p:spPr>
                <a:xfrm>
                  <a:off x="6455544" y="2278494"/>
                  <a:ext cx="358758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miter lim="800000"/>
                </a:ln>
              </p:spPr>
            </p:cxnSp>
          </p:grpSp>
          <p:cxnSp>
            <p:nvCxnSpPr>
              <p:cNvPr id="13404" name="直接连接符 9"/>
              <p:cNvCxnSpPr/>
              <p:nvPr/>
            </p:nvCxnSpPr>
            <p:spPr>
              <a:xfrm>
                <a:off x="2206461" y="4227067"/>
                <a:ext cx="360346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</p:grpSp>
        <p:cxnSp>
          <p:nvCxnSpPr>
            <p:cNvPr id="13400" name="直接连接符 5"/>
            <p:cNvCxnSpPr/>
            <p:nvPr/>
          </p:nvCxnSpPr>
          <p:spPr>
            <a:xfrm flipH="1">
              <a:off x="3214942" y="1269097"/>
              <a:ext cx="0" cy="21751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3401" name="直接连接符 6"/>
            <p:cNvCxnSpPr/>
            <p:nvPr/>
          </p:nvCxnSpPr>
          <p:spPr>
            <a:xfrm flipH="1">
              <a:off x="3310187" y="1269097"/>
              <a:ext cx="0" cy="21751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sp>
          <p:nvSpPr>
            <p:cNvPr id="13402" name="矩形 7"/>
            <p:cNvSpPr/>
            <p:nvPr/>
          </p:nvSpPr>
          <p:spPr>
            <a:xfrm>
              <a:off x="2999052" y="792791"/>
              <a:ext cx="499179" cy="58374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O</a:t>
              </a:r>
              <a:endParaRPr lang="zh-CN" altLang="en-US" sz="32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13356" name="矩形 12"/>
          <p:cNvSpPr/>
          <p:nvPr/>
        </p:nvSpPr>
        <p:spPr>
          <a:xfrm>
            <a:off x="6096861" y="2206216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醛</a:t>
            </a: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基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3357" name="组合 14"/>
          <p:cNvGrpSpPr/>
          <p:nvPr/>
        </p:nvGrpSpPr>
        <p:grpSpPr>
          <a:xfrm>
            <a:off x="4052631" y="2995058"/>
            <a:ext cx="1134131" cy="1169244"/>
            <a:chOff x="2716490" y="792791"/>
            <a:chExt cx="1134237" cy="1169597"/>
          </a:xfrm>
        </p:grpSpPr>
        <p:grpSp>
          <p:nvGrpSpPr>
            <p:cNvPr id="13391" name="组合 15"/>
            <p:cNvGrpSpPr/>
            <p:nvPr/>
          </p:nvGrpSpPr>
          <p:grpSpPr>
            <a:xfrm>
              <a:off x="2716490" y="1378647"/>
              <a:ext cx="1134237" cy="583741"/>
              <a:chOff x="2206461" y="3934932"/>
              <a:chExt cx="1134237" cy="583741"/>
            </a:xfrm>
          </p:grpSpPr>
          <p:grpSp>
            <p:nvGrpSpPr>
              <p:cNvPr id="13395" name="组合 19"/>
              <p:cNvGrpSpPr/>
              <p:nvPr/>
            </p:nvGrpSpPr>
            <p:grpSpPr>
              <a:xfrm>
                <a:off x="2559575" y="3934932"/>
                <a:ext cx="781123" cy="583741"/>
                <a:chOff x="6087967" y="1986359"/>
                <a:chExt cx="781123" cy="583741"/>
              </a:xfrm>
            </p:grpSpPr>
            <p:sp>
              <p:nvSpPr>
                <p:cNvPr id="13397" name="矩形 21"/>
                <p:cNvSpPr/>
                <p:nvPr/>
              </p:nvSpPr>
              <p:spPr>
                <a:xfrm>
                  <a:off x="6087967" y="1986359"/>
                  <a:ext cx="781123" cy="5837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marR="0" lvl="0" indent="0" algn="ctr">
                    <a:tabLst>
                      <a:tab pos="2628900" algn="l"/>
                    </a:tabLst>
                  </a:pPr>
                  <a:r>
                    <a:rPr lang="en-US" altLang="zh-CN" sz="3200" b="1" spc="0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C   </a:t>
                  </a:r>
                  <a:endParaRPr lang="zh-CN" altLang="zh-CN" sz="32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  <p:cxnSp>
              <p:nvCxnSpPr>
                <p:cNvPr id="13398" name="直接连接符 22"/>
                <p:cNvCxnSpPr/>
                <p:nvPr/>
              </p:nvCxnSpPr>
              <p:spPr>
                <a:xfrm>
                  <a:off x="6457100" y="2278493"/>
                  <a:ext cx="357154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miter lim="800000"/>
                </a:ln>
              </p:spPr>
            </p:cxnSp>
          </p:grpSp>
          <p:cxnSp>
            <p:nvCxnSpPr>
              <p:cNvPr id="13396" name="直接连接符 20"/>
              <p:cNvCxnSpPr/>
              <p:nvPr/>
            </p:nvCxnSpPr>
            <p:spPr>
              <a:xfrm>
                <a:off x="2206461" y="4227066"/>
                <a:ext cx="36033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</p:grpSp>
        <p:cxnSp>
          <p:nvCxnSpPr>
            <p:cNvPr id="13392" name="直接连接符 16"/>
            <p:cNvCxnSpPr/>
            <p:nvPr/>
          </p:nvCxnSpPr>
          <p:spPr>
            <a:xfrm flipH="1">
              <a:off x="3214919" y="1269097"/>
              <a:ext cx="0" cy="21751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3393" name="直接连接符 17"/>
            <p:cNvCxnSpPr/>
            <p:nvPr/>
          </p:nvCxnSpPr>
          <p:spPr>
            <a:xfrm flipH="1">
              <a:off x="3310161" y="1269097"/>
              <a:ext cx="0" cy="217512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sp>
          <p:nvSpPr>
            <p:cNvPr id="13394" name="矩形 18"/>
            <p:cNvSpPr/>
            <p:nvPr/>
          </p:nvSpPr>
          <p:spPr>
            <a:xfrm>
              <a:off x="2999039" y="792791"/>
              <a:ext cx="499157" cy="58374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O</a:t>
              </a:r>
              <a:endParaRPr lang="zh-CN" altLang="en-US" sz="32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13358" name="矩形 23"/>
          <p:cNvSpPr/>
          <p:nvPr/>
        </p:nvSpPr>
        <p:spPr>
          <a:xfrm>
            <a:off x="6096861" y="3368051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羰</a:t>
            </a: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基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3359" name="组合 25"/>
          <p:cNvGrpSpPr/>
          <p:nvPr/>
        </p:nvGrpSpPr>
        <p:grpSpPr>
          <a:xfrm>
            <a:off x="3963747" y="4164829"/>
            <a:ext cx="1769390" cy="1169245"/>
            <a:chOff x="2716490" y="792791"/>
            <a:chExt cx="1771636" cy="1169598"/>
          </a:xfrm>
        </p:grpSpPr>
        <p:grpSp>
          <p:nvGrpSpPr>
            <p:cNvPr id="13383" name="组合 26"/>
            <p:cNvGrpSpPr/>
            <p:nvPr/>
          </p:nvGrpSpPr>
          <p:grpSpPr>
            <a:xfrm>
              <a:off x="2716490" y="1378648"/>
              <a:ext cx="1771636" cy="583741"/>
              <a:chOff x="2206461" y="3934933"/>
              <a:chExt cx="1771636" cy="583741"/>
            </a:xfrm>
          </p:grpSpPr>
          <p:grpSp>
            <p:nvGrpSpPr>
              <p:cNvPr id="13387" name="组合 30"/>
              <p:cNvGrpSpPr/>
              <p:nvPr/>
            </p:nvGrpSpPr>
            <p:grpSpPr>
              <a:xfrm>
                <a:off x="2562792" y="3934933"/>
                <a:ext cx="1415305" cy="583741"/>
                <a:chOff x="6091184" y="1986360"/>
                <a:chExt cx="1415305" cy="583741"/>
              </a:xfrm>
            </p:grpSpPr>
            <p:sp>
              <p:nvSpPr>
                <p:cNvPr id="13389" name="矩形 32"/>
                <p:cNvSpPr/>
                <p:nvPr/>
              </p:nvSpPr>
              <p:spPr>
                <a:xfrm>
                  <a:off x="6091184" y="1986360"/>
                  <a:ext cx="1415305" cy="5837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marR="0" lvl="0" indent="0" algn="ctr">
                    <a:tabLst>
                      <a:tab pos="2628900" algn="l"/>
                    </a:tabLst>
                  </a:pPr>
                  <a:r>
                    <a:rPr lang="en-US" altLang="zh-CN" sz="3200" b="1" spc="0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C   OH</a:t>
                  </a:r>
                  <a:endParaRPr lang="zh-CN" altLang="zh-CN" sz="32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  <p:cxnSp>
              <p:nvCxnSpPr>
                <p:cNvPr id="13390" name="直接连接符 33"/>
                <p:cNvCxnSpPr/>
                <p:nvPr/>
              </p:nvCxnSpPr>
              <p:spPr>
                <a:xfrm>
                  <a:off x="6453181" y="2278494"/>
                  <a:ext cx="362343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miter lim="800000"/>
                </a:ln>
              </p:spPr>
            </p:cxnSp>
          </p:grpSp>
          <p:cxnSp>
            <p:nvCxnSpPr>
              <p:cNvPr id="13388" name="直接连接符 31"/>
              <p:cNvCxnSpPr/>
              <p:nvPr/>
            </p:nvCxnSpPr>
            <p:spPr>
              <a:xfrm>
                <a:off x="2206461" y="4227067"/>
                <a:ext cx="360754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</p:grpSp>
        <p:cxnSp>
          <p:nvCxnSpPr>
            <p:cNvPr id="13384" name="直接连接符 27"/>
            <p:cNvCxnSpPr/>
            <p:nvPr/>
          </p:nvCxnSpPr>
          <p:spPr>
            <a:xfrm flipH="1">
              <a:off x="3215505" y="1269097"/>
              <a:ext cx="0" cy="21751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3385" name="直接连接符 28"/>
            <p:cNvCxnSpPr/>
            <p:nvPr/>
          </p:nvCxnSpPr>
          <p:spPr>
            <a:xfrm flipH="1">
              <a:off x="3310859" y="1269097"/>
              <a:ext cx="0" cy="21751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sp>
          <p:nvSpPr>
            <p:cNvPr id="13386" name="矩形 29"/>
            <p:cNvSpPr/>
            <p:nvPr/>
          </p:nvSpPr>
          <p:spPr>
            <a:xfrm>
              <a:off x="2999371" y="792791"/>
              <a:ext cx="499744" cy="58374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O</a:t>
              </a:r>
              <a:endParaRPr lang="zh-CN" altLang="en-US" sz="32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13360" name="矩形 34"/>
          <p:cNvSpPr/>
          <p:nvPr/>
        </p:nvSpPr>
        <p:spPr>
          <a:xfrm>
            <a:off x="6096861" y="4529886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羧</a:t>
            </a: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基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3361" name="组合 45"/>
          <p:cNvGrpSpPr/>
          <p:nvPr/>
        </p:nvGrpSpPr>
        <p:grpSpPr>
          <a:xfrm>
            <a:off x="3906608" y="5242542"/>
            <a:ext cx="1777671" cy="1169244"/>
            <a:chOff x="3021123" y="4381366"/>
            <a:chExt cx="1777939" cy="1169597"/>
          </a:xfrm>
        </p:grpSpPr>
        <p:grpSp>
          <p:nvGrpSpPr>
            <p:cNvPr id="13373" name="组合 46"/>
            <p:cNvGrpSpPr/>
            <p:nvPr/>
          </p:nvGrpSpPr>
          <p:grpSpPr>
            <a:xfrm>
              <a:off x="3021123" y="4381366"/>
              <a:ext cx="1432931" cy="1169597"/>
              <a:chOff x="2716490" y="792791"/>
              <a:chExt cx="1432931" cy="1169597"/>
            </a:xfrm>
          </p:grpSpPr>
          <p:grpSp>
            <p:nvGrpSpPr>
              <p:cNvPr id="13375" name="组合 48"/>
              <p:cNvGrpSpPr/>
              <p:nvPr/>
            </p:nvGrpSpPr>
            <p:grpSpPr>
              <a:xfrm>
                <a:off x="2716490" y="1378647"/>
                <a:ext cx="1432931" cy="583741"/>
                <a:chOff x="2206461" y="3934932"/>
                <a:chExt cx="1432931" cy="583741"/>
              </a:xfrm>
            </p:grpSpPr>
            <p:grpSp>
              <p:nvGrpSpPr>
                <p:cNvPr id="13379" name="组合 52"/>
                <p:cNvGrpSpPr/>
                <p:nvPr/>
              </p:nvGrpSpPr>
              <p:grpSpPr>
                <a:xfrm>
                  <a:off x="2541946" y="3934932"/>
                  <a:ext cx="1097446" cy="583741"/>
                  <a:chOff x="6070338" y="1986359"/>
                  <a:chExt cx="1097446" cy="583741"/>
                </a:xfrm>
              </p:grpSpPr>
              <p:sp>
                <p:nvSpPr>
                  <p:cNvPr id="13381" name="矩形 54"/>
                  <p:cNvSpPr/>
                  <p:nvPr/>
                </p:nvSpPr>
                <p:spPr>
                  <a:xfrm>
                    <a:off x="6070338" y="1986359"/>
                    <a:ext cx="1097446" cy="58374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>
                    <a:defPPr>
                      <a:defRPr lang="zh-CN"/>
                    </a:defPPr>
                    <a:lvl1pPr marL="0" indent="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609600" indent="-1524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219200" indent="-3048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828800" indent="-4572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438400" indent="-6096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</a:lstStyle>
                  <a:p>
                    <a:pPr marL="0" marR="0" lvl="0" indent="0" algn="ctr">
                      <a:tabLst>
                        <a:tab pos="2628900" algn="l"/>
                      </a:tabLst>
                    </a:pPr>
                    <a:r>
                      <a:rPr lang="en-US" altLang="zh-CN" sz="3200" b="1" spc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</a:rPr>
                      <a:t>C   O</a:t>
                    </a:r>
                    <a:endParaRPr lang="zh-CN" altLang="zh-CN" sz="3200" b="1">
                      <a:solidFill>
                        <a:srgbClr val="C00000"/>
                      </a:solidFill>
                      <a:latin typeface="Times New Roman" panose="02020603050405020304" pitchFamily="18" charset="0"/>
                      <a:ea typeface="华文中宋" panose="02010600040101010101" pitchFamily="2" charset="-122"/>
                    </a:endParaRPr>
                  </a:p>
                </p:txBody>
              </p:sp>
              <p:cxnSp>
                <p:nvCxnSpPr>
                  <p:cNvPr id="13382" name="直接连接符 55"/>
                  <p:cNvCxnSpPr/>
                  <p:nvPr/>
                </p:nvCxnSpPr>
                <p:spPr>
                  <a:xfrm>
                    <a:off x="6455554" y="2278493"/>
                    <a:ext cx="360351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C00000"/>
                    </a:solidFill>
                    <a:miter lim="800000"/>
                  </a:ln>
                </p:spPr>
              </p:cxnSp>
            </p:grpSp>
            <p:cxnSp>
              <p:nvCxnSpPr>
                <p:cNvPr id="13380" name="直接连接符 53"/>
                <p:cNvCxnSpPr/>
                <p:nvPr/>
              </p:nvCxnSpPr>
              <p:spPr>
                <a:xfrm>
                  <a:off x="2206461" y="4227066"/>
                  <a:ext cx="360351" cy="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miter lim="800000"/>
                </a:ln>
              </p:spPr>
            </p:cxnSp>
          </p:grpSp>
          <p:cxnSp>
            <p:nvCxnSpPr>
              <p:cNvPr id="13376" name="直接连接符 49"/>
              <p:cNvCxnSpPr/>
              <p:nvPr/>
            </p:nvCxnSpPr>
            <p:spPr>
              <a:xfrm flipH="1">
                <a:off x="3214948" y="1269097"/>
                <a:ext cx="0" cy="21751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  <p:cxnSp>
            <p:nvCxnSpPr>
              <p:cNvPr id="13377" name="直接连接符 50"/>
              <p:cNvCxnSpPr/>
              <p:nvPr/>
            </p:nvCxnSpPr>
            <p:spPr>
              <a:xfrm flipH="1">
                <a:off x="3311783" y="1269097"/>
                <a:ext cx="0" cy="217512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  <p:sp>
            <p:nvSpPr>
              <p:cNvPr id="13378" name="矩形 51"/>
              <p:cNvSpPr/>
              <p:nvPr/>
            </p:nvSpPr>
            <p:spPr>
              <a:xfrm>
                <a:off x="3021280" y="792791"/>
                <a:ext cx="499185" cy="583741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32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O</a:t>
                </a:r>
                <a:endParaRPr lang="zh-CN" altLang="en-US" sz="32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cxnSp>
          <p:nvCxnSpPr>
            <p:cNvPr id="13374" name="直接连接符 47"/>
            <p:cNvCxnSpPr/>
            <p:nvPr/>
          </p:nvCxnSpPr>
          <p:spPr>
            <a:xfrm>
              <a:off x="4438712" y="5278408"/>
              <a:ext cx="360350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sp>
        <p:nvSpPr>
          <p:cNvPr id="13362" name="矩形 56"/>
          <p:cNvSpPr/>
          <p:nvPr/>
        </p:nvSpPr>
        <p:spPr>
          <a:xfrm>
            <a:off x="6096861" y="5555221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酯</a:t>
            </a: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基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363" name="矩形 58"/>
          <p:cNvSpPr/>
          <p:nvPr/>
        </p:nvSpPr>
        <p:spPr>
          <a:xfrm>
            <a:off x="9548595" y="2206216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醛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364" name="矩形 59"/>
          <p:cNvSpPr/>
          <p:nvPr/>
        </p:nvSpPr>
        <p:spPr>
          <a:xfrm>
            <a:off x="9548595" y="3287104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酮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365" name="矩形 60"/>
          <p:cNvSpPr/>
          <p:nvPr/>
        </p:nvSpPr>
        <p:spPr>
          <a:xfrm>
            <a:off x="9345078" y="4456875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羧酸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3366" name="矩形 61"/>
          <p:cNvSpPr/>
          <p:nvPr/>
        </p:nvSpPr>
        <p:spPr>
          <a:xfrm>
            <a:off x="9548595" y="5555221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酯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"/>
          <p:cNvSpPr/>
          <p:nvPr/>
        </p:nvSpPr>
        <p:spPr>
          <a:xfrm>
            <a:off x="665533" y="822173"/>
            <a:ext cx="9683545" cy="1272540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just">
              <a:lnSpc>
                <a:spcPct val="120000"/>
              </a:lnSpc>
              <a:tabLst>
                <a:tab pos="2628900" algn="l"/>
                <a:tab pos="5372100" algn="l"/>
              </a:tabLst>
            </a:pP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练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.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下列有机物中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,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可以看作醇类的是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________;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20000"/>
              </a:lnSpc>
              <a:tabLst>
                <a:tab pos="2628900" algn="l"/>
                <a:tab pos="5372100" algn="l"/>
              </a:tabLst>
            </a:pP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     羧酸类的是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____;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酚类的是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_____;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酯类的是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。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5363" name="组合 35"/>
          <p:cNvGrpSpPr/>
          <p:nvPr/>
        </p:nvGrpSpPr>
        <p:grpSpPr>
          <a:xfrm>
            <a:off x="5097012" y="2437949"/>
            <a:ext cx="2695239" cy="1863718"/>
            <a:chOff x="1600037" y="1835643"/>
            <a:chExt cx="2696214" cy="1862492"/>
          </a:xfrm>
        </p:grpSpPr>
        <p:grpSp>
          <p:nvGrpSpPr>
            <p:cNvPr id="15405" name="Group 3"/>
            <p:cNvGrpSpPr/>
            <p:nvPr/>
          </p:nvGrpSpPr>
          <p:grpSpPr>
            <a:xfrm rot="5400000">
              <a:off x="2278782" y="2275557"/>
              <a:ext cx="823912" cy="938213"/>
              <a:chOff x="3470" y="3158"/>
              <a:chExt cx="580" cy="635"/>
            </a:xfrm>
          </p:grpSpPr>
          <p:sp>
            <p:nvSpPr>
              <p:cNvPr id="15413" name="AutoShape 4"/>
              <p:cNvSpPr/>
              <p:nvPr/>
            </p:nvSpPr>
            <p:spPr>
              <a:xfrm rot="5400000">
                <a:off x="3423" y="3197"/>
                <a:ext cx="635" cy="549"/>
              </a:xfrm>
              <a:prstGeom prst="hexagon">
                <a:avLst>
                  <a:gd name="adj" fmla="val 33436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15414" name="Line 5"/>
              <p:cNvCxnSpPr/>
              <p:nvPr/>
            </p:nvCxnSpPr>
            <p:spPr>
              <a:xfrm flipV="1">
                <a:off x="3515" y="32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5415" name="Line 6"/>
              <p:cNvCxnSpPr/>
              <p:nvPr/>
            </p:nvCxnSpPr>
            <p:spPr>
              <a:xfrm>
                <a:off x="3506" y="36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5416" name="Line 7"/>
              <p:cNvCxnSpPr/>
              <p:nvPr/>
            </p:nvCxnSpPr>
            <p:spPr>
              <a:xfrm rot="18000000" flipV="1">
                <a:off x="3864" y="3390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15406" name="矩形 77"/>
            <p:cNvSpPr/>
            <p:nvPr/>
          </p:nvSpPr>
          <p:spPr>
            <a:xfrm>
              <a:off x="3378805" y="2455262"/>
              <a:ext cx="736866" cy="52162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OH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5407" name="矩形 73"/>
            <p:cNvSpPr/>
            <p:nvPr/>
          </p:nvSpPr>
          <p:spPr>
            <a:xfrm>
              <a:off x="1600037" y="2424468"/>
              <a:ext cx="555826" cy="58318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B.</a:t>
              </a:r>
              <a:endParaRPr lang="zh-CN" altLang="en-US" sz="32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5408" name="直接连接符 39"/>
            <p:cNvCxnSpPr/>
            <p:nvPr/>
          </p:nvCxnSpPr>
          <p:spPr>
            <a:xfrm>
              <a:off x="3165588" y="2717549"/>
              <a:ext cx="2889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cxnSp>
          <p:nvCxnSpPr>
            <p:cNvPr id="15409" name="直接连接符 40"/>
            <p:cNvCxnSpPr/>
            <p:nvPr/>
          </p:nvCxnSpPr>
          <p:spPr>
            <a:xfrm flipV="1">
              <a:off x="2933772" y="2149703"/>
              <a:ext cx="184182" cy="1570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15410" name="矩形 77"/>
            <p:cNvSpPr/>
            <p:nvPr/>
          </p:nvSpPr>
          <p:spPr>
            <a:xfrm>
              <a:off x="3025792" y="1835643"/>
              <a:ext cx="1270459" cy="52162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COOH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5411" name="直接连接符 42"/>
            <p:cNvCxnSpPr/>
            <p:nvPr/>
          </p:nvCxnSpPr>
          <p:spPr>
            <a:xfrm flipV="1">
              <a:off x="2266905" y="3106159"/>
              <a:ext cx="190534" cy="1427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15412" name="矩形 77"/>
            <p:cNvSpPr/>
            <p:nvPr/>
          </p:nvSpPr>
          <p:spPr>
            <a:xfrm>
              <a:off x="2039989" y="3176508"/>
              <a:ext cx="1386071" cy="52162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2</a:t>
              </a:r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OH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15364" name="组合 49"/>
          <p:cNvGrpSpPr/>
          <p:nvPr/>
        </p:nvGrpSpPr>
        <p:grpSpPr>
          <a:xfrm>
            <a:off x="1255974" y="4490206"/>
            <a:ext cx="3580631" cy="1173235"/>
            <a:chOff x="1600816" y="2332708"/>
            <a:chExt cx="3582157" cy="1173129"/>
          </a:xfrm>
        </p:grpSpPr>
        <p:grpSp>
          <p:nvGrpSpPr>
            <p:cNvPr id="15395" name="Group 3"/>
            <p:cNvGrpSpPr/>
            <p:nvPr/>
          </p:nvGrpSpPr>
          <p:grpSpPr>
            <a:xfrm rot="5400000">
              <a:off x="2278782" y="2275557"/>
              <a:ext cx="823912" cy="938213"/>
              <a:chOff x="3470" y="3158"/>
              <a:chExt cx="580" cy="635"/>
            </a:xfrm>
          </p:grpSpPr>
          <p:sp>
            <p:nvSpPr>
              <p:cNvPr id="15401" name="AutoShape 4"/>
              <p:cNvSpPr/>
              <p:nvPr/>
            </p:nvSpPr>
            <p:spPr>
              <a:xfrm rot="5400000">
                <a:off x="3423" y="3197"/>
                <a:ext cx="635" cy="549"/>
              </a:xfrm>
              <a:prstGeom prst="hexagon">
                <a:avLst>
                  <a:gd name="adj" fmla="val 33436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15402" name="Line 5"/>
              <p:cNvCxnSpPr/>
              <p:nvPr/>
            </p:nvCxnSpPr>
            <p:spPr>
              <a:xfrm flipV="1">
                <a:off x="3515" y="32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5403" name="Line 6"/>
              <p:cNvCxnSpPr/>
              <p:nvPr/>
            </p:nvCxnSpPr>
            <p:spPr>
              <a:xfrm>
                <a:off x="3506" y="36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5404" name="Line 7"/>
              <p:cNvCxnSpPr/>
              <p:nvPr/>
            </p:nvCxnSpPr>
            <p:spPr>
              <a:xfrm rot="18000000" flipV="1">
                <a:off x="3864" y="3390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15396" name="矩形 77"/>
            <p:cNvSpPr/>
            <p:nvPr/>
          </p:nvSpPr>
          <p:spPr>
            <a:xfrm>
              <a:off x="3378805" y="2455262"/>
              <a:ext cx="1804168" cy="52192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CHCOOH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5397" name="矩形 73"/>
            <p:cNvSpPr/>
            <p:nvPr/>
          </p:nvSpPr>
          <p:spPr>
            <a:xfrm>
              <a:off x="1600816" y="2393707"/>
              <a:ext cx="578096" cy="58351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C.</a:t>
              </a:r>
              <a:endParaRPr lang="zh-CN" altLang="en-US" sz="32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5398" name="直接连接符 53"/>
            <p:cNvCxnSpPr/>
            <p:nvPr/>
          </p:nvCxnSpPr>
          <p:spPr>
            <a:xfrm>
              <a:off x="3166468" y="2716777"/>
              <a:ext cx="2874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cxnSp>
          <p:nvCxnSpPr>
            <p:cNvPr id="15399" name="直接连接符 56"/>
            <p:cNvCxnSpPr/>
            <p:nvPr/>
          </p:nvCxnSpPr>
          <p:spPr>
            <a:xfrm flipV="1">
              <a:off x="3585669" y="2859613"/>
              <a:ext cx="7940" cy="24282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15400" name="矩形 77"/>
            <p:cNvSpPr/>
            <p:nvPr/>
          </p:nvSpPr>
          <p:spPr>
            <a:xfrm>
              <a:off x="3376003" y="2983914"/>
              <a:ext cx="736914" cy="52192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OH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15365" name="矩形 77"/>
          <p:cNvSpPr/>
          <p:nvPr/>
        </p:nvSpPr>
        <p:spPr>
          <a:xfrm>
            <a:off x="1255974" y="5732988"/>
            <a:ext cx="680974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rPr>
              <a:t>E. CH</a:t>
            </a:r>
            <a:r>
              <a:rPr lang="en-US" altLang="zh-CN" sz="32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rPr>
              <a:t>=CHCOOCH=CHCOOC=CH</a:t>
            </a:r>
            <a:r>
              <a:rPr lang="en-US" altLang="zh-CN" sz="32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endParaRPr lang="zh-CN" altLang="en-US" sz="3200" b="1" baseline="-25000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5366" name="矩形 74"/>
          <p:cNvSpPr/>
          <p:nvPr/>
        </p:nvSpPr>
        <p:spPr>
          <a:xfrm>
            <a:off x="7161968" y="796777"/>
            <a:ext cx="124396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B</a:t>
            </a:r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</a:t>
            </a:r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 D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5367" name="矩形 76"/>
          <p:cNvSpPr/>
          <p:nvPr/>
        </p:nvSpPr>
        <p:spPr>
          <a:xfrm>
            <a:off x="5977912" y="1401503"/>
            <a:ext cx="84899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A</a:t>
            </a:r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</a:t>
            </a:r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B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5368" name="矩形 77"/>
          <p:cNvSpPr/>
          <p:nvPr/>
        </p:nvSpPr>
        <p:spPr>
          <a:xfrm>
            <a:off x="8644419" y="1401503"/>
            <a:ext cx="84899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A</a:t>
            </a:r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</a:t>
            </a:r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E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5369" name="组合 83"/>
          <p:cNvGrpSpPr/>
          <p:nvPr/>
        </p:nvGrpSpPr>
        <p:grpSpPr>
          <a:xfrm>
            <a:off x="1271846" y="2277641"/>
            <a:ext cx="2872847" cy="2024052"/>
            <a:chOff x="1837481" y="1714894"/>
            <a:chExt cx="2872997" cy="2023113"/>
          </a:xfrm>
        </p:grpSpPr>
        <p:grpSp>
          <p:nvGrpSpPr>
            <p:cNvPr id="15382" name="组合 34"/>
            <p:cNvGrpSpPr/>
            <p:nvPr/>
          </p:nvGrpSpPr>
          <p:grpSpPr>
            <a:xfrm>
              <a:off x="1837481" y="1714894"/>
              <a:ext cx="2872997" cy="2023113"/>
              <a:chOff x="1242446" y="1675123"/>
              <a:chExt cx="2872997" cy="2023113"/>
            </a:xfrm>
          </p:grpSpPr>
          <p:grpSp>
            <p:nvGrpSpPr>
              <p:cNvPr id="15384" name="Group 3"/>
              <p:cNvGrpSpPr/>
              <p:nvPr/>
            </p:nvGrpSpPr>
            <p:grpSpPr>
              <a:xfrm rot="5400000">
                <a:off x="2278782" y="2275557"/>
                <a:ext cx="823912" cy="938213"/>
                <a:chOff x="3470" y="3158"/>
                <a:chExt cx="580" cy="635"/>
              </a:xfrm>
            </p:grpSpPr>
            <p:sp>
              <p:nvSpPr>
                <p:cNvPr id="15391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5392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5393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5394" name="Line 7"/>
                <p:cNvCxnSpPr/>
                <p:nvPr/>
              </p:nvCxnSpPr>
              <p:spPr>
                <a:xfrm rot="18000000" flipV="1">
                  <a:off x="3864" y="3390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sp>
            <p:nvSpPr>
              <p:cNvPr id="15385" name="矩形 77"/>
              <p:cNvSpPr/>
              <p:nvPr/>
            </p:nvSpPr>
            <p:spPr>
              <a:xfrm>
                <a:off x="3378805" y="2455262"/>
                <a:ext cx="736638" cy="52172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OH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sp>
            <p:nvSpPr>
              <p:cNvPr id="15386" name="矩形 73"/>
              <p:cNvSpPr/>
              <p:nvPr/>
            </p:nvSpPr>
            <p:spPr>
              <a:xfrm>
                <a:off x="1242446" y="2414596"/>
                <a:ext cx="577880" cy="583294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32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A.</a:t>
                </a:r>
                <a:endParaRPr lang="zh-CN" altLang="en-US" sz="32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5387" name="直接连接符 23"/>
              <p:cNvCxnSpPr/>
              <p:nvPr/>
            </p:nvCxnSpPr>
            <p:spPr>
              <a:xfrm>
                <a:off x="3166240" y="2717433"/>
                <a:ext cx="2873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sp>
            <p:nvSpPr>
              <p:cNvPr id="15388" name="矩形 77"/>
              <p:cNvSpPr/>
              <p:nvPr/>
            </p:nvSpPr>
            <p:spPr>
              <a:xfrm>
                <a:off x="1846568" y="1675123"/>
                <a:ext cx="1270066" cy="52172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HCOO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5389" name="直接连接符 31"/>
              <p:cNvCxnSpPr/>
              <p:nvPr/>
            </p:nvCxnSpPr>
            <p:spPr>
              <a:xfrm flipV="1">
                <a:off x="2267835" y="3106118"/>
                <a:ext cx="188888" cy="14278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sp>
            <p:nvSpPr>
              <p:cNvPr id="15390" name="矩形 77"/>
              <p:cNvSpPr/>
              <p:nvPr/>
            </p:nvSpPr>
            <p:spPr>
              <a:xfrm>
                <a:off x="2109788" y="3176508"/>
                <a:ext cx="1108768" cy="52172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OCH</a:t>
                </a:r>
                <a:r>
                  <a:rPr lang="en-US" altLang="zh-CN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3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cxnSp>
          <p:nvCxnSpPr>
            <p:cNvPr id="15383" name="直接连接符 82"/>
            <p:cNvCxnSpPr/>
            <p:nvPr/>
          </p:nvCxnSpPr>
          <p:spPr>
            <a:xfrm flipV="1">
              <a:off x="3529531" y="2108338"/>
              <a:ext cx="7937" cy="24272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</p:grpSp>
      <p:sp>
        <p:nvSpPr>
          <p:cNvPr id="15370" name="矩形 84"/>
          <p:cNvSpPr/>
          <p:nvPr/>
        </p:nvSpPr>
        <p:spPr>
          <a:xfrm>
            <a:off x="3278074" y="1404678"/>
            <a:ext cx="84899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B</a:t>
            </a:r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</a:t>
            </a:r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5371" name="组合 86"/>
          <p:cNvGrpSpPr/>
          <p:nvPr/>
        </p:nvGrpSpPr>
        <p:grpSpPr>
          <a:xfrm>
            <a:off x="5657297" y="4552107"/>
            <a:ext cx="2514467" cy="779319"/>
            <a:chOff x="1600816" y="2327023"/>
            <a:chExt cx="2514640" cy="779875"/>
          </a:xfrm>
        </p:grpSpPr>
        <p:sp>
          <p:nvSpPr>
            <p:cNvPr id="15378" name="AutoShape 4"/>
            <p:cNvSpPr/>
            <p:nvPr/>
          </p:nvSpPr>
          <p:spPr>
            <a:xfrm rot="10800000">
              <a:off x="2227542" y="2327023"/>
              <a:ext cx="938213" cy="779875"/>
            </a:xfrm>
            <a:prstGeom prst="hexagon">
              <a:avLst>
                <a:gd name="adj" fmla="val 28917"/>
                <a:gd name="vf" fmla="val 115470"/>
              </a:avLst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endParaRPr lang="zh-CN" altLang="en-US">
                <a:latin typeface="Times New Roman" panose="02020603050405020304" pitchFamily="18" charset="0"/>
                <a:ea typeface="方正姚体" panose="02010601030101010101" pitchFamily="2" charset="-122"/>
              </a:endParaRPr>
            </a:p>
          </p:txBody>
        </p:sp>
        <p:sp>
          <p:nvSpPr>
            <p:cNvPr id="15379" name="矩形 77"/>
            <p:cNvSpPr/>
            <p:nvPr/>
          </p:nvSpPr>
          <p:spPr>
            <a:xfrm>
              <a:off x="3378805" y="2455262"/>
              <a:ext cx="736651" cy="52234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OH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5380" name="矩形 73"/>
            <p:cNvSpPr/>
            <p:nvPr/>
          </p:nvSpPr>
          <p:spPr>
            <a:xfrm>
              <a:off x="1600816" y="2393707"/>
              <a:ext cx="577890" cy="58398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D.</a:t>
              </a:r>
              <a:endParaRPr lang="zh-CN" altLang="en-US" sz="32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5381" name="直接连接符 90"/>
            <p:cNvCxnSpPr/>
            <p:nvPr/>
          </p:nvCxnSpPr>
          <p:spPr>
            <a:xfrm>
              <a:off x="3165909" y="2717754"/>
              <a:ext cx="2873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</p:grp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  <p:bldP spid="153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矩形 1"/>
          <p:cNvSpPr/>
          <p:nvPr/>
        </p:nvSpPr>
        <p:spPr>
          <a:xfrm>
            <a:off x="665533" y="809475"/>
            <a:ext cx="10583490" cy="201104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just">
              <a:lnSpc>
                <a:spcPct val="130000"/>
              </a:lnSpc>
            </a:pP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练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.S-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诱抗素制剂是一种盆栽鲜花施用剂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,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以保证鲜花盛开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.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30000"/>
              </a:lnSpc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S-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诱抗素的分子结构简式如图所示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,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该有机物中所含官能团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30000"/>
              </a:lnSpc>
            </a:pP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有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______________________________(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填官能团名称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zh-CN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pic>
        <p:nvPicPr>
          <p:cNvPr id="16387" name="Picture 18" descr="RJ+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4670" y="3212505"/>
            <a:ext cx="6731341" cy="2376048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ffectLst>
            <a:outerShdw blurRad="50800" dist="38100" dir="2700000" algn="tl">
              <a:srgbClr val="000000">
                <a:alpha val="42999"/>
              </a:srgbClr>
            </a:outerShdw>
          </a:effectLst>
        </p:spPr>
      </p:pic>
      <p:sp>
        <p:nvSpPr>
          <p:cNvPr id="16388" name="矩形 3"/>
          <p:cNvSpPr/>
          <p:nvPr/>
        </p:nvSpPr>
        <p:spPr>
          <a:xfrm>
            <a:off x="1489294" y="2061781"/>
            <a:ext cx="5472687" cy="107632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/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羰基、碳碳双键、羟基、羧基</a:t>
            </a:r>
            <a:endParaRPr lang="zh-CN" altLang="en-US" sz="3200">
              <a:solidFill>
                <a:srgbClr val="C00000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2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/>
          <p:nvPr/>
        </p:nvSpPr>
        <p:spPr>
          <a:xfrm>
            <a:off x="703626" y="1563398"/>
            <a:ext cx="1663392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spcBef>
                <a:spcPct val="50000"/>
              </a:spcBef>
            </a:pPr>
            <a:r>
              <a:rPr lang="zh-CN" altLang="en-US" sz="3600" b="1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电子式</a:t>
            </a:r>
            <a:r>
              <a:rPr lang="en-US" altLang="zh-CN" sz="3600" b="1">
                <a:solidFill>
                  <a:srgbClr val="0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</a:t>
            </a:r>
            <a:endParaRPr lang="zh-CN" altLang="en-US" sz="3600" b="1">
              <a:solidFill>
                <a:srgbClr val="0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7411" name="矩形 14"/>
          <p:cNvSpPr/>
          <p:nvPr/>
        </p:nvSpPr>
        <p:spPr>
          <a:xfrm>
            <a:off x="663946" y="809475"/>
            <a:ext cx="6583731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(1)</a:t>
            </a:r>
            <a:r>
              <a:rPr lang="zh-CN" altLang="en-US" sz="3600" b="1">
                <a:solidFill>
                  <a:srgbClr val="0000CC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OH(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羟基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与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OH</a:t>
            </a:r>
            <a:r>
              <a:rPr lang="zh-CN" altLang="en-US" sz="3600" b="1" baseline="30000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－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的区别</a:t>
            </a:r>
            <a:endParaRPr lang="zh-CN" altLang="en-US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7412" name="组合 2"/>
          <p:cNvGrpSpPr/>
          <p:nvPr/>
        </p:nvGrpSpPr>
        <p:grpSpPr>
          <a:xfrm>
            <a:off x="2403955" y="1458212"/>
            <a:ext cx="1667485" cy="933277"/>
            <a:chOff x="5187383" y="3069324"/>
            <a:chExt cx="1667982" cy="932806"/>
          </a:xfrm>
        </p:grpSpPr>
        <p:sp>
          <p:nvSpPr>
            <p:cNvPr id="17433" name="矩形 1"/>
            <p:cNvSpPr/>
            <p:nvPr/>
          </p:nvSpPr>
          <p:spPr>
            <a:xfrm>
              <a:off x="5755217" y="3198168"/>
              <a:ext cx="1100148" cy="70639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40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O H</a:t>
              </a:r>
              <a:endParaRPr lang="zh-CN" altLang="en-US" sz="4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7434" name="矩形 16"/>
            <p:cNvSpPr/>
            <p:nvPr/>
          </p:nvSpPr>
          <p:spPr>
            <a:xfrm>
              <a:off x="6157570" y="3136613"/>
              <a:ext cx="369045" cy="76796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44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:</a:t>
              </a:r>
              <a:endParaRPr lang="zh-CN" altLang="en-US" sz="44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7435" name="矩形 17"/>
            <p:cNvSpPr/>
            <p:nvPr/>
          </p:nvSpPr>
          <p:spPr>
            <a:xfrm rot="5400000" flipH="1">
              <a:off x="5941516" y="2863405"/>
              <a:ext cx="356742" cy="76857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44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:</a:t>
              </a:r>
              <a:endParaRPr lang="zh-CN" altLang="en-US" sz="44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7436" name="矩形 18"/>
            <p:cNvSpPr/>
            <p:nvPr/>
          </p:nvSpPr>
          <p:spPr>
            <a:xfrm rot="5400000" flipH="1">
              <a:off x="5941516" y="3439469"/>
              <a:ext cx="356742" cy="76857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44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:</a:t>
              </a:r>
              <a:endParaRPr lang="zh-CN" altLang="en-US" sz="44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7437" name="矩形 19"/>
            <p:cNvSpPr/>
            <p:nvPr/>
          </p:nvSpPr>
          <p:spPr>
            <a:xfrm rot="16200000">
              <a:off x="5400752" y="3151437"/>
              <a:ext cx="341841" cy="768579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44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.</a:t>
              </a:r>
              <a:endParaRPr lang="zh-CN" altLang="en-US" sz="44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17413" name="组合 6"/>
          <p:cNvGrpSpPr/>
          <p:nvPr/>
        </p:nvGrpSpPr>
        <p:grpSpPr>
          <a:xfrm>
            <a:off x="4398642" y="1471669"/>
            <a:ext cx="2417315" cy="935531"/>
            <a:chOff x="3805881" y="4289452"/>
            <a:chExt cx="2417027" cy="936651"/>
          </a:xfrm>
        </p:grpSpPr>
        <p:grpSp>
          <p:nvGrpSpPr>
            <p:cNvPr id="17425" name="组合 21"/>
            <p:cNvGrpSpPr/>
            <p:nvPr/>
          </p:nvGrpSpPr>
          <p:grpSpPr>
            <a:xfrm>
              <a:off x="4412056" y="4289452"/>
              <a:ext cx="1119148" cy="936651"/>
              <a:chOff x="5735758" y="3065317"/>
              <a:chExt cx="1119148" cy="936651"/>
            </a:xfrm>
          </p:grpSpPr>
          <p:sp>
            <p:nvSpPr>
              <p:cNvPr id="17429" name="矩形 22"/>
              <p:cNvSpPr/>
              <p:nvPr/>
            </p:nvSpPr>
            <p:spPr>
              <a:xfrm>
                <a:off x="5755217" y="3198168"/>
                <a:ext cx="1099689" cy="707601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40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O H</a:t>
                </a:r>
                <a:endParaRPr lang="zh-CN" altLang="en-US" sz="400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sp>
            <p:nvSpPr>
              <p:cNvPr id="17430" name="矩形 23"/>
              <p:cNvSpPr/>
              <p:nvPr/>
            </p:nvSpPr>
            <p:spPr>
              <a:xfrm>
                <a:off x="6157570" y="3136613"/>
                <a:ext cx="365246" cy="769270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44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:</a:t>
                </a:r>
                <a:endParaRPr lang="zh-CN" altLang="en-US" sz="440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sp>
            <p:nvSpPr>
              <p:cNvPr id="17431" name="矩形 24"/>
              <p:cNvSpPr/>
              <p:nvPr/>
            </p:nvSpPr>
            <p:spPr>
              <a:xfrm rot="5400000" flipH="1">
                <a:off x="5941516" y="2863355"/>
                <a:ext cx="356742" cy="76066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44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:</a:t>
                </a:r>
                <a:endParaRPr lang="zh-CN" altLang="en-US" sz="440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sp>
            <p:nvSpPr>
              <p:cNvPr id="17432" name="矩形 25"/>
              <p:cNvSpPr/>
              <p:nvPr/>
            </p:nvSpPr>
            <p:spPr>
              <a:xfrm rot="5400000" flipH="1">
                <a:off x="5941516" y="3439468"/>
                <a:ext cx="356742" cy="76825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44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:</a:t>
                </a:r>
                <a:endParaRPr lang="zh-CN" altLang="en-US" sz="440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sp>
          <p:nvSpPr>
            <p:cNvPr id="17426" name="矩形 27"/>
            <p:cNvSpPr/>
            <p:nvPr/>
          </p:nvSpPr>
          <p:spPr>
            <a:xfrm>
              <a:off x="4225956" y="4346952"/>
              <a:ext cx="368891" cy="769270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44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:</a:t>
              </a:r>
              <a:endParaRPr lang="zh-CN" altLang="en-US" sz="44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7427" name="矩形 3"/>
            <p:cNvSpPr/>
            <p:nvPr/>
          </p:nvSpPr>
          <p:spPr>
            <a:xfrm>
              <a:off x="3805881" y="4387075"/>
              <a:ext cx="2417027" cy="70760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zh-CN" altLang="en-US" sz="40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［        ］</a:t>
              </a:r>
              <a:endParaRPr lang="zh-CN" altLang="en-US" sz="4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7428" name="直接连接符 5"/>
            <p:cNvCxnSpPr/>
            <p:nvPr/>
          </p:nvCxnSpPr>
          <p:spPr>
            <a:xfrm>
              <a:off x="5735693" y="4581519"/>
              <a:ext cx="287251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miter lim="800000"/>
            </a:ln>
          </p:spPr>
        </p:cxnSp>
      </p:grpSp>
      <p:sp>
        <p:nvSpPr>
          <p:cNvPr id="17414" name="矩形 32"/>
          <p:cNvSpPr/>
          <p:nvPr/>
        </p:nvSpPr>
        <p:spPr>
          <a:xfrm>
            <a:off x="663946" y="2353827"/>
            <a:ext cx="4360055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(2)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烃基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R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或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R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endParaRPr lang="zh-CN" altLang="en-US" sz="36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7415" name="矩形 34"/>
          <p:cNvSpPr/>
          <p:nvPr/>
        </p:nvSpPr>
        <p:spPr>
          <a:xfrm>
            <a:off x="703626" y="3052198"/>
            <a:ext cx="9896230" cy="75819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lnSpc>
                <a:spcPct val="120000"/>
              </a:lnSpc>
              <a:buFont typeface="Arial" panose="020B0604020202020204"/>
            </a:pP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甲基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CH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3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或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CH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3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  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乙基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CH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CH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3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C</a:t>
            </a:r>
            <a:r>
              <a:rPr lang="en-US" altLang="zh-CN" sz="36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en-US" altLang="zh-CN" sz="36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5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zh-CN" altLang="en-US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7416" name="矩形 35"/>
          <p:cNvSpPr/>
          <p:nvPr/>
        </p:nvSpPr>
        <p:spPr>
          <a:xfrm>
            <a:off x="703626" y="3791836"/>
            <a:ext cx="8528059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丙基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3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7 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(2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种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     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丁基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4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en-US" altLang="zh-CN" sz="3600" b="1" baseline="-2500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9 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(4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种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en-US" altLang="zh-CN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7417" name="矩形 36"/>
          <p:cNvSpPr/>
          <p:nvPr/>
        </p:nvSpPr>
        <p:spPr>
          <a:xfrm>
            <a:off x="663946" y="4580677"/>
            <a:ext cx="2376047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3333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(3)</a:t>
            </a:r>
            <a:r>
              <a:rPr lang="zh-CN" altLang="en-US" sz="3600" b="1">
                <a:solidFill>
                  <a:srgbClr val="3333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同系物</a:t>
            </a:r>
            <a:r>
              <a:rPr lang="en-US" altLang="zh-CN" sz="3600" b="1">
                <a:solidFill>
                  <a:srgbClr val="3333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</a:t>
            </a:r>
            <a:endParaRPr lang="zh-CN" altLang="en-US" sz="3600" b="1">
              <a:solidFill>
                <a:srgbClr val="3333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7418" name="矩形 37"/>
          <p:cNvSpPr/>
          <p:nvPr/>
        </p:nvSpPr>
        <p:spPr>
          <a:xfrm>
            <a:off x="1116300" y="4485444"/>
            <a:ext cx="10631106" cy="1534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lnSpc>
                <a:spcPct val="130000"/>
              </a:lnSpc>
              <a:buFont typeface="Arial" panose="020B0604020202020204"/>
            </a:pP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              具有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相同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的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官能团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，且官能团的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数目相同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，组成上相差若干个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-CH</a:t>
            </a:r>
            <a:r>
              <a:rPr lang="en-US" altLang="zh-CN" sz="3600" b="1" baseline="-25000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-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原子团。</a:t>
            </a:r>
            <a:endParaRPr lang="zh-CN" altLang="en-US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补: 基础知识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/>
          <p:nvPr/>
        </p:nvSpPr>
        <p:spPr>
          <a:xfrm>
            <a:off x="665533" y="742778"/>
            <a:ext cx="7991583" cy="2084070"/>
          </a:xfrm>
          <a:prstGeom prst="rect">
            <a:avLst/>
          </a:prstGeom>
          <a:noFill/>
          <a:ln>
            <a:noFill/>
            <a:miter lim="800000"/>
          </a:ln>
          <a:effectLst/>
        </p:spPr>
        <p:txBody>
          <a:bodyPr anchor="ctr" anchorCtr="0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lvl="0" indent="152400" eaLnBrk="1" hangingPunct="1">
              <a:lnSpc>
                <a:spcPct val="120000"/>
              </a:lnSpc>
              <a:buFont typeface="Arial" panose="020B0604020202020204"/>
            </a:pP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练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.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下列物质一定属于同系物的是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       )</a:t>
            </a:r>
            <a:endParaRPr lang="en-US" altLang="zh-CN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lvl="0" indent="152400" eaLnBrk="1" hangingPunct="1">
              <a:lnSpc>
                <a:spcPct val="120000"/>
              </a:lnSpc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 A. 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④和⑧        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B. 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①、②和③    </a:t>
            </a:r>
            <a:endParaRPr lang="en-US" altLang="zh-CN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lvl="0" indent="152400" eaLnBrk="1" hangingPunct="1">
              <a:lnSpc>
                <a:spcPct val="120000"/>
              </a:lnSpc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 C. 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⑤和⑦        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D. 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④、⑥和⑧</a:t>
            </a:r>
            <a:endParaRPr lang="zh-CN" altLang="en-US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8435" name="组合 15"/>
          <p:cNvGrpSpPr/>
          <p:nvPr/>
        </p:nvGrpSpPr>
        <p:grpSpPr>
          <a:xfrm>
            <a:off x="1200422" y="2996645"/>
            <a:ext cx="2419994" cy="823760"/>
            <a:chOff x="1726441" y="2332708"/>
            <a:chExt cx="2420385" cy="823912"/>
          </a:xfrm>
        </p:grpSpPr>
        <p:grpSp>
          <p:nvGrpSpPr>
            <p:cNvPr id="18483" name="Group 3"/>
            <p:cNvGrpSpPr/>
            <p:nvPr/>
          </p:nvGrpSpPr>
          <p:grpSpPr>
            <a:xfrm rot="5400000">
              <a:off x="2278782" y="2275557"/>
              <a:ext cx="823912" cy="938213"/>
              <a:chOff x="3470" y="3158"/>
              <a:chExt cx="580" cy="635"/>
            </a:xfrm>
          </p:grpSpPr>
          <p:sp>
            <p:nvSpPr>
              <p:cNvPr id="18487" name="AutoShape 4"/>
              <p:cNvSpPr/>
              <p:nvPr/>
            </p:nvSpPr>
            <p:spPr>
              <a:xfrm rot="5400000">
                <a:off x="3423" y="3197"/>
                <a:ext cx="635" cy="549"/>
              </a:xfrm>
              <a:prstGeom prst="hexagon">
                <a:avLst>
                  <a:gd name="adj" fmla="val 33436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 b="1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18488" name="Line 5"/>
              <p:cNvCxnSpPr/>
              <p:nvPr/>
            </p:nvCxnSpPr>
            <p:spPr>
              <a:xfrm flipV="1">
                <a:off x="3515" y="32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8489" name="Line 6"/>
              <p:cNvCxnSpPr/>
              <p:nvPr/>
            </p:nvCxnSpPr>
            <p:spPr>
              <a:xfrm>
                <a:off x="3506" y="36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8490" name="Line 7"/>
              <p:cNvCxnSpPr/>
              <p:nvPr/>
            </p:nvCxnSpPr>
            <p:spPr>
              <a:xfrm rot="18000000" flipV="1">
                <a:off x="3864" y="3390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18484" name="矩形 77"/>
            <p:cNvSpPr/>
            <p:nvPr/>
          </p:nvSpPr>
          <p:spPr>
            <a:xfrm>
              <a:off x="3314841" y="2444699"/>
              <a:ext cx="831985" cy="522066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8485" name="矩形 73"/>
            <p:cNvSpPr/>
            <p:nvPr/>
          </p:nvSpPr>
          <p:spPr>
            <a:xfrm>
              <a:off x="1726441" y="2455352"/>
              <a:ext cx="539202" cy="522066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①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8486" name="直接连接符 19"/>
            <p:cNvCxnSpPr/>
            <p:nvPr/>
          </p:nvCxnSpPr>
          <p:spPr>
            <a:xfrm>
              <a:off x="3166269" y="2716883"/>
              <a:ext cx="28733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</p:grpSp>
      <p:grpSp>
        <p:nvGrpSpPr>
          <p:cNvPr id="18436" name="组合 24"/>
          <p:cNvGrpSpPr/>
          <p:nvPr/>
        </p:nvGrpSpPr>
        <p:grpSpPr>
          <a:xfrm>
            <a:off x="3943114" y="2947442"/>
            <a:ext cx="2185582" cy="944387"/>
            <a:chOff x="1522413" y="1996434"/>
            <a:chExt cx="2186583" cy="944373"/>
          </a:xfrm>
        </p:grpSpPr>
        <p:sp>
          <p:nvSpPr>
            <p:cNvPr id="18471" name="Rectangle 5"/>
            <p:cNvSpPr/>
            <p:nvPr/>
          </p:nvSpPr>
          <p:spPr>
            <a:xfrm>
              <a:off x="1522413" y="2345535"/>
              <a:ext cx="310022" cy="460368"/>
            </a:xfrm>
            <a:prstGeom prst="rect">
              <a:avLst/>
            </a:prstGeom>
            <a:noFill/>
            <a:ln>
              <a:noFill/>
              <a:miter lim="800000"/>
            </a:ln>
            <a:effectLst/>
          </p:spPr>
          <p:txBody>
            <a:bodyPr wrap="none" anchor="ctr" anchorCtr="0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buFont typeface="Arial" panose="020B0604020202020204"/>
              </a:pPr>
              <a:endParaRPr lang="zh-CN" altLang="en-US" b="1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472" name="矩形 73"/>
            <p:cNvSpPr/>
            <p:nvPr/>
          </p:nvSpPr>
          <p:spPr>
            <a:xfrm>
              <a:off x="1547678" y="2163588"/>
              <a:ext cx="539362" cy="52196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②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grpSp>
          <p:nvGrpSpPr>
            <p:cNvPr id="18473" name="组合 28"/>
            <p:cNvGrpSpPr/>
            <p:nvPr/>
          </p:nvGrpSpPr>
          <p:grpSpPr>
            <a:xfrm>
              <a:off x="2003594" y="1996434"/>
              <a:ext cx="1705402" cy="944373"/>
              <a:chOff x="4673952" y="2970946"/>
              <a:chExt cx="1705096" cy="944910"/>
            </a:xfrm>
          </p:grpSpPr>
          <p:grpSp>
            <p:nvGrpSpPr>
              <p:cNvPr id="18474" name="Group 3"/>
              <p:cNvGrpSpPr/>
              <p:nvPr/>
            </p:nvGrpSpPr>
            <p:grpSpPr>
              <a:xfrm rot="10800000">
                <a:off x="5561136" y="2977595"/>
                <a:ext cx="817912" cy="938261"/>
                <a:chOff x="3466" y="3167"/>
                <a:chExt cx="549" cy="635"/>
              </a:xfrm>
            </p:grpSpPr>
            <p:sp>
              <p:nvSpPr>
                <p:cNvPr id="18480" name="AutoShape 4"/>
                <p:cNvSpPr/>
                <p:nvPr/>
              </p:nvSpPr>
              <p:spPr>
                <a:xfrm rot="5400000">
                  <a:off x="3423" y="3210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 b="1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8481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8482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grpSp>
            <p:nvGrpSpPr>
              <p:cNvPr id="18475" name="Group 3"/>
              <p:cNvGrpSpPr/>
              <p:nvPr/>
            </p:nvGrpSpPr>
            <p:grpSpPr>
              <a:xfrm rot="10800000">
                <a:off x="4673952" y="2970946"/>
                <a:ext cx="864096" cy="938261"/>
                <a:chOff x="3470" y="3158"/>
                <a:chExt cx="580" cy="635"/>
              </a:xfrm>
            </p:grpSpPr>
            <p:sp>
              <p:nvSpPr>
                <p:cNvPr id="18476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 b="1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8477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8478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8479" name="Line 7"/>
                <p:cNvCxnSpPr/>
                <p:nvPr/>
              </p:nvCxnSpPr>
              <p:spPr>
                <a:xfrm rot="18000000" flipV="1">
                  <a:off x="3864" y="3390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</p:grpSp>
      </p:grpSp>
      <p:grpSp>
        <p:nvGrpSpPr>
          <p:cNvPr id="18437" name="组合 37"/>
          <p:cNvGrpSpPr/>
          <p:nvPr/>
        </p:nvGrpSpPr>
        <p:grpSpPr>
          <a:xfrm>
            <a:off x="6527086" y="2996645"/>
            <a:ext cx="3185187" cy="823760"/>
            <a:chOff x="5282653" y="2599447"/>
            <a:chExt cx="3185895" cy="823912"/>
          </a:xfrm>
        </p:grpSpPr>
        <p:grpSp>
          <p:nvGrpSpPr>
            <p:cNvPr id="18462" name="组合 38"/>
            <p:cNvGrpSpPr/>
            <p:nvPr/>
          </p:nvGrpSpPr>
          <p:grpSpPr>
            <a:xfrm>
              <a:off x="5807175" y="2599447"/>
              <a:ext cx="2661373" cy="823912"/>
              <a:chOff x="2221632" y="2332708"/>
              <a:chExt cx="2661373" cy="823912"/>
            </a:xfrm>
          </p:grpSpPr>
          <p:grpSp>
            <p:nvGrpSpPr>
              <p:cNvPr id="18464" name="Group 3"/>
              <p:cNvGrpSpPr/>
              <p:nvPr/>
            </p:nvGrpSpPr>
            <p:grpSpPr>
              <a:xfrm rot="5400000">
                <a:off x="2278782" y="2275557"/>
                <a:ext cx="823912" cy="938213"/>
                <a:chOff x="3470" y="3158"/>
                <a:chExt cx="580" cy="635"/>
              </a:xfrm>
            </p:grpSpPr>
            <p:sp>
              <p:nvSpPr>
                <p:cNvPr id="18467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 b="1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8468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8469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8470" name="Line 7"/>
                <p:cNvCxnSpPr/>
                <p:nvPr/>
              </p:nvCxnSpPr>
              <p:spPr>
                <a:xfrm rot="18000000" flipV="1">
                  <a:off x="3864" y="3390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sp>
            <p:nvSpPr>
              <p:cNvPr id="18465" name="矩形 77"/>
              <p:cNvSpPr/>
              <p:nvPr/>
            </p:nvSpPr>
            <p:spPr>
              <a:xfrm>
                <a:off x="3314841" y="2444699"/>
                <a:ext cx="1568164" cy="522066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CH=CH</a:t>
                </a:r>
                <a:r>
                  <a:rPr lang="en-US" altLang="zh-CN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2</a:t>
                </a:r>
                <a:endParaRPr lang="zh-CN" altLang="en-US" sz="2800" b="1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8466" name="直接连接符 42"/>
              <p:cNvCxnSpPr/>
              <p:nvPr/>
            </p:nvCxnSpPr>
            <p:spPr>
              <a:xfrm>
                <a:off x="3165601" y="2716883"/>
                <a:ext cx="28734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18463" name="矩形 73"/>
            <p:cNvSpPr/>
            <p:nvPr/>
          </p:nvSpPr>
          <p:spPr>
            <a:xfrm>
              <a:off x="5282653" y="2684579"/>
              <a:ext cx="539235" cy="522066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③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18438" name="矩形 73"/>
          <p:cNvSpPr/>
          <p:nvPr/>
        </p:nvSpPr>
        <p:spPr>
          <a:xfrm>
            <a:off x="1221055" y="4128323"/>
            <a:ext cx="1392555" cy="52197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④ C</a:t>
            </a:r>
            <a:r>
              <a:rPr lang="en-US" altLang="zh-CN" sz="28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en-US" altLang="zh-CN" sz="28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4</a:t>
            </a:r>
            <a:endParaRPr lang="zh-CN" altLang="en-US" sz="2800" b="1" baseline="-25000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8439" name="矩形 73"/>
          <p:cNvSpPr/>
          <p:nvPr/>
        </p:nvSpPr>
        <p:spPr>
          <a:xfrm>
            <a:off x="3412987" y="4114038"/>
            <a:ext cx="3754120" cy="52197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⑤ CH</a:t>
            </a:r>
            <a:r>
              <a:rPr lang="en-US" altLang="zh-CN" sz="28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=CH</a:t>
            </a:r>
            <a:r>
              <a:rPr lang="zh-CN" altLang="en-US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CH=CH</a:t>
            </a:r>
            <a:r>
              <a:rPr lang="en-US" altLang="zh-CN" sz="28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endParaRPr lang="zh-CN" altLang="en-US" sz="2800" b="1" baseline="-25000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8440" name="矩形 73"/>
          <p:cNvSpPr/>
          <p:nvPr/>
        </p:nvSpPr>
        <p:spPr>
          <a:xfrm>
            <a:off x="7858751" y="4110864"/>
            <a:ext cx="1392555" cy="52197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⑥ C</a:t>
            </a:r>
            <a:r>
              <a:rPr lang="en-US" altLang="zh-CN" sz="28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3</a:t>
            </a:r>
            <a:r>
              <a:rPr lang="en-US" altLang="zh-CN" sz="2800" b="1"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en-US" altLang="zh-CN" sz="2800" b="1" baseline="-25000">
                <a:latin typeface="Times New Roman" panose="02020603050405020304" pitchFamily="18" charset="0"/>
                <a:ea typeface="华文中宋" panose="02010600040101010101" pitchFamily="2" charset="-122"/>
              </a:rPr>
              <a:t>6</a:t>
            </a:r>
            <a:endParaRPr lang="zh-CN" altLang="en-US" sz="2800" b="1" baseline="-25000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8441" name="组合 50"/>
          <p:cNvGrpSpPr/>
          <p:nvPr/>
        </p:nvGrpSpPr>
        <p:grpSpPr>
          <a:xfrm>
            <a:off x="1319462" y="4990176"/>
            <a:ext cx="2779395" cy="1122646"/>
            <a:chOff x="2004846" y="2332911"/>
            <a:chExt cx="2779862" cy="1122941"/>
          </a:xfrm>
        </p:grpSpPr>
        <p:sp>
          <p:nvSpPr>
            <p:cNvPr id="18453" name="矩形 73"/>
            <p:cNvSpPr/>
            <p:nvPr/>
          </p:nvSpPr>
          <p:spPr>
            <a:xfrm>
              <a:off x="2004846" y="2332911"/>
              <a:ext cx="2779862" cy="52210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⑦ CH</a:t>
              </a:r>
              <a:r>
                <a:rPr lang="zh-CN" altLang="en-US" sz="2800" b="1">
                  <a:latin typeface="华文中宋" panose="02010600040101010101" pitchFamily="2" charset="-122"/>
                  <a:ea typeface="华文中宋" panose="02010600040101010101" pitchFamily="2" charset="-122"/>
                </a:rPr>
                <a:t>－</a:t>
              </a:r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</a:t>
              </a:r>
              <a:r>
                <a:rPr lang="zh-CN" altLang="en-US" sz="2800" b="1">
                  <a:latin typeface="华文中宋" panose="02010600040101010101" pitchFamily="2" charset="-122"/>
                  <a:ea typeface="华文中宋" panose="02010600040101010101" pitchFamily="2" charset="-122"/>
                </a:rPr>
                <a:t>－</a:t>
              </a:r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grpSp>
          <p:nvGrpSpPr>
            <p:cNvPr id="18454" name="组合 52"/>
            <p:cNvGrpSpPr/>
            <p:nvPr/>
          </p:nvGrpSpPr>
          <p:grpSpPr>
            <a:xfrm>
              <a:off x="2662033" y="2732829"/>
              <a:ext cx="88346" cy="261981"/>
              <a:chOff x="1285980" y="2955275"/>
              <a:chExt cx="88346" cy="261981"/>
            </a:xfrm>
          </p:grpSpPr>
          <p:cxnSp>
            <p:nvCxnSpPr>
              <p:cNvPr id="18460" name="直接连接符 58"/>
              <p:cNvCxnSpPr/>
              <p:nvPr/>
            </p:nvCxnSpPr>
            <p:spPr>
              <a:xfrm flipH="1">
                <a:off x="1286007" y="2955438"/>
                <a:ext cx="0" cy="252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8461" name="直接连接符 59"/>
              <p:cNvCxnSpPr/>
              <p:nvPr/>
            </p:nvCxnSpPr>
            <p:spPr>
              <a:xfrm flipH="1">
                <a:off x="1374905" y="2964964"/>
                <a:ext cx="0" cy="252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</a:ln>
            </p:spPr>
          </p:cxnSp>
        </p:grpSp>
        <p:grpSp>
          <p:nvGrpSpPr>
            <p:cNvPr id="18455" name="组合 53"/>
            <p:cNvGrpSpPr/>
            <p:nvPr/>
          </p:nvGrpSpPr>
          <p:grpSpPr>
            <a:xfrm>
              <a:off x="3542315" y="2772775"/>
              <a:ext cx="71994" cy="253992"/>
              <a:chOff x="1476170" y="2993910"/>
              <a:chExt cx="71994" cy="253992"/>
            </a:xfrm>
          </p:grpSpPr>
          <p:cxnSp>
            <p:nvCxnSpPr>
              <p:cNvPr id="18458" name="直接连接符 56"/>
              <p:cNvCxnSpPr/>
              <p:nvPr/>
            </p:nvCxnSpPr>
            <p:spPr>
              <a:xfrm flipH="1">
                <a:off x="1476963" y="2993818"/>
                <a:ext cx="0" cy="25402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8459" name="直接连接符 57"/>
              <p:cNvCxnSpPr/>
              <p:nvPr/>
            </p:nvCxnSpPr>
            <p:spPr>
              <a:xfrm flipH="1">
                <a:off x="1548399" y="2993818"/>
                <a:ext cx="0" cy="25402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18456" name="矩形 54"/>
            <p:cNvSpPr/>
            <p:nvPr/>
          </p:nvSpPr>
          <p:spPr>
            <a:xfrm>
              <a:off x="3325936" y="2933745"/>
              <a:ext cx="831990" cy="52210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2</a:t>
              </a:r>
              <a:endParaRPr lang="zh-CN" altLang="en-US" sz="28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18457" name="矩形 55"/>
            <p:cNvSpPr/>
            <p:nvPr/>
          </p:nvSpPr>
          <p:spPr>
            <a:xfrm>
              <a:off x="2067840" y="2868608"/>
              <a:ext cx="831990" cy="52210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2</a:t>
              </a:r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</a:t>
              </a:r>
              <a:endParaRPr lang="zh-CN" altLang="en-US" sz="28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18442" name="组合 60"/>
          <p:cNvGrpSpPr/>
          <p:nvPr/>
        </p:nvGrpSpPr>
        <p:grpSpPr>
          <a:xfrm>
            <a:off x="4725606" y="4960019"/>
            <a:ext cx="2741295" cy="1092215"/>
            <a:chOff x="5410922" y="2303529"/>
            <a:chExt cx="2742030" cy="1092435"/>
          </a:xfrm>
        </p:grpSpPr>
        <p:sp>
          <p:nvSpPr>
            <p:cNvPr id="18450" name="矩形 73"/>
            <p:cNvSpPr/>
            <p:nvPr/>
          </p:nvSpPr>
          <p:spPr>
            <a:xfrm>
              <a:off x="5410922" y="2303529"/>
              <a:ext cx="2742030" cy="52207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⑧ 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r>
                <a:rPr lang="zh-CN" altLang="en-US" sz="2800" b="1">
                  <a:latin typeface="华文中宋" panose="02010600040101010101" pitchFamily="2" charset="-122"/>
                  <a:ea typeface="华文中宋" panose="02010600040101010101" pitchFamily="2" charset="-122"/>
                </a:rPr>
                <a:t>－</a:t>
              </a:r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C=CH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2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8451" name="直接连接符 62"/>
            <p:cNvCxnSpPr/>
            <p:nvPr/>
          </p:nvCxnSpPr>
          <p:spPr>
            <a:xfrm flipH="1">
              <a:off x="7103337" y="2730573"/>
              <a:ext cx="0" cy="2524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</a:ln>
          </p:spPr>
        </p:cxnSp>
        <p:sp>
          <p:nvSpPr>
            <p:cNvPr id="18452" name="矩形 63"/>
            <p:cNvSpPr/>
            <p:nvPr/>
          </p:nvSpPr>
          <p:spPr>
            <a:xfrm>
              <a:off x="6888614" y="2873889"/>
              <a:ext cx="832073" cy="52207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zh-CN" altLang="en-US" sz="28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18443" name="矩形 1"/>
          <p:cNvSpPr/>
          <p:nvPr/>
        </p:nvSpPr>
        <p:spPr>
          <a:xfrm>
            <a:off x="7563531" y="828522"/>
            <a:ext cx="8432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AC</a:t>
            </a:r>
            <a:endParaRPr lang="zh-CN" altLang="en-US" sz="36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组合 3"/>
          <p:cNvGrpSpPr/>
          <p:nvPr/>
        </p:nvGrpSpPr>
        <p:grpSpPr>
          <a:xfrm>
            <a:off x="670295" y="779319"/>
            <a:ext cx="10439054" cy="5262245"/>
            <a:chOff x="1054646" y="189434"/>
            <a:chExt cx="10441160" cy="5263637"/>
          </a:xfrm>
        </p:grpSpPr>
        <p:sp>
          <p:nvSpPr>
            <p:cNvPr id="19466" name="矩形 1"/>
            <p:cNvSpPr/>
            <p:nvPr/>
          </p:nvSpPr>
          <p:spPr>
            <a:xfrm>
              <a:off x="1054646" y="189434"/>
              <a:ext cx="10441160" cy="5263637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>
                <a:lnSpc>
                  <a:spcPct val="150000"/>
                </a:lnSpc>
              </a:pPr>
              <a:r>
                <a:rPr lang="zh-CN" altLang="en-US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练</a:t>
              </a:r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.</a:t>
              </a:r>
              <a:r>
                <a:rPr lang="zh-CN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某种兴奋剂的结构简式如图所示</a:t>
              </a:r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,</a:t>
              </a:r>
              <a:r>
                <a:rPr lang="zh-CN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有关该物质及其溶液的说法正确的是</a:t>
              </a:r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(</a:t>
              </a:r>
              <a:r>
                <a:rPr lang="zh-CN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　　</a:t>
              </a:r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)</a:t>
              </a:r>
              <a:endParaRPr lang="en-US" altLang="zh-CN" sz="3200" b="1">
                <a:latin typeface="华文中宋" panose="02010600040101010101" pitchFamily="2" charset="-122"/>
                <a:ea typeface="华文中宋" panose="02010600040101010101" pitchFamily="2" charset="-122"/>
              </a:endParaRPr>
            </a:p>
            <a:p>
              <a:pPr marL="0" marR="0" lvl="0" indent="0">
                <a:lnSpc>
                  <a:spcPct val="15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A.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分子式是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C</a:t>
              </a:r>
              <a:r>
                <a:rPr lang="en-US" altLang="zh-CN" sz="3200" b="1" spc="0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16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H</a:t>
              </a:r>
              <a:r>
                <a:rPr lang="en-US" altLang="zh-CN" sz="3200" b="1" spc="0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16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O</a:t>
              </a:r>
              <a:r>
                <a:rPr lang="en-US" altLang="zh-CN" sz="3200" b="1" spc="0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>
                <a:lnSpc>
                  <a:spcPct val="15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B.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该物质属于芳香烃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>
                <a:lnSpc>
                  <a:spcPct val="15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C.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该分子中含碳碳双键、酚羟基、甲基和苯基四种官能团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>
                <a:lnSpc>
                  <a:spcPct val="15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D.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滴入酸性高锰酸钾溶液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,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紫色褪去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,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可证明其苯环结构中存在碳碳双键</a:t>
              </a:r>
              <a:endParaRPr lang="zh-CN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pic>
          <p:nvPicPr>
            <p:cNvPr id="19467" name="Picture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19142" y="909514"/>
              <a:ext cx="5204290" cy="2376264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</p:grpSp>
      <p:sp>
        <p:nvSpPr>
          <p:cNvPr id="19459" name="矩形 4"/>
          <p:cNvSpPr/>
          <p:nvPr/>
        </p:nvSpPr>
        <p:spPr>
          <a:xfrm>
            <a:off x="3843120" y="1630061"/>
            <a:ext cx="51308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A</a:t>
            </a:r>
            <a:endParaRPr lang="zh-CN" altLang="en-US" sz="36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2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组合 5"/>
          <p:cNvGrpSpPr/>
          <p:nvPr/>
        </p:nvGrpSpPr>
        <p:grpSpPr>
          <a:xfrm>
            <a:off x="665533" y="865028"/>
            <a:ext cx="10110503" cy="1076325"/>
            <a:chOff x="1428827" y="902731"/>
            <a:chExt cx="10111501" cy="1077417"/>
          </a:xfrm>
        </p:grpSpPr>
        <p:pic>
          <p:nvPicPr>
            <p:cNvPr id="20500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41523" y="1003307"/>
              <a:ext cx="3549627" cy="876066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sp>
          <p:nvSpPr>
            <p:cNvPr id="20501" name="矩形 1"/>
            <p:cNvSpPr/>
            <p:nvPr/>
          </p:nvSpPr>
          <p:spPr>
            <a:xfrm>
              <a:off x="1428827" y="902731"/>
              <a:ext cx="10111501" cy="107741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514350" lvl="0" indent="-514350">
                <a:buAutoNum type="arabicParenBoth"/>
              </a:pPr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         </a:t>
              </a:r>
              <a:r>
                <a:rPr lang="zh-CN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显酸性的官能团是</a:t>
              </a:r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_______,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514350" lvl="0" indent="-514350"/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               </a:t>
              </a:r>
              <a:r>
                <a:rPr lang="zh-CN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另一官能团是</a:t>
              </a:r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______(</a:t>
              </a:r>
              <a:r>
                <a:rPr lang="zh-CN" altLang="en-US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填名称</a:t>
              </a:r>
              <a:r>
                <a:rPr lang="en-US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)</a:t>
              </a:r>
              <a:endParaRPr lang="zh-CN" altLang="en-US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20483" name="组合 6"/>
          <p:cNvGrpSpPr/>
          <p:nvPr/>
        </p:nvGrpSpPr>
        <p:grpSpPr>
          <a:xfrm>
            <a:off x="665533" y="2012577"/>
            <a:ext cx="8239187" cy="1080888"/>
            <a:chOff x="1428827" y="2051809"/>
            <a:chExt cx="8239767" cy="1080712"/>
          </a:xfrm>
        </p:grpSpPr>
        <p:pic>
          <p:nvPicPr>
            <p:cNvPr id="20498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8843" y="2152385"/>
              <a:ext cx="2258574" cy="980136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sp>
          <p:nvSpPr>
            <p:cNvPr id="20499" name="矩形 2"/>
            <p:cNvSpPr/>
            <p:nvPr/>
          </p:nvSpPr>
          <p:spPr>
            <a:xfrm>
              <a:off x="1428827" y="2051809"/>
              <a:ext cx="8239767" cy="1076150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514350" marR="0" lvl="0" indent="-514350">
                <a:buAutoNum type="arabicParenBoth" startAt="2"/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中含氧官能</a:t>
              </a:r>
              <a:r>
                <a:rPr lang="zh-CN" altLang="en-US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团的名称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是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/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     ________________</a:t>
              </a:r>
              <a:endParaRPr lang="zh-CN" altLang="en-US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20484" name="组合 7"/>
          <p:cNvGrpSpPr/>
          <p:nvPr/>
        </p:nvGrpSpPr>
        <p:grpSpPr>
          <a:xfrm>
            <a:off x="665533" y="3190284"/>
            <a:ext cx="9862899" cy="2453640"/>
            <a:chOff x="1428827" y="3229603"/>
            <a:chExt cx="9865096" cy="2452703"/>
          </a:xfrm>
        </p:grpSpPr>
        <p:pic>
          <p:nvPicPr>
            <p:cNvPr id="20496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38843" y="3282457"/>
              <a:ext cx="2871825" cy="1187864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sp>
          <p:nvSpPr>
            <p:cNvPr id="20497" name="矩形 3"/>
            <p:cNvSpPr/>
            <p:nvPr/>
          </p:nvSpPr>
          <p:spPr>
            <a:xfrm>
              <a:off x="1428827" y="3229603"/>
              <a:ext cx="9865096" cy="2452703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514350" marR="0" lvl="0" indent="-514350" algn="just">
                <a:lnSpc>
                  <a:spcPct val="120000"/>
                </a:lnSpc>
                <a:buAutoNum type="arabicParenBoth" startAt="3"/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  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中不含氧原子的官能团是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________,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 algn="just">
                <a:lnSpc>
                  <a:spcPct val="12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下列试剂能与其反应而褪色的是</a:t>
              </a:r>
              <a:endParaRPr lang="en-US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 algn="just">
                <a:lnSpc>
                  <a:spcPct val="12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                        _____(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填字母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)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。</a:t>
              </a:r>
              <a:endParaRPr lang="zh-CN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  <a:p>
              <a:pPr marL="0" marR="0" lvl="0" indent="0" algn="just">
                <a:lnSpc>
                  <a:spcPct val="120000"/>
                </a:lnSpc>
              </a:pP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a. Br</a:t>
              </a:r>
              <a:r>
                <a:rPr lang="en-US" altLang="zh-CN" sz="3200" b="1" spc="0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2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/CCl</a:t>
              </a:r>
              <a:r>
                <a:rPr lang="en-US" altLang="zh-CN" sz="3200" b="1" spc="0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4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溶液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b. 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石蕊溶液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   c. 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酸性</a:t>
              </a:r>
              <a:r>
                <a:rPr lang="en-US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KMnO</a:t>
              </a:r>
              <a:r>
                <a:rPr lang="en-US" altLang="zh-CN" sz="3200" b="1" spc="0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4</a:t>
              </a:r>
              <a:r>
                <a:rPr lang="zh-CN" altLang="zh-CN" sz="3200" b="1" spc="0">
                  <a:latin typeface="Times New Roman" panose="02020603050405020304" pitchFamily="18" charset="0"/>
                  <a:ea typeface="华文中宋" panose="02010600040101010101" pitchFamily="2" charset="-122"/>
                </a:rPr>
                <a:t>溶液</a:t>
              </a:r>
              <a:endParaRPr lang="zh-CN" altLang="zh-CN" sz="3200" b="1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20485" name="矩形 8"/>
          <p:cNvSpPr/>
          <p:nvPr/>
        </p:nvSpPr>
        <p:spPr>
          <a:xfrm>
            <a:off x="8282536" y="792016"/>
            <a:ext cx="99695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羧基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0486" name="矩形 13"/>
          <p:cNvSpPr/>
          <p:nvPr/>
        </p:nvSpPr>
        <p:spPr>
          <a:xfrm>
            <a:off x="7463537" y="1323730"/>
            <a:ext cx="99695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氨基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0487" name="矩形 14"/>
          <p:cNvSpPr/>
          <p:nvPr/>
        </p:nvSpPr>
        <p:spPr>
          <a:xfrm>
            <a:off x="4195479" y="2450646"/>
            <a:ext cx="221805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醚键、羧基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0488" name="矩形 15"/>
          <p:cNvSpPr/>
          <p:nvPr/>
        </p:nvSpPr>
        <p:spPr>
          <a:xfrm>
            <a:off x="8468238" y="3187110"/>
            <a:ext cx="181102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碳碳双键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0489" name="矩形 16"/>
          <p:cNvSpPr/>
          <p:nvPr/>
        </p:nvSpPr>
        <p:spPr>
          <a:xfrm>
            <a:off x="3697097" y="4339421"/>
            <a:ext cx="66802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a c</a:t>
            </a:r>
            <a:endParaRPr lang="zh-CN" altLang="en-US" sz="32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4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6" grpId="0"/>
      <p:bldP spid="20487" grpId="0"/>
      <p:bldP spid="20488" grpId="0"/>
      <p:bldP spid="204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矩形 2"/>
          <p:cNvSpPr/>
          <p:nvPr/>
        </p:nvSpPr>
        <p:spPr>
          <a:xfrm>
            <a:off x="471894" y="787254"/>
            <a:ext cx="10951722" cy="120142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(1)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有机物中碳原子成键特征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形成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4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个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共价键，可形成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单键、双键、 叁键、碳链、碳环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等。</a:t>
            </a:r>
            <a:endParaRPr lang="zh-CN" altLang="en-US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5123" name="矩形 7"/>
          <p:cNvSpPr/>
          <p:nvPr/>
        </p:nvSpPr>
        <p:spPr>
          <a:xfrm>
            <a:off x="471894" y="2207804"/>
            <a:ext cx="4601311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(2)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有机物的表示方法</a:t>
            </a:r>
            <a:endParaRPr lang="en-US" altLang="zh-CN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5124" name="矩形 8"/>
          <p:cNvSpPr/>
          <p:nvPr/>
        </p:nvSpPr>
        <p:spPr>
          <a:xfrm>
            <a:off x="471894" y="3017279"/>
            <a:ext cx="10294619" cy="70294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lnSpc>
                <a:spcPct val="110000"/>
              </a:lnSpc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(3)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官能团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决定有机物特殊性质的原子或原子团</a:t>
            </a:r>
            <a:endParaRPr lang="en-US" altLang="zh-CN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5125" name="矩形 9"/>
          <p:cNvSpPr/>
          <p:nvPr/>
        </p:nvSpPr>
        <p:spPr>
          <a:xfrm>
            <a:off x="471894" y="3829929"/>
            <a:ext cx="10829508" cy="70294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lnSpc>
                <a:spcPct val="110000"/>
              </a:lnSpc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(4)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烃基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烃分子中去掉部分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后所余部分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用</a:t>
            </a:r>
            <a:r>
              <a:rPr lang="zh-CN" altLang="en-US" sz="36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－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R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表示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en-US" altLang="zh-CN" sz="36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5126" name="矩形 11"/>
          <p:cNvSpPr/>
          <p:nvPr/>
        </p:nvSpPr>
        <p:spPr>
          <a:xfrm>
            <a:off x="471894" y="4640991"/>
            <a:ext cx="10951722" cy="131191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110000"/>
              </a:lnSpc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(5)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烃的衍生物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: 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烃分子中的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被其他原子或原子团所取代而生成的化合物。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2943225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温故知新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矩形 4"/>
          <p:cNvSpPr/>
          <p:nvPr/>
        </p:nvSpPr>
        <p:spPr>
          <a:xfrm>
            <a:off x="471894" y="777731"/>
            <a:ext cx="7878891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1</a:t>
            </a: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、烃：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只含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、</a:t>
            </a:r>
            <a:r>
              <a:rPr lang="en-US" altLang="zh-CN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H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两种元素的有机物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6147" name="矩形 5"/>
          <p:cNvSpPr/>
          <p:nvPr/>
        </p:nvSpPr>
        <p:spPr>
          <a:xfrm>
            <a:off x="471894" y="1596729"/>
            <a:ext cx="7159887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如：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烷烃、烯烃、炔烃、芳香烃</a:t>
            </a:r>
            <a:endParaRPr lang="zh-CN" altLang="en-US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6148" name="矩形 6"/>
          <p:cNvSpPr/>
          <p:nvPr/>
        </p:nvSpPr>
        <p:spPr>
          <a:xfrm>
            <a:off x="471894" y="2415728"/>
            <a:ext cx="10973943" cy="59182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>
              <a:lnSpc>
                <a:spcPct val="90000"/>
              </a:lnSpc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、烃的衍生物：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除碳氢元素外还有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其他元素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的化合物</a:t>
            </a:r>
            <a:endParaRPr lang="zh-CN" altLang="en-US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6149" name="矩形 8"/>
          <p:cNvSpPr/>
          <p:nvPr/>
        </p:nvSpPr>
        <p:spPr>
          <a:xfrm>
            <a:off x="471894" y="3180761"/>
            <a:ext cx="7375747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/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如：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醇、醛、羧酸、酯、卤代烃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…</a:t>
            </a:r>
            <a:endParaRPr lang="en-US" altLang="zh-CN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3173095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一、按组成元素分类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矩形 4"/>
          <p:cNvSpPr/>
          <p:nvPr/>
        </p:nvSpPr>
        <p:spPr>
          <a:xfrm>
            <a:off x="471894" y="753923"/>
            <a:ext cx="3847388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1</a:t>
            </a: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、链状化合物</a:t>
            </a: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7171" name="矩形 5"/>
          <p:cNvSpPr/>
          <p:nvPr/>
        </p:nvSpPr>
        <p:spPr>
          <a:xfrm>
            <a:off x="471894" y="1403090"/>
            <a:ext cx="11383442" cy="14224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lnSpc>
                <a:spcPct val="120000"/>
              </a:lnSpc>
              <a:buFont typeface="Arial" panose="020B0604020202020204"/>
            </a:pP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分子中的碳原子相互连接成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链状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的化合物。</a:t>
            </a:r>
            <a:endParaRPr lang="en-US" altLang="zh-CN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lvl="0" algn="just">
              <a:lnSpc>
                <a:spcPct val="120000"/>
              </a:lnSpc>
              <a:buFont typeface="Arial" panose="020B0604020202020204"/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因其最初是在脂肪中发现的，所以又叫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脂肪族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化合物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zh-CN" altLang="en-US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7172" name="矩形 6"/>
          <p:cNvSpPr/>
          <p:nvPr/>
        </p:nvSpPr>
        <p:spPr>
          <a:xfrm>
            <a:off x="471894" y="3085529"/>
            <a:ext cx="3918812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2</a:t>
            </a: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、环状化合物</a:t>
            </a: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: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7173" name="矩形 8"/>
          <p:cNvSpPr/>
          <p:nvPr/>
        </p:nvSpPr>
        <p:spPr>
          <a:xfrm>
            <a:off x="471894" y="3022040"/>
            <a:ext cx="11240593" cy="14224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lnSpc>
                <a:spcPct val="120000"/>
              </a:lnSpc>
            </a:pP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                            分子中的碳原子组成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环状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结构的化合物</a:t>
            </a:r>
            <a:endParaRPr lang="en-US" altLang="zh-CN" sz="3600" b="1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lvl="0" algn="just">
              <a:lnSpc>
                <a:spcPct val="120000"/>
              </a:lnSpc>
            </a:pP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碳环有苯环及其他形式的碳环</a:t>
            </a:r>
            <a:r>
              <a:rPr lang="en-US" altLang="zh-CN" sz="3600" b="1"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en-US" altLang="zh-CN" sz="36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3173095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二、按碳的骨架分类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矩形 7"/>
          <p:cNvSpPr/>
          <p:nvPr/>
        </p:nvSpPr>
        <p:spPr>
          <a:xfrm>
            <a:off x="471894" y="818998"/>
            <a:ext cx="8504250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(1)</a:t>
            </a: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脂环化合物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有碳环结构，不含苯环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8195" name="矩形 9"/>
          <p:cNvSpPr/>
          <p:nvPr/>
        </p:nvSpPr>
        <p:spPr>
          <a:xfrm>
            <a:off x="471894" y="2561751"/>
            <a:ext cx="6528179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(2)</a:t>
            </a: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芳香化合物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含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苯环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的化合物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8196" name="矩形 10"/>
          <p:cNvSpPr/>
          <p:nvPr/>
        </p:nvSpPr>
        <p:spPr>
          <a:xfrm>
            <a:off x="467133" y="4460049"/>
            <a:ext cx="10127961" cy="6477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90174" tIns="46992" rIns="90174" bIns="46992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 algn="just">
              <a:buFont typeface="Arial" panose="020B0604020202020204"/>
            </a:pPr>
            <a:r>
              <a:rPr lang="en-US" altLang="zh-CN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(3)</a:t>
            </a:r>
            <a:r>
              <a:rPr lang="zh-CN" altLang="en-US" sz="3600" b="1">
                <a:solidFill>
                  <a:srgbClr val="1A1714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杂环化合物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(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环骨架的原子除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C</a:t>
            </a:r>
            <a:r>
              <a:rPr lang="zh-CN" altLang="en-US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外还有</a:t>
            </a:r>
            <a:r>
              <a:rPr lang="zh-CN" altLang="en-US" sz="36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其他原子</a:t>
            </a:r>
            <a:r>
              <a:rPr lang="en-US" altLang="zh-CN" sz="3600" b="1">
                <a:solidFill>
                  <a:srgbClr val="0000CC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)</a:t>
            </a:r>
            <a:endParaRPr lang="zh-CN" altLang="en-US" sz="3600">
              <a:solidFill>
                <a:srgbClr val="0000CC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8197" name="组合 2"/>
          <p:cNvGrpSpPr/>
          <p:nvPr/>
        </p:nvGrpSpPr>
        <p:grpSpPr>
          <a:xfrm>
            <a:off x="1343271" y="1590380"/>
            <a:ext cx="4563594" cy="841219"/>
            <a:chOff x="2742481" y="5193286"/>
            <a:chExt cx="4564177" cy="842716"/>
          </a:xfrm>
        </p:grpSpPr>
        <p:sp>
          <p:nvSpPr>
            <p:cNvPr id="8232" name="AutoShape 4"/>
            <p:cNvSpPr/>
            <p:nvPr/>
          </p:nvSpPr>
          <p:spPr>
            <a:xfrm>
              <a:off x="2742481" y="5218090"/>
              <a:ext cx="938261" cy="817912"/>
            </a:xfrm>
            <a:prstGeom prst="hexagon">
              <a:avLst>
                <a:gd name="adj" fmla="val 28918"/>
                <a:gd name="vf" fmla="val 115470"/>
              </a:avLst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endParaRPr lang="zh-CN" altLang="en-US">
                <a:latin typeface="Times New Roman" panose="02020603050405020304" pitchFamily="18" charset="0"/>
                <a:ea typeface="方正姚体" panose="02010601030101010101" pitchFamily="2" charset="-122"/>
              </a:endParaRPr>
            </a:p>
          </p:txBody>
        </p:sp>
        <p:sp>
          <p:nvSpPr>
            <p:cNvPr id="8233" name="正五边形 22"/>
            <p:cNvSpPr/>
            <p:nvPr/>
          </p:nvSpPr>
          <p:spPr>
            <a:xfrm>
              <a:off x="4049364" y="5193286"/>
              <a:ext cx="893714" cy="842716"/>
            </a:xfrm>
            <a:prstGeom prst="pentagon">
              <a:avLst>
                <a:gd name="hf" fmla="val 105146"/>
                <a:gd name="vf" fmla="val 110557"/>
              </a:avLst>
            </a:prstGeom>
            <a:noFill/>
            <a:ln w="28575">
              <a:solidFill>
                <a:prstClr val="black"/>
              </a:solidFill>
              <a:miter lim="800000"/>
            </a:ln>
          </p:spPr>
          <p:txBody>
            <a:bodyPr>
              <a:no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endParaRPr lang="zh-CN" altLang="en-US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8234" name="组合 23"/>
            <p:cNvGrpSpPr/>
            <p:nvPr/>
          </p:nvGrpSpPr>
          <p:grpSpPr>
            <a:xfrm>
              <a:off x="5311700" y="5218090"/>
              <a:ext cx="1994958" cy="817912"/>
              <a:chOff x="5084937" y="1719534"/>
              <a:chExt cx="1994958" cy="817912"/>
            </a:xfrm>
          </p:grpSpPr>
          <p:sp>
            <p:nvSpPr>
              <p:cNvPr id="8235" name="AutoShape 4"/>
              <p:cNvSpPr/>
              <p:nvPr/>
            </p:nvSpPr>
            <p:spPr>
              <a:xfrm rot="10800000">
                <a:off x="5084937" y="1719534"/>
                <a:ext cx="938261" cy="817912"/>
              </a:xfrm>
              <a:prstGeom prst="hexagon">
                <a:avLst>
                  <a:gd name="adj" fmla="val 28918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8236" name="直接连接符 25"/>
              <p:cNvCxnSpPr/>
              <p:nvPr/>
            </p:nvCxnSpPr>
            <p:spPr>
              <a:xfrm>
                <a:off x="6022304" y="2133578"/>
                <a:ext cx="41113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sp>
            <p:nvSpPr>
              <p:cNvPr id="8237" name="矩形 26"/>
              <p:cNvSpPr/>
              <p:nvPr/>
            </p:nvSpPr>
            <p:spPr>
              <a:xfrm>
                <a:off x="6343201" y="1866880"/>
                <a:ext cx="736694" cy="522899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OH</a:t>
                </a:r>
                <a:endParaRPr lang="zh-CN" altLang="en-US" sz="2800" b="1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</p:grpSp>
      <p:grpSp>
        <p:nvGrpSpPr>
          <p:cNvPr id="8198" name="组合 27"/>
          <p:cNvGrpSpPr/>
          <p:nvPr/>
        </p:nvGrpSpPr>
        <p:grpSpPr>
          <a:xfrm>
            <a:off x="1343271" y="3315674"/>
            <a:ext cx="6322873" cy="980894"/>
            <a:chOff x="1934421" y="3518258"/>
            <a:chExt cx="6321628" cy="979629"/>
          </a:xfrm>
        </p:grpSpPr>
        <p:grpSp>
          <p:nvGrpSpPr>
            <p:cNvPr id="8209" name="组合 28"/>
            <p:cNvGrpSpPr/>
            <p:nvPr/>
          </p:nvGrpSpPr>
          <p:grpSpPr>
            <a:xfrm>
              <a:off x="1934421" y="3552201"/>
              <a:ext cx="2837691" cy="939000"/>
              <a:chOff x="4696299" y="2976856"/>
              <a:chExt cx="2837691" cy="939000"/>
            </a:xfrm>
          </p:grpSpPr>
          <p:grpSp>
            <p:nvGrpSpPr>
              <p:cNvPr id="8221" name="Group 3"/>
              <p:cNvGrpSpPr/>
              <p:nvPr/>
            </p:nvGrpSpPr>
            <p:grpSpPr>
              <a:xfrm rot="10800000">
                <a:off x="5561136" y="2977595"/>
                <a:ext cx="817912" cy="938261"/>
                <a:chOff x="3466" y="3167"/>
                <a:chExt cx="549" cy="635"/>
              </a:xfrm>
            </p:grpSpPr>
            <p:sp>
              <p:nvSpPr>
                <p:cNvPr id="8229" name="AutoShape 4"/>
                <p:cNvSpPr/>
                <p:nvPr/>
              </p:nvSpPr>
              <p:spPr>
                <a:xfrm rot="5400000">
                  <a:off x="3423" y="3210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8230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8231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grpSp>
            <p:nvGrpSpPr>
              <p:cNvPr id="8222" name="Group 3"/>
              <p:cNvGrpSpPr/>
              <p:nvPr/>
            </p:nvGrpSpPr>
            <p:grpSpPr>
              <a:xfrm rot="10800000">
                <a:off x="4696299" y="2976856"/>
                <a:ext cx="847708" cy="938261"/>
                <a:chOff x="3466" y="3154"/>
                <a:chExt cx="569" cy="635"/>
              </a:xfrm>
            </p:grpSpPr>
            <p:sp>
              <p:nvSpPr>
                <p:cNvPr id="8225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8226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8227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8228" name="Line 7"/>
                <p:cNvCxnSpPr/>
                <p:nvPr/>
              </p:nvCxnSpPr>
              <p:spPr>
                <a:xfrm rot="18000000" flipV="1">
                  <a:off x="3845" y="3411"/>
                  <a:ext cx="242" cy="13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cxnSp>
            <p:nvCxnSpPr>
              <p:cNvPr id="8223" name="直接连接符 31"/>
              <p:cNvCxnSpPr/>
              <p:nvPr/>
            </p:nvCxnSpPr>
            <p:spPr>
              <a:xfrm>
                <a:off x="6378406" y="3252019"/>
                <a:ext cx="41100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sp>
            <p:nvSpPr>
              <p:cNvPr id="8224" name="矩形 32"/>
              <p:cNvSpPr/>
              <p:nvPr/>
            </p:nvSpPr>
            <p:spPr>
              <a:xfrm>
                <a:off x="6702304" y="3008433"/>
                <a:ext cx="831686" cy="52129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CH</a:t>
                </a:r>
                <a:r>
                  <a:rPr lang="en-US" altLang="zh-CN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3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grpSp>
          <p:nvGrpSpPr>
            <p:cNvPr id="8210" name="组合 40"/>
            <p:cNvGrpSpPr/>
            <p:nvPr/>
          </p:nvGrpSpPr>
          <p:grpSpPr>
            <a:xfrm>
              <a:off x="5009772" y="3518258"/>
              <a:ext cx="3246277" cy="979629"/>
              <a:chOff x="2434800" y="2897704"/>
              <a:chExt cx="3246277" cy="979629"/>
            </a:xfrm>
          </p:grpSpPr>
          <p:grpSp>
            <p:nvGrpSpPr>
              <p:cNvPr id="8211" name="组合 41"/>
              <p:cNvGrpSpPr/>
              <p:nvPr/>
            </p:nvGrpSpPr>
            <p:grpSpPr>
              <a:xfrm>
                <a:off x="2434800" y="2897704"/>
                <a:ext cx="3246277" cy="979629"/>
                <a:chOff x="4696299" y="2942912"/>
                <a:chExt cx="3246277" cy="979629"/>
              </a:xfrm>
            </p:grpSpPr>
            <p:sp>
              <p:nvSpPr>
                <p:cNvPr id="8213" name="AutoShape 4"/>
                <p:cNvSpPr/>
                <p:nvPr/>
              </p:nvSpPr>
              <p:spPr>
                <a:xfrm rot="16200000">
                  <a:off x="5903963" y="3044454"/>
                  <a:ext cx="938261" cy="817912"/>
                </a:xfrm>
                <a:prstGeom prst="hexagon">
                  <a:avLst>
                    <a:gd name="adj" fmla="val 28918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grpSp>
              <p:nvGrpSpPr>
                <p:cNvPr id="8214" name="Group 3"/>
                <p:cNvGrpSpPr/>
                <p:nvPr/>
              </p:nvGrpSpPr>
              <p:grpSpPr>
                <a:xfrm rot="10800000">
                  <a:off x="4696299" y="2976856"/>
                  <a:ext cx="847708" cy="938261"/>
                  <a:chOff x="3466" y="3154"/>
                  <a:chExt cx="569" cy="635"/>
                </a:xfrm>
              </p:grpSpPr>
              <p:sp>
                <p:nvSpPr>
                  <p:cNvPr id="8217" name="AutoShape 4"/>
                  <p:cNvSpPr/>
                  <p:nvPr/>
                </p:nvSpPr>
                <p:spPr>
                  <a:xfrm rot="5400000">
                    <a:off x="3423" y="3197"/>
                    <a:ext cx="635" cy="549"/>
                  </a:xfrm>
                  <a:prstGeom prst="hexagon">
                    <a:avLst>
                      <a:gd name="adj" fmla="val 33436"/>
                      <a:gd name="vf" fmla="val 115470"/>
                    </a:avLst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  <p:txBody>
                  <a:bodyPr wrap="none" anchor="ctr" anchorCtr="0">
                    <a:noAutofit/>
                  </a:bodyPr>
                  <a:lstStyle>
                    <a:defPPr>
                      <a:defRPr lang="zh-CN"/>
                    </a:defPPr>
                    <a:lvl1pPr marL="0" indent="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609600" indent="-1524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219200" indent="-3048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828800" indent="-4572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438400" indent="-6096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/>
                    <a:endParaRPr lang="zh-CN" altLang="en-US">
                      <a:latin typeface="Times New Roman" panose="02020603050405020304" pitchFamily="18" charset="0"/>
                      <a:ea typeface="方正姚体" panose="02010601030101010101" pitchFamily="2" charset="-122"/>
                    </a:endParaRPr>
                  </a:p>
                </p:txBody>
              </p:sp>
              <p:cxnSp>
                <p:nvCxnSpPr>
                  <p:cNvPr id="8218" name="Line 5"/>
                  <p:cNvCxnSpPr/>
                  <p:nvPr/>
                </p:nvCxnSpPr>
                <p:spPr>
                  <a:xfrm flipV="1">
                    <a:off x="3515" y="3203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  <p:cxnSp>
                <p:nvCxnSpPr>
                  <p:cNvPr id="8219" name="Line 6"/>
                  <p:cNvCxnSpPr/>
                  <p:nvPr/>
                </p:nvCxnSpPr>
                <p:spPr>
                  <a:xfrm>
                    <a:off x="3506" y="3603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  <p:cxnSp>
                <p:nvCxnSpPr>
                  <p:cNvPr id="8220" name="Line 7"/>
                  <p:cNvCxnSpPr/>
                  <p:nvPr/>
                </p:nvCxnSpPr>
                <p:spPr>
                  <a:xfrm rot="18000000" flipV="1">
                    <a:off x="3855" y="3406"/>
                    <a:ext cx="229" cy="131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</p:grpSp>
            <p:cxnSp>
              <p:nvCxnSpPr>
                <p:cNvPr id="8215" name="直接连接符 45"/>
                <p:cNvCxnSpPr/>
                <p:nvPr/>
              </p:nvCxnSpPr>
              <p:spPr>
                <a:xfrm>
                  <a:off x="6781526" y="3228241"/>
                  <a:ext cx="41100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sp>
              <p:nvSpPr>
                <p:cNvPr id="8216" name="矩形 46"/>
                <p:cNvSpPr/>
                <p:nvPr/>
              </p:nvSpPr>
              <p:spPr>
                <a:xfrm>
                  <a:off x="7110890" y="2942912"/>
                  <a:ext cx="831686" cy="521297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800" b="1"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CH</a:t>
                  </a:r>
                  <a:r>
                    <a:rPr lang="en-US" altLang="zh-CN" sz="2800" b="1" baseline="-25000"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3</a:t>
                  </a:r>
                  <a:endParaRPr lang="zh-CN" altLang="en-US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</p:grpSp>
          <p:cxnSp>
            <p:nvCxnSpPr>
              <p:cNvPr id="8212" name="直接连接符 42"/>
              <p:cNvCxnSpPr/>
              <p:nvPr/>
            </p:nvCxnSpPr>
            <p:spPr>
              <a:xfrm>
                <a:off x="3279076" y="3187788"/>
                <a:ext cx="40941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</p:grpSp>
      <p:grpSp>
        <p:nvGrpSpPr>
          <p:cNvPr id="8199" name="组合 52"/>
          <p:cNvGrpSpPr/>
          <p:nvPr/>
        </p:nvGrpSpPr>
        <p:grpSpPr>
          <a:xfrm>
            <a:off x="1240102" y="5240954"/>
            <a:ext cx="4688607" cy="1333253"/>
            <a:chOff x="1486694" y="4531298"/>
            <a:chExt cx="4689060" cy="1332705"/>
          </a:xfrm>
        </p:grpSpPr>
        <p:pic>
          <p:nvPicPr>
            <p:cNvPr id="8206" name="Out17" descr="B00117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86694" y="4531298"/>
              <a:ext cx="1076325" cy="1323975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pic>
          <p:nvPicPr>
            <p:cNvPr id="8207" name="Out18" descr="B001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58535" y="4681316"/>
              <a:ext cx="1800225" cy="1182687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pic>
          <p:nvPicPr>
            <p:cNvPr id="8208" name="Out20" descr="B0012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079553" y="4681316"/>
              <a:ext cx="1096201" cy="1115220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</p:grpSp>
      <p:sp>
        <p:nvSpPr>
          <p:cNvPr id="2" name="矩形 1"/>
          <p:cNvSpPr/>
          <p:nvPr userDrawn="1">
            <p:custDataLst>
              <p:tags r:id="rId4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二、按碳的骨架分类 —— 环状化合物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ed7d31 [5]"/>
                                          </p:val>
                                        </p:tav>
                                        <p:tav tm="50000">
                                          <p:val>
                                            <p:strVal val="#0563c1 [6]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68"/>
          <p:cNvSpPr/>
          <p:nvPr/>
        </p:nvSpPr>
        <p:spPr>
          <a:xfrm>
            <a:off x="671882" y="782493"/>
            <a:ext cx="7628112" cy="225615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练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.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下列有机物中：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(1)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属于芳香化合物的是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______________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；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(2)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属于芳香烃的是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__________________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；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(3)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属于苯的同系物的是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______________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。</a:t>
            </a:r>
            <a:endParaRPr lang="zh-CN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9219" name="组合 71"/>
          <p:cNvGrpSpPr/>
          <p:nvPr/>
        </p:nvGrpSpPr>
        <p:grpSpPr>
          <a:xfrm>
            <a:off x="763940" y="3071244"/>
            <a:ext cx="2382501" cy="976131"/>
            <a:chOff x="1821549" y="2243320"/>
            <a:chExt cx="2381949" cy="975974"/>
          </a:xfrm>
        </p:grpSpPr>
        <p:grpSp>
          <p:nvGrpSpPr>
            <p:cNvPr id="9300" name="组合 72"/>
            <p:cNvGrpSpPr/>
            <p:nvPr/>
          </p:nvGrpSpPr>
          <p:grpSpPr>
            <a:xfrm>
              <a:off x="2350790" y="2243320"/>
              <a:ext cx="1852708" cy="975974"/>
              <a:chOff x="2412453" y="2888025"/>
              <a:chExt cx="1981536" cy="975974"/>
            </a:xfrm>
          </p:grpSpPr>
          <p:grpSp>
            <p:nvGrpSpPr>
              <p:cNvPr id="9302" name="组合 74"/>
              <p:cNvGrpSpPr/>
              <p:nvPr/>
            </p:nvGrpSpPr>
            <p:grpSpPr>
              <a:xfrm>
                <a:off x="2412453" y="2888025"/>
                <a:ext cx="1981536" cy="975974"/>
                <a:chOff x="4673952" y="2933233"/>
                <a:chExt cx="1981536" cy="975974"/>
              </a:xfrm>
            </p:grpSpPr>
            <p:grpSp>
              <p:nvGrpSpPr>
                <p:cNvPr id="9304" name="Group 3"/>
                <p:cNvGrpSpPr/>
                <p:nvPr/>
              </p:nvGrpSpPr>
              <p:grpSpPr>
                <a:xfrm rot="10800000">
                  <a:off x="4673952" y="2970946"/>
                  <a:ext cx="864096" cy="938261"/>
                  <a:chOff x="3470" y="3158"/>
                  <a:chExt cx="580" cy="635"/>
                </a:xfrm>
              </p:grpSpPr>
              <p:sp>
                <p:nvSpPr>
                  <p:cNvPr id="9306" name="AutoShape 4"/>
                  <p:cNvSpPr/>
                  <p:nvPr/>
                </p:nvSpPr>
                <p:spPr>
                  <a:xfrm rot="5400000">
                    <a:off x="3423" y="3197"/>
                    <a:ext cx="635" cy="549"/>
                  </a:xfrm>
                  <a:prstGeom prst="hexagon">
                    <a:avLst>
                      <a:gd name="adj" fmla="val 33436"/>
                      <a:gd name="vf" fmla="val 115470"/>
                    </a:avLst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  <p:txBody>
                  <a:bodyPr wrap="none" anchor="ctr" anchorCtr="0">
                    <a:noAutofit/>
                  </a:bodyPr>
                  <a:lstStyle>
                    <a:defPPr>
                      <a:defRPr lang="zh-CN"/>
                    </a:defPPr>
                    <a:lvl1pPr marL="0" indent="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609600" indent="-1524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219200" indent="-3048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828800" indent="-4572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438400" indent="-6096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/>
                    <a:endParaRPr lang="zh-CN" altLang="en-US">
                      <a:latin typeface="Times New Roman" panose="02020603050405020304" pitchFamily="18" charset="0"/>
                      <a:ea typeface="方正姚体" panose="02010601030101010101" pitchFamily="2" charset="-122"/>
                    </a:endParaRPr>
                  </a:p>
                </p:txBody>
              </p:sp>
              <p:cxnSp>
                <p:nvCxnSpPr>
                  <p:cNvPr id="9307" name="Line 5"/>
                  <p:cNvCxnSpPr/>
                  <p:nvPr/>
                </p:nvCxnSpPr>
                <p:spPr>
                  <a:xfrm flipV="1">
                    <a:off x="3515" y="3203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  <p:cxnSp>
                <p:nvCxnSpPr>
                  <p:cNvPr id="9308" name="Line 6"/>
                  <p:cNvCxnSpPr/>
                  <p:nvPr/>
                </p:nvCxnSpPr>
                <p:spPr>
                  <a:xfrm>
                    <a:off x="3506" y="3603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  <p:cxnSp>
                <p:nvCxnSpPr>
                  <p:cNvPr id="9309" name="Line 7"/>
                  <p:cNvCxnSpPr/>
                  <p:nvPr/>
                </p:nvCxnSpPr>
                <p:spPr>
                  <a:xfrm rot="18000000" flipV="1">
                    <a:off x="3864" y="3390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</p:grpSp>
            <p:sp>
              <p:nvSpPr>
                <p:cNvPr id="9305" name="矩形 77"/>
                <p:cNvSpPr/>
                <p:nvPr/>
              </p:nvSpPr>
              <p:spPr>
                <a:xfrm>
                  <a:off x="5867851" y="2933233"/>
                  <a:ext cx="787637" cy="521886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800" b="1"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OH</a:t>
                  </a:r>
                  <a:endParaRPr lang="zh-CN" altLang="en-US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</p:grpSp>
          <p:cxnSp>
            <p:nvCxnSpPr>
              <p:cNvPr id="9303" name="直接连接符 75"/>
              <p:cNvCxnSpPr/>
              <p:nvPr/>
            </p:nvCxnSpPr>
            <p:spPr>
              <a:xfrm>
                <a:off x="3280528" y="3141937"/>
                <a:ext cx="4090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9301" name="矩形 73"/>
            <p:cNvSpPr/>
            <p:nvPr/>
          </p:nvSpPr>
          <p:spPr>
            <a:xfrm>
              <a:off x="1821549" y="2445400"/>
              <a:ext cx="538990" cy="521886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①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9220" name="组合 82"/>
          <p:cNvGrpSpPr/>
          <p:nvPr/>
        </p:nvGrpSpPr>
        <p:grpSpPr>
          <a:xfrm>
            <a:off x="3860579" y="5466338"/>
            <a:ext cx="2381414" cy="982482"/>
            <a:chOff x="1821549" y="2243320"/>
            <a:chExt cx="2382433" cy="981885"/>
          </a:xfrm>
        </p:grpSpPr>
        <p:grpSp>
          <p:nvGrpSpPr>
            <p:cNvPr id="9294" name="组合 83"/>
            <p:cNvGrpSpPr/>
            <p:nvPr/>
          </p:nvGrpSpPr>
          <p:grpSpPr>
            <a:xfrm>
              <a:off x="2399540" y="2243320"/>
              <a:ext cx="1804442" cy="981885"/>
              <a:chOff x="2464594" y="2888025"/>
              <a:chExt cx="1929915" cy="981885"/>
            </a:xfrm>
          </p:grpSpPr>
          <p:grpSp>
            <p:nvGrpSpPr>
              <p:cNvPr id="9296" name="组合 85"/>
              <p:cNvGrpSpPr/>
              <p:nvPr/>
            </p:nvGrpSpPr>
            <p:grpSpPr>
              <a:xfrm>
                <a:off x="2464594" y="2888025"/>
                <a:ext cx="1929915" cy="981885"/>
                <a:chOff x="4726093" y="2933233"/>
                <a:chExt cx="1929915" cy="981885"/>
              </a:xfrm>
            </p:grpSpPr>
            <p:sp>
              <p:nvSpPr>
                <p:cNvPr id="9298" name="AutoShape 4"/>
                <p:cNvSpPr/>
                <p:nvPr/>
              </p:nvSpPr>
              <p:spPr>
                <a:xfrm rot="16200000">
                  <a:off x="4665918" y="3037031"/>
                  <a:ext cx="938261" cy="817912"/>
                </a:xfrm>
                <a:prstGeom prst="hexagon">
                  <a:avLst>
                    <a:gd name="adj" fmla="val 28918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sp>
              <p:nvSpPr>
                <p:cNvPr id="9299" name="矩形 88"/>
                <p:cNvSpPr/>
                <p:nvPr/>
              </p:nvSpPr>
              <p:spPr>
                <a:xfrm>
                  <a:off x="5867851" y="2933233"/>
                  <a:ext cx="788157" cy="521653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800" b="1"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OH</a:t>
                  </a:r>
                  <a:endParaRPr lang="zh-CN" altLang="en-US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</p:grpSp>
          <p:cxnSp>
            <p:nvCxnSpPr>
              <p:cNvPr id="9297" name="直接连接符 86"/>
              <p:cNvCxnSpPr/>
              <p:nvPr/>
            </p:nvCxnSpPr>
            <p:spPr>
              <a:xfrm>
                <a:off x="3279777" y="3141824"/>
                <a:ext cx="40929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9295" name="矩形 84"/>
            <p:cNvSpPr/>
            <p:nvPr/>
          </p:nvSpPr>
          <p:spPr>
            <a:xfrm>
              <a:off x="1821549" y="2445400"/>
              <a:ext cx="539346" cy="52165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⑧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9221" name="组合 89"/>
          <p:cNvGrpSpPr/>
          <p:nvPr/>
        </p:nvGrpSpPr>
        <p:grpSpPr>
          <a:xfrm>
            <a:off x="3716143" y="3071244"/>
            <a:ext cx="3110924" cy="977719"/>
            <a:chOff x="5022391" y="2056909"/>
            <a:chExt cx="3111208" cy="978632"/>
          </a:xfrm>
        </p:grpSpPr>
        <p:grpSp>
          <p:nvGrpSpPr>
            <p:cNvPr id="9285" name="组合 90"/>
            <p:cNvGrpSpPr/>
            <p:nvPr/>
          </p:nvGrpSpPr>
          <p:grpSpPr>
            <a:xfrm>
              <a:off x="5494514" y="2056909"/>
              <a:ext cx="2639085" cy="978632"/>
              <a:chOff x="4685869" y="2936485"/>
              <a:chExt cx="2639085" cy="978632"/>
            </a:xfrm>
          </p:grpSpPr>
          <p:grpSp>
            <p:nvGrpSpPr>
              <p:cNvPr id="9288" name="Group 3"/>
              <p:cNvGrpSpPr/>
              <p:nvPr/>
            </p:nvGrpSpPr>
            <p:grpSpPr>
              <a:xfrm rot="10800000">
                <a:off x="4685869" y="2976856"/>
                <a:ext cx="858137" cy="938261"/>
                <a:chOff x="3466" y="3154"/>
                <a:chExt cx="576" cy="635"/>
              </a:xfrm>
            </p:grpSpPr>
            <p:sp>
              <p:nvSpPr>
                <p:cNvPr id="9290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9291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9292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9293" name="Line 7"/>
                <p:cNvCxnSpPr/>
                <p:nvPr/>
              </p:nvCxnSpPr>
              <p:spPr>
                <a:xfrm rot="18000000" flipV="1">
                  <a:off x="3856" y="3395"/>
                  <a:ext cx="238" cy="13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sp>
            <p:nvSpPr>
              <p:cNvPr id="9289" name="矩形 94"/>
              <p:cNvSpPr/>
              <p:nvPr/>
            </p:nvSpPr>
            <p:spPr>
              <a:xfrm>
                <a:off x="5668770" y="2936485"/>
                <a:ext cx="1656184" cy="52245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CH=CH</a:t>
                </a:r>
                <a:r>
                  <a:rPr lang="en-US" altLang="zh-CN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2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cxnSp>
          <p:nvCxnSpPr>
            <p:cNvPr id="9286" name="直接连接符 91"/>
            <p:cNvCxnSpPr/>
            <p:nvPr/>
          </p:nvCxnSpPr>
          <p:spPr>
            <a:xfrm>
              <a:off x="6352591" y="2319042"/>
              <a:ext cx="2158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9287" name="矩形 92"/>
            <p:cNvSpPr/>
            <p:nvPr/>
          </p:nvSpPr>
          <p:spPr>
            <a:xfrm>
              <a:off x="5022391" y="2252800"/>
              <a:ext cx="539164" cy="52245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②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9222" name="组合 99"/>
          <p:cNvGrpSpPr/>
          <p:nvPr/>
        </p:nvGrpSpPr>
        <p:grpSpPr>
          <a:xfrm>
            <a:off x="6866748" y="3071244"/>
            <a:ext cx="2368111" cy="977720"/>
            <a:chOff x="5022391" y="2056909"/>
            <a:chExt cx="2368959" cy="978633"/>
          </a:xfrm>
        </p:grpSpPr>
        <p:grpSp>
          <p:nvGrpSpPr>
            <p:cNvPr id="9280" name="组合 100"/>
            <p:cNvGrpSpPr/>
            <p:nvPr/>
          </p:nvGrpSpPr>
          <p:grpSpPr>
            <a:xfrm>
              <a:off x="5534738" y="2056909"/>
              <a:ext cx="1856612" cy="978633"/>
              <a:chOff x="4726093" y="2936485"/>
              <a:chExt cx="1856612" cy="978633"/>
            </a:xfrm>
          </p:grpSpPr>
          <p:sp>
            <p:nvSpPr>
              <p:cNvPr id="9283" name="AutoShape 4"/>
              <p:cNvSpPr/>
              <p:nvPr/>
            </p:nvSpPr>
            <p:spPr>
              <a:xfrm rot="16200000">
                <a:off x="4665918" y="3037031"/>
                <a:ext cx="938261" cy="817912"/>
              </a:xfrm>
              <a:prstGeom prst="hexagon">
                <a:avLst>
                  <a:gd name="adj" fmla="val 28918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sp>
            <p:nvSpPr>
              <p:cNvPr id="9284" name="矩形 104"/>
              <p:cNvSpPr/>
              <p:nvPr/>
            </p:nvSpPr>
            <p:spPr>
              <a:xfrm>
                <a:off x="5668770" y="2936485"/>
                <a:ext cx="913935" cy="52245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CH</a:t>
                </a:r>
                <a:r>
                  <a:rPr lang="en-US" altLang="zh-CN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3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cxnSp>
          <p:nvCxnSpPr>
            <p:cNvPr id="9281" name="直接连接符 101"/>
            <p:cNvCxnSpPr/>
            <p:nvPr/>
          </p:nvCxnSpPr>
          <p:spPr>
            <a:xfrm>
              <a:off x="6352946" y="2319042"/>
              <a:ext cx="2159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9282" name="矩形 102"/>
            <p:cNvSpPr/>
            <p:nvPr/>
          </p:nvSpPr>
          <p:spPr>
            <a:xfrm>
              <a:off x="5022391" y="2252800"/>
              <a:ext cx="539308" cy="52245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③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9223" name="组合 69"/>
          <p:cNvGrpSpPr/>
          <p:nvPr/>
        </p:nvGrpSpPr>
        <p:grpSpPr>
          <a:xfrm>
            <a:off x="763940" y="4304504"/>
            <a:ext cx="1355475" cy="938039"/>
            <a:chOff x="1630710" y="4105671"/>
            <a:chExt cx="1355539" cy="938261"/>
          </a:xfrm>
        </p:grpSpPr>
        <p:grpSp>
          <p:nvGrpSpPr>
            <p:cNvPr id="9276" name="组合 105"/>
            <p:cNvGrpSpPr/>
            <p:nvPr/>
          </p:nvGrpSpPr>
          <p:grpSpPr>
            <a:xfrm>
              <a:off x="1630710" y="4105671"/>
              <a:ext cx="1330259" cy="938261"/>
              <a:chOff x="5022391" y="2097281"/>
              <a:chExt cx="1330259" cy="938261"/>
            </a:xfrm>
          </p:grpSpPr>
          <p:sp>
            <p:nvSpPr>
              <p:cNvPr id="9278" name="AutoShape 4"/>
              <p:cNvSpPr/>
              <p:nvPr/>
            </p:nvSpPr>
            <p:spPr>
              <a:xfrm rot="16200000">
                <a:off x="5474563" y="2157455"/>
                <a:ext cx="938261" cy="817912"/>
              </a:xfrm>
              <a:prstGeom prst="hexagon">
                <a:avLst>
                  <a:gd name="adj" fmla="val 28918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sp>
            <p:nvSpPr>
              <p:cNvPr id="9279" name="矩形 108"/>
              <p:cNvSpPr/>
              <p:nvPr/>
            </p:nvSpPr>
            <p:spPr>
              <a:xfrm>
                <a:off x="5022391" y="2252800"/>
                <a:ext cx="539140" cy="522093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④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cxnSp>
          <p:nvCxnSpPr>
            <p:cNvPr id="9277" name="Line 7"/>
            <p:cNvCxnSpPr/>
            <p:nvPr/>
          </p:nvCxnSpPr>
          <p:spPr>
            <a:xfrm rot="7200000" flipV="1">
              <a:off x="2723822" y="4497091"/>
              <a:ext cx="335410" cy="18944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</p:grpSp>
      <p:grpSp>
        <p:nvGrpSpPr>
          <p:cNvPr id="9224" name="组合 113"/>
          <p:cNvGrpSpPr/>
          <p:nvPr/>
        </p:nvGrpSpPr>
        <p:grpSpPr>
          <a:xfrm>
            <a:off x="2852703" y="4294980"/>
            <a:ext cx="3761211" cy="947564"/>
            <a:chOff x="2182834" y="837835"/>
            <a:chExt cx="3761727" cy="947539"/>
          </a:xfrm>
        </p:grpSpPr>
        <p:grpSp>
          <p:nvGrpSpPr>
            <p:cNvPr id="9264" name="组合 114"/>
            <p:cNvGrpSpPr/>
            <p:nvPr/>
          </p:nvGrpSpPr>
          <p:grpSpPr>
            <a:xfrm>
              <a:off x="2676665" y="837835"/>
              <a:ext cx="3267896" cy="947539"/>
              <a:chOff x="2412453" y="2922371"/>
              <a:chExt cx="3267896" cy="947539"/>
            </a:xfrm>
          </p:grpSpPr>
          <p:grpSp>
            <p:nvGrpSpPr>
              <p:cNvPr id="9266" name="组合 116"/>
              <p:cNvGrpSpPr/>
              <p:nvPr/>
            </p:nvGrpSpPr>
            <p:grpSpPr>
              <a:xfrm>
                <a:off x="2412453" y="2922371"/>
                <a:ext cx="3267896" cy="947539"/>
                <a:chOff x="4673952" y="2967579"/>
                <a:chExt cx="3267896" cy="947539"/>
              </a:xfrm>
            </p:grpSpPr>
            <p:sp>
              <p:nvSpPr>
                <p:cNvPr id="9268" name="AutoShape 4"/>
                <p:cNvSpPr/>
                <p:nvPr/>
              </p:nvSpPr>
              <p:spPr>
                <a:xfrm rot="16200000">
                  <a:off x="5890555" y="3037031"/>
                  <a:ext cx="938261" cy="817912"/>
                </a:xfrm>
                <a:prstGeom prst="hexagon">
                  <a:avLst>
                    <a:gd name="adj" fmla="val 28918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grpSp>
              <p:nvGrpSpPr>
                <p:cNvPr id="9269" name="Group 3"/>
                <p:cNvGrpSpPr/>
                <p:nvPr/>
              </p:nvGrpSpPr>
              <p:grpSpPr>
                <a:xfrm rot="10800000">
                  <a:off x="4673952" y="2970946"/>
                  <a:ext cx="864096" cy="938261"/>
                  <a:chOff x="3470" y="3158"/>
                  <a:chExt cx="580" cy="635"/>
                </a:xfrm>
              </p:grpSpPr>
              <p:sp>
                <p:nvSpPr>
                  <p:cNvPr id="9272" name="AutoShape 4"/>
                  <p:cNvSpPr/>
                  <p:nvPr/>
                </p:nvSpPr>
                <p:spPr>
                  <a:xfrm rot="5400000">
                    <a:off x="3423" y="3197"/>
                    <a:ext cx="635" cy="549"/>
                  </a:xfrm>
                  <a:prstGeom prst="hexagon">
                    <a:avLst>
                      <a:gd name="adj" fmla="val 33436"/>
                      <a:gd name="vf" fmla="val 115470"/>
                    </a:avLst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  <p:txBody>
                  <a:bodyPr wrap="none" anchor="ctr" anchorCtr="0">
                    <a:noAutofit/>
                  </a:bodyPr>
                  <a:lstStyle>
                    <a:defPPr>
                      <a:defRPr lang="zh-CN"/>
                    </a:defPPr>
                    <a:lvl1pPr marL="0" indent="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609600" indent="-1524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219200" indent="-3048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828800" indent="-4572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438400" indent="-609600" algn="l" defTabSz="1217295" rtl="0" eaLnBrk="0" fontAlgn="base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defRPr kumimoji="0" lang="zh-CN" altLang="en-US" sz="2400" b="0" i="0" u="none" baseline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</a:lstStyle>
                  <a:p>
                    <a:pPr lvl="0"/>
                    <a:endParaRPr lang="zh-CN" altLang="en-US">
                      <a:latin typeface="Times New Roman" panose="02020603050405020304" pitchFamily="18" charset="0"/>
                      <a:ea typeface="方正姚体" panose="02010601030101010101" pitchFamily="2" charset="-122"/>
                    </a:endParaRPr>
                  </a:p>
                </p:txBody>
              </p:sp>
              <p:cxnSp>
                <p:nvCxnSpPr>
                  <p:cNvPr id="9273" name="Line 5"/>
                  <p:cNvCxnSpPr/>
                  <p:nvPr/>
                </p:nvCxnSpPr>
                <p:spPr>
                  <a:xfrm flipV="1">
                    <a:off x="3515" y="3203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  <p:cxnSp>
                <p:nvCxnSpPr>
                  <p:cNvPr id="9274" name="Line 6"/>
                  <p:cNvCxnSpPr/>
                  <p:nvPr/>
                </p:nvCxnSpPr>
                <p:spPr>
                  <a:xfrm>
                    <a:off x="3506" y="3603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  <p:cxnSp>
                <p:nvCxnSpPr>
                  <p:cNvPr id="9275" name="Line 7"/>
                  <p:cNvCxnSpPr/>
                  <p:nvPr/>
                </p:nvCxnSpPr>
                <p:spPr>
                  <a:xfrm rot="18000000" flipV="1">
                    <a:off x="3864" y="3390"/>
                    <a:ext cx="227" cy="13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</a:ln>
                </p:spPr>
              </p:cxnSp>
            </p:grpSp>
            <p:cxnSp>
              <p:nvCxnSpPr>
                <p:cNvPr id="9270" name="直接连接符 120"/>
                <p:cNvCxnSpPr/>
                <p:nvPr/>
              </p:nvCxnSpPr>
              <p:spPr>
                <a:xfrm>
                  <a:off x="6767622" y="3229462"/>
                  <a:ext cx="41114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sp>
              <p:nvSpPr>
                <p:cNvPr id="9271" name="矩形 121"/>
                <p:cNvSpPr/>
                <p:nvPr/>
              </p:nvSpPr>
              <p:spPr>
                <a:xfrm>
                  <a:off x="7109884" y="2967579"/>
                  <a:ext cx="831964" cy="521956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r>
                    <a:rPr lang="en-US" altLang="zh-CN" sz="2800" b="1"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CH</a:t>
                  </a:r>
                  <a:r>
                    <a:rPr lang="en-US" altLang="zh-CN" sz="2800" b="1" baseline="-25000">
                      <a:latin typeface="Times New Roman" panose="02020603050405020304" pitchFamily="18" charset="0"/>
                      <a:ea typeface="华文中宋" panose="02010600040101010101" pitchFamily="2" charset="-122"/>
                    </a:rPr>
                    <a:t>3</a:t>
                  </a:r>
                  <a:endParaRPr lang="zh-CN" altLang="en-US" sz="2800" b="1" baseline="-25000">
                    <a:latin typeface="Times New Roman" panose="02020603050405020304" pitchFamily="18" charset="0"/>
                    <a:ea typeface="华文中宋" panose="02010600040101010101" pitchFamily="2" charset="-122"/>
                  </a:endParaRPr>
                </a:p>
              </p:txBody>
            </p:sp>
          </p:grpSp>
          <p:cxnSp>
            <p:nvCxnSpPr>
              <p:cNvPr id="9267" name="直接连接符 117"/>
              <p:cNvCxnSpPr/>
              <p:nvPr/>
            </p:nvCxnSpPr>
            <p:spPr>
              <a:xfrm>
                <a:off x="3264757" y="3169969"/>
                <a:ext cx="4095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9265" name="矩形 115"/>
            <p:cNvSpPr/>
            <p:nvPr/>
          </p:nvSpPr>
          <p:spPr>
            <a:xfrm>
              <a:off x="2182834" y="1015258"/>
              <a:ext cx="539189" cy="521956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⑤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9225" name="组合 126"/>
          <p:cNvGrpSpPr/>
          <p:nvPr/>
        </p:nvGrpSpPr>
        <p:grpSpPr>
          <a:xfrm>
            <a:off x="6900079" y="4304503"/>
            <a:ext cx="2807768" cy="977719"/>
            <a:chOff x="5022391" y="2056909"/>
            <a:chExt cx="2808312" cy="978632"/>
          </a:xfrm>
        </p:grpSpPr>
        <p:grpSp>
          <p:nvGrpSpPr>
            <p:cNvPr id="9255" name="组合 127"/>
            <p:cNvGrpSpPr/>
            <p:nvPr/>
          </p:nvGrpSpPr>
          <p:grpSpPr>
            <a:xfrm>
              <a:off x="5521332" y="2056909"/>
              <a:ext cx="2309371" cy="978632"/>
              <a:chOff x="4712687" y="2936485"/>
              <a:chExt cx="2309371" cy="978632"/>
            </a:xfrm>
          </p:grpSpPr>
          <p:grpSp>
            <p:nvGrpSpPr>
              <p:cNvPr id="9258" name="Group 3"/>
              <p:cNvGrpSpPr/>
              <p:nvPr/>
            </p:nvGrpSpPr>
            <p:grpSpPr>
              <a:xfrm rot="10800000">
                <a:off x="4712687" y="2976856"/>
                <a:ext cx="831320" cy="938261"/>
                <a:chOff x="3466" y="3154"/>
                <a:chExt cx="558" cy="635"/>
              </a:xfrm>
            </p:grpSpPr>
            <p:sp>
              <p:nvSpPr>
                <p:cNvPr id="9260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9261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9262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9263" name="Line 7"/>
                <p:cNvCxnSpPr/>
                <p:nvPr/>
              </p:nvCxnSpPr>
              <p:spPr>
                <a:xfrm rot="18000000" flipV="1">
                  <a:off x="3859" y="3406"/>
                  <a:ext cx="209" cy="1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sp>
            <p:nvSpPr>
              <p:cNvPr id="9259" name="矩形 131"/>
              <p:cNvSpPr/>
              <p:nvPr/>
            </p:nvSpPr>
            <p:spPr>
              <a:xfrm>
                <a:off x="5668770" y="2936485"/>
                <a:ext cx="1353288" cy="522457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r>
                  <a:rPr lang="en-US" altLang="zh-CN" sz="28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COOH</a:t>
                </a:r>
                <a:endParaRPr lang="zh-CN" altLang="en-US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</p:grpSp>
        <p:cxnSp>
          <p:nvCxnSpPr>
            <p:cNvPr id="9256" name="直接连接符 128"/>
            <p:cNvCxnSpPr/>
            <p:nvPr/>
          </p:nvCxnSpPr>
          <p:spPr>
            <a:xfrm>
              <a:off x="6352727" y="2319043"/>
              <a:ext cx="21590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9257" name="矩形 129"/>
            <p:cNvSpPr/>
            <p:nvPr/>
          </p:nvSpPr>
          <p:spPr>
            <a:xfrm>
              <a:off x="5022391" y="2252800"/>
              <a:ext cx="539219" cy="52245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⑥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grpSp>
        <p:nvGrpSpPr>
          <p:cNvPr id="9226" name="组合 150"/>
          <p:cNvGrpSpPr/>
          <p:nvPr/>
        </p:nvGrpSpPr>
        <p:grpSpPr>
          <a:xfrm>
            <a:off x="763940" y="5583791"/>
            <a:ext cx="3129970" cy="865028"/>
            <a:chOff x="5766979" y="2231429"/>
            <a:chExt cx="3129954" cy="864096"/>
          </a:xfrm>
        </p:grpSpPr>
        <p:grpSp>
          <p:nvGrpSpPr>
            <p:cNvPr id="9247" name="Group 3"/>
            <p:cNvGrpSpPr/>
            <p:nvPr/>
          </p:nvGrpSpPr>
          <p:grpSpPr>
            <a:xfrm rot="5400000">
              <a:off x="6345348" y="2194346"/>
              <a:ext cx="864096" cy="938261"/>
              <a:chOff x="3466" y="3154"/>
              <a:chExt cx="580" cy="635"/>
            </a:xfrm>
          </p:grpSpPr>
          <p:sp>
            <p:nvSpPr>
              <p:cNvPr id="9251" name="AutoShape 4"/>
              <p:cNvSpPr/>
              <p:nvPr/>
            </p:nvSpPr>
            <p:spPr>
              <a:xfrm rot="5400000">
                <a:off x="3423" y="3197"/>
                <a:ext cx="635" cy="549"/>
              </a:xfrm>
              <a:prstGeom prst="hexagon">
                <a:avLst>
                  <a:gd name="adj" fmla="val 33436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9252" name="Line 5"/>
              <p:cNvCxnSpPr/>
              <p:nvPr/>
            </p:nvCxnSpPr>
            <p:spPr>
              <a:xfrm flipV="1">
                <a:off x="3515" y="32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9253" name="Line 6"/>
              <p:cNvCxnSpPr/>
              <p:nvPr/>
            </p:nvCxnSpPr>
            <p:spPr>
              <a:xfrm>
                <a:off x="3506" y="36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9254" name="Line 7"/>
              <p:cNvCxnSpPr/>
              <p:nvPr/>
            </p:nvCxnSpPr>
            <p:spPr>
              <a:xfrm rot="18000000" flipV="1">
                <a:off x="3864" y="3390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9248" name="矩形 152"/>
            <p:cNvSpPr/>
            <p:nvPr/>
          </p:nvSpPr>
          <p:spPr>
            <a:xfrm>
              <a:off x="5766979" y="2360821"/>
              <a:ext cx="539112" cy="52140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⑦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sp>
          <p:nvSpPr>
            <p:cNvPr id="9249" name="矩形 153"/>
            <p:cNvSpPr/>
            <p:nvPr/>
          </p:nvSpPr>
          <p:spPr>
            <a:xfrm>
              <a:off x="7390818" y="2360821"/>
              <a:ext cx="1506115" cy="52140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C(CH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)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9250" name="直接连接符 154"/>
            <p:cNvCxnSpPr/>
            <p:nvPr/>
          </p:nvCxnSpPr>
          <p:spPr>
            <a:xfrm>
              <a:off x="7246247" y="2627803"/>
              <a:ext cx="2158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</p:grpSp>
      <p:grpSp>
        <p:nvGrpSpPr>
          <p:cNvPr id="9227" name="组合 159"/>
          <p:cNvGrpSpPr/>
          <p:nvPr/>
        </p:nvGrpSpPr>
        <p:grpSpPr>
          <a:xfrm>
            <a:off x="6263609" y="5447291"/>
            <a:ext cx="2488739" cy="980893"/>
            <a:chOff x="5771569" y="2151705"/>
            <a:chExt cx="2489654" cy="980902"/>
          </a:xfrm>
        </p:grpSpPr>
        <p:grpSp>
          <p:nvGrpSpPr>
            <p:cNvPr id="9237" name="Group 3"/>
            <p:cNvGrpSpPr/>
            <p:nvPr/>
          </p:nvGrpSpPr>
          <p:grpSpPr>
            <a:xfrm>
              <a:off x="6345348" y="2194346"/>
              <a:ext cx="864096" cy="938261"/>
              <a:chOff x="3466" y="3154"/>
              <a:chExt cx="580" cy="635"/>
            </a:xfrm>
          </p:grpSpPr>
          <p:sp>
            <p:nvSpPr>
              <p:cNvPr id="9243" name="AutoShape 4"/>
              <p:cNvSpPr/>
              <p:nvPr/>
            </p:nvSpPr>
            <p:spPr>
              <a:xfrm rot="5400000">
                <a:off x="3423" y="3197"/>
                <a:ext cx="635" cy="549"/>
              </a:xfrm>
              <a:prstGeom prst="hexagon">
                <a:avLst>
                  <a:gd name="adj" fmla="val 33436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9244" name="Line 5"/>
              <p:cNvCxnSpPr/>
              <p:nvPr/>
            </p:nvCxnSpPr>
            <p:spPr>
              <a:xfrm flipV="1">
                <a:off x="3515" y="32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9245" name="Line 6"/>
              <p:cNvCxnSpPr/>
              <p:nvPr/>
            </p:nvCxnSpPr>
            <p:spPr>
              <a:xfrm>
                <a:off x="3506" y="36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9246" name="Line 7"/>
              <p:cNvCxnSpPr/>
              <p:nvPr/>
            </p:nvCxnSpPr>
            <p:spPr>
              <a:xfrm rot="18000000" flipV="1">
                <a:off x="3864" y="3390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sp>
          <p:nvSpPr>
            <p:cNvPr id="9238" name="矩形 161"/>
            <p:cNvSpPr/>
            <p:nvPr/>
          </p:nvSpPr>
          <p:spPr>
            <a:xfrm>
              <a:off x="7289662" y="2151705"/>
              <a:ext cx="962376" cy="52197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9239" name="直接连接符 162"/>
            <p:cNvCxnSpPr/>
            <p:nvPr/>
          </p:nvCxnSpPr>
          <p:spPr>
            <a:xfrm>
              <a:off x="7170411" y="2424707"/>
              <a:ext cx="2159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9240" name="矩形 163"/>
            <p:cNvSpPr/>
            <p:nvPr/>
          </p:nvSpPr>
          <p:spPr>
            <a:xfrm>
              <a:off x="5771569" y="2371917"/>
              <a:ext cx="539313" cy="52197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⑨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9241" name="直接连接符 164"/>
            <p:cNvCxnSpPr/>
            <p:nvPr/>
          </p:nvCxnSpPr>
          <p:spPr>
            <a:xfrm>
              <a:off x="7175175" y="2886588"/>
              <a:ext cx="2159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9242" name="矩形 165"/>
            <p:cNvSpPr/>
            <p:nvPr/>
          </p:nvSpPr>
          <p:spPr>
            <a:xfrm>
              <a:off x="7298847" y="2586349"/>
              <a:ext cx="962376" cy="52197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r>
                <a:rPr lang="en-US" altLang="zh-CN" sz="2800" b="1">
                  <a:latin typeface="Times New Roman" panose="02020603050405020304" pitchFamily="18" charset="0"/>
                  <a:ea typeface="华文中宋" panose="02010600040101010101" pitchFamily="2" charset="-122"/>
                </a:rPr>
                <a:t>CH</a:t>
              </a:r>
              <a:r>
                <a:rPr lang="en-US" altLang="zh-CN" sz="2800" b="1" baseline="-25000">
                  <a:latin typeface="Times New Roman" panose="02020603050405020304" pitchFamily="18" charset="0"/>
                  <a:ea typeface="华文中宋" panose="02010600040101010101" pitchFamily="2" charset="-122"/>
                </a:rPr>
                <a:t>3</a:t>
              </a:r>
              <a:endParaRPr lang="zh-CN" altLang="en-US" sz="2800" b="1" baseline="-25000"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</p:grpSp>
      <p:sp>
        <p:nvSpPr>
          <p:cNvPr id="9228" name="矩形 170"/>
          <p:cNvSpPr/>
          <p:nvPr/>
        </p:nvSpPr>
        <p:spPr>
          <a:xfrm>
            <a:off x="5104949" y="1277701"/>
            <a:ext cx="262509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①②⑤⑥⑦⑨</a:t>
            </a:r>
            <a:endParaRPr lang="zh-CN" altLang="en-US" sz="3200" b="1" baseline="-25000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229" name="矩形 171"/>
          <p:cNvSpPr/>
          <p:nvPr/>
        </p:nvSpPr>
        <p:spPr>
          <a:xfrm>
            <a:off x="4768461" y="1828461"/>
            <a:ext cx="211582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② ⑤ ⑦ ⑨</a:t>
            </a:r>
            <a:endParaRPr lang="zh-CN" altLang="en-US" sz="3200" b="1" baseline="-250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9230" name="矩形 172"/>
          <p:cNvSpPr/>
          <p:nvPr/>
        </p:nvSpPr>
        <p:spPr>
          <a:xfrm>
            <a:off x="5414454" y="2360176"/>
            <a:ext cx="1098550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en-US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⑦ ⑨</a:t>
            </a:r>
            <a:endParaRPr lang="zh-CN" altLang="en-US" sz="3200" b="1" baseline="-25000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二、按碳的骨架分类 —— 环状化合物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  <p:bldP spid="9229" grpId="0"/>
      <p:bldP spid="92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表格 135"/>
          <p:cNvGraphicFramePr>
            <a:graphicFrameLocks noGrp="1"/>
          </p:cNvGraphicFramePr>
          <p:nvPr/>
        </p:nvGraphicFramePr>
        <p:xfrm>
          <a:off x="679817" y="980893"/>
          <a:ext cx="9870440" cy="5165090"/>
        </p:xfrm>
        <a:graphic>
          <a:graphicData uri="http://schemas.openxmlformats.org/drawingml/2006/table">
            <a:tbl>
              <a:tblPr/>
              <a:tblGrid>
                <a:gridCol w="2023110"/>
                <a:gridCol w="2232025"/>
                <a:gridCol w="1799590"/>
                <a:gridCol w="2231390"/>
                <a:gridCol w="1584325"/>
              </a:tblGrid>
              <a:tr h="487680">
                <a:tc row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有机物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grid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官能团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hMerge="1">
                  <a:tcPr>
                    <a:lnR w="12700"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</a:tcPr>
                </a:tc>
                <a:tc grid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代表物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hMerge="1">
                  <a:tcPr>
                    <a:lnR w="12700"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</a:tcPr>
                </a:tc>
              </a:tr>
              <a:tr h="487680">
                <a:tc vMerge="1"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B w="12700">
                      <a:miter lim="800000"/>
                    </a:lnB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结构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名称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名称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zh-CN" altLang="en-US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类别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584835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4</a:t>
                      </a:r>
                      <a:endParaRPr lang="zh-CN" altLang="zh-CN" sz="3200" b="1" baseline="-2500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甲烷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463675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2</a:t>
                      </a: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=CH</a:t>
                      </a:r>
                      <a:r>
                        <a:rPr lang="en-US" altLang="zh-CN" sz="3200" b="1" baseline="-25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2</a:t>
                      </a:r>
                      <a:endParaRPr lang="zh-CN" altLang="zh-CN" sz="3200" b="1" baseline="-2500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乙烯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678180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乙炔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2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463040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苯</a:t>
                      </a:r>
                      <a:endParaRPr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en-US" altLang="zh-CN" sz="3200" b="1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36074" marR="36074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0283" name="直接连接符 137"/>
          <p:cNvCxnSpPr/>
          <p:nvPr/>
        </p:nvCxnSpPr>
        <p:spPr>
          <a:xfrm>
            <a:off x="3424097" y="2104635"/>
            <a:ext cx="719005" cy="215860"/>
          </a:xfrm>
          <a:prstGeom prst="line">
            <a:avLst/>
          </a:prstGeom>
          <a:noFill/>
          <a:ln w="28575">
            <a:solidFill>
              <a:srgbClr val="C00000"/>
            </a:solidFill>
            <a:miter lim="800000"/>
          </a:ln>
        </p:spPr>
      </p:cxnSp>
      <p:cxnSp>
        <p:nvCxnSpPr>
          <p:cNvPr id="10284" name="直接连接符 138"/>
          <p:cNvCxnSpPr/>
          <p:nvPr/>
        </p:nvCxnSpPr>
        <p:spPr>
          <a:xfrm>
            <a:off x="5582698" y="2104635"/>
            <a:ext cx="720592" cy="215860"/>
          </a:xfrm>
          <a:prstGeom prst="line">
            <a:avLst/>
          </a:prstGeom>
          <a:noFill/>
          <a:ln w="28575">
            <a:solidFill>
              <a:srgbClr val="C00000"/>
            </a:solidFill>
            <a:miter lim="800000"/>
          </a:ln>
        </p:spPr>
      </p:cxnSp>
      <p:sp>
        <p:nvSpPr>
          <p:cNvPr id="10285" name="矩形 140"/>
          <p:cNvSpPr/>
          <p:nvPr/>
        </p:nvSpPr>
        <p:spPr>
          <a:xfrm>
            <a:off x="4916856" y="2980773"/>
            <a:ext cx="181102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碳碳双键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0286" name="组合 141"/>
          <p:cNvGrpSpPr/>
          <p:nvPr/>
        </p:nvGrpSpPr>
        <p:grpSpPr>
          <a:xfrm>
            <a:off x="2973331" y="2955378"/>
            <a:ext cx="1620538" cy="583565"/>
            <a:chOff x="5861187" y="2044924"/>
            <a:chExt cx="1620166" cy="584823"/>
          </a:xfrm>
        </p:grpSpPr>
        <p:sp>
          <p:nvSpPr>
            <p:cNvPr id="10319" name="矩形 142"/>
            <p:cNvSpPr/>
            <p:nvPr/>
          </p:nvSpPr>
          <p:spPr>
            <a:xfrm>
              <a:off x="6097686" y="2044924"/>
              <a:ext cx="1074173" cy="584823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 algn="ctr">
                <a:tabLst>
                  <a:tab pos="2628900" algn="l"/>
                </a:tabLst>
              </a:pPr>
              <a:r>
                <a:rPr lang="en-US" altLang="zh-CN" sz="32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C   C</a:t>
              </a:r>
              <a:endParaRPr lang="zh-CN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0320" name="直接连接符 143"/>
            <p:cNvCxnSpPr/>
            <p:nvPr/>
          </p:nvCxnSpPr>
          <p:spPr>
            <a:xfrm>
              <a:off x="6454666" y="2277156"/>
              <a:ext cx="360214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21" name="直接连接符 144"/>
            <p:cNvCxnSpPr/>
            <p:nvPr/>
          </p:nvCxnSpPr>
          <p:spPr>
            <a:xfrm>
              <a:off x="6454666" y="2350325"/>
              <a:ext cx="360214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22" name="直接连接符 145"/>
            <p:cNvCxnSpPr/>
            <p:nvPr/>
          </p:nvCxnSpPr>
          <p:spPr>
            <a:xfrm flipV="1">
              <a:off x="7175092" y="2121274"/>
              <a:ext cx="306261" cy="13520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23" name="直接连接符 146"/>
            <p:cNvCxnSpPr/>
            <p:nvPr/>
          </p:nvCxnSpPr>
          <p:spPr>
            <a:xfrm>
              <a:off x="7175092" y="2407587"/>
              <a:ext cx="306261" cy="11770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24" name="直接连接符 147"/>
            <p:cNvCxnSpPr/>
            <p:nvPr/>
          </p:nvCxnSpPr>
          <p:spPr>
            <a:xfrm>
              <a:off x="5861187" y="2121274"/>
              <a:ext cx="306261" cy="1161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25" name="直接连接符 148"/>
            <p:cNvCxnSpPr/>
            <p:nvPr/>
          </p:nvCxnSpPr>
          <p:spPr>
            <a:xfrm flipV="1">
              <a:off x="5861187" y="2456897"/>
              <a:ext cx="306261" cy="13520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grpSp>
        <p:nvGrpSpPr>
          <p:cNvPr id="10287" name="组合 153"/>
          <p:cNvGrpSpPr/>
          <p:nvPr/>
        </p:nvGrpSpPr>
        <p:grpSpPr>
          <a:xfrm>
            <a:off x="2843180" y="4017219"/>
            <a:ext cx="1728468" cy="583565"/>
            <a:chOff x="3142878" y="3128221"/>
            <a:chExt cx="1728192" cy="585399"/>
          </a:xfrm>
        </p:grpSpPr>
        <p:grpSp>
          <p:nvGrpSpPr>
            <p:cNvPr id="10312" name="组合 154"/>
            <p:cNvGrpSpPr/>
            <p:nvPr/>
          </p:nvGrpSpPr>
          <p:grpSpPr>
            <a:xfrm>
              <a:off x="3455557" y="3128221"/>
              <a:ext cx="1175832" cy="585399"/>
              <a:chOff x="6047845" y="2044924"/>
              <a:chExt cx="1175832" cy="585399"/>
            </a:xfrm>
          </p:grpSpPr>
          <p:sp>
            <p:nvSpPr>
              <p:cNvPr id="10316" name="矩形 158"/>
              <p:cNvSpPr/>
              <p:nvPr/>
            </p:nvSpPr>
            <p:spPr>
              <a:xfrm>
                <a:off x="6047845" y="2044924"/>
                <a:ext cx="1175832" cy="5853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marR="0" lvl="0" indent="0" algn="ctr">
                  <a:tabLst>
                    <a:tab pos="2628900" algn="l"/>
                  </a:tabLst>
                </a:pPr>
                <a:r>
                  <a:rPr lang="en-US" altLang="zh-CN" sz="3200" b="1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    C</a:t>
                </a:r>
                <a:endParaRPr lang="zh-CN" altLang="zh-CN" sz="32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0317" name="直接连接符 159"/>
              <p:cNvCxnSpPr/>
              <p:nvPr/>
            </p:nvCxnSpPr>
            <p:spPr>
              <a:xfrm>
                <a:off x="6455642" y="2277384"/>
                <a:ext cx="360239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  <p:cxnSp>
            <p:nvCxnSpPr>
              <p:cNvPr id="10318" name="直接连接符 160"/>
              <p:cNvCxnSpPr/>
              <p:nvPr/>
            </p:nvCxnSpPr>
            <p:spPr>
              <a:xfrm>
                <a:off x="6455642" y="2350625"/>
                <a:ext cx="360239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</p:grpSp>
        <p:cxnSp>
          <p:nvCxnSpPr>
            <p:cNvPr id="10313" name="直接连接符 155"/>
            <p:cNvCxnSpPr/>
            <p:nvPr/>
          </p:nvCxnSpPr>
          <p:spPr>
            <a:xfrm>
              <a:off x="3863355" y="3502386"/>
              <a:ext cx="36023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14" name="直接连接符 156"/>
            <p:cNvCxnSpPr/>
            <p:nvPr/>
          </p:nvCxnSpPr>
          <p:spPr>
            <a:xfrm>
              <a:off x="4510831" y="3433922"/>
              <a:ext cx="36023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0315" name="直接连接符 157"/>
            <p:cNvCxnSpPr/>
            <p:nvPr/>
          </p:nvCxnSpPr>
          <p:spPr>
            <a:xfrm>
              <a:off x="3142878" y="3433922"/>
              <a:ext cx="36023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sp>
        <p:nvSpPr>
          <p:cNvPr id="10288" name="矩形 161"/>
          <p:cNvSpPr/>
          <p:nvPr/>
        </p:nvSpPr>
        <p:spPr>
          <a:xfrm>
            <a:off x="4916856" y="4017219"/>
            <a:ext cx="181102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碳碳三键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cxnSp>
        <p:nvCxnSpPr>
          <p:cNvPr id="10289" name="直接连接符 168"/>
          <p:cNvCxnSpPr/>
          <p:nvPr/>
        </p:nvCxnSpPr>
        <p:spPr>
          <a:xfrm>
            <a:off x="3279662" y="5406024"/>
            <a:ext cx="720592" cy="215860"/>
          </a:xfrm>
          <a:prstGeom prst="line">
            <a:avLst/>
          </a:prstGeom>
          <a:noFill/>
          <a:ln w="28575">
            <a:solidFill>
              <a:srgbClr val="C00000"/>
            </a:solidFill>
            <a:miter lim="800000"/>
          </a:ln>
        </p:spPr>
      </p:cxnSp>
      <p:cxnSp>
        <p:nvCxnSpPr>
          <p:cNvPr id="10290" name="直接连接符 169"/>
          <p:cNvCxnSpPr/>
          <p:nvPr/>
        </p:nvCxnSpPr>
        <p:spPr>
          <a:xfrm>
            <a:off x="5471593" y="5406024"/>
            <a:ext cx="719005" cy="215860"/>
          </a:xfrm>
          <a:prstGeom prst="line">
            <a:avLst/>
          </a:prstGeom>
          <a:noFill/>
          <a:ln w="28575">
            <a:solidFill>
              <a:srgbClr val="C00000"/>
            </a:solidFill>
            <a:miter lim="800000"/>
          </a:ln>
        </p:spPr>
      </p:cxnSp>
      <p:grpSp>
        <p:nvGrpSpPr>
          <p:cNvPr id="10291" name="组合 41"/>
          <p:cNvGrpSpPr/>
          <p:nvPr/>
        </p:nvGrpSpPr>
        <p:grpSpPr>
          <a:xfrm>
            <a:off x="851713" y="4029917"/>
            <a:ext cx="1706880" cy="583565"/>
            <a:chOff x="3189290" y="3140583"/>
            <a:chExt cx="1707374" cy="584823"/>
          </a:xfrm>
        </p:grpSpPr>
        <p:grpSp>
          <p:nvGrpSpPr>
            <p:cNvPr id="10307" name="组合 42"/>
            <p:cNvGrpSpPr/>
            <p:nvPr/>
          </p:nvGrpSpPr>
          <p:grpSpPr>
            <a:xfrm>
              <a:off x="3189290" y="3140583"/>
              <a:ext cx="1707374" cy="584823"/>
              <a:chOff x="5781578" y="2057286"/>
              <a:chExt cx="1707374" cy="584823"/>
            </a:xfrm>
          </p:grpSpPr>
          <p:sp>
            <p:nvSpPr>
              <p:cNvPr id="10309" name="矩形 44"/>
              <p:cNvSpPr/>
              <p:nvPr/>
            </p:nvSpPr>
            <p:spPr>
              <a:xfrm>
                <a:off x="5781578" y="2057286"/>
                <a:ext cx="1707374" cy="584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marR="0" lvl="0" indent="0" algn="ctr">
                  <a:tabLst>
                    <a:tab pos="2628900" algn="l"/>
                  </a:tabLst>
                </a:pPr>
                <a:r>
                  <a:rPr lang="en-US" altLang="zh-CN" sz="3200" b="1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CH   CH</a:t>
                </a:r>
                <a:endParaRPr lang="zh-CN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0310" name="直接连接符 45"/>
              <p:cNvCxnSpPr/>
              <p:nvPr/>
            </p:nvCxnSpPr>
            <p:spPr>
              <a:xfrm>
                <a:off x="6455859" y="2278383"/>
                <a:ext cx="358812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  <p:cxnSp>
            <p:nvCxnSpPr>
              <p:cNvPr id="10311" name="直接连接符 46"/>
              <p:cNvCxnSpPr/>
              <p:nvPr/>
            </p:nvCxnSpPr>
            <p:spPr>
              <a:xfrm>
                <a:off x="6455859" y="2349962"/>
                <a:ext cx="358812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</p:grpSp>
        <p:cxnSp>
          <p:nvCxnSpPr>
            <p:cNvPr id="10308" name="直接连接符 43"/>
            <p:cNvCxnSpPr/>
            <p:nvPr/>
          </p:nvCxnSpPr>
          <p:spPr>
            <a:xfrm>
              <a:off x="3863571" y="3501655"/>
              <a:ext cx="358812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grpSp>
        <p:nvGrpSpPr>
          <p:cNvPr id="10292" name="Group 3"/>
          <p:cNvGrpSpPr/>
          <p:nvPr/>
        </p:nvGrpSpPr>
        <p:grpSpPr>
          <a:xfrm rot="10800000">
            <a:off x="1160741" y="4909229"/>
            <a:ext cx="823760" cy="938038"/>
            <a:chOff x="3470" y="3158"/>
            <a:chExt cx="580" cy="635"/>
          </a:xfrm>
        </p:grpSpPr>
        <p:sp>
          <p:nvSpPr>
            <p:cNvPr id="10303" name="AutoShape 4"/>
            <p:cNvSpPr/>
            <p:nvPr/>
          </p:nvSpPr>
          <p:spPr>
            <a:xfrm rot="5400000">
              <a:off x="3423" y="3197"/>
              <a:ext cx="635" cy="549"/>
            </a:xfrm>
            <a:prstGeom prst="hexagon">
              <a:avLst>
                <a:gd name="adj" fmla="val 33436"/>
                <a:gd name="vf" fmla="val 115470"/>
              </a:avLst>
            </a:prstGeom>
            <a:noFill/>
            <a:ln w="28575"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lvl="0"/>
              <a:endParaRPr lang="zh-CN" altLang="en-US">
                <a:latin typeface="Times New Roman" panose="02020603050405020304" pitchFamily="18" charset="0"/>
                <a:ea typeface="方正姚体" panose="02010601030101010101" pitchFamily="2" charset="-122"/>
              </a:endParaRPr>
            </a:p>
          </p:txBody>
        </p:sp>
        <p:cxnSp>
          <p:nvCxnSpPr>
            <p:cNvPr id="10304" name="Line 5"/>
            <p:cNvCxnSpPr/>
            <p:nvPr/>
          </p:nvCxnSpPr>
          <p:spPr>
            <a:xfrm flipV="1">
              <a:off x="3515" y="3203"/>
              <a:ext cx="227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cxnSp>
          <p:nvCxnSpPr>
            <p:cNvPr id="10305" name="Line 6"/>
            <p:cNvCxnSpPr/>
            <p:nvPr/>
          </p:nvCxnSpPr>
          <p:spPr>
            <a:xfrm>
              <a:off x="3506" y="3603"/>
              <a:ext cx="227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cxnSp>
          <p:nvCxnSpPr>
            <p:cNvPr id="10306" name="Line 7"/>
            <p:cNvCxnSpPr/>
            <p:nvPr/>
          </p:nvCxnSpPr>
          <p:spPr>
            <a:xfrm rot="18000000" flipV="1">
              <a:off x="3864" y="3390"/>
              <a:ext cx="227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</p:grpSp>
      <p:sp>
        <p:nvSpPr>
          <p:cNvPr id="10293" name="矩形 1"/>
          <p:cNvSpPr/>
          <p:nvPr/>
        </p:nvSpPr>
        <p:spPr>
          <a:xfrm>
            <a:off x="9259368" y="1895124"/>
            <a:ext cx="996950" cy="68199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lnSpc>
                <a:spcPct val="120000"/>
              </a:lnSpc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烷</a:t>
            </a: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烃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294" name="矩形 53"/>
          <p:cNvSpPr/>
          <p:nvPr/>
        </p:nvSpPr>
        <p:spPr>
          <a:xfrm>
            <a:off x="9205403" y="2906175"/>
            <a:ext cx="996950" cy="68199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lnSpc>
                <a:spcPct val="120000"/>
              </a:lnSpc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烯烃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295" name="矩形 54"/>
          <p:cNvSpPr/>
          <p:nvPr/>
        </p:nvSpPr>
        <p:spPr>
          <a:xfrm>
            <a:off x="9205403" y="4012457"/>
            <a:ext cx="996950" cy="68199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lnSpc>
                <a:spcPct val="120000"/>
              </a:lnSpc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炔烃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0296" name="矩形 55"/>
          <p:cNvSpPr/>
          <p:nvPr/>
        </p:nvSpPr>
        <p:spPr>
          <a:xfrm>
            <a:off x="9001886" y="4747334"/>
            <a:ext cx="1403985" cy="127254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lnSpc>
                <a:spcPct val="120000"/>
              </a:lnSpc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芳香</a:t>
            </a:r>
            <a:endParaRPr lang="en-US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ctr">
              <a:lnSpc>
                <a:spcPct val="120000"/>
              </a:lnSpc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化合物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表格 1"/>
          <p:cNvGraphicFramePr>
            <a:graphicFrameLocks noGrp="1"/>
          </p:cNvGraphicFramePr>
          <p:nvPr/>
        </p:nvGraphicFramePr>
        <p:xfrm>
          <a:off x="665533" y="909470"/>
          <a:ext cx="9694545" cy="4944745"/>
        </p:xfrm>
        <a:graphic>
          <a:graphicData uri="http://schemas.openxmlformats.org/drawingml/2006/table">
            <a:tbl>
              <a:tblPr/>
              <a:tblGrid>
                <a:gridCol w="2592070"/>
                <a:gridCol w="1871345"/>
                <a:gridCol w="1656715"/>
                <a:gridCol w="1943100"/>
                <a:gridCol w="1631315"/>
              </a:tblGrid>
              <a:tr h="626745">
                <a:tc row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类别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grid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官能团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hMerge="1">
                  <a:tcPr>
                    <a:lnR w="12700"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</a:tcPr>
                </a:tc>
                <a:tc gridSpan="2"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典型代表物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 hMerge="1">
                  <a:tcPr>
                    <a:lnR w="12700"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</a:tcPr>
                </a:tc>
              </a:tr>
              <a:tr h="608330">
                <a:tc vMerge="1">
                  <a:tcPr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B w="12700">
                      <a:miter lim="800000"/>
                    </a:lnB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结构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名称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名称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zh-CN" altLang="en-US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类别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731520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2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Br</a:t>
                      </a:r>
                      <a:endParaRPr lang="zh-CN" altLang="zh-CN" sz="3200" b="1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溴乙烷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732155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2</a:t>
                      </a:r>
                      <a:r>
                        <a:rPr lang="en-US" altLang="zh-CN" sz="32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OH</a:t>
                      </a:r>
                      <a:endParaRPr lang="zh-CN" altLang="zh-CN" sz="32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乙醇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1463040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zh-CN" altLang="zh-CN" sz="3200" b="1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苯酚</a:t>
                      </a:r>
                      <a:endParaRPr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 </a:t>
                      </a:r>
                      <a:endParaRPr lang="zh-CN" altLang="zh-CN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782955"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r>
                        <a:rPr lang="en-US" altLang="zh-CN" sz="3200" b="1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OCH</a:t>
                      </a:r>
                      <a:r>
                        <a:rPr lang="en-US" altLang="zh-CN" sz="3200" b="1" baseline="-25000">
                          <a:latin typeface="Times New Roman" panose="02020603050405020304" pitchFamily="18" charset="0"/>
                          <a:ea typeface="华文中宋" panose="02010600040101010101" pitchFamily="2" charset="-122"/>
                        </a:rPr>
                        <a:t>3</a:t>
                      </a:r>
                      <a:endParaRPr lang="en-US" altLang="zh-CN" sz="3200" b="1" baseline="-25000">
                        <a:latin typeface="Times New Roman" panose="02020603050405020304" pitchFamily="18" charset="0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en-US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ct val="150000"/>
                        </a:lnSpc>
                        <a:tabLst>
                          <a:tab pos="2628900" algn="l"/>
                        </a:tabLst>
                      </a:pPr>
                      <a:endParaRPr lang="zh-CN" altLang="en-US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r>
                        <a:rPr lang="zh-CN" altLang="en-US" sz="3200" b="1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甲醚</a:t>
                      </a:r>
                      <a:endParaRPr lang="zh-CN" altLang="en-US" sz="3200" b="1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 wrap="square">
                      <a:spAutoFit/>
                    </a:bodyPr>
                    <a:lstStyle>
                      <a:defPPr>
                        <a:defRPr lang="zh-CN"/>
                      </a:defPPr>
                      <a:lvl1pPr marL="0" indent="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indent="-1524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219200" indent="-3048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828800" indent="-4572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438400" indent="-609600" algn="l" defTabSz="1217295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0" lang="zh-CN" altLang="en-US" sz="2400" b="0" i="0" u="none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tabLst>
                          <a:tab pos="2628900" algn="l"/>
                        </a:tabLst>
                      </a:pPr>
                      <a:endParaRPr lang="en-US" altLang="zh-CN" sz="3200" b="1" baseline="-25000">
                        <a:solidFill>
                          <a:srgbClr val="C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 marL="66811" marR="66811" marT="0" marB="0" vert="horz" anchor="ctr" anchorCtr="0">
                    <a:lnL w="12700">
                      <a:solidFill>
                        <a:schemeClr val="tx1"/>
                      </a:solidFill>
                      <a:miter lim="800000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>
                      <a:solidFill>
                        <a:schemeClr val="tx1"/>
                      </a:solidFill>
                      <a:miter lim="800000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1307" name="组合 3"/>
          <p:cNvGrpSpPr/>
          <p:nvPr/>
        </p:nvGrpSpPr>
        <p:grpSpPr>
          <a:xfrm>
            <a:off x="3755824" y="2204630"/>
            <a:ext cx="823010" cy="583565"/>
            <a:chOff x="6455246" y="1985278"/>
            <a:chExt cx="824249" cy="584248"/>
          </a:xfrm>
        </p:grpSpPr>
        <p:sp>
          <p:nvSpPr>
            <p:cNvPr id="11348" name="矩形 4"/>
            <p:cNvSpPr/>
            <p:nvPr/>
          </p:nvSpPr>
          <p:spPr>
            <a:xfrm>
              <a:off x="6802528" y="1985278"/>
              <a:ext cx="476967" cy="584248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 algn="ctr">
                <a:tabLst>
                  <a:tab pos="2628900" algn="l"/>
                </a:tabLst>
              </a:pPr>
              <a:r>
                <a:rPr lang="en-US" altLang="zh-CN" sz="3200" b="1" spc="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X</a:t>
              </a:r>
              <a:endParaRPr lang="zh-CN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1349" name="直接连接符 5"/>
            <p:cNvCxnSpPr/>
            <p:nvPr/>
          </p:nvCxnSpPr>
          <p:spPr>
            <a:xfrm>
              <a:off x="6455246" y="2277665"/>
              <a:ext cx="35924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sp>
        <p:nvSpPr>
          <p:cNvPr id="11308" name="矩形 6"/>
          <p:cNvSpPr/>
          <p:nvPr/>
        </p:nvSpPr>
        <p:spPr>
          <a:xfrm>
            <a:off x="5344656" y="2204630"/>
            <a:ext cx="129032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en-US" altLang="zh-CN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X</a:t>
            </a: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原子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1309" name="组合 8"/>
          <p:cNvGrpSpPr/>
          <p:nvPr/>
        </p:nvGrpSpPr>
        <p:grpSpPr>
          <a:xfrm>
            <a:off x="3562185" y="2988710"/>
            <a:ext cx="1115564" cy="583565"/>
            <a:chOff x="6455246" y="1985278"/>
            <a:chExt cx="1116697" cy="584248"/>
          </a:xfrm>
        </p:grpSpPr>
        <p:sp>
          <p:nvSpPr>
            <p:cNvPr id="11346" name="矩形 9"/>
            <p:cNvSpPr/>
            <p:nvPr/>
          </p:nvSpPr>
          <p:spPr>
            <a:xfrm>
              <a:off x="6755775" y="1985278"/>
              <a:ext cx="816168" cy="584248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 algn="ctr">
                <a:tabLst>
                  <a:tab pos="2628900" algn="l"/>
                </a:tabLst>
              </a:pPr>
              <a:r>
                <a:rPr lang="en-US" altLang="zh-CN" sz="3200" b="1" spc="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OH</a:t>
              </a:r>
              <a:endParaRPr lang="zh-CN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1347" name="直接连接符 10"/>
            <p:cNvCxnSpPr/>
            <p:nvPr/>
          </p:nvCxnSpPr>
          <p:spPr>
            <a:xfrm>
              <a:off x="6455246" y="2277665"/>
              <a:ext cx="360661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grpSp>
        <p:nvGrpSpPr>
          <p:cNvPr id="11310" name="组合 11"/>
          <p:cNvGrpSpPr/>
          <p:nvPr/>
        </p:nvGrpSpPr>
        <p:grpSpPr>
          <a:xfrm>
            <a:off x="3606626" y="4006108"/>
            <a:ext cx="1099691" cy="583565"/>
            <a:chOff x="6455246" y="1985277"/>
            <a:chExt cx="1099764" cy="582664"/>
          </a:xfrm>
        </p:grpSpPr>
        <p:sp>
          <p:nvSpPr>
            <p:cNvPr id="11344" name="矩形 12"/>
            <p:cNvSpPr/>
            <p:nvPr/>
          </p:nvSpPr>
          <p:spPr>
            <a:xfrm>
              <a:off x="6739616" y="1985277"/>
              <a:ext cx="815394" cy="582664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 algn="ctr">
                <a:tabLst>
                  <a:tab pos="2628900" algn="l"/>
                </a:tabLst>
              </a:pPr>
              <a:r>
                <a:rPr lang="en-US" altLang="zh-CN" sz="3200" b="1" spc="0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rPr>
                <a:t>OH</a:t>
              </a:r>
              <a:endParaRPr lang="zh-CN" altLang="zh-CN" sz="3200" b="1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endParaRPr>
            </a:p>
          </p:txBody>
        </p:sp>
        <p:cxnSp>
          <p:nvCxnSpPr>
            <p:cNvPr id="11345" name="直接连接符 13"/>
            <p:cNvCxnSpPr/>
            <p:nvPr/>
          </p:nvCxnSpPr>
          <p:spPr>
            <a:xfrm>
              <a:off x="6455246" y="2278457"/>
              <a:ext cx="36031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</p:grpSp>
      <p:sp>
        <p:nvSpPr>
          <p:cNvPr id="11311" name="矩形 14"/>
          <p:cNvSpPr/>
          <p:nvPr/>
        </p:nvSpPr>
        <p:spPr>
          <a:xfrm>
            <a:off x="5491341" y="2925221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羟基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1312" name="矩形 16"/>
          <p:cNvSpPr/>
          <p:nvPr/>
        </p:nvSpPr>
        <p:spPr>
          <a:xfrm>
            <a:off x="5516736" y="4006108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羟基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1313" name="组合 17"/>
          <p:cNvGrpSpPr/>
          <p:nvPr/>
        </p:nvGrpSpPr>
        <p:grpSpPr>
          <a:xfrm>
            <a:off x="871871" y="3866434"/>
            <a:ext cx="2013922" cy="863440"/>
            <a:chOff x="2939183" y="2928915"/>
            <a:chExt cx="2014023" cy="864096"/>
          </a:xfrm>
        </p:grpSpPr>
        <p:grpSp>
          <p:nvGrpSpPr>
            <p:cNvPr id="11336" name="组合 18"/>
            <p:cNvGrpSpPr/>
            <p:nvPr/>
          </p:nvGrpSpPr>
          <p:grpSpPr>
            <a:xfrm>
              <a:off x="3862982" y="3040103"/>
              <a:ext cx="1090224" cy="584008"/>
              <a:chOff x="6455270" y="1956806"/>
              <a:chExt cx="1090224" cy="584008"/>
            </a:xfrm>
          </p:grpSpPr>
          <p:sp>
            <p:nvSpPr>
              <p:cNvPr id="11342" name="矩形 24"/>
              <p:cNvSpPr/>
              <p:nvPr/>
            </p:nvSpPr>
            <p:spPr>
              <a:xfrm>
                <a:off x="6730113" y="1956806"/>
                <a:ext cx="815381" cy="584008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marR="0" lvl="0" indent="0" algn="ctr">
                  <a:tabLst>
                    <a:tab pos="2628900" algn="l"/>
                  </a:tabLst>
                </a:pPr>
                <a:r>
                  <a:rPr lang="en-US" altLang="zh-CN" sz="3200" b="1" spc="0"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OH</a:t>
                </a:r>
                <a:endParaRPr lang="zh-CN" altLang="zh-CN" sz="3200" b="1"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1343" name="直接连接符 25"/>
              <p:cNvCxnSpPr/>
              <p:nvPr/>
            </p:nvCxnSpPr>
            <p:spPr>
              <a:xfrm>
                <a:off x="6455270" y="2277666"/>
                <a:ext cx="36031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  <p:grpSp>
          <p:nvGrpSpPr>
            <p:cNvPr id="11337" name="Group 3"/>
            <p:cNvGrpSpPr/>
            <p:nvPr/>
          </p:nvGrpSpPr>
          <p:grpSpPr>
            <a:xfrm rot="5400000">
              <a:off x="2976265" y="2891832"/>
              <a:ext cx="864096" cy="938261"/>
              <a:chOff x="3470" y="3158"/>
              <a:chExt cx="580" cy="635"/>
            </a:xfrm>
          </p:grpSpPr>
          <p:sp>
            <p:nvSpPr>
              <p:cNvPr id="11338" name="AutoShape 4"/>
              <p:cNvSpPr/>
              <p:nvPr/>
            </p:nvSpPr>
            <p:spPr>
              <a:xfrm rot="5400000">
                <a:off x="3423" y="3197"/>
                <a:ext cx="635" cy="549"/>
              </a:xfrm>
              <a:prstGeom prst="hexagon">
                <a:avLst>
                  <a:gd name="adj" fmla="val 33436"/>
                  <a:gd name="vf" fmla="val 115470"/>
                </a:avLst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lvl="0"/>
                <a:endParaRPr lang="zh-CN" altLang="en-US">
                  <a:latin typeface="Times New Roman" panose="02020603050405020304" pitchFamily="18" charset="0"/>
                  <a:ea typeface="方正姚体" panose="02010601030101010101" pitchFamily="2" charset="-122"/>
                </a:endParaRPr>
              </a:p>
            </p:txBody>
          </p:sp>
          <p:cxnSp>
            <p:nvCxnSpPr>
              <p:cNvPr id="11339" name="Line 5"/>
              <p:cNvCxnSpPr/>
              <p:nvPr/>
            </p:nvCxnSpPr>
            <p:spPr>
              <a:xfrm flipV="1">
                <a:off x="3515" y="32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1340" name="Line 6"/>
              <p:cNvCxnSpPr/>
              <p:nvPr/>
            </p:nvCxnSpPr>
            <p:spPr>
              <a:xfrm>
                <a:off x="3506" y="3603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  <p:cxnSp>
            <p:nvCxnSpPr>
              <p:cNvPr id="11341" name="Line 7"/>
              <p:cNvCxnSpPr/>
              <p:nvPr/>
            </p:nvCxnSpPr>
            <p:spPr>
              <a:xfrm rot="18000000" flipV="1">
                <a:off x="3864" y="3390"/>
                <a:ext cx="227" cy="1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miter lim="800000"/>
              </a:ln>
            </p:spPr>
          </p:cxnSp>
        </p:grpSp>
      </p:grpSp>
      <p:grpSp>
        <p:nvGrpSpPr>
          <p:cNvPr id="11314" name="组合 26"/>
          <p:cNvGrpSpPr/>
          <p:nvPr/>
        </p:nvGrpSpPr>
        <p:grpSpPr>
          <a:xfrm>
            <a:off x="2947935" y="5161594"/>
            <a:ext cx="2304623" cy="583565"/>
            <a:chOff x="3142878" y="3148525"/>
            <a:chExt cx="2304256" cy="584823"/>
          </a:xfrm>
        </p:grpSpPr>
        <p:cxnSp>
          <p:nvCxnSpPr>
            <p:cNvPr id="11326" name="直接连接符 27"/>
            <p:cNvCxnSpPr/>
            <p:nvPr/>
          </p:nvCxnSpPr>
          <p:spPr>
            <a:xfrm>
              <a:off x="3142878" y="3441201"/>
              <a:ext cx="360239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1327" name="直接连接符 28"/>
            <p:cNvCxnSpPr/>
            <p:nvPr/>
          </p:nvCxnSpPr>
          <p:spPr>
            <a:xfrm flipV="1">
              <a:off x="5086896" y="3204197"/>
              <a:ext cx="306281" cy="13520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1328" name="直接连接符 29"/>
            <p:cNvCxnSpPr/>
            <p:nvPr/>
          </p:nvCxnSpPr>
          <p:spPr>
            <a:xfrm>
              <a:off x="5086896" y="3492101"/>
              <a:ext cx="306281" cy="1161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1329" name="直接连接符 30"/>
            <p:cNvCxnSpPr/>
            <p:nvPr/>
          </p:nvCxnSpPr>
          <p:spPr>
            <a:xfrm>
              <a:off x="3268248" y="3204197"/>
              <a:ext cx="306281" cy="116115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1330" name="直接连接符 31"/>
            <p:cNvCxnSpPr/>
            <p:nvPr/>
          </p:nvCxnSpPr>
          <p:spPr>
            <a:xfrm flipV="1">
              <a:off x="3268248" y="3541411"/>
              <a:ext cx="306281" cy="133613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cxnSp>
          <p:nvCxnSpPr>
            <p:cNvPr id="11331" name="直接连接符 32"/>
            <p:cNvCxnSpPr/>
            <p:nvPr/>
          </p:nvCxnSpPr>
          <p:spPr>
            <a:xfrm>
              <a:off x="5086896" y="3428475"/>
              <a:ext cx="360238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miter lim="800000"/>
            </a:ln>
          </p:spPr>
        </p:cxnSp>
        <p:grpSp>
          <p:nvGrpSpPr>
            <p:cNvPr id="11332" name="组合 33"/>
            <p:cNvGrpSpPr/>
            <p:nvPr/>
          </p:nvGrpSpPr>
          <p:grpSpPr>
            <a:xfrm>
              <a:off x="3506936" y="3148525"/>
              <a:ext cx="1593596" cy="584823"/>
              <a:chOff x="2882310" y="4217526"/>
              <a:chExt cx="1593596" cy="584823"/>
            </a:xfrm>
          </p:grpSpPr>
          <p:sp>
            <p:nvSpPr>
              <p:cNvPr id="11333" name="矩形 34"/>
              <p:cNvSpPr/>
              <p:nvPr/>
            </p:nvSpPr>
            <p:spPr>
              <a:xfrm>
                <a:off x="2882310" y="4217526"/>
                <a:ext cx="1593596" cy="584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>
                <a:defPPr>
                  <a:defRPr lang="zh-CN"/>
                </a:defPPr>
                <a:lvl1pPr marL="0" indent="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609600" indent="-1524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219200" indent="-3048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828800" indent="-4572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438400" indent="-609600" algn="l" defTabSz="1217295" rtl="0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 kumimoji="0" lang="zh-CN" altLang="en-US" sz="2400" b="0" i="0" u="none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marR="0" lvl="0" indent="0" algn="ctr">
                  <a:tabLst>
                    <a:tab pos="2628900" algn="l"/>
                  </a:tabLst>
                </a:pPr>
                <a:r>
                  <a:rPr lang="en-US" altLang="zh-CN" sz="3200" b="1" spc="0">
                    <a:solidFill>
                      <a:srgbClr val="C00000"/>
                    </a:solidFill>
                    <a:latin typeface="Times New Roman" panose="02020603050405020304" pitchFamily="18" charset="0"/>
                    <a:ea typeface="华文中宋" panose="02010600040101010101" pitchFamily="2" charset="-122"/>
                  </a:rPr>
                  <a:t>C  O   C</a:t>
                </a:r>
                <a:endParaRPr lang="zh-CN" altLang="zh-CN" sz="3200" b="1">
                  <a:solidFill>
                    <a:srgbClr val="C00000"/>
                  </a:solidFill>
                  <a:latin typeface="Times New Roman" panose="02020603050405020304" pitchFamily="18" charset="0"/>
                  <a:ea typeface="华文中宋" panose="02010600040101010101" pitchFamily="2" charset="-122"/>
                </a:endParaRPr>
              </a:p>
            </p:txBody>
          </p:sp>
          <p:cxnSp>
            <p:nvCxnSpPr>
              <p:cNvPr id="11334" name="直接连接符 35"/>
              <p:cNvCxnSpPr/>
              <p:nvPr/>
            </p:nvCxnSpPr>
            <p:spPr>
              <a:xfrm>
                <a:off x="3143511" y="4510202"/>
                <a:ext cx="360239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  <p:cxnSp>
            <p:nvCxnSpPr>
              <p:cNvPr id="11335" name="直接连接符 36"/>
              <p:cNvCxnSpPr/>
              <p:nvPr/>
            </p:nvCxnSpPr>
            <p:spPr>
              <a:xfrm>
                <a:off x="3790988" y="4510202"/>
                <a:ext cx="360239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miter lim="800000"/>
              </a:ln>
            </p:spPr>
          </p:cxnSp>
        </p:grpSp>
      </p:grpSp>
      <p:sp>
        <p:nvSpPr>
          <p:cNvPr id="11315" name="矩形 37"/>
          <p:cNvSpPr/>
          <p:nvPr/>
        </p:nvSpPr>
        <p:spPr>
          <a:xfrm>
            <a:off x="5476262" y="5147310"/>
            <a:ext cx="996950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Times New Roman" panose="02020603050405020304" pitchFamily="18" charset="0"/>
                <a:ea typeface="华文中宋" panose="02010600040101010101" pitchFamily="2" charset="-122"/>
              </a:rPr>
              <a:t>醚键</a:t>
            </a:r>
            <a:endParaRPr lang="zh-CN" altLang="zh-CN" sz="3200" b="1">
              <a:solidFill>
                <a:srgbClr val="C00000"/>
              </a:solidFill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sp>
        <p:nvSpPr>
          <p:cNvPr id="11316" name="矩形 38"/>
          <p:cNvSpPr/>
          <p:nvPr/>
        </p:nvSpPr>
        <p:spPr>
          <a:xfrm>
            <a:off x="8809041" y="2204630"/>
            <a:ext cx="140398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卤代烃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1317" name="矩形 39"/>
          <p:cNvSpPr/>
          <p:nvPr/>
        </p:nvSpPr>
        <p:spPr>
          <a:xfrm>
            <a:off x="9235122" y="2925221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醇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1318" name="矩形 40"/>
          <p:cNvSpPr/>
          <p:nvPr/>
        </p:nvSpPr>
        <p:spPr>
          <a:xfrm>
            <a:off x="9161317" y="4028329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酚</a:t>
            </a:r>
            <a:endParaRPr lang="zh-CN" altLang="zh-CN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1319" name="矩形 41"/>
          <p:cNvSpPr/>
          <p:nvPr/>
        </p:nvSpPr>
        <p:spPr>
          <a:xfrm>
            <a:off x="9161317" y="5133024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ctr">
              <a:tabLst>
                <a:tab pos="2628900" algn="l"/>
              </a:tabLst>
            </a:pPr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醚</a:t>
            </a:r>
            <a:endParaRPr lang="zh-CN" altLang="en-US" sz="3200" b="1">
              <a:solidFill>
                <a:srgbClr val="C0000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8" grpId="0"/>
      <p:bldP spid="11311" grpId="0"/>
      <p:bldP spid="11312" grpId="0"/>
      <p:bldP spid="113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矩形 15"/>
          <p:cNvSpPr/>
          <p:nvPr/>
        </p:nvSpPr>
        <p:spPr>
          <a:xfrm>
            <a:off x="665533" y="784080"/>
            <a:ext cx="8305850" cy="279717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练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.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下列有机物中：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(1)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属于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醇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；属于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酚</a:t>
            </a:r>
            <a:r>
              <a:rPr lang="zh-CN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的是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；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(2)①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与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②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是否为同系物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；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    ①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与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③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是否为同系物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_____; 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  <a:p>
            <a:pPr marL="0" marR="0" lvl="0" indent="0" algn="just">
              <a:lnSpc>
                <a:spcPct val="110000"/>
              </a:lnSpc>
              <a:tabLst>
                <a:tab pos="2628900" algn="l"/>
                <a:tab pos="5372100" algn="l"/>
              </a:tabLst>
            </a:pP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    ②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与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③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之间互为</a:t>
            </a:r>
            <a:r>
              <a:rPr lang="en-US" altLang="zh-CN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____________</a:t>
            </a:r>
            <a:r>
              <a:rPr lang="zh-CN" altLang="en-US" sz="3200" b="1" spc="0">
                <a:latin typeface="Times New Roman" panose="02020603050405020304" pitchFamily="18" charset="0"/>
                <a:ea typeface="华文中宋" panose="02010600040101010101" pitchFamily="2" charset="-122"/>
              </a:rPr>
              <a:t>。</a:t>
            </a:r>
            <a:endParaRPr lang="en-US" altLang="zh-CN" sz="3200" b="1">
              <a:latin typeface="Times New Roman" panose="02020603050405020304" pitchFamily="18" charset="0"/>
              <a:ea typeface="华文中宋" panose="02010600040101010101" pitchFamily="2" charset="-122"/>
            </a:endParaRPr>
          </a:p>
        </p:txBody>
      </p:sp>
      <p:grpSp>
        <p:nvGrpSpPr>
          <p:cNvPr id="12291" name="组合 39"/>
          <p:cNvGrpSpPr/>
          <p:nvPr/>
        </p:nvGrpSpPr>
        <p:grpSpPr>
          <a:xfrm>
            <a:off x="694103" y="3609307"/>
            <a:ext cx="2604366" cy="863440"/>
            <a:chOff x="978374" y="3312468"/>
            <a:chExt cx="2604153" cy="863600"/>
          </a:xfrm>
        </p:grpSpPr>
        <p:grpSp>
          <p:nvGrpSpPr>
            <p:cNvPr id="12328" name="组合 17"/>
            <p:cNvGrpSpPr/>
            <p:nvPr/>
          </p:nvGrpSpPr>
          <p:grpSpPr>
            <a:xfrm>
              <a:off x="1558703" y="3312468"/>
              <a:ext cx="2023824" cy="863600"/>
              <a:chOff x="2939183" y="2928915"/>
              <a:chExt cx="2023550" cy="864096"/>
            </a:xfrm>
          </p:grpSpPr>
          <p:grpSp>
            <p:nvGrpSpPr>
              <p:cNvPr id="12330" name="组合 18"/>
              <p:cNvGrpSpPr/>
              <p:nvPr/>
            </p:nvGrpSpPr>
            <p:grpSpPr>
              <a:xfrm>
                <a:off x="3883907" y="3040104"/>
                <a:ext cx="1078826" cy="584008"/>
                <a:chOff x="6476195" y="1956807"/>
                <a:chExt cx="1078826" cy="584008"/>
              </a:xfrm>
            </p:grpSpPr>
            <p:sp>
              <p:nvSpPr>
                <p:cNvPr id="12336" name="矩形 13"/>
                <p:cNvSpPr/>
                <p:nvPr/>
              </p:nvSpPr>
              <p:spPr>
                <a:xfrm>
                  <a:off x="6720812" y="1956807"/>
                  <a:ext cx="834209" cy="584008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marR="0" lvl="0" indent="0" algn="ctr">
                    <a:tabLst>
                      <a:tab pos="2628900" algn="l"/>
                    </a:tabLst>
                  </a:pPr>
                  <a:r>
                    <a:rPr lang="en-US" altLang="zh-CN" sz="3200" b="1" spc="0">
                      <a:latin typeface="华文中宋" panose="02010600040101010101" pitchFamily="2" charset="-122"/>
                      <a:ea typeface="华文中宋" panose="02010600040101010101" pitchFamily="2" charset="-122"/>
                    </a:rPr>
                    <a:t>OH</a:t>
                  </a:r>
                  <a:endParaRPr lang="zh-CN" altLang="zh-CN" sz="3200" b="1">
                    <a:latin typeface="华文中宋" panose="02010600040101010101" pitchFamily="2" charset="-122"/>
                    <a:ea typeface="华文中宋" panose="02010600040101010101" pitchFamily="2" charset="-122"/>
                  </a:endParaRPr>
                </a:p>
              </p:txBody>
            </p:sp>
            <p:cxnSp>
              <p:nvCxnSpPr>
                <p:cNvPr id="12337" name="直接连接符 14"/>
                <p:cNvCxnSpPr/>
                <p:nvPr/>
              </p:nvCxnSpPr>
              <p:spPr>
                <a:xfrm>
                  <a:off x="6476195" y="2249075"/>
                  <a:ext cx="36021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grpSp>
            <p:nvGrpSpPr>
              <p:cNvPr id="12331" name="Group 3"/>
              <p:cNvGrpSpPr/>
              <p:nvPr/>
            </p:nvGrpSpPr>
            <p:grpSpPr>
              <a:xfrm rot="5400000">
                <a:off x="2976265" y="2891832"/>
                <a:ext cx="864096" cy="938261"/>
                <a:chOff x="3470" y="3158"/>
                <a:chExt cx="580" cy="635"/>
              </a:xfrm>
            </p:grpSpPr>
            <p:sp>
              <p:nvSpPr>
                <p:cNvPr id="12332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2333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2334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2335" name="Line 7"/>
                <p:cNvCxnSpPr/>
                <p:nvPr/>
              </p:nvCxnSpPr>
              <p:spPr>
                <a:xfrm rot="18000000" flipV="1">
                  <a:off x="3864" y="3390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</p:grpSp>
        <p:sp>
          <p:nvSpPr>
            <p:cNvPr id="12329" name="矩形 36"/>
            <p:cNvSpPr/>
            <p:nvPr/>
          </p:nvSpPr>
          <p:spPr>
            <a:xfrm>
              <a:off x="978374" y="3409306"/>
              <a:ext cx="589867" cy="583673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/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①</a:t>
              </a:r>
              <a:endParaRPr lang="zh-CN" altLang="en-US" sz="3200"/>
            </a:p>
          </p:txBody>
        </p:sp>
      </p:grpSp>
      <p:grpSp>
        <p:nvGrpSpPr>
          <p:cNvPr id="12292" name="组合 41"/>
          <p:cNvGrpSpPr/>
          <p:nvPr/>
        </p:nvGrpSpPr>
        <p:grpSpPr>
          <a:xfrm>
            <a:off x="7430205" y="3552167"/>
            <a:ext cx="3763026" cy="863440"/>
            <a:chOff x="1560357" y="4871433"/>
            <a:chExt cx="3763332" cy="863600"/>
          </a:xfrm>
        </p:grpSpPr>
        <p:grpSp>
          <p:nvGrpSpPr>
            <p:cNvPr id="12316" name="组合 17"/>
            <p:cNvGrpSpPr/>
            <p:nvPr/>
          </p:nvGrpSpPr>
          <p:grpSpPr>
            <a:xfrm>
              <a:off x="3286415" y="4871433"/>
              <a:ext cx="2037274" cy="863600"/>
              <a:chOff x="2939183" y="2928915"/>
              <a:chExt cx="2036998" cy="864096"/>
            </a:xfrm>
          </p:grpSpPr>
          <p:grpSp>
            <p:nvGrpSpPr>
              <p:cNvPr id="12320" name="组合 18"/>
              <p:cNvGrpSpPr/>
              <p:nvPr/>
            </p:nvGrpSpPr>
            <p:grpSpPr>
              <a:xfrm>
                <a:off x="3867023" y="3019455"/>
                <a:ext cx="1109158" cy="584008"/>
                <a:chOff x="6459311" y="1936158"/>
                <a:chExt cx="1109158" cy="584008"/>
              </a:xfrm>
            </p:grpSpPr>
            <p:sp>
              <p:nvSpPr>
                <p:cNvPr id="12326" name="矩形 32"/>
                <p:cNvSpPr/>
                <p:nvPr/>
              </p:nvSpPr>
              <p:spPr>
                <a:xfrm>
                  <a:off x="6734124" y="1936158"/>
                  <a:ext cx="834345" cy="584008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marR="0" lvl="0" indent="0" algn="ctr">
                    <a:tabLst>
                      <a:tab pos="2628900" algn="l"/>
                    </a:tabLst>
                  </a:pPr>
                  <a:r>
                    <a:rPr lang="en-US" altLang="zh-CN" sz="3200" b="1" spc="0">
                      <a:latin typeface="华文中宋" panose="02010600040101010101" pitchFamily="2" charset="-122"/>
                      <a:ea typeface="华文中宋" panose="02010600040101010101" pitchFamily="2" charset="-122"/>
                    </a:rPr>
                    <a:t>OH</a:t>
                  </a:r>
                  <a:endParaRPr lang="zh-CN" altLang="zh-CN" sz="3200" b="1">
                    <a:latin typeface="华文中宋" panose="02010600040101010101" pitchFamily="2" charset="-122"/>
                    <a:ea typeface="华文中宋" panose="02010600040101010101" pitchFamily="2" charset="-122"/>
                  </a:endParaRPr>
                </a:p>
              </p:txBody>
            </p:sp>
            <p:cxnSp>
              <p:nvCxnSpPr>
                <p:cNvPr id="12327" name="直接连接符 33"/>
                <p:cNvCxnSpPr/>
                <p:nvPr/>
              </p:nvCxnSpPr>
              <p:spPr>
                <a:xfrm>
                  <a:off x="6459311" y="2257017"/>
                  <a:ext cx="36027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grpSp>
            <p:nvGrpSpPr>
              <p:cNvPr id="12321" name="Group 3"/>
              <p:cNvGrpSpPr/>
              <p:nvPr/>
            </p:nvGrpSpPr>
            <p:grpSpPr>
              <a:xfrm rot="5400000">
                <a:off x="2976265" y="2891832"/>
                <a:ext cx="864096" cy="938261"/>
                <a:chOff x="3470" y="3158"/>
                <a:chExt cx="580" cy="635"/>
              </a:xfrm>
            </p:grpSpPr>
            <p:sp>
              <p:nvSpPr>
                <p:cNvPr id="12322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2323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2324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2325" name="Line 7"/>
                <p:cNvCxnSpPr/>
                <p:nvPr/>
              </p:nvCxnSpPr>
              <p:spPr>
                <a:xfrm rot="18000000" flipV="1">
                  <a:off x="3864" y="3390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</p:grpSp>
        <p:sp>
          <p:nvSpPr>
            <p:cNvPr id="12317" name="矩形 34"/>
            <p:cNvSpPr/>
            <p:nvPr/>
          </p:nvSpPr>
          <p:spPr>
            <a:xfrm>
              <a:off x="2046081" y="4982558"/>
              <a:ext cx="974804" cy="583673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/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H</a:t>
              </a:r>
              <a:r>
                <a:rPr lang="en-US" altLang="zh-CN" sz="3200" b="1" spc="0" baseline="-25000">
                  <a:latin typeface="华文中宋" panose="02010600040101010101" pitchFamily="2" charset="-122"/>
                  <a:ea typeface="华文中宋" panose="02010600040101010101" pitchFamily="2" charset="-122"/>
                </a:rPr>
                <a:t>3</a:t>
              </a:r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C</a:t>
              </a:r>
              <a:endParaRPr lang="zh-CN" altLang="en-US" sz="3200"/>
            </a:p>
          </p:txBody>
        </p:sp>
        <p:cxnSp>
          <p:nvCxnSpPr>
            <p:cNvPr id="12318" name="直接连接符 35"/>
            <p:cNvCxnSpPr/>
            <p:nvPr/>
          </p:nvCxnSpPr>
          <p:spPr>
            <a:xfrm>
              <a:off x="2949275" y="5261958"/>
              <a:ext cx="3603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</a:ln>
          </p:spPr>
        </p:cxnSp>
        <p:sp>
          <p:nvSpPr>
            <p:cNvPr id="12319" name="矩形 37"/>
            <p:cNvSpPr/>
            <p:nvPr/>
          </p:nvSpPr>
          <p:spPr>
            <a:xfrm>
              <a:off x="1560357" y="4974621"/>
              <a:ext cx="589963" cy="583673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/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③</a:t>
              </a:r>
              <a:endParaRPr lang="zh-CN" altLang="en-US" sz="3200"/>
            </a:p>
          </p:txBody>
        </p:sp>
      </p:grpSp>
      <p:grpSp>
        <p:nvGrpSpPr>
          <p:cNvPr id="12293" name="组合 40"/>
          <p:cNvGrpSpPr/>
          <p:nvPr/>
        </p:nvGrpSpPr>
        <p:grpSpPr>
          <a:xfrm>
            <a:off x="3976445" y="3602958"/>
            <a:ext cx="3382805" cy="863440"/>
            <a:chOff x="3674216" y="3204517"/>
            <a:chExt cx="3383520" cy="863600"/>
          </a:xfrm>
        </p:grpSpPr>
        <p:grpSp>
          <p:nvGrpSpPr>
            <p:cNvPr id="12306" name="组合 17"/>
            <p:cNvGrpSpPr/>
            <p:nvPr/>
          </p:nvGrpSpPr>
          <p:grpSpPr>
            <a:xfrm>
              <a:off x="4222999" y="3204517"/>
              <a:ext cx="2834737" cy="863600"/>
              <a:chOff x="2939183" y="2928915"/>
              <a:chExt cx="2834354" cy="864096"/>
            </a:xfrm>
          </p:grpSpPr>
          <p:grpSp>
            <p:nvGrpSpPr>
              <p:cNvPr id="12308" name="组合 18"/>
              <p:cNvGrpSpPr/>
              <p:nvPr/>
            </p:nvGrpSpPr>
            <p:grpSpPr>
              <a:xfrm>
                <a:off x="3863514" y="3040103"/>
                <a:ext cx="1910023" cy="584008"/>
                <a:chOff x="6455802" y="1956806"/>
                <a:chExt cx="1910023" cy="584008"/>
              </a:xfrm>
            </p:grpSpPr>
            <p:sp>
              <p:nvSpPr>
                <p:cNvPr id="12314" name="矩形 23"/>
                <p:cNvSpPr/>
                <p:nvPr/>
              </p:nvSpPr>
              <p:spPr>
                <a:xfrm>
                  <a:off x="6739466" y="1956806"/>
                  <a:ext cx="1626359" cy="584008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marR="0" lvl="0" indent="0" algn="ctr">
                    <a:tabLst>
                      <a:tab pos="2628900" algn="l"/>
                    </a:tabLst>
                  </a:pPr>
                  <a:r>
                    <a:rPr lang="en-US" altLang="zh-CN" sz="3200" b="1" spc="0">
                      <a:latin typeface="华文中宋" panose="02010600040101010101" pitchFamily="2" charset="-122"/>
                      <a:ea typeface="华文中宋" panose="02010600040101010101" pitchFamily="2" charset="-122"/>
                    </a:rPr>
                    <a:t>CH</a:t>
                  </a:r>
                  <a:r>
                    <a:rPr lang="en-US" altLang="zh-CN" sz="3200" b="1" spc="0" baseline="-25000">
                      <a:latin typeface="华文中宋" panose="02010600040101010101" pitchFamily="2" charset="-122"/>
                      <a:ea typeface="华文中宋" panose="02010600040101010101" pitchFamily="2" charset="-122"/>
                    </a:rPr>
                    <a:t>2</a:t>
                  </a:r>
                  <a:r>
                    <a:rPr lang="en-US" altLang="zh-CN" sz="3200" b="1" spc="0">
                      <a:latin typeface="华文中宋" panose="02010600040101010101" pitchFamily="2" charset="-122"/>
                      <a:ea typeface="华文中宋" panose="02010600040101010101" pitchFamily="2" charset="-122"/>
                    </a:rPr>
                    <a:t>OH</a:t>
                  </a:r>
                  <a:endParaRPr lang="zh-CN" altLang="zh-CN" sz="3200" b="1">
                    <a:latin typeface="华文中宋" panose="02010600040101010101" pitchFamily="2" charset="-122"/>
                    <a:ea typeface="华文中宋" panose="02010600040101010101" pitchFamily="2" charset="-122"/>
                  </a:endParaRPr>
                </a:p>
              </p:txBody>
            </p:sp>
            <p:cxnSp>
              <p:nvCxnSpPr>
                <p:cNvPr id="12315" name="直接连接符 24"/>
                <p:cNvCxnSpPr/>
                <p:nvPr/>
              </p:nvCxnSpPr>
              <p:spPr>
                <a:xfrm>
                  <a:off x="6455802" y="2249074"/>
                  <a:ext cx="36032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  <p:grpSp>
            <p:nvGrpSpPr>
              <p:cNvPr id="12309" name="Group 3"/>
              <p:cNvGrpSpPr/>
              <p:nvPr/>
            </p:nvGrpSpPr>
            <p:grpSpPr>
              <a:xfrm rot="5400000">
                <a:off x="2976265" y="2891832"/>
                <a:ext cx="864096" cy="938261"/>
                <a:chOff x="3470" y="3158"/>
                <a:chExt cx="580" cy="635"/>
              </a:xfrm>
            </p:grpSpPr>
            <p:sp>
              <p:nvSpPr>
                <p:cNvPr id="12310" name="AutoShape 4"/>
                <p:cNvSpPr/>
                <p:nvPr/>
              </p:nvSpPr>
              <p:spPr>
                <a:xfrm rot="5400000">
                  <a:off x="3423" y="3197"/>
                  <a:ext cx="635" cy="549"/>
                </a:xfrm>
                <a:prstGeom prst="hexagon">
                  <a:avLst>
                    <a:gd name="adj" fmla="val 33436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defPPr>
                    <a:defRPr lang="zh-CN"/>
                  </a:defPPr>
                  <a:lvl1pPr marL="0" indent="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609600" indent="-1524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219200" indent="-3048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828800" indent="-4572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438400" indent="-609600" algn="l" defTabSz="1217295" rtl="0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 kumimoji="0" lang="zh-CN" altLang="en-US" sz="2400" b="0" i="0" u="none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lvl="0"/>
                  <a:endParaRPr lang="zh-CN" altLang="en-US">
                    <a:latin typeface="Times New Roman" panose="02020603050405020304" pitchFamily="18" charset="0"/>
                    <a:ea typeface="方正姚体" panose="02010601030101010101" pitchFamily="2" charset="-122"/>
                  </a:endParaRPr>
                </a:p>
              </p:txBody>
            </p:sp>
            <p:cxnSp>
              <p:nvCxnSpPr>
                <p:cNvPr id="12311" name="Line 5"/>
                <p:cNvCxnSpPr/>
                <p:nvPr/>
              </p:nvCxnSpPr>
              <p:spPr>
                <a:xfrm flipV="1">
                  <a:off x="3515" y="32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2312" name="Line 6"/>
                <p:cNvCxnSpPr/>
                <p:nvPr/>
              </p:nvCxnSpPr>
              <p:spPr>
                <a:xfrm>
                  <a:off x="3506" y="3603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  <p:cxnSp>
              <p:nvCxnSpPr>
                <p:cNvPr id="12313" name="Line 7"/>
                <p:cNvCxnSpPr/>
                <p:nvPr/>
              </p:nvCxnSpPr>
              <p:spPr>
                <a:xfrm rot="18000000" flipV="1">
                  <a:off x="3864" y="3390"/>
                  <a:ext cx="227" cy="13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</a:ln>
              </p:spPr>
            </p:cxnSp>
          </p:grpSp>
        </p:grpSp>
        <p:sp>
          <p:nvSpPr>
            <p:cNvPr id="12307" name="矩形 38"/>
            <p:cNvSpPr/>
            <p:nvPr/>
          </p:nvSpPr>
          <p:spPr>
            <a:xfrm>
              <a:off x="3674216" y="3302942"/>
              <a:ext cx="590040" cy="583673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marL="0" indent="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609600" indent="-1524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219200" indent="-3048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828800" indent="-4572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438400" indent="-609600" algn="l" defTabSz="1217295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400" b="0" i="0" u="none" baseline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宋体" panose="02010600030101010101" pitchFamily="2" charset="-122"/>
                </a:defRPr>
              </a:lvl5pPr>
            </a:lstStyle>
            <a:p>
              <a:pPr marL="0" marR="0" lvl="0" indent="0"/>
              <a:r>
                <a:rPr lang="en-US" altLang="zh-CN" sz="3200" b="1" spc="0">
                  <a:latin typeface="华文中宋" panose="02010600040101010101" pitchFamily="2" charset="-122"/>
                  <a:ea typeface="华文中宋" panose="02010600040101010101" pitchFamily="2" charset="-122"/>
                </a:rPr>
                <a:t>②</a:t>
              </a:r>
              <a:endParaRPr lang="zh-CN" altLang="en-US" sz="3200"/>
            </a:p>
          </p:txBody>
        </p:sp>
      </p:grpSp>
      <p:sp>
        <p:nvSpPr>
          <p:cNvPr id="12294" name="矩形 42"/>
          <p:cNvSpPr/>
          <p:nvPr/>
        </p:nvSpPr>
        <p:spPr>
          <a:xfrm>
            <a:off x="3449493" y="1241195"/>
            <a:ext cx="58991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/>
            <a:r>
              <a:rPr lang="en-US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②</a:t>
            </a:r>
            <a:endParaRPr lang="zh-CN" altLang="en-US" sz="3200">
              <a:solidFill>
                <a:srgbClr val="C00000"/>
              </a:solidFill>
            </a:endParaRPr>
          </a:p>
        </p:txBody>
      </p:sp>
      <p:sp>
        <p:nvSpPr>
          <p:cNvPr id="12295" name="矩形 43"/>
          <p:cNvSpPr/>
          <p:nvPr/>
        </p:nvSpPr>
        <p:spPr>
          <a:xfrm>
            <a:off x="6815957" y="1255481"/>
            <a:ext cx="1403985" cy="58356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marL="0" marR="0" lvl="0" indent="0"/>
            <a:r>
              <a:rPr lang="en-US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①</a:t>
            </a:r>
            <a:r>
              <a:rPr lang="zh-CN" altLang="en-US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、</a:t>
            </a:r>
            <a:r>
              <a:rPr lang="en-US" altLang="zh-CN" sz="32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③</a:t>
            </a:r>
            <a:endParaRPr lang="zh-CN" altLang="en-US" sz="3200">
              <a:solidFill>
                <a:srgbClr val="C00000"/>
              </a:solidFill>
            </a:endParaRPr>
          </a:p>
        </p:txBody>
      </p:sp>
      <p:sp>
        <p:nvSpPr>
          <p:cNvPr id="12296" name="AutoShape 1027"/>
          <p:cNvSpPr>
            <a:spLocks noChangeArrowheads="1"/>
          </p:cNvSpPr>
          <p:nvPr/>
        </p:nvSpPr>
        <p:spPr bwMode="auto">
          <a:xfrm>
            <a:off x="832190" y="4633055"/>
            <a:ext cx="8766139" cy="1930043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5400">
            <a:noFill/>
            <a:round/>
          </a:ln>
          <a:effectLst/>
        </p:spPr>
        <p:txBody>
          <a:bodyPr wrap="none" anchor="ctr" anchorCtr="0">
            <a:no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1217930" eaLnBrk="0" fontAlgn="base" hangingPunct="0">
              <a:spcBef>
                <a:spcPct val="0"/>
              </a:spcBef>
              <a:spcAft>
                <a:spcPct val="0"/>
              </a:spcAft>
              <a:defRPr lang="zh-CN" altLang="en-US"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1217930" eaLnBrk="0" fontAlgn="base" hangingPunct="0">
              <a:spcBef>
                <a:spcPct val="0"/>
              </a:spcBef>
              <a:spcAft>
                <a:spcPct val="0"/>
              </a:spcAft>
              <a:defRPr lang="zh-CN" altLang="en-US"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1217930" eaLnBrk="0" fontAlgn="base" hangingPunct="0">
              <a:spcBef>
                <a:spcPct val="0"/>
              </a:spcBef>
              <a:spcAft>
                <a:spcPct val="0"/>
              </a:spcAft>
              <a:defRPr lang="zh-CN" altLang="en-US"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1217930" eaLnBrk="0" fontAlgn="base" hangingPunct="0">
              <a:spcBef>
                <a:spcPct val="0"/>
              </a:spcBef>
              <a:spcAft>
                <a:spcPct val="0"/>
              </a:spcAft>
              <a:defRPr lang="zh-CN" altLang="en-US"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eaLnBrk="1" hangingPunct="1">
              <a:lnSpc>
                <a:spcPct val="110000"/>
              </a:lnSpc>
            </a:pPr>
            <a:r>
              <a:rPr lang="zh-CN" altLang="en-US" sz="3600" b="1" spc="0">
                <a:latin typeface="华文中宋" panose="02010600040101010101" pitchFamily="2" charset="-122"/>
                <a:ea typeface="华文中宋" panose="02010600040101010101" pitchFamily="2" charset="-122"/>
              </a:rPr>
              <a:t>醇与酚的区别</a:t>
            </a:r>
            <a:endParaRPr lang="zh-CN" altLang="en-US" sz="3600" b="1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eaLnBrk="1" hangingPunct="1">
              <a:lnSpc>
                <a:spcPct val="110000"/>
              </a:lnSpc>
            </a:pPr>
            <a:r>
              <a:rPr lang="zh-CN" altLang="en-US" sz="3600" b="1" spc="0">
                <a:latin typeface="华文中宋" panose="02010600040101010101" pitchFamily="2" charset="-122"/>
                <a:ea typeface="华文中宋" panose="02010600040101010101" pitchFamily="2" charset="-122"/>
              </a:rPr>
              <a:t>醇：</a:t>
            </a:r>
            <a:r>
              <a:rPr lang="zh-CN" altLang="en-US" sz="3600" b="1" spc="0">
                <a:solidFill>
                  <a:srgbClr val="0000CC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羟基直接与</a:t>
            </a:r>
            <a:r>
              <a:rPr lang="zh-CN" altLang="en-US" sz="36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脂肪烃基</a:t>
            </a:r>
            <a:r>
              <a:rPr lang="zh-CN" altLang="en-US" sz="3600" b="1" spc="0">
                <a:solidFill>
                  <a:srgbClr val="0000CC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相连的化合物</a:t>
            </a:r>
            <a:endParaRPr lang="en-US" altLang="zh-CN" sz="3600" b="1">
              <a:solidFill>
                <a:srgbClr val="0000CC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marR="0" lvl="0" indent="0" eaLnBrk="1" hangingPunct="1">
              <a:lnSpc>
                <a:spcPct val="110000"/>
              </a:lnSpc>
            </a:pPr>
            <a:r>
              <a:rPr lang="zh-CN" altLang="en-US" sz="3600" b="1" spc="0">
                <a:latin typeface="华文中宋" panose="02010600040101010101" pitchFamily="2" charset="-122"/>
                <a:ea typeface="华文中宋" panose="02010600040101010101" pitchFamily="2" charset="-122"/>
              </a:rPr>
              <a:t>酚：</a:t>
            </a:r>
            <a:r>
              <a:rPr lang="zh-CN" altLang="en-US" sz="3600" b="1" spc="0">
                <a:solidFill>
                  <a:srgbClr val="0000CC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羟基直接与</a:t>
            </a:r>
            <a:r>
              <a:rPr lang="zh-CN" altLang="en-US" sz="3600" b="1" spc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苯环</a:t>
            </a:r>
            <a:r>
              <a:rPr lang="zh-CN" altLang="en-US" sz="3600" b="1" spc="0">
                <a:solidFill>
                  <a:srgbClr val="0000CC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相连的化合物</a:t>
            </a:r>
            <a:endParaRPr lang="zh-CN" altLang="en-US" sz="3600" b="1">
              <a:solidFill>
                <a:srgbClr val="0000CC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2297" name="矩形 46"/>
          <p:cNvSpPr/>
          <p:nvPr/>
        </p:nvSpPr>
        <p:spPr>
          <a:xfrm>
            <a:off x="5127170" y="1787194"/>
            <a:ext cx="58991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否</a:t>
            </a:r>
            <a:endParaRPr lang="zh-CN" altLang="en-US" sz="3200">
              <a:solidFill>
                <a:srgbClr val="C00000"/>
              </a:solidFill>
            </a:endParaRPr>
          </a:p>
        </p:txBody>
      </p:sp>
      <p:sp>
        <p:nvSpPr>
          <p:cNvPr id="12298" name="矩形 47"/>
          <p:cNvSpPr/>
          <p:nvPr/>
        </p:nvSpPr>
        <p:spPr>
          <a:xfrm>
            <a:off x="5020827" y="2334781"/>
            <a:ext cx="58991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是</a:t>
            </a:r>
            <a:endParaRPr lang="zh-CN" altLang="en-US" sz="3200">
              <a:solidFill>
                <a:srgbClr val="C00000"/>
              </a:solidFill>
            </a:endParaRPr>
          </a:p>
        </p:txBody>
      </p:sp>
      <p:sp>
        <p:nvSpPr>
          <p:cNvPr id="12299" name="矩形 48"/>
          <p:cNvSpPr/>
          <p:nvPr/>
        </p:nvSpPr>
        <p:spPr>
          <a:xfrm>
            <a:off x="4098660" y="2893477"/>
            <a:ext cx="2218055" cy="58356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defPPr>
              <a:defRPr lang="zh-CN"/>
            </a:defPPr>
            <a:lvl1pPr marL="0" indent="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609600" indent="-1524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219200" indent="-3048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438400" indent="-609600" algn="l" defTabSz="1217295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400" b="0" i="0" u="none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 sz="3200" b="1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同分异构体</a:t>
            </a:r>
            <a:endParaRPr lang="zh-CN" altLang="en-US" sz="3200">
              <a:solidFill>
                <a:srgbClr val="C00000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"/>
            </p:custDataLst>
          </p:nvPr>
        </p:nvSpPr>
        <p:spPr>
          <a:xfrm>
            <a:off x="1057910" y="111760"/>
            <a:ext cx="5775960" cy="4603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r>
              <a:rPr lang="zh-CN" altLang="en-US" sz="2400" b="1" kern="100">
                <a:solidFill>
                  <a:srgbClr val="3780D7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三、按官能团分类</a:t>
            </a:r>
            <a:endParaRPr lang="zh-CN" altLang="en-US" sz="2400" b="1" kern="100">
              <a:solidFill>
                <a:srgbClr val="3780D7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bldLvl="0" animBg="1"/>
      <p:bldP spid="12296" grpId="1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PLACING_PICTURE_USER_VIEWPORT" val="{&quot;height&quot;:9600,&quot;width&quot;:9600}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COMMONDATA" val="eyJoZGlkIjoiNGJhY2RlODM3Y2EzNjE0OWYxNDBhOTdiNjAwMzBmMWYifQ=="/>
  <p:tag name="KSO_WPP_MARK_KEY" val="5e3fcefc-e65f-49be-a91c-d454cbc737b4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2284</Words>
  <Application>WPS 演示</Application>
  <PresentationFormat>宽屏</PresentationFormat>
  <Paragraphs>523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宋体</vt:lpstr>
      <vt:lpstr>Wingdings</vt:lpstr>
      <vt:lpstr>Wingdings</vt:lpstr>
      <vt:lpstr>微软雅黑</vt:lpstr>
      <vt:lpstr>Times New Roman</vt:lpstr>
      <vt:lpstr>华文中宋</vt:lpstr>
      <vt:lpstr>黑体</vt:lpstr>
      <vt:lpstr>Arial</vt:lpstr>
      <vt:lpstr>Arial Unicode MS</vt:lpstr>
      <vt:lpstr>Calibri</vt:lpstr>
      <vt:lpstr>方正姚体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取个名字还是小蒋</cp:lastModifiedBy>
  <cp:revision>167</cp:revision>
  <dcterms:created xsi:type="dcterms:W3CDTF">2019-06-19T02:08:00Z</dcterms:created>
  <dcterms:modified xsi:type="dcterms:W3CDTF">2024-02-25T17:36:38Z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D1C38B8C209344CEAE9614B798F89780_13</vt:lpwstr>
  </property>
</Properties>
</file>