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heme/theme2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2"/>
    <p:sldId id="684" r:id="rId3"/>
    <p:sldId id="606" r:id="rId4"/>
    <p:sldId id="643" r:id="rId5"/>
    <p:sldId id="705" r:id="rId6"/>
    <p:sldId id="706" r:id="rId7"/>
    <p:sldId id="685" r:id="rId8"/>
    <p:sldId id="668" r:id="rId9"/>
    <p:sldId id="661" r:id="rId10"/>
    <p:sldId id="663" r:id="rId11"/>
    <p:sldId id="664" r:id="rId12"/>
    <p:sldId id="665" r:id="rId13"/>
    <p:sldId id="707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幸全" initials="" lastIdx="0" clrIdx="0"/>
  <p:cmAuthor id="1" name="Microsoft Office User" initials="MOU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64" y="41"/>
      </p:cViewPr>
      <p:guideLst>
        <p:guide orient="horz" pos="2159"/>
        <p:guide pos="37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4143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video" Target="NULL" TargetMode="External"/><Relationship Id="rId7" Type="http://schemas.microsoft.com/office/2007/relationships/media" Target="../media/media1.mp4"/><Relationship Id="rId12" Type="http://schemas.openxmlformats.org/officeDocument/2006/relationships/image" Target="../media/image24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5.xml"/><Relationship Id="rId11" Type="http://schemas.openxmlformats.org/officeDocument/2006/relationships/image" Target="../media/image23.png"/><Relationship Id="rId5" Type="http://schemas.microsoft.com/office/2007/relationships/media" Target="../media/media2.mp4"/><Relationship Id="rId10" Type="http://schemas.openxmlformats.org/officeDocument/2006/relationships/image" Target="../media/image22.png"/><Relationship Id="rId4" Type="http://schemas.openxmlformats.org/officeDocument/2006/relationships/tags" Target="../tags/tag124.xml"/><Relationship Id="rId9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tags" Target="../tags/tag139.xml"/><Relationship Id="rId18" Type="http://schemas.openxmlformats.org/officeDocument/2006/relationships/tags" Target="../tags/tag144.xml"/><Relationship Id="rId26" Type="http://schemas.openxmlformats.org/officeDocument/2006/relationships/image" Target="../media/image25.emf"/><Relationship Id="rId3" Type="http://schemas.openxmlformats.org/officeDocument/2006/relationships/tags" Target="../tags/tag129.xml"/><Relationship Id="rId21" Type="http://schemas.openxmlformats.org/officeDocument/2006/relationships/tags" Target="../tags/tag147.xml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5" Type="http://schemas.openxmlformats.org/officeDocument/2006/relationships/oleObject" Target="../embeddings/oleObject2.bin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0" Type="http://schemas.openxmlformats.org/officeDocument/2006/relationships/tags" Target="../tags/tag146.xml"/><Relationship Id="rId29" Type="http://schemas.openxmlformats.org/officeDocument/2006/relationships/oleObject" Target="../embeddings/oleObject4.bin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24" Type="http://schemas.openxmlformats.org/officeDocument/2006/relationships/slideLayout" Target="../slideLayouts/slideLayout12.xml"/><Relationship Id="rId32" Type="http://schemas.openxmlformats.org/officeDocument/2006/relationships/image" Target="../media/image28.emf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23" Type="http://schemas.openxmlformats.org/officeDocument/2006/relationships/tags" Target="../tags/tag149.xml"/><Relationship Id="rId28" Type="http://schemas.openxmlformats.org/officeDocument/2006/relationships/image" Target="../media/image26.emf"/><Relationship Id="rId10" Type="http://schemas.openxmlformats.org/officeDocument/2006/relationships/tags" Target="../tags/tag136.xml"/><Relationship Id="rId19" Type="http://schemas.openxmlformats.org/officeDocument/2006/relationships/tags" Target="../tags/tag145.xml"/><Relationship Id="rId31" Type="http://schemas.openxmlformats.org/officeDocument/2006/relationships/oleObject" Target="../embeddings/oleObject5.bin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Relationship Id="rId22" Type="http://schemas.openxmlformats.org/officeDocument/2006/relationships/tags" Target="../tags/tag148.xml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oleObject" Target="../embeddings/oleObject8.bin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image" Target="../media/image30.emf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oleObject" Target="../embeddings/oleObject7.bin"/><Relationship Id="rId5" Type="http://schemas.openxmlformats.org/officeDocument/2006/relationships/tags" Target="../tags/tag157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image" Target="../media/image2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72.xml"/><Relationship Id="rId7" Type="http://schemas.openxmlformats.org/officeDocument/2006/relationships/image" Target="../media/image6.jpe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10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9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81.xml"/><Relationship Id="rId15" Type="http://schemas.openxmlformats.org/officeDocument/2006/relationships/image" Target="../media/image12.png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15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14.jpeg"/><Relationship Id="rId5" Type="http://schemas.openxmlformats.org/officeDocument/2006/relationships/tags" Target="../tags/tag91.xml"/><Relationship Id="rId10" Type="http://schemas.openxmlformats.org/officeDocument/2006/relationships/image" Target="../media/image13.png"/><Relationship Id="rId4" Type="http://schemas.openxmlformats.org/officeDocument/2006/relationships/tags" Target="../tags/tag90.xml"/><Relationship Id="rId9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image" Target="../media/image17.jpeg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image" Target="../media/image16.png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12.xml"/><Relationship Id="rId20" Type="http://schemas.openxmlformats.org/officeDocument/2006/relationships/image" Target="../media/image19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10" Type="http://schemas.openxmlformats.org/officeDocument/2006/relationships/tags" Target="../tags/tag104.xml"/><Relationship Id="rId19" Type="http://schemas.openxmlformats.org/officeDocument/2006/relationships/image" Target="../media/image18.png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10" Type="http://schemas.openxmlformats.org/officeDocument/2006/relationships/image" Target="../media/image20.emf"/><Relationship Id="rId4" Type="http://schemas.openxmlformats.org/officeDocument/2006/relationships/tags" Target="../tags/tag116.xml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video" Target="NULL" TargetMode="External"/><Relationship Id="rId1" Type="http://schemas.openxmlformats.org/officeDocument/2006/relationships/tags" Target="../tags/tag120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4" Type="http://schemas.microsoft.com/office/2007/relationships/media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第三章：烃的衍生物</a:t>
            </a:r>
            <a:endParaRPr lang="zh-CN" altLang="en-US" sz="48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46425" y="3777615"/>
            <a:ext cx="6405245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第一节：卤代烃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72180" y="894080"/>
            <a:ext cx="555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人教版高中化学选择性必修</a:t>
            </a:r>
            <a:r>
              <a:rPr lang="en-US" altLang="zh-CN" sz="3200" dirty="0">
                <a:solidFill>
                  <a:srgbClr val="3780D7"/>
                </a:solidFill>
              </a:rPr>
              <a:t>3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498339" y="4516120"/>
            <a:ext cx="523436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zh-CN" altLang="en-US" sz="24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80110" y="762000"/>
            <a:ext cx="111125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另取试管滴入 15 滴</a:t>
            </a: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溴乙烷</a:t>
            </a: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，再加入 1 mL 5% 的 NaOH 溶液，充分振荡、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加热</a:t>
            </a: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、静置。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接着从试管中吸取一定量水层溶液分别转移至另两支洁净试管中，向其中一支先加入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稀硝酸酸化</a:t>
            </a: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，再滴加几滴 AgNO</a:t>
            </a:r>
            <a:r>
              <a:rPr lang="zh-CN" altLang="en-US" sz="28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溶液，观察有无浅黄色沉淀析出。另一支直接加入 AgNO</a:t>
            </a:r>
            <a:r>
              <a:rPr lang="zh-CN" altLang="en-US" sz="28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溶液</a:t>
            </a:r>
            <a:r>
              <a:rPr lang="en-US" altLang="zh-CN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.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62000" y="152400"/>
            <a:ext cx="2948940" cy="52197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NaOH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水溶液加热</a:t>
            </a:r>
          </a:p>
        </p:txBody>
      </p:sp>
      <p:pic>
        <p:nvPicPr>
          <p:cNvPr id="6" name="选择性必修3-P53-实验3-1-溴乙烷的水解反应">
            <a:hlinkClick r:id="" action="ppaction://media"/>
          </p:cNvPr>
          <p:cNvPicPr/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5">
                  <p14:trim st="65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3276600"/>
            <a:ext cx="5418455" cy="3233420"/>
          </a:xfrm>
          <a:prstGeom prst="rect">
            <a:avLst/>
          </a:prstGeom>
        </p:spPr>
      </p:pic>
      <p:pic>
        <p:nvPicPr>
          <p:cNvPr id="7" name="01-溴乙烷的取代反应">
            <a:hlinkClick r:id="" action="ppaction://media"/>
          </p:cNvPr>
          <p:cNvPicPr/>
          <p:nvPr>
            <a:videoFile r:link="rId3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7">
                  <p14:trim st="60521" end="27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4600" y="3276600"/>
            <a:ext cx="5647690" cy="322707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0744200" y="11137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1">
              <p:cMediaNode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457163" y="609564"/>
            <a:ext cx="11228293" cy="1537808"/>
            <a:chOff x="299049" y="4969624"/>
            <a:chExt cx="9230783" cy="1537808"/>
          </a:xfrm>
        </p:grpSpPr>
        <p:grpSp>
          <p:nvGrpSpPr>
            <p:cNvPr id="8" name="Group 8"/>
            <p:cNvGrpSpPr/>
            <p:nvPr>
              <p:custDataLst>
                <p:tags r:id="rId19"/>
              </p:custDataLst>
            </p:nvPr>
          </p:nvGrpSpPr>
          <p:grpSpPr>
            <a:xfrm>
              <a:off x="299049" y="4969624"/>
              <a:ext cx="9230783" cy="1537808"/>
              <a:chOff x="0" y="1136"/>
              <a:chExt cx="4361" cy="970"/>
            </a:xfrm>
          </p:grpSpPr>
          <p:sp>
            <p:nvSpPr>
              <p:cNvPr id="10" name="Rectangle 9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0" y="1349"/>
                <a:ext cx="4361" cy="75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just"/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CH</a:t>
                </a:r>
                <a:r>
                  <a:rPr kumimoji="1" lang="en-US" altLang="zh-CN" sz="3600" b="1" baseline="-30000">
                    <a:solidFill>
                      <a:schemeClr val="tx1"/>
                    </a:solidFill>
                    <a:latin typeface="Times New Roman" panose="02020603050405020304" charset="0"/>
                  </a:rPr>
                  <a:t>3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CH</a:t>
                </a:r>
                <a:r>
                  <a:rPr kumimoji="1" lang="en-US" altLang="zh-CN" sz="3600" b="1" baseline="-30000">
                    <a:solidFill>
                      <a:schemeClr val="tx1"/>
                    </a:solidFill>
                    <a:latin typeface="Times New Roman" panose="02020603050405020304" charset="0"/>
                  </a:rPr>
                  <a:t>2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—</a:t>
                </a:r>
                <a:r>
                  <a:rPr kumimoji="1" lang="en-US" altLang="zh-CN" sz="3600" b="1">
                    <a:solidFill>
                      <a:srgbClr val="0070C0"/>
                    </a:solidFill>
                    <a:latin typeface="Times New Roman" panose="02020603050405020304" charset="0"/>
                  </a:rPr>
                  <a:t>Br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 + </a:t>
                </a:r>
                <a:r>
                  <a:rPr kumimoji="1" lang="en-US" altLang="zh-CN" sz="3600" b="1">
                    <a:solidFill>
                      <a:srgbClr val="0070C0"/>
                    </a:solidFill>
                    <a:latin typeface="Times New Roman" panose="02020603050405020304" charset="0"/>
                  </a:rPr>
                  <a:t>Na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—</a:t>
                </a:r>
                <a:r>
                  <a:rPr kumimoji="1"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OH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               CH</a:t>
                </a:r>
                <a:r>
                  <a:rPr kumimoji="1" lang="en-US" altLang="zh-CN" sz="3600" b="1" baseline="-30000">
                    <a:solidFill>
                      <a:schemeClr val="tx1"/>
                    </a:solidFill>
                    <a:latin typeface="Times New Roman" panose="02020603050405020304" charset="0"/>
                  </a:rPr>
                  <a:t>3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CH</a:t>
                </a:r>
                <a:r>
                  <a:rPr kumimoji="1" lang="en-US" altLang="zh-CN" sz="3600" b="1" baseline="-30000">
                    <a:solidFill>
                      <a:schemeClr val="tx1"/>
                    </a:solidFill>
                    <a:latin typeface="Times New Roman" panose="02020603050405020304" charset="0"/>
                  </a:rPr>
                  <a:t>2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—</a:t>
                </a:r>
                <a:r>
                  <a:rPr kumimoji="1"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OH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 + </a:t>
                </a:r>
                <a:r>
                  <a:rPr kumimoji="1" lang="en-US" altLang="zh-CN" sz="3600" b="1">
                    <a:solidFill>
                      <a:srgbClr val="0070C0"/>
                    </a:solidFill>
                    <a:latin typeface="Times New Roman" panose="02020603050405020304" charset="0"/>
                  </a:rPr>
                  <a:t>NaBr</a:t>
                </a:r>
                <a:endParaRPr kumimoji="1" lang="en-US" altLang="zh-CN" sz="3600" b="1">
                  <a:solidFill>
                    <a:schemeClr val="tx1"/>
                  </a:solidFill>
                  <a:latin typeface="Times New Roman" panose="02020603050405020304" charset="0"/>
                </a:endParaRPr>
              </a:p>
              <a:p>
                <a:pPr eaLnBrk="0" hangingPunct="0"/>
                <a:endParaRPr kumimoji="1" lang="en-US" altLang="zh-CN" sz="3600" b="1">
                  <a:solidFill>
                    <a:schemeClr val="tx1"/>
                  </a:solidFill>
                  <a:latin typeface="Times New Roman" panose="02020603050405020304" charset="0"/>
                </a:endParaRP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598" y="1136"/>
                <a:ext cx="1362" cy="54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0" hangingPunct="0"/>
                <a:r>
                  <a:rPr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H</a:t>
                </a:r>
                <a:r>
                  <a:rPr lang="en-US" altLang="zh-CN" sz="3600" b="1" baseline="-25000">
                    <a:solidFill>
                      <a:srgbClr val="FF0000"/>
                    </a:solidFill>
                    <a:latin typeface="Times New Roman" panose="02020603050405020304" charset="0"/>
                  </a:rPr>
                  <a:t>2</a:t>
                </a:r>
                <a:r>
                  <a:rPr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O</a:t>
                </a:r>
                <a:endParaRPr lang="en-US" altLang="zh-CN" sz="3600" b="1">
                  <a:solidFill>
                    <a:schemeClr val="tx1"/>
                  </a:solidFill>
                  <a:latin typeface="Times New Roman" panose="02020603050405020304" charset="0"/>
                </a:endParaRPr>
              </a:p>
              <a:p>
                <a:pPr algn="ctr" eaLnBrk="0" hangingPunct="0"/>
                <a:r>
                  <a:rPr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△</a:t>
                </a:r>
              </a:p>
            </p:txBody>
          </p:sp>
          <p:sp>
            <p:nvSpPr>
              <p:cNvPr id="42" name="Rectangle 11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822" y="1394"/>
                <a:ext cx="735" cy="33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 sz="3600" b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" name="直接箭头连接符 11"/>
            <p:cNvCxnSpPr/>
            <p:nvPr>
              <p:custDataLst>
                <p:tags r:id="rId20"/>
              </p:custDataLst>
            </p:nvPr>
          </p:nvCxnSpPr>
          <p:spPr>
            <a:xfrm>
              <a:off x="4441154" y="5589502"/>
              <a:ext cx="1363201" cy="0"/>
            </a:xfrm>
            <a:prstGeom prst="straightConnector1">
              <a:avLst/>
            </a:prstGeom>
            <a:ln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3581400" y="3124200"/>
            <a:ext cx="6649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反应类型：水解反应（取代反应）</a:t>
            </a:r>
          </a:p>
        </p:txBody>
      </p:sp>
      <p:sp>
        <p:nvSpPr>
          <p:cNvPr id="54" name="线形标注 2 53"/>
          <p:cNvSpPr/>
          <p:nvPr>
            <p:custDataLst>
              <p:tags r:id="rId3"/>
            </p:custDataLst>
          </p:nvPr>
        </p:nvSpPr>
        <p:spPr>
          <a:xfrm>
            <a:off x="152400" y="1981200"/>
            <a:ext cx="3286760" cy="1644650"/>
          </a:xfrm>
          <a:prstGeom prst="borderCallout2">
            <a:avLst>
              <a:gd name="adj1" fmla="val -10734"/>
              <a:gd name="adj2" fmla="val 56334"/>
              <a:gd name="adj3" fmla="val -14928"/>
              <a:gd name="adj4" fmla="val 37096"/>
              <a:gd name="adj5" fmla="val 4069"/>
              <a:gd name="adj6" fmla="val 49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请写出以下卤代烃水解的化学方程式？并将产物中的有机物命名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1000" y="3886200"/>
            <a:ext cx="2757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Br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endParaRPr lang="en-US" sz="32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3124200" y="3886200"/>
            <a:ext cx="3308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CHBrCH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Br</a:t>
            </a:r>
            <a:endParaRPr lang="en-US" sz="3200" b="1" baseline="-25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3657600" y="2209800"/>
            <a:ext cx="1850390" cy="5835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卤代烃</a:t>
            </a: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6781800" y="2209800"/>
            <a:ext cx="1850390" cy="5835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醇</a:t>
            </a:r>
          </a:p>
        </p:txBody>
      </p:sp>
      <p:sp>
        <p:nvSpPr>
          <p:cNvPr id="20" name="右箭头 19"/>
          <p:cNvSpPr/>
          <p:nvPr>
            <p:custDataLst>
              <p:tags r:id="rId8"/>
            </p:custDataLst>
          </p:nvPr>
        </p:nvSpPr>
        <p:spPr>
          <a:xfrm>
            <a:off x="5715000" y="2362200"/>
            <a:ext cx="914400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838200" y="4495800"/>
          <a:ext cx="1647190" cy="135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5" imgW="638810" imgH="570230" progId="KingDrawXObject">
                  <p:embed/>
                </p:oleObj>
              </mc:Choice>
              <mc:Fallback>
                <p:oleObj r:id="rId25" imgW="638810" imgH="570230" progId="KingDrawXObject">
                  <p:embed/>
                  <p:pic>
                    <p:nvPicPr>
                      <p:cNvPr id="21" name="对象 20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38200" y="4495800"/>
                        <a:ext cx="1647190" cy="1356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457200" y="59436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丙醇</a:t>
            </a: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3886200" y="4495800"/>
          <a:ext cx="1680210" cy="1455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7" imgW="727710" imgH="855345" progId="KingDrawXObject">
                  <p:embed/>
                </p:oleObj>
              </mc:Choice>
              <mc:Fallback>
                <p:oleObj r:id="rId27" imgW="727710" imgH="855345" progId="KingDrawXObject">
                  <p:embed/>
                  <p:pic>
                    <p:nvPicPr>
                      <p:cNvPr id="24" name="对象 23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886200" y="4495800"/>
                        <a:ext cx="1680210" cy="1455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3657600" y="59436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丙二醇</a:t>
            </a: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6248400" y="3886200"/>
            <a:ext cx="2799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Br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endParaRPr lang="en-US" sz="32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aphicFrame>
        <p:nvGraphicFramePr>
          <p:cNvPr id="28" name="对象 27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6019800" y="4648200"/>
          <a:ext cx="3302635" cy="1278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9" imgW="2025650" imgH="708025" progId="KingDrawXObject">
                  <p:embed/>
                </p:oleObj>
              </mc:Choice>
              <mc:Fallback>
                <p:oleObj r:id="rId29" imgW="2025650" imgH="708025" progId="KingDrawXObject">
                  <p:embed/>
                  <p:pic>
                    <p:nvPicPr>
                      <p:cNvPr id="28" name="对象 27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019800" y="4648200"/>
                        <a:ext cx="3302635" cy="1278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6553200" y="59436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丙酮</a:t>
            </a:r>
          </a:p>
        </p:txBody>
      </p: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9043670" y="3886200"/>
            <a:ext cx="2899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CHBr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endParaRPr lang="en-US" sz="32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aphicFrame>
        <p:nvGraphicFramePr>
          <p:cNvPr id="32" name="对象 31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9829800" y="4876800"/>
          <a:ext cx="1962785" cy="728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1" imgW="815975" imgH="285115" progId="KingDrawXObject">
                  <p:embed/>
                </p:oleObj>
              </mc:Choice>
              <mc:Fallback>
                <p:oleObj r:id="rId31" imgW="815975" imgH="285115" progId="KingDrawXObject">
                  <p:embed/>
                  <p:pic>
                    <p:nvPicPr>
                      <p:cNvPr id="32" name="对象 3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9829800" y="4876800"/>
                        <a:ext cx="1962785" cy="728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35"/>
          <p:cNvSpPr txBox="1"/>
          <p:nvPr>
            <p:custDataLst>
              <p:tags r:id="rId18"/>
            </p:custDataLst>
          </p:nvPr>
        </p:nvSpPr>
        <p:spPr>
          <a:xfrm>
            <a:off x="9525000" y="59436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丙醛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4" grpId="0" animBg="1"/>
      <p:bldP spid="14" grpId="0"/>
      <p:bldP spid="15" grpId="0"/>
      <p:bldP spid="17" grpId="0" animBg="1"/>
      <p:bldP spid="19" grpId="0" animBg="1"/>
      <p:bldP spid="20" grpId="0" animBg="1"/>
      <p:bldP spid="23" grpId="0"/>
      <p:bldP spid="26" grpId="0"/>
      <p:bldP spid="27" grpId="0"/>
      <p:bldP spid="30" grpId="0"/>
      <p:bldP spid="31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/>
          <p:cNvSpPr txBox="1"/>
          <p:nvPr>
            <p:custDataLst>
              <p:tags r:id="rId1"/>
            </p:custDataLst>
          </p:nvPr>
        </p:nvSpPr>
        <p:spPr>
          <a:xfrm>
            <a:off x="1600326" y="1600327"/>
            <a:ext cx="1771014" cy="66294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0922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255905">
              <a:lnSpc>
                <a:spcPct val="100000"/>
              </a:lnSpc>
              <a:spcBef>
                <a:spcPts val="860"/>
              </a:spcBef>
            </a:pPr>
            <a:r>
              <a:rPr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任务</a:t>
            </a:r>
            <a:r>
              <a:rPr lang="en-US" sz="3600" spc="-935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3</a:t>
            </a:r>
            <a:endParaRPr lang="en-US" sz="36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object 3"/>
          <p:cNvSpPr txBox="1"/>
          <p:nvPr>
            <p:custDataLst>
              <p:tags r:id="rId2"/>
            </p:custDataLst>
          </p:nvPr>
        </p:nvSpPr>
        <p:spPr>
          <a:xfrm>
            <a:off x="1313815" y="2974975"/>
            <a:ext cx="1006983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以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丙烯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为</a:t>
            </a:r>
            <a:r>
              <a:rPr lang="zh-CN" altLang="en-US" sz="36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原料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36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设计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制备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的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路线</a:t>
            </a:r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7048500" y="2000250"/>
          <a:ext cx="2424430" cy="2560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220210" imgH="4677410" progId="KingDrawXObject">
                  <p:embed/>
                </p:oleObj>
              </mc:Choice>
              <mc:Fallback>
                <p:oleObj r:id="rId5" imgW="4220210" imgH="4677410" progId="KingDrawXObject">
                  <p:embed/>
                  <p:pic>
                    <p:nvPicPr>
                      <p:cNvPr id="12" name="对象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48500" y="2000250"/>
                        <a:ext cx="2424430" cy="2560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609600" y="533400"/>
          <a:ext cx="10662285" cy="2421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3952875" imgH="894715" progId="KingDrawXObject">
                  <p:embed/>
                </p:oleObj>
              </mc:Choice>
              <mc:Fallback>
                <p:oleObj r:id="rId11" imgW="3952875" imgH="894715" progId="KingDrawXObject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9600" y="533400"/>
                        <a:ext cx="10662285" cy="2421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590800" y="1905000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562600" y="1905000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②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534400" y="1905000"/>
            <a:ext cx="69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③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2667000" y="3581400"/>
            <a:ext cx="636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溴水或溴的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CCl</a:t>
            </a:r>
            <a:r>
              <a:rPr lang="en-US" altLang="zh-CN" sz="28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溶液，加成反应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2667000" y="4457700"/>
            <a:ext cx="7185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NaOH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水溶液加热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，水解（取代）反应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2667000" y="5334000"/>
            <a:ext cx="7185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③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乙酸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、浓硫酸、共热，酯化（取代）反应</a:t>
            </a: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9448800" y="228600"/>
            <a:ext cx="23622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9525000" y="381000"/>
          <a:ext cx="2424430" cy="2560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4220210" imgH="4677410" progId="KingDrawXObject">
                  <p:embed/>
                </p:oleObj>
              </mc:Choice>
              <mc:Fallback>
                <p:oleObj r:id="rId13" imgW="4220210" imgH="4677410" progId="KingDrawXObject">
                  <p:embed/>
                  <p:pic>
                    <p:nvPicPr>
                      <p:cNvPr id="12" name="对象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525000" y="381000"/>
                        <a:ext cx="2424430" cy="2560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5800" y="152400"/>
            <a:ext cx="4059555" cy="317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5800" y="3505200"/>
            <a:ext cx="4059555" cy="317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86400" y="381000"/>
            <a:ext cx="6068060" cy="48196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629400" y="5715000"/>
            <a:ext cx="4899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发错的诺贝尔奖（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1948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）？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010400" y="5029200"/>
            <a:ext cx="40474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1939年，瑞士科学家穆勒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/>
          <p:cNvSpPr txBox="1"/>
          <p:nvPr>
            <p:custDataLst>
              <p:tags r:id="rId1"/>
            </p:custDataLst>
          </p:nvPr>
        </p:nvSpPr>
        <p:spPr>
          <a:xfrm>
            <a:off x="1600326" y="1600327"/>
            <a:ext cx="1771014" cy="66294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0922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255905">
              <a:lnSpc>
                <a:spcPct val="100000"/>
              </a:lnSpc>
              <a:spcBef>
                <a:spcPts val="860"/>
              </a:spcBef>
            </a:pPr>
            <a:r>
              <a:rPr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任务</a:t>
            </a:r>
            <a:r>
              <a:rPr sz="3600" spc="-935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 </a:t>
            </a:r>
            <a:r>
              <a:rPr lang="en-US"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5" name="object 3"/>
          <p:cNvSpPr txBox="1"/>
          <p:nvPr>
            <p:custDataLst>
              <p:tags r:id="rId2"/>
            </p:custDataLst>
          </p:nvPr>
        </p:nvSpPr>
        <p:spPr>
          <a:xfrm>
            <a:off x="1313815" y="2974975"/>
            <a:ext cx="1006983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回忆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常见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卤代烃的结构与物理性质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5800" y="609600"/>
            <a:ext cx="1918335" cy="1654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05200" y="457200"/>
            <a:ext cx="1918335" cy="1654810"/>
          </a:xfrm>
          <a:prstGeom prst="rect">
            <a:avLst/>
          </a:prstGeom>
        </p:spPr>
      </p:pic>
      <p:pic>
        <p:nvPicPr>
          <p:cNvPr id="104" name="图片 103"/>
          <p:cNvPicPr/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00800" y="304800"/>
            <a:ext cx="1776730" cy="204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3000" y="304800"/>
            <a:ext cx="2773680" cy="204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85800" y="2438400"/>
            <a:ext cx="1745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一氯甲烷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581400" y="2438400"/>
            <a:ext cx="1745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二氯甲烷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477000" y="2438400"/>
            <a:ext cx="1745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三氯甲烷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9525000" y="2438400"/>
            <a:ext cx="1745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四氯甲烷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066800" y="3124200"/>
          <a:ext cx="10191750" cy="2217420"/>
        </p:xfrm>
        <a:graphic>
          <a:graphicData uri="http://schemas.openxmlformats.org/drawingml/2006/table">
            <a:tbl>
              <a:tblPr firstRow="1" bandRow="1"/>
              <a:tblGrid>
                <a:gridCol w="20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89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一氯甲烷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6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二氯甲烷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82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三氯甲烷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BE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四氯甲烷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87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沸点</a:t>
                      </a: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/℃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-24.2</a:t>
                      </a:r>
                    </a:p>
                  </a:txBody>
                  <a:tcPr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40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61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77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9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相对密度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——</a:t>
                      </a:r>
                    </a:p>
                  </a:txBody>
                  <a:tcPr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1.336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1.489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1.595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850265" y="5562600"/>
            <a:ext cx="10517505" cy="1076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一般情况下，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相同碳原子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时，卤代烃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沸点、相对密度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随着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卤素原子数增多而增大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5"/>
          <p:cNvPicPr/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76200"/>
            <a:ext cx="3510280" cy="2226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686800" y="17526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溴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乙烷</a:t>
            </a:r>
          </a:p>
        </p:txBody>
      </p:sp>
      <p:pic>
        <p:nvPicPr>
          <p:cNvPr id="108" name="图片 107"/>
          <p:cNvPicPr/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806" r="11806" b="14800"/>
          <a:stretch>
            <a:fillRect/>
          </a:stretch>
        </p:blipFill>
        <p:spPr>
          <a:xfrm>
            <a:off x="5029200" y="-76200"/>
            <a:ext cx="2887345" cy="1880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7800" y="17526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氯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乙烷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304800"/>
            <a:ext cx="2869565" cy="14763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447800" y="17526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氟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乙烷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200025" y="2667000"/>
          <a:ext cx="11836400" cy="1764665"/>
        </p:xfrm>
        <a:graphic>
          <a:graphicData uri="http://schemas.openxmlformats.org/drawingml/2006/table">
            <a:tbl>
              <a:tblPr firstRow="1" bandRow="1"/>
              <a:tblGrid>
                <a:gridCol w="2703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5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8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2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，</a:t>
                      </a:r>
                      <a:r>
                        <a:rPr lang="en-US" altLang="zh-CN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2-</a:t>
                      </a:r>
                      <a:r>
                        <a:rPr lang="zh-CN" altLang="en-US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二氟乙烷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6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，</a:t>
                      </a:r>
                      <a:r>
                        <a:rPr lang="en-US" altLang="zh-CN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2-</a:t>
                      </a:r>
                      <a:r>
                        <a:rPr lang="zh-CN" altLang="en-US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二氯乙烷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82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，</a:t>
                      </a:r>
                      <a:r>
                        <a:rPr lang="en-US" altLang="zh-CN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2-</a:t>
                      </a:r>
                      <a:r>
                        <a:rPr lang="zh-CN" altLang="en-US" sz="32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二溴乙烷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BE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沸点</a:t>
                      </a: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/℃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31</a:t>
                      </a:r>
                    </a:p>
                  </a:txBody>
                  <a:tcPr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83.5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131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相对密度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0.913</a:t>
                      </a:r>
                    </a:p>
                  </a:txBody>
                  <a:tcPr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1.256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3200" b="1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2.18</a:t>
                      </a:r>
                    </a:p>
                  </a:txBody>
                  <a:tcPr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26465" y="5105400"/>
            <a:ext cx="10517505" cy="1076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一般情况下，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相同碳原子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时，卤代烃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沸点、相对密度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随着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卤素原子相对原子质量增大而增大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5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线形标注 2 8"/>
          <p:cNvSpPr/>
          <p:nvPr>
            <p:custDataLst>
              <p:tags r:id="rId1"/>
            </p:custDataLst>
          </p:nvPr>
        </p:nvSpPr>
        <p:spPr>
          <a:xfrm>
            <a:off x="457200" y="1295400"/>
            <a:ext cx="3542665" cy="1098550"/>
          </a:xfrm>
          <a:prstGeom prst="borderCallout2">
            <a:avLst>
              <a:gd name="adj1" fmla="val -25000"/>
              <a:gd name="adj2" fmla="val 42622"/>
              <a:gd name="adj3" fmla="val -53886"/>
              <a:gd name="adj4" fmla="val 20283"/>
              <a:gd name="adj5" fmla="val 4069"/>
              <a:gd name="adj6" fmla="val 49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尝试命名并比较</a:t>
            </a: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以下物质沸点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962400" y="838200"/>
            <a:ext cx="2390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Br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525000" y="838200"/>
            <a:ext cx="2757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Br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endParaRPr lang="en-US" sz="32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255385" y="838200"/>
            <a:ext cx="3308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CHBrCH</a:t>
            </a:r>
            <a:r>
              <a:rPr lang="en-US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Br</a:t>
            </a:r>
            <a:endParaRPr lang="en-US" sz="3200" b="1" baseline="-25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4343400" y="2209800"/>
            <a:ext cx="1708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37-40℃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162800" y="2209800"/>
            <a:ext cx="1708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141℃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10134600" y="2209800"/>
            <a:ext cx="1708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60.6℃</a:t>
            </a: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3886200" y="15240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溴乙烷</a:t>
            </a: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6781800" y="15240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二溴丙烷</a:t>
            </a: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9677400" y="15240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溴丙烷</a:t>
            </a:r>
          </a:p>
        </p:txBody>
      </p:sp>
      <p:sp>
        <p:nvSpPr>
          <p:cNvPr id="17" name="线形标注 2 16"/>
          <p:cNvSpPr/>
          <p:nvPr>
            <p:custDataLst>
              <p:tags r:id="rId11"/>
            </p:custDataLst>
          </p:nvPr>
        </p:nvSpPr>
        <p:spPr>
          <a:xfrm>
            <a:off x="533400" y="4267200"/>
            <a:ext cx="3542665" cy="1098550"/>
          </a:xfrm>
          <a:prstGeom prst="borderCallout2">
            <a:avLst>
              <a:gd name="adj1" fmla="val -25000"/>
              <a:gd name="adj2" fmla="val 42622"/>
              <a:gd name="adj3" fmla="val -53886"/>
              <a:gd name="adj4" fmla="val 20283"/>
              <a:gd name="adj5" fmla="val 4069"/>
              <a:gd name="adj6" fmla="val 49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其他类型的卤代烃你会命名吗？</a:t>
            </a:r>
          </a:p>
        </p:txBody>
      </p:sp>
      <p:pic>
        <p:nvPicPr>
          <p:cNvPr id="109" name="图片 108"/>
          <p:cNvPicPr/>
          <p:nvPr>
            <p:custDataLst>
              <p:tags r:id="rId12"/>
            </p:custDataLst>
          </p:nvPr>
        </p:nvPicPr>
        <p:blipFill>
          <a:blip r:embed="rId17"/>
          <a:srcRect l="29333" t="40000" r="26667" b="38667"/>
          <a:stretch>
            <a:fillRect/>
          </a:stretch>
        </p:blipFill>
        <p:spPr>
          <a:xfrm>
            <a:off x="4495800" y="3124200"/>
            <a:ext cx="25146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>
            <p:custDataLst>
              <p:tags r:id="rId13"/>
            </p:custDataLst>
          </p:nvPr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265" t="30519" r="11570" b="31957"/>
          <a:stretch>
            <a:fillRect/>
          </a:stretch>
        </p:blipFill>
        <p:spPr>
          <a:xfrm>
            <a:off x="7620000" y="3048000"/>
            <a:ext cx="3004820" cy="1112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>
            <p:custDataLst>
              <p:tags r:id="rId14"/>
            </p:custDataLst>
          </p:nvPr>
        </p:nvPicPr>
        <p:blipFill>
          <a:blip r:embed="rId1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4572000"/>
            <a:ext cx="3011805" cy="2294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>
            <p:custDataLst>
              <p:tags r:id="rId15"/>
            </p:custDataLst>
          </p:nvPr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657" t="13739" r="20334" b="17564"/>
          <a:stretch>
            <a:fillRect/>
          </a:stretch>
        </p:blipFill>
        <p:spPr>
          <a:xfrm>
            <a:off x="8001000" y="4343400"/>
            <a:ext cx="2600325" cy="2213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object 7"/>
          <p:cNvSpPr txBox="1"/>
          <p:nvPr>
            <p:custDataLst>
              <p:tags r:id="rId2"/>
            </p:custDataLst>
          </p:nvPr>
        </p:nvSpPr>
        <p:spPr>
          <a:xfrm>
            <a:off x="1600326" y="1600327"/>
            <a:ext cx="1771014" cy="66294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0922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255905">
              <a:lnSpc>
                <a:spcPct val="100000"/>
              </a:lnSpc>
              <a:spcBef>
                <a:spcPts val="860"/>
              </a:spcBef>
            </a:pPr>
            <a:r>
              <a:rPr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任务</a:t>
            </a:r>
            <a:r>
              <a:rPr sz="3600" spc="-935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 </a:t>
            </a:r>
            <a:r>
              <a:rPr lang="en-US"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5" name="object 3"/>
          <p:cNvSpPr txBox="1"/>
          <p:nvPr>
            <p:custDataLst>
              <p:tags r:id="rId3"/>
            </p:custDataLst>
          </p:nvPr>
        </p:nvSpPr>
        <p:spPr>
          <a:xfrm>
            <a:off x="1313815" y="2974975"/>
            <a:ext cx="1006983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认识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溴乙烷的结构，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预测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溴乙烷的化学性质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对象 4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6400800" y="304800"/>
          <a:ext cx="4718685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002665" imgH="708025" progId="KingDrawXObject">
                  <p:embed/>
                </p:oleObj>
              </mc:Choice>
              <mc:Fallback>
                <p:oleObj r:id="rId9" imgW="1002665" imgH="708025" progId="KingDrawXObject">
                  <p:embed/>
                  <p:pic>
                    <p:nvPicPr>
                      <p:cNvPr id="42" name="对象 4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00800" y="304800"/>
                        <a:ext cx="4718685" cy="311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直接连接符 45"/>
          <p:cNvCxnSpPr/>
          <p:nvPr>
            <p:custDataLst>
              <p:tags r:id="rId2"/>
            </p:custDataLst>
          </p:nvPr>
        </p:nvCxnSpPr>
        <p:spPr>
          <a:xfrm flipH="1">
            <a:off x="10058528" y="1371703"/>
            <a:ext cx="0" cy="111102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表格 5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4800" y="381000"/>
          <a:ext cx="5347970" cy="3253105"/>
        </p:xfrm>
        <a:graphic>
          <a:graphicData uri="http://schemas.openxmlformats.org/drawingml/2006/table">
            <a:tbl>
              <a:tblPr firstRow="1" bandRow="1"/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80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</a:rPr>
                        <a:t>化学键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C-H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6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C-C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82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C-Br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BE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键长</a:t>
                      </a: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/pm</a:t>
                      </a:r>
                    </a:p>
                  </a:txBody>
                  <a:tcPr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110</a:t>
                      </a:r>
                    </a:p>
                  </a:txBody>
                  <a:tcPr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154</a:t>
                      </a:r>
                    </a:p>
                  </a:txBody>
                  <a:tcPr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194</a:t>
                      </a:r>
                    </a:p>
                  </a:txBody>
                  <a:tcPr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键能</a:t>
                      </a: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(kJ/mol)</a:t>
                      </a:r>
                    </a:p>
                  </a:txBody>
                  <a:tcPr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414.2</a:t>
                      </a:r>
                    </a:p>
                  </a:txBody>
                  <a:tcPr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347.3</a:t>
                      </a:r>
                    </a:p>
                  </a:txBody>
                  <a:tcPr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284.5</a:t>
                      </a:r>
                    </a:p>
                  </a:txBody>
                  <a:tcPr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4" name="线形标注 2 53"/>
          <p:cNvSpPr/>
          <p:nvPr>
            <p:custDataLst>
              <p:tags r:id="rId4"/>
            </p:custDataLst>
          </p:nvPr>
        </p:nvSpPr>
        <p:spPr>
          <a:xfrm>
            <a:off x="1981200" y="4343400"/>
            <a:ext cx="2165350" cy="1816100"/>
          </a:xfrm>
          <a:prstGeom prst="borderCallout2">
            <a:avLst>
              <a:gd name="adj1" fmla="val -10734"/>
              <a:gd name="adj2" fmla="val 56334"/>
              <a:gd name="adj3" fmla="val -25384"/>
              <a:gd name="adj4" fmla="val 37096"/>
              <a:gd name="adj5" fmla="val 4069"/>
              <a:gd name="adj6" fmla="val 49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依据键能判断，哪一条键容易断？</a:t>
            </a:r>
          </a:p>
        </p:txBody>
      </p:sp>
      <p:sp>
        <p:nvSpPr>
          <p:cNvPr id="60" name="文本框 59"/>
          <p:cNvSpPr txBox="1"/>
          <p:nvPr>
            <p:custDataLst>
              <p:tags r:id="rId5"/>
            </p:custDataLst>
          </p:nvPr>
        </p:nvSpPr>
        <p:spPr>
          <a:xfrm>
            <a:off x="10363200" y="1143000"/>
            <a:ext cx="6686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δ-</a:t>
            </a:r>
          </a:p>
        </p:txBody>
      </p:sp>
      <p:sp>
        <p:nvSpPr>
          <p:cNvPr id="61" name="文本框 60"/>
          <p:cNvSpPr txBox="1"/>
          <p:nvPr>
            <p:custDataLst>
              <p:tags r:id="rId6"/>
            </p:custDataLst>
          </p:nvPr>
        </p:nvSpPr>
        <p:spPr>
          <a:xfrm>
            <a:off x="8610600" y="1143000"/>
            <a:ext cx="75946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δ+</a:t>
            </a:r>
          </a:p>
        </p:txBody>
      </p:sp>
      <p:sp>
        <p:nvSpPr>
          <p:cNvPr id="62" name="文本框 61"/>
          <p:cNvSpPr txBox="1"/>
          <p:nvPr>
            <p:custDataLst>
              <p:tags r:id="rId7"/>
            </p:custDataLst>
          </p:nvPr>
        </p:nvSpPr>
        <p:spPr>
          <a:xfrm>
            <a:off x="5486400" y="4038600"/>
            <a:ext cx="60960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由于卤素原子吸引电子的能力较强，使共用电子对向卤原子偏移，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碳卤键极性较大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。由于碳卤键较容易断裂，使得卤代烃具有较强的反应活性。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0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90600" y="381000"/>
            <a:ext cx="95815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在试管中滴入 15 滴溴乙烷，再滴加 5 滴硝酸银溶液，振荡后观察分层情况以及有无浅黄色沉淀析出。</a:t>
            </a:r>
          </a:p>
        </p:txBody>
      </p:sp>
      <p:pic>
        <p:nvPicPr>
          <p:cNvPr id="5" name="01-溴乙烷的取代反应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st="1375" end="828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600200"/>
            <a:ext cx="8943975" cy="48818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GJhY2RlODM3Y2EzNjE0OWYxNDBhOTdiNjAwMzBmMWYifQ=="/>
  <p:tag name="KSO_WPP_MARK_KEY" val="5e3fcefc-e65f-49be-a91c-d454cbc737b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0"/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  <p:tag name="KSO_WM_UNIT_TABLE_BEAUTIFY" val="smartTable{61e61bbb-ce96-4c88-b801-377f4b34e9cb}"/>
  <p:tag name="TABLE_COLOR_RGB" val="0x000000*0xFFFFFF*0x212121*0xFFFFFF*0xF98638*0xFFB829*0x37BECC*0x1687A5*0x3A3A47*0xC7DADD"/>
  <p:tag name="TABLE_COLORIDX" val="7"/>
  <p:tag name="TABLE_EMPHASIZE_COLOR" val="16352824"/>
  <p:tag name="TABLE_ENDDRAG_ORIGIN_RECT" val="421*256"/>
  <p:tag name="TABLE_ENDDRAG_RECT" val="24*30*421*256"/>
  <p:tag name="TABLE_SKINIDX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1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812*3614*460*460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4"/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5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4036*2316*460*460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4217*2311*460*460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8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600,&quot;width&quot;:9600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  <p:tag name="KSO_WM_UNIT_TABLE_BEAUTIFY" val="smartTable{c69a0eac-fdca-4c5d-9c2d-467dbccf03b6}"/>
  <p:tag name="TABLE_COLOR_RGB" val="0x000000*0xFFFFFF*0x212121*0xFFFFFF*0xF98638*0xFFB829*0x37BECC*0x1687A5*0x3A3A47*0xC7DADD"/>
  <p:tag name="TABLE_COLORIDX" val="7"/>
  <p:tag name="TABLE_EMPHASIZE_COLOR" val="16352824"/>
  <p:tag name="TABLE_ENDDRAG_ORIGIN_RECT" val="802*174"/>
  <p:tag name="TABLE_ENDDRAG_RECT" val="78*312*802*174"/>
  <p:tag name="TABLE_SKINIDX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  <p:tag name="KSO_WM_UNIT_TABLE_BEAUTIFY" val="smartTable{c69a0eac-fdca-4c5d-9c2d-467dbccf03b6}"/>
  <p:tag name="TABLE_COLOR_RGB" val="0x000000*0xFFFFFF*0x212121*0xFFFFFF*0xF98638*0xFFB829*0x37BECC*0x1687A5*0x3A3A47*0xC7DADD"/>
  <p:tag name="TABLE_COLORIDX" val="7"/>
  <p:tag name="TABLE_EMPHASIZE_COLOR" val="16352824"/>
  <p:tag name="TABLE_ENDDRAG_ORIGIN_RECT" val="931*178"/>
  <p:tag name="TABLE_ENDDRAG_RECT" val="15*210*932*178"/>
  <p:tag name="TABLE_SKINIDX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516</Words>
  <Application>Microsoft Office PowerPoint</Application>
  <PresentationFormat>宽屏</PresentationFormat>
  <Paragraphs>100</Paragraphs>
  <Slides>13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楷体</vt:lpstr>
      <vt:lpstr>微软雅黑</vt:lpstr>
      <vt:lpstr>Office 主题​​</vt:lpstr>
      <vt:lpstr>KingDrawXObject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164</cp:revision>
  <dcterms:created xsi:type="dcterms:W3CDTF">2019-06-19T02:08:00Z</dcterms:created>
  <dcterms:modified xsi:type="dcterms:W3CDTF">2024-02-22T07:20:32Z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AFB9F878893B4E18BE7682531FC71883_13</vt:lpwstr>
  </property>
</Properties>
</file>