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heme/theme2.xml" ContentType="application/vnd.openxmlformats-officedocument.them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7" r:id="rId2"/>
    <p:sldId id="684" r:id="rId3"/>
    <p:sldId id="643" r:id="rId4"/>
    <p:sldId id="606" r:id="rId5"/>
    <p:sldId id="705" r:id="rId6"/>
    <p:sldId id="706" r:id="rId7"/>
    <p:sldId id="685" r:id="rId8"/>
    <p:sldId id="668" r:id="rId9"/>
    <p:sldId id="661" r:id="rId10"/>
    <p:sldId id="663" r:id="rId11"/>
    <p:sldId id="664" r:id="rId12"/>
  </p:sldIdLst>
  <p:sldSz cx="12192000" cy="6858000"/>
  <p:notesSz cx="6858000" cy="9144000"/>
  <p:custDataLst>
    <p:tags r:id="rId1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78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幸全" initials="" lastIdx="0" clrIdx="0"/>
  <p:cmAuthor id="1" name="Microsoft Office User" initials="MOU" lastIdx="0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864" y="41"/>
      </p:cViewPr>
      <p:guideLst>
        <p:guide orient="horz" pos="2159"/>
        <p:guide pos="378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自定义版式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1D8BD707-D9CF-40AE-B4C6-C98DA3205C09}" type="datetimeFigureOut">
              <a:rPr lang="en-US"/>
              <a:t>2/22/2024</a:t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B6F15528-21DE-4FAA-801E-634DDDAF4B2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100872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2024/2/22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7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143692" y="150495"/>
            <a:ext cx="666204" cy="470263"/>
            <a:chOff x="117566" y="1188720"/>
            <a:chExt cx="666204" cy="470263"/>
          </a:xfrm>
        </p:grpSpPr>
        <p:sp>
          <p:nvSpPr>
            <p:cNvPr id="7" name="箭头: V 形 6"/>
            <p:cNvSpPr/>
            <p:nvPr userDrawn="1"/>
          </p:nvSpPr>
          <p:spPr>
            <a:xfrm>
              <a:off x="117566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箭头: V 形 7"/>
            <p:cNvSpPr/>
            <p:nvPr userDrawn="1"/>
          </p:nvSpPr>
          <p:spPr>
            <a:xfrm>
              <a:off x="457199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直接连接符 10"/>
          <p:cNvCxnSpPr/>
          <p:nvPr userDrawn="1"/>
        </p:nvCxnSpPr>
        <p:spPr>
          <a:xfrm>
            <a:off x="940526" y="640443"/>
            <a:ext cx="11251474" cy="0"/>
          </a:xfrm>
          <a:prstGeom prst="line">
            <a:avLst/>
          </a:prstGeom>
          <a:ln>
            <a:solidFill>
              <a:srgbClr val="3DA1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32" y="-54990"/>
            <a:ext cx="1053221" cy="675748"/>
          </a:xfrm>
          <a:prstGeom prst="rect">
            <a:avLst/>
          </a:prstGeom>
        </p:spPr>
      </p:pic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129.xml"/><Relationship Id="rId7" Type="http://schemas.openxmlformats.org/officeDocument/2006/relationships/image" Target="../media/image14.jpeg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image" Target="../media/image13.jpe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3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77.xml"/><Relationship Id="rId3" Type="http://schemas.openxmlformats.org/officeDocument/2006/relationships/tags" Target="../tags/tag72.xml"/><Relationship Id="rId7" Type="http://schemas.openxmlformats.org/officeDocument/2006/relationships/tags" Target="../tags/tag76.xml"/><Relationship Id="rId12" Type="http://schemas.openxmlformats.org/officeDocument/2006/relationships/slideLayout" Target="../slideLayouts/slideLayout1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11" Type="http://schemas.openxmlformats.org/officeDocument/2006/relationships/tags" Target="../tags/tag80.xml"/><Relationship Id="rId5" Type="http://schemas.openxmlformats.org/officeDocument/2006/relationships/tags" Target="../tags/tag74.xml"/><Relationship Id="rId10" Type="http://schemas.openxmlformats.org/officeDocument/2006/relationships/tags" Target="../tags/tag79.xml"/><Relationship Id="rId4" Type="http://schemas.openxmlformats.org/officeDocument/2006/relationships/tags" Target="../tags/tag73.xml"/><Relationship Id="rId9" Type="http://schemas.openxmlformats.org/officeDocument/2006/relationships/tags" Target="../tags/tag7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81.xml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89.xml"/><Relationship Id="rId13" Type="http://schemas.openxmlformats.org/officeDocument/2006/relationships/tags" Target="../tags/tag94.xml"/><Relationship Id="rId18" Type="http://schemas.openxmlformats.org/officeDocument/2006/relationships/image" Target="../media/image7.png"/><Relationship Id="rId3" Type="http://schemas.openxmlformats.org/officeDocument/2006/relationships/tags" Target="../tags/tag84.xml"/><Relationship Id="rId7" Type="http://schemas.openxmlformats.org/officeDocument/2006/relationships/tags" Target="../tags/tag88.xml"/><Relationship Id="rId12" Type="http://schemas.openxmlformats.org/officeDocument/2006/relationships/tags" Target="../tags/tag93.xml"/><Relationship Id="rId17" Type="http://schemas.openxmlformats.org/officeDocument/2006/relationships/slideLayout" Target="../slideLayouts/slideLayout12.xml"/><Relationship Id="rId2" Type="http://schemas.openxmlformats.org/officeDocument/2006/relationships/tags" Target="../tags/tag83.xml"/><Relationship Id="rId16" Type="http://schemas.openxmlformats.org/officeDocument/2006/relationships/tags" Target="../tags/tag97.xml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11" Type="http://schemas.openxmlformats.org/officeDocument/2006/relationships/tags" Target="../tags/tag92.xml"/><Relationship Id="rId5" Type="http://schemas.openxmlformats.org/officeDocument/2006/relationships/tags" Target="../tags/tag86.xml"/><Relationship Id="rId15" Type="http://schemas.openxmlformats.org/officeDocument/2006/relationships/tags" Target="../tags/tag96.xml"/><Relationship Id="rId10" Type="http://schemas.openxmlformats.org/officeDocument/2006/relationships/tags" Target="../tags/tag91.xml"/><Relationship Id="rId4" Type="http://schemas.openxmlformats.org/officeDocument/2006/relationships/tags" Target="../tags/tag85.xml"/><Relationship Id="rId9" Type="http://schemas.openxmlformats.org/officeDocument/2006/relationships/tags" Target="../tags/tag90.xml"/><Relationship Id="rId14" Type="http://schemas.openxmlformats.org/officeDocument/2006/relationships/tags" Target="../tags/tag9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05.xml"/><Relationship Id="rId3" Type="http://schemas.openxmlformats.org/officeDocument/2006/relationships/tags" Target="../tags/tag100.xml"/><Relationship Id="rId7" Type="http://schemas.openxmlformats.org/officeDocument/2006/relationships/tags" Target="../tags/tag104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11" Type="http://schemas.openxmlformats.org/officeDocument/2006/relationships/slideLayout" Target="../slideLayouts/slideLayout12.xml"/><Relationship Id="rId5" Type="http://schemas.openxmlformats.org/officeDocument/2006/relationships/tags" Target="../tags/tag102.xml"/><Relationship Id="rId10" Type="http://schemas.openxmlformats.org/officeDocument/2006/relationships/tags" Target="../tags/tag107.xml"/><Relationship Id="rId4" Type="http://schemas.openxmlformats.org/officeDocument/2006/relationships/tags" Target="../tags/tag101.xml"/><Relationship Id="rId9" Type="http://schemas.openxmlformats.org/officeDocument/2006/relationships/tags" Target="../tags/tag10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15.xml"/><Relationship Id="rId3" Type="http://schemas.openxmlformats.org/officeDocument/2006/relationships/tags" Target="../tags/tag110.xml"/><Relationship Id="rId7" Type="http://schemas.openxmlformats.org/officeDocument/2006/relationships/tags" Target="../tags/tag114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10" Type="http://schemas.openxmlformats.org/officeDocument/2006/relationships/slideLayout" Target="../slideLayouts/slideLayout12.xml"/><Relationship Id="rId4" Type="http://schemas.openxmlformats.org/officeDocument/2006/relationships/tags" Target="../tags/tag111.xml"/><Relationship Id="rId9" Type="http://schemas.openxmlformats.org/officeDocument/2006/relationships/tags" Target="../tags/tag1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3421884" y="5507051"/>
            <a:ext cx="616395" cy="616395"/>
            <a:chOff x="3059832" y="3339719"/>
            <a:chExt cx="3607562" cy="3607562"/>
          </a:xfrm>
        </p:grpSpPr>
        <p:sp>
          <p:nvSpPr>
            <p:cNvPr id="24" name="椭圆 2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6" name="同心圆 3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6223791" y="1857139"/>
            <a:ext cx="292233" cy="292233"/>
            <a:chOff x="3059832" y="3339719"/>
            <a:chExt cx="3607562" cy="3607562"/>
          </a:xfrm>
          <a:solidFill>
            <a:schemeClr val="accent1">
              <a:lumMod val="75000"/>
            </a:schemeClr>
          </a:solidFill>
        </p:grpSpPr>
        <p:sp>
          <p:nvSpPr>
            <p:cNvPr id="34" name="椭圆 3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3780D7"/>
                </a:solidFill>
                <a:cs typeface="+mn-ea"/>
                <a:sym typeface="+mn-lt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6" name="同心圆 5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3780D7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3780D7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417233" y="5641679"/>
            <a:ext cx="179386" cy="179386"/>
            <a:chOff x="3059832" y="3339719"/>
            <a:chExt cx="3607562" cy="3607562"/>
          </a:xfrm>
          <a:solidFill>
            <a:schemeClr val="accent1">
              <a:lumMod val="75000"/>
            </a:schemeClr>
          </a:solidFill>
        </p:grpSpPr>
        <p:sp>
          <p:nvSpPr>
            <p:cNvPr id="39" name="椭圆 38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1" name="同心圆 5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3" name="组合 42"/>
          <p:cNvGrpSpPr/>
          <p:nvPr/>
        </p:nvGrpSpPr>
        <p:grpSpPr>
          <a:xfrm>
            <a:off x="4372991" y="721039"/>
            <a:ext cx="292233" cy="292233"/>
            <a:chOff x="3059832" y="3339719"/>
            <a:chExt cx="3607562" cy="3607562"/>
          </a:xfrm>
          <a:solidFill>
            <a:schemeClr val="accent1">
              <a:lumMod val="75000"/>
            </a:schemeClr>
          </a:solidFill>
        </p:grpSpPr>
        <p:sp>
          <p:nvSpPr>
            <p:cNvPr id="44" name="椭圆 4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6" name="同心圆 5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2" name="矩形 1"/>
          <p:cNvSpPr/>
          <p:nvPr/>
        </p:nvSpPr>
        <p:spPr>
          <a:xfrm>
            <a:off x="0" y="2201658"/>
            <a:ext cx="12192000" cy="3014630"/>
          </a:xfrm>
          <a:prstGeom prst="rect">
            <a:avLst/>
          </a:prstGeom>
          <a:solidFill>
            <a:srgbClr val="3780D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3" name="组合 52"/>
          <p:cNvGrpSpPr/>
          <p:nvPr/>
        </p:nvGrpSpPr>
        <p:grpSpPr>
          <a:xfrm>
            <a:off x="9732709" y="1484573"/>
            <a:ext cx="616395" cy="616395"/>
            <a:chOff x="3059832" y="3339719"/>
            <a:chExt cx="3607562" cy="3607562"/>
          </a:xfrm>
        </p:grpSpPr>
        <p:sp>
          <p:nvSpPr>
            <p:cNvPr id="54" name="椭圆 5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6" name="同心圆 3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" name="矩形 2"/>
          <p:cNvSpPr/>
          <p:nvPr/>
        </p:nvSpPr>
        <p:spPr>
          <a:xfrm>
            <a:off x="0" y="2685860"/>
            <a:ext cx="1219200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8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第三章：烃的衍生物</a:t>
            </a:r>
            <a:endParaRPr lang="zh-CN" altLang="en-US" sz="4800" kern="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46425" y="3777615"/>
            <a:ext cx="6405245" cy="64516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zh-CN" altLang="en-US" sz="36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第一节：卤代烃</a:t>
            </a:r>
          </a:p>
        </p:txBody>
      </p:sp>
      <p:sp>
        <p:nvSpPr>
          <p:cNvPr id="7" name="矩形 6"/>
          <p:cNvSpPr/>
          <p:nvPr/>
        </p:nvSpPr>
        <p:spPr>
          <a:xfrm>
            <a:off x="0" y="0"/>
            <a:ext cx="12192000" cy="13111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380998" y="146276"/>
            <a:ext cx="1805497" cy="1833354"/>
            <a:chOff x="702328" y="1302545"/>
            <a:chExt cx="1805497" cy="1833354"/>
          </a:xfrm>
        </p:grpSpPr>
        <p:sp>
          <p:nvSpPr>
            <p:cNvPr id="87" name="椭圆 86"/>
            <p:cNvSpPr/>
            <p:nvPr/>
          </p:nvSpPr>
          <p:spPr>
            <a:xfrm>
              <a:off x="1702773" y="1302545"/>
              <a:ext cx="668877" cy="66887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19050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8" name="椭圆 87"/>
            <p:cNvSpPr/>
            <p:nvPr/>
          </p:nvSpPr>
          <p:spPr>
            <a:xfrm>
              <a:off x="1849319" y="2264885"/>
              <a:ext cx="658506" cy="65850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25400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9" name="椭圆 88"/>
            <p:cNvSpPr/>
            <p:nvPr/>
          </p:nvSpPr>
          <p:spPr>
            <a:xfrm>
              <a:off x="857708" y="2337395"/>
              <a:ext cx="798504" cy="79850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22225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90" name="椭圆 89"/>
            <p:cNvSpPr/>
            <p:nvPr/>
          </p:nvSpPr>
          <p:spPr>
            <a:xfrm>
              <a:off x="702328" y="1359500"/>
              <a:ext cx="1482936" cy="148293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25400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9" y="4034233"/>
            <a:ext cx="2901523" cy="18616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349" y="2863966"/>
            <a:ext cx="2901523" cy="247262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733" y="509331"/>
            <a:ext cx="715648" cy="71564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rcRect l="-1483" t="494"/>
          <a:stretch>
            <a:fillRect/>
          </a:stretch>
        </p:blipFill>
        <p:spPr>
          <a:xfrm>
            <a:off x="534670" y="387350"/>
            <a:ext cx="1173480" cy="1150620"/>
          </a:xfrm>
          <a:prstGeom prst="ellipse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472180" y="894080"/>
            <a:ext cx="55581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3780D7"/>
                </a:solidFill>
              </a:rPr>
              <a:t>人教版高中化学选择性必修</a:t>
            </a:r>
            <a:r>
              <a:rPr lang="en-US" altLang="zh-CN" sz="3200" dirty="0">
                <a:solidFill>
                  <a:srgbClr val="3780D7"/>
                </a:solidFill>
              </a:rPr>
              <a:t>3</a:t>
            </a: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4498339" y="4516120"/>
            <a:ext cx="5234369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第</a:t>
            </a:r>
            <a:r>
              <a:rPr lang="en-US" altLang="zh-CN" sz="24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课时：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endParaRPr lang="zh-CN" altLang="en-US" sz="2400" b="1" kern="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C13D1-E33C-E50C-9A12-1583F8778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20B41F01-4385-2260-B16C-E5BAEB5505B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620000" y="1752600"/>
            <a:ext cx="4481830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氯乙烷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常用作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局部麻醉剂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。因其沸点低，从加压容器中喷在皮肤表面时会迅速汽化，时吸收大量的热量，使皮肤迅速冷却导致该部位的神经末梢处于麻醉状态。由氯乙烷制成的喷雾剂被广泛应用于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运动场所紧急处理运动员的伤痛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。</a:t>
            </a:r>
          </a:p>
        </p:txBody>
      </p:sp>
      <p:pic>
        <p:nvPicPr>
          <p:cNvPr id="101" name="图片 100">
            <a:extLst>
              <a:ext uri="{FF2B5EF4-FFF2-40B4-BE49-F238E27FC236}">
                <a16:creationId xmlns:a16="http://schemas.microsoft.com/office/drawing/2014/main" id="{E153A741-F0B9-218B-BE69-3F6067F96C93}"/>
              </a:ext>
            </a:extLst>
          </p:cNvPr>
          <p:cNvPicPr/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62000" y="1524000"/>
            <a:ext cx="6119495" cy="406336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8191079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5AD46-BAFD-EFEE-5E16-7A312B126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图片 101">
            <a:extLst>
              <a:ext uri="{FF2B5EF4-FFF2-40B4-BE49-F238E27FC236}">
                <a16:creationId xmlns:a16="http://schemas.microsoft.com/office/drawing/2014/main" id="{8803523C-8C31-2F13-FBB6-19E417F122B6}"/>
              </a:ext>
            </a:extLst>
          </p:cNvPr>
          <p:cNvPicPr/>
          <p:nvPr>
            <p:custDataLst>
              <p:tags r:id="rId1"/>
            </p:custDataLst>
          </p:nvPr>
        </p:nvPicPr>
        <p:blipFill>
          <a:blip r:embed="rId6"/>
          <a:srcRect b="9360"/>
          <a:stretch>
            <a:fillRect/>
          </a:stretch>
        </p:blipFill>
        <p:spPr>
          <a:xfrm>
            <a:off x="304800" y="304800"/>
            <a:ext cx="5727700" cy="3765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775F2F9-29DA-C5D8-9EF1-7B322F8E0D1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553200" y="990600"/>
            <a:ext cx="548195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1930年，杜邦公司发明了氟利昂。氟利昂是氟氯烷的总称，也称氟氯烃 (CFC)，使用最为广泛的氟氯烃有CCl</a:t>
            </a:r>
            <a:r>
              <a:rPr lang="en-US" altLang="zh-CN" sz="2800" b="1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3</a:t>
            </a:r>
            <a:r>
              <a:rPr lang="zh-CN" altLang="en-US" sz="28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F。氟利昂具有廉价、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无嗅无毒、易液化、不燃不爆、安全性高</a:t>
            </a:r>
            <a:r>
              <a:rPr lang="zh-CN" altLang="en-US" sz="28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等性能</a:t>
            </a:r>
          </a:p>
        </p:txBody>
      </p:sp>
      <p:pic>
        <p:nvPicPr>
          <p:cNvPr id="103" name="图片 102">
            <a:extLst>
              <a:ext uri="{FF2B5EF4-FFF2-40B4-BE49-F238E27FC236}">
                <a16:creationId xmlns:a16="http://schemas.microsoft.com/office/drawing/2014/main" id="{C63359C3-634A-4FCC-E699-DC9531769982}"/>
              </a:ext>
            </a:extLst>
          </p:cNvPr>
          <p:cNvPicPr/>
          <p:nvPr>
            <p:custDataLst>
              <p:tags r:id="rId3"/>
            </p:custDataLst>
          </p:nvPr>
        </p:nvPicPr>
        <p:blipFill>
          <a:blip r:embed="rId7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2600" y="3962400"/>
            <a:ext cx="9328785" cy="28536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7252D8AB-FA62-1BE3-C466-9A8F2F9B401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 flipH="1">
            <a:off x="10452100" y="11772900"/>
            <a:ext cx="0" cy="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787517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8F56B-49CE-CCA8-2B42-4C121A95D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288082CB-B361-854A-A946-64120804793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457163" y="609564"/>
            <a:ext cx="11228293" cy="1537808"/>
            <a:chOff x="299049" y="4969624"/>
            <a:chExt cx="9230783" cy="1537808"/>
          </a:xfrm>
        </p:grpSpPr>
        <p:grpSp>
          <p:nvGrpSpPr>
            <p:cNvPr id="3" name="Group 8">
              <a:extLst>
                <a:ext uri="{FF2B5EF4-FFF2-40B4-BE49-F238E27FC236}">
                  <a16:creationId xmlns:a16="http://schemas.microsoft.com/office/drawing/2014/main" id="{50211700-A2D1-6CA4-0923-1C0CFBD4CB02}"/>
                </a:ext>
              </a:extLst>
            </p:cNvPr>
            <p:cNvGrpSpPr/>
            <p:nvPr>
              <p:custDataLst>
                <p:tags r:id="rId7"/>
              </p:custDataLst>
            </p:nvPr>
          </p:nvGrpSpPr>
          <p:grpSpPr>
            <a:xfrm>
              <a:off x="299049" y="4969624"/>
              <a:ext cx="9230783" cy="1537808"/>
              <a:chOff x="0" y="1136"/>
              <a:chExt cx="4361" cy="97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D42741E-A1EE-7FFB-89AE-D1F7CCFE6876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0" y="1349"/>
                <a:ext cx="4361" cy="75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 algn="just"/>
                <a:r>
                  <a:rPr kumimoji="1" lang="en-US" altLang="zh-CN" sz="3600" b="1">
                    <a:solidFill>
                      <a:schemeClr val="tx1"/>
                    </a:solidFill>
                    <a:latin typeface="Times New Roman" panose="02020603050405020304" charset="0"/>
                  </a:rPr>
                  <a:t>CH</a:t>
                </a:r>
                <a:r>
                  <a:rPr kumimoji="1" lang="en-US" altLang="zh-CN" sz="3600" b="1" baseline="-30000">
                    <a:solidFill>
                      <a:schemeClr val="tx1"/>
                    </a:solidFill>
                    <a:latin typeface="Times New Roman" panose="02020603050405020304" charset="0"/>
                  </a:rPr>
                  <a:t>3</a:t>
                </a:r>
                <a:r>
                  <a:rPr kumimoji="1" lang="en-US" altLang="zh-CN" sz="3600" b="1">
                    <a:solidFill>
                      <a:schemeClr val="tx1"/>
                    </a:solidFill>
                    <a:latin typeface="Times New Roman" panose="02020603050405020304" charset="0"/>
                  </a:rPr>
                  <a:t>CH</a:t>
                </a:r>
                <a:r>
                  <a:rPr kumimoji="1" lang="en-US" altLang="zh-CN" sz="3600" b="1" baseline="-30000">
                    <a:solidFill>
                      <a:schemeClr val="tx1"/>
                    </a:solidFill>
                    <a:latin typeface="Times New Roman" panose="02020603050405020304" charset="0"/>
                  </a:rPr>
                  <a:t>2</a:t>
                </a:r>
                <a:r>
                  <a:rPr kumimoji="1" lang="en-US" altLang="zh-CN" sz="3600" b="1">
                    <a:solidFill>
                      <a:schemeClr val="tx1"/>
                    </a:solidFill>
                    <a:latin typeface="Times New Roman" panose="02020603050405020304" charset="0"/>
                  </a:rPr>
                  <a:t>—</a:t>
                </a:r>
                <a:r>
                  <a:rPr kumimoji="1" lang="en-US" altLang="zh-CN" sz="3600" b="1">
                    <a:solidFill>
                      <a:srgbClr val="0070C0"/>
                    </a:solidFill>
                    <a:latin typeface="Times New Roman" panose="02020603050405020304" charset="0"/>
                  </a:rPr>
                  <a:t>Br</a:t>
                </a:r>
                <a:r>
                  <a:rPr kumimoji="1" lang="en-US" altLang="zh-CN" sz="3600" b="1">
                    <a:solidFill>
                      <a:schemeClr val="tx1"/>
                    </a:solidFill>
                    <a:latin typeface="Times New Roman" panose="02020603050405020304" charset="0"/>
                  </a:rPr>
                  <a:t> + </a:t>
                </a:r>
                <a:r>
                  <a:rPr kumimoji="1" lang="en-US" altLang="zh-CN" sz="3600" b="1">
                    <a:solidFill>
                      <a:srgbClr val="0070C0"/>
                    </a:solidFill>
                    <a:latin typeface="Times New Roman" panose="02020603050405020304" charset="0"/>
                  </a:rPr>
                  <a:t>Na</a:t>
                </a:r>
                <a:r>
                  <a:rPr kumimoji="1" lang="en-US" altLang="zh-CN" sz="3600" b="1">
                    <a:solidFill>
                      <a:schemeClr val="tx1"/>
                    </a:solidFill>
                    <a:latin typeface="Times New Roman" panose="02020603050405020304" charset="0"/>
                  </a:rPr>
                  <a:t>—</a:t>
                </a:r>
                <a:r>
                  <a:rPr kumimoji="1" lang="en-US" altLang="zh-CN" sz="3600" b="1">
                    <a:solidFill>
                      <a:srgbClr val="FF0000"/>
                    </a:solidFill>
                    <a:latin typeface="Times New Roman" panose="02020603050405020304" charset="0"/>
                  </a:rPr>
                  <a:t>OH</a:t>
                </a:r>
                <a:r>
                  <a:rPr kumimoji="1" lang="en-US" altLang="zh-CN" sz="3600" b="1">
                    <a:solidFill>
                      <a:schemeClr val="tx1"/>
                    </a:solidFill>
                    <a:latin typeface="Times New Roman" panose="02020603050405020304" charset="0"/>
                  </a:rPr>
                  <a:t>               CH</a:t>
                </a:r>
                <a:r>
                  <a:rPr kumimoji="1" lang="en-US" altLang="zh-CN" sz="3600" b="1" baseline="-30000">
                    <a:solidFill>
                      <a:schemeClr val="tx1"/>
                    </a:solidFill>
                    <a:latin typeface="Times New Roman" panose="02020603050405020304" charset="0"/>
                  </a:rPr>
                  <a:t>3</a:t>
                </a:r>
                <a:r>
                  <a:rPr kumimoji="1" lang="en-US" altLang="zh-CN" sz="3600" b="1">
                    <a:solidFill>
                      <a:schemeClr val="tx1"/>
                    </a:solidFill>
                    <a:latin typeface="Times New Roman" panose="02020603050405020304" charset="0"/>
                  </a:rPr>
                  <a:t>CH</a:t>
                </a:r>
                <a:r>
                  <a:rPr kumimoji="1" lang="en-US" altLang="zh-CN" sz="3600" b="1" baseline="-30000">
                    <a:solidFill>
                      <a:schemeClr val="tx1"/>
                    </a:solidFill>
                    <a:latin typeface="Times New Roman" panose="02020603050405020304" charset="0"/>
                  </a:rPr>
                  <a:t>2</a:t>
                </a:r>
                <a:r>
                  <a:rPr kumimoji="1" lang="en-US" altLang="zh-CN" sz="3600" b="1">
                    <a:solidFill>
                      <a:schemeClr val="tx1"/>
                    </a:solidFill>
                    <a:latin typeface="Times New Roman" panose="02020603050405020304" charset="0"/>
                  </a:rPr>
                  <a:t>—</a:t>
                </a:r>
                <a:r>
                  <a:rPr kumimoji="1" lang="en-US" altLang="zh-CN" sz="3600" b="1">
                    <a:solidFill>
                      <a:srgbClr val="FF0000"/>
                    </a:solidFill>
                    <a:latin typeface="Times New Roman" panose="02020603050405020304" charset="0"/>
                  </a:rPr>
                  <a:t>OH</a:t>
                </a:r>
                <a:r>
                  <a:rPr kumimoji="1" lang="en-US" altLang="zh-CN" sz="3600" b="1">
                    <a:solidFill>
                      <a:schemeClr val="tx1"/>
                    </a:solidFill>
                    <a:latin typeface="Times New Roman" panose="02020603050405020304" charset="0"/>
                  </a:rPr>
                  <a:t> + </a:t>
                </a:r>
                <a:r>
                  <a:rPr kumimoji="1" lang="en-US" altLang="zh-CN" sz="3600" b="1">
                    <a:solidFill>
                      <a:srgbClr val="0070C0"/>
                    </a:solidFill>
                    <a:latin typeface="Times New Roman" panose="02020603050405020304" charset="0"/>
                  </a:rPr>
                  <a:t>NaBr</a:t>
                </a:r>
                <a:endParaRPr kumimoji="1" lang="en-US" altLang="zh-CN" sz="3600" b="1">
                  <a:solidFill>
                    <a:schemeClr val="tx1"/>
                  </a:solidFill>
                  <a:latin typeface="Times New Roman" panose="02020603050405020304" charset="0"/>
                </a:endParaRPr>
              </a:p>
              <a:p>
                <a:pPr eaLnBrk="0" hangingPunct="0"/>
                <a:endParaRPr kumimoji="1" lang="en-US" altLang="zh-CN" sz="3600" b="1">
                  <a:solidFill>
                    <a:schemeClr val="tx1"/>
                  </a:solidFill>
                  <a:latin typeface="Times New Roman" panose="02020603050405020304" charset="0"/>
                </a:endParaRPr>
              </a:p>
            </p:txBody>
          </p:sp>
          <p:sp>
            <p:nvSpPr>
              <p:cNvPr id="11" name="Text Box 10">
                <a:extLst>
                  <a:ext uri="{FF2B5EF4-FFF2-40B4-BE49-F238E27FC236}">
                    <a16:creationId xmlns:a16="http://schemas.microsoft.com/office/drawing/2014/main" id="{3A316930-D443-CC11-0C04-256422C4960A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1598" y="1136"/>
                <a:ext cx="1362" cy="54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/>
              <a:lstStyle/>
              <a:p>
                <a:pPr algn="ctr" eaLnBrk="0" hangingPunct="0"/>
                <a:r>
                  <a:rPr lang="en-US" altLang="zh-CN" sz="3600" b="1">
                    <a:solidFill>
                      <a:srgbClr val="FF0000"/>
                    </a:solidFill>
                    <a:latin typeface="Times New Roman" panose="02020603050405020304" charset="0"/>
                  </a:rPr>
                  <a:t>H</a:t>
                </a:r>
                <a:r>
                  <a:rPr lang="en-US" altLang="zh-CN" sz="3600" b="1" baseline="-25000">
                    <a:solidFill>
                      <a:srgbClr val="FF0000"/>
                    </a:solidFill>
                    <a:latin typeface="Times New Roman" panose="02020603050405020304" charset="0"/>
                  </a:rPr>
                  <a:t>2</a:t>
                </a:r>
                <a:r>
                  <a:rPr lang="en-US" altLang="zh-CN" sz="3600" b="1">
                    <a:solidFill>
                      <a:srgbClr val="FF0000"/>
                    </a:solidFill>
                    <a:latin typeface="Times New Roman" panose="02020603050405020304" charset="0"/>
                  </a:rPr>
                  <a:t>O</a:t>
                </a:r>
                <a:endParaRPr lang="en-US" altLang="zh-CN" sz="3600" b="1">
                  <a:solidFill>
                    <a:schemeClr val="tx1"/>
                  </a:solidFill>
                  <a:latin typeface="Times New Roman" panose="02020603050405020304" charset="0"/>
                </a:endParaRPr>
              </a:p>
              <a:p>
                <a:pPr algn="ctr" eaLnBrk="0" hangingPunct="0"/>
                <a:r>
                  <a:rPr lang="en-US" altLang="zh-CN" sz="3600" b="1">
                    <a:solidFill>
                      <a:srgbClr val="FF0000"/>
                    </a:solidFill>
                    <a:latin typeface="Times New Roman" panose="02020603050405020304" charset="0"/>
                  </a:rPr>
                  <a:t>△</a:t>
                </a:r>
              </a:p>
            </p:txBody>
          </p:sp>
          <p:sp>
            <p:nvSpPr>
              <p:cNvPr id="42" name="Rectangle 11">
                <a:extLst>
                  <a:ext uri="{FF2B5EF4-FFF2-40B4-BE49-F238E27FC236}">
                    <a16:creationId xmlns:a16="http://schemas.microsoft.com/office/drawing/2014/main" id="{1429428A-1730-EAC1-666B-FE6DB1102051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822" y="1394"/>
                <a:ext cx="735" cy="33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  <a:miter lim="800000"/>
              </a:ln>
              <a:effectLst/>
            </p:spPr>
            <p:txBody>
              <a:bodyPr wrap="none" anchor="ctr"/>
              <a:lstStyle/>
              <a:p>
                <a:endParaRPr lang="zh-CN" altLang="en-US" sz="3600" b="1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2" name="直接箭头连接符 11">
              <a:extLst>
                <a:ext uri="{FF2B5EF4-FFF2-40B4-BE49-F238E27FC236}">
                  <a16:creationId xmlns:a16="http://schemas.microsoft.com/office/drawing/2014/main" id="{3B33327E-D997-E596-A2E4-1FA72985B4F2}"/>
                </a:ext>
              </a:extLst>
            </p:cNvPr>
            <p:cNvCxnSpPr/>
            <p:nvPr>
              <p:custDataLst>
                <p:tags r:id="rId8"/>
              </p:custDataLst>
            </p:nvPr>
          </p:nvCxnSpPr>
          <p:spPr>
            <a:xfrm>
              <a:off x="4441154" y="5589502"/>
              <a:ext cx="1363201" cy="0"/>
            </a:xfrm>
            <a:prstGeom prst="straightConnector1">
              <a:avLst/>
            </a:prstGeom>
            <a:ln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8DEEB2A7-8970-30E4-B392-B3C57F0EB41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95600" y="3124200"/>
            <a:ext cx="66490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反应类型：水解反应（取代反应）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FBE74B6-2455-0F99-1FA7-33186AD74FC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200400" y="2209800"/>
            <a:ext cx="1850390" cy="5835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卤代烃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0FA62E3-A593-4712-95D2-47B81FE39ED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324600" y="2209800"/>
            <a:ext cx="2476500" cy="5835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醇（醛</a:t>
            </a:r>
            <a:r>
              <a:rPr lang="en-US" altLang="zh-CN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酮）</a:t>
            </a:r>
          </a:p>
        </p:txBody>
      </p:sp>
      <p:sp>
        <p:nvSpPr>
          <p:cNvPr id="20" name="右箭头 19">
            <a:extLst>
              <a:ext uri="{FF2B5EF4-FFF2-40B4-BE49-F238E27FC236}">
                <a16:creationId xmlns:a16="http://schemas.microsoft.com/office/drawing/2014/main" id="{7B0735E7-DC3F-2E0B-1DE5-33F21661FD6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257800" y="2362200"/>
            <a:ext cx="914400" cy="304800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CE91D4-A3AB-2F15-B32C-48FB5058B511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080260" y="4648200"/>
            <a:ext cx="817753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如果更换反应条件，换成</a:t>
            </a:r>
            <a:r>
              <a:rPr lang="en-US" altLang="zh-CN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NaOH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醇溶液加热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，产物还是乙醇吗？</a:t>
            </a:r>
          </a:p>
        </p:txBody>
      </p:sp>
    </p:spTree>
    <p:extLst>
      <p:ext uri="{BB962C8B-B14F-4D97-AF65-F5344CB8AC3E}">
        <p14:creationId xmlns:p14="http://schemas.microsoft.com/office/powerpoint/2010/main" val="24928054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  <p:bldP spid="19" grpId="0" animBg="1"/>
      <p:bldP spid="20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C415D-DBF4-89AC-B3AF-E8CFA3CA7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高中化学实验讲解[人民教育出版社]_P19_卤代烃的消去反应">
            <a:hlinkClick r:id="" action="ppaction://media"/>
            <a:extLst>
              <a:ext uri="{FF2B5EF4-FFF2-40B4-BE49-F238E27FC236}">
                <a16:creationId xmlns:a16="http://schemas.microsoft.com/office/drawing/2014/main" id="{6A932FA0-C12A-F2E0-D3EE-6A425FA351B7}"/>
              </a:ext>
            </a:extLst>
          </p:cNvPr>
          <p:cNvPicPr/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433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303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0A5A1-A2B5-3F0D-BAA7-7C7CCAE2A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5CE0887-2880-46FF-6553-B7D0EFDB87E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304800" y="152400"/>
            <a:ext cx="4338320" cy="420941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5C851ED-F433-F6C1-0F9D-40C9E646B72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72635" y="609600"/>
            <a:ext cx="7367270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为什么要在通入酸性高锰酸钾前先通入盛水的试管？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除了酸性高锰酸钾溶液，还可以用什么方法检验生成物？此时还有必要将气体先通入水吗？</a:t>
            </a: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1786D403-F8D4-5B31-D758-9154F0D69535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766483" y="4227230"/>
            <a:ext cx="10892309" cy="1502114"/>
            <a:chOff x="1164926" y="2624989"/>
            <a:chExt cx="8574616" cy="1502114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3FF66104-6F34-B500-C06C-B3F634F12E6A}"/>
                </a:ext>
              </a:extLst>
            </p:cNvPr>
            <p:cNvGrpSpPr/>
            <p:nvPr>
              <p:custDataLst>
                <p:tags r:id="rId9"/>
              </p:custDataLst>
            </p:nvPr>
          </p:nvGrpSpPr>
          <p:grpSpPr>
            <a:xfrm>
              <a:off x="1164926" y="2624989"/>
              <a:ext cx="8574616" cy="1463296"/>
              <a:chOff x="299049" y="5044137"/>
              <a:chExt cx="8574616" cy="1463296"/>
            </a:xfrm>
          </p:grpSpPr>
          <p:grpSp>
            <p:nvGrpSpPr>
              <p:cNvPr id="45" name="Group 8">
                <a:extLst>
                  <a:ext uri="{FF2B5EF4-FFF2-40B4-BE49-F238E27FC236}">
                    <a16:creationId xmlns:a16="http://schemas.microsoft.com/office/drawing/2014/main" id="{B21A6373-9C14-2B48-7D2F-84E19E598FB1}"/>
                  </a:ext>
                </a:extLst>
              </p:cNvPr>
              <p:cNvGrpSpPr/>
              <p:nvPr>
                <p:custDataLst>
                  <p:tags r:id="rId13"/>
                </p:custDataLst>
              </p:nvPr>
            </p:nvGrpSpPr>
            <p:grpSpPr>
              <a:xfrm>
                <a:off x="299049" y="5044137"/>
                <a:ext cx="8574616" cy="1463296"/>
                <a:chOff x="0" y="1183"/>
                <a:chExt cx="4051" cy="923"/>
              </a:xfrm>
            </p:grpSpPr>
            <p:sp>
              <p:nvSpPr>
                <p:cNvPr id="47" name="Rectangle 9">
                  <a:extLst>
                    <a:ext uri="{FF2B5EF4-FFF2-40B4-BE49-F238E27FC236}">
                      <a16:creationId xmlns:a16="http://schemas.microsoft.com/office/drawing/2014/main" id="{CACE9C28-3917-21C3-C5B3-1C5E65F576E4}"/>
                    </a:ext>
                  </a:extLst>
                </p:cNvPr>
                <p:cNvSpPr>
                  <a:spLocks noChangeArrowheads="1"/>
                </p:cNvSpPr>
                <p:nvPr>
                  <p:custDataLst>
                    <p:tags r:id="rId15"/>
                  </p:custDataLst>
                </p:nvPr>
              </p:nvSpPr>
              <p:spPr bwMode="auto">
                <a:xfrm>
                  <a:off x="0" y="1349"/>
                  <a:ext cx="4051" cy="7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kumimoji="1" lang="en-US" altLang="zh-CN" sz="3600" b="1">
                      <a:latin typeface="Times New Roman" panose="02020603050405020304" charset="0"/>
                    </a:rPr>
                    <a:t>CH</a:t>
                  </a:r>
                  <a:r>
                    <a:rPr kumimoji="1" lang="en-US" altLang="zh-CN" sz="3600" b="1" baseline="-30000">
                      <a:latin typeface="Times New Roman" panose="02020603050405020304" charset="0"/>
                    </a:rPr>
                    <a:t>2</a:t>
                  </a:r>
                  <a:r>
                    <a:rPr kumimoji="1" lang="en-US" altLang="zh-CN" sz="3600" b="1">
                      <a:latin typeface="Times New Roman" panose="02020603050405020304" charset="0"/>
                    </a:rPr>
                    <a:t>CH</a:t>
                  </a:r>
                  <a:r>
                    <a:rPr kumimoji="1" lang="en-US" altLang="zh-CN" sz="3600" b="1" baseline="-30000">
                      <a:latin typeface="Times New Roman" panose="02020603050405020304" charset="0"/>
                    </a:rPr>
                    <a:t>2</a:t>
                  </a:r>
                  <a:r>
                    <a:rPr kumimoji="1" lang="en-US" altLang="zh-CN" sz="3600" b="1">
                      <a:latin typeface="Times New Roman" panose="02020603050405020304" charset="0"/>
                    </a:rPr>
                    <a:t> + NaOH                </a:t>
                  </a:r>
                  <a:r>
                    <a:rPr kumimoji="1" lang="en-US" altLang="zh-CN" sz="3600" b="1">
                      <a:solidFill>
                        <a:srgbClr val="FF0000"/>
                      </a:solidFill>
                      <a:latin typeface="Times New Roman" panose="02020603050405020304" charset="0"/>
                    </a:rPr>
                    <a:t>CH</a:t>
                  </a:r>
                  <a:r>
                    <a:rPr kumimoji="1" lang="en-US" altLang="zh-CN" sz="3600" b="1" baseline="-30000">
                      <a:solidFill>
                        <a:srgbClr val="FF0000"/>
                      </a:solidFill>
                      <a:latin typeface="Times New Roman" panose="02020603050405020304" charset="0"/>
                    </a:rPr>
                    <a:t>2</a:t>
                  </a:r>
                  <a:r>
                    <a:rPr kumimoji="1" lang="en-US" altLang="zh-CN" sz="3600" b="1">
                      <a:solidFill>
                        <a:srgbClr val="FF0000"/>
                      </a:solidFill>
                      <a:latin typeface="Times New Roman" panose="02020603050405020304" charset="0"/>
                    </a:rPr>
                    <a:t>=CH</a:t>
                  </a:r>
                  <a:r>
                    <a:rPr kumimoji="1" lang="en-US" altLang="zh-CN" sz="3600" b="1" baseline="-30000">
                      <a:solidFill>
                        <a:srgbClr val="FF0000"/>
                      </a:solidFill>
                      <a:latin typeface="Times New Roman" panose="02020603050405020304" charset="0"/>
                    </a:rPr>
                    <a:t>2 </a:t>
                  </a:r>
                  <a:r>
                    <a:rPr kumimoji="1" lang="en-US" altLang="zh-CN" sz="3600" b="1"/>
                    <a:t>↑ </a:t>
                  </a:r>
                  <a:r>
                    <a:rPr kumimoji="1" lang="en-US" altLang="zh-CN" sz="3600" b="1">
                      <a:latin typeface="Times New Roman" panose="02020603050405020304" charset="0"/>
                    </a:rPr>
                    <a:t>+ NaBr +H</a:t>
                  </a:r>
                  <a:r>
                    <a:rPr kumimoji="1" lang="en-US" altLang="zh-CN" sz="3600" b="1" baseline="-25000">
                      <a:latin typeface="Times New Roman" panose="02020603050405020304" charset="0"/>
                    </a:rPr>
                    <a:t>2</a:t>
                  </a:r>
                  <a:r>
                    <a:rPr kumimoji="1" lang="en-US" altLang="zh-CN" sz="3600" b="1">
                      <a:latin typeface="Times New Roman" panose="02020603050405020304" charset="0"/>
                    </a:rPr>
                    <a:t>O</a:t>
                  </a:r>
                </a:p>
                <a:p>
                  <a:pPr eaLnBrk="0" hangingPunct="0"/>
                  <a:endParaRPr kumimoji="1" lang="zh-CN" altLang="en-US" sz="3600" b="1">
                    <a:latin typeface="Times New Roman" panose="02020603050405020304" charset="0"/>
                  </a:endParaRPr>
                </a:p>
              </p:txBody>
            </p:sp>
            <p:sp>
              <p:nvSpPr>
                <p:cNvPr id="48" name="Text Box 10">
                  <a:extLst>
                    <a:ext uri="{FF2B5EF4-FFF2-40B4-BE49-F238E27FC236}">
                      <a16:creationId xmlns:a16="http://schemas.microsoft.com/office/drawing/2014/main" id="{A298E4EF-E616-591E-5DF1-0C3608F19E38}"/>
                    </a:ext>
                  </a:extLst>
                </p:cNvPr>
                <p:cNvSpPr txBox="1">
                  <a:spLocks noChangeArrowheads="1"/>
                </p:cNvSpPr>
                <p:nvPr>
                  <p:custDataLst>
                    <p:tags r:id="rId16"/>
                  </p:custDataLst>
                </p:nvPr>
              </p:nvSpPr>
              <p:spPr bwMode="auto">
                <a:xfrm>
                  <a:off x="1323" y="1183"/>
                  <a:ext cx="572" cy="5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zh-CN" altLang="en-US" sz="3600" b="1">
                      <a:solidFill>
                        <a:srgbClr val="FF0000"/>
                      </a:solidFill>
                      <a:latin typeface="Times New Roman" panose="02020603050405020304" charset="0"/>
                    </a:rPr>
                    <a:t>醇</a:t>
                  </a:r>
                  <a:endParaRPr lang="en-US" altLang="zh-CN" sz="3600" b="1">
                    <a:solidFill>
                      <a:srgbClr val="FF0000"/>
                    </a:solidFill>
                    <a:latin typeface="Times New Roman" panose="02020603050405020304" charset="0"/>
                  </a:endParaRPr>
                </a:p>
                <a:p>
                  <a:pPr algn="ctr" eaLnBrk="0" hangingPunct="0"/>
                  <a:r>
                    <a:rPr lang="en-US" altLang="zh-CN" sz="3600" b="1">
                      <a:solidFill>
                        <a:srgbClr val="FF0000"/>
                      </a:solidFill>
                      <a:latin typeface="Times New Roman" panose="02020603050405020304" charset="0"/>
                    </a:rPr>
                    <a:t>△</a:t>
                  </a:r>
                </a:p>
              </p:txBody>
            </p:sp>
          </p:grpSp>
          <p:cxnSp>
            <p:nvCxnSpPr>
              <p:cNvPr id="46" name="直接箭头连接符 45">
                <a:extLst>
                  <a:ext uri="{FF2B5EF4-FFF2-40B4-BE49-F238E27FC236}">
                    <a16:creationId xmlns:a16="http://schemas.microsoft.com/office/drawing/2014/main" id="{63CE82AB-FFF1-5765-F751-41AA4388E734}"/>
                  </a:ext>
                </a:extLst>
              </p:cNvPr>
              <p:cNvCxnSpPr/>
              <p:nvPr>
                <p:custDataLst>
                  <p:tags r:id="rId14"/>
                </p:custDataLst>
              </p:nvPr>
            </p:nvCxnSpPr>
            <p:spPr>
              <a:xfrm>
                <a:off x="3141947" y="5566498"/>
                <a:ext cx="1265791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F2D789DD-E8F0-C10B-7C6D-F145877715CF}"/>
                </a:ext>
              </a:extLst>
            </p:cNvPr>
            <p:cNvCxnSpPr/>
            <p:nvPr>
              <p:custDataLst>
                <p:tags r:id="rId10"/>
              </p:custDataLst>
            </p:nvPr>
          </p:nvCxnSpPr>
          <p:spPr>
            <a:xfrm flipH="1">
              <a:off x="1354762" y="3341890"/>
              <a:ext cx="0" cy="2817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D7F3618C-492C-6C62-4850-D8AA0B395D8E}"/>
                </a:ext>
              </a:extLst>
            </p:cNvPr>
            <p:cNvCxnSpPr/>
            <p:nvPr>
              <p:custDataLst>
                <p:tags r:id="rId11"/>
              </p:custDataLst>
            </p:nvPr>
          </p:nvCxnSpPr>
          <p:spPr>
            <a:xfrm flipH="1">
              <a:off x="2065003" y="3341890"/>
              <a:ext cx="0" cy="2817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文本框 3">
              <a:extLst>
                <a:ext uri="{FF2B5EF4-FFF2-40B4-BE49-F238E27FC236}">
                  <a16:creationId xmlns:a16="http://schemas.microsoft.com/office/drawing/2014/main" id="{7679D01D-3B77-51FF-0C92-C09777DE3719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1164926" y="3480772"/>
              <a:ext cx="16722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/>
                <a:t>H     Br</a:t>
              </a:r>
              <a:endParaRPr lang="zh-CN" altLang="en-US" sz="3600" b="1"/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E4704CEE-7B61-7C46-ACA4-968AC405166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08660" y="5099050"/>
            <a:ext cx="1887855" cy="79565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27DCB4B-88C6-0E78-BA7F-D6EF1625951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667000" y="6019800"/>
            <a:ext cx="78581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反应类型：消去反应（不饱和度增加）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2DF4A71-FB7B-1EB0-1352-44FC072B0060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048000" y="5334000"/>
            <a:ext cx="1850390" cy="5835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卤代烃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5A24728-2079-C7E5-FF0A-2ECCE8C5C462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172200" y="5334000"/>
            <a:ext cx="2476500" cy="5835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烯烃</a:t>
            </a:r>
          </a:p>
        </p:txBody>
      </p:sp>
      <p:sp>
        <p:nvSpPr>
          <p:cNvPr id="20" name="右箭头 19">
            <a:extLst>
              <a:ext uri="{FF2B5EF4-FFF2-40B4-BE49-F238E27FC236}">
                <a16:creationId xmlns:a16="http://schemas.microsoft.com/office/drawing/2014/main" id="{B959A197-158F-CB01-8BD3-75D7628C9F69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5105400" y="5486400"/>
            <a:ext cx="914400" cy="304800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6515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7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86D85-0870-DF50-A655-2719B0F77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7C23BB8-7F8B-63BE-B12D-1BC8769433C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048000" y="45720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预测：</a:t>
            </a: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2-</a:t>
            </a:r>
            <a:r>
              <a:rPr lang="zh-CN" altLang="en-US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溴丁烷的消去产物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2CACD2D-B226-1CE7-09AB-133ADF017F5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886200" y="1447800"/>
            <a:ext cx="41021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CH</a:t>
            </a:r>
            <a:r>
              <a:rPr lang="zh-CN" altLang="en-US" sz="3600" b="1" baseline="-25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3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CHBrCH</a:t>
            </a:r>
            <a:r>
              <a:rPr lang="zh-CN" altLang="en-US" sz="3600" b="1" baseline="-25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3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CH</a:t>
            </a:r>
            <a:r>
              <a:rPr lang="zh-CN" altLang="en-US" sz="3600" b="1" baseline="-25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5065B6E-A7AE-EB64-9D8E-F71B724D620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247265" y="3048000"/>
            <a:ext cx="3533140" cy="5835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CH</a:t>
            </a:r>
            <a:r>
              <a:rPr lang="zh-CN" altLang="en-US" sz="3200" b="1" baseline="-25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en-US" altLang="zh-CN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=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CHCH</a:t>
            </a:r>
            <a:r>
              <a:rPr lang="zh-CN" altLang="en-US" sz="3200" b="1" baseline="-25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CH</a:t>
            </a:r>
            <a:r>
              <a:rPr lang="zh-CN" altLang="en-US" sz="3200" b="1" baseline="-25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</a:p>
        </p:txBody>
      </p:sp>
      <p:sp>
        <p:nvSpPr>
          <p:cNvPr id="9" name="下箭头 8">
            <a:extLst>
              <a:ext uri="{FF2B5EF4-FFF2-40B4-BE49-F238E27FC236}">
                <a16:creationId xmlns:a16="http://schemas.microsoft.com/office/drawing/2014/main" id="{D0BABEBD-7802-9904-64CE-065B0C05778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3240000">
            <a:off x="4250690" y="2210435"/>
            <a:ext cx="617220" cy="838200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下箭头 9">
            <a:extLst>
              <a:ext uri="{FF2B5EF4-FFF2-40B4-BE49-F238E27FC236}">
                <a16:creationId xmlns:a16="http://schemas.microsoft.com/office/drawing/2014/main" id="{9896F92D-D027-1B91-C9B5-CE3E2E1CE0D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9020000">
            <a:off x="6756400" y="2231405"/>
            <a:ext cx="617220" cy="838200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05ED710-E9AA-D0F9-4843-301209AEA2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248400" y="3048000"/>
            <a:ext cx="3533140" cy="583565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CH</a:t>
            </a:r>
            <a:r>
              <a:rPr lang="en-US" altLang="zh-CN" sz="3200" b="1" baseline="-25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CH</a:t>
            </a:r>
            <a:r>
              <a:rPr lang="en-US" altLang="zh-CN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=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CHCH</a:t>
            </a:r>
            <a:r>
              <a:rPr lang="zh-CN" altLang="en-US" sz="3200" b="1" baseline="-25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7648EE9-42DD-7ADB-00CE-7AFE0CE42782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743200" y="3657600"/>
            <a:ext cx="2390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1-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丁烯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FB1D981-A4ED-2A98-D884-A5715BDB8D3F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705600" y="3657600"/>
            <a:ext cx="2390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2-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丁烯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5DD9DD4-BEF4-0B2A-E3FE-23CA46449BE2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9601200" y="2971800"/>
            <a:ext cx="22885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FF0000"/>
                </a:solidFill>
              </a:rPr>
              <a:t>主要产物</a:t>
            </a:r>
          </a:p>
          <a:p>
            <a:pPr algn="ctr"/>
            <a:r>
              <a:rPr lang="en-US" altLang="zh-CN" sz="2800" b="1">
                <a:solidFill>
                  <a:srgbClr val="FF0000"/>
                </a:solidFill>
              </a:rPr>
              <a:t>81%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5991D54-5360-AF70-FA0A-57DEB9A0D262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068830" y="4800600"/>
            <a:ext cx="9315450" cy="113728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4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扎依采夫规则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：当存在不同的消去取向时，通常氢是从</a:t>
            </a:r>
            <a:r>
              <a:rPr lang="zh-CN" altLang="en-US" sz="28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含氢较少的碳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上脱去而形成双键上取代基较多的烯烃</a:t>
            </a:r>
          </a:p>
        </p:txBody>
      </p:sp>
    </p:spTree>
    <p:extLst>
      <p:ext uri="{BB962C8B-B14F-4D97-AF65-F5344CB8AC3E}">
        <p14:creationId xmlns:p14="http://schemas.microsoft.com/office/powerpoint/2010/main" val="16390434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 animBg="1"/>
      <p:bldP spid="9" grpId="0" animBg="1"/>
      <p:bldP spid="10" grpId="0" animBg="1"/>
      <p:bldP spid="13" grpId="0" animBg="1"/>
      <p:bldP spid="23" grpId="0"/>
      <p:bldP spid="14" grpId="0"/>
      <p:bldP spid="15" grpId="0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E4F61-3F7C-1119-74CC-40B7D50D1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623A2B3-2419-9EAD-BEDE-210F194238F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048000" y="457200"/>
            <a:ext cx="729615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预测：</a:t>
            </a: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2-</a:t>
            </a:r>
            <a:r>
              <a:rPr lang="zh-CN" altLang="en-US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二溴丙烷的消去产物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EF156BB-9662-586C-A6D1-999B794A98B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209800" y="1447800"/>
            <a:ext cx="372999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CH</a:t>
            </a:r>
            <a:r>
              <a:rPr lang="zh-CN" altLang="en-US" sz="3600" b="1" baseline="-25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3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CHBrCH</a:t>
            </a:r>
            <a:r>
              <a:rPr lang="zh-CN" altLang="en-US" sz="3600" b="1" baseline="-25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3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Br</a:t>
            </a:r>
            <a:endParaRPr lang="zh-CN" altLang="en-US" sz="3600" b="1" baseline="-250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4639C9A-9763-8313-3553-DB600BD9177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153400" y="1447800"/>
            <a:ext cx="372999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CH</a:t>
            </a:r>
            <a:r>
              <a:rPr lang="zh-CN" altLang="en-US" sz="3600" b="1" baseline="-25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3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r>
              <a:rPr lang="zh-CN" altLang="en-US" sz="36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≡</a:t>
            </a:r>
            <a:r>
              <a:rPr lang="zh-CN" altLang="en-US" sz="3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CH</a:t>
            </a:r>
            <a:endParaRPr lang="zh-CN" altLang="en-US" sz="3600" b="1" baseline="-250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BB60199-D1F1-862A-6660-410C34E5382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048000" y="2743200"/>
            <a:ext cx="729615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用2-溴丁烷制备1，2-丁二醇？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EB88B3D-F8E8-9251-BAAB-08EC3DA3CA2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124200" y="4343400"/>
            <a:ext cx="729615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用</a:t>
            </a:r>
            <a:r>
              <a:rPr lang="zh-CN" altLang="en-US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四氟乙烯</a:t>
            </a: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制备</a:t>
            </a:r>
            <a:r>
              <a:rPr lang="zh-CN" altLang="en-US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聚四氟乙烯</a:t>
            </a: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？</a:t>
            </a: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B03A4AD8-C690-8D6D-B190-2D6CDD6AA60A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6629400" y="5105400"/>
            <a:ext cx="3395345" cy="582930"/>
            <a:chOff x="13035" y="6840"/>
            <a:chExt cx="5347" cy="918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398AF5B2-EF22-8807-2ED3-789C7F711E36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3200" y="6840"/>
              <a:ext cx="518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>
                  <a:solidFill>
                    <a:srgbClr val="FF0000"/>
                  </a:solidFill>
                </a:rPr>
                <a:t> </a:t>
              </a:r>
              <a:r>
                <a:rPr lang="en-US" altLang="zh-CN" sz="3200">
                  <a:solidFill>
                    <a:srgbClr val="FF0000"/>
                  </a:solidFill>
                </a:rPr>
                <a:t>[</a:t>
              </a:r>
              <a:r>
                <a:rPr lang="en-US" altLang="zh-CN" sz="3200" b="1" kern="1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CF</a:t>
              </a:r>
              <a:r>
                <a:rPr lang="en-US" altLang="zh-CN" sz="3200" b="1" kern="100" baseline="-250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</a:t>
              </a:r>
              <a:r>
                <a:rPr lang="en-US" altLang="zh-CN" sz="3200" b="1" kern="1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-CF</a:t>
              </a:r>
              <a:r>
                <a:rPr lang="en-US" altLang="zh-CN" sz="3200" b="1" kern="100" baseline="-250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</a:t>
              </a:r>
              <a:r>
                <a:rPr lang="en-US" altLang="zh-CN" sz="3200" b="1" kern="1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]</a:t>
              </a:r>
              <a:r>
                <a:rPr lang="en-US" altLang="zh-CN" sz="3200" b="1" kern="100" baseline="-250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n</a:t>
              </a:r>
            </a:p>
          </p:txBody>
        </p: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FBE80B4F-5EAA-60C7-7021-44EEC890D4EA}"/>
                </a:ext>
              </a:extLst>
            </p:cNvPr>
            <p:cNvCxnSpPr/>
            <p:nvPr>
              <p:custDataLst>
                <p:tags r:id="rId8"/>
              </p:custDataLst>
            </p:nvPr>
          </p:nvCxnSpPr>
          <p:spPr>
            <a:xfrm flipV="1">
              <a:off x="13035" y="7291"/>
              <a:ext cx="620" cy="1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FBBC3A15-3B77-58AA-6703-22380A167C8A}"/>
                </a:ext>
              </a:extLst>
            </p:cNvPr>
            <p:cNvCxnSpPr/>
            <p:nvPr>
              <p:custDataLst>
                <p:tags r:id="rId9"/>
              </p:custDataLst>
            </p:nvPr>
          </p:nvCxnSpPr>
          <p:spPr>
            <a:xfrm flipV="1">
              <a:off x="15831" y="7289"/>
              <a:ext cx="931" cy="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539985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15AD1-30DF-C1D0-BB0A-E1F7D7285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101" name="Group 37">
            <a:extLst>
              <a:ext uri="{FF2B5EF4-FFF2-40B4-BE49-F238E27FC236}">
                <a16:creationId xmlns:a16="http://schemas.microsoft.com/office/drawing/2014/main" id="{A5D04D89-593F-90D3-F116-A24494F82FC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57200" y="914400"/>
          <a:ext cx="11239500" cy="4131945"/>
        </p:xfrm>
        <a:graphic>
          <a:graphicData uri="http://schemas.openxmlformats.org/drawingml/2006/table">
            <a:tbl>
              <a:tblPr/>
              <a:tblGrid>
                <a:gridCol w="2161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11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76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89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3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21920" marR="121920" marT="60960" marB="6096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取代反应</a:t>
                      </a:r>
                    </a:p>
                  </a:txBody>
                  <a:tcPr marL="121920" marR="121920" marT="60960" marB="6096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A9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消去反应</a:t>
                      </a:r>
                    </a:p>
                  </a:txBody>
                  <a:tcPr marL="121920" marR="121920" marT="60960" marB="6096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C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913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lt"/>
                          <a:ea typeface="+mn-ea"/>
                        </a:rPr>
                        <a:t>反应物</a:t>
                      </a:r>
                    </a:p>
                  </a:txBody>
                  <a:tcPr marL="121920" marR="121920" marT="60960" marB="60960" anchor="ctr" horzOverflow="overflow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3600" b="1" i="0" u="none" strike="noStrike" cap="none" normalizeH="0" baseline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21920" marR="121920" marT="60960" marB="60960" horzOverflow="overflow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3600" b="1" i="0" u="none" strike="noStrike" cap="none" normalizeH="0" baseline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21920" marR="121920" marT="60960" marB="60960" horzOverflow="overflow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977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lt"/>
                          <a:ea typeface="+mn-ea"/>
                        </a:rPr>
                        <a:t>反应条件</a:t>
                      </a:r>
                    </a:p>
                  </a:txBody>
                  <a:tcPr marL="121920" marR="121920" marT="60960" marB="60960" anchor="ctr" horzOverflow="overflow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3600" b="1" i="0" u="none" strike="noStrike" cap="none" normalizeH="0" baseline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21920" marR="121920" marT="60960" marB="60960" horzOverflow="overflow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3600" b="1" i="0" u="none" strike="noStrike" cap="none" normalizeH="0" baseline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21920" marR="121920" marT="60960" marB="60960" horzOverflow="overflow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lt"/>
                          <a:ea typeface="+mn-ea"/>
                        </a:rPr>
                        <a:t>生成物</a:t>
                      </a:r>
                    </a:p>
                  </a:txBody>
                  <a:tcPr marL="121920" marR="121920" marT="60960" marB="60960" anchor="ctr" horzOverflow="overflow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3600" b="1" i="0" u="none" strike="noStrike" cap="none" normalizeH="0" baseline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21920" marR="121920" marT="60960" marB="60960" horzOverflow="overflow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3600" b="1" i="0" u="none" strike="noStrike" cap="none" normalizeH="0" baseline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21920" marR="121920" marT="60960" marB="60960" horzOverflow="overflow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350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lt"/>
                          <a:ea typeface="+mn-ea"/>
                        </a:rPr>
                        <a:t>结论</a:t>
                      </a:r>
                    </a:p>
                  </a:txBody>
                  <a:tcPr marL="121920" marR="121920" marT="60960" marB="60960" anchor="ctr" horzOverflow="overflow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lang="zh-CN" altLang="en-US" sz="3600" b="1" baseline="0">
                        <a:solidFill>
                          <a:srgbClr val="404040"/>
                        </a:solidFill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F5F5F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3600" b="1" i="0" u="none" strike="noStrike" cap="none" normalizeH="0" baseline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21920" marR="121920" marT="60960" marB="60960" horzOverflow="overflow">
                    <a:lnL w="1270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121920" marR="121920" marT="60960" marB="60960" horzOverflow="overflow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DD253E7C-20D7-5752-3EF4-7B2B778D792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514600" y="152400"/>
            <a:ext cx="81718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溴乙烷</a:t>
            </a:r>
            <a:r>
              <a:rPr lang="zh-CN" altLang="en-US"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取代反应和消去反应的对比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418CD39-1CCB-BCAF-39E5-575BA3DFE2E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52600" y="5181600"/>
            <a:ext cx="9220835" cy="13220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zh-CN" sz="4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思考</a:t>
            </a:r>
            <a:r>
              <a:rPr lang="en-US" altLang="zh-CN" sz="4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zh-CN" sz="4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：如何检验</a:t>
            </a:r>
            <a:r>
              <a:rPr lang="zh-CN" altLang="en-US" sz="4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溴乙烷</a:t>
            </a:r>
            <a:r>
              <a:rPr lang="zh-CN" altLang="zh-CN" sz="4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中的卤原子？</a:t>
            </a:r>
          </a:p>
          <a:p>
            <a:r>
              <a:rPr lang="zh-CN" altLang="zh-CN" sz="4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思考</a:t>
            </a:r>
            <a:r>
              <a:rPr lang="en-US" altLang="zh-CN" sz="4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zh-CN" sz="4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：为何说卤代烃水解时常伴随消去？</a:t>
            </a:r>
            <a:endParaRPr lang="zh-CN" altLang="zh-CN" sz="40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50235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A8511-45EF-0B1C-05CD-521B7E301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9F67593-9A3E-CE07-7C2F-35A0ACCE197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-76200"/>
            <a:ext cx="4291330" cy="423418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8C35B50-122F-733E-2DCC-7C3E8C8F110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410200" y="4267200"/>
            <a:ext cx="6624320" cy="13220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zh-CN" sz="4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一卤代烃通常可以燃烧</a:t>
            </a:r>
          </a:p>
          <a:p>
            <a:pPr algn="ctr"/>
            <a:r>
              <a:rPr lang="zh-CN" altLang="zh-CN" sz="4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而四氯化碳可以作为灭火剂</a:t>
            </a:r>
          </a:p>
        </p:txBody>
      </p:sp>
      <p:pic>
        <p:nvPicPr>
          <p:cNvPr id="104" name="图片 103">
            <a:extLst>
              <a:ext uri="{FF2B5EF4-FFF2-40B4-BE49-F238E27FC236}">
                <a16:creationId xmlns:a16="http://schemas.microsoft.com/office/drawing/2014/main" id="{6A812750-3AD6-467A-B005-1CAC25C4B092}"/>
              </a:ext>
            </a:extLst>
          </p:cNvPr>
          <p:cNvPicPr/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81000" y="990600"/>
            <a:ext cx="4550410" cy="484695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394788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3665F-D1BC-DE01-D869-B30CE3F0D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>
            <a:extLst>
              <a:ext uri="{FF2B5EF4-FFF2-40B4-BE49-F238E27FC236}">
                <a16:creationId xmlns:a16="http://schemas.microsoft.com/office/drawing/2014/main" id="{7395C195-58BB-33AE-B359-93E7975E8088}"/>
              </a:ext>
            </a:extLst>
          </p:cNvPr>
          <p:cNvPicPr/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81000" y="457200"/>
            <a:ext cx="5720715" cy="58318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0C65C10-9117-9888-6982-C78E125B692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400800" y="1524000"/>
            <a:ext cx="5426075" cy="437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41041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GJhY2RlODM3Y2EzNjE0OWYxNDBhOTdiNjAwMzBmMWYifQ=="/>
  <p:tag name="KSO_WPP_MARK_KEY" val="5e3fcefc-e65f-49be-a91c-d454cbc737b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5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6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7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8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9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6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7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8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9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0"/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1"/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2"/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4"/>
  <p:tag name="KSO_WM_UNIT_TABLE_BEAUTIFY" val="smartTable{1088e286-eb5d-4355-ad05-0df36365b51a}"/>
  <p:tag name="TABLE_COLOR_RGB" val="0x000000*0xFFFFFF*0x212121*0xFFFFFF*0x03A9F5*0x00BCD5*0x009788*0x4CB050*0x8CC34B*0xCDDC39"/>
  <p:tag name="TABLE_COLORIDX" val="2"/>
  <p:tag name="TABLE_EMPHASIZE_COLOR" val="240117"/>
  <p:tag name="TABLE_ENDDRAG_ORIGIN_RECT" val="885*324"/>
  <p:tag name="TABLE_ENDDRAG_RECT" val="36*72*885*324"/>
  <p:tag name="TABLE_SKINIDX" val="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8"/>
  <p:tag name="KSO_WM_BEAUTIFY_FLAG" val=""/>
  <p:tag name="KSO_WM_UNIT_PLACING_PICTURE_USER_VIEWPORT" val="{&quot;height&quot;:6615,&quot;width&quot;:6705}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9"/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0"/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2"/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3"/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6"/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8"/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9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0"/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8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9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9600,&quot;width&quot;:9600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7"/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8"/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9"/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0"/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1"/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7"/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4"/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5"/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6"/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3"/>
  <p:tag name="KSO_WM_MEDIACOVER_FLAG" val="1"/>
  <p:tag name="KSO_WM_UNIT_MEDIACOVER_BTN_POS" val="c"/>
  <p:tag name="KSO_WM_UNIT_MEDIACOVER_BTN_STATE" val="0"/>
  <p:tag name="KSO_WM_UNIT_MEDIACOVER_BTN_STYLE" val="ee0bc779c1f3d7f3e90c96344320e69a"/>
  <p:tag name="KSO_WM_UNIT_MEDIACOVER_BTNRECT" val="9295*5095*609*609"/>
  <p:tag name="KSO_WM_UNIT_MEDIACOVER_STYLEID" val="2"/>
  <p:tag name="KSO_WM_UNIT_MEDIACOVER_TEXTSTATE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5"/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6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7"/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8"/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9"/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0"/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1"/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7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2"/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3"/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4"/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8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1"/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9"/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0"/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3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4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419</Words>
  <Application>Microsoft Office PowerPoint</Application>
  <PresentationFormat>宽屏</PresentationFormat>
  <Paragraphs>48</Paragraphs>
  <Slides>11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7" baseType="lpstr">
      <vt:lpstr>Arial</vt:lpstr>
      <vt:lpstr>Calibri</vt:lpstr>
      <vt:lpstr>Times New Roman</vt:lpstr>
      <vt:lpstr>Wingdings</vt:lpstr>
      <vt:lpstr>微软雅黑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Administrator</cp:lastModifiedBy>
  <cp:revision>165</cp:revision>
  <dcterms:created xsi:type="dcterms:W3CDTF">2019-06-19T02:08:00Z</dcterms:created>
  <dcterms:modified xsi:type="dcterms:W3CDTF">2024-02-22T07:28:08Z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AFB9F878893B4E18BE7682531FC71883_13</vt:lpwstr>
  </property>
</Properties>
</file>