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Override PartName="/customXml/itemProps7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2"/>
    <p:sldId id="352" r:id="rId13"/>
    <p:sldId id="353" r:id="rId14"/>
    <p:sldId id="354" r:id="rId15"/>
    <p:sldId id="355" r:id="rId16"/>
    <p:sldId id="356" r:id="rId17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  <p:cmAuthor id="3" name="Author" initials="A" lastIdx="0" clrIdx="2"/>
  <p:cmAuthor id="4" name="王习习" initials="王" lastIdx="0" clrIdx="0"/>
  <p:cmAuthor id="6" name="Administrator" initials="A" lastIdx="0" clrIdx="5"/>
  <p:cmAuthor id="7" name="GXSG-01" initials="G" lastIdx="0" clrIdx="6"/>
  <p:cmAuthor id="8" name="夏" initials="夏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59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79.xml"/><Relationship Id="rId23" Type="http://schemas.openxmlformats.org/officeDocument/2006/relationships/customXml" Target="../customXml/item1.xml"/><Relationship Id="rId22" Type="http://schemas.openxmlformats.org/officeDocument/2006/relationships/customXmlProps" Target="../customXml/itemProps78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7.png"/><Relationship Id="rId2" Type="http://schemas.openxmlformats.org/officeDocument/2006/relationships/image" Target="NULL" TargetMode="Externa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：烃的衍生物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9215" y="3777615"/>
            <a:ext cx="443357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第五节：有机合成</a:t>
            </a:r>
            <a:endParaRPr lang="zh-CN" altLang="en-US" sz="36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3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509010" y="4516120"/>
            <a:ext cx="532511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课时：有机合成路线的设计与实施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7235" y="1792605"/>
            <a:ext cx="640588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）脂肪烃为基础原料到酯的合成路线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955" y="2591752"/>
            <a:ext cx="35383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①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一元合成路线：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18280" y="4112260"/>
            <a:ext cx="1443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卤代烃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69575" y="3482975"/>
            <a:ext cx="144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一元醇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38210" y="5749925"/>
            <a:ext cx="144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一元醛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97095" y="5749925"/>
            <a:ext cx="1874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一元羧酸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54580" y="5080000"/>
            <a:ext cx="642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酯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54580" y="3168015"/>
            <a:ext cx="935990" cy="591820"/>
            <a:chOff x="4596113" y="5212586"/>
            <a:chExt cx="936000" cy="591718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4596113" y="5804304"/>
              <a:ext cx="93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4704073" y="5212586"/>
              <a:ext cx="720080" cy="521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HX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5740" y="3494405"/>
            <a:ext cx="2736215" cy="521970"/>
            <a:chOff x="324" y="5503"/>
            <a:chExt cx="4309" cy="822"/>
          </a:xfrm>
        </p:grpSpPr>
        <p:sp>
          <p:nvSpPr>
            <p:cNvPr id="11" name="矩形 10"/>
            <p:cNvSpPr/>
            <p:nvPr/>
          </p:nvSpPr>
          <p:spPr>
            <a:xfrm>
              <a:off x="324" y="5503"/>
              <a:ext cx="4309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R   CH</a:t>
              </a:r>
              <a:r>
                <a:rPr lang="zh-CN" altLang="en-US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45" y="5921"/>
              <a:ext cx="441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3290570" y="3498850"/>
            <a:ext cx="2599690" cy="521970"/>
            <a:chOff x="5405" y="5528"/>
            <a:chExt cx="4094" cy="822"/>
          </a:xfrm>
        </p:grpSpPr>
        <p:grpSp>
          <p:nvGrpSpPr>
            <p:cNvPr id="27" name="组合 26"/>
            <p:cNvGrpSpPr/>
            <p:nvPr/>
          </p:nvGrpSpPr>
          <p:grpSpPr>
            <a:xfrm>
              <a:off x="5405" y="5528"/>
              <a:ext cx="4094" cy="822"/>
              <a:chOff x="328" y="5521"/>
              <a:chExt cx="4094" cy="82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28" y="5521"/>
                <a:ext cx="4094" cy="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R   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     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X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845" y="5921"/>
                <a:ext cx="441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直接连接符 30"/>
            <p:cNvCxnSpPr/>
            <p:nvPr/>
          </p:nvCxnSpPr>
          <p:spPr>
            <a:xfrm>
              <a:off x="8383" y="5914"/>
              <a:ext cx="441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5930900" y="3375660"/>
            <a:ext cx="1689100" cy="736600"/>
            <a:chOff x="10467" y="5921"/>
            <a:chExt cx="2660" cy="1160"/>
          </a:xfrm>
        </p:grpSpPr>
        <p:grpSp>
          <p:nvGrpSpPr>
            <p:cNvPr id="34" name="组合 33"/>
            <p:cNvGrpSpPr/>
            <p:nvPr/>
          </p:nvGrpSpPr>
          <p:grpSpPr>
            <a:xfrm>
              <a:off x="10467" y="5921"/>
              <a:ext cx="2413" cy="1160"/>
              <a:chOff x="5387" y="5335"/>
              <a:chExt cx="2413" cy="1160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5387" y="5335"/>
                <a:ext cx="241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/>
                  <a:t>NaOH</a:t>
                </a:r>
                <a:r>
                  <a:rPr lang="zh-CN" altLang="en-US" b="1"/>
                  <a:t>水溶液</a:t>
                </a:r>
                <a:endParaRPr lang="zh-CN" altLang="en-US" b="1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396" y="5915"/>
                <a:ext cx="73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Δ </a:t>
                </a:r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40" name="直接箭头连接符 39"/>
            <p:cNvCxnSpPr/>
            <p:nvPr/>
          </p:nvCxnSpPr>
          <p:spPr>
            <a:xfrm flipV="1">
              <a:off x="10467" y="6462"/>
              <a:ext cx="2660" cy="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7620000" y="3470275"/>
            <a:ext cx="3281045" cy="521970"/>
            <a:chOff x="5405" y="5528"/>
            <a:chExt cx="5167" cy="822"/>
          </a:xfrm>
        </p:grpSpPr>
        <p:grpSp>
          <p:nvGrpSpPr>
            <p:cNvPr id="43" name="组合 42"/>
            <p:cNvGrpSpPr/>
            <p:nvPr/>
          </p:nvGrpSpPr>
          <p:grpSpPr>
            <a:xfrm>
              <a:off x="5405" y="5528"/>
              <a:ext cx="5167" cy="822"/>
              <a:chOff x="328" y="5521"/>
              <a:chExt cx="5167" cy="82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28" y="5521"/>
                <a:ext cx="5167" cy="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R   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     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OH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845" y="5921"/>
                <a:ext cx="441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接连接符 45"/>
            <p:cNvCxnSpPr/>
            <p:nvPr/>
          </p:nvCxnSpPr>
          <p:spPr>
            <a:xfrm>
              <a:off x="8383" y="5914"/>
              <a:ext cx="441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9063990" y="3992245"/>
            <a:ext cx="1606550" cy="988060"/>
            <a:chOff x="14274" y="6287"/>
            <a:chExt cx="2530" cy="1556"/>
          </a:xfrm>
        </p:grpSpPr>
        <p:cxnSp>
          <p:nvCxnSpPr>
            <p:cNvPr id="47" name="直接箭头连接符 46"/>
            <p:cNvCxnSpPr/>
            <p:nvPr/>
          </p:nvCxnSpPr>
          <p:spPr>
            <a:xfrm flipH="1">
              <a:off x="14274" y="6287"/>
              <a:ext cx="0" cy="1556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14530" y="6654"/>
              <a:ext cx="227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[O]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10525" y="5080000"/>
            <a:ext cx="3281045" cy="521970"/>
            <a:chOff x="328" y="5521"/>
            <a:chExt cx="5167" cy="822"/>
          </a:xfrm>
        </p:grpSpPr>
        <p:sp>
          <p:nvSpPr>
            <p:cNvPr id="51" name="矩形 50"/>
            <p:cNvSpPr/>
            <p:nvPr/>
          </p:nvSpPr>
          <p:spPr>
            <a:xfrm>
              <a:off x="328" y="5521"/>
              <a:ext cx="5167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R   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845" y="5921"/>
              <a:ext cx="441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6778625" y="4819015"/>
            <a:ext cx="1751330" cy="521970"/>
            <a:chOff x="10675" y="7589"/>
            <a:chExt cx="2758" cy="822"/>
          </a:xfrm>
        </p:grpSpPr>
        <p:cxnSp>
          <p:nvCxnSpPr>
            <p:cNvPr id="54" name="直接箭头连接符 53"/>
            <p:cNvCxnSpPr/>
            <p:nvPr/>
          </p:nvCxnSpPr>
          <p:spPr>
            <a:xfrm flipH="1">
              <a:off x="10675" y="8411"/>
              <a:ext cx="1842" cy="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11159" y="7589"/>
              <a:ext cx="227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[O]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38955" y="5080000"/>
            <a:ext cx="3281045" cy="521970"/>
            <a:chOff x="328" y="5521"/>
            <a:chExt cx="5167" cy="822"/>
          </a:xfrm>
        </p:grpSpPr>
        <p:sp>
          <p:nvSpPr>
            <p:cNvPr id="57" name="矩形 56"/>
            <p:cNvSpPr/>
            <p:nvPr/>
          </p:nvSpPr>
          <p:spPr>
            <a:xfrm>
              <a:off x="328" y="5521"/>
              <a:ext cx="5167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R   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CO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845" y="5921"/>
              <a:ext cx="441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3169285" y="4961890"/>
            <a:ext cx="1540510" cy="706120"/>
            <a:chOff x="4991" y="7814"/>
            <a:chExt cx="2426" cy="1112"/>
          </a:xfrm>
        </p:grpSpPr>
        <p:cxnSp>
          <p:nvCxnSpPr>
            <p:cNvPr id="59" name="直接箭头连接符 58"/>
            <p:cNvCxnSpPr/>
            <p:nvPr/>
          </p:nvCxnSpPr>
          <p:spPr>
            <a:xfrm flipH="1">
              <a:off x="4991" y="8411"/>
              <a:ext cx="1842" cy="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5143" y="7814"/>
              <a:ext cx="227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浓硫酸</a:t>
              </a:r>
              <a:endParaRPr lang="zh-CN" altLang="en-US" sz="20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  <a:p>
              <a:r>
                <a:rPr lang="zh-CN" altLang="en-US" sz="20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    Δ </a:t>
              </a:r>
              <a:endParaRPr lang="zh-CN" altLang="en-US" sz="20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常见的合成路线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7235" y="1792605"/>
            <a:ext cx="640588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）脂肪烃为基础原料到酯的合成路线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955" y="2591752"/>
            <a:ext cx="35383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②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二元合成路线：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05185" y="3531235"/>
            <a:ext cx="144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二元醇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38435" y="4980305"/>
            <a:ext cx="144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二元醛</a:t>
            </a:r>
            <a:endParaRPr lang="zh-CN" altLang="en-US" sz="28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70095" y="5601970"/>
            <a:ext cx="1874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二元羧酸</a:t>
            </a:r>
            <a:endParaRPr lang="zh-CN" altLang="en-US" sz="28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955" y="5175250"/>
            <a:ext cx="3455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链酯、环酯、聚酯</a:t>
            </a:r>
            <a:endParaRPr lang="zh-CN" altLang="en-US" sz="28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545080" y="3231515"/>
            <a:ext cx="935990" cy="591820"/>
            <a:chOff x="4596113" y="5212586"/>
            <a:chExt cx="936000" cy="591718"/>
          </a:xfrm>
        </p:grpSpPr>
        <p:cxnSp>
          <p:nvCxnSpPr>
            <p:cNvPr id="39" name="直接箭头连接符 38"/>
            <p:cNvCxnSpPr/>
            <p:nvPr/>
          </p:nvCxnSpPr>
          <p:spPr>
            <a:xfrm>
              <a:off x="4596113" y="5804304"/>
              <a:ext cx="93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4704073" y="5212586"/>
              <a:ext cx="720080" cy="521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737235" y="3562350"/>
            <a:ext cx="18637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476625" y="3562350"/>
            <a:ext cx="2599690" cy="521970"/>
            <a:chOff x="5405" y="5528"/>
            <a:chExt cx="4094" cy="822"/>
          </a:xfrm>
        </p:grpSpPr>
        <p:grpSp>
          <p:nvGrpSpPr>
            <p:cNvPr id="67" name="组合 66"/>
            <p:cNvGrpSpPr/>
            <p:nvPr/>
          </p:nvGrpSpPr>
          <p:grpSpPr>
            <a:xfrm>
              <a:off x="5405" y="5528"/>
              <a:ext cx="4094" cy="822"/>
              <a:chOff x="328" y="5521"/>
              <a:chExt cx="4094" cy="822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328" y="5521"/>
                <a:ext cx="4094" cy="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X   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     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X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845" y="5921"/>
                <a:ext cx="441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直接连接符 69"/>
            <p:cNvCxnSpPr/>
            <p:nvPr/>
          </p:nvCxnSpPr>
          <p:spPr>
            <a:xfrm>
              <a:off x="8383" y="5914"/>
              <a:ext cx="441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6076315" y="3439160"/>
            <a:ext cx="1689100" cy="736600"/>
            <a:chOff x="10467" y="5921"/>
            <a:chExt cx="2660" cy="1160"/>
          </a:xfrm>
        </p:grpSpPr>
        <p:grpSp>
          <p:nvGrpSpPr>
            <p:cNvPr id="72" name="组合 71"/>
            <p:cNvGrpSpPr/>
            <p:nvPr/>
          </p:nvGrpSpPr>
          <p:grpSpPr>
            <a:xfrm>
              <a:off x="10467" y="5921"/>
              <a:ext cx="2413" cy="1160"/>
              <a:chOff x="5387" y="5335"/>
              <a:chExt cx="2413" cy="1160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5387" y="5335"/>
                <a:ext cx="241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en-US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水溶液</a:t>
                </a:r>
                <a:endParaRPr lang="zh-CN" altLang="en-US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6396" y="5915"/>
                <a:ext cx="73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Δ </a:t>
                </a:r>
                <a:endParaRPr lang="zh-CN" altLang="en-US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75" name="直接箭头连接符 74"/>
            <p:cNvCxnSpPr/>
            <p:nvPr/>
          </p:nvCxnSpPr>
          <p:spPr>
            <a:xfrm flipV="1">
              <a:off x="10467" y="6462"/>
              <a:ext cx="2660" cy="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7908290" y="3562350"/>
            <a:ext cx="3167380" cy="521970"/>
            <a:chOff x="4997" y="5528"/>
            <a:chExt cx="4988" cy="822"/>
          </a:xfrm>
        </p:grpSpPr>
        <p:grpSp>
          <p:nvGrpSpPr>
            <p:cNvPr id="111" name="组合 110"/>
            <p:cNvGrpSpPr/>
            <p:nvPr/>
          </p:nvGrpSpPr>
          <p:grpSpPr>
            <a:xfrm>
              <a:off x="4997" y="5528"/>
              <a:ext cx="4988" cy="822"/>
              <a:chOff x="-80" y="5521"/>
              <a:chExt cx="4988" cy="822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-80" y="5521"/>
                <a:ext cx="4988" cy="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   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     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OH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3" name="直接连接符 112"/>
              <p:cNvCxnSpPr/>
              <p:nvPr/>
            </p:nvCxnSpPr>
            <p:spPr>
              <a:xfrm>
                <a:off x="934" y="5932"/>
                <a:ext cx="441" cy="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直接连接符 113"/>
            <p:cNvCxnSpPr/>
            <p:nvPr/>
          </p:nvCxnSpPr>
          <p:spPr>
            <a:xfrm>
              <a:off x="8383" y="5914"/>
              <a:ext cx="441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9063990" y="3992245"/>
            <a:ext cx="1606550" cy="988060"/>
            <a:chOff x="14274" y="6287"/>
            <a:chExt cx="2530" cy="1556"/>
          </a:xfrm>
        </p:grpSpPr>
        <p:cxnSp>
          <p:nvCxnSpPr>
            <p:cNvPr id="116" name="直接箭头连接符 115"/>
            <p:cNvCxnSpPr/>
            <p:nvPr/>
          </p:nvCxnSpPr>
          <p:spPr>
            <a:xfrm flipH="1">
              <a:off x="14274" y="6287"/>
              <a:ext cx="0" cy="1556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文本框 116"/>
            <p:cNvSpPr txBox="1"/>
            <p:nvPr/>
          </p:nvSpPr>
          <p:spPr>
            <a:xfrm>
              <a:off x="14530" y="6654"/>
              <a:ext cx="227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[O]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010525" y="5080000"/>
            <a:ext cx="3281045" cy="521970"/>
            <a:chOff x="328" y="5521"/>
            <a:chExt cx="5167" cy="822"/>
          </a:xfrm>
        </p:grpSpPr>
        <p:sp>
          <p:nvSpPr>
            <p:cNvPr id="119" name="矩形 118"/>
            <p:cNvSpPr/>
            <p:nvPr/>
          </p:nvSpPr>
          <p:spPr>
            <a:xfrm>
              <a:off x="328" y="5521"/>
              <a:ext cx="5167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OHC   CHO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722" y="5932"/>
              <a:ext cx="441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6778625" y="4819015"/>
            <a:ext cx="1751330" cy="521970"/>
            <a:chOff x="10675" y="7589"/>
            <a:chExt cx="2758" cy="822"/>
          </a:xfrm>
        </p:grpSpPr>
        <p:cxnSp>
          <p:nvCxnSpPr>
            <p:cNvPr id="122" name="直接箭头连接符 121"/>
            <p:cNvCxnSpPr/>
            <p:nvPr/>
          </p:nvCxnSpPr>
          <p:spPr>
            <a:xfrm flipH="1">
              <a:off x="10675" y="8411"/>
              <a:ext cx="1842" cy="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122"/>
            <p:cNvSpPr txBox="1"/>
            <p:nvPr/>
          </p:nvSpPr>
          <p:spPr>
            <a:xfrm>
              <a:off x="11159" y="7589"/>
              <a:ext cx="227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[O]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084955" y="5147310"/>
            <a:ext cx="3281045" cy="521970"/>
            <a:chOff x="328" y="5521"/>
            <a:chExt cx="5167" cy="822"/>
          </a:xfrm>
        </p:grpSpPr>
        <p:sp>
          <p:nvSpPr>
            <p:cNvPr id="126" name="矩形 125"/>
            <p:cNvSpPr/>
            <p:nvPr/>
          </p:nvSpPr>
          <p:spPr>
            <a:xfrm>
              <a:off x="328" y="5521"/>
              <a:ext cx="5167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OOC   COO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127" name="直接连接符 126"/>
            <p:cNvCxnSpPr/>
            <p:nvPr/>
          </p:nvCxnSpPr>
          <p:spPr>
            <a:xfrm>
              <a:off x="2171" y="5932"/>
              <a:ext cx="441" cy="0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2950845" y="5080000"/>
            <a:ext cx="1540510" cy="706120"/>
            <a:chOff x="4991" y="7814"/>
            <a:chExt cx="2426" cy="1112"/>
          </a:xfrm>
        </p:grpSpPr>
        <p:cxnSp>
          <p:nvCxnSpPr>
            <p:cNvPr id="129" name="直接箭头连接符 128"/>
            <p:cNvCxnSpPr/>
            <p:nvPr/>
          </p:nvCxnSpPr>
          <p:spPr>
            <a:xfrm flipH="1">
              <a:off x="4991" y="8411"/>
              <a:ext cx="1842" cy="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文本框 129"/>
            <p:cNvSpPr txBox="1"/>
            <p:nvPr/>
          </p:nvSpPr>
          <p:spPr>
            <a:xfrm>
              <a:off x="5143" y="7814"/>
              <a:ext cx="227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浓硫酸</a:t>
              </a:r>
              <a:endParaRPr lang="zh-CN" altLang="en-US" sz="20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  <a:p>
              <a:r>
                <a:rPr lang="zh-CN" altLang="en-US" sz="20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    Δ </a:t>
              </a:r>
              <a:endParaRPr lang="zh-CN" altLang="en-US" sz="20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常见的合成路线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4" grpId="0"/>
      <p:bldP spid="6" grpId="0"/>
      <p:bldP spid="7" grpId="0"/>
      <p:bldP spid="1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7235" y="1792605"/>
            <a:ext cx="4627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芳香族化合物合成路线</a:t>
            </a:r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24840" y="2640965"/>
            <a:ext cx="1016000" cy="1803400"/>
            <a:chOff x="3400370" y="3694509"/>
            <a:chExt cx="1015560" cy="1803582"/>
          </a:xfrm>
        </p:grpSpPr>
        <p:grpSp>
          <p:nvGrpSpPr>
            <p:cNvPr id="5" name="组合 4"/>
            <p:cNvGrpSpPr/>
            <p:nvPr/>
          </p:nvGrpSpPr>
          <p:grpSpPr>
            <a:xfrm>
              <a:off x="3400370" y="4561987"/>
              <a:ext cx="806986" cy="936104"/>
              <a:chOff x="3400370" y="4561987"/>
              <a:chExt cx="806986" cy="936104"/>
            </a:xfrm>
          </p:grpSpPr>
          <p:sp>
            <p:nvSpPr>
              <p:cNvPr id="43" name="六边形 42"/>
              <p:cNvSpPr/>
              <p:nvPr/>
            </p:nvSpPr>
            <p:spPr>
              <a:xfrm rot="5400000">
                <a:off x="3335811" y="4626546"/>
                <a:ext cx="936104" cy="806986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 flipH="1">
                <a:off x="3783098" y="5238634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3783098" y="4634382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3479826" y="4814254"/>
                <a:ext cx="0" cy="43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3548386" y="3694509"/>
              <a:ext cx="867544" cy="862528"/>
              <a:chOff x="10195088" y="3099901"/>
              <a:chExt cx="867544" cy="862528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10195088" y="3099901"/>
                <a:ext cx="8675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800" b="1"/>
                  <a:t>CH</a:t>
                </a:r>
                <a:r>
                  <a:rPr lang="en-US" altLang="zh-CN" sz="2800" b="1" baseline="-25000"/>
                  <a:t>3</a:t>
                </a:r>
                <a:endParaRPr lang="zh-CN" altLang="en-US" sz="2800" baseline="-25000"/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H="1">
                <a:off x="10448807" y="3531763"/>
                <a:ext cx="0" cy="4306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2568575" y="2696210"/>
            <a:ext cx="1441450" cy="1803400"/>
            <a:chOff x="3400370" y="3694509"/>
            <a:chExt cx="1441793" cy="1803582"/>
          </a:xfrm>
        </p:grpSpPr>
        <p:grpSp>
          <p:nvGrpSpPr>
            <p:cNvPr id="50" name="组合 49"/>
            <p:cNvGrpSpPr/>
            <p:nvPr/>
          </p:nvGrpSpPr>
          <p:grpSpPr>
            <a:xfrm>
              <a:off x="3400370" y="4561987"/>
              <a:ext cx="806986" cy="936104"/>
              <a:chOff x="3400370" y="4561987"/>
              <a:chExt cx="806986" cy="936104"/>
            </a:xfrm>
          </p:grpSpPr>
          <p:sp>
            <p:nvSpPr>
              <p:cNvPr id="54" name="六边形 53"/>
              <p:cNvSpPr/>
              <p:nvPr/>
            </p:nvSpPr>
            <p:spPr>
              <a:xfrm rot="5400000">
                <a:off x="3335811" y="4626546"/>
                <a:ext cx="936104" cy="806986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 flipH="1">
                <a:off x="3783098" y="5238634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3783098" y="4634382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479826" y="4814254"/>
                <a:ext cx="0" cy="43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3548385" y="3694509"/>
              <a:ext cx="1293778" cy="862528"/>
              <a:chOff x="10195087" y="3099901"/>
              <a:chExt cx="1293778" cy="862528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10195087" y="3099901"/>
                <a:ext cx="12937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800" b="1"/>
                  <a:t>CH</a:t>
                </a:r>
                <a:r>
                  <a:rPr lang="en-US" altLang="zh-CN" sz="2800" b="1" baseline="-25000"/>
                  <a:t>2</a:t>
                </a:r>
                <a:r>
                  <a:rPr lang="en-US" altLang="zh-CN" sz="2800" b="1"/>
                  <a:t>Cl</a:t>
                </a:r>
                <a:endParaRPr lang="zh-CN" altLang="en-US" sz="2800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 flipH="1">
                <a:off x="10448807" y="3531763"/>
                <a:ext cx="0" cy="4306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组合 57"/>
          <p:cNvGrpSpPr/>
          <p:nvPr/>
        </p:nvGrpSpPr>
        <p:grpSpPr>
          <a:xfrm>
            <a:off x="5099685" y="2817495"/>
            <a:ext cx="1561465" cy="1803400"/>
            <a:chOff x="3400370" y="3694509"/>
            <a:chExt cx="1561411" cy="1803582"/>
          </a:xfrm>
        </p:grpSpPr>
        <p:grpSp>
          <p:nvGrpSpPr>
            <p:cNvPr id="59" name="组合 58"/>
            <p:cNvGrpSpPr/>
            <p:nvPr/>
          </p:nvGrpSpPr>
          <p:grpSpPr>
            <a:xfrm>
              <a:off x="3400370" y="4561987"/>
              <a:ext cx="806986" cy="936104"/>
              <a:chOff x="3400370" y="4561987"/>
              <a:chExt cx="806986" cy="936104"/>
            </a:xfrm>
          </p:grpSpPr>
          <p:sp>
            <p:nvSpPr>
              <p:cNvPr id="63" name="六边形 62"/>
              <p:cNvSpPr/>
              <p:nvPr/>
            </p:nvSpPr>
            <p:spPr>
              <a:xfrm rot="5400000">
                <a:off x="3335811" y="4626546"/>
                <a:ext cx="936104" cy="806986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H="1">
                <a:off x="3783098" y="5238634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3783098" y="4634382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3479826" y="4814254"/>
                <a:ext cx="0" cy="43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3548385" y="3694509"/>
              <a:ext cx="1413396" cy="862528"/>
              <a:chOff x="10195087" y="3099901"/>
              <a:chExt cx="1413396" cy="862528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10195087" y="3099901"/>
                <a:ext cx="14133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800" b="1"/>
                  <a:t>CH</a:t>
                </a:r>
                <a:r>
                  <a:rPr lang="en-US" altLang="zh-CN" sz="2800" b="1" baseline="-25000"/>
                  <a:t>2</a:t>
                </a:r>
                <a:r>
                  <a:rPr lang="en-US" altLang="zh-CN" sz="2800" b="1"/>
                  <a:t>OH</a:t>
                </a:r>
                <a:endParaRPr lang="zh-CN" altLang="en-US" sz="2800"/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H="1">
                <a:off x="10448807" y="3531763"/>
                <a:ext cx="0" cy="4306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6940550" y="2777490"/>
            <a:ext cx="1188085" cy="1803400"/>
            <a:chOff x="3400370" y="3694509"/>
            <a:chExt cx="1188130" cy="1803582"/>
          </a:xfrm>
        </p:grpSpPr>
        <p:grpSp>
          <p:nvGrpSpPr>
            <p:cNvPr id="15" name="组合 14"/>
            <p:cNvGrpSpPr/>
            <p:nvPr/>
          </p:nvGrpSpPr>
          <p:grpSpPr>
            <a:xfrm>
              <a:off x="3400370" y="4561987"/>
              <a:ext cx="806986" cy="936104"/>
              <a:chOff x="3400370" y="4561987"/>
              <a:chExt cx="806986" cy="936104"/>
            </a:xfrm>
          </p:grpSpPr>
          <p:sp>
            <p:nvSpPr>
              <p:cNvPr id="16" name="六边形 15"/>
              <p:cNvSpPr/>
              <p:nvPr/>
            </p:nvSpPr>
            <p:spPr>
              <a:xfrm rot="5400000">
                <a:off x="3335811" y="4626546"/>
                <a:ext cx="936104" cy="806986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H="1">
                <a:off x="3783098" y="5238634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783098" y="4634382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3479826" y="4814254"/>
                <a:ext cx="0" cy="43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3548385" y="3694509"/>
              <a:ext cx="1040115" cy="862528"/>
              <a:chOff x="10195087" y="3099901"/>
              <a:chExt cx="1040115" cy="862528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0195087" y="3099901"/>
                <a:ext cx="10401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800" b="1"/>
                  <a:t>CHO</a:t>
                </a:r>
                <a:endParaRPr lang="zh-CN" altLang="en-US" sz="2800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H="1">
                <a:off x="10448807" y="3531763"/>
                <a:ext cx="0" cy="4306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/>
          <p:nvPr/>
        </p:nvGrpSpPr>
        <p:grpSpPr>
          <a:xfrm>
            <a:off x="8647430" y="2838450"/>
            <a:ext cx="1477645" cy="1803400"/>
            <a:chOff x="3400370" y="3694509"/>
            <a:chExt cx="1477593" cy="1803582"/>
          </a:xfrm>
        </p:grpSpPr>
        <p:grpSp>
          <p:nvGrpSpPr>
            <p:cNvPr id="25" name="组合 24"/>
            <p:cNvGrpSpPr/>
            <p:nvPr/>
          </p:nvGrpSpPr>
          <p:grpSpPr>
            <a:xfrm>
              <a:off x="3400370" y="4561987"/>
              <a:ext cx="806986" cy="936104"/>
              <a:chOff x="3400370" y="4561987"/>
              <a:chExt cx="806986" cy="936104"/>
            </a:xfrm>
          </p:grpSpPr>
          <p:sp>
            <p:nvSpPr>
              <p:cNvPr id="81" name="六边形 80"/>
              <p:cNvSpPr/>
              <p:nvPr/>
            </p:nvSpPr>
            <p:spPr>
              <a:xfrm rot="5400000">
                <a:off x="3335811" y="4626546"/>
                <a:ext cx="936104" cy="806986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 flipH="1">
                <a:off x="3783098" y="5238634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3783098" y="4634382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>
                <a:off x="3479826" y="4814254"/>
                <a:ext cx="0" cy="43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3548385" y="3694509"/>
              <a:ext cx="1329578" cy="862528"/>
              <a:chOff x="10195087" y="3099901"/>
              <a:chExt cx="1329578" cy="862528"/>
            </a:xfrm>
          </p:grpSpPr>
          <p:sp>
            <p:nvSpPr>
              <p:cNvPr id="79" name="文本框 78"/>
              <p:cNvSpPr txBox="1"/>
              <p:nvPr/>
            </p:nvSpPr>
            <p:spPr>
              <a:xfrm>
                <a:off x="10195087" y="3099901"/>
                <a:ext cx="13295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800" b="1"/>
                  <a:t>COOH</a:t>
                </a:r>
                <a:endParaRPr lang="zh-CN" altLang="en-US" sz="2800"/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 flipH="1">
                <a:off x="10448807" y="3531763"/>
                <a:ext cx="0" cy="4306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文本框 84"/>
          <p:cNvSpPr txBox="1"/>
          <p:nvPr/>
        </p:nvSpPr>
        <p:spPr>
          <a:xfrm>
            <a:off x="10593705" y="3705860"/>
            <a:ext cx="166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宋体-简" panose="02010800040101010101" charset="-122"/>
                <a:ea typeface="宋体-简" panose="02010800040101010101" charset="-122"/>
                <a:cs typeface="Times New Roman" panose="02020603050405020304" pitchFamily="18" charset="0"/>
              </a:rPr>
              <a:t>芳香酯</a:t>
            </a:r>
            <a:endParaRPr lang="zh-CN" altLang="en-US" sz="2800">
              <a:latin typeface="宋体-简" panose="02010800040101010101" charset="-122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9676765" y="4096385"/>
            <a:ext cx="72009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640840" y="3563620"/>
            <a:ext cx="1022350" cy="781050"/>
            <a:chOff x="2584" y="5612"/>
            <a:chExt cx="1610" cy="1230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2584" y="6262"/>
              <a:ext cx="11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2584" y="6262"/>
              <a:ext cx="14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/>
                <a:t>光照</a:t>
              </a:r>
              <a:endParaRPr lang="zh-CN" altLang="en-US" b="1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734" y="5612"/>
              <a:ext cx="14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/>
                <a:t>Cl</a:t>
              </a:r>
              <a:r>
                <a:rPr lang="en-US" altLang="zh-CN" b="1" baseline="-25000"/>
                <a:t>2</a:t>
              </a:r>
              <a:endParaRPr lang="en-US" altLang="zh-CN" b="1" baseline="-250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567430" y="3705860"/>
            <a:ext cx="1532255" cy="736600"/>
            <a:chOff x="10467" y="5921"/>
            <a:chExt cx="2413" cy="1160"/>
          </a:xfrm>
        </p:grpSpPr>
        <p:grpSp>
          <p:nvGrpSpPr>
            <p:cNvPr id="34" name="组合 33"/>
            <p:cNvGrpSpPr/>
            <p:nvPr/>
          </p:nvGrpSpPr>
          <p:grpSpPr>
            <a:xfrm>
              <a:off x="10467" y="5921"/>
              <a:ext cx="2413" cy="1160"/>
              <a:chOff x="5387" y="5335"/>
              <a:chExt cx="2413" cy="1160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5387" y="5335"/>
                <a:ext cx="241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en-US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水溶液</a:t>
                </a:r>
                <a:endParaRPr lang="zh-CN" altLang="en-US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6396" y="5915"/>
                <a:ext cx="73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Δ </a:t>
                </a:r>
                <a:endParaRPr lang="zh-CN" altLang="en-US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37" name="直接箭头连接符 36"/>
            <p:cNvCxnSpPr/>
            <p:nvPr/>
          </p:nvCxnSpPr>
          <p:spPr>
            <a:xfrm flipV="1">
              <a:off x="10467" y="6470"/>
              <a:ext cx="2242" cy="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6105525" y="3585845"/>
            <a:ext cx="834390" cy="476885"/>
            <a:chOff x="9711" y="5544"/>
            <a:chExt cx="1314" cy="751"/>
          </a:xfrm>
        </p:grpSpPr>
        <p:cxnSp>
          <p:nvCxnSpPr>
            <p:cNvPr id="28" name="直接箭头连接符 27"/>
            <p:cNvCxnSpPr/>
            <p:nvPr/>
          </p:nvCxnSpPr>
          <p:spPr>
            <a:xfrm>
              <a:off x="9711" y="6295"/>
              <a:ext cx="11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文本框 85"/>
            <p:cNvSpPr txBox="1"/>
            <p:nvPr/>
          </p:nvSpPr>
          <p:spPr>
            <a:xfrm>
              <a:off x="9711" y="5544"/>
              <a:ext cx="131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[O]</a:t>
              </a:r>
              <a:endParaRPr lang="en-US" altLang="zh-CN" sz="24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12405" y="3636010"/>
            <a:ext cx="834390" cy="476885"/>
            <a:chOff x="9711" y="5544"/>
            <a:chExt cx="1314" cy="751"/>
          </a:xfrm>
        </p:grpSpPr>
        <p:cxnSp>
          <p:nvCxnSpPr>
            <p:cNvPr id="89" name="直接箭头连接符 88"/>
            <p:cNvCxnSpPr/>
            <p:nvPr/>
          </p:nvCxnSpPr>
          <p:spPr>
            <a:xfrm>
              <a:off x="9711" y="6295"/>
              <a:ext cx="11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本框 89"/>
            <p:cNvSpPr txBox="1"/>
            <p:nvPr/>
          </p:nvSpPr>
          <p:spPr>
            <a:xfrm>
              <a:off x="9711" y="5544"/>
              <a:ext cx="131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[O]</a:t>
              </a:r>
              <a:endParaRPr lang="en-US" altLang="zh-CN" sz="24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9676765" y="3705860"/>
            <a:ext cx="1443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浓硫酸</a:t>
            </a:r>
            <a:endParaRPr lang="zh-CN" altLang="en-US" sz="20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    Δ </a:t>
            </a:r>
            <a:endParaRPr lang="zh-CN" altLang="en-US" sz="20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929005" y="5209540"/>
            <a:ext cx="807085" cy="935990"/>
            <a:chOff x="3400370" y="4561987"/>
            <a:chExt cx="806986" cy="936104"/>
          </a:xfrm>
        </p:grpSpPr>
        <p:sp>
          <p:nvSpPr>
            <p:cNvPr id="95" name="六边形 94"/>
            <p:cNvSpPr/>
            <p:nvPr/>
          </p:nvSpPr>
          <p:spPr>
            <a:xfrm rot="5400000">
              <a:off x="3335811" y="4626546"/>
              <a:ext cx="936104" cy="806986"/>
            </a:xfrm>
            <a:prstGeom prst="hexag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/>
            <p:nvPr/>
          </p:nvCxnSpPr>
          <p:spPr>
            <a:xfrm flipH="1">
              <a:off x="3783098" y="5238634"/>
              <a:ext cx="36000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3783098" y="4634382"/>
              <a:ext cx="36000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3479826" y="4814254"/>
              <a:ext cx="0" cy="43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3627120" y="4516755"/>
            <a:ext cx="807085" cy="1803400"/>
            <a:chOff x="3400370" y="3694509"/>
            <a:chExt cx="806986" cy="1803582"/>
          </a:xfrm>
        </p:grpSpPr>
        <p:grpSp>
          <p:nvGrpSpPr>
            <p:cNvPr id="100" name="组合 99"/>
            <p:cNvGrpSpPr/>
            <p:nvPr/>
          </p:nvGrpSpPr>
          <p:grpSpPr>
            <a:xfrm>
              <a:off x="3400370" y="4561987"/>
              <a:ext cx="806986" cy="936104"/>
              <a:chOff x="3400370" y="4561987"/>
              <a:chExt cx="806986" cy="936104"/>
            </a:xfrm>
          </p:grpSpPr>
          <p:sp>
            <p:nvSpPr>
              <p:cNvPr id="101" name="六边形 100"/>
              <p:cNvSpPr/>
              <p:nvPr/>
            </p:nvSpPr>
            <p:spPr>
              <a:xfrm rot="5400000">
                <a:off x="3335811" y="4626546"/>
                <a:ext cx="936104" cy="806986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2" name="直接连接符 101"/>
              <p:cNvCxnSpPr/>
              <p:nvPr/>
            </p:nvCxnSpPr>
            <p:spPr>
              <a:xfrm flipH="1">
                <a:off x="3783098" y="5238634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783098" y="4634382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flipH="1">
                <a:off x="3479826" y="4814254"/>
                <a:ext cx="0" cy="43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5" name="组合 104"/>
            <p:cNvGrpSpPr/>
            <p:nvPr/>
          </p:nvGrpSpPr>
          <p:grpSpPr>
            <a:xfrm>
              <a:off x="3548385" y="3694509"/>
              <a:ext cx="594713" cy="862528"/>
              <a:chOff x="10195087" y="3099901"/>
              <a:chExt cx="594713" cy="862528"/>
            </a:xfrm>
          </p:grpSpPr>
          <p:sp>
            <p:nvSpPr>
              <p:cNvPr id="106" name="文本框 105"/>
              <p:cNvSpPr txBox="1"/>
              <p:nvPr/>
            </p:nvSpPr>
            <p:spPr>
              <a:xfrm>
                <a:off x="10195087" y="3099901"/>
                <a:ext cx="5947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800" b="1"/>
                  <a:t>Cl</a:t>
                </a:r>
                <a:endParaRPr lang="zh-CN" altLang="en-US" sz="2800"/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 flipH="1">
                <a:off x="10448807" y="3531763"/>
                <a:ext cx="0" cy="4306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组合 107"/>
          <p:cNvGrpSpPr/>
          <p:nvPr/>
        </p:nvGrpSpPr>
        <p:grpSpPr>
          <a:xfrm>
            <a:off x="6397625" y="4572635"/>
            <a:ext cx="1073785" cy="1803400"/>
            <a:chOff x="3400370" y="3694509"/>
            <a:chExt cx="1073894" cy="1803582"/>
          </a:xfrm>
        </p:grpSpPr>
        <p:grpSp>
          <p:nvGrpSpPr>
            <p:cNvPr id="109" name="组合 108"/>
            <p:cNvGrpSpPr/>
            <p:nvPr/>
          </p:nvGrpSpPr>
          <p:grpSpPr>
            <a:xfrm>
              <a:off x="3400370" y="4561987"/>
              <a:ext cx="806986" cy="936104"/>
              <a:chOff x="3400370" y="4561987"/>
              <a:chExt cx="806986" cy="936104"/>
            </a:xfrm>
          </p:grpSpPr>
          <p:sp>
            <p:nvSpPr>
              <p:cNvPr id="131" name="六边形 130"/>
              <p:cNvSpPr/>
              <p:nvPr/>
            </p:nvSpPr>
            <p:spPr>
              <a:xfrm rot="5400000">
                <a:off x="3335811" y="4626546"/>
                <a:ext cx="936104" cy="806986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" name="直接连接符 131"/>
              <p:cNvCxnSpPr/>
              <p:nvPr/>
            </p:nvCxnSpPr>
            <p:spPr>
              <a:xfrm flipH="1">
                <a:off x="3783098" y="5238634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3783098" y="4634382"/>
                <a:ext cx="360000" cy="18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flipH="1">
                <a:off x="3479826" y="4814254"/>
                <a:ext cx="0" cy="43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5" name="组合 134"/>
            <p:cNvGrpSpPr/>
            <p:nvPr/>
          </p:nvGrpSpPr>
          <p:grpSpPr>
            <a:xfrm>
              <a:off x="3548385" y="3694509"/>
              <a:ext cx="925879" cy="862528"/>
              <a:chOff x="10195087" y="3099901"/>
              <a:chExt cx="925879" cy="862528"/>
            </a:xfrm>
          </p:grpSpPr>
          <p:sp>
            <p:nvSpPr>
              <p:cNvPr id="136" name="文本框 135"/>
              <p:cNvSpPr txBox="1"/>
              <p:nvPr/>
            </p:nvSpPr>
            <p:spPr>
              <a:xfrm>
                <a:off x="10195087" y="3099901"/>
                <a:ext cx="9258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800" b="1"/>
                  <a:t>OH</a:t>
                </a:r>
                <a:endParaRPr lang="zh-CN" altLang="en-US" sz="2800"/>
              </a:p>
            </p:txBody>
          </p:sp>
          <p:cxnSp>
            <p:nvCxnSpPr>
              <p:cNvPr id="137" name="直接连接符 136"/>
              <p:cNvCxnSpPr/>
              <p:nvPr/>
            </p:nvCxnSpPr>
            <p:spPr>
              <a:xfrm flipH="1">
                <a:off x="10448807" y="3531763"/>
                <a:ext cx="0" cy="4306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组合 137"/>
          <p:cNvGrpSpPr/>
          <p:nvPr/>
        </p:nvGrpSpPr>
        <p:grpSpPr>
          <a:xfrm>
            <a:off x="2007235" y="5352419"/>
            <a:ext cx="1368425" cy="706755"/>
            <a:chOff x="2423706" y="5713282"/>
            <a:chExt cx="1368000" cy="707005"/>
          </a:xfrm>
        </p:grpSpPr>
        <p:cxnSp>
          <p:nvCxnSpPr>
            <p:cNvPr id="139" name="直接箭头连接符 138"/>
            <p:cNvCxnSpPr/>
            <p:nvPr/>
          </p:nvCxnSpPr>
          <p:spPr>
            <a:xfrm>
              <a:off x="2423706" y="6084729"/>
              <a:ext cx="136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文本框 139"/>
            <p:cNvSpPr txBox="1"/>
            <p:nvPr/>
          </p:nvSpPr>
          <p:spPr>
            <a:xfrm>
              <a:off x="2423706" y="5713282"/>
              <a:ext cx="1313038" cy="70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Cl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endParaRPr lang="en-US" altLang="zh-CN" sz="20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</a:t>
              </a:r>
              <a:endParaRPr lang="zh-CN" altLang="en-US" sz="20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86360" y="541655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宋体-简" panose="02010800040101010101" charset="-122"/>
              </a:rPr>
              <a:t>②</a:t>
            </a:r>
            <a:endParaRPr lang="zh-CN" altLang="en-US" sz="2800">
              <a:latin typeface="Times New Roman" panose="02020603050405020304" pitchFamily="18" charset="0"/>
              <a:ea typeface="宋体-简" panose="02010800040101010101" charset="-122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4676140" y="5355590"/>
            <a:ext cx="1532255" cy="736600"/>
            <a:chOff x="10467" y="5921"/>
            <a:chExt cx="2413" cy="1160"/>
          </a:xfrm>
        </p:grpSpPr>
        <p:grpSp>
          <p:nvGrpSpPr>
            <p:cNvPr id="146" name="组合 145"/>
            <p:cNvGrpSpPr/>
            <p:nvPr/>
          </p:nvGrpSpPr>
          <p:grpSpPr>
            <a:xfrm>
              <a:off x="10467" y="5921"/>
              <a:ext cx="2413" cy="1160"/>
              <a:chOff x="5387" y="5335"/>
              <a:chExt cx="2413" cy="1160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5387" y="5335"/>
                <a:ext cx="241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en-US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水溶液</a:t>
                </a:r>
                <a:endParaRPr lang="zh-CN" altLang="en-US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6396" y="5915"/>
                <a:ext cx="73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Δ </a:t>
                </a:r>
                <a:endParaRPr lang="zh-CN" altLang="en-US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149" name="直接箭头连接符 148"/>
            <p:cNvCxnSpPr/>
            <p:nvPr/>
          </p:nvCxnSpPr>
          <p:spPr>
            <a:xfrm flipV="1">
              <a:off x="10467" y="6470"/>
              <a:ext cx="2242" cy="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文本框 149"/>
          <p:cNvSpPr txBox="1"/>
          <p:nvPr/>
        </p:nvSpPr>
        <p:spPr>
          <a:xfrm>
            <a:off x="86360" y="363537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宋体-简" panose="02010800040101010101" charset="-122"/>
              </a:rPr>
              <a:t>①</a:t>
            </a:r>
            <a:endParaRPr lang="zh-CN" altLang="en-US" sz="2800">
              <a:latin typeface="Times New Roman" panose="02020603050405020304" pitchFamily="18" charset="0"/>
              <a:ea typeface="宋体-简" panose="02010800040101010101" charset="-122"/>
            </a:endParaRPr>
          </a:p>
        </p:txBody>
      </p:sp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常见的合成路线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0" grpId="0"/>
      <p:bldP spid="85" grpId="0"/>
      <p:bldP spid="1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755" y="1245235"/>
            <a:ext cx="120332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    20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世纪初，维尔施泰特通过十余步反应合成颠茄酮，总产率仅有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0.75%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。十几年后，罗宾逊仅用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步反应便完成合成，总产率达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90%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80715" y="2406650"/>
            <a:ext cx="3926840" cy="3113183"/>
            <a:chOff x="13460921" y="7956098"/>
            <a:chExt cx="2000250" cy="16546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0921" y="7956098"/>
              <a:ext cx="2000250" cy="135255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3546758" y="9333311"/>
              <a:ext cx="1440160" cy="277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颠茄酮</a:t>
              </a:r>
              <a:endPara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有机合成发展史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3180" y="1146175"/>
            <a:ext cx="1183513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711835"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 20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世纪中后期，伍德沃德与多位化学家合作，成功合成了奎宁、胆固醇、叶绿素、红霉素、维生素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等一系列结构复杂的天然产物。</a:t>
            </a:r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01165" y="2099310"/>
            <a:ext cx="4206240" cy="4522470"/>
            <a:chOff x="16009218" y="2201872"/>
            <a:chExt cx="7916534" cy="753724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218" y="2201872"/>
              <a:ext cx="6673600" cy="753724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130894" y="8821564"/>
              <a:ext cx="4794857" cy="86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维生素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12</a:t>
              </a:r>
              <a:endParaRPr lang="zh-CN" altLang="en-US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438900" y="2390140"/>
            <a:ext cx="42633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宋体" panose="02010600030101010101" pitchFamily="2" charset="-122"/>
                <a:sym typeface="+mn-ea"/>
              </a:rPr>
              <a:t>科里提出了系统化的逆合成概念，开始利用计算机来辅助设计合成路线。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38900" y="4064318"/>
            <a:ext cx="5080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711835" algn="l"/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宋体" panose="02010600030101010101" pitchFamily="2" charset="-122"/>
              </a:rPr>
              <a:t>总之，有机合成的发展，使人们不仅能通过人工手段合成原本只能从生物体内分离、提取的天然产物，还可以根据实际需要设计合成具有特定结构和性能的新物质。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有机合成发展史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8315" y="2263775"/>
            <a:ext cx="1970405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碳骨架构建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2920" y="3027045"/>
            <a:ext cx="1970405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官能团转化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649855"/>
            <a:ext cx="3400425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有机合成路线的确定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5495" y="2663825"/>
            <a:ext cx="3757930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进行合理的设计与选择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18020" y="4218940"/>
            <a:ext cx="4115435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较低的成本和较高的产率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67790" y="5456555"/>
            <a:ext cx="6617970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简便而对环境友好的操作得到目标产物。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848735" y="2910840"/>
            <a:ext cx="316928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2"/>
          </p:cNvCxnSpPr>
          <p:nvPr/>
        </p:nvCxnSpPr>
        <p:spPr>
          <a:xfrm flipH="1">
            <a:off x="9014460" y="3185795"/>
            <a:ext cx="0" cy="9925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7" idx="1"/>
            <a:endCxn id="8" idx="0"/>
          </p:cNvCxnSpPr>
          <p:nvPr/>
        </p:nvCxnSpPr>
        <p:spPr>
          <a:xfrm flipH="1">
            <a:off x="4676775" y="4479925"/>
            <a:ext cx="2341245" cy="9766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有机合成的设计方法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34010" y="1700530"/>
            <a:ext cx="8984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/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sz="2800" b="1">
                <a:ea typeface="宋体" panose="02010600030101010101" pitchFamily="2" charset="-122"/>
              </a:rPr>
              <a:t>从原料出发设计合成路线的方法步骤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84530" y="2416810"/>
            <a:ext cx="10394950" cy="3076575"/>
            <a:chOff x="2903762" y="3714735"/>
            <a:chExt cx="14016434" cy="4865380"/>
          </a:xfrm>
        </p:grpSpPr>
        <p:pic>
          <p:nvPicPr>
            <p:cNvPr id="641028" name="图片 641027" descr="E:/任秀焕/成才之路/同步/人教化学选修5/CNhxx91.tif"/>
            <p:cNvPicPr>
              <a:picLocks noChangeAspect="1"/>
            </p:cNvPicPr>
            <p:nvPr/>
          </p:nvPicPr>
          <p:blipFill>
            <a:blip r:embed="rId1" r:link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3762" y="3714735"/>
              <a:ext cx="14016434" cy="48653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rcRect l="31126" t="42644" r="59910" b="50864"/>
            <a:stretch>
              <a:fillRect/>
            </a:stretch>
          </p:blipFill>
          <p:spPr>
            <a:xfrm>
              <a:off x="5457415" y="5751381"/>
              <a:ext cx="1188133" cy="6436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l="31126" t="42644" r="59910" b="50864"/>
            <a:stretch>
              <a:fillRect/>
            </a:stretch>
          </p:blipFill>
          <p:spPr>
            <a:xfrm>
              <a:off x="9121469" y="5751381"/>
              <a:ext cx="1188133" cy="64362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l="31126" t="42644" r="59910" b="50864"/>
            <a:stretch>
              <a:fillRect/>
            </a:stretch>
          </p:blipFill>
          <p:spPr>
            <a:xfrm>
              <a:off x="12876994" y="5751380"/>
              <a:ext cx="1116000" cy="604553"/>
            </a:xfrm>
            <a:prstGeom prst="rect">
              <a:avLst/>
            </a:prstGeom>
          </p:spPr>
        </p:pic>
        <p:cxnSp>
          <p:nvCxnSpPr>
            <p:cNvPr id="11" name="直接箭头连接符 10"/>
            <p:cNvCxnSpPr/>
            <p:nvPr/>
          </p:nvCxnSpPr>
          <p:spPr>
            <a:xfrm>
              <a:off x="5478680" y="6040602"/>
              <a:ext cx="108012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9229482" y="6045455"/>
              <a:ext cx="108012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12876994" y="6066720"/>
              <a:ext cx="108012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692150" y="3182620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sym typeface="+mn-ea"/>
              </a:rPr>
              <a:t>简单、易得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144520" y="5997575"/>
            <a:ext cx="5902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sym typeface="+mn-ea"/>
              </a:rPr>
              <a:t>碳骨架和官能团</a:t>
            </a:r>
            <a:r>
              <a:rPr lang="zh-CN" altLang="en-US" sz="2800" b="1">
                <a:sym typeface="+mn-ea"/>
              </a:rPr>
              <a:t>等方面的异同的比较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2578100" y="4277995"/>
            <a:ext cx="702945" cy="17195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8862060" y="4225290"/>
            <a:ext cx="1109980" cy="1844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2763520" y="3182620"/>
            <a:ext cx="5170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sym typeface="+mn-ea"/>
              </a:rPr>
              <a:t>增加一段碳链或连上一个官能团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有机合成的设计方法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-187960" y="1429385"/>
            <a:ext cx="89719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/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sz="2800" b="1">
                <a:ea typeface="宋体" panose="02010600030101010101" pitchFamily="2" charset="-122"/>
              </a:rPr>
              <a:t>从目标化合物出发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逆合成</a:t>
            </a:r>
            <a:r>
              <a:rPr lang="zh-CN" sz="2800" b="1">
                <a:ea typeface="宋体" panose="02010600030101010101" pitchFamily="2" charset="-122"/>
              </a:rPr>
              <a:t>分析法的基本思路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0655" y="2373630"/>
            <a:ext cx="1964055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ea typeface="宋体" panose="02010600030101010101" pitchFamily="2" charset="-122"/>
                <a:sym typeface="+mn-ea"/>
              </a:rPr>
              <a:t>目标化合物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56790" y="2112645"/>
            <a:ext cx="4457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ea typeface="宋体" panose="02010600030101010101" pitchFamily="2" charset="-122"/>
                <a:sym typeface="+mn-ea"/>
              </a:rPr>
              <a:t>适当位置断开相应的化学键</a:t>
            </a:r>
            <a:endParaRPr lang="zh-CN" sz="2800" b="1"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2" name="直接箭头连接符 11"/>
          <p:cNvCxnSpPr>
            <a:stCxn id="2" idx="3"/>
          </p:cNvCxnSpPr>
          <p:nvPr/>
        </p:nvCxnSpPr>
        <p:spPr>
          <a:xfrm>
            <a:off x="2124710" y="2634615"/>
            <a:ext cx="4589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714490" y="2362200"/>
            <a:ext cx="4101465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ea typeface="宋体" panose="02010600030101010101" pitchFamily="2" charset="-122"/>
                <a:sym typeface="+mn-ea"/>
              </a:rPr>
              <a:t>较小片段所对应的中间体</a:t>
            </a:r>
            <a:endParaRPr lang="zh-CN" sz="2800" b="1"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2083435" y="2802255"/>
            <a:ext cx="462978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556000" y="2884170"/>
            <a:ext cx="1607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ea typeface="宋体" panose="02010600030101010101" pitchFamily="2" charset="-122"/>
                <a:sym typeface="+mn-ea"/>
              </a:rPr>
              <a:t>经过反应</a:t>
            </a:r>
            <a:endParaRPr lang="zh-CN" altLang="en-US"/>
          </a:p>
        </p:txBody>
      </p:sp>
      <p:cxnSp>
        <p:nvCxnSpPr>
          <p:cNvPr id="16" name="直接箭头连接符 15"/>
          <p:cNvCxnSpPr>
            <a:stCxn id="13" idx="2"/>
          </p:cNvCxnSpPr>
          <p:nvPr/>
        </p:nvCxnSpPr>
        <p:spPr>
          <a:xfrm flipH="1">
            <a:off x="8765540" y="2884170"/>
            <a:ext cx="0" cy="1162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517005" y="3168015"/>
            <a:ext cx="4457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ea typeface="宋体" panose="02010600030101010101" pitchFamily="2" charset="-122"/>
                <a:sym typeface="+mn-ea"/>
              </a:rPr>
              <a:t>适当位置断开相应的化学键</a:t>
            </a:r>
            <a:endParaRPr lang="zh-CN" sz="2800" b="1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40065" y="4046220"/>
            <a:ext cx="1251585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ea typeface="宋体" panose="02010600030101010101" pitchFamily="2" charset="-122"/>
                <a:sym typeface="+mn-ea"/>
              </a:rPr>
              <a:t>中间体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60655" y="4046220"/>
            <a:ext cx="5526405" cy="521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ea typeface="宋体" panose="02010600030101010101" pitchFamily="2" charset="-122"/>
                <a:sym typeface="+mn-ea"/>
              </a:rPr>
              <a:t>确定最适宜的基础原料和合成路线</a:t>
            </a:r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687060" y="4302125"/>
            <a:ext cx="2333625" cy="11430"/>
            <a:chOff x="8956" y="6775"/>
            <a:chExt cx="3675" cy="18"/>
          </a:xfrm>
        </p:grpSpPr>
        <p:cxnSp>
          <p:nvCxnSpPr>
            <p:cNvPr id="20" name="直接箭头连接符 19"/>
            <p:cNvCxnSpPr/>
            <p:nvPr/>
          </p:nvCxnSpPr>
          <p:spPr>
            <a:xfrm flipH="1" flipV="1">
              <a:off x="8956" y="6775"/>
              <a:ext cx="459" cy="1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415" y="6793"/>
              <a:ext cx="3217" cy="0"/>
            </a:xfrm>
            <a:prstGeom prst="line">
              <a:avLst/>
            </a:prstGeom>
            <a:ln w="4445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78510" y="5156835"/>
            <a:ext cx="10107930" cy="1134745"/>
            <a:chOff x="1226" y="8121"/>
            <a:chExt cx="15918" cy="1787"/>
          </a:xfrm>
        </p:grpSpPr>
        <p:pic>
          <p:nvPicPr>
            <p:cNvPr id="23" name="H76A.eps" descr="id:2147510259;FounderC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26" y="8121"/>
              <a:ext cx="15919" cy="106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6865" y="9184"/>
              <a:ext cx="413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sz="2400" b="1">
                  <a:ea typeface="宋体" panose="02010600030101010101" pitchFamily="2" charset="-122"/>
                  <a:sym typeface="+mn-ea"/>
                </a:rPr>
                <a:t>逆合成分析示意图</a:t>
              </a:r>
              <a:endParaRPr lang="zh-CN" sz="2400" b="1"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有机合成的设计方法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205740" y="1045845"/>
            <a:ext cx="2144395" cy="521970"/>
            <a:chOff x="616" y="554"/>
            <a:chExt cx="3377" cy="822"/>
          </a:xfrm>
        </p:grpSpPr>
        <p:sp>
          <p:nvSpPr>
            <p:cNvPr id="77" name="文本框 76"/>
            <p:cNvSpPr txBox="1"/>
            <p:nvPr/>
          </p:nvSpPr>
          <p:spPr>
            <a:xfrm>
              <a:off x="1453" y="554"/>
              <a:ext cx="254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实例分析</a:t>
              </a:r>
              <a:endPara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8" name="AutoShape 117"/>
            <p:cNvSpPr/>
            <p:nvPr/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r>
                <a: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rPr>
                <a:t>	</a:t>
              </a: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0380" y="1709420"/>
            <a:ext cx="107632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以乙二酸二乙酯这种医药和染料工业原料的合成为例，说明有机合成路线的设计和选择。</a:t>
            </a:r>
            <a:endParaRPr sz="2800" b="1" kern="100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735" y="3621405"/>
            <a:ext cx="2482215" cy="1846580"/>
            <a:chOff x="1411" y="4478"/>
            <a:chExt cx="3909" cy="2908"/>
          </a:xfrm>
        </p:grpSpPr>
        <p:sp>
          <p:nvSpPr>
            <p:cNvPr id="6" name="文本框 5"/>
            <p:cNvSpPr txBox="1"/>
            <p:nvPr/>
          </p:nvSpPr>
          <p:spPr>
            <a:xfrm>
              <a:off x="2360" y="4984"/>
              <a:ext cx="8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931" y="5400"/>
              <a:ext cx="4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1986" y="4896"/>
              <a:ext cx="549" cy="379"/>
              <a:chOff x="1370" y="5211"/>
              <a:chExt cx="549" cy="379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445" y="5211"/>
                <a:ext cx="474" cy="2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370" y="5350"/>
                <a:ext cx="474" cy="2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10"/>
            <p:cNvSpPr txBox="1"/>
            <p:nvPr/>
          </p:nvSpPr>
          <p:spPr>
            <a:xfrm>
              <a:off x="1411" y="4478"/>
              <a:ext cx="8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2687" y="5681"/>
              <a:ext cx="0" cy="4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2360" y="6148"/>
              <a:ext cx="8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931" y="6564"/>
              <a:ext cx="4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 rot="7500000">
              <a:off x="2025" y="6579"/>
              <a:ext cx="549" cy="379"/>
              <a:chOff x="1370" y="5211"/>
              <a:chExt cx="549" cy="379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445" y="5211"/>
                <a:ext cx="474" cy="2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1370" y="5350"/>
                <a:ext cx="474" cy="2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1481" y="6564"/>
              <a:ext cx="8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24" y="4971"/>
              <a:ext cx="199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OC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5</a:t>
              </a:r>
              <a:endPara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24" y="6139"/>
              <a:ext cx="199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OC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5</a:t>
              </a:r>
              <a:endPara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1151890" y="3918585"/>
            <a:ext cx="0" cy="576580"/>
          </a:xfrm>
          <a:prstGeom prst="line">
            <a:avLst/>
          </a:prstGeom>
          <a:ln w="3492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160780" y="4631690"/>
            <a:ext cx="0" cy="576580"/>
          </a:xfrm>
          <a:prstGeom prst="line">
            <a:avLst/>
          </a:prstGeom>
          <a:ln w="3492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箭头 24"/>
          <p:cNvSpPr/>
          <p:nvPr/>
        </p:nvSpPr>
        <p:spPr>
          <a:xfrm>
            <a:off x="2404745" y="4385310"/>
            <a:ext cx="510540" cy="3625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178810" y="4013835"/>
            <a:ext cx="2482215" cy="1846580"/>
            <a:chOff x="1411" y="4478"/>
            <a:chExt cx="3909" cy="2908"/>
          </a:xfrm>
        </p:grpSpPr>
        <p:sp>
          <p:nvSpPr>
            <p:cNvPr id="27" name="文本框 26"/>
            <p:cNvSpPr txBox="1"/>
            <p:nvPr/>
          </p:nvSpPr>
          <p:spPr>
            <a:xfrm>
              <a:off x="2360" y="4984"/>
              <a:ext cx="8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931" y="5400"/>
              <a:ext cx="4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1986" y="4896"/>
              <a:ext cx="549" cy="379"/>
              <a:chOff x="1370" y="5211"/>
              <a:chExt cx="549" cy="379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445" y="5211"/>
                <a:ext cx="474" cy="2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370" y="5350"/>
                <a:ext cx="474" cy="2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31"/>
            <p:cNvSpPr txBox="1"/>
            <p:nvPr/>
          </p:nvSpPr>
          <p:spPr>
            <a:xfrm>
              <a:off x="1411" y="4478"/>
              <a:ext cx="8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2687" y="5681"/>
              <a:ext cx="0" cy="4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2360" y="6148"/>
              <a:ext cx="8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2931" y="6564"/>
              <a:ext cx="4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35"/>
            <p:cNvGrpSpPr/>
            <p:nvPr/>
          </p:nvGrpSpPr>
          <p:grpSpPr>
            <a:xfrm rot="7500000">
              <a:off x="2025" y="6579"/>
              <a:ext cx="549" cy="379"/>
              <a:chOff x="1370" y="5211"/>
              <a:chExt cx="549" cy="379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445" y="5211"/>
                <a:ext cx="474" cy="2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370" y="5350"/>
                <a:ext cx="474" cy="2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文本框 38"/>
            <p:cNvSpPr txBox="1"/>
            <p:nvPr/>
          </p:nvSpPr>
          <p:spPr>
            <a:xfrm>
              <a:off x="1481" y="6564"/>
              <a:ext cx="8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24" y="4971"/>
              <a:ext cx="199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24" y="6139"/>
              <a:ext cx="199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206750" y="3012440"/>
            <a:ext cx="294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OH</a:t>
            </a:r>
            <a:endParaRPr lang="en-US" altLang="zh-CN" sz="28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45" name="左大括号 44"/>
          <p:cNvSpPr/>
          <p:nvPr/>
        </p:nvSpPr>
        <p:spPr>
          <a:xfrm>
            <a:off x="2987675" y="3328670"/>
            <a:ext cx="219075" cy="2518410"/>
          </a:xfrm>
          <a:prstGeom prst="leftBrace">
            <a:avLst>
              <a:gd name="adj1" fmla="val 8333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5150485" y="4744720"/>
            <a:ext cx="510540" cy="3625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7721600" y="4321175"/>
            <a:ext cx="1680845" cy="1209675"/>
            <a:chOff x="9634" y="7794"/>
            <a:chExt cx="2647" cy="1905"/>
          </a:xfrm>
        </p:grpSpPr>
        <p:grpSp>
          <p:nvGrpSpPr>
            <p:cNvPr id="47" name="组合 46"/>
            <p:cNvGrpSpPr/>
            <p:nvPr/>
          </p:nvGrpSpPr>
          <p:grpSpPr>
            <a:xfrm>
              <a:off x="9634" y="7799"/>
              <a:ext cx="2647" cy="1900"/>
              <a:chOff x="2286" y="4444"/>
              <a:chExt cx="2647" cy="1900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2346" y="4444"/>
                <a:ext cx="140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 flipH="1">
                <a:off x="2687" y="5189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54"/>
              <p:cNvSpPr txBox="1"/>
              <p:nvPr/>
            </p:nvSpPr>
            <p:spPr>
              <a:xfrm>
                <a:off x="2286" y="5517"/>
                <a:ext cx="138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3424" y="5915"/>
                <a:ext cx="49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文本框 61"/>
              <p:cNvSpPr txBox="1"/>
              <p:nvPr/>
            </p:nvSpPr>
            <p:spPr>
              <a:xfrm>
                <a:off x="3792" y="5522"/>
                <a:ext cx="114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Cl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>
              <a:off x="10772" y="8209"/>
              <a:ext cx="4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11140" y="7794"/>
              <a:ext cx="11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Cl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右箭头 65"/>
          <p:cNvSpPr/>
          <p:nvPr/>
        </p:nvSpPr>
        <p:spPr>
          <a:xfrm>
            <a:off x="7214870" y="4711700"/>
            <a:ext cx="510540" cy="3625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5534660" y="4354830"/>
            <a:ext cx="1680210" cy="1209675"/>
            <a:chOff x="9634" y="7794"/>
            <a:chExt cx="2646" cy="1905"/>
          </a:xfrm>
        </p:grpSpPr>
        <p:grpSp>
          <p:nvGrpSpPr>
            <p:cNvPr id="68" name="组合 67"/>
            <p:cNvGrpSpPr/>
            <p:nvPr/>
          </p:nvGrpSpPr>
          <p:grpSpPr>
            <a:xfrm>
              <a:off x="9634" y="7799"/>
              <a:ext cx="2647" cy="1900"/>
              <a:chOff x="2286" y="4444"/>
              <a:chExt cx="2647" cy="1900"/>
            </a:xfrm>
          </p:grpSpPr>
          <p:sp>
            <p:nvSpPr>
              <p:cNvPr id="69" name="文本框 68"/>
              <p:cNvSpPr txBox="1"/>
              <p:nvPr/>
            </p:nvSpPr>
            <p:spPr>
              <a:xfrm>
                <a:off x="2346" y="4444"/>
                <a:ext cx="140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 flipH="1">
                <a:off x="2687" y="5189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文本框 70"/>
              <p:cNvSpPr txBox="1"/>
              <p:nvPr/>
            </p:nvSpPr>
            <p:spPr>
              <a:xfrm>
                <a:off x="2286" y="5517"/>
                <a:ext cx="138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3424" y="5915"/>
                <a:ext cx="49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文本框 72"/>
              <p:cNvSpPr txBox="1"/>
              <p:nvPr/>
            </p:nvSpPr>
            <p:spPr>
              <a:xfrm>
                <a:off x="3792" y="5522"/>
                <a:ext cx="114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OH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4" name="直接连接符 73"/>
            <p:cNvCxnSpPr/>
            <p:nvPr/>
          </p:nvCxnSpPr>
          <p:spPr>
            <a:xfrm>
              <a:off x="10772" y="8209"/>
              <a:ext cx="4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/>
            <p:cNvSpPr txBox="1"/>
            <p:nvPr/>
          </p:nvSpPr>
          <p:spPr>
            <a:xfrm>
              <a:off x="11140" y="7794"/>
              <a:ext cx="11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右箭头 78"/>
          <p:cNvSpPr/>
          <p:nvPr/>
        </p:nvSpPr>
        <p:spPr>
          <a:xfrm>
            <a:off x="9231630" y="4797425"/>
            <a:ext cx="510540" cy="3625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9742170" y="4631690"/>
            <a:ext cx="2471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=CH</a:t>
            </a:r>
            <a:r>
              <a: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endParaRPr lang="en-US" altLang="zh-CN" sz="2800" baseline="-250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81" name="右箭头 80"/>
          <p:cNvSpPr/>
          <p:nvPr/>
        </p:nvSpPr>
        <p:spPr>
          <a:xfrm>
            <a:off x="5262245" y="3098800"/>
            <a:ext cx="510540" cy="3625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5772785" y="3012440"/>
            <a:ext cx="2471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CH</a:t>
            </a:r>
            <a:r>
              <a: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=CH</a:t>
            </a:r>
            <a:r>
              <a: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endParaRPr lang="en-US" altLang="zh-CN" sz="2800" baseline="-250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pic>
        <p:nvPicPr>
          <p:cNvPr id="84" name="H76A.eps" descr="id:2147510259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995" y="5860415"/>
            <a:ext cx="10108565" cy="675005"/>
          </a:xfrm>
          <a:prstGeom prst="rect">
            <a:avLst/>
          </a:prstGeom>
        </p:spPr>
      </p:pic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有机合成的设计方法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bldLvl="0" animBg="1"/>
      <p:bldP spid="44" grpId="0"/>
      <p:bldP spid="81" grpId="0" bldLvl="0" animBg="1"/>
      <p:bldP spid="82" grpId="0"/>
      <p:bldP spid="46" grpId="0" bldLvl="0" animBg="1"/>
      <p:bldP spid="66" grpId="0" bldLvl="0" animBg="1"/>
      <p:bldP spid="79" grpId="0" bldLvl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350" y="1144270"/>
            <a:ext cx="11274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确定</a:t>
            </a:r>
            <a:r>
              <a:rPr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乙二酸二乙酯</a:t>
            </a:r>
            <a:r>
              <a:rPr 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的基础原料为乙烯，通过以下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步反应完成合成：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2475" y="1938020"/>
            <a:ext cx="7325995" cy="736600"/>
            <a:chOff x="1107" y="3052"/>
            <a:chExt cx="11537" cy="1160"/>
          </a:xfrm>
        </p:grpSpPr>
        <p:sp>
          <p:nvSpPr>
            <p:cNvPr id="80" name="文本框 79"/>
            <p:cNvSpPr txBox="1"/>
            <p:nvPr/>
          </p:nvSpPr>
          <p:spPr>
            <a:xfrm>
              <a:off x="1773" y="3221"/>
              <a:ext cx="452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=CH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    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+  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298" y="3052"/>
              <a:ext cx="2141" cy="1160"/>
              <a:chOff x="5811" y="5597"/>
              <a:chExt cx="2141" cy="1160"/>
            </a:xfrm>
          </p:grpSpPr>
          <p:cxnSp>
            <p:nvCxnSpPr>
              <p:cNvPr id="11" name="直接箭头连接符 10"/>
              <p:cNvCxnSpPr/>
              <p:nvPr/>
            </p:nvCxnSpPr>
            <p:spPr>
              <a:xfrm>
                <a:off x="5811" y="6177"/>
                <a:ext cx="1660" cy="0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5910" y="5597"/>
                <a:ext cx="18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/>
                  <a:t>催化剂</a:t>
                </a:r>
                <a:endParaRPr lang="zh-CN" altLang="en-US" b="1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811" y="6177"/>
                <a:ext cx="21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Δ </a:t>
                </a:r>
                <a:r>
                  <a:rPr lang="zh-CN" altLang="en-US" b="1">
                    <a:sym typeface="+mn-ea"/>
                  </a:rPr>
                  <a:t>，</a:t>
                </a:r>
                <a:r>
                  <a:rPr lang="zh-CN" altLang="en-US" b="1"/>
                  <a:t>加压</a:t>
                </a:r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116" y="3221"/>
              <a:ext cx="452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 O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07" y="3221"/>
              <a:ext cx="9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1.</a:t>
              </a:r>
              <a:endParaRPr lang="en-US" altLang="zh-CN" sz="28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2945" y="2674620"/>
            <a:ext cx="6130925" cy="1209040"/>
            <a:chOff x="1107" y="4212"/>
            <a:chExt cx="9655" cy="1904"/>
          </a:xfrm>
        </p:grpSpPr>
        <p:grpSp>
          <p:nvGrpSpPr>
            <p:cNvPr id="20" name="组合 19"/>
            <p:cNvGrpSpPr/>
            <p:nvPr/>
          </p:nvGrpSpPr>
          <p:grpSpPr>
            <a:xfrm>
              <a:off x="1972" y="4212"/>
              <a:ext cx="8790" cy="1904"/>
              <a:chOff x="1972" y="4212"/>
              <a:chExt cx="8790" cy="190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972" y="4666"/>
                <a:ext cx="452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=CH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    </a:t>
                </a:r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+  Cl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箭头连接符 18"/>
              <p:cNvCxnSpPr>
                <a:stCxn id="17" idx="3"/>
              </p:cNvCxnSpPr>
              <p:nvPr/>
            </p:nvCxnSpPr>
            <p:spPr>
              <a:xfrm>
                <a:off x="6500" y="5077"/>
                <a:ext cx="1386" cy="0"/>
              </a:xfrm>
              <a:prstGeom prst="straightConnector1">
                <a:avLst/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组合 64"/>
              <p:cNvGrpSpPr/>
              <p:nvPr/>
            </p:nvGrpSpPr>
            <p:grpSpPr>
              <a:xfrm>
                <a:off x="8116" y="4212"/>
                <a:ext cx="2647" cy="1905"/>
                <a:chOff x="9634" y="7794"/>
                <a:chExt cx="2647" cy="1905"/>
              </a:xfrm>
            </p:grpSpPr>
            <p:grpSp>
              <p:nvGrpSpPr>
                <p:cNvPr id="47" name="组合 46"/>
                <p:cNvGrpSpPr/>
                <p:nvPr/>
              </p:nvGrpSpPr>
              <p:grpSpPr>
                <a:xfrm>
                  <a:off x="9634" y="7799"/>
                  <a:ext cx="2647" cy="1900"/>
                  <a:chOff x="2286" y="4444"/>
                  <a:chExt cx="2647" cy="1900"/>
                </a:xfrm>
              </p:grpSpPr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2346" y="4444"/>
                    <a:ext cx="1401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CH</a:t>
                    </a:r>
                    <a:r>
                      <a:rPr lang="en-US" altLang="zh-CN" sz="2800" baseline="-250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2</a:t>
                    </a:r>
                    <a:endPara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4" name="直接连接符 53"/>
                  <p:cNvCxnSpPr/>
                  <p:nvPr/>
                </p:nvCxnSpPr>
                <p:spPr>
                  <a:xfrm flipH="1">
                    <a:off x="2687" y="5189"/>
                    <a:ext cx="0" cy="46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文本框 54"/>
                  <p:cNvSpPr txBox="1"/>
                  <p:nvPr/>
                </p:nvSpPr>
                <p:spPr>
                  <a:xfrm>
                    <a:off x="2286" y="5517"/>
                    <a:ext cx="1388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CH</a:t>
                    </a:r>
                    <a:r>
                      <a:rPr lang="en-US" altLang="zh-CN" sz="2800" baseline="-250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2</a:t>
                    </a:r>
                    <a:endPara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6" name="直接连接符 55"/>
                  <p:cNvCxnSpPr/>
                  <p:nvPr/>
                </p:nvCxnSpPr>
                <p:spPr>
                  <a:xfrm>
                    <a:off x="3424" y="5915"/>
                    <a:ext cx="49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文本框 61"/>
                  <p:cNvSpPr txBox="1"/>
                  <p:nvPr/>
                </p:nvSpPr>
                <p:spPr>
                  <a:xfrm>
                    <a:off x="3792" y="5522"/>
                    <a:ext cx="1141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Cl</a:t>
                    </a:r>
                    <a:endPara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63" name="直接连接符 62"/>
                <p:cNvCxnSpPr/>
                <p:nvPr/>
              </p:nvCxnSpPr>
              <p:spPr>
                <a:xfrm>
                  <a:off x="10772" y="8209"/>
                  <a:ext cx="49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文本框 63"/>
                <p:cNvSpPr txBox="1"/>
                <p:nvPr/>
              </p:nvSpPr>
              <p:spPr>
                <a:xfrm>
                  <a:off x="11140" y="7794"/>
                  <a:ext cx="1141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Cl</a:t>
                  </a:r>
                  <a:endPara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" name="文本框 3"/>
            <p:cNvSpPr txBox="1"/>
            <p:nvPr/>
          </p:nvSpPr>
          <p:spPr>
            <a:xfrm>
              <a:off x="1107" y="4666"/>
              <a:ext cx="9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2.</a:t>
              </a:r>
              <a:endParaRPr lang="en-US" altLang="zh-CN" sz="280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4370" y="3884295"/>
            <a:ext cx="8578850" cy="1229360"/>
            <a:chOff x="1062" y="6117"/>
            <a:chExt cx="13510" cy="1936"/>
          </a:xfrm>
        </p:grpSpPr>
        <p:grpSp>
          <p:nvGrpSpPr>
            <p:cNvPr id="21" name="组合 20"/>
            <p:cNvGrpSpPr/>
            <p:nvPr/>
          </p:nvGrpSpPr>
          <p:grpSpPr>
            <a:xfrm>
              <a:off x="1972" y="6117"/>
              <a:ext cx="2647" cy="1905"/>
              <a:chOff x="9634" y="7794"/>
              <a:chExt cx="2647" cy="19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9634" y="7799"/>
                <a:ext cx="2647" cy="1900"/>
                <a:chOff x="2286" y="4444"/>
                <a:chExt cx="2647" cy="1900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2346" y="4444"/>
                  <a:ext cx="1401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 flipH="1">
                  <a:off x="2687" y="5189"/>
                  <a:ext cx="0" cy="46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框 24"/>
                <p:cNvSpPr txBox="1"/>
                <p:nvPr/>
              </p:nvSpPr>
              <p:spPr>
                <a:xfrm>
                  <a:off x="2286" y="5517"/>
                  <a:ext cx="1388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3424" y="5915"/>
                  <a:ext cx="49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文本框 26"/>
                <p:cNvSpPr txBox="1"/>
                <p:nvPr/>
              </p:nvSpPr>
              <p:spPr>
                <a:xfrm>
                  <a:off x="3792" y="5522"/>
                  <a:ext cx="1141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Cl</a:t>
                  </a:r>
                  <a:endPara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8" name="直接连接符 27"/>
              <p:cNvCxnSpPr/>
              <p:nvPr/>
            </p:nvCxnSpPr>
            <p:spPr>
              <a:xfrm>
                <a:off x="10772" y="8209"/>
                <a:ext cx="49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/>
            </p:nvSpPr>
            <p:spPr>
              <a:xfrm>
                <a:off x="11140" y="7794"/>
                <a:ext cx="114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Cl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268" y="6771"/>
              <a:ext cx="31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+  2NaOH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113" y="6521"/>
              <a:ext cx="1915" cy="1160"/>
              <a:chOff x="5811" y="5597"/>
              <a:chExt cx="1915" cy="1160"/>
            </a:xfrm>
          </p:grpSpPr>
          <p:cxnSp>
            <p:nvCxnSpPr>
              <p:cNvPr id="32" name="直接箭头连接符 31"/>
              <p:cNvCxnSpPr/>
              <p:nvPr/>
            </p:nvCxnSpPr>
            <p:spPr>
              <a:xfrm>
                <a:off x="5811" y="6177"/>
                <a:ext cx="1660" cy="0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/>
              <p:cNvSpPr txBox="1"/>
              <p:nvPr/>
            </p:nvSpPr>
            <p:spPr>
              <a:xfrm>
                <a:off x="5910" y="5597"/>
                <a:ext cx="18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186" y="6177"/>
                <a:ext cx="77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Δ </a:t>
                </a:r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8773" y="6149"/>
              <a:ext cx="2646" cy="1905"/>
              <a:chOff x="9634" y="7794"/>
              <a:chExt cx="2646" cy="1905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9634" y="7799"/>
                <a:ext cx="2647" cy="1900"/>
                <a:chOff x="2286" y="4444"/>
                <a:chExt cx="2647" cy="1900"/>
              </a:xfrm>
            </p:grpSpPr>
            <p:sp>
              <p:nvSpPr>
                <p:cNvPr id="69" name="文本框 68"/>
                <p:cNvSpPr txBox="1"/>
                <p:nvPr/>
              </p:nvSpPr>
              <p:spPr>
                <a:xfrm>
                  <a:off x="2346" y="4444"/>
                  <a:ext cx="1401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0" name="直接连接符 69"/>
                <p:cNvCxnSpPr/>
                <p:nvPr/>
              </p:nvCxnSpPr>
              <p:spPr>
                <a:xfrm flipH="1">
                  <a:off x="2687" y="5189"/>
                  <a:ext cx="0" cy="46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文本框 70"/>
                <p:cNvSpPr txBox="1"/>
                <p:nvPr/>
              </p:nvSpPr>
              <p:spPr>
                <a:xfrm>
                  <a:off x="2286" y="5517"/>
                  <a:ext cx="1388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>
                <a:xfrm>
                  <a:off x="3424" y="5915"/>
                  <a:ext cx="49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文本框 72"/>
                <p:cNvSpPr txBox="1"/>
                <p:nvPr/>
              </p:nvSpPr>
              <p:spPr>
                <a:xfrm>
                  <a:off x="3792" y="5522"/>
                  <a:ext cx="1141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OH</a:t>
                  </a:r>
                  <a:endPara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直接连接符 73"/>
              <p:cNvCxnSpPr/>
              <p:nvPr/>
            </p:nvCxnSpPr>
            <p:spPr>
              <a:xfrm>
                <a:off x="10772" y="8209"/>
                <a:ext cx="49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文本框 74"/>
              <p:cNvSpPr txBox="1"/>
              <p:nvPr/>
            </p:nvSpPr>
            <p:spPr>
              <a:xfrm>
                <a:off x="11140" y="7794"/>
                <a:ext cx="114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OH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1420" y="6689"/>
              <a:ext cx="31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+  2NaCl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62" y="6410"/>
              <a:ext cx="9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3.</a:t>
              </a:r>
              <a:endParaRPr lang="en-US" altLang="zh-CN" sz="280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2945" y="5217795"/>
            <a:ext cx="10061575" cy="1485900"/>
            <a:chOff x="1107" y="8217"/>
            <a:chExt cx="15845" cy="2340"/>
          </a:xfrm>
        </p:grpSpPr>
        <p:grpSp>
          <p:nvGrpSpPr>
            <p:cNvPr id="36" name="组合 35"/>
            <p:cNvGrpSpPr/>
            <p:nvPr/>
          </p:nvGrpSpPr>
          <p:grpSpPr>
            <a:xfrm>
              <a:off x="2017" y="8217"/>
              <a:ext cx="2646" cy="1905"/>
              <a:chOff x="9634" y="7794"/>
              <a:chExt cx="2646" cy="1905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9634" y="7799"/>
                <a:ext cx="2647" cy="1900"/>
                <a:chOff x="2286" y="4444"/>
                <a:chExt cx="2647" cy="1900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2346" y="4444"/>
                  <a:ext cx="1401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 flipH="1">
                  <a:off x="2687" y="5189"/>
                  <a:ext cx="0" cy="46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文本框 39"/>
                <p:cNvSpPr txBox="1"/>
                <p:nvPr/>
              </p:nvSpPr>
              <p:spPr>
                <a:xfrm>
                  <a:off x="2286" y="5517"/>
                  <a:ext cx="1388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CH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1" name="直接连接符 40"/>
                <p:cNvCxnSpPr/>
                <p:nvPr/>
              </p:nvCxnSpPr>
              <p:spPr>
                <a:xfrm>
                  <a:off x="3424" y="5915"/>
                  <a:ext cx="49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文本框 41"/>
                <p:cNvSpPr txBox="1"/>
                <p:nvPr/>
              </p:nvSpPr>
              <p:spPr>
                <a:xfrm>
                  <a:off x="3792" y="5522"/>
                  <a:ext cx="1141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OH</a:t>
                  </a:r>
                  <a:endPara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3" name="直接连接符 42"/>
              <p:cNvCxnSpPr/>
              <p:nvPr/>
            </p:nvCxnSpPr>
            <p:spPr>
              <a:xfrm>
                <a:off x="10772" y="8209"/>
                <a:ext cx="49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/>
            </p:nvSpPr>
            <p:spPr>
              <a:xfrm>
                <a:off x="11140" y="7794"/>
                <a:ext cx="114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OH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4664" y="8789"/>
              <a:ext cx="31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+  2O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887" y="8789"/>
              <a:ext cx="1915" cy="1212"/>
              <a:chOff x="5811" y="5597"/>
              <a:chExt cx="1915" cy="1212"/>
            </a:xfrm>
          </p:grpSpPr>
          <p:cxnSp>
            <p:nvCxnSpPr>
              <p:cNvPr id="49" name="直接箭头连接符 48"/>
              <p:cNvCxnSpPr/>
              <p:nvPr/>
            </p:nvCxnSpPr>
            <p:spPr>
              <a:xfrm>
                <a:off x="5811" y="6177"/>
                <a:ext cx="1660" cy="0"/>
              </a:xfrm>
              <a:prstGeom prst="straightConnector1">
                <a:avLst/>
              </a:prstGeom>
              <a:ln w="19050">
                <a:solidFill>
                  <a:schemeClr val="bg2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/>
              <p:cNvSpPr txBox="1"/>
              <p:nvPr/>
            </p:nvSpPr>
            <p:spPr>
              <a:xfrm>
                <a:off x="5910" y="5597"/>
                <a:ext cx="18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/>
                  <a:t>催化剂</a:t>
                </a:r>
                <a:endParaRPr lang="zh-CN" altLang="en-US" b="1"/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6255" y="6229"/>
                <a:ext cx="93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Δ </a:t>
                </a:r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9004" y="8639"/>
              <a:ext cx="4306" cy="1919"/>
              <a:chOff x="9004" y="8639"/>
              <a:chExt cx="4306" cy="1919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9004" y="8639"/>
                <a:ext cx="4307" cy="1179"/>
                <a:chOff x="7974" y="7787"/>
                <a:chExt cx="4307" cy="1179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7974" y="7787"/>
                  <a:ext cx="3655" cy="1179"/>
                  <a:chOff x="626" y="4432"/>
                  <a:chExt cx="3655" cy="1179"/>
                </a:xfrm>
              </p:grpSpPr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1951" y="4443"/>
                    <a:ext cx="1401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C</a:t>
                    </a:r>
                    <a:endPara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8" name="直接连接符 57"/>
                  <p:cNvCxnSpPr/>
                  <p:nvPr/>
                </p:nvCxnSpPr>
                <p:spPr>
                  <a:xfrm flipH="1">
                    <a:off x="2335" y="5144"/>
                    <a:ext cx="0" cy="46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文本框 58"/>
                  <p:cNvSpPr txBox="1"/>
                  <p:nvPr/>
                </p:nvSpPr>
                <p:spPr>
                  <a:xfrm>
                    <a:off x="2893" y="4475"/>
                    <a:ext cx="1388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C</a:t>
                    </a:r>
                    <a:endPara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2485" y="4861"/>
                    <a:ext cx="49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文本框 60"/>
                  <p:cNvSpPr txBox="1"/>
                  <p:nvPr/>
                </p:nvSpPr>
                <p:spPr>
                  <a:xfrm>
                    <a:off x="626" y="4432"/>
                    <a:ext cx="1141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  <a:sym typeface="+mn-ea"/>
                      </a:rPr>
                      <a:t>H</a:t>
                    </a:r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O</a:t>
                    </a:r>
                    <a:endPara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66" name="直接连接符 65"/>
                <p:cNvCxnSpPr/>
                <p:nvPr/>
              </p:nvCxnSpPr>
              <p:spPr>
                <a:xfrm>
                  <a:off x="10772" y="8209"/>
                  <a:ext cx="49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文本框 78"/>
                <p:cNvSpPr txBox="1"/>
                <p:nvPr/>
              </p:nvSpPr>
              <p:spPr>
                <a:xfrm>
                  <a:off x="11140" y="7794"/>
                  <a:ext cx="1141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OH</a:t>
                  </a:r>
                  <a:endPara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1" name="直接连接符 80"/>
              <p:cNvCxnSpPr/>
              <p:nvPr/>
            </p:nvCxnSpPr>
            <p:spPr>
              <a:xfrm>
                <a:off x="9946" y="9079"/>
                <a:ext cx="49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10539" y="9345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文本框 82"/>
              <p:cNvSpPr txBox="1"/>
              <p:nvPr/>
            </p:nvSpPr>
            <p:spPr>
              <a:xfrm>
                <a:off x="10284" y="9693"/>
                <a:ext cx="98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11660" y="9350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11495" y="9369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文本框 85"/>
              <p:cNvSpPr txBox="1"/>
              <p:nvPr/>
            </p:nvSpPr>
            <p:spPr>
              <a:xfrm>
                <a:off x="11297" y="9736"/>
                <a:ext cx="98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13800" y="8682"/>
              <a:ext cx="31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+  2H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07" y="8789"/>
              <a:ext cx="9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4.</a:t>
              </a:r>
              <a:endParaRPr lang="en-US" altLang="zh-CN" sz="2800"/>
            </a:p>
          </p:txBody>
        </p:sp>
      </p:grpSp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有机合成的设计方法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350" y="1115060"/>
            <a:ext cx="11274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确定</a:t>
            </a:r>
            <a:r>
              <a:rPr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乙二酸二乙酯</a:t>
            </a:r>
            <a:r>
              <a:rPr 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的基础原料为乙烯，通过以下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步反应完成合成：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87630" y="1986915"/>
            <a:ext cx="12472670" cy="1423670"/>
            <a:chOff x="138" y="3129"/>
            <a:chExt cx="19642" cy="2242"/>
          </a:xfrm>
        </p:grpSpPr>
        <p:sp>
          <p:nvSpPr>
            <p:cNvPr id="15" name="文本框 14"/>
            <p:cNvSpPr txBox="1"/>
            <p:nvPr/>
          </p:nvSpPr>
          <p:spPr>
            <a:xfrm>
              <a:off x="5560" y="3510"/>
              <a:ext cx="452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+  2CH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 O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108" y="3453"/>
              <a:ext cx="4306" cy="1919"/>
              <a:chOff x="9004" y="8639"/>
              <a:chExt cx="4306" cy="1919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9004" y="8639"/>
                <a:ext cx="4307" cy="1179"/>
                <a:chOff x="7974" y="7787"/>
                <a:chExt cx="4307" cy="1179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7974" y="7787"/>
                  <a:ext cx="3655" cy="1179"/>
                  <a:chOff x="626" y="4432"/>
                  <a:chExt cx="3655" cy="1179"/>
                </a:xfrm>
              </p:grpSpPr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1951" y="4443"/>
                    <a:ext cx="1401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C</a:t>
                    </a:r>
                    <a:endPara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8" name="直接连接符 57"/>
                  <p:cNvCxnSpPr/>
                  <p:nvPr/>
                </p:nvCxnSpPr>
                <p:spPr>
                  <a:xfrm flipH="1">
                    <a:off x="2335" y="5144"/>
                    <a:ext cx="0" cy="46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文本框 58"/>
                  <p:cNvSpPr txBox="1"/>
                  <p:nvPr/>
                </p:nvSpPr>
                <p:spPr>
                  <a:xfrm>
                    <a:off x="2893" y="4475"/>
                    <a:ext cx="1388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C</a:t>
                    </a:r>
                    <a:endPara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2485" y="4861"/>
                    <a:ext cx="49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文本框 60"/>
                  <p:cNvSpPr txBox="1"/>
                  <p:nvPr/>
                </p:nvSpPr>
                <p:spPr>
                  <a:xfrm>
                    <a:off x="626" y="4432"/>
                    <a:ext cx="1141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  <a:sym typeface="+mn-ea"/>
                      </a:rPr>
                      <a:t>H</a:t>
                    </a:r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O</a:t>
                    </a:r>
                    <a:endPara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66" name="直接连接符 65"/>
                <p:cNvCxnSpPr/>
                <p:nvPr/>
              </p:nvCxnSpPr>
              <p:spPr>
                <a:xfrm>
                  <a:off x="10772" y="8209"/>
                  <a:ext cx="49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文本框 78"/>
                <p:cNvSpPr txBox="1"/>
                <p:nvPr/>
              </p:nvSpPr>
              <p:spPr>
                <a:xfrm>
                  <a:off x="11140" y="7794"/>
                  <a:ext cx="1141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OH</a:t>
                  </a:r>
                  <a:endPara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1" name="直接连接符 80"/>
              <p:cNvCxnSpPr/>
              <p:nvPr/>
            </p:nvCxnSpPr>
            <p:spPr>
              <a:xfrm>
                <a:off x="9946" y="9079"/>
                <a:ext cx="49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10539" y="9345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文本框 82"/>
              <p:cNvSpPr txBox="1"/>
              <p:nvPr/>
            </p:nvSpPr>
            <p:spPr>
              <a:xfrm>
                <a:off x="10284" y="9693"/>
                <a:ext cx="98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11660" y="9350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11495" y="9369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文本框 85"/>
              <p:cNvSpPr txBox="1"/>
              <p:nvPr/>
            </p:nvSpPr>
            <p:spPr>
              <a:xfrm>
                <a:off x="11297" y="9736"/>
                <a:ext cx="98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16628" y="3428"/>
              <a:ext cx="31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+  2H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9645" y="3129"/>
              <a:ext cx="1816" cy="1496"/>
              <a:chOff x="8895" y="3129"/>
              <a:chExt cx="1816" cy="1496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8895" y="3129"/>
                <a:ext cx="1816" cy="1497"/>
                <a:chOff x="5812" y="5312"/>
                <a:chExt cx="1816" cy="1497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5812" y="5312"/>
                  <a:ext cx="1816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/>
                    <a:t>催化剂</a:t>
                  </a:r>
                  <a:endParaRPr lang="zh-CN" altLang="en-US" b="1"/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6255" y="6229"/>
                  <a:ext cx="93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Δ </a:t>
                  </a:r>
                  <a:endParaRPr lang="zh-CN" alt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89" name="334E55B0-647D-440b-865C-3EC943EB4CBC-1" descr="wpsoffice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895" y="3697"/>
                <a:ext cx="1561" cy="485"/>
              </a:xfrm>
              <a:prstGeom prst="rect">
                <a:avLst/>
              </a:prstGeom>
            </p:spPr>
          </p:pic>
        </p:grpSp>
        <p:grpSp>
          <p:nvGrpSpPr>
            <p:cNvPr id="91" name="组合 90"/>
            <p:cNvGrpSpPr/>
            <p:nvPr/>
          </p:nvGrpSpPr>
          <p:grpSpPr>
            <a:xfrm>
              <a:off x="11237" y="3410"/>
              <a:ext cx="5953" cy="1919"/>
              <a:chOff x="8266" y="8639"/>
              <a:chExt cx="5953" cy="1919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8266" y="8639"/>
                <a:ext cx="5953" cy="1179"/>
                <a:chOff x="7236" y="7787"/>
                <a:chExt cx="5953" cy="1179"/>
              </a:xfrm>
            </p:grpSpPr>
            <p:grpSp>
              <p:nvGrpSpPr>
                <p:cNvPr id="93" name="组合 92"/>
                <p:cNvGrpSpPr/>
                <p:nvPr/>
              </p:nvGrpSpPr>
              <p:grpSpPr>
                <a:xfrm>
                  <a:off x="7236" y="7787"/>
                  <a:ext cx="4393" cy="1179"/>
                  <a:chOff x="-112" y="4432"/>
                  <a:chExt cx="4393" cy="1179"/>
                </a:xfrm>
              </p:grpSpPr>
              <p:sp>
                <p:nvSpPr>
                  <p:cNvPr id="94" name="文本框 93"/>
                  <p:cNvSpPr txBox="1"/>
                  <p:nvPr/>
                </p:nvSpPr>
                <p:spPr>
                  <a:xfrm>
                    <a:off x="1951" y="4443"/>
                    <a:ext cx="1401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C</a:t>
                    </a:r>
                    <a:endPara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5" name="直接连接符 94"/>
                  <p:cNvCxnSpPr/>
                  <p:nvPr/>
                </p:nvCxnSpPr>
                <p:spPr>
                  <a:xfrm flipH="1">
                    <a:off x="2335" y="5144"/>
                    <a:ext cx="0" cy="46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文本框 95"/>
                  <p:cNvSpPr txBox="1"/>
                  <p:nvPr/>
                </p:nvSpPr>
                <p:spPr>
                  <a:xfrm>
                    <a:off x="2893" y="4475"/>
                    <a:ext cx="1388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C</a:t>
                    </a:r>
                    <a:endPara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2485" y="4861"/>
                    <a:ext cx="49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文本框 97"/>
                  <p:cNvSpPr txBox="1"/>
                  <p:nvPr/>
                </p:nvSpPr>
                <p:spPr>
                  <a:xfrm>
                    <a:off x="-112" y="4432"/>
                    <a:ext cx="194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  <a:sym typeface="+mn-ea"/>
                      </a:rPr>
                      <a:t>C</a:t>
                    </a:r>
                    <a:r>
                      <a:rPr lang="en-US" altLang="zh-CN" sz="2800" baseline="-250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  <a:sym typeface="+mn-ea"/>
                      </a:rPr>
                      <a:t>2</a:t>
                    </a:r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  <a:sym typeface="+mn-ea"/>
                      </a:rPr>
                      <a:t>H</a:t>
                    </a:r>
                    <a:r>
                      <a:rPr lang="en-US" altLang="zh-CN" sz="2800" baseline="-250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  <a:sym typeface="+mn-ea"/>
                      </a:rPr>
                      <a:t>5</a:t>
                    </a:r>
                    <a:r>
                      <a:rPr lang="en-US" altLang="zh-CN" sz="2800">
                        <a:latin typeface="Times New Roman" panose="02020603050405020304" pitchFamily="18" charset="0"/>
                        <a:ea typeface="宋体-简" panose="02010800040101010101" charset="-122"/>
                        <a:cs typeface="Times New Roman" panose="02020603050405020304" pitchFamily="18" charset="0"/>
                      </a:rPr>
                      <a:t>O</a:t>
                    </a:r>
                    <a:endPara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99" name="直接连接符 98"/>
                <p:cNvCxnSpPr/>
                <p:nvPr/>
              </p:nvCxnSpPr>
              <p:spPr>
                <a:xfrm>
                  <a:off x="10772" y="8209"/>
                  <a:ext cx="49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文本框 101"/>
                <p:cNvSpPr txBox="1"/>
                <p:nvPr/>
              </p:nvSpPr>
              <p:spPr>
                <a:xfrm>
                  <a:off x="11140" y="7794"/>
                  <a:ext cx="2049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OC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8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5</a:t>
                  </a:r>
                  <a:endPara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03" name="直接连接符 102"/>
              <p:cNvCxnSpPr/>
              <p:nvPr/>
            </p:nvCxnSpPr>
            <p:spPr>
              <a:xfrm>
                <a:off x="9946" y="9079"/>
                <a:ext cx="49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flipH="1">
                <a:off x="10539" y="9345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文本框 104"/>
              <p:cNvSpPr txBox="1"/>
              <p:nvPr/>
            </p:nvSpPr>
            <p:spPr>
              <a:xfrm>
                <a:off x="10284" y="9693"/>
                <a:ext cx="98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 flipH="1">
                <a:off x="11660" y="9350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flipH="1">
                <a:off x="11495" y="9369"/>
                <a:ext cx="0" cy="4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文本框 107"/>
              <p:cNvSpPr txBox="1"/>
              <p:nvPr/>
            </p:nvSpPr>
            <p:spPr>
              <a:xfrm>
                <a:off x="11297" y="9736"/>
                <a:ext cx="98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文本框 108"/>
            <p:cNvSpPr txBox="1"/>
            <p:nvPr/>
          </p:nvSpPr>
          <p:spPr>
            <a:xfrm>
              <a:off x="138" y="3337"/>
              <a:ext cx="9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5.</a:t>
              </a:r>
              <a:endParaRPr lang="en-US" altLang="zh-CN" sz="2800"/>
            </a:p>
          </p:txBody>
        </p:sp>
      </p:grpSp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有机合成的设计方法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8910" y="1376045"/>
            <a:ext cx="1185418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在实际工业生产中，乙二醇还可以通过环氧乙烷与水直接化合的方法合成，而环氧乙烷则可由乙烯直接氧化得到。请比较该方法与以上合成乙二酸二乙酯中的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两步反应，分析生产中选择该路线的可能原因。</a:t>
            </a:r>
            <a:endParaRPr lang="zh-CN" altLang="en-US" sz="28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6611" y="3017725"/>
            <a:ext cx="10664702" cy="1795345"/>
            <a:chOff x="2110549" y="5212586"/>
            <a:chExt cx="10664702" cy="1795345"/>
          </a:xfrm>
        </p:grpSpPr>
        <p:sp>
          <p:nvSpPr>
            <p:cNvPr id="10" name="矩形 9"/>
            <p:cNvSpPr/>
            <p:nvPr/>
          </p:nvSpPr>
          <p:spPr>
            <a:xfrm>
              <a:off x="2110549" y="5460234"/>
              <a:ext cx="22100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endPara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297409" y="5212586"/>
              <a:ext cx="1983369" cy="1104982"/>
              <a:chOff x="4297409" y="5212586"/>
              <a:chExt cx="1983369" cy="1104982"/>
            </a:xfrm>
          </p:grpSpPr>
          <p:cxnSp>
            <p:nvCxnSpPr>
              <p:cNvPr id="11" name="直接箭头连接符 10"/>
              <p:cNvCxnSpPr/>
              <p:nvPr/>
            </p:nvCxnSpPr>
            <p:spPr>
              <a:xfrm>
                <a:off x="4479093" y="5804304"/>
                <a:ext cx="1620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11"/>
              <p:cNvSpPr/>
              <p:nvPr/>
            </p:nvSpPr>
            <p:spPr>
              <a:xfrm>
                <a:off x="4297409" y="5794348"/>
                <a:ext cx="19833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催化剂、△</a:t>
                </a:r>
                <a:endPara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929053" y="5212586"/>
                <a:ext cx="7200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endParaRPr lang="zh-CN" altLang="en-US" sz="28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400480" y="5428292"/>
              <a:ext cx="2210048" cy="1579639"/>
              <a:chOff x="6400480" y="5428292"/>
              <a:chExt cx="2210048" cy="157963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400480" y="5428292"/>
                <a:ext cx="22100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3200" b="1" baseline="-250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36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—</a:t>
                </a: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3200" b="1" baseline="-250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endPara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136209" y="5967442"/>
                <a:ext cx="719170" cy="1040489"/>
                <a:chOff x="7136209" y="5967442"/>
                <a:chExt cx="719170" cy="1040489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7181468" y="6423156"/>
                  <a:ext cx="64807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3200" b="1">
                      <a:latin typeface="Times New Roman" panose="02020603050405020304" pitchFamily="18" charset="0"/>
                      <a:ea typeface="黑体" panose="02010609060101010101" charset="-122"/>
                      <a:cs typeface="Times New Roman" panose="02020603050405020304" pitchFamily="18" charset="0"/>
                    </a:rPr>
                    <a:t>O</a:t>
                  </a:r>
                  <a:endParaRPr lang="zh-CN" altLang="en-US" sz="3200" b="1" baseline="-250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直接箭头连接符 15"/>
                <p:cNvCxnSpPr/>
                <p:nvPr/>
              </p:nvCxnSpPr>
              <p:spPr>
                <a:xfrm>
                  <a:off x="7136209" y="5967442"/>
                  <a:ext cx="288000" cy="540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箭头连接符 20"/>
                <p:cNvCxnSpPr/>
                <p:nvPr/>
              </p:nvCxnSpPr>
              <p:spPr>
                <a:xfrm flipH="1">
                  <a:off x="7567379" y="5967442"/>
                  <a:ext cx="288000" cy="540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组合 26"/>
            <p:cNvGrpSpPr/>
            <p:nvPr/>
          </p:nvGrpSpPr>
          <p:grpSpPr>
            <a:xfrm>
              <a:off x="8613201" y="5251813"/>
              <a:ext cx="1801684" cy="1104982"/>
              <a:chOff x="9513456" y="5431987"/>
              <a:chExt cx="1801684" cy="1104982"/>
            </a:xfrm>
          </p:grpSpPr>
          <p:cxnSp>
            <p:nvCxnSpPr>
              <p:cNvPr id="24" name="直接箭头连接符 23"/>
              <p:cNvCxnSpPr/>
              <p:nvPr/>
            </p:nvCxnSpPr>
            <p:spPr>
              <a:xfrm>
                <a:off x="9604298" y="6023705"/>
                <a:ext cx="1620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24"/>
              <p:cNvSpPr/>
              <p:nvPr/>
            </p:nvSpPr>
            <p:spPr>
              <a:xfrm>
                <a:off x="9513456" y="6013749"/>
                <a:ext cx="18016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加压、△</a:t>
                </a:r>
                <a:endPara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966515" y="5431987"/>
                <a:ext cx="8955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O</a:t>
                </a:r>
                <a:endParaRPr lang="zh-CN" altLang="en-US" sz="28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0543765" y="5428292"/>
              <a:ext cx="2231486" cy="1579639"/>
              <a:chOff x="10543765" y="5428292"/>
              <a:chExt cx="2231486" cy="157963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0565203" y="5428292"/>
                <a:ext cx="22100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3200" b="1" baseline="-250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6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—</a:t>
                </a:r>
                <a:r>
                  <a:rPr lang="en-US" altLang="zh-CN" sz="32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3200" b="1" baseline="-250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endPara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10543765" y="5967442"/>
                <a:ext cx="840789" cy="1040489"/>
                <a:chOff x="10543765" y="5967442"/>
                <a:chExt cx="840789" cy="1040489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10543765" y="6423156"/>
                  <a:ext cx="84078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3200" b="1">
                      <a:latin typeface="Times New Roman" panose="02020603050405020304" pitchFamily="18" charset="0"/>
                      <a:ea typeface="黑体" panose="02010609060101010101" charset="-122"/>
                      <a:cs typeface="Times New Roman" panose="02020603050405020304" pitchFamily="18" charset="0"/>
                    </a:rPr>
                    <a:t>OH</a:t>
                  </a:r>
                  <a:endParaRPr lang="zh-CN" altLang="en-US" sz="3200" b="1" baseline="-250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3" name="直接箭头连接符 32"/>
                <p:cNvCxnSpPr/>
                <p:nvPr/>
              </p:nvCxnSpPr>
              <p:spPr>
                <a:xfrm flipH="1">
                  <a:off x="10797083" y="5967442"/>
                  <a:ext cx="0" cy="540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7"/>
              <p:cNvGrpSpPr/>
              <p:nvPr/>
            </p:nvGrpSpPr>
            <p:grpSpPr>
              <a:xfrm>
                <a:off x="11757701" y="5967442"/>
                <a:ext cx="840789" cy="1040489"/>
                <a:chOff x="11757701" y="5967442"/>
                <a:chExt cx="840789" cy="1040489"/>
              </a:xfrm>
            </p:grpSpPr>
            <p:cxnSp>
              <p:nvCxnSpPr>
                <p:cNvPr id="34" name="直接箭头连接符 33"/>
                <p:cNvCxnSpPr/>
                <p:nvPr/>
              </p:nvCxnSpPr>
              <p:spPr>
                <a:xfrm flipH="1">
                  <a:off x="12011456" y="5967442"/>
                  <a:ext cx="0" cy="540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矩形 34"/>
                <p:cNvSpPr/>
                <p:nvPr/>
              </p:nvSpPr>
              <p:spPr>
                <a:xfrm>
                  <a:off x="11757701" y="6423156"/>
                  <a:ext cx="84078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3200" b="1">
                      <a:latin typeface="Times New Roman" panose="02020603050405020304" pitchFamily="18" charset="0"/>
                      <a:ea typeface="黑体" panose="02010609060101010101" charset="-122"/>
                      <a:cs typeface="Times New Roman" panose="02020603050405020304" pitchFamily="18" charset="0"/>
                    </a:rPr>
                    <a:t>OH</a:t>
                  </a:r>
                  <a:endParaRPr lang="zh-CN" altLang="en-US" sz="3200" b="1" baseline="-250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336550" y="695325"/>
            <a:ext cx="2901950" cy="617220"/>
            <a:chOff x="219" y="1585"/>
            <a:chExt cx="4570" cy="972"/>
          </a:xfrm>
        </p:grpSpPr>
        <p:pic>
          <p:nvPicPr>
            <p:cNvPr id="44" name="图片 43" descr="d15d30791387f6d2d828e77a79be3575"/>
            <p:cNvPicPr>
              <a:picLocks noChangeAspect="1"/>
            </p:cNvPicPr>
            <p:nvPr/>
          </p:nvPicPr>
          <p:blipFill>
            <a:blip r:embed="rId1"/>
            <a:srcRect l="17153" t="38651" r="65014" b="42044"/>
            <a:stretch>
              <a:fillRect/>
            </a:stretch>
          </p:blipFill>
          <p:spPr>
            <a:xfrm>
              <a:off x="219" y="1585"/>
              <a:ext cx="1284" cy="973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1555" y="1639"/>
              <a:ext cx="3234" cy="822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B0F0"/>
                  </a:solidFill>
                </a:rPr>
                <a:t>思考与讨论</a:t>
              </a:r>
              <a:endParaRPr lang="zh-CN" altLang="en-US" sz="2800" b="1">
                <a:solidFill>
                  <a:srgbClr val="00B0F0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8910" y="4612005"/>
            <a:ext cx="1144651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两步反应采用氯气、氢氧化钠，可能腐蚀设备，污染环境；实际工业生产工艺采用氧气和水，成本低，对环境污染小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两步反应原子利用率小于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100%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；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而实际工业生产工艺原子利用率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100%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有机合成的设计方法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2395" y="5123815"/>
            <a:ext cx="102527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711835"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(5)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在进行有机合成时，要贯彻“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绿色化学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”理念等。</a:t>
            </a:r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5675" y="1998980"/>
            <a:ext cx="628650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步骤较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少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，副反应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少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，反应产率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高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675" y="2797810"/>
            <a:ext cx="7708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原料、溶剂和催化剂尽可能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价廉易得、低毒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500" y="3526155"/>
            <a:ext cx="806450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反应条件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温和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，操作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简便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，产物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易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于分离提纯；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4235" y="4324985"/>
            <a:ext cx="273050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(4)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污染排放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少</a:t>
            </a:r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设计合成路线的基本原则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SW1nU2V0dGluZ0pzb24iIDogIntcImRwaVwiOlwiNjAwXCIsXCJmb3JtYXRcIjpcIlBOR1wiLFwidHJhbnNwYXJlbnRcIjp0cnVlLFwiYXV0b1wiOmZhbHNlfSIsCiAgICJMYXRleCIgOiAiWEZzZ0lGeHlhV2RvZEd4bFpuUm9ZWEp3YjI5dWN5QWdYRjA9IiwKICAgIkxhdGV4SW1nQmFzZTY0IiA6ICJpVkJPUncwS0dnb0FBQUFOU1VoRVVnQUFBRXNBQUFBdEJBTUFBQUFVell1ZUFBQUFNRkJNVkVYLy8vOEFBQUFBQUFBQUFBQUFBQUFBQUFBQUFBQUFBQUFBQUFBQUFBQUFBQUFBQUFBQUFBQUFBQUFBQUFBQUFBQXYzYUI3QUFBQUQzUlNUbE1BWm5hSkVESzdSSm5OSXQycjcxVEpCUjV3QUFBQUNYQklXWE1BQUE3RUFBQU94QUdWS3c0YkFBQUEya2xFUVZRNEVXTmd3QWNZRmZISnd1V1kvenZBMlhnWXJQOE44TWdpcFBLL0lOaDRXUFUvOEVnaXBEai9CeUE0dUZsYy96Zmdsa1NTMGYrRHhNSE41Q1RPcnl6M1ArTTJBMGttL3Y4QkpCNU9KdXYvYnc1QVNaYndjdnpBL3Y5Mm9MTDEvd21ESXd3TTlZUlYvZisvZ0lIdFBoSHFpSW9Lbk40YmxSaWNJZUNPUDdXQlpSY3dNTHduSW9IOFptQllUWVF5WUhwajBDZXM3Z1l3dkZqeS94Y1FFMndjLy84Um93eG9MVkhHTWY3L1JaeHhQNGxTeHZOZmdTaDErNG16Tlo1WVc0bktzQ3ovRTRoeVhEOXhqbHYvaVNqVHVLTHdLd01BQ0s0Z2FGUkNJWXNBQUFBQVNVVk9SSzVDWUlJPSIKfQo="/>
    </extobj>
  </extobjs>
</s:customData>
</file>

<file path=customXml/itemProps7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1702</Words>
  <Application>WPS 演示</Application>
  <PresentationFormat>宽屏</PresentationFormat>
  <Paragraphs>411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微软雅黑</vt:lpstr>
      <vt:lpstr>Times New Roman</vt:lpstr>
      <vt:lpstr>华文新魏</vt:lpstr>
      <vt:lpstr>宋体-简</vt:lpstr>
      <vt:lpstr>黑体</vt:lpstr>
      <vt:lpstr>阿里巴巴普惠体 B</vt:lpstr>
      <vt:lpstr>Arial Unicode MS</vt:lpstr>
      <vt:lpstr>Calibri</vt:lpstr>
      <vt:lpstr>华文中宋</vt:lpstr>
      <vt:lpstr>Arial</vt:lpstr>
      <vt:lpstr>楷体_GB2312</vt:lpstr>
      <vt:lpstr>新宋体</vt:lpstr>
      <vt:lpstr>华文行楷</vt:lpstr>
      <vt:lpstr>Calibri</vt:lpstr>
      <vt:lpstr>Gill Sans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取个名字还是小蒋</cp:lastModifiedBy>
  <cp:revision>164</cp:revision>
  <dcterms:created xsi:type="dcterms:W3CDTF">2019-06-19T02:08:00Z</dcterms:created>
  <dcterms:modified xsi:type="dcterms:W3CDTF">2024-02-25T17:27:39Z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D1C38B8C209344CEAE9614B798F89780_13</vt:lpwstr>
  </property>
</Properties>
</file>