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3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4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5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6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7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8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7" r:id="rId2"/>
    <p:sldId id="290" r:id="rId3"/>
    <p:sldId id="291" r:id="rId4"/>
    <p:sldId id="350" r:id="rId5"/>
    <p:sldId id="332" r:id="rId6"/>
    <p:sldId id="395" r:id="rId7"/>
    <p:sldId id="396" r:id="rId8"/>
    <p:sldId id="397" r:id="rId9"/>
    <p:sldId id="398" r:id="rId10"/>
    <p:sldId id="259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316" r:id="rId23"/>
    <p:sldId id="410" r:id="rId24"/>
    <p:sldId id="411" r:id="rId25"/>
    <p:sldId id="412" r:id="rId26"/>
    <p:sldId id="413" r:id="rId27"/>
    <p:sldId id="414" r:id="rId28"/>
    <p:sldId id="381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7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幸全" initials="" lastIdx="0" clrIdx="0"/>
  <p:cmAuthor id="1" name="Microsoft Office User" initials="MOU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53"/>
      </p:cViewPr>
      <p:guideLst>
        <p:guide orient="horz" pos="2159"/>
        <p:guide pos="3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4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矩形 65537"/>
          <p:cNvSpPr/>
          <p:nvPr>
            <p:custDataLst>
              <p:tags r:id="rId1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lvl="0" indent="0" algn="r">
              <a:buClr>
                <a:srgbClr val="000000"/>
              </a:buClr>
              <a:buNone/>
            </a:pPr>
            <a:r>
              <a:rPr lang="en-US" altLang="zh-CN" sz="1200"/>
              <a:t>11</a:t>
            </a:r>
          </a:p>
        </p:txBody>
      </p:sp>
      <p:sp>
        <p:nvSpPr>
          <p:cNvPr id="65539" name="幻灯片图像占位符 65538"/>
          <p:cNvSpPr>
            <a:spLocks noGrp="1" noRot="1" noChangeAspect="1"/>
          </p:cNvSpPr>
          <p:nvPr>
            <p:ph type="sldImg"/>
            <p:custDataLst>
              <p:tags r:id="rId2"/>
            </p:custDataLst>
          </p:nvPr>
        </p:nvSpPr>
        <p:spPr>
          <a:noFill/>
        </p:spPr>
      </p:sp>
      <p:sp>
        <p:nvSpPr>
          <p:cNvPr id="65540" name="文本占位符 65539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marL="0" lvl="0" indent="0" algn="l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</a:pPr>
            <a:endParaRPr sz="1200" u="none" baseline="0">
              <a:solidFill>
                <a:schemeClr val="tx1"/>
              </a:solidFill>
              <a:latin typeface="Arial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sz="1200" b="1">
              <a:solidFill>
                <a:srgbClr val="0000CC"/>
              </a:solidFill>
              <a:ea typeface="幼圆" panose="020105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1324E62F-61B1-4EF2-A376-077B9E66279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51032E3A-7624-4EED-AB1C-551B58DCDEA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2024/2/22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13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10" Type="http://schemas.openxmlformats.org/officeDocument/2006/relationships/image" Target="../media/image24.png"/><Relationship Id="rId4" Type="http://schemas.openxmlformats.org/officeDocument/2006/relationships/tags" Target="../tags/tag142.xml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image" Target="../media/image27.png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image" Target="../media/image26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image" Target="../media/image25.png"/><Relationship Id="rId5" Type="http://schemas.openxmlformats.org/officeDocument/2006/relationships/tags" Target="../tags/tag15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9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26" Type="http://schemas.openxmlformats.org/officeDocument/2006/relationships/tags" Target="../tags/tag190.xml"/><Relationship Id="rId3" Type="http://schemas.openxmlformats.org/officeDocument/2006/relationships/tags" Target="../tags/tag167.xml"/><Relationship Id="rId21" Type="http://schemas.openxmlformats.org/officeDocument/2006/relationships/tags" Target="../tags/tag185.xml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5" Type="http://schemas.openxmlformats.org/officeDocument/2006/relationships/tags" Target="../tags/tag189.xml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0" Type="http://schemas.openxmlformats.org/officeDocument/2006/relationships/tags" Target="../tags/tag184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24" Type="http://schemas.openxmlformats.org/officeDocument/2006/relationships/tags" Target="../tags/tag188.xml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23" Type="http://schemas.openxmlformats.org/officeDocument/2006/relationships/tags" Target="../tags/tag187.xml"/><Relationship Id="rId28" Type="http://schemas.openxmlformats.org/officeDocument/2006/relationships/notesSlide" Target="../notesSlides/notesSlide3.xml"/><Relationship Id="rId10" Type="http://schemas.openxmlformats.org/officeDocument/2006/relationships/tags" Target="../tags/tag174.xml"/><Relationship Id="rId19" Type="http://schemas.openxmlformats.org/officeDocument/2006/relationships/tags" Target="../tags/tag183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tags" Target="../tags/tag186.xml"/><Relationship Id="rId27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33.png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32.png"/><Relationship Id="rId2" Type="http://schemas.openxmlformats.org/officeDocument/2006/relationships/tags" Target="../tags/tag194.xml"/><Relationship Id="rId16" Type="http://schemas.openxmlformats.org/officeDocument/2006/relationships/image" Target="../media/image31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5" Type="http://schemas.openxmlformats.org/officeDocument/2006/relationships/image" Target="../media/image30.png"/><Relationship Id="rId10" Type="http://schemas.openxmlformats.org/officeDocument/2006/relationships/tags" Target="../tags/tag202.xml"/><Relationship Id="rId19" Type="http://schemas.openxmlformats.org/officeDocument/2006/relationships/image" Target="../media/image34.jpe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image" Target="../media/image29.png"/><Relationship Id="rId5" Type="http://schemas.openxmlformats.org/officeDocument/2006/relationships/tags" Target="../tags/tag225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224.xml"/><Relationship Id="rId9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3" Type="http://schemas.openxmlformats.org/officeDocument/2006/relationships/tags" Target="../tags/tag234.xml"/><Relationship Id="rId21" Type="http://schemas.openxmlformats.org/officeDocument/2006/relationships/tags" Target="../tags/tag252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tags" Target="../tags/tag280.xml"/><Relationship Id="rId39" Type="http://schemas.openxmlformats.org/officeDocument/2006/relationships/tags" Target="../tags/tag293.xml"/><Relationship Id="rId21" Type="http://schemas.openxmlformats.org/officeDocument/2006/relationships/tags" Target="../tags/tag275.xml"/><Relationship Id="rId34" Type="http://schemas.openxmlformats.org/officeDocument/2006/relationships/tags" Target="../tags/tag288.xml"/><Relationship Id="rId42" Type="http://schemas.openxmlformats.org/officeDocument/2006/relationships/tags" Target="../tags/tag296.xml"/><Relationship Id="rId47" Type="http://schemas.openxmlformats.org/officeDocument/2006/relationships/tags" Target="../tags/tag301.xml"/><Relationship Id="rId50" Type="http://schemas.openxmlformats.org/officeDocument/2006/relationships/tags" Target="../tags/tag304.xml"/><Relationship Id="rId55" Type="http://schemas.openxmlformats.org/officeDocument/2006/relationships/notesSlide" Target="../notesSlides/notesSlide7.xml"/><Relationship Id="rId7" Type="http://schemas.openxmlformats.org/officeDocument/2006/relationships/tags" Target="../tags/tag261.xml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9" Type="http://schemas.openxmlformats.org/officeDocument/2006/relationships/tags" Target="../tags/tag283.xml"/><Relationship Id="rId11" Type="http://schemas.openxmlformats.org/officeDocument/2006/relationships/tags" Target="../tags/tag265.xml"/><Relationship Id="rId24" Type="http://schemas.openxmlformats.org/officeDocument/2006/relationships/tags" Target="../tags/tag278.xml"/><Relationship Id="rId32" Type="http://schemas.openxmlformats.org/officeDocument/2006/relationships/tags" Target="../tags/tag286.xml"/><Relationship Id="rId37" Type="http://schemas.openxmlformats.org/officeDocument/2006/relationships/tags" Target="../tags/tag291.xml"/><Relationship Id="rId40" Type="http://schemas.openxmlformats.org/officeDocument/2006/relationships/tags" Target="../tags/tag294.xml"/><Relationship Id="rId45" Type="http://schemas.openxmlformats.org/officeDocument/2006/relationships/tags" Target="../tags/tag299.xml"/><Relationship Id="rId53" Type="http://schemas.openxmlformats.org/officeDocument/2006/relationships/tags" Target="../tags/tag307.xml"/><Relationship Id="rId5" Type="http://schemas.openxmlformats.org/officeDocument/2006/relationships/tags" Target="../tags/tag259.xml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31" Type="http://schemas.openxmlformats.org/officeDocument/2006/relationships/tags" Target="../tags/tag285.xml"/><Relationship Id="rId44" Type="http://schemas.openxmlformats.org/officeDocument/2006/relationships/tags" Target="../tags/tag298.xml"/><Relationship Id="rId52" Type="http://schemas.openxmlformats.org/officeDocument/2006/relationships/tags" Target="../tags/tag306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tags" Target="../tags/tag276.xml"/><Relationship Id="rId27" Type="http://schemas.openxmlformats.org/officeDocument/2006/relationships/tags" Target="../tags/tag281.xml"/><Relationship Id="rId30" Type="http://schemas.openxmlformats.org/officeDocument/2006/relationships/tags" Target="../tags/tag284.xml"/><Relationship Id="rId35" Type="http://schemas.openxmlformats.org/officeDocument/2006/relationships/tags" Target="../tags/tag289.xml"/><Relationship Id="rId43" Type="http://schemas.openxmlformats.org/officeDocument/2006/relationships/tags" Target="../tags/tag297.xml"/><Relationship Id="rId48" Type="http://schemas.openxmlformats.org/officeDocument/2006/relationships/tags" Target="../tags/tag302.xml"/><Relationship Id="rId8" Type="http://schemas.openxmlformats.org/officeDocument/2006/relationships/tags" Target="../tags/tag262.xml"/><Relationship Id="rId51" Type="http://schemas.openxmlformats.org/officeDocument/2006/relationships/tags" Target="../tags/tag305.xml"/><Relationship Id="rId3" Type="http://schemas.openxmlformats.org/officeDocument/2006/relationships/tags" Target="../tags/tag257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tags" Target="../tags/tag279.xml"/><Relationship Id="rId33" Type="http://schemas.openxmlformats.org/officeDocument/2006/relationships/tags" Target="../tags/tag287.xml"/><Relationship Id="rId38" Type="http://schemas.openxmlformats.org/officeDocument/2006/relationships/tags" Target="../tags/tag292.xml"/><Relationship Id="rId46" Type="http://schemas.openxmlformats.org/officeDocument/2006/relationships/tags" Target="../tags/tag300.xml"/><Relationship Id="rId20" Type="http://schemas.openxmlformats.org/officeDocument/2006/relationships/tags" Target="../tags/tag274.xml"/><Relationship Id="rId41" Type="http://schemas.openxmlformats.org/officeDocument/2006/relationships/tags" Target="../tags/tag295.xml"/><Relationship Id="rId54" Type="http://schemas.openxmlformats.org/officeDocument/2006/relationships/slideLayout" Target="../slideLayouts/slideLayout7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5" Type="http://schemas.openxmlformats.org/officeDocument/2006/relationships/tags" Target="../tags/tag269.xml"/><Relationship Id="rId23" Type="http://schemas.openxmlformats.org/officeDocument/2006/relationships/tags" Target="../tags/tag277.xml"/><Relationship Id="rId28" Type="http://schemas.openxmlformats.org/officeDocument/2006/relationships/tags" Target="../tags/tag282.xml"/><Relationship Id="rId36" Type="http://schemas.openxmlformats.org/officeDocument/2006/relationships/tags" Target="../tags/tag290.xml"/><Relationship Id="rId49" Type="http://schemas.openxmlformats.org/officeDocument/2006/relationships/tags" Target="../tags/tag30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image" Target="../media/image11.svg"/><Relationship Id="rId3" Type="http://schemas.openxmlformats.org/officeDocument/2006/relationships/tags" Target="../tags/tag68.xml"/><Relationship Id="rId21" Type="http://schemas.openxmlformats.org/officeDocument/2006/relationships/image" Target="../media/image6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image" Target="../media/image10.png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image" Target="../media/image9.sv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image" Target="../media/image8.png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26" Type="http://schemas.openxmlformats.org/officeDocument/2006/relationships/tags" Target="../tags/tag336.xml"/><Relationship Id="rId39" Type="http://schemas.openxmlformats.org/officeDocument/2006/relationships/tags" Target="../tags/tag349.xml"/><Relationship Id="rId21" Type="http://schemas.openxmlformats.org/officeDocument/2006/relationships/tags" Target="../tags/tag331.xml"/><Relationship Id="rId34" Type="http://schemas.openxmlformats.org/officeDocument/2006/relationships/tags" Target="../tags/tag344.xml"/><Relationship Id="rId42" Type="http://schemas.openxmlformats.org/officeDocument/2006/relationships/tags" Target="../tags/tag352.xml"/><Relationship Id="rId47" Type="http://schemas.openxmlformats.org/officeDocument/2006/relationships/tags" Target="../tags/tag357.xml"/><Relationship Id="rId50" Type="http://schemas.openxmlformats.org/officeDocument/2006/relationships/slideLayout" Target="../slideLayouts/slideLayout7.xml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9" Type="http://schemas.openxmlformats.org/officeDocument/2006/relationships/tags" Target="../tags/tag339.xml"/><Relationship Id="rId11" Type="http://schemas.openxmlformats.org/officeDocument/2006/relationships/tags" Target="../tags/tag321.xml"/><Relationship Id="rId24" Type="http://schemas.openxmlformats.org/officeDocument/2006/relationships/tags" Target="../tags/tag334.xml"/><Relationship Id="rId32" Type="http://schemas.openxmlformats.org/officeDocument/2006/relationships/tags" Target="../tags/tag342.xml"/><Relationship Id="rId37" Type="http://schemas.openxmlformats.org/officeDocument/2006/relationships/tags" Target="../tags/tag347.xml"/><Relationship Id="rId40" Type="http://schemas.openxmlformats.org/officeDocument/2006/relationships/tags" Target="../tags/tag350.xml"/><Relationship Id="rId45" Type="http://schemas.openxmlformats.org/officeDocument/2006/relationships/tags" Target="../tags/tag355.xml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tags" Target="../tags/tag333.xml"/><Relationship Id="rId28" Type="http://schemas.openxmlformats.org/officeDocument/2006/relationships/tags" Target="../tags/tag338.xml"/><Relationship Id="rId36" Type="http://schemas.openxmlformats.org/officeDocument/2006/relationships/tags" Target="../tags/tag346.xml"/><Relationship Id="rId49" Type="http://schemas.openxmlformats.org/officeDocument/2006/relationships/tags" Target="../tags/tag359.xml"/><Relationship Id="rId10" Type="http://schemas.openxmlformats.org/officeDocument/2006/relationships/tags" Target="../tags/tag320.xml"/><Relationship Id="rId19" Type="http://schemas.openxmlformats.org/officeDocument/2006/relationships/tags" Target="../tags/tag329.xml"/><Relationship Id="rId31" Type="http://schemas.openxmlformats.org/officeDocument/2006/relationships/tags" Target="../tags/tag341.xml"/><Relationship Id="rId44" Type="http://schemas.openxmlformats.org/officeDocument/2006/relationships/tags" Target="../tags/tag354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tags" Target="../tags/tag332.xml"/><Relationship Id="rId27" Type="http://schemas.openxmlformats.org/officeDocument/2006/relationships/tags" Target="../tags/tag337.xml"/><Relationship Id="rId30" Type="http://schemas.openxmlformats.org/officeDocument/2006/relationships/tags" Target="../tags/tag340.xml"/><Relationship Id="rId35" Type="http://schemas.openxmlformats.org/officeDocument/2006/relationships/tags" Target="../tags/tag345.xml"/><Relationship Id="rId43" Type="http://schemas.openxmlformats.org/officeDocument/2006/relationships/tags" Target="../tags/tag353.xml"/><Relationship Id="rId48" Type="http://schemas.openxmlformats.org/officeDocument/2006/relationships/tags" Target="../tags/tag358.xml"/><Relationship Id="rId8" Type="http://schemas.openxmlformats.org/officeDocument/2006/relationships/tags" Target="../tags/tag318.xml"/><Relationship Id="rId51" Type="http://schemas.openxmlformats.org/officeDocument/2006/relationships/notesSlide" Target="../notesSlides/notesSlide8.xml"/><Relationship Id="rId3" Type="http://schemas.openxmlformats.org/officeDocument/2006/relationships/tags" Target="../tags/tag313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tags" Target="../tags/tag335.xml"/><Relationship Id="rId33" Type="http://schemas.openxmlformats.org/officeDocument/2006/relationships/tags" Target="../tags/tag343.xml"/><Relationship Id="rId38" Type="http://schemas.openxmlformats.org/officeDocument/2006/relationships/tags" Target="../tags/tag348.xml"/><Relationship Id="rId46" Type="http://schemas.openxmlformats.org/officeDocument/2006/relationships/tags" Target="../tags/tag356.xml"/><Relationship Id="rId20" Type="http://schemas.openxmlformats.org/officeDocument/2006/relationships/tags" Target="../tags/tag330.xml"/><Relationship Id="rId41" Type="http://schemas.openxmlformats.org/officeDocument/2006/relationships/tags" Target="../tags/tag351.xml"/><Relationship Id="rId1" Type="http://schemas.openxmlformats.org/officeDocument/2006/relationships/tags" Target="../tags/tag311.xml"/><Relationship Id="rId6" Type="http://schemas.openxmlformats.org/officeDocument/2006/relationships/tags" Target="../tags/tag31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tags" Target="../tags/tag388.xml"/><Relationship Id="rId39" Type="http://schemas.openxmlformats.org/officeDocument/2006/relationships/tags" Target="../tags/tag401.xml"/><Relationship Id="rId21" Type="http://schemas.openxmlformats.org/officeDocument/2006/relationships/tags" Target="../tags/tag383.xml"/><Relationship Id="rId34" Type="http://schemas.openxmlformats.org/officeDocument/2006/relationships/tags" Target="../tags/tag396.xml"/><Relationship Id="rId42" Type="http://schemas.openxmlformats.org/officeDocument/2006/relationships/tags" Target="../tags/tag404.xml"/><Relationship Id="rId47" Type="http://schemas.openxmlformats.org/officeDocument/2006/relationships/tags" Target="../tags/tag409.xml"/><Relationship Id="rId50" Type="http://schemas.openxmlformats.org/officeDocument/2006/relationships/tags" Target="../tags/tag412.xml"/><Relationship Id="rId55" Type="http://schemas.openxmlformats.org/officeDocument/2006/relationships/tags" Target="../tags/tag417.xml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9" Type="http://schemas.openxmlformats.org/officeDocument/2006/relationships/tags" Target="../tags/tag391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40" Type="http://schemas.openxmlformats.org/officeDocument/2006/relationships/tags" Target="../tags/tag402.xml"/><Relationship Id="rId45" Type="http://schemas.openxmlformats.org/officeDocument/2006/relationships/tags" Target="../tags/tag407.xml"/><Relationship Id="rId53" Type="http://schemas.openxmlformats.org/officeDocument/2006/relationships/tags" Target="../tags/tag415.xml"/><Relationship Id="rId5" Type="http://schemas.openxmlformats.org/officeDocument/2006/relationships/tags" Target="../tags/tag367.xml"/><Relationship Id="rId19" Type="http://schemas.openxmlformats.org/officeDocument/2006/relationships/tags" Target="../tags/tag381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43" Type="http://schemas.openxmlformats.org/officeDocument/2006/relationships/tags" Target="../tags/tag405.xml"/><Relationship Id="rId48" Type="http://schemas.openxmlformats.org/officeDocument/2006/relationships/tags" Target="../tags/tag410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370.xml"/><Relationship Id="rId51" Type="http://schemas.openxmlformats.org/officeDocument/2006/relationships/tags" Target="../tags/tag413.xml"/><Relationship Id="rId3" Type="http://schemas.openxmlformats.org/officeDocument/2006/relationships/tags" Target="../tags/tag365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Relationship Id="rId46" Type="http://schemas.openxmlformats.org/officeDocument/2006/relationships/tags" Target="../tags/tag408.xml"/><Relationship Id="rId20" Type="http://schemas.openxmlformats.org/officeDocument/2006/relationships/tags" Target="../tags/tag382.xml"/><Relationship Id="rId41" Type="http://schemas.openxmlformats.org/officeDocument/2006/relationships/tags" Target="../tags/tag403.xml"/><Relationship Id="rId54" Type="http://schemas.openxmlformats.org/officeDocument/2006/relationships/tags" Target="../tags/tag416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49" Type="http://schemas.openxmlformats.org/officeDocument/2006/relationships/tags" Target="../tags/tag411.xml"/><Relationship Id="rId57" Type="http://schemas.openxmlformats.org/officeDocument/2006/relationships/image" Target="../media/image35.png"/><Relationship Id="rId10" Type="http://schemas.openxmlformats.org/officeDocument/2006/relationships/tags" Target="../tags/tag372.xml"/><Relationship Id="rId31" Type="http://schemas.openxmlformats.org/officeDocument/2006/relationships/tags" Target="../tags/tag393.xml"/><Relationship Id="rId44" Type="http://schemas.openxmlformats.org/officeDocument/2006/relationships/tags" Target="../tags/tag406.xml"/><Relationship Id="rId52" Type="http://schemas.openxmlformats.org/officeDocument/2006/relationships/tags" Target="../tags/tag4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42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4" Type="http://schemas.openxmlformats.org/officeDocument/2006/relationships/tags" Target="../tags/tag421.xml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29.xml"/><Relationship Id="rId7" Type="http://schemas.openxmlformats.org/officeDocument/2006/relationships/image" Target="../media/image37.png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10" Type="http://schemas.openxmlformats.org/officeDocument/2006/relationships/image" Target="../media/image39.png"/><Relationship Id="rId4" Type="http://schemas.openxmlformats.org/officeDocument/2006/relationships/tags" Target="../tags/tag434.xml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tags" Target="../tags/tag438.xml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43.xml"/><Relationship Id="rId7" Type="http://schemas.openxmlformats.org/officeDocument/2006/relationships/image" Target="../media/image42.png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47.xml"/><Relationship Id="rId7" Type="http://schemas.openxmlformats.org/officeDocument/2006/relationships/tags" Target="../tags/tag451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tags" Target="../tags/tag4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8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91.xml"/><Relationship Id="rId7" Type="http://schemas.openxmlformats.org/officeDocument/2006/relationships/image" Target="../media/image13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17.svg"/><Relationship Id="rId4" Type="http://schemas.openxmlformats.org/officeDocument/2006/relationships/tags" Target="../tags/tag97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19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18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04.xml"/><Relationship Id="rId10" Type="http://schemas.openxmlformats.org/officeDocument/2006/relationships/tags" Target="../tags/tag109.xml"/><Relationship Id="rId4" Type="http://schemas.openxmlformats.org/officeDocument/2006/relationships/tags" Target="../tags/tag103.xml"/><Relationship Id="rId9" Type="http://schemas.openxmlformats.org/officeDocument/2006/relationships/tags" Target="../tags/tag10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10" Type="http://schemas.openxmlformats.org/officeDocument/2006/relationships/image" Target="../media/image21.png"/><Relationship Id="rId4" Type="http://schemas.openxmlformats.org/officeDocument/2006/relationships/tags" Target="../tags/tag113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125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第四章：生物大分子</a:t>
            </a:r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46425" y="3777615"/>
            <a:ext cx="6405245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第二节：蛋白质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2180" y="89408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人教版高中化学选择性必修</a:t>
            </a:r>
            <a:r>
              <a:rPr lang="en-US" altLang="zh-CN" sz="3200" dirty="0">
                <a:solidFill>
                  <a:srgbClr val="3780D7"/>
                </a:solidFill>
              </a:rPr>
              <a:t>3</a:t>
            </a: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498339" y="4516120"/>
            <a:ext cx="523436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蛋白质的组成和结构</a:t>
            </a:r>
          </a:p>
          <a:p>
            <a:endParaRPr lang="zh-CN" altLang="en-US" sz="24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5"/>
          <a:stretch>
            <a:fillRect/>
          </a:stretch>
        </p:blipFill>
        <p:spPr>
          <a:xfrm>
            <a:off x="0" y="0"/>
            <a:ext cx="5475605" cy="6858000"/>
          </a:xfrm>
          <a:prstGeom prst="rect">
            <a:avLst/>
          </a:prstGeom>
        </p:spPr>
      </p:pic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3307080" y="640080"/>
            <a:ext cx="5577840" cy="5577840"/>
            <a:chOff x="4318000" y="1651000"/>
            <a:chExt cx="3556000" cy="3556000"/>
          </a:xfrm>
        </p:grpSpPr>
        <p:sp>
          <p:nvSpPr>
            <p:cNvPr id="3" name="椭圆 2"/>
            <p:cNvSpPr/>
            <p:nvPr>
              <p:custDataLst>
                <p:tags r:id="rId5"/>
              </p:custDataLst>
            </p:nvPr>
          </p:nvSpPr>
          <p:spPr>
            <a:xfrm>
              <a:off x="4318000" y="1651000"/>
              <a:ext cx="3556000" cy="355600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形 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970" y="2020365"/>
              <a:ext cx="790060" cy="79006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632960" y="2843034"/>
            <a:ext cx="292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>
                <a:solidFill>
                  <a:srgbClr val="00367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PART 02</a:t>
            </a:r>
            <a:endParaRPr lang="zh-CN" altLang="en-US" sz="4000">
              <a:solidFill>
                <a:srgbClr val="003675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964180" y="3696970"/>
            <a:ext cx="6957695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ctr">
              <a:buClrTx/>
              <a:buSzTx/>
              <a:buFontTx/>
            </a:pPr>
            <a:r>
              <a:rPr lang="zh-CN" altLang="zh-CN" sz="5400">
                <a:solidFill>
                  <a:schemeClr val="tx1"/>
                </a:solidFill>
                <a:sym typeface="+mn-ea"/>
              </a:rPr>
              <a:t>氨基酸的结构和性质</a:t>
            </a:r>
          </a:p>
          <a:p>
            <a:pPr algn="ctr">
              <a:buClrTx/>
              <a:buSzTx/>
              <a:buFontTx/>
            </a:pPr>
            <a:endParaRPr lang="zh-CN" altLang="en-US" sz="5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93040" y="1724660"/>
            <a:ext cx="1314451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</a:t>
            </a:r>
            <a:endParaRPr lang="zh-CN" altLang="zh-CN" sz="2800" b="1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142875" y="2372360"/>
            <a:ext cx="11712575" cy="1383665"/>
          </a:xfrm>
          <a:prstGeom prst="rect">
            <a:avLst/>
          </a:prstGeom>
          <a:solidFill>
            <a:srgbClr val="74E772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定义：羧酸分子烃基上的氢原子被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氨基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取代得到的化合物。含有的官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能团有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羧基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-COOH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氨基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-NH</a:t>
            </a:r>
            <a:r>
              <a:rPr lang="en-US" altLang="zh-CN" sz="28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3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93040" y="4020185"/>
            <a:ext cx="2401571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结构特点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24155" y="4704715"/>
            <a:ext cx="11713211" cy="1383665"/>
          </a:xfrm>
          <a:prstGeom prst="rect">
            <a:avLst/>
          </a:prstGeom>
          <a:solidFill>
            <a:srgbClr val="74E772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α­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氨基酸的结构简式可表示为                         ，其官能团为氨基</a:t>
            </a: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(—NH</a:t>
            </a:r>
            <a:r>
              <a:rPr lang="en-US" sz="28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和羧基</a:t>
            </a:r>
            <a:r>
              <a:rPr 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(—COOH)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3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520644" name="对象 1520643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6191885" y="4676775"/>
          <a:ext cx="1919288" cy="92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667000" imgH="1282700" progId="Photoshop.Image.10">
                  <p:embed/>
                </p:oleObj>
              </mc:Choice>
              <mc:Fallback>
                <p:oleObj r:id="rId9" imgW="2667000" imgH="1282700" progId="Photoshop.Image.10">
                  <p:embed/>
                  <p:pic>
                    <p:nvPicPr>
                      <p:cNvPr id="1520644" name="对象 152064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91885" y="4676775"/>
                        <a:ext cx="1919288" cy="92233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20495"/>
          <p:cNvSpPr/>
          <p:nvPr>
            <p:custDataLst>
              <p:tags r:id="rId7"/>
            </p:custDataLst>
          </p:nvPr>
        </p:nvSpPr>
        <p:spPr>
          <a:xfrm>
            <a:off x="335280" y="548640"/>
            <a:ext cx="2050627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氨基酸</a:t>
            </a:r>
            <a:endParaRPr lang="zh-CN" altLang="en-US" sz="4000" b="1" spc="150" noProof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2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27752" y="1028749"/>
          <a:ext cx="10781030" cy="5718810"/>
        </p:xfrm>
        <a:graphic>
          <a:graphicData uri="http://schemas.openxmlformats.org/drawingml/2006/table">
            <a:tbl>
              <a:tblPr/>
              <a:tblGrid>
                <a:gridCol w="224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19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俗名</a:t>
                      </a:r>
                    </a:p>
                  </a:txBody>
                  <a:tcPr marL="42285" marR="42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结构简式</a:t>
                      </a:r>
                    </a:p>
                  </a:txBody>
                  <a:tcPr marL="42285" marR="42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系统命名</a:t>
                      </a:r>
                    </a:p>
                  </a:txBody>
                  <a:tcPr marL="42285" marR="42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9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甘氨酸</a:t>
                      </a:r>
                    </a:p>
                  </a:txBody>
                  <a:tcPr marL="42285" marR="42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kern="100" baseline="-250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N—CH</a:t>
                      </a:r>
                      <a:r>
                        <a:rPr lang="en-US" sz="2400" b="1" kern="100" baseline="-250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COOH</a:t>
                      </a:r>
                    </a:p>
                  </a:txBody>
                  <a:tcPr marL="42285" marR="42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altLang="zh-CN" sz="2400" b="1" u="none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_________</a:t>
                      </a:r>
                    </a:p>
                  </a:txBody>
                  <a:tcPr marL="42285" marR="42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丙氨酸</a:t>
                      </a:r>
                    </a:p>
                  </a:txBody>
                  <a:tcPr marL="42285" marR="42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285" marR="42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400" b="1" u="none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____________</a:t>
                      </a:r>
                    </a:p>
                  </a:txBody>
                  <a:tcPr marL="42285" marR="42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7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谷氨酸</a:t>
                      </a:r>
                    </a:p>
                  </a:txBody>
                  <a:tcPr marL="42285" marR="42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285" marR="42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400" b="1" u="none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_____________</a:t>
                      </a:r>
                    </a:p>
                  </a:txBody>
                  <a:tcPr marL="42285" marR="422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33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半胱氨酸</a:t>
                      </a:r>
                    </a:p>
                  </a:txBody>
                  <a:tcPr marL="58142" marR="58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58142" marR="58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altLang="en-US" sz="2400" b="1" kern="1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2-氨基-3-巯基丙酸</a:t>
                      </a:r>
                      <a:endParaRPr lang="zh-CN" altLang="en-US" sz="2400" b="1" kern="10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8142" marR="58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39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苯丙氨酸</a:t>
                      </a:r>
                    </a:p>
                  </a:txBody>
                  <a:tcPr marL="58142" marR="58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endParaRPr lang="en-US" sz="24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endParaRPr lang="en-US" sz="24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</a:txBody>
                  <a:tcPr marL="58142" marR="58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4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2-</a:t>
                      </a:r>
                      <a:r>
                        <a:rPr lang="zh-CN" sz="24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氨基</a:t>
                      </a:r>
                      <a:r>
                        <a:rPr lang="en-US" sz="24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-3-</a:t>
                      </a:r>
                      <a:r>
                        <a:rPr lang="zh-CN" sz="2400" b="1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苯基丙酸</a:t>
                      </a:r>
                    </a:p>
                  </a:txBody>
                  <a:tcPr marL="58142" marR="58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8549" y="2525737"/>
            <a:ext cx="2941851" cy="10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885" y="3584276"/>
            <a:ext cx="3651176" cy="101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8938168" y="1901933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氨基乙酸</a:t>
            </a: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8827468" y="2658875"/>
            <a:ext cx="17233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zh-CN" altLang="en-US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氨基丙酸</a:t>
            </a: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8675004" y="3725192"/>
            <a:ext cx="20281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zh-CN" altLang="en-US" sz="24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氨基戊二酸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4241" y="4677269"/>
            <a:ext cx="3373555" cy="9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993" y="5638880"/>
            <a:ext cx="3081677" cy="114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20495"/>
          <p:cNvSpPr/>
          <p:nvPr>
            <p:custDataLst>
              <p:tags r:id="rId9"/>
            </p:custDataLst>
          </p:nvPr>
        </p:nvSpPr>
        <p:spPr>
          <a:xfrm>
            <a:off x="815340" y="164465"/>
            <a:ext cx="3935730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常见的氨基酸</a:t>
            </a:r>
            <a:endParaRPr lang="zh-CN" altLang="zh-CN" sz="3735" b="1" noProof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0692" y="1604176"/>
            <a:ext cx="5481955" cy="435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思考：</a:t>
            </a:r>
            <a:r>
              <a:rPr kumimoji="1"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kumimoji="1"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哪些氨基酸有对映异构？</a:t>
            </a:r>
          </a:p>
        </p:txBody>
      </p:sp>
      <p:sp>
        <p:nvSpPr>
          <p:cNvPr id="37" name="Text Box 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21159" y="2217235"/>
            <a:ext cx="8006080" cy="435610"/>
          </a:xfrm>
          <a:prstGeom prst="rect">
            <a:avLst/>
          </a:prstGeom>
          <a:solidFill>
            <a:srgbClr val="F7FD9D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除甘氨酸外，氨基酸均含有手性碳，有对映异构。</a:t>
            </a:r>
          </a:p>
        </p:txBody>
      </p:sp>
      <p:sp>
        <p:nvSpPr>
          <p:cNvPr id="38" name="Text 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8902" y="2949101"/>
            <a:ext cx="5126355" cy="4356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思考：</a:t>
            </a:r>
            <a:r>
              <a:rPr kumimoji="1"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kumimoji="1"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氨基酸具有什么性质？</a:t>
            </a:r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676127" y="4929444"/>
            <a:ext cx="10964545" cy="521970"/>
          </a:xfrm>
          <a:prstGeom prst="rect">
            <a:avLst/>
          </a:prstGeom>
          <a:gradFill>
            <a:gsLst>
              <a:gs pos="19000">
                <a:srgbClr val="FFB9B9"/>
              </a:gs>
              <a:gs pos="64000">
                <a:srgbClr val="FF8F8E"/>
              </a:gs>
              <a:gs pos="44000">
                <a:srgbClr val="FE9E9F"/>
              </a:gs>
              <a:gs pos="84000">
                <a:srgbClr val="FF7373"/>
              </a:gs>
            </a:gsLst>
            <a:lin scaled="1"/>
          </a:gradFill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天然氨基酸均为无色晶体，熔点较高，在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200~300</a:t>
            </a:r>
            <a:r>
              <a:rPr lang="en-US" altLang="zh-CN" sz="28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时熔化分解</a:t>
            </a:r>
          </a:p>
        </p:txBody>
      </p:sp>
      <p:sp>
        <p:nvSpPr>
          <p:cNvPr id="33" name="文本框 32"/>
          <p:cNvSpPr txBox="1"/>
          <p:nvPr>
            <p:custDataLst>
              <p:tags r:id="rId5"/>
            </p:custDataLst>
          </p:nvPr>
        </p:nvSpPr>
        <p:spPr>
          <a:xfrm>
            <a:off x="1391900" y="5645020"/>
            <a:ext cx="7294880" cy="521970"/>
          </a:xfrm>
          <a:prstGeom prst="rect">
            <a:avLst/>
          </a:prstGeom>
          <a:gradFill>
            <a:gsLst>
              <a:gs pos="19000">
                <a:srgbClr val="FFB9B9"/>
              </a:gs>
              <a:gs pos="64000">
                <a:srgbClr val="FF8F8E"/>
              </a:gs>
              <a:gs pos="44000">
                <a:srgbClr val="FE9E9F"/>
              </a:gs>
              <a:gs pos="84000">
                <a:srgbClr val="FF7373"/>
              </a:gs>
            </a:gsLst>
            <a:lin scaled="1"/>
          </a:gradFill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一般能溶于水而难溶于乙醇、乙醚等有机溶剂</a:t>
            </a:r>
          </a:p>
        </p:txBody>
      </p:sp>
      <p:sp>
        <p:nvSpPr>
          <p:cNvPr id="11271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4413" y="356447"/>
            <a:ext cx="4266353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18A83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4000" spc="150">
                <a:solidFill>
                  <a:schemeClr val="accent1"/>
                </a:solidFill>
              </a:rPr>
              <a:t>【思考与讨论】</a:t>
            </a:r>
            <a:endParaRPr lang="en-US" altLang="zh-CN" sz="4265"/>
          </a:p>
        </p:txBody>
      </p:sp>
      <p:sp>
        <p:nvSpPr>
          <p:cNvPr id="7" name="矩形 20495"/>
          <p:cNvSpPr/>
          <p:nvPr>
            <p:custDataLst>
              <p:tags r:id="rId7"/>
            </p:custDataLst>
          </p:nvPr>
        </p:nvSpPr>
        <p:spPr>
          <a:xfrm>
            <a:off x="227753" y="3812540"/>
            <a:ext cx="4213013" cy="66611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735" b="1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氨基酸的物理性质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 animBg="1"/>
      <p:bldP spid="38" grpId="0"/>
      <p:bldP spid="28" grpId="0" animBg="1"/>
      <p:bldP spid="3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>
            <p:custDataLst>
              <p:tags r:id="rId1"/>
            </p:custDataLst>
          </p:nvPr>
        </p:nvGrpSpPr>
        <p:grpSpPr>
          <a:xfrm>
            <a:off x="601085" y="5560595"/>
            <a:ext cx="9219290" cy="1013068"/>
            <a:chOff x="2123" y="8515"/>
            <a:chExt cx="14524" cy="1596"/>
          </a:xfrm>
        </p:grpSpPr>
        <p:grpSp>
          <p:nvGrpSpPr>
            <p:cNvPr id="13" name="Group 8"/>
            <p:cNvGrpSpPr/>
            <p:nvPr>
              <p:custDataLst>
                <p:tags r:id="rId15"/>
              </p:custDataLst>
            </p:nvPr>
          </p:nvGrpSpPr>
          <p:grpSpPr>
            <a:xfrm>
              <a:off x="2123" y="8517"/>
              <a:ext cx="8008" cy="1594"/>
              <a:chOff x="96" y="2496"/>
              <a:chExt cx="3216" cy="640"/>
            </a:xfrm>
          </p:grpSpPr>
          <p:grpSp>
            <p:nvGrpSpPr>
              <p:cNvPr id="14" name="Group 9"/>
              <p:cNvGrpSpPr/>
              <p:nvPr>
                <p:custDataLst>
                  <p:tags r:id="rId21"/>
                </p:custDataLst>
              </p:nvPr>
            </p:nvGrpSpPr>
            <p:grpSpPr>
              <a:xfrm>
                <a:off x="96" y="2496"/>
                <a:ext cx="2970" cy="640"/>
                <a:chOff x="710" y="3065"/>
                <a:chExt cx="2970" cy="640"/>
              </a:xfrm>
            </p:grpSpPr>
            <p:sp>
              <p:nvSpPr>
                <p:cNvPr id="15" name="Text Box 10"/>
                <p:cNvSpPr txBox="1">
                  <a:spLocks noChangeArrowhead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710" y="3065"/>
                  <a:ext cx="2970" cy="330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 typeface="Times New Roman" panose="02020603050405020304" pitchFamily="18" charset="0"/>
                    <a:buNone/>
                  </a:pPr>
                  <a:r>
                    <a:rPr lang="en-US" altLang="zh-CN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    R-CH-COOH  +  NaOH </a:t>
                  </a:r>
                </a:p>
              </p:txBody>
            </p:sp>
            <p:grpSp>
              <p:nvGrpSpPr>
                <p:cNvPr id="16" name="Group 11"/>
                <p:cNvGrpSpPr/>
                <p:nvPr>
                  <p:custDataLst>
                    <p:tags r:id="rId24"/>
                  </p:custDataLst>
                </p:nvPr>
              </p:nvGrpSpPr>
              <p:grpSpPr>
                <a:xfrm>
                  <a:off x="1200" y="3360"/>
                  <a:ext cx="628" cy="345"/>
                  <a:chOff x="288" y="2160"/>
                  <a:chExt cx="628" cy="345"/>
                </a:xfrm>
              </p:grpSpPr>
              <p:sp>
                <p:nvSpPr>
                  <p:cNvPr id="17" name="Text Box 12"/>
                  <p:cNvSpPr txBox="1">
                    <a:spLocks noChangeArrowheads="1"/>
                  </p:cNvSpPr>
                  <p:nvPr>
                    <p:custDataLst>
                      <p:tags r:id="rId25"/>
                    </p:custDataLst>
                  </p:nvPr>
                </p:nvSpPr>
                <p:spPr bwMode="auto">
                  <a:xfrm>
                    <a:off x="288" y="2175"/>
                    <a:ext cx="628" cy="330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>
                      <a:buSzTx/>
                      <a:buFont typeface="Times New Roman" panose="02020603050405020304" pitchFamily="18" charset="0"/>
                      <a:buNone/>
                    </a:pPr>
                    <a:r>
                      <a:rPr lang="en-US" altLang="zh-CN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rPr>
                      <a:t>NH</a:t>
                    </a:r>
                    <a:r>
                      <a:rPr lang="en-US" altLang="zh-CN" sz="2800" b="1" baseline="-250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18" name="Line 13"/>
                  <p:cNvSpPr>
                    <a:spLocks noChangeShapeType="1"/>
                  </p:cNvSpPr>
                  <p:nvPr>
                    <p:custDataLst>
                      <p:tags r:id="rId26"/>
                    </p:custDataLst>
                  </p:nvPr>
                </p:nvSpPr>
                <p:spPr bwMode="auto">
                  <a:xfrm flipH="1" flipV="1">
                    <a:off x="432" y="2160"/>
                    <a:ext cx="0" cy="96"/>
                  </a:xfrm>
                  <a:prstGeom prst="line">
                    <a:avLst/>
                  </a:prstGeom>
                  <a:noFill/>
                  <a:ln w="38100" cap="sq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</p:grpSp>
          </p:grpSp>
          <p:sp>
            <p:nvSpPr>
              <p:cNvPr id="19" name="Line 14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784" y="2640"/>
                <a:ext cx="52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 sz="135"/>
              </a:p>
            </p:txBody>
          </p:sp>
        </p:grpSp>
        <p:grpSp>
          <p:nvGrpSpPr>
            <p:cNvPr id="20" name="Group 3"/>
            <p:cNvGrpSpPr/>
            <p:nvPr>
              <p:custDataLst>
                <p:tags r:id="rId16"/>
              </p:custDataLst>
            </p:nvPr>
          </p:nvGrpSpPr>
          <p:grpSpPr>
            <a:xfrm>
              <a:off x="9653" y="8515"/>
              <a:ext cx="6994" cy="1594"/>
              <a:chOff x="710" y="3065"/>
              <a:chExt cx="2809" cy="640"/>
            </a:xfrm>
          </p:grpSpPr>
          <p:sp>
            <p:nvSpPr>
              <p:cNvPr id="21" name="Text Box 4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10" y="3065"/>
                <a:ext cx="2809" cy="330"/>
              </a:xfrm>
              <a:prstGeom prst="rect">
                <a:avLst/>
              </a:prstGeom>
              <a:noFill/>
              <a:ln w="12700" cap="sq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SzTx/>
                  <a:buFont typeface="Times New Roman" panose="02020603050405020304" pitchFamily="18" charset="0"/>
                  <a:buNone/>
                </a:pPr>
                <a:r>
                  <a:rPr lang="en-US" altLang="zh-CN" sz="28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    R-CH-COONa  +  H</a:t>
                </a:r>
                <a:r>
                  <a:rPr lang="en-US" altLang="zh-CN" sz="2800" b="1" baseline="-25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O</a:t>
                </a:r>
              </a:p>
            </p:txBody>
          </p:sp>
          <p:grpSp>
            <p:nvGrpSpPr>
              <p:cNvPr id="22" name="Group 5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1200" y="3360"/>
                <a:ext cx="581" cy="345"/>
                <a:chOff x="288" y="2160"/>
                <a:chExt cx="581" cy="345"/>
              </a:xfrm>
            </p:grpSpPr>
            <p:sp>
              <p:nvSpPr>
                <p:cNvPr id="23" name="Text Box 6"/>
                <p:cNvSpPr txBox="1"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88" y="2175"/>
                  <a:ext cx="581" cy="330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buSzTx/>
                    <a:buFont typeface="Times New Roman" panose="02020603050405020304" pitchFamily="18" charset="0"/>
                    <a:buNone/>
                  </a:pPr>
                  <a:r>
                    <a:rPr lang="en-US" altLang="zh-CN" sz="28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NH</a:t>
                  </a:r>
                  <a:r>
                    <a:rPr lang="en-US" altLang="zh-CN" sz="2800" b="1" baseline="-2500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24" name="Line 7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 flipH="1" flipV="1">
                  <a:off x="432" y="2160"/>
                  <a:ext cx="0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</p:grpSp>
        </p:grpSp>
      </p:grp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1048968" y="3064709"/>
            <a:ext cx="6507813" cy="1252052"/>
            <a:chOff x="613" y="3103"/>
            <a:chExt cx="4101" cy="789"/>
          </a:xfrm>
        </p:grpSpPr>
        <p:grpSp>
          <p:nvGrpSpPr>
            <p:cNvPr id="27" name="组合 26"/>
            <p:cNvGrpSpPr/>
            <p:nvPr>
              <p:custDataLst>
                <p:tags r:id="rId8"/>
              </p:custDataLst>
            </p:nvPr>
          </p:nvGrpSpPr>
          <p:grpSpPr>
            <a:xfrm>
              <a:off x="613" y="3103"/>
              <a:ext cx="4101" cy="789"/>
              <a:chOff x="340" y="2840"/>
              <a:chExt cx="4101" cy="789"/>
            </a:xfrm>
          </p:grpSpPr>
          <p:sp>
            <p:nvSpPr>
              <p:cNvPr id="28" name="文本框 27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40" y="2840"/>
                <a:ext cx="4101" cy="4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CH</a:t>
                </a:r>
                <a:r>
                  <a:rPr lang="en-US" altLang="zh-CN" sz="2800" b="1" baseline="-2500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r>
                  <a:rPr lang="en-US" altLang="zh-CN" sz="2800" b="1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COOH+</a:t>
                </a:r>
                <a:r>
                  <a:rPr lang="en-US" altLang="zh-CN" sz="2800" b="1">
                    <a:solidFill>
                      <a:srgbClr val="3333CC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HCl</a:t>
                </a:r>
                <a:r>
                  <a:rPr lang="en-US" altLang="zh-CN" sz="2800" b="1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      </a:t>
                </a:r>
                <a:r>
                  <a:rPr lang="en-US" altLang="zh-CN" sz="2800" b="1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CH</a:t>
                </a:r>
                <a:r>
                  <a:rPr lang="en-US" altLang="zh-CN" sz="2800" b="1" baseline="-2500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r>
                  <a:rPr lang="en-US" altLang="zh-CN" sz="2800" b="1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COOH</a:t>
                </a:r>
                <a:r>
                  <a:rPr lang="en-US" altLang="zh-CN" sz="4000" b="1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  </a:t>
                </a:r>
              </a:p>
            </p:txBody>
          </p:sp>
          <p:sp>
            <p:nvSpPr>
              <p:cNvPr id="29" name="矩形 28"/>
              <p:cNvSpPr/>
              <p:nvPr>
                <p:custDataLst>
                  <p:tags r:id="rId11"/>
                </p:custDataLst>
              </p:nvPr>
            </p:nvSpPr>
            <p:spPr>
              <a:xfrm>
                <a:off x="340" y="3294"/>
                <a:ext cx="680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NH</a:t>
                </a:r>
                <a:r>
                  <a:rPr lang="en-US" altLang="zh-CN" sz="2800" b="1" baseline="-250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</a:p>
            </p:txBody>
          </p:sp>
          <p:sp>
            <p:nvSpPr>
              <p:cNvPr id="30" name="直接连接符 29"/>
              <p:cNvSpPr/>
              <p:nvPr>
                <p:custDataLst>
                  <p:tags r:id="rId12"/>
                </p:custDataLst>
              </p:nvPr>
            </p:nvSpPr>
            <p:spPr>
              <a:xfrm flipH="1">
                <a:off x="476" y="3203"/>
                <a:ext cx="0" cy="18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5"/>
              </a:p>
            </p:txBody>
          </p:sp>
          <p:sp>
            <p:nvSpPr>
              <p:cNvPr id="31" name="矩形 30"/>
              <p:cNvSpPr/>
              <p:nvPr>
                <p:custDataLst>
                  <p:tags r:id="rId13"/>
                </p:custDataLst>
              </p:nvPr>
            </p:nvSpPr>
            <p:spPr>
              <a:xfrm>
                <a:off x="2613" y="3300"/>
                <a:ext cx="1233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NH</a:t>
                </a:r>
                <a:r>
                  <a:rPr lang="en-US" altLang="zh-CN" sz="2800" b="1" baseline="-250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r>
                  <a:rPr lang="en-US" altLang="zh-CN" sz="28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Cl</a:t>
                </a:r>
              </a:p>
            </p:txBody>
          </p:sp>
          <p:sp>
            <p:nvSpPr>
              <p:cNvPr id="32" name="直接连接符 31"/>
              <p:cNvSpPr/>
              <p:nvPr>
                <p:custDataLst>
                  <p:tags r:id="rId14"/>
                </p:custDataLst>
              </p:nvPr>
            </p:nvSpPr>
            <p:spPr>
              <a:xfrm flipH="1">
                <a:off x="2798" y="3225"/>
                <a:ext cx="0" cy="1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135"/>
              </a:p>
            </p:txBody>
          </p:sp>
        </p:grpSp>
        <p:sp>
          <p:nvSpPr>
            <p:cNvPr id="33" name="直接连接符 32"/>
            <p:cNvSpPr/>
            <p:nvPr>
              <p:custDataLst>
                <p:tags r:id="rId9"/>
              </p:custDataLst>
            </p:nvPr>
          </p:nvSpPr>
          <p:spPr>
            <a:xfrm>
              <a:off x="2459" y="3388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sz="135"/>
            </a:p>
          </p:txBody>
        </p:sp>
      </p:grpSp>
      <p:sp>
        <p:nvSpPr>
          <p:cNvPr id="38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0747" y="1539240"/>
            <a:ext cx="4752340" cy="521970"/>
          </a:xfrm>
          <a:prstGeom prst="rect">
            <a:avLst/>
          </a:prstGeom>
          <a:solidFill>
            <a:srgbClr val="F7FD9D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两性：能与酸碱反应</a:t>
            </a:r>
            <a:endParaRPr kumimoji="1"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Text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07533" y="2372360"/>
            <a:ext cx="528150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甘氨酸与稀盐酸的反应方程式：</a:t>
            </a:r>
          </a:p>
        </p:txBody>
      </p:sp>
      <p:sp>
        <p:nvSpPr>
          <p:cNvPr id="40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8968" y="4364247"/>
            <a:ext cx="475659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NH</a:t>
            </a:r>
            <a:r>
              <a:rPr lang="en-US" altLang="zh-CN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 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+ HCl</a:t>
            </a:r>
            <a:r>
              <a:rPr lang="en-US" altLang="zh-CN" sz="28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=    NH</a:t>
            </a:r>
            <a:r>
              <a:rPr lang="en-US" altLang="zh-CN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Cl</a:t>
            </a:r>
            <a:endParaRPr lang="en-US" altLang="zh-CN" sz="2800" b="1" baseline="30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Text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7311" y="4854243"/>
            <a:ext cx="62280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甘氨酸与氢氧化钠溶液的反应方程式：</a:t>
            </a:r>
          </a:p>
        </p:txBody>
      </p:sp>
      <p:sp>
        <p:nvSpPr>
          <p:cNvPr id="7" name="矩形 20495"/>
          <p:cNvSpPr/>
          <p:nvPr>
            <p:custDataLst>
              <p:tags r:id="rId7"/>
            </p:custDataLst>
          </p:nvPr>
        </p:nvSpPr>
        <p:spPr>
          <a:xfrm>
            <a:off x="335280" y="548640"/>
            <a:ext cx="5023273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氨基酸的化学性质</a:t>
            </a:r>
            <a:endParaRPr lang="zh-CN" altLang="zh-CN" sz="4265" b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9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09761" y="2065653"/>
            <a:ext cx="3276600" cy="3511127"/>
          </a:xfrm>
          <a:prstGeom prst="rect">
            <a:avLst/>
          </a:prstGeom>
        </p:spPr>
      </p:pic>
      <p:sp>
        <p:nvSpPr>
          <p:cNvPr id="19" name="Text Box 7"/>
          <p:cNvSpPr txBox="1"/>
          <p:nvPr>
            <p:custDataLst>
              <p:tags r:id="rId2"/>
            </p:custDataLst>
          </p:nvPr>
        </p:nvSpPr>
        <p:spPr>
          <a:xfrm>
            <a:off x="291844" y="5643524"/>
            <a:ext cx="3494517" cy="5422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l-GR" altLang="zh-CN" sz="266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α</a:t>
            </a:r>
            <a:r>
              <a:rPr lang="en-US" altLang="zh-CN" sz="266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66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氨基酸的结构简式</a:t>
            </a:r>
          </a:p>
        </p:txBody>
      </p:sp>
      <p:sp>
        <p:nvSpPr>
          <p:cNvPr id="3" name="箭头: 右 2"/>
          <p:cNvSpPr/>
          <p:nvPr>
            <p:custDataLst>
              <p:tags r:id="rId3"/>
            </p:custDataLst>
          </p:nvPr>
        </p:nvSpPr>
        <p:spPr>
          <a:xfrm>
            <a:off x="2537904" y="3689105"/>
            <a:ext cx="1498356" cy="40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 Box 7"/>
          <p:cNvSpPr txBox="1"/>
          <p:nvPr>
            <p:custDataLst>
              <p:tags r:id="rId4"/>
            </p:custDataLst>
          </p:nvPr>
        </p:nvSpPr>
        <p:spPr>
          <a:xfrm>
            <a:off x="4496567" y="5076044"/>
            <a:ext cx="2751912" cy="993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665" b="1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具有手性碳原子（甘氨酸除外）</a:t>
            </a: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851976" y="2104031"/>
            <a:ext cx="2055989" cy="217510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744528" y="4261877"/>
            <a:ext cx="2044404" cy="18963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034648" y="4346277"/>
            <a:ext cx="2343995" cy="17005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804664" y="2207167"/>
            <a:ext cx="2362253" cy="1842585"/>
          </a:xfrm>
          <a:prstGeom prst="rect">
            <a:avLst/>
          </a:prstGeom>
        </p:spPr>
      </p:pic>
      <p:sp>
        <p:nvSpPr>
          <p:cNvPr id="20" name="矩形 19"/>
          <p:cNvSpPr/>
          <p:nvPr>
            <p:custDataLst>
              <p:tags r:id="rId9"/>
            </p:custDataLst>
          </p:nvPr>
        </p:nvSpPr>
        <p:spPr>
          <a:xfrm>
            <a:off x="11783484" y="400051"/>
            <a:ext cx="408516" cy="4106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" name="Picture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0855" y="2566388"/>
            <a:ext cx="3903337" cy="25096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20495"/>
          <p:cNvSpPr/>
          <p:nvPr>
            <p:custDataLst>
              <p:tags r:id="rId11"/>
            </p:custDataLst>
          </p:nvPr>
        </p:nvSpPr>
        <p:spPr>
          <a:xfrm>
            <a:off x="815340" y="739775"/>
            <a:ext cx="8919210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通过α-氨基酸的结构预测其化学性质</a:t>
            </a:r>
            <a:endParaRPr lang="zh-CN" altLang="zh-CN" sz="3735" b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1783484" y="400051"/>
            <a:ext cx="408516" cy="4106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702568" y="3674505"/>
            <a:ext cx="3456384" cy="11888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07" name="矩形 11306"/>
          <p:cNvSpPr/>
          <p:nvPr>
            <p:custDataLst>
              <p:tags r:id="rId3"/>
            </p:custDataLst>
          </p:nvPr>
        </p:nvSpPr>
        <p:spPr>
          <a:xfrm>
            <a:off x="2832100" y="740621"/>
            <a:ext cx="7775575" cy="1749425"/>
          </a:xfr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20" name="文本框 11319"/>
          <p:cNvSpPr txBox="1"/>
          <p:nvPr>
            <p:custDataLst>
              <p:tags r:id="rId4"/>
            </p:custDataLst>
          </p:nvPr>
        </p:nvSpPr>
        <p:spPr>
          <a:xfrm>
            <a:off x="3863975" y="812060"/>
            <a:ext cx="4968875" cy="1123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sz="13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1" name="图片 9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96449" y="1404840"/>
            <a:ext cx="3276600" cy="3511127"/>
          </a:xfrm>
          <a:prstGeom prst="rect">
            <a:avLst/>
          </a:prstGeom>
        </p:spPr>
      </p:pic>
      <p:sp>
        <p:nvSpPr>
          <p:cNvPr id="32" name="Text Box 7"/>
          <p:cNvSpPr txBox="1"/>
          <p:nvPr>
            <p:custDataLst>
              <p:tags r:id="rId6"/>
            </p:custDataLst>
          </p:nvPr>
        </p:nvSpPr>
        <p:spPr>
          <a:xfrm>
            <a:off x="457200" y="4923291"/>
            <a:ext cx="3947120" cy="11734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b="1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①氨基酸的两性</a:t>
            </a:r>
            <a:endParaRPr lang="en-US" altLang="zh-CN" sz="3200" b="1"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3200" b="1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（和酸、碱均可反应）</a:t>
            </a:r>
          </a:p>
        </p:txBody>
      </p:sp>
      <p:sp>
        <p:nvSpPr>
          <p:cNvPr id="20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83765" y="1022245"/>
            <a:ext cx="6924759" cy="273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        NH</a:t>
            </a:r>
            <a:r>
              <a:rPr lang="en-US" altLang="zh-CN" b="1" baseline="-25000"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        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H— C —R  + 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HCl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→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        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        COOH</a:t>
            </a:r>
          </a:p>
        </p:txBody>
      </p:sp>
      <p:sp>
        <p:nvSpPr>
          <p:cNvPr id="23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208577" y="1029019"/>
            <a:ext cx="3255547" cy="273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NH</a:t>
            </a:r>
            <a:r>
              <a:rPr lang="en-US" altLang="zh-CN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Cl</a:t>
            </a:r>
            <a:endParaRPr lang="en-US" altLang="zh-CN" b="1" baseline="-25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        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H— C —R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        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        COOH</a:t>
            </a:r>
          </a:p>
        </p:txBody>
      </p:sp>
      <p:sp>
        <p:nvSpPr>
          <p:cNvPr id="24" name="Rectangle 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83765" y="3909053"/>
            <a:ext cx="6924759" cy="273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        NH</a:t>
            </a:r>
            <a:r>
              <a:rPr lang="en-US" altLang="zh-CN" b="1" baseline="-25000"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        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H— C —R  +  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NaOH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→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        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        COOH</a:t>
            </a:r>
          </a:p>
        </p:txBody>
      </p:sp>
      <p:sp>
        <p:nvSpPr>
          <p:cNvPr id="25" name="Rectangle 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400627" y="3822700"/>
            <a:ext cx="4824307" cy="273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        NH</a:t>
            </a:r>
            <a:r>
              <a:rPr lang="en-US" altLang="zh-CN" b="1" baseline="-25000"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        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H— C —R  +  H</a:t>
            </a:r>
            <a:r>
              <a:rPr lang="en-US" altLang="zh-CN" b="1" baseline="-250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        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en-US" altLang="zh-CN" b="1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COONa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20495"/>
          <p:cNvSpPr/>
          <p:nvPr>
            <p:custDataLst>
              <p:tags r:id="rId11"/>
            </p:custDataLst>
          </p:nvPr>
        </p:nvSpPr>
        <p:spPr>
          <a:xfrm>
            <a:off x="622935" y="185420"/>
            <a:ext cx="8778875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通过α-氨基酸的结构预测其化学性质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2"/>
          <p:cNvSpPr/>
          <p:nvPr>
            <p:custDataLst>
              <p:tags r:id="rId1"/>
            </p:custDataLst>
          </p:nvPr>
        </p:nvSpPr>
        <p:spPr>
          <a:xfrm>
            <a:off x="4361836" y="3667161"/>
            <a:ext cx="3456384" cy="11888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1783484" y="400051"/>
            <a:ext cx="408516" cy="4106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2400"/>
          </a:p>
        </p:txBody>
      </p:sp>
      <p:sp>
        <p:nvSpPr>
          <p:cNvPr id="11307" name="矩形 11306"/>
          <p:cNvSpPr/>
          <p:nvPr>
            <p:custDataLst>
              <p:tags r:id="rId3"/>
            </p:custDataLst>
          </p:nvPr>
        </p:nvSpPr>
        <p:spPr>
          <a:xfrm>
            <a:off x="2831253" y="740621"/>
            <a:ext cx="7775575" cy="1749425"/>
          </a:xfr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>
              <a:ea typeface="隶书" panose="02010509060101010101" pitchFamily="49" charset="-122"/>
            </a:endParaRPr>
          </a:p>
        </p:txBody>
      </p:sp>
      <p:sp>
        <p:nvSpPr>
          <p:cNvPr id="11320" name="文本框 11319"/>
          <p:cNvSpPr txBox="1"/>
          <p:nvPr>
            <p:custDataLst>
              <p:tags r:id="rId4"/>
            </p:custDataLst>
          </p:nvPr>
        </p:nvSpPr>
        <p:spPr>
          <a:xfrm>
            <a:off x="3863975" y="812060"/>
            <a:ext cx="4968875" cy="1123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sz="135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3" name="图片 9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35627" y="1404839"/>
            <a:ext cx="3276600" cy="3511127"/>
          </a:xfrm>
          <a:prstGeom prst="rect">
            <a:avLst/>
          </a:prstGeom>
        </p:spPr>
      </p:pic>
      <p:pic>
        <p:nvPicPr>
          <p:cNvPr id="35" name="图片 9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167829" y="1358997"/>
            <a:ext cx="3276600" cy="3511127"/>
          </a:xfrm>
          <a:prstGeom prst="rect">
            <a:avLst/>
          </a:prstGeom>
        </p:spPr>
      </p:pic>
      <p:sp>
        <p:nvSpPr>
          <p:cNvPr id="36" name="Text Box 7"/>
          <p:cNvSpPr txBox="1"/>
          <p:nvPr>
            <p:custDataLst>
              <p:tags r:id="rId7"/>
            </p:custDataLst>
          </p:nvPr>
        </p:nvSpPr>
        <p:spPr>
          <a:xfrm>
            <a:off x="4194269" y="4923291"/>
            <a:ext cx="3947120" cy="11734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②成肽反应</a:t>
            </a:r>
            <a:endParaRPr lang="en-US" altLang="zh-CN" sz="320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32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（分子间缩合）</a:t>
            </a:r>
          </a:p>
        </p:txBody>
      </p:sp>
      <p:sp>
        <p:nvSpPr>
          <p:cNvPr id="7" name="矩形 20495"/>
          <p:cNvSpPr/>
          <p:nvPr>
            <p:custDataLst>
              <p:tags r:id="rId8"/>
            </p:custDataLst>
          </p:nvPr>
        </p:nvSpPr>
        <p:spPr>
          <a:xfrm>
            <a:off x="421640" y="452120"/>
            <a:ext cx="8963025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通过α-氨基酸的结构预测其化学性质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1783484" y="400051"/>
            <a:ext cx="408516" cy="4106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2400" b="1"/>
          </a:p>
        </p:txBody>
      </p:sp>
      <p:grpSp>
        <p:nvGrpSpPr>
          <p:cNvPr id="32" name="Group 9"/>
          <p:cNvGrpSpPr/>
          <p:nvPr>
            <p:custDataLst>
              <p:tags r:id="rId2"/>
            </p:custDataLst>
          </p:nvPr>
        </p:nvGrpSpPr>
        <p:grpSpPr>
          <a:xfrm>
            <a:off x="6437155" y="1507837"/>
            <a:ext cx="4754033" cy="3528484"/>
            <a:chOff x="2275" y="1093"/>
            <a:chExt cx="2246" cy="1667"/>
          </a:xfrm>
        </p:grpSpPr>
        <p:sp>
          <p:nvSpPr>
            <p:cNvPr id="33" name="Rectangle 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275" y="1093"/>
              <a:ext cx="2246" cy="1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265" b="1"/>
                <a:t>      H    H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265" b="1"/>
                <a:t>      │    │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265" b="1"/>
                <a:t> — N—C—C—OH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265" b="1"/>
                <a:t>             │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265" b="1"/>
                <a:t>             R</a:t>
              </a:r>
              <a:r>
                <a:rPr lang="en-US" altLang="zh-CN" sz="4265" b="1" baseline="-25000"/>
                <a:t>2    </a:t>
              </a:r>
              <a:r>
                <a:rPr lang="en-US" altLang="zh-CN" sz="4265" b="1"/>
                <a:t>O</a:t>
              </a:r>
              <a:endParaRPr lang="en-US" altLang="zh-CN" sz="4265" b="1" baseline="-25000"/>
            </a:p>
            <a:p>
              <a:pPr eaLnBrk="1" hangingPunct="1">
                <a:buFontTx/>
                <a:buNone/>
              </a:pPr>
              <a:endParaRPr lang="en-US" altLang="zh-CN" sz="4265" b="1"/>
            </a:p>
          </p:txBody>
        </p:sp>
        <p:grpSp>
          <p:nvGrpSpPr>
            <p:cNvPr id="34" name="Group 11"/>
            <p:cNvGrpSpPr/>
            <p:nvPr>
              <p:custDataLst>
                <p:tags r:id="rId21"/>
              </p:custDataLst>
            </p:nvPr>
          </p:nvGrpSpPr>
          <p:grpSpPr>
            <a:xfrm>
              <a:off x="3636" y="2115"/>
              <a:ext cx="90" cy="227"/>
              <a:chOff x="4062" y="2296"/>
              <a:chExt cx="64" cy="317"/>
            </a:xfrm>
          </p:grpSpPr>
          <p:sp>
            <p:nvSpPr>
              <p:cNvPr id="35" name="Line 12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H="1">
                <a:off x="4062" y="2296"/>
                <a:ext cx="0" cy="3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6" name="Line 13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 flipH="1">
                <a:off x="4126" y="2296"/>
                <a:ext cx="0" cy="3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45417" y="2814155"/>
            <a:ext cx="1919817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265" b="1"/>
              <a:t> — OH</a:t>
            </a:r>
          </a:p>
        </p:txBody>
      </p:sp>
      <p:sp>
        <p:nvSpPr>
          <p:cNvPr id="38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2814155"/>
            <a:ext cx="1212849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265" b="1"/>
              <a:t>H—</a:t>
            </a:r>
          </a:p>
        </p:txBody>
      </p:sp>
      <p:grpSp>
        <p:nvGrpSpPr>
          <p:cNvPr id="39" name="组合 38"/>
          <p:cNvGrpSpPr/>
          <p:nvPr>
            <p:custDataLst>
              <p:tags r:id="rId5"/>
            </p:custDataLst>
          </p:nvPr>
        </p:nvGrpSpPr>
        <p:grpSpPr>
          <a:xfrm>
            <a:off x="626109" y="1507580"/>
            <a:ext cx="5588000" cy="3528060"/>
            <a:chOff x="2330" y="2878"/>
            <a:chExt cx="6600" cy="4167"/>
          </a:xfrm>
        </p:grpSpPr>
        <p:sp>
          <p:nvSpPr>
            <p:cNvPr id="40" name="Rectangle 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330" y="2878"/>
              <a:ext cx="6600" cy="4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265" b="1"/>
                <a:t>           H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265" b="1"/>
                <a:t>           │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265" b="1"/>
                <a:t>NH</a:t>
              </a:r>
              <a:r>
                <a:rPr lang="en-US" altLang="zh-CN" sz="4265" b="1" baseline="-25000"/>
                <a:t>2</a:t>
              </a:r>
              <a:r>
                <a:rPr lang="en-US" altLang="zh-CN" sz="4265" b="1"/>
                <a:t>—C —C—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265" b="1"/>
                <a:t>           │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265" b="1"/>
                <a:t>           R</a:t>
              </a:r>
              <a:r>
                <a:rPr lang="en-US" altLang="zh-CN" sz="4265" b="1" baseline="-25000"/>
                <a:t>1      </a:t>
              </a:r>
              <a:r>
                <a:rPr lang="en-US" altLang="zh-CN" sz="4265" b="1"/>
                <a:t>O</a:t>
              </a:r>
              <a:endParaRPr lang="en-US" altLang="zh-CN" sz="4265" b="1" baseline="-25000"/>
            </a:p>
            <a:p>
              <a:pPr eaLnBrk="1" hangingPunct="1">
                <a:buFontTx/>
                <a:buNone/>
              </a:pPr>
              <a:endParaRPr lang="en-US" altLang="zh-CN" sz="4265" b="1"/>
            </a:p>
          </p:txBody>
        </p:sp>
        <p:grpSp>
          <p:nvGrpSpPr>
            <p:cNvPr id="50" name="Group 3"/>
            <p:cNvGrpSpPr/>
            <p:nvPr>
              <p:custDataLst>
                <p:tags r:id="rId17"/>
              </p:custDataLst>
            </p:nvPr>
          </p:nvGrpSpPr>
          <p:grpSpPr>
            <a:xfrm>
              <a:off x="5643" y="5288"/>
              <a:ext cx="240" cy="567"/>
              <a:chOff x="4092" y="2296"/>
              <a:chExt cx="68" cy="317"/>
            </a:xfrm>
          </p:grpSpPr>
          <p:sp>
            <p:nvSpPr>
              <p:cNvPr id="69" name="Line 4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H="1">
                <a:off x="4092" y="2296"/>
                <a:ext cx="0" cy="3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0" name="Line 5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 flipH="1">
                <a:off x="4160" y="2296"/>
                <a:ext cx="0" cy="3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71" name="矩形 70"/>
          <p:cNvSpPr/>
          <p:nvPr>
            <p:custDataLst>
              <p:tags r:id="rId6"/>
            </p:custDataLst>
          </p:nvPr>
        </p:nvSpPr>
        <p:spPr>
          <a:xfrm>
            <a:off x="2894329" y="2529507"/>
            <a:ext cx="2681393" cy="24815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72" name="矩形 71"/>
          <p:cNvSpPr/>
          <p:nvPr>
            <p:custDataLst>
              <p:tags r:id="rId7"/>
            </p:custDataLst>
          </p:nvPr>
        </p:nvSpPr>
        <p:spPr>
          <a:xfrm>
            <a:off x="5956724" y="1507580"/>
            <a:ext cx="2073272" cy="24815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73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44533" y="5382108"/>
            <a:ext cx="1151467" cy="6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CN" sz="3735" b="1">
                <a:latin typeface="Arial" panose="020B0604020202020204" pitchFamily="34" charset="0"/>
              </a:rPr>
              <a:t>H</a:t>
            </a:r>
            <a:r>
              <a:rPr kumimoji="0" lang="en-US" altLang="zh-CN" sz="3735" b="1" baseline="-25000">
                <a:latin typeface="Arial" panose="020B0604020202020204" pitchFamily="34" charset="0"/>
              </a:rPr>
              <a:t>2</a:t>
            </a:r>
            <a:r>
              <a:rPr kumimoji="0" lang="en-US" altLang="zh-CN" sz="3735" b="1">
                <a:latin typeface="Arial" panose="020B0604020202020204" pitchFamily="34" charset="0"/>
              </a:rPr>
              <a:t>O</a:t>
            </a:r>
          </a:p>
        </p:txBody>
      </p:sp>
      <p:cxnSp>
        <p:nvCxnSpPr>
          <p:cNvPr id="74" name="直接箭头连接符 73"/>
          <p:cNvCxnSpPr/>
          <p:nvPr>
            <p:custDataLst>
              <p:tags r:id="rId9"/>
            </p:custDataLst>
          </p:nvPr>
        </p:nvCxnSpPr>
        <p:spPr>
          <a:xfrm flipH="1">
            <a:off x="4135543" y="3553127"/>
            <a:ext cx="11853" cy="81110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>
            <p:custDataLst>
              <p:tags r:id="rId10"/>
            </p:custDataLst>
          </p:nvPr>
        </p:nvSpPr>
        <p:spPr>
          <a:xfrm>
            <a:off x="3728296" y="4293960"/>
            <a:ext cx="121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肽键</a:t>
            </a:r>
          </a:p>
        </p:txBody>
      </p:sp>
      <p:sp>
        <p:nvSpPr>
          <p:cNvPr id="76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26111" y="5010664"/>
            <a:ext cx="6769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7" name="Text Box 2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896533" y="2813988"/>
            <a:ext cx="670984" cy="6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CN" sz="3735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78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856985" y="4999657"/>
            <a:ext cx="15409" cy="1018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9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07531" y="5882563"/>
            <a:ext cx="1729728" cy="91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5335" b="1">
                <a:solidFill>
                  <a:srgbClr val="FF3300"/>
                </a:solidFill>
                <a:ea typeface="华文行楷" panose="02010800040101010101" pitchFamily="2" charset="-122"/>
              </a:rPr>
              <a:t>二肽</a:t>
            </a:r>
          </a:p>
        </p:txBody>
      </p:sp>
      <p:sp>
        <p:nvSpPr>
          <p:cNvPr id="7" name="矩形 20495"/>
          <p:cNvSpPr/>
          <p:nvPr>
            <p:custDataLst>
              <p:tags r:id="rId15"/>
            </p:custDataLst>
          </p:nvPr>
        </p:nvSpPr>
        <p:spPr>
          <a:xfrm>
            <a:off x="719455" y="548640"/>
            <a:ext cx="4855845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α-氨基酸缩合过程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63 0.015438 C -0.045484 0.068397 -0.161318 0.223089 -0.138348 0.283563 C -0.11538 0.344039 0.048646 0.316448 0.098437 0.317986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548 8.6E-05 C -0.019078 0.055892 0.083052 0.219138 0.06786 0.282561 C 0.052668 0.345986 -0.081365 0.316085 -0.121512 0.317381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E-05 -0.001228 C 0.091786 0.00377 0.36848 0.058387 0.458025 -0.009003 C 0.547569 -0.076393 0.458958 -0.272454 0.447753 -0.338086" pathEditMode="relative" rAng="0" ptsTypes="">
                                      <p:cBhvr>
                                        <p:cTn id="3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849 -0.0025" pathEditMode="relative" ptsTypes="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849 -0.0025" pathEditMode="relative" ptsTypes="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849 -0.0025" pathEditMode="relative" ptsTypes="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849 -0.0025" pathEditMode="relative" ptsTypes="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849 -0.0025" pathEditMode="relative" ptsTypes="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25 -0.001389" pathEditMode="relative" rAng="0" ptsTypes="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2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0.00486 L -0.08247 0.00416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allAtOnce" animBg="1"/>
      <p:bldP spid="38" grpId="0" uiExpand="1" build="allAtOnce" animBg="1"/>
      <p:bldP spid="71" grpId="0" animBg="1"/>
      <p:bldP spid="71" grpId="1" animBg="1"/>
      <p:bldP spid="72" grpId="0" animBg="1"/>
      <p:bldP spid="72" grpId="1" animBg="1"/>
      <p:bldP spid="73" grpId="0"/>
      <p:bldP spid="73" grpId="1"/>
      <p:bldP spid="75" grpId="0"/>
      <p:bldP spid="77" grpId="0"/>
      <p:bldP spid="77" grpId="1"/>
      <p:bldP spid="77" grpId="2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1783484" y="400051"/>
            <a:ext cx="408516" cy="4106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2400"/>
          </a:p>
        </p:txBody>
      </p:sp>
      <p:sp>
        <p:nvSpPr>
          <p:cNvPr id="11320" name="文本框 11319"/>
          <p:cNvSpPr txBox="1"/>
          <p:nvPr>
            <p:custDataLst>
              <p:tags r:id="rId2"/>
            </p:custDataLst>
          </p:nvPr>
        </p:nvSpPr>
        <p:spPr>
          <a:xfrm>
            <a:off x="3863975" y="812060"/>
            <a:ext cx="4968875" cy="1123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sz="135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1" name="Text Box 3"/>
          <p:cNvSpPr txBox="1"/>
          <p:nvPr>
            <p:custDataLst>
              <p:tags r:id="rId3"/>
            </p:custDataLst>
          </p:nvPr>
        </p:nvSpPr>
        <p:spPr>
          <a:xfrm>
            <a:off x="2688603" y="3186700"/>
            <a:ext cx="14393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 b="1">
                <a:solidFill>
                  <a:srgbClr val="CC33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肽键</a:t>
            </a:r>
          </a:p>
        </p:txBody>
      </p:sp>
      <p:grpSp>
        <p:nvGrpSpPr>
          <p:cNvPr id="72" name="组合 71"/>
          <p:cNvGrpSpPr/>
          <p:nvPr>
            <p:custDataLst>
              <p:tags r:id="rId4"/>
            </p:custDataLst>
          </p:nvPr>
        </p:nvGrpSpPr>
        <p:grpSpPr>
          <a:xfrm>
            <a:off x="7818543" y="1427749"/>
            <a:ext cx="4422140" cy="2886264"/>
            <a:chOff x="10910" y="3617"/>
            <a:chExt cx="5223" cy="3409"/>
          </a:xfrm>
        </p:grpSpPr>
        <p:sp>
          <p:nvSpPr>
            <p:cNvPr id="73" name="Line 4"/>
            <p:cNvSpPr/>
            <p:nvPr>
              <p:custDataLst>
                <p:tags r:id="rId41"/>
              </p:custDataLst>
            </p:nvPr>
          </p:nvSpPr>
          <p:spPr>
            <a:xfrm>
              <a:off x="10910" y="5317"/>
              <a:ext cx="555" cy="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13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4" name="Group 5"/>
            <p:cNvGrpSpPr/>
            <p:nvPr>
              <p:custDataLst>
                <p:tags r:id="rId42"/>
              </p:custDataLst>
            </p:nvPr>
          </p:nvGrpSpPr>
          <p:grpSpPr>
            <a:xfrm>
              <a:off x="11369" y="3617"/>
              <a:ext cx="4764" cy="3409"/>
              <a:chOff x="0" y="0"/>
              <a:chExt cx="1883" cy="1381"/>
            </a:xfrm>
          </p:grpSpPr>
          <p:sp>
            <p:nvSpPr>
              <p:cNvPr id="75" name="Text Box 6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507" y="495"/>
                <a:ext cx="311" cy="3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73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76" name="Line 7"/>
              <p:cNvSpPr/>
              <p:nvPr>
                <p:custDataLst>
                  <p:tags r:id="rId44"/>
                </p:custDataLst>
              </p:nvPr>
            </p:nvSpPr>
            <p:spPr>
              <a:xfrm>
                <a:off x="291" y="676"/>
                <a:ext cx="222" cy="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13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Line 8"/>
              <p:cNvSpPr/>
              <p:nvPr>
                <p:custDataLst>
                  <p:tags r:id="rId45"/>
                </p:custDataLst>
              </p:nvPr>
            </p:nvSpPr>
            <p:spPr>
              <a:xfrm>
                <a:off x="792" y="676"/>
                <a:ext cx="222" cy="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13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Line 9"/>
              <p:cNvSpPr/>
              <p:nvPr>
                <p:custDataLst>
                  <p:tags r:id="rId46"/>
                </p:custDataLst>
              </p:nvPr>
            </p:nvSpPr>
            <p:spPr>
              <a:xfrm>
                <a:off x="640" y="857"/>
                <a:ext cx="1" cy="22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13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Line 10"/>
              <p:cNvSpPr/>
              <p:nvPr>
                <p:custDataLst>
                  <p:tags r:id="rId47"/>
                </p:custDataLst>
              </p:nvPr>
            </p:nvSpPr>
            <p:spPr>
              <a:xfrm>
                <a:off x="653" y="294"/>
                <a:ext cx="1" cy="22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13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Text Box 11"/>
              <p:cNvSpPr txBox="1"/>
              <p:nvPr>
                <p:custDataLst>
                  <p:tags r:id="rId48"/>
                </p:custDataLst>
              </p:nvPr>
            </p:nvSpPr>
            <p:spPr>
              <a:xfrm>
                <a:off x="507" y="0"/>
                <a:ext cx="355" cy="3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73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81" name="Text Box 12"/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995" y="495"/>
                <a:ext cx="888" cy="3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73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</a:t>
                </a:r>
              </a:p>
            </p:txBody>
          </p:sp>
          <p:sp>
            <p:nvSpPr>
              <p:cNvPr id="82" name="Text Box 13"/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514" y="1062"/>
                <a:ext cx="621" cy="3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73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en-US" sz="3735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CN" altLang="en-US" sz="2665" b="1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 Box 14"/>
              <p:cNvSpPr txBox="1"/>
              <p:nvPr>
                <p:custDataLst>
                  <p:tags r:id="rId51"/>
                </p:custDataLst>
              </p:nvPr>
            </p:nvSpPr>
            <p:spPr>
              <a:xfrm>
                <a:off x="6" y="3"/>
                <a:ext cx="355" cy="3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73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84" name="Text Box 15"/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0" y="502"/>
                <a:ext cx="355" cy="3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735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en-US" sz="2665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Line 16"/>
              <p:cNvSpPr/>
              <p:nvPr>
                <p:custDataLst>
                  <p:tags r:id="rId53"/>
                </p:custDataLst>
              </p:nvPr>
            </p:nvSpPr>
            <p:spPr>
              <a:xfrm>
                <a:off x="138" y="320"/>
                <a:ext cx="1" cy="22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sz="2135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6" name="Text Box 17"/>
          <p:cNvSpPr txBox="1"/>
          <p:nvPr>
            <p:custDataLst>
              <p:tags r:id="rId5"/>
            </p:custDataLst>
          </p:nvPr>
        </p:nvSpPr>
        <p:spPr>
          <a:xfrm>
            <a:off x="6240369" y="2460683"/>
            <a:ext cx="1344084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 b="1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</p:txBody>
      </p:sp>
      <p:sp>
        <p:nvSpPr>
          <p:cNvPr id="87" name="Text Box 18"/>
          <p:cNvSpPr txBox="1"/>
          <p:nvPr>
            <p:custDataLst>
              <p:tags r:id="rId6"/>
            </p:custDataLst>
          </p:nvPr>
        </p:nvSpPr>
        <p:spPr>
          <a:xfrm>
            <a:off x="7276676" y="2460683"/>
            <a:ext cx="751417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grpSp>
        <p:nvGrpSpPr>
          <p:cNvPr id="88" name="Group 19"/>
          <p:cNvGrpSpPr/>
          <p:nvPr>
            <p:custDataLst>
              <p:tags r:id="rId7"/>
            </p:custDataLst>
          </p:nvPr>
        </p:nvGrpSpPr>
        <p:grpSpPr>
          <a:xfrm>
            <a:off x="118969" y="1463733"/>
            <a:ext cx="6197600" cy="2870201"/>
            <a:chOff x="0" y="0"/>
            <a:chExt cx="2939" cy="1356"/>
          </a:xfrm>
        </p:grpSpPr>
        <p:sp>
          <p:nvSpPr>
            <p:cNvPr id="89" name="Text Box 20"/>
            <p:cNvSpPr txBox="1"/>
            <p:nvPr>
              <p:custDataLst>
                <p:tags r:id="rId13"/>
              </p:custDataLst>
            </p:nvPr>
          </p:nvSpPr>
          <p:spPr>
            <a:xfrm>
              <a:off x="2507" y="472"/>
              <a:ext cx="305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73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0" name="Text Box 21"/>
            <p:cNvSpPr txBox="1"/>
            <p:nvPr>
              <p:custDataLst>
                <p:tags r:id="rId14"/>
              </p:custDataLst>
            </p:nvPr>
          </p:nvSpPr>
          <p:spPr>
            <a:xfrm>
              <a:off x="708" y="500"/>
              <a:ext cx="313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73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1" name="Line 22"/>
            <p:cNvSpPr/>
            <p:nvPr>
              <p:custDataLst>
                <p:tags r:id="rId15"/>
              </p:custDataLst>
            </p:nvPr>
          </p:nvSpPr>
          <p:spPr>
            <a:xfrm>
              <a:off x="516" y="67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13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Line 23"/>
            <p:cNvSpPr/>
            <p:nvPr>
              <p:custDataLst>
                <p:tags r:id="rId16"/>
              </p:custDataLst>
            </p:nvPr>
          </p:nvSpPr>
          <p:spPr>
            <a:xfrm>
              <a:off x="941" y="67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13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Line 24"/>
            <p:cNvSpPr/>
            <p:nvPr>
              <p:custDataLst>
                <p:tags r:id="rId17"/>
              </p:custDataLst>
            </p:nvPr>
          </p:nvSpPr>
          <p:spPr>
            <a:xfrm>
              <a:off x="851" y="845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13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Line 25"/>
            <p:cNvSpPr/>
            <p:nvPr>
              <p:custDataLst>
                <p:tags r:id="rId18"/>
              </p:custDataLst>
            </p:nvPr>
          </p:nvSpPr>
          <p:spPr>
            <a:xfrm>
              <a:off x="851" y="308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13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 Box 26"/>
            <p:cNvSpPr txBox="1"/>
            <p:nvPr>
              <p:custDataLst>
                <p:tags r:id="rId19"/>
              </p:custDataLst>
            </p:nvPr>
          </p:nvSpPr>
          <p:spPr>
            <a:xfrm>
              <a:off x="717" y="28"/>
              <a:ext cx="358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73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96" name="Text Box 27"/>
            <p:cNvSpPr txBox="1"/>
            <p:nvPr>
              <p:custDataLst>
                <p:tags r:id="rId20"/>
              </p:custDataLst>
            </p:nvPr>
          </p:nvSpPr>
          <p:spPr>
            <a:xfrm>
              <a:off x="717" y="1041"/>
              <a:ext cx="492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73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zh-CN" altLang="en-US" sz="3735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665" b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28"/>
            <p:cNvSpPr txBox="1"/>
            <p:nvPr>
              <p:custDataLst>
                <p:tags r:id="rId21"/>
              </p:custDataLst>
            </p:nvPr>
          </p:nvSpPr>
          <p:spPr>
            <a:xfrm>
              <a:off x="0" y="504"/>
              <a:ext cx="671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73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zh-CN" altLang="en-US" sz="3735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665" b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 Box 29"/>
            <p:cNvSpPr txBox="1"/>
            <p:nvPr>
              <p:custDataLst>
                <p:tags r:id="rId22"/>
              </p:custDataLst>
            </p:nvPr>
          </p:nvSpPr>
          <p:spPr>
            <a:xfrm>
              <a:off x="1146" y="504"/>
              <a:ext cx="313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73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9" name="Text Box 30"/>
            <p:cNvSpPr txBox="1"/>
            <p:nvPr>
              <p:custDataLst>
                <p:tags r:id="rId23"/>
              </p:custDataLst>
            </p:nvPr>
          </p:nvSpPr>
          <p:spPr>
            <a:xfrm>
              <a:off x="1146" y="28"/>
              <a:ext cx="314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73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00" name="Line 31"/>
            <p:cNvSpPr/>
            <p:nvPr>
              <p:custDataLst>
                <p:tags r:id="rId24"/>
              </p:custDataLst>
            </p:nvPr>
          </p:nvSpPr>
          <p:spPr>
            <a:xfrm flipH="1">
              <a:off x="1330" y="331"/>
              <a:ext cx="0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13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Line 32"/>
            <p:cNvSpPr/>
            <p:nvPr>
              <p:custDataLst>
                <p:tags r:id="rId25"/>
              </p:custDataLst>
            </p:nvPr>
          </p:nvSpPr>
          <p:spPr>
            <a:xfrm flipH="1">
              <a:off x="1262" y="331"/>
              <a:ext cx="0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13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 Box 33"/>
            <p:cNvSpPr txBox="1"/>
            <p:nvPr>
              <p:custDataLst>
                <p:tags r:id="rId26"/>
              </p:custDataLst>
            </p:nvPr>
          </p:nvSpPr>
          <p:spPr>
            <a:xfrm>
              <a:off x="2068" y="480"/>
              <a:ext cx="314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73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3" name="Line 34"/>
            <p:cNvSpPr/>
            <p:nvPr>
              <p:custDataLst>
                <p:tags r:id="rId27"/>
              </p:custDataLst>
            </p:nvPr>
          </p:nvSpPr>
          <p:spPr>
            <a:xfrm>
              <a:off x="1862" y="65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13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Line 35"/>
            <p:cNvSpPr/>
            <p:nvPr>
              <p:custDataLst>
                <p:tags r:id="rId28"/>
              </p:custDataLst>
            </p:nvPr>
          </p:nvSpPr>
          <p:spPr>
            <a:xfrm>
              <a:off x="2328" y="65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13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Line 36"/>
            <p:cNvSpPr/>
            <p:nvPr>
              <p:custDataLst>
                <p:tags r:id="rId29"/>
              </p:custDataLst>
            </p:nvPr>
          </p:nvSpPr>
          <p:spPr>
            <a:xfrm>
              <a:off x="2220" y="825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13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Line 37"/>
            <p:cNvSpPr/>
            <p:nvPr>
              <p:custDataLst>
                <p:tags r:id="rId30"/>
              </p:custDataLst>
            </p:nvPr>
          </p:nvSpPr>
          <p:spPr>
            <a:xfrm>
              <a:off x="2238" y="288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13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Text Box 38"/>
            <p:cNvSpPr txBox="1"/>
            <p:nvPr>
              <p:custDataLst>
                <p:tags r:id="rId31"/>
              </p:custDataLst>
            </p:nvPr>
          </p:nvSpPr>
          <p:spPr>
            <a:xfrm>
              <a:off x="2086" y="8"/>
              <a:ext cx="358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73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08" name="Text Box 39"/>
            <p:cNvSpPr txBox="1"/>
            <p:nvPr>
              <p:custDataLst>
                <p:tags r:id="rId32"/>
              </p:custDataLst>
            </p:nvPr>
          </p:nvSpPr>
          <p:spPr>
            <a:xfrm>
              <a:off x="2087" y="1021"/>
              <a:ext cx="627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73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zh-CN" altLang="en-US" sz="3735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2665" b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Text Box 40"/>
            <p:cNvSpPr txBox="1"/>
            <p:nvPr>
              <p:custDataLst>
                <p:tags r:id="rId33"/>
              </p:custDataLst>
            </p:nvPr>
          </p:nvSpPr>
          <p:spPr>
            <a:xfrm>
              <a:off x="1593" y="11"/>
              <a:ext cx="359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73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10" name="Text Box 41"/>
            <p:cNvSpPr txBox="1"/>
            <p:nvPr>
              <p:custDataLst>
                <p:tags r:id="rId34"/>
              </p:custDataLst>
            </p:nvPr>
          </p:nvSpPr>
          <p:spPr>
            <a:xfrm>
              <a:off x="1570" y="487"/>
              <a:ext cx="359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73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zh-CN" altLang="en-US" sz="2665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Line 42"/>
            <p:cNvSpPr/>
            <p:nvPr>
              <p:custDataLst>
                <p:tags r:id="rId35"/>
              </p:custDataLst>
            </p:nvPr>
          </p:nvSpPr>
          <p:spPr>
            <a:xfrm>
              <a:off x="1388" y="669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13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Line 43"/>
            <p:cNvSpPr/>
            <p:nvPr>
              <p:custDataLst>
                <p:tags r:id="rId36"/>
              </p:custDataLst>
            </p:nvPr>
          </p:nvSpPr>
          <p:spPr>
            <a:xfrm>
              <a:off x="1728" y="313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13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 Box 44"/>
            <p:cNvSpPr txBox="1"/>
            <p:nvPr>
              <p:custDataLst>
                <p:tags r:id="rId37"/>
              </p:custDataLst>
            </p:nvPr>
          </p:nvSpPr>
          <p:spPr>
            <a:xfrm>
              <a:off x="2513" y="0"/>
              <a:ext cx="355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73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14" name="Line 45"/>
            <p:cNvSpPr/>
            <p:nvPr>
              <p:custDataLst>
                <p:tags r:id="rId38"/>
              </p:custDataLst>
            </p:nvPr>
          </p:nvSpPr>
          <p:spPr>
            <a:xfrm flipH="1">
              <a:off x="2694" y="317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13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Line 46"/>
            <p:cNvSpPr/>
            <p:nvPr>
              <p:custDataLst>
                <p:tags r:id="rId39"/>
              </p:custDataLst>
            </p:nvPr>
          </p:nvSpPr>
          <p:spPr>
            <a:xfrm flipH="1">
              <a:off x="2631" y="317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13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Line 47"/>
            <p:cNvSpPr/>
            <p:nvPr>
              <p:custDataLst>
                <p:tags r:id="rId40"/>
              </p:custDataLst>
            </p:nvPr>
          </p:nvSpPr>
          <p:spPr>
            <a:xfrm>
              <a:off x="2758" y="653"/>
              <a:ext cx="18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13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7" name="Text Box 48"/>
          <p:cNvSpPr txBox="1"/>
          <p:nvPr>
            <p:custDataLst>
              <p:tags r:id="rId8"/>
            </p:custDataLst>
          </p:nvPr>
        </p:nvSpPr>
        <p:spPr>
          <a:xfrm>
            <a:off x="2591236" y="4655667"/>
            <a:ext cx="1824567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CC33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二肽</a:t>
            </a:r>
          </a:p>
        </p:txBody>
      </p:sp>
      <p:sp>
        <p:nvSpPr>
          <p:cNvPr id="118" name="Rectangle 49"/>
          <p:cNvSpPr/>
          <p:nvPr>
            <p:custDataLst>
              <p:tags r:id="rId9"/>
            </p:custDataLst>
          </p:nvPr>
        </p:nvSpPr>
        <p:spPr>
          <a:xfrm>
            <a:off x="6316571" y="2228696"/>
            <a:ext cx="1501973" cy="1395307"/>
          </a:xfrm>
          <a:prstGeom prst="rect">
            <a:avLst/>
          </a:prstGeom>
          <a:solidFill>
            <a:schemeClr val="accent1">
              <a:alpha val="39000"/>
            </a:scheme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13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 Box 50"/>
          <p:cNvSpPr txBox="1"/>
          <p:nvPr>
            <p:custDataLst>
              <p:tags r:id="rId10"/>
            </p:custDataLst>
          </p:nvPr>
        </p:nvSpPr>
        <p:spPr>
          <a:xfrm>
            <a:off x="6861823" y="5686483"/>
            <a:ext cx="14393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5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735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735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266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 Box 52"/>
          <p:cNvSpPr txBox="1"/>
          <p:nvPr>
            <p:custDataLst>
              <p:tags r:id="rId11"/>
            </p:custDataLst>
          </p:nvPr>
        </p:nvSpPr>
        <p:spPr>
          <a:xfrm>
            <a:off x="2746600" y="5686483"/>
            <a:ext cx="1439333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5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735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735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266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20495"/>
          <p:cNvSpPr/>
          <p:nvPr>
            <p:custDataLst>
              <p:tags r:id="rId12"/>
            </p:custDataLst>
          </p:nvPr>
        </p:nvSpPr>
        <p:spPr>
          <a:xfrm>
            <a:off x="719455" y="548640"/>
            <a:ext cx="5121910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α-氨基酸缩合过程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6 1.6185E-06 L 0.02379 0.33133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66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06 1.6185E-06 L -0.02899 0.33133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1146 -0.001296" pathEditMode="relative" rAng="0" ptsTypes="">
                                      <p:cBhvr>
                                        <p:cTn id="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6" grpId="1"/>
      <p:bldP spid="87" grpId="0"/>
      <p:bldP spid="87" grpId="1"/>
      <p:bldP spid="118" grpId="0" animBg="1"/>
      <p:bldP spid="118" grpId="1" animBg="1"/>
      <p:bldP spid="1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4772025"/>
            <a:ext cx="12192000" cy="1435100"/>
          </a:xfrm>
          <a:prstGeom prst="rect">
            <a:avLst/>
          </a:prstGeom>
          <a:solidFill>
            <a:srgbClr val="668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心圆 12"/>
          <p:cNvSpPr/>
          <p:nvPr>
            <p:custDataLst>
              <p:tags r:id="rId2"/>
            </p:custDataLst>
          </p:nvPr>
        </p:nvSpPr>
        <p:spPr>
          <a:xfrm>
            <a:off x="1778000" y="963613"/>
            <a:ext cx="650875" cy="650875"/>
          </a:xfrm>
          <a:prstGeom prst="donut">
            <a:avLst>
              <a:gd name="adj" fmla="val 7460"/>
            </a:avLst>
          </a:prstGeom>
          <a:solidFill>
            <a:srgbClr val="044875"/>
          </a:solidFill>
          <a:ln>
            <a:solidFill>
              <a:srgbClr val="6684B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8" name="同心圆 17"/>
          <p:cNvSpPr/>
          <p:nvPr>
            <p:custDataLst>
              <p:tags r:id="rId3"/>
            </p:custDataLst>
          </p:nvPr>
        </p:nvSpPr>
        <p:spPr>
          <a:xfrm>
            <a:off x="3511550" y="1012825"/>
            <a:ext cx="482600" cy="481013"/>
          </a:xfrm>
          <a:prstGeom prst="donut">
            <a:avLst>
              <a:gd name="adj" fmla="val 7460"/>
            </a:avLst>
          </a:prstGeom>
          <a:solidFill>
            <a:srgbClr val="044875"/>
          </a:solidFill>
          <a:ln>
            <a:solidFill>
              <a:srgbClr val="6684B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9" name="同心圆 18"/>
          <p:cNvSpPr/>
          <p:nvPr>
            <p:custDataLst>
              <p:tags r:id="rId4"/>
            </p:custDataLst>
          </p:nvPr>
        </p:nvSpPr>
        <p:spPr>
          <a:xfrm>
            <a:off x="3994150" y="4144963"/>
            <a:ext cx="361950" cy="361950"/>
          </a:xfrm>
          <a:prstGeom prst="donut">
            <a:avLst>
              <a:gd name="adj" fmla="val 7460"/>
            </a:avLst>
          </a:prstGeom>
          <a:solidFill>
            <a:srgbClr val="044875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2" name="椭圆 11"/>
          <p:cNvSpPr/>
          <p:nvPr>
            <p:custDataLst>
              <p:tags r:id="rId5"/>
            </p:custDataLst>
          </p:nvPr>
        </p:nvSpPr>
        <p:spPr bwMode="auto">
          <a:xfrm>
            <a:off x="379413" y="2578100"/>
            <a:ext cx="2192337" cy="2193925"/>
          </a:xfrm>
          <a:prstGeom prst="ellipse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7" name="椭圆 16"/>
          <p:cNvSpPr/>
          <p:nvPr>
            <p:custDataLst>
              <p:tags r:id="rId6"/>
            </p:custDataLst>
          </p:nvPr>
        </p:nvSpPr>
        <p:spPr bwMode="auto">
          <a:xfrm>
            <a:off x="2281238" y="1373188"/>
            <a:ext cx="1471612" cy="1471612"/>
          </a:xfrm>
          <a:prstGeom prst="ellipse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5" name="椭圆 14"/>
          <p:cNvSpPr/>
          <p:nvPr>
            <p:custDataLst>
              <p:tags r:id="rId7"/>
            </p:custDataLst>
          </p:nvPr>
        </p:nvSpPr>
        <p:spPr bwMode="auto">
          <a:xfrm>
            <a:off x="2730500" y="2992438"/>
            <a:ext cx="1147763" cy="1147762"/>
          </a:xfrm>
          <a:prstGeom prst="ellipse">
            <a:avLst/>
          </a:prstGeom>
          <a:noFill/>
          <a:ln w="31750">
            <a:solidFill>
              <a:srgbClr val="6684B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41" name="图形 4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46443" y="2976808"/>
            <a:ext cx="1435100" cy="1435100"/>
          </a:xfrm>
          <a:prstGeom prst="rect">
            <a:avLst/>
          </a:prstGeom>
        </p:spPr>
      </p:pic>
      <p:pic>
        <p:nvPicPr>
          <p:cNvPr id="47" name="图形 4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01582" y="1527969"/>
            <a:ext cx="1136650" cy="1136650"/>
          </a:xfrm>
          <a:prstGeom prst="rect">
            <a:avLst/>
          </a:prstGeom>
        </p:spPr>
      </p:pic>
      <p:pic>
        <p:nvPicPr>
          <p:cNvPr id="52" name="图形 5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038475" y="3249443"/>
            <a:ext cx="652708" cy="652708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11"/>
            </p:custDataLst>
          </p:nvPr>
        </p:nvGrpSpPr>
        <p:grpSpPr>
          <a:xfrm>
            <a:off x="5620487" y="1132042"/>
            <a:ext cx="4711086" cy="768464"/>
            <a:chOff x="6163836" y="1632634"/>
            <a:chExt cx="4711088" cy="768464"/>
          </a:xfrm>
        </p:grpSpPr>
        <p:sp>
          <p:nvSpPr>
            <p:cNvPr id="8" name="文本框 7"/>
            <p:cNvSpPr txBox="1"/>
            <p:nvPr>
              <p:custDataLst>
                <p:tags r:id="rId18"/>
              </p:custDataLst>
            </p:nvPr>
          </p:nvSpPr>
          <p:spPr>
            <a:xfrm>
              <a:off x="8253643" y="1817533"/>
              <a:ext cx="2621281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/>
              <a:r>
                <a:rPr lang="zh-CN" altLang="en-US" sz="3200">
                  <a:solidFill>
                    <a:schemeClr val="tx1"/>
                  </a:solidFill>
                  <a:sym typeface="+mn-ea"/>
                </a:rPr>
                <a:t>蛋白质的组成</a:t>
              </a:r>
            </a:p>
          </p:txBody>
        </p:sp>
        <p:sp>
          <p:nvSpPr>
            <p:cNvPr id="9" name="文本框 8"/>
            <p:cNvSpPr txBox="1"/>
            <p:nvPr>
              <p:custDataLst>
                <p:tags r:id="rId19"/>
              </p:custDataLst>
            </p:nvPr>
          </p:nvSpPr>
          <p:spPr>
            <a:xfrm>
              <a:off x="6163836" y="1632634"/>
              <a:ext cx="695325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srgbClr val="3F83BC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10" name="组合 9"/>
          <p:cNvGrpSpPr/>
          <p:nvPr>
            <p:custDataLst>
              <p:tags r:id="rId12"/>
            </p:custDataLst>
          </p:nvPr>
        </p:nvGrpSpPr>
        <p:grpSpPr>
          <a:xfrm>
            <a:off x="5620484" y="2368438"/>
            <a:ext cx="5320689" cy="768769"/>
            <a:chOff x="6154946" y="3466564"/>
            <a:chExt cx="5320692" cy="768769"/>
          </a:xfrm>
        </p:grpSpPr>
        <p:sp>
          <p:nvSpPr>
            <p:cNvPr id="11" name="文本框 10"/>
            <p:cNvSpPr txBox="1"/>
            <p:nvPr>
              <p:custDataLst>
                <p:tags r:id="rId16"/>
              </p:custDataLst>
            </p:nvPr>
          </p:nvSpPr>
          <p:spPr>
            <a:xfrm>
              <a:off x="7635156" y="3651768"/>
              <a:ext cx="3840482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>
                <a:buClrTx/>
                <a:buSzTx/>
                <a:buFontTx/>
              </a:pPr>
              <a:r>
                <a:rPr lang="zh-CN" altLang="zh-CN" sz="3200">
                  <a:solidFill>
                    <a:schemeClr val="tx1"/>
                  </a:solidFill>
                  <a:sym typeface="+mn-ea"/>
                </a:rPr>
                <a:t>氨基酸的结构和性质</a:t>
              </a:r>
            </a:p>
          </p:txBody>
        </p: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6154946" y="3466564"/>
              <a:ext cx="763270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srgbClr val="3F83BC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3" name="组合 2"/>
          <p:cNvGrpSpPr/>
          <p:nvPr>
            <p:custDataLst>
              <p:tags r:id="rId13"/>
            </p:custDataLst>
          </p:nvPr>
        </p:nvGrpSpPr>
        <p:grpSpPr>
          <a:xfrm>
            <a:off x="5620484" y="3524138"/>
            <a:ext cx="4613932" cy="768350"/>
            <a:chOff x="6154946" y="3466564"/>
            <a:chExt cx="4613934" cy="768350"/>
          </a:xfrm>
        </p:grpSpPr>
        <p:sp>
          <p:nvSpPr>
            <p:cNvPr id="4" name="文本框 3"/>
            <p:cNvSpPr txBox="1"/>
            <p:nvPr>
              <p:custDataLst>
                <p:tags r:id="rId14"/>
              </p:custDataLst>
            </p:nvPr>
          </p:nvSpPr>
          <p:spPr>
            <a:xfrm>
              <a:off x="8147599" y="3559693"/>
              <a:ext cx="2621281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>
                <a:buClrTx/>
                <a:buSzTx/>
                <a:buFontTx/>
              </a:pPr>
              <a:r>
                <a:rPr lang="zh-CN" altLang="zh-CN" sz="3200">
                  <a:solidFill>
                    <a:schemeClr val="tx1"/>
                  </a:solidFill>
                  <a:sym typeface="+mn-ea"/>
                </a:rPr>
                <a:t>蛋白质的结构</a:t>
              </a:r>
            </a:p>
          </p:txBody>
        </p:sp>
        <p:sp>
          <p:nvSpPr>
            <p:cNvPr id="5" name="文本框 4"/>
            <p:cNvSpPr txBox="1"/>
            <p:nvPr>
              <p:custDataLst>
                <p:tags r:id="rId15"/>
              </p:custDataLst>
            </p:nvPr>
          </p:nvSpPr>
          <p:spPr>
            <a:xfrm>
              <a:off x="6154946" y="3466564"/>
              <a:ext cx="779145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>
                  <a:solidFill>
                    <a:srgbClr val="3F83BC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2"/>
          <p:cNvGrpSpPr/>
          <p:nvPr>
            <p:custDataLst>
              <p:tags r:id="rId1"/>
            </p:custDataLst>
          </p:nvPr>
        </p:nvGrpSpPr>
        <p:grpSpPr>
          <a:xfrm>
            <a:off x="70908" y="2256324"/>
            <a:ext cx="6197600" cy="2950634"/>
            <a:chOff x="0" y="0"/>
            <a:chExt cx="2939" cy="1394"/>
          </a:xfrm>
        </p:grpSpPr>
        <p:sp>
          <p:nvSpPr>
            <p:cNvPr id="112" name="Text Box 3"/>
            <p:cNvSpPr txBox="1"/>
            <p:nvPr>
              <p:custDataLst>
                <p:tags r:id="rId22"/>
              </p:custDataLst>
            </p:nvPr>
          </p:nvSpPr>
          <p:spPr>
            <a:xfrm>
              <a:off x="2507" y="472"/>
              <a:ext cx="305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3" name="Text Box 4"/>
            <p:cNvSpPr txBox="1"/>
            <p:nvPr>
              <p:custDataLst>
                <p:tags r:id="rId23"/>
              </p:custDataLst>
            </p:nvPr>
          </p:nvSpPr>
          <p:spPr>
            <a:xfrm>
              <a:off x="708" y="500"/>
              <a:ext cx="313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4" name="Line 5"/>
            <p:cNvSpPr/>
            <p:nvPr>
              <p:custDataLst>
                <p:tags r:id="rId24"/>
              </p:custDataLst>
            </p:nvPr>
          </p:nvSpPr>
          <p:spPr>
            <a:xfrm>
              <a:off x="516" y="67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Line 6"/>
            <p:cNvSpPr/>
            <p:nvPr>
              <p:custDataLst>
                <p:tags r:id="rId25"/>
              </p:custDataLst>
            </p:nvPr>
          </p:nvSpPr>
          <p:spPr>
            <a:xfrm>
              <a:off x="941" y="67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Line 7"/>
            <p:cNvSpPr/>
            <p:nvPr>
              <p:custDataLst>
                <p:tags r:id="rId26"/>
              </p:custDataLst>
            </p:nvPr>
          </p:nvSpPr>
          <p:spPr>
            <a:xfrm>
              <a:off x="851" y="845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Line 8"/>
            <p:cNvSpPr/>
            <p:nvPr>
              <p:custDataLst>
                <p:tags r:id="rId27"/>
              </p:custDataLst>
            </p:nvPr>
          </p:nvSpPr>
          <p:spPr>
            <a:xfrm>
              <a:off x="851" y="308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Text Box 9"/>
            <p:cNvSpPr txBox="1"/>
            <p:nvPr>
              <p:custDataLst>
                <p:tags r:id="rId28"/>
              </p:custDataLst>
            </p:nvPr>
          </p:nvSpPr>
          <p:spPr>
            <a:xfrm>
              <a:off x="717" y="28"/>
              <a:ext cx="358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19" name="Text Box 10"/>
            <p:cNvSpPr txBox="1"/>
            <p:nvPr>
              <p:custDataLst>
                <p:tags r:id="rId29"/>
              </p:custDataLst>
            </p:nvPr>
          </p:nvSpPr>
          <p:spPr>
            <a:xfrm>
              <a:off x="717" y="1041"/>
              <a:ext cx="492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zh-CN" altLang="en-US" sz="32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0" name="Text Box 11"/>
            <p:cNvSpPr txBox="1"/>
            <p:nvPr>
              <p:custDataLst>
                <p:tags r:id="rId30"/>
              </p:custDataLst>
            </p:nvPr>
          </p:nvSpPr>
          <p:spPr>
            <a:xfrm>
              <a:off x="0" y="504"/>
              <a:ext cx="671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zh-CN" altLang="en-US" sz="32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1" name="Text Box 12"/>
            <p:cNvSpPr txBox="1"/>
            <p:nvPr>
              <p:custDataLst>
                <p:tags r:id="rId31"/>
              </p:custDataLst>
            </p:nvPr>
          </p:nvSpPr>
          <p:spPr>
            <a:xfrm>
              <a:off x="1146" y="504"/>
              <a:ext cx="313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2" name="Text Box 13"/>
            <p:cNvSpPr txBox="1"/>
            <p:nvPr>
              <p:custDataLst>
                <p:tags r:id="rId32"/>
              </p:custDataLst>
            </p:nvPr>
          </p:nvSpPr>
          <p:spPr>
            <a:xfrm>
              <a:off x="1146" y="28"/>
              <a:ext cx="314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3" name="Line 14"/>
            <p:cNvSpPr/>
            <p:nvPr>
              <p:custDataLst>
                <p:tags r:id="rId33"/>
              </p:custDataLst>
            </p:nvPr>
          </p:nvSpPr>
          <p:spPr>
            <a:xfrm flipH="1">
              <a:off x="1330" y="331"/>
              <a:ext cx="0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Line 15"/>
            <p:cNvSpPr/>
            <p:nvPr>
              <p:custDataLst>
                <p:tags r:id="rId34"/>
              </p:custDataLst>
            </p:nvPr>
          </p:nvSpPr>
          <p:spPr>
            <a:xfrm flipH="1">
              <a:off x="1262" y="331"/>
              <a:ext cx="0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Text Box 16"/>
            <p:cNvSpPr txBox="1"/>
            <p:nvPr>
              <p:custDataLst>
                <p:tags r:id="rId35"/>
              </p:custDataLst>
            </p:nvPr>
          </p:nvSpPr>
          <p:spPr>
            <a:xfrm>
              <a:off x="2068" y="480"/>
              <a:ext cx="314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26" name="Line 17"/>
            <p:cNvSpPr/>
            <p:nvPr>
              <p:custDataLst>
                <p:tags r:id="rId36"/>
              </p:custDataLst>
            </p:nvPr>
          </p:nvSpPr>
          <p:spPr>
            <a:xfrm>
              <a:off x="1862" y="65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Line 18"/>
            <p:cNvSpPr/>
            <p:nvPr>
              <p:custDataLst>
                <p:tags r:id="rId37"/>
              </p:custDataLst>
            </p:nvPr>
          </p:nvSpPr>
          <p:spPr>
            <a:xfrm>
              <a:off x="2328" y="653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Line 19"/>
            <p:cNvSpPr/>
            <p:nvPr>
              <p:custDataLst>
                <p:tags r:id="rId38"/>
              </p:custDataLst>
            </p:nvPr>
          </p:nvSpPr>
          <p:spPr>
            <a:xfrm>
              <a:off x="2220" y="825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Line 20"/>
            <p:cNvSpPr/>
            <p:nvPr>
              <p:custDataLst>
                <p:tags r:id="rId39"/>
              </p:custDataLst>
            </p:nvPr>
          </p:nvSpPr>
          <p:spPr>
            <a:xfrm>
              <a:off x="2238" y="288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21"/>
            <p:cNvSpPr txBox="1"/>
            <p:nvPr>
              <p:custDataLst>
                <p:tags r:id="rId40"/>
              </p:custDataLst>
            </p:nvPr>
          </p:nvSpPr>
          <p:spPr>
            <a:xfrm>
              <a:off x="2086" y="8"/>
              <a:ext cx="358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31" name="Text Box 22"/>
            <p:cNvSpPr txBox="1"/>
            <p:nvPr>
              <p:custDataLst>
                <p:tags r:id="rId41"/>
              </p:custDataLst>
            </p:nvPr>
          </p:nvSpPr>
          <p:spPr>
            <a:xfrm>
              <a:off x="2087" y="1021"/>
              <a:ext cx="627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zh-CN" altLang="en-US" sz="32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2" name="Text Box 23"/>
            <p:cNvSpPr txBox="1"/>
            <p:nvPr>
              <p:custDataLst>
                <p:tags r:id="rId42"/>
              </p:custDataLst>
            </p:nvPr>
          </p:nvSpPr>
          <p:spPr>
            <a:xfrm>
              <a:off x="1593" y="11"/>
              <a:ext cx="359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33" name="Text Box 24"/>
            <p:cNvSpPr txBox="1"/>
            <p:nvPr>
              <p:custDataLst>
                <p:tags r:id="rId43"/>
              </p:custDataLst>
            </p:nvPr>
          </p:nvSpPr>
          <p:spPr>
            <a:xfrm>
              <a:off x="1570" y="487"/>
              <a:ext cx="359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Line 25"/>
            <p:cNvSpPr/>
            <p:nvPr>
              <p:custDataLst>
                <p:tags r:id="rId44"/>
              </p:custDataLst>
            </p:nvPr>
          </p:nvSpPr>
          <p:spPr>
            <a:xfrm>
              <a:off x="1388" y="669"/>
              <a:ext cx="224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Line 26"/>
            <p:cNvSpPr/>
            <p:nvPr>
              <p:custDataLst>
                <p:tags r:id="rId45"/>
              </p:custDataLst>
            </p:nvPr>
          </p:nvSpPr>
          <p:spPr>
            <a:xfrm>
              <a:off x="1728" y="313"/>
              <a:ext cx="1" cy="21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Text Box 27"/>
            <p:cNvSpPr txBox="1"/>
            <p:nvPr>
              <p:custDataLst>
                <p:tags r:id="rId46"/>
              </p:custDataLst>
            </p:nvPr>
          </p:nvSpPr>
          <p:spPr>
            <a:xfrm>
              <a:off x="2513" y="0"/>
              <a:ext cx="355" cy="3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7" name="Line 28"/>
            <p:cNvSpPr/>
            <p:nvPr>
              <p:custDataLst>
                <p:tags r:id="rId47"/>
              </p:custDataLst>
            </p:nvPr>
          </p:nvSpPr>
          <p:spPr>
            <a:xfrm flipH="1">
              <a:off x="2694" y="317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Line 29"/>
            <p:cNvSpPr/>
            <p:nvPr>
              <p:custDataLst>
                <p:tags r:id="rId48"/>
              </p:custDataLst>
            </p:nvPr>
          </p:nvSpPr>
          <p:spPr>
            <a:xfrm flipH="1">
              <a:off x="2631" y="317"/>
              <a:ext cx="0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Line 30"/>
            <p:cNvSpPr/>
            <p:nvPr>
              <p:custDataLst>
                <p:tags r:id="rId49"/>
              </p:custDataLst>
            </p:nvPr>
          </p:nvSpPr>
          <p:spPr>
            <a:xfrm>
              <a:off x="2758" y="653"/>
              <a:ext cx="18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0" name="Text Box 32"/>
          <p:cNvSpPr txBox="1"/>
          <p:nvPr>
            <p:custDataLst>
              <p:tags r:id="rId2"/>
            </p:custDataLst>
          </p:nvPr>
        </p:nvSpPr>
        <p:spPr>
          <a:xfrm>
            <a:off x="2640541" y="3979291"/>
            <a:ext cx="1439333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265" b="1">
                <a:solidFill>
                  <a:srgbClr val="CC33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肽键</a:t>
            </a:r>
          </a:p>
        </p:txBody>
      </p:sp>
      <p:sp>
        <p:nvSpPr>
          <p:cNvPr id="141" name="Text Box 33"/>
          <p:cNvSpPr txBox="1"/>
          <p:nvPr>
            <p:custDataLst>
              <p:tags r:id="rId3"/>
            </p:custDataLst>
          </p:nvPr>
        </p:nvSpPr>
        <p:spPr>
          <a:xfrm>
            <a:off x="2543175" y="5448257"/>
            <a:ext cx="1824567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335" b="1">
                <a:solidFill>
                  <a:srgbClr val="CC33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二肽</a:t>
            </a:r>
          </a:p>
        </p:txBody>
      </p:sp>
      <p:grpSp>
        <p:nvGrpSpPr>
          <p:cNvPr id="142" name="Group 34"/>
          <p:cNvGrpSpPr/>
          <p:nvPr>
            <p:custDataLst>
              <p:tags r:id="rId4"/>
            </p:custDataLst>
          </p:nvPr>
        </p:nvGrpSpPr>
        <p:grpSpPr>
          <a:xfrm>
            <a:off x="6287559" y="2197057"/>
            <a:ext cx="4032249" cy="2967886"/>
            <a:chOff x="0" y="0"/>
            <a:chExt cx="1883" cy="1420"/>
          </a:xfrm>
        </p:grpSpPr>
        <p:sp>
          <p:nvSpPr>
            <p:cNvPr id="143" name="Text Box 35"/>
            <p:cNvSpPr txBox="1"/>
            <p:nvPr>
              <p:custDataLst>
                <p:tags r:id="rId11"/>
              </p:custDataLst>
            </p:nvPr>
          </p:nvSpPr>
          <p:spPr>
            <a:xfrm>
              <a:off x="507" y="495"/>
              <a:ext cx="311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44" name="Line 36"/>
            <p:cNvSpPr/>
            <p:nvPr>
              <p:custDataLst>
                <p:tags r:id="rId12"/>
              </p:custDataLst>
            </p:nvPr>
          </p:nvSpPr>
          <p:spPr>
            <a:xfrm>
              <a:off x="291" y="676"/>
              <a:ext cx="222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Line 37"/>
            <p:cNvSpPr/>
            <p:nvPr>
              <p:custDataLst>
                <p:tags r:id="rId13"/>
              </p:custDataLst>
            </p:nvPr>
          </p:nvSpPr>
          <p:spPr>
            <a:xfrm>
              <a:off x="792" y="676"/>
              <a:ext cx="222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Line 38"/>
            <p:cNvSpPr/>
            <p:nvPr>
              <p:custDataLst>
                <p:tags r:id="rId14"/>
              </p:custDataLst>
            </p:nvPr>
          </p:nvSpPr>
          <p:spPr>
            <a:xfrm>
              <a:off x="640" y="857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Line 39"/>
            <p:cNvSpPr/>
            <p:nvPr>
              <p:custDataLst>
                <p:tags r:id="rId15"/>
              </p:custDataLst>
            </p:nvPr>
          </p:nvSpPr>
          <p:spPr>
            <a:xfrm>
              <a:off x="653" y="294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 Box 40"/>
            <p:cNvSpPr txBox="1"/>
            <p:nvPr>
              <p:custDataLst>
                <p:tags r:id="rId16"/>
              </p:custDataLst>
            </p:nvPr>
          </p:nvSpPr>
          <p:spPr>
            <a:xfrm>
              <a:off x="507" y="0"/>
              <a:ext cx="355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49" name="Text Box 41"/>
            <p:cNvSpPr txBox="1"/>
            <p:nvPr>
              <p:custDataLst>
                <p:tags r:id="rId17"/>
              </p:custDataLst>
            </p:nvPr>
          </p:nvSpPr>
          <p:spPr>
            <a:xfrm>
              <a:off x="995" y="495"/>
              <a:ext cx="888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COOH</a:t>
              </a:r>
            </a:p>
          </p:txBody>
        </p:sp>
        <p:sp>
          <p:nvSpPr>
            <p:cNvPr id="150" name="Text Box 42"/>
            <p:cNvSpPr txBox="1"/>
            <p:nvPr>
              <p:custDataLst>
                <p:tags r:id="rId18"/>
              </p:custDataLst>
            </p:nvPr>
          </p:nvSpPr>
          <p:spPr>
            <a:xfrm>
              <a:off x="514" y="1062"/>
              <a:ext cx="621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zh-CN" altLang="en-US" sz="32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51" name="Text Box 43"/>
            <p:cNvSpPr txBox="1"/>
            <p:nvPr>
              <p:custDataLst>
                <p:tags r:id="rId19"/>
              </p:custDataLst>
            </p:nvPr>
          </p:nvSpPr>
          <p:spPr>
            <a:xfrm>
              <a:off x="6" y="3"/>
              <a:ext cx="355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52" name="Text Box 44"/>
            <p:cNvSpPr txBox="1"/>
            <p:nvPr>
              <p:custDataLst>
                <p:tags r:id="rId20"/>
              </p:custDataLst>
            </p:nvPr>
          </p:nvSpPr>
          <p:spPr>
            <a:xfrm>
              <a:off x="0" y="502"/>
              <a:ext cx="355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265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Line 45"/>
            <p:cNvSpPr/>
            <p:nvPr>
              <p:custDataLst>
                <p:tags r:id="rId21"/>
              </p:custDataLst>
            </p:nvPr>
          </p:nvSpPr>
          <p:spPr>
            <a:xfrm>
              <a:off x="138" y="320"/>
              <a:ext cx="1" cy="22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4" name="Text Box 48"/>
          <p:cNvSpPr txBox="1"/>
          <p:nvPr>
            <p:custDataLst>
              <p:tags r:id="rId5"/>
            </p:custDataLst>
          </p:nvPr>
        </p:nvSpPr>
        <p:spPr>
          <a:xfrm>
            <a:off x="5426075" y="3983524"/>
            <a:ext cx="1439333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265" b="1">
                <a:solidFill>
                  <a:srgbClr val="CC33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肽键</a:t>
            </a:r>
          </a:p>
        </p:txBody>
      </p:sp>
      <p:sp>
        <p:nvSpPr>
          <p:cNvPr id="155" name="Text Box 49"/>
          <p:cNvSpPr txBox="1"/>
          <p:nvPr>
            <p:custDataLst>
              <p:tags r:id="rId6"/>
            </p:custDataLst>
          </p:nvPr>
        </p:nvSpPr>
        <p:spPr>
          <a:xfrm>
            <a:off x="10512425" y="2639440"/>
            <a:ext cx="1344083" cy="18967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865" b="1">
                <a:solidFill>
                  <a:srgbClr val="CC33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三肽</a:t>
            </a:r>
          </a:p>
        </p:txBody>
      </p:sp>
      <p:sp>
        <p:nvSpPr>
          <p:cNvPr id="156" name="Oval 51"/>
          <p:cNvSpPr/>
          <p:nvPr>
            <p:custDataLst>
              <p:tags r:id="rId7"/>
            </p:custDataLst>
          </p:nvPr>
        </p:nvSpPr>
        <p:spPr>
          <a:xfrm>
            <a:off x="142411" y="1699173"/>
            <a:ext cx="11906251" cy="410680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Text Box 46"/>
          <p:cNvSpPr txBox="1"/>
          <p:nvPr>
            <p:custDataLst>
              <p:tags r:id="rId8"/>
            </p:custDataLst>
          </p:nvPr>
        </p:nvSpPr>
        <p:spPr>
          <a:xfrm>
            <a:off x="6622503" y="5819265"/>
            <a:ext cx="1439333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265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4265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4265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 Box 52"/>
          <p:cNvSpPr txBox="1"/>
          <p:nvPr>
            <p:custDataLst>
              <p:tags r:id="rId9"/>
            </p:custDataLst>
          </p:nvPr>
        </p:nvSpPr>
        <p:spPr>
          <a:xfrm>
            <a:off x="5074373" y="5819265"/>
            <a:ext cx="1439333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265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4265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4265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20495"/>
          <p:cNvSpPr/>
          <p:nvPr>
            <p:custDataLst>
              <p:tags r:id="rId10"/>
            </p:custDataLst>
          </p:nvPr>
        </p:nvSpPr>
        <p:spPr>
          <a:xfrm>
            <a:off x="719455" y="548640"/>
            <a:ext cx="4900295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α-氨基酸缩合过程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54" grpId="0"/>
      <p:bldP spid="155" grpId="0"/>
      <p:bldP spid="1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063744" y="1586579"/>
            <a:ext cx="2968109" cy="556679"/>
            <a:chOff x="830" y="2334"/>
            <a:chExt cx="4676" cy="877"/>
          </a:xfrm>
        </p:grpSpPr>
        <p:sp>
          <p:nvSpPr>
            <p:cNvPr id="4" name="文本框 3"/>
            <p:cNvSpPr txBox="1"/>
            <p:nvPr>
              <p:custDataLst>
                <p:tags r:id="rId54"/>
              </p:custDataLst>
            </p:nvPr>
          </p:nvSpPr>
          <p:spPr>
            <a:xfrm>
              <a:off x="1344" y="2389"/>
              <a:ext cx="364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楷体_GB2312" panose="02010609030101010101" pitchFamily="49" charset="-122"/>
                  <a:sym typeface="+mn-ea"/>
                </a:rPr>
                <a:t>两分子氨基酸</a:t>
              </a:r>
            </a:p>
          </p:txBody>
        </p:sp>
        <p:sp>
          <p:nvSpPr>
            <p:cNvPr id="5" name="椭圆 4"/>
            <p:cNvSpPr/>
            <p:nvPr>
              <p:custDataLst>
                <p:tags r:id="rId55"/>
              </p:custDataLst>
            </p:nvPr>
          </p:nvSpPr>
          <p:spPr>
            <a:xfrm>
              <a:off x="830" y="2334"/>
              <a:ext cx="4676" cy="87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4335266" y="1343444"/>
            <a:ext cx="2608205" cy="1143826"/>
            <a:chOff x="5673" y="1409"/>
            <a:chExt cx="4109" cy="1802"/>
          </a:xfrm>
        </p:grpSpPr>
        <p:cxnSp>
          <p:nvCxnSpPr>
            <p:cNvPr id="9" name="直接箭头连接符 8"/>
            <p:cNvCxnSpPr>
              <a:stCxn id="5" idx="6"/>
            </p:cNvCxnSpPr>
            <p:nvPr>
              <p:custDataLst>
                <p:tags r:id="rId52"/>
              </p:custDataLst>
            </p:nvPr>
          </p:nvCxnSpPr>
          <p:spPr>
            <a:xfrm>
              <a:off x="7311" y="3211"/>
              <a:ext cx="2471" cy="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>
              <p:custDataLst>
                <p:tags r:id="rId53"/>
              </p:custDataLst>
            </p:nvPr>
          </p:nvSpPr>
          <p:spPr>
            <a:xfrm>
              <a:off x="5673" y="1409"/>
              <a:ext cx="140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缩合</a:t>
              </a:r>
            </a:p>
          </p:txBody>
        </p:sp>
      </p:grp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5627305" y="1473536"/>
            <a:ext cx="909602" cy="574451"/>
            <a:chOff x="8333" y="2348"/>
            <a:chExt cx="1433" cy="905"/>
          </a:xfrm>
        </p:grpSpPr>
        <p:sp>
          <p:nvSpPr>
            <p:cNvPr id="11" name="文本框 10"/>
            <p:cNvSpPr txBox="1"/>
            <p:nvPr>
              <p:custDataLst>
                <p:tags r:id="rId50"/>
              </p:custDataLst>
            </p:nvPr>
          </p:nvSpPr>
          <p:spPr>
            <a:xfrm>
              <a:off x="8357" y="2389"/>
              <a:ext cx="140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二肽</a:t>
              </a:r>
            </a:p>
          </p:txBody>
        </p:sp>
        <p:sp>
          <p:nvSpPr>
            <p:cNvPr id="12" name="椭圆 11"/>
            <p:cNvSpPr/>
            <p:nvPr>
              <p:custDataLst>
                <p:tags r:id="rId51"/>
              </p:custDataLst>
            </p:nvPr>
          </p:nvSpPr>
          <p:spPr>
            <a:xfrm>
              <a:off x="8333" y="2348"/>
              <a:ext cx="1432" cy="905"/>
            </a:xfrm>
            <a:prstGeom prst="ellips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4"/>
            </p:custDataLst>
          </p:nvPr>
        </p:nvGrpSpPr>
        <p:grpSpPr>
          <a:xfrm>
            <a:off x="8160291" y="1416309"/>
            <a:ext cx="909602" cy="703780"/>
            <a:chOff x="8333" y="2348"/>
            <a:chExt cx="1433" cy="905"/>
          </a:xfrm>
        </p:grpSpPr>
        <p:sp>
          <p:nvSpPr>
            <p:cNvPr id="19" name="文本框 18"/>
            <p:cNvSpPr txBox="1"/>
            <p:nvPr>
              <p:custDataLst>
                <p:tags r:id="rId48"/>
              </p:custDataLst>
            </p:nvPr>
          </p:nvSpPr>
          <p:spPr>
            <a:xfrm>
              <a:off x="8357" y="2389"/>
              <a:ext cx="1409" cy="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三肽</a:t>
              </a:r>
            </a:p>
          </p:txBody>
        </p:sp>
        <p:sp>
          <p:nvSpPr>
            <p:cNvPr id="20" name="椭圆 19"/>
            <p:cNvSpPr/>
            <p:nvPr>
              <p:custDataLst>
                <p:tags r:id="rId49"/>
              </p:custDataLst>
            </p:nvPr>
          </p:nvSpPr>
          <p:spPr>
            <a:xfrm>
              <a:off x="8333" y="2348"/>
              <a:ext cx="1432" cy="905"/>
            </a:xfrm>
            <a:prstGeom prst="ellips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5"/>
            </p:custDataLst>
          </p:nvPr>
        </p:nvGrpSpPr>
        <p:grpSpPr>
          <a:xfrm>
            <a:off x="6543137" y="1224161"/>
            <a:ext cx="1568477" cy="1043535"/>
            <a:chOff x="9409" y="1951"/>
            <a:chExt cx="2471" cy="1644"/>
          </a:xfrm>
        </p:grpSpPr>
        <p:grpSp>
          <p:nvGrpSpPr>
            <p:cNvPr id="15" name="组合 14"/>
            <p:cNvGrpSpPr/>
            <p:nvPr>
              <p:custDataLst>
                <p:tags r:id="rId44"/>
              </p:custDataLst>
            </p:nvPr>
          </p:nvGrpSpPr>
          <p:grpSpPr>
            <a:xfrm>
              <a:off x="9409" y="2773"/>
              <a:ext cx="2471" cy="822"/>
              <a:chOff x="5506" y="2773"/>
              <a:chExt cx="2471" cy="822"/>
            </a:xfrm>
          </p:grpSpPr>
          <p:cxnSp>
            <p:nvCxnSpPr>
              <p:cNvPr id="16" name="直接箭头连接符 15"/>
              <p:cNvCxnSpPr/>
              <p:nvPr>
                <p:custDataLst>
                  <p:tags r:id="rId46"/>
                </p:custDataLst>
              </p:nvPr>
            </p:nvCxnSpPr>
            <p:spPr>
              <a:xfrm>
                <a:off x="5506" y="2773"/>
                <a:ext cx="2471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16"/>
              <p:cNvSpPr txBox="1"/>
              <p:nvPr>
                <p:custDataLst>
                  <p:tags r:id="rId47"/>
                </p:custDataLst>
              </p:nvPr>
            </p:nvSpPr>
            <p:spPr>
              <a:xfrm>
                <a:off x="6038" y="2773"/>
                <a:ext cx="1409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800" b="1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缩合</a:t>
                </a:r>
              </a:p>
            </p:txBody>
          </p:sp>
        </p:grpSp>
        <p:sp>
          <p:nvSpPr>
            <p:cNvPr id="24" name="文本框 23"/>
            <p:cNvSpPr txBox="1"/>
            <p:nvPr>
              <p:custDataLst>
                <p:tags r:id="rId45"/>
              </p:custDataLst>
            </p:nvPr>
          </p:nvSpPr>
          <p:spPr>
            <a:xfrm>
              <a:off x="9409" y="1951"/>
              <a:ext cx="2395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+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氨基酸</a:t>
              </a:r>
            </a:p>
          </p:txBody>
        </p:sp>
      </p:grpSp>
      <p:grpSp>
        <p:nvGrpSpPr>
          <p:cNvPr id="26" name="组合 25"/>
          <p:cNvGrpSpPr/>
          <p:nvPr>
            <p:custDataLst>
              <p:tags r:id="rId6"/>
            </p:custDataLst>
          </p:nvPr>
        </p:nvGrpSpPr>
        <p:grpSpPr>
          <a:xfrm>
            <a:off x="9124799" y="1199519"/>
            <a:ext cx="1568477" cy="1043535"/>
            <a:chOff x="9409" y="1951"/>
            <a:chExt cx="2471" cy="1644"/>
          </a:xfrm>
        </p:grpSpPr>
        <p:grpSp>
          <p:nvGrpSpPr>
            <p:cNvPr id="27" name="组合 26"/>
            <p:cNvGrpSpPr/>
            <p:nvPr>
              <p:custDataLst>
                <p:tags r:id="rId40"/>
              </p:custDataLst>
            </p:nvPr>
          </p:nvGrpSpPr>
          <p:grpSpPr>
            <a:xfrm>
              <a:off x="9409" y="2773"/>
              <a:ext cx="2471" cy="822"/>
              <a:chOff x="5506" y="2773"/>
              <a:chExt cx="2471" cy="822"/>
            </a:xfrm>
          </p:grpSpPr>
          <p:cxnSp>
            <p:nvCxnSpPr>
              <p:cNvPr id="28" name="直接箭头连接符 27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5506" y="2773"/>
                <a:ext cx="2471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8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6038" y="2773"/>
                <a:ext cx="1409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800" b="1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缩合</a:t>
                </a:r>
              </a:p>
            </p:txBody>
          </p:sp>
        </p:grpSp>
        <p:sp>
          <p:nvSpPr>
            <p:cNvPr id="30" name="文本框 29"/>
            <p:cNvSpPr txBox="1"/>
            <p:nvPr>
              <p:custDataLst>
                <p:tags r:id="rId41"/>
              </p:custDataLst>
            </p:nvPr>
          </p:nvSpPr>
          <p:spPr>
            <a:xfrm>
              <a:off x="9409" y="1951"/>
              <a:ext cx="2395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+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氨基酸</a:t>
              </a:r>
            </a:p>
          </p:txBody>
        </p:sp>
      </p:grpSp>
      <p:grpSp>
        <p:nvGrpSpPr>
          <p:cNvPr id="31" name="组合 30"/>
          <p:cNvGrpSpPr/>
          <p:nvPr>
            <p:custDataLst>
              <p:tags r:id="rId7"/>
            </p:custDataLst>
          </p:nvPr>
        </p:nvGrpSpPr>
        <p:grpSpPr>
          <a:xfrm>
            <a:off x="10753260" y="1434061"/>
            <a:ext cx="909602" cy="574451"/>
            <a:chOff x="8333" y="2348"/>
            <a:chExt cx="1433" cy="905"/>
          </a:xfrm>
        </p:grpSpPr>
        <p:sp>
          <p:nvSpPr>
            <p:cNvPr id="32" name="文本框 31"/>
            <p:cNvSpPr txBox="1"/>
            <p:nvPr>
              <p:custDataLst>
                <p:tags r:id="rId38"/>
              </p:custDataLst>
            </p:nvPr>
          </p:nvSpPr>
          <p:spPr>
            <a:xfrm>
              <a:off x="8357" y="2389"/>
              <a:ext cx="140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四肽</a:t>
              </a:r>
            </a:p>
          </p:txBody>
        </p:sp>
        <p:sp>
          <p:nvSpPr>
            <p:cNvPr id="33" name="椭圆 32"/>
            <p:cNvSpPr/>
            <p:nvPr>
              <p:custDataLst>
                <p:tags r:id="rId39"/>
              </p:custDataLst>
            </p:nvPr>
          </p:nvSpPr>
          <p:spPr>
            <a:xfrm>
              <a:off x="8333" y="2348"/>
              <a:ext cx="1432" cy="905"/>
            </a:xfrm>
            <a:prstGeom prst="ellips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" name="组合 40"/>
          <p:cNvGrpSpPr/>
          <p:nvPr>
            <p:custDataLst>
              <p:tags r:id="rId8"/>
            </p:custDataLst>
          </p:nvPr>
        </p:nvGrpSpPr>
        <p:grpSpPr>
          <a:xfrm>
            <a:off x="9312936" y="2080749"/>
            <a:ext cx="1941181" cy="2829814"/>
            <a:chOff x="13497" y="2963"/>
            <a:chExt cx="3116" cy="2654"/>
          </a:xfrm>
        </p:grpSpPr>
        <p:cxnSp>
          <p:nvCxnSpPr>
            <p:cNvPr id="34" name="直接连接符 33"/>
            <p:cNvCxnSpPr/>
            <p:nvPr>
              <p:custDataLst>
                <p:tags r:id="rId33"/>
              </p:custDataLst>
            </p:nvPr>
          </p:nvCxnSpPr>
          <p:spPr>
            <a:xfrm flipH="1">
              <a:off x="16595" y="2963"/>
              <a:ext cx="18" cy="207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/>
            <p:cNvGrpSpPr/>
            <p:nvPr>
              <p:custDataLst>
                <p:tags r:id="rId34"/>
              </p:custDataLst>
            </p:nvPr>
          </p:nvGrpSpPr>
          <p:grpSpPr>
            <a:xfrm>
              <a:off x="13497" y="4492"/>
              <a:ext cx="3073" cy="1125"/>
              <a:chOff x="13160" y="4578"/>
              <a:chExt cx="3073" cy="1125"/>
            </a:xfrm>
          </p:grpSpPr>
          <p:cxnSp>
            <p:nvCxnSpPr>
              <p:cNvPr id="37" name="直接箭头连接符 36"/>
              <p:cNvCxnSpPr/>
              <p:nvPr>
                <p:custDataLst>
                  <p:tags r:id="rId35"/>
                </p:custDataLst>
              </p:nvPr>
            </p:nvCxnSpPr>
            <p:spPr>
              <a:xfrm flipH="1">
                <a:off x="13160" y="5213"/>
                <a:ext cx="3040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本框 37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14105" y="5213"/>
                <a:ext cx="1713" cy="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2800" b="1"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缩合</a:t>
                </a:r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13600" y="4578"/>
                <a:ext cx="2633" cy="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800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+</a:t>
                </a:r>
                <a:r>
                  <a:rPr lang="zh-CN" altLang="en-US" sz="2800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氨基酸</a:t>
                </a:r>
              </a:p>
            </p:txBody>
          </p:sp>
        </p:grpSp>
      </p:grpSp>
      <p:grpSp>
        <p:nvGrpSpPr>
          <p:cNvPr id="42" name="组合 41"/>
          <p:cNvGrpSpPr/>
          <p:nvPr>
            <p:custDataLst>
              <p:tags r:id="rId9"/>
            </p:custDataLst>
          </p:nvPr>
        </p:nvGrpSpPr>
        <p:grpSpPr>
          <a:xfrm>
            <a:off x="5860280" y="3978015"/>
            <a:ext cx="909602" cy="574451"/>
            <a:chOff x="8333" y="2348"/>
            <a:chExt cx="1433" cy="905"/>
          </a:xfrm>
        </p:grpSpPr>
        <p:sp>
          <p:nvSpPr>
            <p:cNvPr id="43" name="文本框 42"/>
            <p:cNvSpPr txBox="1"/>
            <p:nvPr>
              <p:custDataLst>
                <p:tags r:id="rId31"/>
              </p:custDataLst>
            </p:nvPr>
          </p:nvSpPr>
          <p:spPr>
            <a:xfrm>
              <a:off x="8357" y="2389"/>
              <a:ext cx="1409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多肽</a:t>
              </a:r>
            </a:p>
          </p:txBody>
        </p:sp>
        <p:sp>
          <p:nvSpPr>
            <p:cNvPr id="44" name="椭圆 43"/>
            <p:cNvSpPr/>
            <p:nvPr>
              <p:custDataLst>
                <p:tags r:id="rId32"/>
              </p:custDataLst>
            </p:nvPr>
          </p:nvSpPr>
          <p:spPr>
            <a:xfrm>
              <a:off x="8333" y="2348"/>
              <a:ext cx="1432" cy="905"/>
            </a:xfrm>
            <a:prstGeom prst="ellipse">
              <a:avLst/>
            </a:prstGeom>
            <a:noFill/>
            <a:ln w="254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46" name="直接箭头连接符 45"/>
          <p:cNvCxnSpPr/>
          <p:nvPr>
            <p:custDataLst>
              <p:tags r:id="rId10"/>
            </p:custDataLst>
          </p:nvPr>
        </p:nvCxnSpPr>
        <p:spPr>
          <a:xfrm flipH="1">
            <a:off x="6825117" y="4315807"/>
            <a:ext cx="723619" cy="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>
            <p:custDataLst>
              <p:tags r:id="rId11"/>
            </p:custDataLst>
          </p:nvPr>
        </p:nvSpPr>
        <p:spPr>
          <a:xfrm>
            <a:off x="7430324" y="3941128"/>
            <a:ext cx="214991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· · · · · ·</a:t>
            </a:r>
          </a:p>
        </p:txBody>
      </p:sp>
      <p:cxnSp>
        <p:nvCxnSpPr>
          <p:cNvPr id="48" name="肘形连接符 47"/>
          <p:cNvCxnSpPr/>
          <p:nvPr>
            <p:custDataLst>
              <p:tags r:id="rId12"/>
            </p:custDataLst>
          </p:nvPr>
        </p:nvCxnSpPr>
        <p:spPr>
          <a:xfrm rot="10800000" flipV="1">
            <a:off x="2932328" y="4237943"/>
            <a:ext cx="2893843" cy="408147"/>
          </a:xfrm>
          <a:prstGeom prst="bentConnector3">
            <a:avLst>
              <a:gd name="adj1" fmla="val 17920"/>
            </a:avLst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>
            <p:custDataLst>
              <p:tags r:id="rId13"/>
            </p:custDataLst>
          </p:nvPr>
        </p:nvSpPr>
        <p:spPr>
          <a:xfrm>
            <a:off x="3468701" y="4048665"/>
            <a:ext cx="14028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呈链状</a:t>
            </a:r>
          </a:p>
        </p:txBody>
      </p:sp>
      <p:grpSp>
        <p:nvGrpSpPr>
          <p:cNvPr id="53" name="组合 52"/>
          <p:cNvGrpSpPr/>
          <p:nvPr>
            <p:custDataLst>
              <p:tags r:id="rId14"/>
            </p:custDataLst>
          </p:nvPr>
        </p:nvGrpSpPr>
        <p:grpSpPr>
          <a:xfrm>
            <a:off x="1747001" y="4652780"/>
            <a:ext cx="1353931" cy="521767"/>
            <a:chOff x="1370" y="5550"/>
            <a:chExt cx="2133" cy="822"/>
          </a:xfrm>
        </p:grpSpPr>
        <p:sp>
          <p:nvSpPr>
            <p:cNvPr id="50" name="文本框 49"/>
            <p:cNvSpPr txBox="1"/>
            <p:nvPr>
              <p:custDataLst>
                <p:tags r:id="rId29"/>
              </p:custDataLst>
            </p:nvPr>
          </p:nvSpPr>
          <p:spPr>
            <a:xfrm>
              <a:off x="1660" y="5550"/>
              <a:ext cx="144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肽链</a:t>
              </a:r>
            </a:p>
          </p:txBody>
        </p:sp>
        <p:sp>
          <p:nvSpPr>
            <p:cNvPr id="51" name="椭圆 50"/>
            <p:cNvSpPr/>
            <p:nvPr>
              <p:custDataLst>
                <p:tags r:id="rId30"/>
              </p:custDataLst>
            </p:nvPr>
          </p:nvSpPr>
          <p:spPr>
            <a:xfrm>
              <a:off x="1370" y="5554"/>
              <a:ext cx="2133" cy="81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2" name="文本框 51"/>
          <p:cNvSpPr txBox="1"/>
          <p:nvPr>
            <p:custDataLst>
              <p:tags r:id="rId15"/>
            </p:custDataLst>
          </p:nvPr>
        </p:nvSpPr>
        <p:spPr>
          <a:xfrm>
            <a:off x="1975124" y="4226356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又称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6" name="组合 55"/>
          <p:cNvGrpSpPr/>
          <p:nvPr>
            <p:custDataLst>
              <p:tags r:id="rId16"/>
            </p:custDataLst>
          </p:nvPr>
        </p:nvGrpSpPr>
        <p:grpSpPr>
          <a:xfrm>
            <a:off x="2667581" y="4673512"/>
            <a:ext cx="2690087" cy="1176833"/>
            <a:chOff x="2662" y="5411"/>
            <a:chExt cx="4238" cy="1854"/>
          </a:xfrm>
        </p:grpSpPr>
        <p:cxnSp>
          <p:nvCxnSpPr>
            <p:cNvPr id="54" name="直接连接符 53"/>
            <p:cNvCxnSpPr/>
            <p:nvPr>
              <p:custDataLst>
                <p:tags r:id="rId27"/>
              </p:custDataLst>
            </p:nvPr>
          </p:nvCxnSpPr>
          <p:spPr>
            <a:xfrm flipH="1">
              <a:off x="2690" y="5411"/>
              <a:ext cx="1" cy="1823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>
              <p:custDataLst>
                <p:tags r:id="rId28"/>
              </p:custDataLst>
            </p:nvPr>
          </p:nvCxnSpPr>
          <p:spPr>
            <a:xfrm>
              <a:off x="2662" y="7265"/>
              <a:ext cx="4238" cy="0"/>
            </a:xfrm>
            <a:prstGeom prst="straightConnector1">
              <a:avLst/>
            </a:prstGeom>
            <a:ln w="2540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文本框 56"/>
          <p:cNvSpPr txBox="1"/>
          <p:nvPr>
            <p:custDataLst>
              <p:tags r:id="rId17"/>
            </p:custDataLst>
          </p:nvPr>
        </p:nvSpPr>
        <p:spPr>
          <a:xfrm>
            <a:off x="2854864" y="5837099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相互结合形成</a:t>
            </a:r>
          </a:p>
        </p:txBody>
      </p:sp>
      <p:sp>
        <p:nvSpPr>
          <p:cNvPr id="58" name="文本框 57"/>
          <p:cNvSpPr txBox="1"/>
          <p:nvPr>
            <p:custDataLst>
              <p:tags r:id="rId18"/>
            </p:custDataLst>
          </p:nvPr>
        </p:nvSpPr>
        <p:spPr>
          <a:xfrm>
            <a:off x="3003096" y="5209213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盘曲、折叠</a:t>
            </a:r>
          </a:p>
        </p:txBody>
      </p:sp>
      <p:grpSp>
        <p:nvGrpSpPr>
          <p:cNvPr id="2" name="组合 1"/>
          <p:cNvGrpSpPr/>
          <p:nvPr>
            <p:custDataLst>
              <p:tags r:id="rId19"/>
            </p:custDataLst>
          </p:nvPr>
        </p:nvGrpSpPr>
        <p:grpSpPr>
          <a:xfrm>
            <a:off x="4751509" y="5333007"/>
            <a:ext cx="2335893" cy="890560"/>
            <a:chOff x="5496" y="8807"/>
            <a:chExt cx="3680" cy="1403"/>
          </a:xfrm>
        </p:grpSpPr>
        <p:sp>
          <p:nvSpPr>
            <p:cNvPr id="100" name="文本框 99"/>
            <p:cNvSpPr txBox="1"/>
            <p:nvPr>
              <p:custDataLst>
                <p:tags r:id="rId25"/>
              </p:custDataLst>
            </p:nvPr>
          </p:nvSpPr>
          <p:spPr>
            <a:xfrm>
              <a:off x="5496" y="9075"/>
              <a:ext cx="368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711835"/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蛋白质</a:t>
              </a:r>
            </a:p>
          </p:txBody>
        </p:sp>
        <p:sp>
          <p:nvSpPr>
            <p:cNvPr id="59" name="椭圆 58"/>
            <p:cNvSpPr/>
            <p:nvPr>
              <p:custDataLst>
                <p:tags r:id="rId26"/>
              </p:custDataLst>
            </p:nvPr>
          </p:nvSpPr>
          <p:spPr>
            <a:xfrm>
              <a:off x="6721" y="8807"/>
              <a:ext cx="2133" cy="14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60" name="直接箭头连接符 59"/>
          <p:cNvCxnSpPr/>
          <p:nvPr>
            <p:custDataLst>
              <p:tags r:id="rId20"/>
            </p:custDataLst>
          </p:nvPr>
        </p:nvCxnSpPr>
        <p:spPr>
          <a:xfrm flipH="1">
            <a:off x="6243829" y="4560685"/>
            <a:ext cx="17055" cy="1030348"/>
          </a:xfrm>
          <a:prstGeom prst="straightConnector1">
            <a:avLst/>
          </a:prstGeom>
          <a:ln w="254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>
            <p:custDataLst>
              <p:tags r:id="rId21"/>
            </p:custDataLst>
          </p:nvPr>
        </p:nvSpPr>
        <p:spPr>
          <a:xfrm>
            <a:off x="6906661" y="4985045"/>
            <a:ext cx="249712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Mr&gt;10000</a:t>
            </a:r>
          </a:p>
        </p:txBody>
      </p:sp>
      <p:sp>
        <p:nvSpPr>
          <p:cNvPr id="62" name="文本框 61"/>
          <p:cNvSpPr txBox="1"/>
          <p:nvPr>
            <p:custDataLst>
              <p:tags r:id="rId22"/>
            </p:custDataLst>
          </p:nvPr>
        </p:nvSpPr>
        <p:spPr>
          <a:xfrm>
            <a:off x="6951535" y="5488301"/>
            <a:ext cx="360032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具有一定的空间结构</a:t>
            </a:r>
          </a:p>
        </p:txBody>
      </p:sp>
      <p:pic>
        <p:nvPicPr>
          <p:cNvPr id="63" name="Picture 4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/>
          <a:stretch>
            <a:fillRect/>
          </a:stretch>
        </p:blipFill>
        <p:spPr bwMode="auto">
          <a:xfrm>
            <a:off x="1063744" y="2360925"/>
            <a:ext cx="7496443" cy="1452952"/>
          </a:xfrm>
          <a:prstGeom prst="rect">
            <a:avLst/>
          </a:prstGeom>
          <a:noFill/>
        </p:spPr>
      </p:pic>
      <p:sp>
        <p:nvSpPr>
          <p:cNvPr id="64" name="标题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911860" y="836507"/>
            <a:ext cx="5624407" cy="613833"/>
          </a:xfrm>
        </p:spPr>
        <p:txBody>
          <a:bodyPr>
            <a:noAutofit/>
          </a:bodyPr>
          <a:lstStyle/>
          <a:p>
            <a:r>
              <a:rPr lang="zh-CN" altLang="en-US" sz="3600" b="1" i="1">
                <a:latin typeface="微软雅黑" panose="020B0503020204020204" charset="-122"/>
              </a:rPr>
              <a:t>成肽反应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2" grpId="0"/>
      <p:bldP spid="57" grpId="0"/>
      <p:bldP spid="58" grpId="0"/>
      <p:bldP spid="61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5"/>
          <a:stretch>
            <a:fillRect/>
          </a:stretch>
        </p:blipFill>
        <p:spPr>
          <a:xfrm>
            <a:off x="0" y="0"/>
            <a:ext cx="5475605" cy="6858000"/>
          </a:xfrm>
          <a:prstGeom prst="rect">
            <a:avLst/>
          </a:prstGeom>
        </p:spPr>
      </p:pic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3307080" y="640080"/>
            <a:ext cx="5577840" cy="5577840"/>
            <a:chOff x="4318000" y="1651000"/>
            <a:chExt cx="3556000" cy="3556000"/>
          </a:xfrm>
        </p:grpSpPr>
        <p:sp>
          <p:nvSpPr>
            <p:cNvPr id="3" name="椭圆 2"/>
            <p:cNvSpPr/>
            <p:nvPr>
              <p:custDataLst>
                <p:tags r:id="rId5"/>
              </p:custDataLst>
            </p:nvPr>
          </p:nvSpPr>
          <p:spPr>
            <a:xfrm>
              <a:off x="4318000" y="1651000"/>
              <a:ext cx="3556000" cy="355600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形 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970" y="2020365"/>
              <a:ext cx="790060" cy="79006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632960" y="2843034"/>
            <a:ext cx="29260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>
                <a:solidFill>
                  <a:srgbClr val="00367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PART 03</a:t>
            </a:r>
            <a:endParaRPr lang="zh-CN" altLang="en-US" sz="4000">
              <a:solidFill>
                <a:srgbClr val="003675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120390" y="3696970"/>
            <a:ext cx="6654165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ctr">
              <a:buClrTx/>
              <a:buSzTx/>
              <a:buFontTx/>
            </a:pPr>
            <a:r>
              <a:rPr lang="zh-CN" altLang="zh-CN" sz="5400">
                <a:solidFill>
                  <a:schemeClr val="tx1"/>
                </a:solidFill>
                <a:sym typeface="+mn-ea"/>
              </a:rPr>
              <a:t>蛋白质的结构</a:t>
            </a:r>
            <a:endParaRPr lang="zh-CN" altLang="en-US" sz="5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226695" y="1121411"/>
            <a:ext cx="11683365" cy="2306955"/>
          </a:xfrm>
          <a:prstGeom prst="rect">
            <a:avLst/>
          </a:prstGeom>
          <a:solidFill>
            <a:srgbClr val="F7FD9D"/>
          </a:solidFill>
          <a:ln w="38100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各种蛋白质都有其特殊功能和活性，这不仅取决于取决于组成多肽链的氨基酸种类、数目及排列顺序，还与其特定的空间结构密切相关。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 20495"/>
          <p:cNvSpPr/>
          <p:nvPr>
            <p:custDataLst>
              <p:tags r:id="rId2"/>
            </p:custDataLst>
          </p:nvPr>
        </p:nvSpPr>
        <p:spPr>
          <a:xfrm>
            <a:off x="226695" y="356235"/>
            <a:ext cx="4199890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蛋白质的结构</a:t>
            </a: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42875" y="3619924"/>
            <a:ext cx="11683365" cy="3046095"/>
          </a:xfrm>
          <a:prstGeom prst="rect">
            <a:avLst/>
          </a:prstGeom>
          <a:gradFill>
            <a:gsLst>
              <a:gs pos="19000">
                <a:srgbClr val="FFB9B9"/>
              </a:gs>
              <a:gs pos="64000">
                <a:srgbClr val="FF8F8E"/>
              </a:gs>
              <a:gs pos="44000">
                <a:srgbClr val="FE9E9F"/>
              </a:gs>
              <a:gs pos="84000">
                <a:srgbClr val="FF7373"/>
              </a:gs>
            </a:gsLst>
            <a:lin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任何一种蛋白质分子在天然状态下均具有独特而稳定的结构，这是蛋白质分子结构中最显著的特征，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蛋白质分子中含有未缩合的羧基和氨基；天然蛋白质的结构分为：一级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结构、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二级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结构、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三级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结构、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四级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结构。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42571" y="1040765"/>
            <a:ext cx="4737100" cy="5438140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696003" y="1040453"/>
            <a:ext cx="3723529" cy="4302744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7920759" y="644605"/>
            <a:ext cx="3913396" cy="6000750"/>
          </a:xfrm>
          <a:prstGeom prst="rect">
            <a:avLst/>
          </a:prstGeom>
          <a:solidFill>
            <a:srgbClr val="F7FD9D"/>
          </a:solidFill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buSzTx/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一级结构：蛋白质中各种氨基酸的连接方式和排列顺序，肽键是一级结构的主键。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一级结构是蛋白质高级结构的基础，对蛋白质的性质和功能起着决定性作用。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 20495"/>
          <p:cNvSpPr/>
          <p:nvPr>
            <p:custDataLst>
              <p:tags r:id="rId4"/>
            </p:custDataLst>
          </p:nvPr>
        </p:nvSpPr>
        <p:spPr>
          <a:xfrm>
            <a:off x="344593" y="164253"/>
            <a:ext cx="4534747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蛋白质的一级结构：</a:t>
            </a:r>
            <a:endParaRPr lang="zh-CN" altLang="zh-CN" sz="3735" b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46380" y="1029971"/>
            <a:ext cx="6003291" cy="5494655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4463508" y="2653109"/>
            <a:ext cx="3527567" cy="3870677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8111913" y="1220893"/>
            <a:ext cx="3646593" cy="4523105"/>
          </a:xfrm>
          <a:prstGeom prst="rect">
            <a:avLst/>
          </a:prstGeom>
          <a:solidFill>
            <a:srgbClr val="F7FD9D"/>
          </a:solidFill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buSzTx/>
            </a:pPr>
            <a:r>
              <a:rPr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肽键中的氧原子与氢原子之间</a:t>
            </a:r>
            <a:r>
              <a:rPr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存在氢键</a:t>
            </a:r>
            <a:r>
              <a:rPr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，会使肽链</a:t>
            </a:r>
            <a:r>
              <a:rPr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盘绕或折叠</a:t>
            </a:r>
            <a:r>
              <a:rPr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成特定的空间结构，形成蛋白质的</a:t>
            </a:r>
            <a:r>
              <a:rPr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二级结构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4716780" y="1742440"/>
            <a:ext cx="640080" cy="3746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箭头连接符 9"/>
          <p:cNvCxnSpPr/>
          <p:nvPr>
            <p:custDataLst>
              <p:tags r:id="rId5"/>
            </p:custDataLst>
          </p:nvPr>
        </p:nvCxnSpPr>
        <p:spPr>
          <a:xfrm flipV="1">
            <a:off x="5356860" y="792480"/>
            <a:ext cx="526415" cy="9499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5883275" y="168911"/>
            <a:ext cx="9131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氢键</a:t>
            </a:r>
          </a:p>
        </p:txBody>
      </p:sp>
      <p:sp>
        <p:nvSpPr>
          <p:cNvPr id="7" name="矩形 20495"/>
          <p:cNvSpPr/>
          <p:nvPr>
            <p:custDataLst>
              <p:tags r:id="rId7"/>
            </p:custDataLst>
          </p:nvPr>
        </p:nvSpPr>
        <p:spPr>
          <a:xfrm>
            <a:off x="344593" y="164253"/>
            <a:ext cx="4534747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蛋白质的二级结构：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391920" y="1700107"/>
            <a:ext cx="5353473" cy="5062220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7536392" y="2180379"/>
            <a:ext cx="4297680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buSzTx/>
            </a:pPr>
            <a:r>
              <a:rPr 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肽链在二级结构基础上还会进一步盘曲折叠，形成更复杂的三级结构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 20495"/>
          <p:cNvSpPr/>
          <p:nvPr>
            <p:custDataLst>
              <p:tags r:id="rId3"/>
            </p:custDataLst>
          </p:nvPr>
        </p:nvSpPr>
        <p:spPr>
          <a:xfrm>
            <a:off x="274320" y="452120"/>
            <a:ext cx="4534747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蛋白质的三级结构：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178435" y="1428115"/>
            <a:ext cx="3835400" cy="4418331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791797" y="1892935"/>
            <a:ext cx="4662805" cy="4418331"/>
          </a:xfrm>
          <a:prstGeom prst="rect">
            <a:avLst/>
          </a:prstGeom>
          <a:noFill/>
          <a:ln w="12700" cap="sq">
            <a:noFill/>
            <a:miter lim="800000"/>
          </a:ln>
          <a:effectLst/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8503073" y="352213"/>
            <a:ext cx="3576320" cy="6000750"/>
          </a:xfrm>
          <a:prstGeom prst="rect">
            <a:avLst/>
          </a:prstGeom>
          <a:solidFill>
            <a:srgbClr val="F7FD9D"/>
          </a:solidFill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  <a:buSzTx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多个具有特定三级结构的多肽链通过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非共价键相互作用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(如氢键等）排列组装，形成蛋白质的四级结构。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20495"/>
          <p:cNvSpPr/>
          <p:nvPr>
            <p:custDataLst>
              <p:tags r:id="rId4"/>
            </p:custDataLst>
          </p:nvPr>
        </p:nvSpPr>
        <p:spPr>
          <a:xfrm>
            <a:off x="239607" y="352213"/>
            <a:ext cx="4534747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蛋白质的四级结构：</a:t>
            </a:r>
            <a:endParaRPr lang="zh-CN" altLang="zh-CN" sz="3735" b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3"/>
            </p:custDataLst>
          </p:nvPr>
        </p:nvSpPr>
        <p:spPr>
          <a:xfrm>
            <a:off x="0" y="2477770"/>
            <a:ext cx="12192000" cy="4380230"/>
          </a:xfrm>
          <a:custGeom>
            <a:avLst/>
            <a:gdLst>
              <a:gd name="connsiteX0" fmla="*/ 5197620 w 12192000"/>
              <a:gd name="connsiteY0" fmla="*/ 0 h 4380230"/>
              <a:gd name="connsiteX1" fmla="*/ 7834487 w 12192000"/>
              <a:gd name="connsiteY1" fmla="*/ 0 h 4380230"/>
              <a:gd name="connsiteX2" fmla="*/ 8158288 w 12192000"/>
              <a:gd name="connsiteY2" fmla="*/ 25223 h 4380230"/>
              <a:gd name="connsiteX3" fmla="*/ 11699343 w 12192000"/>
              <a:gd name="connsiteY3" fmla="*/ 764665 h 4380230"/>
              <a:gd name="connsiteX4" fmla="*/ 12192000 w 12192000"/>
              <a:gd name="connsiteY4" fmla="*/ 959976 h 4380230"/>
              <a:gd name="connsiteX5" fmla="*/ 12192000 w 12192000"/>
              <a:gd name="connsiteY5" fmla="*/ 4380230 h 4380230"/>
              <a:gd name="connsiteX6" fmla="*/ 0 w 12192000"/>
              <a:gd name="connsiteY6" fmla="*/ 4380230 h 4380230"/>
              <a:gd name="connsiteX7" fmla="*/ 0 w 12192000"/>
              <a:gd name="connsiteY7" fmla="*/ 1379581 h 4380230"/>
              <a:gd name="connsiteX8" fmla="*/ 228168 w 12192000"/>
              <a:gd name="connsiteY8" fmla="*/ 1246487 h 4380230"/>
              <a:gd name="connsiteX9" fmla="*/ 4873819 w 12192000"/>
              <a:gd name="connsiteY9" fmla="*/ 25223 h 438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80230">
                <a:moveTo>
                  <a:pt x="5197620" y="0"/>
                </a:moveTo>
                <a:lnTo>
                  <a:pt x="7834487" y="0"/>
                </a:lnTo>
                <a:lnTo>
                  <a:pt x="8158288" y="25223"/>
                </a:lnTo>
                <a:cubicBezTo>
                  <a:pt x="9484429" y="143593"/>
                  <a:pt x="10693225" y="402481"/>
                  <a:pt x="11699343" y="764665"/>
                </a:cubicBezTo>
                <a:lnTo>
                  <a:pt x="12192000" y="959976"/>
                </a:lnTo>
                <a:lnTo>
                  <a:pt x="12192000" y="4380230"/>
                </a:lnTo>
                <a:lnTo>
                  <a:pt x="0" y="4380230"/>
                </a:lnTo>
                <a:lnTo>
                  <a:pt x="0" y="1379581"/>
                </a:lnTo>
                <a:lnTo>
                  <a:pt x="228168" y="1246487"/>
                </a:lnTo>
                <a:cubicBezTo>
                  <a:pt x="1390619" y="632074"/>
                  <a:pt x="3017220" y="190941"/>
                  <a:pt x="4873819" y="25223"/>
                </a:cubicBezTo>
                <a:close/>
              </a:path>
            </a:pathLst>
          </a:custGeom>
          <a:solidFill>
            <a:srgbClr val="1F7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>
            <p:custDataLst>
              <p:tags r:id="rId4"/>
            </p:custDataLst>
          </p:nvPr>
        </p:nvSpPr>
        <p:spPr>
          <a:xfrm>
            <a:off x="391795" y="1131570"/>
            <a:ext cx="11048365" cy="5109210"/>
          </a:xfrm>
          <a:prstGeom prst="roundRect">
            <a:avLst>
              <a:gd name="adj" fmla="val 3666"/>
            </a:avLst>
          </a:prstGeom>
          <a:solidFill>
            <a:schemeClr val="lt1"/>
          </a:solidFill>
          <a:ln w="19050">
            <a:noFill/>
          </a:ln>
          <a:effectLst>
            <a:outerShdw blurRad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3．下列各选项中物质的分子式都相同，其中属于同一类物质的是</a:t>
            </a:r>
          </a:p>
          <a:p>
            <a:pPr algn="ctr"/>
            <a:r>
              <a: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A．和	B．CH3OCH3和CH3CH2OH</a:t>
            </a:r>
          </a:p>
          <a:p>
            <a:pPr algn="ctr"/>
            <a:r>
              <a: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C．正戊烷和新戊烷	D．和</a:t>
            </a:r>
          </a:p>
          <a:p>
            <a:pPr algn="ctr"/>
            <a:r>
              <a: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【答案】C</a:t>
            </a: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038860" y="343535"/>
            <a:ext cx="10111739" cy="788035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000" spc="240">
                <a:solidFill>
                  <a:schemeClr val="accent1"/>
                </a:solidFill>
                <a:uFillTx/>
                <a:latin typeface="微软雅黑" panose="020B0503020204020204" charset="-122"/>
              </a:rPr>
              <a:t>随堂演练</a:t>
            </a:r>
          </a:p>
        </p:txBody>
      </p:sp>
      <p:sp>
        <p:nvSpPr>
          <p:cNvPr id="2" name="矩形 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69408" y="1604433"/>
            <a:ext cx="11422380" cy="4274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17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．</a:t>
            </a:r>
            <a:r>
              <a:rPr lang="zh-CN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下列关于氨基酸的叙述中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不正确的是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zh-CN" altLang="zh-CN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 fontAlgn="auto">
              <a:lnSpc>
                <a:spcPct val="17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lang="zh-CN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天然氨基酸都是晶体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一般能溶于水</a:t>
            </a:r>
          </a:p>
          <a:p>
            <a:pPr defTabSz="914400" fontAlgn="auto">
              <a:lnSpc>
                <a:spcPct val="17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lang="zh-CN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氨基酸都不能发生水解反应</a:t>
            </a:r>
          </a:p>
          <a:p>
            <a:pPr defTabSz="914400" fontAlgn="auto">
              <a:lnSpc>
                <a:spcPct val="17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r>
              <a:rPr lang="zh-CN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氨基酸是两性化合物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能与酸、碱反应生成盐</a:t>
            </a:r>
          </a:p>
          <a:p>
            <a:pPr defTabSz="914400" fontAlgn="auto">
              <a:lnSpc>
                <a:spcPct val="17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lang="zh-CN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氨基酸的官能团有氨基和羟基</a:t>
            </a:r>
            <a:endParaRPr lang="zh-CN" altLang="zh-CN" sz="3200" b="1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8450580" y="1892300"/>
            <a:ext cx="612140" cy="748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2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0968" y="190500"/>
            <a:ext cx="2881207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18A83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4000" spc="150">
                <a:solidFill>
                  <a:schemeClr val="accent1"/>
                </a:solidFill>
                <a:sym typeface="+mn-ea"/>
              </a:rPr>
              <a:t>新课导入</a:t>
            </a:r>
            <a:endParaRPr lang="en-US" altLang="zh-CN" sz="4265"/>
          </a:p>
        </p:txBody>
      </p:sp>
      <p:sp>
        <p:nvSpPr>
          <p:cNvPr id="2" name="等腰三角形 1"/>
          <p:cNvSpPr/>
          <p:nvPr>
            <p:custDataLst>
              <p:tags r:id="rId3"/>
            </p:custDataLst>
          </p:nvPr>
        </p:nvSpPr>
        <p:spPr>
          <a:xfrm rot="19740000">
            <a:off x="97790" y="132080"/>
            <a:ext cx="633730" cy="5549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9310" y="843280"/>
            <a:ext cx="10186035" cy="55759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1180" y="190500"/>
            <a:ext cx="3846830" cy="8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18A83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4000" spc="150">
                <a:solidFill>
                  <a:schemeClr val="accent1"/>
                </a:solidFill>
                <a:sym typeface="+mn-ea"/>
              </a:rPr>
              <a:t>新课导入</a:t>
            </a:r>
            <a:endParaRPr lang="en-US" altLang="zh-CN" sz="4265"/>
          </a:p>
        </p:txBody>
      </p:sp>
      <p:sp>
        <p:nvSpPr>
          <p:cNvPr id="2" name="等腰三角形 1"/>
          <p:cNvSpPr/>
          <p:nvPr>
            <p:custDataLst>
              <p:tags r:id="rId3"/>
            </p:custDataLst>
          </p:nvPr>
        </p:nvSpPr>
        <p:spPr>
          <a:xfrm rot="19740000">
            <a:off x="143510" y="60325"/>
            <a:ext cx="845820" cy="7905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5910" y="1419225"/>
            <a:ext cx="6456045" cy="4997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 t="13911"/>
          <a:stretch>
            <a:fillRect/>
          </a:stretch>
        </p:blipFill>
        <p:spPr>
          <a:xfrm>
            <a:off x="6572885" y="1419225"/>
            <a:ext cx="5485130" cy="4997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5"/>
          <a:stretch>
            <a:fillRect/>
          </a:stretch>
        </p:blipFill>
        <p:spPr>
          <a:xfrm>
            <a:off x="0" y="0"/>
            <a:ext cx="5306060" cy="6858000"/>
          </a:xfrm>
          <a:prstGeom prst="rect">
            <a:avLst/>
          </a:prstGeom>
        </p:spPr>
      </p:pic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2863850" y="466090"/>
            <a:ext cx="6280150" cy="5925185"/>
            <a:chOff x="4318000" y="1651000"/>
            <a:chExt cx="3556000" cy="3556000"/>
          </a:xfrm>
        </p:grpSpPr>
        <p:sp>
          <p:nvSpPr>
            <p:cNvPr id="3" name="椭圆 2"/>
            <p:cNvSpPr/>
            <p:nvPr>
              <p:custDataLst>
                <p:tags r:id="rId5"/>
              </p:custDataLst>
            </p:nvPr>
          </p:nvSpPr>
          <p:spPr>
            <a:xfrm>
              <a:off x="4318000" y="1651000"/>
              <a:ext cx="3556000" cy="355600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形 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00970" y="2020365"/>
              <a:ext cx="790060" cy="79006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632960" y="2843034"/>
            <a:ext cx="292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>
                <a:solidFill>
                  <a:srgbClr val="00367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PART 01</a:t>
            </a:r>
            <a:endParaRPr lang="zh-CN" altLang="en-US" sz="4000">
              <a:solidFill>
                <a:srgbClr val="003675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863850" y="3667760"/>
            <a:ext cx="714121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zh-CN" altLang="en-US" sz="5400">
                <a:solidFill>
                  <a:schemeClr val="tx1"/>
                </a:solidFill>
                <a:sym typeface="+mn-ea"/>
              </a:rPr>
              <a:t>蛋白质的组成</a:t>
            </a:r>
          </a:p>
          <a:p>
            <a:endParaRPr lang="en-US" altLang="zh-CN" sz="5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80764" y="1016635"/>
            <a:ext cx="11943080" cy="1383665"/>
          </a:xfrm>
          <a:prstGeom prst="rect">
            <a:avLst/>
          </a:prstGeom>
          <a:solidFill>
            <a:srgbClr val="F7FD9D"/>
          </a:solidFill>
        </p:spPr>
        <p:txBody>
          <a:bodyPr wrap="square" rtlCol="0">
            <a:spAutoFit/>
          </a:bodyPr>
          <a:lstStyle/>
          <a:p>
            <a:pPr algn="l" eaLnBrk="1" latinLnBrk="0" hangingPunct="1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蛋白质是生物体内一类极为重要的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_____________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，是生命活动的主要物质基础。它不仅是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的重要成分，而且具有多种生物学功能。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181399" y="2430780"/>
            <a:ext cx="11680825" cy="1383665"/>
          </a:xfrm>
          <a:prstGeom prst="rect">
            <a:avLst/>
          </a:prstGeom>
          <a:solidFill>
            <a:srgbClr val="74E772"/>
          </a:solidFill>
        </p:spPr>
        <p:txBody>
          <a:bodyPr wrap="square" rtlCol="0">
            <a:spAutoFit/>
          </a:bodyPr>
          <a:lstStyle/>
          <a:p>
            <a:pPr algn="l" eaLnBrk="1" latinLnBrk="0" hangingPunct="1"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人体内起催化作用的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_________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、一些调节代谢的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和发生免疫反应的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______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等均为蛋白质。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6480599" y="1124161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生物大分子</a:t>
            </a:r>
          </a:p>
        </p:txBody>
      </p:sp>
      <p:sp>
        <p:nvSpPr>
          <p:cNvPr id="23" name="文本框 22"/>
          <p:cNvSpPr txBox="1"/>
          <p:nvPr>
            <p:custDataLst>
              <p:tags r:id="rId4"/>
            </p:custDataLst>
          </p:nvPr>
        </p:nvSpPr>
        <p:spPr>
          <a:xfrm>
            <a:off x="3429424" y="174752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</a:t>
            </a:r>
          </a:p>
        </p:txBody>
      </p: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4175548" y="2505287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大多数酶</a:t>
            </a:r>
          </a:p>
        </p:txBody>
      </p:sp>
      <p:sp>
        <p:nvSpPr>
          <p:cNvPr id="25" name="文本框 24"/>
          <p:cNvSpPr txBox="1"/>
          <p:nvPr>
            <p:custDataLst>
              <p:tags r:id="rId6"/>
            </p:custDataLst>
          </p:nvPr>
        </p:nvSpPr>
        <p:spPr>
          <a:xfrm>
            <a:off x="8756439" y="243078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激素</a:t>
            </a:r>
          </a:p>
        </p:txBody>
      </p:sp>
      <p:sp>
        <p:nvSpPr>
          <p:cNvPr id="26" name="文本框 25"/>
          <p:cNvSpPr txBox="1"/>
          <p:nvPr>
            <p:custDataLst>
              <p:tags r:id="rId7"/>
            </p:custDataLst>
          </p:nvPr>
        </p:nvSpPr>
        <p:spPr>
          <a:xfrm>
            <a:off x="1007745" y="315319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抗体</a:t>
            </a: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15340" y="4064847"/>
            <a:ext cx="4895427" cy="279315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288193" y="3812540"/>
            <a:ext cx="4981787" cy="2970107"/>
          </a:xfrm>
          <a:prstGeom prst="rect">
            <a:avLst/>
          </a:prstGeom>
        </p:spPr>
      </p:pic>
      <p:sp>
        <p:nvSpPr>
          <p:cNvPr id="2" name="矩形 20495"/>
          <p:cNvSpPr/>
          <p:nvPr>
            <p:custDataLst>
              <p:tags r:id="rId10"/>
            </p:custDataLst>
          </p:nvPr>
        </p:nvSpPr>
        <p:spPr>
          <a:xfrm>
            <a:off x="335280" y="164253"/>
            <a:ext cx="2050627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蛋白质</a:t>
            </a:r>
            <a:endParaRPr lang="zh-CN" altLang="en-US" sz="4000" b="1" spc="150" noProof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86105" y="6116744"/>
            <a:ext cx="4732020" cy="571500"/>
          </a:xfrm>
        </p:spPr>
        <p:txBody>
          <a:bodyPr wrap="square" lIns="91440" tIns="45720" rIns="91440" bIns="45720" anchor="b"/>
          <a:lstStyle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</a:rPr>
              <a:t>新冠病毒的电子图片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96000" y="4388273"/>
            <a:ext cx="5770033" cy="2349500"/>
          </a:xfrm>
          <a:gradFill>
            <a:gsLst>
              <a:gs pos="19000">
                <a:srgbClr val="FFB9B9"/>
              </a:gs>
              <a:gs pos="64000">
                <a:srgbClr val="FF8F8E"/>
              </a:gs>
              <a:gs pos="44000">
                <a:srgbClr val="FE9E9F"/>
              </a:gs>
              <a:gs pos="84000">
                <a:srgbClr val="FF7373"/>
              </a:gs>
            </a:gsLst>
            <a:lin scaled="1"/>
          </a:gradFill>
        </p:spPr>
        <p:txBody>
          <a:bodyPr wrap="square" lIns="91440" tIns="45720" rIns="91440" bIns="45720" anchor="t">
            <a:noAutofit/>
            <a:scene3d>
              <a:camera prst="orthographicFront"/>
              <a:lightRig rig="threePt" dir="t"/>
            </a:scene3d>
          </a:bodyPr>
          <a:lstStyle/>
          <a:p>
            <a:pPr marL="0" algn="l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>
                <a:solidFill>
                  <a:schemeClr val="tx1"/>
                </a:solidFill>
                <a:effectLst/>
                <a:latin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b="1">
                <a:solidFill>
                  <a:schemeClr val="tx1"/>
                </a:solidFill>
                <a:effectLst/>
                <a:latin typeface="微软雅黑" panose="020B0503020204020204" charset="-122"/>
                <a:cs typeface="微软雅黑" panose="020B0503020204020204" charset="-122"/>
              </a:rPr>
              <a:t>新型冠状</a:t>
            </a:r>
            <a:r>
              <a:rPr lang="zh-CN" altLang="en-US" b="1">
                <a:solidFill>
                  <a:schemeClr val="tx1"/>
                </a:solidFill>
                <a:effectLst/>
                <a:latin typeface="微软雅黑" panose="020B0503020204020204" charset="-122"/>
                <a:cs typeface="微软雅黑" panose="020B0503020204020204" charset="-122"/>
              </a:rPr>
              <a:t>肺炎的凶手</a:t>
            </a:r>
            <a:r>
              <a:rPr lang="en-US" altLang="zh-CN" b="1">
                <a:solidFill>
                  <a:schemeClr val="tx1"/>
                </a:solidFill>
                <a:effectLst/>
                <a:latin typeface="微软雅黑" panose="020B0503020204020204" charset="-122"/>
                <a:cs typeface="微软雅黑" panose="020B0503020204020204" charset="-122"/>
              </a:rPr>
              <a:t>----</a:t>
            </a:r>
            <a:r>
              <a:rPr lang="zh-CN" altLang="en-US" b="1">
                <a:solidFill>
                  <a:schemeClr val="tx1"/>
                </a:solidFill>
                <a:effectLst/>
                <a:latin typeface="微软雅黑" panose="020B0503020204020204" charset="-122"/>
                <a:cs typeface="微软雅黑" panose="020B0503020204020204" charset="-122"/>
              </a:rPr>
              <a:t>冠状病毒，有自己的核酸和蛋白质。它进入人体后，借助人体内的原料合成病毒；当人体发病时，就是它的蛋白质对</a:t>
            </a:r>
            <a:r>
              <a:rPr lang="zh-CN" altLang="en-US" b="1">
                <a:solidFill>
                  <a:schemeClr val="tx1"/>
                </a:solidFill>
                <a:effectLst/>
                <a:latin typeface="微软雅黑" panose="020B0503020204020204" charset="-122"/>
                <a:cs typeface="微软雅黑" panose="020B0503020204020204" charset="-122"/>
                <a:sym typeface="+mn-ea"/>
              </a:rPr>
              <a:t>人体</a:t>
            </a:r>
            <a:r>
              <a:rPr lang="zh-CN" altLang="en-US" b="1">
                <a:solidFill>
                  <a:schemeClr val="tx1"/>
                </a:solidFill>
                <a:effectLst/>
                <a:latin typeface="微软雅黑" panose="020B0503020204020204" charset="-122"/>
                <a:cs typeface="微软雅黑" panose="020B0503020204020204" charset="-122"/>
              </a:rPr>
              <a:t>起了作用。 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9607" y="1220893"/>
            <a:ext cx="5424593" cy="45931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80387" y="259927"/>
            <a:ext cx="4699847" cy="3645747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1472333" y="0"/>
            <a:ext cx="491913" cy="41948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pitchFamily="2" charset="-122"/>
                <a:sym typeface="+mn-ea"/>
              </a:rPr>
              <a:t>变异后的新型冠状</a:t>
            </a:r>
            <a:r>
              <a:rPr lang="zh-CN" altLang="en-US" sz="266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病毒</a:t>
            </a:r>
          </a:p>
        </p:txBody>
      </p:sp>
      <p:sp>
        <p:nvSpPr>
          <p:cNvPr id="7" name="矩形 20495"/>
          <p:cNvSpPr/>
          <p:nvPr>
            <p:custDataLst>
              <p:tags r:id="rId7"/>
            </p:custDataLst>
          </p:nvPr>
        </p:nvSpPr>
        <p:spPr>
          <a:xfrm>
            <a:off x="397087" y="219287"/>
            <a:ext cx="2050627" cy="70675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75000"/>
                  </a:schemeClr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蛋白质</a:t>
            </a:r>
            <a:endParaRPr lang="zh-CN" altLang="zh-CN" sz="4265" b="1" noProof="1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103207" y="5061373"/>
            <a:ext cx="9796780" cy="1272540"/>
          </a:xfrm>
          <a:prstGeom prst="rect">
            <a:avLst/>
          </a:prstGeom>
          <a:gradFill>
            <a:gsLst>
              <a:gs pos="19000">
                <a:srgbClr val="FFB9B9"/>
              </a:gs>
              <a:gs pos="64000">
                <a:srgbClr val="FF8F8E"/>
              </a:gs>
              <a:gs pos="44000">
                <a:srgbClr val="FE9E9F"/>
              </a:gs>
              <a:gs pos="84000">
                <a:srgbClr val="FF7373"/>
              </a:gs>
            </a:gsLst>
            <a:lin scaled="1"/>
          </a:gradFill>
          <a:ln w="31750">
            <a:noFill/>
            <a:prstDash val="sysDot"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      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几乎一切生命活动过程都与蛋白质有关，没有蛋白质就没有生命。</a:t>
            </a:r>
          </a:p>
        </p:txBody>
      </p:sp>
      <p:sp>
        <p:nvSpPr>
          <p:cNvPr id="3082" name="Rectangle 10"/>
          <p:cNvSpPr/>
          <p:nvPr>
            <p:custDataLst>
              <p:tags r:id="rId3"/>
            </p:custDataLst>
          </p:nvPr>
        </p:nvSpPr>
        <p:spPr>
          <a:xfrm>
            <a:off x="1007533" y="4126653"/>
            <a:ext cx="95072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sz="320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sz="280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sz="240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sz="200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sz="200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生命是蛋白质存在的方式”</a:t>
            </a:r>
            <a:r>
              <a:rPr lang="en-US" altLang="zh-CN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恩格斯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26415" y="1220681"/>
            <a:ext cx="11138535" cy="2553970"/>
          </a:xfrm>
          <a:prstGeom prst="rect">
            <a:avLst/>
          </a:prstGeom>
          <a:solidFill>
            <a:srgbClr val="F7FD9D"/>
          </a:solidFill>
        </p:spPr>
        <p:txBody>
          <a:bodyPr wrap="square" rtlCol="0" anchor="t">
            <a:spAutoFit/>
          </a:bodyPr>
          <a:lstStyle/>
          <a:p>
            <a:pPr mar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4265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存在：</a:t>
            </a:r>
            <a:r>
              <a:rPr lang="zh-CN" alt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自然界中的蛋白质</a:t>
            </a:r>
            <a:r>
              <a:rPr lang="zh-CN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主要存在于生物体内，肌肉，毛发，皮肤，角蹄，酶，激素，抗体，病毒；在植物中也很丰富，比如大豆，花生，谷物。</a:t>
            </a:r>
          </a:p>
        </p:txBody>
      </p:sp>
      <p:sp>
        <p:nvSpPr>
          <p:cNvPr id="7" name="矩形 20495"/>
          <p:cNvSpPr/>
          <p:nvPr>
            <p:custDataLst>
              <p:tags r:id="rId5"/>
            </p:custDataLst>
          </p:nvPr>
        </p:nvSpPr>
        <p:spPr>
          <a:xfrm>
            <a:off x="397087" y="219287"/>
            <a:ext cx="2050627" cy="7067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spc="15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蛋白质</a:t>
            </a:r>
            <a:endParaRPr lang="zh-CN" altLang="en-US" sz="4000" b="1" spc="150" noProof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矩形 8195"/>
          <p:cNvSpPr/>
          <p:nvPr>
            <p:custDataLst>
              <p:tags r:id="rId1"/>
            </p:custDataLst>
          </p:nvPr>
        </p:nvSpPr>
        <p:spPr>
          <a:xfrm>
            <a:off x="1487593" y="2349500"/>
            <a:ext cx="9343813" cy="3856355"/>
          </a:xfrm>
          <a:prstGeom prst="rect">
            <a:avLst/>
          </a:prstGeom>
          <a:solidFill>
            <a:srgbClr val="74E772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35000"/>
              </a:spcBef>
              <a:buNone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）对生物反应起催化作用的：</a:t>
            </a:r>
            <a:endParaRPr lang="zh-CN" altLang="en-US" sz="32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5000"/>
              </a:lnSpc>
              <a:spcBef>
                <a:spcPct val="35000"/>
              </a:spcBef>
              <a:buNone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）运输作用的：</a:t>
            </a:r>
          </a:p>
          <a:p>
            <a:pPr>
              <a:lnSpc>
                <a:spcPct val="125000"/>
              </a:lnSpc>
              <a:spcBef>
                <a:spcPct val="35000"/>
              </a:spcBef>
              <a:buNone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）保护作用的：</a:t>
            </a:r>
          </a:p>
          <a:p>
            <a:pPr>
              <a:lnSpc>
                <a:spcPct val="125000"/>
              </a:lnSpc>
              <a:spcBef>
                <a:spcPct val="35000"/>
              </a:spcBef>
              <a:buNone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）抵抗病毒、细菌作用的高度特异性蛋白：</a:t>
            </a:r>
            <a:endParaRPr lang="zh-CN" altLang="en-US" sz="32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5000"/>
              </a:lnSpc>
              <a:spcBef>
                <a:spcPct val="35000"/>
              </a:spcBef>
              <a:buNone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）构成动物大部分结构的纤维物质：</a:t>
            </a:r>
          </a:p>
        </p:txBody>
      </p:sp>
      <p:sp>
        <p:nvSpPr>
          <p:cNvPr id="8197" name="矩形 8196"/>
          <p:cNvSpPr/>
          <p:nvPr>
            <p:custDataLst>
              <p:tags r:id="rId2"/>
            </p:custDataLst>
          </p:nvPr>
        </p:nvSpPr>
        <p:spPr>
          <a:xfrm>
            <a:off x="7521575" y="2420939"/>
            <a:ext cx="58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酶</a:t>
            </a:r>
          </a:p>
        </p:txBody>
      </p:sp>
      <p:sp>
        <p:nvSpPr>
          <p:cNvPr id="8198" name="矩形 8197"/>
          <p:cNvSpPr/>
          <p:nvPr>
            <p:custDataLst>
              <p:tags r:id="rId3"/>
            </p:custDataLst>
          </p:nvPr>
        </p:nvSpPr>
        <p:spPr>
          <a:xfrm>
            <a:off x="5006975" y="3141663"/>
            <a:ext cx="18084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ct val="35000"/>
              </a:spcBef>
              <a:buNone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血红蛋白</a:t>
            </a:r>
          </a:p>
        </p:txBody>
      </p:sp>
      <p:sp>
        <p:nvSpPr>
          <p:cNvPr id="8199" name="矩形 8198"/>
          <p:cNvSpPr/>
          <p:nvPr>
            <p:custDataLst>
              <p:tags r:id="rId4"/>
            </p:custDataLst>
          </p:nvPr>
        </p:nvSpPr>
        <p:spPr>
          <a:xfrm>
            <a:off x="5029200" y="3951288"/>
            <a:ext cx="436308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ct val="35000"/>
              </a:spcBef>
              <a:buNone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毛发、皮肤、甲、壳等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;</a:t>
            </a:r>
          </a:p>
        </p:txBody>
      </p:sp>
      <p:sp>
        <p:nvSpPr>
          <p:cNvPr id="8200" name="矩形 8199"/>
          <p:cNvSpPr/>
          <p:nvPr>
            <p:custDataLst>
              <p:tags r:id="rId5"/>
            </p:custDataLst>
          </p:nvPr>
        </p:nvSpPr>
        <p:spPr>
          <a:xfrm>
            <a:off x="9671051" y="4725988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抗体</a:t>
            </a:r>
          </a:p>
        </p:txBody>
      </p:sp>
      <p:sp>
        <p:nvSpPr>
          <p:cNvPr id="8201" name="矩形 8200"/>
          <p:cNvSpPr/>
          <p:nvPr>
            <p:custDataLst>
              <p:tags r:id="rId6"/>
            </p:custDataLst>
          </p:nvPr>
        </p:nvSpPr>
        <p:spPr>
          <a:xfrm>
            <a:off x="8382000" y="5445125"/>
            <a:ext cx="2393951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35000"/>
              </a:spcBef>
              <a:buNone/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软骨、肌肉</a:t>
            </a:r>
          </a:p>
        </p:txBody>
      </p:sp>
      <p:sp>
        <p:nvSpPr>
          <p:cNvPr id="3" name="矩形 2"/>
          <p:cNvSpPr/>
          <p:nvPr>
            <p:custDataLst>
              <p:tags r:id="rId7"/>
            </p:custDataLst>
          </p:nvPr>
        </p:nvSpPr>
        <p:spPr>
          <a:xfrm>
            <a:off x="1391497" y="1412452"/>
            <a:ext cx="6205855" cy="645160"/>
          </a:xfrm>
          <a:prstGeom prst="rect">
            <a:avLst/>
          </a:prstGeom>
          <a:solidFill>
            <a:srgbClr val="F7FD9D"/>
          </a:solidFill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buNone/>
            </a:pP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蛋白质在人体内起什么作用？</a:t>
            </a:r>
          </a:p>
        </p:txBody>
      </p:sp>
      <p:sp>
        <p:nvSpPr>
          <p:cNvPr id="11271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4413" y="356447"/>
            <a:ext cx="4266353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18A83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4000" spc="150">
                <a:solidFill>
                  <a:schemeClr val="accent1"/>
                </a:solidFill>
              </a:rPr>
              <a:t>【思考与讨论】</a:t>
            </a:r>
            <a:endParaRPr lang="en-US" altLang="zh-CN" sz="4265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/>
      <p:bldP spid="8198" grpId="0"/>
      <p:bldP spid="8199" grpId="0"/>
      <p:bldP spid="8200" grpId="0"/>
      <p:bldP spid="8201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JhY2RlODM3Y2EzNjE0OWYxNDBhOTdiNjAwMzBmMWYifQ=="/>
  <p:tag name="KSO_WPP_MARK_KEY" val="5e3fcefc-e65f-49be-a91c-d454cbc737b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  <p:tag name="KSO_WM_UNIT_PLACING_PICTURE_USER_VIEWPORT" val="{&quot;height&quot;:10155,&quot;width&quot;:11835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3"/>
  <p:tag name="KSO_WM_UNIT_TABLE_BEAUTIFY" val="smartTable{cc0e5054-d4c6-4070-a263-278c0a3180ca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7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9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6"/>
  <p:tag name="KSO_WM_UNIT_PLACING_PICTURE_USER_VIEWPORT" val="{&quot;height&quot;:10800,&quot;width&quot;:19200}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  <p:tag name="KSO_WM_BEAUTIFY_FLAG" val="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ID" val="diagram20203672_1"/>
  <p:tag name="KSO_WM_SLIDE_INDEX" val="1"/>
  <p:tag name="KSO_WM_SLIDE_ITEM_CNT" val="0"/>
  <p:tag name="KSO_WM_SLIDE_LAYOUT" val="a_f"/>
  <p:tag name="KSO_WM_SLIDE_LAYOUT_CNT" val="1_1"/>
  <p:tag name="KSO_WM_SLIDE_POSITION" val="0*27"/>
  <p:tag name="KSO_WM_SLIDE_SIZE" val="960*512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2"/>
  <p:tag name="KSO_WM_TEMPLATE_MASTER_TYPE" val="0"/>
  <p:tag name="KSO_WM_TEMPLATE_SUBCATEGORY" val="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6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7"/>
  <p:tag name="KSO_WM_BEAUTIFY_FLAG" val="#wm#"/>
  <p:tag name="KSO_WM_TAG_VERSION" val="1.0"/>
  <p:tag name="KSO_WM_TEMPLATE_CATEGORY" val="diagram"/>
  <p:tag name="KSO_WM_TEMPLATE_INDEX" val="20203672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-0.5"/>
  <p:tag name="KSO_WM_UNIT_FILL_TYPE" val="1"/>
  <p:tag name="KSO_WM_UNIT_HIGHLIGHT" val="0"/>
  <p:tag name="KSO_WM_UNIT_ID" val="diagram20203672_1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8"/>
  <p:tag name="KSO_WM_BEAUTIFY_FLAG" val="#wm#"/>
  <p:tag name="KSO_WM_TAG_VERSION" val="1.0"/>
  <p:tag name="KSO_WM_TEMPLATE_CATEGORY" val="diagram"/>
  <p:tag name="KSO_WM_TEMPLATE_INDEX" val="20203672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2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9"/>
  <p:tag name="KSO_WM_BEAUTIFY_FLAG" val="#wm#"/>
  <p:tag name="KSO_WM_TAG_VERSION" val="1.0"/>
  <p:tag name="KSO_WM_TEMPLATE_CATEGORY" val="diagram"/>
  <p:tag name="KSO_WM_TEMPLATE_INDEX" val="20203672"/>
  <p:tag name="KSO_WM_UNIT_COMPATIBLE" val="0"/>
  <p:tag name="KSO_WM_UNIT_DIAGRAM_ISNUMVISUAL" val="0"/>
  <p:tag name="KSO_WM_UNIT_DIAGRAM_ISREFERUNIT" val="0"/>
  <p:tag name="KSO_WM_UNIT_HIGHLIGHT" val="0"/>
  <p:tag name="KSO_WM_UNIT_ID" val="diagram20203672_1*a*1"/>
  <p:tag name="KSO_WM_UNIT_INDEX" val="1"/>
  <p:tag name="KSO_WM_UNIT_ISCONTENTSTITLE" val="0"/>
  <p:tag name="KSO_WM_UNIT_LAYERLEVEL" val="1"/>
  <p:tag name="KSO_WM_UNIT_NOCLEAR" val="0"/>
  <p:tag name="KSO_WM_UNIT_PRESET_TEXT" val="单击此处添加标题"/>
  <p:tag name="KSO_WM_UNIT_TEXT_FILL_FORE_SCHEMECOLOR_INDEX" val="13"/>
  <p:tag name="KSO_WM_UNIT_TEXT_FILL_FORE_SCHEMECOLOR_INDEX_BRIGHTNESS" val="0.25"/>
  <p:tag name="KSO_WM_UNIT_TEXT_FILL_TYPE" val="1"/>
  <p:tag name="KSO_WM_UNIT_TYPE" val="a"/>
  <p:tag name="KSO_WM_UNIT_VALUE" val="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9"/>
  <p:tag name="KSO_WM_BEAUTIFY_FLAG" val="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600,&quot;width&quot;:9600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6"/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9"/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0"/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1165</Words>
  <Application>Microsoft Office PowerPoint</Application>
  <PresentationFormat>宽屏</PresentationFormat>
  <Paragraphs>242</Paragraphs>
  <Slides>28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华文行楷</vt:lpstr>
      <vt:lpstr>隶书</vt:lpstr>
      <vt:lpstr>思源黑体 CN Light</vt:lpstr>
      <vt:lpstr>微软雅黑</vt:lpstr>
      <vt:lpstr>幼圆</vt:lpstr>
      <vt:lpstr>Arial</vt:lpstr>
      <vt:lpstr>Calibri</vt:lpstr>
      <vt:lpstr>Impact</vt:lpstr>
      <vt:lpstr>Times New Roman</vt:lpstr>
      <vt:lpstr>Wingdings</vt:lpstr>
      <vt:lpstr>Office 主题​​</vt:lpstr>
      <vt:lpstr>Photoshop.Image.10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新冠病毒的电子图片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成肽反应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162</cp:revision>
  <dcterms:created xsi:type="dcterms:W3CDTF">2019-06-19T02:08:00Z</dcterms:created>
  <dcterms:modified xsi:type="dcterms:W3CDTF">2024-02-22T06:12:46Z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AFB9F878893B4E18BE7682531FC71883_13</vt:lpwstr>
  </property>
</Properties>
</file>