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4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5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6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7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8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9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10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11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12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7" r:id="rId2"/>
    <p:sldId id="332" r:id="rId3"/>
    <p:sldId id="395" r:id="rId4"/>
    <p:sldId id="396" r:id="rId5"/>
    <p:sldId id="397" r:id="rId6"/>
    <p:sldId id="398" r:id="rId7"/>
    <p:sldId id="399" r:id="rId8"/>
    <p:sldId id="259" r:id="rId9"/>
    <p:sldId id="400" r:id="rId10"/>
    <p:sldId id="401" r:id="rId11"/>
    <p:sldId id="402" r:id="rId12"/>
    <p:sldId id="316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387" r:id="rId21"/>
    <p:sldId id="38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幸全" initials="" lastIdx="0" clrIdx="0"/>
  <p:cmAuthor id="1" name="Microsoft Office User" initials="MOU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64" y="48"/>
      </p:cViewPr>
      <p:guideLst>
        <p:guide orient="horz" pos="2159"/>
        <p:guide pos="3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4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sz="1200" b="1">
              <a:solidFill>
                <a:srgbClr val="0000CC"/>
              </a:solidFill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1324E62F-61B1-4EF2-A376-077B9E66279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51032E3A-7624-4EED-AB1C-551B58DCDEA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栏目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7431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tags" Target="../tags/tag215.xml"/><Relationship Id="rId5" Type="http://schemas.openxmlformats.org/officeDocument/2006/relationships/tags" Target="../tags/tag209.xml"/><Relationship Id="rId10" Type="http://schemas.openxmlformats.org/officeDocument/2006/relationships/tags" Target="../tags/tag214.xml"/><Relationship Id="rId4" Type="http://schemas.openxmlformats.org/officeDocument/2006/relationships/tags" Target="../tags/tag208.xml"/><Relationship Id="rId9" Type="http://schemas.openxmlformats.org/officeDocument/2006/relationships/tags" Target="../tags/tag2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21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9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23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ags" Target="../tags/tag24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16.png"/><Relationship Id="rId5" Type="http://schemas.openxmlformats.org/officeDocument/2006/relationships/tags" Target="../tags/tag250.xml"/><Relationship Id="rId10" Type="http://schemas.openxmlformats.org/officeDocument/2006/relationships/image" Target="../media/image15.png"/><Relationship Id="rId4" Type="http://schemas.openxmlformats.org/officeDocument/2006/relationships/tags" Target="../tags/tag249.xml"/><Relationship Id="rId9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notesSlide" Target="../notesSlides/notesSlide12.xml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5" Type="http://schemas.openxmlformats.org/officeDocument/2006/relationships/tags" Target="../tags/tag260.xml"/><Relationship Id="rId10" Type="http://schemas.openxmlformats.org/officeDocument/2006/relationships/tags" Target="../tags/tag265.xml"/><Relationship Id="rId4" Type="http://schemas.openxmlformats.org/officeDocument/2006/relationships/tags" Target="../tags/tag259.xml"/><Relationship Id="rId9" Type="http://schemas.openxmlformats.org/officeDocument/2006/relationships/tags" Target="../tags/tag2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6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10" Type="http://schemas.openxmlformats.org/officeDocument/2006/relationships/image" Target="../media/image8.svg"/><Relationship Id="rId4" Type="http://schemas.openxmlformats.org/officeDocument/2006/relationships/tags" Target="../tags/tag69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tags" Target="../tags/tag28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26" Type="http://schemas.openxmlformats.org/officeDocument/2006/relationships/tags" Target="../tags/tag97.xml"/><Relationship Id="rId39" Type="http://schemas.openxmlformats.org/officeDocument/2006/relationships/tags" Target="../tags/tag110.xml"/><Relationship Id="rId21" Type="http://schemas.openxmlformats.org/officeDocument/2006/relationships/tags" Target="../tags/tag92.xml"/><Relationship Id="rId34" Type="http://schemas.openxmlformats.org/officeDocument/2006/relationships/tags" Target="../tags/tag105.xml"/><Relationship Id="rId42" Type="http://schemas.openxmlformats.org/officeDocument/2006/relationships/tags" Target="../tags/tag113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6" Type="http://schemas.openxmlformats.org/officeDocument/2006/relationships/tags" Target="../tags/tag87.xml"/><Relationship Id="rId20" Type="http://schemas.openxmlformats.org/officeDocument/2006/relationships/tags" Target="../tags/tag91.xml"/><Relationship Id="rId29" Type="http://schemas.openxmlformats.org/officeDocument/2006/relationships/tags" Target="../tags/tag100.xml"/><Relationship Id="rId41" Type="http://schemas.openxmlformats.org/officeDocument/2006/relationships/tags" Target="../tags/tag112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24" Type="http://schemas.openxmlformats.org/officeDocument/2006/relationships/tags" Target="../tags/tag95.xml"/><Relationship Id="rId32" Type="http://schemas.openxmlformats.org/officeDocument/2006/relationships/tags" Target="../tags/tag103.xml"/><Relationship Id="rId37" Type="http://schemas.openxmlformats.org/officeDocument/2006/relationships/tags" Target="../tags/tag108.xml"/><Relationship Id="rId40" Type="http://schemas.openxmlformats.org/officeDocument/2006/relationships/tags" Target="../tags/tag111.xml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23" Type="http://schemas.openxmlformats.org/officeDocument/2006/relationships/tags" Target="../tags/tag94.xml"/><Relationship Id="rId28" Type="http://schemas.openxmlformats.org/officeDocument/2006/relationships/tags" Target="../tags/tag99.xml"/><Relationship Id="rId36" Type="http://schemas.openxmlformats.org/officeDocument/2006/relationships/tags" Target="../tags/tag107.xml"/><Relationship Id="rId10" Type="http://schemas.openxmlformats.org/officeDocument/2006/relationships/tags" Target="../tags/tag81.xml"/><Relationship Id="rId19" Type="http://schemas.openxmlformats.org/officeDocument/2006/relationships/tags" Target="../tags/tag90.xml"/><Relationship Id="rId31" Type="http://schemas.openxmlformats.org/officeDocument/2006/relationships/tags" Target="../tags/tag102.xml"/><Relationship Id="rId44" Type="http://schemas.openxmlformats.org/officeDocument/2006/relationships/notesSlide" Target="../notesSlides/notesSlide1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tags" Target="../tags/tag93.xml"/><Relationship Id="rId27" Type="http://schemas.openxmlformats.org/officeDocument/2006/relationships/tags" Target="../tags/tag98.xml"/><Relationship Id="rId30" Type="http://schemas.openxmlformats.org/officeDocument/2006/relationships/tags" Target="../tags/tag101.xml"/><Relationship Id="rId35" Type="http://schemas.openxmlformats.org/officeDocument/2006/relationships/tags" Target="../tags/tag106.xml"/><Relationship Id="rId43" Type="http://schemas.openxmlformats.org/officeDocument/2006/relationships/slideLayout" Target="../slideLayouts/slideLayout7.xml"/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5" Type="http://schemas.openxmlformats.org/officeDocument/2006/relationships/tags" Target="../tags/tag96.xml"/><Relationship Id="rId33" Type="http://schemas.openxmlformats.org/officeDocument/2006/relationships/tags" Target="../tags/tag104.xml"/><Relationship Id="rId38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tags" Target="../tags/tag142.xml"/><Relationship Id="rId39" Type="http://schemas.openxmlformats.org/officeDocument/2006/relationships/package" Target="../embeddings/Microsoft_Word_Document.docx"/><Relationship Id="rId21" Type="http://schemas.openxmlformats.org/officeDocument/2006/relationships/tags" Target="../tags/tag137.xml"/><Relationship Id="rId34" Type="http://schemas.openxmlformats.org/officeDocument/2006/relationships/tags" Target="../tags/tag150.xml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tags" Target="../tags/tag141.xml"/><Relationship Id="rId33" Type="http://schemas.openxmlformats.org/officeDocument/2006/relationships/tags" Target="../tags/tag149.xml"/><Relationship Id="rId38" Type="http://schemas.openxmlformats.org/officeDocument/2006/relationships/notesSlide" Target="../notesSlides/notesSlide2.xml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29" Type="http://schemas.openxmlformats.org/officeDocument/2006/relationships/tags" Target="../tags/tag145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tags" Target="../tags/tag140.xml"/><Relationship Id="rId32" Type="http://schemas.openxmlformats.org/officeDocument/2006/relationships/tags" Target="../tags/tag148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9.emf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tags" Target="../tags/tag139.xml"/><Relationship Id="rId28" Type="http://schemas.openxmlformats.org/officeDocument/2006/relationships/tags" Target="../tags/tag144.xml"/><Relationship Id="rId36" Type="http://schemas.openxmlformats.org/officeDocument/2006/relationships/tags" Target="../tags/tag152.xml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31" Type="http://schemas.openxmlformats.org/officeDocument/2006/relationships/tags" Target="../tags/tag147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tags" Target="../tags/tag138.xml"/><Relationship Id="rId27" Type="http://schemas.openxmlformats.org/officeDocument/2006/relationships/tags" Target="../tags/tag143.xml"/><Relationship Id="rId30" Type="http://schemas.openxmlformats.org/officeDocument/2006/relationships/tags" Target="../tags/tag146.xml"/><Relationship Id="rId35" Type="http://schemas.openxmlformats.org/officeDocument/2006/relationships/tags" Target="../tags/tag151.xml"/><Relationship Id="rId8" Type="http://schemas.openxmlformats.org/officeDocument/2006/relationships/tags" Target="../tags/tag124.xml"/><Relationship Id="rId3" Type="http://schemas.openxmlformats.org/officeDocument/2006/relationships/tags" Target="../tags/tag1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69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8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13.pn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96.xml"/><Relationship Id="rId10" Type="http://schemas.openxmlformats.org/officeDocument/2006/relationships/tags" Target="../tags/tag201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第四章：生物大分子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6425" y="3777615"/>
            <a:ext cx="6405245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第二节：蛋白质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人教版高中化学选择性必修</a:t>
            </a:r>
            <a:r>
              <a:rPr lang="en-US" altLang="zh-CN" sz="3200" dirty="0">
                <a:solidFill>
                  <a:srgbClr val="3780D7"/>
                </a:solidFill>
              </a:rPr>
              <a:t>3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498340" y="4516120"/>
            <a:ext cx="465965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蛋白质的性质</a:t>
            </a:r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1783484" y="400051"/>
            <a:ext cx="408516" cy="410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400"/>
          </a:p>
        </p:txBody>
      </p:sp>
      <p:sp>
        <p:nvSpPr>
          <p:cNvPr id="11307" name="矩形 11306"/>
          <p:cNvSpPr/>
          <p:nvPr>
            <p:custDataLst>
              <p:tags r:id="rId2"/>
            </p:custDataLst>
          </p:nvPr>
        </p:nvSpPr>
        <p:spPr>
          <a:xfrm>
            <a:off x="2819400" y="740621"/>
            <a:ext cx="7775575" cy="1749425"/>
          </a:xfr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>
              <a:ea typeface="隶书" panose="02010509060101010101" pitchFamily="49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719505" y="1508480"/>
            <a:ext cx="9606548" cy="1323340"/>
            <a:chOff x="544923" y="2313093"/>
            <a:chExt cx="5572218" cy="1323497"/>
          </a:xfrm>
          <a:solidFill>
            <a:srgbClr val="F7FD9D"/>
          </a:solidFill>
        </p:grpSpPr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1092995" y="2313093"/>
              <a:ext cx="5024146" cy="13234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65" b="1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因误服铅、汞等重金属盐中毒的患者在急救时，为什么可口服牛奶、蛋清或豆浆？</a:t>
              </a:r>
            </a:p>
          </p:txBody>
        </p:sp>
        <p:sp>
          <p:nvSpPr>
            <p:cNvPr id="19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544923" y="2418093"/>
              <a:ext cx="1032153" cy="5017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6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问题</a:t>
              </a:r>
              <a:r>
                <a:rPr lang="en-US" altLang="zh-CN" sz="266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4"/>
            </p:custDataLst>
          </p:nvPr>
        </p:nvGrpSpPr>
        <p:grpSpPr>
          <a:xfrm>
            <a:off x="719505" y="4012633"/>
            <a:ext cx="10399607" cy="1323340"/>
            <a:chOff x="544923" y="2313093"/>
            <a:chExt cx="10400269" cy="1323497"/>
          </a:xfrm>
          <a:solidFill>
            <a:srgbClr val="F7FD9D"/>
          </a:solidFill>
        </p:grpSpPr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1577075" y="2313093"/>
              <a:ext cx="9368117" cy="13234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65" b="1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为什么紫外线可用于环境和物品消毒，放射线可用于医疗器械灭菌？</a:t>
              </a:r>
            </a:p>
          </p:txBody>
        </p:sp>
        <p:sp>
          <p:nvSpPr>
            <p:cNvPr id="22" name="文本框 26"/>
            <p:cNvSpPr txBox="1"/>
            <p:nvPr>
              <p:custDataLst>
                <p:tags r:id="rId9"/>
              </p:custDataLst>
            </p:nvPr>
          </p:nvSpPr>
          <p:spPr>
            <a:xfrm>
              <a:off x="544923" y="2418093"/>
              <a:ext cx="1070043" cy="5017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6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问题</a:t>
              </a:r>
              <a:r>
                <a:rPr lang="en-US" altLang="zh-CN" sz="2665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</a:p>
          </p:txBody>
        </p:sp>
      </p:grpSp>
      <p:sp>
        <p:nvSpPr>
          <p:cNvPr id="23" name="Text Box 114"/>
          <p:cNvSpPr txBox="1"/>
          <p:nvPr>
            <p:custDataLst>
              <p:tags r:id="rId5"/>
            </p:custDataLst>
          </p:nvPr>
        </p:nvSpPr>
        <p:spPr>
          <a:xfrm>
            <a:off x="1533999" y="2996073"/>
            <a:ext cx="9154160" cy="911860"/>
          </a:xfrm>
          <a:prstGeom prst="rect">
            <a:avLst/>
          </a:prstGeom>
          <a:solidFill>
            <a:srgbClr val="74E772"/>
          </a:solidFill>
          <a:ln w="9525">
            <a:noFill/>
          </a:ln>
        </p:spPr>
        <p:txBody>
          <a:bodyPr wrap="square" anchor="b" anchorCtr="1">
            <a:spAutoFit/>
          </a:bodyPr>
          <a:lstStyle/>
          <a:p>
            <a:r>
              <a:rPr lang="zh-CN" sz="2665" b="1" u="non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误服重金属盐，可口服牛奶、蛋清或豆浆，其目的是吸收重金属盐解毒，减少人体蛋白质变性。</a:t>
            </a:r>
          </a:p>
        </p:txBody>
      </p:sp>
      <p:sp>
        <p:nvSpPr>
          <p:cNvPr id="24" name="Text Box 114"/>
          <p:cNvSpPr txBox="1"/>
          <p:nvPr>
            <p:custDataLst>
              <p:tags r:id="rId6"/>
            </p:custDataLst>
          </p:nvPr>
        </p:nvSpPr>
        <p:spPr>
          <a:xfrm>
            <a:off x="1596652" y="5763540"/>
            <a:ext cx="9091507" cy="911860"/>
          </a:xfrm>
          <a:prstGeom prst="rect">
            <a:avLst/>
          </a:prstGeom>
          <a:solidFill>
            <a:srgbClr val="74E772"/>
          </a:solidFill>
          <a:ln w="9525">
            <a:noFill/>
          </a:ln>
        </p:spPr>
        <p:txBody>
          <a:bodyPr wrap="square" anchor="b" anchorCtr="1">
            <a:spAutoFit/>
          </a:bodyPr>
          <a:lstStyle/>
          <a:p>
            <a:r>
              <a:rPr sz="2665" b="1" u="none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紫外线用于环境和物品消毒，放射线用于医疗器械消毒，都是利用紫外线或放射线使蛋白质凝固，从而使细菌死亡。</a:t>
            </a:r>
          </a:p>
        </p:txBody>
      </p:sp>
      <p:sp>
        <p:nvSpPr>
          <p:cNvPr id="11271" name="Text Box 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3087" y="320887"/>
            <a:ext cx="4266353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8A83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4000" spc="150">
                <a:solidFill>
                  <a:schemeClr val="accent1"/>
                </a:solidFill>
              </a:rPr>
              <a:t>【思考与讨论】</a:t>
            </a:r>
            <a:endParaRPr lang="en-US" altLang="zh-CN" sz="5335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6192520" y="18232780"/>
            <a:ext cx="5078265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045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en-US" sz="1045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11300" y="1700488"/>
            <a:ext cx="9784080" cy="521970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食物加热后，其中的蛋白质发生了变性，有利于人体消化吸收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00200" y="2660395"/>
            <a:ext cx="10196523" cy="95313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乙醇、苯酚和碘等作为消毒防腐药可以使微生物的蛋白质变性，导致其死亡，达到消毒的目的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00193" y="3811303"/>
            <a:ext cx="9072880" cy="521970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紫外线可用于杀菌消毒。有时也要注意防止蛋白质变性。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31613" y="4580735"/>
            <a:ext cx="5516880" cy="521970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疫苗等生物制剂需要在低温下保存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931613" y="5341715"/>
            <a:ext cx="9811209" cy="95313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攀登高山时为防止强紫外线引起皮肤和眼睛的蛋白质变性灼伤，需要防晒护目。</a:t>
            </a:r>
          </a:p>
        </p:txBody>
      </p:sp>
      <p:sp>
        <p:nvSpPr>
          <p:cNvPr id="2" name="矩形 20495"/>
          <p:cNvSpPr/>
          <p:nvPr>
            <p:custDataLst>
              <p:tags r:id="rId7"/>
            </p:custDataLst>
          </p:nvPr>
        </p:nvSpPr>
        <p:spPr>
          <a:xfrm>
            <a:off x="239607" y="356447"/>
            <a:ext cx="10062633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在日常生活中有时需要利用蛋白质变性</a:t>
            </a:r>
            <a:endParaRPr lang="zh-CN" altLang="en-US" sz="4265" b="1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>
            <a:fillRect/>
          </a:stretch>
        </p:blipFill>
        <p:spPr>
          <a:xfrm>
            <a:off x="0" y="0"/>
            <a:ext cx="5475605" cy="685800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3307080" y="640080"/>
            <a:ext cx="5577840" cy="5577840"/>
            <a:chOff x="4318000" y="1651000"/>
            <a:chExt cx="3556000" cy="3556000"/>
          </a:xfrm>
        </p:grpSpPr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4318000" y="1651000"/>
              <a:ext cx="3556000" cy="3556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形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970" y="2020365"/>
              <a:ext cx="790060" cy="79006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632960" y="2843034"/>
            <a:ext cx="29260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00367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PART 03</a:t>
            </a:r>
            <a:endParaRPr lang="zh-CN" altLang="en-US" sz="4000">
              <a:solidFill>
                <a:srgbClr val="003675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120390" y="3696970"/>
            <a:ext cx="665416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zh-CN" sz="5400">
                <a:solidFill>
                  <a:schemeClr val="tx1"/>
                </a:solidFill>
                <a:sym typeface="+mn-ea"/>
              </a:rPr>
              <a:t>显色</a:t>
            </a:r>
            <a:endParaRPr lang="zh-CN" altLang="en-US" sz="5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1783484" y="400051"/>
            <a:ext cx="408516" cy="410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400"/>
          </a:p>
        </p:txBody>
      </p:sp>
      <p:sp>
        <p:nvSpPr>
          <p:cNvPr id="11307" name="矩形 11306"/>
          <p:cNvSpPr/>
          <p:nvPr>
            <p:custDataLst>
              <p:tags r:id="rId2"/>
            </p:custDataLst>
          </p:nvPr>
        </p:nvSpPr>
        <p:spPr>
          <a:xfrm>
            <a:off x="2819400" y="740621"/>
            <a:ext cx="7775575" cy="1749425"/>
          </a:xfr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>
              <a:ea typeface="隶书" panose="02010509060101010101" pitchFamily="49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911013" y="2276687"/>
          <a:ext cx="10574655" cy="3751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7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735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操作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735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现象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735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结论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0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3735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向盛有2mL鸡蛋清溶液的试管中加入5滴浓硝酸，加热。观察实验现象。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735" b="1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735" b="1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矩形 20495"/>
          <p:cNvSpPr/>
          <p:nvPr>
            <p:custDataLst>
              <p:tags r:id="rId4"/>
            </p:custDataLst>
          </p:nvPr>
        </p:nvSpPr>
        <p:spPr>
          <a:xfrm>
            <a:off x="239607" y="740833"/>
            <a:ext cx="620522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蛋白质的性质——显色</a:t>
            </a:r>
            <a:endParaRPr lang="zh-CN" altLang="en-US" sz="4265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1783484" y="400051"/>
            <a:ext cx="408516" cy="410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400"/>
          </a:p>
        </p:txBody>
      </p:sp>
      <p:pic>
        <p:nvPicPr>
          <p:cNvPr id="3" name="蛋白质和浓硝酸的反应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760" y="452967"/>
            <a:ext cx="10719647" cy="6029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7" name="矩形 11306"/>
          <p:cNvSpPr/>
          <p:nvPr>
            <p:custDataLst>
              <p:tags r:id="rId1"/>
            </p:custDataLst>
          </p:nvPr>
        </p:nvSpPr>
        <p:spPr>
          <a:xfrm>
            <a:off x="2819400" y="740621"/>
            <a:ext cx="7775575" cy="1749425"/>
          </a:xfr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>
              <a:ea typeface="隶书" panose="02010509060101010101" pitchFamily="49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06120" y="1855920"/>
          <a:ext cx="10574655" cy="2181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7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665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操作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665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现象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665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结论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29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665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向盛有2mL鸡蛋清溶液的试管中加入5滴浓硝酸，加热。观察实验现象。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665" b="1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665" b="1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717627" y="2259780"/>
            <a:ext cx="3382433" cy="1732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向蛋白质溶液加入浓硝酸会有白色沉淀产生，加热后沉淀变黄色。</a:t>
            </a: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7861300" y="2259780"/>
            <a:ext cx="3336713" cy="1732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含苯环的蛋白质遇到浓硝酸会有白色沉淀产生，加热沉淀变黄色。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8071" y="4389161"/>
            <a:ext cx="4768085" cy="22932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50483" y="4389161"/>
            <a:ext cx="5130941" cy="2298083"/>
          </a:xfrm>
          <a:prstGeom prst="rect">
            <a:avLst/>
          </a:prstGeom>
        </p:spPr>
      </p:pic>
      <p:sp>
        <p:nvSpPr>
          <p:cNvPr id="3" name="矩形 20495"/>
          <p:cNvSpPr/>
          <p:nvPr>
            <p:custDataLst>
              <p:tags r:id="rId7"/>
            </p:custDataLst>
          </p:nvPr>
        </p:nvSpPr>
        <p:spPr>
          <a:xfrm>
            <a:off x="239607" y="740833"/>
            <a:ext cx="620522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蛋白质的性质——显色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6113780" y="18602773"/>
            <a:ext cx="5078265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045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en-US" sz="1045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-240400" y="2949019"/>
            <a:ext cx="11998673" cy="542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713740"/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向蛋白质溶液加入浓硝酸会有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色沉淀产生，加热后沉淀变</a:t>
            </a:r>
            <a:r>
              <a:rPr 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色。</a:t>
            </a:r>
            <a:endParaRPr 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3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34417" y="4725141"/>
            <a:ext cx="933448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3740" algn="l"/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固体蛋白质如皮肤、指甲遇浓硝酸变</a:t>
            </a:r>
            <a:r>
              <a:rPr lang="en-US" sz="28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色。</a:t>
            </a:r>
            <a:endParaRPr lang="zh-CN" altLang="en-US" sz="13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69797" name="矩形 1569796"/>
          <p:cNvSpPr/>
          <p:nvPr>
            <p:custDataLst>
              <p:tags r:id="rId4"/>
            </p:custDataLst>
          </p:nvPr>
        </p:nvSpPr>
        <p:spPr>
          <a:xfrm>
            <a:off x="5266656" y="2948813"/>
            <a:ext cx="538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863600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白</a:t>
            </a: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780967" y="2893159"/>
            <a:ext cx="1359705" cy="577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箭头连接符 7"/>
          <p:cNvCxnSpPr>
            <a:stCxn id="7" idx="4"/>
          </p:cNvCxnSpPr>
          <p:nvPr>
            <p:custDataLst>
              <p:tags r:id="rId6"/>
            </p:custDataLst>
          </p:nvPr>
        </p:nvCxnSpPr>
        <p:spPr>
          <a:xfrm flipH="1">
            <a:off x="1460819" y="3470811"/>
            <a:ext cx="0" cy="4938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55915" y="3964672"/>
            <a:ext cx="19126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含有苯环</a:t>
            </a: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7054207" y="4724936"/>
            <a:ext cx="540201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863600"/>
            <a:r>
              <a:rPr lang="zh-CN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黄</a:t>
            </a: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10123383" y="2892952"/>
            <a:ext cx="540201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863600"/>
            <a:r>
              <a:rPr lang="zh-CN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黄</a:t>
            </a: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24600" y="5431021"/>
            <a:ext cx="101057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3740" algn="l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其他一些试剂也可以与蛋白质作用，呈现特定颜色</a:t>
            </a:r>
          </a:p>
        </p:txBody>
      </p:sp>
      <p:sp>
        <p:nvSpPr>
          <p:cNvPr id="13" name="矩形 20495"/>
          <p:cNvSpPr/>
          <p:nvPr>
            <p:custDataLst>
              <p:tags r:id="rId11"/>
            </p:custDataLst>
          </p:nvPr>
        </p:nvSpPr>
        <p:spPr>
          <a:xfrm>
            <a:off x="239607" y="946573"/>
            <a:ext cx="620522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蛋白质的性质——显色</a:t>
            </a:r>
            <a:endParaRPr lang="zh-CN" altLang="en-US" sz="4265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220768" y="1362287"/>
            <a:ext cx="11749405" cy="1814830"/>
          </a:xfrm>
          <a:prstGeom prst="rect">
            <a:avLst/>
          </a:prstGeom>
          <a:solidFill>
            <a:srgbClr val="F7FD9D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en-US" altLang="zh-CN" sz="2800" b="1">
                <a:effectLst/>
                <a:latin typeface="微软雅黑" panose="020B0503020204020204" charset="-122"/>
                <a:ea typeface="微软雅黑" panose="020B0503020204020204" charset="-122"/>
                <a:cs typeface="楷体_GB2312" panose="02010609030101010101" pitchFamily="49" charset="-122"/>
              </a:rPr>
              <a:t>      </a:t>
            </a:r>
            <a:r>
              <a:rPr lang="zh-CN" sz="2800" b="1">
                <a:effectLst/>
                <a:latin typeface="微软雅黑" panose="020B0503020204020204" charset="-122"/>
                <a:ea typeface="微软雅黑" panose="020B0503020204020204" charset="-122"/>
                <a:cs typeface="楷体_GB2312" panose="02010609030101010101" pitchFamily="49" charset="-122"/>
              </a:rPr>
              <a:t>在日常生活中有时需要利用蛋白质变性，如食物加热、消毒等，有时防止蛋白质变性，如疫苗等生物制剂需低温保存等。</a:t>
            </a:r>
            <a:endParaRPr lang="zh-CN" altLang="en-US" sz="135" b="1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40031" y="3429212"/>
            <a:ext cx="11555095" cy="3376930"/>
          </a:xfrm>
          <a:prstGeom prst="rect">
            <a:avLst/>
          </a:prstGeom>
          <a:solidFill>
            <a:srgbClr val="74E772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在临床上解救</a:t>
            </a:r>
            <a:r>
              <a:rPr lang="en-US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Cu</a:t>
            </a:r>
            <a:r>
              <a:rPr lang="en-US" altLang="zh-CN" sz="2665" b="1" baseline="300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2+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Pb</a:t>
            </a:r>
            <a:r>
              <a:rPr lang="en-US" altLang="zh-CN" sz="2665" b="1" baseline="300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2+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Hg</a:t>
            </a:r>
            <a:r>
              <a:rPr lang="en-US" altLang="zh-CN" sz="2665" b="1" baseline="300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2+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等重金属离子中毒的病人时</a:t>
            </a:r>
            <a:r>
              <a:rPr lang="en-US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要求病人服用大量含蛋白质丰富的蛋清、牛奶或豆浆等，是</a:t>
            </a:r>
            <a:r>
              <a:rPr lang="zh-CN" altLang="en-US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因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蛋清、牛奶、豆浆中含有丰富的蛋白质</a:t>
            </a:r>
            <a:r>
              <a:rPr lang="en-US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重金属离子破坏这些食物中的蛋白质</a:t>
            </a:r>
            <a:r>
              <a:rPr lang="en-US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zh-CN" sz="2665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而减少对病人本身蛋白质的损伤。</a:t>
            </a:r>
          </a:p>
        </p:txBody>
      </p:sp>
      <p:sp>
        <p:nvSpPr>
          <p:cNvPr id="11271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3087" y="320887"/>
            <a:ext cx="4266353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8A83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4000" spc="150">
                <a:solidFill>
                  <a:schemeClr val="accent1"/>
                </a:solidFill>
              </a:rPr>
              <a:t>【思考与讨论】</a:t>
            </a:r>
            <a:endParaRPr lang="en-US" altLang="zh-CN" sz="5335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 noChangeAspect="1"/>
          </p:cNvGraphicFramePr>
          <p:nvPr>
            <p:custDataLst>
              <p:tags r:id="rId1"/>
            </p:custDataLst>
          </p:nvPr>
        </p:nvGraphicFramePr>
        <p:xfrm>
          <a:off x="278765" y="1134259"/>
          <a:ext cx="11777980" cy="5835396"/>
        </p:xfrm>
        <a:graphic>
          <a:graphicData uri="http://schemas.openxmlformats.org/drawingml/2006/table">
            <a:tbl>
              <a:tblPr firstRow="1" firstCol="1" bandRow="1"/>
              <a:tblGrid>
                <a:gridCol w="984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0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2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5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名称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盐析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变性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4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定义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当某些可溶性盐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如硫酸铵、硫酸钠、氯化钠等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在蛋白质溶液中达到一定浓度时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会使蛋白质的溶解度降低而使其从溶液中析出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这种作用称为盐析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在某些物理或化学因素的影响下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蛋白质的性质和生理功能发生改变的现象称为蛋白质的变性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特征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可逆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不可逆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680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实质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溶解度降低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物理变化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结构、性质改变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化学变化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矩形 20495"/>
          <p:cNvSpPr/>
          <p:nvPr>
            <p:custDataLst>
              <p:tags r:id="rId2"/>
            </p:custDataLst>
          </p:nvPr>
        </p:nvSpPr>
        <p:spPr>
          <a:xfrm>
            <a:off x="278553" y="165100"/>
            <a:ext cx="7674187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蛋白质的盐析和变性的比较</a:t>
            </a:r>
            <a:endParaRPr lang="zh-CN" altLang="zh-CN" sz="4265" b="1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 noChangeAspect="1"/>
          </p:cNvGraphicFramePr>
          <p:nvPr>
            <p:custDataLst>
              <p:tags r:id="rId1"/>
            </p:custDataLst>
          </p:nvPr>
        </p:nvGraphicFramePr>
        <p:xfrm>
          <a:off x="412115" y="318667"/>
          <a:ext cx="11476990" cy="6309741"/>
        </p:xfrm>
        <a:graphic>
          <a:graphicData uri="http://schemas.openxmlformats.org/drawingml/2006/table">
            <a:tbl>
              <a:tblPr firstRow="1" firstCol="1" bandRow="1"/>
              <a:tblGrid>
                <a:gridCol w="116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1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5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名称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盐析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变性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98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条件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碱金属、镁、铝等轻金属盐或铵盐的浓溶液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加热、加压、振荡、超声波、放射线、紫外线、强酸、强碱、重金属盐、甲醛、乙醇等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用途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分离、提纯蛋白质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杀菌、消毒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5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实例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硫酸铵、硫酸钠等盐的浓溶液使蛋白质发生盐析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65000"/>
                        </a:lnSpc>
                        <a:spcAft>
                          <a:spcPct val="0"/>
                        </a:spcAft>
                        <a:tabLst>
                          <a:tab pos="1029335" algn="l"/>
                          <a:tab pos="1850390" algn="l"/>
                          <a:tab pos="2538095" algn="l"/>
                          <a:tab pos="3221990" algn="l"/>
                        </a:tabLst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重金属盐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例如硫酸铜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r>
                        <a:rPr lang="zh-CN" sz="2800" b="1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溶液使蛋白质变性</a:t>
                      </a:r>
                    </a:p>
                  </a:txBody>
                  <a:tcPr marL="28574" marR="2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>
            <a:fillRect/>
          </a:stretch>
        </p:blipFill>
        <p:spPr>
          <a:xfrm>
            <a:off x="0" y="0"/>
            <a:ext cx="5306060" cy="685800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863850" y="466090"/>
            <a:ext cx="6280150" cy="5925185"/>
            <a:chOff x="4318000" y="1651000"/>
            <a:chExt cx="3556000" cy="3556000"/>
          </a:xfrm>
        </p:grpSpPr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4318000" y="1651000"/>
              <a:ext cx="3556000" cy="3556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形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00970" y="2020365"/>
              <a:ext cx="790060" cy="79006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632960" y="2843034"/>
            <a:ext cx="292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00367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PART 01</a:t>
            </a:r>
            <a:endParaRPr lang="zh-CN" altLang="en-US" sz="4000">
              <a:solidFill>
                <a:srgbClr val="003675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863850" y="3667760"/>
            <a:ext cx="7141210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zh-CN" altLang="en-US" sz="5400">
                <a:solidFill>
                  <a:schemeClr val="tx1"/>
                </a:solidFill>
                <a:sym typeface="+mn-ea"/>
              </a:rPr>
              <a:t>盐析</a:t>
            </a:r>
          </a:p>
          <a:p>
            <a:endParaRPr lang="en-US" altLang="zh-CN" sz="5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0" y="2477770"/>
            <a:ext cx="12192000" cy="4380230"/>
          </a:xfrm>
          <a:custGeom>
            <a:avLst/>
            <a:gdLst>
              <a:gd name="connsiteX0" fmla="*/ 5197620 w 12192000"/>
              <a:gd name="connsiteY0" fmla="*/ 0 h 4380230"/>
              <a:gd name="connsiteX1" fmla="*/ 7834487 w 12192000"/>
              <a:gd name="connsiteY1" fmla="*/ 0 h 4380230"/>
              <a:gd name="connsiteX2" fmla="*/ 8158288 w 12192000"/>
              <a:gd name="connsiteY2" fmla="*/ 25223 h 4380230"/>
              <a:gd name="connsiteX3" fmla="*/ 11699343 w 12192000"/>
              <a:gd name="connsiteY3" fmla="*/ 764665 h 4380230"/>
              <a:gd name="connsiteX4" fmla="*/ 12192000 w 12192000"/>
              <a:gd name="connsiteY4" fmla="*/ 959976 h 4380230"/>
              <a:gd name="connsiteX5" fmla="*/ 12192000 w 12192000"/>
              <a:gd name="connsiteY5" fmla="*/ 4380230 h 4380230"/>
              <a:gd name="connsiteX6" fmla="*/ 0 w 12192000"/>
              <a:gd name="connsiteY6" fmla="*/ 4380230 h 4380230"/>
              <a:gd name="connsiteX7" fmla="*/ 0 w 12192000"/>
              <a:gd name="connsiteY7" fmla="*/ 1379581 h 4380230"/>
              <a:gd name="connsiteX8" fmla="*/ 228168 w 12192000"/>
              <a:gd name="connsiteY8" fmla="*/ 1246487 h 4380230"/>
              <a:gd name="connsiteX9" fmla="*/ 4873819 w 12192000"/>
              <a:gd name="connsiteY9" fmla="*/ 25223 h 438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380230">
                <a:moveTo>
                  <a:pt x="5197620" y="0"/>
                </a:moveTo>
                <a:lnTo>
                  <a:pt x="7834487" y="0"/>
                </a:lnTo>
                <a:lnTo>
                  <a:pt x="8158288" y="25223"/>
                </a:lnTo>
                <a:cubicBezTo>
                  <a:pt x="9484429" y="143593"/>
                  <a:pt x="10693225" y="402481"/>
                  <a:pt x="11699343" y="764665"/>
                </a:cubicBezTo>
                <a:lnTo>
                  <a:pt x="12192000" y="959976"/>
                </a:lnTo>
                <a:lnTo>
                  <a:pt x="12192000" y="4380230"/>
                </a:lnTo>
                <a:lnTo>
                  <a:pt x="0" y="4380230"/>
                </a:lnTo>
                <a:lnTo>
                  <a:pt x="0" y="1379581"/>
                </a:lnTo>
                <a:lnTo>
                  <a:pt x="228168" y="1246487"/>
                </a:lnTo>
                <a:cubicBezTo>
                  <a:pt x="1390619" y="632074"/>
                  <a:pt x="3017220" y="190941"/>
                  <a:pt x="4873819" y="25223"/>
                </a:cubicBezTo>
                <a:close/>
              </a:path>
            </a:pathLst>
          </a:custGeom>
          <a:solidFill>
            <a:srgbClr val="1F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391795" y="1131570"/>
            <a:ext cx="11048365" cy="5109210"/>
          </a:xfrm>
          <a:prstGeom prst="roundRect">
            <a:avLst>
              <a:gd name="adj" fmla="val 3666"/>
            </a:avLst>
          </a:prstGeom>
          <a:solidFill>
            <a:schemeClr val="lt1"/>
          </a:solidFill>
          <a:ln w="19050">
            <a:noFill/>
          </a:ln>
          <a:effectLst>
            <a:outerShdw blurRad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3．下列各选项中物质的分子式都相同，其中属于同一类物质的是</a:t>
            </a:r>
          </a:p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A．和	B．CH3OCH3和CH3CH2OH</a:t>
            </a:r>
          </a:p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C．正戊烷和新戊烷	D．和</a:t>
            </a:r>
          </a:p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【答案】C</a:t>
            </a: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038860" y="343535"/>
            <a:ext cx="10111739" cy="788035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4000" spc="240">
                <a:solidFill>
                  <a:schemeClr val="accent1"/>
                </a:solidFill>
                <a:uFillTx/>
                <a:latin typeface="微软雅黑" panose="020B0503020204020204" charset="-122"/>
              </a:rPr>
              <a:t>随堂演练</a:t>
            </a:r>
          </a:p>
        </p:txBody>
      </p:sp>
      <p:sp>
        <p:nvSpPr>
          <p:cNvPr id="33793" name="Text Box 9"/>
          <p:cNvSpPr/>
          <p:nvPr>
            <p:custDataLst>
              <p:tags r:id="rId6"/>
            </p:custDataLst>
          </p:nvPr>
        </p:nvSpPr>
        <p:spPr>
          <a:xfrm>
            <a:off x="443653" y="1579245"/>
            <a:ext cx="11304693" cy="42144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00" tIns="45698" rIns="91400" bIns="45698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5360"/>
              </a:lnSpc>
            </a:pP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下列对氨基酸和蛋白质的描述正确的是（   ）　</a:t>
            </a:r>
          </a:p>
          <a:p>
            <a:pPr lvl="0">
              <a:lnSpc>
                <a:spcPts val="5360"/>
              </a:lnSpc>
            </a:pP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蛋白质水解的最终产物是氨基酸</a:t>
            </a:r>
          </a:p>
          <a:p>
            <a:pPr lvl="0">
              <a:lnSpc>
                <a:spcPts val="5360"/>
              </a:lnSpc>
            </a:pP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氨基酸和蛋白质遇重金属离子均会变性</a:t>
            </a:r>
          </a:p>
          <a:p>
            <a:pPr lvl="0">
              <a:lnSpc>
                <a:spcPts val="5360"/>
              </a:lnSpc>
            </a:pP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C.α-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氨基丙酸与</a:t>
            </a: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α-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氨基苯丙酸混合物脱水成肽</a:t>
            </a: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只生成</a:t>
            </a: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种二肽</a:t>
            </a:r>
          </a:p>
          <a:p>
            <a:pPr lvl="0">
              <a:lnSpc>
                <a:spcPts val="5360"/>
              </a:lnSpc>
            </a:pP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氨基酸溶于过量氢氧化钠溶液中生成的离子</a:t>
            </a:r>
            <a:r>
              <a:rPr lang="en-US" altLang="zh-CN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9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在电场作用下向负极移动</a:t>
            </a:r>
          </a:p>
        </p:txBody>
      </p:sp>
      <p:sp>
        <p:nvSpPr>
          <p:cNvPr id="33794" name="Rectangle 10"/>
          <p:cNvSpPr/>
          <p:nvPr>
            <p:custDataLst>
              <p:tags r:id="rId7"/>
            </p:custDataLst>
          </p:nvPr>
        </p:nvSpPr>
        <p:spPr>
          <a:xfrm>
            <a:off x="7343987" y="1483572"/>
            <a:ext cx="922867" cy="13220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00" tIns="45698" rIns="91400" bIns="45698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eaLnBrk="0" hangingPunct="0"/>
            <a:r>
              <a:rPr lang="en-US" altLang="zh-CN" sz="5335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lt1"/>
              </a:solidFill>
              <a:highlight>
                <a:srgbClr val="1171F1"/>
              </a:highlight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任意多边形: 形状 8"/>
          <p:cNvSpPr/>
          <p:nvPr>
            <p:custDataLst>
              <p:tags r:id="rId3"/>
            </p:custDataLst>
          </p:nvPr>
        </p:nvSpPr>
        <p:spPr>
          <a:xfrm>
            <a:off x="0" y="2477770"/>
            <a:ext cx="12192000" cy="4380230"/>
          </a:xfrm>
          <a:custGeom>
            <a:avLst/>
            <a:gdLst>
              <a:gd name="connsiteX0" fmla="*/ 5197620 w 12192000"/>
              <a:gd name="connsiteY0" fmla="*/ 0 h 4380230"/>
              <a:gd name="connsiteX1" fmla="*/ 7834487 w 12192000"/>
              <a:gd name="connsiteY1" fmla="*/ 0 h 4380230"/>
              <a:gd name="connsiteX2" fmla="*/ 8158288 w 12192000"/>
              <a:gd name="connsiteY2" fmla="*/ 25223 h 4380230"/>
              <a:gd name="connsiteX3" fmla="*/ 11699343 w 12192000"/>
              <a:gd name="connsiteY3" fmla="*/ 764665 h 4380230"/>
              <a:gd name="connsiteX4" fmla="*/ 12192000 w 12192000"/>
              <a:gd name="connsiteY4" fmla="*/ 959976 h 4380230"/>
              <a:gd name="connsiteX5" fmla="*/ 12192000 w 12192000"/>
              <a:gd name="connsiteY5" fmla="*/ 4380230 h 4380230"/>
              <a:gd name="connsiteX6" fmla="*/ 0 w 12192000"/>
              <a:gd name="connsiteY6" fmla="*/ 4380230 h 4380230"/>
              <a:gd name="connsiteX7" fmla="*/ 0 w 12192000"/>
              <a:gd name="connsiteY7" fmla="*/ 1379581 h 4380230"/>
              <a:gd name="connsiteX8" fmla="*/ 228168 w 12192000"/>
              <a:gd name="connsiteY8" fmla="*/ 1246487 h 4380230"/>
              <a:gd name="connsiteX9" fmla="*/ 4873819 w 12192000"/>
              <a:gd name="connsiteY9" fmla="*/ 25223 h 438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380230">
                <a:moveTo>
                  <a:pt x="5197620" y="0"/>
                </a:moveTo>
                <a:lnTo>
                  <a:pt x="7834487" y="0"/>
                </a:lnTo>
                <a:lnTo>
                  <a:pt x="8158288" y="25223"/>
                </a:lnTo>
                <a:cubicBezTo>
                  <a:pt x="9484429" y="143593"/>
                  <a:pt x="10693225" y="402481"/>
                  <a:pt x="11699343" y="764665"/>
                </a:cubicBezTo>
                <a:lnTo>
                  <a:pt x="12192000" y="959976"/>
                </a:lnTo>
                <a:lnTo>
                  <a:pt x="12192000" y="4380230"/>
                </a:lnTo>
                <a:lnTo>
                  <a:pt x="0" y="4380230"/>
                </a:lnTo>
                <a:lnTo>
                  <a:pt x="0" y="1379581"/>
                </a:lnTo>
                <a:lnTo>
                  <a:pt x="228168" y="1246487"/>
                </a:lnTo>
                <a:cubicBezTo>
                  <a:pt x="1390619" y="632074"/>
                  <a:pt x="3017220" y="190941"/>
                  <a:pt x="4873819" y="25223"/>
                </a:cubicBezTo>
                <a:close/>
              </a:path>
            </a:pathLst>
          </a:custGeom>
          <a:solidFill>
            <a:srgbClr val="1F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391795" y="1131570"/>
            <a:ext cx="11048365" cy="5109210"/>
          </a:xfrm>
          <a:prstGeom prst="roundRect">
            <a:avLst>
              <a:gd name="adj" fmla="val 3666"/>
            </a:avLst>
          </a:prstGeom>
          <a:solidFill>
            <a:schemeClr val="lt1"/>
          </a:solidFill>
          <a:ln w="19050">
            <a:noFill/>
          </a:ln>
          <a:effectLst>
            <a:outerShdw blurRad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3．下列各选项中物质的分子式都相同，其中属于同一类物质的是</a:t>
            </a:r>
          </a:p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A．和	B．CH3OCH3和CH3CH2OH</a:t>
            </a:r>
          </a:p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C．正戊烷和新戊烷	D．和</a:t>
            </a:r>
          </a:p>
          <a:p>
            <a:pPr algn="ctr"/>
            <a:r>
              <a: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【答案】C</a:t>
            </a: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038860" y="343535"/>
            <a:ext cx="10111739" cy="788035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4000" spc="240">
                <a:solidFill>
                  <a:schemeClr val="accent1"/>
                </a:solidFill>
                <a:uFillTx/>
                <a:latin typeface="微软雅黑" panose="020B0503020204020204" charset="-122"/>
              </a:rPr>
              <a:t>随堂演练</a:t>
            </a:r>
          </a:p>
        </p:txBody>
      </p:sp>
      <p:sp>
        <p:nvSpPr>
          <p:cNvPr id="32769" name="TextBox 1"/>
          <p:cNvSpPr/>
          <p:nvPr>
            <p:custDataLst>
              <p:tags r:id="rId6"/>
            </p:custDataLst>
          </p:nvPr>
        </p:nvSpPr>
        <p:spPr>
          <a:xfrm>
            <a:off x="430953" y="1508760"/>
            <a:ext cx="10572327" cy="44049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00" tIns="45698" rIns="91400" bIns="45698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下列有关说法正确的是（  ）</a:t>
            </a:r>
            <a:endParaRPr lang="en-US" altLang="zh-CN" sz="3735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/>
            <a:r>
              <a:rPr lang="en-US" altLang="zh-CN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．蚕丝、羊毛、棉花的成分都是蛋白质</a:t>
            </a:r>
          </a:p>
          <a:p>
            <a:pPr lvl="0"/>
            <a:r>
              <a:rPr lang="en-US" altLang="zh-CN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．蛋白质溶液不能产生丁达尔效应</a:t>
            </a:r>
          </a:p>
          <a:p>
            <a:pPr lvl="0"/>
            <a:r>
              <a:rPr lang="en-US" altLang="zh-CN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．蛋白质溶液中加入</a:t>
            </a:r>
            <a:r>
              <a:rPr lang="en-US" altLang="zh-CN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CuSO</a:t>
            </a:r>
            <a:r>
              <a:rPr lang="en-US" altLang="zh-CN" sz="3735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溶液产生盐析现象</a:t>
            </a:r>
          </a:p>
          <a:p>
            <a:pPr lvl="0"/>
            <a:r>
              <a:rPr lang="en-US" altLang="zh-CN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373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．蛋白质在紫外线的照射下将会失去生理活性</a:t>
            </a:r>
          </a:p>
        </p:txBody>
      </p:sp>
      <p:sp>
        <p:nvSpPr>
          <p:cNvPr id="32770" name="Rectangle 15"/>
          <p:cNvSpPr/>
          <p:nvPr>
            <p:custDataLst>
              <p:tags r:id="rId7"/>
            </p:custDataLst>
          </p:nvPr>
        </p:nvSpPr>
        <p:spPr>
          <a:xfrm>
            <a:off x="6191673" y="1413087"/>
            <a:ext cx="835660" cy="11976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91400" tIns="45698" rIns="91400" bIns="45698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eaLnBrk="0" hangingPunct="0"/>
            <a:r>
              <a:rPr lang="en-US" altLang="zh-CN" sz="4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2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7733" y="1269231"/>
            <a:ext cx="2101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(1)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溶解性：</a:t>
            </a:r>
          </a:p>
        </p:txBody>
      </p:sp>
      <p:sp>
        <p:nvSpPr>
          <p:cNvPr id="4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91081" y="1256437"/>
            <a:ext cx="774781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有些蛋白质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如鸡蛋清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能溶解在水里形成溶液。</a:t>
            </a:r>
          </a:p>
        </p:txBody>
      </p:sp>
      <p:sp>
        <p:nvSpPr>
          <p:cNvPr id="44" name="Text Box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93295" y="1993653"/>
            <a:ext cx="1745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(2)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水解：</a:t>
            </a:r>
          </a:p>
        </p:txBody>
      </p:sp>
      <p:sp>
        <p:nvSpPr>
          <p:cNvPr id="45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79697" y="1958783"/>
            <a:ext cx="770413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天然蛋白质水解的最终产物为</a:t>
            </a:r>
            <a:r>
              <a:rPr kumimoji="1" lang="en-US" altLang="zh-CN" sz="2800" b="1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－氨基酸。</a:t>
            </a:r>
          </a:p>
        </p:txBody>
      </p:sp>
      <p:grpSp>
        <p:nvGrpSpPr>
          <p:cNvPr id="46" name="Group 13"/>
          <p:cNvGrpSpPr/>
          <p:nvPr>
            <p:custDataLst>
              <p:tags r:id="rId5"/>
            </p:custDataLst>
          </p:nvPr>
        </p:nvGrpSpPr>
        <p:grpSpPr>
          <a:xfrm>
            <a:off x="2636412" y="2732839"/>
            <a:ext cx="2952751" cy="2163208"/>
            <a:chOff x="476" y="754"/>
            <a:chExt cx="1860" cy="1363"/>
          </a:xfrm>
        </p:grpSpPr>
        <p:sp>
          <p:nvSpPr>
            <p:cNvPr id="47" name="TextBox 40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16200000">
              <a:off x="1620" y="941"/>
              <a:ext cx="70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latin typeface="+mn-lt"/>
                  <a:ea typeface="华文楷体" panose="02010600040101010101" pitchFamily="2" charset="-122"/>
                </a:rPr>
                <a:t>＝</a:t>
              </a:r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O</a:t>
              </a:r>
            </a:p>
          </p:txBody>
        </p:sp>
        <p:sp>
          <p:nvSpPr>
            <p:cNvPr id="48" name="TextBox 42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824" y="1304"/>
              <a:ext cx="376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C</a:t>
              </a:r>
            </a:p>
          </p:txBody>
        </p:sp>
        <p:sp>
          <p:nvSpPr>
            <p:cNvPr id="49" name="TextBox 43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1550" y="1298"/>
              <a:ext cx="270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—</a:t>
              </a:r>
            </a:p>
          </p:txBody>
        </p:sp>
        <p:sp>
          <p:nvSpPr>
            <p:cNvPr id="50" name="TextBox 32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331" y="1303"/>
              <a:ext cx="308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华文楷体" panose="02010600040101010101" pitchFamily="2" charset="-122"/>
                </a:rPr>
                <a:t>C</a:t>
              </a:r>
            </a:p>
          </p:txBody>
        </p:sp>
        <p:grpSp>
          <p:nvGrpSpPr>
            <p:cNvPr id="51" name="组合 36"/>
            <p:cNvGrpSpPr/>
            <p:nvPr>
              <p:custDataLst>
                <p:tags r:id="rId35"/>
              </p:custDataLst>
            </p:nvPr>
          </p:nvGrpSpPr>
          <p:grpSpPr>
            <a:xfrm rot="10800000">
              <a:off x="1289" y="830"/>
              <a:ext cx="329" cy="565"/>
              <a:chOff x="5344849" y="4531973"/>
              <a:chExt cx="520923" cy="896128"/>
            </a:xfrm>
          </p:grpSpPr>
          <p:sp>
            <p:nvSpPr>
              <p:cNvPr id="57" name="TextBox 38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 rot="5400000">
                <a:off x="5157246" y="4719575"/>
                <a:ext cx="896128" cy="520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—</a:t>
                </a:r>
              </a:p>
            </p:txBody>
          </p:sp>
          <p:sp>
            <p:nvSpPr>
              <p:cNvPr id="58" name="TextBox 39"/>
              <p:cNvSpPr txBox="1"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 rot="16200000">
                <a:off x="5293434" y="4865238"/>
                <a:ext cx="612942" cy="396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H</a:t>
                </a:r>
              </a:p>
            </p:txBody>
          </p:sp>
        </p:grpSp>
        <p:sp>
          <p:nvSpPr>
            <p:cNvPr id="52" name="TextBox 34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76" y="1287"/>
              <a:ext cx="900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H</a:t>
              </a:r>
              <a:r>
                <a:rPr lang="en-US" altLang="zh-CN" sz="2800" b="1" baseline="-25000">
                  <a:latin typeface="+mn-lt"/>
                  <a:ea typeface="华文楷体" panose="02010600040101010101" pitchFamily="2" charset="-122"/>
                </a:rPr>
                <a:t>2</a:t>
              </a:r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N —</a:t>
              </a:r>
            </a:p>
          </p:txBody>
        </p:sp>
        <p:grpSp>
          <p:nvGrpSpPr>
            <p:cNvPr id="53" name="组合 43"/>
            <p:cNvGrpSpPr/>
            <p:nvPr>
              <p:custDataLst>
                <p:tags r:id="rId37"/>
              </p:custDataLst>
            </p:nvPr>
          </p:nvGrpSpPr>
          <p:grpSpPr>
            <a:xfrm>
              <a:off x="1321" y="1576"/>
              <a:ext cx="593" cy="540"/>
              <a:chOff x="5197059" y="4005691"/>
              <a:chExt cx="940963" cy="855359"/>
            </a:xfrm>
          </p:grpSpPr>
          <p:sp>
            <p:nvSpPr>
              <p:cNvPr id="55" name="TextBox 36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 rot="5400000">
                <a:off x="5175481" y="4027268"/>
                <a:ext cx="564708" cy="521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—</a:t>
                </a:r>
              </a:p>
            </p:txBody>
          </p:sp>
          <p:sp>
            <p:nvSpPr>
              <p:cNvPr id="56" name="TextBox 3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 rot="16200000">
                <a:off x="5398165" y="4121193"/>
                <a:ext cx="622457" cy="857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R</a:t>
                </a:r>
                <a:r>
                  <a:rPr lang="en-US" altLang="zh-CN" sz="2800" b="1" baseline="-25000">
                    <a:latin typeface="+mn-lt"/>
                    <a:ea typeface="华文楷体" panose="02010600040101010101" pitchFamily="2" charset="-122"/>
                  </a:rPr>
                  <a:t>1</a:t>
                </a:r>
              </a:p>
            </p:txBody>
          </p:sp>
        </p:grpSp>
        <p:sp>
          <p:nvSpPr>
            <p:cNvPr id="54" name="TextBox 43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66" y="1298"/>
              <a:ext cx="270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—</a:t>
              </a:r>
            </a:p>
          </p:txBody>
        </p:sp>
      </p:grpSp>
      <p:grpSp>
        <p:nvGrpSpPr>
          <p:cNvPr id="59" name="Group 26"/>
          <p:cNvGrpSpPr/>
          <p:nvPr>
            <p:custDataLst>
              <p:tags r:id="rId6"/>
            </p:custDataLst>
          </p:nvPr>
        </p:nvGrpSpPr>
        <p:grpSpPr>
          <a:xfrm>
            <a:off x="5231579" y="2755062"/>
            <a:ext cx="3609975" cy="2118759"/>
            <a:chOff x="2336" y="815"/>
            <a:chExt cx="2274" cy="1335"/>
          </a:xfrm>
        </p:grpSpPr>
        <p:grpSp>
          <p:nvGrpSpPr>
            <p:cNvPr id="60" name="组合 27"/>
            <p:cNvGrpSpPr/>
            <p:nvPr>
              <p:custDataLst>
                <p:tags r:id="rId15"/>
              </p:custDataLst>
            </p:nvPr>
          </p:nvGrpSpPr>
          <p:grpSpPr>
            <a:xfrm>
              <a:off x="3397" y="1144"/>
              <a:ext cx="1213" cy="775"/>
              <a:chOff x="2891703" y="1197556"/>
              <a:chExt cx="1751736" cy="1230512"/>
            </a:xfrm>
          </p:grpSpPr>
          <p:sp>
            <p:nvSpPr>
              <p:cNvPr id="72" name="TextBox 64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 rot="19724718">
                <a:off x="3335053" y="1197556"/>
                <a:ext cx="1054218" cy="521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800" b="1">
                    <a:latin typeface="+mn-lt"/>
                    <a:ea typeface="华文楷体" panose="02010600040101010101" pitchFamily="2" charset="-122"/>
                  </a:rPr>
                  <a:t>＝</a:t>
                </a:r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O</a:t>
                </a:r>
              </a:p>
            </p:txBody>
          </p:sp>
          <p:sp>
            <p:nvSpPr>
              <p:cNvPr id="73" name="TextBox 65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 rot="2206672">
                <a:off x="3368268" y="1906089"/>
                <a:ext cx="1275171" cy="521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—OH</a:t>
                </a:r>
              </a:p>
            </p:txBody>
          </p:sp>
          <p:sp>
            <p:nvSpPr>
              <p:cNvPr id="74" name="TextBox 66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 rot="21435016">
                <a:off x="3137206" y="1526782"/>
                <a:ext cx="563213" cy="509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C</a:t>
                </a:r>
              </a:p>
            </p:txBody>
          </p:sp>
          <p:sp>
            <p:nvSpPr>
              <p:cNvPr id="75" name="TextBox 67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2891703" y="1563758"/>
                <a:ext cx="579098" cy="509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—</a:t>
                </a:r>
              </a:p>
            </p:txBody>
          </p:sp>
        </p:grpSp>
        <p:sp>
          <p:nvSpPr>
            <p:cNvPr id="61" name="TextBox 4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164" y="1335"/>
              <a:ext cx="319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华文楷体" panose="02010600040101010101" pitchFamily="2" charset="-122"/>
                </a:rPr>
                <a:t>C</a:t>
              </a:r>
            </a:p>
          </p:txBody>
        </p:sp>
        <p:sp>
          <p:nvSpPr>
            <p:cNvPr id="62" name="TextBox 6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3009" y="932"/>
              <a:ext cx="56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—</a:t>
              </a:r>
            </a:p>
          </p:txBody>
        </p:sp>
        <p:sp>
          <p:nvSpPr>
            <p:cNvPr id="63" name="TextBox 63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5400000">
              <a:off x="3089" y="899"/>
              <a:ext cx="38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H</a:t>
              </a:r>
            </a:p>
          </p:txBody>
        </p:sp>
        <p:grpSp>
          <p:nvGrpSpPr>
            <p:cNvPr id="64" name="组合 43"/>
            <p:cNvGrpSpPr/>
            <p:nvPr>
              <p:custDataLst>
                <p:tags r:id="rId19"/>
              </p:custDataLst>
            </p:nvPr>
          </p:nvGrpSpPr>
          <p:grpSpPr>
            <a:xfrm>
              <a:off x="3164" y="1609"/>
              <a:ext cx="604" cy="540"/>
              <a:chOff x="5214021" y="4005697"/>
              <a:chExt cx="924213" cy="855352"/>
            </a:xfrm>
          </p:grpSpPr>
          <p:sp>
            <p:nvSpPr>
              <p:cNvPr id="70" name="TextBox 60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 rot="5400000">
                <a:off x="5183135" y="4036582"/>
                <a:ext cx="564708" cy="502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—</a:t>
                </a:r>
              </a:p>
            </p:txBody>
          </p:sp>
          <p:sp>
            <p:nvSpPr>
              <p:cNvPr id="71" name="TextBox 61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 rot="16200000">
                <a:off x="5398378" y="4121193"/>
                <a:ext cx="622454" cy="857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b="1">
                    <a:latin typeface="+mn-lt"/>
                    <a:ea typeface="华文楷体" panose="02010600040101010101" pitchFamily="2" charset="-122"/>
                  </a:rPr>
                  <a:t>R</a:t>
                </a:r>
                <a:r>
                  <a:rPr lang="en-US" altLang="zh-CN" sz="2800" b="1" baseline="-25000">
                    <a:latin typeface="+mn-lt"/>
                    <a:ea typeface="华文楷体" panose="02010600040101010101" pitchFamily="2" charset="-122"/>
                  </a:rPr>
                  <a:t>2</a:t>
                </a:r>
              </a:p>
            </p:txBody>
          </p:sp>
        </p:grpSp>
        <p:sp>
          <p:nvSpPr>
            <p:cNvPr id="65" name="TextBox 4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886" y="1362"/>
              <a:ext cx="401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rgbClr val="0D0D0D"/>
                  </a:solidFill>
                  <a:latin typeface="+mn-lt"/>
                  <a:ea typeface="华文楷体" panose="02010600040101010101" pitchFamily="2" charset="-122"/>
                </a:rPr>
                <a:t>—</a:t>
              </a:r>
            </a:p>
          </p:txBody>
        </p:sp>
        <p:sp>
          <p:nvSpPr>
            <p:cNvPr id="66" name="TextBox 4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336" y="1344"/>
              <a:ext cx="401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—</a:t>
              </a:r>
            </a:p>
          </p:txBody>
        </p:sp>
        <p:sp>
          <p:nvSpPr>
            <p:cNvPr id="67" name="TextBox 6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5400000">
              <a:off x="2604" y="899"/>
              <a:ext cx="38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H</a:t>
              </a:r>
            </a:p>
          </p:txBody>
        </p:sp>
        <p:sp>
          <p:nvSpPr>
            <p:cNvPr id="68" name="TextBox 4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2602" y="1049"/>
              <a:ext cx="387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—</a:t>
              </a:r>
            </a:p>
          </p:txBody>
        </p:sp>
        <p:sp>
          <p:nvSpPr>
            <p:cNvPr id="69" name="TextBox 5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488" y="1334"/>
              <a:ext cx="436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zh-CN" altLang="en-US" sz="2800" b="1">
                  <a:latin typeface="+mn-lt"/>
                  <a:ea typeface="华文楷体" panose="02010600040101010101" pitchFamily="2" charset="-122"/>
                </a:rPr>
                <a:t>   </a:t>
              </a:r>
              <a:r>
                <a:rPr lang="en-US" altLang="zh-CN" sz="2800" b="1">
                  <a:latin typeface="+mn-lt"/>
                  <a:ea typeface="华文楷体" panose="02010600040101010101" pitchFamily="2" charset="-122"/>
                </a:rPr>
                <a:t>N </a:t>
              </a:r>
            </a:p>
          </p:txBody>
        </p:sp>
      </p:grpSp>
      <p:grpSp>
        <p:nvGrpSpPr>
          <p:cNvPr id="76" name="Group 49"/>
          <p:cNvGrpSpPr/>
          <p:nvPr>
            <p:custDataLst>
              <p:tags r:id="rId7"/>
            </p:custDataLst>
          </p:nvPr>
        </p:nvGrpSpPr>
        <p:grpSpPr>
          <a:xfrm>
            <a:off x="4697068" y="2776199"/>
            <a:ext cx="1600200" cy="1524000"/>
            <a:chOff x="1296" y="1296"/>
            <a:chExt cx="1008" cy="960"/>
          </a:xfrm>
        </p:grpSpPr>
        <p:sp>
          <p:nvSpPr>
            <p:cNvPr id="77" name="Line 5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1296" y="1296"/>
              <a:ext cx="0" cy="960"/>
            </a:xfrm>
            <a:prstGeom prst="line">
              <a:avLst/>
            </a:prstGeom>
            <a:noFill/>
            <a:ln w="57150" cap="rnd">
              <a:solidFill>
                <a:srgbClr val="D60093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ea typeface="华文楷体" panose="02010600040101010101" pitchFamily="2" charset="-122"/>
              </a:endParaRPr>
            </a:p>
          </p:txBody>
        </p:sp>
        <p:sp>
          <p:nvSpPr>
            <p:cNvPr id="78" name="Line 5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296" y="2256"/>
              <a:ext cx="1008" cy="0"/>
            </a:xfrm>
            <a:prstGeom prst="line">
              <a:avLst/>
            </a:prstGeom>
            <a:noFill/>
            <a:ln w="57150" cap="rnd">
              <a:solidFill>
                <a:srgbClr val="D60093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ea typeface="华文楷体" panose="02010600040101010101" pitchFamily="2" charset="-122"/>
              </a:endParaRPr>
            </a:p>
          </p:txBody>
        </p:sp>
        <p:sp>
          <p:nvSpPr>
            <p:cNvPr id="79" name="Line 5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296" y="1296"/>
              <a:ext cx="1008" cy="0"/>
            </a:xfrm>
            <a:prstGeom prst="line">
              <a:avLst/>
            </a:prstGeom>
            <a:noFill/>
            <a:ln w="57150" cap="rnd">
              <a:solidFill>
                <a:srgbClr val="800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ea typeface="华文楷体" panose="02010600040101010101" pitchFamily="2" charset="-122"/>
              </a:endParaRPr>
            </a:p>
          </p:txBody>
        </p:sp>
        <p:sp>
          <p:nvSpPr>
            <p:cNvPr id="80" name="Line 5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2304" y="1296"/>
              <a:ext cx="0" cy="960"/>
            </a:xfrm>
            <a:prstGeom prst="line">
              <a:avLst/>
            </a:prstGeom>
            <a:noFill/>
            <a:ln w="57150" cap="rnd">
              <a:solidFill>
                <a:srgbClr val="D60093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ea typeface="华文楷体" panose="02010600040101010101" pitchFamily="2" charset="-122"/>
              </a:endParaRPr>
            </a:p>
          </p:txBody>
        </p:sp>
      </p:grpSp>
      <p:sp>
        <p:nvSpPr>
          <p:cNvPr id="81" name="Line 5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5512433" y="3163051"/>
            <a:ext cx="0" cy="1728787"/>
          </a:xfrm>
          <a:prstGeom prst="line">
            <a:avLst/>
          </a:prstGeom>
          <a:noFill/>
          <a:ln w="76200">
            <a:pattFill prst="pct75">
              <a:fgClr>
                <a:srgbClr val="FF0000"/>
              </a:fgClr>
              <a:bgClr>
                <a:srgbClr val="FFFF00"/>
              </a:bgClr>
            </a:patt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800">
              <a:ea typeface="华文楷体" panose="02010600040101010101" pitchFamily="2" charset="-122"/>
            </a:endParaRPr>
          </a:p>
        </p:txBody>
      </p:sp>
      <p:sp>
        <p:nvSpPr>
          <p:cNvPr id="82" name="Text Box 5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87593" y="5157047"/>
            <a:ext cx="9486900" cy="1076325"/>
          </a:xfrm>
          <a:prstGeom prst="rect">
            <a:avLst/>
          </a:prstGeom>
          <a:solidFill>
            <a:srgbClr val="F7FD9D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注意：不同的蛋白质水解最终生成各种氨基酸，</a:t>
            </a:r>
          </a:p>
          <a:p>
            <a:pPr eaLnBrk="1" hangingPunct="1"/>
            <a:r>
              <a:rPr kumimoji="1"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但只有天然蛋白质水解均生成</a:t>
            </a:r>
            <a:r>
              <a:rPr kumimoji="1"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α-</a:t>
            </a:r>
            <a:r>
              <a:rPr kumimoji="1"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氨基酸</a:t>
            </a:r>
            <a:r>
              <a:rPr kumimoji="1"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</a:p>
        </p:txBody>
      </p:sp>
      <p:sp>
        <p:nvSpPr>
          <p:cNvPr id="4" name="矩形 20495"/>
          <p:cNvSpPr/>
          <p:nvPr>
            <p:custDataLst>
              <p:tags r:id="rId10"/>
            </p:custDataLst>
          </p:nvPr>
        </p:nvSpPr>
        <p:spPr>
          <a:xfrm>
            <a:off x="335280" y="364067"/>
            <a:ext cx="3729567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</a:t>
            </a:r>
            <a:endParaRPr lang="zh-CN" altLang="en-US" sz="4000" b="1" spc="150" noProof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139 L -0.1142 0.00301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1.48148E-06 L 0.12539 -0.00162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  <p:cond evt="onBegin" delay="0">
                          <p:tn val="63"/>
                        </p:cond>
                      </p:stCondLst>
                      <p:childTnLst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44" grpId="0"/>
      <p:bldP spid="45" grpId="0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1783484" y="400051"/>
            <a:ext cx="408516" cy="410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400"/>
          </a:p>
        </p:txBody>
      </p:sp>
      <p:sp>
        <p:nvSpPr>
          <p:cNvPr id="11307" name="矩形 11306"/>
          <p:cNvSpPr/>
          <p:nvPr>
            <p:custDataLst>
              <p:tags r:id="rId2"/>
            </p:custDataLst>
          </p:nvPr>
        </p:nvSpPr>
        <p:spPr>
          <a:xfrm>
            <a:off x="2819400" y="740621"/>
            <a:ext cx="7775575" cy="1749425"/>
          </a:xfr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>
              <a:ea typeface="隶书" panose="02010509060101010101" pitchFamily="49" charset="-122"/>
            </a:endParaRPr>
          </a:p>
        </p:txBody>
      </p:sp>
      <p:sp>
        <p:nvSpPr>
          <p:cNvPr id="51" name="AutoShape 3"/>
          <p:cNvSpPr/>
          <p:nvPr>
            <p:custDataLst>
              <p:tags r:id="rId3"/>
            </p:custDataLst>
          </p:nvPr>
        </p:nvSpPr>
        <p:spPr>
          <a:xfrm rot="9937377">
            <a:off x="4454315" y="3409961"/>
            <a:ext cx="404284" cy="1221317"/>
          </a:xfrm>
          <a:prstGeom prst="curvedRightArrow">
            <a:avLst>
              <a:gd name="adj1" fmla="val 60418"/>
              <a:gd name="adj2" fmla="val 120837"/>
              <a:gd name="adj3" fmla="val 74208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52" name="AutoShape 4"/>
          <p:cNvSpPr/>
          <p:nvPr>
            <p:custDataLst>
              <p:tags r:id="rId4"/>
            </p:custDataLst>
          </p:nvPr>
        </p:nvSpPr>
        <p:spPr>
          <a:xfrm rot="16579982">
            <a:off x="2225465" y="3824828"/>
            <a:ext cx="1098549" cy="514351"/>
          </a:xfrm>
          <a:prstGeom prst="curvedDownArrow">
            <a:avLst>
              <a:gd name="adj1" fmla="val 42715"/>
              <a:gd name="adj2" fmla="val 85431"/>
              <a:gd name="adj3" fmla="val 33305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" name="Line 6"/>
          <p:cNvSpPr/>
          <p:nvPr>
            <p:custDataLst>
              <p:tags r:id="rId5"/>
            </p:custDataLst>
          </p:nvPr>
        </p:nvSpPr>
        <p:spPr>
          <a:xfrm flipH="1">
            <a:off x="3707132" y="2446879"/>
            <a:ext cx="35983" cy="2605616"/>
          </a:xfrm>
          <a:prstGeom prst="line">
            <a:avLst/>
          </a:prstGeom>
          <a:ln w="57150" cap="flat" cmpd="sng">
            <a:solidFill>
              <a:srgbClr val="0033CC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sz="2400"/>
          </a:p>
        </p:txBody>
      </p:sp>
      <p:grpSp>
        <p:nvGrpSpPr>
          <p:cNvPr id="90" name="Group 24"/>
          <p:cNvGrpSpPr/>
          <p:nvPr>
            <p:custDataLst>
              <p:tags r:id="rId6"/>
            </p:custDataLst>
          </p:nvPr>
        </p:nvGrpSpPr>
        <p:grpSpPr>
          <a:xfrm>
            <a:off x="2320715" y="4358228"/>
            <a:ext cx="2667000" cy="666751"/>
            <a:chOff x="2160" y="2592"/>
            <a:chExt cx="1260" cy="315"/>
          </a:xfrm>
        </p:grpSpPr>
        <p:sp>
          <p:nvSpPr>
            <p:cNvPr id="91" name="Text Box 25"/>
            <p:cNvSpPr txBox="1"/>
            <p:nvPr>
              <p:custDataLst>
                <p:tags r:id="rId34"/>
              </p:custDataLst>
            </p:nvPr>
          </p:nvSpPr>
          <p:spPr>
            <a:xfrm>
              <a:off x="2160" y="2592"/>
              <a:ext cx="650" cy="3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3735" b="1">
                  <a:latin typeface="华文中宋" panose="02010600040101010101" pitchFamily="2" charset="-122"/>
                  <a:ea typeface="华文中宋" panose="02010600040101010101" pitchFamily="2" charset="-122"/>
                </a:rPr>
                <a:t>HO</a:t>
              </a:r>
            </a:p>
          </p:txBody>
        </p:sp>
        <p:sp>
          <p:nvSpPr>
            <p:cNvPr id="92" name="Text Box 26"/>
            <p:cNvSpPr txBox="1"/>
            <p:nvPr>
              <p:custDataLst>
                <p:tags r:id="rId35"/>
              </p:custDataLst>
            </p:nvPr>
          </p:nvSpPr>
          <p:spPr>
            <a:xfrm>
              <a:off x="3070" y="2592"/>
              <a:ext cx="350" cy="3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zh-CN" sz="3735" b="1">
                  <a:latin typeface="华文中宋" panose="02010600040101010101" pitchFamily="2" charset="-122"/>
                  <a:ea typeface="华文中宋" panose="02010600040101010101" pitchFamily="2" charset="-122"/>
                </a:rPr>
                <a:t>H</a:t>
              </a:r>
            </a:p>
          </p:txBody>
        </p:sp>
        <p:sp>
          <p:nvSpPr>
            <p:cNvPr id="93" name="Line 27"/>
            <p:cNvSpPr/>
            <p:nvPr>
              <p:custDataLst>
                <p:tags r:id="rId36"/>
              </p:custDataLst>
            </p:nvPr>
          </p:nvSpPr>
          <p:spPr>
            <a:xfrm>
              <a:off x="2640" y="2784"/>
              <a:ext cx="384" cy="0"/>
            </a:xfrm>
            <a:prstGeom prst="line">
              <a:avLst/>
            </a:prstGeom>
            <a:ln w="38100" cap="sq" cmpd="sng">
              <a:solidFill>
                <a:srgbClr val="0000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sz="2400"/>
            </a:p>
          </p:txBody>
        </p:sp>
      </p:grpSp>
      <p:sp>
        <p:nvSpPr>
          <p:cNvPr id="94" name="Oval 28"/>
          <p:cNvSpPr/>
          <p:nvPr>
            <p:custDataLst>
              <p:tags r:id="rId7"/>
            </p:custDataLst>
          </p:nvPr>
        </p:nvSpPr>
        <p:spPr>
          <a:xfrm>
            <a:off x="2625515" y="1907128"/>
            <a:ext cx="2235200" cy="2133600"/>
          </a:xfrm>
          <a:prstGeom prst="ellipse">
            <a:avLst/>
          </a:prstGeom>
          <a:noFill/>
          <a:ln w="57150" cap="flat" cmpd="sng">
            <a:solidFill>
              <a:srgbClr val="FF3300"/>
            </a:solidFill>
            <a:prstDash val="sysDot"/>
            <a:headEnd type="none" w="sm" len="sm"/>
            <a:tailEnd type="none" w="sm" len="sm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>
              <a:latin typeface="Arial" panose="020B0604020202020204" pitchFamily="34" charset="0"/>
            </a:endParaRPr>
          </a:p>
        </p:txBody>
      </p:sp>
      <p:grpSp>
        <p:nvGrpSpPr>
          <p:cNvPr id="95" name="Group 55"/>
          <p:cNvGrpSpPr/>
          <p:nvPr>
            <p:custDataLst>
              <p:tags r:id="rId8"/>
            </p:custDataLst>
          </p:nvPr>
        </p:nvGrpSpPr>
        <p:grpSpPr>
          <a:xfrm>
            <a:off x="264584" y="2129801"/>
            <a:ext cx="7509933" cy="1476298"/>
            <a:chOff x="731" y="1703"/>
            <a:chExt cx="3548" cy="697"/>
          </a:xfrm>
        </p:grpSpPr>
        <p:grpSp>
          <p:nvGrpSpPr>
            <p:cNvPr id="96" name="Group 7"/>
            <p:cNvGrpSpPr/>
            <p:nvPr>
              <p:custDataLst>
                <p:tags r:id="rId14"/>
              </p:custDataLst>
            </p:nvPr>
          </p:nvGrpSpPr>
          <p:grpSpPr>
            <a:xfrm>
              <a:off x="731" y="1703"/>
              <a:ext cx="3548" cy="697"/>
              <a:chOff x="386" y="1920"/>
              <a:chExt cx="3548" cy="612"/>
            </a:xfrm>
          </p:grpSpPr>
          <p:grpSp>
            <p:nvGrpSpPr>
              <p:cNvPr id="103" name="Group 8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1787" y="2190"/>
                <a:ext cx="38" cy="126"/>
                <a:chOff x="816" y="2160"/>
                <a:chExt cx="34" cy="96"/>
              </a:xfrm>
            </p:grpSpPr>
            <p:sp>
              <p:nvSpPr>
                <p:cNvPr id="117" name="Line 9"/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816" y="216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2400"/>
                </a:p>
              </p:txBody>
            </p:sp>
            <p:sp>
              <p:nvSpPr>
                <p:cNvPr id="118" name="Line 10"/>
                <p:cNvSpPr/>
                <p:nvPr>
                  <p:custDataLst>
                    <p:tags r:id="rId33"/>
                  </p:custDataLst>
                </p:nvPr>
              </p:nvSpPr>
              <p:spPr>
                <a:xfrm flipH="1">
                  <a:off x="850" y="216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2400"/>
                </a:p>
              </p:txBody>
            </p:sp>
          </p:grpSp>
          <p:sp>
            <p:nvSpPr>
              <p:cNvPr id="104" name="Text Box 1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663" y="1923"/>
                <a:ext cx="413" cy="27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zh-CN" sz="3735" b="1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O</a:t>
                </a:r>
              </a:p>
            </p:txBody>
          </p:sp>
          <p:sp>
            <p:nvSpPr>
              <p:cNvPr id="115" name="Line 13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756" y="2187"/>
                <a:ext cx="0" cy="126"/>
              </a:xfrm>
              <a:prstGeom prst="line">
                <a:avLst/>
              </a:prstGeom>
              <a:ln w="38100" cap="flat" cmpd="sng">
                <a:solidFill>
                  <a:srgbClr val="FFFF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106" name="Text Box 15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386" y="2256"/>
                <a:ext cx="1741" cy="27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3735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—</a:t>
                </a: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3735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3735" b="1">
                    <a:latin typeface="Times New Roman" panose="02020603050405020304" pitchFamily="18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—</a:t>
                </a:r>
                <a:r>
                  <a:rPr lang="en-US" altLang="zh-CN" sz="37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3735" b="1">
                    <a:latin typeface="Times New Roman" panose="02020603050405020304" pitchFamily="18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—</a:t>
                </a:r>
              </a:p>
            </p:txBody>
          </p:sp>
          <p:grpSp>
            <p:nvGrpSpPr>
              <p:cNvPr id="107" name="Group 16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3252" y="1923"/>
                <a:ext cx="413" cy="393"/>
                <a:chOff x="1315" y="1008"/>
                <a:chExt cx="413" cy="393"/>
              </a:xfrm>
            </p:grpSpPr>
            <p:grpSp>
              <p:nvGrpSpPr>
                <p:cNvPr id="111" name="Group 17"/>
                <p:cNvGrpSpPr/>
                <p:nvPr>
                  <p:custDataLst>
                    <p:tags r:id="rId28"/>
                  </p:custDataLst>
                </p:nvPr>
              </p:nvGrpSpPr>
              <p:grpSpPr>
                <a:xfrm>
                  <a:off x="1439" y="1275"/>
                  <a:ext cx="38" cy="126"/>
                  <a:chOff x="816" y="2160"/>
                  <a:chExt cx="34" cy="96"/>
                </a:xfrm>
              </p:grpSpPr>
              <p:sp>
                <p:nvSpPr>
                  <p:cNvPr id="113" name="Line 18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 flipH="1">
                    <a:off x="816" y="2160"/>
                    <a:ext cx="0" cy="96"/>
                  </a:xfrm>
                  <a:prstGeom prst="line">
                    <a:avLst/>
                  </a:prstGeom>
                  <a:ln w="38100" cap="flat" cmpd="sng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2400"/>
                  </a:p>
                </p:txBody>
              </p:sp>
              <p:sp>
                <p:nvSpPr>
                  <p:cNvPr id="114" name="Line 19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 flipH="1">
                    <a:off x="850" y="2160"/>
                    <a:ext cx="0" cy="96"/>
                  </a:xfrm>
                  <a:prstGeom prst="line">
                    <a:avLst/>
                  </a:prstGeom>
                  <a:ln w="38100" cap="flat" cmpd="sng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sz="2400"/>
                  </a:p>
                </p:txBody>
              </p:sp>
            </p:grpSp>
            <p:sp>
              <p:nvSpPr>
                <p:cNvPr id="112" name="Text Box 20"/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1315" y="1008"/>
                  <a:ext cx="413" cy="2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lvl="0" indent="0" eaLnBrk="1" hangingPunct="1">
                    <a:spcBef>
                      <a:spcPct val="50000"/>
                    </a:spcBef>
                    <a:buNone/>
                  </a:pPr>
                  <a:r>
                    <a:rPr lang="en-US" altLang="zh-CN" sz="3735" b="1">
                      <a:solidFill>
                        <a:srgbClr val="0000FF"/>
                      </a:solidFill>
                      <a:latin typeface="华文中宋" panose="02010600040101010101" pitchFamily="2" charset="-122"/>
                      <a:ea typeface="华文中宋" panose="02010600040101010101" pitchFamily="2" charset="-122"/>
                    </a:rPr>
                    <a:t>O</a:t>
                  </a:r>
                </a:p>
              </p:txBody>
            </p:sp>
          </p:grpSp>
          <p:sp>
            <p:nvSpPr>
              <p:cNvPr id="108" name="Line 21"/>
              <p:cNvSpPr/>
              <p:nvPr>
                <p:custDataLst>
                  <p:tags r:id="rId25"/>
                </p:custDataLst>
              </p:nvPr>
            </p:nvSpPr>
            <p:spPr>
              <a:xfrm flipH="1">
                <a:off x="2352" y="2187"/>
                <a:ext cx="0" cy="126"/>
              </a:xfrm>
              <a:prstGeom prst="line">
                <a:avLst/>
              </a:prstGeom>
              <a:ln w="381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2400"/>
              </a:p>
            </p:txBody>
          </p:sp>
          <p:sp>
            <p:nvSpPr>
              <p:cNvPr id="109" name="Text Box 22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2208" y="1920"/>
                <a:ext cx="320" cy="27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zh-CN" sz="3735" b="1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H</a:t>
                </a:r>
              </a:p>
            </p:txBody>
          </p:sp>
          <p:sp>
            <p:nvSpPr>
              <p:cNvPr id="110" name="Text Box 23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992" y="2256"/>
                <a:ext cx="1942" cy="27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en-US" altLang="zh-CN" sz="3735" b="1">
                    <a:latin typeface="Book Antiqua" panose="02040602050305030304" pitchFamily="18" charset="0"/>
                    <a:ea typeface="华文中宋" panose="02010600040101010101" pitchFamily="2" charset="-122"/>
                  </a:rPr>
                  <a:t>—</a:t>
                </a:r>
                <a:r>
                  <a:rPr lang="en-US" altLang="zh-CN" sz="37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3735" b="1">
                    <a:latin typeface="Times New Roman" panose="02020603050405020304" pitchFamily="18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—</a:t>
                </a: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3735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—</a:t>
                </a: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3735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  <a:cs typeface="Times New Roman" panose="02020603050405020304" pitchFamily="18" charset="0"/>
                  </a:rPr>
                  <a:t>—···</a:t>
                </a:r>
              </a:p>
            </p:txBody>
          </p:sp>
        </p:grpSp>
        <p:sp>
          <p:nvSpPr>
            <p:cNvPr id="97" name="Line 49"/>
            <p:cNvSpPr/>
            <p:nvPr>
              <p:custDataLst>
                <p:tags r:id="rId15"/>
              </p:custDataLst>
            </p:nvPr>
          </p:nvSpPr>
          <p:spPr>
            <a:xfrm>
              <a:off x="2129" y="1981"/>
              <a:ext cx="3" cy="15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98" name="Line 50"/>
            <p:cNvSpPr/>
            <p:nvPr>
              <p:custDataLst>
                <p:tags r:id="rId16"/>
              </p:custDataLst>
            </p:nvPr>
          </p:nvSpPr>
          <p:spPr>
            <a:xfrm flipH="1">
              <a:off x="2163" y="1981"/>
              <a:ext cx="4" cy="15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99" name="Line 51"/>
            <p:cNvSpPr/>
            <p:nvPr>
              <p:custDataLst>
                <p:tags r:id="rId17"/>
              </p:custDataLst>
            </p:nvPr>
          </p:nvSpPr>
          <p:spPr>
            <a:xfrm flipH="1">
              <a:off x="3721" y="1981"/>
              <a:ext cx="0" cy="15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100" name="Line 52"/>
            <p:cNvSpPr/>
            <p:nvPr>
              <p:custDataLst>
                <p:tags r:id="rId18"/>
              </p:custDataLst>
            </p:nvPr>
          </p:nvSpPr>
          <p:spPr>
            <a:xfrm>
              <a:off x="3759" y="1981"/>
              <a:ext cx="1" cy="15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  <p:sp>
          <p:nvSpPr>
            <p:cNvPr id="101" name="Line 53"/>
            <p:cNvSpPr/>
            <p:nvPr>
              <p:custDataLst>
                <p:tags r:id="rId19"/>
              </p:custDataLst>
            </p:nvPr>
          </p:nvSpPr>
          <p:spPr>
            <a:xfrm>
              <a:off x="2696" y="1981"/>
              <a:ext cx="1" cy="13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sz="2400"/>
            </a:p>
          </p:txBody>
        </p:sp>
      </p:grpSp>
      <p:graphicFrame>
        <p:nvGraphicFramePr>
          <p:cNvPr id="119" name="Object 56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852817" y="5325288"/>
          <a:ext cx="8915400" cy="110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9" imgW="8789035" imgH="996950" progId="Word.Document.12">
                  <p:embed/>
                </p:oleObj>
              </mc:Choice>
              <mc:Fallback>
                <p:oleObj r:id="rId39" imgW="8789035" imgH="996950" progId="Word.Document.12">
                  <p:embed/>
                  <p:pic>
                    <p:nvPicPr>
                      <p:cNvPr id="119" name="Object 56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852817" y="5325288"/>
                        <a:ext cx="8915400" cy="11074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23"/>
          <p:cNvSpPr txBox="1"/>
          <p:nvPr>
            <p:custDataLst>
              <p:tags r:id="rId10"/>
            </p:custDataLst>
          </p:nvPr>
        </p:nvSpPr>
        <p:spPr>
          <a:xfrm>
            <a:off x="7620595" y="2923880"/>
            <a:ext cx="4269105" cy="666115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735" b="1">
                <a:latin typeface="Book Antiqua" panose="02040602050305030304" pitchFamily="18" charset="0"/>
                <a:ea typeface="华文中宋" panose="02010600040101010101" pitchFamily="2" charset="-122"/>
              </a:rPr>
              <a:t>—</a:t>
            </a:r>
            <a:r>
              <a:rPr lang="en-US" altLang="zh-CN" sz="3735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735" b="1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373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3735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735" b="1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3735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3735" b="1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OOH</a:t>
            </a:r>
          </a:p>
        </p:txBody>
      </p:sp>
      <p:sp>
        <p:nvSpPr>
          <p:cNvPr id="55" name="Text Box 22"/>
          <p:cNvSpPr txBox="1"/>
          <p:nvPr>
            <p:custDataLst>
              <p:tags r:id="rId11"/>
            </p:custDataLst>
          </p:nvPr>
        </p:nvSpPr>
        <p:spPr>
          <a:xfrm>
            <a:off x="8067504" y="2184927"/>
            <a:ext cx="677333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3735" b="1">
                <a:latin typeface="华文中宋" panose="02010600040101010101" pitchFamily="2" charset="-122"/>
                <a:ea typeface="华文中宋" panose="02010600040101010101" pitchFamily="2" charset="-122"/>
              </a:rPr>
              <a:t>H</a:t>
            </a:r>
          </a:p>
        </p:txBody>
      </p:sp>
      <p:sp>
        <p:nvSpPr>
          <p:cNvPr id="56" name="Line 53"/>
          <p:cNvSpPr/>
          <p:nvPr>
            <p:custDataLst>
              <p:tags r:id="rId12"/>
            </p:custDataLst>
          </p:nvPr>
        </p:nvSpPr>
        <p:spPr>
          <a:xfrm>
            <a:off x="8370188" y="2773591"/>
            <a:ext cx="2117" cy="279509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2400"/>
          </a:p>
        </p:txBody>
      </p:sp>
      <p:sp>
        <p:nvSpPr>
          <p:cNvPr id="3" name="矩形 20495"/>
          <p:cNvSpPr/>
          <p:nvPr>
            <p:custDataLst>
              <p:tags r:id="rId13"/>
            </p:custDataLst>
          </p:nvPr>
        </p:nvSpPr>
        <p:spPr>
          <a:xfrm>
            <a:off x="302260" y="680720"/>
            <a:ext cx="620522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蛋白质的性质——水解</a:t>
            </a:r>
            <a:endParaRPr lang="zh-CN" altLang="en-US" sz="4000" b="1" spc="150" noProof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89" grpId="0" animBg="1"/>
      <p:bldP spid="94" grpId="0" animBg="1"/>
      <p:bldP spid="54" grpId="0"/>
      <p:bldP spid="55" grpId="0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7" name="矩形 11306"/>
          <p:cNvSpPr/>
          <p:nvPr>
            <p:custDataLst>
              <p:tags r:id="rId1"/>
            </p:custDataLst>
          </p:nvPr>
        </p:nvSpPr>
        <p:spPr>
          <a:xfrm>
            <a:off x="2819400" y="740621"/>
            <a:ext cx="7775575" cy="1749425"/>
          </a:xfr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87736" y="3621497"/>
          <a:ext cx="9810115" cy="2989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2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操作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现象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结论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9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在试管中加入2mL饱和(NH</a:t>
                      </a:r>
                      <a:r>
                        <a:rPr lang="en-US" altLang="zh-CN" sz="2400" b="1" baseline="-250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</a:t>
                      </a: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)</a:t>
                      </a:r>
                      <a:r>
                        <a:rPr lang="en-US" altLang="zh-CN" sz="2400" b="1" baseline="-250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SO</a:t>
                      </a:r>
                      <a:r>
                        <a:rPr lang="en-US" altLang="zh-CN" sz="2400" b="1" baseline="-250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</a:t>
                      </a: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溶液，向其中加入几滴鸡蛋清溶液，振荡，观察现象。再继续加入蒸馏水振荡，观察现象</a:t>
                      </a: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855293" y="1891983"/>
            <a:ext cx="11076093" cy="1323340"/>
          </a:xfrm>
          <a:prstGeom prst="rect">
            <a:avLst/>
          </a:prstGeom>
          <a:solidFill>
            <a:srgbClr val="F7FD9D"/>
          </a:solidFill>
        </p:spPr>
        <p:txBody>
          <a:bodyPr wrap="square" rtlCol="0" anchor="t">
            <a:spAutoFit/>
          </a:bodyPr>
          <a:lstStyle/>
          <a:p>
            <a:pPr marL="0" lvl="0" indent="0" eaLnBrk="1" latinLnBrk="0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当向蛋白质溶液中加入的盐溶液达到一定浓度时，反而使蛋白质的溶解度</a:t>
            </a:r>
            <a:r>
              <a:rPr lang="zh-CN" altLang="en-US" sz="2665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665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而从溶液中析出，这种作用称为</a:t>
            </a:r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盐析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2063344" y="2661067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降低</a:t>
            </a:r>
          </a:p>
        </p:txBody>
      </p:sp>
      <p:sp>
        <p:nvSpPr>
          <p:cNvPr id="3" name="矩形 20495"/>
          <p:cNvSpPr/>
          <p:nvPr>
            <p:custDataLst>
              <p:tags r:id="rId5"/>
            </p:custDataLst>
          </p:nvPr>
        </p:nvSpPr>
        <p:spPr>
          <a:xfrm>
            <a:off x="302260" y="680720"/>
            <a:ext cx="620522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蛋白质的性质——盐析</a:t>
            </a:r>
            <a:endParaRPr lang="zh-CN" altLang="en-US" sz="4000" b="1" spc="150" noProof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蛋白质的盐析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" y="260773"/>
            <a:ext cx="11458787" cy="6445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19827" y="1700636"/>
            <a:ext cx="11076093" cy="1323340"/>
          </a:xfrm>
          <a:prstGeom prst="rect">
            <a:avLst/>
          </a:prstGeom>
          <a:solidFill>
            <a:srgbClr val="F7FD9D"/>
          </a:solidFill>
        </p:spPr>
        <p:txBody>
          <a:bodyPr wrap="square" rtlCol="0" anchor="t">
            <a:spAutoFit/>
          </a:bodyPr>
          <a:lstStyle/>
          <a:p>
            <a:pPr marL="0" lvl="0" indent="0" eaLnBrk="1" latinLnBrk="0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当向蛋白质溶液中加入的盐溶液达到一定浓度时，反而使蛋白质的溶解度</a:t>
            </a:r>
            <a:r>
              <a:rPr lang="zh-CN" altLang="en-US" sz="2665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665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而从溶液中析出，这种作用称为</a:t>
            </a:r>
            <a:r>
              <a: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盐析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45" name="矩形 44"/>
          <p:cNvSpPr/>
          <p:nvPr>
            <p:custDataLst>
              <p:tags r:id="rId2"/>
            </p:custDataLst>
          </p:nvPr>
        </p:nvSpPr>
        <p:spPr>
          <a:xfrm>
            <a:off x="0" y="609600"/>
            <a:ext cx="192617" cy="1926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1783484" y="400051"/>
            <a:ext cx="408516" cy="410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07" name="矩形 11306"/>
          <p:cNvSpPr/>
          <p:nvPr>
            <p:custDataLst>
              <p:tags r:id="rId4"/>
            </p:custDataLst>
          </p:nvPr>
        </p:nvSpPr>
        <p:spPr>
          <a:xfrm>
            <a:off x="2855807" y="1699048"/>
            <a:ext cx="7775575" cy="1749425"/>
          </a:xfr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487736" y="3429004"/>
          <a:ext cx="9810115" cy="2989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2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操作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现象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结论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9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在试管中加入2mL饱和(NH</a:t>
                      </a:r>
                      <a:r>
                        <a:rPr lang="en-US" altLang="zh-CN" sz="2400" b="1" baseline="-250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</a:t>
                      </a: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)</a:t>
                      </a:r>
                      <a:r>
                        <a:rPr lang="en-US" altLang="zh-CN" sz="2400" b="1" baseline="-250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SO</a:t>
                      </a:r>
                      <a:r>
                        <a:rPr lang="en-US" altLang="zh-CN" sz="2400" b="1" baseline="-250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</a:t>
                      </a:r>
                      <a:r>
                        <a:rPr lang="en-US" altLang="zh-CN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溶液，向其中加入几滴鸡蛋清溶液，振荡，观察现象。再继续加入蒸馏水振荡，观察现象</a:t>
                      </a:r>
                      <a:r>
                        <a:rPr lang="zh-CN" altLang="en-US" sz="24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618709" y="4123271"/>
            <a:ext cx="28676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加入饱和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(NH</a:t>
            </a:r>
            <a:r>
              <a:rPr lang="en-US" altLang="zh-CN" sz="24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en-US" altLang="zh-CN" sz="24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</a:t>
            </a:r>
            <a:r>
              <a:rPr lang="en-US" altLang="zh-CN" sz="24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溶液，试管内产生白色沉淀，加入蒸馏水后沉淀溶解。</a:t>
            </a:r>
            <a:endParaRPr lang="zh-CN" altLang="en-US" sz="2400" b="1" baseline="-25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7498223" y="4279057"/>
            <a:ext cx="2926080" cy="4972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盐析的过程与条件：</a:t>
            </a:r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1912637" y="2371725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降低</a:t>
            </a: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7534785" y="4863007"/>
            <a:ext cx="1706880" cy="4972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蛋白质溶液</a:t>
            </a: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9548392" y="5644260"/>
            <a:ext cx="193208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蛋白质沉淀</a:t>
            </a:r>
          </a:p>
        </p:txBody>
      </p:sp>
      <p:sp>
        <p:nvSpPr>
          <p:cNvPr id="6" name="箭头: 右 5"/>
          <p:cNvSpPr/>
          <p:nvPr>
            <p:custDataLst>
              <p:tags r:id="rId11"/>
            </p:custDataLst>
          </p:nvPr>
        </p:nvSpPr>
        <p:spPr>
          <a:xfrm rot="1321313">
            <a:off x="9284637" y="5298308"/>
            <a:ext cx="934487" cy="189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箭头: 右 32"/>
          <p:cNvSpPr/>
          <p:nvPr>
            <p:custDataLst>
              <p:tags r:id="rId12"/>
            </p:custDataLst>
          </p:nvPr>
        </p:nvSpPr>
        <p:spPr>
          <a:xfrm rot="12186518">
            <a:off x="8558259" y="5577656"/>
            <a:ext cx="934487" cy="189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3"/>
            </p:custDataLst>
          </p:nvPr>
        </p:nvSpPr>
        <p:spPr>
          <a:xfrm>
            <a:off x="9629591" y="4971541"/>
            <a:ext cx="960488" cy="378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无机盐</a:t>
            </a:r>
          </a:p>
        </p:txBody>
      </p:sp>
      <p:sp>
        <p:nvSpPr>
          <p:cNvPr id="35" name="文本框 34"/>
          <p:cNvSpPr txBox="1"/>
          <p:nvPr>
            <p:custDataLst>
              <p:tags r:id="rId14"/>
            </p:custDataLst>
          </p:nvPr>
        </p:nvSpPr>
        <p:spPr>
          <a:xfrm>
            <a:off x="8642171" y="5620380"/>
            <a:ext cx="566808" cy="378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水</a:t>
            </a:r>
          </a:p>
        </p:txBody>
      </p:sp>
      <p:sp>
        <p:nvSpPr>
          <p:cNvPr id="5" name="矩形 20495"/>
          <p:cNvSpPr/>
          <p:nvPr>
            <p:custDataLst>
              <p:tags r:id="rId15"/>
            </p:custDataLst>
          </p:nvPr>
        </p:nvSpPr>
        <p:spPr>
          <a:xfrm>
            <a:off x="335280" y="547793"/>
            <a:ext cx="620522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蛋白质的性质——盐析</a:t>
            </a:r>
            <a:endParaRPr lang="zh-CN" altLang="en-US" sz="4000" b="1" spc="150" noProof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2" grpId="0"/>
      <p:bldP spid="32" grpId="0"/>
      <p:bldP spid="6" grpId="0" animBg="1"/>
      <p:bldP spid="33" grpId="0" animBg="1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>
            <a:fillRect/>
          </a:stretch>
        </p:blipFill>
        <p:spPr>
          <a:xfrm>
            <a:off x="0" y="0"/>
            <a:ext cx="5475605" cy="685800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3307080" y="640080"/>
            <a:ext cx="5577840" cy="5577840"/>
            <a:chOff x="4318000" y="1651000"/>
            <a:chExt cx="3556000" cy="3556000"/>
          </a:xfrm>
        </p:grpSpPr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4318000" y="1651000"/>
              <a:ext cx="3556000" cy="3556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形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970" y="2020365"/>
              <a:ext cx="790060" cy="79006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632960" y="2843034"/>
            <a:ext cx="292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>
                <a:solidFill>
                  <a:srgbClr val="00367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PART 02</a:t>
            </a:r>
            <a:endParaRPr lang="zh-CN" altLang="en-US" sz="4000">
              <a:solidFill>
                <a:srgbClr val="003675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964180" y="3696970"/>
            <a:ext cx="626364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zh-CN" sz="5400">
                <a:solidFill>
                  <a:schemeClr val="tx1"/>
                </a:solidFill>
                <a:sym typeface="+mn-ea"/>
              </a:rPr>
              <a:t>变性</a:t>
            </a:r>
            <a:endParaRPr lang="zh-CN" altLang="en-US" sz="5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1783484" y="400051"/>
            <a:ext cx="408516" cy="410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07" name="矩形 11306"/>
          <p:cNvSpPr/>
          <p:nvPr>
            <p:custDataLst>
              <p:tags r:id="rId2"/>
            </p:custDataLst>
          </p:nvPr>
        </p:nvSpPr>
        <p:spPr>
          <a:xfrm>
            <a:off x="2819400" y="740621"/>
            <a:ext cx="7775575" cy="1749425"/>
          </a:xfr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endParaRPr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2819681" y="1412855"/>
            <a:ext cx="7333263" cy="2839156"/>
            <a:chOff x="441563" y="1145157"/>
            <a:chExt cx="5905897" cy="1797080"/>
          </a:xfrm>
        </p:grpSpPr>
        <p:pic>
          <p:nvPicPr>
            <p:cNvPr id="13" name="图片 12" descr="图片包含 游戏机, 衣架, 地图, 画&#10;&#10;描述已自动生成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63" y="1145157"/>
              <a:ext cx="5905897" cy="1797080"/>
            </a:xfrm>
            <a:prstGeom prst="rect">
              <a:avLst/>
            </a:prstGeom>
          </p:spPr>
        </p:pic>
        <p:cxnSp>
          <p:nvCxnSpPr>
            <p:cNvPr id="14" name="直接连接符 13"/>
            <p:cNvCxnSpPr/>
            <p:nvPr>
              <p:custDataLst>
                <p:tags r:id="rId10"/>
              </p:custDataLst>
            </p:nvPr>
          </p:nvCxnSpPr>
          <p:spPr>
            <a:xfrm>
              <a:off x="2941320" y="2110740"/>
              <a:ext cx="544631" cy="0"/>
            </a:xfrm>
            <a:prstGeom prst="line">
              <a:avLst/>
            </a:prstGeom>
            <a:ln w="127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311611" y="4389411"/>
            <a:ext cx="6144683" cy="460375"/>
          </a:xfrm>
          <a:prstGeom prst="rect">
            <a:avLst/>
          </a:prstGeom>
          <a:solidFill>
            <a:srgbClr val="74E772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高温使蛋白质的空间结构变得伸展、松散</a:t>
            </a: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719667" y="4967393"/>
            <a:ext cx="10968567" cy="1568450"/>
          </a:xfrm>
          <a:prstGeom prst="rect">
            <a:avLst/>
          </a:prstGeom>
          <a:solidFill>
            <a:srgbClr val="F7FD9D"/>
          </a:solidFill>
        </p:spPr>
        <p:txBody>
          <a:bodyPr wrap="square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在某些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</a:t>
            </a:r>
            <a:r>
              <a:rPr lang="zh-CN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</a:t>
            </a:r>
            <a:r>
              <a:rPr lang="zh-CN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的影响下，蛋白质的理化性质和生理功能发生改变的现象，称为蛋白质的变性。</a:t>
            </a:r>
          </a:p>
        </p:txBody>
      </p:sp>
      <p:sp>
        <p:nvSpPr>
          <p:cNvPr id="19" name="矩形 4"/>
          <p:cNvSpPr/>
          <p:nvPr>
            <p:custDataLst>
              <p:tags r:id="rId6"/>
            </p:custDataLst>
          </p:nvPr>
        </p:nvSpPr>
        <p:spPr>
          <a:xfrm>
            <a:off x="2819400" y="5157047"/>
            <a:ext cx="23215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物理因素</a:t>
            </a:r>
          </a:p>
        </p:txBody>
      </p:sp>
      <p:sp>
        <p:nvSpPr>
          <p:cNvPr id="20" name="矩形 5"/>
          <p:cNvSpPr/>
          <p:nvPr>
            <p:custDataLst>
              <p:tags r:id="rId7"/>
            </p:custDataLst>
          </p:nvPr>
        </p:nvSpPr>
        <p:spPr>
          <a:xfrm>
            <a:off x="4848013" y="5061373"/>
            <a:ext cx="23215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化学因素</a:t>
            </a:r>
          </a:p>
        </p:txBody>
      </p:sp>
      <p:sp>
        <p:nvSpPr>
          <p:cNvPr id="5" name="矩形 20495"/>
          <p:cNvSpPr/>
          <p:nvPr>
            <p:custDataLst>
              <p:tags r:id="rId8"/>
            </p:custDataLst>
          </p:nvPr>
        </p:nvSpPr>
        <p:spPr>
          <a:xfrm>
            <a:off x="239607" y="356447"/>
            <a:ext cx="6205220" cy="70675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75000"/>
                  </a:scheme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000" b="1" spc="15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蛋白质的性质——变性</a:t>
            </a:r>
            <a:endParaRPr lang="zh-CN" altLang="en-US" sz="4000" b="1" spc="150" noProof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JhY2RlODM3Y2EzNjE0OWYxNDBhOTdiNjAwMzBmMWYifQ=="/>
  <p:tag name="KSO_WPP_MARK_KEY" val="5e3fcefc-e65f-49be-a91c-d454cbc737b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5"/>
  <p:tag name="KSO_WM_UNIT_TABLE_BEAUTIFY" val="smartTable{7a8a3e71-36b6-4fcd-ab34-915105fde038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8"/>
  <p:tag name="KSO_WM_UNIT_TABLE_BEAUTIFY" val="smartTable{7a8a3e71-36b6-4fcd-ab34-915105fde038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8"/>
  <p:tag name="KSO_WM_UNIT_PLACING_PICTURE_USER_VIEWPORT" val="{&quot;height&quot;:2515,&quot;width&quot;:6496.0000000000009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  <p:tag name="KSO_WM_UNIT_PLACING_PICTURE_USER_VIEWPORT" val="{&quot;height&quot;:10800,&quot;width&quot;:19200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  <p:tag name="KSO_WM_UNIT_TABLE_BEAUTIFY" val="smartTable{7a8a3e71-36b6-4fcd-ab34-915105fde038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  <p:tag name="KSO_WM_UNIT_TABLE_BEAUTIFY" val="smartTable{7a8a3e71-36b6-4fcd-ab34-915105fde038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8"/>
  <p:tag name="KSO_WM_UNIT_TABLE_BEAUTIFY" val="smartTable{438a9799-9fff-43bc-b32a-ebd91f5c5fbb}"/>
  <p:tag name="TABLE_ENDDRAG_ORIGIN_RECT" val="927*423"/>
  <p:tag name="TABLE_ENDDRAG_RECT" val="23*97*927*42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0"/>
  <p:tag name="KSO_WM_UNIT_TABLE_BEAUTIFY" val="smartTable{78292fee-5165-4b92-8f99-3c76d76dc3b8}"/>
  <p:tag name="TABLE_ENDDRAG_ORIGIN_RECT" val="903*496"/>
  <p:tag name="TABLE_ENDDRAG_RECT" val="32*25*903*49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ID" val="diagram20203672_1"/>
  <p:tag name="KSO_WM_SLIDE_INDEX" val="1"/>
  <p:tag name="KSO_WM_SLIDE_ITEM_CNT" val="0"/>
  <p:tag name="KSO_WM_SLIDE_LAYOUT" val="a_f"/>
  <p:tag name="KSO_WM_SLIDE_LAYOUT_CNT" val="1_1"/>
  <p:tag name="KSO_WM_SLIDE_POSITION" val="0*27"/>
  <p:tag name="KSO_WM_SLIDE_SIZE" val="960*512"/>
  <p:tag name="KSO_WM_SLIDE_SUBTYPE" val="pureTxt"/>
  <p:tag name="KSO_WM_SLIDE_TYPE" val="text"/>
  <p:tag name="KSO_WM_TAG_VERSION" val="1.0"/>
  <p:tag name="KSO_WM_TEMPLATE_CATEGORY" val="diagram"/>
  <p:tag name="KSO_WM_TEMPLATE_COLOR_TYPE" val="1"/>
  <p:tag name="KSO_WM_TEMPLATE_INDEX" val="20203672"/>
  <p:tag name="KSO_WM_TEMPLATE_MASTER_TYPE" val="0"/>
  <p:tag name="KSO_WM_TEMPLATE_SUBCATEGORY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FILL_FORE_SCHEMECOLOR_INDEX_1" val="16"/>
  <p:tag name="KSO_WM_UNIT_FILL_FORE_SCHEMECOLOR_INDEX_1_BRIGHTNESS" val="0"/>
  <p:tag name="KSO_WM_UNIT_FILL_FORE_SCHEMECOLOR_INDEX_1_POS" val="0"/>
  <p:tag name="KSO_WM_UNIT_FILL_FORE_SCHEMECOLOR_INDEX_1_TRANS" val="0.9"/>
  <p:tag name="KSO_WM_UNIT_FILL_FORE_SCHEMECOLOR_INDEX_2" val="15"/>
  <p:tag name="KSO_WM_UNIT_FILL_FORE_SCHEMECOLOR_INDEX_2_BRIGHTNESS" val="-0.1"/>
  <p:tag name="KSO_WM_UNIT_FILL_FORE_SCHEMECOLOR_INDEX_2_POS" val="1"/>
  <p:tag name="KSO_WM_UNIT_FILL_FORE_SCHEMECOLOR_INDEX_2_TRANS" val="0.76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  <p:tag name="KSO_WM_BEAUTIFY_FLAG" val="#wm#"/>
  <p:tag name="KSO_WM_TAG_VERSION" val="1.0"/>
  <p:tag name="KSO_WM_TEMPLATE_CATEGORY" val="diagram"/>
  <p:tag name="KSO_WM_TEMPLATE_INDEX" val="20203672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-0.5"/>
  <p:tag name="KSO_WM_UNIT_FILL_TYPE" val="1"/>
  <p:tag name="KSO_WM_UNIT_HIGHLIGHT" val="0"/>
  <p:tag name="KSO_WM_UNIT_ID" val="diagram20203672_1*i*1"/>
  <p:tag name="KSO_WM_UNIT_INDEX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  <p:tag name="KSO_WM_BEAUTIFY_FLAG" val="#wm#"/>
  <p:tag name="KSO_WM_TAG_VERSION" val="1.0"/>
  <p:tag name="KSO_WM_TEMPLATE_CATEGORY" val="diagram"/>
  <p:tag name="KSO_WM_TEMPLATE_INDEX" val="20203672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3672_1*i*2"/>
  <p:tag name="KSO_WM_UNIT_INDEX" val="2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  <p:tag name="KSO_WM_BEAUTIFY_FLAG" val="#wm#"/>
  <p:tag name="KSO_WM_TAG_VERSION" val="1.0"/>
  <p:tag name="KSO_WM_TEMPLATE_CATEGORY" val="diagram"/>
  <p:tag name="KSO_WM_TEMPLATE_INDEX" val="20203672"/>
  <p:tag name="KSO_WM_UNIT_COMPATIBLE" val="0"/>
  <p:tag name="KSO_WM_UNIT_DIAGRAM_ISNUMVISUAL" val="0"/>
  <p:tag name="KSO_WM_UNIT_DIAGRAM_ISREFERUNIT" val="0"/>
  <p:tag name="KSO_WM_UNIT_HIGHLIGHT" val="0"/>
  <p:tag name="KSO_WM_UNIT_ID" val="diagram20203672_1*a*1"/>
  <p:tag name="KSO_WM_UNIT_INDEX" val="1"/>
  <p:tag name="KSO_WM_UNIT_ISCONTENTSTITLE" val="0"/>
  <p:tag name="KSO_WM_UNIT_LAYERLEVEL" val="1"/>
  <p:tag name="KSO_WM_UNIT_NOCLEAR" val="0"/>
  <p:tag name="KSO_WM_UNIT_PRESET_TEXT" val="单击此处添加标题"/>
  <p:tag name="KSO_WM_UNIT_TEXT_FILL_FORE_SCHEMECOLOR_INDEX" val="13"/>
  <p:tag name="KSO_WM_UNIT_TEXT_FILL_FORE_SCHEMECOLOR_INDEX_BRIGHTNESS" val="0.25"/>
  <p:tag name="KSO_WM_UNIT_TEXT_FILL_TYPE" val="1"/>
  <p:tag name="KSO_WM_UNIT_TYPE" val="a"/>
  <p:tag name="KSO_WM_UNIT_VALUE" val="1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SLIDE_ID" val="diagram20203672_1"/>
  <p:tag name="KSO_WM_SLIDE_INDEX" val="1"/>
  <p:tag name="KSO_WM_SLIDE_ITEM_CNT" val="0"/>
  <p:tag name="KSO_WM_SLIDE_LAYOUT" val="a_f"/>
  <p:tag name="KSO_WM_SLIDE_LAYOUT_CNT" val="1_1"/>
  <p:tag name="KSO_WM_SLIDE_POSITION" val="0*27"/>
  <p:tag name="KSO_WM_SLIDE_SIZE" val="960*512"/>
  <p:tag name="KSO_WM_SLIDE_SUBTYPE" val="pureTxt"/>
  <p:tag name="KSO_WM_SLIDE_TYPE" val="text"/>
  <p:tag name="KSO_WM_TAG_VERSION" val="1.0"/>
  <p:tag name="KSO_WM_TEMPLATE_CATEGORY" val="diagram"/>
  <p:tag name="KSO_WM_TEMPLATE_COLOR_TYPE" val="1"/>
  <p:tag name="KSO_WM_TEMPLATE_INDEX" val="20203672"/>
  <p:tag name="KSO_WM_TEMPLATE_MASTER_TYPE" val="0"/>
  <p:tag name="KSO_WM_TEMPLATE_SUBCATEGORY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FILL_FORE_SCHEMECOLOR_INDEX_1" val="16"/>
  <p:tag name="KSO_WM_UNIT_FILL_FORE_SCHEMECOLOR_INDEX_1_BRIGHTNESS" val="0"/>
  <p:tag name="KSO_WM_UNIT_FILL_FORE_SCHEMECOLOR_INDEX_1_POS" val="0"/>
  <p:tag name="KSO_WM_UNIT_FILL_FORE_SCHEMECOLOR_INDEX_1_TRANS" val="0.9"/>
  <p:tag name="KSO_WM_UNIT_FILL_FORE_SCHEMECOLOR_INDEX_2" val="15"/>
  <p:tag name="KSO_WM_UNIT_FILL_FORE_SCHEMECOLOR_INDEX_2_BRIGHTNESS" val="-0.1"/>
  <p:tag name="KSO_WM_UNIT_FILL_FORE_SCHEMECOLOR_INDEX_2_POS" val="1"/>
  <p:tag name="KSO_WM_UNIT_FILL_FORE_SCHEMECOLOR_INDEX_2_TRANS" val="0.76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  <p:tag name="KSO_WM_BEAUTIFY_FLAG" val="#wm#"/>
  <p:tag name="KSO_WM_TAG_VERSION" val="1.0"/>
  <p:tag name="KSO_WM_TEMPLATE_CATEGORY" val="diagram"/>
  <p:tag name="KSO_WM_TEMPLATE_INDEX" val="20203672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-0.5"/>
  <p:tag name="KSO_WM_UNIT_FILL_TYPE" val="1"/>
  <p:tag name="KSO_WM_UNIT_HIGHLIGHT" val="0"/>
  <p:tag name="KSO_WM_UNIT_ID" val="diagram20203672_1*i*1"/>
  <p:tag name="KSO_WM_UNIT_INDEX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  <p:tag name="KSO_WM_BEAUTIFY_FLAG" val="#wm#"/>
  <p:tag name="KSO_WM_TAG_VERSION" val="1.0"/>
  <p:tag name="KSO_WM_TEMPLATE_CATEGORY" val="diagram"/>
  <p:tag name="KSO_WM_TEMPLATE_INDEX" val="20203672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03672_1*i*2"/>
  <p:tag name="KSO_WM_UNIT_INDEX" val="2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  <p:tag name="KSO_WM_BEAUTIFY_FLAG" val="#wm#"/>
  <p:tag name="KSO_WM_TAG_VERSION" val="1.0"/>
  <p:tag name="KSO_WM_TEMPLATE_CATEGORY" val="diagram"/>
  <p:tag name="KSO_WM_TEMPLATE_INDEX" val="20203672"/>
  <p:tag name="KSO_WM_UNIT_COMPATIBLE" val="0"/>
  <p:tag name="KSO_WM_UNIT_DIAGRAM_ISNUMVISUAL" val="0"/>
  <p:tag name="KSO_WM_UNIT_DIAGRAM_ISREFERUNIT" val="0"/>
  <p:tag name="KSO_WM_UNIT_HIGHLIGHT" val="0"/>
  <p:tag name="KSO_WM_UNIT_ID" val="diagram20203672_1*a*1"/>
  <p:tag name="KSO_WM_UNIT_INDEX" val="1"/>
  <p:tag name="KSO_WM_UNIT_ISCONTENTSTITLE" val="0"/>
  <p:tag name="KSO_WM_UNIT_LAYERLEVEL" val="1"/>
  <p:tag name="KSO_WM_UNIT_NOCLEAR" val="0"/>
  <p:tag name="KSO_WM_UNIT_PRESET_TEXT" val="单击此处添加标题"/>
  <p:tag name="KSO_WM_UNIT_TEXT_FILL_FORE_SCHEMECOLOR_INDEX" val="13"/>
  <p:tag name="KSO_WM_UNIT_TEXT_FILL_FORE_SCHEMECOLOR_INDEX_BRIGHTNESS" val="0.25"/>
  <p:tag name="KSO_WM_UNIT_TEXT_FILL_TYPE" val="1"/>
  <p:tag name="KSO_WM_UNIT_TYPE" val="a"/>
  <p:tag name="KSO_WM_UNIT_VALUE" val="1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00,&quot;width&quot;:96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1189</Words>
  <Application>Microsoft Office PowerPoint</Application>
  <PresentationFormat>宽屏</PresentationFormat>
  <Paragraphs>171</Paragraphs>
  <Slides>21</Slides>
  <Notes>12</Notes>
  <HiddenSlides>0</HiddenSlides>
  <MMClips>2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华文楷体</vt:lpstr>
      <vt:lpstr>华文中宋</vt:lpstr>
      <vt:lpstr>隶书</vt:lpstr>
      <vt:lpstr>思源黑体 CN Light</vt:lpstr>
      <vt:lpstr>微软雅黑</vt:lpstr>
      <vt:lpstr>幼圆</vt:lpstr>
      <vt:lpstr>Arial</vt:lpstr>
      <vt:lpstr>Book Antiqua</vt:lpstr>
      <vt:lpstr>Calibri</vt:lpstr>
      <vt:lpstr>Times New Roman</vt:lpstr>
      <vt:lpstr>Wingdings</vt:lpstr>
      <vt:lpstr>Office 主题​​</vt:lpstr>
      <vt:lpstr>Microsoft Word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163</cp:revision>
  <dcterms:created xsi:type="dcterms:W3CDTF">2019-06-19T02:08:00Z</dcterms:created>
  <dcterms:modified xsi:type="dcterms:W3CDTF">2024-02-22T06:17:52Z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AFB9F878893B4E18BE7682531FC71883_13</vt:lpwstr>
  </property>
</Properties>
</file>