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4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7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8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9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0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1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2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3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307" r:id="rId3"/>
    <p:sldId id="308" r:id="rId4"/>
    <p:sldId id="312" r:id="rId5"/>
    <p:sldId id="359" r:id="rId6"/>
    <p:sldId id="314" r:id="rId7"/>
    <p:sldId id="361" r:id="rId8"/>
    <p:sldId id="362" r:id="rId9"/>
    <p:sldId id="333" r:id="rId10"/>
    <p:sldId id="334" r:id="rId11"/>
    <p:sldId id="335" r:id="rId12"/>
    <p:sldId id="346" r:id="rId13"/>
    <p:sldId id="347" r:id="rId14"/>
    <p:sldId id="348" r:id="rId15"/>
    <p:sldId id="363" r:id="rId16"/>
    <p:sldId id="364" r:id="rId17"/>
    <p:sldId id="365" r:id="rId18"/>
    <p:sldId id="351" r:id="rId19"/>
    <p:sldId id="353" r:id="rId20"/>
    <p:sldId id="354" r:id="rId21"/>
    <p:sldId id="380" r:id="rId22"/>
    <p:sldId id="366" r:id="rId23"/>
    <p:sldId id="355" r:id="rId24"/>
    <p:sldId id="35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0" clrIdx="0"/>
  <p:cmAuthor id="1" name="Microsoft Office User" initials="MOU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3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4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4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4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b="1" kern="1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碳原子的剩余价键均与氢原子结合，使碳原子的化合价都达到“饱和”</a:t>
            </a:r>
          </a:p>
          <a:p>
            <a:r>
              <a:rPr lang="zh-CN" altLang="zh-CN" b="1" kern="1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环烷烃(饱和烃)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C个数相同，支链越多，熔沸点越低</a:t>
            </a:r>
          </a:p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、一般来说，组成和结构相似的物质，相对分子质量越大，分子间作用力越大，物质的熔点、沸点也越高。同分异构体的熔点沸点规律：支链越多，熔点沸点越低。</a:t>
            </a:r>
          </a:p>
          <a:p>
            <a:endParaRPr lang="en-US" altLang="zh-CN" b="1">
              <a:solidFill>
                <a:srgbClr val="0000CC"/>
              </a:solidFill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气态逐渐过渡到液态、固态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三同: 一差: 判断关键点：</a:t>
            </a:r>
          </a:p>
          <a:p>
            <a:r>
              <a:rPr kumimoji="1" lang="zh-CN" altLang="en-US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通式相同，分子式不同；</a:t>
            </a:r>
          </a:p>
          <a:p>
            <a:r>
              <a:rPr kumimoji="1" lang="zh-CN" altLang="en-US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结构相似：</a:t>
            </a:r>
          </a:p>
          <a:p>
            <a:r>
              <a:rPr kumimoji="1" lang="zh-CN" altLang="en-US" b="1">
                <a:solidFill>
                  <a:srgbClr val="0000CC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官能团种类(特征结构)同，数目同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  <a:cs typeface="黑体" panose="02010600030101010101" charset="-122"/>
                <a:sym typeface="Times New Roman" panose="02020603050405020304" charset="0"/>
              </a:rPr>
              <a:t>均为单键（可旋转）形成C-Hσ键或C-Cσ键</a:t>
            </a:r>
          </a:p>
          <a:p>
            <a:pPr algn="l"/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  <a:cs typeface="黑体" panose="02010600030101010101" charset="-122"/>
                <a:sym typeface="Times New Roman" panose="02020603050405020304" charset="0"/>
              </a:rPr>
              <a:t>烷烃分子中的共价键全部是单键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最低含碳量;甲烷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532188" y="5588000"/>
            <a:ext cx="1214437" cy="684213"/>
          </a:xfrm>
        </p:spPr>
      </p:sp>
      <p:sp>
        <p:nvSpPr>
          <p:cNvPr id="371715" name="备注占位符 2"/>
          <p:cNvSpPr txBox="1">
            <a:spLocks noGrp="1" noRot="1" noChangeAspect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使用方法：</a:t>
            </a:r>
            <a:br>
              <a:rPr lang="zh-CN" altLang="en-US"/>
            </a:br>
            <a:r>
              <a:rPr lang="zh-CN" altLang="en-US"/>
              <a:t>【更改文字】：将标题框及正文框中的文字可直接改为您所需文字</a:t>
            </a:r>
            <a:br>
              <a:rPr lang="zh-CN" altLang="en-US"/>
            </a:br>
            <a:r>
              <a:rPr lang="zh-CN" altLang="en-US"/>
              <a:t>【更改图片】：点中图片》绘图工具》格式》填充》图片》选择您需要展示的图片</a:t>
            </a:r>
            <a:br>
              <a:rPr lang="zh-CN" altLang="en-US"/>
            </a:br>
            <a:r>
              <a:rPr lang="zh-CN" altLang="en-US"/>
              <a:t>【增加减少图片】：直接复制粘贴图片来增加图片数，复制后更改方法见【更改图片】</a:t>
            </a:r>
            <a:br>
              <a:rPr lang="zh-CN" altLang="en-US"/>
            </a:br>
            <a:r>
              <a:rPr lang="zh-CN" altLang="en-US"/>
              <a:t>【更改图片色彩】：点中图片》图片工具》格式》色彩（重新着色）》选择您喜欢的色彩</a:t>
            </a:r>
            <a:br>
              <a:rPr lang="zh-CN" altLang="en-US"/>
            </a:br>
            <a:r>
              <a:rPr lang="zh-CN" altLang="en-US"/>
              <a:t>下载更多模板、视频教程：http://www.mysoeasy.com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3333FF"/>
                </a:solidFill>
                <a:sym typeface="+mn-ea"/>
              </a:rPr>
              <a:t>炭黑，做还原剂、制橡胶和染料的工业原料</a:t>
            </a:r>
          </a:p>
          <a:p>
            <a:r>
              <a:rPr lang="zh-CN" altLang="en-US" b="1">
                <a:solidFill>
                  <a:srgbClr val="3333FF"/>
                </a:solidFill>
                <a:sym typeface="+mn-ea"/>
              </a:rPr>
              <a:t>做燃料、还原剂，合成氨和合成汽油等化工原料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小规律：完全燃烧相同质量的烃时，消耗氧气的体积（物质的量）随着碳原子数n的递增而减小。</a:t>
            </a:r>
          </a:p>
          <a:p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烷烃随着n的增加，含氢的质量分数越来越小</a:t>
            </a:r>
          </a:p>
          <a:p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点燃之前要验纯。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 lvl="0" fontAlgn="auto">
              <a:lnSpc>
                <a:spcPct val="10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Times New Roman" panose="02020603050405020304" charset="0"/>
              </a:rPr>
              <a:t>C—H键断裂，其中的氢原子被氯原子代替，生成C—Cl键。</a:t>
            </a:r>
          </a:p>
          <a:p>
            <a:pPr lvl="0" fontAlgn="auto">
              <a:lnSpc>
                <a:spcPct val="10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Times New Roman" panose="02020603050405020304" charset="0"/>
              </a:rPr>
              <a:t>取代反应的特点是“上一下一，有进有出”，类似无机反应中的复分解反应，注意在书写化学方程式时，防止漏写产物中的小分子。每一种取代的总反应式书写；找规律，取代几个氯原子，需要几个氯分子</a:t>
            </a:r>
          </a:p>
          <a:p>
            <a:pPr lvl="0" fontAlgn="auto">
              <a:lnSpc>
                <a:spcPct val="100000"/>
              </a:lnSpc>
            </a:pPr>
            <a:endParaRPr lang="en-US" altLang="zh-CN">
              <a:solidFill>
                <a:srgbClr val="0070C0"/>
              </a:solidFill>
              <a:latin typeface="Times New Roman" panose="02020603050405020304" charset="0"/>
              <a:ea typeface="微软雅黑" panose="020B0503020204020204" charset="-122"/>
              <a:sym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b="1" kern="10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连续反应，产物较为复杂，不适合制备物质。10种产物</a:t>
            </a:r>
          </a:p>
          <a:p>
            <a:endParaRPr lang="zh-CN" altLang="zh-CN" b="1" kern="100" noProof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zh-CN" altLang="zh-CN" b="1" kern="10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1mol乙烷最多和6mol氯气发生取代反应。</a:t>
            </a:r>
          </a:p>
          <a:p>
            <a:r>
              <a:rPr lang="zh-CN" altLang="zh-CN" b="1" kern="10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1mol丁烷最多和1omol氯气发生取代反应。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特征反应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oleObject" Target="../embeddings/oleObject1.bin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24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10" Type="http://schemas.openxmlformats.org/officeDocument/2006/relationships/tags" Target="../tags/tag253.xml"/><Relationship Id="rId19" Type="http://schemas.openxmlformats.org/officeDocument/2006/relationships/image" Target="../media/image27.emf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tags" Target="../tags/tag299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tags" Target="../tags/tag302.xml"/><Relationship Id="rId47" Type="http://schemas.openxmlformats.org/officeDocument/2006/relationships/tags" Target="../tags/tag307.xml"/><Relationship Id="rId50" Type="http://schemas.openxmlformats.org/officeDocument/2006/relationships/tags" Target="../tags/tag310.xml"/><Relationship Id="rId55" Type="http://schemas.openxmlformats.org/officeDocument/2006/relationships/tags" Target="../tags/tag315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9" Type="http://schemas.openxmlformats.org/officeDocument/2006/relationships/tags" Target="../tags/tag289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45" Type="http://schemas.openxmlformats.org/officeDocument/2006/relationships/tags" Target="../tags/tag305.xml"/><Relationship Id="rId53" Type="http://schemas.openxmlformats.org/officeDocument/2006/relationships/tags" Target="../tags/tag313.xml"/><Relationship Id="rId58" Type="http://schemas.openxmlformats.org/officeDocument/2006/relationships/tags" Target="../tags/tag318.xml"/><Relationship Id="rId5" Type="http://schemas.openxmlformats.org/officeDocument/2006/relationships/tags" Target="../tags/tag265.xml"/><Relationship Id="rId61" Type="http://schemas.openxmlformats.org/officeDocument/2006/relationships/notesSlide" Target="../notesSlides/notesSlide7.xml"/><Relationship Id="rId19" Type="http://schemas.openxmlformats.org/officeDocument/2006/relationships/tags" Target="../tags/tag27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tags" Target="../tags/tag303.xml"/><Relationship Id="rId48" Type="http://schemas.openxmlformats.org/officeDocument/2006/relationships/tags" Target="../tags/tag308.xml"/><Relationship Id="rId56" Type="http://schemas.openxmlformats.org/officeDocument/2006/relationships/tags" Target="../tags/tag316.xml"/><Relationship Id="rId8" Type="http://schemas.openxmlformats.org/officeDocument/2006/relationships/tags" Target="../tags/tag268.xml"/><Relationship Id="rId51" Type="http://schemas.openxmlformats.org/officeDocument/2006/relationships/tags" Target="../tags/tag311.xml"/><Relationship Id="rId3" Type="http://schemas.openxmlformats.org/officeDocument/2006/relationships/tags" Target="../tags/tag263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46" Type="http://schemas.openxmlformats.org/officeDocument/2006/relationships/tags" Target="../tags/tag306.xml"/><Relationship Id="rId59" Type="http://schemas.openxmlformats.org/officeDocument/2006/relationships/tags" Target="../tags/tag319.xml"/><Relationship Id="rId20" Type="http://schemas.openxmlformats.org/officeDocument/2006/relationships/tags" Target="../tags/tag280.xml"/><Relationship Id="rId41" Type="http://schemas.openxmlformats.org/officeDocument/2006/relationships/tags" Target="../tags/tag301.xml"/><Relationship Id="rId54" Type="http://schemas.openxmlformats.org/officeDocument/2006/relationships/tags" Target="../tags/tag314.xml"/><Relationship Id="rId62" Type="http://schemas.openxmlformats.org/officeDocument/2006/relationships/image" Target="../media/image28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49" Type="http://schemas.openxmlformats.org/officeDocument/2006/relationships/tags" Target="../tags/tag309.xml"/><Relationship Id="rId57" Type="http://schemas.openxmlformats.org/officeDocument/2006/relationships/tags" Target="../tags/tag317.xml"/><Relationship Id="rId10" Type="http://schemas.openxmlformats.org/officeDocument/2006/relationships/tags" Target="../tags/tag270.xml"/><Relationship Id="rId31" Type="http://schemas.openxmlformats.org/officeDocument/2006/relationships/tags" Target="../tags/tag291.xml"/><Relationship Id="rId44" Type="http://schemas.openxmlformats.org/officeDocument/2006/relationships/tags" Target="../tags/tag304.xml"/><Relationship Id="rId52" Type="http://schemas.openxmlformats.org/officeDocument/2006/relationships/tags" Target="../tags/tag312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34.xml"/><Relationship Id="rId18" Type="http://schemas.openxmlformats.org/officeDocument/2006/relationships/slideLayout" Target="../slideLayouts/slideLayout7.xml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38.emf"/><Relationship Id="rId21" Type="http://schemas.openxmlformats.org/officeDocument/2006/relationships/image" Target="../media/image29.emf"/><Relationship Id="rId34" Type="http://schemas.openxmlformats.org/officeDocument/2006/relationships/oleObject" Target="../embeddings/oleObject9.bin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image" Target="../media/image31.emf"/><Relationship Id="rId33" Type="http://schemas.openxmlformats.org/officeDocument/2006/relationships/image" Target="../media/image35.emf"/><Relationship Id="rId38" Type="http://schemas.openxmlformats.org/officeDocument/2006/relationships/oleObject" Target="../embeddings/oleObject11.bin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3.emf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oleObject" Target="../embeddings/oleObject4.bin"/><Relationship Id="rId32" Type="http://schemas.openxmlformats.org/officeDocument/2006/relationships/oleObject" Target="../embeddings/oleObject8.bin"/><Relationship Id="rId37" Type="http://schemas.openxmlformats.org/officeDocument/2006/relationships/image" Target="../media/image37.emf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30.emf"/><Relationship Id="rId28" Type="http://schemas.openxmlformats.org/officeDocument/2006/relationships/oleObject" Target="../embeddings/oleObject6.bin"/><Relationship Id="rId36" Type="http://schemas.openxmlformats.org/officeDocument/2006/relationships/oleObject" Target="../embeddings/oleObject10.bin"/><Relationship Id="rId10" Type="http://schemas.openxmlformats.org/officeDocument/2006/relationships/tags" Target="../tags/tag331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34.emf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32.emf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36.emf"/><Relationship Id="rId8" Type="http://schemas.openxmlformats.org/officeDocument/2006/relationships/tags" Target="../tags/tag329.xml"/><Relationship Id="rId3" Type="http://schemas.openxmlformats.org/officeDocument/2006/relationships/tags" Target="../tags/tag3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3" Type="http://schemas.openxmlformats.org/officeDocument/2006/relationships/tags" Target="../tags/tag356.xml"/><Relationship Id="rId21" Type="http://schemas.openxmlformats.org/officeDocument/2006/relationships/image" Target="../media/image41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image" Target="../media/image40.emf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10" Type="http://schemas.openxmlformats.org/officeDocument/2006/relationships/tags" Target="../tags/tag36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3" Type="http://schemas.openxmlformats.org/officeDocument/2006/relationships/tags" Target="../tags/tag374.xml"/><Relationship Id="rId21" Type="http://schemas.openxmlformats.org/officeDocument/2006/relationships/image" Target="../media/image42.emf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image" Target="../media/image27.emf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oleObject" Target="../embeddings/oleObject12.bin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oleObject" Target="../embeddings/oleObject14.bin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image" Target="../media/image43.emf"/><Relationship Id="rId10" Type="http://schemas.openxmlformats.org/officeDocument/2006/relationships/tags" Target="../tags/tag38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image" Target="../media/image44.png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94.xml"/><Relationship Id="rId10" Type="http://schemas.openxmlformats.org/officeDocument/2006/relationships/tags" Target="../tags/tag399.xml"/><Relationship Id="rId4" Type="http://schemas.openxmlformats.org/officeDocument/2006/relationships/tags" Target="../tags/tag393.xml"/><Relationship Id="rId9" Type="http://schemas.openxmlformats.org/officeDocument/2006/relationships/tags" Target="../tags/tag39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418.xml"/><Relationship Id="rId21" Type="http://schemas.openxmlformats.org/officeDocument/2006/relationships/tags" Target="../tags/tag436.xml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0" Type="http://schemas.openxmlformats.org/officeDocument/2006/relationships/tags" Target="../tags/tag435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tags" Target="../tags/tag439.xml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tags" Target="../tags/tag438.xml"/><Relationship Id="rId28" Type="http://schemas.openxmlformats.org/officeDocument/2006/relationships/image" Target="../media/image46.png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tags" Target="../tags/tag437.xml"/><Relationship Id="rId27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1" Type="http://schemas.openxmlformats.org/officeDocument/2006/relationships/image" Target="../media/image8.jpe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7.jpe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10.gif"/><Relationship Id="rId10" Type="http://schemas.openxmlformats.org/officeDocument/2006/relationships/tags" Target="../tags/tag75.xml"/><Relationship Id="rId19" Type="http://schemas.openxmlformats.org/officeDocument/2006/relationships/image" Target="../media/image6.jpe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10" Type="http://schemas.openxmlformats.org/officeDocument/2006/relationships/image" Target="../media/image47.png"/><Relationship Id="rId4" Type="http://schemas.openxmlformats.org/officeDocument/2006/relationships/tags" Target="../tags/tag448.xml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5" Type="http://schemas.openxmlformats.org/officeDocument/2006/relationships/image" Target="../media/image48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image" Target="../media/image49.png"/><Relationship Id="rId5" Type="http://schemas.openxmlformats.org/officeDocument/2006/relationships/tags" Target="../tags/tag46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61.xml"/><Relationship Id="rId9" Type="http://schemas.openxmlformats.org/officeDocument/2006/relationships/tags" Target="../tags/tag46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6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85.xml"/><Relationship Id="rId21" Type="http://schemas.openxmlformats.org/officeDocument/2006/relationships/image" Target="../media/image12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microsoft.com/office/2007/relationships/hdphoto" Target="../media/hdphoto1.wdp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14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13.jpeg"/><Relationship Id="rId10" Type="http://schemas.openxmlformats.org/officeDocument/2006/relationships/tags" Target="../tags/tag92.xml"/><Relationship Id="rId19" Type="http://schemas.openxmlformats.org/officeDocument/2006/relationships/image" Target="../media/image11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image" Target="../media/image18.png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image" Target="../media/image17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image" Target="../media/image15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108.xml"/><Relationship Id="rId3" Type="http://schemas.openxmlformats.org/officeDocument/2006/relationships/tags" Target="../tags/tag1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3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image" Target="../media/image20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22.png"/><Relationship Id="rId2" Type="http://schemas.openxmlformats.org/officeDocument/2006/relationships/tags" Target="../tags/tag143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51.xml"/><Relationship Id="rId19" Type="http://schemas.openxmlformats.org/officeDocument/2006/relationships/image" Target="../media/image21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tags" Target="../tags/tag196.xml"/><Relationship Id="rId21" Type="http://schemas.openxmlformats.org/officeDocument/2006/relationships/tags" Target="../tags/tag178.xml"/><Relationship Id="rId34" Type="http://schemas.openxmlformats.org/officeDocument/2006/relationships/tags" Target="../tags/tag191.xml"/><Relationship Id="rId42" Type="http://schemas.openxmlformats.org/officeDocument/2006/relationships/image" Target="../media/image23.png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9" Type="http://schemas.openxmlformats.org/officeDocument/2006/relationships/tags" Target="../tags/tag186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40" Type="http://schemas.openxmlformats.org/officeDocument/2006/relationships/slideLayout" Target="../slideLayouts/slideLayout1.xml"/><Relationship Id="rId45" Type="http://schemas.openxmlformats.org/officeDocument/2006/relationships/image" Target="../media/image26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88.xml"/><Relationship Id="rId44" Type="http://schemas.openxmlformats.org/officeDocument/2006/relationships/image" Target="../media/image25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43" Type="http://schemas.openxmlformats.org/officeDocument/2006/relationships/image" Target="../media/image24.png"/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tags" Target="../tags/tag195.xml"/><Relationship Id="rId20" Type="http://schemas.openxmlformats.org/officeDocument/2006/relationships/tags" Target="../tags/tag177.xml"/><Relationship Id="rId41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tags" Target="../tags/tag227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第二章：烃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6425" y="3777615"/>
            <a:ext cx="640524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第一节：烷烃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人教版高中化学选择性必修</a:t>
            </a:r>
            <a:r>
              <a:rPr lang="en-US" altLang="zh-CN" sz="3200" dirty="0">
                <a:solidFill>
                  <a:srgbClr val="3780D7"/>
                </a:solidFill>
              </a:rPr>
              <a:t>3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498340" y="4516120"/>
            <a:ext cx="46596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烷烃的结构和性质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2"/>
            </p:custDataLst>
          </p:nvPr>
        </p:nvSpPr>
        <p:spPr>
          <a:xfrm>
            <a:off x="433070" y="934720"/>
            <a:ext cx="11367135" cy="934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213" tIns="45607" rIns="91213" bIns="4560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思考与讨论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</a:p>
          <a:p>
            <a:pPr algn="l">
              <a:lnSpc>
                <a:spcPct val="10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根据甲烷的燃烧反应，写出汽油的成分之一辛烷（C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18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）完全燃烧的化学方程式。</a:t>
            </a:r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2822002" y="1865445"/>
            <a:ext cx="6745605" cy="749007"/>
            <a:chOff x="3553158" y="9561966"/>
            <a:chExt cx="9053398" cy="1498154"/>
          </a:xfrm>
        </p:grpSpPr>
        <p:sp>
          <p:nvSpPr>
            <p:cNvPr id="3" name="文本框 2"/>
            <p:cNvSpPr txBox="1"/>
            <p:nvPr>
              <p:custDataLst>
                <p:tags r:id="rId13"/>
              </p:custDataLst>
            </p:nvPr>
          </p:nvSpPr>
          <p:spPr>
            <a:xfrm>
              <a:off x="3553158" y="10013582"/>
              <a:ext cx="9053398" cy="104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2C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8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18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25O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     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16CO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18H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O</a:t>
              </a:r>
            </a:p>
          </p:txBody>
        </p:sp>
        <p:cxnSp>
          <p:nvCxnSpPr>
            <p:cNvPr id="25" name="直接箭头连接符 24"/>
            <p:cNvCxnSpPr/>
            <p:nvPr>
              <p:custDataLst>
                <p:tags r:id="rId14"/>
              </p:custDataLst>
            </p:nvPr>
          </p:nvCxnSpPr>
          <p:spPr>
            <a:xfrm flipV="1">
              <a:off x="6828526" y="10551849"/>
              <a:ext cx="140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15"/>
              </p:custDataLst>
            </p:nvPr>
          </p:nvSpPr>
          <p:spPr>
            <a:xfrm>
              <a:off x="6831436" y="9561966"/>
              <a:ext cx="1401091" cy="104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点燃</a:t>
              </a:r>
            </a:p>
          </p:txBody>
        </p:sp>
      </p:grpSp>
      <p:sp>
        <p:nvSpPr>
          <p:cNvPr id="4916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4960" y="2693035"/>
            <a:ext cx="2260600" cy="583565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、可燃性</a:t>
            </a:r>
          </a:p>
        </p:txBody>
      </p:sp>
      <p:sp>
        <p:nvSpPr>
          <p:cNvPr id="49157" name="Text Box 5"/>
          <p:cNvSpPr txBox="1"/>
          <p:nvPr>
            <p:custDataLst>
              <p:tags r:id="rId5"/>
            </p:custDataLst>
          </p:nvPr>
        </p:nvSpPr>
        <p:spPr>
          <a:xfrm>
            <a:off x="1087755" y="4011295"/>
            <a:ext cx="1299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通式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    </a:t>
            </a:r>
          </a:p>
        </p:txBody>
      </p:sp>
      <p:sp>
        <p:nvSpPr>
          <p:cNvPr id="50" name="矩形 35850"/>
          <p:cNvSpPr/>
          <p:nvPr>
            <p:custDataLst>
              <p:tags r:id="rId6"/>
            </p:custDataLst>
          </p:nvPr>
        </p:nvSpPr>
        <p:spPr>
          <a:xfrm>
            <a:off x="314673" y="5304403"/>
            <a:ext cx="11052822" cy="1210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30000"/>
              </a:lnSpc>
              <a:tabLst>
                <a:tab pos="2636520" algn="ctr"/>
                <a:tab pos="4429125" algn="l"/>
              </a:tabLst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现象</a:t>
            </a:r>
            <a:r>
              <a:rPr lang="zh-CN" altLang="pt-BR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zh-CN" altLang="pt-BR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当碳含量少时，产生淡蓝色火焰，但随着碳原子数的增多，碳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lvl="0" indent="0">
              <a:lnSpc>
                <a:spcPct val="130000"/>
              </a:lnSpc>
              <a:tabLst>
                <a:tab pos="2636520" algn="ctr"/>
                <a:tab pos="4429125" algn="l"/>
              </a:tabLst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zh-CN" altLang="pt-BR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的质量分数逐渐增大，有黑烟产生。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77637" y="8558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二、烷烃</a:t>
            </a:r>
            <a:r>
              <a:rPr lang="zh-CN" altLang="zh-CN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的</a:t>
            </a:r>
            <a:r>
              <a:rPr lang="zh-CN" altLang="en-US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429508" name="对象 1429507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143635" y="3782695"/>
          <a:ext cx="1034224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0805160" imgH="1258570" progId="Word.Document.8">
                  <p:embed/>
                </p:oleObj>
              </mc:Choice>
              <mc:Fallback>
                <p:oleObj r:id="rId18" imgW="10805160" imgH="1258570" progId="Word.Document.8">
                  <p:embed/>
                  <p:pic>
                    <p:nvPicPr>
                      <p:cNvPr id="1429508" name="对象 142950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43635" y="3782695"/>
                        <a:ext cx="10342245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636270" y="3388995"/>
            <a:ext cx="2511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kern="100"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烷烃都能燃烧。</a:t>
            </a: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2575560" y="2766695"/>
            <a:ext cx="2511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kern="100"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zh-CN" sz="2800" b="1" kern="100"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氧化反应</a:t>
            </a: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03250" y="4783455"/>
            <a:ext cx="10882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（燃烧方程式中有机物一般用分子式，其他有机反应用结构简式）</a:t>
            </a: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8094345" y="2757170"/>
            <a:ext cx="3705860" cy="17145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煤矿中的爆炸事故多与甲烷气体爆炸有关。为了保证安全生产，必须采取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通风、严禁烟火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等措施。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57" grpId="0"/>
      <p:bldP spid="50" grpId="0"/>
      <p:bldP spid="7" grpId="0"/>
      <p:bldP spid="8" grpId="0"/>
      <p:bldP spid="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>
            <p:custDataLst>
              <p:tags r:id="rId2"/>
            </p:custDataLst>
          </p:nvPr>
        </p:nvSpPr>
        <p:spPr>
          <a:xfrm>
            <a:off x="356235" y="838200"/>
            <a:ext cx="11041380" cy="1186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213" tIns="45607" rIns="91213" bIns="4560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+mj-cs"/>
              </a:defRPr>
            </a:lvl1pPr>
          </a:lstStyle>
          <a:p>
            <a:pPr indent="0" algn="l" fontAlgn="auto">
              <a:lnSpc>
                <a:spcPts val="2780"/>
              </a:lnSpc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思考与讨论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</a:p>
          <a:p>
            <a:pPr indent="0" algn="l" fontAlgn="auto">
              <a:lnSpc>
                <a:spcPts val="2780"/>
              </a:lnSpc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根据甲烷与氯气的反应，写出乙烷与氯气反应生成一氯乙烷的化学方程式。指出该反应的反应类型。</a:t>
            </a:r>
          </a:p>
        </p:txBody>
      </p:sp>
      <p:sp>
        <p:nvSpPr>
          <p:cNvPr id="4199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1560" y="2810511"/>
            <a:ext cx="1692531" cy="467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9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479414" y="2185450"/>
            <a:ext cx="8666112" cy="1882827"/>
            <a:chOff x="3326765" y="5815965"/>
            <a:chExt cx="12433336" cy="1931035"/>
          </a:xfrm>
        </p:grpSpPr>
        <p:sp>
          <p:nvSpPr>
            <p:cNvPr id="41990" name="Text Box 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680202" y="6457030"/>
              <a:ext cx="533398" cy="5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795" b="1">
                  <a:solidFill>
                    <a:srgbClr val="1F06D6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</a:t>
              </a:r>
            </a:p>
          </p:txBody>
        </p:sp>
        <p:sp>
          <p:nvSpPr>
            <p:cNvPr id="41989" name="Text Box 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02540" y="6483723"/>
              <a:ext cx="2340764" cy="5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795" b="1">
                  <a:solidFill>
                    <a:srgbClr val="008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Cl—Cl</a:t>
              </a:r>
            </a:p>
          </p:txBody>
        </p:sp>
        <p:grpSp>
          <p:nvGrpSpPr>
            <p:cNvPr id="8" name="组合 7"/>
            <p:cNvGrpSpPr/>
            <p:nvPr>
              <p:custDataLst>
                <p:tags r:id="rId20"/>
              </p:custDataLst>
            </p:nvPr>
          </p:nvGrpSpPr>
          <p:grpSpPr>
            <a:xfrm>
              <a:off x="9110980" y="6138734"/>
              <a:ext cx="685800" cy="605155"/>
              <a:chOff x="9110980" y="6311265"/>
              <a:chExt cx="685800" cy="605155"/>
            </a:xfrm>
          </p:grpSpPr>
          <p:sp>
            <p:nvSpPr>
              <p:cNvPr id="41993" name="Text Box 9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9110980" y="6311265"/>
                <a:ext cx="533400" cy="535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795">
                    <a:solidFill>
                      <a:srgbClr val="FF33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光</a:t>
                </a:r>
              </a:p>
            </p:txBody>
          </p:sp>
          <p:sp>
            <p:nvSpPr>
              <p:cNvPr id="41992" name="Line 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9110980" y="6916420"/>
                <a:ext cx="685800" cy="0"/>
              </a:xfrm>
              <a:prstGeom prst="line">
                <a:avLst/>
              </a:prstGeom>
              <a:noFill/>
              <a:ln w="28575" cap="sq">
                <a:solidFill>
                  <a:srgbClr val="3333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900"/>
              </a:p>
            </p:txBody>
          </p:sp>
        </p:grpSp>
        <p:grpSp>
          <p:nvGrpSpPr>
            <p:cNvPr id="9" name="组合 8"/>
            <p:cNvGrpSpPr/>
            <p:nvPr>
              <p:custDataLst>
                <p:tags r:id="rId21"/>
              </p:custDataLst>
            </p:nvPr>
          </p:nvGrpSpPr>
          <p:grpSpPr>
            <a:xfrm>
              <a:off x="3326765" y="5832475"/>
              <a:ext cx="3176905" cy="1912620"/>
              <a:chOff x="5239" y="12010"/>
              <a:chExt cx="5003" cy="3012"/>
            </a:xfrm>
          </p:grpSpPr>
          <p:sp>
            <p:nvSpPr>
              <p:cNvPr id="7" name="文本框 6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6657" y="1302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8075" y="1302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9392" y="1302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6664" y="12010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5239" y="1302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8065" y="12010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6664" y="14179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8065" y="14171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cxnSp>
            <p:nvCxnSpPr>
              <p:cNvPr id="39" name="直接连接符 38"/>
              <p:cNvCxnSpPr/>
              <p:nvPr>
                <p:custDataLst>
                  <p:tags r:id="rId51"/>
                </p:custDataLst>
              </p:nvPr>
            </p:nvCxnSpPr>
            <p:spPr>
              <a:xfrm flipH="1">
                <a:off x="7085" y="13824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52"/>
                </p:custDataLst>
              </p:nvPr>
            </p:nvCxnSpPr>
            <p:spPr>
              <a:xfrm flipH="1">
                <a:off x="7085" y="12802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53"/>
                </p:custDataLst>
              </p:nvPr>
            </p:nvCxnSpPr>
            <p:spPr>
              <a:xfrm flipH="1">
                <a:off x="8505" y="13839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54"/>
                </p:custDataLst>
              </p:nvPr>
            </p:nvCxnSpPr>
            <p:spPr>
              <a:xfrm flipH="1">
                <a:off x="8505" y="12817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6057" y="13537"/>
                <a:ext cx="62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7453" y="13537"/>
                <a:ext cx="62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8774" y="13537"/>
                <a:ext cx="62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>
              <p:custDataLst>
                <p:tags r:id="rId22"/>
              </p:custDataLst>
            </p:nvPr>
          </p:nvGrpSpPr>
          <p:grpSpPr>
            <a:xfrm>
              <a:off x="9909173" y="5815965"/>
              <a:ext cx="3919855" cy="1931035"/>
              <a:chOff x="5158" y="12010"/>
              <a:chExt cx="6173" cy="3041"/>
            </a:xfrm>
          </p:grpSpPr>
          <p:sp>
            <p:nvSpPr>
              <p:cNvPr id="12" name="文本框 1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657" y="1302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8075" y="1302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9391" y="13085"/>
                <a:ext cx="194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795" b="1">
                    <a:solidFill>
                      <a:srgbClr val="008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Cl</a:t>
                </a: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6664" y="12010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158" y="13130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8065" y="12010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6664" y="1419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8065" y="14208"/>
                <a:ext cx="850" cy="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95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cxnSp>
            <p:nvCxnSpPr>
              <p:cNvPr id="35" name="直接连接符 34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7085" y="13824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37"/>
                </p:custDataLst>
              </p:nvPr>
            </p:nvCxnSpPr>
            <p:spPr>
              <a:xfrm flipH="1">
                <a:off x="7085" y="12802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8505" y="13839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8505" y="12817"/>
                <a:ext cx="0" cy="45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6057" y="13537"/>
                <a:ext cx="62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7453" y="13537"/>
                <a:ext cx="62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8774" y="13537"/>
                <a:ext cx="62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20"/>
            <p:cNvGrpSpPr/>
            <p:nvPr>
              <p:custDataLst>
                <p:tags r:id="rId23"/>
              </p:custDataLst>
            </p:nvPr>
          </p:nvGrpSpPr>
          <p:grpSpPr>
            <a:xfrm>
              <a:off x="13698218" y="6443977"/>
              <a:ext cx="2061883" cy="535280"/>
              <a:chOff x="4032" y="2659"/>
              <a:chExt cx="1104" cy="337"/>
            </a:xfrm>
          </p:grpSpPr>
          <p:sp>
            <p:nvSpPr>
              <p:cNvPr id="55" name="Text Box 21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9" y="2659"/>
                <a:ext cx="59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795" b="1">
                    <a:solidFill>
                      <a:srgbClr val="008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Cl</a:t>
                </a:r>
              </a:p>
            </p:txBody>
          </p:sp>
          <p:sp>
            <p:nvSpPr>
              <p:cNvPr id="56" name="Text Box 22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032" y="2659"/>
                <a:ext cx="29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795" b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57" name="Line 23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324" y="2851"/>
                <a:ext cx="240" cy="0"/>
              </a:xfrm>
              <a:prstGeom prst="line">
                <a:avLst/>
              </a:prstGeom>
              <a:noFill/>
              <a:ln w="57150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900"/>
              </a:p>
            </p:txBody>
          </p:sp>
        </p:grpSp>
        <p:sp>
          <p:nvSpPr>
            <p:cNvPr id="58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3294358" y="6400164"/>
              <a:ext cx="533398" cy="5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1F06D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795" b="1">
                  <a:solidFill>
                    <a:srgbClr val="1F06D6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</a:t>
              </a:r>
            </a:p>
          </p:txBody>
        </p:sp>
      </p:grpSp>
      <p:sp>
        <p:nvSpPr>
          <p:cNvPr id="4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8900" y="2848610"/>
            <a:ext cx="1164590" cy="4286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9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2"/>
          <a:srcRect l="6419" t="3636" r="37397" b="19621"/>
          <a:stretch>
            <a:fillRect/>
          </a:stretch>
        </p:blipFill>
        <p:spPr>
          <a:xfrm>
            <a:off x="3022600" y="4544695"/>
            <a:ext cx="5001895" cy="643255"/>
          </a:xfrm>
          <a:prstGeom prst="rect">
            <a:avLst/>
          </a:prstGeom>
          <a:ln>
            <a:solidFill>
              <a:srgbClr val="7030A0"/>
            </a:solidFill>
          </a:ln>
        </p:spPr>
      </p:pic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708025" y="3147060"/>
            <a:ext cx="3225800" cy="1667510"/>
            <a:chOff x="1227" y="4525"/>
            <a:chExt cx="5080" cy="2626"/>
          </a:xfrm>
        </p:grpSpPr>
        <p:sp>
          <p:nvSpPr>
            <p:cNvPr id="347158" name="文本框 347157"/>
            <p:cNvSpPr txBox="1"/>
            <p:nvPr>
              <p:custDataLst>
                <p:tags r:id="rId15"/>
              </p:custDataLst>
            </p:nvPr>
          </p:nvSpPr>
          <p:spPr>
            <a:xfrm>
              <a:off x="1227" y="6333"/>
              <a:ext cx="1971" cy="819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790" b="1">
                  <a:latin typeface="Times New Roman" panose="02020603050405020304" charset="0"/>
                  <a:ea typeface="宋体" panose="02010600030101010101" pitchFamily="2" charset="-122"/>
                </a:rPr>
                <a:t>键断裂</a:t>
              </a:r>
            </a:p>
          </p:txBody>
        </p:sp>
        <p:sp>
          <p:nvSpPr>
            <p:cNvPr id="347161" name="直接连接符 347160"/>
            <p:cNvSpPr/>
            <p:nvPr>
              <p:custDataLst>
                <p:tags r:id="rId16"/>
              </p:custDataLst>
            </p:nvPr>
          </p:nvSpPr>
          <p:spPr>
            <a:xfrm flipV="1">
              <a:off x="2589" y="4525"/>
              <a:ext cx="3718" cy="1808"/>
            </a:xfrm>
            <a:prstGeom prst="line">
              <a:avLst/>
            </a:prstGeom>
            <a:ln w="127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347159" name="直接连接符 347158"/>
            <p:cNvSpPr/>
            <p:nvPr>
              <p:custDataLst>
                <p:tags r:id="rId17"/>
              </p:custDataLst>
            </p:nvPr>
          </p:nvSpPr>
          <p:spPr>
            <a:xfrm flipV="1">
              <a:off x="2474" y="4525"/>
              <a:ext cx="1130" cy="1808"/>
            </a:xfrm>
            <a:prstGeom prst="line">
              <a:avLst/>
            </a:prstGeom>
            <a:ln w="127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</p:grp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2693670" y="3308985"/>
            <a:ext cx="5808980" cy="1086485"/>
            <a:chOff x="6777" y="5271"/>
            <a:chExt cx="9148" cy="1711"/>
          </a:xfrm>
        </p:grpSpPr>
        <p:sp>
          <p:nvSpPr>
            <p:cNvPr id="347154" name="直接连接符 347153"/>
            <p:cNvSpPr/>
            <p:nvPr>
              <p:custDataLst>
                <p:tags r:id="rId12"/>
              </p:custDataLst>
            </p:nvPr>
          </p:nvSpPr>
          <p:spPr>
            <a:xfrm flipH="1">
              <a:off x="6777" y="5271"/>
              <a:ext cx="1" cy="1711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3" name="直接连接符 2"/>
            <p:cNvSpPr/>
            <p:nvPr>
              <p:custDataLst>
                <p:tags r:id="rId13"/>
              </p:custDataLst>
            </p:nvPr>
          </p:nvSpPr>
          <p:spPr>
            <a:xfrm>
              <a:off x="6777" y="6981"/>
              <a:ext cx="9148" cy="0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347156" name="直接连接符 347155"/>
            <p:cNvSpPr/>
            <p:nvPr>
              <p:custDataLst>
                <p:tags r:id="rId14"/>
              </p:custDataLst>
            </p:nvPr>
          </p:nvSpPr>
          <p:spPr>
            <a:xfrm flipH="1" flipV="1">
              <a:off x="15925" y="5288"/>
              <a:ext cx="0" cy="169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 sz="1795"/>
            </a:p>
          </p:txBody>
        </p:sp>
      </p:grp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9145270" y="2383155"/>
            <a:ext cx="304673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上述反应属于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取代反应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，乙烷分子中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C—H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键断裂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，其中的氢原子被氯原子代替，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C—Cl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77637" y="8558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二、烷烃的</a:t>
            </a:r>
            <a:r>
              <a:rPr lang="zh-CN" altLang="en-US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579" name="Text Box 33"/>
          <p:cNvSpPr txBox="1"/>
          <p:nvPr>
            <p:custDataLst>
              <p:tags r:id="rId11"/>
            </p:custDataLst>
          </p:nvPr>
        </p:nvSpPr>
        <p:spPr>
          <a:xfrm>
            <a:off x="653415" y="5423535"/>
            <a:ext cx="10744200" cy="1210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取代反应：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有机物分子里的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某些原子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原子团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被其他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原子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原子团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所替代的反应叫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取代反应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6" grpId="0" animBg="1"/>
      <p:bldP spid="50" grpId="0"/>
      <p:bldP spid="245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 txBox="1"/>
          <p:nvPr>
            <p:custDataLst>
              <p:tags r:id="rId1"/>
            </p:custDataLst>
          </p:nvPr>
        </p:nvSpPr>
        <p:spPr>
          <a:xfrm>
            <a:off x="550545" y="913130"/>
            <a:ext cx="11327765" cy="958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213" tIns="45607" rIns="91213" bIns="4560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思考与讨论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</a:p>
          <a:p>
            <a:pPr algn="l">
              <a:lnSpc>
                <a:spcPct val="10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乙烷与氯气在光照下反应，可能生成哪些产物？请写出它们的结构简式。</a:t>
            </a: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77637" y="8558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二、烷烃的</a:t>
            </a:r>
            <a:r>
              <a:rPr lang="zh-CN" altLang="en-US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33245" y="2616835"/>
          <a:ext cx="9883140" cy="297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3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sym typeface="Times New Roman" panose="02020603050405020304" charset="0"/>
                        </a:rPr>
                        <a:t>一取代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sym typeface="Times New Roman" panose="02020603050405020304" charset="0"/>
                        </a:rPr>
                        <a:t>二取代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sym typeface="Times New Roman" panose="02020603050405020304" charset="0"/>
                        </a:rPr>
                        <a:t>三取代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sym typeface="Times New Roman" panose="02020603050405020304" charset="0"/>
                        </a:rPr>
                        <a:t>四取代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sym typeface="Times New Roman" panose="02020603050405020304" charset="0"/>
                        </a:rPr>
                        <a:t>五取代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sym typeface="Times New Roman" panose="02020603050405020304" charset="0"/>
                        </a:rPr>
                        <a:t>六取代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微软雅黑" panose="020B0503020204020204" charset="-122"/>
                        <a:sym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微软雅黑" panose="020B0503020204020204" charset="-122"/>
                        <a:sym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微软雅黑" panose="020B0503020204020204" charset="-122"/>
                        <a:sym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微软雅黑" panose="020B0503020204020204" charset="-122"/>
                        <a:sym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微软雅黑" panose="020B0503020204020204" charset="-122"/>
                        <a:sym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微软雅黑" panose="020B0503020204020204" charset="-122"/>
                        <a:sym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24460" y="3524250"/>
          <a:ext cx="1598295" cy="113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914400" imgH="656590" progId="ChemDraw.Document.6.0">
                  <p:embed/>
                </p:oleObj>
              </mc:Choice>
              <mc:Fallback>
                <p:oleObj r:id="rId20" imgW="914400" imgH="656590" progId="ChemDraw.Document.6.0">
                  <p:embed/>
                  <p:pic>
                    <p:nvPicPr>
                      <p:cNvPr id="15" name="对象 1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4460" y="3524250"/>
                        <a:ext cx="1598295" cy="1136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64055" y="3627755"/>
          <a:ext cx="1395095" cy="95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953135" imgH="656590" progId="ChemDraw.Document.6.0">
                  <p:embed/>
                </p:oleObj>
              </mc:Choice>
              <mc:Fallback>
                <p:oleObj r:id="rId22" imgW="953135" imgH="656590" progId="ChemDraw.Document.6.0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64055" y="3627755"/>
                        <a:ext cx="1395095" cy="951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600450" y="3337560"/>
          <a:ext cx="1327785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953135" imgH="656590" progId="ChemDraw.Document.6.0">
                  <p:embed/>
                </p:oleObj>
              </mc:Choice>
              <mc:Fallback>
                <p:oleObj r:id="rId24" imgW="953135" imgH="656590" progId="ChemDraw.Document.6.0">
                  <p:embed/>
                  <p:pic>
                    <p:nvPicPr>
                      <p:cNvPr id="17" name="对象 1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00450" y="3337560"/>
                        <a:ext cx="1327785" cy="91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573780" y="4489450"/>
          <a:ext cx="135445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914400" imgH="656590" progId="ChemDraw.Document.6.0">
                  <p:embed/>
                </p:oleObj>
              </mc:Choice>
              <mc:Fallback>
                <p:oleObj r:id="rId26" imgW="914400" imgH="656590" progId="ChemDraw.Document.6.0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73780" y="4489450"/>
                        <a:ext cx="135445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202555" y="3240405"/>
          <a:ext cx="147066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978535" imgH="663575" progId="ChemDraw.Document.6.0">
                  <p:embed/>
                </p:oleObj>
              </mc:Choice>
              <mc:Fallback>
                <p:oleObj r:id="rId28" imgW="978535" imgH="663575" progId="ChemDraw.Document.6.0">
                  <p:embed/>
                  <p:pic>
                    <p:nvPicPr>
                      <p:cNvPr id="56" name="对象 55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202555" y="3240405"/>
                        <a:ext cx="147066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274310" y="4464050"/>
          <a:ext cx="1310640" cy="92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953135" imgH="656590" progId="ChemDraw.Document.6.0">
                  <p:embed/>
                </p:oleObj>
              </mc:Choice>
              <mc:Fallback>
                <p:oleObj r:id="rId30" imgW="953135" imgH="656590" progId="ChemDraw.Document.6.0">
                  <p:embed/>
                  <p:pic>
                    <p:nvPicPr>
                      <p:cNvPr id="31" name="对象 30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74310" y="4464050"/>
                        <a:ext cx="1310640" cy="928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929755" y="3267075"/>
          <a:ext cx="1424940" cy="98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920115" imgH="633730" progId="KingDrawXObject">
                  <p:embed/>
                </p:oleObj>
              </mc:Choice>
              <mc:Fallback>
                <p:oleObj r:id="rId32" imgW="920115" imgH="633730" progId="KingDrawXObject">
                  <p:embed/>
                  <p:pic>
                    <p:nvPicPr>
                      <p:cNvPr id="20" name="对象 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29755" y="3267075"/>
                        <a:ext cx="1424940" cy="98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6929755" y="4434840"/>
          <a:ext cx="1440180" cy="9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4" imgW="936625" imgH="633730" progId="KingDrawXObject">
                  <p:embed/>
                </p:oleObj>
              </mc:Choice>
              <mc:Fallback>
                <p:oleObj r:id="rId34" imgW="936625" imgH="633730" progId="KingDrawXObject">
                  <p:embed/>
                  <p:pic>
                    <p:nvPicPr>
                      <p:cNvPr id="22" name="对象 2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929755" y="4434840"/>
                        <a:ext cx="1440180" cy="939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8673465" y="3524250"/>
          <a:ext cx="1374775" cy="101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6" imgW="920115" imgH="633730" progId="KingDrawXObject">
                  <p:embed/>
                </p:oleObj>
              </mc:Choice>
              <mc:Fallback>
                <p:oleObj r:id="rId36" imgW="920115" imgH="633730" progId="KingDrawXObject">
                  <p:embed/>
                  <p:pic>
                    <p:nvPicPr>
                      <p:cNvPr id="25" name="对象 2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673465" y="3524250"/>
                        <a:ext cx="1374775" cy="1016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0186035" y="3559810"/>
          <a:ext cx="1383030" cy="103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8" imgW="1010920" imgH="663575" progId="ChemDraw.Document.6.0">
                  <p:embed/>
                </p:oleObj>
              </mc:Choice>
              <mc:Fallback>
                <p:oleObj r:id="rId38" imgW="1010920" imgH="663575" progId="ChemDraw.Document.6.0">
                  <p:embed/>
                  <p:pic>
                    <p:nvPicPr>
                      <p:cNvPr id="55" name="对象 54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186035" y="3559810"/>
                        <a:ext cx="1383030" cy="103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493385" y="2026920"/>
            <a:ext cx="1281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>
                  <a:noFill/>
                </a:ln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Times New Roman" panose="02020603050405020304" charset="0"/>
              </a:rPr>
              <a:t>替代法</a:t>
            </a:r>
          </a:p>
        </p:txBody>
      </p:sp>
      <p:sp>
        <p:nvSpPr>
          <p:cNvPr id="29" name="下弧形箭头 28"/>
          <p:cNvSpPr/>
          <p:nvPr>
            <p:custDataLst>
              <p:tags r:id="rId15"/>
            </p:custDataLst>
          </p:nvPr>
        </p:nvSpPr>
        <p:spPr>
          <a:xfrm>
            <a:off x="2500630" y="4973955"/>
            <a:ext cx="7273290" cy="713105"/>
          </a:xfrm>
          <a:prstGeom prst="curvedUpArrow">
            <a:avLst>
              <a:gd name="adj1" fmla="val 25019"/>
              <a:gd name="adj2" fmla="val 52273"/>
              <a:gd name="adj3" fmla="val 31700"/>
            </a:avLst>
          </a:prstGeom>
          <a:gradFill>
            <a:gsLst>
              <a:gs pos="0">
                <a:srgbClr val="C0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Times New Roman" panose="02020603050405020304" charset="0"/>
            </a:endParaRPr>
          </a:p>
        </p:txBody>
      </p:sp>
      <p:sp>
        <p:nvSpPr>
          <p:cNvPr id="19" name="下弧形箭头 18"/>
          <p:cNvSpPr/>
          <p:nvPr>
            <p:custDataLst>
              <p:tags r:id="rId16"/>
            </p:custDataLst>
          </p:nvPr>
        </p:nvSpPr>
        <p:spPr>
          <a:xfrm flipV="1">
            <a:off x="4063365" y="2026920"/>
            <a:ext cx="4003675" cy="589915"/>
          </a:xfrm>
          <a:prstGeom prst="curvedUpArrow">
            <a:avLst>
              <a:gd name="adj1" fmla="val 25019"/>
              <a:gd name="adj2" fmla="val 52273"/>
              <a:gd name="adj3" fmla="val 31700"/>
            </a:avLst>
          </a:prstGeom>
          <a:gradFill>
            <a:gsLst>
              <a:gs pos="0">
                <a:srgbClr val="C0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462280" y="5786755"/>
            <a:ext cx="11350625" cy="860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just" fontAlgn="auto">
              <a:lnSpc>
                <a:spcPts val="3000"/>
              </a:lnSpc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烷烃与卤素单质发生的取代反应是</a:t>
            </a:r>
            <a:r>
              <a:rPr lang="zh-CN" altLang="zh-CN" sz="2800" b="1" kern="10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连续反应，反应过程</a:t>
            </a:r>
            <a:r>
              <a:rPr lang="zh-CN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不会停留在第一步，</a:t>
            </a:r>
            <a:r>
              <a:rPr lang="zh-CN" altLang="zh-CN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故</a:t>
            </a:r>
            <a:r>
              <a:rPr lang="zh-CN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一氯乙烷一般不用乙烷与氯气发生取代反应制取。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3070" y="901700"/>
            <a:ext cx="2714625" cy="583565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3200" b="1" noProof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、取代反应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Text Box 3"/>
          <p:cNvSpPr txBox="1"/>
          <p:nvPr>
            <p:custDataLst>
              <p:tags r:id="rId3"/>
            </p:custDataLst>
          </p:nvPr>
        </p:nvSpPr>
        <p:spPr>
          <a:xfrm>
            <a:off x="433070" y="1549400"/>
            <a:ext cx="10981690" cy="1081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ts val="386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光照下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能与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卤素单质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发生取代反应。因为可以被取代的氢原子多，所以其它烷烃发生取代反应比甲烷复杂。 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r="59803" b="20828"/>
          <a:stretch>
            <a:fillRect/>
          </a:stretch>
        </p:blipFill>
        <p:spPr>
          <a:xfrm>
            <a:off x="3670935" y="760095"/>
            <a:ext cx="4533265" cy="789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36173" y="2582420"/>
            <a:ext cx="5904291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628900" algn="l"/>
              </a:tabLst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烷烃取代反应需注意的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个方面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35890" y="4950460"/>
            <a:ext cx="1251077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(4)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反应产物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——连锁反应</a:t>
            </a:r>
            <a:r>
              <a:rPr lang="zh-CN" altLang="en-US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混合物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多种卤代烃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卤化氢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不适宜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制备卤代烃</a:t>
            </a:r>
            <a:endParaRPr lang="zh-CN" altLang="zh-CN" sz="2800" b="1" kern="100">
              <a:solidFill>
                <a:srgbClr val="111111"/>
              </a:solidFill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35626" y="4354434"/>
            <a:ext cx="113291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(3)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反应的特点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——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分步取代，多步反应同时进行，产物多</a:t>
            </a: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135625" y="3790629"/>
            <a:ext cx="10972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(2)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反应物状态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——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卤素单质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(F</a:t>
            </a:r>
            <a:r>
              <a:rPr lang="en-US" altLang="zh-CN" sz="2800" b="1" kern="100" baseline="-250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Cl</a:t>
            </a:r>
            <a:r>
              <a:rPr lang="en-US" altLang="zh-CN" sz="2800" b="1" kern="100" baseline="-250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Br</a:t>
            </a:r>
            <a:r>
              <a:rPr lang="en-US" altLang="zh-CN" sz="2800" b="1" kern="100" baseline="-250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2800" b="1" kern="100" baseline="-250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而不是其水溶液。</a:t>
            </a:r>
            <a:endParaRPr lang="zh-CN" altLang="zh-CN" sz="2800" b="1" kern="100">
              <a:solidFill>
                <a:srgbClr val="11111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35625" y="3150138"/>
            <a:ext cx="49952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ct val="0"/>
              </a:spcAft>
              <a:tabLst>
                <a:tab pos="2628900" algn="l"/>
              </a:tabLst>
            </a:pP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(1)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反应的条件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——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光照</a:t>
            </a:r>
            <a:endParaRPr lang="zh-CN" altLang="zh-CN" sz="2800" b="1" kern="100">
              <a:solidFill>
                <a:srgbClr val="11111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77637" y="8558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二、烷烃的</a:t>
            </a:r>
            <a:r>
              <a:rPr lang="zh-CN" altLang="en-US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0" y="5688965"/>
            <a:ext cx="113525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）1mol卤素单质只能取代1molH。烷烃中有多少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molH</a:t>
            </a:r>
            <a:r>
              <a:rPr lang="zh-CN" altLang="en-US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就可以与多少</a:t>
            </a:r>
            <a:r>
              <a:rPr lang="en-US" altLang="zh-CN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mol</a:t>
            </a:r>
            <a:r>
              <a:rPr lang="zh-CN" altLang="en-US" sz="2800" b="1" kern="100">
                <a:solidFill>
                  <a:srgbClr val="111111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+mn-ea"/>
              </a:rPr>
              <a:t>卤素单质发生取代反应。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7" grpId="0"/>
      <p:bldP spid="8" grpId="0"/>
      <p:bldP spid="9" grpId="0"/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8950" y="804545"/>
            <a:ext cx="3926205" cy="583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rtl="0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、烷烃的分解反应</a:t>
            </a:r>
          </a:p>
        </p:txBody>
      </p:sp>
      <p:pic>
        <p:nvPicPr>
          <p:cNvPr id="12290" name="图片 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204970" y="2609850"/>
            <a:ext cx="1340485" cy="619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3" name="矩形 37894"/>
          <p:cNvSpPr/>
          <p:nvPr>
            <p:custDataLst>
              <p:tags r:id="rId4"/>
            </p:custDataLst>
          </p:nvPr>
        </p:nvSpPr>
        <p:spPr>
          <a:xfrm>
            <a:off x="962025" y="2707005"/>
            <a:ext cx="353885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pt-BR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通式：一分子烷烃</a:t>
            </a:r>
          </a:p>
        </p:txBody>
      </p:sp>
      <p:sp>
        <p:nvSpPr>
          <p:cNvPr id="12294" name="矩形 37895"/>
          <p:cNvSpPr/>
          <p:nvPr>
            <p:custDataLst>
              <p:tags r:id="rId5"/>
            </p:custDataLst>
          </p:nvPr>
        </p:nvSpPr>
        <p:spPr>
          <a:xfrm>
            <a:off x="5357495" y="2707005"/>
            <a:ext cx="460629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tabLst>
                <a:tab pos="2636520" algn="ctr"/>
                <a:tab pos="4429125" algn="l"/>
              </a:tabLst>
            </a:pPr>
            <a:r>
              <a:rPr lang="zh-CN" altLang="pt-BR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一分子</a:t>
            </a:r>
            <a:r>
              <a:rPr lang="zh-CN" altLang="pt-BR" sz="2800">
                <a:solidFill>
                  <a:srgbClr val="120E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烷烃</a:t>
            </a:r>
            <a:r>
              <a:rPr lang="pt-BR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pt-BR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一分子</a:t>
            </a:r>
            <a:r>
              <a:rPr lang="zh-CN" altLang="pt-BR" sz="2800">
                <a:solidFill>
                  <a:srgbClr val="120E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烯烃</a:t>
            </a:r>
          </a:p>
        </p:txBody>
      </p:sp>
      <p:sp>
        <p:nvSpPr>
          <p:cNvPr id="12295" name="矩形 37896"/>
          <p:cNvSpPr/>
          <p:nvPr>
            <p:custDataLst>
              <p:tags r:id="rId6"/>
            </p:custDataLst>
          </p:nvPr>
        </p:nvSpPr>
        <p:spPr>
          <a:xfrm>
            <a:off x="1705610" y="3495675"/>
            <a:ext cx="145986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tabLst>
                <a:tab pos="2636520" algn="ctr"/>
                <a:tab pos="4429125" algn="l"/>
              </a:tabLst>
            </a:pPr>
            <a:r>
              <a:rPr lang="zh-CN" altLang="pt-BR" sz="2800">
                <a:solidFill>
                  <a:srgbClr val="FF0000"/>
                </a:solidFill>
                <a:latin typeface="Times New Roman" panose="02020603050405020304" charset="0"/>
              </a:rPr>
              <a:t>举例：</a:t>
            </a:r>
          </a:p>
        </p:txBody>
      </p:sp>
      <p:grpSp>
        <p:nvGrpSpPr>
          <p:cNvPr id="9" name="Group 6"/>
          <p:cNvGrpSpPr/>
          <p:nvPr>
            <p:custDataLst>
              <p:tags r:id="rId7"/>
            </p:custDataLst>
          </p:nvPr>
        </p:nvGrpSpPr>
        <p:grpSpPr>
          <a:xfrm>
            <a:off x="2784566" y="3366135"/>
            <a:ext cx="6110605" cy="1224041"/>
            <a:chOff x="541" y="1269"/>
            <a:chExt cx="3323" cy="774"/>
          </a:xfrm>
        </p:grpSpPr>
        <p:sp>
          <p:nvSpPr>
            <p:cNvPr id="10" name="Text Box 7"/>
            <p:cNvSpPr txBox="1"/>
            <p:nvPr>
              <p:custDataLst>
                <p:tags r:id="rId15"/>
              </p:custDataLst>
            </p:nvPr>
          </p:nvSpPr>
          <p:spPr>
            <a:xfrm>
              <a:off x="541" y="1287"/>
              <a:ext cx="3323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58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  <a:r>
                <a:rPr lang="en-US" altLang="zh-CN" sz="3585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16</a:t>
              </a:r>
              <a:r>
                <a:rPr lang="en-US" altLang="zh-CN" sz="358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3585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34</a:t>
              </a:r>
              <a:r>
                <a:rPr lang="en-US" altLang="zh-CN" sz="358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</a:t>
              </a:r>
              <a:r>
                <a:rPr lang="en-US" altLang="zh-CN" sz="3585" b="1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       C</a:t>
              </a:r>
              <a:r>
                <a:rPr lang="en-US" altLang="zh-CN" sz="3585" b="1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8</a:t>
              </a:r>
              <a:r>
                <a:rPr lang="en-US" altLang="zh-CN" sz="3585" b="1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3585" b="1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18</a:t>
              </a:r>
              <a:r>
                <a:rPr lang="en-US" altLang="zh-CN" sz="3585" b="1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</a:t>
              </a:r>
              <a:r>
                <a:rPr lang="en-US" altLang="zh-CN" sz="358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  <a:r>
                <a:rPr lang="en-US" altLang="zh-CN" sz="3585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8</a:t>
              </a:r>
              <a:r>
                <a:rPr lang="en-US" altLang="zh-CN" sz="358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3585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16</a:t>
              </a:r>
            </a:p>
          </p:txBody>
        </p:sp>
        <p:sp>
          <p:nvSpPr>
            <p:cNvPr id="11" name="Line 8"/>
            <p:cNvSpPr/>
            <p:nvPr>
              <p:custDataLst>
                <p:tags r:id="rId16"/>
              </p:custDataLst>
            </p:nvPr>
          </p:nvSpPr>
          <p:spPr>
            <a:xfrm>
              <a:off x="1529" y="1540"/>
              <a:ext cx="72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3" name="Rectangle 9"/>
            <p:cNvSpPr/>
            <p:nvPr>
              <p:custDataLst>
                <p:tags r:id="rId17"/>
              </p:custDataLst>
            </p:nvPr>
          </p:nvSpPr>
          <p:spPr>
            <a:xfrm>
              <a:off x="1565" y="1269"/>
              <a:ext cx="55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b="1">
                  <a:latin typeface="Times New Roman" panose="02020603050405020304" charset="0"/>
                  <a:ea typeface="宋体" panose="02010600030101010101" pitchFamily="2" charset="-122"/>
                </a:rPr>
                <a:t>催化剂</a:t>
              </a:r>
            </a:p>
          </p:txBody>
        </p:sp>
        <p:sp>
          <p:nvSpPr>
            <p:cNvPr id="13" name="Rectangle 10"/>
            <p:cNvSpPr/>
            <p:nvPr>
              <p:custDataLst>
                <p:tags r:id="rId18"/>
              </p:custDataLst>
            </p:nvPr>
          </p:nvSpPr>
          <p:spPr>
            <a:xfrm>
              <a:off x="1428" y="1542"/>
              <a:ext cx="843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b="1">
                  <a:latin typeface="Times New Roman" panose="02020603050405020304" charset="0"/>
                  <a:ea typeface="宋体" panose="02010600030101010101" pitchFamily="2" charset="-122"/>
                </a:rPr>
                <a:t>加热、加压</a:t>
              </a:r>
            </a:p>
          </p:txBody>
        </p:sp>
      </p:grpSp>
      <p:grpSp>
        <p:nvGrpSpPr>
          <p:cNvPr id="20" name="组合 19"/>
          <p:cNvGrpSpPr/>
          <p:nvPr>
            <p:custDataLst>
              <p:tags r:id="rId8"/>
            </p:custDataLst>
          </p:nvPr>
        </p:nvGrpSpPr>
        <p:grpSpPr>
          <a:xfrm>
            <a:off x="3103880" y="4076700"/>
            <a:ext cx="5901690" cy="545226"/>
            <a:chOff x="830218" y="4077572"/>
            <a:chExt cx="5073993" cy="544975"/>
          </a:xfrm>
        </p:grpSpPr>
        <p:sp>
          <p:nvSpPr>
            <p:cNvPr id="21" name="TextBox 3"/>
            <p:cNvSpPr txBox="1"/>
            <p:nvPr>
              <p:custDataLst>
                <p:tags r:id="rId12"/>
              </p:custDataLst>
            </p:nvPr>
          </p:nvSpPr>
          <p:spPr>
            <a:xfrm>
              <a:off x="830218" y="4084499"/>
              <a:ext cx="1207974" cy="519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79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烷烃</a:t>
              </a:r>
            </a:p>
          </p:txBody>
        </p:sp>
        <p:sp>
          <p:nvSpPr>
            <p:cNvPr id="22" name="TextBox 30"/>
            <p:cNvSpPr txBox="1"/>
            <p:nvPr>
              <p:custDataLst>
                <p:tags r:id="rId13"/>
              </p:custDataLst>
            </p:nvPr>
          </p:nvSpPr>
          <p:spPr>
            <a:xfrm>
              <a:off x="3401906" y="4077572"/>
              <a:ext cx="1207974" cy="519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790" b="1">
                  <a:solidFill>
                    <a:srgbClr val="120EB7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烷烃</a:t>
              </a:r>
            </a:p>
          </p:txBody>
        </p:sp>
        <p:sp>
          <p:nvSpPr>
            <p:cNvPr id="23" name="TextBox 31"/>
            <p:cNvSpPr txBox="1"/>
            <p:nvPr>
              <p:custDataLst>
                <p:tags r:id="rId14"/>
              </p:custDataLst>
            </p:nvPr>
          </p:nvSpPr>
          <p:spPr>
            <a:xfrm>
              <a:off x="4696237" y="4102721"/>
              <a:ext cx="1207974" cy="519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79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烯烃</a:t>
              </a:r>
            </a:p>
          </p:txBody>
        </p:sp>
      </p:grp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77637" y="-148287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二、烷烃的</a:t>
            </a:r>
            <a:r>
              <a:rPr lang="zh-CN" altLang="en-US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4415790" y="78486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en-US" altLang="zh-CN" sz="2800" b="1">
                <a:solidFill>
                  <a:srgbClr val="0926F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0926F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高温裂化或裂解</a:t>
            </a: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42950" y="1602740"/>
            <a:ext cx="10706100" cy="733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4"/>
          <p:cNvSpPr/>
          <p:nvPr>
            <p:custDataLst>
              <p:tags r:id="rId1"/>
            </p:custDataLst>
          </p:nvPr>
        </p:nvSpPr>
        <p:spPr>
          <a:xfrm>
            <a:off x="768985" y="914400"/>
            <a:ext cx="8519795" cy="480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稳定性。跟酸、碱不反应，不能使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KMnO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H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+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）褪色</a:t>
            </a:r>
          </a:p>
        </p:txBody>
      </p:sp>
      <p:sp>
        <p:nvSpPr>
          <p:cNvPr id="1043" name="Rectangle 5"/>
          <p:cNvSpPr/>
          <p:nvPr>
            <p:custDataLst>
              <p:tags r:id="rId2"/>
            </p:custDataLst>
          </p:nvPr>
        </p:nvSpPr>
        <p:spPr>
          <a:xfrm>
            <a:off x="791468" y="1704182"/>
            <a:ext cx="723699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可燃性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----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氧化反应</a:t>
            </a:r>
            <a:endParaRPr lang="zh-CN" altLang="en-US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44" name="Rectangle 6"/>
          <p:cNvSpPr/>
          <p:nvPr>
            <p:custDataLst>
              <p:tags r:id="rId3"/>
            </p:custDataLst>
          </p:nvPr>
        </p:nvSpPr>
        <p:spPr>
          <a:xfrm>
            <a:off x="777201" y="3392954"/>
            <a:ext cx="25916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charset="-122"/>
              </a:rPr>
              <a:t>取代反应</a:t>
            </a:r>
          </a:p>
        </p:txBody>
      </p:sp>
      <p:sp>
        <p:nvSpPr>
          <p:cNvPr id="1048" name="AutoShape 8"/>
          <p:cNvSpPr/>
          <p:nvPr>
            <p:custDataLst>
              <p:tags r:id="rId4"/>
            </p:custDataLst>
          </p:nvPr>
        </p:nvSpPr>
        <p:spPr>
          <a:xfrm>
            <a:off x="600710" y="993140"/>
            <a:ext cx="191135" cy="4187825"/>
          </a:xfrm>
          <a:prstGeom prst="leftBrace">
            <a:avLst>
              <a:gd name="adj1" fmla="val 21652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49" name="TextBox 51"/>
          <p:cNvSpPr txBox="1"/>
          <p:nvPr>
            <p:custDataLst>
              <p:tags r:id="rId5"/>
            </p:custDataLst>
          </p:nvPr>
        </p:nvSpPr>
        <p:spPr>
          <a:xfrm>
            <a:off x="245" y="2178747"/>
            <a:ext cx="613410" cy="152146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化学性质</a:t>
            </a:r>
          </a:p>
        </p:txBody>
      </p:sp>
      <p:sp>
        <p:nvSpPr>
          <p:cNvPr id="1050" name="矩形 53"/>
          <p:cNvSpPr/>
          <p:nvPr>
            <p:custDataLst>
              <p:tags r:id="rId6"/>
            </p:custDataLst>
          </p:nvPr>
        </p:nvSpPr>
        <p:spPr>
          <a:xfrm>
            <a:off x="2893358" y="3439280"/>
            <a:ext cx="44456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                         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HCl</a:t>
            </a:r>
          </a:p>
        </p:txBody>
      </p:sp>
      <p:sp>
        <p:nvSpPr>
          <p:cNvPr id="1052" name="箭头 587"/>
          <p:cNvSpPr/>
          <p:nvPr>
            <p:custDataLst>
              <p:tags r:id="rId7"/>
            </p:custDataLst>
          </p:nvPr>
        </p:nvSpPr>
        <p:spPr>
          <a:xfrm>
            <a:off x="4613764" y="3762415"/>
            <a:ext cx="863360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graphicFrame>
        <p:nvGraphicFramePr>
          <p:cNvPr id="1027" name="Object 49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083560" y="4035288"/>
          <a:ext cx="5289668" cy="8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7137400" imgH="1193800" progId="Word.Document.12">
                  <p:embed/>
                </p:oleObj>
              </mc:Choice>
              <mc:Fallback>
                <p:oleObj r:id="rId20" imgW="7137400" imgH="1193800" progId="Word.Document.12">
                  <p:embed/>
                  <p:pic>
                    <p:nvPicPr>
                      <p:cNvPr id="1027" name="Object 4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83560" y="4035288"/>
                        <a:ext cx="5289668" cy="8681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矩形 56"/>
          <p:cNvSpPr/>
          <p:nvPr>
            <p:custDataLst>
              <p:tags r:id="rId9"/>
            </p:custDataLst>
          </p:nvPr>
        </p:nvSpPr>
        <p:spPr>
          <a:xfrm>
            <a:off x="899795" y="4797425"/>
            <a:ext cx="5146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</a:t>
            </a: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分解反应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裂化或裂解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</a:t>
            </a:r>
            <a:endParaRPr lang="zh-CN" altLang="zh-CN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028" name="Object 9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680872" y="5546090"/>
          <a:ext cx="1933038" cy="106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2438400" imgH="1460500" progId="Word.Document.12">
                  <p:embed/>
                </p:oleObj>
              </mc:Choice>
              <mc:Fallback>
                <p:oleObj r:id="rId22" imgW="2438400" imgH="1460500" progId="Word.Document.12">
                  <p:embed/>
                  <p:pic>
                    <p:nvPicPr>
                      <p:cNvPr id="1028" name="Object 9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80872" y="5546090"/>
                        <a:ext cx="1933038" cy="10649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TextBox 30"/>
          <p:cNvSpPr txBox="1"/>
          <p:nvPr>
            <p:custDataLst>
              <p:tags r:id="rId11"/>
            </p:custDataLst>
          </p:nvPr>
        </p:nvSpPr>
        <p:spPr>
          <a:xfrm>
            <a:off x="1203246" y="5755891"/>
            <a:ext cx="471868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34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C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r>
              <a:rPr lang="zh-CN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zh-CN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None/>
            </a:pPr>
            <a:endParaRPr lang="zh-CN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7759065" y="1800225"/>
            <a:ext cx="4430395" cy="1014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just" fontAlgn="auto">
              <a:lnSpc>
                <a:spcPts val="3600"/>
              </a:lnSpc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烷烃只能与卤素单质反应，不能与卤素单质的水溶液反应。</a:t>
            </a:r>
          </a:p>
        </p:txBody>
      </p:sp>
      <p:cxnSp>
        <p:nvCxnSpPr>
          <p:cNvPr id="3" name="直接箭头连接符 2"/>
          <p:cNvCxnSpPr/>
          <p:nvPr>
            <p:custDataLst>
              <p:tags r:id="rId13"/>
            </p:custDataLst>
          </p:nvPr>
        </p:nvCxnSpPr>
        <p:spPr>
          <a:xfrm flipV="1">
            <a:off x="7492365" y="2810510"/>
            <a:ext cx="1012190" cy="954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6311265" y="4932680"/>
            <a:ext cx="5702935" cy="1322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just" fontAlgn="auto">
              <a:lnSpc>
                <a:spcPts val="3200"/>
              </a:lnSpc>
              <a:buNone/>
            </a:pP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烷烃与卤素单质发生的取代反应不会停留在第一步，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故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一氯乙烷一般不用乙烷与氯气发生取代反应制取。</a:t>
            </a:r>
          </a:p>
        </p:txBody>
      </p:sp>
      <p:cxnSp>
        <p:nvCxnSpPr>
          <p:cNvPr id="5" name="直接箭头连接符 4"/>
          <p:cNvCxnSpPr/>
          <p:nvPr>
            <p:custDataLst>
              <p:tags r:id="rId15"/>
            </p:custDataLst>
          </p:nvPr>
        </p:nvCxnSpPr>
        <p:spPr>
          <a:xfrm>
            <a:off x="7492365" y="3763010"/>
            <a:ext cx="1266190" cy="973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149860" y="0"/>
            <a:ext cx="1741170" cy="58356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归纳总结</a:t>
            </a:r>
            <a:r>
              <a:rPr lang="zh-CN" altLang="en-US" sz="2400" b="1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</a:p>
        </p:txBody>
      </p:sp>
      <p:graphicFrame>
        <p:nvGraphicFramePr>
          <p:cNvPr id="1429508" name="对象 1429507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791845" y="2191385"/>
          <a:ext cx="101536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10805160" imgH="1258570" progId="Word.Document.8">
                  <p:embed/>
                </p:oleObj>
              </mc:Choice>
              <mc:Fallback>
                <p:oleObj r:id="rId24" imgW="10805160" imgH="1258570" progId="Word.Document.8">
                  <p:embed/>
                  <p:pic>
                    <p:nvPicPr>
                      <p:cNvPr id="1429508" name="对象 142950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1845" y="2191385"/>
                        <a:ext cx="10153650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613910" y="3296920"/>
            <a:ext cx="79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光照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0715" y="2785110"/>
            <a:ext cx="10818495" cy="398843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50966" y="713231"/>
            <a:ext cx="647843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所有烷烃均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难溶于水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密度均小于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130" y="1271270"/>
            <a:ext cx="97167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②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常温下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</a:t>
            </a:r>
            <a:r>
              <a:rPr lang="en-US" altLang="zh-CN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-C</a:t>
            </a:r>
            <a:r>
              <a:rPr lang="en-US" altLang="zh-CN" sz="2800" b="1" baseline="-25000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气态；</a:t>
            </a:r>
            <a:r>
              <a:rPr lang="en-US" altLang="zh-CN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en-US" altLang="zh-CN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-C</a:t>
            </a:r>
            <a:r>
              <a:rPr lang="en-US" altLang="zh-CN" sz="2800" b="1" baseline="-25000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r>
              <a:rPr lang="zh-CN" altLang="en-US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液态；</a:t>
            </a:r>
            <a:r>
              <a:rPr lang="en-US" altLang="zh-CN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r>
              <a:rPr lang="zh-CN" altLang="en-US" sz="28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以上：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固态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752715" y="872490"/>
            <a:ext cx="4109720" cy="398780"/>
          </a:xfrm>
          <a:prstGeom prst="rect">
            <a:avLst/>
          </a:prstGeom>
          <a:noFill/>
          <a:ln w="28575">
            <a:solidFill>
              <a:srgbClr val="0099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</a:rPr>
              <a:t>特殊地，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新戊烷</a:t>
            </a:r>
            <a:r>
              <a:rPr lang="zh-CN" altLang="en-US" sz="2000" b="1">
                <a:solidFill>
                  <a:srgbClr val="0000D0"/>
                </a:solidFill>
                <a:latin typeface="Times New Roman" panose="02020603050405020304" charset="0"/>
                <a:ea typeface="宋体" panose="02010600030101010101" pitchFamily="2" charset="-122"/>
              </a:rPr>
              <a:t>常温常压下成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气态</a:t>
            </a:r>
            <a:endParaRPr lang="zh-CN" altLang="en-US" sz="2000" b="1">
              <a:solidFill>
                <a:srgbClr val="0000D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1130" y="1781810"/>
            <a:ext cx="117113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③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熔点、沸点和密度一般随着分子中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数增加而升高，</a:t>
            </a:r>
          </a:p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数相同，支链越多，熔沸点越低。</a:t>
            </a: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77637" y="-44147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三、烷烃的物理</a:t>
            </a:r>
            <a:r>
              <a:rPr lang="zh-CN" altLang="en-US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性质</a:t>
            </a:r>
            <a:endParaRPr lang="zh-CN" altLang="zh-CN" sz="3200" b="1" kern="10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>
            <a:off x="5153660" y="3648710"/>
            <a:ext cx="697865" cy="19939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8"/>
            </p:custDataLst>
          </p:nvPr>
        </p:nvSpPr>
        <p:spPr>
          <a:xfrm>
            <a:off x="7186930" y="3730625"/>
            <a:ext cx="217805" cy="2796540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3"/>
          <p:cNvSpPr/>
          <p:nvPr>
            <p:custDataLst>
              <p:tags r:id="rId9"/>
            </p:custDataLst>
          </p:nvPr>
        </p:nvSpPr>
        <p:spPr>
          <a:xfrm>
            <a:off x="8520430" y="3730625"/>
            <a:ext cx="200660" cy="2797175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>
            <p:custDataLst>
              <p:tags r:id="rId10"/>
            </p:custDataLst>
          </p:nvPr>
        </p:nvSpPr>
        <p:spPr>
          <a:xfrm>
            <a:off x="10154920" y="3730625"/>
            <a:ext cx="219710" cy="2849245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" grpId="0" animBg="1"/>
      <p:bldP spid="7" grpId="0"/>
      <p:bldP spid="9" grpId="0" animBg="1"/>
      <p:bldP spid="11" grpId="0" animBg="1"/>
      <p:bldP spid="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81000" y="1218565"/>
            <a:ext cx="1631950" cy="549275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  <a:scene3d>
              <a:camera prst="orthographicFront"/>
              <a:lightRig rig="threePt" dir="t"/>
            </a:scene3d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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Ø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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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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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定义：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90830" y="1972945"/>
            <a:ext cx="114255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结构相似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、分子组成上相差一个或若干个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原子团的化合物互称为</a:t>
            </a:r>
            <a:r>
              <a:rPr lang="zh-CN" altLang="en-US" sz="2800" b="1" kern="1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同系物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895519" y="1649805"/>
            <a:ext cx="2379216" cy="1065321"/>
            <a:chOff x="1145219" y="1145219"/>
            <a:chExt cx="2379216" cy="1065321"/>
          </a:xfrm>
        </p:grpSpPr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1145219" y="1562470"/>
              <a:ext cx="1669002" cy="6480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14" name="直接箭头连接符 13"/>
            <p:cNvCxnSpPr/>
            <p:nvPr>
              <p:custDataLst>
                <p:tags r:id="rId12"/>
              </p:custDataLst>
            </p:nvPr>
          </p:nvCxnSpPr>
          <p:spPr>
            <a:xfrm flipV="1">
              <a:off x="2192778" y="1145219"/>
              <a:ext cx="1331657" cy="4172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3199130" y="801370"/>
            <a:ext cx="2476500" cy="1383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0926FB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属于同类物质，官能团种类、数目均相同。</a:t>
            </a:r>
            <a:endParaRPr lang="zh-CN" altLang="en-US" sz="2800" b="1" kern="100" baseline="-25000">
              <a:solidFill>
                <a:srgbClr val="0926FB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593725" y="3356610"/>
            <a:ext cx="1062545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3960"/>
              </a:lnSpc>
            </a:pP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因结构相似，所以化学性质相似；它们的某些物理性质随着相对分子质量的增大而发生规律性的变化。</a:t>
            </a:r>
          </a:p>
        </p:txBody>
      </p:sp>
      <p:sp>
        <p:nvSpPr>
          <p:cNvPr id="5" name="标题 1"/>
          <p:cNvSpPr txBox="1"/>
          <p:nvPr>
            <p:custDataLst>
              <p:tags r:id="rId7"/>
            </p:custDataLst>
          </p:nvPr>
        </p:nvSpPr>
        <p:spPr>
          <a:xfrm>
            <a:off x="290680" y="4608485"/>
            <a:ext cx="10421750" cy="706120"/>
          </a:xfrm>
          <a:prstGeom prst="rect">
            <a:avLst/>
          </a:prstGeom>
          <a:noFill/>
          <a:ln w="28575">
            <a:noFill/>
          </a:ln>
        </p:spPr>
        <p:txBody>
          <a:bodyPr vert="horz" lIns="91213" tIns="45606" rIns="91213" bIns="4560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+mj-cs"/>
              </a:defRPr>
            </a:lvl1pPr>
          </a:lstStyle>
          <a:p>
            <a:pPr algn="l" fontAlgn="auto">
              <a:lnSpc>
                <a:spcPts val="2900"/>
              </a:lnSpc>
              <a:buClrTx/>
              <a:buSzTx/>
              <a:buFontTx/>
            </a:pPr>
            <a:r>
              <a:rPr lang="en-US" altLang="zh-CN" sz="26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思考与讨论：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分子组成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相差CH</a:t>
            </a:r>
            <a:r>
              <a:rPr lang="zh-CN" altLang="en-US" sz="28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的有机化合物，一定是同系物吗？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698285" y="5223037"/>
            <a:ext cx="451277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不是。比如：乙烯与环丙烷</a:t>
            </a: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150662" y="89838"/>
            <a:ext cx="222440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四、同系物</a:t>
            </a: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5798820" y="801370"/>
            <a:ext cx="2028190" cy="583565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通式相同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5" grpId="0"/>
      <p:bldP spid="1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4520932" y="192204"/>
            <a:ext cx="270386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Times New Roman" panose="02020603050405020304" charset="0"/>
                <a:ea typeface="宋体" panose="02010600030101010101" pitchFamily="2" charset="-122"/>
              </a:rPr>
              <a:t>课堂小结</a:t>
            </a:r>
          </a:p>
        </p:txBody>
      </p:sp>
      <p:grpSp>
        <p:nvGrpSpPr>
          <p:cNvPr id="40" name="组合 39"/>
          <p:cNvGrpSpPr/>
          <p:nvPr>
            <p:custDataLst>
              <p:tags r:id="rId2"/>
            </p:custDataLst>
          </p:nvPr>
        </p:nvGrpSpPr>
        <p:grpSpPr>
          <a:xfrm>
            <a:off x="288524" y="1254229"/>
            <a:ext cx="11606189" cy="5191049"/>
            <a:chOff x="-2918235" y="2290321"/>
            <a:chExt cx="23214527" cy="96213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717" y="2485879"/>
              <a:ext cx="13716000" cy="9425815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5"/>
              </p:custDataLst>
            </p:nvPr>
          </p:nvSpPr>
          <p:spPr>
            <a:xfrm rot="2663550">
              <a:off x="6523829" y="4907562"/>
              <a:ext cx="639861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结</a:t>
              </a:r>
            </a:p>
          </p:txBody>
        </p:sp>
        <p:sp>
          <p:nvSpPr>
            <p:cNvPr id="43" name="文本框 42"/>
            <p:cNvSpPr txBox="1"/>
            <p:nvPr>
              <p:custDataLst>
                <p:tags r:id="rId6"/>
              </p:custDataLst>
            </p:nvPr>
          </p:nvSpPr>
          <p:spPr>
            <a:xfrm rot="19304892">
              <a:off x="6683724" y="7181472"/>
              <a:ext cx="534387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rgbClr val="FF0000"/>
                </a:buClr>
                <a:buFont typeface="Wingdings" panose="05000000000000000000" pitchFamily="2" charset="2"/>
                <a:buChar char="u"/>
                <a:defRPr sz="3600">
                  <a:latin typeface="Times New Roman" panose="02020603050405020304" charset="0"/>
                  <a:ea typeface="黑体" panose="02010600030101010101" charset="-122"/>
                  <a:cs typeface="Times New Roman" panose="02020603050405020304" charset="0"/>
                </a:defRPr>
              </a:lvl1pPr>
            </a:lstStyle>
            <a:p>
              <a:pPr marL="0" indent="0">
                <a:buNone/>
              </a:pPr>
              <a:r>
                <a:rPr lang="zh-CN" altLang="en-US" sz="2400" b="1">
                  <a:ea typeface="宋体" panose="02010600030101010101" pitchFamily="2" charset="-122"/>
                  <a:cs typeface="Times New Roman" panose="02020603050405020304" charset="0"/>
                </a:rPr>
                <a:t>质</a:t>
              </a:r>
            </a:p>
          </p:txBody>
        </p:sp>
        <p:sp>
          <p:nvSpPr>
            <p:cNvPr id="44" name="文本框 43"/>
            <p:cNvSpPr txBox="1"/>
            <p:nvPr>
              <p:custDataLst>
                <p:tags r:id="rId7"/>
              </p:custDataLst>
            </p:nvPr>
          </p:nvSpPr>
          <p:spPr>
            <a:xfrm rot="1534706">
              <a:off x="11446849" y="6460117"/>
              <a:ext cx="576047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rgbClr val="FF0000"/>
                </a:buClr>
                <a:buFont typeface="Wingdings" panose="05000000000000000000" pitchFamily="2" charset="2"/>
                <a:buChar char="u"/>
                <a:defRPr sz="3600">
                  <a:latin typeface="Times New Roman" panose="02020603050405020304" charset="0"/>
                  <a:ea typeface="黑体" panose="02010600030101010101" charset="-122"/>
                  <a:cs typeface="Times New Roman" panose="02020603050405020304" charset="0"/>
                </a:defRPr>
              </a:lvl1pPr>
            </a:lstStyle>
            <a:p>
              <a:pPr marL="0" indent="0">
                <a:buNone/>
              </a:pPr>
              <a:r>
                <a:rPr lang="zh-CN" altLang="en-US" sz="2400" b="1">
                  <a:ea typeface="宋体" panose="02010600030101010101" pitchFamily="2" charset="-122"/>
                  <a:cs typeface="Times New Roman" panose="02020603050405020304" charset="0"/>
                </a:rPr>
                <a:t>质</a:t>
              </a:r>
            </a:p>
          </p:txBody>
        </p:sp>
        <p:sp>
          <p:nvSpPr>
            <p:cNvPr id="45" name="矩形 44"/>
            <p:cNvSpPr/>
            <p:nvPr>
              <p:custDataLst>
                <p:tags r:id="rId8"/>
              </p:custDataLst>
            </p:nvPr>
          </p:nvSpPr>
          <p:spPr>
            <a:xfrm>
              <a:off x="-277925" y="4065206"/>
              <a:ext cx="5022205" cy="153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烷烃分子中的共价键全部是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单键</a:t>
              </a:r>
            </a:p>
          </p:txBody>
        </p:sp>
        <p:sp>
          <p:nvSpPr>
            <p:cNvPr id="46" name="矩形 45"/>
            <p:cNvSpPr/>
            <p:nvPr>
              <p:custDataLst>
                <p:tags r:id="rId9"/>
              </p:custDataLst>
            </p:nvPr>
          </p:nvSpPr>
          <p:spPr>
            <a:xfrm rot="21113754">
              <a:off x="5252847" y="8027628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化</a:t>
              </a:r>
            </a:p>
          </p:txBody>
        </p:sp>
        <p:sp>
          <p:nvSpPr>
            <p:cNvPr id="47" name="矩形 46"/>
            <p:cNvSpPr/>
            <p:nvPr>
              <p:custDataLst>
                <p:tags r:id="rId10"/>
              </p:custDataLst>
            </p:nvPr>
          </p:nvSpPr>
          <p:spPr>
            <a:xfrm rot="19394728">
              <a:off x="5814477" y="7915998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学</a:t>
              </a:r>
            </a:p>
          </p:txBody>
        </p:sp>
        <p:sp>
          <p:nvSpPr>
            <p:cNvPr id="48" name="矩形 47"/>
            <p:cNvSpPr/>
            <p:nvPr>
              <p:custDataLst>
                <p:tags r:id="rId11"/>
              </p:custDataLst>
            </p:nvPr>
          </p:nvSpPr>
          <p:spPr>
            <a:xfrm rot="20097384">
              <a:off x="6257206" y="7525157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性</a:t>
              </a:r>
            </a:p>
          </p:txBody>
        </p:sp>
        <p:sp>
          <p:nvSpPr>
            <p:cNvPr id="49" name="矩形 48"/>
            <p:cNvSpPr/>
            <p:nvPr>
              <p:custDataLst>
                <p:tags r:id="rId12"/>
              </p:custDataLst>
            </p:nvPr>
          </p:nvSpPr>
          <p:spPr>
            <a:xfrm rot="352670">
              <a:off x="9847723" y="6138799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物</a:t>
              </a:r>
            </a:p>
          </p:txBody>
        </p:sp>
        <p:sp>
          <p:nvSpPr>
            <p:cNvPr id="50" name="矩形 49"/>
            <p:cNvSpPr/>
            <p:nvPr>
              <p:custDataLst>
                <p:tags r:id="rId13"/>
              </p:custDataLst>
            </p:nvPr>
          </p:nvSpPr>
          <p:spPr>
            <a:xfrm>
              <a:off x="10365029" y="6258354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理</a:t>
              </a:r>
            </a:p>
          </p:txBody>
        </p:sp>
        <p:sp>
          <p:nvSpPr>
            <p:cNvPr id="51" name="矩形 50"/>
            <p:cNvSpPr/>
            <p:nvPr>
              <p:custDataLst>
                <p:tags r:id="rId14"/>
              </p:custDataLst>
            </p:nvPr>
          </p:nvSpPr>
          <p:spPr>
            <a:xfrm rot="644150">
              <a:off x="10952327" y="6255357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性</a:t>
              </a:r>
            </a:p>
          </p:txBody>
        </p:sp>
        <p:sp>
          <p:nvSpPr>
            <p:cNvPr id="52" name="矩形 51"/>
            <p:cNvSpPr/>
            <p:nvPr>
              <p:custDataLst>
                <p:tags r:id="rId15"/>
              </p:custDataLst>
            </p:nvPr>
          </p:nvSpPr>
          <p:spPr>
            <a:xfrm rot="2133818">
              <a:off x="7133998" y="5335463"/>
              <a:ext cx="59503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构</a:t>
              </a:r>
            </a:p>
          </p:txBody>
        </p:sp>
        <p:sp>
          <p:nvSpPr>
            <p:cNvPr id="53" name="矩形 52"/>
            <p:cNvSpPr/>
            <p:nvPr>
              <p:custDataLst>
                <p:tags r:id="rId16"/>
              </p:custDataLst>
            </p:nvPr>
          </p:nvSpPr>
          <p:spPr>
            <a:xfrm>
              <a:off x="7732841" y="3657512"/>
              <a:ext cx="4525259" cy="153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烷烃的结构与甲烷的相似</a:t>
              </a:r>
            </a:p>
          </p:txBody>
        </p:sp>
        <p:sp>
          <p:nvSpPr>
            <p:cNvPr id="54" name="矩形 53"/>
            <p:cNvSpPr/>
            <p:nvPr>
              <p:custDataLst>
                <p:tags r:id="rId17"/>
              </p:custDataLst>
            </p:nvPr>
          </p:nvSpPr>
          <p:spPr>
            <a:xfrm>
              <a:off x="-1047352" y="2290321"/>
              <a:ext cx="20473025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其分子中的碳原子都采取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sp</a:t>
              </a:r>
              <a:r>
                <a:rPr lang="en-US" altLang="zh-CN" sz="2400" b="1" baseline="30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杂化，碳原子与碳原子或其他原子形成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σ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键</a:t>
              </a:r>
            </a:p>
          </p:txBody>
        </p:sp>
        <p:sp>
          <p:nvSpPr>
            <p:cNvPr id="55" name="文本框 54"/>
            <p:cNvSpPr txBox="1"/>
            <p:nvPr>
              <p:custDataLst>
                <p:tags r:id="rId18"/>
              </p:custDataLst>
            </p:nvPr>
          </p:nvSpPr>
          <p:spPr>
            <a:xfrm>
              <a:off x="7431515" y="6521809"/>
              <a:ext cx="2232187" cy="22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rgbClr val="FF0000"/>
                </a:buClr>
                <a:buFont typeface="Wingdings" panose="05000000000000000000" pitchFamily="2" charset="2"/>
                <a:buChar char="u"/>
                <a:defRPr sz="3600">
                  <a:latin typeface="Times New Roman" panose="02020603050405020304" charset="0"/>
                  <a:ea typeface="黑体" panose="02010600030101010101" charset="-122"/>
                  <a:cs typeface="Times New Roman" panose="02020603050405020304" charset="0"/>
                </a:defRPr>
              </a:lvl1pPr>
            </a:lstStyle>
            <a:p>
              <a:pPr marL="0" indent="0" algn="ctr">
                <a:buNone/>
              </a:pPr>
              <a:r>
                <a:rPr lang="zh-CN" altLang="en-US" sz="2400" b="1">
                  <a:ea typeface="宋体" panose="02010600030101010101" pitchFamily="2" charset="-122"/>
                  <a:cs typeface="Times New Roman" panose="02020603050405020304" charset="0"/>
                </a:rPr>
                <a:t>烷烃的结构与性质</a:t>
              </a:r>
            </a:p>
          </p:txBody>
        </p:sp>
        <p:sp>
          <p:nvSpPr>
            <p:cNvPr id="56" name="文本框 55"/>
            <p:cNvSpPr txBox="1"/>
            <p:nvPr>
              <p:custDataLst>
                <p:tags r:id="rId19"/>
              </p:custDataLst>
            </p:nvPr>
          </p:nvSpPr>
          <p:spPr>
            <a:xfrm>
              <a:off x="-979189" y="10371479"/>
              <a:ext cx="5452723" cy="153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Times New Roman" panose="02020603050405020304" charset="0"/>
                  <a:ea typeface="黑体" panose="02010600030101010101" charset="-122"/>
                  <a:cs typeface="Times New Roman" panose="02020603050405020304" charset="0"/>
                </a:defRPr>
              </a:lvl1pPr>
            </a:lstStyle>
            <a:p>
              <a:r>
                <a:rPr lang="zh-CN" altLang="en-US" sz="2400" b="1">
                  <a:ea typeface="宋体" panose="02010600030101010101" pitchFamily="2" charset="-122"/>
                  <a:cs typeface="Times New Roman" panose="02020603050405020304" charset="0"/>
                </a:rPr>
                <a:t>能在光照下与氯气发生取代反应</a:t>
              </a:r>
            </a:p>
          </p:txBody>
        </p:sp>
        <p:sp>
          <p:nvSpPr>
            <p:cNvPr id="57" name="矩形 56"/>
            <p:cNvSpPr/>
            <p:nvPr>
              <p:custDataLst>
                <p:tags r:id="rId20"/>
              </p:custDataLst>
            </p:nvPr>
          </p:nvSpPr>
          <p:spPr>
            <a:xfrm>
              <a:off x="-2918235" y="6231229"/>
              <a:ext cx="7787253" cy="22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常温下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不能被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酸性高锰酸钾溶液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氧化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，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不与强酸、强碱及溴的四氯化碳溶液反应</a:t>
              </a:r>
            </a:p>
          </p:txBody>
        </p:sp>
        <p:sp>
          <p:nvSpPr>
            <p:cNvPr id="58" name="矩形 57"/>
            <p:cNvSpPr/>
            <p:nvPr>
              <p:custDataLst>
                <p:tags r:id="rId21"/>
              </p:custDataLst>
            </p:nvPr>
          </p:nvSpPr>
          <p:spPr>
            <a:xfrm>
              <a:off x="-2816806" y="9268773"/>
              <a:ext cx="7291747" cy="85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能在空气中燃烧</a:t>
              </a:r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(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可燃性</a:t>
              </a:r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)</a:t>
              </a:r>
              <a:endPara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2"/>
              </p:custDataLst>
            </p:nvPr>
          </p:nvSpPr>
          <p:spPr>
            <a:xfrm>
              <a:off x="12629852" y="4487074"/>
              <a:ext cx="6795129" cy="22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随着烷烃碳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原子数的增加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，烷烃的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熔点和沸点逐渐升高</a:t>
              </a:r>
            </a:p>
          </p:txBody>
        </p:sp>
        <p:sp>
          <p:nvSpPr>
            <p:cNvPr id="60" name="矩形 59"/>
            <p:cNvSpPr/>
            <p:nvPr>
              <p:custDataLst>
                <p:tags r:id="rId23"/>
              </p:custDataLst>
            </p:nvPr>
          </p:nvSpPr>
          <p:spPr>
            <a:xfrm>
              <a:off x="12990382" y="6781097"/>
              <a:ext cx="7104590" cy="153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随着烷烃碳原子数的增加，烷烃的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密度逐渐增大</a:t>
              </a:r>
            </a:p>
          </p:txBody>
        </p:sp>
        <p:sp>
          <p:nvSpPr>
            <p:cNvPr id="61" name="矩形 60"/>
            <p:cNvSpPr/>
            <p:nvPr>
              <p:custDataLst>
                <p:tags r:id="rId24"/>
              </p:custDataLst>
            </p:nvPr>
          </p:nvSpPr>
          <p:spPr>
            <a:xfrm>
              <a:off x="12736814" y="8345861"/>
              <a:ext cx="7559478" cy="22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随着烷烃碳原子数的增加，常温下的存在状态也由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气态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逐渐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过渡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到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液态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、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固态</a:t>
              </a: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0" y="0"/>
            <a:ext cx="1151890" cy="1882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60418" y="560524"/>
            <a:ext cx="11654075" cy="58451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l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1.在我国的南海、东海海底已发现天然气(甲烷等)的水合物，它易燃烧，外形似冰，被称为“可燃冰”。“可燃冰”的开采，有助于解决人类面临的能源危机。下列说法不正确的是(　　)</a:t>
            </a:r>
          </a:p>
          <a:p>
            <a:pPr algn="l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　A.甲烷属于烷烃，在空气中完全燃烧生成二氧化碳和水</a:t>
            </a:r>
          </a:p>
          <a:p>
            <a:pPr algn="l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　B.实验室里可以用向上排空气法收集甲烷</a:t>
            </a:r>
          </a:p>
          <a:p>
            <a:pPr algn="l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　C.甲烷与氯气、溴蒸气均可发生取代反应</a:t>
            </a:r>
          </a:p>
          <a:p>
            <a:pPr algn="l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　D.可燃冰是一种极具潜力的能源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zh-CN" altLang="en-US" sz="2600" b="1" kern="100">
                <a:solidFill>
                  <a:srgbClr val="0000FF"/>
                </a:solidFill>
                <a:latin typeface="Times New Roman" panose="02020603050405020304" charset="0"/>
                <a:ea typeface="黑体" panose="02010600030101010101" charset="-12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黑体" panose="02010600030101010101" charset="-122"/>
                <a:cs typeface="Times New Roman" panose="02020603050405020304" charset="0"/>
              </a:rPr>
              <a:t>解析</a:t>
            </a:r>
            <a:r>
              <a:rPr lang="zh-CN" altLang="zh-CN" sz="2600" kern="100">
                <a:latin typeface="Times New Roman" panose="02020603050405020304" charset="0"/>
                <a:ea typeface="黑体" panose="02010600030101010101" charset="-12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仿宋_GB2312"/>
                <a:cs typeface="Times New Roman" panose="02020603050405020304" charset="0"/>
              </a:rPr>
              <a:t>甲烷的相对分子质量为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charset="0"/>
                <a:ea typeface="仿宋_GB2312"/>
                <a:cs typeface="Courier New" panose="02070309020205020404"/>
              </a:rPr>
              <a:t>16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仿宋_GB2312"/>
                <a:cs typeface="Times New Roman" panose="02020603050405020304" charset="0"/>
              </a:rPr>
              <a:t>，相同条件下密度小于空气，应用向下排空</a:t>
            </a:r>
            <a:br>
              <a:rPr lang="en-US" altLang="zh-CN" sz="2600" b="1" kern="100">
                <a:solidFill>
                  <a:srgbClr val="0000FF"/>
                </a:solidFill>
                <a:latin typeface="Times New Roman" panose="02020603050405020304" charset="0"/>
                <a:ea typeface="仿宋_GB2312"/>
                <a:cs typeface="Times New Roman" panose="02020603050405020304" charset="0"/>
              </a:rPr>
            </a:b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charset="0"/>
                <a:ea typeface="仿宋_GB231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仿宋_GB2312"/>
                <a:cs typeface="Times New Roman" panose="02020603050405020304" charset="0"/>
              </a:rPr>
              <a:t>气法收集。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6429375" y="1994535"/>
            <a:ext cx="479425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ea typeface="华文细黑" pitchFamily="2" charset="-122"/>
                <a:cs typeface="Times New Roman" panose="02020603050405020304" charset="0"/>
              </a:rPr>
              <a:t>B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6535" y="212090"/>
            <a:ext cx="205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rgbClr val="4F8AE7"/>
                </a:solidFill>
                <a:latin typeface="Times New Roman" panose="02020603050405020304" charset="0"/>
                <a:ea typeface="宋体" panose="02010600030101010101" pitchFamily="2" charset="-122"/>
                <a:cs typeface="阿里巴巴普惠体 B" panose="00020600040101010101" pitchFamily="18" charset="-122"/>
                <a:sym typeface="Times New Roman" panose="02020603050405020304" charset="0"/>
              </a:rPr>
              <a:t>【练习】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5479" y="557665"/>
            <a:ext cx="6172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生活中常见的烃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759960" y="1079500"/>
            <a:ext cx="1758315" cy="201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099299" y="4023773"/>
            <a:ext cx="2012447" cy="14478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534479" y="4024251"/>
            <a:ext cx="1747795" cy="134429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561700" y="5471672"/>
            <a:ext cx="1334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11111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石蜡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9234805" y="4231005"/>
            <a:ext cx="202819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~C</a:t>
            </a:r>
            <a:r>
              <a:rPr lang="en-US" altLang="zh-CN" sz="2800" b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30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的长链饱和烃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0130790" y="1844040"/>
            <a:ext cx="175704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～C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的烷烃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856324" y="3360713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11111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柴油</a:t>
            </a: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439535" y="1630680"/>
            <a:ext cx="146558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丙烷和丁烷</a:t>
            </a: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5002174" y="3353810"/>
            <a:ext cx="17783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11111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液化石油气</a:t>
            </a: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682795" y="3358319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11111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天然气</a:t>
            </a: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3221355" y="2048510"/>
            <a:ext cx="106108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甲烷</a:t>
            </a: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260766" y="4247232"/>
            <a:ext cx="143002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~C</a:t>
            </a:r>
            <a:r>
              <a:rPr lang="en-US" altLang="zh-CN" sz="2800" b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21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的烷烃</a:t>
            </a: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2856807" y="5471673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11111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凡士林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3450" y="1184275"/>
            <a:ext cx="1577340" cy="21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4"/>
          <a:stretch>
            <a:fillRect/>
          </a:stretch>
        </p:blipFill>
        <p:spPr bwMode="auto">
          <a:xfrm>
            <a:off x="1228815" y="1401445"/>
            <a:ext cx="2057310" cy="18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1682701" y="6088888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它们的主要成分都是烷烃。烷烃是一类最基础的有机物。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4" name="文本框 290823"/>
          <p:cNvSpPr txBox="1"/>
          <p:nvPr>
            <p:custDataLst>
              <p:tags r:id="rId1"/>
            </p:custDataLst>
          </p:nvPr>
        </p:nvSpPr>
        <p:spPr>
          <a:xfrm>
            <a:off x="216535" y="958850"/>
            <a:ext cx="112864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                                     与氯气在光照下发生取代反应时，生成一氯代物</a:t>
            </a:r>
            <a:r>
              <a:rPr lang="en-US" altLang="zh-CN" sz="3200" b="1" u="sng"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种。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altLang="zh-CN" sz="3200" b="1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290825" name="图片 2908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038" y="173673"/>
            <a:ext cx="4032250" cy="141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62025" y="3201918"/>
            <a:ext cx="1587500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、下列物质中，与</a:t>
            </a:r>
            <a:r>
              <a:rPr lang="zh-CN" altLang="en-US" sz="2800" b="1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正戊烷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互为同系物的是（     ）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    A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．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CH(CH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)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                      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B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．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CH(CH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)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        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    C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．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           D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．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CH=CH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endParaRPr lang="zh-CN" altLang="en-US" sz="2800" b="1" baseline="-250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252309" y="3201864"/>
            <a:ext cx="1381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A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173096" y="2739390"/>
            <a:ext cx="1318022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12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406353" y="3844123"/>
            <a:ext cx="1180248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</a:t>
            </a:r>
            <a:r>
              <a:rPr lang="en-US" altLang="zh-CN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0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989060" y="3888528"/>
            <a:ext cx="3386667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12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491355" y="4539615"/>
            <a:ext cx="3386667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lang="zh-CN" alt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60418" y="336328"/>
            <a:ext cx="11654075" cy="4921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3.①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丁烷　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②2-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甲基丙烷　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戊烷　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④2-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甲基丁烷　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⑤2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2-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二甲基丙烷，以上</a:t>
            </a:r>
            <a:b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b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各物质沸点的排列顺序正确的是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zh-CN" altLang="zh-CN" sz="105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A.①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⑤</a:t>
            </a:r>
            <a:endParaRPr lang="zh-CN" altLang="zh-CN" sz="105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B.⑤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＞①</a:t>
            </a:r>
            <a:endParaRPr lang="zh-CN" altLang="zh-CN" sz="105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C.③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⑤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endParaRPr lang="zh-CN" altLang="zh-CN" sz="105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D.②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⑤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endParaRPr lang="zh-CN" altLang="zh-CN" sz="105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3510915" algn="l"/>
              </a:tabLst>
            </a:pPr>
            <a:r>
              <a:rPr lang="zh-CN" altLang="en-US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解析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碳原子数越多，沸点越高；碳原子数相同的烷烃，支链越多，沸点</a:t>
            </a:r>
            <a:br>
              <a:rPr lang="en-US" altLang="zh-CN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b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越低。</a:t>
            </a:r>
            <a:endParaRPr lang="zh-CN" altLang="zh-CN" sz="105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5510141" y="1011424"/>
            <a:ext cx="41317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169545"/>
            <a:ext cx="11493500" cy="39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6705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甲基环戊烷常用作溶剂及色谱分析标准物质，也可用于有机合成。</a:t>
            </a:r>
            <a:endParaRPr kumimoji="0" lang="en-US" altLang="zh-CN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306705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下列有关该有机物的说法错误的是(  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)</a:t>
            </a:r>
          </a:p>
          <a:p>
            <a:pPr marL="0" marR="0" lvl="0" indent="3067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A．分子式为C</a:t>
            </a:r>
            <a:r>
              <a:rPr kumimoji="0" lang="zh-CN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kumimoji="0" lang="zh-CN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kumimoji="0" lang="zh-CN" altLang="zh-CN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3067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B．与环己烷互为同分异构体</a:t>
            </a:r>
          </a:p>
          <a:p>
            <a:pPr marL="0" marR="0" lvl="0" indent="3067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C．易溶于水及苯</a:t>
            </a:r>
          </a:p>
          <a:p>
            <a:pPr marL="0" marR="0" lvl="0" indent="3067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D．不能使酸性高锰酸钾溶液褪色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045" y="2132330"/>
            <a:ext cx="2113280" cy="11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6214991" y="1011424"/>
            <a:ext cx="41317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94320" y="352513"/>
            <a:ext cx="935215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5</a:t>
            </a:r>
            <a:r>
              <a:rPr lang="zh-CN" altLang="en-US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、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标准状况下，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0.1 mol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某烷烃完全燃烧生成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11.2 L CO</a:t>
            </a:r>
            <a:r>
              <a:rPr lang="en-US" altLang="zh-CN" sz="2800" b="1" kern="1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2</a:t>
            </a:r>
            <a:r>
              <a:rPr lang="zh-CN" altLang="zh-CN" sz="2800" b="1" kern="1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。</a:t>
            </a:r>
            <a:endParaRPr lang="zh-CN" altLang="zh-CN" sz="2800" b="1" kern="10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(1)</a:t>
            </a:r>
            <a:r>
              <a:rPr lang="zh-CN" altLang="zh-CN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写出该烷烃的分子式：</a:t>
            </a:r>
            <a:r>
              <a:rPr lang="en-US" altLang="zh-CN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_________</a:t>
            </a:r>
            <a:r>
              <a:rPr lang="zh-CN" altLang="zh-CN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。</a:t>
            </a:r>
            <a:endParaRPr lang="zh-CN" altLang="en-US" sz="2800" b="1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94320" y="1800558"/>
            <a:ext cx="113768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25000"/>
              </a:lnSpc>
            </a:pP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(2)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写出该烷烃燃烧的化学方程式：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______________________________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。</a:t>
            </a:r>
            <a:endParaRPr lang="zh-CN" altLang="zh-CN" sz="2800" b="1" kern="100">
              <a:effectLst/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94320" y="2676957"/>
            <a:ext cx="111321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</a:pP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(3)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该烷烃的同分异构体有多种，写出分子中含有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4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个甲基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(-CH</a:t>
            </a:r>
            <a:r>
              <a:rPr lang="en-US" altLang="zh-CN" sz="2800" b="1" kern="1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)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的结构</a:t>
            </a:r>
            <a:endParaRPr lang="en-US" altLang="zh-CN" sz="2800" b="1" kern="10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  <a:p>
            <a:pPr fontAlgn="ctr">
              <a:lnSpc>
                <a:spcPct val="125000"/>
              </a:lnSpc>
            </a:pPr>
            <a:endParaRPr lang="en-US" altLang="zh-CN" sz="2800" b="1" kern="10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  <a:p>
            <a:pPr fontAlgn="ctr">
              <a:lnSpc>
                <a:spcPct val="125000"/>
              </a:lnSpc>
            </a:pPr>
            <a:endParaRPr lang="en-US" altLang="zh-CN" sz="2800" b="1" kern="10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  <a:p>
            <a:pPr fontAlgn="ctr">
              <a:lnSpc>
                <a:spcPct val="125000"/>
              </a:lnSpc>
            </a:pP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简式：</a:t>
            </a:r>
            <a:r>
              <a:rPr lang="en-US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___________</a:t>
            </a:r>
            <a:r>
              <a:rPr lang="zh-CN" altLang="zh-CN" sz="2800" b="1" kern="1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680106" y="932811"/>
            <a:ext cx="107433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lnSpc>
                <a:spcPct val="125000"/>
              </a:lnSpc>
            </a:pP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5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12</a:t>
            </a:r>
            <a:endParaRPr lang="zh-CN" altLang="zh-CN" sz="2800" b="1" kern="100">
              <a:solidFill>
                <a:prstClr val="black"/>
              </a:solidFill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56653" y="3347541"/>
            <a:ext cx="1630897" cy="1318819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6074229" y="1455697"/>
            <a:ext cx="5025735" cy="796703"/>
            <a:chOff x="6163129" y="1777007"/>
            <a:chExt cx="5025735" cy="796703"/>
          </a:xfrm>
        </p:grpSpPr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6163129" y="2050490"/>
              <a:ext cx="5025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C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5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12</a:t>
              </a:r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8O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2        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5CO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2</a:t>
              </a:r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6H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O</a:t>
              </a:r>
              <a:endParaRPr lang="zh-CN" altLang="en-US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8117531" y="2300882"/>
              <a:ext cx="892464" cy="339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965275" y="1777007"/>
              <a:ext cx="11969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rPr>
                <a:t>点燃</a:t>
              </a:r>
              <a:endParaRPr kumimoji="1" lang="zh-CN" altLang="en-US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335281" y="698712"/>
            <a:ext cx="10673079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、北京奥运会火炬选择了丙烷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作为燃料，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为什么选择丙烷而不是其他的烷烃呢？</a:t>
            </a: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9"/>
          <a:srcRect l="63972"/>
          <a:stretch>
            <a:fillRect/>
          </a:stretch>
        </p:blipFill>
        <p:spPr>
          <a:xfrm>
            <a:off x="425450" y="2082165"/>
            <a:ext cx="2519680" cy="3195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5280" y="22733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拓展提升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023870" y="1957070"/>
            <a:ext cx="87083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丙烷能适应比较宽的温度范围，在零下 40℃时仍能产生 1 个以上饱和蒸气压，高于外界大气压，形成燃烧。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113405" y="3707130"/>
            <a:ext cx="87204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丙烷含碳量高，燃烧的火焰呈明亮的黄色，有良好的可视性，便于识别和电视转播、新闻摄影的需要。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70756" y="5361387"/>
            <a:ext cx="10800188" cy="1383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 Neue" panose="02000503000000020004"/>
              </a:rPr>
              <a:t>一般来说，组成和结构相似的物质，相对分子质量越大，分子间作用力越大，物质的熔点、沸点也越高。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886142" y="68738"/>
            <a:ext cx="4862195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just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烃和脂肪烃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09880" y="861060"/>
            <a:ext cx="1163320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）烃：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仅含有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碳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氢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两种元素的有机化合物称为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碳氢化合物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又称为烃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其中最简单的烃是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甲烷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2556649" y="2072219"/>
            <a:ext cx="523633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碳 </a:t>
            </a:r>
            <a:r>
              <a:rPr lang="en-US" altLang="zh-CN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 </a:t>
            </a: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氢</a:t>
            </a:r>
            <a:r>
              <a:rPr lang="en-US" altLang="zh-CN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</a:t>
            </a:r>
            <a:endParaRPr lang="en-US" altLang="zh-CN" sz="5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3835" b="67144" l="46317" r="70463">
                        <a14:foregroundMark x1="58466" y1="46062" x2="59226" y2="46221"/>
                        <a14:foregroundMark x1="58162" y1="43835" x2="58694" y2="45107"/>
                        <a14:foregroundMark x1="52468" y1="53779" x2="52468" y2="53779"/>
                        <a14:foregroundMark x1="68185" y1="65155" x2="70615" y2="64916"/>
                        <a14:foregroundMark x1="67426" y1="67144" x2="67578" y2="66110"/>
                        <a14:foregroundMark x1="65148" y1="52824" x2="66059" y2="50597"/>
                        <a14:foregroundMark x1="46317" y1="67144" x2="46545" y2="67144"/>
                        <a14:backgroundMark x1="46014" y1="58154" x2="50721" y2="46301"/>
                        <a14:backgroundMark x1="50721" y1="46301" x2="50721" y2="45028"/>
                      </a14:backgroundRemoval>
                    </a14:imgEffect>
                  </a14:imgLayer>
                </a14:imgProps>
              </a:ext>
            </a:extLst>
          </a:blip>
          <a:srcRect l="44622" t="43459" r="27856" b="31285"/>
          <a:stretch>
            <a:fillRect/>
          </a:stretch>
        </p:blipFill>
        <p:spPr>
          <a:xfrm>
            <a:off x="3918688" y="2489732"/>
            <a:ext cx="360110" cy="3154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005" b="67701" l="28929" r="61352">
                        <a14:foregroundMark x1="34396" y1="44232" x2="47532" y2="44869"/>
                        <a14:foregroundMark x1="47532" y1="44869" x2="43660" y2="50278"/>
                        <a14:foregroundMark x1="43660" y1="50278" x2="32422" y2="54495"/>
                        <a14:foregroundMark x1="49431" y1="48449" x2="51708" y2="49722"/>
                        <a14:foregroundMark x1="50569" y1="42482" x2="50569" y2="42482"/>
                        <a14:foregroundMark x1="50721" y1="43039" x2="51481" y2="42005"/>
                        <a14:foregroundMark x1="35991" y1="56802" x2="51708" y2="55609"/>
                        <a14:foregroundMark x1="44343" y1="59189" x2="44115" y2="65394"/>
                        <a14:foregroundMark x1="28929" y1="65235" x2="31587" y2="66348"/>
                      </a14:backgroundRemoval>
                    </a14:imgEffect>
                  </a14:imgLayer>
                </a14:imgProps>
              </a:ext>
            </a:extLst>
          </a:blip>
          <a:srcRect l="28260" t="41841" r="34947" b="29264"/>
          <a:stretch>
            <a:fillRect/>
          </a:stretch>
        </p:blipFill>
        <p:spPr>
          <a:xfrm>
            <a:off x="5385602" y="2462168"/>
            <a:ext cx="510469" cy="382622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6799008" y="2176131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烃</a:t>
            </a:r>
          </a:p>
        </p:txBody>
      </p: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>
          <a:xfrm>
            <a:off x="257175" y="3676015"/>
            <a:ext cx="125793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23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特点：</a:t>
            </a: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1515110" y="3768725"/>
            <a:ext cx="10354310" cy="125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235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3025" b="1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 碳原子之间</a:t>
            </a:r>
            <a:r>
              <a:rPr lang="zh-CN" altLang="en-US" sz="3025" b="1" kern="1200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只含有碳碳单键。</a:t>
            </a:r>
            <a:r>
              <a:rPr lang="zh-CN" altLang="en-US" sz="302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剩余价键均与</a:t>
            </a:r>
            <a:r>
              <a:rPr lang="zh-CN" altLang="en-US" sz="3025" b="1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25" b="1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302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原子结合</a:t>
            </a:r>
            <a:endParaRPr lang="en-US" altLang="zh-CN" sz="3025" b="1" kern="1200"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86423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25" b="1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②“饱和”：每个碳原子的</a:t>
            </a:r>
            <a:r>
              <a:rPr lang="zh-CN" altLang="en-US" sz="3025" b="1" kern="1200"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四键都已充分利用</a:t>
            </a: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309880" y="2995295"/>
            <a:ext cx="10190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+mn-ea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+mn-ea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+mn-ea"/>
              </a:rPr>
              <a:t>）脂肪烃：链状的烃。烷烃，又称为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+mn-ea"/>
              </a:rPr>
              <a:t>饱和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+mn-ea"/>
              </a:rPr>
              <a:t>脂肪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  <a:sym typeface="+mn-ea"/>
              </a:rPr>
              <a:t>烃</a:t>
            </a:r>
          </a:p>
        </p:txBody>
      </p:sp>
      <p:grpSp>
        <p:nvGrpSpPr>
          <p:cNvPr id="33" name="组合 32"/>
          <p:cNvGrpSpPr/>
          <p:nvPr>
            <p:custDataLst>
              <p:tags r:id="rId11"/>
            </p:custDataLst>
          </p:nvPr>
        </p:nvGrpSpPr>
        <p:grpSpPr>
          <a:xfrm>
            <a:off x="4156710" y="5188585"/>
            <a:ext cx="7590790" cy="1299210"/>
            <a:chOff x="2358838" y="3536604"/>
            <a:chExt cx="7626724" cy="1374968"/>
          </a:xfrm>
        </p:grpSpPr>
        <p:grpSp>
          <p:nvGrpSpPr>
            <p:cNvPr id="35" name="组合 34"/>
            <p:cNvGrpSpPr/>
            <p:nvPr>
              <p:custDataLst>
                <p:tags r:id="rId13"/>
              </p:custDataLst>
            </p:nvPr>
          </p:nvGrpSpPr>
          <p:grpSpPr>
            <a:xfrm>
              <a:off x="2358838" y="3536604"/>
              <a:ext cx="6061021" cy="1374968"/>
              <a:chOff x="2331944" y="3500745"/>
              <a:chExt cx="6061021" cy="1374968"/>
            </a:xfrm>
          </p:grpSpPr>
          <p:sp>
            <p:nvSpPr>
              <p:cNvPr id="36" name="爆炸形: 14 pt  7"/>
              <p:cNvSpPr/>
              <p:nvPr>
                <p:custDataLst>
                  <p:tags r:id="rId15"/>
                </p:custDataLst>
              </p:nvPr>
            </p:nvSpPr>
            <p:spPr>
              <a:xfrm>
                <a:off x="2331944" y="3701008"/>
                <a:ext cx="2507992" cy="1040965"/>
              </a:xfrm>
              <a:prstGeom prst="irregularSeal2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4235" fontAlgn="auto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kern="12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Arial"/>
                  </a:rPr>
                  <a:t>例如</a:t>
                </a: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35" t="46202" r="13092" b="31900"/>
              <a:stretch>
                <a:fillRect/>
              </a:stretch>
            </p:blipFill>
            <p:spPr>
              <a:xfrm>
                <a:off x="5431495" y="3500745"/>
                <a:ext cx="2961470" cy="1374968"/>
              </a:xfrm>
              <a:prstGeom prst="rect">
                <a:avLst/>
              </a:prstGeom>
            </p:spPr>
          </p:pic>
        </p:grpSp>
        <p:sp>
          <p:nvSpPr>
            <p:cNvPr id="38" name="文本框 37"/>
            <p:cNvSpPr txBox="1"/>
            <p:nvPr>
              <p:custDataLst>
                <p:tags r:id="rId14"/>
              </p:custDataLst>
            </p:nvPr>
          </p:nvSpPr>
          <p:spPr>
            <a:xfrm>
              <a:off x="8864974" y="3931700"/>
              <a:ext cx="1120588" cy="59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423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25" b="1" kern="12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/>
                </a:rPr>
                <a:t>丁烷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 flipH="1">
            <a:off x="10172700" y="125984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59080" y="398042"/>
            <a:ext cx="3041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【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思考与讨论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】</a:t>
            </a:r>
            <a:endParaRPr lang="zh-CN" altLang="en-US" sz="320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49616" y="1457343"/>
          <a:ext cx="7248938" cy="39476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名称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结构简式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分子式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碳原子的杂化方式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分子中共价键的类型</a:t>
                      </a:r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甲烷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0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8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2800" b="1" baseline="30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乙烷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0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8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baseline="30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丙烷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0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8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baseline="30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丁烷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0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8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baseline="30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戊烷</a:t>
                      </a: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0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800" b="1" baseline="-25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baseline="300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45715" marR="45715" marT="22857" marB="2285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291555" y="2510266"/>
            <a:ext cx="727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</a:t>
            </a:r>
            <a:r>
              <a:rPr lang="en-US" altLang="zh-CN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300728" y="3182581"/>
            <a:ext cx="78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</a:t>
            </a:r>
            <a:r>
              <a:rPr lang="en-US" altLang="zh-CN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222940" y="3854896"/>
            <a:ext cx="93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</a:t>
            </a:r>
            <a:r>
              <a:rPr lang="en-US" altLang="zh-CN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291555" y="4488028"/>
            <a:ext cx="826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</a:t>
            </a:r>
            <a:r>
              <a:rPr lang="en-US" altLang="zh-CN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22940" y="5302983"/>
            <a:ext cx="938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</a:t>
            </a:r>
            <a:r>
              <a:rPr lang="en-US" altLang="zh-CN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0939794" y="2531808"/>
            <a:ext cx="78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941845" y="3157730"/>
            <a:ext cx="80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0912967" y="3925761"/>
            <a:ext cx="84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10873754" y="4625109"/>
            <a:ext cx="958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10984244" y="5235768"/>
            <a:ext cx="73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5" name="组合 14"/>
          <p:cNvGrpSpPr/>
          <p:nvPr>
            <p:custDataLst>
              <p:tags r:id="rId13"/>
            </p:custDataLst>
          </p:nvPr>
        </p:nvGrpSpPr>
        <p:grpSpPr>
          <a:xfrm>
            <a:off x="226626" y="2958614"/>
            <a:ext cx="4361296" cy="3594607"/>
            <a:chOff x="3035" y="2886"/>
            <a:chExt cx="8994" cy="6528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" y="3051"/>
              <a:ext cx="1678" cy="174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43" y="2881"/>
              <a:ext cx="1832" cy="237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" y="2886"/>
              <a:ext cx="3045" cy="191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81" y="6195"/>
              <a:ext cx="3673" cy="20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41" y="6195"/>
              <a:ext cx="3988" cy="209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30"/>
              </p:custDataLst>
            </p:nvPr>
          </p:nvSpPr>
          <p:spPr>
            <a:xfrm>
              <a:off x="3102" y="4978"/>
              <a:ext cx="1873" cy="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甲烷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31"/>
              </p:custDataLst>
            </p:nvPr>
          </p:nvSpPr>
          <p:spPr>
            <a:xfrm>
              <a:off x="5599" y="5000"/>
              <a:ext cx="1953" cy="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乙烷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32"/>
              </p:custDataLst>
            </p:nvPr>
          </p:nvSpPr>
          <p:spPr>
            <a:xfrm>
              <a:off x="8731" y="4972"/>
              <a:ext cx="2083" cy="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丙烷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33"/>
              </p:custDataLst>
            </p:nvPr>
          </p:nvSpPr>
          <p:spPr>
            <a:xfrm>
              <a:off x="4403" y="8464"/>
              <a:ext cx="2751" cy="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正丁烷</a:t>
              </a:r>
            </a:p>
          </p:txBody>
        </p:sp>
        <p:sp>
          <p:nvSpPr>
            <p:cNvPr id="25" name="文本框 24"/>
            <p:cNvSpPr txBox="1"/>
            <p:nvPr>
              <p:custDataLst>
                <p:tags r:id="rId34"/>
              </p:custDataLst>
            </p:nvPr>
          </p:nvSpPr>
          <p:spPr>
            <a:xfrm>
              <a:off x="8942" y="8464"/>
              <a:ext cx="2616" cy="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8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正戊烷</a:t>
              </a:r>
            </a:p>
          </p:txBody>
        </p:sp>
      </p:grp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133351" y="1093602"/>
            <a:ext cx="434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根据烷烃的分子结构，写出相应的结构简式和分子式，分析他们在组成和结构上的相似点。</a:t>
            </a:r>
          </a:p>
        </p:txBody>
      </p: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>
            <a:off x="8228388" y="2408289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</a:p>
        </p:txBody>
      </p:sp>
      <p:sp>
        <p:nvSpPr>
          <p:cNvPr id="27" name="矩形 26"/>
          <p:cNvSpPr/>
          <p:nvPr>
            <p:custDataLst>
              <p:tags r:id="rId16"/>
            </p:custDataLst>
          </p:nvPr>
        </p:nvSpPr>
        <p:spPr>
          <a:xfrm>
            <a:off x="8202858" y="3104684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</a:p>
        </p:txBody>
      </p:sp>
      <p:sp>
        <p:nvSpPr>
          <p:cNvPr id="28" name="矩形 27"/>
          <p:cNvSpPr/>
          <p:nvPr>
            <p:custDataLst>
              <p:tags r:id="rId17"/>
            </p:custDataLst>
          </p:nvPr>
        </p:nvSpPr>
        <p:spPr>
          <a:xfrm>
            <a:off x="8202662" y="3800852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</a:p>
        </p:txBody>
      </p:sp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8124433" y="450310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</a:p>
        </p:txBody>
      </p:sp>
      <p:sp>
        <p:nvSpPr>
          <p:cNvPr id="30" name="矩形 29"/>
          <p:cNvSpPr/>
          <p:nvPr>
            <p:custDataLst>
              <p:tags r:id="rId19"/>
            </p:custDataLst>
          </p:nvPr>
        </p:nvSpPr>
        <p:spPr>
          <a:xfrm>
            <a:off x="8202105" y="51713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</a:p>
        </p:txBody>
      </p:sp>
      <p:sp>
        <p:nvSpPr>
          <p:cNvPr id="31" name="矩形 30"/>
          <p:cNvSpPr/>
          <p:nvPr>
            <p:custDataLst>
              <p:tags r:id="rId20"/>
            </p:custDataLst>
          </p:nvPr>
        </p:nvSpPr>
        <p:spPr>
          <a:xfrm>
            <a:off x="6235951" y="2531808"/>
            <a:ext cx="65434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</a:p>
        </p:txBody>
      </p:sp>
      <p:sp>
        <p:nvSpPr>
          <p:cNvPr id="32" name="矩形 31"/>
          <p:cNvSpPr/>
          <p:nvPr>
            <p:custDataLst>
              <p:tags r:id="rId21"/>
            </p:custDataLst>
          </p:nvPr>
        </p:nvSpPr>
        <p:spPr>
          <a:xfrm>
            <a:off x="5936425" y="3210226"/>
            <a:ext cx="112402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  <p:sp>
        <p:nvSpPr>
          <p:cNvPr id="33" name="矩形 32"/>
          <p:cNvSpPr/>
          <p:nvPr>
            <p:custDataLst>
              <p:tags r:id="rId22"/>
            </p:custDataLst>
          </p:nvPr>
        </p:nvSpPr>
        <p:spPr>
          <a:xfrm>
            <a:off x="5834974" y="3925761"/>
            <a:ext cx="159370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  <p:sp>
        <p:nvSpPr>
          <p:cNvPr id="34" name="矩形 33"/>
          <p:cNvSpPr/>
          <p:nvPr>
            <p:custDataLst>
              <p:tags r:id="rId23"/>
            </p:custDataLst>
          </p:nvPr>
        </p:nvSpPr>
        <p:spPr>
          <a:xfrm>
            <a:off x="5632624" y="4589366"/>
            <a:ext cx="206338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  <p:sp>
        <p:nvSpPr>
          <p:cNvPr id="35" name="矩形 34"/>
          <p:cNvSpPr/>
          <p:nvPr>
            <p:custDataLst>
              <p:tags r:id="rId24"/>
            </p:custDataLst>
          </p:nvPr>
        </p:nvSpPr>
        <p:spPr>
          <a:xfrm>
            <a:off x="5473041" y="5205649"/>
            <a:ext cx="253306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>
            <p:custDataLst>
              <p:tags r:id="rId1"/>
            </p:custDataLst>
          </p:nvPr>
        </p:nvSpPr>
        <p:spPr>
          <a:xfrm>
            <a:off x="151765" y="403225"/>
            <a:ext cx="11882120" cy="461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spcAft>
                <a:spcPct val="0"/>
              </a:spcAft>
            </a:pPr>
            <a:r>
              <a:rPr lang="en-US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烷烃的结构与甲烷的相似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烷烃的性质与甲烷的相似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碳原子都采取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</a:t>
            </a:r>
            <a:r>
              <a:rPr lang="en-US" altLang="zh-CN" sz="2800" b="1" kern="100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杂化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所有原子不可能共平面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，形成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个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键，</a:t>
            </a:r>
          </a:p>
          <a:p>
            <a:pPr indent="0" algn="just" fontAlgn="auto">
              <a:lnSpc>
                <a:spcPct val="150000"/>
              </a:lnSpc>
            </a:pP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碳原子均是饱和的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四价连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个原子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，烷烃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也叫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饱和烃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</a:p>
          <a:p>
            <a:pPr indent="0" algn="just" fontAlgn="auto">
              <a:lnSpc>
                <a:spcPct val="150000"/>
              </a:lnSpc>
            </a:pPr>
            <a:r>
              <a:rPr lang="en-US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烷烃分子中的共价键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全部是单键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</a:p>
          <a:p>
            <a:pPr indent="0" algn="just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kumimoji="1" lang="zh-CN" altLang="en-US" sz="2800" b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单键</a:t>
            </a:r>
            <a:r>
              <a:rPr kumimoji="1" lang="en-US" altLang="zh-CN" sz="2800" b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键</a:t>
            </a:r>
            <a:r>
              <a:rPr kumimoji="1" lang="en-US" altLang="zh-CN" sz="2800" b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kumimoji="1" lang="zh-CN" altLang="en-US" sz="2800" b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是可以旋转的。</a:t>
            </a:r>
            <a:endParaRPr lang="en-US" altLang="zh-CN" sz="2800" b="1" kern="1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分子中的碳原子并非直线状排列，而是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锯齿状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28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</a:t>
            </a:r>
            <a:r>
              <a:rPr lang="en-US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zh-CN" sz="2800" b="1" kern="100"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4844415"/>
            <a:ext cx="6232525" cy="17881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12" y="4925129"/>
            <a:ext cx="5447759" cy="1626042"/>
          </a:xfrm>
          <a:prstGeom prst="rect">
            <a:avLst/>
          </a:prstGeom>
        </p:spPr>
      </p:pic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4464685" y="854075"/>
            <a:ext cx="68199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51765" y="0"/>
            <a:ext cx="3744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>
                <a:solidFill>
                  <a:srgbClr val="4F8AE6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Times New Roman" panose="02020603050405020304" charset="0"/>
              </a:rPr>
              <a:t>一、烷烃的结构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41029" y="751848"/>
            <a:ext cx="3000803" cy="63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en-US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5</a:t>
            </a:r>
            <a:r>
              <a:rPr lang="zh-CN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、</a:t>
            </a: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烷烃</a:t>
            </a:r>
            <a:r>
              <a:rPr lang="zh-CN" altLang="en-US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的分类</a:t>
            </a:r>
            <a:endParaRPr lang="zh-CN" altLang="zh-CN" sz="3200" b="1" kern="10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73670" y="1896844"/>
            <a:ext cx="1125821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zh-CN" altLang="zh-CN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烷烃</a:t>
            </a:r>
            <a:endParaRPr lang="zh-CN" altLang="zh-CN" sz="3200" b="1" kern="10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AutoShape 20"/>
          <p:cNvSpPr/>
          <p:nvPr>
            <p:custDataLst>
              <p:tags r:id="rId3"/>
            </p:custDataLst>
          </p:nvPr>
        </p:nvSpPr>
        <p:spPr bwMode="auto">
          <a:xfrm>
            <a:off x="1797627" y="1586791"/>
            <a:ext cx="228600" cy="1254125"/>
          </a:xfrm>
          <a:prstGeom prst="lef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967219" y="1384150"/>
            <a:ext cx="2034448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zh-CN" altLang="en-US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链状</a:t>
            </a:r>
            <a:r>
              <a:rPr lang="zh-CN" altLang="zh-CN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烷烃</a:t>
            </a:r>
            <a:endParaRPr lang="zh-CN" altLang="zh-CN" sz="3200" b="1" kern="10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967172" y="2435957"/>
            <a:ext cx="2034448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zh-CN" altLang="en-US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环状</a:t>
            </a:r>
            <a:r>
              <a:rPr lang="zh-CN" altLang="zh-CN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烷烃</a:t>
            </a:r>
            <a:endParaRPr lang="zh-CN" altLang="zh-CN" sz="3200" b="1" kern="10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269718" y="1384419"/>
            <a:ext cx="908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甲烷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5515468" y="1392088"/>
            <a:ext cx="9470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乙烷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765086" y="1350704"/>
            <a:ext cx="13998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丙烷等</a:t>
            </a:r>
          </a:p>
        </p:txBody>
      </p:sp>
      <p:pic>
        <p:nvPicPr>
          <p:cNvPr id="16" name="图片 1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675" y="2004041"/>
            <a:ext cx="1286939" cy="121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604464" y="2317796"/>
            <a:ext cx="17160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环己烷等</a:t>
            </a: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93345" y="168275"/>
            <a:ext cx="3744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>
                <a:solidFill>
                  <a:srgbClr val="4F8AE6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pitchFamily="18" charset="-122"/>
                <a:sym typeface="Times New Roman" panose="02020603050405020304" charset="0"/>
              </a:rPr>
              <a:t>一、烷烃的结构</a:t>
            </a: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940435" y="3373120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sz="28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zh-CN" sz="28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链状烷烃的通式</a:t>
            </a:r>
            <a:r>
              <a:rPr lang="en-US" altLang="zh-CN" sz="28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: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  <a:r>
              <a:rPr lang="en-US" altLang="zh-CN" sz="2800" b="1" i="1" kern="10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i="1" kern="10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</a:t>
            </a:r>
            <a:r>
              <a:rPr lang="zh-CN" altLang="zh-CN" sz="2800" b="1" kern="10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b="1" kern="10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 b="1" i="1" kern="1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≥1)</a:t>
            </a: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" y="4754245"/>
            <a:ext cx="6232525" cy="17881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47" y="4754314"/>
            <a:ext cx="5447759" cy="162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7</a:t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微软雅黑" panose="020B0503020204020204" charset="-122"/>
            </a:endParaRPr>
          </a:p>
        </p:txBody>
      </p:sp>
      <p:pic>
        <p:nvPicPr>
          <p:cNvPr id="370690" name="图片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3780790" y="1331595"/>
            <a:ext cx="3681730" cy="352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1" name="图片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5013325" y="44450"/>
            <a:ext cx="1570038" cy="1570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2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016875" y="709930"/>
            <a:ext cx="2570480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3" name="图片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274050" y="3292475"/>
            <a:ext cx="2312670" cy="2310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4" name="图片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806950" y="5173663"/>
            <a:ext cx="1570038" cy="157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5" name="图片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1299845" y="2132330"/>
            <a:ext cx="2491740" cy="2359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6" name="图片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6816725" y="504825"/>
            <a:ext cx="203200" cy="20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7" name="图片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5232400" y="1614488"/>
            <a:ext cx="203200" cy="20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8" name="图片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5588000" y="1812925"/>
            <a:ext cx="319088" cy="31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699" name="图片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3575050" y="1976438"/>
            <a:ext cx="204788" cy="20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0" name="图片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486275" y="3267075"/>
            <a:ext cx="204788" cy="20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1" name="图片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5129213" y="4759325"/>
            <a:ext cx="204787" cy="20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2" name="图片 4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5543550" y="4981575"/>
            <a:ext cx="203200" cy="20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3" name="图片 4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5635625" y="4335463"/>
            <a:ext cx="204788" cy="20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4" name="图片 4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6164263" y="5018088"/>
            <a:ext cx="204787" cy="20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5" name="图片 4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6107113" y="4278313"/>
            <a:ext cx="319087" cy="319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6" name="图片 4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113088" y="3952875"/>
            <a:ext cx="319087" cy="31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7" name="图片 4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2908300" y="4286250"/>
            <a:ext cx="204788" cy="20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8" name="图片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8016875" y="4076700"/>
            <a:ext cx="203200" cy="20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09" name="图片 4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7535863" y="2398713"/>
            <a:ext cx="204787" cy="20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710" name="图片 4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6918325" y="2184400"/>
            <a:ext cx="319088" cy="31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0711" name="TextBox 49"/>
          <p:cNvSpPr/>
          <p:nvPr>
            <p:custDataLst>
              <p:tags r:id="rId23"/>
            </p:custDataLst>
          </p:nvPr>
        </p:nvSpPr>
        <p:spPr>
          <a:xfrm>
            <a:off x="4806950" y="2030730"/>
            <a:ext cx="200914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44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Times New Roman" panose="02020603050405020304" charset="0"/>
              </a:rPr>
              <a:t>烷烃结构特点</a:t>
            </a:r>
          </a:p>
        </p:txBody>
      </p:sp>
      <p:sp>
        <p:nvSpPr>
          <p:cNvPr id="370715" name="TextBox 53"/>
          <p:cNvSpPr/>
          <p:nvPr>
            <p:custDataLst>
              <p:tags r:id="rId24"/>
            </p:custDataLst>
          </p:nvPr>
        </p:nvSpPr>
        <p:spPr>
          <a:xfrm>
            <a:off x="1672590" y="2416810"/>
            <a:ext cx="17595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碳原子</a:t>
            </a:r>
            <a:r>
              <a:rPr lang="en-US" altLang="zh-CN" sz="32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SP</a:t>
            </a:r>
            <a:r>
              <a:rPr lang="en-US" altLang="zh-CN" sz="3200" b="1" baseline="30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lang="zh-CN" altLang="en-US" sz="32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杂化</a:t>
            </a:r>
          </a:p>
        </p:txBody>
      </p:sp>
      <p:sp>
        <p:nvSpPr>
          <p:cNvPr id="3" name="TextBox 53"/>
          <p:cNvSpPr/>
          <p:nvPr>
            <p:custDataLst>
              <p:tags r:id="rId25"/>
            </p:custDataLst>
          </p:nvPr>
        </p:nvSpPr>
        <p:spPr>
          <a:xfrm>
            <a:off x="8707120" y="3604260"/>
            <a:ext cx="14471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Times New Roman" panose="02020603050405020304" charset="0"/>
              </a:rPr>
              <a:t>全部是单键</a:t>
            </a:r>
          </a:p>
        </p:txBody>
      </p:sp>
      <p:sp>
        <p:nvSpPr>
          <p:cNvPr id="4" name="TextBox 53"/>
          <p:cNvSpPr/>
          <p:nvPr>
            <p:custDataLst>
              <p:tags r:id="rId26"/>
            </p:custDataLst>
          </p:nvPr>
        </p:nvSpPr>
        <p:spPr>
          <a:xfrm>
            <a:off x="8358505" y="1035050"/>
            <a:ext cx="18878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C-H</a:t>
            </a:r>
            <a:r>
              <a:rPr lang="zh-CN" altLang="en-US" sz="32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之间均是σ键</a:t>
            </a:r>
          </a:p>
        </p:txBody>
      </p:sp>
      <p:sp>
        <p:nvSpPr>
          <p:cNvPr id="5" name="TextBox 53"/>
          <p:cNvSpPr/>
          <p:nvPr>
            <p:custDataLst>
              <p:tags r:id="rId27"/>
            </p:custDataLst>
          </p:nvPr>
        </p:nvSpPr>
        <p:spPr>
          <a:xfrm>
            <a:off x="3837305" y="38100"/>
            <a:ext cx="38125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800" b="1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Times New Roman" panose="02020603050405020304" charset="0"/>
              </a:rPr>
              <a:t>每个碳原子与周围四个原子构成四面体</a:t>
            </a:r>
          </a:p>
        </p:txBody>
      </p:sp>
      <p:sp>
        <p:nvSpPr>
          <p:cNvPr id="6" name="TextBox 53"/>
          <p:cNvSpPr/>
          <p:nvPr>
            <p:custDataLst>
              <p:tags r:id="rId28"/>
            </p:custDataLst>
          </p:nvPr>
        </p:nvSpPr>
        <p:spPr>
          <a:xfrm>
            <a:off x="3575050" y="5667375"/>
            <a:ext cx="44837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80000"/>
              </a:lnSpc>
              <a:buNone/>
            </a:pPr>
            <a:r>
              <a:rPr lang="zh-CN" altLang="en-US" sz="4000" b="1" baseline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Times New Roman" panose="02020603050405020304" charset="0"/>
              </a:rPr>
              <a:t>碳原子均是饱和的</a:t>
            </a:r>
          </a:p>
        </p:txBody>
      </p:sp>
      <p:grpSp>
        <p:nvGrpSpPr>
          <p:cNvPr id="29698" name="组合 1"/>
          <p:cNvGrpSpPr/>
          <p:nvPr>
            <p:custDataLst>
              <p:tags r:id="rId29"/>
            </p:custDataLst>
          </p:nvPr>
        </p:nvGrpSpPr>
        <p:grpSpPr>
          <a:xfrm>
            <a:off x="50165" y="58420"/>
            <a:ext cx="3656330" cy="1363345"/>
            <a:chOff x="0" y="0"/>
            <a:chExt cx="960" cy="988"/>
          </a:xfrm>
        </p:grpSpPr>
        <p:sp>
          <p:nvSpPr>
            <p:cNvPr id="29700" name="椭圆 2"/>
            <p:cNvSpPr/>
            <p:nvPr>
              <p:custDataLst>
                <p:tags r:id="rId30"/>
              </p:custDataLst>
            </p:nvPr>
          </p:nvSpPr>
          <p:spPr>
            <a:xfrm>
              <a:off x="0" y="0"/>
              <a:ext cx="960" cy="9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3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9701" name="椭圆 3"/>
            <p:cNvSpPr/>
            <p:nvPr>
              <p:custDataLst>
                <p:tags r:id="rId31"/>
              </p:custDataLst>
            </p:nvPr>
          </p:nvSpPr>
          <p:spPr>
            <a:xfrm>
              <a:off x="0" y="0"/>
              <a:ext cx="960" cy="98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1998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9702" name="椭圆 4"/>
            <p:cNvSpPr/>
            <p:nvPr>
              <p:custDataLst>
                <p:tags r:id="rId32"/>
              </p:custDataLst>
            </p:nvPr>
          </p:nvSpPr>
          <p:spPr>
            <a:xfrm>
              <a:off x="64" y="65"/>
              <a:ext cx="834" cy="858"/>
            </a:xfrm>
            <a:prstGeom prst="ellipse">
              <a:avLst/>
            </a:prstGeom>
            <a:gradFill rotWithShape="1">
              <a:gsLst>
                <a:gs pos="0">
                  <a:srgbClr val="1C538A"/>
                </a:gs>
                <a:gs pos="50000">
                  <a:srgbClr val="3399FF"/>
                </a:gs>
                <a:gs pos="100000">
                  <a:srgbClr val="1C538A"/>
                </a:gs>
              </a:gsLst>
              <a:lin ang="189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9703" name="椭圆 5"/>
            <p:cNvSpPr/>
            <p:nvPr>
              <p:custDataLst>
                <p:tags r:id="rId33"/>
              </p:custDataLst>
            </p:nvPr>
          </p:nvSpPr>
          <p:spPr>
            <a:xfrm>
              <a:off x="22" y="124"/>
              <a:ext cx="834" cy="858"/>
            </a:xfrm>
            <a:prstGeom prst="ellipse">
              <a:avLst/>
            </a:prstGeom>
            <a:gradFill rotWithShape="1">
              <a:gsLst>
                <a:gs pos="0">
                  <a:srgbClr val="2061A2"/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9704" name="椭圆 6"/>
            <p:cNvSpPr/>
            <p:nvPr>
              <p:custDataLst>
                <p:tags r:id="rId34"/>
              </p:custDataLst>
            </p:nvPr>
          </p:nvSpPr>
          <p:spPr>
            <a:xfrm>
              <a:off x="105" y="108"/>
              <a:ext cx="751" cy="772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9705" name="组合 7"/>
            <p:cNvGrpSpPr/>
            <p:nvPr>
              <p:custDataLst>
                <p:tags r:id="rId35"/>
              </p:custDataLst>
            </p:nvPr>
          </p:nvGrpSpPr>
          <p:grpSpPr>
            <a:xfrm>
              <a:off x="117" y="120"/>
              <a:ext cx="755" cy="749"/>
              <a:chOff x="0" y="0"/>
              <a:chExt cx="1299" cy="1252"/>
            </a:xfrm>
          </p:grpSpPr>
          <p:sp>
            <p:nvSpPr>
              <p:cNvPr id="29706" name="椭圆 8"/>
              <p:cNvSpPr/>
              <p:nvPr>
                <p:custDataLst>
                  <p:tags r:id="rId36"/>
                </p:custDataLst>
              </p:nvPr>
            </p:nvSpPr>
            <p:spPr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9707" name="椭圆 9"/>
              <p:cNvSpPr/>
              <p:nvPr>
                <p:custDataLst>
                  <p:tags r:id="rId37"/>
                </p:custDataLst>
              </p:nvPr>
            </p:nvSpPr>
            <p:spPr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9708" name="椭圆 10"/>
              <p:cNvSpPr/>
              <p:nvPr>
                <p:custDataLst>
                  <p:tags r:id="rId38"/>
                </p:custDataLst>
              </p:nvPr>
            </p:nvSpPr>
            <p:spPr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9709" name="椭圆 11"/>
              <p:cNvSpPr/>
              <p:nvPr>
                <p:custDataLst>
                  <p:tags r:id="rId39"/>
                </p:custDataLst>
              </p:nvPr>
            </p:nvSpPr>
            <p:spPr>
              <a:xfrm>
                <a:off x="0" y="126"/>
                <a:ext cx="1299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 sz="36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归纳小结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15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915" y="830123"/>
            <a:ext cx="11468499" cy="1682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070" tIns="45535" rIns="91070" bIns="45535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ts val="41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【温故知新】最简单的烷烃</a:t>
            </a:r>
            <a:r>
              <a:rPr kumimoji="0" lang="zh-CN" altLang="zh-CN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甲烷。</a:t>
            </a:r>
            <a:r>
              <a:rPr lang="zh-CN" sz="3200" b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烷烃的结构决定了其性质与甲烷的相似。</a:t>
            </a: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0926FB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甲烷具有哪些性质？烷烃的性质和甲烷有哪些相似性和递变性？</a:t>
            </a:r>
            <a:r>
              <a:rPr kumimoji="0" lang="en-US" altLang="zh-CN" sz="3200" b="1" i="0" u="none" strike="noStrike" cap="none" normalizeH="0" baseline="0">
                <a:ln>
                  <a:noFill/>
                </a:ln>
                <a:solidFill>
                  <a:srgbClr val="0926FB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58282" y="303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二、烷烃</a:t>
            </a:r>
            <a:r>
              <a:rPr lang="zh-CN" altLang="zh-CN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的</a:t>
            </a:r>
            <a:r>
              <a:rPr lang="zh-CN" altLang="en-US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37" name="TextBox 30"/>
          <p:cNvSpPr txBox="1"/>
          <p:nvPr>
            <p:custDataLst>
              <p:tags r:id="rId3"/>
            </p:custDataLst>
          </p:nvPr>
        </p:nvSpPr>
        <p:spPr>
          <a:xfrm>
            <a:off x="592085" y="2433561"/>
            <a:ext cx="2338705" cy="624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ts val="416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甲烷的性质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5" name="右箭头 4"/>
          <p:cNvSpPr/>
          <p:nvPr>
            <p:custDataLst>
              <p:tags r:id="rId4"/>
            </p:custDataLst>
          </p:nvPr>
        </p:nvSpPr>
        <p:spPr>
          <a:xfrm>
            <a:off x="6663733" y="526725"/>
            <a:ext cx="1403131" cy="157655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FF0000"/>
            </a:solidFill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0" cap="none" spc="0" normalizeH="0" baseline="0" noProof="0">
              <a:ln>
                <a:noFill/>
              </a:ln>
              <a:solidFill>
                <a:srgbClr val="F3F1D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Arial"/>
              <a:sym typeface="Helvetica Neue" panose="02000503000000020004"/>
            </a:endParaRPr>
          </a:p>
        </p:txBody>
      </p:sp>
      <p:sp>
        <p:nvSpPr>
          <p:cNvPr id="6" name="TextBox 8"/>
          <p:cNvSpPr txBox="1"/>
          <p:nvPr>
            <p:custDataLst>
              <p:tags r:id="rId5"/>
            </p:custDataLst>
          </p:nvPr>
        </p:nvSpPr>
        <p:spPr>
          <a:xfrm>
            <a:off x="6956964" y="-28526"/>
            <a:ext cx="816610" cy="532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/>
                <a:sym typeface="Hoefler Text"/>
              </a:rPr>
              <a:t>决定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590652" y="143688"/>
            <a:ext cx="99949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/>
                <a:sym typeface="Hoefler Text"/>
              </a:rPr>
              <a:t>结构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067152" y="143688"/>
            <a:ext cx="99949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/>
                <a:sym typeface="Hoefler Text"/>
              </a:rPr>
              <a:t>性质</a:t>
            </a: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874395" y="5494655"/>
            <a:ext cx="10865485" cy="1132205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ts val="4060"/>
              </a:lnSpc>
              <a:buClr>
                <a:srgbClr val="FF0000"/>
              </a:buClr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甲烷的化学性质比较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稳定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，常温下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不能被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酸性高锰酸钾溶液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氧化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。也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不与强酸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强碱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及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溴的四氯化碳溶液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反应。</a:t>
            </a: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442720" y="3623310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甲烷</a:t>
            </a:r>
          </a:p>
        </p:txBody>
      </p:sp>
      <p:sp>
        <p:nvSpPr>
          <p:cNvPr id="11" name="左大括号 10"/>
          <p:cNvSpPr/>
          <p:nvPr>
            <p:custDataLst>
              <p:tags r:id="rId10"/>
            </p:custDataLst>
          </p:nvPr>
        </p:nvSpPr>
        <p:spPr>
          <a:xfrm>
            <a:off x="2162810" y="3190875"/>
            <a:ext cx="363855" cy="130873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451100" y="2974975"/>
            <a:ext cx="173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物理性质：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451100" y="4172997"/>
            <a:ext cx="173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化学性质</a:t>
            </a: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3891280" y="2959100"/>
            <a:ext cx="7853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无色、无臭的气体，难溶于水，密度比空气小</a:t>
            </a:r>
          </a:p>
        </p:txBody>
      </p:sp>
      <p:sp>
        <p:nvSpPr>
          <p:cNvPr id="17" name="左大括号 16"/>
          <p:cNvSpPr/>
          <p:nvPr>
            <p:custDataLst>
              <p:tags r:id="rId14"/>
            </p:custDataLst>
          </p:nvPr>
        </p:nvSpPr>
        <p:spPr>
          <a:xfrm>
            <a:off x="3789680" y="3871595"/>
            <a:ext cx="278765" cy="13614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4107180" y="3609975"/>
            <a:ext cx="173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可燃性：</a:t>
            </a: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4112870" y="4428165"/>
            <a:ext cx="173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取代反应：</a:t>
            </a:r>
          </a:p>
        </p:txBody>
      </p:sp>
      <p:grpSp>
        <p:nvGrpSpPr>
          <p:cNvPr id="20" name="组合 19"/>
          <p:cNvGrpSpPr/>
          <p:nvPr>
            <p:custDataLst>
              <p:tags r:id="rId17"/>
            </p:custDataLst>
          </p:nvPr>
        </p:nvGrpSpPr>
        <p:grpSpPr>
          <a:xfrm>
            <a:off x="5330825" y="3479165"/>
            <a:ext cx="4125595" cy="591185"/>
            <a:chOff x="6519" y="3029"/>
            <a:chExt cx="6497" cy="931"/>
          </a:xfrm>
        </p:grpSpPr>
        <p:sp>
          <p:nvSpPr>
            <p:cNvPr id="22" name="文本框 21"/>
            <p:cNvSpPr txBox="1"/>
            <p:nvPr>
              <p:custDataLst>
                <p:tags r:id="rId27"/>
              </p:custDataLst>
            </p:nvPr>
          </p:nvSpPr>
          <p:spPr>
            <a:xfrm>
              <a:off x="6519" y="3235"/>
              <a:ext cx="649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+2O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     CO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+2H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O</a:t>
              </a:r>
            </a:p>
          </p:txBody>
        </p:sp>
        <p:cxnSp>
          <p:nvCxnSpPr>
            <p:cNvPr id="24" name="直接箭头连接符 23"/>
            <p:cNvCxnSpPr/>
            <p:nvPr>
              <p:custDataLst>
                <p:tags r:id="rId28"/>
              </p:custDataLst>
            </p:nvPr>
          </p:nvCxnSpPr>
          <p:spPr>
            <a:xfrm>
              <a:off x="8612" y="3592"/>
              <a:ext cx="10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29"/>
              </p:custDataLst>
            </p:nvPr>
          </p:nvSpPr>
          <p:spPr>
            <a:xfrm>
              <a:off x="8495" y="3029"/>
              <a:ext cx="13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点燃</a:t>
              </a:r>
            </a:p>
          </p:txBody>
        </p:sp>
      </p:grp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3798570" y="3953510"/>
            <a:ext cx="222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（氧化反应）</a:t>
            </a:r>
          </a:p>
        </p:txBody>
      </p:sp>
      <p:grpSp>
        <p:nvGrpSpPr>
          <p:cNvPr id="27" name="组合 26"/>
          <p:cNvGrpSpPr/>
          <p:nvPr>
            <p:custDataLst>
              <p:tags r:id="rId19"/>
            </p:custDataLst>
          </p:nvPr>
        </p:nvGrpSpPr>
        <p:grpSpPr>
          <a:xfrm>
            <a:off x="5501495" y="4285776"/>
            <a:ext cx="4125595" cy="586105"/>
            <a:chOff x="6519" y="3037"/>
            <a:chExt cx="6497" cy="923"/>
          </a:xfrm>
        </p:grpSpPr>
        <p:sp>
          <p:nvSpPr>
            <p:cNvPr id="28" name="文本框 27"/>
            <p:cNvSpPr txBox="1"/>
            <p:nvPr>
              <p:custDataLst>
                <p:tags r:id="rId24"/>
              </p:custDataLst>
            </p:nvPr>
          </p:nvSpPr>
          <p:spPr>
            <a:xfrm>
              <a:off x="6519" y="3235"/>
              <a:ext cx="649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+Cl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     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Cl+HCl</a:t>
              </a:r>
            </a:p>
          </p:txBody>
        </p:sp>
        <p:cxnSp>
          <p:nvCxnSpPr>
            <p:cNvPr id="29" name="直接箭头连接符 28"/>
            <p:cNvCxnSpPr/>
            <p:nvPr>
              <p:custDataLst>
                <p:tags r:id="rId25"/>
              </p:custDataLst>
            </p:nvPr>
          </p:nvCxnSpPr>
          <p:spPr>
            <a:xfrm>
              <a:off x="8612" y="3592"/>
              <a:ext cx="10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>
              <p:custDataLst>
                <p:tags r:id="rId26"/>
              </p:custDataLst>
            </p:nvPr>
          </p:nvSpPr>
          <p:spPr>
            <a:xfrm>
              <a:off x="8743" y="3037"/>
              <a:ext cx="13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光</a:t>
              </a:r>
            </a:p>
          </p:txBody>
        </p:sp>
      </p:grpSp>
      <p:sp>
        <p:nvSpPr>
          <p:cNvPr id="14" name="文本框 13"/>
          <p:cNvSpPr txBox="1"/>
          <p:nvPr>
            <p:custDataLst>
              <p:tags r:id="rId20"/>
            </p:custDataLst>
          </p:nvPr>
        </p:nvSpPr>
        <p:spPr>
          <a:xfrm>
            <a:off x="4120515" y="4881880"/>
            <a:ext cx="1900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受热分解：</a:t>
            </a:r>
          </a:p>
        </p:txBody>
      </p:sp>
      <p:sp>
        <p:nvSpPr>
          <p:cNvPr id="20489" name="Text Box 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5322" y="4824933"/>
            <a:ext cx="93936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</a:rPr>
              <a:t>高温</a:t>
            </a:r>
          </a:p>
        </p:txBody>
      </p:sp>
      <p:sp>
        <p:nvSpPr>
          <p:cNvPr id="20486" name="Text Box 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99081" y="4970983"/>
            <a:ext cx="532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sz="2400" b="1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             C  + 2H</a:t>
            </a:r>
            <a:r>
              <a:rPr lang="en-US" altLang="zh-CN" sz="2400" b="1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0488" name="Line 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377641" y="5262131"/>
            <a:ext cx="886407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 animBg="1"/>
      <p:bldP spid="6" grpId="0" animBg="1"/>
      <p:bldP spid="7" grpId="0"/>
      <p:bldP spid="8" grpId="0"/>
      <p:bldP spid="10" grpId="0" animBg="1"/>
      <p:bldP spid="9" grpId="0"/>
      <p:bldP spid="11" grpId="0" animBg="1"/>
      <p:bldP spid="12" grpId="0"/>
      <p:bldP spid="13" grpId="0"/>
      <p:bldP spid="16" grpId="0"/>
      <p:bldP spid="17" grpId="0" animBg="1"/>
      <p:bldP spid="18" grpId="0"/>
      <p:bldP spid="19" grpId="0"/>
      <p:bldP spid="26" grpId="0"/>
      <p:bldP spid="14" grpId="0"/>
      <p:bldP spid="20489" grpId="0" animBg="1"/>
      <p:bldP spid="204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8292" y="1819986"/>
          <a:ext cx="10550313" cy="1860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0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2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颜色</a:t>
                      </a:r>
                    </a:p>
                  </a:txBody>
                  <a:tcPr marL="91057" marR="91057" marT="45447" marB="4544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溶解性</a:t>
                      </a:r>
                    </a:p>
                  </a:txBody>
                  <a:tcPr marL="91057" marR="91057" marT="45447" marB="4544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可燃性</a:t>
                      </a:r>
                    </a:p>
                  </a:txBody>
                  <a:tcPr marL="91057" marR="91057" marT="45447" marB="4544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与酸性高锰酸钾溶液</a:t>
                      </a:r>
                    </a:p>
                  </a:txBody>
                  <a:tcPr marL="91057" marR="91057" marT="45447" marB="4544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与溴的四氯化碳溶液</a:t>
                      </a:r>
                    </a:p>
                  </a:txBody>
                  <a:tcPr marL="91057" marR="91057" marT="45447" marB="4544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与强酸、强碱溶液</a:t>
                      </a:r>
                    </a:p>
                  </a:txBody>
                  <a:tcPr marL="91057" marR="91057" marT="45447" marB="4544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与氯气（在光照下）</a:t>
                      </a:r>
                    </a:p>
                  </a:txBody>
                  <a:tcPr marL="91057" marR="91057" marT="45447" marB="4544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91057" marR="91057" marT="45447" marB="454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93330" y="3093547"/>
            <a:ext cx="7937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无色</a:t>
            </a: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1679692" y="3093546"/>
            <a:ext cx="140462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难溶于水</a:t>
            </a: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3278401" y="3078985"/>
            <a:ext cx="7937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易燃</a:t>
            </a: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4500345" y="3078984"/>
            <a:ext cx="109918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不反应</a:t>
            </a: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6391689" y="3078983"/>
            <a:ext cx="109918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不反应</a:t>
            </a:r>
          </a:p>
        </p:txBody>
      </p: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8006416" y="3078982"/>
            <a:ext cx="109918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不反应</a:t>
            </a: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9532238" y="3058121"/>
            <a:ext cx="140462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3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取代反应</a:t>
            </a: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48335" y="4733925"/>
            <a:ext cx="10701020" cy="1383665"/>
          </a:xfrm>
          <a:prstGeom prst="rect">
            <a:avLst/>
          </a:prstGeom>
          <a:noFill/>
          <a:ln w="25400" cmpd="sng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烷烃的化学性质比较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稳定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，常温下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不能被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酸性高锰酸钾溶液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氧化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。也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不与强酸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强碱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及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溴的四氯化碳溶液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反应。</a:t>
            </a:r>
          </a:p>
        </p:txBody>
      </p:sp>
      <p:sp>
        <p:nvSpPr>
          <p:cNvPr id="4916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8790" y="3952240"/>
            <a:ext cx="1927225" cy="583565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稳定性</a:t>
            </a:r>
          </a:p>
        </p:txBody>
      </p:sp>
      <p:sp>
        <p:nvSpPr>
          <p:cNvPr id="17458" name="矩形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2135" y="1078230"/>
            <a:ext cx="939863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）根据甲烷的性质推测烷烃可能具有的性质，填写下表。</a:t>
            </a: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302895" y="664845"/>
            <a:ext cx="552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完成教材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P29</a:t>
            </a:r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【思考与讨论】</a:t>
            </a:r>
          </a:p>
        </p:txBody>
      </p:sp>
      <p:sp>
        <p:nvSpPr>
          <p:cNvPr id="5" name="矩形 4"/>
          <p:cNvSpPr/>
          <p:nvPr>
            <p:custDataLst>
              <p:tags r:id="rId14"/>
            </p:custDataLst>
          </p:nvPr>
        </p:nvSpPr>
        <p:spPr>
          <a:xfrm>
            <a:off x="77637" y="-62562"/>
            <a:ext cx="385762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kern="100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二、烷烃</a:t>
            </a:r>
            <a:r>
              <a:rPr lang="zh-CN" altLang="zh-CN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的</a:t>
            </a:r>
            <a:r>
              <a:rPr lang="zh-CN" altLang="en-US" sz="3200" b="1" kern="1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charset="0"/>
              </a:rPr>
              <a:t>化学性质</a:t>
            </a:r>
            <a:endParaRPr lang="zh-CN" altLang="zh-CN" sz="3200" b="1" kern="10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8" grpId="0"/>
      <p:bldP spid="39" grpId="0"/>
      <p:bldP spid="40" grpId="0"/>
      <p:bldP spid="10" grpId="0" animBg="1"/>
      <p:bldP spid="49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  <p:tag name="KSO_WM_UNIT_TABLE_BEAUTIFY" val="smartTable{8a6e1677-9861-41da-b6a5-f912f7da1d43}"/>
  <p:tag name="TABLE_ENDDRAG_ORIGIN_RECT" val="920*507"/>
  <p:tag name="TABLE_ENDDRAG_RECT" val="15*19*920*50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  <p:tag name="KSO_WM_BEAUTIFY_FLAG" val=""/>
  <p:tag name="KSO_WM_UNIT_TABLE_BEAUTIFY" val="smartTable{a9da1db3-03fc-44d7-b9cc-7c116a28808f}"/>
  <p:tag name="TABLE_ENDDRAG_ORIGIN_RECT" val="557*94"/>
  <p:tag name="TABLE_ENDDRAG_RECT" val="78*344*557*9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9"/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3"/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5"/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8"/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  <p:tag name="KSO_WM_BEAUTIFY_FLAG" val=""/>
  <p:tag name="KSO_WM_UNIT_TABLE_BEAUTIFY" val="smartTable{4a47d7ef-068c-4eed-986e-4f9e5c86333f}"/>
  <p:tag name="TABLE_ENDDRAG_ORIGIN_RECT" val="778*226"/>
  <p:tag name="TABLE_ENDDRAG_RECT" val="60*196*778*22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1"/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6"/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8"/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9"/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2"/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6"/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7"/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8"/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9"/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0"/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2"/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4"/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5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6"/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7"/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8"/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9"/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0"/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1"/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2"/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5"/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6"/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0"/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7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4"/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5"/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8"/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9"/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1"/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2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2487</Words>
  <Application>Microsoft Office PowerPoint</Application>
  <PresentationFormat>宽屏</PresentationFormat>
  <Paragraphs>321</Paragraphs>
  <Slides>24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华文新魏</vt:lpstr>
      <vt:lpstr>宋体</vt:lpstr>
      <vt:lpstr>Arial</vt:lpstr>
      <vt:lpstr>Calibri</vt:lpstr>
      <vt:lpstr>Century Gothic</vt:lpstr>
      <vt:lpstr>Times New Roman</vt:lpstr>
      <vt:lpstr>Wingdings</vt:lpstr>
      <vt:lpstr>楷体</vt:lpstr>
      <vt:lpstr>微软雅黑</vt:lpstr>
      <vt:lpstr>Office 主题​​</vt:lpstr>
      <vt:lpstr>Microsoft Word 97 - 2003 Document</vt:lpstr>
      <vt:lpstr>ChemDraw.Document.6.0</vt:lpstr>
      <vt:lpstr>KingDrawXObject</vt:lpstr>
      <vt:lpstr>Microsoft Word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160</cp:revision>
  <dcterms:created xsi:type="dcterms:W3CDTF">2019-06-19T02:08:00Z</dcterms:created>
  <dcterms:modified xsi:type="dcterms:W3CDTF">2024-02-22T05:07:08Z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AFB9F878893B4E18BE7682531FC71883_13</vt:lpwstr>
  </property>
</Properties>
</file>